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1"/>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0" r:id="rId19"/>
    <p:sldId id="291" r:id="rId20"/>
    <p:sldId id="332" r:id="rId21"/>
    <p:sldId id="333" r:id="rId22"/>
    <p:sldId id="269" r:id="rId23"/>
    <p:sldId id="270" r:id="rId24"/>
    <p:sldId id="271" r:id="rId25"/>
    <p:sldId id="272" r:id="rId26"/>
    <p:sldId id="273" r:id="rId27"/>
    <p:sldId id="274" r:id="rId28"/>
    <p:sldId id="275" r:id="rId29"/>
    <p:sldId id="276" r:id="rId30"/>
    <p:sldId id="277" r:id="rId31"/>
    <p:sldId id="317" r:id="rId32"/>
    <p:sldId id="318" r:id="rId33"/>
    <p:sldId id="278" r:id="rId34"/>
    <p:sldId id="279" r:id="rId35"/>
    <p:sldId id="280" r:id="rId36"/>
    <p:sldId id="320" r:id="rId37"/>
    <p:sldId id="321" r:id="rId38"/>
    <p:sldId id="322" r:id="rId39"/>
    <p:sldId id="319" r:id="rId40"/>
    <p:sldId id="329" r:id="rId41"/>
    <p:sldId id="331" r:id="rId42"/>
    <p:sldId id="330" r:id="rId43"/>
    <p:sldId id="282" r:id="rId44"/>
    <p:sldId id="283" r:id="rId45"/>
    <p:sldId id="284" r:id="rId46"/>
    <p:sldId id="285" r:id="rId47"/>
    <p:sldId id="286" r:id="rId48"/>
    <p:sldId id="287" r:id="rId49"/>
    <p:sldId id="288" r:id="rId50"/>
    <p:sldId id="289" r:id="rId51"/>
    <p:sldId id="334" r:id="rId52"/>
    <p:sldId id="297" r:id="rId53"/>
    <p:sldId id="299" r:id="rId54"/>
    <p:sldId id="310" r:id="rId55"/>
    <p:sldId id="300" r:id="rId56"/>
    <p:sldId id="301" r:id="rId57"/>
    <p:sldId id="302" r:id="rId58"/>
    <p:sldId id="303" r:id="rId59"/>
    <p:sldId id="305" r:id="rId60"/>
    <p:sldId id="304" r:id="rId61"/>
    <p:sldId id="306" r:id="rId62"/>
    <p:sldId id="296" r:id="rId63"/>
    <p:sldId id="295" r:id="rId64"/>
    <p:sldId id="335" r:id="rId65"/>
    <p:sldId id="336" r:id="rId66"/>
    <p:sldId id="337" r:id="rId67"/>
    <p:sldId id="338" r:id="rId68"/>
    <p:sldId id="339" r:id="rId69"/>
    <p:sldId id="311" r:id="rId70"/>
    <p:sldId id="313" r:id="rId71"/>
    <p:sldId id="314" r:id="rId72"/>
    <p:sldId id="315" r:id="rId73"/>
    <p:sldId id="323" r:id="rId74"/>
    <p:sldId id="324" r:id="rId75"/>
    <p:sldId id="316" r:id="rId76"/>
    <p:sldId id="325" r:id="rId77"/>
    <p:sldId id="326" r:id="rId78"/>
    <p:sldId id="327" r:id="rId79"/>
    <p:sldId id="32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11</a:t>
            </a:fld>
            <a:endParaRPr lang="en-US"/>
          </a:p>
        </p:txBody>
      </p:sp>
    </p:spTree>
    <p:extLst>
      <p:ext uri="{BB962C8B-B14F-4D97-AF65-F5344CB8AC3E}">
        <p14:creationId xmlns:p14="http://schemas.microsoft.com/office/powerpoint/2010/main" val="2723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58</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8/30/2019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8/30/2019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8/30/2019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כפתור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3"/>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אוטלוק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בלפטופ בבית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משתמשת בסמארטפון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מחיקה והוספה זהים בכל המערכת, והצבעים אחידים.</a:t>
            </a:r>
            <a:endParaRPr lang="he-IL" b="1" dirty="0"/>
          </a:p>
          <a:p>
            <a:pPr algn="r" rtl="1">
              <a:lnSpc>
                <a:spcPct val="150000"/>
              </a:lnSpc>
            </a:pPr>
            <a:endParaRPr lang="he-IL" dirty="0"/>
          </a:p>
        </p:txBody>
      </p:sp>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2"/>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3"/>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4"/>
          <a:stretch>
            <a:fillRect/>
          </a:stretch>
        </p:blipFill>
        <p:spPr>
          <a:xfrm>
            <a:off x="0" y="4654639"/>
            <a:ext cx="5328638" cy="2168165"/>
          </a:xfrm>
          <a:prstGeom prst="rect">
            <a:avLst/>
          </a:prstGeom>
        </p:spPr>
      </p:pic>
      <p:pic>
        <p:nvPicPr>
          <p:cNvPr id="2" name="תמונה 1">
            <a:extLst>
              <a:ext uri="{FF2B5EF4-FFF2-40B4-BE49-F238E27FC236}">
                <a16:creationId xmlns:a16="http://schemas.microsoft.com/office/drawing/2014/main" id="{D395FE74-DCC1-4592-97DF-16363074D5E3}"/>
              </a:ext>
            </a:extLst>
          </p:cNvPr>
          <p:cNvPicPr>
            <a:picLocks noChangeAspect="1"/>
          </p:cNvPicPr>
          <p:nvPr/>
        </p:nvPicPr>
        <p:blipFill>
          <a:blip r:embed="rId5"/>
          <a:stretch>
            <a:fillRect/>
          </a:stretch>
        </p:blipFill>
        <p:spPr>
          <a:xfrm>
            <a:off x="223537" y="2378836"/>
            <a:ext cx="3311516" cy="1681231"/>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אפ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B5F6C58-9344-4D75-9670-BF7DB564D4CB}"/>
              </a:ext>
            </a:extLst>
          </p:cNvPr>
          <p:cNvSpPr/>
          <p:nvPr/>
        </p:nvSpPr>
        <p:spPr>
          <a:xfrm>
            <a:off x="5725212" y="2454218"/>
            <a:ext cx="6096000" cy="2118529"/>
          </a:xfrm>
          <a:prstGeom prst="rect">
            <a:avLst/>
          </a:prstGeom>
        </p:spPr>
        <p:txBody>
          <a:bodyPr>
            <a:spAutoFit/>
          </a:bodyPr>
          <a:lstStyle/>
          <a:p>
            <a:pPr marL="285750" indent="-285750" algn="r" rtl="1">
              <a:lnSpc>
                <a:spcPct val="150000"/>
              </a:lnSpc>
              <a:buFont typeface="Arial" panose="020B0604020202020204" pitchFamily="34" charset="0"/>
              <a:buChar char="•"/>
            </a:pPr>
            <a:r>
              <a:rPr lang="he-IL" dirty="0"/>
              <a:t>שינינו את צבעי המערכת מצבע דומיננטי של אפור לכחול.</a:t>
            </a:r>
          </a:p>
          <a:p>
            <a:pPr algn="r" rtl="1">
              <a:lnSpc>
                <a:spcPct val="150000"/>
              </a:lnSpc>
            </a:pPr>
            <a:r>
              <a:rPr lang="he-IL" dirty="0"/>
              <a:t>קיבלנו את ההחלטה הזו מכיוון שכחול הוא צבע אשר מרגיע את המשתמש, וזה חשוב מכיוון שלפעמים לקבוע פגישות יכול להלחיץ את המשתמש. בנוסף זה מזכיר למשתמש פלטפורמות דומות כמו </a:t>
            </a:r>
            <a:r>
              <a:rPr lang="en-US" dirty="0"/>
              <a:t>outlook </a:t>
            </a:r>
            <a:r>
              <a:rPr lang="he-IL" dirty="0"/>
              <a:t> והיומן של גוגל.</a:t>
            </a:r>
          </a:p>
        </p:txBody>
      </p:sp>
      <p:sp>
        <p:nvSpPr>
          <p:cNvPr id="5" name="כותרת 1">
            <a:extLst>
              <a:ext uri="{FF2B5EF4-FFF2-40B4-BE49-F238E27FC236}">
                <a16:creationId xmlns:a16="http://schemas.microsoft.com/office/drawing/2014/main" id="{84E2F176-4985-4E0B-84E9-BC7CE79F6FA4}"/>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pic>
        <p:nvPicPr>
          <p:cNvPr id="11" name="תמונה 10">
            <a:extLst>
              <a:ext uri="{FF2B5EF4-FFF2-40B4-BE49-F238E27FC236}">
                <a16:creationId xmlns:a16="http://schemas.microsoft.com/office/drawing/2014/main" id="{5E471A97-719D-4C3E-93ED-C98C2062C186}"/>
              </a:ext>
            </a:extLst>
          </p:cNvPr>
          <p:cNvPicPr>
            <a:picLocks noChangeAspect="1"/>
          </p:cNvPicPr>
          <p:nvPr/>
        </p:nvPicPr>
        <p:blipFill>
          <a:blip r:embed="rId2"/>
          <a:stretch>
            <a:fillRect/>
          </a:stretch>
        </p:blipFill>
        <p:spPr>
          <a:xfrm>
            <a:off x="264147" y="5772248"/>
            <a:ext cx="6667500" cy="781050"/>
          </a:xfrm>
          <a:prstGeom prst="rect">
            <a:avLst/>
          </a:prstGeom>
        </p:spPr>
      </p:pic>
      <p:pic>
        <p:nvPicPr>
          <p:cNvPr id="12" name="תמונה 11">
            <a:extLst>
              <a:ext uri="{FF2B5EF4-FFF2-40B4-BE49-F238E27FC236}">
                <a16:creationId xmlns:a16="http://schemas.microsoft.com/office/drawing/2014/main" id="{F729D991-D7F4-428F-A7B2-45AED9E92164}"/>
              </a:ext>
            </a:extLst>
          </p:cNvPr>
          <p:cNvPicPr>
            <a:picLocks noChangeAspect="1"/>
          </p:cNvPicPr>
          <p:nvPr/>
        </p:nvPicPr>
        <p:blipFill>
          <a:blip r:embed="rId3"/>
          <a:stretch>
            <a:fillRect/>
          </a:stretch>
        </p:blipFill>
        <p:spPr>
          <a:xfrm>
            <a:off x="264147" y="3421192"/>
            <a:ext cx="3921747" cy="2281634"/>
          </a:xfrm>
          <a:prstGeom prst="rect">
            <a:avLst/>
          </a:prstGeom>
        </p:spPr>
      </p:pic>
    </p:spTree>
    <p:extLst>
      <p:ext uri="{BB962C8B-B14F-4D97-AF65-F5344CB8AC3E}">
        <p14:creationId xmlns:p14="http://schemas.microsoft.com/office/powerpoint/2010/main" val="2273388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9D1A5C0F-BE43-40E5-A2D7-2B4D88AB665D}"/>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9" name="TextBox 26">
            <a:extLst>
              <a:ext uri="{FF2B5EF4-FFF2-40B4-BE49-F238E27FC236}">
                <a16:creationId xmlns:a16="http://schemas.microsoft.com/office/drawing/2014/main" id="{BD70A18D-49D8-4AA8-91A4-50A07EEC273C}"/>
              </a:ext>
            </a:extLst>
          </p:cNvPr>
          <p:cNvSpPr txBox="1"/>
          <p:nvPr/>
        </p:nvSpPr>
        <p:spPr>
          <a:xfrm>
            <a:off x="6096000" y="2514490"/>
            <a:ext cx="5640280"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הורדנו מתפריט הניווט את האופציה להוסיף פגישה חדשה ושינינו את צבע הטקסט על התפריט של המסך שכרגע המשתמש נמצא בו כדי לתת חיווי למשתמש.</a:t>
            </a:r>
          </a:p>
        </p:txBody>
      </p:sp>
      <p:pic>
        <p:nvPicPr>
          <p:cNvPr id="10" name="תמונה 9">
            <a:extLst>
              <a:ext uri="{FF2B5EF4-FFF2-40B4-BE49-F238E27FC236}">
                <a16:creationId xmlns:a16="http://schemas.microsoft.com/office/drawing/2014/main" id="{1478AC29-C10C-47BF-8E4D-905B5F736AAC}"/>
              </a:ext>
            </a:extLst>
          </p:cNvPr>
          <p:cNvPicPr>
            <a:picLocks noChangeAspect="1"/>
          </p:cNvPicPr>
          <p:nvPr/>
        </p:nvPicPr>
        <p:blipFill>
          <a:blip r:embed="rId2"/>
          <a:stretch>
            <a:fillRect/>
          </a:stretch>
        </p:blipFill>
        <p:spPr>
          <a:xfrm>
            <a:off x="490292" y="4023526"/>
            <a:ext cx="6686550" cy="790575"/>
          </a:xfrm>
          <a:prstGeom prst="rect">
            <a:avLst/>
          </a:prstGeom>
        </p:spPr>
      </p:pic>
    </p:spTree>
    <p:extLst>
      <p:ext uri="{BB962C8B-B14F-4D97-AF65-F5344CB8AC3E}">
        <p14:creationId xmlns:p14="http://schemas.microsoft.com/office/powerpoint/2010/main" val="243379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19" name="TextBox 26">
            <a:extLst>
              <a:ext uri="{FF2B5EF4-FFF2-40B4-BE49-F238E27FC236}">
                <a16:creationId xmlns:a16="http://schemas.microsoft.com/office/drawing/2014/main" id="{1A6390B9-519A-4FF1-86C8-43E135109FBF}"/>
              </a:ext>
            </a:extLst>
          </p:cNvPr>
          <p:cNvSpPr txBox="1"/>
          <p:nvPr/>
        </p:nvSpPr>
        <p:spPr>
          <a:xfrm>
            <a:off x="6096000" y="2514490"/>
            <a:ext cx="5640280"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 </a:t>
            </a:r>
            <a:endParaRPr lang="en-US" sz="1600" b="1" dirty="0"/>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p:txBody>
      </p:sp>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3" name="תמונה 2">
            <a:extLst>
              <a:ext uri="{FF2B5EF4-FFF2-40B4-BE49-F238E27FC236}">
                <a16:creationId xmlns:a16="http://schemas.microsoft.com/office/drawing/2014/main" id="{95B648AD-613D-490F-9F20-CD73D874D9C9}"/>
              </a:ext>
            </a:extLst>
          </p:cNvPr>
          <p:cNvPicPr>
            <a:picLocks noChangeAspect="1"/>
          </p:cNvPicPr>
          <p:nvPr/>
        </p:nvPicPr>
        <p:blipFill>
          <a:blip r:embed="rId2"/>
          <a:stretch>
            <a:fillRect/>
          </a:stretch>
        </p:blipFill>
        <p:spPr>
          <a:xfrm>
            <a:off x="47625" y="2947481"/>
            <a:ext cx="6900087" cy="3900994"/>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pic>
        <p:nvPicPr>
          <p:cNvPr id="6" name="תמונה 5">
            <a:extLst>
              <a:ext uri="{FF2B5EF4-FFF2-40B4-BE49-F238E27FC236}">
                <a16:creationId xmlns:a16="http://schemas.microsoft.com/office/drawing/2014/main" id="{09B17D26-A9D9-4990-960D-D89405674265}"/>
              </a:ext>
            </a:extLst>
          </p:cNvPr>
          <p:cNvPicPr>
            <a:picLocks noChangeAspect="1"/>
          </p:cNvPicPr>
          <p:nvPr/>
        </p:nvPicPr>
        <p:blipFill>
          <a:blip r:embed="rId2"/>
          <a:stretch>
            <a:fillRect/>
          </a:stretch>
        </p:blipFill>
        <p:spPr>
          <a:xfrm>
            <a:off x="455720" y="3270494"/>
            <a:ext cx="5906023" cy="3337181"/>
          </a:xfrm>
          <a:prstGeom prst="rect">
            <a:avLst/>
          </a:prstGeom>
        </p:spPr>
      </p:pic>
      <p:sp>
        <p:nvSpPr>
          <p:cNvPr id="7" name="TextBox 26">
            <a:extLst>
              <a:ext uri="{FF2B5EF4-FFF2-40B4-BE49-F238E27FC236}">
                <a16:creationId xmlns:a16="http://schemas.microsoft.com/office/drawing/2014/main" id="{AB941E00-B366-448E-B193-25791E09E9FB}"/>
              </a:ext>
            </a:extLst>
          </p:cNvPr>
          <p:cNvSpPr txBox="1"/>
          <p:nvPr/>
        </p:nvSpPr>
        <p:spPr>
          <a:xfrm>
            <a:off x="6938128" y="2325950"/>
            <a:ext cx="4798152"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1462310" y="2477527"/>
            <a:ext cx="9267379"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F74805F7-6C4A-4A1C-A406-9BDF74A7EE20}"/>
              </a:ext>
            </a:extLst>
          </p:cNvPr>
          <p:cNvPicPr>
            <a:picLocks noChangeAspect="1"/>
          </p:cNvPicPr>
          <p:nvPr/>
        </p:nvPicPr>
        <p:blipFill>
          <a:blip r:embed="rId2"/>
          <a:stretch>
            <a:fillRect/>
          </a:stretch>
        </p:blipFill>
        <p:spPr>
          <a:xfrm>
            <a:off x="3346188" y="2846858"/>
            <a:ext cx="4778254" cy="4023793"/>
          </a:xfrm>
          <a:prstGeom prst="rect">
            <a:avLst/>
          </a:prstGeom>
        </p:spPr>
      </p:pic>
    </p:spTree>
    <p:extLst>
      <p:ext uri="{BB962C8B-B14F-4D97-AF65-F5344CB8AC3E}">
        <p14:creationId xmlns:p14="http://schemas.microsoft.com/office/powerpoint/2010/main" val="2560866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450166" y="2477527"/>
            <a:ext cx="11591364"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9C4C959D-044E-406B-A4A7-F12197FD45EA}"/>
              </a:ext>
            </a:extLst>
          </p:cNvPr>
          <p:cNvPicPr>
            <a:picLocks noChangeAspect="1"/>
          </p:cNvPicPr>
          <p:nvPr/>
        </p:nvPicPr>
        <p:blipFill>
          <a:blip r:embed="rId2"/>
          <a:stretch>
            <a:fillRect/>
          </a:stretch>
        </p:blipFill>
        <p:spPr>
          <a:xfrm>
            <a:off x="3924888" y="2846859"/>
            <a:ext cx="4038672" cy="3988314"/>
          </a:xfrm>
          <a:prstGeom prst="rect">
            <a:avLst/>
          </a:prstGeom>
        </p:spPr>
      </p:pic>
    </p:spTree>
    <p:extLst>
      <p:ext uri="{BB962C8B-B14F-4D97-AF65-F5344CB8AC3E}">
        <p14:creationId xmlns:p14="http://schemas.microsoft.com/office/powerpoint/2010/main" val="3541591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115028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sp>
        <p:nvSpPr>
          <p:cNvPr id="2" name="Rectangle 1">
            <a:extLst>
              <a:ext uri="{FF2B5EF4-FFF2-40B4-BE49-F238E27FC236}">
                <a16:creationId xmlns:a16="http://schemas.microsoft.com/office/drawing/2014/main" id="{348E9B25-F603-4D7F-BAC1-078D0FBBE8EC}"/>
              </a:ext>
            </a:extLst>
          </p:cNvPr>
          <p:cNvSpPr/>
          <p:nvPr/>
        </p:nvSpPr>
        <p:spPr>
          <a:xfrm>
            <a:off x="503853" y="4441370"/>
            <a:ext cx="270588"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C73E8048-669C-448B-B0D6-FAEFEBB4573C}"/>
              </a:ext>
            </a:extLst>
          </p:cNvPr>
          <p:cNvPicPr>
            <a:picLocks noChangeAspect="1"/>
          </p:cNvPicPr>
          <p:nvPr/>
        </p:nvPicPr>
        <p:blipFill>
          <a:blip r:embed="rId2"/>
          <a:stretch>
            <a:fillRect/>
          </a:stretch>
        </p:blipFill>
        <p:spPr>
          <a:xfrm>
            <a:off x="238322" y="3578871"/>
            <a:ext cx="6191250" cy="3143250"/>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0425CB4-62F3-4379-A347-F747295A845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62AC7325-30E3-45F8-A724-82A5017CF5D0}"/>
              </a:ext>
            </a:extLst>
          </p:cNvPr>
          <p:cNvSpPr txBox="1"/>
          <p:nvPr/>
        </p:nvSpPr>
        <p:spPr>
          <a:xfrm>
            <a:off x="7685975" y="2534088"/>
            <a:ext cx="4121834" cy="2862322"/>
          </a:xfrm>
          <a:prstGeom prst="rect">
            <a:avLst/>
          </a:prstGeom>
          <a:noFill/>
        </p:spPr>
        <p:txBody>
          <a:bodyPr wrap="square" rtlCol="1">
            <a:spAutoFit/>
          </a:bodyPr>
          <a:lstStyle/>
          <a:p>
            <a:pPr algn="r" rtl="1"/>
            <a:endParaRPr lang="he-IL" dirty="0"/>
          </a:p>
          <a:p>
            <a:pPr marL="285750" indent="-285750" algn="r" rtl="1">
              <a:buFont typeface="Arial" panose="020B0604020202020204" pitchFamily="34" charset="0"/>
              <a:buChar char="•"/>
            </a:pPr>
            <a:r>
              <a:rPr lang="he-IL" dirty="0"/>
              <a:t>בסופו של דבר, התאמנו את המסך לצבעים החדשים של המערכת ונתנו משקל שונה לכל משבצת לפי חשיבות המידע בה.</a:t>
            </a:r>
            <a:br>
              <a:rPr lang="en-US" dirty="0"/>
            </a:br>
            <a:r>
              <a:rPr lang="he-IL" dirty="0"/>
              <a:t>הדגשנו את הכותרות והוספנו אינדיקציה למספר הפריטים שיש בכל משבצת על פי סדר המשבצות.</a:t>
            </a:r>
          </a:p>
          <a:p>
            <a:pPr marL="285750" indent="-285750" algn="r" rtl="1">
              <a:buFont typeface="Arial" panose="020B0604020202020204" pitchFamily="34" charset="0"/>
              <a:buChar char="•"/>
            </a:pPr>
            <a:r>
              <a:rPr lang="he-IL" dirty="0"/>
              <a:t>הוספנו כותרת המבכרת את משתמש המערכת.</a:t>
            </a:r>
          </a:p>
        </p:txBody>
      </p:sp>
      <p:pic>
        <p:nvPicPr>
          <p:cNvPr id="8" name="תמונה 7">
            <a:extLst>
              <a:ext uri="{FF2B5EF4-FFF2-40B4-BE49-F238E27FC236}">
                <a16:creationId xmlns:a16="http://schemas.microsoft.com/office/drawing/2014/main" id="{22C6623D-BB34-44B9-96A5-FE4616E16E6C}"/>
              </a:ext>
            </a:extLst>
          </p:cNvPr>
          <p:cNvPicPr>
            <a:picLocks noChangeAspect="1"/>
          </p:cNvPicPr>
          <p:nvPr/>
        </p:nvPicPr>
        <p:blipFill>
          <a:blip r:embed="rId2"/>
          <a:stretch>
            <a:fillRect/>
          </a:stretch>
        </p:blipFill>
        <p:spPr>
          <a:xfrm>
            <a:off x="0" y="3132306"/>
            <a:ext cx="6623456" cy="3725694"/>
          </a:xfrm>
          <a:prstGeom prst="rect">
            <a:avLst/>
          </a:prstGeom>
        </p:spPr>
      </p:pic>
    </p:spTree>
    <p:extLst>
      <p:ext uri="{BB962C8B-B14F-4D97-AF65-F5344CB8AC3E}">
        <p14:creationId xmlns:p14="http://schemas.microsoft.com/office/powerpoint/2010/main" val="420241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במעבר ע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48188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הבעיה הבאה איתה התמודדנו היא שאין דרך לעבור בין החודשים לחודש שאינו החודש הונכחי</a:t>
            </a:r>
            <a:r>
              <a:rPr lang="he-IL" sz="1600" b="1" dirty="0"/>
              <a:t>(פגיעה בשליטה וחופש של המשתמש)</a:t>
            </a:r>
          </a:p>
          <a:p>
            <a:pPr marL="285750" indent="-285750" algn="r" rtl="1">
              <a:lnSpc>
                <a:spcPct val="150000"/>
              </a:lnSpc>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11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בעיה זו פתרנו ע"י הוספת אופציות דפדוף בין החודשים קדימה ואחורה. ניתן לראות שהחודשים הם בהתאם לכיוון הכתיבה של ושיש חצים שייתראו בצורה אינטואיטיבית את הפעולה (זיהוי במקום היזכרות)</a:t>
            </a: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4223329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48188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הבעיה הבאה איתה התמודדנו היא שאין דרך לעבור בין החודשים לחודש שאינו החודש הונכחי</a:t>
            </a:r>
            <a:r>
              <a:rPr lang="he-IL" sz="1600" b="1" dirty="0"/>
              <a:t>(פגיעה בשליטה וחופש של המשתמש)</a:t>
            </a:r>
          </a:p>
          <a:p>
            <a:pPr marL="285750" indent="-285750" algn="r" rtl="1">
              <a:lnSpc>
                <a:spcPct val="150000"/>
              </a:lnSpc>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17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בעיה זו פתרנו ע"י הוספת אופציות דפדוף בין החודשים קדימה ואחורה. ניתן לראות שהחודשים הם בהתאם לכיוון הכתיבה של ושיש חצים שייתראו בצורה אינטואיטיבית את הפעולה (זיהוי במקום היזכרות)</a:t>
            </a: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4073408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411401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כעת בשביל המשתמשים היותר מנוסים במערכת הוספנו את קיצורי המקשים הבאים:</a:t>
            </a:r>
          </a:p>
          <a:p>
            <a:pPr marL="742950" lvl="1" indent="-285750" algn="r" rtl="1">
              <a:lnSpc>
                <a:spcPct val="150000"/>
              </a:lnSpc>
              <a:buFont typeface="Arial" panose="020B0604020202020204" pitchFamily="34" charset="0"/>
              <a:buChar char="•"/>
            </a:pPr>
            <a:r>
              <a:rPr lang="he-IL" sz="1600" dirty="0"/>
              <a:t>יצירת פגישה חדשה (</a:t>
            </a:r>
            <a:r>
              <a:rPr lang="en-US" sz="1600" dirty="0"/>
              <a:t>ctrl + n</a:t>
            </a:r>
            <a:r>
              <a:rPr lang="he-IL" sz="1600" dirty="0"/>
              <a:t>)</a:t>
            </a:r>
          </a:p>
          <a:p>
            <a:pPr marL="742950" lvl="1" indent="-285750" algn="r" rtl="1">
              <a:lnSpc>
                <a:spcPct val="150000"/>
              </a:lnSpc>
              <a:buFont typeface="Arial" panose="020B0604020202020204" pitchFamily="34" charset="0"/>
              <a:buChar char="•"/>
            </a:pPr>
            <a:r>
              <a:rPr lang="he-IL" sz="1600" dirty="0"/>
              <a:t>יצירת אילוץ חדש (</a:t>
            </a:r>
            <a:r>
              <a:rPr lang="en-US" sz="1600" dirty="0"/>
              <a:t>ctrl + shift+ n</a:t>
            </a:r>
            <a:r>
              <a:rPr lang="he-IL" sz="1600" dirty="0"/>
              <a:t>)</a:t>
            </a:r>
          </a:p>
          <a:p>
            <a:pPr marL="742950" lvl="1" indent="-285750" algn="r" rtl="1">
              <a:lnSpc>
                <a:spcPct val="150000"/>
              </a:lnSpc>
              <a:buFont typeface="Arial" panose="020B0604020202020204" pitchFamily="34" charset="0"/>
              <a:buChar char="•"/>
            </a:pPr>
            <a:r>
              <a:rPr lang="he-IL" sz="1600" dirty="0"/>
              <a:t>מעבר לחודש הקודם (</a:t>
            </a:r>
            <a:r>
              <a:rPr lang="en-US" sz="1600" dirty="0"/>
              <a:t>alt + right arrow</a:t>
            </a:r>
            <a:r>
              <a:rPr lang="he-IL" sz="1600" dirty="0"/>
              <a:t>)</a:t>
            </a:r>
            <a:endParaRPr lang="en-US" sz="1600" dirty="0"/>
          </a:p>
          <a:p>
            <a:pPr marL="742950" lvl="1" indent="-285750" algn="r" rtl="1">
              <a:lnSpc>
                <a:spcPct val="150000"/>
              </a:lnSpc>
              <a:buFont typeface="Arial" panose="020B0604020202020204" pitchFamily="34" charset="0"/>
              <a:buChar char="•"/>
            </a:pPr>
            <a:r>
              <a:rPr lang="he-IL" sz="1600" dirty="0"/>
              <a:t>מעבר לחודש הבא (</a:t>
            </a:r>
            <a:r>
              <a:rPr lang="en-US" sz="1600" dirty="0"/>
              <a:t>alt + left arrow</a:t>
            </a:r>
            <a:r>
              <a:rPr lang="he-IL" sz="1600" dirty="0"/>
              <a:t>)</a:t>
            </a:r>
          </a:p>
          <a:p>
            <a:pPr lvl="1" algn="r" rtl="1">
              <a:lnSpc>
                <a:spcPct val="150000"/>
              </a:lnSpc>
            </a:pPr>
            <a:endParaRPr lang="he-IL" sz="1600" dirty="0"/>
          </a:p>
          <a:p>
            <a:pPr lvl="1" algn="r" rtl="1">
              <a:lnSpc>
                <a:spcPct val="150000"/>
              </a:lnSpc>
            </a:pPr>
            <a:r>
              <a:rPr lang="he-IL" sz="1600" b="1"/>
              <a:t>(גמישות ויעילות שימוש.)</a:t>
            </a:r>
            <a:endParaRPr lang="en-US" sz="1600" dirty="0"/>
          </a:p>
          <a:p>
            <a:pPr lvl="1" algn="r" rtl="1">
              <a:lnSpc>
                <a:spcPct val="150000"/>
              </a:lnSpc>
            </a:pPr>
            <a:endParaRPr lang="en-US" sz="1600" dirty="0"/>
          </a:p>
          <a:p>
            <a:pPr lvl="1" algn="r" rtl="1">
              <a:lnSpc>
                <a:spcPct val="150000"/>
              </a:lnSpc>
            </a:pPr>
            <a:endParaRPr lang="en-US" sz="1600" dirty="0"/>
          </a:p>
          <a:p>
            <a:pPr marL="742950" lvl="1" indent="-285750" algn="r" rtl="1">
              <a:lnSpc>
                <a:spcPct val="150000"/>
              </a:lnSpc>
              <a:buFont typeface="Arial" panose="020B0604020202020204" pitchFamily="34" charset="0"/>
              <a:buChar char="•"/>
            </a:pP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2224077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410934"/>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a:t>
            </a:r>
            <a:r>
              <a:rPr lang="en-US" sz="1600" dirty="0"/>
              <a:t> </a:t>
            </a:r>
            <a:r>
              <a:rPr lang="he-IL" sz="1600" b="1" dirty="0"/>
              <a:t>שליטה וחופש של המשתמש</a:t>
            </a:r>
            <a:endParaRPr lang="he-IL" sz="900" b="1" dirty="0"/>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1600" dirty="0"/>
              <a:t>	</a:t>
            </a:r>
            <a:r>
              <a:rPr lang="he-IL" sz="1600" b="1" dirty="0"/>
              <a:t>נראות מצב המערכת</a:t>
            </a:r>
            <a:endParaRPr lang="he-IL" sz="900" b="1" dirty="0"/>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1600" b="1" dirty="0"/>
              <a:t>זיהוי במקום היזכרות</a:t>
            </a:r>
            <a:endParaRPr lang="he-IL" sz="900" b="1" dirty="0"/>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1600" b="1" dirty="0"/>
              <a:t>עקביות וסטנדרטים</a:t>
            </a:r>
            <a:endParaRPr lang="en-US" sz="3600" b="1" dirty="0"/>
          </a:p>
        </p:txBody>
      </p:sp>
    </p:spTree>
    <p:extLst>
      <p:ext uri="{BB962C8B-B14F-4D97-AF65-F5344CB8AC3E}">
        <p14:creationId xmlns:p14="http://schemas.microsoft.com/office/powerpoint/2010/main" val="1675124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קביעת פגישה על ידי המערכת</a:t>
            </a:r>
          </a:p>
          <a:p>
            <a:pPr algn="r" rtl="1">
              <a:lnSpc>
                <a:spcPct val="150000"/>
              </a:lnSpc>
            </a:pPr>
            <a:endParaRPr lang="he-IL" sz="900" dirty="0"/>
          </a:p>
          <a:p>
            <a:pPr algn="r" rtl="1">
              <a:lnSpc>
                <a:spcPct val="150000"/>
              </a:lnSpc>
            </a:pPr>
            <a:r>
              <a:rPr lang="he-IL" sz="1600" dirty="0"/>
              <a:t>1. המערכת קובעת את הפגישה על בסיס אילוצי הנמענים ומזמנת אותם.</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שם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טווח תאריכים</a:t>
            </a:r>
          </a:p>
          <a:p>
            <a:pPr algn="r" rtl="1">
              <a:lnSpc>
                <a:spcPct val="150000"/>
              </a:lnSpc>
            </a:pPr>
            <a:endParaRPr lang="he-IL" sz="800" dirty="0"/>
          </a:p>
          <a:p>
            <a:pPr algn="r" rtl="1">
              <a:lnSpc>
                <a:spcPct val="150000"/>
              </a:lnSpc>
            </a:pPr>
            <a:r>
              <a:rPr lang="he-IL" sz="1600" dirty="0"/>
              <a:t>1. בחירת טווח תאריכים שבהם המשתמש מעוניין שתתקיים הפגישה.</a:t>
            </a:r>
          </a:p>
        </p:txBody>
      </p:sp>
    </p:spTree>
    <p:extLst>
      <p:ext uri="{BB962C8B-B14F-4D97-AF65-F5344CB8AC3E}">
        <p14:creationId xmlns:p14="http://schemas.microsoft.com/office/powerpoint/2010/main" val="21697787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בחירת טווח התאריכים בהם המשתמש מעוניין שהפגישה תתקיים.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סיום התהליך, עד לקביעת הפגישה על ידי המערכת.</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7CED89-1690-4F64-AE76-8F1E1E1D815A}"/>
              </a:ext>
            </a:extLst>
          </p:cNvPr>
          <p:cNvPicPr>
            <a:picLocks noChangeAspect="1"/>
          </p:cNvPicPr>
          <p:nvPr/>
        </p:nvPicPr>
        <p:blipFill>
          <a:blip r:embed="rId2"/>
          <a:stretch>
            <a:fillRect/>
          </a:stretch>
        </p:blipFill>
        <p:spPr>
          <a:xfrm>
            <a:off x="-1" y="2334827"/>
            <a:ext cx="8210550" cy="4523173"/>
          </a:xfrm>
          <a:prstGeom prst="rect">
            <a:avLst/>
          </a:prstGeom>
        </p:spPr>
      </p:pic>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תמונה 8">
            <a:extLst>
              <a:ext uri="{FF2B5EF4-FFF2-40B4-BE49-F238E27FC236}">
                <a16:creationId xmlns:a16="http://schemas.microsoft.com/office/drawing/2014/main" id="{60C89A37-2CB6-4724-AE86-485B0E75F1ED}"/>
              </a:ext>
            </a:extLst>
          </p:cNvPr>
          <p:cNvPicPr>
            <a:picLocks noChangeAspect="1"/>
          </p:cNvPicPr>
          <p:nvPr/>
        </p:nvPicPr>
        <p:blipFill>
          <a:blip r:embed="rId2"/>
          <a:stretch>
            <a:fillRect/>
          </a:stretch>
        </p:blipFill>
        <p:spPr>
          <a:xfrm>
            <a:off x="0" y="3132306"/>
            <a:ext cx="6623456" cy="3725694"/>
          </a:xfrm>
          <a:prstGeom prst="rect">
            <a:avLst/>
          </a:prstGeom>
        </p:spPr>
      </p:pic>
      <p:cxnSp>
        <p:nvCxnSpPr>
          <p:cNvPr id="10" name="מחבר ישר 9">
            <a:extLst>
              <a:ext uri="{FF2B5EF4-FFF2-40B4-BE49-F238E27FC236}">
                <a16:creationId xmlns:a16="http://schemas.microsoft.com/office/drawing/2014/main" id="{02953174-665F-40BE-820A-A612FC60D3AC}"/>
              </a:ext>
            </a:extLst>
          </p:cNvPr>
          <p:cNvCxnSpPr>
            <a:cxnSpLocks/>
          </p:cNvCxnSpPr>
          <p:nvPr/>
        </p:nvCxnSpPr>
        <p:spPr>
          <a:xfrm>
            <a:off x="2757776" y="3429000"/>
            <a:ext cx="0" cy="341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מחבר ישר 12">
            <a:extLst>
              <a:ext uri="{FF2B5EF4-FFF2-40B4-BE49-F238E27FC236}">
                <a16:creationId xmlns:a16="http://schemas.microsoft.com/office/drawing/2014/main" id="{A6503391-577D-46C7-9A40-A13F6E51AE3C}"/>
              </a:ext>
            </a:extLst>
          </p:cNvPr>
          <p:cNvCxnSpPr>
            <a:cxnSpLocks/>
          </p:cNvCxnSpPr>
          <p:nvPr/>
        </p:nvCxnSpPr>
        <p:spPr>
          <a:xfrm>
            <a:off x="0" y="5611994"/>
            <a:ext cx="66234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סיקוונסיאלי, זאת מכיוון שהפעולות במערכת תלויות האחת בשנייה צריך להתחבר בכדי להגיע ללוח השנה\האיזור האישי שלך צריך לבחור טווח בלוח שנה כדי לקבוע פגישה וכו'</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378616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r>
              <a:rPr lang="he-IL" sz="1600" b="1" dirty="0"/>
              <a:t>מניעת טעויות</a:t>
            </a:r>
            <a:endParaRPr lang="he-IL" sz="900" b="1" dirty="0"/>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1600" b="1" dirty="0"/>
              <a:t>עיקביות וסטנדרטים</a:t>
            </a:r>
            <a:endParaRPr lang="he-IL" sz="900" b="1" dirty="0"/>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1600" b="1" dirty="0"/>
              <a:t>אסטטיקה ומינימליסטיות</a:t>
            </a:r>
            <a:endParaRPr lang="he-IL" sz="900" b="1" dirty="0"/>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1600" b="1" dirty="0"/>
              <a:t>עיקביות וסטנדרטים</a:t>
            </a:r>
            <a:endParaRPr lang="en-US" sz="1400" b="1"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46587" y="2760641"/>
            <a:ext cx="5193437"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r>
              <a:rPr lang="en-US" sz="1600" dirty="0"/>
              <a:t> </a:t>
            </a:r>
            <a:endParaRPr lang="he-IL" sz="1600"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1339</TotalTime>
  <Words>3372</Words>
  <Application>Microsoft Office PowerPoint</Application>
  <PresentationFormat>Widescreen</PresentationFormat>
  <Paragraphs>485</Paragraphs>
  <Slides>79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PowerPoint Presentation</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מסך הוספת פגישה והוספת אילוץ</vt:lpstr>
      <vt:lpstr>מסך הוספת פגישה והוספת אילוץ</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258</cp:revision>
  <dcterms:created xsi:type="dcterms:W3CDTF">2019-08-03T13:42:42Z</dcterms:created>
  <dcterms:modified xsi:type="dcterms:W3CDTF">2019-08-30T11:11:56Z</dcterms:modified>
</cp:coreProperties>
</file>