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9"/>
  </p:notesMasterIdLst>
  <p:sldIdLst>
    <p:sldId id="262" r:id="rId2"/>
    <p:sldId id="261" r:id="rId3"/>
    <p:sldId id="264" r:id="rId4"/>
    <p:sldId id="265" r:id="rId5"/>
    <p:sldId id="266" r:id="rId6"/>
    <p:sldId id="267" r:id="rId7"/>
    <p:sldId id="294" r:id="rId8"/>
    <p:sldId id="258" r:id="rId9"/>
    <p:sldId id="259" r:id="rId10"/>
    <p:sldId id="263" r:id="rId11"/>
    <p:sldId id="281" r:id="rId12"/>
    <p:sldId id="307" r:id="rId13"/>
    <p:sldId id="308" r:id="rId14"/>
    <p:sldId id="309" r:id="rId15"/>
    <p:sldId id="268" r:id="rId16"/>
    <p:sldId id="293" r:id="rId17"/>
    <p:sldId id="292" r:id="rId18"/>
    <p:sldId id="291" r:id="rId19"/>
    <p:sldId id="290"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2" r:id="rId33"/>
    <p:sldId id="283" r:id="rId34"/>
    <p:sldId id="284" r:id="rId35"/>
    <p:sldId id="285" r:id="rId36"/>
    <p:sldId id="286" r:id="rId37"/>
    <p:sldId id="287" r:id="rId38"/>
    <p:sldId id="288" r:id="rId39"/>
    <p:sldId id="289" r:id="rId40"/>
    <p:sldId id="297" r:id="rId41"/>
    <p:sldId id="299" r:id="rId42"/>
    <p:sldId id="310" r:id="rId43"/>
    <p:sldId id="300" r:id="rId44"/>
    <p:sldId id="301" r:id="rId45"/>
    <p:sldId id="302" r:id="rId46"/>
    <p:sldId id="303" r:id="rId47"/>
    <p:sldId id="305" r:id="rId48"/>
    <p:sldId id="304" r:id="rId49"/>
    <p:sldId id="306" r:id="rId50"/>
    <p:sldId id="296" r:id="rId51"/>
    <p:sldId id="295" r:id="rId52"/>
    <p:sldId id="311" r:id="rId53"/>
    <p:sldId id="313" r:id="rId54"/>
    <p:sldId id="314" r:id="rId55"/>
    <p:sldId id="315" r:id="rId56"/>
    <p:sldId id="316" r:id="rId57"/>
    <p:sldId id="31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0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BF3D3-3F3C-4185-B7B9-1B22B8E19755}" type="datetimeFigureOut">
              <a:rPr lang="en-US" smtClean="0"/>
              <a:t>8/24/2019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84796-162D-476E-82D2-4B26235D4C2C}" type="slidenum">
              <a:rPr lang="en-US" smtClean="0"/>
              <a:t>‹#›</a:t>
            </a:fld>
            <a:endParaRPr lang="en-US"/>
          </a:p>
        </p:txBody>
      </p:sp>
    </p:spTree>
    <p:extLst>
      <p:ext uri="{BB962C8B-B14F-4D97-AF65-F5344CB8AC3E}">
        <p14:creationId xmlns:p14="http://schemas.microsoft.com/office/powerpoint/2010/main" val="345625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46</a:t>
            </a:fld>
            <a:endParaRPr lang="en-US"/>
          </a:p>
        </p:txBody>
      </p:sp>
    </p:spTree>
    <p:extLst>
      <p:ext uri="{BB962C8B-B14F-4D97-AF65-F5344CB8AC3E}">
        <p14:creationId xmlns:p14="http://schemas.microsoft.com/office/powerpoint/2010/main" val="407439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322293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9379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4268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69242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3246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6514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69710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07085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2660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1537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81579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5351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688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12ACB-F900-457F-BFCF-7AFE3E0F446C}" type="datetimeFigureOut">
              <a:rPr lang="en-US" smtClean="0"/>
              <a:t>8/24/2019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25175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2ACB-F900-457F-BFCF-7AFE3E0F446C}" type="datetimeFigureOut">
              <a:rPr lang="en-US" smtClean="0"/>
              <a:t>8/24/2019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6837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41458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868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4112ACB-F900-457F-BFCF-7AFE3E0F446C}" type="datetimeFigureOut">
              <a:rPr lang="en-US" smtClean="0"/>
              <a:t>8/24/2019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412465170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4.jpe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4.jpeg"/></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9F5FB0-541C-493C-B0B3-01990AB05BB1}"/>
              </a:ext>
            </a:extLst>
          </p:cNvPr>
          <p:cNvSpPr>
            <a:spLocks noGrp="1"/>
          </p:cNvSpPr>
          <p:nvPr>
            <p:ph type="ctrTitle"/>
          </p:nvPr>
        </p:nvSpPr>
        <p:spPr>
          <a:xfrm>
            <a:off x="1683171" y="2920957"/>
            <a:ext cx="8825658" cy="1016086"/>
          </a:xfrm>
        </p:spPr>
        <p:txBody>
          <a:bodyPr/>
          <a:lstStyle/>
          <a:p>
            <a:pPr algn="ctr"/>
            <a:r>
              <a:rPr lang="he-IL" dirty="0"/>
              <a:t>פרויקט אפיון חווית משתמש</a:t>
            </a:r>
            <a:endParaRPr lang="en-US" dirty="0"/>
          </a:p>
        </p:txBody>
      </p:sp>
      <p:sp>
        <p:nvSpPr>
          <p:cNvPr id="3" name="כותרת משנה 2">
            <a:extLst>
              <a:ext uri="{FF2B5EF4-FFF2-40B4-BE49-F238E27FC236}">
                <a16:creationId xmlns:a16="http://schemas.microsoft.com/office/drawing/2014/main" id="{5C6E3EEC-0434-4DA1-B60B-FA2AAA383E45}"/>
              </a:ext>
            </a:extLst>
          </p:cNvPr>
          <p:cNvSpPr>
            <a:spLocks noGrp="1"/>
          </p:cNvSpPr>
          <p:nvPr>
            <p:ph type="subTitle" idx="1"/>
          </p:nvPr>
        </p:nvSpPr>
        <p:spPr>
          <a:xfrm>
            <a:off x="1338606" y="4419161"/>
            <a:ext cx="9057101" cy="1293482"/>
          </a:xfrm>
        </p:spPr>
        <p:txBody>
          <a:bodyPr>
            <a:noAutofit/>
          </a:bodyPr>
          <a:lstStyle/>
          <a:p>
            <a:pPr algn="r" rtl="1"/>
            <a:r>
              <a:rPr lang="he-IL" dirty="0"/>
              <a:t>מגישים:</a:t>
            </a:r>
            <a:r>
              <a:rPr lang="en-US" dirty="0"/>
              <a:t> </a:t>
            </a:r>
            <a:r>
              <a:rPr lang="he-IL" dirty="0"/>
              <a:t>דין </a:t>
            </a:r>
            <a:r>
              <a:rPr lang="he-IL" dirty="0" err="1"/>
              <a:t>זליגמן</a:t>
            </a:r>
            <a:r>
              <a:rPr lang="he-IL" dirty="0"/>
              <a:t>, יונתן בן אברהם וגולן קויתי.</a:t>
            </a:r>
          </a:p>
          <a:p>
            <a:pPr algn="r" rtl="1"/>
            <a:endParaRPr lang="he-IL" dirty="0"/>
          </a:p>
          <a:p>
            <a:pPr algn="r" rtl="1"/>
            <a:r>
              <a:rPr lang="he-IL" dirty="0"/>
              <a:t>מרצה הקורס: יהודה </a:t>
            </a:r>
            <a:r>
              <a:rPr lang="he-IL" dirty="0" err="1"/>
              <a:t>רוזיליו</a:t>
            </a:r>
            <a:r>
              <a:rPr lang="he-IL" dirty="0"/>
              <a:t>.</a:t>
            </a:r>
            <a:endParaRPr lang="en-US" dirty="0"/>
          </a:p>
        </p:txBody>
      </p:sp>
    </p:spTree>
    <p:extLst>
      <p:ext uri="{BB962C8B-B14F-4D97-AF65-F5344CB8AC3E}">
        <p14:creationId xmlns:p14="http://schemas.microsoft.com/office/powerpoint/2010/main" val="9191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9B962287-43E8-4133-B301-D86D75522C45}"/>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8" name="תמונה 7">
            <a:extLst>
              <a:ext uri="{FF2B5EF4-FFF2-40B4-BE49-F238E27FC236}">
                <a16:creationId xmlns:a16="http://schemas.microsoft.com/office/drawing/2014/main" id="{37758A73-53D1-47FA-91F4-024F372F10C7}"/>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9" name="TextBox 26">
            <a:extLst>
              <a:ext uri="{FF2B5EF4-FFF2-40B4-BE49-F238E27FC236}">
                <a16:creationId xmlns:a16="http://schemas.microsoft.com/office/drawing/2014/main" id="{8A7C8333-F565-4281-8F01-EA3E703B3E02}"/>
              </a:ext>
            </a:extLst>
          </p:cNvPr>
          <p:cNvSpPr txBox="1"/>
          <p:nvPr/>
        </p:nvSpPr>
        <p:spPr>
          <a:xfrm>
            <a:off x="6552269" y="1948878"/>
            <a:ext cx="5193437" cy="3739998"/>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"פגישות ממתינות לאישור":</a:t>
            </a:r>
          </a:p>
          <a:p>
            <a:pPr marL="742950" lvl="1" indent="-285750" algn="r" rtl="1">
              <a:lnSpc>
                <a:spcPct val="150000"/>
              </a:lnSpc>
              <a:buFont typeface="Arial" panose="020B0604020202020204" pitchFamily="34" charset="0"/>
              <a:buChar char="•"/>
            </a:pPr>
            <a:r>
              <a:rPr lang="he-IL" sz="1600" dirty="0"/>
              <a:t>כפתורים – כפתור ביטול ואישור מצד ימין לטקסט לעומת כתפור צפייה שמצד שמאל – אין אחידות - </a:t>
            </a:r>
            <a:r>
              <a:rPr lang="he-IL" sz="1600" b="1" dirty="0"/>
              <a:t>עקיבות וסטנדרטים.</a:t>
            </a:r>
          </a:p>
          <a:p>
            <a:pPr marL="742950" lvl="1" indent="-285750" algn="r" rtl="1">
              <a:lnSpc>
                <a:spcPct val="150000"/>
              </a:lnSpc>
              <a:buFont typeface="Arial" panose="020B0604020202020204" pitchFamily="34" charset="0"/>
              <a:buChar char="•"/>
            </a:pPr>
            <a:r>
              <a:rPr lang="he-IL" sz="1600" dirty="0"/>
              <a:t>אין אחידות בין הכפתורים וזה לא נראה טוב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מרווח בין השורות גדול מידי, מוביל לניצול לא יעיל של המסך - </a:t>
            </a:r>
            <a:r>
              <a:rPr lang="he-IL" sz="1600" b="1" dirty="0"/>
              <a:t>אסתטיקה ועיצוב מינימליסטי.</a:t>
            </a:r>
          </a:p>
          <a:p>
            <a:pPr lvl="1" algn="r" rtl="1">
              <a:lnSpc>
                <a:spcPct val="150000"/>
              </a:lnSpc>
            </a:pPr>
            <a:endParaRPr lang="he-IL" sz="1600" dirty="0"/>
          </a:p>
        </p:txBody>
      </p:sp>
    </p:spTree>
    <p:extLst>
      <p:ext uri="{BB962C8B-B14F-4D97-AF65-F5344CB8AC3E}">
        <p14:creationId xmlns:p14="http://schemas.microsoft.com/office/powerpoint/2010/main" val="120977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DEE28D4-8283-4AAA-B03E-3760CDDD81F1}"/>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5" name="תמונה 4">
            <a:extLst>
              <a:ext uri="{FF2B5EF4-FFF2-40B4-BE49-F238E27FC236}">
                <a16:creationId xmlns:a16="http://schemas.microsoft.com/office/drawing/2014/main" id="{E8EE1ADC-A14B-42F0-99B1-5E2E037E5CAE}"/>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6" name="TextBox 26">
            <a:extLst>
              <a:ext uri="{FF2B5EF4-FFF2-40B4-BE49-F238E27FC236}">
                <a16:creationId xmlns:a16="http://schemas.microsoft.com/office/drawing/2014/main" id="{4FFC1899-DDA5-45D1-9A80-03E96067FF3C}"/>
              </a:ext>
            </a:extLst>
          </p:cNvPr>
          <p:cNvSpPr txBox="1"/>
          <p:nvPr/>
        </p:nvSpPr>
        <p:spPr>
          <a:xfrm>
            <a:off x="6552269" y="1948878"/>
            <a:ext cx="5193437" cy="4847994"/>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"המיקומים שלי":</a:t>
            </a:r>
          </a:p>
          <a:p>
            <a:pPr marL="742950" lvl="1" indent="-285750" algn="r" rtl="1">
              <a:lnSpc>
                <a:spcPct val="150000"/>
              </a:lnSpc>
              <a:buFont typeface="Arial" panose="020B0604020202020204" pitchFamily="34" charset="0"/>
              <a:buChar char="•"/>
            </a:pPr>
            <a:r>
              <a:rPr lang="he-IL" sz="1600" dirty="0"/>
              <a:t>כפתור מחיקה – אייקון לא תואם סטנדרט ש המערכת, לא מעומד כמו כפתור הצגת פרטים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כפתור הוספת מיקום – ממוקם לא טוב, לא נוח לעין </a:t>
            </a:r>
            <a:br>
              <a:rPr lang="en-US" sz="1600" dirty="0"/>
            </a:br>
            <a:r>
              <a:rPr lang="he-IL" sz="1600" dirty="0"/>
              <a:t>ולא שומר על עיצוב אחיד של כפתורי הוספה במערכת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endParaRPr lang="he-IL" sz="1600" dirty="0"/>
          </a:p>
          <a:p>
            <a:pPr marL="285750" indent="-285750" algn="r" rtl="1">
              <a:lnSpc>
                <a:spcPct val="150000"/>
              </a:lnSpc>
              <a:buFont typeface="Arial" panose="020B0604020202020204" pitchFamily="34" charset="0"/>
              <a:buChar char="•"/>
            </a:pPr>
            <a:r>
              <a:rPr lang="he-IL" sz="1600" b="1" u="sng" dirty="0"/>
              <a:t>משבצת "הפגישות שלי":</a:t>
            </a:r>
          </a:p>
          <a:p>
            <a:pPr marL="742950" lvl="1" indent="-285750" algn="r" rtl="1">
              <a:lnSpc>
                <a:spcPct val="150000"/>
              </a:lnSpc>
              <a:buFont typeface="Arial" panose="020B0604020202020204" pitchFamily="34" charset="0"/>
              <a:buChar char="•"/>
            </a:pPr>
            <a:r>
              <a:rPr lang="he-IL" sz="1600" dirty="0"/>
              <a:t>אין משמעות לסדר הפגישות.</a:t>
            </a:r>
            <a:endParaRPr lang="en-US" sz="1600" dirty="0"/>
          </a:p>
          <a:p>
            <a:pPr marL="742950" lvl="1" indent="-285750" algn="r" rtl="1">
              <a:lnSpc>
                <a:spcPct val="150000"/>
              </a:lnSpc>
              <a:buFont typeface="Arial" panose="020B0604020202020204" pitchFamily="34" charset="0"/>
              <a:buChar char="•"/>
            </a:pPr>
            <a:r>
              <a:rPr lang="he-IL" sz="1600" dirty="0"/>
              <a:t>לא מצוינת שעת הפגישה – חסר מידע חיוני.</a:t>
            </a:r>
          </a:p>
          <a:p>
            <a:pPr lvl="1" algn="r" rtl="1">
              <a:lnSpc>
                <a:spcPct val="150000"/>
              </a:lnSpc>
            </a:pPr>
            <a:endParaRPr lang="he-IL" sz="1600" dirty="0"/>
          </a:p>
        </p:txBody>
      </p:sp>
    </p:spTree>
    <p:extLst>
      <p:ext uri="{BB962C8B-B14F-4D97-AF65-F5344CB8AC3E}">
        <p14:creationId xmlns:p14="http://schemas.microsoft.com/office/powerpoint/2010/main" val="31353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פרסונות</a:t>
            </a:r>
            <a:endParaRPr lang="en-US" dirty="0"/>
          </a:p>
        </p:txBody>
      </p:sp>
    </p:spTree>
    <p:extLst>
      <p:ext uri="{BB962C8B-B14F-4D97-AF65-F5344CB8AC3E}">
        <p14:creationId xmlns:p14="http://schemas.microsoft.com/office/powerpoint/2010/main" val="420125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6096000" y="763480"/>
            <a:ext cx="2441359" cy="923330"/>
          </a:xfrm>
          <a:prstGeom prst="rect">
            <a:avLst/>
          </a:prstGeom>
          <a:noFill/>
        </p:spPr>
        <p:txBody>
          <a:bodyPr wrap="square" rtlCol="0">
            <a:spAutoFit/>
          </a:bodyPr>
          <a:lstStyle/>
          <a:p>
            <a:pPr algn="ctr"/>
            <a:r>
              <a:rPr lang="he-IL" sz="5400" dirty="0">
                <a:solidFill>
                  <a:schemeClr val="bg1"/>
                </a:solidFill>
              </a:rPr>
              <a:t>דור כהן</a:t>
            </a:r>
            <a:endParaRPr lang="en-US" sz="2800" dirty="0">
              <a:solidFill>
                <a:schemeClr val="bg1"/>
              </a:solidFill>
            </a:endParaRPr>
          </a:p>
        </p:txBody>
      </p:sp>
      <p:pic>
        <p:nvPicPr>
          <p:cNvPr id="1026" name="Picture 2" descr="Image result for â«×× ×× ××¡×¤××â¬â">
            <a:extLst>
              <a:ext uri="{FF2B5EF4-FFF2-40B4-BE49-F238E27FC236}">
                <a16:creationId xmlns:a16="http://schemas.microsoft.com/office/drawing/2014/main" id="{D4396B78-E603-40B2-B00F-6CCEA4539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326" y="550416"/>
            <a:ext cx="1544715" cy="15447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- 54</a:t>
            </a:r>
          </a:p>
          <a:p>
            <a:pPr algn="r" rtl="1"/>
            <a:endParaRPr lang="en-US" sz="1000" dirty="0"/>
          </a:p>
          <a:p>
            <a:pPr algn="r" rtl="1"/>
            <a:r>
              <a:rPr lang="he-IL" sz="1000" dirty="0"/>
              <a:t>מגדר - זכר</a:t>
            </a:r>
          </a:p>
          <a:p>
            <a:pPr algn="r" rtl="1"/>
            <a:endParaRPr lang="en-US" sz="1000" dirty="0"/>
          </a:p>
          <a:p>
            <a:pPr algn="r" rtl="1"/>
            <a:r>
              <a:rPr lang="he-IL" sz="1000" dirty="0"/>
              <a:t>שפה – עברית שפת אם, אנגלית שוטפת, מעט ערבית</a:t>
            </a:r>
          </a:p>
          <a:p>
            <a:pPr algn="r" rtl="1"/>
            <a:endParaRPr lang="en-US" sz="1000" dirty="0"/>
          </a:p>
          <a:p>
            <a:pPr algn="r" rtl="1"/>
            <a:r>
              <a:rPr lang="he-IL" sz="1000" dirty="0"/>
              <a:t>מצב משפחתי – נשוי +</a:t>
            </a:r>
            <a:r>
              <a:rPr lang="en-US" sz="1000" dirty="0"/>
              <a:t> </a:t>
            </a:r>
            <a:r>
              <a:rPr lang="he-IL" sz="1000" dirty="0"/>
              <a:t>2 ילדים</a:t>
            </a:r>
          </a:p>
          <a:p>
            <a:pPr algn="r" rtl="1"/>
            <a:endParaRPr lang="en-US" sz="1000" dirty="0"/>
          </a:p>
          <a:p>
            <a:pPr algn="r" rtl="1"/>
            <a:r>
              <a:rPr lang="he-IL" sz="1000" dirty="0"/>
              <a:t>תפקיד – מנהל כספים בחברת אינטל</a:t>
            </a:r>
          </a:p>
          <a:p>
            <a:pPr algn="r" rtl="1"/>
            <a:endParaRPr lang="en-US" sz="1000" dirty="0"/>
          </a:p>
          <a:p>
            <a:pPr algn="r" rtl="1"/>
            <a:r>
              <a:rPr lang="he-IL" sz="1000" dirty="0"/>
              <a:t>רמת השכלה – תואר ראשון בראיית חשבון</a:t>
            </a:r>
          </a:p>
          <a:p>
            <a:pPr algn="r" rtl="1"/>
            <a:endParaRPr lang="en-US" sz="1000" dirty="0"/>
          </a:p>
          <a:p>
            <a:pPr algn="r" rtl="1"/>
            <a:r>
              <a:rPr lang="he-IL" sz="1000" dirty="0"/>
              <a:t>רמת יכולת טכנולוגית – רמה ממוצעת מחזיק טלפון חכם מצוין בעבודה עם אקסל, עובד הרבה עם </a:t>
            </a:r>
            <a:r>
              <a:rPr lang="en-US" sz="1000" dirty="0" err="1"/>
              <a:t>outllook</a:t>
            </a:r>
            <a:r>
              <a:rPr lang="he-IL" sz="1000" dirty="0"/>
              <a:t> לא מאוד פתוח ללמוד טכנולוגיות ותוכנות חדשות.</a:t>
            </a:r>
          </a:p>
          <a:p>
            <a:pPr algn="r" rtl="1"/>
            <a:endParaRPr lang="en-US" sz="1000" dirty="0"/>
          </a:p>
          <a:p>
            <a:pPr algn="r" rtl="1"/>
            <a:r>
              <a:rPr lang="he-IL" sz="1000" dirty="0"/>
              <a:t>רמה מקצועית בתחום המוצר – מכיר מוצרים דומים למוצר עובד המון עם אקסל מנהל את הפגישות שלו שם.</a:t>
            </a:r>
          </a:p>
          <a:p>
            <a:pPr algn="r" rtl="1"/>
            <a:endParaRPr lang="he-IL" sz="1000" dirty="0"/>
          </a:p>
          <a:p>
            <a:pPr algn="r" rtl="1"/>
            <a:r>
              <a:rPr lang="he-IL" sz="1000" dirty="0"/>
              <a:t>תחביבים – קיאקים, סרטי דוקו בערוץ ההיסטוריה, לבשל. </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הכלים בהם משתמש היום לקבוע פגישות לא מספקים לו את כל הצרכים. חלק ניכר מהעבודה שלו היא בפגישות עם גורמים שונים ולעיתים קשה עד בלתי אפשרי לגרום לכול הגורמים להגיע לפגישה.</a:t>
            </a:r>
          </a:p>
          <a:p>
            <a:pPr algn="r" rtl="1"/>
            <a:endParaRPr lang="en-US" sz="1000" dirty="0"/>
          </a:p>
          <a:p>
            <a:pPr algn="r" rtl="1"/>
            <a:r>
              <a:rPr lang="he-IL" sz="1000" dirty="0"/>
              <a:t>תדירות שימוש – יום יומית כדי לנהל את היומן שלו ואת הפגישות שהוא עושה במסגרת העבודה.</a:t>
            </a:r>
          </a:p>
          <a:p>
            <a:pPr algn="r" rtl="1"/>
            <a:endParaRPr lang="en-US" sz="1000" dirty="0"/>
          </a:p>
          <a:p>
            <a:pPr algn="r" rtl="1"/>
            <a:r>
              <a:rPr lang="he-IL" sz="1000" dirty="0"/>
              <a:t>מתי – במהלך כל היום, כל פעם שיש צורך לקבוע פגישה משתמש במוצר.</a:t>
            </a:r>
          </a:p>
          <a:p>
            <a:pPr algn="r" rtl="1"/>
            <a:endParaRPr lang="en-US" sz="1000" dirty="0"/>
          </a:p>
          <a:p>
            <a:pPr algn="r" rtl="1"/>
            <a:r>
              <a:rPr lang="he-IL" sz="1000" dirty="0"/>
              <a:t>איפה – במחשב במשרד שלו, לעיתים גם בפלאפון כשהוא רוצה לראות מה הלוז שלו ליום המחרת.</a:t>
            </a:r>
          </a:p>
          <a:p>
            <a:pPr algn="r" rtl="1"/>
            <a:endParaRPr lang="en-US" sz="1000" dirty="0"/>
          </a:p>
          <a:p>
            <a:pPr algn="r" rtl="1"/>
            <a:r>
              <a:rPr lang="he-IL" sz="1000" dirty="0"/>
              <a:t>תנאי סביבה – בדרך כלל סביבה שקטה (המשרד שלו) לעיתים נמצא עם משהו בפלאפון במקביל בכדי לקבוע את הפגישה</a:t>
            </a:r>
          </a:p>
          <a:p>
            <a:pPr algn="r" rtl="1"/>
            <a:endParaRPr lang="he-IL" sz="1000" dirty="0"/>
          </a:p>
          <a:p>
            <a:pPr algn="r" rtl="1"/>
            <a:r>
              <a:rPr lang="he-IL" sz="1000" dirty="0"/>
              <a:t>חסמים – מאוד לא אוהב תוכנות חדשות מכיר את ה </a:t>
            </a:r>
            <a:r>
              <a:rPr lang="en-US" sz="1000" dirty="0"/>
              <a:t>outlook</a:t>
            </a:r>
            <a:r>
              <a:rPr lang="he-IL" sz="1000" dirty="0"/>
              <a:t> ואוהב אותו.</a:t>
            </a:r>
          </a:p>
          <a:p>
            <a:pPr algn="r" rtl="1"/>
            <a:endParaRPr lang="en-US" sz="1000" dirty="0"/>
          </a:p>
          <a:p>
            <a:pPr algn="r" rtl="1"/>
            <a:r>
              <a:rPr lang="he-IL" sz="1000" dirty="0"/>
              <a:t>רצונות – שיהיה כלי שיידע לגשת ללוח השנה של האנשים איתם הוא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spTree>
    <p:extLst>
      <p:ext uri="{BB962C8B-B14F-4D97-AF65-F5344CB8AC3E}">
        <p14:creationId xmlns:p14="http://schemas.microsoft.com/office/powerpoint/2010/main" val="429013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5225990" y="763480"/>
            <a:ext cx="3311370" cy="923330"/>
          </a:xfrm>
          <a:prstGeom prst="rect">
            <a:avLst/>
          </a:prstGeom>
          <a:noFill/>
        </p:spPr>
        <p:txBody>
          <a:bodyPr wrap="square" rtlCol="0">
            <a:spAutoFit/>
          </a:bodyPr>
          <a:lstStyle/>
          <a:p>
            <a:pPr algn="ctr"/>
            <a:r>
              <a:rPr lang="he-IL" sz="5400" dirty="0">
                <a:solidFill>
                  <a:schemeClr val="bg1"/>
                </a:solidFill>
              </a:rPr>
              <a:t>מיקה שקד</a:t>
            </a:r>
            <a:endParaRPr lang="en-US" sz="2800" dirty="0">
              <a:solidFill>
                <a:schemeClr val="bg1"/>
              </a:solidFill>
            </a:endParaRPr>
          </a:p>
        </p:txBody>
      </p:sp>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- 23</a:t>
            </a:r>
            <a:endParaRPr lang="en-US" sz="1000" dirty="0"/>
          </a:p>
          <a:p>
            <a:pPr algn="r" rtl="1"/>
            <a:r>
              <a:rPr lang="he-IL" sz="1000" dirty="0"/>
              <a:t>מגדר - נקבה</a:t>
            </a:r>
          </a:p>
          <a:p>
            <a:pPr algn="r" rtl="1"/>
            <a:endParaRPr lang="en-US" sz="1000" dirty="0"/>
          </a:p>
          <a:p>
            <a:pPr algn="r" rtl="1"/>
            <a:r>
              <a:rPr lang="he-IL" sz="1000" dirty="0"/>
              <a:t>שפה – עברית שפת אם, אנגלית שוטפת.</a:t>
            </a:r>
          </a:p>
          <a:p>
            <a:pPr algn="r" rtl="1"/>
            <a:endParaRPr lang="en-US" sz="1000" dirty="0"/>
          </a:p>
          <a:p>
            <a:pPr algn="r" rtl="1"/>
            <a:r>
              <a:rPr lang="he-IL" sz="1000" dirty="0"/>
              <a:t>מצב משפחתי – רווקה</a:t>
            </a:r>
          </a:p>
          <a:p>
            <a:pPr algn="r" rtl="1"/>
            <a:endParaRPr lang="en-US" sz="1000" dirty="0"/>
          </a:p>
          <a:p>
            <a:pPr algn="r" rtl="1"/>
            <a:r>
              <a:rPr lang="he-IL" sz="1000" dirty="0"/>
              <a:t>תפקיד – מלצרית בבית קפה.</a:t>
            </a:r>
          </a:p>
          <a:p>
            <a:pPr algn="r" rtl="1"/>
            <a:endParaRPr lang="en-US" sz="1000" dirty="0"/>
          </a:p>
          <a:p>
            <a:pPr algn="r" rtl="1"/>
            <a:r>
              <a:rPr lang="he-IL" sz="1000" dirty="0"/>
              <a:t>רמת השכלה – סטודנטית שנה ב' למדעי ההתנהגות.</a:t>
            </a:r>
          </a:p>
          <a:p>
            <a:pPr algn="r" rtl="1"/>
            <a:endParaRPr lang="en-US" sz="1000" dirty="0"/>
          </a:p>
          <a:p>
            <a:pPr algn="r" rtl="1"/>
            <a:r>
              <a:rPr lang="he-IL" sz="1000" dirty="0"/>
              <a:t>רמת יכולת טכנולוגית – רמה גבוהה, משתמש </a:t>
            </a:r>
            <a:r>
              <a:rPr lang="he-IL" sz="1000" dirty="0" err="1"/>
              <a:t>בסמארטפון</a:t>
            </a:r>
            <a:r>
              <a:rPr lang="he-IL" sz="1000" dirty="0"/>
              <a:t> ולפטופ על מנת לקבוע פגישות.</a:t>
            </a:r>
          </a:p>
          <a:p>
            <a:pPr algn="r" rtl="1"/>
            <a:endParaRPr lang="en-US" sz="1000" dirty="0"/>
          </a:p>
          <a:p>
            <a:pPr algn="r" rtl="1"/>
            <a:r>
              <a:rPr lang="he-IL" sz="1000" dirty="0"/>
              <a:t>רמה מקצועית בתחום המוצר – עד כה השתמשה רק ביומן של גוגל </a:t>
            </a:r>
            <a:r>
              <a:rPr lang="he-IL" sz="1000" dirty="0" err="1"/>
              <a:t>בסמטארפון</a:t>
            </a:r>
            <a:r>
              <a:rPr lang="he-IL" sz="1000" dirty="0"/>
              <a:t>.</a:t>
            </a:r>
          </a:p>
          <a:p>
            <a:pPr algn="r" rtl="1"/>
            <a:endParaRPr lang="he-IL" sz="1000" dirty="0"/>
          </a:p>
          <a:p>
            <a:pPr algn="r" rtl="1"/>
            <a:r>
              <a:rPr lang="he-IL" sz="1000" dirty="0"/>
              <a:t>תחביבים – שופינג, קריאת ספרים, צלילה.</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בגלל עומס הלוז שלה, היא חיפשה כלי שיעזור לה לנהל אותו בצורה פשוטה ונוחה, מוצר שיתזמן לה את כל העבודות הגשה, מבחנים, חיי חברה ועבודה במקום אחד.</a:t>
            </a:r>
          </a:p>
          <a:p>
            <a:pPr algn="r" rtl="1"/>
            <a:endParaRPr lang="en-US" sz="1000" dirty="0"/>
          </a:p>
          <a:p>
            <a:pPr algn="r" rtl="1"/>
            <a:r>
              <a:rPr lang="he-IL" sz="1000" dirty="0"/>
              <a:t>תדירות שימוש – יום יומית כדי לנהל ולתזמן את כל האילוצים שלה.</a:t>
            </a:r>
          </a:p>
          <a:p>
            <a:pPr algn="r" rtl="1"/>
            <a:endParaRPr lang="en-US" sz="1000" dirty="0"/>
          </a:p>
          <a:p>
            <a:pPr algn="r" rtl="1"/>
            <a:r>
              <a:rPr lang="he-IL" sz="1000" dirty="0"/>
              <a:t>מתי – במהלך כל היום אבל בעיקר בשעות הערב כאשר היא חוזרת ממשמרת בבית הקפה.</a:t>
            </a:r>
          </a:p>
          <a:p>
            <a:pPr algn="r" rtl="1"/>
            <a:endParaRPr lang="en-US" sz="1000" dirty="0"/>
          </a:p>
          <a:p>
            <a:pPr algn="r" rtl="1"/>
            <a:r>
              <a:rPr lang="he-IL" sz="1000" dirty="0"/>
              <a:t>איפה – </a:t>
            </a:r>
            <a:r>
              <a:rPr lang="he-IL" sz="1000" dirty="0" err="1"/>
              <a:t>בפאלפון</a:t>
            </a:r>
            <a:r>
              <a:rPr lang="he-IL" sz="1000" dirty="0"/>
              <a:t> הנייד, בלפטופ האישי שלה בביתה.</a:t>
            </a:r>
          </a:p>
          <a:p>
            <a:pPr algn="r" rtl="1"/>
            <a:endParaRPr lang="en-US" sz="1000" dirty="0"/>
          </a:p>
          <a:p>
            <a:pPr algn="r" rtl="1"/>
            <a:r>
              <a:rPr lang="he-IL" sz="1000" dirty="0"/>
              <a:t>תנאי סביבה – בדרך כלל סביבה שקטה בביתה.</a:t>
            </a:r>
          </a:p>
          <a:p>
            <a:pPr algn="r" rtl="1"/>
            <a:endParaRPr lang="he-IL" sz="1000" dirty="0"/>
          </a:p>
          <a:p>
            <a:pPr algn="r" rtl="1"/>
            <a:r>
              <a:rPr lang="he-IL" sz="1000" dirty="0"/>
              <a:t>חסמים – חשש מחשיפת אילוציה הפרטיים, חשש שהמערכת לא תקבע מועד אופטימלי בשבילה לפגישה.</a:t>
            </a:r>
          </a:p>
          <a:p>
            <a:pPr algn="r" rtl="1"/>
            <a:endParaRPr lang="en-US" sz="1000" dirty="0"/>
          </a:p>
          <a:p>
            <a:pPr algn="r" rtl="1"/>
            <a:r>
              <a:rPr lang="he-IL" sz="1000" dirty="0"/>
              <a:t>רצונות – שיהיה כלי שיידע לגשת ללוח השנה של האנשים איתם היא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pic>
        <p:nvPicPr>
          <p:cNvPr id="3" name="תמונה 2" descr="תמונה שמכילה אדם, מקורה, ישיבה, שולחן&#10;&#10;התיאור נוצר באופן אוטומטי">
            <a:extLst>
              <a:ext uri="{FF2B5EF4-FFF2-40B4-BE49-F238E27FC236}">
                <a16:creationId xmlns:a16="http://schemas.microsoft.com/office/drawing/2014/main" id="{8476E6B9-32DC-481E-8FF5-48107775E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030" y="763480"/>
            <a:ext cx="2394960" cy="11978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4415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האבולוציה של האתר</a:t>
            </a:r>
            <a:endParaRPr lang="en-US" dirty="0"/>
          </a:p>
        </p:txBody>
      </p:sp>
    </p:spTree>
    <p:extLst>
      <p:ext uri="{BB962C8B-B14F-4D97-AF65-F5344CB8AC3E}">
        <p14:creationId xmlns:p14="http://schemas.microsoft.com/office/powerpoint/2010/main" val="199277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5F08124-27CA-4969-A224-C929341B0EDC}"/>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1D79F5F6-3585-4EC0-A5B9-8C27C267FDC2}"/>
              </a:ext>
            </a:extLst>
          </p:cNvPr>
          <p:cNvSpPr txBox="1"/>
          <p:nvPr/>
        </p:nvSpPr>
        <p:spPr>
          <a:xfrm>
            <a:off x="7540282" y="2610683"/>
            <a:ext cx="4487594" cy="211852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שינינו חלקים במסכים כך שתהיה אחידות בניהם - </a:t>
            </a:r>
            <a:r>
              <a:rPr lang="he-IL" b="1" dirty="0"/>
              <a:t>עקיבות וסטנדרטים.</a:t>
            </a:r>
            <a:br>
              <a:rPr lang="en-US" b="1" dirty="0"/>
            </a:br>
            <a:r>
              <a:rPr lang="he-IL" dirty="0"/>
              <a:t>לדוגמא:</a:t>
            </a:r>
            <a:r>
              <a:rPr lang="en-US" dirty="0"/>
              <a:t> </a:t>
            </a:r>
            <a:r>
              <a:rPr lang="he-IL" dirty="0"/>
              <a:t>כפתורי צפייה, עריכה, ביטול והוספה זהים בכל המערכת, והצבעים אחידים.</a:t>
            </a:r>
            <a:endParaRPr lang="he-IL" b="1" dirty="0"/>
          </a:p>
          <a:p>
            <a:pPr algn="r" rtl="1">
              <a:lnSpc>
                <a:spcPct val="150000"/>
              </a:lnSpc>
            </a:pPr>
            <a:endParaRPr lang="he-IL" dirty="0"/>
          </a:p>
        </p:txBody>
      </p:sp>
      <p:pic>
        <p:nvPicPr>
          <p:cNvPr id="7" name="תמונה 6">
            <a:extLst>
              <a:ext uri="{FF2B5EF4-FFF2-40B4-BE49-F238E27FC236}">
                <a16:creationId xmlns:a16="http://schemas.microsoft.com/office/drawing/2014/main" id="{83BCCF4E-DD0A-4DEE-859B-42EDD9FCFE78}"/>
              </a:ext>
            </a:extLst>
          </p:cNvPr>
          <p:cNvPicPr>
            <a:picLocks noChangeAspect="1"/>
          </p:cNvPicPr>
          <p:nvPr/>
        </p:nvPicPr>
        <p:blipFill>
          <a:blip r:embed="rId2"/>
          <a:stretch>
            <a:fillRect/>
          </a:stretch>
        </p:blipFill>
        <p:spPr>
          <a:xfrm>
            <a:off x="164124" y="2347274"/>
            <a:ext cx="3173699" cy="1640724"/>
          </a:xfrm>
          <a:prstGeom prst="rect">
            <a:avLst/>
          </a:prstGeom>
        </p:spPr>
      </p:pic>
      <p:pic>
        <p:nvPicPr>
          <p:cNvPr id="8" name="תמונה 7">
            <a:extLst>
              <a:ext uri="{FF2B5EF4-FFF2-40B4-BE49-F238E27FC236}">
                <a16:creationId xmlns:a16="http://schemas.microsoft.com/office/drawing/2014/main" id="{13A883BA-D279-41A5-9592-9C1EAF08A0B9}"/>
              </a:ext>
            </a:extLst>
          </p:cNvPr>
          <p:cNvPicPr>
            <a:picLocks noChangeAspect="1"/>
          </p:cNvPicPr>
          <p:nvPr/>
        </p:nvPicPr>
        <p:blipFill>
          <a:blip r:embed="rId3"/>
          <a:stretch>
            <a:fillRect/>
          </a:stretch>
        </p:blipFill>
        <p:spPr>
          <a:xfrm>
            <a:off x="3535052" y="2378836"/>
            <a:ext cx="2875212" cy="1681231"/>
          </a:xfrm>
          <a:prstGeom prst="rect">
            <a:avLst/>
          </a:prstGeom>
        </p:spPr>
      </p:pic>
      <p:pic>
        <p:nvPicPr>
          <p:cNvPr id="9" name="תמונה 8">
            <a:extLst>
              <a:ext uri="{FF2B5EF4-FFF2-40B4-BE49-F238E27FC236}">
                <a16:creationId xmlns:a16="http://schemas.microsoft.com/office/drawing/2014/main" id="{5B3D2887-C14C-463B-83EE-A91918D5D9E2}"/>
              </a:ext>
            </a:extLst>
          </p:cNvPr>
          <p:cNvPicPr>
            <a:picLocks noChangeAspect="1"/>
          </p:cNvPicPr>
          <p:nvPr/>
        </p:nvPicPr>
        <p:blipFill>
          <a:blip r:embed="rId4"/>
          <a:stretch>
            <a:fillRect/>
          </a:stretch>
        </p:blipFill>
        <p:spPr>
          <a:xfrm>
            <a:off x="5891790" y="5182080"/>
            <a:ext cx="3994453" cy="1640724"/>
          </a:xfrm>
          <a:prstGeom prst="rect">
            <a:avLst/>
          </a:prstGeom>
        </p:spPr>
      </p:pic>
      <p:pic>
        <p:nvPicPr>
          <p:cNvPr id="10" name="תמונה 9">
            <a:extLst>
              <a:ext uri="{FF2B5EF4-FFF2-40B4-BE49-F238E27FC236}">
                <a16:creationId xmlns:a16="http://schemas.microsoft.com/office/drawing/2014/main" id="{1F87BD62-4023-46D3-B70C-CAB8B7C75DA6}"/>
              </a:ext>
            </a:extLst>
          </p:cNvPr>
          <p:cNvPicPr>
            <a:picLocks noChangeAspect="1"/>
          </p:cNvPicPr>
          <p:nvPr/>
        </p:nvPicPr>
        <p:blipFill>
          <a:blip r:embed="rId5"/>
          <a:stretch>
            <a:fillRect/>
          </a:stretch>
        </p:blipFill>
        <p:spPr>
          <a:xfrm>
            <a:off x="0" y="4654639"/>
            <a:ext cx="5328638" cy="2168165"/>
          </a:xfrm>
          <a:prstGeom prst="rect">
            <a:avLst/>
          </a:prstGeom>
        </p:spPr>
      </p:pic>
    </p:spTree>
    <p:extLst>
      <p:ext uri="{BB962C8B-B14F-4D97-AF65-F5344CB8AC3E}">
        <p14:creationId xmlns:p14="http://schemas.microsoft.com/office/powerpoint/2010/main" val="198506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78BD3069-7EB5-4305-8FDB-E6FD8362DFE0}"/>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8" name="תיבת טקסט 7">
            <a:extLst>
              <a:ext uri="{FF2B5EF4-FFF2-40B4-BE49-F238E27FC236}">
                <a16:creationId xmlns:a16="http://schemas.microsoft.com/office/drawing/2014/main" id="{39B17C3A-5BE1-465A-A891-240388F1CCDA}"/>
              </a:ext>
            </a:extLst>
          </p:cNvPr>
          <p:cNvSpPr txBox="1"/>
          <p:nvPr/>
        </p:nvSpPr>
        <p:spPr>
          <a:xfrm>
            <a:off x="7540282" y="2610683"/>
            <a:ext cx="4487594" cy="872034"/>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הוספנו חיווי למשתמש באיזה דף הוא נמצא בכל רגע - </a:t>
            </a:r>
            <a:r>
              <a:rPr lang="he-IL" b="1" dirty="0"/>
              <a:t>נראות מצב המערכת.</a:t>
            </a:r>
          </a:p>
        </p:txBody>
      </p:sp>
      <p:pic>
        <p:nvPicPr>
          <p:cNvPr id="10" name="תמונה 9">
            <a:extLst>
              <a:ext uri="{FF2B5EF4-FFF2-40B4-BE49-F238E27FC236}">
                <a16:creationId xmlns:a16="http://schemas.microsoft.com/office/drawing/2014/main" id="{7055E3BF-B29E-49DB-9F8F-5CAA37983551}"/>
              </a:ext>
            </a:extLst>
          </p:cNvPr>
          <p:cNvPicPr>
            <a:picLocks noChangeAspect="1"/>
          </p:cNvPicPr>
          <p:nvPr/>
        </p:nvPicPr>
        <p:blipFill>
          <a:blip r:embed="rId2"/>
          <a:stretch>
            <a:fillRect/>
          </a:stretch>
        </p:blipFill>
        <p:spPr>
          <a:xfrm>
            <a:off x="0" y="2752627"/>
            <a:ext cx="7300525" cy="4099438"/>
          </a:xfrm>
          <a:prstGeom prst="rect">
            <a:avLst/>
          </a:prstGeom>
        </p:spPr>
      </p:pic>
    </p:spTree>
    <p:extLst>
      <p:ext uri="{BB962C8B-B14F-4D97-AF65-F5344CB8AC3E}">
        <p14:creationId xmlns:p14="http://schemas.microsoft.com/office/powerpoint/2010/main" val="104955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1B43665-3015-4230-B018-E886844CCA11}"/>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FFF52523-5F99-4BE9-AB01-3D65E85B6A75}"/>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פופ-אפ אישור על כל פעולה "מסוכנת" - </a:t>
            </a:r>
            <a:r>
              <a:rPr lang="he-IL" b="1" dirty="0"/>
              <a:t>מניעת טעויות.</a:t>
            </a:r>
            <a:br>
              <a:rPr lang="en-US" b="1" dirty="0"/>
            </a:br>
            <a:r>
              <a:rPr lang="he-IL" dirty="0"/>
              <a:t>לדוגמא: המשתמש דוחה פגישה שהזמינו אותו אליה ומוקפץ לו פופ אם שמסביר את השלכות הדחייה עם אופציה לאשר את הפעולה או לבטל אותה.</a:t>
            </a:r>
          </a:p>
          <a:p>
            <a:pPr marL="285750" indent="-285750" algn="r" rtl="1">
              <a:buFont typeface="Arial" panose="020B0604020202020204" pitchFamily="34" charset="0"/>
              <a:buChar char="•"/>
            </a:pPr>
            <a:r>
              <a:rPr lang="he-IL" dirty="0"/>
              <a:t>במידה ויאשר ועדיין ירצה לבטל אותה, יקפוץ ה</a:t>
            </a:r>
            <a:r>
              <a:rPr lang="en-US" dirty="0"/>
              <a:t>snack bar</a:t>
            </a:r>
            <a:r>
              <a:rPr lang="he-IL" dirty="0"/>
              <a:t> שמאפשר את היפוך הפעולה.</a:t>
            </a:r>
          </a:p>
        </p:txBody>
      </p:sp>
      <p:pic>
        <p:nvPicPr>
          <p:cNvPr id="8" name="תמונה 7">
            <a:extLst>
              <a:ext uri="{FF2B5EF4-FFF2-40B4-BE49-F238E27FC236}">
                <a16:creationId xmlns:a16="http://schemas.microsoft.com/office/drawing/2014/main" id="{21F40EF4-906D-42FA-8C0D-9BE154FA4FFB}"/>
              </a:ext>
            </a:extLst>
          </p:cNvPr>
          <p:cNvPicPr>
            <a:picLocks noChangeAspect="1"/>
          </p:cNvPicPr>
          <p:nvPr/>
        </p:nvPicPr>
        <p:blipFill>
          <a:blip r:embed="rId2"/>
          <a:stretch>
            <a:fillRect/>
          </a:stretch>
        </p:blipFill>
        <p:spPr>
          <a:xfrm>
            <a:off x="285242" y="3540057"/>
            <a:ext cx="5629275" cy="3124200"/>
          </a:xfrm>
          <a:prstGeom prst="rect">
            <a:avLst/>
          </a:prstGeom>
        </p:spPr>
      </p:pic>
    </p:spTree>
    <p:extLst>
      <p:ext uri="{BB962C8B-B14F-4D97-AF65-F5344CB8AC3E}">
        <p14:creationId xmlns:p14="http://schemas.microsoft.com/office/powerpoint/2010/main" val="1472041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A224D4-E308-49CE-B55C-BAB9BF354E77}"/>
              </a:ext>
            </a:extLst>
          </p:cNvPr>
          <p:cNvSpPr>
            <a:spLocks noGrp="1"/>
          </p:cNvSpPr>
          <p:nvPr>
            <p:ph type="title"/>
          </p:nvPr>
        </p:nvSpPr>
        <p:spPr/>
        <p:txBody>
          <a:bodyPr/>
          <a:lstStyle/>
          <a:p>
            <a:pPr algn="ctr"/>
            <a:r>
              <a:rPr lang="he-IL" dirty="0"/>
              <a:t>דברים כלליים במערכת</a:t>
            </a:r>
            <a:endParaRPr lang="en-US" dirty="0"/>
          </a:p>
        </p:txBody>
      </p:sp>
      <p:sp>
        <p:nvSpPr>
          <p:cNvPr id="4" name="תיבת טקסט 3">
            <a:extLst>
              <a:ext uri="{FF2B5EF4-FFF2-40B4-BE49-F238E27FC236}">
                <a16:creationId xmlns:a16="http://schemas.microsoft.com/office/drawing/2014/main" id="{930511A8-19F4-47A2-B890-484463A47540}"/>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אפשרנו למשתמש לבצע פעולת "חזור" לכל פעולה במערכת, על ידי </a:t>
            </a:r>
            <a:r>
              <a:rPr lang="en-US" dirty="0"/>
              <a:t>snack bar</a:t>
            </a:r>
            <a:r>
              <a:rPr lang="he-IL" dirty="0"/>
              <a:t> שמופיע לכמה שניות לאחר הפעולה, עם הודעה מתאימה לפעילות של המשתמש וכפתור ביטול שמבטל אותה - </a:t>
            </a:r>
            <a:r>
              <a:rPr lang="he-IL" b="1" dirty="0"/>
              <a:t>שליטה וחופש של המשתמש.</a:t>
            </a:r>
            <a:br>
              <a:rPr lang="en-US" dirty="0"/>
            </a:br>
            <a:r>
              <a:rPr lang="he-IL" dirty="0"/>
              <a:t>לדוגמא – המשתמש ביטל פגישה וכעת הוא יכול להתחרט ולבטל את הפעולה.</a:t>
            </a:r>
          </a:p>
        </p:txBody>
      </p:sp>
      <p:pic>
        <p:nvPicPr>
          <p:cNvPr id="5" name="תמונה 4">
            <a:extLst>
              <a:ext uri="{FF2B5EF4-FFF2-40B4-BE49-F238E27FC236}">
                <a16:creationId xmlns:a16="http://schemas.microsoft.com/office/drawing/2014/main" id="{B832D7B7-B745-43B5-A417-2FCA85FA6414}"/>
              </a:ext>
            </a:extLst>
          </p:cNvPr>
          <p:cNvPicPr>
            <a:picLocks noChangeAspect="1"/>
          </p:cNvPicPr>
          <p:nvPr/>
        </p:nvPicPr>
        <p:blipFill>
          <a:blip r:embed="rId2"/>
          <a:stretch>
            <a:fillRect/>
          </a:stretch>
        </p:blipFill>
        <p:spPr>
          <a:xfrm>
            <a:off x="34780" y="2771480"/>
            <a:ext cx="7223475" cy="4086520"/>
          </a:xfrm>
          <a:prstGeom prst="rect">
            <a:avLst/>
          </a:prstGeom>
        </p:spPr>
      </p:pic>
      <p:pic>
        <p:nvPicPr>
          <p:cNvPr id="9" name="תמונה 8">
            <a:extLst>
              <a:ext uri="{FF2B5EF4-FFF2-40B4-BE49-F238E27FC236}">
                <a16:creationId xmlns:a16="http://schemas.microsoft.com/office/drawing/2014/main" id="{FB635FC1-23E4-4B0E-83E2-1FC9A7974221}"/>
              </a:ext>
            </a:extLst>
          </p:cNvPr>
          <p:cNvPicPr>
            <a:picLocks noChangeAspect="1"/>
          </p:cNvPicPr>
          <p:nvPr/>
        </p:nvPicPr>
        <p:blipFill>
          <a:blip r:embed="rId3"/>
          <a:stretch>
            <a:fillRect/>
          </a:stretch>
        </p:blipFill>
        <p:spPr>
          <a:xfrm>
            <a:off x="2405751" y="6346168"/>
            <a:ext cx="2656444" cy="429823"/>
          </a:xfrm>
          <a:prstGeom prst="rect">
            <a:avLst/>
          </a:prstGeom>
        </p:spPr>
      </p:pic>
    </p:spTree>
    <p:extLst>
      <p:ext uri="{BB962C8B-B14F-4D97-AF65-F5344CB8AC3E}">
        <p14:creationId xmlns:p14="http://schemas.microsoft.com/office/powerpoint/2010/main" val="376090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בעיות באתר</a:t>
            </a:r>
            <a:endParaRPr lang="en-US" dirty="0"/>
          </a:p>
        </p:txBody>
      </p:sp>
    </p:spTree>
    <p:extLst>
      <p:ext uri="{BB962C8B-B14F-4D97-AF65-F5344CB8AC3E}">
        <p14:creationId xmlns:p14="http://schemas.microsoft.com/office/powerpoint/2010/main" val="375718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שדה "שם משתמש" ושדה "סיסמה" כך שיהיו מעוצבים יותר.</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p:txBody>
      </p:sp>
      <p:pic>
        <p:nvPicPr>
          <p:cNvPr id="3" name="תמונה 2">
            <a:extLst>
              <a:ext uri="{FF2B5EF4-FFF2-40B4-BE49-F238E27FC236}">
                <a16:creationId xmlns:a16="http://schemas.microsoft.com/office/drawing/2014/main" id="{1C6E892A-A569-467D-8D80-26AAEC4C107C}"/>
              </a:ext>
            </a:extLst>
          </p:cNvPr>
          <p:cNvPicPr>
            <a:picLocks noChangeAspect="1"/>
          </p:cNvPicPr>
          <p:nvPr/>
        </p:nvPicPr>
        <p:blipFill>
          <a:blip r:embed="rId2"/>
          <a:stretch>
            <a:fillRect/>
          </a:stretch>
        </p:blipFill>
        <p:spPr>
          <a:xfrm>
            <a:off x="0" y="2610683"/>
            <a:ext cx="7540282" cy="4247317"/>
          </a:xfrm>
          <a:prstGeom prst="rect">
            <a:avLst/>
          </a:prstGeom>
        </p:spPr>
      </p:pic>
    </p:spTree>
    <p:extLst>
      <p:ext uri="{BB962C8B-B14F-4D97-AF65-F5344CB8AC3E}">
        <p14:creationId xmlns:p14="http://schemas.microsoft.com/office/powerpoint/2010/main" val="334978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982504" y="2610683"/>
            <a:ext cx="4045371" cy="2585323"/>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לחיצת המשתמש על אחת השדות, יהיה חיווי של השדה שיראה למשתמש כי הוא ממלא את השדה – </a:t>
            </a:r>
            <a:r>
              <a:rPr lang="he-IL" b="1" dirty="0"/>
              <a:t>חיווי מצב המערכת.</a:t>
            </a:r>
          </a:p>
          <a:p>
            <a:pPr marL="285750" indent="-285750" algn="r" rtl="1">
              <a:buFont typeface="Arial" panose="020B0604020202020204" pitchFamily="34" charset="0"/>
              <a:buChar char="•"/>
            </a:pPr>
            <a:r>
              <a:rPr lang="he-IL" dirty="0"/>
              <a:t>נאפשר למשתמש בעת לחיצת הכפתור "</a:t>
            </a:r>
            <a:r>
              <a:rPr lang="en-US" dirty="0"/>
              <a:t>TAB</a:t>
            </a:r>
            <a:r>
              <a:rPr lang="he-IL" dirty="0"/>
              <a:t>" לעבור לשדה הבא אוטומטית, ובעת לחיצת הכפתור "</a:t>
            </a:r>
            <a:r>
              <a:rPr lang="en-US" dirty="0"/>
              <a:t>ENTER</a:t>
            </a:r>
            <a:r>
              <a:rPr lang="he-IL" dirty="0"/>
              <a:t>" לבצע התחברות מבלי ללחוץ על כפתור ההתחברות – </a:t>
            </a:r>
            <a:r>
              <a:rPr lang="he-IL" b="1" dirty="0"/>
              <a:t>גמישות ויעילות שימוש.</a:t>
            </a:r>
            <a:endParaRPr lang="he-IL" dirty="0"/>
          </a:p>
        </p:txBody>
      </p:sp>
      <p:pic>
        <p:nvPicPr>
          <p:cNvPr id="4" name="תמונה 3">
            <a:extLst>
              <a:ext uri="{FF2B5EF4-FFF2-40B4-BE49-F238E27FC236}">
                <a16:creationId xmlns:a16="http://schemas.microsoft.com/office/drawing/2014/main" id="{8C804448-1091-444C-BE73-7D69E8980E8C}"/>
              </a:ext>
            </a:extLst>
          </p:cNvPr>
          <p:cNvPicPr>
            <a:picLocks noChangeAspect="1"/>
          </p:cNvPicPr>
          <p:nvPr/>
        </p:nvPicPr>
        <p:blipFill>
          <a:blip r:embed="rId2"/>
          <a:stretch>
            <a:fillRect/>
          </a:stretch>
        </p:blipFill>
        <p:spPr>
          <a:xfrm>
            <a:off x="0" y="2610000"/>
            <a:ext cx="7981200" cy="4247306"/>
          </a:xfrm>
          <a:prstGeom prst="rect">
            <a:avLst/>
          </a:prstGeom>
        </p:spPr>
      </p:pic>
    </p:spTree>
    <p:extLst>
      <p:ext uri="{BB962C8B-B14F-4D97-AF65-F5344CB8AC3E}">
        <p14:creationId xmlns:p14="http://schemas.microsoft.com/office/powerpoint/2010/main" val="387776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3" name="תמונה 2">
            <a:extLst>
              <a:ext uri="{FF2B5EF4-FFF2-40B4-BE49-F238E27FC236}">
                <a16:creationId xmlns:a16="http://schemas.microsoft.com/office/drawing/2014/main" id="{44DD3646-170F-4B07-8F52-2001FE2F6DA1}"/>
              </a:ext>
            </a:extLst>
          </p:cNvPr>
          <p:cNvPicPr>
            <a:picLocks noChangeAspect="1"/>
          </p:cNvPicPr>
          <p:nvPr/>
        </p:nvPicPr>
        <p:blipFill>
          <a:blip r:embed="rId2"/>
          <a:stretch>
            <a:fillRect/>
          </a:stretch>
        </p:blipFill>
        <p:spPr>
          <a:xfrm>
            <a:off x="0" y="2661899"/>
            <a:ext cx="7489909" cy="4196101"/>
          </a:xfrm>
          <a:prstGeom prst="rect">
            <a:avLst/>
          </a:prstGeom>
        </p:spPr>
      </p:pic>
    </p:spTree>
    <p:extLst>
      <p:ext uri="{BB962C8B-B14F-4D97-AF65-F5344CB8AC3E}">
        <p14:creationId xmlns:p14="http://schemas.microsoft.com/office/powerpoint/2010/main" val="197733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4" name="תמונה 3">
            <a:extLst>
              <a:ext uri="{FF2B5EF4-FFF2-40B4-BE49-F238E27FC236}">
                <a16:creationId xmlns:a16="http://schemas.microsoft.com/office/drawing/2014/main" id="{94326547-AECF-4F4E-AC85-6BD44FEF36E6}"/>
              </a:ext>
            </a:extLst>
          </p:cNvPr>
          <p:cNvPicPr>
            <a:picLocks noChangeAspect="1"/>
          </p:cNvPicPr>
          <p:nvPr/>
        </p:nvPicPr>
        <p:blipFill>
          <a:blip r:embed="rId2"/>
          <a:stretch>
            <a:fillRect/>
          </a:stretch>
        </p:blipFill>
        <p:spPr>
          <a:xfrm>
            <a:off x="0" y="2703995"/>
            <a:ext cx="7491600" cy="4154005"/>
          </a:xfrm>
          <a:prstGeom prst="rect">
            <a:avLst/>
          </a:prstGeom>
        </p:spPr>
      </p:pic>
    </p:spTree>
    <p:extLst>
      <p:ext uri="{BB962C8B-B14F-4D97-AF65-F5344CB8AC3E}">
        <p14:creationId xmlns:p14="http://schemas.microsoft.com/office/powerpoint/2010/main" val="2786482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הזזנו את כפתור ההתחברות לצד שמאל.</a:t>
            </a:r>
          </a:p>
          <a:p>
            <a:pPr marL="285750" indent="-285750" algn="r" rtl="1">
              <a:buFont typeface="Arial" panose="020B0604020202020204" pitchFamily="34" charset="0"/>
              <a:buChar char="•"/>
            </a:pPr>
            <a:r>
              <a:rPr lang="he-IL" dirty="0"/>
              <a:t>שינינו את כפתור ההרשמה כך שיראה כמו קישור למסך הרשמה. – </a:t>
            </a:r>
            <a:r>
              <a:rPr lang="he-IL" b="1" dirty="0"/>
              <a:t>התאמה בין המערכת לעולם האמיתי (שימוש בשפה אנושית + מזמינות).</a:t>
            </a:r>
            <a:endParaRPr lang="he-IL" dirty="0"/>
          </a:p>
        </p:txBody>
      </p:sp>
      <p:pic>
        <p:nvPicPr>
          <p:cNvPr id="3" name="תמונה 2">
            <a:extLst>
              <a:ext uri="{FF2B5EF4-FFF2-40B4-BE49-F238E27FC236}">
                <a16:creationId xmlns:a16="http://schemas.microsoft.com/office/drawing/2014/main" id="{AFF2BC89-6CFF-4440-A217-BA3D6ED40099}"/>
              </a:ext>
            </a:extLst>
          </p:cNvPr>
          <p:cNvPicPr>
            <a:picLocks noChangeAspect="1"/>
          </p:cNvPicPr>
          <p:nvPr/>
        </p:nvPicPr>
        <p:blipFill>
          <a:blip r:embed="rId2"/>
          <a:stretch>
            <a:fillRect/>
          </a:stretch>
        </p:blipFill>
        <p:spPr>
          <a:xfrm>
            <a:off x="0" y="2724585"/>
            <a:ext cx="7376157" cy="4133415"/>
          </a:xfrm>
          <a:prstGeom prst="rect">
            <a:avLst/>
          </a:prstGeom>
        </p:spPr>
      </p:pic>
    </p:spTree>
    <p:extLst>
      <p:ext uri="{BB962C8B-B14F-4D97-AF65-F5344CB8AC3E}">
        <p14:creationId xmlns:p14="http://schemas.microsoft.com/office/powerpoint/2010/main" val="438078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4" name="תמונה 3">
            <a:extLst>
              <a:ext uri="{FF2B5EF4-FFF2-40B4-BE49-F238E27FC236}">
                <a16:creationId xmlns:a16="http://schemas.microsoft.com/office/drawing/2014/main" id="{C4AC84E8-C33D-4B9A-9010-89F637AB80A1}"/>
              </a:ext>
            </a:extLst>
          </p:cNvPr>
          <p:cNvPicPr>
            <a:picLocks noChangeAspect="1"/>
          </p:cNvPicPr>
          <p:nvPr/>
        </p:nvPicPr>
        <p:blipFill>
          <a:blip r:embed="rId2"/>
          <a:stretch>
            <a:fillRect/>
          </a:stretch>
        </p:blipFill>
        <p:spPr>
          <a:xfrm>
            <a:off x="0" y="2739271"/>
            <a:ext cx="7403394" cy="4118729"/>
          </a:xfrm>
          <a:prstGeom prst="rect">
            <a:avLst/>
          </a:prstGeom>
        </p:spPr>
      </p:pic>
    </p:spTree>
    <p:extLst>
      <p:ext uri="{BB962C8B-B14F-4D97-AF65-F5344CB8AC3E}">
        <p14:creationId xmlns:p14="http://schemas.microsoft.com/office/powerpoint/2010/main" val="2099280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3" name="תמונה 2">
            <a:extLst>
              <a:ext uri="{FF2B5EF4-FFF2-40B4-BE49-F238E27FC236}">
                <a16:creationId xmlns:a16="http://schemas.microsoft.com/office/drawing/2014/main" id="{713B69A8-3AD9-4073-B2B7-E8BD26F62F61}"/>
              </a:ext>
            </a:extLst>
          </p:cNvPr>
          <p:cNvPicPr>
            <a:picLocks noChangeAspect="1"/>
          </p:cNvPicPr>
          <p:nvPr/>
        </p:nvPicPr>
        <p:blipFill>
          <a:blip r:embed="rId2"/>
          <a:stretch>
            <a:fillRect/>
          </a:stretch>
        </p:blipFill>
        <p:spPr>
          <a:xfrm>
            <a:off x="0" y="2739271"/>
            <a:ext cx="7399606" cy="4118729"/>
          </a:xfrm>
          <a:prstGeom prst="rect">
            <a:avLst/>
          </a:prstGeom>
        </p:spPr>
      </p:pic>
    </p:spTree>
    <p:extLst>
      <p:ext uri="{BB962C8B-B14F-4D97-AF65-F5344CB8AC3E}">
        <p14:creationId xmlns:p14="http://schemas.microsoft.com/office/powerpoint/2010/main" val="2827644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הכנסת אחד מהשדות ערך שגוי ולחיצה על התחברות, נוסיף שגיאה מתאימה למשתמש המסבירה מה קרה – </a:t>
            </a:r>
            <a:r>
              <a:rPr lang="he-IL" b="1" dirty="0"/>
              <a:t>התאוששות משגיאות.</a:t>
            </a:r>
            <a:endParaRPr lang="he-IL" dirty="0"/>
          </a:p>
        </p:txBody>
      </p:sp>
      <p:pic>
        <p:nvPicPr>
          <p:cNvPr id="4" name="תמונה 3">
            <a:extLst>
              <a:ext uri="{FF2B5EF4-FFF2-40B4-BE49-F238E27FC236}">
                <a16:creationId xmlns:a16="http://schemas.microsoft.com/office/drawing/2014/main" id="{FFFAB130-62FE-4E0C-9148-B93FEA07DEF3}"/>
              </a:ext>
            </a:extLst>
          </p:cNvPr>
          <p:cNvPicPr>
            <a:picLocks noChangeAspect="1"/>
          </p:cNvPicPr>
          <p:nvPr/>
        </p:nvPicPr>
        <p:blipFill>
          <a:blip r:embed="rId2"/>
          <a:stretch>
            <a:fillRect/>
          </a:stretch>
        </p:blipFill>
        <p:spPr>
          <a:xfrm>
            <a:off x="1" y="2609458"/>
            <a:ext cx="7540282" cy="4248541"/>
          </a:xfrm>
          <a:prstGeom prst="rect">
            <a:avLst/>
          </a:prstGeom>
        </p:spPr>
      </p:pic>
    </p:spTree>
    <p:extLst>
      <p:ext uri="{BB962C8B-B14F-4D97-AF65-F5344CB8AC3E}">
        <p14:creationId xmlns:p14="http://schemas.microsoft.com/office/powerpoint/2010/main" val="1321157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של "שכחתי סיסמה" על מנת לאפשר למשתמש לשחזר סיסמה.</a:t>
            </a:r>
          </a:p>
        </p:txBody>
      </p:sp>
      <p:pic>
        <p:nvPicPr>
          <p:cNvPr id="3" name="תמונה 2">
            <a:extLst>
              <a:ext uri="{FF2B5EF4-FFF2-40B4-BE49-F238E27FC236}">
                <a16:creationId xmlns:a16="http://schemas.microsoft.com/office/drawing/2014/main" id="{D9F8231E-B136-4E40-8A95-5E995A9C40F7}"/>
              </a:ext>
            </a:extLst>
          </p:cNvPr>
          <p:cNvPicPr>
            <a:picLocks noChangeAspect="1"/>
          </p:cNvPicPr>
          <p:nvPr/>
        </p:nvPicPr>
        <p:blipFill>
          <a:blip r:embed="rId2"/>
          <a:stretch>
            <a:fillRect/>
          </a:stretch>
        </p:blipFill>
        <p:spPr>
          <a:xfrm>
            <a:off x="0" y="2606431"/>
            <a:ext cx="7652825" cy="4251569"/>
          </a:xfrm>
          <a:prstGeom prst="rect">
            <a:avLst/>
          </a:prstGeom>
        </p:spPr>
      </p:pic>
    </p:spTree>
    <p:extLst>
      <p:ext uri="{BB962C8B-B14F-4D97-AF65-F5344CB8AC3E}">
        <p14:creationId xmlns:p14="http://schemas.microsoft.com/office/powerpoint/2010/main" val="2957022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97031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עיצוב השדות כך שיראו יותר מעודכנים.</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a:p>
            <a:pPr marL="285750" indent="-285750" algn="r" rtl="1">
              <a:buFont typeface="Arial" panose="020B0604020202020204" pitchFamily="34" charset="0"/>
              <a:buChar char="•"/>
            </a:pPr>
            <a:r>
              <a:rPr lang="he-IL" dirty="0"/>
              <a:t>הוספנו תיאור לבחירת המין כדי שיהיה ברור יותר למשתמש מה עליו לבחור, בנוסף סימנו את המין "זכר" כברירת מחדל – </a:t>
            </a:r>
            <a:r>
              <a:rPr lang="he-IL" b="1" dirty="0"/>
              <a:t>מניעת טעויות.</a:t>
            </a:r>
            <a:endParaRPr lang="he-IL" dirty="0"/>
          </a:p>
          <a:p>
            <a:pPr marL="285750" indent="-285750" algn="r" rtl="1">
              <a:buFont typeface="Arial" panose="020B0604020202020204" pitchFamily="34" charset="0"/>
              <a:buChar char="•"/>
            </a:pPr>
            <a:r>
              <a:rPr lang="he-IL" dirty="0"/>
              <a:t>הוספנו את אותה התנהגות של השדות כמו במסך ההתחברות (הדגשת השדה כאשר המשתמש מפוקס עליו + קיצורי מקשים) - </a:t>
            </a:r>
            <a:r>
              <a:rPr lang="he-IL" b="1" dirty="0"/>
              <a:t>חיווי מצב המערכת + גמישות ויעילות שימוש.</a:t>
            </a:r>
          </a:p>
        </p:txBody>
      </p:sp>
      <p:pic>
        <p:nvPicPr>
          <p:cNvPr id="3" name="תמונה 2">
            <a:extLst>
              <a:ext uri="{FF2B5EF4-FFF2-40B4-BE49-F238E27FC236}">
                <a16:creationId xmlns:a16="http://schemas.microsoft.com/office/drawing/2014/main" id="{EDBDBFCF-CC0C-44D5-822E-F5193ADFCEC5}"/>
              </a:ext>
            </a:extLst>
          </p:cNvPr>
          <p:cNvPicPr>
            <a:picLocks noChangeAspect="1"/>
          </p:cNvPicPr>
          <p:nvPr/>
        </p:nvPicPr>
        <p:blipFill>
          <a:blip r:embed="rId2"/>
          <a:stretch>
            <a:fillRect/>
          </a:stretch>
        </p:blipFill>
        <p:spPr>
          <a:xfrm>
            <a:off x="0" y="2477527"/>
            <a:ext cx="7795603" cy="4380473"/>
          </a:xfrm>
          <a:prstGeom prst="rect">
            <a:avLst/>
          </a:prstGeom>
        </p:spPr>
      </p:pic>
    </p:spTree>
    <p:extLst>
      <p:ext uri="{BB962C8B-B14F-4D97-AF65-F5344CB8AC3E}">
        <p14:creationId xmlns:p14="http://schemas.microsoft.com/office/powerpoint/2010/main" val="193334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9D9D6-695C-49F2-8675-24C34760E750}"/>
              </a:ext>
            </a:extLst>
          </p:cNvPr>
          <p:cNvSpPr>
            <a:spLocks noGrp="1"/>
          </p:cNvSpPr>
          <p:nvPr>
            <p:ph type="title"/>
          </p:nvPr>
        </p:nvSpPr>
        <p:spPr/>
        <p:txBody>
          <a:bodyPr/>
          <a:lstStyle/>
          <a:p>
            <a:pPr algn="ctr"/>
            <a:r>
              <a:rPr lang="he-IL" dirty="0"/>
              <a:t>בעיות כלליות</a:t>
            </a:r>
            <a:endParaRPr lang="en-US" dirty="0"/>
          </a:p>
        </p:txBody>
      </p:sp>
      <p:grpSp>
        <p:nvGrpSpPr>
          <p:cNvPr id="11" name="Group 19">
            <a:extLst>
              <a:ext uri="{FF2B5EF4-FFF2-40B4-BE49-F238E27FC236}">
                <a16:creationId xmlns:a16="http://schemas.microsoft.com/office/drawing/2014/main" id="{24EE15FA-E512-4767-B0D0-A61EBC902143}"/>
              </a:ext>
            </a:extLst>
          </p:cNvPr>
          <p:cNvGrpSpPr/>
          <p:nvPr/>
        </p:nvGrpSpPr>
        <p:grpSpPr>
          <a:xfrm>
            <a:off x="565977" y="2761447"/>
            <a:ext cx="4667160" cy="3262861"/>
            <a:chOff x="0" y="0"/>
            <a:chExt cx="9144000" cy="5143500"/>
          </a:xfrm>
        </p:grpSpPr>
        <p:sp>
          <p:nvSpPr>
            <p:cNvPr id="12" name="Google Shape;91;p15">
              <a:extLst>
                <a:ext uri="{FF2B5EF4-FFF2-40B4-BE49-F238E27FC236}">
                  <a16:creationId xmlns:a16="http://schemas.microsoft.com/office/drawing/2014/main" id="{75DE48C9-D857-4C78-A340-3A6FBDBAC8D0}"/>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3" name="Google Shape;92;p15">
              <a:extLst>
                <a:ext uri="{FF2B5EF4-FFF2-40B4-BE49-F238E27FC236}">
                  <a16:creationId xmlns:a16="http://schemas.microsoft.com/office/drawing/2014/main" id="{999C71CB-6A80-4ECD-AA4A-1545CDA8B2EB}"/>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4" name="Google Shape;93;p15">
              <a:extLst>
                <a:ext uri="{FF2B5EF4-FFF2-40B4-BE49-F238E27FC236}">
                  <a16:creationId xmlns:a16="http://schemas.microsoft.com/office/drawing/2014/main" id="{7B6CF6D1-B2A4-4E0C-AD54-7678FF38E4DD}"/>
                </a:ext>
              </a:extLst>
            </p:cNvPr>
            <p:cNvSpPr txBox="1"/>
            <p:nvPr/>
          </p:nvSpPr>
          <p:spPr>
            <a:xfrm>
              <a:off x="6118031" y="114491"/>
              <a:ext cx="1475997"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5" name="Google Shape;94;p15">
              <a:extLst>
                <a:ext uri="{FF2B5EF4-FFF2-40B4-BE49-F238E27FC236}">
                  <a16:creationId xmlns:a16="http://schemas.microsoft.com/office/drawing/2014/main" id="{685C037F-571F-44B0-8918-42BDD99E3A8A}"/>
                </a:ext>
              </a:extLst>
            </p:cNvPr>
            <p:cNvSpPr txBox="1"/>
            <p:nvPr/>
          </p:nvSpPr>
          <p:spPr>
            <a:xfrm>
              <a:off x="4451518" y="127650"/>
              <a:ext cx="1475999"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6" name="Google Shape;95;p15">
              <a:extLst>
                <a:ext uri="{FF2B5EF4-FFF2-40B4-BE49-F238E27FC236}">
                  <a16:creationId xmlns:a16="http://schemas.microsoft.com/office/drawing/2014/main" id="{FE69FCE3-ADD3-49EC-8C72-A0FC5885A5E4}"/>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7" name="Google Shape;96;p15">
              <a:extLst>
                <a:ext uri="{FF2B5EF4-FFF2-40B4-BE49-F238E27FC236}">
                  <a16:creationId xmlns:a16="http://schemas.microsoft.com/office/drawing/2014/main" id="{1E9A0179-27D0-4D29-A24F-C0EBFA2CC138}"/>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8" name="תמונה 17">
            <a:extLst>
              <a:ext uri="{FF2B5EF4-FFF2-40B4-BE49-F238E27FC236}">
                <a16:creationId xmlns:a16="http://schemas.microsoft.com/office/drawing/2014/main" id="{05C7FC45-B70C-4A30-A487-E15C7CD306A2}"/>
              </a:ext>
            </a:extLst>
          </p:cNvPr>
          <p:cNvPicPr>
            <a:picLocks noChangeAspect="1"/>
          </p:cNvPicPr>
          <p:nvPr/>
        </p:nvPicPr>
        <p:blipFill>
          <a:blip r:embed="rId3"/>
          <a:stretch>
            <a:fillRect/>
          </a:stretch>
        </p:blipFill>
        <p:spPr>
          <a:xfrm>
            <a:off x="6184702" y="2761447"/>
            <a:ext cx="5906023" cy="3337181"/>
          </a:xfrm>
          <a:prstGeom prst="rect">
            <a:avLst/>
          </a:prstGeom>
        </p:spPr>
      </p:pic>
    </p:spTree>
    <p:extLst>
      <p:ext uri="{BB962C8B-B14F-4D97-AF65-F5344CB8AC3E}">
        <p14:creationId xmlns:p14="http://schemas.microsoft.com/office/powerpoint/2010/main" val="229795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הדגשה עבור כל שדה חובה והסבר בתחתית העמוד המסביר מהי ההדגשה – </a:t>
            </a:r>
            <a:r>
              <a:rPr lang="he-IL" b="1" dirty="0"/>
              <a:t>מניעת טעויות.</a:t>
            </a:r>
            <a:endParaRPr lang="he-IL" dirty="0"/>
          </a:p>
        </p:txBody>
      </p:sp>
      <p:pic>
        <p:nvPicPr>
          <p:cNvPr id="4" name="תמונה 3">
            <a:extLst>
              <a:ext uri="{FF2B5EF4-FFF2-40B4-BE49-F238E27FC236}">
                <a16:creationId xmlns:a16="http://schemas.microsoft.com/office/drawing/2014/main" id="{F7A459F8-8EB4-4454-BC2E-F42597AF3D89}"/>
              </a:ext>
            </a:extLst>
          </p:cNvPr>
          <p:cNvPicPr>
            <a:picLocks noChangeAspect="1"/>
          </p:cNvPicPr>
          <p:nvPr/>
        </p:nvPicPr>
        <p:blipFill>
          <a:blip r:embed="rId2"/>
          <a:stretch>
            <a:fillRect/>
          </a:stretch>
        </p:blipFill>
        <p:spPr>
          <a:xfrm>
            <a:off x="1" y="2393328"/>
            <a:ext cx="7919696" cy="4464671"/>
          </a:xfrm>
          <a:prstGeom prst="rect">
            <a:avLst/>
          </a:prstGeom>
        </p:spPr>
      </p:pic>
    </p:spTree>
    <p:extLst>
      <p:ext uri="{BB962C8B-B14F-4D97-AF65-F5344CB8AC3E}">
        <p14:creationId xmlns:p14="http://schemas.microsoft.com/office/powerpoint/2010/main" val="567271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מיקום כפתור "הירשם", וגם שינינו את עיצובו.</a:t>
            </a:r>
          </a:p>
          <a:p>
            <a:pPr marL="285750" indent="-285750" algn="r" rtl="1">
              <a:buFont typeface="Arial" panose="020B0604020202020204" pitchFamily="34" charset="0"/>
              <a:buChar char="•"/>
            </a:pPr>
            <a:r>
              <a:rPr lang="he-IL" dirty="0"/>
              <a:t>הוספנו כפתור "חזור" לחזרה למסך ההתחברות – </a:t>
            </a:r>
            <a:r>
              <a:rPr lang="he-IL" b="1" dirty="0"/>
              <a:t>שליטה וחופש של המשתמש.</a:t>
            </a:r>
            <a:endParaRPr lang="he-IL" dirty="0"/>
          </a:p>
        </p:txBody>
      </p:sp>
      <p:pic>
        <p:nvPicPr>
          <p:cNvPr id="3" name="תמונה 2">
            <a:extLst>
              <a:ext uri="{FF2B5EF4-FFF2-40B4-BE49-F238E27FC236}">
                <a16:creationId xmlns:a16="http://schemas.microsoft.com/office/drawing/2014/main" id="{38430044-946A-4A50-94AE-6A5D66B2DBD5}"/>
              </a:ext>
            </a:extLst>
          </p:cNvPr>
          <p:cNvPicPr>
            <a:picLocks noChangeAspect="1"/>
          </p:cNvPicPr>
          <p:nvPr/>
        </p:nvPicPr>
        <p:blipFill>
          <a:blip r:embed="rId2"/>
          <a:stretch>
            <a:fillRect/>
          </a:stretch>
        </p:blipFill>
        <p:spPr>
          <a:xfrm>
            <a:off x="0" y="2477528"/>
            <a:ext cx="7820968" cy="4380472"/>
          </a:xfrm>
          <a:prstGeom prst="rect">
            <a:avLst/>
          </a:prstGeom>
        </p:spPr>
      </p:pic>
    </p:spTree>
    <p:extLst>
      <p:ext uri="{BB962C8B-B14F-4D97-AF65-F5344CB8AC3E}">
        <p14:creationId xmlns:p14="http://schemas.microsoft.com/office/powerpoint/2010/main" val="3086947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CE63F66-44FD-481E-9FC0-03A70DA8B2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36CFA63-7BB9-43CF-8ED1-B5D1EE2F78F6}"/>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תחילה, רצינו לשנות את אופן הפריסה של המשבצות במסך כך שהן יעבירו את האינפורמציה הרצויה למשתמש בצורה הטובה ביותר.</a:t>
            </a:r>
            <a:br>
              <a:rPr lang="en-US" dirty="0"/>
            </a:br>
            <a:r>
              <a:rPr lang="he-IL" dirty="0"/>
              <a:t>הניסיון הראשון היה להעביר אותן לרשימה אחת אחרי השנייה.</a:t>
            </a:r>
          </a:p>
        </p:txBody>
      </p:sp>
      <p:pic>
        <p:nvPicPr>
          <p:cNvPr id="7" name="תמונה 6">
            <a:extLst>
              <a:ext uri="{FF2B5EF4-FFF2-40B4-BE49-F238E27FC236}">
                <a16:creationId xmlns:a16="http://schemas.microsoft.com/office/drawing/2014/main" id="{CFDF37F6-ABAD-4A8F-9414-5C0E624ADA4B}"/>
              </a:ext>
            </a:extLst>
          </p:cNvPr>
          <p:cNvPicPr>
            <a:picLocks noChangeAspect="1"/>
          </p:cNvPicPr>
          <p:nvPr/>
        </p:nvPicPr>
        <p:blipFill>
          <a:blip r:embed="rId2"/>
          <a:stretch>
            <a:fillRect/>
          </a:stretch>
        </p:blipFill>
        <p:spPr>
          <a:xfrm>
            <a:off x="2638" y="2639504"/>
            <a:ext cx="7496301" cy="4218495"/>
          </a:xfrm>
          <a:prstGeom prst="rect">
            <a:avLst/>
          </a:prstGeom>
        </p:spPr>
      </p:pic>
    </p:spTree>
    <p:extLst>
      <p:ext uri="{BB962C8B-B14F-4D97-AF65-F5344CB8AC3E}">
        <p14:creationId xmlns:p14="http://schemas.microsoft.com/office/powerpoint/2010/main" val="326088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6662C6A5-8295-439A-895D-B86DC7C49A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574778D9-918E-4D7E-9B1A-A7F55F23F17F}"/>
              </a:ext>
            </a:extLst>
          </p:cNvPr>
          <p:cNvSpPr txBox="1"/>
          <p:nvPr/>
        </p:nvSpPr>
        <p:spPr>
          <a:xfrm>
            <a:off x="7919696" y="2534088"/>
            <a:ext cx="4121834" cy="203132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בניסיון השני, הגדלנו את משבצת הפגישות שלי, המטרה היא לתת לה משקל גדול יותר מהמשבצות האחרות מכיוון שזהו מידע שיכול להיות יותר רלוונטי למשתמש מאשר משבצת המיקומים שלו שבדרך כלל מכילה את אותו המידע כל הזמן.</a:t>
            </a:r>
          </a:p>
        </p:txBody>
      </p:sp>
      <p:pic>
        <p:nvPicPr>
          <p:cNvPr id="2" name="תמונה 1">
            <a:extLst>
              <a:ext uri="{FF2B5EF4-FFF2-40B4-BE49-F238E27FC236}">
                <a16:creationId xmlns:a16="http://schemas.microsoft.com/office/drawing/2014/main" id="{1D0A558C-F366-4223-9BC4-B052EF278C55}"/>
              </a:ext>
            </a:extLst>
          </p:cNvPr>
          <p:cNvPicPr>
            <a:picLocks noChangeAspect="1"/>
          </p:cNvPicPr>
          <p:nvPr/>
        </p:nvPicPr>
        <p:blipFill>
          <a:blip r:embed="rId2"/>
          <a:stretch>
            <a:fillRect/>
          </a:stretch>
        </p:blipFill>
        <p:spPr>
          <a:xfrm>
            <a:off x="34780" y="2771480"/>
            <a:ext cx="7223475" cy="4086520"/>
          </a:xfrm>
          <a:prstGeom prst="rect">
            <a:avLst/>
          </a:prstGeom>
        </p:spPr>
      </p:pic>
    </p:spTree>
    <p:extLst>
      <p:ext uri="{BB962C8B-B14F-4D97-AF65-F5344CB8AC3E}">
        <p14:creationId xmlns:p14="http://schemas.microsoft.com/office/powerpoint/2010/main" val="3822788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7A4D537-50C0-4CD4-8506-D044B5D076BB}"/>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104EA44E-BC8B-4DD0-B075-E012933F25AE}"/>
              </a:ext>
            </a:extLst>
          </p:cNvPr>
          <p:cNvSpPr txBox="1"/>
          <p:nvPr/>
        </p:nvSpPr>
        <p:spPr>
          <a:xfrm>
            <a:off x="7919696" y="2534088"/>
            <a:ext cx="4121834" cy="2862322"/>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הבנו שחסר מידע משמעותי למשתמש, המערכת שלנו משבצת פגישות בצורה אוטומטית, כל יום ב12 בלילה.</a:t>
            </a:r>
            <a:br>
              <a:rPr lang="en-US" dirty="0"/>
            </a:br>
            <a:r>
              <a:rPr lang="he-IL" dirty="0"/>
              <a:t>כל פעם שמשתמש פותח פגישה חדשה, היא עדיין לא משובצת, ולמשתמש אין אינדיקציה שאכן תהליך פתיחת הפגישה הסתיים בהצלחה.</a:t>
            </a:r>
            <a:br>
              <a:rPr lang="en-US" dirty="0"/>
            </a:br>
            <a:r>
              <a:rPr lang="he-IL" dirty="0"/>
              <a:t>לכן, הוספנו משבצת נוספת בה המשתמש יכול לראות את הפגישות שמחכות לשיבוץ מהמערכת.</a:t>
            </a:r>
          </a:p>
        </p:txBody>
      </p:sp>
      <p:pic>
        <p:nvPicPr>
          <p:cNvPr id="7" name="תמונה 6">
            <a:extLst>
              <a:ext uri="{FF2B5EF4-FFF2-40B4-BE49-F238E27FC236}">
                <a16:creationId xmlns:a16="http://schemas.microsoft.com/office/drawing/2014/main" id="{CBC310CA-627D-4DF2-A1A9-301985A9CDE5}"/>
              </a:ext>
            </a:extLst>
          </p:cNvPr>
          <p:cNvPicPr>
            <a:picLocks noChangeAspect="1"/>
          </p:cNvPicPr>
          <p:nvPr/>
        </p:nvPicPr>
        <p:blipFill>
          <a:blip r:embed="rId2"/>
          <a:stretch>
            <a:fillRect/>
          </a:stretch>
        </p:blipFill>
        <p:spPr>
          <a:xfrm>
            <a:off x="0" y="2696066"/>
            <a:ext cx="7400235" cy="4158667"/>
          </a:xfrm>
          <a:prstGeom prst="rect">
            <a:avLst/>
          </a:prstGeom>
        </p:spPr>
      </p:pic>
    </p:spTree>
    <p:extLst>
      <p:ext uri="{BB962C8B-B14F-4D97-AF65-F5344CB8AC3E}">
        <p14:creationId xmlns:p14="http://schemas.microsoft.com/office/powerpoint/2010/main" val="828814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1CF8AA43-7E97-492E-83E5-3498889D34BE}"/>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8A00D926-C93A-496C-A149-3AC29F2C6F5C}"/>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a:t>
            </a:r>
            <a:r>
              <a:rPr lang="en-US" b="1" u="sng" dirty="0"/>
              <a:t>"</a:t>
            </a:r>
            <a:r>
              <a:rPr lang="he-IL" b="1" u="sng" dirty="0"/>
              <a:t>הפגישות שלי</a:t>
            </a:r>
            <a:r>
              <a:rPr lang="en-US" b="1" u="sng" dirty="0"/>
              <a:t>"</a:t>
            </a:r>
            <a:endParaRPr lang="he-IL" b="1" u="sng" dirty="0"/>
          </a:p>
          <a:p>
            <a:pPr algn="r" rtl="1"/>
            <a:endParaRPr lang="he-IL" dirty="0"/>
          </a:p>
          <a:p>
            <a:pPr marL="285750" indent="-285750" algn="r" rtl="1">
              <a:buFont typeface="Arial" panose="020B0604020202020204" pitchFamily="34" charset="0"/>
              <a:buChar char="•"/>
            </a:pPr>
            <a:r>
              <a:rPr lang="he-IL" dirty="0"/>
              <a:t>שינינו את הרווחים בין השורות.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עימדנו את הפגישות בהתאם לכותרת.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הוספנו את שעת הפגישה.</a:t>
            </a:r>
          </a:p>
        </p:txBody>
      </p:sp>
      <p:pic>
        <p:nvPicPr>
          <p:cNvPr id="7" name="תמונה 6">
            <a:extLst>
              <a:ext uri="{FF2B5EF4-FFF2-40B4-BE49-F238E27FC236}">
                <a16:creationId xmlns:a16="http://schemas.microsoft.com/office/drawing/2014/main" id="{BBFFBFD0-75E2-45C7-9B03-55961CF682E3}"/>
              </a:ext>
            </a:extLst>
          </p:cNvPr>
          <p:cNvPicPr>
            <a:picLocks noChangeAspect="1"/>
          </p:cNvPicPr>
          <p:nvPr/>
        </p:nvPicPr>
        <p:blipFill>
          <a:blip r:embed="rId2"/>
          <a:stretch>
            <a:fillRect/>
          </a:stretch>
        </p:blipFill>
        <p:spPr>
          <a:xfrm>
            <a:off x="384191" y="2877581"/>
            <a:ext cx="6238875" cy="3648075"/>
          </a:xfrm>
          <a:prstGeom prst="rect">
            <a:avLst/>
          </a:prstGeom>
        </p:spPr>
      </p:pic>
    </p:spTree>
    <p:extLst>
      <p:ext uri="{BB962C8B-B14F-4D97-AF65-F5344CB8AC3E}">
        <p14:creationId xmlns:p14="http://schemas.microsoft.com/office/powerpoint/2010/main" val="2166048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A5BEC2D-F28F-4D55-96B7-3B9C6271AC5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C0192822-6DB4-482C-AEB0-960091DDCA35}"/>
              </a:ext>
            </a:extLst>
          </p:cNvPr>
          <p:cNvSpPr txBox="1"/>
          <p:nvPr/>
        </p:nvSpPr>
        <p:spPr>
          <a:xfrm>
            <a:off x="7685975" y="2534088"/>
            <a:ext cx="4121834" cy="3693319"/>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הזזנו את הביטול והאישור מצד ימין לצד שמאל כך שהם מעומדים יחד עם כפור הצפייה.</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הגדלים ואת הצבעים של כפתורי האישור והביטול כך שיתאימו לכפתור הצפייה ולסטנדרט של המערכת.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a:p>
            <a:pPr algn="r" rtl="1"/>
            <a:endParaRPr lang="he-IL" dirty="0"/>
          </a:p>
          <a:p>
            <a:pPr marL="285750" indent="-285750" algn="r" rtl="1">
              <a:buFont typeface="Arial" panose="020B0604020202020204" pitchFamily="34" charset="0"/>
              <a:buChar char="•"/>
            </a:pPr>
            <a:r>
              <a:rPr lang="he-IL" dirty="0"/>
              <a:t>סדר הפגישות ממוין לפי התאריך.</a:t>
            </a:r>
          </a:p>
        </p:txBody>
      </p:sp>
      <p:pic>
        <p:nvPicPr>
          <p:cNvPr id="9" name="תמונה 8">
            <a:extLst>
              <a:ext uri="{FF2B5EF4-FFF2-40B4-BE49-F238E27FC236}">
                <a16:creationId xmlns:a16="http://schemas.microsoft.com/office/drawing/2014/main" id="{A5CD8385-62A6-4378-A56D-72D9E7E603C4}"/>
              </a:ext>
            </a:extLst>
          </p:cNvPr>
          <p:cNvPicPr>
            <a:picLocks noChangeAspect="1"/>
          </p:cNvPicPr>
          <p:nvPr/>
        </p:nvPicPr>
        <p:blipFill>
          <a:blip r:embed="rId2"/>
          <a:stretch>
            <a:fillRect/>
          </a:stretch>
        </p:blipFill>
        <p:spPr>
          <a:xfrm>
            <a:off x="230709" y="3609852"/>
            <a:ext cx="7642893" cy="3139322"/>
          </a:xfrm>
          <a:prstGeom prst="rect">
            <a:avLst/>
          </a:prstGeom>
        </p:spPr>
      </p:pic>
    </p:spTree>
    <p:extLst>
      <p:ext uri="{BB962C8B-B14F-4D97-AF65-F5344CB8AC3E}">
        <p14:creationId xmlns:p14="http://schemas.microsoft.com/office/powerpoint/2010/main" val="1793708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DC245D2-F8BC-422C-A2B9-39E3C7451A8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C64E9DF-030D-4F2E-BA9F-4D2CF7B30438}"/>
              </a:ext>
            </a:extLst>
          </p:cNvPr>
          <p:cNvSpPr txBox="1"/>
          <p:nvPr/>
        </p:nvSpPr>
        <p:spPr>
          <a:xfrm>
            <a:off x="7685975" y="2534088"/>
            <a:ext cx="4121834" cy="2862322"/>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האייקון של המחיקה שיהיה אחיד לאייקונים במערכת.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כפתור הוספת מיקום, כך שיראה יותר יפה ואסתטי והשתמשנו באייקון במקום טקסט.</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p:txBody>
      </p:sp>
      <p:pic>
        <p:nvPicPr>
          <p:cNvPr id="8" name="תמונה 7">
            <a:extLst>
              <a:ext uri="{FF2B5EF4-FFF2-40B4-BE49-F238E27FC236}">
                <a16:creationId xmlns:a16="http://schemas.microsoft.com/office/drawing/2014/main" id="{57A67FB7-6648-4E51-AF1B-676A350766EC}"/>
              </a:ext>
            </a:extLst>
          </p:cNvPr>
          <p:cNvPicPr>
            <a:picLocks noChangeAspect="1"/>
          </p:cNvPicPr>
          <p:nvPr/>
        </p:nvPicPr>
        <p:blipFill>
          <a:blip r:embed="rId2"/>
          <a:stretch>
            <a:fillRect/>
          </a:stretch>
        </p:blipFill>
        <p:spPr>
          <a:xfrm>
            <a:off x="165116" y="3429000"/>
            <a:ext cx="6315075" cy="3314700"/>
          </a:xfrm>
          <a:prstGeom prst="rect">
            <a:avLst/>
          </a:prstGeom>
        </p:spPr>
      </p:pic>
    </p:spTree>
    <p:extLst>
      <p:ext uri="{BB962C8B-B14F-4D97-AF65-F5344CB8AC3E}">
        <p14:creationId xmlns:p14="http://schemas.microsoft.com/office/powerpoint/2010/main" val="2706630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3DBC8F2-C1B3-4457-A23C-DA9A46AE7EF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A0B248C0-6A86-4C32-8EB5-4142E5A65D4E}"/>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כפתור ההוספה שוב כדי שיתאים לסטנדרט המערכת.</a:t>
            </a:r>
          </a:p>
          <a:p>
            <a:pPr algn="r" rtl="1"/>
            <a:endParaRPr lang="he-IL" dirty="0"/>
          </a:p>
          <a:p>
            <a:pPr marL="285750" indent="-285750" algn="r" rtl="1">
              <a:buFont typeface="Arial" panose="020B0604020202020204" pitchFamily="34" charset="0"/>
              <a:buChar char="•"/>
            </a:pPr>
            <a:r>
              <a:rPr lang="he-IL" dirty="0"/>
              <a:t>הכפתור עוצב על פי שיטת העיצוב </a:t>
            </a:r>
            <a:r>
              <a:rPr lang="en-US" dirty="0"/>
              <a:t>material design</a:t>
            </a:r>
            <a:r>
              <a:rPr lang="he-IL" dirty="0"/>
              <a:t> של גוגל.</a:t>
            </a:r>
          </a:p>
        </p:txBody>
      </p:sp>
      <p:pic>
        <p:nvPicPr>
          <p:cNvPr id="8" name="תמונה 7">
            <a:extLst>
              <a:ext uri="{FF2B5EF4-FFF2-40B4-BE49-F238E27FC236}">
                <a16:creationId xmlns:a16="http://schemas.microsoft.com/office/drawing/2014/main" id="{8D2EB5EF-5A32-43C6-A237-C28CA3A3D4DB}"/>
              </a:ext>
            </a:extLst>
          </p:cNvPr>
          <p:cNvPicPr>
            <a:picLocks noChangeAspect="1"/>
          </p:cNvPicPr>
          <p:nvPr/>
        </p:nvPicPr>
        <p:blipFill>
          <a:blip r:embed="rId2"/>
          <a:stretch>
            <a:fillRect/>
          </a:stretch>
        </p:blipFill>
        <p:spPr>
          <a:xfrm>
            <a:off x="384191" y="3549750"/>
            <a:ext cx="6172200" cy="3190875"/>
          </a:xfrm>
          <a:prstGeom prst="rect">
            <a:avLst/>
          </a:prstGeom>
        </p:spPr>
      </p:pic>
    </p:spTree>
    <p:extLst>
      <p:ext uri="{BB962C8B-B14F-4D97-AF65-F5344CB8AC3E}">
        <p14:creationId xmlns:p14="http://schemas.microsoft.com/office/powerpoint/2010/main" val="1431834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BC3B682-CCD3-40B0-B8FA-BB5FDA75434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71FF33C9-F0A1-4BB9-8DE3-BD1199DF4336}"/>
              </a:ext>
            </a:extLst>
          </p:cNvPr>
          <p:cNvSpPr txBox="1"/>
          <p:nvPr/>
        </p:nvSpPr>
        <p:spPr>
          <a:xfrm>
            <a:off x="7685975" y="2534088"/>
            <a:ext cx="4121834" cy="2308324"/>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המשבצת אחידה למשבצות האחרות בדף, (אייקונים, מרווחים).</a:t>
            </a:r>
          </a:p>
          <a:p>
            <a:pPr marL="285750" indent="-285750" algn="r" rtl="1">
              <a:buFont typeface="Arial" panose="020B0604020202020204" pitchFamily="34" charset="0"/>
              <a:buChar char="•"/>
            </a:pPr>
            <a:r>
              <a:rPr lang="he-IL" dirty="0"/>
              <a:t>הוספנו הודעה במקרה שאין מידע להצגה (כמו כן, במשבצות האחרות בעמוד), כדי שהמשתמש לא יחשוב שיש משהו לא בסדר במערכת.</a:t>
            </a:r>
          </a:p>
        </p:txBody>
      </p:sp>
      <p:pic>
        <p:nvPicPr>
          <p:cNvPr id="7" name="תמונה 6">
            <a:extLst>
              <a:ext uri="{FF2B5EF4-FFF2-40B4-BE49-F238E27FC236}">
                <a16:creationId xmlns:a16="http://schemas.microsoft.com/office/drawing/2014/main" id="{455F304E-C0D2-4802-A411-BD7F40CD43EB}"/>
              </a:ext>
            </a:extLst>
          </p:cNvPr>
          <p:cNvPicPr>
            <a:picLocks noChangeAspect="1"/>
          </p:cNvPicPr>
          <p:nvPr/>
        </p:nvPicPr>
        <p:blipFill>
          <a:blip r:embed="rId2"/>
          <a:stretch>
            <a:fillRect/>
          </a:stretch>
        </p:blipFill>
        <p:spPr>
          <a:xfrm>
            <a:off x="0" y="3926104"/>
            <a:ext cx="7821038" cy="2741395"/>
          </a:xfrm>
          <a:prstGeom prst="rect">
            <a:avLst/>
          </a:prstGeom>
        </p:spPr>
      </p:pic>
    </p:spTree>
    <p:extLst>
      <p:ext uri="{BB962C8B-B14F-4D97-AF65-F5344CB8AC3E}">
        <p14:creationId xmlns:p14="http://schemas.microsoft.com/office/powerpoint/2010/main" val="27531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2A96FA-B4FE-4351-857B-1D4C8D1B532E}"/>
              </a:ext>
            </a:extLst>
          </p:cNvPr>
          <p:cNvSpPr>
            <a:spLocks noGrp="1"/>
          </p:cNvSpPr>
          <p:nvPr>
            <p:ph type="title"/>
          </p:nvPr>
        </p:nvSpPr>
        <p:spPr/>
        <p:txBody>
          <a:bodyPr/>
          <a:lstStyle/>
          <a:p>
            <a:pPr algn="ctr"/>
            <a:r>
              <a:rPr lang="he-IL" dirty="0"/>
              <a:t>בעיות כלליות</a:t>
            </a:r>
            <a:endParaRPr lang="en-US" dirty="0"/>
          </a:p>
        </p:txBody>
      </p:sp>
      <p:sp>
        <p:nvSpPr>
          <p:cNvPr id="4" name="TextBox 26">
            <a:extLst>
              <a:ext uri="{FF2B5EF4-FFF2-40B4-BE49-F238E27FC236}">
                <a16:creationId xmlns:a16="http://schemas.microsoft.com/office/drawing/2014/main" id="{BE063305-7885-45A4-8B6E-A96B39D54367}"/>
              </a:ext>
            </a:extLst>
          </p:cNvPr>
          <p:cNvSpPr txBox="1"/>
          <p:nvPr/>
        </p:nvSpPr>
        <p:spPr>
          <a:xfrm>
            <a:off x="3714161" y="2325950"/>
            <a:ext cx="8022119" cy="3739998"/>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תפריט ניווט לא ברור – מערב ניווט לדפים וכמו כן מערב פעולה של הוספת פגישה שלא אמורה להיות חלק מהתפריט .</a:t>
            </a:r>
          </a:p>
          <a:p>
            <a:pPr marL="285750" indent="-285750" algn="r" rtl="1">
              <a:lnSpc>
                <a:spcPct val="150000"/>
              </a:lnSpc>
              <a:buFont typeface="Arial" panose="020B0604020202020204" pitchFamily="34" charset="0"/>
              <a:buChar char="•"/>
            </a:pPr>
            <a:r>
              <a:rPr lang="he-IL" sz="1600" dirty="0"/>
              <a:t>אין אחידות בין המסכים, לדוגמא:</a:t>
            </a:r>
            <a:r>
              <a:rPr lang="en-US" sz="1600" dirty="0"/>
              <a:t> </a:t>
            </a:r>
            <a:r>
              <a:rPr lang="he-IL" sz="1600" dirty="0"/>
              <a:t>כפתורי הוספה</a:t>
            </a:r>
            <a:r>
              <a:rPr lang="en-US" sz="1600" dirty="0"/>
              <a:t>/</a:t>
            </a:r>
            <a:r>
              <a:rPr lang="he-IL" sz="1600" dirty="0"/>
              <a:t>ביטול שונים בכמה מסכים - </a:t>
            </a:r>
            <a:r>
              <a:rPr lang="he-IL" sz="1600" b="1" dirty="0"/>
              <a:t>עקיבות וסטנדרטים.</a:t>
            </a:r>
          </a:p>
          <a:p>
            <a:pPr marL="285750" indent="-285750" algn="r" rtl="1">
              <a:lnSpc>
                <a:spcPct val="150000"/>
              </a:lnSpc>
              <a:buFont typeface="Arial" panose="020B0604020202020204" pitchFamily="34" charset="0"/>
              <a:buChar char="•"/>
            </a:pPr>
            <a:r>
              <a:rPr lang="he-IL" sz="1600" dirty="0"/>
              <a:t>חוסר ניצול של המסך – יש הרבה רווחים מיותרים.</a:t>
            </a:r>
          </a:p>
          <a:p>
            <a:pPr marL="285750" indent="-285750" algn="r" rtl="1">
              <a:lnSpc>
                <a:spcPct val="150000"/>
              </a:lnSpc>
              <a:buFont typeface="Arial" panose="020B0604020202020204" pitchFamily="34" charset="0"/>
              <a:buChar char="•"/>
            </a:pPr>
            <a:r>
              <a:rPr lang="he-IL" sz="1600" dirty="0"/>
              <a:t>אין חיווי למשתמש באיזה דף הוא נמצא בכל רגע - </a:t>
            </a:r>
            <a:r>
              <a:rPr lang="he-IL" sz="1600" b="1" dirty="0"/>
              <a:t>נראות מצב המערכת.</a:t>
            </a:r>
          </a:p>
          <a:p>
            <a:pPr marL="285750" indent="-285750" algn="r" rtl="1">
              <a:lnSpc>
                <a:spcPct val="150000"/>
              </a:lnSpc>
              <a:buFont typeface="Arial" panose="020B0604020202020204" pitchFamily="34" charset="0"/>
              <a:buChar char="•"/>
            </a:pPr>
            <a:r>
              <a:rPr lang="he-IL" sz="1600" dirty="0"/>
              <a:t>המשתמש לא יכול לתקן או לשנות פעולות, לדוגמא: אם המשתמש ביטל פגישה או אישר אותה הוא לא יכול לעשות את הפעולה ההפוכה. – </a:t>
            </a:r>
            <a:r>
              <a:rPr lang="he-IL" sz="1600" b="1" dirty="0"/>
              <a:t>שליטה וחופש של המשתמש.</a:t>
            </a:r>
            <a:endParaRPr lang="he-IL" sz="1600" dirty="0"/>
          </a:p>
          <a:p>
            <a:pPr marL="285750" indent="-285750" algn="r" rtl="1">
              <a:lnSpc>
                <a:spcPct val="150000"/>
              </a:lnSpc>
              <a:buFont typeface="Arial" panose="020B0604020202020204" pitchFamily="34" charset="0"/>
              <a:buChar char="•"/>
            </a:pPr>
            <a:r>
              <a:rPr lang="he-IL" sz="1600" dirty="0"/>
              <a:t>אין פופ - אפים לאישור הפעולה, דרך </a:t>
            </a:r>
            <a:r>
              <a:rPr lang="he-IL" sz="1600" b="1" dirty="0"/>
              <a:t>למניעת טעויות.</a:t>
            </a:r>
          </a:p>
          <a:p>
            <a:pPr marL="285750" indent="-285750" algn="r" rtl="1">
              <a:lnSpc>
                <a:spcPct val="150000"/>
              </a:lnSpc>
              <a:buFont typeface="Arial" panose="020B0604020202020204" pitchFamily="34" charset="0"/>
              <a:buChar char="•"/>
            </a:pPr>
            <a:r>
              <a:rPr lang="he-IL" sz="1600" dirty="0"/>
              <a:t>בחירת צבעים לקויה, צבעים לא מזמינים.</a:t>
            </a:r>
            <a:endParaRPr lang="he-IL" sz="1600" b="1" dirty="0"/>
          </a:p>
        </p:txBody>
      </p:sp>
    </p:spTree>
    <p:extLst>
      <p:ext uri="{BB962C8B-B14F-4D97-AF65-F5344CB8AC3E}">
        <p14:creationId xmlns:p14="http://schemas.microsoft.com/office/powerpoint/2010/main" val="203090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הראשונה איתה התמודדנו במסך זה היא שאין כפתור למחיקת אילוץ\פגישה. לעיתים המשתמש פתח פגישה ביום לא נכון או אילות ביום לא נכון ויירצה מיד למחוק אותה ולחזור למצב הקודם בלחיצת כפתור. </a:t>
            </a:r>
          </a:p>
          <a:p>
            <a:pPr algn="r" rtl="1">
              <a:lnSpc>
                <a:spcPct val="150000"/>
              </a:lnSpc>
            </a:pPr>
            <a:r>
              <a:rPr lang="he-IL" sz="1600" dirty="0"/>
              <a:t>(פוגע בעקרון </a:t>
            </a:r>
            <a:r>
              <a:rPr lang="he-IL" sz="1600" b="1" dirty="0"/>
              <a:t>השליטה והחופש של המשתמש</a:t>
            </a:r>
            <a:r>
              <a:rPr lang="he-IL" sz="1600" dirty="0"/>
              <a:t>) </a:t>
            </a:r>
          </a:p>
        </p:txBody>
      </p:sp>
    </p:spTree>
    <p:extLst>
      <p:ext uri="{BB962C8B-B14F-4D97-AF65-F5344CB8AC3E}">
        <p14:creationId xmlns:p14="http://schemas.microsoft.com/office/powerpoint/2010/main" val="931752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החלפנו את הבולטים בכפתור </a:t>
            </a:r>
            <a:r>
              <a:rPr lang="en-US" sz="1600" dirty="0"/>
              <a:t>X</a:t>
            </a:r>
            <a:r>
              <a:rPr lang="he-IL" sz="1600" dirty="0"/>
              <a:t> קטן ליד פגישות ואילוצים</a:t>
            </a:r>
            <a:r>
              <a:rPr lang="he-IL" sz="1600" b="1" dirty="0"/>
              <a:t> </a:t>
            </a:r>
            <a:r>
              <a:rPr lang="he-IL" sz="1600" dirty="0"/>
              <a:t>כעת היה אפשר למחוק אילוץ או פגישה במסך זה בלחיצת כפתור.</a:t>
            </a:r>
          </a:p>
        </p:txBody>
      </p:sp>
      <p:grpSp>
        <p:nvGrpSpPr>
          <p:cNvPr id="5" name="Group 4">
            <a:extLst>
              <a:ext uri="{FF2B5EF4-FFF2-40B4-BE49-F238E27FC236}">
                <a16:creationId xmlns:a16="http://schemas.microsoft.com/office/drawing/2014/main" id="{F866ED38-380F-4F5A-A902-2E205D5EA656}"/>
              </a:ext>
            </a:extLst>
          </p:cNvPr>
          <p:cNvGrpSpPr/>
          <p:nvPr/>
        </p:nvGrpSpPr>
        <p:grpSpPr>
          <a:xfrm>
            <a:off x="603682" y="2587752"/>
            <a:ext cx="5492317" cy="3470148"/>
            <a:chOff x="0" y="0"/>
            <a:chExt cx="9144000" cy="5143500"/>
          </a:xfrm>
        </p:grpSpPr>
        <p:sp>
          <p:nvSpPr>
            <p:cNvPr id="6" name="Google Shape;91;p15">
              <a:extLst>
                <a:ext uri="{FF2B5EF4-FFF2-40B4-BE49-F238E27FC236}">
                  <a16:creationId xmlns:a16="http://schemas.microsoft.com/office/drawing/2014/main" id="{01755B5A-0BB7-408E-9535-1E077DF2E1A8}"/>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7" name="Google Shape;92;p15">
              <a:extLst>
                <a:ext uri="{FF2B5EF4-FFF2-40B4-BE49-F238E27FC236}">
                  <a16:creationId xmlns:a16="http://schemas.microsoft.com/office/drawing/2014/main" id="{5C7BE3B2-FD5B-460A-9A67-FCE458A6B155}"/>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8" name="Google Shape;93;p15">
              <a:extLst>
                <a:ext uri="{FF2B5EF4-FFF2-40B4-BE49-F238E27FC236}">
                  <a16:creationId xmlns:a16="http://schemas.microsoft.com/office/drawing/2014/main" id="{CE27B41C-32BA-41CE-9EDD-89D8F15B1D10}"/>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9" name="Google Shape;94;p15">
              <a:extLst>
                <a:ext uri="{FF2B5EF4-FFF2-40B4-BE49-F238E27FC236}">
                  <a16:creationId xmlns:a16="http://schemas.microsoft.com/office/drawing/2014/main" id="{771585CF-BF08-43CA-8C3C-82AF60CAE1C2}"/>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0" name="Google Shape;95;p15">
              <a:extLst>
                <a:ext uri="{FF2B5EF4-FFF2-40B4-BE49-F238E27FC236}">
                  <a16:creationId xmlns:a16="http://schemas.microsoft.com/office/drawing/2014/main" id="{E13A2D5B-48D4-41B8-A4AA-4AB9E5CA746E}"/>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1" name="Google Shape;96;p15">
              <a:extLst>
                <a:ext uri="{FF2B5EF4-FFF2-40B4-BE49-F238E27FC236}">
                  <a16:creationId xmlns:a16="http://schemas.microsoft.com/office/drawing/2014/main" id="{35DDAF46-A92C-403A-93AD-9A666674BB4E}"/>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026" name="Picture 2" descr="Image result for blue x sign">
            <a:extLst>
              <a:ext uri="{FF2B5EF4-FFF2-40B4-BE49-F238E27FC236}">
                <a16:creationId xmlns:a16="http://schemas.microsoft.com/office/drawing/2014/main" id="{B7F4F153-1D55-4CAA-A62F-E0244B066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2886929" y="35861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blue x sign">
            <a:extLst>
              <a:ext uri="{FF2B5EF4-FFF2-40B4-BE49-F238E27FC236}">
                <a16:creationId xmlns:a16="http://schemas.microsoft.com/office/drawing/2014/main" id="{8463B991-8138-4223-8350-33CBF2281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41195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blue x sign">
            <a:extLst>
              <a:ext uri="{FF2B5EF4-FFF2-40B4-BE49-F238E27FC236}">
                <a16:creationId xmlns:a16="http://schemas.microsoft.com/office/drawing/2014/main" id="{AE536344-A19E-4537-9F0A-D8AABF055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5700710"/>
            <a:ext cx="65820" cy="6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37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982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2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088025"/>
          </a:xfrm>
          <a:prstGeom prst="rect">
            <a:avLst/>
          </a:prstGeom>
          <a:noFill/>
        </p:spPr>
        <p:txBody>
          <a:bodyPr wrap="square" rtlCol="0">
            <a:spAutoFit/>
          </a:bodyPr>
          <a:lstStyle/>
          <a:p>
            <a:pPr algn="r" rtl="1">
              <a:lnSpc>
                <a:spcPct val="150000"/>
              </a:lnSpc>
            </a:pPr>
            <a:r>
              <a:rPr lang="he-IL" sz="1600" dirty="0"/>
              <a:t>הבעיה הבאה בה התעסקנו במסך הייתה כפתור הוספת אילוץ. וכפתור הוספת פגישה. הכפתורים היו מבלבליםי מאוד ורבים מהמשתמשים חשבו שכפתור הוספת אילוץ אחראי על הוספת פגישה.</a:t>
            </a:r>
            <a:r>
              <a:rPr lang="en-US" sz="1600" dirty="0"/>
              <a:t> </a:t>
            </a:r>
            <a:r>
              <a:rPr lang="he-IL" sz="1600" dirty="0"/>
              <a:t> כמו כן הם היו ממוקמים במקומות שונים לגמרי במסך מה שהיה מאוד לא איטואיטיבי למשתמשים.</a:t>
            </a:r>
          </a:p>
          <a:p>
            <a:pPr algn="r" rtl="1">
              <a:lnSpc>
                <a:spcPct val="150000"/>
              </a:lnSpc>
            </a:pPr>
            <a:endParaRPr lang="he-IL" sz="1600" dirty="0"/>
          </a:p>
          <a:p>
            <a:pPr algn="r" rtl="1">
              <a:lnSpc>
                <a:spcPct val="150000"/>
              </a:lnSpc>
            </a:pPr>
            <a:r>
              <a:rPr lang="he-IL" sz="1600" dirty="0"/>
              <a:t>(פוגע בעקרונות </a:t>
            </a:r>
            <a:r>
              <a:rPr lang="he-IL" b="1" dirty="0"/>
              <a:t> עקיבות וסטנדרטים, מניעת טעויות, זיהוי במקום הִזָּכְרוּת</a:t>
            </a:r>
            <a:r>
              <a:rPr lang="he-IL" sz="1600" dirty="0"/>
              <a:t>)</a:t>
            </a:r>
          </a:p>
        </p:txBody>
      </p:sp>
    </p:spTree>
    <p:extLst>
      <p:ext uri="{BB962C8B-B14F-4D97-AF65-F5344CB8AC3E}">
        <p14:creationId xmlns:p14="http://schemas.microsoft.com/office/powerpoint/2010/main" val="3647882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בתור התחלה הורדנו את כפתור פגישה חדשה להיות ממוקמם ליד כפתור הוספת אילוץ והחלפנו את הסמל של הכפתור של הוספת אילוץ לטקסט פשוט.</a:t>
            </a:r>
          </a:p>
          <a:p>
            <a:pPr algn="r" rtl="1">
              <a:lnSpc>
                <a:spcPct val="150000"/>
              </a:lnSpc>
            </a:pPr>
            <a:r>
              <a:rPr lang="he-IL" sz="1600" dirty="0"/>
              <a:t>אומנם פתרנו את בעיית ה</a:t>
            </a:r>
            <a:r>
              <a:rPr lang="he-IL" sz="1600" b="1" dirty="0"/>
              <a:t>עיקביות </a:t>
            </a:r>
            <a:r>
              <a:rPr lang="he-IL" sz="1600" dirty="0"/>
              <a:t>ומנענו </a:t>
            </a:r>
            <a:r>
              <a:rPr lang="he-IL" sz="1600" b="1" dirty="0"/>
              <a:t>טעויות של המשתמשים </a:t>
            </a:r>
            <a:r>
              <a:rPr lang="he-IL" sz="1600" dirty="0"/>
              <a:t>אך גרמנו לבעיה חדשה. כעת הכפתורים הסתירו חלק גדול מלוח השנה ופגענו בעיקרון </a:t>
            </a:r>
            <a:r>
              <a:rPr lang="he-IL" sz="1600" b="1" dirty="0"/>
              <a:t>נראות מצב המערכת</a:t>
            </a:r>
            <a:r>
              <a:rPr lang="he-IL" sz="1600" dirty="0"/>
              <a:t>.</a:t>
            </a:r>
          </a:p>
        </p:txBody>
      </p:sp>
      <p:sp>
        <p:nvSpPr>
          <p:cNvPr id="4" name="Rectangle 3">
            <a:extLst>
              <a:ext uri="{FF2B5EF4-FFF2-40B4-BE49-F238E27FC236}">
                <a16:creationId xmlns:a16="http://schemas.microsoft.com/office/drawing/2014/main" id="{CB851B2A-29AE-4C61-9CBD-F5CB2E1D410A}"/>
              </a:ext>
            </a:extLst>
          </p:cNvPr>
          <p:cNvSpPr/>
          <p:nvPr/>
        </p:nvSpPr>
        <p:spPr>
          <a:xfrm>
            <a:off x="670560" y="5593080"/>
            <a:ext cx="34290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E5836DE-9EB1-42C4-9B02-5AD05EE13D64}"/>
              </a:ext>
            </a:extLst>
          </p:cNvPr>
          <p:cNvSpPr/>
          <p:nvPr/>
        </p:nvSpPr>
        <p:spPr>
          <a:xfrm>
            <a:off x="162593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
        <p:nvSpPr>
          <p:cNvPr id="14" name="Rectangle: Rounded Corners 13">
            <a:extLst>
              <a:ext uri="{FF2B5EF4-FFF2-40B4-BE49-F238E27FC236}">
                <a16:creationId xmlns:a16="http://schemas.microsoft.com/office/drawing/2014/main" id="{9C67FA8F-8617-44AE-A04C-1253B5A105B4}"/>
              </a:ext>
            </a:extLst>
          </p:cNvPr>
          <p:cNvSpPr/>
          <p:nvPr/>
        </p:nvSpPr>
        <p:spPr>
          <a:xfrm>
            <a:off x="67056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endParaRPr lang="en-US" sz="900" dirty="0"/>
          </a:p>
        </p:txBody>
      </p:sp>
      <p:sp>
        <p:nvSpPr>
          <p:cNvPr id="15" name="Rectangle: Rounded Corners 14">
            <a:extLst>
              <a:ext uri="{FF2B5EF4-FFF2-40B4-BE49-F238E27FC236}">
                <a16:creationId xmlns:a16="http://schemas.microsoft.com/office/drawing/2014/main" id="{1E904339-FBBF-45C4-9A7F-844BB5939DBA}"/>
              </a:ext>
            </a:extLst>
          </p:cNvPr>
          <p:cNvSpPr/>
          <p:nvPr/>
        </p:nvSpPr>
        <p:spPr>
          <a:xfrm>
            <a:off x="1641348" y="5718810"/>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Tree>
    <p:extLst>
      <p:ext uri="{BB962C8B-B14F-4D97-AF65-F5344CB8AC3E}">
        <p14:creationId xmlns:p14="http://schemas.microsoft.com/office/powerpoint/2010/main" val="471190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3">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154675"/>
          </a:xfrm>
          <a:prstGeom prst="rect">
            <a:avLst/>
          </a:prstGeom>
          <a:noFill/>
        </p:spPr>
        <p:txBody>
          <a:bodyPr wrap="square" rtlCol="0">
            <a:spAutoFit/>
          </a:bodyPr>
          <a:lstStyle/>
          <a:p>
            <a:pPr algn="r" rtl="1">
              <a:lnSpc>
                <a:spcPct val="150000"/>
              </a:lnSpc>
            </a:pPr>
            <a:r>
              <a:rPr lang="he-IL" sz="1600" dirty="0"/>
              <a:t>לכן החלטנו למזער את הכפתורים לכפתור + שהיה מלחתחילה אבל כעת בלחיצה עליו ייפתח חלון קטן אם שתי האופציות של ההוספה והמשתמש יוכל לבחור להוסיף אילוץ או פגישה</a:t>
            </a:r>
          </a:p>
        </p:txBody>
      </p:sp>
      <p:sp>
        <p:nvSpPr>
          <p:cNvPr id="11" name="Rectangle: Rounded Corners 10">
            <a:extLst>
              <a:ext uri="{FF2B5EF4-FFF2-40B4-BE49-F238E27FC236}">
                <a16:creationId xmlns:a16="http://schemas.microsoft.com/office/drawing/2014/main" id="{092BEA74-A8FF-48C0-B499-4EECCB688BCE}"/>
              </a:ext>
            </a:extLst>
          </p:cNvPr>
          <p:cNvSpPr/>
          <p:nvPr/>
        </p:nvSpPr>
        <p:spPr>
          <a:xfrm>
            <a:off x="792510" y="5044440"/>
            <a:ext cx="888492" cy="605741"/>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p>
          <a:p>
            <a:pPr algn="ctr"/>
            <a:endParaRPr lang="he-IL" sz="900" dirty="0"/>
          </a:p>
          <a:p>
            <a:pPr algn="ctr"/>
            <a:r>
              <a:rPr lang="he-IL" sz="900" dirty="0"/>
              <a:t>הוספת פגישה</a:t>
            </a:r>
            <a:endParaRPr lang="en-US" sz="900" dirty="0"/>
          </a:p>
        </p:txBody>
      </p:sp>
      <p:cxnSp>
        <p:nvCxnSpPr>
          <p:cNvPr id="6" name="Straight Connector 5">
            <a:extLst>
              <a:ext uri="{FF2B5EF4-FFF2-40B4-BE49-F238E27FC236}">
                <a16:creationId xmlns:a16="http://schemas.microsoft.com/office/drawing/2014/main" id="{4392BB02-7F25-4DF0-90A8-D9EC46F6CC2A}"/>
              </a:ext>
            </a:extLst>
          </p:cNvPr>
          <p:cNvCxnSpPr>
            <a:cxnSpLocks/>
            <a:stCxn id="11" idx="1"/>
          </p:cNvCxnSpPr>
          <p:nvPr/>
        </p:nvCxnSpPr>
        <p:spPr>
          <a:xfrm flipV="1">
            <a:off x="792510" y="5341621"/>
            <a:ext cx="888492" cy="56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61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הבאה בה התעסקנו היא בעיית תצוגת החודש שבו אנחנו נמצאים.</a:t>
            </a:r>
          </a:p>
          <a:p>
            <a:pPr algn="r" rtl="1">
              <a:lnSpc>
                <a:spcPct val="150000"/>
              </a:lnSpc>
            </a:pPr>
            <a:r>
              <a:rPr lang="he-IL" sz="1600" dirty="0"/>
              <a:t>בעיה זו גם גרמה למשתמשים רבים להכניס אילוצים ופגישות בחודש לא נכון </a:t>
            </a:r>
            <a:r>
              <a:rPr lang="he-IL" sz="1600" b="1" dirty="0"/>
              <a:t>(פגיעה בעקרון מניעת בעיות)</a:t>
            </a:r>
          </a:p>
          <a:p>
            <a:pPr algn="r" rtl="1">
              <a:lnSpc>
                <a:spcPct val="150000"/>
              </a:lnSpc>
            </a:pPr>
            <a:r>
              <a:rPr lang="he-IL" sz="1600" dirty="0"/>
              <a:t>וגם פוגעת בעיקרון </a:t>
            </a:r>
            <a:r>
              <a:rPr lang="he-IL" sz="1600" b="1" dirty="0"/>
              <a:t>נראות מצב המערכת.</a:t>
            </a:r>
            <a:r>
              <a:rPr lang="he-IL" sz="1600" dirty="0"/>
              <a:t> </a:t>
            </a:r>
          </a:p>
        </p:txBody>
      </p:sp>
    </p:spTree>
    <p:extLst>
      <p:ext uri="{BB962C8B-B14F-4D97-AF65-F5344CB8AC3E}">
        <p14:creationId xmlns:p14="http://schemas.microsoft.com/office/powerpoint/2010/main" val="3857222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985672"/>
          </a:xfrm>
          <a:prstGeom prst="rect">
            <a:avLst/>
          </a:prstGeom>
          <a:noFill/>
        </p:spPr>
        <p:txBody>
          <a:bodyPr wrap="square" rtlCol="0">
            <a:spAutoFit/>
          </a:bodyPr>
          <a:lstStyle/>
          <a:p>
            <a:pPr algn="r" rtl="1">
              <a:lnSpc>
                <a:spcPct val="150000"/>
              </a:lnSpc>
            </a:pPr>
            <a:r>
              <a:rPr lang="he-IL" sz="1600" dirty="0"/>
              <a:t>בעיה זו היה די פשוט לפתור ע"י הוספת כותרת של החודש הנוכחי מתחת לסרגל הניווט. בנוסף הוספנו את אייקון שיתפוס את העיניים של המשתמשים. (עקרון </a:t>
            </a:r>
            <a:r>
              <a:rPr lang="he-IL" b="1" dirty="0"/>
              <a:t>התאמה בין המערכת והעולם האמיתי </a:t>
            </a:r>
            <a:r>
              <a:rPr lang="he-IL" sz="1600" dirty="0"/>
              <a:t>כל משתמש סביר במערכת מכיר את הסמל של לוח השנה ויבין שמתואר בחודש הנוכחי)</a:t>
            </a:r>
          </a:p>
        </p:txBody>
      </p:sp>
      <p:sp>
        <p:nvSpPr>
          <p:cNvPr id="3" name="TextBox 2">
            <a:extLst>
              <a:ext uri="{FF2B5EF4-FFF2-40B4-BE49-F238E27FC236}">
                <a16:creationId xmlns:a16="http://schemas.microsoft.com/office/drawing/2014/main" id="{2E1EFA0E-7F27-407A-B3F9-6141FF790EA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074" name="Picture 2" descr="Image result for Calendar icon web">
            <a:extLst>
              <a:ext uri="{FF2B5EF4-FFF2-40B4-BE49-F238E27FC236}">
                <a16:creationId xmlns:a16="http://schemas.microsoft.com/office/drawing/2014/main" id="{6924675A-FAB1-45FD-A36A-38150D773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09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בעיה נוספת במסך זה היא בעיית תצוגת היום הנוכחי.</a:t>
            </a:r>
          </a:p>
          <a:p>
            <a:pPr algn="r" rtl="1">
              <a:lnSpc>
                <a:spcPct val="150000"/>
              </a:lnSpc>
            </a:pPr>
            <a:r>
              <a:rPr lang="he-IL" sz="1600" dirty="0"/>
              <a:t>לא מעט משתמשים פרשו את התצוגה של היום הנוכחי כתאריך שאי אפשר להוסיף אליו פגישות ואילוצים. מכיוון שכסטנדרט (במערכת ומחוצה לה) מחלון מואפר משתמע שהחלון לא פעיל.</a:t>
            </a:r>
          </a:p>
          <a:p>
            <a:pPr algn="r" rtl="1">
              <a:lnSpc>
                <a:spcPct val="150000"/>
              </a:lnSpc>
            </a:pPr>
            <a:r>
              <a:rPr lang="he-IL" sz="1600" dirty="0"/>
              <a:t>דבר זה פגע בעיקרון </a:t>
            </a:r>
            <a:r>
              <a:rPr lang="he-IL" sz="1600" b="1" dirty="0"/>
              <a:t>התאמה בין המערכת והעולם האמיתי </a:t>
            </a:r>
            <a:r>
              <a:rPr lang="he-IL" sz="1600" dirty="0"/>
              <a:t>ובעיקורן </a:t>
            </a:r>
            <a:r>
              <a:rPr lang="he-IL" sz="1600" b="1" dirty="0"/>
              <a:t>עיקביות וסטנדרטים</a:t>
            </a:r>
            <a:r>
              <a:rPr lang="he-IL" sz="1600" dirty="0"/>
              <a:t>.</a:t>
            </a:r>
            <a:endParaRPr lang="he-IL" sz="1600" b="1" dirty="0"/>
          </a:p>
        </p:txBody>
      </p:sp>
      <p:sp>
        <p:nvSpPr>
          <p:cNvPr id="10" name="TextBox 9">
            <a:extLst>
              <a:ext uri="{FF2B5EF4-FFF2-40B4-BE49-F238E27FC236}">
                <a16:creationId xmlns:a16="http://schemas.microsoft.com/office/drawing/2014/main" id="{5CD359DE-98AE-458F-AF22-FB046CCD38C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1" name="Picture 2" descr="Image result for Calendar icon web">
            <a:extLst>
              <a:ext uri="{FF2B5EF4-FFF2-40B4-BE49-F238E27FC236}">
                <a16:creationId xmlns:a16="http://schemas.microsoft.com/office/drawing/2014/main" id="{F4DFDAF3-356E-4C07-9B1C-4ED051548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805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p:txBody>
          <a:bodyPr/>
          <a:lstStyle/>
          <a:p>
            <a:pPr algn="ctr"/>
            <a:r>
              <a:rPr lang="he-IL" dirty="0"/>
              <a:t>מסך התחברות</a:t>
            </a:r>
          </a:p>
        </p:txBody>
      </p:sp>
      <p:pic>
        <p:nvPicPr>
          <p:cNvPr id="16" name="תמונה 15">
            <a:extLst>
              <a:ext uri="{FF2B5EF4-FFF2-40B4-BE49-F238E27FC236}">
                <a16:creationId xmlns:a16="http://schemas.microsoft.com/office/drawing/2014/main" id="{4FD9B8E5-98A3-4C79-8EC6-1523FF6B0199}"/>
              </a:ext>
            </a:extLst>
          </p:cNvPr>
          <p:cNvPicPr>
            <a:picLocks noChangeAspect="1"/>
          </p:cNvPicPr>
          <p:nvPr/>
        </p:nvPicPr>
        <p:blipFill>
          <a:blip r:embed="rId2"/>
          <a:stretch>
            <a:fillRect/>
          </a:stretch>
        </p:blipFill>
        <p:spPr>
          <a:xfrm>
            <a:off x="531944" y="2813539"/>
            <a:ext cx="6851533" cy="3844516"/>
          </a:xfrm>
          <a:prstGeom prst="rect">
            <a:avLst/>
          </a:prstGeom>
        </p:spPr>
      </p:pic>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369331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כפתור ההתחברות וההרשמה דומים ויכולים לגרום לבלבול בזמן ההתחברות.</a:t>
            </a:r>
          </a:p>
          <a:p>
            <a:pPr marL="285750" indent="-285750" algn="r" rtl="1">
              <a:buFont typeface="Arial" panose="020B0604020202020204" pitchFamily="34" charset="0"/>
              <a:buChar char="•"/>
            </a:pPr>
            <a:r>
              <a:rPr lang="he-IL" dirty="0"/>
              <a:t>אין אפשרות לשחזור סיסמת המשתמש – </a:t>
            </a:r>
            <a:r>
              <a:rPr lang="he-IL" b="1" dirty="0"/>
              <a:t>שליטת משתמש וחופש פעולה.</a:t>
            </a:r>
            <a:endParaRPr lang="he-IL" dirty="0"/>
          </a:p>
          <a:p>
            <a:pPr marL="285750" indent="-285750" algn="r" rtl="1">
              <a:buFont typeface="Arial" panose="020B0604020202020204" pitchFamily="34" charset="0"/>
              <a:buChar char="•"/>
            </a:pPr>
            <a:r>
              <a:rPr lang="he-IL" dirty="0"/>
              <a:t>אין חיווי המראה למשתמש היכן הוא ממלא את פרטיו – </a:t>
            </a:r>
            <a:r>
              <a:rPr lang="he-IL" b="1" dirty="0"/>
              <a:t>חיווי מצב המערכת.</a:t>
            </a:r>
            <a:endParaRPr lang="he-IL" dirty="0"/>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 </a:t>
            </a:r>
            <a:r>
              <a:rPr lang="he-IL" b="1" dirty="0"/>
              <a:t>גמישות ויעילות שימוש.</a:t>
            </a:r>
          </a:p>
          <a:p>
            <a:pPr marL="285750" indent="-285750" algn="r" rtl="1">
              <a:buFont typeface="Arial" panose="020B0604020202020204" pitchFamily="34" charset="0"/>
              <a:buChar char="•"/>
            </a:pPr>
            <a:r>
              <a:rPr lang="he-IL" dirty="0"/>
              <a:t>אין אפשרות "זכור אותי" – </a:t>
            </a:r>
            <a:r>
              <a:rPr lang="he-IL" b="1" dirty="0"/>
              <a:t>גמישות ויעילות שימוש.</a:t>
            </a:r>
            <a:endParaRPr lang="he-IL" dirty="0"/>
          </a:p>
        </p:txBody>
      </p:sp>
    </p:spTree>
    <p:extLst>
      <p:ext uri="{BB962C8B-B14F-4D97-AF65-F5344CB8AC3E}">
        <p14:creationId xmlns:p14="http://schemas.microsoft.com/office/powerpoint/2010/main" val="2576447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52400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כמו שאמרנו החלון של היום הנוכחי יצר תחושה לא נכונה אצל המשתמשים שלא ניתן לבצע פעולות הוספת אילוץ או פגישה ביום הנוכחי. לכן בחרנו להוריד את הצבע האפור מהמשבצת</a:t>
            </a:r>
            <a:endParaRPr lang="he-IL" b="1" dirty="0"/>
          </a:p>
        </p:txBody>
      </p:sp>
      <p:pic>
        <p:nvPicPr>
          <p:cNvPr id="4" name="Picture 3">
            <a:extLst>
              <a:ext uri="{FF2B5EF4-FFF2-40B4-BE49-F238E27FC236}">
                <a16:creationId xmlns:a16="http://schemas.microsoft.com/office/drawing/2014/main" id="{F5C0651E-3617-40AB-A6DE-0694A7E85B04}"/>
              </a:ext>
            </a:extLst>
          </p:cNvPr>
          <p:cNvPicPr>
            <a:picLocks noChangeAspect="1"/>
          </p:cNvPicPr>
          <p:nvPr/>
        </p:nvPicPr>
        <p:blipFill>
          <a:blip r:embed="rId2"/>
          <a:stretch>
            <a:fillRect/>
          </a:stretch>
        </p:blipFill>
        <p:spPr>
          <a:xfrm>
            <a:off x="608693" y="2552700"/>
            <a:ext cx="5487307" cy="3428999"/>
          </a:xfrm>
          <a:prstGeom prst="rect">
            <a:avLst/>
          </a:prstGeom>
        </p:spPr>
      </p:pic>
      <p:sp>
        <p:nvSpPr>
          <p:cNvPr id="13" name="Rectangle 12">
            <a:extLst>
              <a:ext uri="{FF2B5EF4-FFF2-40B4-BE49-F238E27FC236}">
                <a16:creationId xmlns:a16="http://schemas.microsoft.com/office/drawing/2014/main" id="{1F5C0053-ED28-4B46-B5DE-882067A21BEE}"/>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486BF6-0CA5-4FF9-9BF9-93DFBB7195E4}"/>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7" name="Picture 2" descr="Image result for Calendar icon web">
            <a:extLst>
              <a:ext uri="{FF2B5EF4-FFF2-40B4-BE49-F238E27FC236}">
                <a16:creationId xmlns:a16="http://schemas.microsoft.com/office/drawing/2014/main" id="{2008EE45-7653-4B54-9F36-B179C90AA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1853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כעת למשתמשים לקח יותר זמן כדי להבין מה היום הנוכחי העיגול הכחול מסביב לתאריך הנוכחי היה אינדיקציה לא מספקת עבור המשתמשים. לכן הוספנו ריבוע כחול מסביב ליום שייסמן את היום הנוכחי </a:t>
            </a:r>
            <a:r>
              <a:rPr lang="he-IL" sz="1600" b="1" dirty="0"/>
              <a:t>(נראות מצב המערכת)</a:t>
            </a:r>
            <a:endParaRPr lang="en-US" sz="1400"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601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2614894" y="2998289"/>
            <a:ext cx="6962212" cy="861421"/>
          </a:xfrm>
        </p:spPr>
        <p:txBody>
          <a:bodyPr/>
          <a:lstStyle/>
          <a:p>
            <a:pPr algn="ctr"/>
            <a:r>
              <a:rPr lang="he-IL" dirty="0"/>
              <a:t> מסע לקוח </a:t>
            </a:r>
            <a:br>
              <a:rPr lang="he-IL" dirty="0"/>
            </a:br>
            <a:r>
              <a:rPr lang="he-IL" dirty="0"/>
              <a:t>וזיהוי הזדמנויות</a:t>
            </a:r>
            <a:endParaRPr lang="en-US" dirty="0"/>
          </a:p>
        </p:txBody>
      </p:sp>
    </p:spTree>
    <p:extLst>
      <p:ext uri="{BB962C8B-B14F-4D97-AF65-F5344CB8AC3E}">
        <p14:creationId xmlns:p14="http://schemas.microsoft.com/office/powerpoint/2010/main" val="21833771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78888" y="426189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86186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767320" y="31349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Tree>
    <p:extLst>
      <p:ext uri="{BB962C8B-B14F-4D97-AF65-F5344CB8AC3E}">
        <p14:creationId xmlns:p14="http://schemas.microsoft.com/office/powerpoint/2010/main" val="31739067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94128" y="397995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15320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211060" y="327969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
        <p:nvSpPr>
          <p:cNvPr id="35" name="Rectangle 34">
            <a:extLst>
              <a:ext uri="{FF2B5EF4-FFF2-40B4-BE49-F238E27FC236}">
                <a16:creationId xmlns:a16="http://schemas.microsoft.com/office/drawing/2014/main" id="{B7D5FAD9-664B-4FC4-B226-33587D615A55}"/>
              </a:ext>
            </a:extLst>
          </p:cNvPr>
          <p:cNvSpPr/>
          <p:nvPr/>
        </p:nvSpPr>
        <p:spPr>
          <a:xfrm>
            <a:off x="7968548" y="3793088"/>
            <a:ext cx="811558" cy="494175"/>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טוב נקבע הפגישה וכמעט כולם מגיעים מעולה!</a:t>
            </a:r>
            <a:endParaRPr lang="en-US" sz="700" dirty="0">
              <a:solidFill>
                <a:sysClr val="windowText" lastClr="000000"/>
              </a:solidFill>
            </a:endParaRPr>
          </a:p>
          <a:p>
            <a:pPr algn="ctr"/>
            <a:endParaRPr lang="en-US" sz="700" dirty="0">
              <a:solidFill>
                <a:sysClr val="windowText" lastClr="000000"/>
              </a:solidFill>
            </a:endParaRPr>
          </a:p>
        </p:txBody>
      </p:sp>
      <p:sp>
        <p:nvSpPr>
          <p:cNvPr id="43" name="Oval 42">
            <a:extLst>
              <a:ext uri="{FF2B5EF4-FFF2-40B4-BE49-F238E27FC236}">
                <a16:creationId xmlns:a16="http://schemas.microsoft.com/office/drawing/2014/main" id="{0065D548-39D0-43C2-8BD4-E6C2DC4DF745}"/>
              </a:ext>
            </a:extLst>
          </p:cNvPr>
          <p:cNvSpPr/>
          <p:nvPr/>
        </p:nvSpPr>
        <p:spPr>
          <a:xfrm>
            <a:off x="7951704" y="41304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A98807E-09E0-4B2E-B1D6-366703560F14}"/>
              </a:ext>
            </a:extLst>
          </p:cNvPr>
          <p:cNvSpPr/>
          <p:nvPr/>
        </p:nvSpPr>
        <p:spPr>
          <a:xfrm>
            <a:off x="6188167" y="4385986"/>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74B76A2-37FD-47EF-8F47-9C19E7FD9541}"/>
              </a:ext>
            </a:extLst>
          </p:cNvPr>
          <p:cNvSpPr/>
          <p:nvPr/>
        </p:nvSpPr>
        <p:spPr>
          <a:xfrm>
            <a:off x="6351504" y="319321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DB0FD02-F448-4D63-BDDD-2B6F4905EC0A}"/>
              </a:ext>
            </a:extLst>
          </p:cNvPr>
          <p:cNvSpPr/>
          <p:nvPr/>
        </p:nvSpPr>
        <p:spPr>
          <a:xfrm>
            <a:off x="5848584" y="27055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5CCE8DC-7570-4AE1-B5AF-C7C27E9AE633}"/>
              </a:ext>
            </a:extLst>
          </p:cNvPr>
          <p:cNvSpPr/>
          <p:nvPr/>
        </p:nvSpPr>
        <p:spPr>
          <a:xfrm>
            <a:off x="7441164" y="28731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90D9788-92FA-4C19-8D04-9FEB250FD694}"/>
              </a:ext>
            </a:extLst>
          </p:cNvPr>
          <p:cNvSpPr/>
          <p:nvPr/>
        </p:nvSpPr>
        <p:spPr>
          <a:xfrm>
            <a:off x="5292324" y="385615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D05DA02-E1AC-4F5D-B602-6A363786743C}"/>
              </a:ext>
            </a:extLst>
          </p:cNvPr>
          <p:cNvSpPr/>
          <p:nvPr/>
        </p:nvSpPr>
        <p:spPr>
          <a:xfrm>
            <a:off x="6579093" y="38151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4138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ניתוח משימות ותסריטי שימוש</a:t>
            </a:r>
            <a:endParaRPr lang="en-US" dirty="0"/>
          </a:p>
        </p:txBody>
      </p:sp>
    </p:spTree>
    <p:extLst>
      <p:ext uri="{BB962C8B-B14F-4D97-AF65-F5344CB8AC3E}">
        <p14:creationId xmlns:p14="http://schemas.microsoft.com/office/powerpoint/2010/main" val="896292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ארכיטקטורת מידע</a:t>
            </a:r>
            <a:endParaRPr lang="en-US" dirty="0"/>
          </a:p>
        </p:txBody>
      </p:sp>
    </p:spTree>
    <p:extLst>
      <p:ext uri="{BB962C8B-B14F-4D97-AF65-F5344CB8AC3E}">
        <p14:creationId xmlns:p14="http://schemas.microsoft.com/office/powerpoint/2010/main" val="14121357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מודל הניווט</a:t>
            </a:r>
            <a:endParaRPr lang="en-US" dirty="0"/>
          </a:p>
        </p:txBody>
      </p:sp>
    </p:spTree>
    <p:extLst>
      <p:ext uri="{BB962C8B-B14F-4D97-AF65-F5344CB8AC3E}">
        <p14:creationId xmlns:p14="http://schemas.microsoft.com/office/powerpoint/2010/main" val="3782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pic>
        <p:nvPicPr>
          <p:cNvPr id="4" name="תמונה 3">
            <a:extLst>
              <a:ext uri="{FF2B5EF4-FFF2-40B4-BE49-F238E27FC236}">
                <a16:creationId xmlns:a16="http://schemas.microsoft.com/office/drawing/2014/main" id="{2B8550E2-EBB3-4A16-B677-A16EF0998913}"/>
              </a:ext>
            </a:extLst>
          </p:cNvPr>
          <p:cNvPicPr>
            <a:picLocks noChangeAspect="1"/>
          </p:cNvPicPr>
          <p:nvPr/>
        </p:nvPicPr>
        <p:blipFill>
          <a:blip r:embed="rId2"/>
          <a:stretch>
            <a:fillRect/>
          </a:stretch>
        </p:blipFill>
        <p:spPr>
          <a:xfrm>
            <a:off x="331177" y="2477527"/>
            <a:ext cx="7434189" cy="4212128"/>
          </a:xfrm>
          <a:prstGeom prst="rect">
            <a:avLst/>
          </a:prstGeom>
        </p:spPr>
      </p:pic>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13932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חזרה למסך ההתחברות – </a:t>
            </a:r>
            <a:r>
              <a:rPr lang="he-IL" b="1" dirty="0"/>
              <a:t>שליטת משתמש וחופש פעולה.</a:t>
            </a:r>
          </a:p>
          <a:p>
            <a:pPr marL="285750" indent="-285750" algn="r" rtl="1">
              <a:buFont typeface="Arial" panose="020B0604020202020204" pitchFamily="34" charset="0"/>
              <a:buChar char="•"/>
            </a:pPr>
            <a:r>
              <a:rPr lang="he-IL" dirty="0"/>
              <a:t>אין שדה לאימות סיסמה בשנית – </a:t>
            </a:r>
            <a:r>
              <a:rPr lang="he-IL" b="1" dirty="0"/>
              <a:t>מניעת טעויות.</a:t>
            </a:r>
          </a:p>
          <a:p>
            <a:pPr marL="285750" indent="-285750" algn="r" rtl="1">
              <a:buFont typeface="Arial" panose="020B0604020202020204" pitchFamily="34" charset="0"/>
              <a:buChar char="•"/>
            </a:pPr>
            <a:r>
              <a:rPr lang="he-IL" dirty="0"/>
              <a:t>אין חיווי למשתמש לגביי מה הדרישות לסיסמה תקינה – </a:t>
            </a:r>
            <a:r>
              <a:rPr lang="he-IL" b="1" dirty="0"/>
              <a:t>עזרה ומסמכים.</a:t>
            </a:r>
            <a:endParaRPr lang="he-IL" dirty="0"/>
          </a:p>
          <a:p>
            <a:pPr marL="285750" indent="-285750" algn="r" rtl="1">
              <a:buFont typeface="Arial" panose="020B0604020202020204" pitchFamily="34" charset="0"/>
              <a:buChar char="•"/>
            </a:pPr>
            <a:r>
              <a:rPr lang="he-IL" dirty="0"/>
              <a:t>אין ולידציה בעת מילוי האימייל (לפני לחיצת כפתור "הירשם") או תבנית של אימייל המונעות טעויות – </a:t>
            </a:r>
            <a:r>
              <a:rPr lang="he-IL" b="1" dirty="0"/>
              <a:t>מניעת טעויות.</a:t>
            </a:r>
          </a:p>
          <a:p>
            <a:pPr marL="285750" indent="-285750" algn="r" rtl="1">
              <a:buFont typeface="Arial" panose="020B0604020202020204" pitchFamily="34" charset="0"/>
              <a:buChar char="•"/>
            </a:pPr>
            <a:r>
              <a:rPr lang="he-IL" dirty="0"/>
              <a:t>אין סימון ברירת מחדל של מין –</a:t>
            </a:r>
            <a:r>
              <a:rPr lang="he-IL" b="1" dirty="0"/>
              <a:t> מניעת טעויות.</a:t>
            </a:r>
          </a:p>
        </p:txBody>
      </p:sp>
    </p:spTree>
    <p:extLst>
      <p:ext uri="{BB962C8B-B14F-4D97-AF65-F5344CB8AC3E}">
        <p14:creationId xmlns:p14="http://schemas.microsoft.com/office/powerpoint/2010/main" val="259864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22889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אין כפתור למחיקת אילוץ\פגישה לאחר שעשינו אותה</a:t>
            </a:r>
            <a:r>
              <a:rPr lang="en-US" sz="1600" dirty="0"/>
              <a:t> </a:t>
            </a:r>
            <a:r>
              <a:rPr lang="he-IL" sz="1600" dirty="0"/>
              <a:t>(נרצה לבטל בלחיצת כפתור). </a:t>
            </a:r>
          </a:p>
          <a:p>
            <a:pPr algn="r" rtl="1">
              <a:lnSpc>
                <a:spcPct val="150000"/>
              </a:lnSpc>
            </a:pPr>
            <a:r>
              <a:rPr lang="he-IL" sz="900" dirty="0"/>
              <a:t>	(שליטה וחופש של המשתמש)</a:t>
            </a:r>
          </a:p>
          <a:p>
            <a:pPr marL="285750" indent="-285750" algn="r" rtl="1">
              <a:lnSpc>
                <a:spcPct val="150000"/>
              </a:lnSpc>
              <a:buFont typeface="Arial" panose="020B0604020202020204" pitchFamily="34" charset="0"/>
              <a:buChar char="•"/>
            </a:pPr>
            <a:r>
              <a:rPr lang="he-IL" sz="1600" dirty="0"/>
              <a:t>הכפתורים לא נראים לחיצים (לא נראים כמו כפתורים)</a:t>
            </a:r>
            <a:endParaRPr lang="en-US" sz="1600" dirty="0"/>
          </a:p>
          <a:p>
            <a:pPr algn="r" rtl="1">
              <a:lnSpc>
                <a:spcPct val="150000"/>
              </a:lnSpc>
            </a:pPr>
            <a:r>
              <a:rPr lang="en-US" sz="900" dirty="0"/>
              <a:t>	 </a:t>
            </a:r>
            <a:r>
              <a:rPr lang="he-IL" sz="900" dirty="0"/>
              <a:t>(נראות מצב המערכת)</a:t>
            </a:r>
          </a:p>
          <a:p>
            <a:pPr marL="285750" indent="-285750" algn="r" rtl="1">
              <a:lnSpc>
                <a:spcPct val="150000"/>
              </a:lnSpc>
              <a:buFont typeface="Arial" panose="020B0604020202020204" pitchFamily="34" charset="0"/>
              <a:buChar char="•"/>
            </a:pPr>
            <a:r>
              <a:rPr lang="he-IL" sz="1600" dirty="0"/>
              <a:t>כפתור הוספת אילוץ לא ברור מה עושה נראה כמו הוספת פגישה</a:t>
            </a:r>
          </a:p>
          <a:p>
            <a:pPr algn="r" rtl="1">
              <a:lnSpc>
                <a:spcPct val="150000"/>
              </a:lnSpc>
            </a:pPr>
            <a:r>
              <a:rPr lang="he-IL" sz="1400" dirty="0"/>
              <a:t>	</a:t>
            </a:r>
            <a:r>
              <a:rPr lang="he-IL" sz="900" dirty="0"/>
              <a:t>(זיהוי במקום היזכרות)</a:t>
            </a:r>
          </a:p>
          <a:p>
            <a:pPr marL="285750" indent="-285750" algn="r" rtl="1">
              <a:lnSpc>
                <a:spcPct val="150000"/>
              </a:lnSpc>
              <a:buFont typeface="Arial" panose="020B0604020202020204" pitchFamily="34" charset="0"/>
              <a:buChar char="•"/>
            </a:pPr>
            <a:r>
              <a:rPr lang="he-IL" sz="1600" dirty="0"/>
              <a:t>כפתור פגישה חדשה לא ברור וממוקם בתפריט.</a:t>
            </a:r>
            <a:r>
              <a:rPr lang="en-US" sz="1600" dirty="0"/>
              <a:t> </a:t>
            </a:r>
            <a:endParaRPr lang="he-IL" sz="1600" dirty="0"/>
          </a:p>
          <a:p>
            <a:pPr lvl="1" algn="r" rtl="1">
              <a:lnSpc>
                <a:spcPct val="150000"/>
              </a:lnSpc>
            </a:pPr>
            <a:r>
              <a:rPr lang="he-IL" sz="900" dirty="0"/>
              <a:t>(עקביות וסטנדרטים)</a:t>
            </a:r>
            <a:endParaRPr lang="en-US" sz="1400" dirty="0"/>
          </a:p>
        </p:txBody>
      </p:sp>
    </p:spTree>
    <p:extLst>
      <p:ext uri="{BB962C8B-B14F-4D97-AF65-F5344CB8AC3E}">
        <p14:creationId xmlns:p14="http://schemas.microsoft.com/office/powerpoint/2010/main" val="167512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600927" y="2423605"/>
            <a:ext cx="5252499"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לא כתוב בבירור במסך באיזה חודש אנחנו נמצאים (רק ב -1 לכל חודש רשום) </a:t>
            </a:r>
          </a:p>
          <a:p>
            <a:pPr algn="r" rtl="1">
              <a:lnSpc>
                <a:spcPct val="150000"/>
              </a:lnSpc>
            </a:pPr>
            <a:r>
              <a:rPr lang="he-IL" sz="1600" dirty="0"/>
              <a:t>	</a:t>
            </a:r>
            <a:r>
              <a:rPr lang="he-IL" sz="900" dirty="0"/>
              <a:t>(מניעת טעויות)</a:t>
            </a:r>
          </a:p>
          <a:p>
            <a:pPr marL="285750" indent="-285750" algn="r" rtl="1">
              <a:lnSpc>
                <a:spcPct val="150000"/>
              </a:lnSpc>
              <a:buFont typeface="Arial" panose="020B0604020202020204" pitchFamily="34" charset="0"/>
              <a:buChar char="•"/>
            </a:pPr>
            <a:r>
              <a:rPr lang="he-IL" sz="1600" dirty="0"/>
              <a:t>אין סט צבעים אחיד (חג מוצג בצבע ירוק)</a:t>
            </a:r>
          </a:p>
          <a:p>
            <a:pPr algn="r" rtl="1">
              <a:lnSpc>
                <a:spcPct val="150000"/>
              </a:lnSpc>
            </a:pPr>
            <a:r>
              <a:rPr lang="he-IL" sz="1600" dirty="0"/>
              <a:t>	</a:t>
            </a:r>
            <a:r>
              <a:rPr lang="he-IL" sz="900" dirty="0"/>
              <a:t>(עיקביות וסטנדרטים)</a:t>
            </a:r>
          </a:p>
          <a:p>
            <a:pPr marL="285750" indent="-285750" algn="r" rtl="1">
              <a:lnSpc>
                <a:spcPct val="150000"/>
              </a:lnSpc>
              <a:buFont typeface="Arial" panose="020B0604020202020204" pitchFamily="34" charset="0"/>
              <a:buChar char="•"/>
            </a:pPr>
            <a:r>
              <a:rPr lang="he-IL" sz="1600" dirty="0"/>
              <a:t>הפעולות הראשיות של הוספת פגישה או הוספת אילוץ לא גדולות ומרכזיות מספיק במסך </a:t>
            </a:r>
          </a:p>
          <a:p>
            <a:pPr algn="r" rtl="1">
              <a:lnSpc>
                <a:spcPct val="150000"/>
              </a:lnSpc>
            </a:pPr>
            <a:r>
              <a:rPr lang="he-IL" sz="1600" dirty="0"/>
              <a:t>	</a:t>
            </a:r>
            <a:r>
              <a:rPr lang="he-IL" sz="900" dirty="0"/>
              <a:t>(אסטטיקה ומינימליסטיות)</a:t>
            </a:r>
          </a:p>
          <a:p>
            <a:pPr marL="285750" indent="-285750" algn="r" rtl="1">
              <a:lnSpc>
                <a:spcPct val="150000"/>
              </a:lnSpc>
              <a:buFont typeface="Arial" panose="020B0604020202020204" pitchFamily="34" charset="0"/>
              <a:buChar char="•"/>
            </a:pPr>
            <a:r>
              <a:rPr lang="he-IL" sz="1600" dirty="0"/>
              <a:t>החלון של היום הנוכחי מואפר מה שנותן תחושה שלא ניתן להוסיף פגישות או אילוצים לאותו יום</a:t>
            </a:r>
          </a:p>
          <a:p>
            <a:pPr algn="r" rtl="1">
              <a:lnSpc>
                <a:spcPct val="150000"/>
              </a:lnSpc>
            </a:pPr>
            <a:r>
              <a:rPr lang="he-IL" sz="1600" dirty="0"/>
              <a:t>	</a:t>
            </a:r>
            <a:r>
              <a:rPr lang="he-IL" sz="900" dirty="0"/>
              <a:t>(עיקביות וסטנדרטים)</a:t>
            </a:r>
            <a:endParaRPr lang="en-US" sz="1400" dirty="0"/>
          </a:p>
        </p:txBody>
      </p:sp>
    </p:spTree>
    <p:extLst>
      <p:ext uri="{BB962C8B-B14F-4D97-AF65-F5344CB8AC3E}">
        <p14:creationId xmlns:p14="http://schemas.microsoft.com/office/powerpoint/2010/main" val="224760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C2682-39BF-47B1-8F7B-4D2EA1299279}"/>
              </a:ext>
            </a:extLst>
          </p:cNvPr>
          <p:cNvSpPr>
            <a:spLocks noGrp="1"/>
          </p:cNvSpPr>
          <p:nvPr>
            <p:ph type="title"/>
          </p:nvPr>
        </p:nvSpPr>
        <p:spPr/>
        <p:txBody>
          <a:bodyPr/>
          <a:lstStyle/>
          <a:p>
            <a:pPr algn="ctr"/>
            <a:r>
              <a:rPr lang="he-IL" sz="4800" dirty="0"/>
              <a:t>מסך אזור אישי</a:t>
            </a:r>
            <a:endParaRPr lang="en-US" sz="4800" dirty="0"/>
          </a:p>
        </p:txBody>
      </p:sp>
      <p:pic>
        <p:nvPicPr>
          <p:cNvPr id="4" name="תמונה 3">
            <a:extLst>
              <a:ext uri="{FF2B5EF4-FFF2-40B4-BE49-F238E27FC236}">
                <a16:creationId xmlns:a16="http://schemas.microsoft.com/office/drawing/2014/main" id="{519B0208-01EF-4FED-A80F-57F1D51C5B2F}"/>
              </a:ext>
            </a:extLst>
          </p:cNvPr>
          <p:cNvPicPr>
            <a:picLocks noChangeAspect="1"/>
          </p:cNvPicPr>
          <p:nvPr/>
        </p:nvPicPr>
        <p:blipFill>
          <a:blip r:embed="rId2"/>
          <a:stretch>
            <a:fillRect/>
          </a:stretch>
        </p:blipFill>
        <p:spPr>
          <a:xfrm>
            <a:off x="265358" y="3082566"/>
            <a:ext cx="6281229" cy="3549190"/>
          </a:xfrm>
          <a:prstGeom prst="rect">
            <a:avLst/>
          </a:prstGeom>
        </p:spPr>
      </p:pic>
      <p:sp>
        <p:nvSpPr>
          <p:cNvPr id="6" name="TextBox 26">
            <a:extLst>
              <a:ext uri="{FF2B5EF4-FFF2-40B4-BE49-F238E27FC236}">
                <a16:creationId xmlns:a16="http://schemas.microsoft.com/office/drawing/2014/main" id="{3CBAE400-770D-4FCF-BE70-088A0C9FE0C3}"/>
              </a:ext>
            </a:extLst>
          </p:cNvPr>
          <p:cNvSpPr txBox="1"/>
          <p:nvPr/>
        </p:nvSpPr>
        <p:spPr>
          <a:xfrm>
            <a:off x="6552269" y="1948878"/>
            <a:ext cx="5193437"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b="1" u="sng" dirty="0"/>
              <a:t>בעיות כלליות:</a:t>
            </a:r>
          </a:p>
          <a:p>
            <a:pPr marL="742950" lvl="1" indent="-285750" algn="r" rtl="1">
              <a:lnSpc>
                <a:spcPct val="150000"/>
              </a:lnSpc>
              <a:buFont typeface="Arial" panose="020B0604020202020204" pitchFamily="34" charset="0"/>
              <a:buChar char="•"/>
            </a:pPr>
            <a:r>
              <a:rPr lang="he-IL" sz="1600" dirty="0"/>
              <a:t>אין אינדיקציה באיזה עמוד נמצאים - </a:t>
            </a:r>
            <a:r>
              <a:rPr lang="he-IL" sz="1600" b="1" dirty="0"/>
              <a:t>נראות מצב המערכת.</a:t>
            </a:r>
            <a:endParaRPr lang="he-IL" sz="1600" dirty="0"/>
          </a:p>
          <a:p>
            <a:pPr marL="742950" lvl="1" indent="-285750" algn="r" rtl="1">
              <a:lnSpc>
                <a:spcPct val="150000"/>
              </a:lnSpc>
              <a:buFont typeface="Arial" panose="020B0604020202020204" pitchFamily="34" charset="0"/>
              <a:buChar char="•"/>
            </a:pPr>
            <a:r>
              <a:rPr lang="he-IL" sz="1600" dirty="0"/>
              <a:t>גודל המשבצות – המשבצת של "פגישות ממתינות לאישור"</a:t>
            </a:r>
            <a:r>
              <a:rPr lang="en-US" sz="1600" dirty="0"/>
              <a:t> </a:t>
            </a:r>
            <a:r>
              <a:rPr lang="he-IL" sz="1600" dirty="0"/>
              <a:t>גדולה משאר המשבצות, למרות שהמשבצת של "הפגישות שלי" מכילה מידע חשוב ומרכזי לא פחות.</a:t>
            </a:r>
          </a:p>
          <a:p>
            <a:pPr marL="742950" lvl="1" indent="-285750" algn="r" rtl="1">
              <a:lnSpc>
                <a:spcPct val="150000"/>
              </a:lnSpc>
              <a:buFont typeface="Arial" panose="020B0604020202020204" pitchFamily="34" charset="0"/>
              <a:buChar char="•"/>
            </a:pPr>
            <a:r>
              <a:rPr lang="he-IL" sz="1600" dirty="0"/>
              <a:t>מיקום המשבצות</a:t>
            </a:r>
            <a:r>
              <a:rPr lang="en-US" sz="1600" dirty="0"/>
              <a:t>/</a:t>
            </a:r>
            <a:r>
              <a:rPr lang="he-IL" sz="1600" dirty="0"/>
              <a:t>אופן הצגתן – יש הרבה שטח מת - </a:t>
            </a:r>
            <a:r>
              <a:rPr lang="he-IL" sz="1600" b="1" dirty="0"/>
              <a:t>אסתטיקה ועיצוב מינימליסטי.</a:t>
            </a:r>
            <a:endParaRPr lang="en-US" sz="1600" b="1" dirty="0"/>
          </a:p>
          <a:p>
            <a:pPr marL="742950" lvl="1" indent="-285750" algn="r" rtl="1">
              <a:lnSpc>
                <a:spcPct val="150000"/>
              </a:lnSpc>
              <a:buFont typeface="Arial" panose="020B0604020202020204" pitchFamily="34" charset="0"/>
              <a:buChar char="•"/>
            </a:pPr>
            <a:r>
              <a:rPr lang="he-IL" sz="1600" dirty="0"/>
              <a:t>כשאין מידע להצגה לא מופיעה הודעה מתאימה - </a:t>
            </a:r>
            <a:r>
              <a:rPr lang="he-IL" sz="1600" b="1" dirty="0"/>
              <a:t>נראות מצב המערכת.</a:t>
            </a:r>
            <a:endParaRPr lang="he-IL" sz="1600" dirty="0"/>
          </a:p>
        </p:txBody>
      </p:sp>
    </p:spTree>
    <p:extLst>
      <p:ext uri="{BB962C8B-B14F-4D97-AF65-F5344CB8AC3E}">
        <p14:creationId xmlns:p14="http://schemas.microsoft.com/office/powerpoint/2010/main" val="106448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1021</TotalTime>
  <Words>2503</Words>
  <Application>Microsoft Office PowerPoint</Application>
  <PresentationFormat>Widescreen</PresentationFormat>
  <Paragraphs>361</Paragraphs>
  <Slides>57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Century Gothic</vt:lpstr>
      <vt:lpstr>Wingdings 3</vt:lpstr>
      <vt:lpstr>Ion Boardroom</vt:lpstr>
      <vt:lpstr>פרויקט אפיון חווית משתמש</vt:lpstr>
      <vt:lpstr>בעיות באתר</vt:lpstr>
      <vt:lpstr>בעיות כלליות</vt:lpstr>
      <vt:lpstr>בעיות כלליות</vt:lpstr>
      <vt:lpstr>מסך התחברות</vt:lpstr>
      <vt:lpstr>מסך הרשמה</vt:lpstr>
      <vt:lpstr>מסך הבית</vt:lpstr>
      <vt:lpstr>מסך הבית</vt:lpstr>
      <vt:lpstr>מסך אזור אישי</vt:lpstr>
      <vt:lpstr>מסך אזור אישי</vt:lpstr>
      <vt:lpstr>מסך אזור אישי</vt:lpstr>
      <vt:lpstr>פרסונות</vt:lpstr>
      <vt:lpstr>PowerPoint Presentation</vt:lpstr>
      <vt:lpstr>PowerPoint Presentation</vt:lpstr>
      <vt:lpstr>האבולוציה של האתר</vt:lpstr>
      <vt:lpstr>דברים כלליים במערכת</vt:lpstr>
      <vt:lpstr>דברים כלליים במערכת</vt:lpstr>
      <vt:lpstr>דברים כלליים במערכת</vt:lpstr>
      <vt:lpstr>דברים כלליים במערכת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הרשמה</vt:lpstr>
      <vt:lpstr>מסך הרשמה</vt:lpstr>
      <vt:lpstr>מסך הרשמה</vt:lpstr>
      <vt:lpstr>אזור אישי</vt:lpstr>
      <vt:lpstr>אזור אישי</vt:lpstr>
      <vt:lpstr>אזור אישי</vt:lpstr>
      <vt:lpstr>אזור אישי</vt:lpstr>
      <vt:lpstr>אזור אישי</vt:lpstr>
      <vt:lpstr>אזור אישי</vt:lpstr>
      <vt:lpstr>אזור אישי</vt:lpstr>
      <vt:lpstr>אזור אישי</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 מסע לקוח  וזיהוי הזדמנויות</vt:lpstr>
      <vt:lpstr>מסע לקוח - קביעת פגישה</vt:lpstr>
      <vt:lpstr>מסע לקוח - קביעת פגישה</vt:lpstr>
      <vt:lpstr>ניתוח משימות ותסריטי שימוש</vt:lpstr>
      <vt:lpstr>ארכיטקטורת מידע</vt:lpstr>
      <vt:lpstr>מודל הניווט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 bav</dc:creator>
  <cp:lastModifiedBy>yon bav</cp:lastModifiedBy>
  <cp:revision>202</cp:revision>
  <dcterms:created xsi:type="dcterms:W3CDTF">2019-08-03T13:42:42Z</dcterms:created>
  <dcterms:modified xsi:type="dcterms:W3CDTF">2019-08-24T11:36:48Z</dcterms:modified>
</cp:coreProperties>
</file>