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0"/>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1" r:id="rId19"/>
    <p:sldId id="290" r:id="rId20"/>
    <p:sldId id="269" r:id="rId21"/>
    <p:sldId id="270" r:id="rId22"/>
    <p:sldId id="271" r:id="rId23"/>
    <p:sldId id="272" r:id="rId24"/>
    <p:sldId id="273" r:id="rId25"/>
    <p:sldId id="274" r:id="rId26"/>
    <p:sldId id="275" r:id="rId27"/>
    <p:sldId id="276" r:id="rId28"/>
    <p:sldId id="277" r:id="rId29"/>
    <p:sldId id="317" r:id="rId30"/>
    <p:sldId id="318" r:id="rId31"/>
    <p:sldId id="278" r:id="rId32"/>
    <p:sldId id="279" r:id="rId33"/>
    <p:sldId id="280" r:id="rId34"/>
    <p:sldId id="320" r:id="rId35"/>
    <p:sldId id="321" r:id="rId36"/>
    <p:sldId id="322" r:id="rId37"/>
    <p:sldId id="319" r:id="rId38"/>
    <p:sldId id="282" r:id="rId39"/>
    <p:sldId id="283" r:id="rId40"/>
    <p:sldId id="284" r:id="rId41"/>
    <p:sldId id="285" r:id="rId42"/>
    <p:sldId id="286" r:id="rId43"/>
    <p:sldId id="287" r:id="rId44"/>
    <p:sldId id="288" r:id="rId45"/>
    <p:sldId id="289" r:id="rId46"/>
    <p:sldId id="297" r:id="rId47"/>
    <p:sldId id="299" r:id="rId48"/>
    <p:sldId id="310" r:id="rId49"/>
    <p:sldId id="300" r:id="rId50"/>
    <p:sldId id="301" r:id="rId51"/>
    <p:sldId id="302" r:id="rId52"/>
    <p:sldId id="303" r:id="rId53"/>
    <p:sldId id="305" r:id="rId54"/>
    <p:sldId id="304" r:id="rId55"/>
    <p:sldId id="306" r:id="rId56"/>
    <p:sldId id="296" r:id="rId57"/>
    <p:sldId id="295" r:id="rId58"/>
    <p:sldId id="311" r:id="rId59"/>
    <p:sldId id="313" r:id="rId60"/>
    <p:sldId id="314" r:id="rId61"/>
    <p:sldId id="315" r:id="rId62"/>
    <p:sldId id="323" r:id="rId63"/>
    <p:sldId id="324" r:id="rId64"/>
    <p:sldId id="316"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52</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כתפור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אקסל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בפלאפון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 </a:t>
            </a:r>
            <a:r>
              <a:rPr lang="he-IL" sz="1000" dirty="0" err="1"/>
              <a:t>בסמארטפון</a:t>
            </a:r>
            <a:r>
              <a:rPr lang="he-IL" sz="1000" dirty="0"/>
              <a:t>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a:t>
            </a:r>
            <a:r>
              <a:rPr lang="he-IL" sz="1000" dirty="0" err="1"/>
              <a:t>בפאלפון</a:t>
            </a:r>
            <a:r>
              <a:rPr lang="he-IL" sz="1000" dirty="0"/>
              <a:t> הנייד,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אם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4" name="תמונה 3">
            <a:extLst>
              <a:ext uri="{FF2B5EF4-FFF2-40B4-BE49-F238E27FC236}">
                <a16:creationId xmlns:a16="http://schemas.microsoft.com/office/drawing/2014/main" id="{475C9141-FB1D-421F-9F8D-0B97A56DA1FB}"/>
              </a:ext>
            </a:extLst>
          </p:cNvPr>
          <p:cNvPicPr>
            <a:picLocks noChangeAspect="1"/>
          </p:cNvPicPr>
          <p:nvPr/>
        </p:nvPicPr>
        <p:blipFill>
          <a:blip r:embed="rId2"/>
          <a:stretch>
            <a:fillRect/>
          </a:stretch>
        </p:blipFill>
        <p:spPr>
          <a:xfrm>
            <a:off x="0" y="2424386"/>
            <a:ext cx="7877908" cy="4433613"/>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73999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a:t>
            </a:r>
          </a:p>
          <a:p>
            <a:pPr marL="285750" indent="-285750" algn="r" rtl="1">
              <a:lnSpc>
                <a:spcPct val="150000"/>
              </a:lnSpc>
              <a:buFont typeface="Arial" panose="020B0604020202020204" pitchFamily="34" charset="0"/>
              <a:buChar char="•"/>
            </a:pPr>
            <a:r>
              <a:rPr lang="he-IL" sz="1600" dirty="0"/>
              <a:t>חוסר ניצול של המסך – יש הרבה רווחים מיותרים.</a:t>
            </a:r>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pic>
        <p:nvPicPr>
          <p:cNvPr id="8" name="תמונה 7">
            <a:extLst>
              <a:ext uri="{FF2B5EF4-FFF2-40B4-BE49-F238E27FC236}">
                <a16:creationId xmlns:a16="http://schemas.microsoft.com/office/drawing/2014/main" id="{8D2EB5EF-5A32-43C6-A237-C28CA3A3D4DB}"/>
              </a:ext>
            </a:extLst>
          </p:cNvPr>
          <p:cNvPicPr>
            <a:picLocks noChangeAspect="1"/>
          </p:cNvPicPr>
          <p:nvPr/>
        </p:nvPicPr>
        <p:blipFill>
          <a:blip r:embed="rId2"/>
          <a:stretch>
            <a:fillRect/>
          </a:stretch>
        </p:blipFill>
        <p:spPr>
          <a:xfrm>
            <a:off x="384191" y="3549750"/>
            <a:ext cx="6172200" cy="3190875"/>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בלחיצה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ניתוח משימות - קביעת פגישה</a:t>
            </a:r>
            <a:endParaRPr lang="en-US" sz="4800" dirty="0"/>
          </a:p>
        </p:txBody>
      </p:sp>
      <p:sp>
        <p:nvSpPr>
          <p:cNvPr id="3" name="TextBox 2">
            <a:extLst>
              <a:ext uri="{FF2B5EF4-FFF2-40B4-BE49-F238E27FC236}">
                <a16:creationId xmlns:a16="http://schemas.microsoft.com/office/drawing/2014/main" id="{6123026F-0A95-427B-BDFE-31E4D167EC0A}"/>
              </a:ext>
            </a:extLst>
          </p:cNvPr>
          <p:cNvSpPr txBox="1"/>
          <p:nvPr/>
        </p:nvSpPr>
        <p:spPr>
          <a:xfrm>
            <a:off x="9078682"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2" name="TextBox 11">
            <a:extLst>
              <a:ext uri="{FF2B5EF4-FFF2-40B4-BE49-F238E27FC236}">
                <a16:creationId xmlns:a16="http://schemas.microsoft.com/office/drawing/2014/main" id="{591D1850-4846-4A2C-9902-DB3292076FF2}"/>
              </a:ext>
            </a:extLst>
          </p:cNvPr>
          <p:cNvSpPr txBox="1"/>
          <p:nvPr/>
        </p:nvSpPr>
        <p:spPr>
          <a:xfrm>
            <a:off x="6204853"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3" name="TextBox 12">
            <a:extLst>
              <a:ext uri="{FF2B5EF4-FFF2-40B4-BE49-F238E27FC236}">
                <a16:creationId xmlns:a16="http://schemas.microsoft.com/office/drawing/2014/main" id="{BF039B42-18DA-44F9-A26B-939EEF18FA1C}"/>
              </a:ext>
            </a:extLst>
          </p:cNvPr>
          <p:cNvSpPr txBox="1"/>
          <p:nvPr/>
        </p:nvSpPr>
        <p:spPr>
          <a:xfrm>
            <a:off x="3331025" y="2463273"/>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
        <p:nvSpPr>
          <p:cNvPr id="14" name="TextBox 13">
            <a:extLst>
              <a:ext uri="{FF2B5EF4-FFF2-40B4-BE49-F238E27FC236}">
                <a16:creationId xmlns:a16="http://schemas.microsoft.com/office/drawing/2014/main" id="{9B28B6E9-FB22-4871-93E4-D43B857ECD11}"/>
              </a:ext>
            </a:extLst>
          </p:cNvPr>
          <p:cNvSpPr txBox="1"/>
          <p:nvPr/>
        </p:nvSpPr>
        <p:spPr>
          <a:xfrm>
            <a:off x="457197" y="2463274"/>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שליחת הזימון לפגישה</a:t>
            </a:r>
          </a:p>
          <a:p>
            <a:pPr algn="r" rtl="1">
              <a:lnSpc>
                <a:spcPct val="150000"/>
              </a:lnSpc>
            </a:pPr>
            <a:endParaRPr lang="he-IL" sz="900" dirty="0"/>
          </a:p>
          <a:p>
            <a:pPr algn="r" rtl="1">
              <a:lnSpc>
                <a:spcPct val="150000"/>
              </a:lnSpc>
            </a:pPr>
            <a:r>
              <a:rPr lang="he-IL" sz="1600" dirty="0"/>
              <a:t>1. חזרה למסך יצירת הפגישה.</a:t>
            </a:r>
          </a:p>
          <a:p>
            <a:pPr algn="r" rtl="1">
              <a:lnSpc>
                <a:spcPct val="150000"/>
              </a:lnSpc>
            </a:pPr>
            <a:r>
              <a:rPr lang="he-IL" sz="1600" dirty="0"/>
              <a:t>2. לחיצה על כפתור השליחה</a:t>
            </a:r>
          </a:p>
        </p:txBody>
      </p:sp>
      <p:sp>
        <p:nvSpPr>
          <p:cNvPr id="15" name="TextBox 14">
            <a:extLst>
              <a:ext uri="{FF2B5EF4-FFF2-40B4-BE49-F238E27FC236}">
                <a16:creationId xmlns:a16="http://schemas.microsoft.com/office/drawing/2014/main" id="{5386D645-38A3-4F20-8343-E0E27EE71668}"/>
              </a:ext>
            </a:extLst>
          </p:cNvPr>
          <p:cNvSpPr txBox="1"/>
          <p:nvPr/>
        </p:nvSpPr>
        <p:spPr>
          <a:xfrm>
            <a:off x="9078682"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6" name="TextBox 15">
            <a:extLst>
              <a:ext uri="{FF2B5EF4-FFF2-40B4-BE49-F238E27FC236}">
                <a16:creationId xmlns:a16="http://schemas.microsoft.com/office/drawing/2014/main" id="{59337C64-4B8B-4114-9607-5A71706BE6F3}"/>
              </a:ext>
            </a:extLst>
          </p:cNvPr>
          <p:cNvSpPr txBox="1"/>
          <p:nvPr/>
        </p:nvSpPr>
        <p:spPr>
          <a:xfrm>
            <a:off x="6204853"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7" name="TextBox 16">
            <a:extLst>
              <a:ext uri="{FF2B5EF4-FFF2-40B4-BE49-F238E27FC236}">
                <a16:creationId xmlns:a16="http://schemas.microsoft.com/office/drawing/2014/main" id="{99630680-7FD6-423B-AB9F-4D4F619BF5EF}"/>
              </a:ext>
            </a:extLst>
          </p:cNvPr>
          <p:cNvSpPr txBox="1"/>
          <p:nvPr/>
        </p:nvSpPr>
        <p:spPr>
          <a:xfrm>
            <a:off x="3331025" y="2463272"/>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Tree>
    <p:extLst>
      <p:ext uri="{BB962C8B-B14F-4D97-AF65-F5344CB8AC3E}">
        <p14:creationId xmlns:p14="http://schemas.microsoft.com/office/powerpoint/2010/main" val="2169778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תסריט שמושיות - קביעת פגישה</a:t>
            </a:r>
            <a:endParaRPr lang="en-US" sz="4800" dirty="0"/>
          </a:p>
        </p:txBody>
      </p:sp>
      <p:grpSp>
        <p:nvGrpSpPr>
          <p:cNvPr id="11" name="Group 10">
            <a:extLst>
              <a:ext uri="{FF2B5EF4-FFF2-40B4-BE49-F238E27FC236}">
                <a16:creationId xmlns:a16="http://schemas.microsoft.com/office/drawing/2014/main" id="{EFEFCB8A-6928-4B67-9A92-AB4F8157EB26}"/>
              </a:ext>
            </a:extLst>
          </p:cNvPr>
          <p:cNvGrpSpPr/>
          <p:nvPr/>
        </p:nvGrpSpPr>
        <p:grpSpPr>
          <a:xfrm>
            <a:off x="9769142" y="2453950"/>
            <a:ext cx="2034074" cy="998376"/>
            <a:chOff x="653142" y="2696546"/>
            <a:chExt cx="2034074" cy="998376"/>
          </a:xfrm>
        </p:grpSpPr>
        <p:sp>
          <p:nvSpPr>
            <p:cNvPr id="6" name="Rectangle 5">
              <a:extLst>
                <a:ext uri="{FF2B5EF4-FFF2-40B4-BE49-F238E27FC236}">
                  <a16:creationId xmlns:a16="http://schemas.microsoft.com/office/drawing/2014/main" id="{4D513282-2E45-4126-87EC-C48703BD113D}"/>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200" dirty="0"/>
                <a:t>לחיצה על הוספת פגישה</a:t>
              </a:r>
              <a:endParaRPr lang="en-US" sz="1200" dirty="0"/>
            </a:p>
          </p:txBody>
        </p:sp>
        <p:cxnSp>
          <p:nvCxnSpPr>
            <p:cNvPr id="8" name="Straight Connector 7">
              <a:extLst>
                <a:ext uri="{FF2B5EF4-FFF2-40B4-BE49-F238E27FC236}">
                  <a16:creationId xmlns:a16="http://schemas.microsoft.com/office/drawing/2014/main" id="{57E33931-64D2-4499-A0CF-3FB5E87165B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E4B48E-927B-4174-980C-01ED831A18CC}"/>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ראשי</a:t>
              </a:r>
              <a:endParaRPr lang="en-US" dirty="0">
                <a:solidFill>
                  <a:schemeClr val="bg1"/>
                </a:solidFill>
              </a:endParaRPr>
            </a:p>
          </p:txBody>
        </p:sp>
      </p:grpSp>
      <p:grpSp>
        <p:nvGrpSpPr>
          <p:cNvPr id="31" name="Group 30">
            <a:extLst>
              <a:ext uri="{FF2B5EF4-FFF2-40B4-BE49-F238E27FC236}">
                <a16:creationId xmlns:a16="http://schemas.microsoft.com/office/drawing/2014/main" id="{3857F54E-812F-455F-B664-AC580ACFD144}"/>
              </a:ext>
            </a:extLst>
          </p:cNvPr>
          <p:cNvGrpSpPr/>
          <p:nvPr/>
        </p:nvGrpSpPr>
        <p:grpSpPr>
          <a:xfrm>
            <a:off x="7206331" y="2457059"/>
            <a:ext cx="2034074" cy="998376"/>
            <a:chOff x="653142" y="2696546"/>
            <a:chExt cx="2034074" cy="998376"/>
          </a:xfrm>
        </p:grpSpPr>
        <p:sp>
          <p:nvSpPr>
            <p:cNvPr id="32" name="Rectangle 31">
              <a:extLst>
                <a:ext uri="{FF2B5EF4-FFF2-40B4-BE49-F238E27FC236}">
                  <a16:creationId xmlns:a16="http://schemas.microsoft.com/office/drawing/2014/main" id="{9A2A58FF-183D-48BF-BA84-BA291804F68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פרטי הפגישה.</a:t>
              </a:r>
            </a:p>
            <a:p>
              <a:pPr algn="ctr"/>
              <a:r>
                <a:rPr lang="he-IL" sz="1200" dirty="0"/>
                <a:t>מיקום, נושא, תיאור</a:t>
              </a:r>
              <a:endParaRPr lang="en-US" sz="1200" dirty="0"/>
            </a:p>
          </p:txBody>
        </p:sp>
        <p:cxnSp>
          <p:nvCxnSpPr>
            <p:cNvPr id="33" name="Straight Connector 32">
              <a:extLst>
                <a:ext uri="{FF2B5EF4-FFF2-40B4-BE49-F238E27FC236}">
                  <a16:creationId xmlns:a16="http://schemas.microsoft.com/office/drawing/2014/main" id="{D29D9F79-7343-4EF6-9CC0-E91B31692E11}"/>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4C4094C-1968-4C38-A23D-F2A1D1066AEF}"/>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5" name="Group 34">
            <a:extLst>
              <a:ext uri="{FF2B5EF4-FFF2-40B4-BE49-F238E27FC236}">
                <a16:creationId xmlns:a16="http://schemas.microsoft.com/office/drawing/2014/main" id="{D9533D1D-4314-4A79-B276-7763967CB9F9}"/>
              </a:ext>
            </a:extLst>
          </p:cNvPr>
          <p:cNvGrpSpPr/>
          <p:nvPr/>
        </p:nvGrpSpPr>
        <p:grpSpPr>
          <a:xfrm>
            <a:off x="4654391" y="2997846"/>
            <a:ext cx="2034074" cy="998376"/>
            <a:chOff x="653142" y="2696546"/>
            <a:chExt cx="2034074" cy="998376"/>
          </a:xfrm>
        </p:grpSpPr>
        <p:sp>
          <p:nvSpPr>
            <p:cNvPr id="36" name="Rectangle 35">
              <a:extLst>
                <a:ext uri="{FF2B5EF4-FFF2-40B4-BE49-F238E27FC236}">
                  <a16:creationId xmlns:a16="http://schemas.microsoft.com/office/drawing/2014/main" id="{17B57A99-D1C0-4031-AFC4-B96CBD4749B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לחיצה על שדה נמענים</a:t>
              </a:r>
              <a:endParaRPr lang="en-US" sz="1200" dirty="0"/>
            </a:p>
          </p:txBody>
        </p:sp>
        <p:cxnSp>
          <p:nvCxnSpPr>
            <p:cNvPr id="37" name="Straight Connector 36">
              <a:extLst>
                <a:ext uri="{FF2B5EF4-FFF2-40B4-BE49-F238E27FC236}">
                  <a16:creationId xmlns:a16="http://schemas.microsoft.com/office/drawing/2014/main" id="{20DED5BC-0E2E-444E-BCF7-EEF8D5F3A354}"/>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CEC05B7-8E4B-4F77-8775-F187B3225C09}"/>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9" name="Group 38">
            <a:extLst>
              <a:ext uri="{FF2B5EF4-FFF2-40B4-BE49-F238E27FC236}">
                <a16:creationId xmlns:a16="http://schemas.microsoft.com/office/drawing/2014/main" id="{43E0B6DC-7710-4791-80C3-7E8F24460827}"/>
              </a:ext>
            </a:extLst>
          </p:cNvPr>
          <p:cNvGrpSpPr/>
          <p:nvPr/>
        </p:nvGrpSpPr>
        <p:grpSpPr>
          <a:xfrm>
            <a:off x="2183302" y="2997846"/>
            <a:ext cx="2034074" cy="998376"/>
            <a:chOff x="653142" y="2696546"/>
            <a:chExt cx="2034074" cy="998376"/>
          </a:xfrm>
        </p:grpSpPr>
        <p:sp>
          <p:nvSpPr>
            <p:cNvPr id="40" name="Rectangle 39">
              <a:extLst>
                <a:ext uri="{FF2B5EF4-FFF2-40B4-BE49-F238E27FC236}">
                  <a16:creationId xmlns:a16="http://schemas.microsoft.com/office/drawing/2014/main" id="{41C3A5FD-1FAB-424F-8896-CC1FA5C455A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הקלדה שם נמען ובחירה מהשלמה אוטומטית (אם קיים)</a:t>
              </a:r>
              <a:endParaRPr lang="en-US" sz="1200" dirty="0"/>
            </a:p>
          </p:txBody>
        </p:sp>
        <p:cxnSp>
          <p:nvCxnSpPr>
            <p:cNvPr id="41" name="Straight Connector 40">
              <a:extLst>
                <a:ext uri="{FF2B5EF4-FFF2-40B4-BE49-F238E27FC236}">
                  <a16:creationId xmlns:a16="http://schemas.microsoft.com/office/drawing/2014/main" id="{D115F236-1744-488E-B1DA-7F1E63AF19C8}"/>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D127530-3F09-4146-B318-3EC8B787782B}"/>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43" name="Group 42">
            <a:extLst>
              <a:ext uri="{FF2B5EF4-FFF2-40B4-BE49-F238E27FC236}">
                <a16:creationId xmlns:a16="http://schemas.microsoft.com/office/drawing/2014/main" id="{5063C5A3-26D9-4CB4-A32B-4ABD4CE10A38}"/>
              </a:ext>
            </a:extLst>
          </p:cNvPr>
          <p:cNvGrpSpPr/>
          <p:nvPr/>
        </p:nvGrpSpPr>
        <p:grpSpPr>
          <a:xfrm>
            <a:off x="2183301" y="4341002"/>
            <a:ext cx="2034074" cy="998376"/>
            <a:chOff x="653142" y="2696546"/>
            <a:chExt cx="2034074" cy="998376"/>
          </a:xfrm>
        </p:grpSpPr>
        <p:sp>
          <p:nvSpPr>
            <p:cNvPr id="44" name="Rectangle 43">
              <a:extLst>
                <a:ext uri="{FF2B5EF4-FFF2-40B4-BE49-F238E27FC236}">
                  <a16:creationId xmlns:a16="http://schemas.microsoft.com/office/drawing/2014/main" id="{E7CD4D1F-2B82-4334-A0EE-0FD7DD097D7C}"/>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נמען או קבוצה </a:t>
              </a:r>
            </a:p>
            <a:p>
              <a:pPr algn="ctr"/>
              <a:r>
                <a:rPr lang="he-IL" sz="1200" dirty="0"/>
                <a:t>מאנשי קשר</a:t>
              </a:r>
              <a:endParaRPr lang="en-US" sz="1200" dirty="0"/>
            </a:p>
          </p:txBody>
        </p:sp>
        <p:cxnSp>
          <p:nvCxnSpPr>
            <p:cNvPr id="45" name="Straight Connector 44">
              <a:extLst>
                <a:ext uri="{FF2B5EF4-FFF2-40B4-BE49-F238E27FC236}">
                  <a16:creationId xmlns:a16="http://schemas.microsoft.com/office/drawing/2014/main" id="{3508D938-9018-4D39-B059-4394A412658E}"/>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BC6CEF-0800-4030-992E-5AC1E2575EF5}"/>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48" name="Straight Arrow Connector 47">
            <a:extLst>
              <a:ext uri="{FF2B5EF4-FFF2-40B4-BE49-F238E27FC236}">
                <a16:creationId xmlns:a16="http://schemas.microsoft.com/office/drawing/2014/main" id="{D20A44E5-47DB-447C-B114-344D9FF737CB}"/>
              </a:ext>
            </a:extLst>
          </p:cNvPr>
          <p:cNvCxnSpPr>
            <a:stCxn id="36" idx="1"/>
            <a:endCxn id="40" idx="3"/>
          </p:cNvCxnSpPr>
          <p:nvPr/>
        </p:nvCxnSpPr>
        <p:spPr>
          <a:xfrm flipH="1">
            <a:off x="4217376" y="3506365"/>
            <a:ext cx="437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AAFA0A1-5A29-450D-9D12-0F1EAFF65748}"/>
              </a:ext>
            </a:extLst>
          </p:cNvPr>
          <p:cNvCxnSpPr>
            <a:cxnSpLocks/>
            <a:endCxn id="44" idx="3"/>
          </p:cNvCxnSpPr>
          <p:nvPr/>
        </p:nvCxnSpPr>
        <p:spPr>
          <a:xfrm flipH="1">
            <a:off x="4217375" y="3996222"/>
            <a:ext cx="437016" cy="85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D9E13BB-05DF-44FB-90E3-6C7C6DD993B2}"/>
              </a:ext>
            </a:extLst>
          </p:cNvPr>
          <p:cNvCxnSpPr>
            <a:cxnSpLocks/>
          </p:cNvCxnSpPr>
          <p:nvPr/>
        </p:nvCxnSpPr>
        <p:spPr>
          <a:xfrm>
            <a:off x="4217374" y="3686756"/>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BD36C06-B884-4690-8751-260DAE7E39BF}"/>
              </a:ext>
            </a:extLst>
          </p:cNvPr>
          <p:cNvCxnSpPr>
            <a:cxnSpLocks/>
          </p:cNvCxnSpPr>
          <p:nvPr/>
        </p:nvCxnSpPr>
        <p:spPr>
          <a:xfrm flipV="1">
            <a:off x="4217374" y="3996222"/>
            <a:ext cx="576977" cy="1080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E9FDED-BCA9-4C2D-9753-E2686BFC977D}"/>
              </a:ext>
            </a:extLst>
          </p:cNvPr>
          <p:cNvCxnSpPr>
            <a:cxnSpLocks/>
            <a:endCxn id="38" idx="3"/>
          </p:cNvCxnSpPr>
          <p:nvPr/>
        </p:nvCxnSpPr>
        <p:spPr>
          <a:xfrm flipH="1">
            <a:off x="6688464" y="3165016"/>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D93901B-5F95-4F75-843A-A2AF0EF05526}"/>
              </a:ext>
            </a:extLst>
          </p:cNvPr>
          <p:cNvCxnSpPr>
            <a:cxnSpLocks/>
          </p:cNvCxnSpPr>
          <p:nvPr/>
        </p:nvCxnSpPr>
        <p:spPr>
          <a:xfrm flipH="1">
            <a:off x="9240404" y="2944973"/>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033645C2-3041-4384-8B7F-F8A6EF7F9737}"/>
              </a:ext>
            </a:extLst>
          </p:cNvPr>
          <p:cNvGrpSpPr/>
          <p:nvPr/>
        </p:nvGrpSpPr>
        <p:grpSpPr>
          <a:xfrm>
            <a:off x="5312217" y="4779929"/>
            <a:ext cx="2034074" cy="998376"/>
            <a:chOff x="653142" y="2696546"/>
            <a:chExt cx="2034074" cy="998376"/>
          </a:xfrm>
        </p:grpSpPr>
        <p:sp>
          <p:nvSpPr>
            <p:cNvPr id="72" name="Rectangle 71">
              <a:extLst>
                <a:ext uri="{FF2B5EF4-FFF2-40B4-BE49-F238E27FC236}">
                  <a16:creationId xmlns:a16="http://schemas.microsoft.com/office/drawing/2014/main" id="{C85F374C-ED39-48D2-8955-A0C4EA028706}"/>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מעבר למסך בחירת תאריך עם המלצןת המערכת והאילוצים של כל הנמענים</a:t>
              </a:r>
              <a:endParaRPr lang="en-US" sz="1200" dirty="0"/>
            </a:p>
          </p:txBody>
        </p:sp>
        <p:cxnSp>
          <p:nvCxnSpPr>
            <p:cNvPr id="73" name="Straight Connector 72">
              <a:extLst>
                <a:ext uri="{FF2B5EF4-FFF2-40B4-BE49-F238E27FC236}">
                  <a16:creationId xmlns:a16="http://schemas.microsoft.com/office/drawing/2014/main" id="{8A8FA3AC-C629-4EA8-B8BE-3238AA1ED113}"/>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BFDB4D6-6466-461F-8D8F-EAD7EF0E69B8}"/>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בחירת תאריך</a:t>
              </a:r>
              <a:endParaRPr lang="en-US" dirty="0">
                <a:solidFill>
                  <a:schemeClr val="bg1"/>
                </a:solidFill>
              </a:endParaRPr>
            </a:p>
          </p:txBody>
        </p:sp>
      </p:grpSp>
      <p:cxnSp>
        <p:nvCxnSpPr>
          <p:cNvPr id="75" name="Straight Arrow Connector 74">
            <a:extLst>
              <a:ext uri="{FF2B5EF4-FFF2-40B4-BE49-F238E27FC236}">
                <a16:creationId xmlns:a16="http://schemas.microsoft.com/office/drawing/2014/main" id="{74B078C5-8ED0-4805-84D3-A7297B141EA6}"/>
              </a:ext>
            </a:extLst>
          </p:cNvPr>
          <p:cNvCxnSpPr>
            <a:cxnSpLocks/>
            <a:stCxn id="36" idx="2"/>
            <a:endCxn id="74" idx="0"/>
          </p:cNvCxnSpPr>
          <p:nvPr/>
        </p:nvCxnSpPr>
        <p:spPr>
          <a:xfrm>
            <a:off x="5671429" y="3996222"/>
            <a:ext cx="657825" cy="78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0" name="Group 79">
            <a:extLst>
              <a:ext uri="{FF2B5EF4-FFF2-40B4-BE49-F238E27FC236}">
                <a16:creationId xmlns:a16="http://schemas.microsoft.com/office/drawing/2014/main" id="{CC5A1E11-E969-4E60-9C60-26784D38D334}"/>
              </a:ext>
            </a:extLst>
          </p:cNvPr>
          <p:cNvGrpSpPr/>
          <p:nvPr/>
        </p:nvGrpSpPr>
        <p:grpSpPr>
          <a:xfrm>
            <a:off x="7783251" y="4779929"/>
            <a:ext cx="2034074" cy="998376"/>
            <a:chOff x="653142" y="2696546"/>
            <a:chExt cx="2034074" cy="998376"/>
          </a:xfrm>
        </p:grpSpPr>
        <p:sp>
          <p:nvSpPr>
            <p:cNvPr id="81" name="Rectangle 80">
              <a:extLst>
                <a:ext uri="{FF2B5EF4-FFF2-40B4-BE49-F238E27FC236}">
                  <a16:creationId xmlns:a16="http://schemas.microsoft.com/office/drawing/2014/main" id="{09C08D7C-BB22-4125-8665-E9991DEC175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שליחת הזימון לפגישה</a:t>
              </a:r>
              <a:endParaRPr lang="en-US" sz="1200" dirty="0"/>
            </a:p>
          </p:txBody>
        </p:sp>
        <p:cxnSp>
          <p:nvCxnSpPr>
            <p:cNvPr id="82" name="Straight Connector 81">
              <a:extLst>
                <a:ext uri="{FF2B5EF4-FFF2-40B4-BE49-F238E27FC236}">
                  <a16:creationId xmlns:a16="http://schemas.microsoft.com/office/drawing/2014/main" id="{375EE725-56BA-4B28-AE41-41047CC72B6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34CD74CB-36AA-4F68-8758-D980FFDDD33A}"/>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84" name="Straight Arrow Connector 83">
            <a:extLst>
              <a:ext uri="{FF2B5EF4-FFF2-40B4-BE49-F238E27FC236}">
                <a16:creationId xmlns:a16="http://schemas.microsoft.com/office/drawing/2014/main" id="{D8467879-573C-4E6F-B7DC-8C1786558478}"/>
              </a:ext>
            </a:extLst>
          </p:cNvPr>
          <p:cNvCxnSpPr>
            <a:cxnSpLocks/>
          </p:cNvCxnSpPr>
          <p:nvPr/>
        </p:nvCxnSpPr>
        <p:spPr>
          <a:xfrm>
            <a:off x="7346290" y="5315661"/>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2089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br>
              <a:rPr lang="he-IL" dirty="0"/>
            </a:br>
            <a:r>
              <a:rPr lang="he-IL" dirty="0"/>
              <a:t>ומודל הניווט</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8" name="תיבת טקסט 17">
            <a:extLst>
              <a:ext uri="{FF2B5EF4-FFF2-40B4-BE49-F238E27FC236}">
                <a16:creationId xmlns:a16="http://schemas.microsoft.com/office/drawing/2014/main" id="{8D31B842-4145-4258-9806-37E51F29916E}"/>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המערכת שלנו משתמשת בעיקר בארגון מידע כרונולוגי, מכיוון שהמערכת מתעסקת בפגישות, חשוב למשתמש לראות את הפגישות והאילוצים שלו לפי ציר זמן מסוים אשר מאפשר לו ניהול קל של פגישותיו.</a:t>
            </a:r>
          </a:p>
        </p:txBody>
      </p:sp>
      <p:pic>
        <p:nvPicPr>
          <p:cNvPr id="19" name="תמונה 18">
            <a:extLst>
              <a:ext uri="{FF2B5EF4-FFF2-40B4-BE49-F238E27FC236}">
                <a16:creationId xmlns:a16="http://schemas.microsoft.com/office/drawing/2014/main" id="{87AAD36D-EE7B-4176-9B99-0EEC6B084F75}"/>
              </a:ext>
            </a:extLst>
          </p:cNvPr>
          <p:cNvPicPr>
            <a:picLocks noChangeAspect="1"/>
          </p:cNvPicPr>
          <p:nvPr/>
        </p:nvPicPr>
        <p:blipFill>
          <a:blip r:embed="rId2"/>
          <a:stretch>
            <a:fillRect/>
          </a:stretch>
        </p:blipFill>
        <p:spPr>
          <a:xfrm>
            <a:off x="150470" y="2400030"/>
            <a:ext cx="7642893" cy="3139322"/>
          </a:xfrm>
          <a:prstGeom prst="rect">
            <a:avLst/>
          </a:prstGeom>
        </p:spPr>
      </p:pic>
      <p:cxnSp>
        <p:nvCxnSpPr>
          <p:cNvPr id="6" name="מחבר חץ ישר 5">
            <a:extLst>
              <a:ext uri="{FF2B5EF4-FFF2-40B4-BE49-F238E27FC236}">
                <a16:creationId xmlns:a16="http://schemas.microsoft.com/office/drawing/2014/main" id="{217F64C3-70A6-4928-B05A-2BDDDF39AEB0}"/>
              </a:ext>
            </a:extLst>
          </p:cNvPr>
          <p:cNvCxnSpPr/>
          <p:nvPr/>
        </p:nvCxnSpPr>
        <p:spPr>
          <a:xfrm>
            <a:off x="3910818" y="3429000"/>
            <a:ext cx="0" cy="179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2F2F805E-428B-48F0-BB48-EFDFA9157D27}"/>
              </a:ext>
            </a:extLst>
          </p:cNvPr>
          <p:cNvSpPr txBox="1"/>
          <p:nvPr/>
        </p:nvSpPr>
        <p:spPr>
          <a:xfrm>
            <a:off x="1856942" y="3334044"/>
            <a:ext cx="1927544" cy="1200329"/>
          </a:xfrm>
          <a:prstGeom prst="rect">
            <a:avLst/>
          </a:prstGeom>
          <a:noFill/>
        </p:spPr>
        <p:txBody>
          <a:bodyPr wrap="square" rtlCol="1">
            <a:spAutoFit/>
          </a:bodyPr>
          <a:lstStyle/>
          <a:p>
            <a:pPr algn="r"/>
            <a:r>
              <a:rPr lang="he-IL" dirty="0"/>
              <a:t>הפגישות ממוינות מהפגישה הקרובה ביותר לרחוקה ביותר</a:t>
            </a:r>
          </a:p>
        </p:txBody>
      </p:sp>
    </p:spTree>
    <p:extLst>
      <p:ext uri="{BB962C8B-B14F-4D97-AF65-F5344CB8AC3E}">
        <p14:creationId xmlns:p14="http://schemas.microsoft.com/office/powerpoint/2010/main" val="9712131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pic>
        <p:nvPicPr>
          <p:cNvPr id="3" name="תמונה 2">
            <a:extLst>
              <a:ext uri="{FF2B5EF4-FFF2-40B4-BE49-F238E27FC236}">
                <a16:creationId xmlns:a16="http://schemas.microsoft.com/office/drawing/2014/main" id="{A55282CC-442F-4983-9221-06D6A8EDAF5D}"/>
              </a:ext>
            </a:extLst>
          </p:cNvPr>
          <p:cNvPicPr>
            <a:picLocks noChangeAspect="1"/>
          </p:cNvPicPr>
          <p:nvPr/>
        </p:nvPicPr>
        <p:blipFill>
          <a:blip r:embed="rId2"/>
          <a:stretch>
            <a:fillRect/>
          </a:stretch>
        </p:blipFill>
        <p:spPr>
          <a:xfrm>
            <a:off x="0" y="2257425"/>
            <a:ext cx="8210550" cy="4600575"/>
          </a:xfrm>
          <a:prstGeom prst="rect">
            <a:avLst/>
          </a:prstGeom>
        </p:spPr>
      </p:pic>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לוח השנה בנוי כך שהמעבר של הזמן והפגישות ממוקמות מצד ימין לשמאל (לפי סדר הכתיבה בעברית).</a:t>
            </a:r>
          </a:p>
        </p:txBody>
      </p:sp>
      <p:cxnSp>
        <p:nvCxnSpPr>
          <p:cNvPr id="5" name="מחבר חץ ישר 4">
            <a:extLst>
              <a:ext uri="{FF2B5EF4-FFF2-40B4-BE49-F238E27FC236}">
                <a16:creationId xmlns:a16="http://schemas.microsoft.com/office/drawing/2014/main" id="{3133421B-8C58-408C-8386-659EE009EF4D}"/>
              </a:ext>
            </a:extLst>
          </p:cNvPr>
          <p:cNvCxnSpPr/>
          <p:nvPr/>
        </p:nvCxnSpPr>
        <p:spPr>
          <a:xfrm flipH="1">
            <a:off x="1152144" y="4712678"/>
            <a:ext cx="59801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E18D7AFE-6819-46E8-91E9-7633BA2436D1}"/>
              </a:ext>
            </a:extLst>
          </p:cNvPr>
          <p:cNvSpPr txBox="1"/>
          <p:nvPr/>
        </p:nvSpPr>
        <p:spPr>
          <a:xfrm>
            <a:off x="6344530" y="4343346"/>
            <a:ext cx="787790" cy="369332"/>
          </a:xfrm>
          <a:prstGeom prst="rect">
            <a:avLst/>
          </a:prstGeom>
          <a:noFill/>
        </p:spPr>
        <p:txBody>
          <a:bodyPr wrap="square" rtlCol="1">
            <a:spAutoFit/>
          </a:bodyPr>
          <a:lstStyle/>
          <a:p>
            <a:pPr algn="r"/>
            <a:r>
              <a:rPr lang="he-IL" dirty="0">
                <a:solidFill>
                  <a:srgbClr val="C00000"/>
                </a:solidFill>
              </a:rPr>
              <a:t>עבר</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מחבר ישר 16">
            <a:extLst>
              <a:ext uri="{FF2B5EF4-FFF2-40B4-BE49-F238E27FC236}">
                <a16:creationId xmlns:a16="http://schemas.microsoft.com/office/drawing/2014/main" id="{1079B52E-1461-48B2-9F6E-C88EBEBDC8D8}"/>
              </a:ext>
            </a:extLst>
          </p:cNvPr>
          <p:cNvCxnSpPr>
            <a:cxnSpLocks/>
          </p:cNvCxnSpPr>
          <p:nvPr/>
        </p:nvCxnSpPr>
        <p:spPr>
          <a:xfrm>
            <a:off x="4105275" y="4557712"/>
            <a:ext cx="0" cy="1549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תיבת טקסט 20">
            <a:extLst>
              <a:ext uri="{FF2B5EF4-FFF2-40B4-BE49-F238E27FC236}">
                <a16:creationId xmlns:a16="http://schemas.microsoft.com/office/drawing/2014/main" id="{4EC281CE-1594-427B-9064-3DC2F005CB96}"/>
              </a:ext>
            </a:extLst>
          </p:cNvPr>
          <p:cNvSpPr txBox="1"/>
          <p:nvPr/>
        </p:nvSpPr>
        <p:spPr>
          <a:xfrm>
            <a:off x="3584917" y="4158680"/>
            <a:ext cx="787790" cy="369332"/>
          </a:xfrm>
          <a:prstGeom prst="rect">
            <a:avLst/>
          </a:prstGeom>
          <a:noFill/>
        </p:spPr>
        <p:txBody>
          <a:bodyPr wrap="square" rtlCol="1">
            <a:spAutoFit/>
          </a:bodyPr>
          <a:lstStyle/>
          <a:p>
            <a:pPr algn="r"/>
            <a:r>
              <a:rPr lang="he-IL" dirty="0">
                <a:solidFill>
                  <a:srgbClr val="C00000"/>
                </a:solidFill>
              </a:rPr>
              <a:t>הווה</a:t>
            </a:r>
          </a:p>
        </p:txBody>
      </p:sp>
      <p:sp>
        <p:nvSpPr>
          <p:cNvPr id="22" name="תיבת טקסט 21">
            <a:extLst>
              <a:ext uri="{FF2B5EF4-FFF2-40B4-BE49-F238E27FC236}">
                <a16:creationId xmlns:a16="http://schemas.microsoft.com/office/drawing/2014/main" id="{B260147D-5FCC-4F73-AAE8-C6EA39016CB7}"/>
              </a:ext>
            </a:extLst>
          </p:cNvPr>
          <p:cNvSpPr txBox="1"/>
          <p:nvPr/>
        </p:nvSpPr>
        <p:spPr>
          <a:xfrm>
            <a:off x="1004669" y="4290462"/>
            <a:ext cx="787790" cy="369332"/>
          </a:xfrm>
          <a:prstGeom prst="rect">
            <a:avLst/>
          </a:prstGeom>
          <a:noFill/>
        </p:spPr>
        <p:txBody>
          <a:bodyPr wrap="square" rtlCol="1">
            <a:spAutoFit/>
          </a:bodyPr>
          <a:lstStyle/>
          <a:p>
            <a:pPr algn="r"/>
            <a:r>
              <a:rPr lang="he-IL" dirty="0">
                <a:solidFill>
                  <a:srgbClr val="C00000"/>
                </a:solidFill>
              </a:rPr>
              <a:t>עתיד</a:t>
            </a:r>
          </a:p>
        </p:txBody>
      </p:sp>
    </p:spTree>
    <p:extLst>
      <p:ext uri="{BB962C8B-B14F-4D97-AF65-F5344CB8AC3E}">
        <p14:creationId xmlns:p14="http://schemas.microsoft.com/office/powerpoint/2010/main" val="1816347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בנוסף חלק מהמערכת בנויה לפי נושאים, זאת כדי לאפשר למשתמש להתמצא בקלות בין כל הפגישות או המיקומים ומצבי הפגישות. </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תמונה 10">
            <a:extLst>
              <a:ext uri="{FF2B5EF4-FFF2-40B4-BE49-F238E27FC236}">
                <a16:creationId xmlns:a16="http://schemas.microsoft.com/office/drawing/2014/main" id="{29878191-761A-4093-8102-7EE9E370FBC4}"/>
              </a:ext>
            </a:extLst>
          </p:cNvPr>
          <p:cNvPicPr>
            <a:picLocks noChangeAspect="1"/>
          </p:cNvPicPr>
          <p:nvPr/>
        </p:nvPicPr>
        <p:blipFill>
          <a:blip r:embed="rId2"/>
          <a:stretch>
            <a:fillRect/>
          </a:stretch>
        </p:blipFill>
        <p:spPr>
          <a:xfrm>
            <a:off x="0" y="2328127"/>
            <a:ext cx="8060788" cy="4529874"/>
          </a:xfrm>
          <a:prstGeom prst="rect">
            <a:avLst/>
          </a:prstGeom>
        </p:spPr>
      </p:pic>
      <p:cxnSp>
        <p:nvCxnSpPr>
          <p:cNvPr id="6" name="מחבר ישר 5">
            <a:extLst>
              <a:ext uri="{FF2B5EF4-FFF2-40B4-BE49-F238E27FC236}">
                <a16:creationId xmlns:a16="http://schemas.microsoft.com/office/drawing/2014/main" id="{C97B8B9E-511F-437D-A6A1-0CDA55A9C098}"/>
              </a:ext>
            </a:extLst>
          </p:cNvPr>
          <p:cNvCxnSpPr>
            <a:endCxn id="11" idx="2"/>
          </p:cNvCxnSpPr>
          <p:nvPr/>
        </p:nvCxnSpPr>
        <p:spPr>
          <a:xfrm>
            <a:off x="4009292" y="2869809"/>
            <a:ext cx="21102" cy="398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מחבר ישר 7">
            <a:extLst>
              <a:ext uri="{FF2B5EF4-FFF2-40B4-BE49-F238E27FC236}">
                <a16:creationId xmlns:a16="http://schemas.microsoft.com/office/drawing/2014/main" id="{27BBCB68-329B-4B19-A8F6-B4E111045CC0}"/>
              </a:ext>
            </a:extLst>
          </p:cNvPr>
          <p:cNvCxnSpPr/>
          <p:nvPr/>
        </p:nvCxnSpPr>
        <p:spPr>
          <a:xfrm>
            <a:off x="0" y="4895557"/>
            <a:ext cx="80607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59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מודל הניווט</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1561514" y="2257425"/>
            <a:ext cx="10630486" cy="36933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מודל הניווט של המערכת הינה ניווט </a:t>
            </a:r>
            <a:r>
              <a:rPr lang="he-IL" dirty="0" err="1"/>
              <a:t>מטריציוני</a:t>
            </a:r>
            <a:r>
              <a:rPr lang="he-IL" dirty="0"/>
              <a:t>, זאת על מנת לאפשר למשתמש גישה נוחה לכל המסכים מכל מקום.</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מלבן 4">
            <a:extLst>
              <a:ext uri="{FF2B5EF4-FFF2-40B4-BE49-F238E27FC236}">
                <a16:creationId xmlns:a16="http://schemas.microsoft.com/office/drawing/2014/main" id="{4C73EFEC-90BB-40F0-A252-B466176492A4}"/>
              </a:ext>
            </a:extLst>
          </p:cNvPr>
          <p:cNvSpPr/>
          <p:nvPr/>
        </p:nvSpPr>
        <p:spPr>
          <a:xfrm>
            <a:off x="1152144"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התחברות\הרשמה</a:t>
            </a:r>
          </a:p>
        </p:txBody>
      </p:sp>
      <p:sp>
        <p:nvSpPr>
          <p:cNvPr id="14" name="מלבן 13">
            <a:extLst>
              <a:ext uri="{FF2B5EF4-FFF2-40B4-BE49-F238E27FC236}">
                <a16:creationId xmlns:a16="http://schemas.microsoft.com/office/drawing/2014/main" id="{68D58D64-E668-452C-9ED8-016BEFFCCF82}"/>
              </a:ext>
            </a:extLst>
          </p:cNvPr>
          <p:cNvSpPr/>
          <p:nvPr/>
        </p:nvSpPr>
        <p:spPr>
          <a:xfrm>
            <a:off x="3479878"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לוח שנה</a:t>
            </a:r>
          </a:p>
        </p:txBody>
      </p:sp>
      <p:sp>
        <p:nvSpPr>
          <p:cNvPr id="16" name="מלבן 15">
            <a:extLst>
              <a:ext uri="{FF2B5EF4-FFF2-40B4-BE49-F238E27FC236}">
                <a16:creationId xmlns:a16="http://schemas.microsoft.com/office/drawing/2014/main" id="{FE00933F-4AAF-4B27-A1EA-5441F5FD5DF2}"/>
              </a:ext>
            </a:extLst>
          </p:cNvPr>
          <p:cNvSpPr/>
          <p:nvPr/>
        </p:nvSpPr>
        <p:spPr>
          <a:xfrm>
            <a:off x="3479878" y="5293288"/>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אזור אישי</a:t>
            </a:r>
          </a:p>
        </p:txBody>
      </p:sp>
      <p:cxnSp>
        <p:nvCxnSpPr>
          <p:cNvPr id="17" name="מחבר חץ ישר 16">
            <a:extLst>
              <a:ext uri="{FF2B5EF4-FFF2-40B4-BE49-F238E27FC236}">
                <a16:creationId xmlns:a16="http://schemas.microsoft.com/office/drawing/2014/main" id="{2CA02720-FE38-4745-BF27-DB559CBE6472}"/>
              </a:ext>
            </a:extLst>
          </p:cNvPr>
          <p:cNvCxnSpPr>
            <a:stCxn id="5" idx="3"/>
            <a:endCxn id="14" idx="1"/>
          </p:cNvCxnSpPr>
          <p:nvPr/>
        </p:nvCxnSpPr>
        <p:spPr>
          <a:xfrm>
            <a:off x="2221288" y="4107766"/>
            <a:ext cx="1258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A28AAAA7-474F-455E-9FFE-2E92353FF025}"/>
              </a:ext>
            </a:extLst>
          </p:cNvPr>
          <p:cNvCxnSpPr>
            <a:stCxn id="14" idx="2"/>
            <a:endCxn id="16" idx="0"/>
          </p:cNvCxnSpPr>
          <p:nvPr/>
        </p:nvCxnSpPr>
        <p:spPr>
          <a:xfrm>
            <a:off x="4014450" y="4522763"/>
            <a:ext cx="0" cy="770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5EC87226-741E-4C41-832B-50FC792F64A6}"/>
              </a:ext>
            </a:extLst>
          </p:cNvPr>
          <p:cNvSpPr/>
          <p:nvPr/>
        </p:nvSpPr>
        <p:spPr>
          <a:xfrm>
            <a:off x="6989299" y="3037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פגישה</a:t>
            </a:r>
          </a:p>
        </p:txBody>
      </p:sp>
      <p:sp>
        <p:nvSpPr>
          <p:cNvPr id="22" name="מלבן 21">
            <a:extLst>
              <a:ext uri="{FF2B5EF4-FFF2-40B4-BE49-F238E27FC236}">
                <a16:creationId xmlns:a16="http://schemas.microsoft.com/office/drawing/2014/main" id="{8FE29AE8-B766-4490-AC03-308875E417BD}"/>
              </a:ext>
            </a:extLst>
          </p:cNvPr>
          <p:cNvSpPr/>
          <p:nvPr/>
        </p:nvSpPr>
        <p:spPr>
          <a:xfrm>
            <a:off x="6989299" y="4231244"/>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אילוץ</a:t>
            </a:r>
          </a:p>
        </p:txBody>
      </p:sp>
      <p:sp>
        <p:nvSpPr>
          <p:cNvPr id="23" name="מלבן 22">
            <a:extLst>
              <a:ext uri="{FF2B5EF4-FFF2-40B4-BE49-F238E27FC236}">
                <a16:creationId xmlns:a16="http://schemas.microsoft.com/office/drawing/2014/main" id="{91E5B70A-D921-4664-80F0-C84C5ADA2917}"/>
              </a:ext>
            </a:extLst>
          </p:cNvPr>
          <p:cNvSpPr/>
          <p:nvPr/>
        </p:nvSpPr>
        <p:spPr>
          <a:xfrm>
            <a:off x="6989299" y="5521270"/>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מקום</a:t>
            </a:r>
          </a:p>
        </p:txBody>
      </p:sp>
      <p:cxnSp>
        <p:nvCxnSpPr>
          <p:cNvPr id="25" name="מחבר חץ ישר 24">
            <a:extLst>
              <a:ext uri="{FF2B5EF4-FFF2-40B4-BE49-F238E27FC236}">
                <a16:creationId xmlns:a16="http://schemas.microsoft.com/office/drawing/2014/main" id="{FF17E7FF-B123-4821-954B-3F8431F71456}"/>
              </a:ext>
            </a:extLst>
          </p:cNvPr>
          <p:cNvCxnSpPr>
            <a:stCxn id="14" idx="3"/>
            <a:endCxn id="21" idx="1"/>
          </p:cNvCxnSpPr>
          <p:nvPr/>
        </p:nvCxnSpPr>
        <p:spPr>
          <a:xfrm flipV="1">
            <a:off x="4549022" y="3452766"/>
            <a:ext cx="2440277" cy="65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A62B8856-7061-41B1-A07E-9F1BC4122F50}"/>
              </a:ext>
            </a:extLst>
          </p:cNvPr>
          <p:cNvCxnSpPr>
            <a:cxnSpLocks/>
            <a:stCxn id="14" idx="3"/>
            <a:endCxn id="22" idx="1"/>
          </p:cNvCxnSpPr>
          <p:nvPr/>
        </p:nvCxnSpPr>
        <p:spPr>
          <a:xfrm>
            <a:off x="4549022" y="4107766"/>
            <a:ext cx="2440277" cy="538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A9F2B92A-E577-49E2-9F1B-D28695092BC8}"/>
              </a:ext>
            </a:extLst>
          </p:cNvPr>
          <p:cNvCxnSpPr>
            <a:cxnSpLocks/>
            <a:stCxn id="14" idx="3"/>
            <a:endCxn id="23" idx="1"/>
          </p:cNvCxnSpPr>
          <p:nvPr/>
        </p:nvCxnSpPr>
        <p:spPr>
          <a:xfrm>
            <a:off x="4549022" y="4107766"/>
            <a:ext cx="2440277" cy="1828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מחבר חץ ישר 31">
            <a:extLst>
              <a:ext uri="{FF2B5EF4-FFF2-40B4-BE49-F238E27FC236}">
                <a16:creationId xmlns:a16="http://schemas.microsoft.com/office/drawing/2014/main" id="{21C1BA36-1D0E-4469-AB1C-5BF33725CA56}"/>
              </a:ext>
            </a:extLst>
          </p:cNvPr>
          <p:cNvCxnSpPr>
            <a:cxnSpLocks/>
            <a:stCxn id="16" idx="3"/>
            <a:endCxn id="21" idx="1"/>
          </p:cNvCxnSpPr>
          <p:nvPr/>
        </p:nvCxnSpPr>
        <p:spPr>
          <a:xfrm flipV="1">
            <a:off x="4549022" y="3452766"/>
            <a:ext cx="2440277" cy="2255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F8DE0F0A-007D-475F-952B-773D0A440844}"/>
              </a:ext>
            </a:extLst>
          </p:cNvPr>
          <p:cNvCxnSpPr>
            <a:cxnSpLocks/>
            <a:stCxn id="16" idx="3"/>
            <a:endCxn id="22" idx="1"/>
          </p:cNvCxnSpPr>
          <p:nvPr/>
        </p:nvCxnSpPr>
        <p:spPr>
          <a:xfrm flipV="1">
            <a:off x="4549022" y="4646241"/>
            <a:ext cx="2440277" cy="1062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מחבר חץ ישר 37">
            <a:extLst>
              <a:ext uri="{FF2B5EF4-FFF2-40B4-BE49-F238E27FC236}">
                <a16:creationId xmlns:a16="http://schemas.microsoft.com/office/drawing/2014/main" id="{07A16A20-BDAD-46A3-9CA5-CF870C045834}"/>
              </a:ext>
            </a:extLst>
          </p:cNvPr>
          <p:cNvCxnSpPr>
            <a:cxnSpLocks/>
            <a:stCxn id="16" idx="3"/>
            <a:endCxn id="23" idx="1"/>
          </p:cNvCxnSpPr>
          <p:nvPr/>
        </p:nvCxnSpPr>
        <p:spPr>
          <a:xfrm>
            <a:off x="4549022" y="5708285"/>
            <a:ext cx="2440277" cy="2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61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22889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 </a:t>
            </a:r>
          </a:p>
          <a:p>
            <a:pPr algn="r" rtl="1">
              <a:lnSpc>
                <a:spcPct val="150000"/>
              </a:lnSpc>
            </a:pPr>
            <a:r>
              <a:rPr lang="he-IL" sz="900" dirty="0"/>
              <a:t>	(שליטה וחופש של המשתמש)</a:t>
            </a:r>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900" dirty="0"/>
              <a:t>	 </a:t>
            </a:r>
            <a:r>
              <a:rPr lang="he-IL" sz="900" dirty="0"/>
              <a:t>(נראות מצב המערכת)</a:t>
            </a:r>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900" dirty="0"/>
              <a:t>(זיהוי במקום היזכרות)</a:t>
            </a:r>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900" dirty="0"/>
              <a:t>(עקביות וסטנדרטים)</a:t>
            </a:r>
            <a:endParaRPr lang="en-US" sz="1400" dirty="0"/>
          </a:p>
        </p:txBody>
      </p:sp>
    </p:spTree>
    <p:extLst>
      <p:ext uri="{BB962C8B-B14F-4D97-AF65-F5344CB8AC3E}">
        <p14:creationId xmlns:p14="http://schemas.microsoft.com/office/powerpoint/2010/main" val="167512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p>
          <a:p>
            <a:pPr algn="r" rtl="1">
              <a:lnSpc>
                <a:spcPct val="150000"/>
              </a:lnSpc>
            </a:pPr>
            <a:r>
              <a:rPr lang="he-IL" sz="1600" dirty="0"/>
              <a:t>	</a:t>
            </a:r>
            <a:r>
              <a:rPr lang="he-IL" sz="900" dirty="0"/>
              <a:t>(מניעת טעויות)</a:t>
            </a:r>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900" dirty="0"/>
              <a:t>(עיקביות וסטנדרטים)</a:t>
            </a:r>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900" dirty="0"/>
              <a:t>(אסטטיקה ומינימליסטיות)</a:t>
            </a:r>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900" dirty="0"/>
              <a:t>(עיקביות וסטנדרטים)</a:t>
            </a:r>
            <a:endParaRPr lang="en-US" sz="1400"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52269" y="1948878"/>
            <a:ext cx="5193437"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p>
          <a:p>
            <a:pPr marL="742950" lvl="1" indent="-285750" algn="r" rtl="1">
              <a:lnSpc>
                <a:spcPct val="150000"/>
              </a:lnSpc>
              <a:buFont typeface="Arial" panose="020B0604020202020204" pitchFamily="34" charset="0"/>
              <a:buChar char="•"/>
            </a:pPr>
            <a:r>
              <a:rPr lang="he-IL" sz="1600" dirty="0"/>
              <a:t>מיקום המשבצות</a:t>
            </a:r>
            <a:r>
              <a:rPr lang="en-US" sz="1600" dirty="0"/>
              <a:t>/</a:t>
            </a:r>
            <a:r>
              <a:rPr lang="he-IL" sz="1600" dirty="0"/>
              <a:t>אופן הצגתן – יש הרבה שטח מת - </a:t>
            </a:r>
            <a:r>
              <a:rPr lang="he-IL" sz="1600" b="1" dirty="0"/>
              <a:t>אסתטיקה ועיצוב מינימליסטי.</a:t>
            </a:r>
            <a:endParaRPr lang="en-US" sz="1600" b="1"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1146</TotalTime>
  <Words>3034</Words>
  <Application>Microsoft Office PowerPoint</Application>
  <PresentationFormat>מסך רחב</PresentationFormat>
  <Paragraphs>455</Paragraphs>
  <Slides>68</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68</vt:i4>
      </vt:variant>
    </vt:vector>
  </HeadingPairs>
  <TitlesOfParts>
    <vt:vector size="73"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מצגת של PowerPoint‏</vt:lpstr>
      <vt:lpstr>מצגת של PowerPoint‏</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ניתוח משימות - קביעת פגישה</vt:lpstr>
      <vt:lpstr>תסריט שמושיות - קביעת פגישה</vt:lpstr>
      <vt:lpstr>ארכיטקטורת מידע ומודל הניווט</vt:lpstr>
      <vt:lpstr>ארכיטקטורת מידע</vt:lpstr>
      <vt:lpstr>ארכיטקטורת מידע</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Zeligman</cp:lastModifiedBy>
  <cp:revision>228</cp:revision>
  <dcterms:created xsi:type="dcterms:W3CDTF">2019-08-03T13:42:42Z</dcterms:created>
  <dcterms:modified xsi:type="dcterms:W3CDTF">2019-08-24T15:38:58Z</dcterms:modified>
</cp:coreProperties>
</file>