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9" r:id="rId1"/>
    <p:sldMasterId id="2147484654" r:id="rId2"/>
  </p:sldMasterIdLst>
  <p:notesMasterIdLst>
    <p:notesMasterId r:id="rId22"/>
  </p:notesMasterIdLst>
  <p:handoutMasterIdLst>
    <p:handoutMasterId r:id="rId23"/>
  </p:handoutMasterIdLst>
  <p:sldIdLst>
    <p:sldId id="275" r:id="rId3"/>
    <p:sldId id="276" r:id="rId4"/>
    <p:sldId id="277" r:id="rId5"/>
    <p:sldId id="283" r:id="rId6"/>
    <p:sldId id="284" r:id="rId7"/>
    <p:sldId id="278" r:id="rId8"/>
    <p:sldId id="279" r:id="rId9"/>
    <p:sldId id="280" r:id="rId10"/>
    <p:sldId id="281" r:id="rId11"/>
    <p:sldId id="285" r:id="rId12"/>
    <p:sldId id="286" r:id="rId13"/>
    <p:sldId id="287" r:id="rId14"/>
    <p:sldId id="288" r:id="rId15"/>
    <p:sldId id="289" r:id="rId16"/>
    <p:sldId id="290" r:id="rId17"/>
    <p:sldId id="291" r:id="rId18"/>
    <p:sldId id="292" r:id="rId19"/>
    <p:sldId id="293" r:id="rId20"/>
    <p:sldId id="294"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7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C80"/>
    <a:srgbClr val="FF6699"/>
    <a:srgbClr val="000000"/>
    <a:srgbClr val="00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autoAdjust="0"/>
    <p:restoredTop sz="83621" autoAdjust="0"/>
  </p:normalViewPr>
  <p:slideViewPr>
    <p:cSldViewPr showGuides="1">
      <p:cViewPr varScale="1">
        <p:scale>
          <a:sx n="73" d="100"/>
          <a:sy n="73" d="100"/>
        </p:scale>
        <p:origin x="1963" y="82"/>
      </p:cViewPr>
      <p:guideLst>
        <p:guide orient="horz" pos="27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5" d="100"/>
          <a:sy n="85" d="100"/>
        </p:scale>
        <p:origin x="-255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BEBBCEB-28A7-45E2-8CB4-2425FDD13C93}" type="slidenum">
              <a:rPr lang="en-US" altLang="zh-CN"/>
              <a:pPr>
                <a:defRPr/>
              </a:pPr>
              <a:t>‹#›</a:t>
            </a:fld>
            <a:endParaRPr lang="en-US" altLang="zh-CN"/>
          </a:p>
        </p:txBody>
      </p:sp>
    </p:spTree>
    <p:extLst>
      <p:ext uri="{BB962C8B-B14F-4D97-AF65-F5344CB8AC3E}">
        <p14:creationId xmlns:p14="http://schemas.microsoft.com/office/powerpoint/2010/main" val="3909714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FD1EE0-D8E3-4B67-8523-58C623D91CA7}" type="slidenum">
              <a:rPr lang="en-US" altLang="zh-CN"/>
              <a:pPr>
                <a:defRPr/>
              </a:pPr>
              <a:t>‹#›</a:t>
            </a:fld>
            <a:endParaRPr lang="en-US" altLang="zh-CN"/>
          </a:p>
        </p:txBody>
      </p:sp>
    </p:spTree>
    <p:extLst>
      <p:ext uri="{BB962C8B-B14F-4D97-AF65-F5344CB8AC3E}">
        <p14:creationId xmlns:p14="http://schemas.microsoft.com/office/powerpoint/2010/main" val="4264401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a:t>
            </a:fld>
            <a:endParaRPr lang="en-US" altLang="zh-CN"/>
          </a:p>
        </p:txBody>
      </p:sp>
    </p:spTree>
    <p:extLst>
      <p:ext uri="{BB962C8B-B14F-4D97-AF65-F5344CB8AC3E}">
        <p14:creationId xmlns:p14="http://schemas.microsoft.com/office/powerpoint/2010/main" val="394672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17</a:t>
            </a:fld>
            <a:endParaRPr lang="en-US" altLang="zh-CN"/>
          </a:p>
        </p:txBody>
      </p:sp>
    </p:spTree>
    <p:extLst>
      <p:ext uri="{BB962C8B-B14F-4D97-AF65-F5344CB8AC3E}">
        <p14:creationId xmlns:p14="http://schemas.microsoft.com/office/powerpoint/2010/main" val="3996338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18</a:t>
            </a:fld>
            <a:endParaRPr lang="en-US" altLang="zh-CN"/>
          </a:p>
        </p:txBody>
      </p:sp>
    </p:spTree>
    <p:extLst>
      <p:ext uri="{BB962C8B-B14F-4D97-AF65-F5344CB8AC3E}">
        <p14:creationId xmlns:p14="http://schemas.microsoft.com/office/powerpoint/2010/main" val="3700372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19</a:t>
            </a:fld>
            <a:endParaRPr lang="en-US" altLang="zh-CN"/>
          </a:p>
        </p:txBody>
      </p:sp>
    </p:spTree>
    <p:extLst>
      <p:ext uri="{BB962C8B-B14F-4D97-AF65-F5344CB8AC3E}">
        <p14:creationId xmlns:p14="http://schemas.microsoft.com/office/powerpoint/2010/main" val="13548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式中</a:t>
            </a:r>
            <a:r>
              <a:rPr lang="en-US" altLang="zh-CN" dirty="0" smtClean="0"/>
              <a:t>n</a:t>
            </a:r>
            <a:r>
              <a:rPr lang="zh-CN" altLang="en-US" dirty="0" smtClean="0"/>
              <a:t>表示总的训练文档数，</a:t>
            </a:r>
            <a:r>
              <a:rPr lang="en-US" altLang="zh-CN" dirty="0" smtClean="0"/>
              <a:t>V</a:t>
            </a:r>
            <a:r>
              <a:rPr lang="zh-CN" altLang="en-US" dirty="0" smtClean="0"/>
              <a:t>表示类别个数</a:t>
            </a:r>
            <a:r>
              <a:rPr lang="en-US" altLang="zh-CN" dirty="0" smtClean="0"/>
              <a:t>(9)</a:t>
            </a:r>
            <a:r>
              <a:rPr lang="zh-CN" altLang="en-US" dirty="0" smtClean="0"/>
              <a:t>，</a:t>
            </a:r>
            <a:r>
              <a:rPr lang="en-US" altLang="zh-CN" dirty="0" smtClean="0"/>
              <a:t>C</a:t>
            </a:r>
            <a:r>
              <a:rPr lang="en-US" altLang="zh-CN" baseline="-25000" dirty="0" smtClean="0"/>
              <a:t>i</a:t>
            </a:r>
            <a:r>
              <a:rPr lang="zh-CN" altLang="en-US" dirty="0" smtClean="0"/>
              <a:t>表示第</a:t>
            </a:r>
            <a:r>
              <a:rPr lang="en-US" altLang="zh-CN" dirty="0" err="1" smtClean="0"/>
              <a:t>i</a:t>
            </a:r>
            <a:r>
              <a:rPr lang="zh-CN" altLang="en-US" dirty="0" smtClean="0"/>
              <a:t>篇训练文档的类别，</a:t>
            </a:r>
            <a:r>
              <a:rPr lang="en-US" altLang="zh-CN" dirty="0" smtClean="0"/>
              <a:t>TF</a:t>
            </a:r>
            <a:r>
              <a:rPr lang="zh-CN" altLang="en-US" dirty="0" smtClean="0"/>
              <a:t>表示特征词</a:t>
            </a:r>
            <a:r>
              <a:rPr lang="en-US" altLang="zh-CN" dirty="0" err="1" smtClean="0"/>
              <a:t>t</a:t>
            </a:r>
            <a:r>
              <a:rPr lang="en-US" altLang="zh-CN" baseline="-25000" dirty="0" err="1" smtClean="0"/>
              <a:t>k</a:t>
            </a:r>
            <a:r>
              <a:rPr lang="zh-CN" altLang="en-US" dirty="0" smtClean="0"/>
              <a:t>在文档</a:t>
            </a:r>
            <a:r>
              <a:rPr lang="en-US" altLang="zh-CN" dirty="0" smtClean="0"/>
              <a:t>D</a:t>
            </a:r>
            <a:r>
              <a:rPr lang="en-US" altLang="zh-CN" baseline="-25000" dirty="0" smtClean="0"/>
              <a:t>i</a:t>
            </a:r>
            <a:r>
              <a:rPr lang="zh-CN" altLang="en-US" dirty="0" smtClean="0"/>
              <a:t>中的出现频数，</a:t>
            </a:r>
            <a:r>
              <a:rPr lang="el-GR" altLang="zh-CN" dirty="0" smtClean="0"/>
              <a:t>δ</a:t>
            </a:r>
            <a:r>
              <a:rPr lang="zh-CN" altLang="en-US" dirty="0" smtClean="0"/>
              <a:t>表示二值函数</a:t>
            </a:r>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6</a:t>
            </a:fld>
            <a:endParaRPr lang="en-US" altLang="zh-CN"/>
          </a:p>
        </p:txBody>
      </p:sp>
    </p:spTree>
    <p:extLst>
      <p:ext uri="{BB962C8B-B14F-4D97-AF65-F5344CB8AC3E}">
        <p14:creationId xmlns:p14="http://schemas.microsoft.com/office/powerpoint/2010/main" val="826241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IG(t)</a:t>
            </a:r>
            <a:r>
              <a:rPr lang="zh-CN" altLang="en-US" dirty="0" smtClean="0"/>
              <a:t>表示特征词</a:t>
            </a:r>
            <a:r>
              <a:rPr lang="en-US" altLang="zh-CN" dirty="0" smtClean="0"/>
              <a:t>t</a:t>
            </a:r>
            <a:r>
              <a:rPr lang="zh-CN" altLang="en-US" dirty="0" smtClean="0"/>
              <a:t>的信息增益值，</a:t>
            </a:r>
            <a:r>
              <a:rPr lang="en-US" altLang="zh-CN" dirty="0" smtClean="0"/>
              <a:t>C</a:t>
            </a:r>
            <a:r>
              <a:rPr lang="en-US" altLang="zh-CN" baseline="-25000" dirty="0" smtClean="0"/>
              <a:t>i</a:t>
            </a:r>
            <a:r>
              <a:rPr lang="zh-CN" altLang="en-US" dirty="0" smtClean="0"/>
              <a:t>表示文本类别，</a:t>
            </a:r>
            <a:r>
              <a:rPr lang="en-US" altLang="zh-CN" dirty="0" smtClean="0"/>
              <a:t>H(C)</a:t>
            </a:r>
            <a:r>
              <a:rPr lang="zh-CN" altLang="en-US" dirty="0" smtClean="0"/>
              <a:t>表示的是在没有得到特征词</a:t>
            </a:r>
            <a:r>
              <a:rPr lang="en-US" altLang="zh-CN" dirty="0" smtClean="0"/>
              <a:t>t</a:t>
            </a:r>
            <a:r>
              <a:rPr lang="zh-CN" altLang="en-US" dirty="0" smtClean="0"/>
              <a:t>时文本的类别信息嫡。</a:t>
            </a:r>
            <a:r>
              <a:rPr lang="en-US" altLang="zh-CN" dirty="0" smtClean="0"/>
              <a:t>H(</a:t>
            </a:r>
            <a:r>
              <a:rPr lang="en-US" altLang="zh-CN" dirty="0" err="1" smtClean="0"/>
              <a:t>CIt</a:t>
            </a:r>
            <a:r>
              <a:rPr lang="en-US" altLang="zh-CN" dirty="0" smtClean="0"/>
              <a:t>)</a:t>
            </a:r>
            <a:r>
              <a:rPr lang="zh-CN" altLang="en-US" dirty="0" smtClean="0"/>
              <a:t>为获得特征词</a:t>
            </a:r>
            <a:r>
              <a:rPr lang="en-US" altLang="zh-CN" dirty="0" smtClean="0"/>
              <a:t>t</a:t>
            </a:r>
            <a:r>
              <a:rPr lang="zh-CN" altLang="en-US" dirty="0" smtClean="0"/>
              <a:t>后文本属于某个类别的信息嫡</a:t>
            </a:r>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10</a:t>
            </a:fld>
            <a:endParaRPr lang="en-US" altLang="zh-CN"/>
          </a:p>
        </p:txBody>
      </p:sp>
    </p:spTree>
    <p:extLst>
      <p:ext uri="{BB962C8B-B14F-4D97-AF65-F5344CB8AC3E}">
        <p14:creationId xmlns:p14="http://schemas.microsoft.com/office/powerpoint/2010/main" val="1659655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11</a:t>
            </a:fld>
            <a:endParaRPr lang="en-US" altLang="zh-CN"/>
          </a:p>
        </p:txBody>
      </p:sp>
    </p:spTree>
    <p:extLst>
      <p:ext uri="{BB962C8B-B14F-4D97-AF65-F5344CB8AC3E}">
        <p14:creationId xmlns:p14="http://schemas.microsoft.com/office/powerpoint/2010/main" val="220973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12</a:t>
            </a:fld>
            <a:endParaRPr lang="en-US" altLang="zh-CN"/>
          </a:p>
        </p:txBody>
      </p:sp>
    </p:spTree>
    <p:extLst>
      <p:ext uri="{BB962C8B-B14F-4D97-AF65-F5344CB8AC3E}">
        <p14:creationId xmlns:p14="http://schemas.microsoft.com/office/powerpoint/2010/main" val="3980697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13</a:t>
            </a:fld>
            <a:endParaRPr lang="en-US" altLang="zh-CN"/>
          </a:p>
        </p:txBody>
      </p:sp>
    </p:spTree>
    <p:extLst>
      <p:ext uri="{BB962C8B-B14F-4D97-AF65-F5344CB8AC3E}">
        <p14:creationId xmlns:p14="http://schemas.microsoft.com/office/powerpoint/2010/main" val="188682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14</a:t>
            </a:fld>
            <a:endParaRPr lang="en-US" altLang="zh-CN"/>
          </a:p>
        </p:txBody>
      </p:sp>
    </p:spTree>
    <p:extLst>
      <p:ext uri="{BB962C8B-B14F-4D97-AF65-F5344CB8AC3E}">
        <p14:creationId xmlns:p14="http://schemas.microsoft.com/office/powerpoint/2010/main" val="4223465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15</a:t>
            </a:fld>
            <a:endParaRPr lang="en-US" altLang="zh-CN"/>
          </a:p>
        </p:txBody>
      </p:sp>
    </p:spTree>
    <p:extLst>
      <p:ext uri="{BB962C8B-B14F-4D97-AF65-F5344CB8AC3E}">
        <p14:creationId xmlns:p14="http://schemas.microsoft.com/office/powerpoint/2010/main" val="36165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2FD1EE0-D8E3-4B67-8523-58C623D91CA7}" type="slidenum">
              <a:rPr lang="en-US" altLang="zh-CN" smtClean="0"/>
              <a:pPr>
                <a:defRPr/>
              </a:pPr>
              <a:t>16</a:t>
            </a:fld>
            <a:endParaRPr lang="en-US" altLang="zh-CN"/>
          </a:p>
        </p:txBody>
      </p:sp>
    </p:spTree>
    <p:extLst>
      <p:ext uri="{BB962C8B-B14F-4D97-AF65-F5344CB8AC3E}">
        <p14:creationId xmlns:p14="http://schemas.microsoft.com/office/powerpoint/2010/main" val="61166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10118947"/>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3588" y="512676"/>
            <a:ext cx="7391400" cy="487363"/>
          </a:xfrm>
        </p:spPr>
        <p:txBody>
          <a:bodyPr/>
          <a:lstStyle/>
          <a:p>
            <a:r>
              <a:rPr lang="zh-CN" altLang="en-US" dirty="0"/>
              <a:t>单击此处编辑母版标题样式</a:t>
            </a:r>
          </a:p>
        </p:txBody>
      </p:sp>
      <p:sp>
        <p:nvSpPr>
          <p:cNvPr id="7" name="标题 1"/>
          <p:cNvSpPr txBox="1">
            <a:spLocks/>
          </p:cNvSpPr>
          <p:nvPr userDrawn="1"/>
        </p:nvSpPr>
        <p:spPr bwMode="gray">
          <a:xfrm>
            <a:off x="0" y="-30392"/>
            <a:ext cx="913541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500" b="0" i="0" kern="0" baseline="0" dirty="0">
                <a:ea typeface="华文新魏" panose="02010800040101010101" pitchFamily="2" charset="-122"/>
              </a:rPr>
              <a:t>《</a:t>
            </a:r>
            <a:r>
              <a:rPr lang="zh-CN" altLang="en-US" sz="2500" b="0" i="0" kern="0" baseline="0" dirty="0">
                <a:ea typeface="华文新魏" panose="02010800040101010101" pitchFamily="2" charset="-122"/>
              </a:rPr>
              <a:t>自然语言处理实践课</a:t>
            </a:r>
            <a:r>
              <a:rPr lang="en-US" altLang="zh-CN" sz="2500" b="0" i="0" kern="0" baseline="0" dirty="0">
                <a:ea typeface="华文新魏" panose="02010800040101010101" pitchFamily="2" charset="-122"/>
              </a:rPr>
              <a:t>》                                       </a:t>
            </a:r>
            <a:r>
              <a:rPr lang="zh-CN" altLang="en-US" sz="2500" b="0" i="0" kern="0" baseline="0" dirty="0">
                <a:ea typeface="华文新魏" panose="02010800040101010101" pitchFamily="2" charset="-122"/>
              </a:rPr>
              <a:t>课程项目报告</a:t>
            </a:r>
          </a:p>
        </p:txBody>
      </p:sp>
    </p:spTree>
    <p:extLst>
      <p:ext uri="{BB962C8B-B14F-4D97-AF65-F5344CB8AC3E}">
        <p14:creationId xmlns:p14="http://schemas.microsoft.com/office/powerpoint/2010/main" val="10193550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533400" y="167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27" name="Picture 12" descr="背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gray">
          <a:xfrm>
            <a:off x="-108520" y="0"/>
            <a:ext cx="9252520" cy="6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800" b="0" i="0" kern="0" baseline="0" dirty="0">
                <a:ea typeface="华文新魏" panose="02010800040101010101" pitchFamily="2" charset="-122"/>
              </a:rPr>
              <a:t>《</a:t>
            </a:r>
            <a:r>
              <a:rPr lang="zh-CN" altLang="en-US" sz="2800" b="0" i="0" kern="0" baseline="0" dirty="0">
                <a:ea typeface="华文新魏" panose="02010800040101010101" pitchFamily="2" charset="-122"/>
              </a:rPr>
              <a:t>自然语言处理实践课</a:t>
            </a:r>
            <a:r>
              <a:rPr lang="en-US" altLang="zh-CN" sz="2800" b="0" i="0" kern="0" baseline="0" dirty="0">
                <a:ea typeface="华文新魏" panose="02010800040101010101" pitchFamily="2" charset="-122"/>
              </a:rPr>
              <a:t>》                                 </a:t>
            </a:r>
            <a:r>
              <a:rPr lang="zh-CN" altLang="en-US" sz="2800" b="0" i="0" kern="0" baseline="0" dirty="0">
                <a:ea typeface="华文新魏" panose="02010800040101010101" pitchFamily="2" charset="-122"/>
              </a:rPr>
              <a:t>课程项目报告</a:t>
            </a:r>
          </a:p>
        </p:txBody>
      </p:sp>
    </p:spTree>
  </p:cSld>
  <p:clrMap bg1="lt1" tx1="dk1" bg2="lt2" tx2="dk2" accent1="accent1" accent2="accent2" accent3="accent3" accent4="accent4" accent5="accent5" accent6="accent6" hlink="hlink" folHlink="folHlink"/>
  <p:sldLayoutIdLst>
    <p:sldLayoutId id="2147484687" r:id="rId1"/>
  </p:sldLayoutIdLst>
  <p:transition spd="med">
    <p:push/>
  </p:transition>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Franklin Gothic Medium" pitchFamily="34" charset="0"/>
          <a:ea typeface="微软雅黑" pitchFamily="34" charset="-122"/>
        </a:defRPr>
      </a:lvl2pPr>
      <a:lvl3pPr algn="ctr" rtl="0" fontAlgn="base">
        <a:spcBef>
          <a:spcPct val="0"/>
        </a:spcBef>
        <a:spcAft>
          <a:spcPct val="0"/>
        </a:spcAft>
        <a:defRPr sz="4400">
          <a:solidFill>
            <a:schemeClr val="bg1"/>
          </a:solidFill>
          <a:latin typeface="Franklin Gothic Medium" pitchFamily="34" charset="0"/>
          <a:ea typeface="微软雅黑" pitchFamily="34" charset="-122"/>
        </a:defRPr>
      </a:lvl3pPr>
      <a:lvl4pPr algn="ctr" rtl="0" fontAlgn="base">
        <a:spcBef>
          <a:spcPct val="0"/>
        </a:spcBef>
        <a:spcAft>
          <a:spcPct val="0"/>
        </a:spcAft>
        <a:defRPr sz="4400">
          <a:solidFill>
            <a:schemeClr val="bg1"/>
          </a:solidFill>
          <a:latin typeface="Franklin Gothic Medium" pitchFamily="34" charset="0"/>
          <a:ea typeface="微软雅黑" pitchFamily="34" charset="-122"/>
        </a:defRPr>
      </a:lvl4pPr>
      <a:lvl5pPr algn="ctr" rtl="0" fontAlgn="base">
        <a:spcBef>
          <a:spcPct val="0"/>
        </a:spcBef>
        <a:spcAft>
          <a:spcPct val="0"/>
        </a:spcAft>
        <a:defRPr sz="4400">
          <a:solidFill>
            <a:schemeClr val="bg1"/>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bg1"/>
          </a:solidFill>
          <a:latin typeface="Arial" charset="0"/>
          <a:ea typeface="黑体" pitchFamily="2" charset="-122"/>
        </a:defRPr>
      </a:lvl6pPr>
      <a:lvl7pPr marL="914400" algn="ctr" rtl="0" eaLnBrk="1" fontAlgn="base" hangingPunct="1">
        <a:spcBef>
          <a:spcPct val="0"/>
        </a:spcBef>
        <a:spcAft>
          <a:spcPct val="0"/>
        </a:spcAft>
        <a:defRPr sz="4400">
          <a:solidFill>
            <a:schemeClr val="bg1"/>
          </a:solidFill>
          <a:latin typeface="Arial" charset="0"/>
          <a:ea typeface="黑体" pitchFamily="2" charset="-122"/>
        </a:defRPr>
      </a:lvl7pPr>
      <a:lvl8pPr marL="1371600" algn="ctr" rtl="0" eaLnBrk="1" fontAlgn="base" hangingPunct="1">
        <a:spcBef>
          <a:spcPct val="0"/>
        </a:spcBef>
        <a:spcAft>
          <a:spcPct val="0"/>
        </a:spcAft>
        <a:defRPr sz="4400">
          <a:solidFill>
            <a:schemeClr val="bg1"/>
          </a:solidFill>
          <a:latin typeface="Arial" charset="0"/>
          <a:ea typeface="黑体" pitchFamily="2" charset="-122"/>
        </a:defRPr>
      </a:lvl8pPr>
      <a:lvl9pPr marL="1828800" algn="ctr" rtl="0" eaLnBrk="1" fontAlgn="base" hangingPunct="1">
        <a:spcBef>
          <a:spcPct val="0"/>
        </a:spcBef>
        <a:spcAft>
          <a:spcPct val="0"/>
        </a:spcAft>
        <a:defRPr sz="4400">
          <a:solidFill>
            <a:schemeClr val="bg1"/>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宋体" charset="-122"/>
          <a:cs typeface="+mn-cs"/>
        </a:defRPr>
      </a:lvl1pPr>
      <a:lvl2pPr marL="742950" indent="-285750" algn="l" rtl="0" fontAlgn="base">
        <a:spcBef>
          <a:spcPct val="20000"/>
        </a:spcBef>
        <a:spcAft>
          <a:spcPct val="0"/>
        </a:spcAft>
        <a:buChar char="–"/>
        <a:defRPr sz="2800">
          <a:solidFill>
            <a:schemeClr val="tx1"/>
          </a:solidFill>
          <a:latin typeface="+mn-lt"/>
          <a:ea typeface="宋体" charset="-122"/>
        </a:defRPr>
      </a:lvl2pPr>
      <a:lvl3pPr marL="1143000" indent="-228600" algn="l" rtl="0" fontAlgn="base">
        <a:spcBef>
          <a:spcPct val="20000"/>
        </a:spcBef>
        <a:spcAft>
          <a:spcPct val="0"/>
        </a:spcAft>
        <a:buChar char="•"/>
        <a:defRPr sz="2400">
          <a:solidFill>
            <a:schemeClr val="tx1"/>
          </a:solidFill>
          <a:latin typeface="+mn-lt"/>
          <a:ea typeface="宋体" charset="-122"/>
        </a:defRPr>
      </a:lvl3pPr>
      <a:lvl4pPr marL="1600200" indent="-228600" algn="l" rtl="0" fontAlgn="base">
        <a:spcBef>
          <a:spcPct val="20000"/>
        </a:spcBef>
        <a:spcAft>
          <a:spcPct val="0"/>
        </a:spcAft>
        <a:buChar char="–"/>
        <a:defRPr sz="2000">
          <a:solidFill>
            <a:schemeClr val="tx1"/>
          </a:solidFill>
          <a:latin typeface="+mn-lt"/>
          <a:ea typeface="宋体" charset="-122"/>
        </a:defRPr>
      </a:lvl4pPr>
      <a:lvl5pPr marL="2057400" indent="-228600" algn="l" rtl="0" fontAlgn="base">
        <a:spcBef>
          <a:spcPct val="20000"/>
        </a:spcBef>
        <a:spcAft>
          <a:spcPct val="0"/>
        </a:spcAft>
        <a:buChar char="»"/>
        <a:defRPr sz="2000">
          <a:solidFill>
            <a:schemeClr val="tx1"/>
          </a:solidFill>
          <a:latin typeface="+mn-lt"/>
          <a:ea typeface="宋体"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90" name="Rectangle 66"/>
          <p:cNvSpPr>
            <a:spLocks noChangeArrowheads="1"/>
          </p:cNvSpPr>
          <p:nvPr/>
        </p:nvSpPr>
        <p:spPr bwMode="gray">
          <a:xfrm>
            <a:off x="0" y="0"/>
            <a:ext cx="9144000" cy="392113"/>
          </a:xfrm>
          <a:prstGeom prst="rect">
            <a:avLst/>
          </a:prstGeom>
          <a:gradFill rotWithShape="1">
            <a:gsLst>
              <a:gs pos="0">
                <a:schemeClr val="hlink">
                  <a:gamma/>
                  <a:shade val="60784"/>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sp>
        <p:nvSpPr>
          <p:cNvPr id="2051" name="Line 68"/>
          <p:cNvSpPr>
            <a:spLocks noChangeShapeType="1"/>
          </p:cNvSpPr>
          <p:nvPr/>
        </p:nvSpPr>
        <p:spPr bwMode="auto">
          <a:xfrm>
            <a:off x="1012825" y="1360488"/>
            <a:ext cx="8001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矩形 13"/>
          <p:cNvSpPr/>
          <p:nvPr/>
        </p:nvSpPr>
        <p:spPr>
          <a:xfrm>
            <a:off x="0" y="381000"/>
            <a:ext cx="9144000" cy="5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SimSun" pitchFamily="2" charset="-122"/>
            </a:endParaRPr>
          </a:p>
        </p:txBody>
      </p:sp>
      <p:sp>
        <p:nvSpPr>
          <p:cNvPr id="2053" name="Rectangle 2"/>
          <p:cNvSpPr>
            <a:spLocks noGrp="1" noChangeArrowheads="1"/>
          </p:cNvSpPr>
          <p:nvPr>
            <p:ph type="title"/>
          </p:nvPr>
        </p:nvSpPr>
        <p:spPr bwMode="gray">
          <a:xfrm>
            <a:off x="152400" y="6858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4" name="Rectangle 3"/>
          <p:cNvSpPr>
            <a:spLocks noGrp="1" noChangeArrowheads="1"/>
          </p:cNvSpPr>
          <p:nvPr>
            <p:ph type="body" idx="1"/>
          </p:nvPr>
        </p:nvSpPr>
        <p:spPr bwMode="auto">
          <a:xfrm>
            <a:off x="228600" y="14478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2055" name="Picture 12" descr="背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3" r:id="rId1"/>
  </p:sldLayoutIdLst>
  <p:transition spd="med">
    <p:push/>
  </p:transition>
  <p:hf sldNum="0" hd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fontAlgn="base">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fontAlgn="base">
        <a:spcBef>
          <a:spcPct val="20000"/>
        </a:spcBef>
        <a:spcAft>
          <a:spcPct val="0"/>
        </a:spcAft>
        <a:buChar char="–"/>
        <a:defRPr sz="2000">
          <a:solidFill>
            <a:schemeClr val="tx1"/>
          </a:solidFill>
          <a:latin typeface="+mn-lt"/>
          <a:ea typeface="黑体" pitchFamily="49" charset="-122"/>
        </a:defRPr>
      </a:lvl4pPr>
      <a:lvl5pPr marL="2057400" indent="-228600" algn="l" rtl="0" fontAlgn="base">
        <a:spcBef>
          <a:spcPct val="20000"/>
        </a:spcBef>
        <a:spcAft>
          <a:spcPct val="0"/>
        </a:spcAft>
        <a:buChar char="»"/>
        <a:defRPr sz="2000">
          <a:solidFill>
            <a:schemeClr val="tx1"/>
          </a:solidFill>
          <a:latin typeface="+mn-lt"/>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课程报告标题</a:t>
            </a:r>
          </a:p>
        </p:txBody>
      </p:sp>
      <p:sp>
        <p:nvSpPr>
          <p:cNvPr id="3" name="副标题 2"/>
          <p:cNvSpPr>
            <a:spLocks noGrp="1"/>
          </p:cNvSpPr>
          <p:nvPr>
            <p:ph type="subTitle" idx="1"/>
          </p:nvPr>
        </p:nvSpPr>
        <p:spPr/>
        <p:txBody>
          <a:bodyPr/>
          <a:lstStyle/>
          <a:p>
            <a:r>
              <a:rPr lang="zh-CN" altLang="en-US" dirty="0">
                <a:solidFill>
                  <a:srgbClr val="FF7C80"/>
                </a:solidFill>
              </a:rPr>
              <a:t>报告人</a:t>
            </a:r>
            <a:r>
              <a:rPr lang="zh-CN" altLang="en-US" dirty="0" smtClean="0">
                <a:solidFill>
                  <a:srgbClr val="FF7C80"/>
                </a:solidFill>
              </a:rPr>
              <a:t>：信息科学技术学院 章梓立</a:t>
            </a:r>
            <a:endParaRPr lang="en-US" altLang="zh-CN" dirty="0">
              <a:solidFill>
                <a:srgbClr val="FF7C80"/>
              </a:solidFill>
            </a:endParaRPr>
          </a:p>
          <a:p>
            <a:r>
              <a:rPr lang="zh-CN" altLang="en-US" dirty="0">
                <a:solidFill>
                  <a:srgbClr val="FF7C80"/>
                </a:solidFill>
              </a:rPr>
              <a:t>日期</a:t>
            </a:r>
            <a:r>
              <a:rPr lang="zh-CN" altLang="en-US" dirty="0" smtClean="0">
                <a:solidFill>
                  <a:srgbClr val="FF7C80"/>
                </a:solidFill>
              </a:rPr>
              <a:t>：</a:t>
            </a:r>
            <a:r>
              <a:rPr lang="en-US" altLang="zh-CN" dirty="0" smtClean="0">
                <a:solidFill>
                  <a:srgbClr val="FF7C80"/>
                </a:solidFill>
              </a:rPr>
              <a:t>2020.03.24</a:t>
            </a:r>
            <a:endParaRPr lang="zh-CN" altLang="en-US" dirty="0">
              <a:solidFill>
                <a:srgbClr val="FF7C80"/>
              </a:solidFill>
            </a:endParaRPr>
          </a:p>
        </p:txBody>
      </p:sp>
    </p:spTree>
    <p:extLst>
      <p:ext uri="{BB962C8B-B14F-4D97-AF65-F5344CB8AC3E}">
        <p14:creationId xmlns:p14="http://schemas.microsoft.com/office/powerpoint/2010/main" val="3717975940"/>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636404"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a:t>
            </a:r>
            <a:r>
              <a:rPr lang="zh-CN" altLang="en-US" sz="2400" b="1" dirty="0">
                <a:solidFill>
                  <a:schemeClr val="tx1"/>
                </a:solidFill>
                <a:effectLst>
                  <a:outerShdw blurRad="38100" dist="38100" dir="2700000" algn="tl">
                    <a:srgbClr val="000000">
                      <a:alpha val="43137"/>
                    </a:srgbClr>
                  </a:outerShdw>
                </a:effectLst>
              </a:rPr>
              <a:t>模型：模型</a:t>
            </a:r>
            <a:r>
              <a:rPr lang="zh-CN" altLang="en-US" sz="2400" b="1" dirty="0" smtClean="0">
                <a:solidFill>
                  <a:schemeClr val="tx1"/>
                </a:solidFill>
                <a:effectLst>
                  <a:outerShdw blurRad="38100" dist="38100" dir="2700000" algn="tl">
                    <a:srgbClr val="000000">
                      <a:alpha val="43137"/>
                    </a:srgbClr>
                  </a:outerShdw>
                </a:effectLst>
              </a:rPr>
              <a:t>建立</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1259632" y="1582353"/>
            <a:ext cx="6296429" cy="1994719"/>
          </a:xfrm>
          <a:prstGeom prst="rect">
            <a:avLst/>
          </a:prstGeom>
        </p:spPr>
      </p:pic>
      <p:sp>
        <p:nvSpPr>
          <p:cNvPr id="4" name="文本框 3"/>
          <p:cNvSpPr txBox="1"/>
          <p:nvPr/>
        </p:nvSpPr>
        <p:spPr>
          <a:xfrm>
            <a:off x="1439652" y="4185084"/>
            <a:ext cx="7560840"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解释见备注，</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余是</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权重</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a:t>
            </a:r>
            <a:r>
              <a:rPr lang="en-US" altLang="zh-CN" sz="2400" b="1" baseline="-250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变为</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IDF*TF*IG</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8955694"/>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512" y="548680"/>
            <a:ext cx="432048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431540" y="1664804"/>
            <a:ext cx="4159374" cy="2802180"/>
          </a:xfrm>
          <a:prstGeom prst="rect">
            <a:avLst/>
          </a:prstGeom>
        </p:spPr>
      </p:pic>
      <p:sp>
        <p:nvSpPr>
          <p:cNvPr id="6" name="文本框 5"/>
          <p:cNvSpPr txBox="1"/>
          <p:nvPr/>
        </p:nvSpPr>
        <p:spPr>
          <a:xfrm>
            <a:off x="431540" y="4685009"/>
            <a:ext cx="4159374"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提取文档内容至内存，并删除其中的停用词再写入文档</a:t>
            </a:r>
          </a:p>
        </p:txBody>
      </p:sp>
      <p:sp>
        <p:nvSpPr>
          <p:cNvPr id="7" name="文本框 6"/>
          <p:cNvSpPr txBox="1"/>
          <p:nvPr/>
        </p:nvSpPr>
        <p:spPr>
          <a:xfrm>
            <a:off x="446501" y="974734"/>
            <a:ext cx="4159374" cy="58105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elete_stop_words.py</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5832140" y="974734"/>
            <a:ext cx="2579693"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data_handle.py</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4788024" y="1714229"/>
            <a:ext cx="4212468" cy="1808416"/>
          </a:xfrm>
          <a:prstGeom prst="rect">
            <a:avLst/>
          </a:prstGeom>
        </p:spPr>
      </p:pic>
      <p:sp>
        <p:nvSpPr>
          <p:cNvPr id="10" name="文本框 9"/>
          <p:cNvSpPr txBox="1"/>
          <p:nvPr/>
        </p:nvSpPr>
        <p:spPr>
          <a:xfrm>
            <a:off x="4835786" y="4131012"/>
            <a:ext cx="4159374"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提取文档内容至内存，并分为十份循环构成十个测试集与训练集，并统计样本个数</a:t>
            </a:r>
          </a:p>
        </p:txBody>
      </p:sp>
    </p:spTree>
    <p:extLst>
      <p:ext uri="{BB962C8B-B14F-4D97-AF65-F5344CB8AC3E}">
        <p14:creationId xmlns:p14="http://schemas.microsoft.com/office/powerpoint/2010/main" val="1596271397"/>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508" y="504515"/>
            <a:ext cx="432048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319033" y="1612511"/>
            <a:ext cx="6732748" cy="1301141"/>
          </a:xfrm>
          <a:prstGeom prst="rect">
            <a:avLst/>
          </a:prstGeom>
        </p:spPr>
      </p:pic>
      <p:sp>
        <p:nvSpPr>
          <p:cNvPr id="4" name="文本框 3"/>
          <p:cNvSpPr txBox="1"/>
          <p:nvPr/>
        </p:nvSpPr>
        <p:spPr>
          <a:xfrm>
            <a:off x="1079612" y="966180"/>
            <a:ext cx="2808312"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先验概率及计算</a:t>
            </a:r>
          </a:p>
        </p:txBody>
      </p:sp>
      <p:pic>
        <p:nvPicPr>
          <p:cNvPr id="3" name="图片 2"/>
          <p:cNvPicPr>
            <a:picLocks noChangeAspect="1"/>
          </p:cNvPicPr>
          <p:nvPr/>
        </p:nvPicPr>
        <p:blipFill>
          <a:blip r:embed="rId4"/>
          <a:stretch>
            <a:fillRect/>
          </a:stretch>
        </p:blipFill>
        <p:spPr>
          <a:xfrm>
            <a:off x="323528" y="4185084"/>
            <a:ext cx="6871500" cy="1476164"/>
          </a:xfrm>
          <a:prstGeom prst="rect">
            <a:avLst/>
          </a:prstGeom>
        </p:spPr>
      </p:pic>
      <p:sp>
        <p:nvSpPr>
          <p:cNvPr id="6" name="文本框 5"/>
          <p:cNvSpPr txBox="1"/>
          <p:nvPr/>
        </p:nvSpPr>
        <p:spPr>
          <a:xfrm>
            <a:off x="1079612" y="3356992"/>
            <a:ext cx="2808312"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后验</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概率及计算</a:t>
            </a:r>
          </a:p>
        </p:txBody>
      </p:sp>
    </p:spTree>
    <p:extLst>
      <p:ext uri="{BB962C8B-B14F-4D97-AF65-F5344CB8AC3E}">
        <p14:creationId xmlns:p14="http://schemas.microsoft.com/office/powerpoint/2010/main" val="93571325"/>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9512" y="548680"/>
            <a:ext cx="432048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实验分析和展示：源码分析</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2116135" y="1578603"/>
            <a:ext cx="4392488" cy="981523"/>
          </a:xfrm>
          <a:prstGeom prst="rect">
            <a:avLst/>
          </a:prstGeom>
        </p:spPr>
      </p:pic>
      <p:sp>
        <p:nvSpPr>
          <p:cNvPr id="4" name="文本框 3"/>
          <p:cNvSpPr txBox="1"/>
          <p:nvPr/>
        </p:nvSpPr>
        <p:spPr>
          <a:xfrm>
            <a:off x="2807804" y="935732"/>
            <a:ext cx="2808312" cy="58105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反文档频率的计算</a:t>
            </a:r>
          </a:p>
        </p:txBody>
      </p:sp>
      <p:pic>
        <p:nvPicPr>
          <p:cNvPr id="3" name="图片 2"/>
          <p:cNvPicPr>
            <a:picLocks noChangeAspect="1"/>
          </p:cNvPicPr>
          <p:nvPr/>
        </p:nvPicPr>
        <p:blipFill>
          <a:blip r:embed="rId4"/>
          <a:stretch>
            <a:fillRect/>
          </a:stretch>
        </p:blipFill>
        <p:spPr>
          <a:xfrm>
            <a:off x="2627784" y="3573016"/>
            <a:ext cx="3369191" cy="2305236"/>
          </a:xfrm>
          <a:prstGeom prst="rect">
            <a:avLst/>
          </a:prstGeom>
        </p:spPr>
      </p:pic>
      <p:sp>
        <p:nvSpPr>
          <p:cNvPr id="6" name="文本框 5"/>
          <p:cNvSpPr txBox="1"/>
          <p:nvPr/>
        </p:nvSpPr>
        <p:spPr>
          <a:xfrm>
            <a:off x="2825013" y="2560126"/>
            <a:ext cx="2808312"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信息增益的</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a:t>
            </a:r>
          </a:p>
        </p:txBody>
      </p:sp>
    </p:spTree>
    <p:extLst>
      <p:ext uri="{BB962C8B-B14F-4D97-AF65-F5344CB8AC3E}">
        <p14:creationId xmlns:p14="http://schemas.microsoft.com/office/powerpoint/2010/main" val="555424143"/>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791580" y="1340768"/>
            <a:ext cx="7488832" cy="341632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运行</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IDFTFIG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，首先前半部分会读取训练集数据计算好各种参数、先验概率与后验概率，再由朴素贝叶斯公式搭建</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模型遍历测试集中的数据计算其对应的标签，并与正确的标签比较判断正误并统计。输出每次循环每个文档类别的正确率与整体正确率，最后再十次循环完成后输出十折交叉下的平均概率。如后图。</a:t>
            </a:r>
          </a:p>
        </p:txBody>
      </p:sp>
    </p:spTree>
    <p:extLst>
      <p:ext uri="{BB962C8B-B14F-4D97-AF65-F5344CB8AC3E}">
        <p14:creationId xmlns:p14="http://schemas.microsoft.com/office/powerpoint/2010/main" val="2780267013"/>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1223628" y="1232756"/>
            <a:ext cx="4824536" cy="4538383"/>
          </a:xfrm>
          <a:prstGeom prst="rect">
            <a:avLst/>
          </a:prstGeom>
        </p:spPr>
      </p:pic>
    </p:spTree>
    <p:extLst>
      <p:ext uri="{BB962C8B-B14F-4D97-AF65-F5344CB8AC3E}">
        <p14:creationId xmlns:p14="http://schemas.microsoft.com/office/powerpoint/2010/main" val="4287171656"/>
      </p:ext>
    </p:extLst>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791580" y="1340768"/>
            <a:ext cx="7488832" cy="341632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在基本框架搭建好后，我发现在没使用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IDFIG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加权前正确概率大概为</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84.3%</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，使用后正确率提高了</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左右。由于程序中用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加法代替概率的乘法所以做了很多的平滑处理，所以有很多的参数需要自己去调整。例如，我发现后验概率计算时分母中的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跟维度有很大的联系，过大或者国小都会影响最后的正确率。</a:t>
            </a:r>
          </a:p>
        </p:txBody>
      </p:sp>
    </p:spTree>
    <p:extLst>
      <p:ext uri="{BB962C8B-B14F-4D97-AF65-F5344CB8AC3E}">
        <p14:creationId xmlns:p14="http://schemas.microsoft.com/office/powerpoint/2010/main" val="2238034365"/>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2.</a:t>
            </a:r>
            <a:r>
              <a:rPr lang="zh-CN" altLang="en-US" sz="2400" b="1" dirty="0" smtClean="0">
                <a:solidFill>
                  <a:schemeClr val="tx1"/>
                </a:solidFill>
                <a:effectLst>
                  <a:outerShdw blurRad="38100" dist="38100" dir="2700000" algn="tl">
                    <a:srgbClr val="000000">
                      <a:alpha val="43137"/>
                    </a:srgbClr>
                  </a:outerShdw>
                </a:effectLst>
              </a:rPr>
              <a:t>实验分析和展示：实验结果和分析</a:t>
            </a:r>
            <a:endParaRPr lang="zh-CN" altLang="en-US" sz="2400" b="1" dirty="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791580" y="1304764"/>
            <a:ext cx="7488832" cy="397031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其次我发现各个分类中的正确率差异有点大，比如文本量较少的教育的正确率平均在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，这可能是</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nb</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一个局限性。同时我观察到财经的正确率在一些十折交叉循环中正确率也较低，打开其中的文档发现存在很多的文本噪音，后来想采用深度加权的方法减少噪音的影响进一步提高特征词的权重，但是时间复杂度较高。</a:t>
            </a:r>
          </a:p>
        </p:txBody>
      </p:sp>
    </p:spTree>
    <p:extLst>
      <p:ext uri="{BB962C8B-B14F-4D97-AF65-F5344CB8AC3E}">
        <p14:creationId xmlns:p14="http://schemas.microsoft.com/office/powerpoint/2010/main" val="4028608844"/>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6652"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3.</a:t>
            </a:r>
            <a:r>
              <a:rPr lang="zh-CN" altLang="en-US" sz="2400" b="1" dirty="0" smtClean="0">
                <a:solidFill>
                  <a:schemeClr val="tx1"/>
                </a:solidFill>
                <a:effectLst>
                  <a:outerShdw blurRad="38100" dist="38100" dir="2700000" algn="tl">
                    <a:srgbClr val="000000">
                      <a:alpha val="43137"/>
                    </a:srgbClr>
                  </a:outerShdw>
                </a:effectLst>
              </a:rPr>
              <a:t>展望与感受</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791580" y="1304764"/>
            <a:ext cx="7488832" cy="286232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展望：在用贝叶斯模型预测文本类别时，很重要的一个就是参数的优化，这直接决定了文本分类的正确率的提高。所以我在想，能不能用前述的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IDFIG</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初始化这些参数，然后用神经网络模型去训练这些参数从而达到更好的分类效果。</a:t>
            </a:r>
          </a:p>
        </p:txBody>
      </p:sp>
    </p:spTree>
    <p:extLst>
      <p:ext uri="{BB962C8B-B14F-4D97-AF65-F5344CB8AC3E}">
        <p14:creationId xmlns:p14="http://schemas.microsoft.com/office/powerpoint/2010/main" val="4187037817"/>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6652" y="584684"/>
            <a:ext cx="554461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3.</a:t>
            </a:r>
            <a:r>
              <a:rPr lang="zh-CN" altLang="en-US" sz="2400" b="1" dirty="0" smtClean="0">
                <a:solidFill>
                  <a:schemeClr val="tx1"/>
                </a:solidFill>
                <a:effectLst>
                  <a:outerShdw blurRad="38100" dist="38100" dir="2700000" algn="tl">
                    <a:srgbClr val="000000">
                      <a:alpha val="43137"/>
                    </a:srgbClr>
                  </a:outerShdw>
                </a:effectLst>
              </a:rPr>
              <a:t>展望与感受</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791580" y="2132856"/>
            <a:ext cx="7488832"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感受：首先在这次个人作业中对</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numpy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包的使用更加的熟练，也体会到传统贝叶斯数学模型的强大功能，对接下来的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RNN</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分类也开始有了更多的期待。</a:t>
            </a:r>
          </a:p>
        </p:txBody>
      </p:sp>
    </p:spTree>
    <p:extLst>
      <p:ext uri="{BB962C8B-B14F-4D97-AF65-F5344CB8AC3E}">
        <p14:creationId xmlns:p14="http://schemas.microsoft.com/office/powerpoint/2010/main" val="559198525"/>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内容提要</a:t>
            </a:r>
          </a:p>
        </p:txBody>
      </p:sp>
      <p:sp>
        <p:nvSpPr>
          <p:cNvPr id="3" name="内容占位符 2">
            <a:extLst>
              <a:ext uri="{FF2B5EF4-FFF2-40B4-BE49-F238E27FC236}">
                <a16:creationId xmlns:a16="http://schemas.microsoft.com/office/drawing/2014/main" id="{0A56EF4B-F63C-48D2-9F73-5E8A11B7869A}"/>
              </a:ext>
            </a:extLst>
          </p:cNvPr>
          <p:cNvSpPr txBox="1">
            <a:spLocks/>
          </p:cNvSpPr>
          <p:nvPr/>
        </p:nvSpPr>
        <p:spPr>
          <a:xfrm>
            <a:off x="1511660" y="1376772"/>
            <a:ext cx="6300700" cy="4356484"/>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lvl="1" hangingPunct="1">
              <a:spcBef>
                <a:spcPts val="6000"/>
              </a:spcBef>
              <a:buSzPct val="100000"/>
              <a:buFont typeface="Wingdings" panose="05000000000000000000" pitchFamily="2" charset="2"/>
              <a:buChar char="n"/>
              <a:defRPr/>
            </a:pPr>
            <a:r>
              <a:rPr lang="zh-CN" altLang="en-US" sz="2800" dirty="0" smtClean="0"/>
              <a:t>朴素贝叶斯文档分类器模型</a:t>
            </a:r>
          </a:p>
          <a:p>
            <a:pPr lvl="1" hangingPunct="1">
              <a:spcBef>
                <a:spcPts val="6000"/>
              </a:spcBef>
              <a:buSzPct val="100000"/>
              <a:buFont typeface="Wingdings" panose="05000000000000000000" pitchFamily="2" charset="2"/>
              <a:buChar char="n"/>
              <a:defRPr/>
            </a:pPr>
            <a:r>
              <a:rPr lang="zh-CN" altLang="en-US" sz="2800" dirty="0" smtClean="0"/>
              <a:t>实验</a:t>
            </a:r>
            <a:r>
              <a:rPr lang="zh-CN" altLang="en-US" sz="2800" dirty="0"/>
              <a:t>分析与</a:t>
            </a:r>
            <a:r>
              <a:rPr lang="zh-CN" altLang="en-US" sz="2800" dirty="0" smtClean="0"/>
              <a:t>展示</a:t>
            </a:r>
            <a:endParaRPr lang="en-US" altLang="zh-CN" sz="2800" dirty="0" smtClean="0"/>
          </a:p>
          <a:p>
            <a:pPr lvl="1" hangingPunct="1">
              <a:spcBef>
                <a:spcPts val="6000"/>
              </a:spcBef>
              <a:buSzPct val="100000"/>
              <a:buFont typeface="Wingdings" panose="05000000000000000000" pitchFamily="2" charset="2"/>
              <a:buChar char="n"/>
              <a:defRPr/>
            </a:pPr>
            <a:r>
              <a:rPr lang="zh-CN" altLang="en-US" sz="2800" dirty="0" smtClean="0"/>
              <a:t>展望与感受</a:t>
            </a:r>
            <a:endParaRPr lang="en-US" altLang="zh-CN" sz="2800" dirty="0"/>
          </a:p>
        </p:txBody>
      </p:sp>
      <p:sp>
        <p:nvSpPr>
          <p:cNvPr id="4" name="文本框 3"/>
          <p:cNvSpPr txBox="1"/>
          <p:nvPr/>
        </p:nvSpPr>
        <p:spPr>
          <a:xfrm>
            <a:off x="287524" y="4221088"/>
            <a:ext cx="8383642"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注：运行时将微博数据</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a:t>
            </a: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(new_weibo_13638)</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命名</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为“数据”放到程序同一目录下，先运行</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delete_stop_words.py,</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再</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运行</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分类</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(IDFTFIG.py)</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2075176"/>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28803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实验模型：任务</a:t>
            </a:r>
          </a:p>
        </p:txBody>
      </p:sp>
      <p:sp>
        <p:nvSpPr>
          <p:cNvPr id="7" name="文本框 6"/>
          <p:cNvSpPr txBox="1"/>
          <p:nvPr/>
        </p:nvSpPr>
        <p:spPr>
          <a:xfrm>
            <a:off x="647564" y="1412776"/>
            <a:ext cx="7740860" cy="168905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任务：</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分类九类中文</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微博数据</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集，将所给数据划分成</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份，通过十折交叉循环将</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8</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份作为训练集，一份作为验证集，一份作为测试集检验建立模型的效率与正确率</a:t>
            </a:r>
          </a:p>
        </p:txBody>
      </p:sp>
    </p:spTree>
    <p:extLst>
      <p:ext uri="{BB962C8B-B14F-4D97-AF65-F5344CB8AC3E}">
        <p14:creationId xmlns:p14="http://schemas.microsoft.com/office/powerpoint/2010/main" val="3509455006"/>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7804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实验模型：数据处理</a:t>
            </a:r>
          </a:p>
        </p:txBody>
      </p:sp>
      <p:sp>
        <p:nvSpPr>
          <p:cNvPr id="7" name="文本框 6"/>
          <p:cNvSpPr txBox="1"/>
          <p:nvPr/>
        </p:nvSpPr>
        <p:spPr>
          <a:xfrm>
            <a:off x="647564" y="1412776"/>
            <a:ext cx="7740860"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数据处理：本次实验使用两个</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程序处理数据，首先是</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delete_stop_words.py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用来读取同一目录下的停用词文档，并重写同一目录</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下的</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数据文件夹中的</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txt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文档，去除掉里面所有的停用词。</a:t>
            </a:r>
          </a:p>
        </p:txBody>
      </p:sp>
    </p:spTree>
    <p:extLst>
      <p:ext uri="{BB962C8B-B14F-4D97-AF65-F5344CB8AC3E}">
        <p14:creationId xmlns:p14="http://schemas.microsoft.com/office/powerpoint/2010/main" val="290893140"/>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78042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实验模型：数据处理</a:t>
            </a:r>
          </a:p>
        </p:txBody>
      </p:sp>
      <p:sp>
        <p:nvSpPr>
          <p:cNvPr id="4" name="文本框 3"/>
          <p:cNvSpPr txBox="1"/>
          <p:nvPr/>
        </p:nvSpPr>
        <p:spPr>
          <a:xfrm>
            <a:off x="647564" y="1412776"/>
            <a:ext cx="7740860" cy="230832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data_handle.py</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程序用来读取处理好文档的特征词，并将这些词汇总到</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all_sec</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列表中，并划分成十份，把不同的九份训练集存入</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sec[</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，一份存入</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test_sec</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400" b="1" dirty="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中。同时统计它们的总数目与不同标签的文本数目。</a:t>
            </a:r>
          </a:p>
        </p:txBody>
      </p:sp>
      <p:pic>
        <p:nvPicPr>
          <p:cNvPr id="2" name="图片 1"/>
          <p:cNvPicPr>
            <a:picLocks noChangeAspect="1"/>
          </p:cNvPicPr>
          <p:nvPr/>
        </p:nvPicPr>
        <p:blipFill>
          <a:blip r:embed="rId2"/>
          <a:stretch>
            <a:fillRect/>
          </a:stretch>
        </p:blipFill>
        <p:spPr>
          <a:xfrm>
            <a:off x="1619672" y="3713635"/>
            <a:ext cx="5457825" cy="2300288"/>
          </a:xfrm>
          <a:prstGeom prst="rect">
            <a:avLst/>
          </a:prstGeom>
        </p:spPr>
      </p:pic>
    </p:spTree>
    <p:extLst>
      <p:ext uri="{BB962C8B-B14F-4D97-AF65-F5344CB8AC3E}">
        <p14:creationId xmlns:p14="http://schemas.microsoft.com/office/powerpoint/2010/main" val="2554471266"/>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8540" y="553326"/>
            <a:ext cx="4464496"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实验模型：模型建立</a:t>
            </a:r>
          </a:p>
        </p:txBody>
      </p:sp>
      <p:sp>
        <p:nvSpPr>
          <p:cNvPr id="6" name="文本框 5"/>
          <p:cNvSpPr txBox="1"/>
          <p:nvPr/>
        </p:nvSpPr>
        <p:spPr>
          <a:xfrm>
            <a:off x="647564" y="1304764"/>
            <a:ext cx="7740860" cy="175432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模型建立：本次实验采用多项式朴素贝叶斯模型，通过词袋模型建立文本向量</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每一维表示词频</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。其先验概率与后验概率如图所示</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增加平滑处理，字母含义见备注</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131856" y="3176972"/>
            <a:ext cx="6772275" cy="2314575"/>
          </a:xfrm>
          <a:prstGeom prst="rect">
            <a:avLst/>
          </a:prstGeom>
        </p:spPr>
      </p:pic>
    </p:spTree>
    <p:extLst>
      <p:ext uri="{BB962C8B-B14F-4D97-AF65-F5344CB8AC3E}">
        <p14:creationId xmlns:p14="http://schemas.microsoft.com/office/powerpoint/2010/main" val="609037287"/>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852428" cy="83099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a:t>
            </a:r>
            <a:r>
              <a:rPr lang="zh-CN" altLang="en-US" sz="2400" b="1" dirty="0">
                <a:solidFill>
                  <a:schemeClr val="tx1"/>
                </a:solidFill>
                <a:effectLst>
                  <a:outerShdw blurRad="38100" dist="38100" dir="2700000" algn="tl">
                    <a:srgbClr val="000000">
                      <a:alpha val="43137"/>
                    </a:srgbClr>
                  </a:outerShdw>
                </a:effectLst>
              </a:rPr>
              <a:t>模型：模型建立</a:t>
            </a:r>
          </a:p>
          <a:p>
            <a:pPr algn="ctr"/>
            <a:endParaRPr lang="zh-CN" altLang="en-US" sz="2400" b="1" dirty="0" smtClean="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1043607" y="1151974"/>
            <a:ext cx="6698238"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由此便得到了有加权的朴素贝叶斯模型，如下图</a:t>
            </a:r>
          </a:p>
        </p:txBody>
      </p:sp>
      <p:pic>
        <p:nvPicPr>
          <p:cNvPr id="2" name="图片 1"/>
          <p:cNvPicPr>
            <a:picLocks noChangeAspect="1"/>
          </p:cNvPicPr>
          <p:nvPr/>
        </p:nvPicPr>
        <p:blipFill>
          <a:blip r:embed="rId2"/>
          <a:stretch>
            <a:fillRect/>
          </a:stretch>
        </p:blipFill>
        <p:spPr>
          <a:xfrm>
            <a:off x="485365" y="4461527"/>
            <a:ext cx="8097912" cy="909777"/>
          </a:xfrm>
          <a:prstGeom prst="rect">
            <a:avLst/>
          </a:prstGeom>
        </p:spPr>
      </p:pic>
      <p:sp>
        <p:nvSpPr>
          <p:cNvPr id="6" name="文本框 5"/>
          <p:cNvSpPr txBox="1"/>
          <p:nvPr/>
        </p:nvSpPr>
        <p:spPr>
          <a:xfrm>
            <a:off x="826090" y="2994152"/>
            <a:ext cx="7740860" cy="120032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为了最后方便数据的处理，将概率取对数并增加了测试样本的词频为权重，如下图</a:t>
            </a:r>
          </a:p>
        </p:txBody>
      </p:sp>
      <p:pic>
        <p:nvPicPr>
          <p:cNvPr id="4" name="图片 3"/>
          <p:cNvPicPr>
            <a:picLocks noChangeAspect="1"/>
          </p:cNvPicPr>
          <p:nvPr/>
        </p:nvPicPr>
        <p:blipFill>
          <a:blip r:embed="rId3"/>
          <a:stretch>
            <a:fillRect/>
          </a:stretch>
        </p:blipFill>
        <p:spPr>
          <a:xfrm>
            <a:off x="1301864" y="1931828"/>
            <a:ext cx="6181725" cy="876300"/>
          </a:xfrm>
          <a:prstGeom prst="rect">
            <a:avLst/>
          </a:prstGeom>
        </p:spPr>
      </p:pic>
    </p:spTree>
    <p:extLst>
      <p:ext uri="{BB962C8B-B14F-4D97-AF65-F5344CB8AC3E}">
        <p14:creationId xmlns:p14="http://schemas.microsoft.com/office/powerpoint/2010/main" val="1783942353"/>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600400" cy="83099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a:t>
            </a:r>
            <a:r>
              <a:rPr lang="zh-CN" altLang="en-US" sz="2400" b="1" dirty="0">
                <a:solidFill>
                  <a:schemeClr val="tx1"/>
                </a:solidFill>
                <a:effectLst>
                  <a:outerShdw blurRad="38100" dist="38100" dir="2700000" algn="tl">
                    <a:srgbClr val="000000">
                      <a:alpha val="43137"/>
                    </a:srgbClr>
                  </a:outerShdw>
                </a:effectLst>
              </a:rPr>
              <a:t>模型：模型建立</a:t>
            </a:r>
          </a:p>
          <a:p>
            <a:pPr algn="ctr"/>
            <a:endParaRPr lang="zh-CN" altLang="en-US" sz="2400" b="1" dirty="0" smtClean="0">
              <a:solidFill>
                <a:schemeClr val="tx1"/>
              </a:solidFill>
              <a:effectLst>
                <a:outerShdw blurRad="38100" dist="38100" dir="2700000" algn="tl">
                  <a:srgbClr val="000000">
                    <a:alpha val="43137"/>
                  </a:srgbClr>
                </a:outerShdw>
              </a:effectLst>
            </a:endParaRPr>
          </a:p>
        </p:txBody>
      </p:sp>
      <p:sp>
        <p:nvSpPr>
          <p:cNvPr id="3" name="文本框 2"/>
          <p:cNvSpPr txBox="1"/>
          <p:nvPr/>
        </p:nvSpPr>
        <p:spPr>
          <a:xfrm>
            <a:off x="827584" y="1196752"/>
            <a:ext cx="7560840" cy="341632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在建立完基本模型后，所研究的对象主要就是权重的选取与计算来增加整体分类的正确率。在此，我采用了</a:t>
            </a:r>
            <a:r>
              <a:rPr lang="en-US" altLang="zh-CN"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TFIDF*IG</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的加权</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算法。其中</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TF</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为测试样本的词频，</a:t>
            </a: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IDF</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为反文档频率，其思想为如果</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特征</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词在某一类文档中出现较多，则其对于该类文档具有更高的分类</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能力。计算公式如下图。</a:t>
            </a:r>
          </a:p>
        </p:txBody>
      </p:sp>
      <p:pic>
        <p:nvPicPr>
          <p:cNvPr id="2" name="图片 1"/>
          <p:cNvPicPr>
            <a:picLocks noChangeAspect="1"/>
          </p:cNvPicPr>
          <p:nvPr/>
        </p:nvPicPr>
        <p:blipFill>
          <a:blip r:embed="rId2"/>
          <a:stretch>
            <a:fillRect/>
          </a:stretch>
        </p:blipFill>
        <p:spPr>
          <a:xfrm>
            <a:off x="830007" y="4833156"/>
            <a:ext cx="7365353" cy="1218245"/>
          </a:xfrm>
          <a:prstGeom prst="rect">
            <a:avLst/>
          </a:prstGeom>
        </p:spPr>
      </p:pic>
    </p:spTree>
    <p:extLst>
      <p:ext uri="{BB962C8B-B14F-4D97-AF65-F5344CB8AC3E}">
        <p14:creationId xmlns:p14="http://schemas.microsoft.com/office/powerpoint/2010/main" val="1664794093"/>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512676"/>
            <a:ext cx="3636404"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CN" sz="2400" b="1" dirty="0" smtClean="0">
                <a:solidFill>
                  <a:schemeClr val="tx1"/>
                </a:solidFill>
                <a:effectLst>
                  <a:outerShdw blurRad="38100" dist="38100" dir="2700000" algn="tl">
                    <a:srgbClr val="000000">
                      <a:alpha val="43137"/>
                    </a:srgbClr>
                  </a:outerShdw>
                </a:effectLst>
              </a:rPr>
              <a:t>1.</a:t>
            </a:r>
            <a:r>
              <a:rPr lang="zh-CN" altLang="en-US" sz="2400" b="1" dirty="0" smtClean="0">
                <a:solidFill>
                  <a:schemeClr val="tx1"/>
                </a:solidFill>
                <a:effectLst>
                  <a:outerShdw blurRad="38100" dist="38100" dir="2700000" algn="tl">
                    <a:srgbClr val="000000">
                      <a:alpha val="43137"/>
                    </a:srgbClr>
                  </a:outerShdw>
                </a:effectLst>
              </a:rPr>
              <a:t>实验</a:t>
            </a:r>
            <a:r>
              <a:rPr lang="zh-CN" altLang="en-US" sz="2400" b="1" dirty="0">
                <a:solidFill>
                  <a:schemeClr val="tx1"/>
                </a:solidFill>
                <a:effectLst>
                  <a:outerShdw blurRad="38100" dist="38100" dir="2700000" algn="tl">
                    <a:srgbClr val="000000">
                      <a:alpha val="43137"/>
                    </a:srgbClr>
                  </a:outerShdw>
                </a:effectLst>
              </a:rPr>
              <a:t>模型：模型</a:t>
            </a:r>
            <a:r>
              <a:rPr lang="zh-CN" altLang="en-US" sz="2400" b="1" dirty="0" smtClean="0">
                <a:solidFill>
                  <a:schemeClr val="tx1"/>
                </a:solidFill>
                <a:effectLst>
                  <a:outerShdw blurRad="38100" dist="38100" dir="2700000" algn="tl">
                    <a:srgbClr val="000000">
                      <a:alpha val="43137"/>
                    </a:srgbClr>
                  </a:outerShdw>
                </a:effectLst>
              </a:rPr>
              <a:t>建立</a:t>
            </a:r>
            <a:endParaRPr lang="zh-CN" altLang="en-US" sz="2400" b="1" dirty="0">
              <a:solidFill>
                <a:schemeClr val="tx1"/>
              </a:solidFill>
              <a:effectLst>
                <a:outerShdw blurRad="38100" dist="38100" dir="2700000" algn="tl">
                  <a:srgbClr val="000000">
                    <a:alpha val="43137"/>
                  </a:srgbClr>
                </a:outerShdw>
              </a:effectLst>
            </a:endParaRPr>
          </a:p>
        </p:txBody>
      </p:sp>
      <p:sp>
        <p:nvSpPr>
          <p:cNvPr id="4" name="文本框 3"/>
          <p:cNvSpPr txBox="1"/>
          <p:nvPr/>
        </p:nvSpPr>
        <p:spPr>
          <a:xfrm>
            <a:off x="827584" y="1196752"/>
            <a:ext cx="7560840" cy="452431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en-US" altLang="zh-CN"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IG</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是信息</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增益，描述</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特征在得知某一属性之后的信息墒的变化</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量，在</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文本分类中表现为</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特征词</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在确定了所属类别之后的信息墒的变化量。基本原理：计算系统的信息嫡与文本中特征词的</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条件熵之间</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的差值，即信息增益来确定</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特征</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词所携带的信息量信息增益值越大则该特征词携带的分类信息越多，在分类过程中越</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重要</a:t>
            </a: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，在文本表示时应该赋予较高的</a:t>
            </a:r>
            <a:r>
              <a:rPr lang="zh-CN" altLang="en-US" sz="24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权重。繁殖赋予较小的权重。计算公式如后图。</a:t>
            </a:r>
          </a:p>
        </p:txBody>
      </p:sp>
    </p:spTree>
    <p:extLst>
      <p:ext uri="{BB962C8B-B14F-4D97-AF65-F5344CB8AC3E}">
        <p14:creationId xmlns:p14="http://schemas.microsoft.com/office/powerpoint/2010/main" val="1053606902"/>
      </p:ext>
    </p:extLst>
  </p:cSld>
  <p:clrMapOvr>
    <a:masterClrMapping/>
  </p:clrMapOvr>
  <p:transition spd="med">
    <p:push/>
  </p:transition>
</p:sld>
</file>

<file path=ppt/theme/theme1.xml><?xml version="1.0" encoding="utf-8"?>
<a:theme xmlns:a="http://schemas.openxmlformats.org/drawingml/2006/main" name="封面模板">
  <a:themeElements>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bodyPr wrap="none" fromWordArt="1">
        <a:prstTxWarp prst="textDeflate">
          <a:avLst>
            <a:gd name="adj" fmla="val 0"/>
          </a:avLst>
        </a:prstTxWarp>
      </a:bodyPr>
      <a:lstStyle>
        <a:defPPr algn="ctr">
          <a:defRPr sz="5400" b="1" kern="10" dirty="0">
            <a:ln w="19050">
              <a:solidFill>
                <a:schemeClr val="bg1"/>
              </a:solidFill>
              <a:round/>
              <a:headEnd/>
              <a:tailEnd/>
            </a:ln>
            <a:gradFill rotWithShape="1">
              <a:gsLst>
                <a:gs pos="0">
                  <a:schemeClr val="tx1"/>
                </a:gs>
                <a:gs pos="100000">
                  <a:schemeClr val="hlink"/>
                </a:gs>
              </a:gsLst>
              <a:lin ang="5400000" scaled="1"/>
            </a:gradFill>
            <a:effectLst>
              <a:outerShdw dist="35921" dir="2700000" algn="ctr" rotWithShape="0">
                <a:schemeClr val="bg2">
                  <a:alpha val="50000"/>
                </a:schemeClr>
              </a:outerShdw>
            </a:effectLst>
            <a:latin typeface="Verdana"/>
            <a:ea typeface="+mn-ea"/>
          </a:defRPr>
        </a:defPPr>
      </a:lstStyle>
    </a:spDef>
  </a:objectDefaults>
  <a:extraClrSchemeLst>
    <a:extraClrScheme>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首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首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首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首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首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首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首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首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首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首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首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模板">
  <a:themeElements>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b="1" dirty="0" smtClean="0">
            <a:solidFill>
              <a:schemeClr val="tx1"/>
            </a:solidFill>
            <a:effectLst>
              <a:outerShdw blurRad="38100" dist="38100" dir="2700000" algn="tl">
                <a:srgbClr val="000000">
                  <a:alpha val="43137"/>
                </a:srgbClr>
              </a:outerShdw>
            </a:effectLst>
          </a:defRPr>
        </a:defPPr>
      </a:lstStyle>
      <a:style>
        <a:lnRef idx="0">
          <a:schemeClr val="dk1"/>
        </a:lnRef>
        <a:fillRef idx="3">
          <a:schemeClr val="dk1"/>
        </a:fillRef>
        <a:effectRef idx="3">
          <a:schemeClr val="dk1"/>
        </a:effectRef>
        <a:fontRef idx="minor">
          <a:schemeClr val="lt1"/>
        </a:fontRef>
      </a:style>
    </a:txDef>
  </a:objectDefaults>
  <a:extraClrSchemeLst>
    <a:extraClrScheme>
      <a:clrScheme name="Office 主题 1">
        <a:dk1>
          <a:srgbClr val="132767"/>
        </a:dk1>
        <a:lt1>
          <a:srgbClr val="FFFFFF"/>
        </a:lt1>
        <a:dk2>
          <a:srgbClr val="184BB2"/>
        </a:dk2>
        <a:lt2>
          <a:srgbClr val="C0C0C0"/>
        </a:lt2>
        <a:accent1>
          <a:srgbClr val="2A8282"/>
        </a:accent1>
        <a:accent2>
          <a:srgbClr val="D96941"/>
        </a:accent2>
        <a:accent3>
          <a:srgbClr val="FFFFFF"/>
        </a:accent3>
        <a:accent4>
          <a:srgbClr val="0E2057"/>
        </a:accent4>
        <a:accent5>
          <a:srgbClr val="ACC1C1"/>
        </a:accent5>
        <a:accent6>
          <a:srgbClr val="C45E3A"/>
        </a:accent6>
        <a:hlink>
          <a:srgbClr val="824FB1"/>
        </a:hlink>
        <a:folHlink>
          <a:srgbClr val="DCCA42"/>
        </a:folHlink>
      </a:clrScheme>
      <a:clrMap bg1="lt1" tx1="dk1" bg2="lt2" tx2="dk2" accent1="accent1" accent2="accent2" accent3="accent3" accent4="accent4" accent5="accent5" accent6="accent6" hlink="hlink" folHlink="folHlink"/>
    </a:extraClrScheme>
    <a:extraClrScheme>
      <a:clrScheme name="Office 主题 2">
        <a:dk1>
          <a:srgbClr val="37175B"/>
        </a:dk1>
        <a:lt1>
          <a:srgbClr val="FFFFFF"/>
        </a:lt1>
        <a:dk2>
          <a:srgbClr val="754ECC"/>
        </a:dk2>
        <a:lt2>
          <a:srgbClr val="C0C0C0"/>
        </a:lt2>
        <a:accent1>
          <a:srgbClr val="64B4DC"/>
        </a:accent1>
        <a:accent2>
          <a:srgbClr val="EFA441"/>
        </a:accent2>
        <a:accent3>
          <a:srgbClr val="FFFFFF"/>
        </a:accent3>
        <a:accent4>
          <a:srgbClr val="2D124C"/>
        </a:accent4>
        <a:accent5>
          <a:srgbClr val="B8D6EB"/>
        </a:accent5>
        <a:accent6>
          <a:srgbClr val="D9943A"/>
        </a:accent6>
        <a:hlink>
          <a:srgbClr val="1B469B"/>
        </a:hlink>
        <a:folHlink>
          <a:srgbClr val="AAC856"/>
        </a:folHlink>
      </a:clrScheme>
      <a:clrMap bg1="lt1" tx1="dk1" bg2="lt2" tx2="dk2" accent1="accent1" accent2="accent2" accent3="accent3" accent4="accent4" accent5="accent5" accent6="accent6" hlink="hlink" folHlink="folHlink"/>
    </a:extraClrScheme>
    <a:extraClrScheme>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5733</TotalTime>
  <Words>1166</Words>
  <Application>Microsoft Office PowerPoint</Application>
  <PresentationFormat>全屏显示(4:3)</PresentationFormat>
  <Paragraphs>61</Paragraphs>
  <Slides>19</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19</vt:i4>
      </vt:variant>
    </vt:vector>
  </HeadingPairs>
  <TitlesOfParts>
    <vt:vector size="32" baseType="lpstr">
      <vt:lpstr>Helvetica Neue</vt:lpstr>
      <vt:lpstr>黑体</vt:lpstr>
      <vt:lpstr>华文新魏</vt:lpstr>
      <vt:lpstr>宋体</vt:lpstr>
      <vt:lpstr>宋体</vt:lpstr>
      <vt:lpstr>微软雅黑</vt:lpstr>
      <vt:lpstr>Arial</vt:lpstr>
      <vt:lpstr>Franklin Gothic Book</vt:lpstr>
      <vt:lpstr>Franklin Gothic Medium</vt:lpstr>
      <vt:lpstr>Tahoma</vt:lpstr>
      <vt:lpstr>Wingdings</vt:lpstr>
      <vt:lpstr>封面模板</vt:lpstr>
      <vt:lpstr>内容模板</vt:lpstr>
      <vt:lpstr>课程报告标题</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Wendy</dc:creator>
  <cp:lastModifiedBy>2992631393@qq.com</cp:lastModifiedBy>
  <cp:revision>374</cp:revision>
  <cp:lastPrinted>1601-01-01T00:00:00Z</cp:lastPrinted>
  <dcterms:created xsi:type="dcterms:W3CDTF">1601-01-01T00:00:00Z</dcterms:created>
  <dcterms:modified xsi:type="dcterms:W3CDTF">2020-04-01T14:36:34Z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