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39" r:id="rId1"/>
    <p:sldMasterId id="2147484654" r:id="rId2"/>
  </p:sldMasterIdLst>
  <p:notesMasterIdLst>
    <p:notesMasterId r:id="rId29"/>
  </p:notesMasterIdLst>
  <p:handoutMasterIdLst>
    <p:handoutMasterId r:id="rId30"/>
  </p:handoutMasterIdLst>
  <p:sldIdLst>
    <p:sldId id="275" r:id="rId3"/>
    <p:sldId id="276" r:id="rId4"/>
    <p:sldId id="277" r:id="rId5"/>
    <p:sldId id="283" r:id="rId6"/>
    <p:sldId id="284" r:id="rId7"/>
    <p:sldId id="295" r:id="rId8"/>
    <p:sldId id="278" r:id="rId9"/>
    <p:sldId id="296" r:id="rId10"/>
    <p:sldId id="297" r:id="rId11"/>
    <p:sldId id="286" r:id="rId12"/>
    <p:sldId id="287" r:id="rId13"/>
    <p:sldId id="288" r:id="rId14"/>
    <p:sldId id="298" r:id="rId15"/>
    <p:sldId id="299" r:id="rId16"/>
    <p:sldId id="300" r:id="rId17"/>
    <p:sldId id="301" r:id="rId18"/>
    <p:sldId id="302" r:id="rId19"/>
    <p:sldId id="303" r:id="rId20"/>
    <p:sldId id="304" r:id="rId21"/>
    <p:sldId id="305" r:id="rId22"/>
    <p:sldId id="289" r:id="rId23"/>
    <p:sldId id="290" r:id="rId24"/>
    <p:sldId id="291" r:id="rId25"/>
    <p:sldId id="293" r:id="rId26"/>
    <p:sldId id="306" r:id="rId27"/>
    <p:sldId id="307" r:id="rId2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ern="1200">
        <a:solidFill>
          <a:schemeClr val="tx1"/>
        </a:solidFill>
        <a:latin typeface="Tahoma" pitchFamily="34" charset="0"/>
        <a:ea typeface="宋体" pitchFamily="2" charset="-122"/>
        <a:cs typeface="+mn-cs"/>
      </a:defRPr>
    </a:lvl5pPr>
    <a:lvl6pPr marL="2286000" algn="l" defTabSz="914400" rtl="0" eaLnBrk="1" latinLnBrk="0" hangingPunct="1">
      <a:defRPr kern="1200">
        <a:solidFill>
          <a:schemeClr val="tx1"/>
        </a:solidFill>
        <a:latin typeface="Tahoma" pitchFamily="34" charset="0"/>
        <a:ea typeface="宋体" pitchFamily="2" charset="-122"/>
        <a:cs typeface="+mn-cs"/>
      </a:defRPr>
    </a:lvl6pPr>
    <a:lvl7pPr marL="2743200" algn="l" defTabSz="914400" rtl="0" eaLnBrk="1" latinLnBrk="0" hangingPunct="1">
      <a:defRPr kern="1200">
        <a:solidFill>
          <a:schemeClr val="tx1"/>
        </a:solidFill>
        <a:latin typeface="Tahoma" pitchFamily="34" charset="0"/>
        <a:ea typeface="宋体" pitchFamily="2" charset="-122"/>
        <a:cs typeface="+mn-cs"/>
      </a:defRPr>
    </a:lvl7pPr>
    <a:lvl8pPr marL="3200400" algn="l" defTabSz="914400" rtl="0" eaLnBrk="1" latinLnBrk="0" hangingPunct="1">
      <a:defRPr kern="1200">
        <a:solidFill>
          <a:schemeClr val="tx1"/>
        </a:solidFill>
        <a:latin typeface="Tahoma" pitchFamily="34" charset="0"/>
        <a:ea typeface="宋体" pitchFamily="2" charset="-122"/>
        <a:cs typeface="+mn-cs"/>
      </a:defRPr>
    </a:lvl8pPr>
    <a:lvl9pPr marL="3657600" algn="l" defTabSz="914400" rtl="0" eaLnBrk="1" latinLnBrk="0" hangingPunct="1">
      <a:defRPr kern="1200">
        <a:solidFill>
          <a:schemeClr val="tx1"/>
        </a:solidFill>
        <a:latin typeface="Tahoma" pitchFamily="34" charset="0"/>
        <a:ea typeface="宋体" pitchFamily="2" charset="-122"/>
        <a:cs typeface="+mn-cs"/>
      </a:defRPr>
    </a:lvl9pPr>
  </p:defaultTextStyle>
  <p:extLst>
    <p:ext uri="{EFAFB233-063F-42B5-8137-9DF3F51BA10A}">
      <p15:sldGuideLst xmlns:p15="http://schemas.microsoft.com/office/powerpoint/2012/main">
        <p15:guide id="1" orient="horz" pos="2772">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7C80"/>
    <a:srgbClr val="FF6699"/>
    <a:srgbClr val="000000"/>
    <a:srgbClr val="0000FF"/>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84" autoAdjust="0"/>
    <p:restoredTop sz="83621" autoAdjust="0"/>
  </p:normalViewPr>
  <p:slideViewPr>
    <p:cSldViewPr showGuides="1">
      <p:cViewPr varScale="1">
        <p:scale>
          <a:sx n="73" d="100"/>
          <a:sy n="73" d="100"/>
        </p:scale>
        <p:origin x="1963" y="82"/>
      </p:cViewPr>
      <p:guideLst>
        <p:guide orient="horz" pos="277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85" d="100"/>
          <a:sy n="85" d="100"/>
        </p:scale>
        <p:origin x="-2550" y="-90"/>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4096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4096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4096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DBEBBCEB-28A7-45E2-8CB4-2425FDD13C93}" type="slidenum">
              <a:rPr lang="en-US" altLang="zh-CN"/>
              <a:pPr>
                <a:defRPr/>
              </a:pPr>
              <a:t>‹#›</a:t>
            </a:fld>
            <a:endParaRPr lang="en-US" altLang="zh-CN"/>
          </a:p>
        </p:txBody>
      </p:sp>
    </p:spTree>
    <p:extLst>
      <p:ext uri="{BB962C8B-B14F-4D97-AF65-F5344CB8AC3E}">
        <p14:creationId xmlns:p14="http://schemas.microsoft.com/office/powerpoint/2010/main" val="39097145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4403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481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403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4403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2FD1EE0-D8E3-4B67-8523-58C623D91CA7}" type="slidenum">
              <a:rPr lang="en-US" altLang="zh-CN"/>
              <a:pPr>
                <a:defRPr/>
              </a:pPr>
              <a:t>‹#›</a:t>
            </a:fld>
            <a:endParaRPr lang="en-US" altLang="zh-CN"/>
          </a:p>
        </p:txBody>
      </p:sp>
    </p:spTree>
    <p:extLst>
      <p:ext uri="{BB962C8B-B14F-4D97-AF65-F5344CB8AC3E}">
        <p14:creationId xmlns:p14="http://schemas.microsoft.com/office/powerpoint/2010/main" val="42644011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2FD1EE0-D8E3-4B67-8523-58C623D91CA7}" type="slidenum">
              <a:rPr lang="en-US" altLang="zh-CN" smtClean="0"/>
              <a:pPr>
                <a:defRPr/>
              </a:pPr>
              <a:t>1</a:t>
            </a:fld>
            <a:endParaRPr lang="en-US" altLang="zh-CN"/>
          </a:p>
        </p:txBody>
      </p:sp>
    </p:spTree>
    <p:extLst>
      <p:ext uri="{BB962C8B-B14F-4D97-AF65-F5344CB8AC3E}">
        <p14:creationId xmlns:p14="http://schemas.microsoft.com/office/powerpoint/2010/main" val="39467254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2FD1EE0-D8E3-4B67-8523-58C623D91CA7}" type="slidenum">
              <a:rPr lang="en-US" altLang="zh-CN" smtClean="0"/>
              <a:pPr>
                <a:defRPr/>
              </a:pPr>
              <a:t>14</a:t>
            </a:fld>
            <a:endParaRPr lang="en-US" altLang="zh-CN"/>
          </a:p>
        </p:txBody>
      </p:sp>
    </p:spTree>
    <p:extLst>
      <p:ext uri="{BB962C8B-B14F-4D97-AF65-F5344CB8AC3E}">
        <p14:creationId xmlns:p14="http://schemas.microsoft.com/office/powerpoint/2010/main" val="34171205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2FD1EE0-D8E3-4B67-8523-58C623D91CA7}" type="slidenum">
              <a:rPr lang="en-US" altLang="zh-CN" smtClean="0"/>
              <a:pPr>
                <a:defRPr/>
              </a:pPr>
              <a:t>15</a:t>
            </a:fld>
            <a:endParaRPr lang="en-US" altLang="zh-CN"/>
          </a:p>
        </p:txBody>
      </p:sp>
    </p:spTree>
    <p:extLst>
      <p:ext uri="{BB962C8B-B14F-4D97-AF65-F5344CB8AC3E}">
        <p14:creationId xmlns:p14="http://schemas.microsoft.com/office/powerpoint/2010/main" val="3996481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2FD1EE0-D8E3-4B67-8523-58C623D91CA7}" type="slidenum">
              <a:rPr lang="en-US" altLang="zh-CN" smtClean="0"/>
              <a:pPr>
                <a:defRPr/>
              </a:pPr>
              <a:t>16</a:t>
            </a:fld>
            <a:endParaRPr lang="en-US" altLang="zh-CN"/>
          </a:p>
        </p:txBody>
      </p:sp>
    </p:spTree>
    <p:extLst>
      <p:ext uri="{BB962C8B-B14F-4D97-AF65-F5344CB8AC3E}">
        <p14:creationId xmlns:p14="http://schemas.microsoft.com/office/powerpoint/2010/main" val="28453411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Dropout</a:t>
            </a:r>
            <a:r>
              <a:rPr lang="zh-CN" altLang="en-US" dirty="0" smtClean="0"/>
              <a:t>是为了防止过拟合</a:t>
            </a:r>
            <a:endParaRPr lang="zh-CN" altLang="en-US" dirty="0"/>
          </a:p>
        </p:txBody>
      </p:sp>
      <p:sp>
        <p:nvSpPr>
          <p:cNvPr id="4" name="灯片编号占位符 3"/>
          <p:cNvSpPr>
            <a:spLocks noGrp="1"/>
          </p:cNvSpPr>
          <p:nvPr>
            <p:ph type="sldNum" sz="quarter" idx="10"/>
          </p:nvPr>
        </p:nvSpPr>
        <p:spPr/>
        <p:txBody>
          <a:bodyPr/>
          <a:lstStyle/>
          <a:p>
            <a:pPr>
              <a:defRPr/>
            </a:pPr>
            <a:fld id="{F2FD1EE0-D8E3-4B67-8523-58C623D91CA7}" type="slidenum">
              <a:rPr lang="en-US" altLang="zh-CN" smtClean="0"/>
              <a:pPr>
                <a:defRPr/>
              </a:pPr>
              <a:t>17</a:t>
            </a:fld>
            <a:endParaRPr lang="en-US" altLang="zh-CN"/>
          </a:p>
        </p:txBody>
      </p:sp>
    </p:spTree>
    <p:extLst>
      <p:ext uri="{BB962C8B-B14F-4D97-AF65-F5344CB8AC3E}">
        <p14:creationId xmlns:p14="http://schemas.microsoft.com/office/powerpoint/2010/main" val="12213393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2FD1EE0-D8E3-4B67-8523-58C623D91CA7}" type="slidenum">
              <a:rPr lang="en-US" altLang="zh-CN" smtClean="0"/>
              <a:pPr>
                <a:defRPr/>
              </a:pPr>
              <a:t>18</a:t>
            </a:fld>
            <a:endParaRPr lang="en-US" altLang="zh-CN"/>
          </a:p>
        </p:txBody>
      </p:sp>
    </p:spTree>
    <p:extLst>
      <p:ext uri="{BB962C8B-B14F-4D97-AF65-F5344CB8AC3E}">
        <p14:creationId xmlns:p14="http://schemas.microsoft.com/office/powerpoint/2010/main" val="19750924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2FD1EE0-D8E3-4B67-8523-58C623D91CA7}" type="slidenum">
              <a:rPr lang="en-US" altLang="zh-CN" smtClean="0"/>
              <a:pPr>
                <a:defRPr/>
              </a:pPr>
              <a:t>19</a:t>
            </a:fld>
            <a:endParaRPr lang="en-US" altLang="zh-CN"/>
          </a:p>
        </p:txBody>
      </p:sp>
    </p:spTree>
    <p:extLst>
      <p:ext uri="{BB962C8B-B14F-4D97-AF65-F5344CB8AC3E}">
        <p14:creationId xmlns:p14="http://schemas.microsoft.com/office/powerpoint/2010/main" val="22264775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2FD1EE0-D8E3-4B67-8523-58C623D91CA7}" type="slidenum">
              <a:rPr lang="en-US" altLang="zh-CN" smtClean="0"/>
              <a:pPr>
                <a:defRPr/>
              </a:pPr>
              <a:t>20</a:t>
            </a:fld>
            <a:endParaRPr lang="en-US" altLang="zh-CN"/>
          </a:p>
        </p:txBody>
      </p:sp>
    </p:spTree>
    <p:extLst>
      <p:ext uri="{BB962C8B-B14F-4D97-AF65-F5344CB8AC3E}">
        <p14:creationId xmlns:p14="http://schemas.microsoft.com/office/powerpoint/2010/main" val="35267841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2FD1EE0-D8E3-4B67-8523-58C623D91CA7}" type="slidenum">
              <a:rPr lang="en-US" altLang="zh-CN" smtClean="0"/>
              <a:pPr>
                <a:defRPr/>
              </a:pPr>
              <a:t>21</a:t>
            </a:fld>
            <a:endParaRPr lang="en-US" altLang="zh-CN"/>
          </a:p>
        </p:txBody>
      </p:sp>
    </p:spTree>
    <p:extLst>
      <p:ext uri="{BB962C8B-B14F-4D97-AF65-F5344CB8AC3E}">
        <p14:creationId xmlns:p14="http://schemas.microsoft.com/office/powerpoint/2010/main" val="42234658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2FD1EE0-D8E3-4B67-8523-58C623D91CA7}" type="slidenum">
              <a:rPr lang="en-US" altLang="zh-CN" smtClean="0"/>
              <a:pPr>
                <a:defRPr/>
              </a:pPr>
              <a:t>22</a:t>
            </a:fld>
            <a:endParaRPr lang="en-US" altLang="zh-CN"/>
          </a:p>
        </p:txBody>
      </p:sp>
    </p:spTree>
    <p:extLst>
      <p:ext uri="{BB962C8B-B14F-4D97-AF65-F5344CB8AC3E}">
        <p14:creationId xmlns:p14="http://schemas.microsoft.com/office/powerpoint/2010/main" val="3616515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2FD1EE0-D8E3-4B67-8523-58C623D91CA7}" type="slidenum">
              <a:rPr lang="en-US" altLang="zh-CN" smtClean="0"/>
              <a:pPr>
                <a:defRPr/>
              </a:pPr>
              <a:t>23</a:t>
            </a:fld>
            <a:endParaRPr lang="en-US" altLang="zh-CN"/>
          </a:p>
        </p:txBody>
      </p:sp>
    </p:spTree>
    <p:extLst>
      <p:ext uri="{BB962C8B-B14F-4D97-AF65-F5344CB8AC3E}">
        <p14:creationId xmlns:p14="http://schemas.microsoft.com/office/powerpoint/2010/main" val="6116638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预处理的词向量源于</a:t>
            </a:r>
            <a:r>
              <a:rPr lang="en-US" altLang="zh-CN" dirty="0" smtClean="0"/>
              <a:t>https://github.com/cjymz886/text-cnn</a:t>
            </a:r>
            <a:endParaRPr lang="zh-CN" altLang="en-US" dirty="0"/>
          </a:p>
        </p:txBody>
      </p:sp>
      <p:sp>
        <p:nvSpPr>
          <p:cNvPr id="4" name="灯片编号占位符 3"/>
          <p:cNvSpPr>
            <a:spLocks noGrp="1"/>
          </p:cNvSpPr>
          <p:nvPr>
            <p:ph type="sldNum" sz="quarter" idx="10"/>
          </p:nvPr>
        </p:nvSpPr>
        <p:spPr/>
        <p:txBody>
          <a:bodyPr/>
          <a:lstStyle/>
          <a:p>
            <a:pPr>
              <a:defRPr/>
            </a:pPr>
            <a:fld id="{F2FD1EE0-D8E3-4B67-8523-58C623D91CA7}" type="slidenum">
              <a:rPr lang="en-US" altLang="zh-CN" smtClean="0"/>
              <a:pPr>
                <a:defRPr/>
              </a:pPr>
              <a:t>6</a:t>
            </a:fld>
            <a:endParaRPr lang="en-US" altLang="zh-CN"/>
          </a:p>
        </p:txBody>
      </p:sp>
    </p:spTree>
    <p:extLst>
      <p:ext uri="{BB962C8B-B14F-4D97-AF65-F5344CB8AC3E}">
        <p14:creationId xmlns:p14="http://schemas.microsoft.com/office/powerpoint/2010/main" val="5902600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2FD1EE0-D8E3-4B67-8523-58C623D91CA7}" type="slidenum">
              <a:rPr lang="en-US" altLang="zh-CN" smtClean="0"/>
              <a:pPr>
                <a:defRPr/>
              </a:pPr>
              <a:t>24</a:t>
            </a:fld>
            <a:endParaRPr lang="en-US" altLang="zh-CN"/>
          </a:p>
        </p:txBody>
      </p:sp>
    </p:spTree>
    <p:extLst>
      <p:ext uri="{BB962C8B-B14F-4D97-AF65-F5344CB8AC3E}">
        <p14:creationId xmlns:p14="http://schemas.microsoft.com/office/powerpoint/2010/main" val="37003729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2FD1EE0-D8E3-4B67-8523-58C623D91CA7}" type="slidenum">
              <a:rPr lang="en-US" altLang="zh-CN" smtClean="0"/>
              <a:pPr>
                <a:defRPr/>
              </a:pPr>
              <a:t>25</a:t>
            </a:fld>
            <a:endParaRPr lang="en-US" altLang="zh-CN"/>
          </a:p>
        </p:txBody>
      </p:sp>
    </p:spTree>
    <p:extLst>
      <p:ext uri="{BB962C8B-B14F-4D97-AF65-F5344CB8AC3E}">
        <p14:creationId xmlns:p14="http://schemas.microsoft.com/office/powerpoint/2010/main" val="35288766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2FD1EE0-D8E3-4B67-8523-58C623D91CA7}" type="slidenum">
              <a:rPr lang="en-US" altLang="zh-CN" smtClean="0"/>
              <a:pPr>
                <a:defRPr/>
              </a:pPr>
              <a:t>26</a:t>
            </a:fld>
            <a:endParaRPr lang="en-US" altLang="zh-CN"/>
          </a:p>
        </p:txBody>
      </p:sp>
    </p:spTree>
    <p:extLst>
      <p:ext uri="{BB962C8B-B14F-4D97-AF65-F5344CB8AC3E}">
        <p14:creationId xmlns:p14="http://schemas.microsoft.com/office/powerpoint/2010/main" val="3724753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2FD1EE0-D8E3-4B67-8523-58C623D91CA7}" type="slidenum">
              <a:rPr lang="en-US" altLang="zh-CN" smtClean="0"/>
              <a:pPr>
                <a:defRPr/>
              </a:pPr>
              <a:t>7</a:t>
            </a:fld>
            <a:endParaRPr lang="en-US" altLang="zh-CN"/>
          </a:p>
        </p:txBody>
      </p:sp>
    </p:spTree>
    <p:extLst>
      <p:ext uri="{BB962C8B-B14F-4D97-AF65-F5344CB8AC3E}">
        <p14:creationId xmlns:p14="http://schemas.microsoft.com/office/powerpoint/2010/main" val="826241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2FD1EE0-D8E3-4B67-8523-58C623D91CA7}" type="slidenum">
              <a:rPr lang="en-US" altLang="zh-CN" smtClean="0"/>
              <a:pPr>
                <a:defRPr/>
              </a:pPr>
              <a:t>8</a:t>
            </a:fld>
            <a:endParaRPr lang="en-US" altLang="zh-CN"/>
          </a:p>
        </p:txBody>
      </p:sp>
    </p:spTree>
    <p:extLst>
      <p:ext uri="{BB962C8B-B14F-4D97-AF65-F5344CB8AC3E}">
        <p14:creationId xmlns:p14="http://schemas.microsoft.com/office/powerpoint/2010/main" val="41460919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2FD1EE0-D8E3-4B67-8523-58C623D91CA7}" type="slidenum">
              <a:rPr lang="en-US" altLang="zh-CN" smtClean="0"/>
              <a:pPr>
                <a:defRPr/>
              </a:pPr>
              <a:t>9</a:t>
            </a:fld>
            <a:endParaRPr lang="en-US" altLang="zh-CN"/>
          </a:p>
        </p:txBody>
      </p:sp>
    </p:spTree>
    <p:extLst>
      <p:ext uri="{BB962C8B-B14F-4D97-AF65-F5344CB8AC3E}">
        <p14:creationId xmlns:p14="http://schemas.microsoft.com/office/powerpoint/2010/main" val="1481960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2FD1EE0-D8E3-4B67-8523-58C623D91CA7}" type="slidenum">
              <a:rPr lang="en-US" altLang="zh-CN" smtClean="0"/>
              <a:pPr>
                <a:defRPr/>
              </a:pPr>
              <a:t>10</a:t>
            </a:fld>
            <a:endParaRPr lang="en-US" altLang="zh-CN"/>
          </a:p>
        </p:txBody>
      </p:sp>
    </p:spTree>
    <p:extLst>
      <p:ext uri="{BB962C8B-B14F-4D97-AF65-F5344CB8AC3E}">
        <p14:creationId xmlns:p14="http://schemas.microsoft.com/office/powerpoint/2010/main" val="2209739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2FD1EE0-D8E3-4B67-8523-58C623D91CA7}" type="slidenum">
              <a:rPr lang="en-US" altLang="zh-CN" smtClean="0"/>
              <a:pPr>
                <a:defRPr/>
              </a:pPr>
              <a:t>11</a:t>
            </a:fld>
            <a:endParaRPr lang="en-US" altLang="zh-CN"/>
          </a:p>
        </p:txBody>
      </p:sp>
    </p:spTree>
    <p:extLst>
      <p:ext uri="{BB962C8B-B14F-4D97-AF65-F5344CB8AC3E}">
        <p14:creationId xmlns:p14="http://schemas.microsoft.com/office/powerpoint/2010/main" val="3980697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2FD1EE0-D8E3-4B67-8523-58C623D91CA7}" type="slidenum">
              <a:rPr lang="en-US" altLang="zh-CN" smtClean="0"/>
              <a:pPr>
                <a:defRPr/>
              </a:pPr>
              <a:t>12</a:t>
            </a:fld>
            <a:endParaRPr lang="en-US" altLang="zh-CN"/>
          </a:p>
        </p:txBody>
      </p:sp>
    </p:spTree>
    <p:extLst>
      <p:ext uri="{BB962C8B-B14F-4D97-AF65-F5344CB8AC3E}">
        <p14:creationId xmlns:p14="http://schemas.microsoft.com/office/powerpoint/2010/main" val="18868259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2FD1EE0-D8E3-4B67-8523-58C623D91CA7}" type="slidenum">
              <a:rPr lang="en-US" altLang="zh-CN" smtClean="0"/>
              <a:pPr>
                <a:defRPr/>
              </a:pPr>
              <a:t>13</a:t>
            </a:fld>
            <a:endParaRPr lang="en-US" altLang="zh-CN"/>
          </a:p>
        </p:txBody>
      </p:sp>
    </p:spTree>
    <p:extLst>
      <p:ext uri="{BB962C8B-B14F-4D97-AF65-F5344CB8AC3E}">
        <p14:creationId xmlns:p14="http://schemas.microsoft.com/office/powerpoint/2010/main" val="542133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dirty="0"/>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2810118947"/>
      </p:ext>
    </p:extLst>
  </p:cSld>
  <p:clrMapOvr>
    <a:masterClrMapping/>
  </p:clrMapOvr>
  <p:transition spd="med">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863588" y="512676"/>
            <a:ext cx="7391400" cy="487363"/>
          </a:xfrm>
        </p:spPr>
        <p:txBody>
          <a:bodyPr/>
          <a:lstStyle/>
          <a:p>
            <a:r>
              <a:rPr lang="zh-CN" altLang="en-US" dirty="0"/>
              <a:t>单击此处编辑母版标题样式</a:t>
            </a:r>
          </a:p>
        </p:txBody>
      </p:sp>
      <p:sp>
        <p:nvSpPr>
          <p:cNvPr id="7" name="标题 1"/>
          <p:cNvSpPr txBox="1">
            <a:spLocks/>
          </p:cNvSpPr>
          <p:nvPr userDrawn="1"/>
        </p:nvSpPr>
        <p:spPr bwMode="gray">
          <a:xfrm>
            <a:off x="0" y="-30392"/>
            <a:ext cx="9135418"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200" b="1">
                <a:solidFill>
                  <a:schemeClr val="bg1"/>
                </a:solidFill>
                <a:latin typeface="+mj-lt"/>
                <a:ea typeface="+mj-ea"/>
                <a:cs typeface="+mj-cs"/>
              </a:defRPr>
            </a:lvl1pPr>
            <a:lvl2pPr algn="l" rtl="0" fontAlgn="base">
              <a:spcBef>
                <a:spcPct val="0"/>
              </a:spcBef>
              <a:spcAft>
                <a:spcPct val="0"/>
              </a:spcAft>
              <a:defRPr sz="3200" b="1">
                <a:solidFill>
                  <a:schemeClr val="bg1"/>
                </a:solidFill>
                <a:latin typeface="Franklin Gothic Medium" pitchFamily="34" charset="0"/>
                <a:ea typeface="微软雅黑" pitchFamily="34" charset="-122"/>
              </a:defRPr>
            </a:lvl2pPr>
            <a:lvl3pPr algn="l" rtl="0" fontAlgn="base">
              <a:spcBef>
                <a:spcPct val="0"/>
              </a:spcBef>
              <a:spcAft>
                <a:spcPct val="0"/>
              </a:spcAft>
              <a:defRPr sz="3200" b="1">
                <a:solidFill>
                  <a:schemeClr val="bg1"/>
                </a:solidFill>
                <a:latin typeface="Franklin Gothic Medium" pitchFamily="34" charset="0"/>
                <a:ea typeface="微软雅黑" pitchFamily="34" charset="-122"/>
              </a:defRPr>
            </a:lvl3pPr>
            <a:lvl4pPr algn="l" rtl="0" fontAlgn="base">
              <a:spcBef>
                <a:spcPct val="0"/>
              </a:spcBef>
              <a:spcAft>
                <a:spcPct val="0"/>
              </a:spcAft>
              <a:defRPr sz="3200" b="1">
                <a:solidFill>
                  <a:schemeClr val="bg1"/>
                </a:solidFill>
                <a:latin typeface="Franklin Gothic Medium" pitchFamily="34" charset="0"/>
                <a:ea typeface="微软雅黑" pitchFamily="34" charset="-122"/>
              </a:defRPr>
            </a:lvl4pPr>
            <a:lvl5pPr algn="l" rtl="0" fontAlgn="base">
              <a:spcBef>
                <a:spcPct val="0"/>
              </a:spcBef>
              <a:spcAft>
                <a:spcPct val="0"/>
              </a:spcAft>
              <a:defRPr sz="3200" b="1">
                <a:solidFill>
                  <a:schemeClr val="bg1"/>
                </a:solidFill>
                <a:latin typeface="Franklin Gothic Medium" pitchFamily="34" charset="0"/>
                <a:ea typeface="微软雅黑" pitchFamily="34" charset="-122"/>
              </a:defRPr>
            </a:lvl5pPr>
            <a:lvl6pPr marL="457200" algn="l" rtl="0" eaLnBrk="1" fontAlgn="base" hangingPunct="1">
              <a:spcBef>
                <a:spcPct val="0"/>
              </a:spcBef>
              <a:spcAft>
                <a:spcPct val="0"/>
              </a:spcAft>
              <a:defRPr sz="3200" b="1">
                <a:solidFill>
                  <a:schemeClr val="tx1"/>
                </a:solidFill>
                <a:latin typeface="Arial" charset="0"/>
              </a:defRPr>
            </a:lvl6pPr>
            <a:lvl7pPr marL="914400" algn="l" rtl="0" eaLnBrk="1" fontAlgn="base" hangingPunct="1">
              <a:spcBef>
                <a:spcPct val="0"/>
              </a:spcBef>
              <a:spcAft>
                <a:spcPct val="0"/>
              </a:spcAft>
              <a:defRPr sz="3200" b="1">
                <a:solidFill>
                  <a:schemeClr val="tx1"/>
                </a:solidFill>
                <a:latin typeface="Arial" charset="0"/>
              </a:defRPr>
            </a:lvl7pPr>
            <a:lvl8pPr marL="1371600" algn="l" rtl="0" eaLnBrk="1" fontAlgn="base" hangingPunct="1">
              <a:spcBef>
                <a:spcPct val="0"/>
              </a:spcBef>
              <a:spcAft>
                <a:spcPct val="0"/>
              </a:spcAft>
              <a:defRPr sz="3200" b="1">
                <a:solidFill>
                  <a:schemeClr val="tx1"/>
                </a:solidFill>
                <a:latin typeface="Arial" charset="0"/>
              </a:defRPr>
            </a:lvl8pPr>
            <a:lvl9pPr marL="1828800" algn="l" rtl="0" eaLnBrk="1" fontAlgn="base" hangingPunct="1">
              <a:spcBef>
                <a:spcPct val="0"/>
              </a:spcBef>
              <a:spcAft>
                <a:spcPct val="0"/>
              </a:spcAft>
              <a:defRPr sz="3200" b="1">
                <a:solidFill>
                  <a:schemeClr val="tx1"/>
                </a:solidFill>
                <a:latin typeface="Arial" charset="0"/>
              </a:defRPr>
            </a:lvl9pPr>
          </a:lstStyle>
          <a:p>
            <a:r>
              <a:rPr lang="en-US" altLang="zh-CN" sz="2500" b="0" i="0" kern="0" baseline="0" dirty="0">
                <a:ea typeface="华文新魏" panose="02010800040101010101" pitchFamily="2" charset="-122"/>
              </a:rPr>
              <a:t>《</a:t>
            </a:r>
            <a:r>
              <a:rPr lang="zh-CN" altLang="en-US" sz="2500" b="0" i="0" kern="0" baseline="0" dirty="0">
                <a:ea typeface="华文新魏" panose="02010800040101010101" pitchFamily="2" charset="-122"/>
              </a:rPr>
              <a:t>自然语言处理实践课</a:t>
            </a:r>
            <a:r>
              <a:rPr lang="en-US" altLang="zh-CN" sz="2500" b="0" i="0" kern="0" baseline="0" dirty="0">
                <a:ea typeface="华文新魏" panose="02010800040101010101" pitchFamily="2" charset="-122"/>
              </a:rPr>
              <a:t>》                                       </a:t>
            </a:r>
            <a:r>
              <a:rPr lang="zh-CN" altLang="en-US" sz="2500" b="0" i="0" kern="0" baseline="0" dirty="0">
                <a:ea typeface="华文新魏" panose="02010800040101010101" pitchFamily="2" charset="-122"/>
              </a:rPr>
              <a:t>课程项目报告</a:t>
            </a:r>
          </a:p>
        </p:txBody>
      </p:sp>
    </p:spTree>
    <p:extLst>
      <p:ext uri="{BB962C8B-B14F-4D97-AF65-F5344CB8AC3E}">
        <p14:creationId xmlns:p14="http://schemas.microsoft.com/office/powerpoint/2010/main" val="101935505"/>
      </p:ext>
    </p:extLst>
  </p:cSld>
  <p:clrMapOvr>
    <a:masterClrMapping/>
  </p:clrMapOvr>
  <p:transition spd="med">
    <p:push/>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1"/>
          <p:cNvSpPr>
            <a:spLocks noGrp="1" noChangeArrowheads="1"/>
          </p:cNvSpPr>
          <p:nvPr>
            <p:ph type="title"/>
          </p:nvPr>
        </p:nvSpPr>
        <p:spPr bwMode="auto">
          <a:xfrm>
            <a:off x="533400" y="16764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pic>
        <p:nvPicPr>
          <p:cNvPr id="1027" name="Picture 12" descr="背景"/>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701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1"/>
          <p:cNvSpPr txBox="1">
            <a:spLocks/>
          </p:cNvSpPr>
          <p:nvPr userDrawn="1"/>
        </p:nvSpPr>
        <p:spPr bwMode="gray">
          <a:xfrm>
            <a:off x="-108520" y="0"/>
            <a:ext cx="9252520" cy="687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200" b="1">
                <a:solidFill>
                  <a:schemeClr val="bg1"/>
                </a:solidFill>
                <a:latin typeface="+mj-lt"/>
                <a:ea typeface="+mj-ea"/>
                <a:cs typeface="+mj-cs"/>
              </a:defRPr>
            </a:lvl1pPr>
            <a:lvl2pPr algn="l" rtl="0" fontAlgn="base">
              <a:spcBef>
                <a:spcPct val="0"/>
              </a:spcBef>
              <a:spcAft>
                <a:spcPct val="0"/>
              </a:spcAft>
              <a:defRPr sz="3200" b="1">
                <a:solidFill>
                  <a:schemeClr val="bg1"/>
                </a:solidFill>
                <a:latin typeface="Franklin Gothic Medium" pitchFamily="34" charset="0"/>
                <a:ea typeface="微软雅黑" pitchFamily="34" charset="-122"/>
              </a:defRPr>
            </a:lvl2pPr>
            <a:lvl3pPr algn="l" rtl="0" fontAlgn="base">
              <a:spcBef>
                <a:spcPct val="0"/>
              </a:spcBef>
              <a:spcAft>
                <a:spcPct val="0"/>
              </a:spcAft>
              <a:defRPr sz="3200" b="1">
                <a:solidFill>
                  <a:schemeClr val="bg1"/>
                </a:solidFill>
                <a:latin typeface="Franklin Gothic Medium" pitchFamily="34" charset="0"/>
                <a:ea typeface="微软雅黑" pitchFamily="34" charset="-122"/>
              </a:defRPr>
            </a:lvl3pPr>
            <a:lvl4pPr algn="l" rtl="0" fontAlgn="base">
              <a:spcBef>
                <a:spcPct val="0"/>
              </a:spcBef>
              <a:spcAft>
                <a:spcPct val="0"/>
              </a:spcAft>
              <a:defRPr sz="3200" b="1">
                <a:solidFill>
                  <a:schemeClr val="bg1"/>
                </a:solidFill>
                <a:latin typeface="Franklin Gothic Medium" pitchFamily="34" charset="0"/>
                <a:ea typeface="微软雅黑" pitchFamily="34" charset="-122"/>
              </a:defRPr>
            </a:lvl4pPr>
            <a:lvl5pPr algn="l" rtl="0" fontAlgn="base">
              <a:spcBef>
                <a:spcPct val="0"/>
              </a:spcBef>
              <a:spcAft>
                <a:spcPct val="0"/>
              </a:spcAft>
              <a:defRPr sz="3200" b="1">
                <a:solidFill>
                  <a:schemeClr val="bg1"/>
                </a:solidFill>
                <a:latin typeface="Franklin Gothic Medium" pitchFamily="34" charset="0"/>
                <a:ea typeface="微软雅黑" pitchFamily="34" charset="-122"/>
              </a:defRPr>
            </a:lvl5pPr>
            <a:lvl6pPr marL="457200" algn="l" rtl="0" eaLnBrk="1" fontAlgn="base" hangingPunct="1">
              <a:spcBef>
                <a:spcPct val="0"/>
              </a:spcBef>
              <a:spcAft>
                <a:spcPct val="0"/>
              </a:spcAft>
              <a:defRPr sz="3200" b="1">
                <a:solidFill>
                  <a:schemeClr val="tx1"/>
                </a:solidFill>
                <a:latin typeface="Arial" charset="0"/>
              </a:defRPr>
            </a:lvl6pPr>
            <a:lvl7pPr marL="914400" algn="l" rtl="0" eaLnBrk="1" fontAlgn="base" hangingPunct="1">
              <a:spcBef>
                <a:spcPct val="0"/>
              </a:spcBef>
              <a:spcAft>
                <a:spcPct val="0"/>
              </a:spcAft>
              <a:defRPr sz="3200" b="1">
                <a:solidFill>
                  <a:schemeClr val="tx1"/>
                </a:solidFill>
                <a:latin typeface="Arial" charset="0"/>
              </a:defRPr>
            </a:lvl7pPr>
            <a:lvl8pPr marL="1371600" algn="l" rtl="0" eaLnBrk="1" fontAlgn="base" hangingPunct="1">
              <a:spcBef>
                <a:spcPct val="0"/>
              </a:spcBef>
              <a:spcAft>
                <a:spcPct val="0"/>
              </a:spcAft>
              <a:defRPr sz="3200" b="1">
                <a:solidFill>
                  <a:schemeClr val="tx1"/>
                </a:solidFill>
                <a:latin typeface="Arial" charset="0"/>
              </a:defRPr>
            </a:lvl8pPr>
            <a:lvl9pPr marL="1828800" algn="l" rtl="0" eaLnBrk="1" fontAlgn="base" hangingPunct="1">
              <a:spcBef>
                <a:spcPct val="0"/>
              </a:spcBef>
              <a:spcAft>
                <a:spcPct val="0"/>
              </a:spcAft>
              <a:defRPr sz="3200" b="1">
                <a:solidFill>
                  <a:schemeClr val="tx1"/>
                </a:solidFill>
                <a:latin typeface="Arial" charset="0"/>
              </a:defRPr>
            </a:lvl9pPr>
          </a:lstStyle>
          <a:p>
            <a:r>
              <a:rPr lang="en-US" altLang="zh-CN" sz="2800" b="0" i="0" kern="0" baseline="0" dirty="0">
                <a:ea typeface="华文新魏" panose="02010800040101010101" pitchFamily="2" charset="-122"/>
              </a:rPr>
              <a:t>《</a:t>
            </a:r>
            <a:r>
              <a:rPr lang="zh-CN" altLang="en-US" sz="2800" b="0" i="0" kern="0" baseline="0" dirty="0">
                <a:ea typeface="华文新魏" panose="02010800040101010101" pitchFamily="2" charset="-122"/>
              </a:rPr>
              <a:t>自然语言处理实践课</a:t>
            </a:r>
            <a:r>
              <a:rPr lang="en-US" altLang="zh-CN" sz="2800" b="0" i="0" kern="0" baseline="0" dirty="0">
                <a:ea typeface="华文新魏" panose="02010800040101010101" pitchFamily="2" charset="-122"/>
              </a:rPr>
              <a:t>》                                 </a:t>
            </a:r>
            <a:r>
              <a:rPr lang="zh-CN" altLang="en-US" sz="2800" b="0" i="0" kern="0" baseline="0" dirty="0">
                <a:ea typeface="华文新魏" panose="02010800040101010101" pitchFamily="2" charset="-122"/>
              </a:rPr>
              <a:t>课程项目报告</a:t>
            </a:r>
          </a:p>
        </p:txBody>
      </p:sp>
    </p:spTree>
  </p:cSld>
  <p:clrMap bg1="lt1" tx1="dk1" bg2="lt2" tx2="dk2" accent1="accent1" accent2="accent2" accent3="accent3" accent4="accent4" accent5="accent5" accent6="accent6" hlink="hlink" folHlink="folHlink"/>
  <p:sldLayoutIdLst>
    <p:sldLayoutId id="2147484687" r:id="rId1"/>
  </p:sldLayoutIdLst>
  <p:transition spd="med">
    <p:push/>
  </p:transition>
  <p:txStyles>
    <p:titleStyle>
      <a:lvl1pPr algn="ctr" rtl="0" fontAlgn="base">
        <a:spcBef>
          <a:spcPct val="0"/>
        </a:spcBef>
        <a:spcAft>
          <a:spcPct val="0"/>
        </a:spcAft>
        <a:defRPr sz="4400">
          <a:solidFill>
            <a:schemeClr val="bg1"/>
          </a:solidFill>
          <a:latin typeface="+mj-lt"/>
          <a:ea typeface="+mj-ea"/>
          <a:cs typeface="+mj-cs"/>
        </a:defRPr>
      </a:lvl1pPr>
      <a:lvl2pPr algn="ctr" rtl="0" fontAlgn="base">
        <a:spcBef>
          <a:spcPct val="0"/>
        </a:spcBef>
        <a:spcAft>
          <a:spcPct val="0"/>
        </a:spcAft>
        <a:defRPr sz="4400">
          <a:solidFill>
            <a:schemeClr val="bg1"/>
          </a:solidFill>
          <a:latin typeface="Franklin Gothic Medium" pitchFamily="34" charset="0"/>
          <a:ea typeface="微软雅黑" pitchFamily="34" charset="-122"/>
        </a:defRPr>
      </a:lvl2pPr>
      <a:lvl3pPr algn="ctr" rtl="0" fontAlgn="base">
        <a:spcBef>
          <a:spcPct val="0"/>
        </a:spcBef>
        <a:spcAft>
          <a:spcPct val="0"/>
        </a:spcAft>
        <a:defRPr sz="4400">
          <a:solidFill>
            <a:schemeClr val="bg1"/>
          </a:solidFill>
          <a:latin typeface="Franklin Gothic Medium" pitchFamily="34" charset="0"/>
          <a:ea typeface="微软雅黑" pitchFamily="34" charset="-122"/>
        </a:defRPr>
      </a:lvl3pPr>
      <a:lvl4pPr algn="ctr" rtl="0" fontAlgn="base">
        <a:spcBef>
          <a:spcPct val="0"/>
        </a:spcBef>
        <a:spcAft>
          <a:spcPct val="0"/>
        </a:spcAft>
        <a:defRPr sz="4400">
          <a:solidFill>
            <a:schemeClr val="bg1"/>
          </a:solidFill>
          <a:latin typeface="Franklin Gothic Medium" pitchFamily="34" charset="0"/>
          <a:ea typeface="微软雅黑" pitchFamily="34" charset="-122"/>
        </a:defRPr>
      </a:lvl4pPr>
      <a:lvl5pPr algn="ctr" rtl="0" fontAlgn="base">
        <a:spcBef>
          <a:spcPct val="0"/>
        </a:spcBef>
        <a:spcAft>
          <a:spcPct val="0"/>
        </a:spcAft>
        <a:defRPr sz="4400">
          <a:solidFill>
            <a:schemeClr val="bg1"/>
          </a:solidFill>
          <a:latin typeface="Franklin Gothic Medium" pitchFamily="34" charset="0"/>
          <a:ea typeface="微软雅黑" pitchFamily="34" charset="-122"/>
        </a:defRPr>
      </a:lvl5pPr>
      <a:lvl6pPr marL="457200" algn="ctr" rtl="0" eaLnBrk="1" fontAlgn="base" hangingPunct="1">
        <a:spcBef>
          <a:spcPct val="0"/>
        </a:spcBef>
        <a:spcAft>
          <a:spcPct val="0"/>
        </a:spcAft>
        <a:defRPr sz="4400">
          <a:solidFill>
            <a:schemeClr val="bg1"/>
          </a:solidFill>
          <a:latin typeface="Arial" charset="0"/>
          <a:ea typeface="黑体" pitchFamily="2" charset="-122"/>
        </a:defRPr>
      </a:lvl6pPr>
      <a:lvl7pPr marL="914400" algn="ctr" rtl="0" eaLnBrk="1" fontAlgn="base" hangingPunct="1">
        <a:spcBef>
          <a:spcPct val="0"/>
        </a:spcBef>
        <a:spcAft>
          <a:spcPct val="0"/>
        </a:spcAft>
        <a:defRPr sz="4400">
          <a:solidFill>
            <a:schemeClr val="bg1"/>
          </a:solidFill>
          <a:latin typeface="Arial" charset="0"/>
          <a:ea typeface="黑体" pitchFamily="2" charset="-122"/>
        </a:defRPr>
      </a:lvl7pPr>
      <a:lvl8pPr marL="1371600" algn="ctr" rtl="0" eaLnBrk="1" fontAlgn="base" hangingPunct="1">
        <a:spcBef>
          <a:spcPct val="0"/>
        </a:spcBef>
        <a:spcAft>
          <a:spcPct val="0"/>
        </a:spcAft>
        <a:defRPr sz="4400">
          <a:solidFill>
            <a:schemeClr val="bg1"/>
          </a:solidFill>
          <a:latin typeface="Arial" charset="0"/>
          <a:ea typeface="黑体" pitchFamily="2" charset="-122"/>
        </a:defRPr>
      </a:lvl8pPr>
      <a:lvl9pPr marL="1828800" algn="ctr" rtl="0" eaLnBrk="1" fontAlgn="base" hangingPunct="1">
        <a:spcBef>
          <a:spcPct val="0"/>
        </a:spcBef>
        <a:spcAft>
          <a:spcPct val="0"/>
        </a:spcAft>
        <a:defRPr sz="4400">
          <a:solidFill>
            <a:schemeClr val="bg1"/>
          </a:solidFill>
          <a:latin typeface="Arial" charset="0"/>
          <a:ea typeface="黑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宋体" charset="-122"/>
          <a:cs typeface="+mn-cs"/>
        </a:defRPr>
      </a:lvl1pPr>
      <a:lvl2pPr marL="742950" indent="-285750" algn="l" rtl="0" fontAlgn="base">
        <a:spcBef>
          <a:spcPct val="20000"/>
        </a:spcBef>
        <a:spcAft>
          <a:spcPct val="0"/>
        </a:spcAft>
        <a:buChar char="–"/>
        <a:defRPr sz="2800">
          <a:solidFill>
            <a:schemeClr val="tx1"/>
          </a:solidFill>
          <a:latin typeface="+mn-lt"/>
          <a:ea typeface="宋体" charset="-122"/>
        </a:defRPr>
      </a:lvl2pPr>
      <a:lvl3pPr marL="1143000" indent="-228600" algn="l" rtl="0" fontAlgn="base">
        <a:spcBef>
          <a:spcPct val="20000"/>
        </a:spcBef>
        <a:spcAft>
          <a:spcPct val="0"/>
        </a:spcAft>
        <a:buChar char="•"/>
        <a:defRPr sz="2400">
          <a:solidFill>
            <a:schemeClr val="tx1"/>
          </a:solidFill>
          <a:latin typeface="+mn-lt"/>
          <a:ea typeface="宋体" charset="-122"/>
        </a:defRPr>
      </a:lvl3pPr>
      <a:lvl4pPr marL="1600200" indent="-228600" algn="l" rtl="0" fontAlgn="base">
        <a:spcBef>
          <a:spcPct val="20000"/>
        </a:spcBef>
        <a:spcAft>
          <a:spcPct val="0"/>
        </a:spcAft>
        <a:buChar char="–"/>
        <a:defRPr sz="2000">
          <a:solidFill>
            <a:schemeClr val="tx1"/>
          </a:solidFill>
          <a:latin typeface="+mn-lt"/>
          <a:ea typeface="宋体" charset="-122"/>
        </a:defRPr>
      </a:lvl4pPr>
      <a:lvl5pPr marL="2057400" indent="-228600" algn="l" rtl="0" fontAlgn="base">
        <a:spcBef>
          <a:spcPct val="20000"/>
        </a:spcBef>
        <a:spcAft>
          <a:spcPct val="0"/>
        </a:spcAft>
        <a:buChar char="»"/>
        <a:defRPr sz="2000">
          <a:solidFill>
            <a:schemeClr val="tx1"/>
          </a:solidFill>
          <a:latin typeface="+mn-lt"/>
          <a:ea typeface="宋体"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090" name="Rectangle 66"/>
          <p:cNvSpPr>
            <a:spLocks noChangeArrowheads="1"/>
          </p:cNvSpPr>
          <p:nvPr/>
        </p:nvSpPr>
        <p:spPr bwMode="gray">
          <a:xfrm>
            <a:off x="0" y="0"/>
            <a:ext cx="9144000" cy="392113"/>
          </a:xfrm>
          <a:prstGeom prst="rect">
            <a:avLst/>
          </a:prstGeom>
          <a:gradFill rotWithShape="1">
            <a:gsLst>
              <a:gs pos="0">
                <a:schemeClr val="hlink">
                  <a:gamma/>
                  <a:shade val="60784"/>
                  <a:invGamma/>
                </a:schemeClr>
              </a:gs>
              <a:gs pos="100000">
                <a:schemeClr val="hlink"/>
              </a:gs>
            </a:gsLst>
            <a:lin ang="0" scaled="1"/>
          </a:gradFill>
          <a:ln w="9525">
            <a:noFill/>
            <a:miter lim="800000"/>
            <a:headEnd/>
            <a:tailEnd/>
          </a:ln>
          <a:effectLst/>
        </p:spPr>
        <p:txBody>
          <a:bodyPr wrap="none" anchor="ctr"/>
          <a:lstStyle/>
          <a:p>
            <a:pPr>
              <a:defRPr/>
            </a:pPr>
            <a:endParaRPr lang="zh-CN" altLang="en-US">
              <a:ea typeface="SimSun" pitchFamily="2" charset="-122"/>
            </a:endParaRPr>
          </a:p>
        </p:txBody>
      </p:sp>
      <p:sp>
        <p:nvSpPr>
          <p:cNvPr id="2051" name="Line 68"/>
          <p:cNvSpPr>
            <a:spLocks noChangeShapeType="1"/>
          </p:cNvSpPr>
          <p:nvPr/>
        </p:nvSpPr>
        <p:spPr bwMode="auto">
          <a:xfrm>
            <a:off x="1012825" y="1360488"/>
            <a:ext cx="8001000"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矩形 13"/>
          <p:cNvSpPr/>
          <p:nvPr/>
        </p:nvSpPr>
        <p:spPr>
          <a:xfrm>
            <a:off x="0" y="381000"/>
            <a:ext cx="9144000" cy="563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SimSun" pitchFamily="2" charset="-122"/>
            </a:endParaRPr>
          </a:p>
        </p:txBody>
      </p:sp>
      <p:sp>
        <p:nvSpPr>
          <p:cNvPr id="2053" name="Rectangle 2"/>
          <p:cNvSpPr>
            <a:spLocks noGrp="1" noChangeArrowheads="1"/>
          </p:cNvSpPr>
          <p:nvPr>
            <p:ph type="title"/>
          </p:nvPr>
        </p:nvSpPr>
        <p:spPr bwMode="gray">
          <a:xfrm>
            <a:off x="152400" y="685800"/>
            <a:ext cx="7696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2054" name="Rectangle 3"/>
          <p:cNvSpPr>
            <a:spLocks noGrp="1" noChangeArrowheads="1"/>
          </p:cNvSpPr>
          <p:nvPr>
            <p:ph type="body" idx="1"/>
          </p:nvPr>
        </p:nvSpPr>
        <p:spPr bwMode="auto">
          <a:xfrm>
            <a:off x="228600" y="1447800"/>
            <a:ext cx="81534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pic>
        <p:nvPicPr>
          <p:cNvPr id="2055" name="Picture 12" descr="背景"/>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019800"/>
            <a:ext cx="9144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713" r:id="rId1"/>
  </p:sldLayoutIdLst>
  <p:transition spd="med">
    <p:push/>
  </p:transition>
  <p:hf sldNum="0" hdr="0" dt="0"/>
  <p:txStyles>
    <p:titleStyle>
      <a:lvl1pPr algn="l" rtl="0" fontAlgn="base">
        <a:spcBef>
          <a:spcPct val="0"/>
        </a:spcBef>
        <a:spcAft>
          <a:spcPct val="0"/>
        </a:spcAft>
        <a:defRPr sz="3200" b="1">
          <a:solidFill>
            <a:schemeClr val="bg1"/>
          </a:solidFill>
          <a:latin typeface="+mj-lt"/>
          <a:ea typeface="+mj-ea"/>
          <a:cs typeface="+mj-cs"/>
        </a:defRPr>
      </a:lvl1pPr>
      <a:lvl2pPr algn="l" rtl="0" fontAlgn="base">
        <a:spcBef>
          <a:spcPct val="0"/>
        </a:spcBef>
        <a:spcAft>
          <a:spcPct val="0"/>
        </a:spcAft>
        <a:defRPr sz="3200" b="1">
          <a:solidFill>
            <a:schemeClr val="bg1"/>
          </a:solidFill>
          <a:latin typeface="Franklin Gothic Medium" pitchFamily="34" charset="0"/>
          <a:ea typeface="微软雅黑" pitchFamily="34" charset="-122"/>
        </a:defRPr>
      </a:lvl2pPr>
      <a:lvl3pPr algn="l" rtl="0" fontAlgn="base">
        <a:spcBef>
          <a:spcPct val="0"/>
        </a:spcBef>
        <a:spcAft>
          <a:spcPct val="0"/>
        </a:spcAft>
        <a:defRPr sz="3200" b="1">
          <a:solidFill>
            <a:schemeClr val="bg1"/>
          </a:solidFill>
          <a:latin typeface="Franklin Gothic Medium" pitchFamily="34" charset="0"/>
          <a:ea typeface="微软雅黑" pitchFamily="34" charset="-122"/>
        </a:defRPr>
      </a:lvl3pPr>
      <a:lvl4pPr algn="l" rtl="0" fontAlgn="base">
        <a:spcBef>
          <a:spcPct val="0"/>
        </a:spcBef>
        <a:spcAft>
          <a:spcPct val="0"/>
        </a:spcAft>
        <a:defRPr sz="3200" b="1">
          <a:solidFill>
            <a:schemeClr val="bg1"/>
          </a:solidFill>
          <a:latin typeface="Franklin Gothic Medium" pitchFamily="34" charset="0"/>
          <a:ea typeface="微软雅黑" pitchFamily="34" charset="-122"/>
        </a:defRPr>
      </a:lvl4pPr>
      <a:lvl5pPr algn="l" rtl="0" fontAlgn="base">
        <a:spcBef>
          <a:spcPct val="0"/>
        </a:spcBef>
        <a:spcAft>
          <a:spcPct val="0"/>
        </a:spcAft>
        <a:defRPr sz="3200" b="1">
          <a:solidFill>
            <a:schemeClr val="bg1"/>
          </a:solidFill>
          <a:latin typeface="Franklin Gothic Medium" pitchFamily="34" charset="0"/>
          <a:ea typeface="微软雅黑" pitchFamily="34" charset="-122"/>
        </a:defRPr>
      </a:lvl5pPr>
      <a:lvl6pPr marL="457200" algn="l" rtl="0" eaLnBrk="1" fontAlgn="base" hangingPunct="1">
        <a:spcBef>
          <a:spcPct val="0"/>
        </a:spcBef>
        <a:spcAft>
          <a:spcPct val="0"/>
        </a:spcAft>
        <a:defRPr sz="3200" b="1">
          <a:solidFill>
            <a:schemeClr val="tx1"/>
          </a:solidFill>
          <a:latin typeface="Arial" charset="0"/>
        </a:defRPr>
      </a:lvl6pPr>
      <a:lvl7pPr marL="914400" algn="l" rtl="0" eaLnBrk="1" fontAlgn="base" hangingPunct="1">
        <a:spcBef>
          <a:spcPct val="0"/>
        </a:spcBef>
        <a:spcAft>
          <a:spcPct val="0"/>
        </a:spcAft>
        <a:defRPr sz="3200" b="1">
          <a:solidFill>
            <a:schemeClr val="tx1"/>
          </a:solidFill>
          <a:latin typeface="Arial" charset="0"/>
        </a:defRPr>
      </a:lvl7pPr>
      <a:lvl8pPr marL="1371600" algn="l" rtl="0" eaLnBrk="1" fontAlgn="base" hangingPunct="1">
        <a:spcBef>
          <a:spcPct val="0"/>
        </a:spcBef>
        <a:spcAft>
          <a:spcPct val="0"/>
        </a:spcAft>
        <a:defRPr sz="3200" b="1">
          <a:solidFill>
            <a:schemeClr val="tx1"/>
          </a:solidFill>
          <a:latin typeface="Arial" charset="0"/>
        </a:defRPr>
      </a:lvl8pPr>
      <a:lvl9pPr marL="1828800" algn="l" rtl="0" eaLnBrk="1" fontAlgn="base" hangingPunct="1">
        <a:spcBef>
          <a:spcPct val="0"/>
        </a:spcBef>
        <a:spcAft>
          <a:spcPct val="0"/>
        </a:spcAft>
        <a:defRPr sz="3200" b="1">
          <a:solidFill>
            <a:schemeClr val="tx1"/>
          </a:solidFill>
          <a:latin typeface="Arial" charset="0"/>
        </a:defRPr>
      </a:lvl9pPr>
    </p:titleStyle>
    <p:bodyStyle>
      <a:lvl1pPr marL="342900" indent="-342900" algn="l" rtl="0" fontAlgn="base">
        <a:spcBef>
          <a:spcPct val="20000"/>
        </a:spcBef>
        <a:spcAft>
          <a:spcPct val="0"/>
        </a:spcAft>
        <a:buClr>
          <a:schemeClr val="tx2"/>
        </a:buClr>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1"/>
        </a:buClr>
        <a:buFont typeface="Wingdings" pitchFamily="2" charset="2"/>
        <a:buChar char="§"/>
        <a:defRPr sz="2800">
          <a:solidFill>
            <a:schemeClr val="tx1"/>
          </a:solidFill>
          <a:latin typeface="+mn-lt"/>
          <a:ea typeface="黑体" pitchFamily="49" charset="-122"/>
        </a:defRPr>
      </a:lvl2pPr>
      <a:lvl3pPr marL="1143000" indent="-228600" algn="l" rtl="0" fontAlgn="base">
        <a:spcBef>
          <a:spcPct val="20000"/>
        </a:spcBef>
        <a:spcAft>
          <a:spcPct val="0"/>
        </a:spcAft>
        <a:buClr>
          <a:schemeClr val="tx1"/>
        </a:buClr>
        <a:buChar char="•"/>
        <a:defRPr sz="2400">
          <a:solidFill>
            <a:schemeClr val="tx1"/>
          </a:solidFill>
          <a:latin typeface="+mn-lt"/>
          <a:ea typeface="黑体" pitchFamily="49" charset="-122"/>
        </a:defRPr>
      </a:lvl3pPr>
      <a:lvl4pPr marL="1600200" indent="-228600" algn="l" rtl="0" fontAlgn="base">
        <a:spcBef>
          <a:spcPct val="20000"/>
        </a:spcBef>
        <a:spcAft>
          <a:spcPct val="0"/>
        </a:spcAft>
        <a:buChar char="–"/>
        <a:defRPr sz="2000">
          <a:solidFill>
            <a:schemeClr val="tx1"/>
          </a:solidFill>
          <a:latin typeface="+mn-lt"/>
          <a:ea typeface="黑体" pitchFamily="49" charset="-122"/>
        </a:defRPr>
      </a:lvl4pPr>
      <a:lvl5pPr marL="2057400" indent="-228600" algn="l" rtl="0" fontAlgn="base">
        <a:spcBef>
          <a:spcPct val="20000"/>
        </a:spcBef>
        <a:spcAft>
          <a:spcPct val="0"/>
        </a:spcAft>
        <a:buChar char="»"/>
        <a:defRPr sz="2000">
          <a:solidFill>
            <a:schemeClr val="tx1"/>
          </a:solidFill>
          <a:latin typeface="+mn-lt"/>
          <a:ea typeface="黑体" pitchFamily="49" charset="-122"/>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6699"/>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课程报告标题</a:t>
            </a:r>
          </a:p>
        </p:txBody>
      </p:sp>
      <p:sp>
        <p:nvSpPr>
          <p:cNvPr id="3" name="副标题 2"/>
          <p:cNvSpPr>
            <a:spLocks noGrp="1"/>
          </p:cNvSpPr>
          <p:nvPr>
            <p:ph type="subTitle" idx="1"/>
          </p:nvPr>
        </p:nvSpPr>
        <p:spPr/>
        <p:txBody>
          <a:bodyPr/>
          <a:lstStyle/>
          <a:p>
            <a:r>
              <a:rPr lang="zh-CN" altLang="en-US" dirty="0">
                <a:solidFill>
                  <a:srgbClr val="FF7C80"/>
                </a:solidFill>
              </a:rPr>
              <a:t>报告人</a:t>
            </a:r>
            <a:r>
              <a:rPr lang="zh-CN" altLang="en-US" dirty="0" smtClean="0">
                <a:solidFill>
                  <a:srgbClr val="FF7C80"/>
                </a:solidFill>
              </a:rPr>
              <a:t>：信息科学技术学院 章梓立</a:t>
            </a:r>
            <a:endParaRPr lang="en-US" altLang="zh-CN" dirty="0">
              <a:solidFill>
                <a:srgbClr val="FF7C80"/>
              </a:solidFill>
            </a:endParaRPr>
          </a:p>
          <a:p>
            <a:r>
              <a:rPr lang="zh-CN" altLang="en-US" dirty="0">
                <a:solidFill>
                  <a:srgbClr val="FF7C80"/>
                </a:solidFill>
              </a:rPr>
              <a:t>日期</a:t>
            </a:r>
            <a:r>
              <a:rPr lang="zh-CN" altLang="en-US" dirty="0" smtClean="0">
                <a:solidFill>
                  <a:srgbClr val="FF7C80"/>
                </a:solidFill>
              </a:rPr>
              <a:t>：</a:t>
            </a:r>
            <a:r>
              <a:rPr lang="en-US" altLang="zh-CN" dirty="0" smtClean="0">
                <a:solidFill>
                  <a:srgbClr val="FF7C80"/>
                </a:solidFill>
              </a:rPr>
              <a:t>2020.04.01</a:t>
            </a:r>
            <a:endParaRPr lang="zh-CN" altLang="en-US" dirty="0">
              <a:solidFill>
                <a:srgbClr val="FF7C80"/>
              </a:solidFill>
            </a:endParaRPr>
          </a:p>
        </p:txBody>
      </p:sp>
    </p:spTree>
    <p:extLst>
      <p:ext uri="{BB962C8B-B14F-4D97-AF65-F5344CB8AC3E}">
        <p14:creationId xmlns:p14="http://schemas.microsoft.com/office/powerpoint/2010/main" val="3717975940"/>
      </p:ext>
    </p:extLst>
  </p:cSld>
  <p:clrMapOvr>
    <a:masterClrMapping/>
  </p:clrMapOvr>
  <p:transition spd="med">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79512" y="548680"/>
            <a:ext cx="4320480" cy="461665"/>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altLang="zh-CN" sz="2400" b="1" dirty="0" smtClean="0">
                <a:solidFill>
                  <a:schemeClr val="tx1"/>
                </a:solidFill>
                <a:effectLst>
                  <a:outerShdw blurRad="38100" dist="38100" dir="2700000" algn="tl">
                    <a:srgbClr val="000000">
                      <a:alpha val="43137"/>
                    </a:srgbClr>
                  </a:outerShdw>
                </a:effectLst>
              </a:rPr>
              <a:t>2.</a:t>
            </a:r>
            <a:r>
              <a:rPr lang="zh-CN" altLang="en-US" sz="2400" b="1" dirty="0" smtClean="0">
                <a:solidFill>
                  <a:schemeClr val="tx1"/>
                </a:solidFill>
                <a:effectLst>
                  <a:outerShdw blurRad="38100" dist="38100" dir="2700000" algn="tl">
                    <a:srgbClr val="000000">
                      <a:alpha val="43137"/>
                    </a:srgbClr>
                  </a:outerShdw>
                </a:effectLst>
              </a:rPr>
              <a:t>实验分析和展示：源码分析</a:t>
            </a:r>
            <a:endParaRPr lang="zh-CN" altLang="en-US" sz="2400" b="1" dirty="0">
              <a:solidFill>
                <a:schemeClr val="tx1"/>
              </a:solidFill>
              <a:effectLst>
                <a:outerShdw blurRad="38100" dist="38100" dir="2700000" algn="tl">
                  <a:srgbClr val="000000">
                    <a:alpha val="43137"/>
                  </a:srgbClr>
                </a:outerShdw>
              </a:effectLst>
            </a:endParaRPr>
          </a:p>
        </p:txBody>
      </p:sp>
      <p:pic>
        <p:nvPicPr>
          <p:cNvPr id="2" name="图片 1"/>
          <p:cNvPicPr>
            <a:picLocks noChangeAspect="1"/>
          </p:cNvPicPr>
          <p:nvPr/>
        </p:nvPicPr>
        <p:blipFill>
          <a:blip r:embed="rId3"/>
          <a:stretch>
            <a:fillRect/>
          </a:stretch>
        </p:blipFill>
        <p:spPr>
          <a:xfrm>
            <a:off x="431540" y="1664804"/>
            <a:ext cx="4159374" cy="2802180"/>
          </a:xfrm>
          <a:prstGeom prst="rect">
            <a:avLst/>
          </a:prstGeom>
        </p:spPr>
      </p:pic>
      <p:sp>
        <p:nvSpPr>
          <p:cNvPr id="6" name="文本框 5"/>
          <p:cNvSpPr txBox="1"/>
          <p:nvPr/>
        </p:nvSpPr>
        <p:spPr>
          <a:xfrm>
            <a:off x="431540" y="4685009"/>
            <a:ext cx="4159374" cy="1200329"/>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just">
              <a:lnSpc>
                <a:spcPct val="150000"/>
              </a:lnSpc>
            </a:pP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提取文档内容至内存，并删除其中的停用词再写入文档</a:t>
            </a:r>
          </a:p>
        </p:txBody>
      </p:sp>
      <p:sp>
        <p:nvSpPr>
          <p:cNvPr id="7" name="文本框 6"/>
          <p:cNvSpPr txBox="1"/>
          <p:nvPr/>
        </p:nvSpPr>
        <p:spPr>
          <a:xfrm>
            <a:off x="446501" y="974734"/>
            <a:ext cx="4159374" cy="581057"/>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just">
              <a:lnSpc>
                <a:spcPct val="150000"/>
              </a:lnSpc>
            </a:pPr>
            <a:r>
              <a:rPr lang="en-US" altLang="zh-CN" sz="24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d</a:t>
            </a:r>
            <a:r>
              <a:rPr lang="en-US" altLang="zh-CN"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elete_stop_words.py</a:t>
            </a:r>
            <a:endPar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9" name="文本框 8"/>
          <p:cNvSpPr txBox="1"/>
          <p:nvPr/>
        </p:nvSpPr>
        <p:spPr>
          <a:xfrm>
            <a:off x="5832140" y="974734"/>
            <a:ext cx="2579693" cy="646331"/>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just">
              <a:lnSpc>
                <a:spcPct val="150000"/>
              </a:lnSpc>
            </a:pPr>
            <a:r>
              <a:rPr lang="en-US" altLang="zh-CN"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data_handle.py</a:t>
            </a:r>
            <a:endPar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4"/>
          <a:stretch>
            <a:fillRect/>
          </a:stretch>
        </p:blipFill>
        <p:spPr>
          <a:xfrm>
            <a:off x="4788024" y="1714229"/>
            <a:ext cx="4212468" cy="1808416"/>
          </a:xfrm>
          <a:prstGeom prst="rect">
            <a:avLst/>
          </a:prstGeom>
        </p:spPr>
      </p:pic>
      <p:sp>
        <p:nvSpPr>
          <p:cNvPr id="10" name="文本框 9"/>
          <p:cNvSpPr txBox="1"/>
          <p:nvPr/>
        </p:nvSpPr>
        <p:spPr>
          <a:xfrm>
            <a:off x="4835786" y="4131012"/>
            <a:ext cx="4159374" cy="1754326"/>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just">
              <a:lnSpc>
                <a:spcPct val="150000"/>
              </a:lnSpc>
            </a:pP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提取文档内容至内存，并分为十份循环构成十个测试集与训练集，并统计样本个数</a:t>
            </a:r>
          </a:p>
        </p:txBody>
      </p:sp>
    </p:spTree>
    <p:extLst>
      <p:ext uri="{BB962C8B-B14F-4D97-AF65-F5344CB8AC3E}">
        <p14:creationId xmlns:p14="http://schemas.microsoft.com/office/powerpoint/2010/main" val="1596271397"/>
      </p:ext>
    </p:extLst>
  </p:cSld>
  <p:clrMapOvr>
    <a:masterClrMapping/>
  </p:clrMapOvr>
  <p:transition spd="med">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43508" y="504515"/>
            <a:ext cx="6804756" cy="461665"/>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altLang="zh-CN" sz="2400" b="1" dirty="0" smtClean="0">
                <a:solidFill>
                  <a:schemeClr val="tx1"/>
                </a:solidFill>
                <a:effectLst>
                  <a:outerShdw blurRad="38100" dist="38100" dir="2700000" algn="tl">
                    <a:srgbClr val="000000">
                      <a:alpha val="43137"/>
                    </a:srgbClr>
                  </a:outerShdw>
                </a:effectLst>
              </a:rPr>
              <a:t>2.</a:t>
            </a:r>
            <a:r>
              <a:rPr lang="zh-CN" altLang="en-US" sz="2400" b="1" dirty="0" smtClean="0">
                <a:solidFill>
                  <a:schemeClr val="tx1"/>
                </a:solidFill>
                <a:effectLst>
                  <a:outerShdw blurRad="38100" dist="38100" dir="2700000" algn="tl">
                    <a:srgbClr val="000000">
                      <a:alpha val="43137"/>
                    </a:srgbClr>
                  </a:outerShdw>
                </a:effectLst>
              </a:rPr>
              <a:t>实验分析和展示：源码分析（</a:t>
            </a:r>
            <a:r>
              <a:rPr lang="en-US" altLang="zh-CN" sz="2400" b="1" dirty="0" smtClean="0">
                <a:solidFill>
                  <a:schemeClr val="tx1"/>
                </a:solidFill>
                <a:effectLst>
                  <a:outerShdw blurRad="38100" dist="38100" dir="2700000" algn="tl">
                    <a:srgbClr val="000000">
                      <a:alpha val="43137"/>
                    </a:srgbClr>
                  </a:outerShdw>
                </a:effectLst>
              </a:rPr>
              <a:t>built_batch.py</a:t>
            </a:r>
            <a:r>
              <a:rPr lang="zh-CN" altLang="en-US" sz="2400" b="1" dirty="0" smtClean="0">
                <a:solidFill>
                  <a:schemeClr val="tx1"/>
                </a:solidFill>
                <a:effectLst>
                  <a:outerShdw blurRad="38100" dist="38100" dir="2700000" algn="tl">
                    <a:srgbClr val="000000">
                      <a:alpha val="43137"/>
                    </a:srgbClr>
                  </a:outerShdw>
                </a:effectLst>
              </a:rPr>
              <a:t>）</a:t>
            </a:r>
            <a:endParaRPr lang="zh-CN" altLang="en-US" sz="2400" b="1" dirty="0">
              <a:solidFill>
                <a:schemeClr val="tx1"/>
              </a:solidFill>
              <a:effectLst>
                <a:outerShdw blurRad="38100" dist="38100" dir="2700000" algn="tl">
                  <a:srgbClr val="000000">
                    <a:alpha val="43137"/>
                  </a:srgbClr>
                </a:outerShdw>
              </a:effectLst>
            </a:endParaRPr>
          </a:p>
        </p:txBody>
      </p:sp>
      <p:sp>
        <p:nvSpPr>
          <p:cNvPr id="4" name="文本框 3"/>
          <p:cNvSpPr txBox="1"/>
          <p:nvPr/>
        </p:nvSpPr>
        <p:spPr>
          <a:xfrm>
            <a:off x="459579" y="1231286"/>
            <a:ext cx="8280920" cy="1200329"/>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just">
              <a:lnSpc>
                <a:spcPct val="150000"/>
              </a:lnSpc>
            </a:pP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考虑到计算效率的问题，本实验只选取出现频率最大的</a:t>
            </a:r>
            <a:r>
              <a:rPr lang="en-US" altLang="zh-CN"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10000</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个词作为特征词，取其与大词表的交集记录其向量值</a:t>
            </a:r>
          </a:p>
        </p:txBody>
      </p:sp>
      <p:sp>
        <p:nvSpPr>
          <p:cNvPr id="6" name="文本框 5"/>
          <p:cNvSpPr txBox="1"/>
          <p:nvPr/>
        </p:nvSpPr>
        <p:spPr>
          <a:xfrm>
            <a:off x="539552" y="3584948"/>
            <a:ext cx="8064896" cy="2308324"/>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just">
              <a:lnSpc>
                <a:spcPct val="150000"/>
              </a:lnSpc>
            </a:pP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由于大词表占用存储较大不适宜上传，在此将该交集的向量表示写入文件“</a:t>
            </a:r>
            <a:r>
              <a:rPr lang="en-US" altLang="zh-CN"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word_vector.txt</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”中，并预运行了一次，后续的</a:t>
            </a:r>
            <a:r>
              <a:rPr lang="en-US" altLang="zh-CN" sz="2400" b="1" dirty="0" err="1"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bulit_word_dict</a:t>
            </a:r>
            <a:r>
              <a:rPr lang="zh-CN" altLang="en-US" sz="24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函数</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直接使用</a:t>
            </a:r>
            <a:r>
              <a:rPr lang="en-US" altLang="zh-CN"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word_vector.txt</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文件</a:t>
            </a:r>
          </a:p>
        </p:txBody>
      </p:sp>
      <p:pic>
        <p:nvPicPr>
          <p:cNvPr id="7" name="图片 6"/>
          <p:cNvPicPr>
            <a:picLocks noChangeAspect="1"/>
          </p:cNvPicPr>
          <p:nvPr/>
        </p:nvPicPr>
        <p:blipFill>
          <a:blip r:embed="rId3"/>
          <a:stretch>
            <a:fillRect/>
          </a:stretch>
        </p:blipFill>
        <p:spPr>
          <a:xfrm>
            <a:off x="595631" y="2530030"/>
            <a:ext cx="8008817" cy="956503"/>
          </a:xfrm>
          <a:prstGeom prst="rect">
            <a:avLst/>
          </a:prstGeom>
        </p:spPr>
      </p:pic>
    </p:spTree>
    <p:extLst>
      <p:ext uri="{BB962C8B-B14F-4D97-AF65-F5344CB8AC3E}">
        <p14:creationId xmlns:p14="http://schemas.microsoft.com/office/powerpoint/2010/main" val="93571325"/>
      </p:ext>
    </p:extLst>
  </p:cSld>
  <p:clrMapOvr>
    <a:masterClrMapping/>
  </p:clrMapOvr>
  <p:transition spd="med">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80528" y="512676"/>
            <a:ext cx="7416824" cy="830997"/>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altLang="zh-CN" sz="2400" b="1" dirty="0" smtClean="0">
                <a:solidFill>
                  <a:schemeClr val="tx1"/>
                </a:solidFill>
                <a:effectLst>
                  <a:outerShdw blurRad="38100" dist="38100" dir="2700000" algn="tl">
                    <a:srgbClr val="000000">
                      <a:alpha val="43137"/>
                    </a:srgbClr>
                  </a:outerShdw>
                </a:effectLst>
              </a:rPr>
              <a:t>2.</a:t>
            </a:r>
            <a:r>
              <a:rPr lang="zh-CN" altLang="en-US" sz="2400" b="1" dirty="0" smtClean="0">
                <a:solidFill>
                  <a:schemeClr val="tx1"/>
                </a:solidFill>
                <a:effectLst>
                  <a:outerShdw blurRad="38100" dist="38100" dir="2700000" algn="tl">
                    <a:srgbClr val="000000">
                      <a:alpha val="43137"/>
                    </a:srgbClr>
                  </a:outerShdw>
                </a:effectLst>
              </a:rPr>
              <a:t>实验分析和展示：源码分析</a:t>
            </a:r>
            <a:r>
              <a:rPr lang="en-US" altLang="zh-CN" sz="2400" b="1" dirty="0" smtClean="0">
                <a:solidFill>
                  <a:schemeClr val="tx1"/>
                </a:solidFill>
                <a:effectLst>
                  <a:outerShdw blurRad="38100" dist="38100" dir="2700000" algn="tl">
                    <a:srgbClr val="000000">
                      <a:alpha val="43137"/>
                    </a:srgbClr>
                  </a:outerShdw>
                </a:effectLst>
              </a:rPr>
              <a:t>v</a:t>
            </a:r>
            <a:r>
              <a:rPr lang="zh-CN" altLang="en-US" sz="2400" b="1" dirty="0">
                <a:solidFill>
                  <a:schemeClr val="tx1"/>
                </a:solidFill>
                <a:effectLst>
                  <a:outerShdw blurRad="38100" dist="38100" dir="2700000" algn="tl">
                    <a:srgbClr val="000000">
                      <a:alpha val="43137"/>
                    </a:srgbClr>
                  </a:outerShdw>
                </a:effectLst>
              </a:rPr>
              <a:t>（</a:t>
            </a:r>
            <a:r>
              <a:rPr lang="en-US" altLang="zh-CN" sz="2400" b="1" dirty="0">
                <a:solidFill>
                  <a:schemeClr val="tx1"/>
                </a:solidFill>
                <a:effectLst>
                  <a:outerShdw blurRad="38100" dist="38100" dir="2700000" algn="tl">
                    <a:srgbClr val="000000">
                      <a:alpha val="43137"/>
                    </a:srgbClr>
                  </a:outerShdw>
                </a:effectLst>
              </a:rPr>
              <a:t>built_batch.py</a:t>
            </a:r>
            <a:r>
              <a:rPr lang="zh-CN" altLang="en-US" sz="2400" b="1" dirty="0">
                <a:solidFill>
                  <a:schemeClr val="tx1"/>
                </a:solidFill>
                <a:effectLst>
                  <a:outerShdw blurRad="38100" dist="38100" dir="2700000" algn="tl">
                    <a:srgbClr val="000000">
                      <a:alpha val="43137"/>
                    </a:srgbClr>
                  </a:outerShdw>
                </a:effectLst>
              </a:rPr>
              <a:t>）</a:t>
            </a:r>
          </a:p>
          <a:p>
            <a:pPr algn="ctr"/>
            <a:endParaRPr lang="zh-CN" altLang="en-US" sz="2400" b="1" dirty="0">
              <a:solidFill>
                <a:schemeClr val="tx1"/>
              </a:solidFill>
              <a:effectLst>
                <a:outerShdw blurRad="38100" dist="38100" dir="2700000" algn="tl">
                  <a:srgbClr val="000000">
                    <a:alpha val="43137"/>
                  </a:srgbClr>
                </a:outerShdw>
              </a:effectLst>
            </a:endParaRPr>
          </a:p>
        </p:txBody>
      </p:sp>
      <p:sp>
        <p:nvSpPr>
          <p:cNvPr id="4" name="文本框 3"/>
          <p:cNvSpPr txBox="1"/>
          <p:nvPr/>
        </p:nvSpPr>
        <p:spPr>
          <a:xfrm>
            <a:off x="502992" y="1033850"/>
            <a:ext cx="8002262" cy="1754326"/>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just">
              <a:lnSpc>
                <a:spcPct val="150000"/>
              </a:lnSpc>
            </a:pP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第一个函数用于求解新建立的</a:t>
            </a:r>
            <a:r>
              <a:rPr lang="en-US" altLang="zh-CN"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9561</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个词的词表等，并创建每一折的训练集与测试集，后两个函数返回不同折数的数据集</a:t>
            </a:r>
          </a:p>
        </p:txBody>
      </p:sp>
      <p:pic>
        <p:nvPicPr>
          <p:cNvPr id="7" name="图片 6"/>
          <p:cNvPicPr>
            <a:picLocks noChangeAspect="1"/>
          </p:cNvPicPr>
          <p:nvPr/>
        </p:nvPicPr>
        <p:blipFill>
          <a:blip r:embed="rId3"/>
          <a:stretch>
            <a:fillRect/>
          </a:stretch>
        </p:blipFill>
        <p:spPr>
          <a:xfrm>
            <a:off x="494729" y="2672916"/>
            <a:ext cx="8010525" cy="866775"/>
          </a:xfrm>
          <a:prstGeom prst="rect">
            <a:avLst/>
          </a:prstGeom>
        </p:spPr>
      </p:pic>
      <p:pic>
        <p:nvPicPr>
          <p:cNvPr id="8" name="图片 7"/>
          <p:cNvPicPr>
            <a:picLocks noChangeAspect="1"/>
          </p:cNvPicPr>
          <p:nvPr/>
        </p:nvPicPr>
        <p:blipFill>
          <a:blip r:embed="rId4"/>
          <a:stretch>
            <a:fillRect/>
          </a:stretch>
        </p:blipFill>
        <p:spPr>
          <a:xfrm>
            <a:off x="494046" y="3539690"/>
            <a:ext cx="8011208" cy="761905"/>
          </a:xfrm>
          <a:prstGeom prst="rect">
            <a:avLst/>
          </a:prstGeom>
        </p:spPr>
      </p:pic>
      <p:pic>
        <p:nvPicPr>
          <p:cNvPr id="9" name="图片 8"/>
          <p:cNvPicPr>
            <a:picLocks noChangeAspect="1"/>
          </p:cNvPicPr>
          <p:nvPr/>
        </p:nvPicPr>
        <p:blipFill>
          <a:blip r:embed="rId5"/>
          <a:stretch>
            <a:fillRect/>
          </a:stretch>
        </p:blipFill>
        <p:spPr>
          <a:xfrm>
            <a:off x="494046" y="4301594"/>
            <a:ext cx="8011208" cy="611835"/>
          </a:xfrm>
          <a:prstGeom prst="rect">
            <a:avLst/>
          </a:prstGeom>
        </p:spPr>
      </p:pic>
    </p:spTree>
    <p:extLst>
      <p:ext uri="{BB962C8B-B14F-4D97-AF65-F5344CB8AC3E}">
        <p14:creationId xmlns:p14="http://schemas.microsoft.com/office/powerpoint/2010/main" val="555424143"/>
      </p:ext>
    </p:extLst>
  </p:cSld>
  <p:clrMapOvr>
    <a:masterClrMapping/>
  </p:clrMapOvr>
  <p:transition spd="med">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79512" y="548681"/>
            <a:ext cx="6300700" cy="830997"/>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altLang="zh-CN" sz="2400" b="1" dirty="0" smtClean="0">
                <a:solidFill>
                  <a:schemeClr val="tx1"/>
                </a:solidFill>
                <a:effectLst>
                  <a:outerShdw blurRad="38100" dist="38100" dir="2700000" algn="tl">
                    <a:srgbClr val="000000">
                      <a:alpha val="43137"/>
                    </a:srgbClr>
                  </a:outerShdw>
                </a:effectLst>
              </a:rPr>
              <a:t>2.</a:t>
            </a:r>
            <a:r>
              <a:rPr lang="zh-CN" altLang="en-US" sz="2400" b="1" dirty="0" smtClean="0">
                <a:solidFill>
                  <a:schemeClr val="tx1"/>
                </a:solidFill>
                <a:effectLst>
                  <a:outerShdw blurRad="38100" dist="38100" dir="2700000" algn="tl">
                    <a:srgbClr val="000000">
                      <a:alpha val="43137"/>
                    </a:srgbClr>
                  </a:outerShdw>
                </a:effectLst>
              </a:rPr>
              <a:t>实验分析和展示：源码</a:t>
            </a:r>
            <a:r>
              <a:rPr lang="zh-CN" altLang="en-US" sz="2400" b="1" dirty="0">
                <a:solidFill>
                  <a:schemeClr val="tx1"/>
                </a:solidFill>
                <a:effectLst>
                  <a:outerShdw blurRad="38100" dist="38100" dir="2700000" algn="tl">
                    <a:srgbClr val="000000">
                      <a:alpha val="43137"/>
                    </a:srgbClr>
                  </a:outerShdw>
                </a:effectLst>
              </a:rPr>
              <a:t>分析（</a:t>
            </a:r>
            <a:r>
              <a:rPr lang="en-US" altLang="zh-CN" sz="2400" b="1" dirty="0">
                <a:solidFill>
                  <a:schemeClr val="tx1"/>
                </a:solidFill>
                <a:effectLst>
                  <a:outerShdw blurRad="38100" dist="38100" dir="2700000" algn="tl">
                    <a:srgbClr val="000000">
                      <a:alpha val="43137"/>
                    </a:srgbClr>
                  </a:outerShdw>
                </a:effectLst>
              </a:rPr>
              <a:t>built_batch.py</a:t>
            </a:r>
            <a:r>
              <a:rPr lang="zh-CN" altLang="en-US" sz="2400" b="1" dirty="0">
                <a:solidFill>
                  <a:schemeClr val="tx1"/>
                </a:solidFill>
                <a:effectLst>
                  <a:outerShdw blurRad="38100" dist="38100" dir="2700000" algn="tl">
                    <a:srgbClr val="000000">
                      <a:alpha val="43137"/>
                    </a:srgbClr>
                  </a:outerShdw>
                </a:effectLst>
              </a:rPr>
              <a:t>）</a:t>
            </a:r>
          </a:p>
          <a:p>
            <a:pPr algn="ctr"/>
            <a:endParaRPr lang="zh-CN" altLang="en-US" sz="2400" b="1" dirty="0">
              <a:solidFill>
                <a:schemeClr val="tx1"/>
              </a:solidFill>
              <a:effectLst>
                <a:outerShdw blurRad="38100" dist="38100" dir="2700000" algn="tl">
                  <a:srgbClr val="000000">
                    <a:alpha val="43137"/>
                  </a:srgbClr>
                </a:outerShdw>
              </a:effectLst>
            </a:endParaRPr>
          </a:p>
        </p:txBody>
      </p:sp>
      <p:sp>
        <p:nvSpPr>
          <p:cNvPr id="4" name="文本框 3"/>
          <p:cNvSpPr txBox="1"/>
          <p:nvPr/>
        </p:nvSpPr>
        <p:spPr>
          <a:xfrm>
            <a:off x="502992" y="1033850"/>
            <a:ext cx="8002262" cy="2862322"/>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just">
              <a:lnSpc>
                <a:spcPct val="150000"/>
              </a:lnSpc>
            </a:pP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在使用</a:t>
            </a:r>
            <a:r>
              <a:rPr lang="en-US" altLang="zh-CN" sz="2400" b="1" dirty="0" err="1"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tf</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神经网络时可以采用多组数据并行的进行训练，</a:t>
            </a:r>
            <a:r>
              <a:rPr lang="en-US" altLang="zh-CN" sz="2400" b="1" dirty="0" err="1"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batch_iter</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用于创建不同折的</a:t>
            </a:r>
            <a:r>
              <a:rPr lang="en-US" altLang="zh-CN"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batch</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数据集。由于被实验使用的是动态</a:t>
            </a:r>
            <a:r>
              <a:rPr lang="en-US" altLang="zh-CN" sz="24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RNN</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模型，每一个</a:t>
            </a:r>
            <a:r>
              <a:rPr lang="en-US" altLang="zh-CN"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batch</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在隐层的计算长度不一样，所以</a:t>
            </a:r>
            <a:r>
              <a:rPr lang="en-US" altLang="zh-CN"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sequence</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返回每个</a:t>
            </a:r>
            <a:r>
              <a:rPr lang="en-US" altLang="zh-CN"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batch</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的</a:t>
            </a:r>
            <a:r>
              <a:rPr lang="en-US" altLang="zh-CN"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padding</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的最大长度，作为动态</a:t>
            </a:r>
            <a:r>
              <a:rPr lang="en-US" altLang="zh-CN"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RNN</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的参数</a:t>
            </a:r>
          </a:p>
        </p:txBody>
      </p:sp>
      <p:pic>
        <p:nvPicPr>
          <p:cNvPr id="2" name="图片 1"/>
          <p:cNvPicPr>
            <a:picLocks noChangeAspect="1"/>
          </p:cNvPicPr>
          <p:nvPr/>
        </p:nvPicPr>
        <p:blipFill>
          <a:blip r:embed="rId3"/>
          <a:stretch>
            <a:fillRect/>
          </a:stretch>
        </p:blipFill>
        <p:spPr>
          <a:xfrm>
            <a:off x="611560" y="4005064"/>
            <a:ext cx="7776864" cy="1641598"/>
          </a:xfrm>
          <a:prstGeom prst="rect">
            <a:avLst/>
          </a:prstGeom>
        </p:spPr>
      </p:pic>
    </p:spTree>
    <p:extLst>
      <p:ext uri="{BB962C8B-B14F-4D97-AF65-F5344CB8AC3E}">
        <p14:creationId xmlns:p14="http://schemas.microsoft.com/office/powerpoint/2010/main" val="847864591"/>
      </p:ext>
    </p:extLst>
  </p:cSld>
  <p:clrMapOvr>
    <a:masterClrMapping/>
  </p:clrMapOvr>
  <p:transition spd="med">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15516" y="572185"/>
            <a:ext cx="7426850" cy="461665"/>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altLang="zh-CN" sz="2400" b="1" dirty="0" smtClean="0">
                <a:solidFill>
                  <a:schemeClr val="tx1"/>
                </a:solidFill>
                <a:effectLst>
                  <a:outerShdw blurRad="38100" dist="38100" dir="2700000" algn="tl">
                    <a:srgbClr val="000000">
                      <a:alpha val="43137"/>
                    </a:srgbClr>
                  </a:outerShdw>
                </a:effectLst>
              </a:rPr>
              <a:t>2.</a:t>
            </a:r>
            <a:r>
              <a:rPr lang="zh-CN" altLang="en-US" sz="2400" b="1" dirty="0" smtClean="0">
                <a:solidFill>
                  <a:schemeClr val="tx1"/>
                </a:solidFill>
                <a:effectLst>
                  <a:outerShdw blurRad="38100" dist="38100" dir="2700000" algn="tl">
                    <a:srgbClr val="000000">
                      <a:alpha val="43137"/>
                    </a:srgbClr>
                  </a:outerShdw>
                </a:effectLst>
              </a:rPr>
              <a:t>实验分析和展示：源码分析（</a:t>
            </a:r>
            <a:r>
              <a:rPr lang="en-US" altLang="zh-CN" sz="2400" b="1" dirty="0" smtClean="0">
                <a:solidFill>
                  <a:schemeClr val="tx1"/>
                </a:solidFill>
                <a:effectLst>
                  <a:outerShdw blurRad="38100" dist="38100" dir="2700000" algn="tl">
                    <a:srgbClr val="000000">
                      <a:alpha val="43137"/>
                    </a:srgbClr>
                  </a:outerShdw>
                </a:effectLst>
              </a:rPr>
              <a:t>parameters_handle.py</a:t>
            </a:r>
            <a:r>
              <a:rPr lang="zh-CN" altLang="en-US" sz="2400" b="1" dirty="0" smtClean="0">
                <a:solidFill>
                  <a:schemeClr val="tx1"/>
                </a:solidFill>
                <a:effectLst>
                  <a:outerShdw blurRad="38100" dist="38100" dir="2700000" algn="tl">
                    <a:srgbClr val="000000">
                      <a:alpha val="43137"/>
                    </a:srgbClr>
                  </a:outerShdw>
                </a:effectLst>
              </a:rPr>
              <a:t>）</a:t>
            </a:r>
            <a:endParaRPr lang="zh-CN" altLang="en-US" sz="2400" b="1" dirty="0">
              <a:solidFill>
                <a:schemeClr val="tx1"/>
              </a:solidFill>
              <a:effectLst>
                <a:outerShdw blurRad="38100" dist="38100" dir="2700000" algn="tl">
                  <a:srgbClr val="000000">
                    <a:alpha val="43137"/>
                  </a:srgbClr>
                </a:outerShdw>
              </a:effectLst>
            </a:endParaRPr>
          </a:p>
        </p:txBody>
      </p:sp>
      <p:pic>
        <p:nvPicPr>
          <p:cNvPr id="2" name="图片 1"/>
          <p:cNvPicPr>
            <a:picLocks noChangeAspect="1"/>
          </p:cNvPicPr>
          <p:nvPr/>
        </p:nvPicPr>
        <p:blipFill>
          <a:blip r:embed="rId3"/>
          <a:stretch>
            <a:fillRect/>
          </a:stretch>
        </p:blipFill>
        <p:spPr>
          <a:xfrm>
            <a:off x="1547664" y="2564904"/>
            <a:ext cx="5964014" cy="3253749"/>
          </a:xfrm>
          <a:prstGeom prst="rect">
            <a:avLst/>
          </a:prstGeom>
        </p:spPr>
      </p:pic>
      <p:sp>
        <p:nvSpPr>
          <p:cNvPr id="6" name="文本框 5"/>
          <p:cNvSpPr txBox="1"/>
          <p:nvPr/>
        </p:nvSpPr>
        <p:spPr>
          <a:xfrm>
            <a:off x="528540" y="1234579"/>
            <a:ext cx="8002262" cy="1200329"/>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just">
              <a:lnSpc>
                <a:spcPct val="150000"/>
              </a:lnSpc>
            </a:pP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该程序含有一个类，类中是</a:t>
            </a:r>
            <a:r>
              <a:rPr lang="en-US" altLang="zh-CN" sz="2400" b="1" dirty="0" err="1"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RNN_lstm</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模型和训练时所用到的各种参数，具体含义和初始值见下图</a:t>
            </a:r>
          </a:p>
        </p:txBody>
      </p:sp>
    </p:spTree>
    <p:extLst>
      <p:ext uri="{BB962C8B-B14F-4D97-AF65-F5344CB8AC3E}">
        <p14:creationId xmlns:p14="http://schemas.microsoft.com/office/powerpoint/2010/main" val="4198405221"/>
      </p:ext>
    </p:extLst>
  </p:cSld>
  <p:clrMapOvr>
    <a:masterClrMapping/>
  </p:clrMapOvr>
  <p:transition spd="med">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96552" y="476672"/>
            <a:ext cx="7678877" cy="461665"/>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altLang="zh-CN" sz="2400" b="1" dirty="0" smtClean="0">
                <a:solidFill>
                  <a:schemeClr val="tx1"/>
                </a:solidFill>
                <a:effectLst>
                  <a:outerShdw blurRad="38100" dist="38100" dir="2700000" algn="tl">
                    <a:srgbClr val="000000">
                      <a:alpha val="43137"/>
                    </a:srgbClr>
                  </a:outerShdw>
                </a:effectLst>
              </a:rPr>
              <a:t>2.</a:t>
            </a:r>
            <a:r>
              <a:rPr lang="zh-CN" altLang="en-US" sz="2400" b="1" dirty="0" smtClean="0">
                <a:solidFill>
                  <a:schemeClr val="tx1"/>
                </a:solidFill>
                <a:effectLst>
                  <a:outerShdw blurRad="38100" dist="38100" dir="2700000" algn="tl">
                    <a:srgbClr val="000000">
                      <a:alpha val="43137"/>
                    </a:srgbClr>
                  </a:outerShdw>
                </a:effectLst>
              </a:rPr>
              <a:t>实验分析和展示：源码分析（</a:t>
            </a:r>
            <a:r>
              <a:rPr lang="en-US" altLang="zh-CN" sz="2400" b="1" dirty="0" smtClean="0">
                <a:solidFill>
                  <a:schemeClr val="tx1"/>
                </a:solidFill>
                <a:effectLst>
                  <a:outerShdw blurRad="38100" dist="38100" dir="2700000" algn="tl">
                    <a:srgbClr val="000000">
                      <a:alpha val="43137"/>
                    </a:srgbClr>
                  </a:outerShdw>
                </a:effectLst>
              </a:rPr>
              <a:t>rnn_model.py</a:t>
            </a:r>
            <a:r>
              <a:rPr lang="zh-CN" altLang="en-US" sz="2400" b="1" dirty="0" smtClean="0">
                <a:solidFill>
                  <a:schemeClr val="tx1"/>
                </a:solidFill>
                <a:effectLst>
                  <a:outerShdw blurRad="38100" dist="38100" dir="2700000" algn="tl">
                    <a:srgbClr val="000000">
                      <a:alpha val="43137"/>
                    </a:srgbClr>
                  </a:outerShdw>
                </a:effectLst>
              </a:rPr>
              <a:t>）</a:t>
            </a:r>
            <a:endParaRPr lang="zh-CN" altLang="en-US" sz="2400" b="1" dirty="0">
              <a:solidFill>
                <a:schemeClr val="tx1"/>
              </a:solidFill>
              <a:effectLst>
                <a:outerShdw blurRad="38100" dist="38100" dir="2700000" algn="tl">
                  <a:srgbClr val="000000">
                    <a:alpha val="43137"/>
                  </a:srgbClr>
                </a:outerShdw>
              </a:effectLst>
            </a:endParaRPr>
          </a:p>
        </p:txBody>
      </p:sp>
      <p:sp>
        <p:nvSpPr>
          <p:cNvPr id="4" name="文本框 3"/>
          <p:cNvSpPr txBox="1"/>
          <p:nvPr/>
        </p:nvSpPr>
        <p:spPr>
          <a:xfrm>
            <a:off x="503548" y="1358797"/>
            <a:ext cx="8002262" cy="2308324"/>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just">
              <a:lnSpc>
                <a:spcPct val="150000"/>
              </a:lnSpc>
            </a:pPr>
            <a:r>
              <a:rPr lang="en-US" altLang="zh-CN" sz="24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rnn_model.py</a:t>
            </a:r>
            <a:r>
              <a:rPr lang="zh-CN" altLang="en-US" sz="24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程序</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主要构建具体的</a:t>
            </a:r>
            <a:r>
              <a:rPr lang="en-US" altLang="zh-CN" sz="2400" b="1" dirty="0" err="1"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rnn</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模型，首先建立输出层与输入层的节点以及</a:t>
            </a:r>
            <a:r>
              <a:rPr lang="en-US" altLang="zh-CN" sz="2400" b="1" dirty="0" err="1"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rnn</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的循环深度、</a:t>
            </a:r>
            <a:r>
              <a:rPr lang="en-US" altLang="zh-CN" sz="2400" b="1" dirty="0" err="1"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lstm</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的状态保留率、当前模型训练的轮数。</a:t>
            </a:r>
            <a:r>
              <a:rPr lang="en-US" altLang="zh-CN" sz="2400" b="1" dirty="0" err="1"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rnn_lstm</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是具体的模型建立，见后文</a:t>
            </a:r>
          </a:p>
        </p:txBody>
      </p:sp>
      <p:pic>
        <p:nvPicPr>
          <p:cNvPr id="2" name="图片 1"/>
          <p:cNvPicPr>
            <a:picLocks noChangeAspect="1"/>
          </p:cNvPicPr>
          <p:nvPr/>
        </p:nvPicPr>
        <p:blipFill>
          <a:blip r:embed="rId3"/>
          <a:stretch>
            <a:fillRect/>
          </a:stretch>
        </p:blipFill>
        <p:spPr>
          <a:xfrm>
            <a:off x="827584" y="3667121"/>
            <a:ext cx="7870664" cy="1454437"/>
          </a:xfrm>
          <a:prstGeom prst="rect">
            <a:avLst/>
          </a:prstGeom>
        </p:spPr>
      </p:pic>
    </p:spTree>
    <p:extLst>
      <p:ext uri="{BB962C8B-B14F-4D97-AF65-F5344CB8AC3E}">
        <p14:creationId xmlns:p14="http://schemas.microsoft.com/office/powerpoint/2010/main" val="974405819"/>
      </p:ext>
    </p:extLst>
  </p:cSld>
  <p:clrMapOvr>
    <a:masterClrMapping/>
  </p:clrMapOvr>
  <p:transition spd="med">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24544" y="476672"/>
            <a:ext cx="7102813" cy="461665"/>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altLang="zh-CN" sz="2400" b="1" dirty="0" smtClean="0">
                <a:solidFill>
                  <a:schemeClr val="tx1"/>
                </a:solidFill>
                <a:effectLst>
                  <a:outerShdw blurRad="38100" dist="38100" dir="2700000" algn="tl">
                    <a:srgbClr val="000000">
                      <a:alpha val="43137"/>
                    </a:srgbClr>
                  </a:outerShdw>
                </a:effectLst>
              </a:rPr>
              <a:t>2.</a:t>
            </a:r>
            <a:r>
              <a:rPr lang="zh-CN" altLang="en-US" sz="2400" b="1" dirty="0" smtClean="0">
                <a:solidFill>
                  <a:schemeClr val="tx1"/>
                </a:solidFill>
                <a:effectLst>
                  <a:outerShdw blurRad="38100" dist="38100" dir="2700000" algn="tl">
                    <a:srgbClr val="000000">
                      <a:alpha val="43137"/>
                    </a:srgbClr>
                  </a:outerShdw>
                </a:effectLst>
              </a:rPr>
              <a:t>实验分析和展示：源码</a:t>
            </a:r>
            <a:r>
              <a:rPr lang="zh-CN" altLang="en-US" sz="2400" b="1" dirty="0">
                <a:solidFill>
                  <a:schemeClr val="tx1"/>
                </a:solidFill>
                <a:effectLst>
                  <a:outerShdw blurRad="38100" dist="38100" dir="2700000" algn="tl">
                    <a:srgbClr val="000000">
                      <a:alpha val="43137"/>
                    </a:srgbClr>
                  </a:outerShdw>
                </a:effectLst>
              </a:rPr>
              <a:t>分析（</a:t>
            </a:r>
            <a:r>
              <a:rPr lang="en-US" altLang="zh-CN" sz="2400" b="1" dirty="0">
                <a:solidFill>
                  <a:schemeClr val="tx1"/>
                </a:solidFill>
                <a:effectLst>
                  <a:outerShdw blurRad="38100" dist="38100" dir="2700000" algn="tl">
                    <a:srgbClr val="000000">
                      <a:alpha val="43137"/>
                    </a:srgbClr>
                  </a:outerShdw>
                </a:effectLst>
              </a:rPr>
              <a:t>rnn_model.py</a:t>
            </a:r>
            <a:r>
              <a:rPr lang="zh-CN" altLang="en-US" sz="2400" b="1" dirty="0" smtClean="0">
                <a:solidFill>
                  <a:schemeClr val="tx1"/>
                </a:solidFill>
                <a:effectLst>
                  <a:outerShdw blurRad="38100" dist="38100" dir="2700000" algn="tl">
                    <a:srgbClr val="000000">
                      <a:alpha val="43137"/>
                    </a:srgbClr>
                  </a:outerShdw>
                </a:effectLst>
              </a:rPr>
              <a:t>）</a:t>
            </a:r>
            <a:endParaRPr lang="zh-CN" altLang="en-US" sz="2400" b="1" dirty="0">
              <a:solidFill>
                <a:schemeClr val="tx1"/>
              </a:solidFill>
              <a:effectLst>
                <a:outerShdw blurRad="38100" dist="38100" dir="2700000" algn="tl">
                  <a:srgbClr val="000000">
                    <a:alpha val="43137"/>
                  </a:srgbClr>
                </a:outerShdw>
              </a:effectLst>
            </a:endParaRPr>
          </a:p>
        </p:txBody>
      </p:sp>
      <p:sp>
        <p:nvSpPr>
          <p:cNvPr id="4" name="文本框 3"/>
          <p:cNvSpPr txBox="1"/>
          <p:nvPr/>
        </p:nvSpPr>
        <p:spPr>
          <a:xfrm>
            <a:off x="512401" y="1129363"/>
            <a:ext cx="8002262" cy="1200329"/>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just">
              <a:lnSpc>
                <a:spcPct val="150000"/>
              </a:lnSpc>
            </a:pP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首先，输入的</a:t>
            </a:r>
            <a:r>
              <a:rPr lang="en-US" altLang="zh-CN"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X</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是词向量，必须要做</a:t>
            </a:r>
            <a:r>
              <a:rPr lang="en-US" altLang="zh-CN"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embedding</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处理，</a:t>
            </a:r>
            <a:r>
              <a:rPr lang="en-US" altLang="zh-CN"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embedding</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的初始化是每一折的训练集或测试集</a:t>
            </a:r>
          </a:p>
        </p:txBody>
      </p:sp>
      <p:pic>
        <p:nvPicPr>
          <p:cNvPr id="2" name="图片 1"/>
          <p:cNvPicPr>
            <a:picLocks noChangeAspect="1"/>
          </p:cNvPicPr>
          <p:nvPr/>
        </p:nvPicPr>
        <p:blipFill>
          <a:blip r:embed="rId3"/>
          <a:stretch>
            <a:fillRect/>
          </a:stretch>
        </p:blipFill>
        <p:spPr>
          <a:xfrm>
            <a:off x="683568" y="2329692"/>
            <a:ext cx="7272808" cy="1091273"/>
          </a:xfrm>
          <a:prstGeom prst="rect">
            <a:avLst/>
          </a:prstGeom>
        </p:spPr>
      </p:pic>
      <p:pic>
        <p:nvPicPr>
          <p:cNvPr id="3" name="图片 2"/>
          <p:cNvPicPr>
            <a:picLocks noChangeAspect="1"/>
          </p:cNvPicPr>
          <p:nvPr/>
        </p:nvPicPr>
        <p:blipFill>
          <a:blip r:embed="rId4"/>
          <a:stretch>
            <a:fillRect/>
          </a:stretch>
        </p:blipFill>
        <p:spPr>
          <a:xfrm>
            <a:off x="2011254" y="4635799"/>
            <a:ext cx="5004556" cy="1182488"/>
          </a:xfrm>
          <a:prstGeom prst="rect">
            <a:avLst/>
          </a:prstGeom>
        </p:spPr>
      </p:pic>
      <p:sp>
        <p:nvSpPr>
          <p:cNvPr id="6" name="文本框 5"/>
          <p:cNvSpPr txBox="1"/>
          <p:nvPr/>
        </p:nvSpPr>
        <p:spPr>
          <a:xfrm>
            <a:off x="552867" y="3411936"/>
            <a:ext cx="8002262" cy="1200329"/>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just">
              <a:lnSpc>
                <a:spcPct val="150000"/>
              </a:lnSpc>
            </a:pP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然后是两层</a:t>
            </a:r>
            <a:r>
              <a:rPr lang="en-US" altLang="zh-CN" sz="2400" b="1" dirty="0" err="1"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lstm</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节点的建立，建立后用</a:t>
            </a:r>
            <a:r>
              <a:rPr lang="en-US" altLang="zh-CN" sz="2400" b="1" dirty="0" err="1"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keep_pro</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初始化</a:t>
            </a:r>
            <a:r>
              <a:rPr lang="en-US" altLang="zh-CN" sz="2400" b="1" dirty="0" err="1"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rnn</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隐藏层中正常</a:t>
            </a:r>
            <a:r>
              <a:rPr lang="en-US" altLang="zh-CN"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output</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的概率</a:t>
            </a:r>
          </a:p>
        </p:txBody>
      </p:sp>
    </p:spTree>
    <p:extLst>
      <p:ext uri="{BB962C8B-B14F-4D97-AF65-F5344CB8AC3E}">
        <p14:creationId xmlns:p14="http://schemas.microsoft.com/office/powerpoint/2010/main" val="2737375111"/>
      </p:ext>
    </p:extLst>
  </p:cSld>
  <p:clrMapOvr>
    <a:masterClrMapping/>
  </p:clrMapOvr>
  <p:transition spd="med">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52536" y="554871"/>
            <a:ext cx="7210825" cy="461665"/>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altLang="zh-CN" sz="2400" b="1" dirty="0" smtClean="0">
                <a:solidFill>
                  <a:schemeClr val="tx1"/>
                </a:solidFill>
                <a:effectLst>
                  <a:outerShdw blurRad="38100" dist="38100" dir="2700000" algn="tl">
                    <a:srgbClr val="000000">
                      <a:alpha val="43137"/>
                    </a:srgbClr>
                  </a:outerShdw>
                </a:effectLst>
              </a:rPr>
              <a:t>2.</a:t>
            </a:r>
            <a:r>
              <a:rPr lang="zh-CN" altLang="en-US" sz="2400" b="1" dirty="0" smtClean="0">
                <a:solidFill>
                  <a:schemeClr val="tx1"/>
                </a:solidFill>
                <a:effectLst>
                  <a:outerShdw blurRad="38100" dist="38100" dir="2700000" algn="tl">
                    <a:srgbClr val="000000">
                      <a:alpha val="43137"/>
                    </a:srgbClr>
                  </a:outerShdw>
                </a:effectLst>
              </a:rPr>
              <a:t>实验分析和展示：源码</a:t>
            </a:r>
            <a:r>
              <a:rPr lang="zh-CN" altLang="en-US" sz="2400" b="1" dirty="0">
                <a:solidFill>
                  <a:schemeClr val="tx1"/>
                </a:solidFill>
                <a:effectLst>
                  <a:outerShdw blurRad="38100" dist="38100" dir="2700000" algn="tl">
                    <a:srgbClr val="000000">
                      <a:alpha val="43137"/>
                    </a:srgbClr>
                  </a:outerShdw>
                </a:effectLst>
              </a:rPr>
              <a:t>分析（</a:t>
            </a:r>
            <a:r>
              <a:rPr lang="en-US" altLang="zh-CN" sz="2400" b="1" dirty="0">
                <a:solidFill>
                  <a:schemeClr val="tx1"/>
                </a:solidFill>
                <a:effectLst>
                  <a:outerShdw blurRad="38100" dist="38100" dir="2700000" algn="tl">
                    <a:srgbClr val="000000">
                      <a:alpha val="43137"/>
                    </a:srgbClr>
                  </a:outerShdw>
                </a:effectLst>
              </a:rPr>
              <a:t>rnn_model.py</a:t>
            </a:r>
            <a:r>
              <a:rPr lang="zh-CN" altLang="en-US" sz="2400" b="1" dirty="0" smtClean="0">
                <a:solidFill>
                  <a:schemeClr val="tx1"/>
                </a:solidFill>
                <a:effectLst>
                  <a:outerShdw blurRad="38100" dist="38100" dir="2700000" algn="tl">
                    <a:srgbClr val="000000">
                      <a:alpha val="43137"/>
                    </a:srgbClr>
                  </a:outerShdw>
                </a:effectLst>
              </a:rPr>
              <a:t>）</a:t>
            </a:r>
            <a:endParaRPr lang="zh-CN" altLang="en-US" sz="2400" b="1" dirty="0">
              <a:solidFill>
                <a:schemeClr val="tx1"/>
              </a:solidFill>
              <a:effectLst>
                <a:outerShdw blurRad="38100" dist="38100" dir="2700000" algn="tl">
                  <a:srgbClr val="000000">
                    <a:alpha val="43137"/>
                  </a:srgbClr>
                </a:outerShdw>
              </a:effectLst>
            </a:endParaRPr>
          </a:p>
        </p:txBody>
      </p:sp>
      <p:sp>
        <p:nvSpPr>
          <p:cNvPr id="4" name="文本框 3"/>
          <p:cNvSpPr txBox="1"/>
          <p:nvPr/>
        </p:nvSpPr>
        <p:spPr>
          <a:xfrm>
            <a:off x="467544" y="1129581"/>
            <a:ext cx="8002262" cy="1754326"/>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just">
              <a:lnSpc>
                <a:spcPct val="150000"/>
              </a:lnSpc>
            </a:pP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以下</a:t>
            </a:r>
            <a:r>
              <a:rPr lang="zh-CN" altLang="en-US" sz="24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定义</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了</a:t>
            </a:r>
            <a:r>
              <a:rPr lang="en-US" altLang="zh-CN" sz="2400" b="1" dirty="0" err="1"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rnn</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的神经元每一次训练正常</a:t>
            </a:r>
            <a:r>
              <a:rPr lang="en-US" altLang="zh-CN"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output</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的概率、输出以及输出层的归一化方法。该模型中</a:t>
            </a:r>
            <a:r>
              <a:rPr lang="en-US" altLang="zh-CN"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output</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取所有神经元的平均而不是最后一个</a:t>
            </a:r>
          </a:p>
        </p:txBody>
      </p:sp>
      <p:pic>
        <p:nvPicPr>
          <p:cNvPr id="2" name="图片 1"/>
          <p:cNvPicPr>
            <a:picLocks noChangeAspect="1"/>
          </p:cNvPicPr>
          <p:nvPr/>
        </p:nvPicPr>
        <p:blipFill>
          <a:blip r:embed="rId3"/>
          <a:stretch>
            <a:fillRect/>
          </a:stretch>
        </p:blipFill>
        <p:spPr>
          <a:xfrm>
            <a:off x="1367644" y="2996952"/>
            <a:ext cx="5832648" cy="2948489"/>
          </a:xfrm>
          <a:prstGeom prst="rect">
            <a:avLst/>
          </a:prstGeom>
        </p:spPr>
      </p:pic>
    </p:spTree>
    <p:extLst>
      <p:ext uri="{BB962C8B-B14F-4D97-AF65-F5344CB8AC3E}">
        <p14:creationId xmlns:p14="http://schemas.microsoft.com/office/powerpoint/2010/main" val="2897067952"/>
      </p:ext>
    </p:extLst>
  </p:cSld>
  <p:clrMapOvr>
    <a:masterClrMapping/>
  </p:clrMapOvr>
  <p:transition spd="med">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534" y="559344"/>
            <a:ext cx="6454741" cy="461665"/>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altLang="zh-CN" sz="2400" b="1" dirty="0" smtClean="0">
                <a:solidFill>
                  <a:schemeClr val="tx1"/>
                </a:solidFill>
                <a:effectLst>
                  <a:outerShdw blurRad="38100" dist="38100" dir="2700000" algn="tl">
                    <a:srgbClr val="000000">
                      <a:alpha val="43137"/>
                    </a:srgbClr>
                  </a:outerShdw>
                </a:effectLst>
              </a:rPr>
              <a:t>2.</a:t>
            </a:r>
            <a:r>
              <a:rPr lang="zh-CN" altLang="en-US" sz="2400" b="1" dirty="0" smtClean="0">
                <a:solidFill>
                  <a:schemeClr val="tx1"/>
                </a:solidFill>
                <a:effectLst>
                  <a:outerShdw blurRad="38100" dist="38100" dir="2700000" algn="tl">
                    <a:srgbClr val="000000">
                      <a:alpha val="43137"/>
                    </a:srgbClr>
                  </a:outerShdw>
                </a:effectLst>
              </a:rPr>
              <a:t>实验分析和展示：源码</a:t>
            </a:r>
            <a:r>
              <a:rPr lang="zh-CN" altLang="en-US" sz="2400" b="1" dirty="0">
                <a:solidFill>
                  <a:schemeClr val="tx1"/>
                </a:solidFill>
                <a:effectLst>
                  <a:outerShdw blurRad="38100" dist="38100" dir="2700000" algn="tl">
                    <a:srgbClr val="000000">
                      <a:alpha val="43137"/>
                    </a:srgbClr>
                  </a:outerShdw>
                </a:effectLst>
              </a:rPr>
              <a:t>分析（</a:t>
            </a:r>
            <a:r>
              <a:rPr lang="en-US" altLang="zh-CN" sz="2400" b="1" dirty="0">
                <a:solidFill>
                  <a:schemeClr val="tx1"/>
                </a:solidFill>
                <a:effectLst>
                  <a:outerShdw blurRad="38100" dist="38100" dir="2700000" algn="tl">
                    <a:srgbClr val="000000">
                      <a:alpha val="43137"/>
                    </a:srgbClr>
                  </a:outerShdw>
                </a:effectLst>
              </a:rPr>
              <a:t>rnn_model.py</a:t>
            </a:r>
            <a:r>
              <a:rPr lang="zh-CN" altLang="en-US" sz="2400" b="1" dirty="0" smtClean="0">
                <a:solidFill>
                  <a:schemeClr val="tx1"/>
                </a:solidFill>
                <a:effectLst>
                  <a:outerShdw blurRad="38100" dist="38100" dir="2700000" algn="tl">
                    <a:srgbClr val="000000">
                      <a:alpha val="43137"/>
                    </a:srgbClr>
                  </a:outerShdw>
                </a:effectLst>
              </a:rPr>
              <a:t>）</a:t>
            </a:r>
            <a:endParaRPr lang="zh-CN" altLang="en-US" sz="2400" b="1" dirty="0">
              <a:solidFill>
                <a:schemeClr val="tx1"/>
              </a:solidFill>
              <a:effectLst>
                <a:outerShdw blurRad="38100" dist="38100" dir="2700000" algn="tl">
                  <a:srgbClr val="000000">
                    <a:alpha val="43137"/>
                  </a:srgbClr>
                </a:outerShdw>
              </a:effectLst>
            </a:endParaRPr>
          </a:p>
        </p:txBody>
      </p:sp>
      <p:sp>
        <p:nvSpPr>
          <p:cNvPr id="4" name="文本框 3"/>
          <p:cNvSpPr txBox="1"/>
          <p:nvPr/>
        </p:nvSpPr>
        <p:spPr>
          <a:xfrm>
            <a:off x="539552" y="1328571"/>
            <a:ext cx="8002262" cy="1200329"/>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just">
              <a:lnSpc>
                <a:spcPct val="150000"/>
              </a:lnSpc>
            </a:pP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定义损失函数、梯度更新的方法以及训练（测试）的准确性</a:t>
            </a:r>
          </a:p>
        </p:txBody>
      </p:sp>
      <p:pic>
        <p:nvPicPr>
          <p:cNvPr id="2" name="图片 1"/>
          <p:cNvPicPr>
            <a:picLocks noChangeAspect="1"/>
          </p:cNvPicPr>
          <p:nvPr/>
        </p:nvPicPr>
        <p:blipFill>
          <a:blip r:embed="rId3"/>
          <a:stretch>
            <a:fillRect/>
          </a:stretch>
        </p:blipFill>
        <p:spPr>
          <a:xfrm>
            <a:off x="1223628" y="2348880"/>
            <a:ext cx="6768752" cy="3518265"/>
          </a:xfrm>
          <a:prstGeom prst="rect">
            <a:avLst/>
          </a:prstGeom>
        </p:spPr>
      </p:pic>
    </p:spTree>
    <p:extLst>
      <p:ext uri="{BB962C8B-B14F-4D97-AF65-F5344CB8AC3E}">
        <p14:creationId xmlns:p14="http://schemas.microsoft.com/office/powerpoint/2010/main" val="1328186726"/>
      </p:ext>
    </p:extLst>
  </p:cSld>
  <p:clrMapOvr>
    <a:masterClrMapping/>
  </p:clrMapOvr>
  <p:transition spd="med">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534" y="559344"/>
            <a:ext cx="6418737" cy="461665"/>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altLang="zh-CN" sz="2400" b="1" dirty="0" smtClean="0">
                <a:solidFill>
                  <a:schemeClr val="tx1"/>
                </a:solidFill>
                <a:effectLst>
                  <a:outerShdw blurRad="38100" dist="38100" dir="2700000" algn="tl">
                    <a:srgbClr val="000000">
                      <a:alpha val="43137"/>
                    </a:srgbClr>
                  </a:outerShdw>
                </a:effectLst>
              </a:rPr>
              <a:t>2.</a:t>
            </a:r>
            <a:r>
              <a:rPr lang="zh-CN" altLang="en-US" sz="2400" b="1" dirty="0" smtClean="0">
                <a:solidFill>
                  <a:schemeClr val="tx1"/>
                </a:solidFill>
                <a:effectLst>
                  <a:outerShdw blurRad="38100" dist="38100" dir="2700000" algn="tl">
                    <a:srgbClr val="000000">
                      <a:alpha val="43137"/>
                    </a:srgbClr>
                  </a:outerShdw>
                </a:effectLst>
              </a:rPr>
              <a:t>实验分析和展示：源码</a:t>
            </a:r>
            <a:r>
              <a:rPr lang="zh-CN" altLang="en-US" sz="2400" b="1" dirty="0">
                <a:solidFill>
                  <a:schemeClr val="tx1"/>
                </a:solidFill>
                <a:effectLst>
                  <a:outerShdw blurRad="38100" dist="38100" dir="2700000" algn="tl">
                    <a:srgbClr val="000000">
                      <a:alpha val="43137"/>
                    </a:srgbClr>
                  </a:outerShdw>
                </a:effectLst>
              </a:rPr>
              <a:t>分析（</a:t>
            </a:r>
            <a:r>
              <a:rPr lang="en-US" altLang="zh-CN" sz="2400" b="1" dirty="0">
                <a:solidFill>
                  <a:schemeClr val="tx1"/>
                </a:solidFill>
                <a:effectLst>
                  <a:outerShdw blurRad="38100" dist="38100" dir="2700000" algn="tl">
                    <a:srgbClr val="000000">
                      <a:alpha val="43137"/>
                    </a:srgbClr>
                  </a:outerShdw>
                </a:effectLst>
              </a:rPr>
              <a:t>rnn_model.py</a:t>
            </a:r>
            <a:r>
              <a:rPr lang="zh-CN" altLang="en-US" sz="2400" b="1" dirty="0" smtClean="0">
                <a:solidFill>
                  <a:schemeClr val="tx1"/>
                </a:solidFill>
                <a:effectLst>
                  <a:outerShdw blurRad="38100" dist="38100" dir="2700000" algn="tl">
                    <a:srgbClr val="000000">
                      <a:alpha val="43137"/>
                    </a:srgbClr>
                  </a:outerShdw>
                </a:effectLst>
              </a:rPr>
              <a:t>）</a:t>
            </a:r>
            <a:endParaRPr lang="zh-CN" altLang="en-US" sz="2400" b="1" dirty="0">
              <a:solidFill>
                <a:schemeClr val="tx1"/>
              </a:solidFill>
              <a:effectLst>
                <a:outerShdw blurRad="38100" dist="38100" dir="2700000" algn="tl">
                  <a:srgbClr val="000000">
                    <a:alpha val="43137"/>
                  </a:srgbClr>
                </a:outerShdw>
              </a:effectLst>
            </a:endParaRPr>
          </a:p>
        </p:txBody>
      </p:sp>
      <p:pic>
        <p:nvPicPr>
          <p:cNvPr id="6" name="图片 5"/>
          <p:cNvPicPr>
            <a:picLocks noChangeAspect="1"/>
          </p:cNvPicPr>
          <p:nvPr/>
        </p:nvPicPr>
        <p:blipFill>
          <a:blip r:embed="rId3"/>
          <a:stretch>
            <a:fillRect/>
          </a:stretch>
        </p:blipFill>
        <p:spPr>
          <a:xfrm>
            <a:off x="1727684" y="3176972"/>
            <a:ext cx="5628096" cy="2747764"/>
          </a:xfrm>
          <a:prstGeom prst="rect">
            <a:avLst/>
          </a:prstGeom>
        </p:spPr>
      </p:pic>
      <p:sp>
        <p:nvSpPr>
          <p:cNvPr id="7" name="文本框 6"/>
          <p:cNvSpPr txBox="1"/>
          <p:nvPr/>
        </p:nvSpPr>
        <p:spPr>
          <a:xfrm>
            <a:off x="540601" y="1268760"/>
            <a:ext cx="8002262" cy="1754326"/>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just">
              <a:lnSpc>
                <a:spcPct val="150000"/>
              </a:lnSpc>
            </a:pP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第一个函数用于打包输入的训练集（测试集）以及标签和数据真是长度等，第二个函数用于评估模型的</a:t>
            </a:r>
            <a:r>
              <a:rPr lang="en-US" altLang="zh-CN"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loss</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变化以及准确率的变化</a:t>
            </a:r>
          </a:p>
        </p:txBody>
      </p:sp>
    </p:spTree>
    <p:extLst>
      <p:ext uri="{BB962C8B-B14F-4D97-AF65-F5344CB8AC3E}">
        <p14:creationId xmlns:p14="http://schemas.microsoft.com/office/powerpoint/2010/main" val="2156025233"/>
      </p:ext>
    </p:extLst>
  </p:cSld>
  <p:clrMapOvr>
    <a:masterClrMapping/>
  </p:clrMapOvr>
  <p:transition spd="med">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内容提要</a:t>
            </a:r>
          </a:p>
        </p:txBody>
      </p:sp>
      <p:sp>
        <p:nvSpPr>
          <p:cNvPr id="3" name="内容占位符 2">
            <a:extLst>
              <a:ext uri="{FF2B5EF4-FFF2-40B4-BE49-F238E27FC236}">
                <a16:creationId xmlns:a16="http://schemas.microsoft.com/office/drawing/2014/main" id="{0A56EF4B-F63C-48D2-9F73-5E8A11B7869A}"/>
              </a:ext>
            </a:extLst>
          </p:cNvPr>
          <p:cNvSpPr txBox="1">
            <a:spLocks/>
          </p:cNvSpPr>
          <p:nvPr/>
        </p:nvSpPr>
        <p:spPr>
          <a:xfrm>
            <a:off x="1583668" y="1160748"/>
            <a:ext cx="6300700" cy="4356484"/>
          </a:xfrm>
          <a:prstGeom prst="rect">
            <a:avLst/>
          </a:prstGeom>
        </p:spPr>
        <p:txBody>
          <a:bodyPr/>
          <a:lst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9pPr>
          </a:lstStyle>
          <a:p>
            <a:pPr lvl="1" hangingPunct="1">
              <a:spcBef>
                <a:spcPts val="6000"/>
              </a:spcBef>
              <a:buSzPct val="100000"/>
              <a:buFont typeface="Wingdings" panose="05000000000000000000" pitchFamily="2" charset="2"/>
              <a:buChar char="n"/>
              <a:defRPr/>
            </a:pPr>
            <a:r>
              <a:rPr lang="en-US" altLang="zh-CN" sz="2800" dirty="0" err="1" smtClean="0"/>
              <a:t>lstm</a:t>
            </a:r>
            <a:r>
              <a:rPr lang="zh-CN" altLang="en-US" sz="2800" dirty="0" smtClean="0"/>
              <a:t>文档分类器模型</a:t>
            </a:r>
          </a:p>
          <a:p>
            <a:pPr lvl="1" hangingPunct="1">
              <a:spcBef>
                <a:spcPts val="6000"/>
              </a:spcBef>
              <a:buSzPct val="100000"/>
              <a:buFont typeface="Wingdings" panose="05000000000000000000" pitchFamily="2" charset="2"/>
              <a:buChar char="n"/>
              <a:defRPr/>
            </a:pPr>
            <a:r>
              <a:rPr lang="zh-CN" altLang="en-US" sz="2800" dirty="0" smtClean="0"/>
              <a:t>实验</a:t>
            </a:r>
            <a:r>
              <a:rPr lang="zh-CN" altLang="en-US" sz="2800" dirty="0"/>
              <a:t>分析与</a:t>
            </a:r>
            <a:r>
              <a:rPr lang="zh-CN" altLang="en-US" sz="2800" dirty="0" smtClean="0"/>
              <a:t>展示</a:t>
            </a:r>
            <a:endParaRPr lang="en-US" altLang="zh-CN" sz="2800" dirty="0" smtClean="0"/>
          </a:p>
          <a:p>
            <a:pPr lvl="1" hangingPunct="1">
              <a:spcBef>
                <a:spcPts val="6000"/>
              </a:spcBef>
              <a:buSzPct val="100000"/>
              <a:buFont typeface="Wingdings" panose="05000000000000000000" pitchFamily="2" charset="2"/>
              <a:buChar char="n"/>
              <a:defRPr/>
            </a:pPr>
            <a:r>
              <a:rPr lang="zh-CN" altLang="en-US" sz="2800" dirty="0" smtClean="0"/>
              <a:t>展望与感受</a:t>
            </a:r>
            <a:endParaRPr lang="en-US" altLang="zh-CN" sz="2800" dirty="0"/>
          </a:p>
        </p:txBody>
      </p:sp>
      <p:sp>
        <p:nvSpPr>
          <p:cNvPr id="4" name="文本框 3"/>
          <p:cNvSpPr txBox="1"/>
          <p:nvPr/>
        </p:nvSpPr>
        <p:spPr>
          <a:xfrm>
            <a:off x="287524" y="4221088"/>
            <a:ext cx="8383642" cy="1754326"/>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just">
              <a:lnSpc>
                <a:spcPct val="150000"/>
              </a:lnSpc>
            </a:pP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注：运行时将微博数据集</a:t>
            </a:r>
            <a:r>
              <a:rPr lang="en-US" altLang="zh-CN" sz="24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(new_weibo_13638)</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命名为“数据”放到程序同一目录下，先运行</a:t>
            </a:r>
            <a:r>
              <a:rPr lang="en-US" altLang="zh-CN"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delete_stop_words.py,</a:t>
            </a:r>
            <a:r>
              <a:rPr lang="zh-CN" altLang="en-US" sz="24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再</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运行分类程序</a:t>
            </a:r>
            <a:r>
              <a:rPr lang="en-US" altLang="zh-CN"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(rnn_train.py</a:t>
            </a:r>
            <a:r>
              <a:rPr lang="en-US" altLang="zh-CN"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endPar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52075176"/>
      </p:ext>
    </p:extLst>
  </p:cSld>
  <p:clrMapOvr>
    <a:masterClrMapping/>
  </p:clrMapOvr>
  <p:transition spd="med">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534" y="559344"/>
            <a:ext cx="6418737" cy="461665"/>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altLang="zh-CN" sz="2400" b="1" dirty="0" smtClean="0">
                <a:solidFill>
                  <a:schemeClr val="tx1"/>
                </a:solidFill>
                <a:effectLst>
                  <a:outerShdw blurRad="38100" dist="38100" dir="2700000" algn="tl">
                    <a:srgbClr val="000000">
                      <a:alpha val="43137"/>
                    </a:srgbClr>
                  </a:outerShdw>
                </a:effectLst>
              </a:rPr>
              <a:t>2.</a:t>
            </a:r>
            <a:r>
              <a:rPr lang="zh-CN" altLang="en-US" sz="2400" b="1" dirty="0" smtClean="0">
                <a:solidFill>
                  <a:schemeClr val="tx1"/>
                </a:solidFill>
                <a:effectLst>
                  <a:outerShdw blurRad="38100" dist="38100" dir="2700000" algn="tl">
                    <a:srgbClr val="000000">
                      <a:alpha val="43137"/>
                    </a:srgbClr>
                  </a:outerShdw>
                </a:effectLst>
              </a:rPr>
              <a:t>实验分析和展示：源码</a:t>
            </a:r>
            <a:r>
              <a:rPr lang="zh-CN" altLang="en-US" sz="2400" b="1" dirty="0">
                <a:solidFill>
                  <a:schemeClr val="tx1"/>
                </a:solidFill>
                <a:effectLst>
                  <a:outerShdw blurRad="38100" dist="38100" dir="2700000" algn="tl">
                    <a:srgbClr val="000000">
                      <a:alpha val="43137"/>
                    </a:srgbClr>
                  </a:outerShdw>
                </a:effectLst>
              </a:rPr>
              <a:t>分析</a:t>
            </a:r>
            <a:r>
              <a:rPr lang="zh-CN" altLang="en-US" sz="2400" b="1" dirty="0" smtClean="0">
                <a:solidFill>
                  <a:schemeClr val="tx1"/>
                </a:solidFill>
                <a:effectLst>
                  <a:outerShdw blurRad="38100" dist="38100" dir="2700000" algn="tl">
                    <a:srgbClr val="000000">
                      <a:alpha val="43137"/>
                    </a:srgbClr>
                  </a:outerShdw>
                </a:effectLst>
              </a:rPr>
              <a:t>（</a:t>
            </a:r>
            <a:r>
              <a:rPr lang="en-US" altLang="zh-CN" sz="2400" b="1" dirty="0" smtClean="0">
                <a:solidFill>
                  <a:schemeClr val="tx1"/>
                </a:solidFill>
                <a:effectLst>
                  <a:outerShdw blurRad="38100" dist="38100" dir="2700000" algn="tl">
                    <a:srgbClr val="000000">
                      <a:alpha val="43137"/>
                    </a:srgbClr>
                  </a:outerShdw>
                </a:effectLst>
              </a:rPr>
              <a:t>train_rnn.py</a:t>
            </a:r>
            <a:r>
              <a:rPr lang="zh-CN" altLang="en-US" sz="2400" b="1" dirty="0" smtClean="0">
                <a:solidFill>
                  <a:schemeClr val="tx1"/>
                </a:solidFill>
                <a:effectLst>
                  <a:outerShdw blurRad="38100" dist="38100" dir="2700000" algn="tl">
                    <a:srgbClr val="000000">
                      <a:alpha val="43137"/>
                    </a:srgbClr>
                  </a:outerShdw>
                </a:effectLst>
              </a:rPr>
              <a:t>）</a:t>
            </a:r>
            <a:endParaRPr lang="zh-CN" altLang="en-US" sz="2400" b="1" dirty="0">
              <a:solidFill>
                <a:schemeClr val="tx1"/>
              </a:solidFill>
              <a:effectLst>
                <a:outerShdw blurRad="38100" dist="38100" dir="2700000" algn="tl">
                  <a:srgbClr val="000000">
                    <a:alpha val="43137"/>
                  </a:srgbClr>
                </a:outerShdw>
              </a:effectLst>
            </a:endParaRPr>
          </a:p>
        </p:txBody>
      </p:sp>
      <p:sp>
        <p:nvSpPr>
          <p:cNvPr id="7" name="文本框 6"/>
          <p:cNvSpPr txBox="1"/>
          <p:nvPr/>
        </p:nvSpPr>
        <p:spPr>
          <a:xfrm>
            <a:off x="451921" y="1070149"/>
            <a:ext cx="8388932" cy="1754326"/>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just">
              <a:lnSpc>
                <a:spcPct val="150000"/>
              </a:lnSpc>
            </a:pPr>
            <a:r>
              <a:rPr lang="en-US" altLang="zh-CN"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train_rnn.py</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中含有</a:t>
            </a:r>
            <a:r>
              <a:rPr lang="en-US" altLang="zh-CN"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train</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函数和调用</a:t>
            </a:r>
            <a:r>
              <a:rPr lang="en-US" altLang="zh-CN"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train</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函数的主程序，</a:t>
            </a:r>
            <a:r>
              <a:rPr lang="en-US" altLang="zh-CN"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train</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函数的参数</a:t>
            </a:r>
            <a:r>
              <a:rPr lang="en-US" altLang="zh-CN"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cur</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是当前训练的折数，然后开始对</a:t>
            </a:r>
            <a:r>
              <a:rPr lang="en-US" altLang="zh-CN" sz="2400" b="1" dirty="0" err="1"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rnn</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模型进行投喂数据与正向反向传播，最后求解对测试集的正确率</a:t>
            </a:r>
          </a:p>
        </p:txBody>
      </p:sp>
      <p:pic>
        <p:nvPicPr>
          <p:cNvPr id="2" name="图片 1"/>
          <p:cNvPicPr>
            <a:picLocks noChangeAspect="1"/>
          </p:cNvPicPr>
          <p:nvPr/>
        </p:nvPicPr>
        <p:blipFill>
          <a:blip r:embed="rId3"/>
          <a:stretch>
            <a:fillRect/>
          </a:stretch>
        </p:blipFill>
        <p:spPr>
          <a:xfrm>
            <a:off x="935596" y="2780928"/>
            <a:ext cx="7421583" cy="3137718"/>
          </a:xfrm>
          <a:prstGeom prst="rect">
            <a:avLst/>
          </a:prstGeom>
        </p:spPr>
      </p:pic>
    </p:spTree>
    <p:extLst>
      <p:ext uri="{BB962C8B-B14F-4D97-AF65-F5344CB8AC3E}">
        <p14:creationId xmlns:p14="http://schemas.microsoft.com/office/powerpoint/2010/main" val="1677559943"/>
      </p:ext>
    </p:extLst>
  </p:cSld>
  <p:clrMapOvr>
    <a:masterClrMapping/>
  </p:clrMapOvr>
  <p:transition spd="med">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584684"/>
            <a:ext cx="5544616" cy="461665"/>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altLang="zh-CN" sz="2400" b="1" dirty="0" smtClean="0">
                <a:solidFill>
                  <a:schemeClr val="tx1"/>
                </a:solidFill>
                <a:effectLst>
                  <a:outerShdw blurRad="38100" dist="38100" dir="2700000" algn="tl">
                    <a:srgbClr val="000000">
                      <a:alpha val="43137"/>
                    </a:srgbClr>
                  </a:outerShdw>
                </a:effectLst>
              </a:rPr>
              <a:t>2.</a:t>
            </a:r>
            <a:r>
              <a:rPr lang="zh-CN" altLang="en-US" sz="2400" b="1" dirty="0" smtClean="0">
                <a:solidFill>
                  <a:schemeClr val="tx1"/>
                </a:solidFill>
                <a:effectLst>
                  <a:outerShdw blurRad="38100" dist="38100" dir="2700000" algn="tl">
                    <a:srgbClr val="000000">
                      <a:alpha val="43137"/>
                    </a:srgbClr>
                  </a:outerShdw>
                </a:effectLst>
              </a:rPr>
              <a:t>实验分析和展示：实验结果和分析</a:t>
            </a:r>
            <a:endParaRPr lang="zh-CN" altLang="en-US" sz="2400" b="1" dirty="0">
              <a:solidFill>
                <a:schemeClr val="tx1"/>
              </a:solidFill>
              <a:effectLst>
                <a:outerShdw blurRad="38100" dist="38100" dir="2700000" algn="tl">
                  <a:srgbClr val="000000">
                    <a:alpha val="43137"/>
                  </a:srgbClr>
                </a:outerShdw>
              </a:effectLst>
            </a:endParaRPr>
          </a:p>
        </p:txBody>
      </p:sp>
      <p:sp>
        <p:nvSpPr>
          <p:cNvPr id="3" name="文本框 2"/>
          <p:cNvSpPr txBox="1"/>
          <p:nvPr/>
        </p:nvSpPr>
        <p:spPr>
          <a:xfrm>
            <a:off x="791580" y="1340768"/>
            <a:ext cx="7488832" cy="1754326"/>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just">
              <a:lnSpc>
                <a:spcPct val="150000"/>
              </a:lnSpc>
            </a:pP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运行</a:t>
            </a:r>
            <a:r>
              <a:rPr lang="en-US" altLang="zh-CN" sz="2400" b="1" dirty="0" err="1"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train_rnn</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，开始十折交叉训练喂入数据并统计与验证集相比较的正确率。如图所示（每一折对训练集进行三次迭代，每</a:t>
            </a:r>
            <a:r>
              <a:rPr lang="en-US" altLang="zh-CN"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100</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次训练便输出模型状态）</a:t>
            </a:r>
          </a:p>
        </p:txBody>
      </p:sp>
      <p:pic>
        <p:nvPicPr>
          <p:cNvPr id="2" name="图片 1"/>
          <p:cNvPicPr>
            <a:picLocks noChangeAspect="1"/>
          </p:cNvPicPr>
          <p:nvPr/>
        </p:nvPicPr>
        <p:blipFill>
          <a:blip r:embed="rId3"/>
          <a:stretch>
            <a:fillRect/>
          </a:stretch>
        </p:blipFill>
        <p:spPr>
          <a:xfrm>
            <a:off x="1259632" y="3389695"/>
            <a:ext cx="5929533" cy="2044499"/>
          </a:xfrm>
          <a:prstGeom prst="rect">
            <a:avLst/>
          </a:prstGeom>
        </p:spPr>
      </p:pic>
    </p:spTree>
    <p:extLst>
      <p:ext uri="{BB962C8B-B14F-4D97-AF65-F5344CB8AC3E}">
        <p14:creationId xmlns:p14="http://schemas.microsoft.com/office/powerpoint/2010/main" val="2780267013"/>
      </p:ext>
    </p:extLst>
  </p:cSld>
  <p:clrMapOvr>
    <a:masterClrMapping/>
  </p:clrMapOvr>
  <p:transition spd="med">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584684"/>
            <a:ext cx="5544616" cy="461665"/>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altLang="zh-CN" sz="2400" b="1" dirty="0" smtClean="0">
                <a:solidFill>
                  <a:schemeClr val="tx1"/>
                </a:solidFill>
                <a:effectLst>
                  <a:outerShdw blurRad="38100" dist="38100" dir="2700000" algn="tl">
                    <a:srgbClr val="000000">
                      <a:alpha val="43137"/>
                    </a:srgbClr>
                  </a:outerShdw>
                </a:effectLst>
              </a:rPr>
              <a:t>2.</a:t>
            </a:r>
            <a:r>
              <a:rPr lang="zh-CN" altLang="en-US" sz="2400" b="1" dirty="0" smtClean="0">
                <a:solidFill>
                  <a:schemeClr val="tx1"/>
                </a:solidFill>
                <a:effectLst>
                  <a:outerShdw blurRad="38100" dist="38100" dir="2700000" algn="tl">
                    <a:srgbClr val="000000">
                      <a:alpha val="43137"/>
                    </a:srgbClr>
                  </a:outerShdw>
                </a:effectLst>
              </a:rPr>
              <a:t>实验分析和展示：实验结果和分析</a:t>
            </a:r>
            <a:endParaRPr lang="zh-CN" altLang="en-US" sz="2400" b="1" dirty="0">
              <a:solidFill>
                <a:schemeClr val="tx1"/>
              </a:solidFill>
              <a:effectLst>
                <a:outerShdw blurRad="38100" dist="38100" dir="2700000" algn="tl">
                  <a:srgbClr val="000000">
                    <a:alpha val="43137"/>
                  </a:srgbClr>
                </a:outerShdw>
              </a:effectLst>
            </a:endParaRPr>
          </a:p>
        </p:txBody>
      </p:sp>
      <p:sp>
        <p:nvSpPr>
          <p:cNvPr id="6" name="文本框 5"/>
          <p:cNvSpPr txBox="1"/>
          <p:nvPr/>
        </p:nvSpPr>
        <p:spPr>
          <a:xfrm>
            <a:off x="719572" y="944724"/>
            <a:ext cx="7488832" cy="2308324"/>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just">
              <a:lnSpc>
                <a:spcPct val="150000"/>
              </a:lnSpc>
            </a:pP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可以看出用</a:t>
            </a:r>
            <a:r>
              <a:rPr lang="en-US" altLang="zh-CN" sz="2400" b="1" dirty="0" err="1"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lstm</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搭建的神经网络正确率没有想象中的那么高（</a:t>
            </a:r>
            <a:r>
              <a:rPr lang="en-US" altLang="zh-CN"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90%</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左右），个人观察主要有以下几点原因。客观上可能是数据文本的噪声较大，停用词也没有完全的去除。</a:t>
            </a:r>
          </a:p>
        </p:txBody>
      </p:sp>
      <p:pic>
        <p:nvPicPr>
          <p:cNvPr id="2" name="图片 1"/>
          <p:cNvPicPr>
            <a:picLocks noChangeAspect="1"/>
          </p:cNvPicPr>
          <p:nvPr/>
        </p:nvPicPr>
        <p:blipFill>
          <a:blip r:embed="rId3"/>
          <a:stretch>
            <a:fillRect/>
          </a:stretch>
        </p:blipFill>
        <p:spPr>
          <a:xfrm>
            <a:off x="2663788" y="2852936"/>
            <a:ext cx="3600400" cy="3110550"/>
          </a:xfrm>
          <a:prstGeom prst="rect">
            <a:avLst/>
          </a:prstGeom>
        </p:spPr>
      </p:pic>
    </p:spTree>
    <p:extLst>
      <p:ext uri="{BB962C8B-B14F-4D97-AF65-F5344CB8AC3E}">
        <p14:creationId xmlns:p14="http://schemas.microsoft.com/office/powerpoint/2010/main" val="4287171656"/>
      </p:ext>
    </p:extLst>
  </p:cSld>
  <p:clrMapOvr>
    <a:masterClrMapping/>
  </p:clrMapOvr>
  <p:transition spd="med">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584684"/>
            <a:ext cx="5544616" cy="461665"/>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altLang="zh-CN" sz="2400" b="1" dirty="0" smtClean="0">
                <a:solidFill>
                  <a:schemeClr val="tx1"/>
                </a:solidFill>
                <a:effectLst>
                  <a:outerShdw blurRad="38100" dist="38100" dir="2700000" algn="tl">
                    <a:srgbClr val="000000">
                      <a:alpha val="43137"/>
                    </a:srgbClr>
                  </a:outerShdw>
                </a:effectLst>
              </a:rPr>
              <a:t>2.</a:t>
            </a:r>
            <a:r>
              <a:rPr lang="zh-CN" altLang="en-US" sz="2400" b="1" dirty="0" smtClean="0">
                <a:solidFill>
                  <a:schemeClr val="tx1"/>
                </a:solidFill>
                <a:effectLst>
                  <a:outerShdw blurRad="38100" dist="38100" dir="2700000" algn="tl">
                    <a:srgbClr val="000000">
                      <a:alpha val="43137"/>
                    </a:srgbClr>
                  </a:outerShdw>
                </a:effectLst>
              </a:rPr>
              <a:t>实验分析和展示：实验结果和分析</a:t>
            </a:r>
            <a:endParaRPr lang="zh-CN" altLang="en-US" sz="2400" b="1" dirty="0">
              <a:solidFill>
                <a:schemeClr val="tx1"/>
              </a:solidFill>
              <a:effectLst>
                <a:outerShdw blurRad="38100" dist="38100" dir="2700000" algn="tl">
                  <a:srgbClr val="000000">
                    <a:alpha val="43137"/>
                  </a:srgbClr>
                </a:outerShdw>
              </a:effectLst>
            </a:endParaRPr>
          </a:p>
        </p:txBody>
      </p:sp>
      <p:sp>
        <p:nvSpPr>
          <p:cNvPr id="3" name="文本框 2"/>
          <p:cNvSpPr txBox="1"/>
          <p:nvPr/>
        </p:nvSpPr>
        <p:spPr>
          <a:xfrm>
            <a:off x="791580" y="1340768"/>
            <a:ext cx="7488832" cy="2862322"/>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just">
              <a:lnSpc>
                <a:spcPct val="150000"/>
              </a:lnSpc>
            </a:pPr>
            <a:r>
              <a:rPr lang="zh-CN" altLang="en-US" sz="24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主观</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上，我所采用的预处理的词向量也可能是造成造成正确率不高的原因，首先我为了调高训练的效率，在网络上寻找有关资源时刻意的寻找了一个词向量维度较小（</a:t>
            </a:r>
            <a:r>
              <a:rPr lang="en-US" altLang="zh-CN"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100</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维）的词库，导致无法很好的去区分各个特征。</a:t>
            </a:r>
          </a:p>
        </p:txBody>
      </p:sp>
    </p:spTree>
    <p:extLst>
      <p:ext uri="{BB962C8B-B14F-4D97-AF65-F5344CB8AC3E}">
        <p14:creationId xmlns:p14="http://schemas.microsoft.com/office/powerpoint/2010/main" val="2238034365"/>
      </p:ext>
    </p:extLst>
  </p:cSld>
  <p:clrMapOvr>
    <a:masterClrMapping/>
  </p:clrMapOvr>
  <p:transition spd="med">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296652" y="584684"/>
            <a:ext cx="5544616" cy="461665"/>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altLang="zh-CN" sz="2400" b="1" dirty="0" smtClean="0">
                <a:solidFill>
                  <a:schemeClr val="tx1"/>
                </a:solidFill>
                <a:effectLst>
                  <a:outerShdw blurRad="38100" dist="38100" dir="2700000" algn="tl">
                    <a:srgbClr val="000000">
                      <a:alpha val="43137"/>
                    </a:srgbClr>
                  </a:outerShdw>
                </a:effectLst>
              </a:rPr>
              <a:t>3.</a:t>
            </a:r>
            <a:r>
              <a:rPr lang="zh-CN" altLang="en-US" sz="2400" b="1" dirty="0" smtClean="0">
                <a:solidFill>
                  <a:schemeClr val="tx1"/>
                </a:solidFill>
                <a:effectLst>
                  <a:outerShdw blurRad="38100" dist="38100" dir="2700000" algn="tl">
                    <a:srgbClr val="000000">
                      <a:alpha val="43137"/>
                    </a:srgbClr>
                  </a:outerShdw>
                </a:effectLst>
              </a:rPr>
              <a:t>展望与感受</a:t>
            </a:r>
            <a:endParaRPr lang="zh-CN" altLang="en-US" sz="2400" b="1" dirty="0">
              <a:solidFill>
                <a:schemeClr val="tx1"/>
              </a:solidFill>
              <a:effectLst>
                <a:outerShdw blurRad="38100" dist="38100" dir="2700000" algn="tl">
                  <a:srgbClr val="000000">
                    <a:alpha val="43137"/>
                  </a:srgbClr>
                </a:outerShdw>
              </a:effectLst>
            </a:endParaRPr>
          </a:p>
        </p:txBody>
      </p:sp>
      <p:sp>
        <p:nvSpPr>
          <p:cNvPr id="4" name="文本框 3"/>
          <p:cNvSpPr txBox="1"/>
          <p:nvPr/>
        </p:nvSpPr>
        <p:spPr>
          <a:xfrm>
            <a:off x="791580" y="1058341"/>
            <a:ext cx="7488832" cy="5078313"/>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just">
              <a:lnSpc>
                <a:spcPct val="150000"/>
              </a:lnSpc>
            </a:pP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展望：在用</a:t>
            </a:r>
            <a:r>
              <a:rPr lang="en-US" altLang="zh-CN" sz="2400" b="1" dirty="0" err="1"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RNN_lstm</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模型预测文本类别时，跟机器学习的其他模型一样，很重要的一个是各种参数的选取，其中主要是</a:t>
            </a:r>
            <a:r>
              <a:rPr lang="en-US" altLang="zh-CN" sz="2400" b="1" dirty="0" err="1"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lstm</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特征数量（</a:t>
            </a:r>
            <a:r>
              <a:rPr lang="en-US" altLang="zh-CN" sz="2400" b="1" dirty="0" err="1"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hidden_dim</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）、每一次并行数据训练集的大小</a:t>
            </a:r>
            <a:r>
              <a:rPr lang="en-US" altLang="zh-CN" sz="2400" b="1" dirty="0" err="1"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batch_size</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。它们既影响着最后的模型准确率也影响着整个模型的计算效率。在实验中我发现对于</a:t>
            </a:r>
            <a:r>
              <a:rPr lang="en-US" altLang="zh-CN" sz="2400" b="1" dirty="0" err="1"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hidden_dim</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的选取，首先得大于最大的</a:t>
            </a:r>
            <a:r>
              <a:rPr lang="en-US" altLang="zh-CN"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padding</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长度，当取在</a:t>
            </a:r>
            <a:r>
              <a:rPr lang="en-US" altLang="zh-CN"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padding</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长度与词向量维度的中位数时准确率普遍较高，既不会太长计算效率变低，也不会太短正确率变低</a:t>
            </a:r>
          </a:p>
        </p:txBody>
      </p:sp>
    </p:spTree>
    <p:extLst>
      <p:ext uri="{BB962C8B-B14F-4D97-AF65-F5344CB8AC3E}">
        <p14:creationId xmlns:p14="http://schemas.microsoft.com/office/powerpoint/2010/main" val="4187037817"/>
      </p:ext>
    </p:extLst>
  </p:cSld>
  <p:clrMapOvr>
    <a:masterClrMapping/>
  </p:clrMapOvr>
  <p:transition spd="med">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296652" y="584684"/>
            <a:ext cx="5544616" cy="461665"/>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altLang="zh-CN" sz="2400" b="1" dirty="0" smtClean="0">
                <a:solidFill>
                  <a:schemeClr val="tx1"/>
                </a:solidFill>
                <a:effectLst>
                  <a:outerShdw blurRad="38100" dist="38100" dir="2700000" algn="tl">
                    <a:srgbClr val="000000">
                      <a:alpha val="43137"/>
                    </a:srgbClr>
                  </a:outerShdw>
                </a:effectLst>
              </a:rPr>
              <a:t>3.</a:t>
            </a:r>
            <a:r>
              <a:rPr lang="zh-CN" altLang="en-US" sz="2400" b="1" dirty="0" smtClean="0">
                <a:solidFill>
                  <a:schemeClr val="tx1"/>
                </a:solidFill>
                <a:effectLst>
                  <a:outerShdw blurRad="38100" dist="38100" dir="2700000" algn="tl">
                    <a:srgbClr val="000000">
                      <a:alpha val="43137"/>
                    </a:srgbClr>
                  </a:outerShdw>
                </a:effectLst>
              </a:rPr>
              <a:t>展望与感受</a:t>
            </a:r>
            <a:endParaRPr lang="zh-CN" altLang="en-US" sz="2400" b="1" dirty="0">
              <a:solidFill>
                <a:schemeClr val="tx1"/>
              </a:solidFill>
              <a:effectLst>
                <a:outerShdw blurRad="38100" dist="38100" dir="2700000" algn="tl">
                  <a:srgbClr val="000000">
                    <a:alpha val="43137"/>
                  </a:srgbClr>
                </a:outerShdw>
              </a:effectLst>
            </a:endParaRPr>
          </a:p>
        </p:txBody>
      </p:sp>
      <p:sp>
        <p:nvSpPr>
          <p:cNvPr id="4" name="文本框 3"/>
          <p:cNvSpPr txBox="1"/>
          <p:nvPr/>
        </p:nvSpPr>
        <p:spPr>
          <a:xfrm>
            <a:off x="791580" y="1058341"/>
            <a:ext cx="7488832" cy="4524315"/>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just">
              <a:lnSpc>
                <a:spcPct val="150000"/>
              </a:lnSpc>
            </a:pP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当</a:t>
            </a:r>
            <a:r>
              <a:rPr lang="en-US" altLang="zh-CN" sz="2400" b="1" dirty="0" err="1"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hidden_dim</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取的较大时，正确率反而会变得更低，我猜测的原因是参数过多，导致了过拟合的现象发生。由于本次实验的目的是分类文档，不是预测下一个词，所以对每一个</a:t>
            </a:r>
            <a:r>
              <a:rPr lang="en-US" altLang="zh-CN" sz="2400" b="1" dirty="0" err="1"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rnn</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单元的</a:t>
            </a:r>
            <a:r>
              <a:rPr lang="en-US" altLang="zh-CN"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output</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作平均处理而不是只采用最后一个</a:t>
            </a:r>
            <a:r>
              <a:rPr lang="en-US" altLang="zh-CN" sz="2400" b="1" dirty="0" err="1"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rnn</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单元的</a:t>
            </a:r>
            <a:r>
              <a:rPr lang="en-US" altLang="zh-CN"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output</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。在梯度函数方面借鉴了课上助教在讲</a:t>
            </a:r>
            <a:r>
              <a:rPr lang="en-US" altLang="zh-CN"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seq2seq</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进行梯度裁剪防止梯度爆炸。同时为了防止全连接层过拟合现象的发生采用了</a:t>
            </a:r>
            <a:r>
              <a:rPr lang="en-US" altLang="zh-CN" sz="2400" b="1" dirty="0" err="1"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keep_pro</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不</a:t>
            </a:r>
            <a:r>
              <a:rPr lang="zh-CN" altLang="en-US" sz="24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更新</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参数。</a:t>
            </a:r>
          </a:p>
        </p:txBody>
      </p:sp>
    </p:spTree>
    <p:extLst>
      <p:ext uri="{BB962C8B-B14F-4D97-AF65-F5344CB8AC3E}">
        <p14:creationId xmlns:p14="http://schemas.microsoft.com/office/powerpoint/2010/main" val="4011097490"/>
      </p:ext>
    </p:extLst>
  </p:cSld>
  <p:clrMapOvr>
    <a:masterClrMapping/>
  </p:clrMapOvr>
  <p:transition spd="med">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296652" y="584684"/>
            <a:ext cx="5544616" cy="461665"/>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altLang="zh-CN" sz="2400" b="1" dirty="0" smtClean="0">
                <a:solidFill>
                  <a:schemeClr val="tx1"/>
                </a:solidFill>
                <a:effectLst>
                  <a:outerShdw blurRad="38100" dist="38100" dir="2700000" algn="tl">
                    <a:srgbClr val="000000">
                      <a:alpha val="43137"/>
                    </a:srgbClr>
                  </a:outerShdw>
                </a:effectLst>
              </a:rPr>
              <a:t>3.</a:t>
            </a:r>
            <a:r>
              <a:rPr lang="zh-CN" altLang="en-US" sz="2400" b="1" dirty="0" smtClean="0">
                <a:solidFill>
                  <a:schemeClr val="tx1"/>
                </a:solidFill>
                <a:effectLst>
                  <a:outerShdw blurRad="38100" dist="38100" dir="2700000" algn="tl">
                    <a:srgbClr val="000000">
                      <a:alpha val="43137"/>
                    </a:srgbClr>
                  </a:outerShdw>
                </a:effectLst>
              </a:rPr>
              <a:t>展望与感受</a:t>
            </a:r>
            <a:endParaRPr lang="zh-CN" altLang="en-US" sz="2400" b="1" dirty="0">
              <a:solidFill>
                <a:schemeClr val="tx1"/>
              </a:solidFill>
              <a:effectLst>
                <a:outerShdw blurRad="38100" dist="38100" dir="2700000" algn="tl">
                  <a:srgbClr val="000000">
                    <a:alpha val="43137"/>
                  </a:srgbClr>
                </a:outerShdw>
              </a:effectLst>
            </a:endParaRPr>
          </a:p>
        </p:txBody>
      </p:sp>
      <p:sp>
        <p:nvSpPr>
          <p:cNvPr id="4" name="文本框 3"/>
          <p:cNvSpPr txBox="1"/>
          <p:nvPr/>
        </p:nvSpPr>
        <p:spPr>
          <a:xfrm>
            <a:off x="791580" y="1058341"/>
            <a:ext cx="7488832" cy="5078313"/>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just">
              <a:lnSpc>
                <a:spcPct val="150000"/>
              </a:lnSpc>
            </a:pPr>
            <a:r>
              <a:rPr lang="zh-CN" altLang="en-US" sz="24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与</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之前的朴素贝叶斯模型相比较，</a:t>
            </a:r>
            <a:r>
              <a:rPr lang="en-US" altLang="zh-CN" sz="2400" b="1" dirty="0" err="1"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rnn</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网络不仅考虑到了词频也依靠隐藏层的共享状态考虑了语义顺序的影响，正确率比朴素贝叶斯高出了</a:t>
            </a:r>
            <a:r>
              <a:rPr lang="en-US" altLang="zh-CN"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左右，而我之前做的只考虑词频的全连接神经网络正确率只有</a:t>
            </a:r>
            <a:r>
              <a:rPr lang="en-US" altLang="zh-CN"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78%</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。说明语义顺序是甄别文本类别很重要的一点。而在后续的学习中我也感受到</a:t>
            </a:r>
            <a:r>
              <a:rPr lang="en-US" altLang="zh-CN" sz="2400" b="1" dirty="0" err="1"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rnn</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在处理语义顺序的强大功能。包括</a:t>
            </a:r>
            <a:r>
              <a:rPr lang="en-US" altLang="zh-CN"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seq2seq</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很大程度上都是靠着循环的状态信息共享，所以如果能针对此做出更好的优化，提高信息传输的效率和优化梯度变化问题将是</a:t>
            </a:r>
            <a:r>
              <a:rPr lang="en-US" altLang="zh-CN" sz="2400" b="1" dirty="0" err="1"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rnn</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的发展方向</a:t>
            </a:r>
          </a:p>
        </p:txBody>
      </p:sp>
    </p:spTree>
    <p:extLst>
      <p:ext uri="{BB962C8B-B14F-4D97-AF65-F5344CB8AC3E}">
        <p14:creationId xmlns:p14="http://schemas.microsoft.com/office/powerpoint/2010/main" val="893628645"/>
      </p:ext>
    </p:extLst>
  </p:cSld>
  <p:clrMapOvr>
    <a:masterClrMapping/>
  </p:clrMapOvr>
  <p:transition spd="med">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7504" y="512676"/>
            <a:ext cx="2880320" cy="461665"/>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altLang="zh-CN" sz="2400" b="1" dirty="0" smtClean="0">
                <a:solidFill>
                  <a:schemeClr val="tx1"/>
                </a:solidFill>
                <a:effectLst>
                  <a:outerShdw blurRad="38100" dist="38100" dir="2700000" algn="tl">
                    <a:srgbClr val="000000">
                      <a:alpha val="43137"/>
                    </a:srgbClr>
                  </a:outerShdw>
                </a:effectLst>
              </a:rPr>
              <a:t>1.</a:t>
            </a:r>
            <a:r>
              <a:rPr lang="zh-CN" altLang="en-US" sz="2400" b="1" dirty="0" smtClean="0">
                <a:solidFill>
                  <a:schemeClr val="tx1"/>
                </a:solidFill>
                <a:effectLst>
                  <a:outerShdw blurRad="38100" dist="38100" dir="2700000" algn="tl">
                    <a:srgbClr val="000000">
                      <a:alpha val="43137"/>
                    </a:srgbClr>
                  </a:outerShdw>
                </a:effectLst>
              </a:rPr>
              <a:t>实验模型：任务</a:t>
            </a:r>
          </a:p>
        </p:txBody>
      </p:sp>
      <p:sp>
        <p:nvSpPr>
          <p:cNvPr id="7" name="文本框 6"/>
          <p:cNvSpPr txBox="1"/>
          <p:nvPr/>
        </p:nvSpPr>
        <p:spPr>
          <a:xfrm>
            <a:off x="647564" y="1376772"/>
            <a:ext cx="7740860" cy="1689052"/>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just">
              <a:lnSpc>
                <a:spcPct val="150000"/>
              </a:lnSpc>
            </a:pPr>
            <a:r>
              <a:rPr lang="zh-CN" altLang="en-US" sz="24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任务：</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分类九类中文</a:t>
            </a:r>
            <a:r>
              <a:rPr lang="zh-CN" altLang="en-US" sz="24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微博数据</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集，将所给数据划分成</a:t>
            </a:r>
            <a:r>
              <a:rPr lang="en-US" altLang="zh-CN"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10</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份，通过十折交叉循环将</a:t>
            </a:r>
            <a:r>
              <a:rPr lang="en-US" altLang="zh-CN"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8</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份作为训练集，一份作为验证集，一份作为测试集检验建立模型的效率与正确率</a:t>
            </a:r>
          </a:p>
        </p:txBody>
      </p:sp>
    </p:spTree>
    <p:extLst>
      <p:ext uri="{BB962C8B-B14F-4D97-AF65-F5344CB8AC3E}">
        <p14:creationId xmlns:p14="http://schemas.microsoft.com/office/powerpoint/2010/main" val="3509455006"/>
      </p:ext>
    </p:extLst>
  </p:cSld>
  <p:clrMapOvr>
    <a:masterClrMapping/>
  </p:clrMapOvr>
  <p:transition spd="med">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7504" y="512676"/>
            <a:ext cx="3780420" cy="461665"/>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altLang="zh-CN" sz="2400" b="1" dirty="0" smtClean="0">
                <a:solidFill>
                  <a:schemeClr val="tx1"/>
                </a:solidFill>
                <a:effectLst>
                  <a:outerShdw blurRad="38100" dist="38100" dir="2700000" algn="tl">
                    <a:srgbClr val="000000">
                      <a:alpha val="43137"/>
                    </a:srgbClr>
                  </a:outerShdw>
                </a:effectLst>
              </a:rPr>
              <a:t>1.</a:t>
            </a:r>
            <a:r>
              <a:rPr lang="zh-CN" altLang="en-US" sz="2400" b="1" dirty="0" smtClean="0">
                <a:solidFill>
                  <a:schemeClr val="tx1"/>
                </a:solidFill>
                <a:effectLst>
                  <a:outerShdw blurRad="38100" dist="38100" dir="2700000" algn="tl">
                    <a:srgbClr val="000000">
                      <a:alpha val="43137"/>
                    </a:srgbClr>
                  </a:outerShdw>
                </a:effectLst>
              </a:rPr>
              <a:t>实验模型：数据处理</a:t>
            </a:r>
          </a:p>
        </p:txBody>
      </p:sp>
      <p:sp>
        <p:nvSpPr>
          <p:cNvPr id="7" name="文本框 6"/>
          <p:cNvSpPr txBox="1"/>
          <p:nvPr/>
        </p:nvSpPr>
        <p:spPr>
          <a:xfrm>
            <a:off x="647564" y="1412776"/>
            <a:ext cx="7740860" cy="2308324"/>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just">
              <a:lnSpc>
                <a:spcPct val="150000"/>
              </a:lnSpc>
            </a:pP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数据处理：本次实验使用三个个</a:t>
            </a:r>
            <a:r>
              <a:rPr lang="en-US" altLang="zh-CN" sz="2400" b="1" dirty="0" err="1"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py</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程序处理数据，首先是</a:t>
            </a:r>
            <a:r>
              <a:rPr lang="en-US" altLang="zh-CN"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delete_stop_words.py</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用来读取同一目录下的停用词文档，并重写同一目录</a:t>
            </a:r>
            <a:r>
              <a:rPr lang="zh-CN" altLang="en-US" sz="24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下的</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数据文件夹中的</a:t>
            </a:r>
            <a:r>
              <a:rPr lang="en-US" altLang="zh-CN"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txt</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文档，去除掉里面所有的停用词。</a:t>
            </a:r>
          </a:p>
        </p:txBody>
      </p:sp>
    </p:spTree>
    <p:extLst>
      <p:ext uri="{BB962C8B-B14F-4D97-AF65-F5344CB8AC3E}">
        <p14:creationId xmlns:p14="http://schemas.microsoft.com/office/powerpoint/2010/main" val="290893140"/>
      </p:ext>
    </p:extLst>
  </p:cSld>
  <p:clrMapOvr>
    <a:masterClrMapping/>
  </p:clrMapOvr>
  <p:transition spd="med">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7504" y="512676"/>
            <a:ext cx="3780420" cy="461665"/>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altLang="zh-CN" sz="2400" b="1" dirty="0" smtClean="0">
                <a:solidFill>
                  <a:schemeClr val="tx1"/>
                </a:solidFill>
                <a:effectLst>
                  <a:outerShdw blurRad="38100" dist="38100" dir="2700000" algn="tl">
                    <a:srgbClr val="000000">
                      <a:alpha val="43137"/>
                    </a:srgbClr>
                  </a:outerShdw>
                </a:effectLst>
              </a:rPr>
              <a:t>1.</a:t>
            </a:r>
            <a:r>
              <a:rPr lang="zh-CN" altLang="en-US" sz="2400" b="1" dirty="0" smtClean="0">
                <a:solidFill>
                  <a:schemeClr val="tx1"/>
                </a:solidFill>
                <a:effectLst>
                  <a:outerShdw blurRad="38100" dist="38100" dir="2700000" algn="tl">
                    <a:srgbClr val="000000">
                      <a:alpha val="43137"/>
                    </a:srgbClr>
                  </a:outerShdw>
                </a:effectLst>
              </a:rPr>
              <a:t>实验模型：数据处理</a:t>
            </a:r>
          </a:p>
        </p:txBody>
      </p:sp>
      <p:sp>
        <p:nvSpPr>
          <p:cNvPr id="4" name="文本框 3"/>
          <p:cNvSpPr txBox="1"/>
          <p:nvPr/>
        </p:nvSpPr>
        <p:spPr>
          <a:xfrm>
            <a:off x="647564" y="1412776"/>
            <a:ext cx="7740860" cy="2308324"/>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just">
              <a:lnSpc>
                <a:spcPct val="150000"/>
              </a:lnSpc>
            </a:pPr>
            <a:r>
              <a:rPr lang="en-US" altLang="zh-CN"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data_handle.py</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程序用来读取处理好文档的特征词，并将这些词汇总到</a:t>
            </a:r>
            <a:r>
              <a:rPr lang="en-US" altLang="zh-CN" sz="2400" b="1" dirty="0" err="1"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all_sec</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列表中，并划分成十份，把不同的九份训练集存入</a:t>
            </a:r>
            <a:r>
              <a:rPr lang="en-US" altLang="zh-CN"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sec[</a:t>
            </a:r>
            <a:r>
              <a:rPr lang="en-US" altLang="zh-CN" sz="2400" b="1" dirty="0" err="1"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i</a:t>
            </a:r>
            <a:r>
              <a:rPr lang="en-US" altLang="zh-CN"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，一份存入</a:t>
            </a:r>
            <a:r>
              <a:rPr lang="en-US" altLang="zh-CN" sz="2400" b="1" dirty="0" err="1"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test_sec</a:t>
            </a:r>
            <a:r>
              <a:rPr lang="en-US" altLang="zh-CN"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en-US" altLang="zh-CN" sz="2400" b="1" dirty="0" err="1"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i</a:t>
            </a:r>
            <a:r>
              <a:rPr lang="en-US" altLang="zh-CN"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中。同时统计它们的总数目与不同标签的文本数目。</a:t>
            </a:r>
          </a:p>
        </p:txBody>
      </p:sp>
      <p:pic>
        <p:nvPicPr>
          <p:cNvPr id="2" name="图片 1"/>
          <p:cNvPicPr>
            <a:picLocks noChangeAspect="1"/>
          </p:cNvPicPr>
          <p:nvPr/>
        </p:nvPicPr>
        <p:blipFill>
          <a:blip r:embed="rId2"/>
          <a:stretch>
            <a:fillRect/>
          </a:stretch>
        </p:blipFill>
        <p:spPr>
          <a:xfrm>
            <a:off x="1619672" y="3713635"/>
            <a:ext cx="5457825" cy="2300288"/>
          </a:xfrm>
          <a:prstGeom prst="rect">
            <a:avLst/>
          </a:prstGeom>
        </p:spPr>
      </p:pic>
    </p:spTree>
    <p:extLst>
      <p:ext uri="{BB962C8B-B14F-4D97-AF65-F5344CB8AC3E}">
        <p14:creationId xmlns:p14="http://schemas.microsoft.com/office/powerpoint/2010/main" val="2554471266"/>
      </p:ext>
    </p:extLst>
  </p:cSld>
  <p:clrMapOvr>
    <a:masterClrMapping/>
  </p:clrMapOvr>
  <p:transition spd="med">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7504" y="512676"/>
            <a:ext cx="3780420" cy="461665"/>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altLang="zh-CN" sz="2400" b="1" dirty="0" smtClean="0">
                <a:solidFill>
                  <a:schemeClr val="tx1"/>
                </a:solidFill>
                <a:effectLst>
                  <a:outerShdw blurRad="38100" dist="38100" dir="2700000" algn="tl">
                    <a:srgbClr val="000000">
                      <a:alpha val="43137"/>
                    </a:srgbClr>
                  </a:outerShdw>
                </a:effectLst>
              </a:rPr>
              <a:t>1.</a:t>
            </a:r>
            <a:r>
              <a:rPr lang="zh-CN" altLang="en-US" sz="2400" b="1" dirty="0" smtClean="0">
                <a:solidFill>
                  <a:schemeClr val="tx1"/>
                </a:solidFill>
                <a:effectLst>
                  <a:outerShdw blurRad="38100" dist="38100" dir="2700000" algn="tl">
                    <a:srgbClr val="000000">
                      <a:alpha val="43137"/>
                    </a:srgbClr>
                  </a:outerShdw>
                </a:effectLst>
              </a:rPr>
              <a:t>实验模型：数据处理</a:t>
            </a:r>
          </a:p>
        </p:txBody>
      </p:sp>
      <p:sp>
        <p:nvSpPr>
          <p:cNvPr id="6" name="文本框 5"/>
          <p:cNvSpPr txBox="1"/>
          <p:nvPr/>
        </p:nvSpPr>
        <p:spPr>
          <a:xfrm>
            <a:off x="755576" y="1376772"/>
            <a:ext cx="7740860" cy="2308324"/>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just">
              <a:lnSpc>
                <a:spcPct val="150000"/>
              </a:lnSpc>
            </a:pPr>
            <a:r>
              <a:rPr lang="en-US" altLang="zh-CN"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built_batch.py</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程序封装了很多函数，主要用于导入预处理的词向量、取与</a:t>
            </a:r>
            <a:r>
              <a:rPr lang="en-US" altLang="zh-CN" sz="2400" b="1" dirty="0" err="1"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data_handle</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建立的词库的交集构建新的词表、</a:t>
            </a:r>
            <a:r>
              <a:rPr lang="en-US" altLang="zh-CN"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pad</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每一个句向量、创建每一折</a:t>
            </a:r>
            <a:r>
              <a:rPr lang="en-US" altLang="zh-CN"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batch</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的数据、返回</a:t>
            </a:r>
            <a:r>
              <a:rPr lang="en-US" altLang="zh-CN"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batch</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最大真实长度的函数</a:t>
            </a:r>
          </a:p>
        </p:txBody>
      </p:sp>
    </p:spTree>
    <p:extLst>
      <p:ext uri="{BB962C8B-B14F-4D97-AF65-F5344CB8AC3E}">
        <p14:creationId xmlns:p14="http://schemas.microsoft.com/office/powerpoint/2010/main" val="3506596861"/>
      </p:ext>
    </p:extLst>
  </p:cSld>
  <p:clrMapOvr>
    <a:masterClrMapping/>
  </p:clrMapOvr>
  <p:transition spd="med">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88540" y="553326"/>
            <a:ext cx="4464496" cy="461665"/>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altLang="zh-CN" sz="2400" b="1" dirty="0" smtClean="0">
                <a:solidFill>
                  <a:schemeClr val="tx1"/>
                </a:solidFill>
                <a:effectLst>
                  <a:outerShdw blurRad="38100" dist="38100" dir="2700000" algn="tl">
                    <a:srgbClr val="000000">
                      <a:alpha val="43137"/>
                    </a:srgbClr>
                  </a:outerShdw>
                </a:effectLst>
              </a:rPr>
              <a:t>1.</a:t>
            </a:r>
            <a:r>
              <a:rPr lang="zh-CN" altLang="en-US" sz="2400" b="1" dirty="0" smtClean="0">
                <a:solidFill>
                  <a:schemeClr val="tx1"/>
                </a:solidFill>
                <a:effectLst>
                  <a:outerShdw blurRad="38100" dist="38100" dir="2700000" algn="tl">
                    <a:srgbClr val="000000">
                      <a:alpha val="43137"/>
                    </a:srgbClr>
                  </a:outerShdw>
                </a:effectLst>
              </a:rPr>
              <a:t>实验模型：模型建立</a:t>
            </a:r>
          </a:p>
        </p:txBody>
      </p:sp>
      <p:sp>
        <p:nvSpPr>
          <p:cNvPr id="6" name="文本框 5"/>
          <p:cNvSpPr txBox="1"/>
          <p:nvPr/>
        </p:nvSpPr>
        <p:spPr>
          <a:xfrm>
            <a:off x="611560" y="1268760"/>
            <a:ext cx="7740860" cy="3970318"/>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just">
              <a:lnSpc>
                <a:spcPct val="150000"/>
              </a:lnSpc>
            </a:pP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模型建立：本次实验采用</a:t>
            </a:r>
            <a:r>
              <a:rPr lang="en-US" altLang="zh-CN"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RNN</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循环神经网络的模型，首先它不仅仅很好的处理了每句话中不同词语出现频率对分类的影响。其次，它通过隐藏层分享不同时刻的状态参数来达到对语义、顺序的处理，有点类似于课上讲</a:t>
            </a:r>
            <a:r>
              <a:rPr lang="en-US" altLang="zh-CN" sz="2400" b="1" dirty="0" err="1"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fastText</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中的</a:t>
            </a:r>
            <a:r>
              <a:rPr lang="en-US" altLang="zh-CN"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n-gram</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模型。但是普通的</a:t>
            </a:r>
            <a:r>
              <a:rPr lang="en-US" altLang="zh-CN"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RNN</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网络会产生与</a:t>
            </a:r>
            <a:r>
              <a:rPr lang="en-US" altLang="zh-CN"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n-gram</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一样的问题，就是无法很好的处理语句的长距离依赖</a:t>
            </a:r>
          </a:p>
        </p:txBody>
      </p:sp>
    </p:spTree>
    <p:extLst>
      <p:ext uri="{BB962C8B-B14F-4D97-AF65-F5344CB8AC3E}">
        <p14:creationId xmlns:p14="http://schemas.microsoft.com/office/powerpoint/2010/main" val="609037287"/>
      </p:ext>
    </p:extLst>
  </p:cSld>
  <p:clrMapOvr>
    <a:masterClrMapping/>
  </p:clrMapOvr>
  <p:transition spd="med">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88540" y="553326"/>
            <a:ext cx="4464496" cy="461665"/>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altLang="zh-CN" sz="2400" b="1" dirty="0" smtClean="0">
                <a:solidFill>
                  <a:schemeClr val="tx1"/>
                </a:solidFill>
                <a:effectLst>
                  <a:outerShdw blurRad="38100" dist="38100" dir="2700000" algn="tl">
                    <a:srgbClr val="000000">
                      <a:alpha val="43137"/>
                    </a:srgbClr>
                  </a:outerShdw>
                </a:effectLst>
              </a:rPr>
              <a:t>1.</a:t>
            </a:r>
            <a:r>
              <a:rPr lang="zh-CN" altLang="en-US" sz="2400" b="1" dirty="0" smtClean="0">
                <a:solidFill>
                  <a:schemeClr val="tx1"/>
                </a:solidFill>
                <a:effectLst>
                  <a:outerShdw blurRad="38100" dist="38100" dir="2700000" algn="tl">
                    <a:srgbClr val="000000">
                      <a:alpha val="43137"/>
                    </a:srgbClr>
                  </a:outerShdw>
                </a:effectLst>
              </a:rPr>
              <a:t>实验模型：模型建立</a:t>
            </a:r>
          </a:p>
        </p:txBody>
      </p:sp>
      <p:sp>
        <p:nvSpPr>
          <p:cNvPr id="6" name="文本框 5"/>
          <p:cNvSpPr txBox="1"/>
          <p:nvPr/>
        </p:nvSpPr>
        <p:spPr>
          <a:xfrm>
            <a:off x="575556" y="1014991"/>
            <a:ext cx="7884876" cy="2308324"/>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just">
              <a:lnSpc>
                <a:spcPct val="150000"/>
              </a:lnSpc>
            </a:pPr>
            <a:r>
              <a:rPr lang="zh-CN" altLang="en-US" sz="24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原因</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是</a:t>
            </a:r>
            <a:r>
              <a:rPr lang="en-US" altLang="zh-CN"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RNN</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网络在长距离运算时会出现梯度爆炸和梯度消失的情况，而</a:t>
            </a:r>
            <a:r>
              <a:rPr lang="en-US" altLang="zh-CN"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n-gram</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的</a:t>
            </a:r>
            <a:r>
              <a:rPr lang="en-US" altLang="zh-CN"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n</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如果取得过大会极大地增加算法的复杂度。为了解决文本的长距离依赖，本次实验采用</a:t>
            </a:r>
            <a:r>
              <a:rPr lang="en-US" altLang="zh-CN"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RNN-LSTM</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模型解决长距离依赖问题，模型结构如图</a:t>
            </a:r>
          </a:p>
        </p:txBody>
      </p:sp>
      <p:pic>
        <p:nvPicPr>
          <p:cNvPr id="2" name="图片 1"/>
          <p:cNvPicPr>
            <a:picLocks noChangeAspect="1"/>
          </p:cNvPicPr>
          <p:nvPr/>
        </p:nvPicPr>
        <p:blipFill>
          <a:blip r:embed="rId3"/>
          <a:stretch>
            <a:fillRect/>
          </a:stretch>
        </p:blipFill>
        <p:spPr>
          <a:xfrm>
            <a:off x="1007604" y="3323315"/>
            <a:ext cx="6862714" cy="2654855"/>
          </a:xfrm>
          <a:prstGeom prst="rect">
            <a:avLst/>
          </a:prstGeom>
        </p:spPr>
      </p:pic>
    </p:spTree>
    <p:extLst>
      <p:ext uri="{BB962C8B-B14F-4D97-AF65-F5344CB8AC3E}">
        <p14:creationId xmlns:p14="http://schemas.microsoft.com/office/powerpoint/2010/main" val="4065150581"/>
      </p:ext>
    </p:extLst>
  </p:cSld>
  <p:clrMapOvr>
    <a:masterClrMapping/>
  </p:clrMapOvr>
  <p:transition spd="med">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88540" y="553326"/>
            <a:ext cx="4464496" cy="461665"/>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altLang="zh-CN" sz="2400" b="1" dirty="0" smtClean="0">
                <a:solidFill>
                  <a:schemeClr val="tx1"/>
                </a:solidFill>
                <a:effectLst>
                  <a:outerShdw blurRad="38100" dist="38100" dir="2700000" algn="tl">
                    <a:srgbClr val="000000">
                      <a:alpha val="43137"/>
                    </a:srgbClr>
                  </a:outerShdw>
                </a:effectLst>
              </a:rPr>
              <a:t>1.</a:t>
            </a:r>
            <a:r>
              <a:rPr lang="zh-CN" altLang="en-US" sz="2400" b="1" dirty="0" smtClean="0">
                <a:solidFill>
                  <a:schemeClr val="tx1"/>
                </a:solidFill>
                <a:effectLst>
                  <a:outerShdw blurRad="38100" dist="38100" dir="2700000" algn="tl">
                    <a:srgbClr val="000000">
                      <a:alpha val="43137"/>
                    </a:srgbClr>
                  </a:outerShdw>
                </a:effectLst>
              </a:rPr>
              <a:t>实验模型：模型建立</a:t>
            </a:r>
          </a:p>
        </p:txBody>
      </p:sp>
      <p:sp>
        <p:nvSpPr>
          <p:cNvPr id="6" name="文本框 5"/>
          <p:cNvSpPr txBox="1"/>
          <p:nvPr/>
        </p:nvSpPr>
        <p:spPr>
          <a:xfrm>
            <a:off x="647564" y="1448780"/>
            <a:ext cx="7884876" cy="3970318"/>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just">
              <a:lnSpc>
                <a:spcPct val="150000"/>
              </a:lnSpc>
            </a:pP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首先采用</a:t>
            </a:r>
            <a:r>
              <a:rPr lang="en-US" altLang="zh-CN" sz="2400" b="1" dirty="0" err="1"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tanh</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做概率处理</a:t>
            </a:r>
            <a:r>
              <a:rPr lang="en-US" altLang="zh-CN"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梯度变化的速度小于</a:t>
            </a:r>
            <a:r>
              <a:rPr lang="en-US" altLang="zh-CN"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sigmoid)</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初始化好保留概率等参数后便可以根据这次的与上次的输出训练上个神经元信息的保留概率、这一次神经元信息的保留概率、两个信息相的保留概率，再将本次的神经元状态信息与输出传入到下一个神经元中。最终将所有的输出处理后输入到输出层中。每次喂入</a:t>
            </a:r>
            <a:r>
              <a:rPr lang="en-US" altLang="zh-CN" sz="2400" b="1" dirty="0" err="1"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batch_size</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的句子，将所有的</a:t>
            </a:r>
            <a:r>
              <a:rPr lang="en-US" altLang="zh-CN"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output</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求平均再归一化处理与标答进行比较。</a:t>
            </a:r>
            <a:endParaRPr lang="en-US" altLang="zh-CN"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79437223"/>
      </p:ext>
    </p:extLst>
  </p:cSld>
  <p:clrMapOvr>
    <a:masterClrMapping/>
  </p:clrMapOvr>
  <p:transition spd="med">
    <p:push/>
  </p:transition>
</p:sld>
</file>

<file path=ppt/theme/theme1.xml><?xml version="1.0" encoding="utf-8"?>
<a:theme xmlns:a="http://schemas.openxmlformats.org/drawingml/2006/main" name="封面模板">
  <a:themeElements>
    <a:clrScheme name="首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bodyPr wrap="none" fromWordArt="1">
        <a:prstTxWarp prst="textDeflate">
          <a:avLst>
            <a:gd name="adj" fmla="val 0"/>
          </a:avLst>
        </a:prstTxWarp>
      </a:bodyPr>
      <a:lstStyle>
        <a:defPPr algn="ctr">
          <a:defRPr sz="5400" b="1" kern="10" dirty="0">
            <a:ln w="19050">
              <a:solidFill>
                <a:schemeClr val="bg1"/>
              </a:solidFill>
              <a:round/>
              <a:headEnd/>
              <a:tailEnd/>
            </a:ln>
            <a:gradFill rotWithShape="1">
              <a:gsLst>
                <a:gs pos="0">
                  <a:schemeClr val="tx1"/>
                </a:gs>
                <a:gs pos="100000">
                  <a:schemeClr val="hlink"/>
                </a:gs>
              </a:gsLst>
              <a:lin ang="5400000" scaled="1"/>
            </a:gradFill>
            <a:effectLst>
              <a:outerShdw dist="35921" dir="2700000" algn="ctr" rotWithShape="0">
                <a:schemeClr val="bg2">
                  <a:alpha val="50000"/>
                </a:schemeClr>
              </a:outerShdw>
            </a:effectLst>
            <a:latin typeface="Verdana"/>
            <a:ea typeface="+mn-ea"/>
          </a:defRPr>
        </a:defPPr>
      </a:lstStyle>
    </a:spDef>
  </a:objectDefaults>
  <a:extraClrSchemeLst>
    <a:extraClrScheme>
      <a:clrScheme name="首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首页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首页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首页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首页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首页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首页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首页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首页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首页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首页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首页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内容模板">
  <a:themeElements>
    <a:clrScheme name="Office 主题 3">
      <a:dk1>
        <a:srgbClr val="330909"/>
      </a:dk1>
      <a:lt1>
        <a:srgbClr val="FFFFFF"/>
      </a:lt1>
      <a:dk2>
        <a:srgbClr val="CC6600"/>
      </a:dk2>
      <a:lt2>
        <a:srgbClr val="C0C0C0"/>
      </a:lt2>
      <a:accent1>
        <a:srgbClr val="538531"/>
      </a:accent1>
      <a:accent2>
        <a:srgbClr val="D2AC40"/>
      </a:accent2>
      <a:accent3>
        <a:srgbClr val="FFFFFF"/>
      </a:accent3>
      <a:accent4>
        <a:srgbClr val="2A0606"/>
      </a:accent4>
      <a:accent5>
        <a:srgbClr val="B3C2AD"/>
      </a:accent5>
      <a:accent6>
        <a:srgbClr val="BE9B39"/>
      </a:accent6>
      <a:hlink>
        <a:srgbClr val="CC3300"/>
      </a:hlink>
      <a:folHlink>
        <a:srgbClr val="736FC5"/>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ctr">
          <a:defRPr sz="2400" b="1" dirty="0" smtClean="0">
            <a:solidFill>
              <a:schemeClr val="tx1"/>
            </a:solidFill>
            <a:effectLst>
              <a:outerShdw blurRad="38100" dist="38100" dir="2700000" algn="tl">
                <a:srgbClr val="000000">
                  <a:alpha val="43137"/>
                </a:srgbClr>
              </a:outerShdw>
            </a:effectLst>
          </a:defRPr>
        </a:defPPr>
      </a:lstStyle>
      <a:style>
        <a:lnRef idx="0">
          <a:schemeClr val="dk1"/>
        </a:lnRef>
        <a:fillRef idx="3">
          <a:schemeClr val="dk1"/>
        </a:fillRef>
        <a:effectRef idx="3">
          <a:schemeClr val="dk1"/>
        </a:effectRef>
        <a:fontRef idx="minor">
          <a:schemeClr val="lt1"/>
        </a:fontRef>
      </a:style>
    </a:txDef>
  </a:objectDefaults>
  <a:extraClrSchemeLst>
    <a:extraClrScheme>
      <a:clrScheme name="Office 主题 1">
        <a:dk1>
          <a:srgbClr val="132767"/>
        </a:dk1>
        <a:lt1>
          <a:srgbClr val="FFFFFF"/>
        </a:lt1>
        <a:dk2>
          <a:srgbClr val="184BB2"/>
        </a:dk2>
        <a:lt2>
          <a:srgbClr val="C0C0C0"/>
        </a:lt2>
        <a:accent1>
          <a:srgbClr val="2A8282"/>
        </a:accent1>
        <a:accent2>
          <a:srgbClr val="D96941"/>
        </a:accent2>
        <a:accent3>
          <a:srgbClr val="FFFFFF"/>
        </a:accent3>
        <a:accent4>
          <a:srgbClr val="0E2057"/>
        </a:accent4>
        <a:accent5>
          <a:srgbClr val="ACC1C1"/>
        </a:accent5>
        <a:accent6>
          <a:srgbClr val="C45E3A"/>
        </a:accent6>
        <a:hlink>
          <a:srgbClr val="824FB1"/>
        </a:hlink>
        <a:folHlink>
          <a:srgbClr val="DCCA42"/>
        </a:folHlink>
      </a:clrScheme>
      <a:clrMap bg1="lt1" tx1="dk1" bg2="lt2" tx2="dk2" accent1="accent1" accent2="accent2" accent3="accent3" accent4="accent4" accent5="accent5" accent6="accent6" hlink="hlink" folHlink="folHlink"/>
    </a:extraClrScheme>
    <a:extraClrScheme>
      <a:clrScheme name="Office 主题 2">
        <a:dk1>
          <a:srgbClr val="37175B"/>
        </a:dk1>
        <a:lt1>
          <a:srgbClr val="FFFFFF"/>
        </a:lt1>
        <a:dk2>
          <a:srgbClr val="754ECC"/>
        </a:dk2>
        <a:lt2>
          <a:srgbClr val="C0C0C0"/>
        </a:lt2>
        <a:accent1>
          <a:srgbClr val="64B4DC"/>
        </a:accent1>
        <a:accent2>
          <a:srgbClr val="EFA441"/>
        </a:accent2>
        <a:accent3>
          <a:srgbClr val="FFFFFF"/>
        </a:accent3>
        <a:accent4>
          <a:srgbClr val="2D124C"/>
        </a:accent4>
        <a:accent5>
          <a:srgbClr val="B8D6EB"/>
        </a:accent5>
        <a:accent6>
          <a:srgbClr val="D9943A"/>
        </a:accent6>
        <a:hlink>
          <a:srgbClr val="1B469B"/>
        </a:hlink>
        <a:folHlink>
          <a:srgbClr val="AAC856"/>
        </a:folHlink>
      </a:clrScheme>
      <a:clrMap bg1="lt1" tx1="dk1" bg2="lt2" tx2="dk2" accent1="accent1" accent2="accent2" accent3="accent3" accent4="accent4" accent5="accent5" accent6="accent6" hlink="hlink" folHlink="folHlink"/>
    </a:extraClrScheme>
    <a:extraClrScheme>
      <a:clrScheme name="Office 主题 3">
        <a:dk1>
          <a:srgbClr val="330909"/>
        </a:dk1>
        <a:lt1>
          <a:srgbClr val="FFFFFF"/>
        </a:lt1>
        <a:dk2>
          <a:srgbClr val="CC6600"/>
        </a:dk2>
        <a:lt2>
          <a:srgbClr val="C0C0C0"/>
        </a:lt2>
        <a:accent1>
          <a:srgbClr val="538531"/>
        </a:accent1>
        <a:accent2>
          <a:srgbClr val="D2AC40"/>
        </a:accent2>
        <a:accent3>
          <a:srgbClr val="FFFFFF"/>
        </a:accent3>
        <a:accent4>
          <a:srgbClr val="2A0606"/>
        </a:accent4>
        <a:accent5>
          <a:srgbClr val="B3C2AD"/>
        </a:accent5>
        <a:accent6>
          <a:srgbClr val="BE9B39"/>
        </a:accent6>
        <a:hlink>
          <a:srgbClr val="CC3300"/>
        </a:hlink>
        <a:folHlink>
          <a:srgbClr val="736FC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6131</TotalTime>
  <Words>1738</Words>
  <Application>Microsoft Office PowerPoint</Application>
  <PresentationFormat>全屏显示(4:3)</PresentationFormat>
  <Paragraphs>85</Paragraphs>
  <Slides>26</Slides>
  <Notes>22</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26</vt:i4>
      </vt:variant>
    </vt:vector>
  </HeadingPairs>
  <TitlesOfParts>
    <vt:vector size="39" baseType="lpstr">
      <vt:lpstr>Helvetica Neue</vt:lpstr>
      <vt:lpstr>黑体</vt:lpstr>
      <vt:lpstr>华文新魏</vt:lpstr>
      <vt:lpstr>宋体</vt:lpstr>
      <vt:lpstr>宋体</vt:lpstr>
      <vt:lpstr>微软雅黑</vt:lpstr>
      <vt:lpstr>Arial</vt:lpstr>
      <vt:lpstr>Franklin Gothic Book</vt:lpstr>
      <vt:lpstr>Franklin Gothic Medium</vt:lpstr>
      <vt:lpstr>Tahoma</vt:lpstr>
      <vt:lpstr>Wingdings</vt:lpstr>
      <vt:lpstr>封面模板</vt:lpstr>
      <vt:lpstr>内容模板</vt:lpstr>
      <vt:lpstr>课程报告标题</vt:lpstr>
      <vt:lpstr>内容提要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Wang, Wendy</dc:creator>
  <cp:lastModifiedBy>2992631393@qq.com</cp:lastModifiedBy>
  <cp:revision>398</cp:revision>
  <cp:lastPrinted>1601-01-01T00:00:00Z</cp:lastPrinted>
  <dcterms:created xsi:type="dcterms:W3CDTF">1601-01-01T00:00:00Z</dcterms:created>
  <dcterms:modified xsi:type="dcterms:W3CDTF">2020-04-06T07:08:24Z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