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88" r:id="rId5"/>
    <p:sldId id="295" r:id="rId6"/>
    <p:sldId id="290" r:id="rId7"/>
    <p:sldId id="292" r:id="rId8"/>
    <p:sldId id="293" r:id="rId9"/>
    <p:sldId id="294" r:id="rId10"/>
    <p:sldId id="296" r:id="rId11"/>
    <p:sldId id="289" r:id="rId12"/>
    <p:sldId id="28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C0E78-8A19-4404-B443-BD407A91E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369AB2-7D11-48DB-B2D1-74CB74A3E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ED2691-55A1-45FC-AA27-0FF333859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F786-0F48-42A0-9D46-CAB0077A42EC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C764E2-B642-4D17-AE67-B197E9A58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B32F32-117E-42DA-8A62-5193FC69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CDA9-E31B-43DA-9B96-4B981B327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64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91515-569C-4984-B8EC-0B7B4700F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222C36-49B9-46ED-97D2-66ADF8B92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4CD04E-9D16-4876-BEC1-73CF12CAC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F786-0F48-42A0-9D46-CAB0077A42EC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4592F3-0F7E-4D32-A6FA-9E940815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5F1AE7-4F4C-47E8-8E27-DFC040F3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CDA9-E31B-43DA-9B96-4B981B327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247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EC2B5E-C5E5-4138-9159-F1534D8EE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327E83-9C33-45B1-A650-AB8E23043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61A46-A961-47F2-B623-028DA63BD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F786-0F48-42A0-9D46-CAB0077A42EC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3A448A-2994-4ED3-B4FC-63E13A33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FFF0DA-6A22-4A0B-8E63-BCA5AF29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CDA9-E31B-43DA-9B96-4B981B327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371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1475C-E7A1-4FDB-94C3-680FEBC47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EF9093-37A3-415F-9098-1CD601965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945D73-C352-4323-8EA1-88ABF03D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F786-0F48-42A0-9D46-CAB0077A42EC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A2422-7686-4987-B52C-D847CAE9B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152718-24E0-4A38-9B2B-2A592ED2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CDA9-E31B-43DA-9B96-4B981B327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33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1107C-0FB2-4EB4-A3E2-340604C2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16E3CC-9CE1-45FC-9E0A-791E8CE67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E037B-8FC3-4202-9D9E-F3F5794F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F786-0F48-42A0-9D46-CAB0077A42EC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5AD4C-DF26-47A9-9B37-27CEE2EBA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68098F-7655-4D98-A806-5C67827E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CDA9-E31B-43DA-9B96-4B981B327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40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48C60-A4B2-44F0-AF4D-5CAC2E1D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AF5D96-4053-4D3E-9BE1-E49266E29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2A780E-2B5F-4A64-99D8-44192E443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3F0C90-4C03-4518-A364-C2FDA080E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F786-0F48-42A0-9D46-CAB0077A42EC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26750-74C5-49AC-8EF7-373918D9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58E023-153A-4298-BF0B-39C2C71E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CDA9-E31B-43DA-9B96-4B981B327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01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42906-CB86-4F70-8920-F26BFA586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9C835B-4953-41B2-9479-D46D42429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019757-D2E2-4477-BF25-45219F7AE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F0F08B-F34F-434E-9072-59542B1F0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2659D4-E913-4886-BD33-57B1A3600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ED1B13-6AA4-4A06-9515-CF7AF868C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F786-0F48-42A0-9D46-CAB0077A42EC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8D0DAB-EDCC-4064-A2E1-7F4FEA36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291F87-7BD8-4947-82A4-BB91C656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CDA9-E31B-43DA-9B96-4B981B327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25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DD581-0CC0-49B3-BC73-60F5613A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575B28-4472-4EA6-80DA-4D1D2A927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F786-0F48-42A0-9D46-CAB0077A42EC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864206-F846-401F-B418-16F587D2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89B5E1-597A-4FC2-B518-D61024C0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CDA9-E31B-43DA-9B96-4B981B327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98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7ED3B3-9BFD-4668-BC99-46963B7AB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F786-0F48-42A0-9D46-CAB0077A42EC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AF9EE7-2C6E-4B47-8127-DCF99029F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46B7AA-A128-4283-ABFB-626B7A14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CDA9-E31B-43DA-9B96-4B981B327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18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70A20-4CA6-40C9-9937-4655EDEE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FE0C0-361F-46D3-A9B0-7C90D1486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5EE359-B3CD-4EA0-A869-89B81F1C3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DDF8D9-7A31-410D-B768-FCA9E2C5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F786-0F48-42A0-9D46-CAB0077A42EC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277567-381B-4591-9BB0-CC67E2C0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193C48-4136-4FBB-87A0-54B6A2372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CDA9-E31B-43DA-9B96-4B981B327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1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F5355-677B-4A5B-B7E9-C2ABAEF20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1AA78C-B645-4FE1-85D8-3C3600160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515235-DF8F-4A84-A7CB-6EC4AF0EA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B257EA-9EF8-499A-8FFA-FBD85F54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F786-0F48-42A0-9D46-CAB0077A42EC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7684D2-5676-4BD4-BB74-EC7BC4241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0A6E67-9ACA-48B2-8261-1F7C2951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CDA9-E31B-43DA-9B96-4B981B327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90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7C1AFA-06FA-426E-905E-5BFF32FE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56BF1C-31BE-4333-AED3-92D748950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DCDCE-051C-4EA3-B23B-261054E75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5F786-0F48-42A0-9D46-CAB0077A42EC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DB6F3-8BBE-4E38-89BB-DD41FE5C9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BF6337-09E1-4044-B691-C416EB3C0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ECDA9-E31B-43DA-9B96-4B981B327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66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6A75E12-7EBB-4DE2-9190-A7ED19C21302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8E1B59C-2E08-4C79-8CE5-1002871F1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470" y="809813"/>
            <a:ext cx="11143130" cy="1664446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33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5min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Incident Response in the Cloud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C1F0308-B07D-4421-AB58-F7400E345F7E}"/>
              </a:ext>
            </a:extLst>
          </p:cNvPr>
          <p:cNvSpPr txBox="1">
            <a:spLocks/>
          </p:cNvSpPr>
          <p:nvPr/>
        </p:nvSpPr>
        <p:spPr>
          <a:xfrm>
            <a:off x="7895517" y="5241364"/>
            <a:ext cx="3400013" cy="806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000" dirty="0" err="1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DigitalForensic</a:t>
            </a:r>
            <a:r>
              <a:rPr lang="en-US" altLang="ko-KR" sz="20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Track</a:t>
            </a:r>
            <a:b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김태룡</a:t>
            </a:r>
          </a:p>
        </p:txBody>
      </p:sp>
    </p:spTree>
    <p:extLst>
      <p:ext uri="{BB962C8B-B14F-4D97-AF65-F5344CB8AC3E}">
        <p14:creationId xmlns:p14="http://schemas.microsoft.com/office/powerpoint/2010/main" val="379649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Cloud IR Guide</a:t>
            </a:r>
            <a:endParaRPr lang="ko-KR" altLang="en-US" sz="6600" dirty="0">
              <a:solidFill>
                <a:schemeClr val="accen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CD97D09-7BF4-407A-8486-122C30A1605D}"/>
              </a:ext>
            </a:extLst>
          </p:cNvPr>
          <p:cNvSpPr txBox="1">
            <a:spLocks/>
          </p:cNvSpPr>
          <p:nvPr/>
        </p:nvSpPr>
        <p:spPr>
          <a:xfrm>
            <a:off x="2899146" y="6342829"/>
            <a:ext cx="6393710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Incident Response in the Cloud</a:t>
            </a:r>
            <a:endParaRPr lang="ko-KR" altLang="en-US" sz="2000" dirty="0">
              <a:solidFill>
                <a:schemeClr val="tx2">
                  <a:lumMod val="20000"/>
                  <a:lumOff val="8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050" name="Picture 2" descr="Cloud craft 이미지 검색결과">
            <a:extLst>
              <a:ext uri="{FF2B5EF4-FFF2-40B4-BE49-F238E27FC236}">
                <a16:creationId xmlns:a16="http://schemas.microsoft.com/office/drawing/2014/main" id="{369E88D1-6C99-4BE4-9C25-29120A508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344" y="1455796"/>
            <a:ext cx="5679312" cy="326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D4D33DC-EC0D-4D22-B624-526383D49EA6}"/>
              </a:ext>
            </a:extLst>
          </p:cNvPr>
          <p:cNvSpPr txBox="1"/>
          <p:nvPr/>
        </p:nvSpPr>
        <p:spPr>
          <a:xfrm>
            <a:off x="682494" y="4721401"/>
            <a:ext cx="109069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Learn and improve process</a:t>
            </a: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Simulations are safe methods to find gaps and improve processes.</a:t>
            </a: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시뮬레이션 및 학습을 통해 클라우드 프로세스를 개선한다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DD3D065-64A4-46D3-BB75-1FAA7AB18250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○○○○○○○○○●○○</a:t>
            </a:r>
          </a:p>
        </p:txBody>
      </p:sp>
    </p:spTree>
    <p:extLst>
      <p:ext uri="{BB962C8B-B14F-4D97-AF65-F5344CB8AC3E}">
        <p14:creationId xmlns:p14="http://schemas.microsoft.com/office/powerpoint/2010/main" val="1732942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Additional Things</a:t>
            </a:r>
            <a:endParaRPr lang="ko-KR" altLang="en-US" sz="3000" dirty="0">
              <a:solidFill>
                <a:schemeClr val="accen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B93AFDA-6DF7-4971-9720-5C95E447B506}"/>
              </a:ext>
            </a:extLst>
          </p:cNvPr>
          <p:cNvSpPr txBox="1">
            <a:spLocks/>
          </p:cNvSpPr>
          <p:nvPr/>
        </p:nvSpPr>
        <p:spPr>
          <a:xfrm>
            <a:off x="2899146" y="6342829"/>
            <a:ext cx="6393710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Incident Response in the Cloud</a:t>
            </a:r>
            <a:endParaRPr lang="ko-KR" altLang="en-US" sz="2000" dirty="0">
              <a:solidFill>
                <a:schemeClr val="tx2">
                  <a:lumMod val="20000"/>
                  <a:lumOff val="8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E2FA55-0B75-486B-AE10-E24992CF5DE6}"/>
              </a:ext>
            </a:extLst>
          </p:cNvPr>
          <p:cNvSpPr txBox="1"/>
          <p:nvPr/>
        </p:nvSpPr>
        <p:spPr>
          <a:xfrm>
            <a:off x="682494" y="4721401"/>
            <a:ext cx="1090699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Think about responding to an incident or a forensics event</a:t>
            </a:r>
            <a:endParaRPr lang="en-US" altLang="ko-KR" sz="2400" dirty="0">
              <a:solidFill>
                <a:schemeClr val="tx1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 some cases, this means you may have multiple organizations,</a:t>
            </a: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accounts, and tools specifically set up for these response tasks.</a:t>
            </a: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포렌식 관점으로도 생각 해 보고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다양한 도구를 찾아 사용 해 보기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</p:txBody>
      </p:sp>
      <p:pic>
        <p:nvPicPr>
          <p:cNvPr id="3074" name="Picture 2" descr="MAGNET AXIOM AWS 이미지 검색결과">
            <a:extLst>
              <a:ext uri="{FF2B5EF4-FFF2-40B4-BE49-F238E27FC236}">
                <a16:creationId xmlns:a16="http://schemas.microsoft.com/office/drawing/2014/main" id="{03784482-A50D-4626-B848-4E58F395C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785" y="1807151"/>
            <a:ext cx="2585484" cy="25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83F8EF5-34EC-4BD7-840A-B708019CE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674" y="1693974"/>
            <a:ext cx="4696945" cy="2811838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2002E9AE-5000-40EC-8AC9-A4A2AC729665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○○○○○○○○○○●○</a:t>
            </a:r>
          </a:p>
        </p:txBody>
      </p:sp>
    </p:spTree>
    <p:extLst>
      <p:ext uri="{BB962C8B-B14F-4D97-AF65-F5344CB8AC3E}">
        <p14:creationId xmlns:p14="http://schemas.microsoft.com/office/powerpoint/2010/main" val="198699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AB646DCA-1602-4CE8-BFC1-85FE09F2EBD0}"/>
              </a:ext>
            </a:extLst>
          </p:cNvPr>
          <p:cNvSpPr txBox="1">
            <a:spLocks/>
          </p:cNvSpPr>
          <p:nvPr/>
        </p:nvSpPr>
        <p:spPr>
          <a:xfrm>
            <a:off x="1524000" y="3000786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Thankyou</a:t>
            </a:r>
            <a:endParaRPr lang="ko-KR" altLang="en-US" sz="3000" dirty="0">
              <a:solidFill>
                <a:schemeClr val="accen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858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9EB170A-55F7-4A9A-B0BF-640985335FF4}"/>
              </a:ext>
            </a:extLst>
          </p:cNvPr>
          <p:cNvSpPr txBox="1">
            <a:spLocks/>
          </p:cNvSpPr>
          <p:nvPr/>
        </p:nvSpPr>
        <p:spPr>
          <a:xfrm>
            <a:off x="896470" y="809812"/>
            <a:ext cx="9144000" cy="5533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INDEX</a:t>
            </a: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01.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 Cloud IR Guide</a:t>
            </a:r>
          </a:p>
          <a:p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  <a:p>
            <a:r>
              <a:rPr lang="en-US" altLang="ko-KR" sz="3000" dirty="0">
                <a:solidFill>
                  <a:prstClr val="black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    02. Additional Things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C87880F-9CAE-450D-9F19-1ABC216E469B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0774A42-1022-466C-993E-5235181C18B1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○●○○○○○○○○○○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A7D9A8C-E969-4D1B-BADF-97AF87585DD3}"/>
              </a:ext>
            </a:extLst>
          </p:cNvPr>
          <p:cNvSpPr txBox="1">
            <a:spLocks/>
          </p:cNvSpPr>
          <p:nvPr/>
        </p:nvSpPr>
        <p:spPr>
          <a:xfrm>
            <a:off x="2899146" y="6342829"/>
            <a:ext cx="6393710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Incident Response in the Cloud</a:t>
            </a:r>
            <a:endParaRPr lang="ko-KR" altLang="en-US" sz="2000" dirty="0">
              <a:solidFill>
                <a:schemeClr val="tx2">
                  <a:lumMod val="20000"/>
                  <a:lumOff val="8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363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Cloud IR Guide</a:t>
            </a:r>
            <a:endParaRPr lang="ko-KR" altLang="en-US" sz="3000" dirty="0">
              <a:solidFill>
                <a:schemeClr val="accen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012D79-FDBB-4267-8DDB-37A05976CCBD}"/>
              </a:ext>
            </a:extLst>
          </p:cNvPr>
          <p:cNvSpPr txBox="1"/>
          <p:nvPr/>
        </p:nvSpPr>
        <p:spPr>
          <a:xfrm>
            <a:off x="2351805" y="4721401"/>
            <a:ext cx="756837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NIST SP 800-83,</a:t>
            </a:r>
          </a:p>
          <a:p>
            <a:pPr algn="ctr"/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Computer Security Incident Handling Guide</a:t>
            </a: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악성 소프트웨어 사고 예방 및 처리 지침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</p:txBody>
      </p:sp>
      <p:sp>
        <p:nvSpPr>
          <p:cNvPr id="7" name="두루마리 모양: 세로로 말림 6">
            <a:extLst>
              <a:ext uri="{FF2B5EF4-FFF2-40B4-BE49-F238E27FC236}">
                <a16:creationId xmlns:a16="http://schemas.microsoft.com/office/drawing/2014/main" id="{614794ED-018B-4D4F-B8A3-46D33C5F78F5}"/>
              </a:ext>
            </a:extLst>
          </p:cNvPr>
          <p:cNvSpPr/>
          <p:nvPr/>
        </p:nvSpPr>
        <p:spPr>
          <a:xfrm>
            <a:off x="4970028" y="1977272"/>
            <a:ext cx="2251944" cy="2433098"/>
          </a:xfrm>
          <a:prstGeom prst="verticalScroll">
            <a:avLst>
              <a:gd name="adj" fmla="val 101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NIST</a:t>
            </a:r>
          </a:p>
          <a:p>
            <a:pPr algn="ctr"/>
            <a:r>
              <a:rPr lang="en-US" altLang="ko-KR" dirty="0">
                <a:solidFill>
                  <a:schemeClr val="accent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SP 800-83</a:t>
            </a:r>
            <a:endParaRPr lang="ko-KR" altLang="en-US" dirty="0">
              <a:solidFill>
                <a:schemeClr val="accent5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90286BCB-94FD-4737-B615-048408F04414}"/>
              </a:ext>
            </a:extLst>
          </p:cNvPr>
          <p:cNvSpPr txBox="1">
            <a:spLocks/>
          </p:cNvSpPr>
          <p:nvPr/>
        </p:nvSpPr>
        <p:spPr>
          <a:xfrm>
            <a:off x="2899146" y="6342829"/>
            <a:ext cx="6393710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Incident Response in the Cloud</a:t>
            </a:r>
            <a:endParaRPr lang="ko-KR" altLang="en-US" sz="2000" dirty="0">
              <a:solidFill>
                <a:schemeClr val="tx2">
                  <a:lumMod val="20000"/>
                  <a:lumOff val="8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CD717E53-CD42-404B-AD34-2991C9CE71D8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○○●○○○○○○○○○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DF66CF-05A5-4BBF-A850-752C770899A4}"/>
              </a:ext>
            </a:extLst>
          </p:cNvPr>
          <p:cNvSpPr txBox="1"/>
          <p:nvPr/>
        </p:nvSpPr>
        <p:spPr>
          <a:xfrm>
            <a:off x="5012560" y="1939822"/>
            <a:ext cx="26182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/>
              <a:t>tinyurl.com</a:t>
            </a:r>
            <a:r>
              <a:rPr lang="ko-KR" altLang="en-US" sz="1400" dirty="0"/>
              <a:t>/4hekyn37</a:t>
            </a:r>
          </a:p>
        </p:txBody>
      </p:sp>
    </p:spTree>
    <p:extLst>
      <p:ext uri="{BB962C8B-B14F-4D97-AF65-F5344CB8AC3E}">
        <p14:creationId xmlns:p14="http://schemas.microsoft.com/office/powerpoint/2010/main" val="309672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659C1317-314D-441C-84C2-313C59845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488" y="1264132"/>
            <a:ext cx="7599024" cy="3397134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Cloud IR Guide</a:t>
            </a:r>
            <a:endParaRPr lang="ko-KR" altLang="en-US" sz="6600" dirty="0">
              <a:solidFill>
                <a:schemeClr val="accen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CD97D09-7BF4-407A-8486-122C30A1605D}"/>
              </a:ext>
            </a:extLst>
          </p:cNvPr>
          <p:cNvSpPr txBox="1">
            <a:spLocks/>
          </p:cNvSpPr>
          <p:nvPr/>
        </p:nvSpPr>
        <p:spPr>
          <a:xfrm>
            <a:off x="2899146" y="6342829"/>
            <a:ext cx="6393710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Incident Response in the Cloud</a:t>
            </a:r>
            <a:endParaRPr lang="ko-KR" altLang="en-US" sz="2000" dirty="0">
              <a:solidFill>
                <a:schemeClr val="tx2">
                  <a:lumMod val="20000"/>
                  <a:lumOff val="8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4D33DC-EC0D-4D22-B624-526383D49EA6}"/>
              </a:ext>
            </a:extLst>
          </p:cNvPr>
          <p:cNvSpPr txBox="1"/>
          <p:nvPr/>
        </p:nvSpPr>
        <p:spPr>
          <a:xfrm>
            <a:off x="1777647" y="4721401"/>
            <a:ext cx="871668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Establish response objectives</a:t>
            </a: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Work with your stakeholders, legal counsel, and organizational leadership to determine the goal of responding to an incident.</a:t>
            </a: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이해 관계자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법률 고문 및 조직과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함께 사고 대응 목표를 결정하기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350B0F2-A9F3-4353-8376-49D7C761C946}"/>
              </a:ext>
            </a:extLst>
          </p:cNvPr>
          <p:cNvSpPr/>
          <p:nvPr/>
        </p:nvSpPr>
        <p:spPr>
          <a:xfrm>
            <a:off x="8134350" y="2567940"/>
            <a:ext cx="762000" cy="762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8F48C57-DEA3-4BF0-95CB-40284E95EE52}"/>
              </a:ext>
            </a:extLst>
          </p:cNvPr>
          <p:cNvSpPr/>
          <p:nvPr/>
        </p:nvSpPr>
        <p:spPr>
          <a:xfrm>
            <a:off x="3211830" y="2514600"/>
            <a:ext cx="762000" cy="762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제목 1">
            <a:extLst>
              <a:ext uri="{FF2B5EF4-FFF2-40B4-BE49-F238E27FC236}">
                <a16:creationId xmlns:a16="http://schemas.microsoft.com/office/drawing/2014/main" id="{F7E712C4-8637-4C17-AE19-B0EA39DB458C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○○○●○○○○○○○○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259636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Cloud IR Guide</a:t>
            </a:r>
            <a:endParaRPr lang="ko-KR" altLang="en-US" sz="6600" dirty="0">
              <a:solidFill>
                <a:schemeClr val="accen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CD97D09-7BF4-407A-8486-122C30A1605D}"/>
              </a:ext>
            </a:extLst>
          </p:cNvPr>
          <p:cNvSpPr txBox="1">
            <a:spLocks/>
          </p:cNvSpPr>
          <p:nvPr/>
        </p:nvSpPr>
        <p:spPr>
          <a:xfrm>
            <a:off x="2899146" y="6342829"/>
            <a:ext cx="6393710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Incident Response in the Cloud</a:t>
            </a:r>
            <a:endParaRPr lang="ko-KR" altLang="en-US" sz="2000" dirty="0">
              <a:solidFill>
                <a:schemeClr val="tx2">
                  <a:lumMod val="20000"/>
                  <a:lumOff val="8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20AA229-DF84-4345-8DB2-091086380226}"/>
              </a:ext>
            </a:extLst>
          </p:cNvPr>
          <p:cNvGrpSpPr/>
          <p:nvPr/>
        </p:nvGrpSpPr>
        <p:grpSpPr>
          <a:xfrm>
            <a:off x="2679458" y="2525561"/>
            <a:ext cx="2161702" cy="1806878"/>
            <a:chOff x="0" y="2282614"/>
            <a:chExt cx="2161702" cy="180687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65892DD-FE6A-4D16-9348-1695999B7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5079" y="2282614"/>
              <a:ext cx="1151544" cy="1304420"/>
            </a:xfrm>
            <a:prstGeom prst="rect">
              <a:avLst/>
            </a:prstGeom>
          </p:spPr>
        </p:pic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C42EEDEB-5DEC-4B72-8B0E-17EA3A1488CA}"/>
                </a:ext>
              </a:extLst>
            </p:cNvPr>
            <p:cNvSpPr txBox="1">
              <a:spLocks/>
            </p:cNvSpPr>
            <p:nvPr/>
          </p:nvSpPr>
          <p:spPr>
            <a:xfrm>
              <a:off x="0" y="3599423"/>
              <a:ext cx="2161702" cy="49006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400" dirty="0">
                  <a:solidFill>
                    <a:schemeClr val="accent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Cloud Watch</a:t>
              </a:r>
            </a:p>
            <a:p>
              <a:pPr algn="ctr"/>
              <a:r>
                <a:rPr lang="en-US" altLang="ko-KR" sz="1100" dirty="0">
                  <a:solidFill>
                    <a:schemeClr val="accent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Indicators</a:t>
              </a:r>
              <a:endParaRPr lang="ko-KR" altLang="en-US" sz="1100" dirty="0">
                <a:solidFill>
                  <a:schemeClr val="accent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E86EC9D-3492-4EDE-85B7-79DF6930E95E}"/>
              </a:ext>
            </a:extLst>
          </p:cNvPr>
          <p:cNvGrpSpPr/>
          <p:nvPr/>
        </p:nvGrpSpPr>
        <p:grpSpPr>
          <a:xfrm>
            <a:off x="5042345" y="2591732"/>
            <a:ext cx="2161702" cy="1708422"/>
            <a:chOff x="9959184" y="1570170"/>
            <a:chExt cx="2161702" cy="170842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036554E-3720-4989-9265-569F4F799331}"/>
                </a:ext>
              </a:extLst>
            </p:cNvPr>
            <p:cNvGrpSpPr/>
            <p:nvPr/>
          </p:nvGrpSpPr>
          <p:grpSpPr>
            <a:xfrm>
              <a:off x="10532298" y="1570170"/>
              <a:ext cx="1015474" cy="1152740"/>
              <a:chOff x="3998485" y="2438398"/>
              <a:chExt cx="1747522" cy="1983742"/>
            </a:xfrm>
          </p:grpSpPr>
          <p:sp>
            <p:nvSpPr>
              <p:cNvPr id="15" name="사다리꼴 14">
                <a:extLst>
                  <a:ext uri="{FF2B5EF4-FFF2-40B4-BE49-F238E27FC236}">
                    <a16:creationId xmlns:a16="http://schemas.microsoft.com/office/drawing/2014/main" id="{A2F40471-A8B9-4812-BFD2-71F1AB410BA7}"/>
                  </a:ext>
                </a:extLst>
              </p:cNvPr>
              <p:cNvSpPr/>
              <p:nvPr/>
            </p:nvSpPr>
            <p:spPr>
              <a:xfrm rot="16200000">
                <a:off x="3307605" y="3329940"/>
                <a:ext cx="1579880" cy="198120"/>
              </a:xfrm>
              <a:prstGeom prst="trapezoid">
                <a:avLst>
                  <a:gd name="adj" fmla="val 119872"/>
                </a:avLst>
              </a:prstGeom>
              <a:solidFill>
                <a:srgbClr val="1A47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사다리꼴 15">
                <a:extLst>
                  <a:ext uri="{FF2B5EF4-FFF2-40B4-BE49-F238E27FC236}">
                    <a16:creationId xmlns:a16="http://schemas.microsoft.com/office/drawing/2014/main" id="{5D732203-0557-46A1-8644-2D044CBDD1F5}"/>
                  </a:ext>
                </a:extLst>
              </p:cNvPr>
              <p:cNvSpPr/>
              <p:nvPr/>
            </p:nvSpPr>
            <p:spPr>
              <a:xfrm rot="16200000">
                <a:off x="3404124" y="3230880"/>
                <a:ext cx="1983741" cy="398780"/>
              </a:xfrm>
              <a:prstGeom prst="trapezoid">
                <a:avLst>
                  <a:gd name="adj" fmla="val 50765"/>
                </a:avLst>
              </a:prstGeom>
              <a:solidFill>
                <a:srgbClr val="205B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F194936-4E0C-44DC-8165-F0877E7D8590}"/>
                  </a:ext>
                </a:extLst>
              </p:cNvPr>
              <p:cNvSpPr/>
              <p:nvPr/>
            </p:nvSpPr>
            <p:spPr>
              <a:xfrm>
                <a:off x="4595385" y="2438398"/>
                <a:ext cx="553722" cy="1983742"/>
              </a:xfrm>
              <a:prstGeom prst="rect">
                <a:avLst/>
              </a:prstGeom>
              <a:solidFill>
                <a:srgbClr val="2D7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사다리꼴 17">
                <a:extLst>
                  <a:ext uri="{FF2B5EF4-FFF2-40B4-BE49-F238E27FC236}">
                    <a16:creationId xmlns:a16="http://schemas.microsoft.com/office/drawing/2014/main" id="{F11DCF2B-DC43-46D2-9968-15A5F75D6B81}"/>
                  </a:ext>
                </a:extLst>
              </p:cNvPr>
              <p:cNvSpPr/>
              <p:nvPr/>
            </p:nvSpPr>
            <p:spPr>
              <a:xfrm rot="5400000">
                <a:off x="4857007" y="3329939"/>
                <a:ext cx="1579880" cy="198120"/>
              </a:xfrm>
              <a:prstGeom prst="trapezoid">
                <a:avLst>
                  <a:gd name="adj" fmla="val 119872"/>
                </a:avLst>
              </a:prstGeom>
              <a:solidFill>
                <a:srgbClr val="2D7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다리꼴 18">
                <a:extLst>
                  <a:ext uri="{FF2B5EF4-FFF2-40B4-BE49-F238E27FC236}">
                    <a16:creationId xmlns:a16="http://schemas.microsoft.com/office/drawing/2014/main" id="{AA905C02-A45D-46B8-B3BA-9AC4FBDA62CE}"/>
                  </a:ext>
                </a:extLst>
              </p:cNvPr>
              <p:cNvSpPr/>
              <p:nvPr/>
            </p:nvSpPr>
            <p:spPr>
              <a:xfrm rot="5400000">
                <a:off x="4356626" y="3230880"/>
                <a:ext cx="1983741" cy="398780"/>
              </a:xfrm>
              <a:prstGeom prst="trapezoid">
                <a:avLst>
                  <a:gd name="adj" fmla="val 50765"/>
                </a:avLst>
              </a:prstGeom>
              <a:solidFill>
                <a:srgbClr val="5294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제목 1">
              <a:extLst>
                <a:ext uri="{FF2B5EF4-FFF2-40B4-BE49-F238E27FC236}">
                  <a16:creationId xmlns:a16="http://schemas.microsoft.com/office/drawing/2014/main" id="{1F0FFE55-3DC9-41AC-BAFC-0908661DD8B0}"/>
                </a:ext>
              </a:extLst>
            </p:cNvPr>
            <p:cNvSpPr txBox="1">
              <a:spLocks/>
            </p:cNvSpPr>
            <p:nvPr/>
          </p:nvSpPr>
          <p:spPr>
            <a:xfrm>
              <a:off x="9959184" y="2788523"/>
              <a:ext cx="2161702" cy="49006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400" dirty="0">
                  <a:solidFill>
                    <a:schemeClr val="accent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RDS</a:t>
              </a:r>
            </a:p>
            <a:p>
              <a:pPr algn="ctr"/>
              <a:r>
                <a:rPr lang="en-US" altLang="ko-KR" sz="1100" dirty="0">
                  <a:solidFill>
                    <a:schemeClr val="accent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General.log</a:t>
              </a:r>
              <a:endParaRPr lang="ko-KR" altLang="en-US" sz="11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3408241-3485-4D11-A77E-D8FEBAF58DB1}"/>
              </a:ext>
            </a:extLst>
          </p:cNvPr>
          <p:cNvGrpSpPr/>
          <p:nvPr/>
        </p:nvGrpSpPr>
        <p:grpSpPr>
          <a:xfrm>
            <a:off x="7421966" y="2525561"/>
            <a:ext cx="2090576" cy="1774594"/>
            <a:chOff x="10111584" y="3992050"/>
            <a:chExt cx="2090576" cy="1774594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55C9DF39-536F-41B0-9C4A-9E8334EB8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6064" y="3992050"/>
              <a:ext cx="1052742" cy="1282704"/>
            </a:xfrm>
            <a:prstGeom prst="rect">
              <a:avLst/>
            </a:prstGeom>
          </p:spPr>
        </p:pic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BE908C59-1758-47D7-A8D3-18F5BDAFE009}"/>
                </a:ext>
              </a:extLst>
            </p:cNvPr>
            <p:cNvSpPr txBox="1">
              <a:spLocks/>
            </p:cNvSpPr>
            <p:nvPr/>
          </p:nvSpPr>
          <p:spPr>
            <a:xfrm>
              <a:off x="10111584" y="5308860"/>
              <a:ext cx="2090576" cy="45778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400" dirty="0">
                  <a:solidFill>
                    <a:schemeClr val="accent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EC2</a:t>
              </a:r>
            </a:p>
            <a:p>
              <a:pPr algn="ctr"/>
              <a:r>
                <a:rPr lang="en-US" altLang="ko-KR" sz="1100" dirty="0">
                  <a:solidFill>
                    <a:schemeClr val="accent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Server Logs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D4D33DC-EC0D-4D22-B624-526383D49EA6}"/>
              </a:ext>
            </a:extLst>
          </p:cNvPr>
          <p:cNvSpPr txBox="1"/>
          <p:nvPr/>
        </p:nvSpPr>
        <p:spPr>
          <a:xfrm>
            <a:off x="1777647" y="4721401"/>
            <a:ext cx="87166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Respond using the cloud</a:t>
            </a: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Implement your response patterns where the event and data occurs.</a:t>
            </a: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이벤트 및 데이터가 발생하는 곳을 미리 확인하고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대응 패턴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파악하기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E506C03-8540-4B78-A747-A0D5C9FA5CC3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○○○○●○○○○○○○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250394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Cloud IR Guide</a:t>
            </a:r>
            <a:endParaRPr lang="ko-KR" altLang="en-US" sz="6600" dirty="0">
              <a:solidFill>
                <a:schemeClr val="accen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CD97D09-7BF4-407A-8486-122C30A1605D}"/>
              </a:ext>
            </a:extLst>
          </p:cNvPr>
          <p:cNvSpPr txBox="1">
            <a:spLocks/>
          </p:cNvSpPr>
          <p:nvPr/>
        </p:nvSpPr>
        <p:spPr>
          <a:xfrm>
            <a:off x="2899146" y="6342829"/>
            <a:ext cx="6393710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Incident Response in the Cloud</a:t>
            </a:r>
            <a:endParaRPr lang="ko-KR" altLang="en-US" sz="2000" dirty="0">
              <a:solidFill>
                <a:schemeClr val="tx2">
                  <a:lumMod val="20000"/>
                  <a:lumOff val="8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4D33DC-EC0D-4D22-B624-526383D49EA6}"/>
              </a:ext>
            </a:extLst>
          </p:cNvPr>
          <p:cNvSpPr txBox="1"/>
          <p:nvPr/>
        </p:nvSpPr>
        <p:spPr>
          <a:xfrm>
            <a:off x="1777647" y="4721401"/>
            <a:ext cx="87166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Know what you have and what you need</a:t>
            </a: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Preserve logs, snapshots, and other evidence by copying them.</a:t>
            </a: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스냅 샷 및 기타 필요한 증거를 복사하여 보존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3497096-B48E-4C15-91BF-D804CA924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971" y="1952293"/>
            <a:ext cx="8988058" cy="22336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2FBC3C-CC17-4B75-9F2E-6B388A507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656" y="2445365"/>
            <a:ext cx="8716688" cy="1483300"/>
          </a:xfrm>
          <a:prstGeom prst="rect">
            <a:avLst/>
          </a:prstGeom>
        </p:spPr>
      </p:pic>
      <p:sp>
        <p:nvSpPr>
          <p:cNvPr id="26" name="제목 1">
            <a:extLst>
              <a:ext uri="{FF2B5EF4-FFF2-40B4-BE49-F238E27FC236}">
                <a16:creationId xmlns:a16="http://schemas.microsoft.com/office/drawing/2014/main" id="{04387E2A-5EAD-44A6-B22E-D2F5B6CF9B2D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○○○○○●○○○○○○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37174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Cloud IR Guide</a:t>
            </a:r>
            <a:endParaRPr lang="ko-KR" altLang="en-US" sz="6600" dirty="0">
              <a:solidFill>
                <a:schemeClr val="accen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CD97D09-7BF4-407A-8486-122C30A1605D}"/>
              </a:ext>
            </a:extLst>
          </p:cNvPr>
          <p:cNvSpPr txBox="1">
            <a:spLocks/>
          </p:cNvSpPr>
          <p:nvPr/>
        </p:nvSpPr>
        <p:spPr>
          <a:xfrm>
            <a:off x="2899146" y="6342829"/>
            <a:ext cx="6393710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Incident Response in the Cloud</a:t>
            </a:r>
            <a:endParaRPr lang="ko-KR" altLang="en-US" sz="2000" dirty="0">
              <a:solidFill>
                <a:schemeClr val="tx2">
                  <a:lumMod val="20000"/>
                  <a:lumOff val="8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4D33DC-EC0D-4D22-B624-526383D49EA6}"/>
              </a:ext>
            </a:extLst>
          </p:cNvPr>
          <p:cNvSpPr txBox="1"/>
          <p:nvPr/>
        </p:nvSpPr>
        <p:spPr>
          <a:xfrm>
            <a:off x="682494" y="4721401"/>
            <a:ext cx="1090699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Use redeployment mechanisms</a:t>
            </a: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Make response mechanisms safe to execute</a:t>
            </a: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more than once and on unknown states.</a:t>
            </a: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응답 메커니즘이 안전하게 수행 될 수 있도록 하기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F783A97-8502-405E-8B43-ABF8782EFEC4}"/>
              </a:ext>
            </a:extLst>
          </p:cNvPr>
          <p:cNvGrpSpPr/>
          <p:nvPr/>
        </p:nvGrpSpPr>
        <p:grpSpPr>
          <a:xfrm>
            <a:off x="2643896" y="3283223"/>
            <a:ext cx="2161702" cy="1708422"/>
            <a:chOff x="9959184" y="1570170"/>
            <a:chExt cx="2161702" cy="170842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5501B1E-EFEF-4B52-8FF2-415EDD9FE0F7}"/>
                </a:ext>
              </a:extLst>
            </p:cNvPr>
            <p:cNvGrpSpPr/>
            <p:nvPr/>
          </p:nvGrpSpPr>
          <p:grpSpPr>
            <a:xfrm>
              <a:off x="10532298" y="1570170"/>
              <a:ext cx="1015474" cy="1152740"/>
              <a:chOff x="3998485" y="2438398"/>
              <a:chExt cx="1747522" cy="1983742"/>
            </a:xfrm>
          </p:grpSpPr>
          <p:sp>
            <p:nvSpPr>
              <p:cNvPr id="12" name="사다리꼴 11">
                <a:extLst>
                  <a:ext uri="{FF2B5EF4-FFF2-40B4-BE49-F238E27FC236}">
                    <a16:creationId xmlns:a16="http://schemas.microsoft.com/office/drawing/2014/main" id="{DE1C02D7-C284-4B0D-BE6A-D397E186D78D}"/>
                  </a:ext>
                </a:extLst>
              </p:cNvPr>
              <p:cNvSpPr/>
              <p:nvPr/>
            </p:nvSpPr>
            <p:spPr>
              <a:xfrm rot="16200000">
                <a:off x="3307605" y="3329940"/>
                <a:ext cx="1579880" cy="198120"/>
              </a:xfrm>
              <a:prstGeom prst="trapezoid">
                <a:avLst>
                  <a:gd name="adj" fmla="val 119872"/>
                </a:avLst>
              </a:prstGeom>
              <a:solidFill>
                <a:srgbClr val="1A47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사다리꼴 12">
                <a:extLst>
                  <a:ext uri="{FF2B5EF4-FFF2-40B4-BE49-F238E27FC236}">
                    <a16:creationId xmlns:a16="http://schemas.microsoft.com/office/drawing/2014/main" id="{6C29C0E6-28DD-443B-8903-F1821FA0F00F}"/>
                  </a:ext>
                </a:extLst>
              </p:cNvPr>
              <p:cNvSpPr/>
              <p:nvPr/>
            </p:nvSpPr>
            <p:spPr>
              <a:xfrm rot="16200000">
                <a:off x="3404124" y="3230880"/>
                <a:ext cx="1983741" cy="398780"/>
              </a:xfrm>
              <a:prstGeom prst="trapezoid">
                <a:avLst>
                  <a:gd name="adj" fmla="val 50765"/>
                </a:avLst>
              </a:prstGeom>
              <a:solidFill>
                <a:srgbClr val="205B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E63C32A-2FB2-4A5C-96E4-2564C4FEC571}"/>
                  </a:ext>
                </a:extLst>
              </p:cNvPr>
              <p:cNvSpPr/>
              <p:nvPr/>
            </p:nvSpPr>
            <p:spPr>
              <a:xfrm>
                <a:off x="4595385" y="2438398"/>
                <a:ext cx="553722" cy="1983742"/>
              </a:xfrm>
              <a:prstGeom prst="rect">
                <a:avLst/>
              </a:prstGeom>
              <a:solidFill>
                <a:srgbClr val="2D7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사다리꼴 14">
                <a:extLst>
                  <a:ext uri="{FF2B5EF4-FFF2-40B4-BE49-F238E27FC236}">
                    <a16:creationId xmlns:a16="http://schemas.microsoft.com/office/drawing/2014/main" id="{D085CE55-A62C-40C8-928D-7B55506C9271}"/>
                  </a:ext>
                </a:extLst>
              </p:cNvPr>
              <p:cNvSpPr/>
              <p:nvPr/>
            </p:nvSpPr>
            <p:spPr>
              <a:xfrm rot="5400000">
                <a:off x="4857007" y="3329939"/>
                <a:ext cx="1579880" cy="198120"/>
              </a:xfrm>
              <a:prstGeom prst="trapezoid">
                <a:avLst>
                  <a:gd name="adj" fmla="val 119872"/>
                </a:avLst>
              </a:prstGeom>
              <a:solidFill>
                <a:srgbClr val="2D7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사다리꼴 15">
                <a:extLst>
                  <a:ext uri="{FF2B5EF4-FFF2-40B4-BE49-F238E27FC236}">
                    <a16:creationId xmlns:a16="http://schemas.microsoft.com/office/drawing/2014/main" id="{BD64CEEC-FCD9-4FA5-8188-AFEB8BEC1D0E}"/>
                  </a:ext>
                </a:extLst>
              </p:cNvPr>
              <p:cNvSpPr/>
              <p:nvPr/>
            </p:nvSpPr>
            <p:spPr>
              <a:xfrm rot="5400000">
                <a:off x="4356626" y="3230880"/>
                <a:ext cx="1983741" cy="398780"/>
              </a:xfrm>
              <a:prstGeom prst="trapezoid">
                <a:avLst>
                  <a:gd name="adj" fmla="val 50765"/>
                </a:avLst>
              </a:prstGeom>
              <a:solidFill>
                <a:srgbClr val="5294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C3C2C97A-6270-49BC-A098-0A44301E63F8}"/>
                </a:ext>
              </a:extLst>
            </p:cNvPr>
            <p:cNvSpPr txBox="1">
              <a:spLocks/>
            </p:cNvSpPr>
            <p:nvPr/>
          </p:nvSpPr>
          <p:spPr>
            <a:xfrm>
              <a:off x="9959184" y="2788523"/>
              <a:ext cx="2161702" cy="49006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400" dirty="0">
                  <a:solidFill>
                    <a:schemeClr val="accent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RDS</a:t>
              </a:r>
              <a:endParaRPr lang="ko-KR" altLang="en-US" sz="11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B623321-3FD9-40C2-BFD5-9E3D7D74A657}"/>
              </a:ext>
            </a:extLst>
          </p:cNvPr>
          <p:cNvGrpSpPr/>
          <p:nvPr/>
        </p:nvGrpSpPr>
        <p:grpSpPr>
          <a:xfrm>
            <a:off x="7457529" y="2591732"/>
            <a:ext cx="2090576" cy="1774594"/>
            <a:chOff x="10111584" y="3992050"/>
            <a:chExt cx="2090576" cy="1774594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DDA648C1-9EAE-4F7F-9B8F-BF24CC44E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66064" y="3992050"/>
              <a:ext cx="1052742" cy="1282704"/>
            </a:xfrm>
            <a:prstGeom prst="rect">
              <a:avLst/>
            </a:prstGeom>
          </p:spPr>
        </p:pic>
        <p:sp>
          <p:nvSpPr>
            <p:cNvPr id="19" name="제목 1">
              <a:extLst>
                <a:ext uri="{FF2B5EF4-FFF2-40B4-BE49-F238E27FC236}">
                  <a16:creationId xmlns:a16="http://schemas.microsoft.com/office/drawing/2014/main" id="{68F81D34-E3F8-48EF-AFF4-D209079C7B61}"/>
                </a:ext>
              </a:extLst>
            </p:cNvPr>
            <p:cNvSpPr txBox="1">
              <a:spLocks/>
            </p:cNvSpPr>
            <p:nvPr/>
          </p:nvSpPr>
          <p:spPr>
            <a:xfrm>
              <a:off x="10111584" y="5308860"/>
              <a:ext cx="2090576" cy="45778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400" dirty="0">
                  <a:solidFill>
                    <a:schemeClr val="accent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EC2</a:t>
              </a:r>
              <a:endParaRPr lang="en-US" altLang="ko-KR" sz="1100" dirty="0">
                <a:solidFill>
                  <a:schemeClr val="accent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677E935-63B4-41F7-8238-19E5F607B211}"/>
              </a:ext>
            </a:extLst>
          </p:cNvPr>
          <p:cNvCxnSpPr>
            <a:cxnSpLocks/>
            <a:stCxn id="18" idx="1"/>
            <a:endCxn id="36" idx="3"/>
          </p:cNvCxnSpPr>
          <p:nvPr/>
        </p:nvCxnSpPr>
        <p:spPr>
          <a:xfrm flipH="1">
            <a:off x="6821346" y="3233084"/>
            <a:ext cx="119066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B499984-A526-409D-81D1-81578ADCC650}"/>
              </a:ext>
            </a:extLst>
          </p:cNvPr>
          <p:cNvCxnSpPr>
            <a:cxnSpLocks/>
            <a:stCxn id="36" idx="1"/>
            <a:endCxn id="32" idx="0"/>
          </p:cNvCxnSpPr>
          <p:nvPr/>
        </p:nvCxnSpPr>
        <p:spPr>
          <a:xfrm flipH="1" flipV="1">
            <a:off x="4232484" y="2313153"/>
            <a:ext cx="1413311" cy="91993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EC6D0BC-05F2-40FA-A46B-3F86200B2E83}"/>
              </a:ext>
            </a:extLst>
          </p:cNvPr>
          <p:cNvGrpSpPr/>
          <p:nvPr/>
        </p:nvGrpSpPr>
        <p:grpSpPr>
          <a:xfrm>
            <a:off x="2643896" y="1737521"/>
            <a:ext cx="2161702" cy="1708422"/>
            <a:chOff x="9959184" y="1570170"/>
            <a:chExt cx="2161702" cy="1708422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6CB862E3-FD2F-4567-BC1F-707D20758BA9}"/>
                </a:ext>
              </a:extLst>
            </p:cNvPr>
            <p:cNvGrpSpPr/>
            <p:nvPr/>
          </p:nvGrpSpPr>
          <p:grpSpPr>
            <a:xfrm>
              <a:off x="10532298" y="1570170"/>
              <a:ext cx="1015474" cy="1152740"/>
              <a:chOff x="3998485" y="2438398"/>
              <a:chExt cx="1747522" cy="1983742"/>
            </a:xfrm>
          </p:grpSpPr>
          <p:sp>
            <p:nvSpPr>
              <p:cNvPr id="29" name="사다리꼴 28">
                <a:extLst>
                  <a:ext uri="{FF2B5EF4-FFF2-40B4-BE49-F238E27FC236}">
                    <a16:creationId xmlns:a16="http://schemas.microsoft.com/office/drawing/2014/main" id="{E0E43A7E-AC4A-4804-B83E-5A25ADE37D5F}"/>
                  </a:ext>
                </a:extLst>
              </p:cNvPr>
              <p:cNvSpPr/>
              <p:nvPr/>
            </p:nvSpPr>
            <p:spPr>
              <a:xfrm rot="16200000">
                <a:off x="3307605" y="3329940"/>
                <a:ext cx="1579880" cy="198120"/>
              </a:xfrm>
              <a:prstGeom prst="trapezoid">
                <a:avLst>
                  <a:gd name="adj" fmla="val 119872"/>
                </a:avLst>
              </a:prstGeom>
              <a:solidFill>
                <a:srgbClr val="1A47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사다리꼴 29">
                <a:extLst>
                  <a:ext uri="{FF2B5EF4-FFF2-40B4-BE49-F238E27FC236}">
                    <a16:creationId xmlns:a16="http://schemas.microsoft.com/office/drawing/2014/main" id="{762C6E87-DB98-4DD5-87DA-E427C9FA8451}"/>
                  </a:ext>
                </a:extLst>
              </p:cNvPr>
              <p:cNvSpPr/>
              <p:nvPr/>
            </p:nvSpPr>
            <p:spPr>
              <a:xfrm rot="16200000">
                <a:off x="3404124" y="3230880"/>
                <a:ext cx="1983741" cy="398780"/>
              </a:xfrm>
              <a:prstGeom prst="trapezoid">
                <a:avLst>
                  <a:gd name="adj" fmla="val 50765"/>
                </a:avLst>
              </a:prstGeom>
              <a:solidFill>
                <a:srgbClr val="205B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697FBB9C-F34A-44EC-8D52-F21728B97703}"/>
                  </a:ext>
                </a:extLst>
              </p:cNvPr>
              <p:cNvSpPr/>
              <p:nvPr/>
            </p:nvSpPr>
            <p:spPr>
              <a:xfrm>
                <a:off x="4595385" y="2438398"/>
                <a:ext cx="553722" cy="1983742"/>
              </a:xfrm>
              <a:prstGeom prst="rect">
                <a:avLst/>
              </a:prstGeom>
              <a:solidFill>
                <a:srgbClr val="2D7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사다리꼴 31">
                <a:extLst>
                  <a:ext uri="{FF2B5EF4-FFF2-40B4-BE49-F238E27FC236}">
                    <a16:creationId xmlns:a16="http://schemas.microsoft.com/office/drawing/2014/main" id="{2FF30EA4-EFDB-4583-BA18-B189D661EB85}"/>
                  </a:ext>
                </a:extLst>
              </p:cNvPr>
              <p:cNvSpPr/>
              <p:nvPr/>
            </p:nvSpPr>
            <p:spPr>
              <a:xfrm rot="5400000">
                <a:off x="4857007" y="3329939"/>
                <a:ext cx="1579880" cy="198120"/>
              </a:xfrm>
              <a:prstGeom prst="trapezoid">
                <a:avLst>
                  <a:gd name="adj" fmla="val 119872"/>
                </a:avLst>
              </a:prstGeom>
              <a:solidFill>
                <a:srgbClr val="2D7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사다리꼴 32">
                <a:extLst>
                  <a:ext uri="{FF2B5EF4-FFF2-40B4-BE49-F238E27FC236}">
                    <a16:creationId xmlns:a16="http://schemas.microsoft.com/office/drawing/2014/main" id="{7B1F14E1-3F4F-4D13-98DB-4F67C54E9EF2}"/>
                  </a:ext>
                </a:extLst>
              </p:cNvPr>
              <p:cNvSpPr/>
              <p:nvPr/>
            </p:nvSpPr>
            <p:spPr>
              <a:xfrm rot="5400000">
                <a:off x="4356626" y="3230880"/>
                <a:ext cx="1983741" cy="398780"/>
              </a:xfrm>
              <a:prstGeom prst="trapezoid">
                <a:avLst>
                  <a:gd name="adj" fmla="val 50765"/>
                </a:avLst>
              </a:prstGeom>
              <a:solidFill>
                <a:srgbClr val="5294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제목 1">
              <a:extLst>
                <a:ext uri="{FF2B5EF4-FFF2-40B4-BE49-F238E27FC236}">
                  <a16:creationId xmlns:a16="http://schemas.microsoft.com/office/drawing/2014/main" id="{82D887AA-8466-418A-BB18-254B74664D67}"/>
                </a:ext>
              </a:extLst>
            </p:cNvPr>
            <p:cNvSpPr txBox="1">
              <a:spLocks/>
            </p:cNvSpPr>
            <p:nvPr/>
          </p:nvSpPr>
          <p:spPr>
            <a:xfrm>
              <a:off x="9959184" y="2788523"/>
              <a:ext cx="2161702" cy="49006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400" dirty="0">
                  <a:solidFill>
                    <a:schemeClr val="accent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RDS</a:t>
              </a:r>
              <a:endParaRPr lang="ko-KR" altLang="en-US" sz="11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3E858128-ABBB-496D-9A36-4AADC0EEB40A}"/>
              </a:ext>
            </a:extLst>
          </p:cNvPr>
          <p:cNvSpPr/>
          <p:nvPr/>
        </p:nvSpPr>
        <p:spPr>
          <a:xfrm>
            <a:off x="4512620" y="2377407"/>
            <a:ext cx="690364" cy="69036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5A5B3C8A-6C3A-43DC-BF52-B61A139F82F8}"/>
              </a:ext>
            </a:extLst>
          </p:cNvPr>
          <p:cNvSpPr txBox="1">
            <a:spLocks/>
          </p:cNvSpPr>
          <p:nvPr/>
        </p:nvSpPr>
        <p:spPr>
          <a:xfrm>
            <a:off x="3779050" y="3008974"/>
            <a:ext cx="2161702" cy="4900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Error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1A367E-840E-47A3-A3DB-27CC04612582}"/>
              </a:ext>
            </a:extLst>
          </p:cNvPr>
          <p:cNvSpPr/>
          <p:nvPr/>
        </p:nvSpPr>
        <p:spPr>
          <a:xfrm>
            <a:off x="5645795" y="2645308"/>
            <a:ext cx="1175551" cy="117555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Manager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1F28D42-F1D4-440E-B400-93E93274315E}"/>
              </a:ext>
            </a:extLst>
          </p:cNvPr>
          <p:cNvCxnSpPr>
            <a:cxnSpLocks/>
            <a:stCxn id="36" idx="1"/>
            <a:endCxn id="15" idx="0"/>
          </p:cNvCxnSpPr>
          <p:nvPr/>
        </p:nvCxnSpPr>
        <p:spPr>
          <a:xfrm flipH="1">
            <a:off x="4232484" y="3233084"/>
            <a:ext cx="1413311" cy="6257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제목 1">
            <a:extLst>
              <a:ext uri="{FF2B5EF4-FFF2-40B4-BE49-F238E27FC236}">
                <a16:creationId xmlns:a16="http://schemas.microsoft.com/office/drawing/2014/main" id="{103F1EF9-4DAE-4107-9597-68A1CF625CDE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○○○○○○●○○○○○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1837435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Cloud IR Guide</a:t>
            </a:r>
            <a:endParaRPr lang="ko-KR" altLang="en-US" sz="6600" dirty="0">
              <a:solidFill>
                <a:schemeClr val="accen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CD97D09-7BF4-407A-8486-122C30A1605D}"/>
              </a:ext>
            </a:extLst>
          </p:cNvPr>
          <p:cNvSpPr txBox="1">
            <a:spLocks/>
          </p:cNvSpPr>
          <p:nvPr/>
        </p:nvSpPr>
        <p:spPr>
          <a:xfrm>
            <a:off x="2899146" y="6342829"/>
            <a:ext cx="6393710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Incident Response in the Cloud</a:t>
            </a:r>
            <a:endParaRPr lang="ko-KR" altLang="en-US" sz="2000" dirty="0">
              <a:solidFill>
                <a:schemeClr val="tx2">
                  <a:lumMod val="20000"/>
                  <a:lumOff val="8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4D33DC-EC0D-4D22-B624-526383D49EA6}"/>
              </a:ext>
            </a:extLst>
          </p:cNvPr>
          <p:cNvSpPr txBox="1"/>
          <p:nvPr/>
        </p:nvSpPr>
        <p:spPr>
          <a:xfrm>
            <a:off x="682494" y="4721401"/>
            <a:ext cx="1090699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Automate where possible</a:t>
            </a: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As you see issues or incidents repeat,</a:t>
            </a: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build mechanisms that programmatically. </a:t>
            </a: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사고가 반복되면 프로그래밍 방식으로 상황을 분류하고 대응하기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5E27D26-20CC-4854-9456-07B3DFC82AE8}"/>
              </a:ext>
            </a:extLst>
          </p:cNvPr>
          <p:cNvGrpSpPr/>
          <p:nvPr/>
        </p:nvGrpSpPr>
        <p:grpSpPr>
          <a:xfrm>
            <a:off x="3132214" y="2220101"/>
            <a:ext cx="5927572" cy="2077128"/>
            <a:chOff x="3365284" y="2220101"/>
            <a:chExt cx="5927572" cy="207712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8DDF411-7A9B-471B-AF9F-05C781688C5E}"/>
                </a:ext>
              </a:extLst>
            </p:cNvPr>
            <p:cNvGrpSpPr/>
            <p:nvPr/>
          </p:nvGrpSpPr>
          <p:grpSpPr>
            <a:xfrm>
              <a:off x="3365284" y="2220101"/>
              <a:ext cx="2418146" cy="2077128"/>
              <a:chOff x="3050324" y="2220101"/>
              <a:chExt cx="2418146" cy="2077128"/>
            </a:xfrm>
          </p:grpSpPr>
          <p:pic>
            <p:nvPicPr>
              <p:cNvPr id="1028" name="Picture 4" descr="aws Cloud Trail 이미지 검색결과">
                <a:extLst>
                  <a:ext uri="{FF2B5EF4-FFF2-40B4-BE49-F238E27FC236}">
                    <a16:creationId xmlns:a16="http://schemas.microsoft.com/office/drawing/2014/main" id="{AE4BFFAE-A469-4F8F-B69B-894ACA62B1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5163" y="2220101"/>
                <a:ext cx="1388468" cy="16766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74EE9FE-5F4F-4DB2-A143-3BAD44A9B3EA}"/>
                  </a:ext>
                </a:extLst>
              </p:cNvPr>
              <p:cNvSpPr txBox="1"/>
              <p:nvPr/>
            </p:nvSpPr>
            <p:spPr>
              <a:xfrm>
                <a:off x="3050324" y="3927897"/>
                <a:ext cx="24181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accent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Cloud Trail</a:t>
                </a: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560DF0D-E096-4635-9356-89ED936CBB37}"/>
                </a:ext>
              </a:extLst>
            </p:cNvPr>
            <p:cNvGrpSpPr/>
            <p:nvPr/>
          </p:nvGrpSpPr>
          <p:grpSpPr>
            <a:xfrm>
              <a:off x="6874710" y="2220101"/>
              <a:ext cx="2418146" cy="2077128"/>
              <a:chOff x="6135991" y="2220101"/>
              <a:chExt cx="2418146" cy="2077128"/>
            </a:xfrm>
          </p:grpSpPr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AE2CD4CC-192C-4982-BE71-49366E78F2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4993" y="2220101"/>
                <a:ext cx="1480142" cy="1676640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E80789-B005-4FA2-A399-99F04E1AA8C8}"/>
                  </a:ext>
                </a:extLst>
              </p:cNvPr>
              <p:cNvSpPr txBox="1"/>
              <p:nvPr/>
            </p:nvSpPr>
            <p:spPr>
              <a:xfrm>
                <a:off x="6135991" y="3927897"/>
                <a:ext cx="24181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accent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Cloud Watch</a:t>
                </a:r>
              </a:p>
            </p:txBody>
          </p:sp>
        </p:grpSp>
      </p:grpSp>
      <p:sp>
        <p:nvSpPr>
          <p:cNvPr id="38" name="제목 1">
            <a:extLst>
              <a:ext uri="{FF2B5EF4-FFF2-40B4-BE49-F238E27FC236}">
                <a16:creationId xmlns:a16="http://schemas.microsoft.com/office/drawing/2014/main" id="{677068B2-CB76-4050-93CC-AB3B1A66CEB7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○○○○○○○●○○○○</a:t>
            </a:r>
          </a:p>
        </p:txBody>
      </p:sp>
    </p:spTree>
    <p:extLst>
      <p:ext uri="{BB962C8B-B14F-4D97-AF65-F5344CB8AC3E}">
        <p14:creationId xmlns:p14="http://schemas.microsoft.com/office/powerpoint/2010/main" val="301096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ws auto scaling ICON 이미지 검색결과">
            <a:extLst>
              <a:ext uri="{FF2B5EF4-FFF2-40B4-BE49-F238E27FC236}">
                <a16:creationId xmlns:a16="http://schemas.microsoft.com/office/drawing/2014/main" id="{4ED46AEC-8DF7-4ED6-AE78-D3D6529C0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082" y="1489570"/>
            <a:ext cx="3291838" cy="329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Cloud IR Guide</a:t>
            </a:r>
            <a:endParaRPr lang="ko-KR" altLang="en-US" sz="6600" dirty="0">
              <a:solidFill>
                <a:schemeClr val="accen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CD97D09-7BF4-407A-8486-122C30A1605D}"/>
              </a:ext>
            </a:extLst>
          </p:cNvPr>
          <p:cNvSpPr txBox="1">
            <a:spLocks/>
          </p:cNvSpPr>
          <p:nvPr/>
        </p:nvSpPr>
        <p:spPr>
          <a:xfrm>
            <a:off x="2899146" y="6342829"/>
            <a:ext cx="6393710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Incident Response in the Cloud</a:t>
            </a:r>
            <a:endParaRPr lang="ko-KR" altLang="en-US" sz="2000" dirty="0">
              <a:solidFill>
                <a:schemeClr val="tx2">
                  <a:lumMod val="20000"/>
                  <a:lumOff val="8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4D33DC-EC0D-4D22-B624-526383D49EA6}"/>
              </a:ext>
            </a:extLst>
          </p:cNvPr>
          <p:cNvSpPr txBox="1"/>
          <p:nvPr/>
        </p:nvSpPr>
        <p:spPr>
          <a:xfrm>
            <a:off x="682494" y="4721401"/>
            <a:ext cx="1090699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Choose scalable solutions</a:t>
            </a: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Strive to match the scalability of</a:t>
            </a: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organization's approach to cloud computing. </a:t>
            </a: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조직의 확장 성에 맞는 솔루션 선택하기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5AFA752-8B73-46B0-BF4A-2BCB0256F737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○○○○○○○○●○○○</a:t>
            </a:r>
          </a:p>
        </p:txBody>
      </p:sp>
    </p:spTree>
    <p:extLst>
      <p:ext uri="{BB962C8B-B14F-4D97-AF65-F5344CB8AC3E}">
        <p14:creationId xmlns:p14="http://schemas.microsoft.com/office/powerpoint/2010/main" val="2783903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401</Words>
  <Application>Microsoft Office PowerPoint</Application>
  <PresentationFormat>와이드스크린</PresentationFormat>
  <Paragraphs>85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배달의민족 도현</vt:lpstr>
      <vt:lpstr>Arial</vt:lpstr>
      <vt:lpstr>Office 테마</vt:lpstr>
      <vt:lpstr>5min Incident Response in the Cloud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5min RDS Breach Scenario</dc:title>
  <dc:creator>김태룡</dc:creator>
  <cp:lastModifiedBy>김태룡</cp:lastModifiedBy>
  <cp:revision>30</cp:revision>
  <dcterms:created xsi:type="dcterms:W3CDTF">2021-02-08T03:04:29Z</dcterms:created>
  <dcterms:modified xsi:type="dcterms:W3CDTF">2021-02-08T08:17:10Z</dcterms:modified>
</cp:coreProperties>
</file>