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6B9A-58E5-4E94-B12F-3390E22FD3F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1BCC-9330-4B59-90B4-20888966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0" y="809813"/>
            <a:ext cx="9144000" cy="16644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3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A9C4EC-D294-42A7-8564-F49D3DBCC8F8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6E1568-C21E-41C0-A6CB-A1D3D9AA6689}"/>
              </a:ext>
            </a:extLst>
          </p:cNvPr>
          <p:cNvSpPr txBox="1">
            <a:spLocks/>
          </p:cNvSpPr>
          <p:nvPr/>
        </p:nvSpPr>
        <p:spPr>
          <a:xfrm>
            <a:off x="7895517" y="5241364"/>
            <a:ext cx="3400013" cy="8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DigitalForensic</a:t>
            </a:r>
            <a:r>
              <a:rPr lang="en-US" altLang="ko-KR" sz="20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Track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김태룡</a:t>
            </a:r>
          </a:p>
        </p:txBody>
      </p:sp>
    </p:spTree>
    <p:extLst>
      <p:ext uri="{BB962C8B-B14F-4D97-AF65-F5344CB8AC3E}">
        <p14:creationId xmlns:p14="http://schemas.microsoft.com/office/powerpoint/2010/main" val="19511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81DA0748-5BCE-4771-97FB-3133C441C46E}"/>
              </a:ext>
            </a:extLst>
          </p:cNvPr>
          <p:cNvGrpSpPr/>
          <p:nvPr/>
        </p:nvGrpSpPr>
        <p:grpSpPr>
          <a:xfrm>
            <a:off x="6250428" y="3504676"/>
            <a:ext cx="633048" cy="351334"/>
            <a:chOff x="1328556" y="3545470"/>
            <a:chExt cx="1791162" cy="994074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8E2CF971-AFDD-4DFD-8283-3AE5D0FE2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1DC4F3-6198-4E52-82F3-93869368C5EC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Connection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B18381-8364-4AD6-A0D8-10C40DA4F558}"/>
              </a:ext>
            </a:extLst>
          </p:cNvPr>
          <p:cNvGrpSpPr/>
          <p:nvPr/>
        </p:nvGrpSpPr>
        <p:grpSpPr>
          <a:xfrm>
            <a:off x="6250428" y="3405965"/>
            <a:ext cx="633049" cy="548757"/>
            <a:chOff x="6761298" y="3410046"/>
            <a:chExt cx="1791162" cy="155266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EE539E9-3B30-4DAE-AFAC-B277193D59DF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(EC2)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626F728-DA36-4D97-B0C6-F75AA36F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CA69ECF-E7E9-4C4F-A9C6-EB12A53CDF8C}"/>
              </a:ext>
            </a:extLst>
          </p:cNvPr>
          <p:cNvGrpSpPr/>
          <p:nvPr/>
        </p:nvGrpSpPr>
        <p:grpSpPr>
          <a:xfrm>
            <a:off x="6149190" y="3514578"/>
            <a:ext cx="835525" cy="331531"/>
            <a:chOff x="5560556" y="2441513"/>
            <a:chExt cx="2851471" cy="1131446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913F1E7-8C48-4015-999F-AD5066915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FAC714-FD67-475B-BECF-11FF22A441D5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148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(Cloud Trail)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420D00A-F571-421A-BFAB-4CD2B5698ACD}"/>
              </a:ext>
            </a:extLst>
          </p:cNvPr>
          <p:cNvGrpSpPr/>
          <p:nvPr/>
        </p:nvGrpSpPr>
        <p:grpSpPr>
          <a:xfrm>
            <a:off x="6250428" y="3428788"/>
            <a:ext cx="633048" cy="503111"/>
            <a:chOff x="4219926" y="3759057"/>
            <a:chExt cx="1791162" cy="1423514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0375CC4D-98FB-4F38-A5E2-54B7021F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8F52382-195B-4C91-AB58-EA49390D7CA1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(WAF &amp; Shield)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3023189-90EB-423B-8BD7-609547CC3D0C}"/>
              </a:ext>
            </a:extLst>
          </p:cNvPr>
          <p:cNvGrpSpPr/>
          <p:nvPr/>
        </p:nvGrpSpPr>
        <p:grpSpPr>
          <a:xfrm>
            <a:off x="6250428" y="3356151"/>
            <a:ext cx="633048" cy="648384"/>
            <a:chOff x="9438240" y="2966260"/>
            <a:chExt cx="1791162" cy="183455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FA07D9B-D7BC-45B9-AD38-CA9C981E9840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(RDS)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44AD2AA-6B62-4E4A-8744-A2A1A7582552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5C7FDC68-AE70-4EAA-8EB0-E9F5EBA21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9A1F2EEE-33B9-4808-94A3-5D0D2710A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672E9793-36A5-49A0-B727-BB61B2E0D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22B4E709-5D48-46D7-92E8-7266870D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0109" y="2992558"/>
            <a:ext cx="1038370" cy="131463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B153CC2-2690-4045-B4A1-404C2E5D1262}"/>
              </a:ext>
            </a:extLst>
          </p:cNvPr>
          <p:cNvSpPr txBox="1"/>
          <p:nvPr/>
        </p:nvSpPr>
        <p:spPr>
          <a:xfrm>
            <a:off x="4853408" y="3049710"/>
            <a:ext cx="364848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36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id="{5ADD47C4-D2E9-415F-A81E-CFD0AB5FC96B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○○○○○○○○○●○○○○</a:t>
            </a:r>
          </a:p>
        </p:txBody>
      </p:sp>
    </p:spTree>
    <p:extLst>
      <p:ext uri="{BB962C8B-B14F-4D97-AF65-F5344CB8AC3E}">
        <p14:creationId xmlns:p14="http://schemas.microsoft.com/office/powerpoint/2010/main" val="12025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1805F-C1E5-4789-81E1-A065475B4C8F}"/>
              </a:ext>
            </a:extLst>
          </p:cNvPr>
          <p:cNvCxnSpPr>
            <a:stCxn id="25" idx="3"/>
          </p:cNvCxnSpPr>
          <p:nvPr/>
        </p:nvCxnSpPr>
        <p:spPr>
          <a:xfrm flipV="1">
            <a:off x="2156468" y="4268768"/>
            <a:ext cx="8492998" cy="5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857475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7627611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4988971" y="3946769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2923223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9693359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sp>
        <p:nvSpPr>
          <p:cNvPr id="80" name="제목 1">
            <a:extLst>
              <a:ext uri="{FF2B5EF4-FFF2-40B4-BE49-F238E27FC236}">
                <a16:creationId xmlns:a16="http://schemas.microsoft.com/office/drawing/2014/main" id="{5263B30E-4048-415A-B6F2-323E0BF9C26F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○○○○○○○○○○●○○○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FB5F5-0BD2-4254-AD3B-51FDBD0A0A4D}"/>
              </a:ext>
            </a:extLst>
          </p:cNvPr>
          <p:cNvSpPr txBox="1"/>
          <p:nvPr/>
        </p:nvSpPr>
        <p:spPr>
          <a:xfrm>
            <a:off x="3264946" y="13479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just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differ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49376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F26683-6B4B-40C3-8689-67AD3B547F0C}"/>
              </a:ext>
            </a:extLst>
          </p:cNvPr>
          <p:cNvCxnSpPr>
            <a:cxnSpLocks/>
          </p:cNvCxnSpPr>
          <p:nvPr/>
        </p:nvCxnSpPr>
        <p:spPr>
          <a:xfrm flipV="1">
            <a:off x="5218492" y="2506787"/>
            <a:ext cx="895581" cy="1838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A25E706-20E1-4EC5-81F2-7D8E64E4664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583891" y="4277686"/>
            <a:ext cx="5831042" cy="4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2284898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6360924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4988971" y="1994028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4322911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8398936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EF593BFC-4817-49D7-B1B0-11C808C8B65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○○○○○○○○○○○●○○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204196-2D68-4C57-A685-D1760505AA5B}"/>
              </a:ext>
            </a:extLst>
          </p:cNvPr>
          <p:cNvSpPr txBox="1"/>
          <p:nvPr/>
        </p:nvSpPr>
        <p:spPr>
          <a:xfrm>
            <a:off x="3264946" y="13479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just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differ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5152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1805F-C1E5-4789-81E1-A065475B4C8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56468" y="4298518"/>
            <a:ext cx="3542486" cy="21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857475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9467439" y="3946769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7401691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5947D3B-0515-4550-B2F7-89F1CD0CE095}"/>
              </a:ext>
            </a:extLst>
          </p:cNvPr>
          <p:cNvCxnSpPr>
            <a:cxnSpLocks/>
          </p:cNvCxnSpPr>
          <p:nvPr/>
        </p:nvCxnSpPr>
        <p:spPr>
          <a:xfrm flipV="1">
            <a:off x="2156468" y="4310568"/>
            <a:ext cx="1537263" cy="9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4BA8557-DB04-4CAB-9D3B-1CDA457691AE}"/>
              </a:ext>
            </a:extLst>
          </p:cNvPr>
          <p:cNvCxnSpPr>
            <a:cxnSpLocks/>
          </p:cNvCxnSpPr>
          <p:nvPr/>
        </p:nvCxnSpPr>
        <p:spPr>
          <a:xfrm>
            <a:off x="3706118" y="4304566"/>
            <a:ext cx="2046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2798150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49A4E05B-C3EA-4C1A-929C-9F4AB9A8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46" y="3877755"/>
            <a:ext cx="882345" cy="882345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5DDC98C-42DF-4FA7-A938-F69949286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505" y="3005721"/>
            <a:ext cx="1351183" cy="23604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4863898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48" name="제목 1">
            <a:extLst>
              <a:ext uri="{FF2B5EF4-FFF2-40B4-BE49-F238E27FC236}">
                <a16:creationId xmlns:a16="http://schemas.microsoft.com/office/drawing/2014/main" id="{F9342D71-6764-48BC-8C35-FEC0B1983E44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○○○○○○○○○○○○●○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15E5F-A371-47B6-B78E-8E92F87F832E}"/>
              </a:ext>
            </a:extLst>
          </p:cNvPr>
          <p:cNvSpPr txBox="1"/>
          <p:nvPr/>
        </p:nvSpPr>
        <p:spPr>
          <a:xfrm>
            <a:off x="3264946" y="13479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just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differ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64027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1524000" y="3000786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Thankyou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B7B10-2A5B-4AD9-9748-074A1725ECB1}"/>
              </a:ext>
            </a:extLst>
          </p:cNvPr>
          <p:cNvSpPr txBox="1"/>
          <p:nvPr/>
        </p:nvSpPr>
        <p:spPr>
          <a:xfrm>
            <a:off x="296881" y="625379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 Source : Hackers (Android)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1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9ECE265-D497-4D58-8E93-91A3937A0326}"/>
              </a:ext>
            </a:extLst>
          </p:cNvPr>
          <p:cNvSpPr txBox="1">
            <a:spLocks/>
          </p:cNvSpPr>
          <p:nvPr/>
        </p:nvSpPr>
        <p:spPr>
          <a:xfrm>
            <a:off x="896470" y="809812"/>
            <a:ext cx="9144000" cy="4595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01. Breach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02. Cases - Data Breach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03. 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94DBFF-3A71-4339-ADD8-059B077AE8B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○●○○○○○○○○○○○○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6BA6A9-E1CF-484F-87E2-2F36F9D3313A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20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F88B8F-31BB-4357-94A2-319E044275C8}"/>
              </a:ext>
            </a:extLst>
          </p:cNvPr>
          <p:cNvGrpSpPr/>
          <p:nvPr/>
        </p:nvGrpSpPr>
        <p:grpSpPr>
          <a:xfrm>
            <a:off x="3190240" y="1736435"/>
            <a:ext cx="5811520" cy="4533780"/>
            <a:chOff x="2958950" y="1736435"/>
            <a:chExt cx="5811520" cy="45337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86A04A-B1A0-42FD-94CC-3A27D5A03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950" y="1736435"/>
              <a:ext cx="5811520" cy="3077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55B1E-088B-4F7F-A800-ECE55E3624C2}"/>
                </a:ext>
              </a:extLst>
            </p:cNvPr>
            <p:cNvSpPr txBox="1"/>
            <p:nvPr/>
          </p:nvSpPr>
          <p:spPr>
            <a:xfrm>
              <a:off x="3570940" y="5069886"/>
              <a:ext cx="4587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???</a:t>
              </a:r>
              <a:endParaRPr lang="ko-KR" altLang="en-US" sz="7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0967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4A76-BEC3-4842-AA39-184C30A74036}"/>
              </a:ext>
            </a:extLst>
          </p:cNvPr>
          <p:cNvSpPr txBox="1"/>
          <p:nvPr/>
        </p:nvSpPr>
        <p:spPr>
          <a:xfrm>
            <a:off x="1524000" y="257963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Don’t Think About Translation</a:t>
            </a:r>
            <a:endParaRPr lang="ko-KR" altLang="en-US" sz="6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480709C-BE1D-4A32-8F6D-43512E5B9AE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5D6200C-1065-4433-A397-1A9D1880EAA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○○○●○○○○○○○○○○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1871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4A76-BEC3-4842-AA39-184C30A74036}"/>
              </a:ext>
            </a:extLst>
          </p:cNvPr>
          <p:cNvSpPr txBox="1"/>
          <p:nvPr/>
        </p:nvSpPr>
        <p:spPr>
          <a:xfrm>
            <a:off x="1524000" y="1666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BreachBreachBreachReachReachReachReech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ReechReechLeechLeechLeech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F7BAE6-DC82-40D2-BB70-8186CC4EF952}"/>
              </a:ext>
            </a:extLst>
          </p:cNvPr>
          <p:cNvGrpSpPr/>
          <p:nvPr/>
        </p:nvGrpSpPr>
        <p:grpSpPr>
          <a:xfrm>
            <a:off x="4775200" y="2837946"/>
            <a:ext cx="2641600" cy="3210241"/>
            <a:chOff x="4775200" y="2837946"/>
            <a:chExt cx="2641600" cy="32102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6D2CB-F63D-4338-B9D1-70B9311B18BD}"/>
                </a:ext>
              </a:extLst>
            </p:cNvPr>
            <p:cNvSpPr txBox="1"/>
            <p:nvPr/>
          </p:nvSpPr>
          <p:spPr>
            <a:xfrm>
              <a:off x="4775200" y="5524967"/>
              <a:ext cx="264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Leech</a:t>
              </a:r>
              <a:endParaRPr lang="ko-KR" altLang="en-US" sz="28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C27024-2581-443E-9E47-571D3B881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4368" y="2837946"/>
              <a:ext cx="1543265" cy="2695951"/>
            </a:xfrm>
            <a:prstGeom prst="rect">
              <a:avLst/>
            </a:prstGeom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FAFC26E7-9D58-49CD-AAB5-B6438699CC48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C75ABC0-5608-44BC-8E47-AEDEC41F9EB9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○○○○●○○○○○○○○○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8624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C27024-2581-443E-9E47-571D3B88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88" y="2673278"/>
            <a:ext cx="1543265" cy="2695951"/>
          </a:xfrm>
          <a:prstGeom prst="rect">
            <a:avLst/>
          </a:prstGeom>
        </p:spPr>
      </p:pic>
      <p:pic>
        <p:nvPicPr>
          <p:cNvPr id="3" name="그래픽 2" descr="디스크 단색으로 채워진">
            <a:extLst>
              <a:ext uri="{FF2B5EF4-FFF2-40B4-BE49-F238E27FC236}">
                <a16:creationId xmlns:a16="http://schemas.microsoft.com/office/drawing/2014/main" id="{47025E7E-BA4F-4195-B3BB-033E4912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041" y="2053800"/>
            <a:ext cx="1402080" cy="1402080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19017E6-09D1-44DD-BE35-A088F0446268}"/>
              </a:ext>
            </a:extLst>
          </p:cNvPr>
          <p:cNvSpPr>
            <a:spLocks noChangeAspect="1"/>
          </p:cNvSpPr>
          <p:nvPr/>
        </p:nvSpPr>
        <p:spPr>
          <a:xfrm>
            <a:off x="4765041" y="4501359"/>
            <a:ext cx="1402080" cy="786164"/>
          </a:xfrm>
          <a:custGeom>
            <a:avLst/>
            <a:gdLst>
              <a:gd name="connsiteX0" fmla="*/ 443919 w 517446"/>
              <a:gd name="connsiteY0" fmla="*/ 144754 h 290139"/>
              <a:gd name="connsiteX1" fmla="*/ 437785 w 517446"/>
              <a:gd name="connsiteY1" fmla="*/ 145059 h 290139"/>
              <a:gd name="connsiteX2" fmla="*/ 437785 w 517446"/>
              <a:gd name="connsiteY2" fmla="*/ 144754 h 290139"/>
              <a:gd name="connsiteX3" fmla="*/ 398885 w 517446"/>
              <a:gd name="connsiteY3" fmla="*/ 70574 h 290139"/>
              <a:gd name="connsiteX4" fmla="*/ 315065 w 517446"/>
              <a:gd name="connsiteY4" fmla="*/ 59144 h 290139"/>
              <a:gd name="connsiteX5" fmla="*/ 191183 w 517446"/>
              <a:gd name="connsiteY5" fmla="*/ 3051 h 290139"/>
              <a:gd name="connsiteX6" fmla="*/ 106477 w 517446"/>
              <a:gd name="connsiteY6" fmla="*/ 108407 h 290139"/>
              <a:gd name="connsiteX7" fmla="*/ 106477 w 517446"/>
              <a:gd name="connsiteY7" fmla="*/ 109360 h 290139"/>
              <a:gd name="connsiteX8" fmla="*/ 18371 w 517446"/>
              <a:gd name="connsiteY8" fmla="*/ 144602 h 290139"/>
              <a:gd name="connsiteX9" fmla="*/ 8846 w 517446"/>
              <a:gd name="connsiteY9" fmla="*/ 237947 h 290139"/>
              <a:gd name="connsiteX10" fmla="*/ 88065 w 517446"/>
              <a:gd name="connsiteY10" fmla="*/ 289830 h 290139"/>
              <a:gd name="connsiteX11" fmla="*/ 117488 w 517446"/>
              <a:gd name="connsiteY11" fmla="*/ 290135 h 290139"/>
              <a:gd name="connsiteX12" fmla="*/ 443919 w 517446"/>
              <a:gd name="connsiteY12" fmla="*/ 290135 h 290139"/>
              <a:gd name="connsiteX13" fmla="*/ 517442 w 517446"/>
              <a:gd name="connsiteY13" fmla="*/ 218277 h 290139"/>
              <a:gd name="connsiteX14" fmla="*/ 445583 w 517446"/>
              <a:gd name="connsiteY14" fmla="*/ 144754 h 290139"/>
              <a:gd name="connsiteX15" fmla="*/ 443919 w 517446"/>
              <a:gd name="connsiteY15" fmla="*/ 144754 h 29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446" h="290139">
                <a:moveTo>
                  <a:pt x="443919" y="144754"/>
                </a:moveTo>
                <a:cubicBezTo>
                  <a:pt x="441869" y="144702"/>
                  <a:pt x="439820" y="144804"/>
                  <a:pt x="437785" y="145059"/>
                </a:cubicBezTo>
                <a:lnTo>
                  <a:pt x="437785" y="144754"/>
                </a:lnTo>
                <a:cubicBezTo>
                  <a:pt x="437733" y="115154"/>
                  <a:pt x="423204" y="87449"/>
                  <a:pt x="398885" y="70574"/>
                </a:cubicBezTo>
                <a:cubicBezTo>
                  <a:pt x="374392" y="53549"/>
                  <a:pt x="343222" y="49299"/>
                  <a:pt x="315065" y="59144"/>
                </a:cubicBezTo>
                <a:cubicBezTo>
                  <a:pt x="291420" y="14356"/>
                  <a:pt x="240440" y="-8727"/>
                  <a:pt x="191183" y="3051"/>
                </a:cubicBezTo>
                <a:cubicBezTo>
                  <a:pt x="142017" y="14412"/>
                  <a:pt x="107014" y="57948"/>
                  <a:pt x="106477" y="108407"/>
                </a:cubicBezTo>
                <a:lnTo>
                  <a:pt x="106477" y="109360"/>
                </a:lnTo>
                <a:cubicBezTo>
                  <a:pt x="72863" y="104024"/>
                  <a:pt x="39031" y="117556"/>
                  <a:pt x="18371" y="144602"/>
                </a:cubicBezTo>
                <a:cubicBezTo>
                  <a:pt x="-2077" y="171462"/>
                  <a:pt x="-5755" y="207511"/>
                  <a:pt x="8846" y="237947"/>
                </a:cubicBezTo>
                <a:cubicBezTo>
                  <a:pt x="23656" y="268534"/>
                  <a:pt x="54108" y="288478"/>
                  <a:pt x="88065" y="289830"/>
                </a:cubicBezTo>
                <a:lnTo>
                  <a:pt x="117488" y="290135"/>
                </a:lnTo>
                <a:lnTo>
                  <a:pt x="443919" y="290135"/>
                </a:lnTo>
                <a:cubicBezTo>
                  <a:pt x="484065" y="290594"/>
                  <a:pt x="516982" y="258422"/>
                  <a:pt x="517442" y="218277"/>
                </a:cubicBezTo>
                <a:cubicBezTo>
                  <a:pt x="517901" y="178131"/>
                  <a:pt x="485729" y="145214"/>
                  <a:pt x="445583" y="144754"/>
                </a:cubicBezTo>
                <a:cubicBezTo>
                  <a:pt x="445029" y="144748"/>
                  <a:pt x="444473" y="144748"/>
                  <a:pt x="443919" y="144754"/>
                </a:cubicBez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93F0DE4-92A9-4485-8F20-38D97CAAFD50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3230353" y="2754840"/>
            <a:ext cx="1534688" cy="1266414"/>
          </a:xfrm>
          <a:prstGeom prst="bentConnector3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D9DD653-54A0-4E93-BAD5-0DDEC722D11C}"/>
              </a:ext>
            </a:extLst>
          </p:cNvPr>
          <p:cNvCxnSpPr>
            <a:cxnSpLocks/>
            <a:stCxn id="13" idx="3"/>
            <a:endCxn id="21" idx="9"/>
          </p:cNvCxnSpPr>
          <p:nvPr/>
        </p:nvCxnSpPr>
        <p:spPr>
          <a:xfrm>
            <a:off x="3230353" y="4021254"/>
            <a:ext cx="1558657" cy="1124849"/>
          </a:xfrm>
          <a:prstGeom prst="bentConnector3">
            <a:avLst>
              <a:gd name="adj1" fmla="val 48941"/>
            </a:avLst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C0D670-88F8-4B8C-9B75-3036FEC04897}"/>
              </a:ext>
            </a:extLst>
          </p:cNvPr>
          <p:cNvSpPr txBox="1"/>
          <p:nvPr/>
        </p:nvSpPr>
        <p:spPr>
          <a:xfrm>
            <a:off x="6508376" y="2493230"/>
            <a:ext cx="415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Breach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500B6-60D2-4601-8E25-7651A9D84C49}"/>
              </a:ext>
            </a:extLst>
          </p:cNvPr>
          <p:cNvSpPr txBox="1"/>
          <p:nvPr/>
        </p:nvSpPr>
        <p:spPr>
          <a:xfrm>
            <a:off x="6508376" y="4632831"/>
            <a:ext cx="415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4139397-EB9C-4096-84B4-27BEB46D275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60A440F-999A-42E0-909D-572213DF7242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○○○○○●○○○○○○○○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9631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Data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522EB52-CE60-4CBC-BFB1-EB0928C9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90837"/>
              </p:ext>
            </p:extLst>
          </p:nvPr>
        </p:nvGraphicFramePr>
        <p:xfrm>
          <a:off x="1085775" y="2014667"/>
          <a:ext cx="100204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>
                  <a:extLst>
                    <a:ext uri="{9D8B030D-6E8A-4147-A177-3AD203B41FA5}">
                      <a16:colId xmlns:a16="http://schemas.microsoft.com/office/drawing/2014/main" val="347404963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160881585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367910289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820554943"/>
                    </a:ext>
                  </a:extLst>
                </a:gridCol>
              </a:tblGrid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Target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Yahoo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Marriott </a:t>
                      </a:r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Internationa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Adult Friend Finder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049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When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2013 ~ 2014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2014 ~ 2018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2016.10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895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Stolen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 Billion user accounts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500 Million customers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412 Million accounts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7"/>
                  </a:ext>
                </a:extLst>
              </a:tr>
              <a:tr h="21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Misconfigured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Spear-phishing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Spear-phishing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Local File Inclusion (LFI)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4232"/>
                  </a:ext>
                </a:extLst>
              </a:tr>
              <a:tr h="527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Attack Scenario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Send phishing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mail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▶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Backdoor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▶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 copy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MD5 crack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Send phishing mail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MimiKatz&amp;RAT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(Get user account)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 Query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Command Injection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Access accounts 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4382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Detected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FBI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Internal investigation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(Not discussed in detail)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Researcher who goes by the handle 1x0123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379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Response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Advised change password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Engaged leading security experts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Hire FireEye to help with the investigation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8108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Remediated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Change password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WebWatcher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Enrollment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Use Salted Hash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6464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company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F375-9872-48F5-A95C-D6333FCF7CE9}"/>
              </a:ext>
            </a:extLst>
          </p:cNvPr>
          <p:cNvSpPr txBox="1"/>
          <p:nvPr/>
        </p:nvSpPr>
        <p:spPr>
          <a:xfrm>
            <a:off x="1085775" y="605237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https://www.csoonline.com/article/2130877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678899-0D93-46D0-9906-AC2464632FA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A9EA64-446E-44FF-AFAC-54EB694F33C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○○○○○○●○○○○○○○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7585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62E4A5-C11C-40F1-9FA9-63F5D2121DE1}"/>
              </a:ext>
            </a:extLst>
          </p:cNvPr>
          <p:cNvCxnSpPr>
            <a:cxnSpLocks/>
          </p:cNvCxnSpPr>
          <p:nvPr/>
        </p:nvCxnSpPr>
        <p:spPr>
          <a:xfrm flipH="1">
            <a:off x="7656880" y="3794885"/>
            <a:ext cx="2712074" cy="34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2143C0-7984-42FB-8833-41E55E79B02A}"/>
              </a:ext>
            </a:extLst>
          </p:cNvPr>
          <p:cNvCxnSpPr>
            <a:cxnSpLocks/>
          </p:cNvCxnSpPr>
          <p:nvPr/>
        </p:nvCxnSpPr>
        <p:spPr>
          <a:xfrm>
            <a:off x="1939657" y="3617358"/>
            <a:ext cx="2891370" cy="435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7F1AA0-57F6-488F-8F52-9C940F40A6B8}"/>
              </a:ext>
            </a:extLst>
          </p:cNvPr>
          <p:cNvCxnSpPr>
            <a:cxnSpLocks/>
          </p:cNvCxnSpPr>
          <p:nvPr/>
        </p:nvCxnSpPr>
        <p:spPr>
          <a:xfrm flipH="1" flipV="1">
            <a:off x="4839741" y="4031274"/>
            <a:ext cx="2757651" cy="10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A7AD72-C723-48EE-9B34-D534D2FFC2BE}"/>
              </a:ext>
            </a:extLst>
          </p:cNvPr>
          <p:cNvCxnSpPr>
            <a:cxnSpLocks/>
          </p:cNvCxnSpPr>
          <p:nvPr/>
        </p:nvCxnSpPr>
        <p:spPr>
          <a:xfrm flipH="1">
            <a:off x="4861262" y="2674251"/>
            <a:ext cx="1756695" cy="137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Data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company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5D2AAE-0940-4732-AEE4-38D1531FE77F}"/>
              </a:ext>
            </a:extLst>
          </p:cNvPr>
          <p:cNvSpPr txBox="1"/>
          <p:nvPr/>
        </p:nvSpPr>
        <p:spPr>
          <a:xfrm>
            <a:off x="9438240" y="4677702"/>
            <a:ext cx="17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Database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FBB1B-C3B5-43D2-BEA6-0CAE7BB851B0}"/>
              </a:ext>
            </a:extLst>
          </p:cNvPr>
          <p:cNvSpPr txBox="1"/>
          <p:nvPr/>
        </p:nvSpPr>
        <p:spPr>
          <a:xfrm>
            <a:off x="6761298" y="4839600"/>
            <a:ext cx="17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Internal Server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19B378F-C26F-4CAA-95BB-EE33737A5A48}"/>
              </a:ext>
            </a:extLst>
          </p:cNvPr>
          <p:cNvCxnSpPr>
            <a:cxnSpLocks/>
          </p:cNvCxnSpPr>
          <p:nvPr/>
        </p:nvCxnSpPr>
        <p:spPr>
          <a:xfrm>
            <a:off x="1939657" y="3617357"/>
            <a:ext cx="2891370" cy="435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0FDE627-0ED1-47FE-BBD7-D9D9B8034A04}"/>
              </a:ext>
            </a:extLst>
          </p:cNvPr>
          <p:cNvCxnSpPr>
            <a:cxnSpLocks/>
          </p:cNvCxnSpPr>
          <p:nvPr/>
        </p:nvCxnSpPr>
        <p:spPr>
          <a:xfrm flipH="1" flipV="1">
            <a:off x="4657155" y="4023654"/>
            <a:ext cx="2757651" cy="1067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DF477B-BBA1-4EFD-A813-DE7FC9F653F5}"/>
              </a:ext>
            </a:extLst>
          </p:cNvPr>
          <p:cNvCxnSpPr>
            <a:cxnSpLocks/>
          </p:cNvCxnSpPr>
          <p:nvPr/>
        </p:nvCxnSpPr>
        <p:spPr>
          <a:xfrm flipH="1">
            <a:off x="7639380" y="3794885"/>
            <a:ext cx="2712074" cy="343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428BA46-9930-4769-AB42-DBF4AF097775}"/>
              </a:ext>
            </a:extLst>
          </p:cNvPr>
          <p:cNvGrpSpPr/>
          <p:nvPr/>
        </p:nvGrpSpPr>
        <p:grpSpPr>
          <a:xfrm>
            <a:off x="1044076" y="3196459"/>
            <a:ext cx="1791162" cy="1517294"/>
            <a:chOff x="1328556" y="3545470"/>
            <a:chExt cx="1791162" cy="15172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F73B20-81DB-4541-A1F0-BEE117D8E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D6712E-C4E9-4097-A10D-FB0417EC4B77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07783C-83AE-47A5-B55A-7A869E46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60" y="3410046"/>
            <a:ext cx="719439" cy="1358940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70D4AF45-E132-40F1-B9E1-7EEAADD12AAA}"/>
              </a:ext>
            </a:extLst>
          </p:cNvPr>
          <p:cNvSpPr txBox="1">
            <a:spLocks/>
          </p:cNvSpPr>
          <p:nvPr/>
        </p:nvSpPr>
        <p:spPr>
          <a:xfrm>
            <a:off x="6761298" y="1873546"/>
            <a:ext cx="363370" cy="590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DF02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dirty="0">
              <a:solidFill>
                <a:srgbClr val="DF02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E9FE4209-66AA-4AF9-994D-A17C15B5C186}"/>
              </a:ext>
            </a:extLst>
          </p:cNvPr>
          <p:cNvSpPr txBox="1">
            <a:spLocks/>
          </p:cNvSpPr>
          <p:nvPr/>
        </p:nvSpPr>
        <p:spPr>
          <a:xfrm rot="1800000">
            <a:off x="7000058" y="2159216"/>
            <a:ext cx="363370" cy="590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DF02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dirty="0">
              <a:solidFill>
                <a:srgbClr val="DF02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C59E693-9CC4-441F-80A7-DBB82889DEB0}"/>
              </a:ext>
            </a:extLst>
          </p:cNvPr>
          <p:cNvCxnSpPr>
            <a:cxnSpLocks/>
          </p:cNvCxnSpPr>
          <p:nvPr/>
        </p:nvCxnSpPr>
        <p:spPr>
          <a:xfrm flipH="1">
            <a:off x="4854563" y="2679331"/>
            <a:ext cx="1756695" cy="1378822"/>
          </a:xfrm>
          <a:prstGeom prst="line">
            <a:avLst/>
          </a:prstGeom>
          <a:ln w="38100">
            <a:solidFill>
              <a:srgbClr val="DF0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7D8B4B1-A469-47C4-A697-97D646C47B69}"/>
              </a:ext>
            </a:extLst>
          </p:cNvPr>
          <p:cNvGrpSpPr/>
          <p:nvPr/>
        </p:nvGrpSpPr>
        <p:grpSpPr>
          <a:xfrm>
            <a:off x="5806230" y="2323654"/>
            <a:ext cx="1484989" cy="1121131"/>
            <a:chOff x="6090710" y="2441513"/>
            <a:chExt cx="1791162" cy="13522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19D7F0-1BB3-482A-BE3A-12B423638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C9B8AD-54CA-467F-8DE3-E1A57CEC3AF5}"/>
                </a:ext>
              </a:extLst>
            </p:cNvPr>
            <p:cNvSpPr txBox="1"/>
            <p:nvPr/>
          </p:nvSpPr>
          <p:spPr>
            <a:xfrm>
              <a:off x="6090710" y="3424465"/>
              <a:ext cx="179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IDS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393A20-13CC-46ED-9EFE-F6CE57371606}"/>
              </a:ext>
            </a:extLst>
          </p:cNvPr>
          <p:cNvGrpSpPr/>
          <p:nvPr/>
        </p:nvGrpSpPr>
        <p:grpSpPr>
          <a:xfrm>
            <a:off x="3935446" y="3410046"/>
            <a:ext cx="1791162" cy="1669735"/>
            <a:chOff x="4219926" y="3759057"/>
            <a:chExt cx="1791162" cy="166973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6574AA-C968-4746-BEA0-0374E33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26FD7-50CE-4FAB-B824-8F541AFC1ECB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Fire wall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D5347EE6-870C-4FB5-A80A-6F7B83664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00000">
            <a:off x="2842142" y="3470313"/>
            <a:ext cx="878410" cy="6620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149FF0-7F02-4882-8193-086A3E11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06" y="3689206"/>
            <a:ext cx="882345" cy="882345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FEACC0E-AF0B-42D5-937D-B0E3122CCA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8933" y="2432360"/>
            <a:ext cx="1351183" cy="2360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0B20E39-DEDB-4FD4-9F91-4D0FCDC12AD7}"/>
              </a:ext>
            </a:extLst>
          </p:cNvPr>
          <p:cNvGrpSpPr/>
          <p:nvPr/>
        </p:nvGrpSpPr>
        <p:grpSpPr>
          <a:xfrm>
            <a:off x="9479819" y="2966260"/>
            <a:ext cx="1708005" cy="1613983"/>
            <a:chOff x="8500173" y="2843130"/>
            <a:chExt cx="1708005" cy="161398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E3E4CB-017C-402D-90A1-6463E1AC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21153" y="2843130"/>
              <a:ext cx="1019317" cy="117173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31E3E6-2540-4135-8265-8CFAE98E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00173" y="3613384"/>
              <a:ext cx="914528" cy="70494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687339-51E7-4637-91CE-E9E09C27E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93650" y="3752165"/>
              <a:ext cx="914528" cy="704948"/>
            </a:xfrm>
            <a:prstGeom prst="rect">
              <a:avLst/>
            </a:prstGeom>
          </p:spPr>
        </p:pic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id="{112B183D-CF88-4784-A352-646502A3F3B1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7FB9E3A2-D75E-4C87-B5C7-93D552FFACB8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○○○○○○○●○○○○○○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A989A8-C845-415E-A333-632B37C8406C}"/>
              </a:ext>
            </a:extLst>
          </p:cNvPr>
          <p:cNvSpPr txBox="1"/>
          <p:nvPr/>
        </p:nvSpPr>
        <p:spPr>
          <a:xfrm>
            <a:off x="3264946" y="13479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just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differ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220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4B98C-A92C-4138-A022-1052723CCD28}"/>
              </a:ext>
            </a:extLst>
          </p:cNvPr>
          <p:cNvSpPr txBox="1"/>
          <p:nvPr/>
        </p:nvSpPr>
        <p:spPr>
          <a:xfrm>
            <a:off x="1085775" y="582348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https://www.lacework.com/top-cloud-breaches-2019/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ED4324D-3BDD-45D5-ABEF-4F8B519B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05517"/>
              </p:ext>
            </p:extLst>
          </p:nvPr>
        </p:nvGraphicFramePr>
        <p:xfrm>
          <a:off x="1085775" y="2014667"/>
          <a:ext cx="10020450" cy="379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>
                  <a:extLst>
                    <a:ext uri="{9D8B030D-6E8A-4147-A177-3AD203B41FA5}">
                      <a16:colId xmlns:a16="http://schemas.microsoft.com/office/drawing/2014/main" val="347404963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160881585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367910289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820554943"/>
                    </a:ext>
                  </a:extLst>
                </a:gridCol>
              </a:tblGrid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Target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Instagram 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Chtrbox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Capital One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Autoclerk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049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When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2020.05.20.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2020.07.29.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2020.09.13.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895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Stolen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49 Million records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0.8 Million Account</a:t>
                      </a:r>
                    </a:p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(1Million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GovernmentID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 Million booking reservations (179GB)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7"/>
                  </a:ext>
                </a:extLst>
              </a:tr>
              <a:tr h="21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Misconfigured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AWS password policy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Network separation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Unsecured Elasticsearch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DB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4232"/>
                  </a:ext>
                </a:extLst>
              </a:tr>
              <a:tr h="527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Attack Scenario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Access to DB that none password policy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Access with TOR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▶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 Access data in EC2 Metadata Service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Breach AWS S3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Unknwon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(Because not discovered yet)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4382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Detected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Security researcher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Anurag Sen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Email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“There appears to be some leaked s3 data of yours in someone’s 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vpnMentor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379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Response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Configuration Vulnerability 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8108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Remediated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Instagram API Limit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6464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B20CAA6-2047-4523-86EA-F6D1F7B038E6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6AF86E3-2714-4748-9F3F-19E4FE85DD61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○○○○○○○○●○○○○○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620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557</Words>
  <Application>Microsoft Office PowerPoint</Application>
  <PresentationFormat>와이드스크린</PresentationFormat>
  <Paragraphs>190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배달의민족 도현</vt:lpstr>
      <vt:lpstr>Arial</vt:lpstr>
      <vt:lpstr>Calibri</vt:lpstr>
      <vt:lpstr>Calibri Light</vt:lpstr>
      <vt:lpstr>Office Theme</vt:lpstr>
      <vt:lpstr>5min Cloud Breach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Breach</dc:title>
  <dc:creator>태룡</dc:creator>
  <cp:lastModifiedBy>김태룡</cp:lastModifiedBy>
  <cp:revision>54</cp:revision>
  <dcterms:created xsi:type="dcterms:W3CDTF">2021-01-11T04:06:05Z</dcterms:created>
  <dcterms:modified xsi:type="dcterms:W3CDTF">2021-01-14T16:39:39Z</dcterms:modified>
</cp:coreProperties>
</file>