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9"/>
  </p:notesMasterIdLst>
  <p:handoutMasterIdLst>
    <p:handoutMasterId r:id="rId140"/>
  </p:handoutMasterIdLst>
  <p:sldIdLst>
    <p:sldId id="473" r:id="rId3"/>
    <p:sldId id="475" r:id="rId4"/>
    <p:sldId id="476" r:id="rId5"/>
    <p:sldId id="477" r:id="rId6"/>
    <p:sldId id="478" r:id="rId7"/>
    <p:sldId id="479" r:id="rId8"/>
    <p:sldId id="480" r:id="rId9"/>
    <p:sldId id="481" r:id="rId10"/>
    <p:sldId id="482" r:id="rId11"/>
    <p:sldId id="483" r:id="rId12"/>
    <p:sldId id="484" r:id="rId13"/>
    <p:sldId id="374" r:id="rId14"/>
    <p:sldId id="264" r:id="rId15"/>
    <p:sldId id="337" r:id="rId16"/>
    <p:sldId id="392" r:id="rId17"/>
    <p:sldId id="440" r:id="rId18"/>
    <p:sldId id="265" r:id="rId19"/>
    <p:sldId id="266" r:id="rId20"/>
    <p:sldId id="267" r:id="rId21"/>
    <p:sldId id="268" r:id="rId22"/>
    <p:sldId id="269" r:id="rId23"/>
    <p:sldId id="270" r:id="rId24"/>
    <p:sldId id="339" r:id="rId25"/>
    <p:sldId id="271" r:id="rId26"/>
    <p:sldId id="393" r:id="rId27"/>
    <p:sldId id="272" r:id="rId28"/>
    <p:sldId id="382" r:id="rId29"/>
    <p:sldId id="395" r:id="rId30"/>
    <p:sldId id="394" r:id="rId31"/>
    <p:sldId id="277" r:id="rId32"/>
    <p:sldId id="495" r:id="rId33"/>
    <p:sldId id="403" r:id="rId34"/>
    <p:sldId id="424" r:id="rId35"/>
    <p:sldId id="343" r:id="rId36"/>
    <p:sldId id="383" r:id="rId37"/>
    <p:sldId id="425" r:id="rId38"/>
    <p:sldId id="286" r:id="rId39"/>
    <p:sldId id="386" r:id="rId40"/>
    <p:sldId id="444" r:id="rId41"/>
    <p:sldId id="443" r:id="rId42"/>
    <p:sldId id="455" r:id="rId43"/>
    <p:sldId id="456" r:id="rId44"/>
    <p:sldId id="457" r:id="rId45"/>
    <p:sldId id="458" r:id="rId46"/>
    <p:sldId id="465" r:id="rId47"/>
    <p:sldId id="466" r:id="rId48"/>
    <p:sldId id="467" r:id="rId49"/>
    <p:sldId id="468" r:id="rId50"/>
    <p:sldId id="469" r:id="rId51"/>
    <p:sldId id="470" r:id="rId52"/>
    <p:sldId id="537" r:id="rId53"/>
    <p:sldId id="538" r:id="rId54"/>
    <p:sldId id="539" r:id="rId55"/>
    <p:sldId id="542" r:id="rId56"/>
    <p:sldId id="544" r:id="rId57"/>
    <p:sldId id="545" r:id="rId58"/>
    <p:sldId id="546" r:id="rId59"/>
    <p:sldId id="547" r:id="rId60"/>
    <p:sldId id="548" r:id="rId61"/>
    <p:sldId id="550" r:id="rId62"/>
    <p:sldId id="551" r:id="rId63"/>
    <p:sldId id="629" r:id="rId64"/>
    <p:sldId id="645" r:id="rId65"/>
    <p:sldId id="646" r:id="rId66"/>
    <p:sldId id="647" r:id="rId67"/>
    <p:sldId id="650" r:id="rId68"/>
    <p:sldId id="651" r:id="rId69"/>
    <p:sldId id="652" r:id="rId70"/>
    <p:sldId id="710" r:id="rId71"/>
    <p:sldId id="711" r:id="rId72"/>
    <p:sldId id="712" r:id="rId73"/>
    <p:sldId id="713" r:id="rId74"/>
    <p:sldId id="714" r:id="rId75"/>
    <p:sldId id="715" r:id="rId76"/>
    <p:sldId id="751" r:id="rId77"/>
    <p:sldId id="717" r:id="rId78"/>
    <p:sldId id="718" r:id="rId79"/>
    <p:sldId id="719" r:id="rId80"/>
    <p:sldId id="1154" r:id="rId81"/>
    <p:sldId id="1155" r:id="rId82"/>
    <p:sldId id="1156" r:id="rId83"/>
    <p:sldId id="1157" r:id="rId84"/>
    <p:sldId id="1158" r:id="rId85"/>
    <p:sldId id="1159" r:id="rId86"/>
    <p:sldId id="1160" r:id="rId87"/>
    <p:sldId id="808" r:id="rId88"/>
    <p:sldId id="809" r:id="rId89"/>
    <p:sldId id="810" r:id="rId90"/>
    <p:sldId id="811" r:id="rId91"/>
    <p:sldId id="812" r:id="rId92"/>
    <p:sldId id="813" r:id="rId93"/>
    <p:sldId id="814" r:id="rId94"/>
    <p:sldId id="815" r:id="rId95"/>
    <p:sldId id="816" r:id="rId96"/>
    <p:sldId id="817" r:id="rId97"/>
    <p:sldId id="822" r:id="rId98"/>
    <p:sldId id="823" r:id="rId99"/>
    <p:sldId id="824" r:id="rId100"/>
    <p:sldId id="825" r:id="rId101"/>
    <p:sldId id="826" r:id="rId102"/>
    <p:sldId id="827" r:id="rId103"/>
    <p:sldId id="830" r:id="rId104"/>
    <p:sldId id="833" r:id="rId105"/>
    <p:sldId id="834" r:id="rId106"/>
    <p:sldId id="835" r:id="rId107"/>
    <p:sldId id="843" r:id="rId108"/>
    <p:sldId id="844" r:id="rId109"/>
    <p:sldId id="845" r:id="rId110"/>
    <p:sldId id="862" r:id="rId111"/>
    <p:sldId id="905" r:id="rId112"/>
    <p:sldId id="1114" r:id="rId113"/>
    <p:sldId id="907" r:id="rId114"/>
    <p:sldId id="1115" r:id="rId115"/>
    <p:sldId id="1116" r:id="rId116"/>
    <p:sldId id="938" r:id="rId117"/>
    <p:sldId id="954" r:id="rId118"/>
    <p:sldId id="955" r:id="rId119"/>
    <p:sldId id="961" r:id="rId120"/>
    <p:sldId id="964" r:id="rId121"/>
    <p:sldId id="1080" r:id="rId122"/>
    <p:sldId id="1082" r:id="rId123"/>
    <p:sldId id="1083" r:id="rId124"/>
    <p:sldId id="1096" r:id="rId125"/>
    <p:sldId id="1103" r:id="rId126"/>
    <p:sldId id="1089" r:id="rId127"/>
    <p:sldId id="1084" r:id="rId128"/>
    <p:sldId id="1097" r:id="rId129"/>
    <p:sldId id="1098" r:id="rId130"/>
    <p:sldId id="1099" r:id="rId131"/>
    <p:sldId id="1100" r:id="rId132"/>
    <p:sldId id="1087" r:id="rId133"/>
    <p:sldId id="1088" r:id="rId134"/>
    <p:sldId id="1090" r:id="rId135"/>
    <p:sldId id="1091" r:id="rId136"/>
    <p:sldId id="1095" r:id="rId137"/>
    <p:sldId id="1092" r:id="rId138"/>
  </p:sldIdLst>
  <p:sldSz cx="9144000" cy="6858000" type="screen4x3"/>
  <p:notesSz cx="6858000" cy="9144000"/>
  <p:custDataLst>
    <p:tags r:id="rId144"/>
  </p:custDataLst>
  <p:defaultTextStyle>
    <a:defPPr>
      <a:defRPr lang="zh-CN"/>
    </a:defPPr>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9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2FDB2607-1784-4EEB-B798-7EB5836EED8A}">
        <p14:showMediaCtrls xmlns:p14="http://schemas.microsoft.com/office/powerpoint/2010/main" val="1"/>
      </p:ext>
    </p:extLst>
  </p:showPr>
  <p:clrMru>
    <a:srgbClr val="0066FF"/>
    <a:srgbClr val="FF66CC"/>
    <a:srgbClr val="008000"/>
    <a:srgbClr val="008080"/>
    <a:srgbClr val="FF3399"/>
    <a:srgbClr val="006600"/>
    <a:srgbClr val="99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73"/>
    <p:restoredTop sz="94567"/>
  </p:normalViewPr>
  <p:slideViewPr>
    <p:cSldViewPr snapToObjects="1" showGuides="1">
      <p:cViewPr varScale="1">
        <p:scale>
          <a:sx n="95" d="100"/>
          <a:sy n="95" d="100"/>
        </p:scale>
        <p:origin x="-1440" y="-108"/>
      </p:cViewPr>
      <p:guideLst>
        <p:guide orient="horz" pos="2920"/>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4" Type="http://schemas.openxmlformats.org/officeDocument/2006/relationships/tags" Target="tags/tag1.xml"/><Relationship Id="rId143" Type="http://schemas.openxmlformats.org/officeDocument/2006/relationships/tableStyles" Target="tableStyles.xml"/><Relationship Id="rId142" Type="http://schemas.openxmlformats.org/officeDocument/2006/relationships/viewProps" Target="viewProps.xml"/><Relationship Id="rId141" Type="http://schemas.openxmlformats.org/officeDocument/2006/relationships/presProps" Target="presProps.xml"/><Relationship Id="rId140" Type="http://schemas.openxmlformats.org/officeDocument/2006/relationships/handoutMaster" Target="handoutMasters/handoutMaster1.xml"/><Relationship Id="rId14" Type="http://schemas.openxmlformats.org/officeDocument/2006/relationships/slide" Target="slides/slide12.xml"/><Relationship Id="rId139" Type="http://schemas.openxmlformats.org/officeDocument/2006/relationships/notesMaster" Target="notesMasters/notesMaster1.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fontAlgn="base" hangingPunct="1">
              <a:lnSpc>
                <a:spcPct val="100000"/>
              </a:lnSpc>
              <a:spcBef>
                <a:spcPct val="0"/>
              </a:spcBef>
              <a:defRPr sz="1200" b="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fontAlgn="base" hangingPunct="1">
              <a:lnSpc>
                <a:spcPct val="100000"/>
              </a:lnSpc>
              <a:spcBef>
                <a:spcPct val="0"/>
              </a:spcBef>
              <a:defRPr sz="1200" b="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fontAlgn="base" hangingPunct="1">
              <a:lnSpc>
                <a:spcPct val="100000"/>
              </a:lnSpc>
              <a:spcBef>
                <a:spcPct val="0"/>
              </a:spcBef>
              <a:defRPr sz="1200" b="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fontAlgn="base" hangingPunct="1">
              <a:lnSpc>
                <a:spcPct val="100000"/>
              </a:lnSpc>
              <a:spcBef>
                <a:spcPct val="0"/>
              </a:spcBef>
              <a:buNone/>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w="38100">
            <a:noFill/>
            <a:miter lim="800000"/>
          </a:ln>
          <a:effectLst/>
        </p:spPr>
        <p:txBody>
          <a:bodyPr vert="horz" wrap="none" lIns="91440" tIns="45720" rIns="91440" bIns="45720" numCol="1" anchor="t" anchorCtr="0" compatLnSpc="1"/>
          <a:lstStyle>
            <a:lvl1pPr eaLnBrk="1" fontAlgn="base" hangingPunct="1">
              <a:lnSpc>
                <a:spcPct val="100000"/>
              </a:lnSpc>
              <a:spcBef>
                <a:spcPct val="0"/>
              </a:spcBef>
              <a:defRPr sz="1200" b="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6200" y="0"/>
            <a:ext cx="2971800" cy="457200"/>
          </a:xfrm>
          <a:prstGeom prst="rect">
            <a:avLst/>
          </a:prstGeom>
          <a:noFill/>
          <a:ln w="38100">
            <a:noFill/>
            <a:miter lim="800000"/>
          </a:ln>
          <a:effectLst/>
        </p:spPr>
        <p:txBody>
          <a:bodyPr vert="horz" wrap="none" lIns="91440" tIns="45720" rIns="91440" bIns="45720" numCol="1" anchor="t" anchorCtr="0" compatLnSpc="1"/>
          <a:lstStyle>
            <a:lvl1pPr algn="r" eaLnBrk="1" fontAlgn="base" hangingPunct="1">
              <a:lnSpc>
                <a:spcPct val="100000"/>
              </a:lnSpc>
              <a:spcBef>
                <a:spcPct val="0"/>
              </a:spcBef>
              <a:defRPr sz="1200" b="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938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w="38100">
            <a:noFill/>
            <a:miter lim="800000"/>
          </a:ln>
          <a:effectLst/>
        </p:spPr>
        <p:txBody>
          <a:bodyPr vert="horz" wrap="non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6800"/>
            <a:ext cx="2971800" cy="457200"/>
          </a:xfrm>
          <a:prstGeom prst="rect">
            <a:avLst/>
          </a:prstGeom>
          <a:noFill/>
          <a:ln w="38100">
            <a:noFill/>
            <a:miter lim="800000"/>
          </a:ln>
          <a:effectLst/>
        </p:spPr>
        <p:txBody>
          <a:bodyPr vert="horz" wrap="none" lIns="91440" tIns="45720" rIns="91440" bIns="45720" numCol="1" anchor="b" anchorCtr="0" compatLnSpc="1"/>
          <a:lstStyle>
            <a:lvl1pPr eaLnBrk="1" fontAlgn="base" hangingPunct="1">
              <a:lnSpc>
                <a:spcPct val="100000"/>
              </a:lnSpc>
              <a:spcBef>
                <a:spcPct val="0"/>
              </a:spcBef>
              <a:defRPr sz="1200" b="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w="38100">
            <a:noFill/>
            <a:miter lim="800000"/>
          </a:ln>
          <a:effectLst/>
        </p:spPr>
        <p:txBody>
          <a:bodyPr vert="horz" wrap="none" lIns="91440" tIns="45720" rIns="91440" bIns="45720" numCol="1" anchor="b" anchorCtr="0" compatLnSpc="1"/>
          <a:p>
            <a:pPr lvl="0" algn="r" eaLnBrk="1" fontAlgn="base" hangingPunct="1">
              <a:lnSpc>
                <a:spcPct val="100000"/>
              </a:lnSpc>
              <a:spcBef>
                <a:spcPct val="0"/>
              </a:spcBef>
              <a:buNone/>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B1E1FF"/>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marL="0" marR="0" lvl="0" indent="0" algn="l" defTabSz="914400" rtl="0" eaLnBrk="0" fontAlgn="t" latinLnBrk="0" hangingPunct="0">
              <a:lnSpc>
                <a:spcPct val="70000"/>
              </a:lnSpc>
              <a:spcBef>
                <a:spcPct val="5000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9" name="Arc 3"/>
          <p:cNvSpPr/>
          <p:nvPr/>
        </p:nvSpPr>
        <p:spPr bwMode="auto">
          <a:xfrm>
            <a:off x="0" y="842963"/>
            <a:ext cx="2895600" cy="60182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132" name="Rectangle 4"/>
          <p:cNvSpPr>
            <a:spLocks noGrp="1" noChangeArrowheads="1"/>
          </p:cNvSpPr>
          <p:nvPr>
            <p:ph type="ctrTitle" sz="quarter"/>
          </p:nvPr>
        </p:nvSpPr>
        <p:spPr>
          <a:xfrm>
            <a:off x="2743200" y="427038"/>
            <a:ext cx="6399213" cy="1524000"/>
          </a:xfrm>
        </p:spPr>
        <p:txBody>
          <a:bodyPr anchor="b"/>
          <a:lstStyle>
            <a:lvl1pPr>
              <a:lnSpc>
                <a:spcPct val="80000"/>
              </a:lnSpc>
              <a:defRPr sz="6600"/>
            </a:lvl1pPr>
          </a:lstStyle>
          <a:p>
            <a:r>
              <a:rPr lang="zh-CN" altLang="en-US"/>
              <a:t>单击此处编辑母版标题样式</a:t>
            </a:r>
            <a:endParaRPr lang="zh-CN" altLang="en-US"/>
          </a:p>
        </p:txBody>
      </p:sp>
      <p:sp>
        <p:nvSpPr>
          <p:cNvPr id="48133" name="Rectangle 5"/>
          <p:cNvSpPr>
            <a:spLocks noGrp="1" noChangeArrowheads="1"/>
          </p:cNvSpPr>
          <p:nvPr>
            <p:ph type="subTitle" sz="quarter" idx="1"/>
          </p:nvPr>
        </p:nvSpPr>
        <p:spPr>
          <a:xfrm>
            <a:off x="4191000" y="1752600"/>
            <a:ext cx="4572000" cy="1752600"/>
          </a:xfrm>
        </p:spPr>
        <p:txBody>
          <a:bodyPr/>
          <a:lstStyle>
            <a:lvl1pPr marL="0" indent="0">
              <a:buFont typeface="Monotype Sorts" charset="2"/>
              <a:buNone/>
              <a:defRPr sz="2400"/>
            </a:lvl1pPr>
          </a:lstStyle>
          <a:p>
            <a:r>
              <a:rPr lang="zh-CN" altLang="en-US"/>
              <a:t>单击此处编辑母版副标题样式</a:t>
            </a:r>
            <a:endParaRPr lang="zh-CN" altLang="en-US"/>
          </a:p>
        </p:txBody>
      </p:sp>
      <p:sp>
        <p:nvSpPr>
          <p:cNvPr id="10" name="Rectangle 6"/>
          <p:cNvSpPr>
            <a:spLocks noGrp="1" noChangeArrowheads="1"/>
          </p:cNvSpPr>
          <p:nvPr>
            <p:ph type="dt" sz="quarter" idx="2"/>
          </p:nvPr>
        </p:nvSpPr>
        <p:spPr bwMode="auto">
          <a:xfrm>
            <a:off x="304800" y="6248400"/>
            <a:ext cx="1905000" cy="457200"/>
          </a:xfrm>
          <a:prstGeom prst="rect">
            <a:avLst/>
          </a:prstGeom>
          <a:ln>
            <a:miter lim="800000"/>
          </a:ln>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581400" y="6248400"/>
            <a:ext cx="2895600" cy="457200"/>
          </a:xfrm>
          <a:prstGeom prst="rect">
            <a:avLst/>
          </a:prstGeom>
          <a:ln>
            <a:miter lim="800000"/>
          </a:ln>
        </p:spPr>
        <p:txBody>
          <a:bodyPr vert="horz" wrap="none" lIns="92075" tIns="46038" rIns="92075" bIns="46038"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7010400" y="6248400"/>
            <a:ext cx="1905000" cy="457200"/>
          </a:xfrm>
          <a:prstGeom prst="rect">
            <a:avLst/>
          </a:prstGeom>
          <a:ln>
            <a:miter lim="800000"/>
          </a:ln>
        </p:spPr>
        <p:txBody>
          <a:bodyPr vert="horz" wrap="none" lIns="92075" tIns="46038" rIns="92075" bIns="46038" numCol="1" anchor="ctr" anchorCtr="0" compatLnSpc="1"/>
          <a:p>
            <a:pPr algn="r">
              <a:lnSpc>
                <a:spcPct val="100000"/>
              </a:lnSpc>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91400" y="609600"/>
            <a:ext cx="15240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819400" y="609600"/>
            <a:ext cx="44196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819400" y="609600"/>
            <a:ext cx="60960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B1E1FF"/>
            </a:gs>
            <a:gs pos="100000">
              <a:schemeClr val="bg1"/>
            </a:gs>
          </a:gsLst>
          <a:lin ang="5400000" scaled="1"/>
          <a:tileRect/>
        </a:gradFill>
        <a:effectLst/>
      </p:bgPr>
    </p:bg>
    <p:spTree>
      <p:nvGrpSpPr>
        <p:cNvPr id="1" name=""/>
        <p:cNvGrpSpPr/>
        <p:nvPr/>
      </p:nvGrpSpPr>
      <p:grpSpPr/>
      <p:sp>
        <p:nvSpPr>
          <p:cNvPr id="47106" name="Arc 2"/>
          <p:cNvSpPr/>
          <p:nvPr/>
        </p:nvSpPr>
        <p:spPr bwMode="auto">
          <a:xfrm>
            <a:off x="0" y="842963"/>
            <a:ext cx="2895600" cy="60182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3" name="Rectangle 3"/>
          <p:cNvSpPr>
            <a:spLocks noGrp="1"/>
          </p:cNvSpPr>
          <p:nvPr>
            <p:ph type="title"/>
          </p:nvPr>
        </p:nvSpPr>
        <p:spPr>
          <a:xfrm>
            <a:off x="2819400" y="609600"/>
            <a:ext cx="6096000" cy="11430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20484" name="Rectangle 4"/>
          <p:cNvSpPr>
            <a:spLocks noGrp="1"/>
          </p:cNvSpPr>
          <p:nvPr>
            <p:ph type="body" idx="1"/>
          </p:nvPr>
        </p:nvSpPr>
        <p:spPr>
          <a:xfrm>
            <a:off x="2819400" y="1981200"/>
            <a:ext cx="60960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7109" name="Rectangle 5"/>
          <p:cNvSpPr>
            <a:spLocks noGrp="1" noChangeArrowheads="1"/>
          </p:cNvSpPr>
          <p:nvPr>
            <p:ph type="dt" sz="half" idx="2"/>
          </p:nvPr>
        </p:nvSpPr>
        <p:spPr bwMode="auto">
          <a:xfrm>
            <a:off x="304800" y="6248400"/>
            <a:ext cx="1905000" cy="457200"/>
          </a:xfrm>
          <a:prstGeom prst="rect">
            <a:avLst/>
          </a:prstGeom>
          <a:noFill/>
          <a:ln w="9525">
            <a:noFill/>
            <a:miter lim="800000"/>
          </a:ln>
          <a:effectLst/>
        </p:spPr>
        <p:txBody>
          <a:bodyPr vert="horz" wrap="none" lIns="92075" tIns="46038" rIns="92075" bIns="46038" numCol="1" anchor="ctr" anchorCtr="0" compatLnSpc="1"/>
          <a:lstStyle>
            <a:lvl1pPr fontAlgn="base">
              <a:lnSpc>
                <a:spcPct val="100000"/>
              </a:lnSpc>
              <a:spcBef>
                <a:spcPct val="0"/>
              </a:spcBef>
              <a:defRPr sz="1400" b="0">
                <a:solidFill>
                  <a:schemeClr val="hlink"/>
                </a:solidFill>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47110" name="Rectangle 6"/>
          <p:cNvSpPr>
            <a:spLocks noGrp="1" noChangeArrowheads="1"/>
          </p:cNvSpPr>
          <p:nvPr>
            <p:ph type="ftr" sz="quarter" idx="3"/>
          </p:nvPr>
        </p:nvSpPr>
        <p:spPr bwMode="auto">
          <a:xfrm>
            <a:off x="3581400" y="6248400"/>
            <a:ext cx="2895600" cy="457200"/>
          </a:xfrm>
          <a:prstGeom prst="rect">
            <a:avLst/>
          </a:prstGeom>
          <a:noFill/>
          <a:ln w="9525">
            <a:noFill/>
            <a:miter lim="800000"/>
          </a:ln>
          <a:effectLst/>
        </p:spPr>
        <p:txBody>
          <a:bodyPr vert="horz" wrap="none" lIns="92075" tIns="46038" rIns="92075" bIns="46038" numCol="1" anchor="ctr" anchorCtr="0" compatLnSpc="1"/>
          <a:lstStyle>
            <a:lvl1pPr algn="ctr" fontAlgn="base">
              <a:lnSpc>
                <a:spcPct val="100000"/>
              </a:lnSpc>
              <a:spcBef>
                <a:spcPct val="0"/>
              </a:spcBef>
              <a:defRPr sz="1400" b="0">
                <a:solidFill>
                  <a:schemeClr val="hlink"/>
                </a:solidFill>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hlink"/>
              </a:solidFill>
              <a:effectLst/>
              <a:uLnTx/>
              <a:uFillTx/>
              <a:latin typeface="+mn-lt"/>
              <a:ea typeface="宋体" panose="02010600030101010101" pitchFamily="2" charset="-122"/>
              <a:cs typeface="+mn-cs"/>
            </a:endParaRPr>
          </a:p>
        </p:txBody>
      </p:sp>
      <p:sp>
        <p:nvSpPr>
          <p:cNvPr id="47111" name="Rectangle 7"/>
          <p:cNvSpPr>
            <a:spLocks noGrp="1" noChangeArrowheads="1"/>
          </p:cNvSpPr>
          <p:nvPr>
            <p:ph type="sldNum" sz="quarter" idx="4"/>
          </p:nvPr>
        </p:nvSpPr>
        <p:spPr bwMode="auto">
          <a:xfrm>
            <a:off x="7010400" y="6248400"/>
            <a:ext cx="1905000" cy="457200"/>
          </a:xfrm>
          <a:prstGeom prst="rect">
            <a:avLst/>
          </a:prstGeom>
          <a:noFill/>
          <a:ln w="9525">
            <a:noFill/>
            <a:miter lim="800000"/>
          </a:ln>
          <a:effectLst/>
        </p:spPr>
        <p:txBody>
          <a:bodyPr vert="horz" wrap="none" lIns="92075" tIns="46038" rIns="92075" bIns="46038" numCol="1" anchor="ctr" anchorCtr="0" compatLnSpc="1"/>
          <a:lstStyle>
            <a:lvl1pPr algn="r" fontAlgn="base">
              <a:defRPr sz="1400" b="0">
                <a:solidFill>
                  <a:schemeClr val="hlink"/>
                </a:solidFill>
                <a:latin typeface="Arial" panose="020B0604020202020204" pitchFamily="34" charset="0"/>
              </a:defRPr>
            </a:lvl1pPr>
          </a:lstStyle>
          <a:p>
            <a:pPr lvl="0">
              <a:lnSpc>
                <a:spcPct val="100000"/>
              </a:lnSpc>
              <a:spcBef>
                <a:spcPct val="0"/>
              </a:spcBef>
              <a:buNone/>
            </a:pPr>
            <a:fld id="{9A0DB2DC-4C9A-4742-B13C-FB6460FD3503}" type="slidenum">
              <a:rPr lang="en-US" altLang="zh-CN" dirty="0"/>
            </a:fld>
            <a:endParaRPr lang="en-US" altLang="zh-CN" dirty="0">
              <a:latin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70000"/>
        </a:lnSpc>
        <a:spcBef>
          <a:spcPct val="0"/>
        </a:spcBef>
        <a:spcAft>
          <a:spcPct val="0"/>
        </a:spcAft>
        <a:defRPr kumimoji="1" sz="4800" b="1">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2pPr>
      <a:lvl3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3pPr>
      <a:lvl4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4pPr>
      <a:lvl5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5pPr>
      <a:lvl6pPr marL="457200" algn="l" rtl="0" fontAlgn="base">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6pPr>
      <a:lvl7pPr marL="914400" algn="l" rtl="0" fontAlgn="base">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7pPr>
      <a:lvl8pPr marL="1371600" algn="l" rtl="0" fontAlgn="base">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8pPr>
      <a:lvl9pPr marL="1828800" algn="l" rtl="0" fontAlgn="base">
        <a:lnSpc>
          <a:spcPct val="70000"/>
        </a:lnSpc>
        <a:spcBef>
          <a:spcPct val="0"/>
        </a:spcBef>
        <a:spcAft>
          <a:spcPct val="0"/>
        </a:spcAft>
        <a:defRPr kumimoji="1" sz="4800" b="1">
          <a:solidFill>
            <a:schemeClr val="tx2"/>
          </a:solidFill>
          <a:latin typeface="Arial Narrow" panose="020B0606020202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50000"/>
        <a:buFont typeface="Monotype Sorts"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u"/>
        <a:defRPr kumimoji="1" sz="26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1.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12.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oleObject" Target="../embeddings/oleObject6.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7.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8.bin"/></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 Type="http://schemas.openxmlformats.org/officeDocument/2006/relationships/oleObject" Target="../embeddings/oleObject9.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6"/>
          <p:cNvSpPr txBox="1"/>
          <p:nvPr/>
        </p:nvSpPr>
        <p:spPr>
          <a:xfrm>
            <a:off x="1003300" y="1916113"/>
            <a:ext cx="7240588" cy="914400"/>
          </a:xfrm>
          <a:prstGeom prst="rect">
            <a:avLst/>
          </a:prstGeom>
          <a:solidFill>
            <a:srgbClr val="99CCFF"/>
          </a:solidFill>
          <a:ln w="9525">
            <a:noFill/>
          </a:ln>
        </p:spPr>
        <p:txBody>
          <a:bodyPr anchor="ctr" anchorCtr="1">
            <a:spAutoFit/>
          </a:bodyPr>
          <a:p>
            <a:pPr>
              <a:lnSpc>
                <a:spcPct val="100000"/>
              </a:lnSpc>
            </a:pPr>
            <a:r>
              <a:rPr lang="zh-CN" altLang="en-US" sz="5400" dirty="0">
                <a:latin typeface="宋体" panose="02010600030101010101" pitchFamily="2" charset="-122"/>
                <a:ea typeface="楷体_GB2312" pitchFamily="49" charset="-122"/>
              </a:rPr>
              <a:t>计算机组成原理复习</a:t>
            </a:r>
            <a:endParaRPr lang="zh-CN" altLang="en-US" sz="5400" dirty="0">
              <a:latin typeface="宋体" panose="02010600030101010101" pitchFamily="2"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31747" name="Text Box 4"/>
          <p:cNvSpPr txBox="1"/>
          <p:nvPr/>
        </p:nvSpPr>
        <p:spPr>
          <a:xfrm>
            <a:off x="539750" y="549275"/>
            <a:ext cx="8353425" cy="2678113"/>
          </a:xfrm>
          <a:prstGeom prst="rect">
            <a:avLst/>
          </a:prstGeom>
          <a:noFill/>
          <a:ln w="9525">
            <a:noFill/>
          </a:ln>
        </p:spPr>
        <p:txBody>
          <a:bodyPr>
            <a:spAutoFit/>
          </a:bodyPr>
          <a:p>
            <a:pPr>
              <a:lnSpc>
                <a:spcPct val="100000"/>
              </a:lnSpc>
            </a:pPr>
            <a:r>
              <a:rPr lang="en-US" altLang="zh-CN" dirty="0">
                <a:latin typeface="宋体" panose="02010600030101010101" pitchFamily="2" charset="-122"/>
              </a:rPr>
              <a:t>MAR</a:t>
            </a:r>
            <a:r>
              <a:rPr lang="zh-CN" altLang="en-US" dirty="0">
                <a:latin typeface="宋体" panose="02010600030101010101" pitchFamily="2" charset="-122"/>
              </a:rPr>
              <a:t>－存储器地址寄存器。用于存放准备访问（读或写）的存储器单元地址，其宽度等于存储器地址线宽度。</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CU</a:t>
            </a:r>
            <a:r>
              <a:rPr lang="zh-CN" altLang="en-US" dirty="0">
                <a:latin typeface="宋体" panose="02010600030101010101" pitchFamily="2" charset="-122"/>
              </a:rPr>
              <a:t>－控制单元</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R0</a:t>
            </a:r>
            <a:r>
              <a:rPr lang="zh-CN" altLang="en-US" dirty="0">
                <a:latin typeface="宋体" panose="02010600030101010101" pitchFamily="2" charset="-122"/>
              </a:rPr>
              <a:t>、</a:t>
            </a:r>
            <a:r>
              <a:rPr lang="en-US" altLang="zh-CN" dirty="0">
                <a:latin typeface="宋体" panose="02010600030101010101" pitchFamily="2" charset="-122"/>
              </a:rPr>
              <a:t>R1…Rn</a:t>
            </a:r>
            <a:r>
              <a:rPr lang="zh-CN" altLang="en-US" dirty="0">
                <a:latin typeface="宋体" panose="02010600030101010101" pitchFamily="2" charset="-122"/>
              </a:rPr>
              <a:t>－寄存器组</a:t>
            </a:r>
            <a:endParaRPr lang="zh-CN" altLang="en-US" dirty="0">
              <a:latin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56682" name="Text Box 10"/>
          <p:cNvSpPr txBox="1"/>
          <p:nvPr/>
        </p:nvSpPr>
        <p:spPr>
          <a:xfrm>
            <a:off x="336550" y="2046288"/>
            <a:ext cx="4311650" cy="4659312"/>
          </a:xfrm>
          <a:prstGeom prst="rect">
            <a:avLst/>
          </a:prstGeom>
          <a:noFill/>
          <a:ln w="38100">
            <a:noFill/>
          </a:ln>
        </p:spPr>
        <p:txBody>
          <a:bodyPr>
            <a:spAutoFit/>
          </a:bodyPr>
          <a:p>
            <a:pPr>
              <a:lnSpc>
                <a:spcPct val="100000"/>
              </a:lnSpc>
              <a:spcAft>
                <a:spcPct val="20000"/>
              </a:spcAft>
            </a:pPr>
            <a:r>
              <a:rPr lang="zh-CN" altLang="en-US" dirty="0">
                <a:latin typeface="宋体" panose="02010600030101010101" pitchFamily="2" charset="-122"/>
              </a:rPr>
              <a:t>例：把一个字写入主存，</a:t>
            </a:r>
            <a:endParaRPr lang="en-US" altLang="zh-CN" dirty="0">
              <a:latin typeface="宋体" panose="02010600030101010101" pitchFamily="2" charset="-122"/>
            </a:endParaRPr>
          </a:p>
          <a:p>
            <a:pPr>
              <a:lnSpc>
                <a:spcPct val="100000"/>
              </a:lnSpc>
              <a:spcAft>
                <a:spcPct val="20000"/>
              </a:spcAft>
            </a:pPr>
            <a:r>
              <a:rPr lang="zh-CN" altLang="en-US" dirty="0">
                <a:latin typeface="宋体" panose="02010600030101010101" pitchFamily="2" charset="-122"/>
              </a:rPr>
              <a:t>数据字放在寄存器</a:t>
            </a:r>
            <a:r>
              <a:rPr lang="en-US" altLang="zh-CN" dirty="0">
                <a:latin typeface="宋体" panose="02010600030101010101" pitchFamily="2" charset="-122"/>
              </a:rPr>
              <a:t>R2</a:t>
            </a:r>
            <a:r>
              <a:rPr lang="zh-CN" altLang="en-US" dirty="0">
                <a:latin typeface="宋体" panose="02010600030101010101" pitchFamily="2" charset="-122"/>
              </a:rPr>
              <a:t>中，</a:t>
            </a:r>
            <a:endParaRPr lang="en-US" altLang="zh-CN" dirty="0">
              <a:latin typeface="宋体" panose="02010600030101010101" pitchFamily="2" charset="-122"/>
            </a:endParaRPr>
          </a:p>
          <a:p>
            <a:pPr>
              <a:lnSpc>
                <a:spcPct val="100000"/>
              </a:lnSpc>
              <a:spcAft>
                <a:spcPct val="20000"/>
              </a:spcAft>
            </a:pPr>
            <a:r>
              <a:rPr lang="zh-CN" altLang="en-US" dirty="0">
                <a:latin typeface="宋体" panose="02010600030101010101" pitchFamily="2" charset="-122"/>
              </a:rPr>
              <a:t>主存单元地址放在</a:t>
            </a:r>
            <a:r>
              <a:rPr lang="en-US" altLang="zh-CN" dirty="0">
                <a:latin typeface="宋体" panose="02010600030101010101" pitchFamily="2" charset="-122"/>
              </a:rPr>
              <a:t>R1</a:t>
            </a:r>
            <a:r>
              <a:rPr lang="zh-CN" altLang="en-US" dirty="0">
                <a:latin typeface="宋体" panose="02010600030101010101" pitchFamily="2" charset="-122"/>
              </a:rPr>
              <a:t>中 </a:t>
            </a:r>
            <a:endParaRPr lang="zh-CN" altLang="en-US" dirty="0">
              <a:latin typeface="宋体" panose="02010600030101010101" pitchFamily="2" charset="-122"/>
            </a:endParaRPr>
          </a:p>
          <a:p>
            <a:pPr>
              <a:lnSpc>
                <a:spcPct val="100000"/>
              </a:lnSpc>
            </a:pPr>
            <a:r>
              <a:rPr lang="zh-CN" altLang="en-US" dirty="0">
                <a:solidFill>
                  <a:srgbClr val="008080"/>
                </a:solidFill>
                <a:latin typeface="宋体" panose="02010600030101010101" pitchFamily="2" charset="-122"/>
              </a:rPr>
              <a:t>   </a:t>
            </a:r>
            <a:r>
              <a:rPr lang="en-US" altLang="zh-CN" dirty="0">
                <a:latin typeface="宋体" panose="02010600030101010101" pitchFamily="2" charset="-122"/>
              </a:rPr>
              <a:t>t1: MAR←[R1]</a:t>
            </a:r>
            <a:endParaRPr lang="en-US" altLang="zh-CN" dirty="0">
              <a:latin typeface="宋体" panose="02010600030101010101" pitchFamily="2" charset="-122"/>
            </a:endParaRPr>
          </a:p>
          <a:p>
            <a:pPr>
              <a:lnSpc>
                <a:spcPct val="100000"/>
              </a:lnSpc>
            </a:pPr>
            <a:r>
              <a:rPr lang="en-US" altLang="zh-CN" dirty="0">
                <a:latin typeface="宋体" panose="02010600030101010101" pitchFamily="2" charset="-122"/>
              </a:rPr>
              <a:t>   t2: MDR←[R2]</a:t>
            </a:r>
            <a:endParaRPr lang="en-US" altLang="zh-CN" dirty="0">
              <a:latin typeface="宋体" panose="02010600030101010101" pitchFamily="2" charset="-122"/>
            </a:endParaRPr>
          </a:p>
          <a:p>
            <a:pPr>
              <a:lnSpc>
                <a:spcPct val="100000"/>
              </a:lnSpc>
            </a:pPr>
            <a:r>
              <a:rPr lang="en-US" altLang="zh-CN" dirty="0">
                <a:latin typeface="宋体" panose="02010600030101010101" pitchFamily="2" charset="-122"/>
              </a:rPr>
              <a:t>   t3: Write</a:t>
            </a:r>
            <a:endParaRPr lang="en-US" altLang="zh-CN" dirty="0">
              <a:latin typeface="宋体" panose="02010600030101010101" pitchFamily="2" charset="-122"/>
            </a:endParaRPr>
          </a:p>
          <a:p>
            <a:pPr>
              <a:lnSpc>
                <a:spcPct val="100000"/>
              </a:lnSpc>
            </a:pPr>
            <a:r>
              <a:rPr lang="en-US" altLang="zh-CN" dirty="0">
                <a:latin typeface="宋体" panose="02010600030101010101" pitchFamily="2" charset="-122"/>
              </a:rPr>
              <a:t>   t4: WMFC</a:t>
            </a:r>
            <a:endParaRPr lang="en-US" altLang="zh-CN" dirty="0">
              <a:latin typeface="宋体" panose="02010600030101010101" pitchFamily="2" charset="-122"/>
            </a:endParaRPr>
          </a:p>
        </p:txBody>
      </p:sp>
      <p:sp>
        <p:nvSpPr>
          <p:cNvPr id="174084" name="Text Box 12"/>
          <p:cNvSpPr txBox="1"/>
          <p:nvPr/>
        </p:nvSpPr>
        <p:spPr>
          <a:xfrm>
            <a:off x="304800" y="487363"/>
            <a:ext cx="2187575" cy="549275"/>
          </a:xfrm>
          <a:prstGeom prst="rect">
            <a:avLst/>
          </a:prstGeom>
          <a:noFill/>
          <a:ln w="31750">
            <a:noFill/>
          </a:ln>
        </p:spPr>
        <p:txBody>
          <a:bodyPr wrap="none" lIns="90000" tIns="46800" rIns="90000" bIns="46800">
            <a:spAutoFit/>
          </a:bodyPr>
          <a:p>
            <a:r>
              <a:rPr lang="en-US" altLang="zh-CN" sz="3000" dirty="0">
                <a:solidFill>
                  <a:srgbClr val="9933FF"/>
                </a:solidFill>
                <a:latin typeface="宋体" panose="02010600030101010101" pitchFamily="2" charset="-122"/>
                <a:ea typeface="楷体_GB2312" pitchFamily="49" charset="-122"/>
              </a:rPr>
              <a:t>2.  </a:t>
            </a:r>
            <a:r>
              <a:rPr lang="zh-CN" altLang="en-US" sz="3000" dirty="0">
                <a:solidFill>
                  <a:srgbClr val="9933FF"/>
                </a:solidFill>
                <a:latin typeface="宋体" panose="02010600030101010101" pitchFamily="2" charset="-122"/>
                <a:ea typeface="楷体_GB2312" pitchFamily="49" charset="-122"/>
              </a:rPr>
              <a:t>存储器</a:t>
            </a:r>
            <a:r>
              <a:rPr lang="zh-CN" altLang="en-US" sz="3000" dirty="0">
                <a:solidFill>
                  <a:srgbClr val="9933FF"/>
                </a:solidFill>
                <a:latin typeface="楷体_GB2312" pitchFamily="49" charset="-122"/>
                <a:ea typeface="楷体_GB2312" pitchFamily="49" charset="-122"/>
              </a:rPr>
              <a:t>写</a:t>
            </a:r>
            <a:endParaRPr lang="zh-CN" altLang="en-US" sz="3000" dirty="0">
              <a:solidFill>
                <a:srgbClr val="9933FF"/>
              </a:solidFill>
              <a:latin typeface="楷体_GB2312" pitchFamily="49" charset="-122"/>
              <a:ea typeface="楷体_GB2312" pitchFamily="49" charset="-122"/>
            </a:endParaRPr>
          </a:p>
        </p:txBody>
      </p:sp>
      <p:sp>
        <p:nvSpPr>
          <p:cNvPr id="174085" name="Text Box 13"/>
          <p:cNvSpPr txBox="1"/>
          <p:nvPr/>
        </p:nvSpPr>
        <p:spPr>
          <a:xfrm>
            <a:off x="304800" y="1101725"/>
            <a:ext cx="8407400" cy="1042988"/>
          </a:xfrm>
          <a:prstGeom prst="rect">
            <a:avLst/>
          </a:prstGeom>
          <a:noFill/>
          <a:ln w="31750">
            <a:noFill/>
          </a:ln>
        </p:spPr>
        <p:txBody>
          <a:bodyPr lIns="90000" tIns="46800" rIns="90000" bIns="46800">
            <a:spAutoFit/>
          </a:bodyPr>
          <a:p>
            <a:pPr marL="374650" indent="-374650">
              <a:lnSpc>
                <a:spcPct val="110000"/>
              </a:lnSpc>
            </a:pPr>
            <a:r>
              <a:rPr lang="en-US" altLang="zh-CN" sz="2000" b="0" dirty="0">
                <a:solidFill>
                  <a:srgbClr val="008080"/>
                </a:solidFill>
                <a:latin typeface="宋体" panose="02010600030101010101" pitchFamily="2" charset="-122"/>
              </a:rPr>
              <a:t>▲ </a:t>
            </a:r>
            <a:r>
              <a:rPr lang="zh-CN" altLang="en-US" dirty="0">
                <a:latin typeface="宋体" panose="02010600030101010101" pitchFamily="2" charset="-122"/>
              </a:rPr>
              <a:t>主存地址装入</a:t>
            </a:r>
            <a:r>
              <a:rPr lang="en-US" altLang="zh-CN" dirty="0">
                <a:latin typeface="宋体" panose="02010600030101010101" pitchFamily="2" charset="-122"/>
              </a:rPr>
              <a:t>MAR</a:t>
            </a:r>
            <a:r>
              <a:rPr lang="zh-CN" altLang="en-US" dirty="0">
                <a:latin typeface="宋体" panose="02010600030101010101" pitchFamily="2" charset="-122"/>
              </a:rPr>
              <a:t>，数据字装入</a:t>
            </a:r>
            <a:r>
              <a:rPr lang="en-US" altLang="zh-CN" dirty="0">
                <a:latin typeface="宋体" panose="02010600030101010101" pitchFamily="2" charset="-122"/>
              </a:rPr>
              <a:t>MDR</a:t>
            </a:r>
            <a:r>
              <a:rPr lang="zh-CN" altLang="en-US" dirty="0">
                <a:latin typeface="宋体" panose="02010600030101010101" pitchFamily="2" charset="-122"/>
              </a:rPr>
              <a:t>，然后向存储器发一个“写”信号。 </a:t>
            </a:r>
            <a:endParaRPr lang="zh-CN" altLang="en-US" dirty="0">
              <a:latin typeface="宋体" panose="02010600030101010101" pitchFamily="2" charset="-122"/>
            </a:endParaRPr>
          </a:p>
        </p:txBody>
      </p:sp>
      <p:pic>
        <p:nvPicPr>
          <p:cNvPr id="174086" name="Picture 10"/>
          <p:cNvPicPr>
            <a:picLocks noChangeAspect="1"/>
          </p:cNvPicPr>
          <p:nvPr/>
        </p:nvPicPr>
        <p:blipFill>
          <a:blip r:embed="rId1"/>
          <a:stretch>
            <a:fillRect/>
          </a:stretch>
        </p:blipFill>
        <p:spPr>
          <a:xfrm>
            <a:off x="4826000" y="1789113"/>
            <a:ext cx="3886200" cy="4916487"/>
          </a:xfrm>
          <a:prstGeom prst="rect">
            <a:avLst/>
          </a:prstGeom>
          <a:noFill/>
          <a:ln w="3175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6682"/>
                                        </p:tgtEl>
                                        <p:attrNameLst>
                                          <p:attrName>style.visibility</p:attrName>
                                        </p:attrNameLst>
                                      </p:cBhvr>
                                      <p:to>
                                        <p:strVal val="visible"/>
                                      </p:to>
                                    </p:set>
                                    <p:animEffect transition="in" filter="checkerboard(across)">
                                      <p:cBhvr>
                                        <p:cTn id="7" dur="500"/>
                                        <p:tgtEl>
                                          <p:spTgt spid="15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412" name="Text Box 9"/>
          <p:cNvSpPr txBox="1"/>
          <p:nvPr/>
        </p:nvSpPr>
        <p:spPr>
          <a:xfrm>
            <a:off x="1965325" y="4059238"/>
            <a:ext cx="184150" cy="457200"/>
          </a:xfrm>
          <a:prstGeom prst="rect">
            <a:avLst/>
          </a:prstGeom>
          <a:noFill/>
          <a:ln w="38100">
            <a:noFill/>
          </a:ln>
        </p:spPr>
        <p:txBody>
          <a:bodyPr wrap="none">
            <a:spAutoFit/>
          </a:bodyPr>
          <a:p>
            <a:pPr eaLnBrk="1" hangingPunct="1"/>
            <a:endParaRPr lang="zh-CN" altLang="zh-CN" sz="2400" b="0" dirty="0">
              <a:latin typeface="宋体" panose="02010600030101010101" pitchFamily="2" charset="-122"/>
            </a:endParaRPr>
          </a:p>
        </p:txBody>
      </p:sp>
      <p:graphicFrame>
        <p:nvGraphicFramePr>
          <p:cNvPr id="17410" name="Object 10"/>
          <p:cNvGraphicFramePr/>
          <p:nvPr/>
        </p:nvGraphicFramePr>
        <p:xfrm>
          <a:off x="-228600" y="0"/>
          <a:ext cx="4724400" cy="6858000"/>
        </p:xfrm>
        <a:graphic>
          <a:graphicData uri="http://schemas.openxmlformats.org/presentationml/2006/ole">
            <mc:AlternateContent xmlns:mc="http://schemas.openxmlformats.org/markup-compatibility/2006">
              <mc:Choice xmlns:v="urn:schemas-microsoft-com:vml" Requires="v">
                <p:oleObj spid="_x0000_s3093" name="" r:id="rId1" imgW="2787650" imgH="4274820" progId="">
                  <p:embed/>
                </p:oleObj>
              </mc:Choice>
              <mc:Fallback>
                <p:oleObj name="" r:id="rId1" imgW="2787650" imgH="4274820" progId="">
                  <p:embed/>
                  <p:pic>
                    <p:nvPicPr>
                      <p:cNvPr id="0" name="图片 3092"/>
                      <p:cNvPicPr/>
                      <p:nvPr/>
                    </p:nvPicPr>
                    <p:blipFill>
                      <a:blip r:embed="rId2"/>
                      <a:stretch>
                        <a:fillRect/>
                      </a:stretch>
                    </p:blipFill>
                    <p:spPr>
                      <a:xfrm>
                        <a:off x="-228600" y="0"/>
                        <a:ext cx="4724400" cy="6858000"/>
                      </a:xfrm>
                      <a:prstGeom prst="rect">
                        <a:avLst/>
                      </a:prstGeom>
                      <a:noFill/>
                      <a:ln w="38100">
                        <a:noFill/>
                        <a:miter/>
                      </a:ln>
                    </p:spPr>
                  </p:pic>
                </p:oleObj>
              </mc:Fallback>
            </mc:AlternateContent>
          </a:graphicData>
        </a:graphic>
      </p:graphicFrame>
      <p:sp>
        <p:nvSpPr>
          <p:cNvPr id="17413" name="Text Box 11"/>
          <p:cNvSpPr txBox="1"/>
          <p:nvPr/>
        </p:nvSpPr>
        <p:spPr>
          <a:xfrm>
            <a:off x="3598863" y="1676400"/>
            <a:ext cx="5283200" cy="1152525"/>
          </a:xfrm>
          <a:prstGeom prst="rect">
            <a:avLst/>
          </a:prstGeom>
          <a:noFill/>
          <a:ln w="38100">
            <a:noFill/>
          </a:ln>
        </p:spPr>
        <p:txBody>
          <a:bodyPr wrap="none">
            <a:spAutoFit/>
          </a:bodyPr>
          <a:p>
            <a:pPr eaLnBrk="1" hangingPunct="1">
              <a:spcAft>
                <a:spcPct val="30000"/>
              </a:spcAft>
            </a:pPr>
            <a:r>
              <a:rPr lang="en-US" altLang="zh-CN" sz="3200" dirty="0">
                <a:solidFill>
                  <a:srgbClr val="9933FF"/>
                </a:solidFill>
                <a:latin typeface="宋体" panose="02010600030101010101" pitchFamily="2" charset="-122"/>
                <a:ea typeface="楷体_GB2312" pitchFamily="49" charset="-122"/>
              </a:rPr>
              <a:t>3</a:t>
            </a:r>
            <a:r>
              <a:rPr lang="zh-CN" altLang="en-US" sz="3200" dirty="0">
                <a:solidFill>
                  <a:srgbClr val="9933FF"/>
                </a:solidFill>
                <a:latin typeface="宋体" panose="02010600030101010101" pitchFamily="2" charset="-122"/>
                <a:ea typeface="楷体_GB2312" pitchFamily="49" charset="-122"/>
              </a:rPr>
              <a:t>．</a:t>
            </a:r>
            <a:r>
              <a:rPr lang="zh-CN" altLang="en-US" sz="3200" dirty="0">
                <a:solidFill>
                  <a:srgbClr val="9933FF"/>
                </a:solidFill>
                <a:latin typeface="楷体_GB2312" pitchFamily="49" charset="-122"/>
                <a:ea typeface="楷体_GB2312" pitchFamily="49" charset="-122"/>
              </a:rPr>
              <a:t>通用寄存器之间传送数据</a:t>
            </a:r>
            <a:endParaRPr lang="zh-CN" altLang="en-US" sz="3200" dirty="0">
              <a:solidFill>
                <a:srgbClr val="9933FF"/>
              </a:solidFill>
              <a:latin typeface="楷体_GB2312" pitchFamily="49" charset="-122"/>
              <a:ea typeface="楷体_GB2312" pitchFamily="49" charset="-122"/>
            </a:endParaRPr>
          </a:p>
          <a:p>
            <a:pPr eaLnBrk="1" hangingPunct="1"/>
            <a:r>
              <a:rPr lang="zh-CN" altLang="en-US" dirty="0">
                <a:solidFill>
                  <a:srgbClr val="008080"/>
                </a:solidFill>
                <a:latin typeface="宋体" panose="02010600030101010101" pitchFamily="2" charset="-122"/>
              </a:rPr>
              <a:t>       </a:t>
            </a:r>
            <a:r>
              <a:rPr lang="en-US" altLang="zh-CN" dirty="0">
                <a:latin typeface="宋体" panose="02010600030101010101" pitchFamily="2" charset="-122"/>
              </a:rPr>
              <a:t>R1out</a:t>
            </a:r>
            <a:r>
              <a:rPr lang="zh-CN" altLang="en-US" dirty="0">
                <a:latin typeface="宋体" panose="02010600030101010101" pitchFamily="2" charset="-122"/>
              </a:rPr>
              <a:t>，</a:t>
            </a:r>
            <a:r>
              <a:rPr lang="en-US" altLang="zh-CN" dirty="0">
                <a:latin typeface="宋体" panose="02010600030101010101" pitchFamily="2" charset="-122"/>
              </a:rPr>
              <a:t>R4in</a:t>
            </a:r>
            <a:endParaRPr lang="en-US" altLang="zh-CN" sz="2400" b="0" dirty="0">
              <a:latin typeface="宋体" panose="02010600030101010101" pitchFamily="2" charset="-122"/>
            </a:endParaRPr>
          </a:p>
        </p:txBody>
      </p:sp>
      <p:sp>
        <p:nvSpPr>
          <p:cNvPr id="69644" name="Text Box 12"/>
          <p:cNvSpPr txBox="1"/>
          <p:nvPr/>
        </p:nvSpPr>
        <p:spPr>
          <a:xfrm>
            <a:off x="3598863" y="3276600"/>
            <a:ext cx="5029200" cy="2184400"/>
          </a:xfrm>
          <a:prstGeom prst="rect">
            <a:avLst/>
          </a:prstGeom>
          <a:noFill/>
          <a:ln w="38100">
            <a:noFill/>
          </a:ln>
        </p:spPr>
        <p:txBody>
          <a:bodyPr>
            <a:spAutoFit/>
          </a:bodyPr>
          <a:p>
            <a:pPr eaLnBrk="1" hangingPunct="1">
              <a:lnSpc>
                <a:spcPct val="110000"/>
              </a:lnSpc>
              <a:spcAft>
                <a:spcPct val="30000"/>
              </a:spcAft>
            </a:pPr>
            <a:r>
              <a:rPr lang="en-US" altLang="zh-CN" sz="3200" dirty="0">
                <a:solidFill>
                  <a:srgbClr val="9933FF"/>
                </a:solidFill>
                <a:latin typeface="宋体" panose="02010600030101010101" pitchFamily="2" charset="-122"/>
                <a:ea typeface="楷体_GB2312" pitchFamily="49" charset="-122"/>
              </a:rPr>
              <a:t>4</a:t>
            </a:r>
            <a:r>
              <a:rPr lang="zh-CN" altLang="en-US" sz="3200" dirty="0">
                <a:solidFill>
                  <a:srgbClr val="9933FF"/>
                </a:solidFill>
                <a:latin typeface="宋体" panose="02010600030101010101" pitchFamily="2" charset="-122"/>
                <a:ea typeface="楷体_GB2312" pitchFamily="49" charset="-122"/>
              </a:rPr>
              <a:t>．</a:t>
            </a:r>
            <a:r>
              <a:rPr lang="zh-CN" altLang="en-US" sz="3200" dirty="0">
                <a:solidFill>
                  <a:srgbClr val="9933FF"/>
                </a:solidFill>
                <a:latin typeface="楷体_GB2312" pitchFamily="49" charset="-122"/>
                <a:ea typeface="楷体_GB2312" pitchFamily="49" charset="-122"/>
              </a:rPr>
              <a:t>完成算术、逻辑运算</a:t>
            </a:r>
            <a:endParaRPr lang="zh-CN" altLang="en-US" sz="3200" dirty="0">
              <a:solidFill>
                <a:srgbClr val="9933FF"/>
              </a:solidFill>
              <a:latin typeface="楷体_GB2312" pitchFamily="49" charset="-122"/>
              <a:ea typeface="楷体_GB2312" pitchFamily="49" charset="-122"/>
            </a:endParaRPr>
          </a:p>
          <a:p>
            <a:pPr eaLnBrk="1" hangingPunct="1">
              <a:lnSpc>
                <a:spcPct val="110000"/>
              </a:lnSpc>
              <a:spcAft>
                <a:spcPct val="50000"/>
              </a:spcAft>
            </a:pPr>
            <a:r>
              <a:rPr lang="zh-CN" altLang="en-US" dirty="0">
                <a:solidFill>
                  <a:srgbClr val="008080"/>
                </a:solidFill>
                <a:latin typeface="宋体" panose="02010600030101010101" pitchFamily="2" charset="-122"/>
              </a:rPr>
              <a:t>   </a:t>
            </a:r>
            <a:r>
              <a:rPr lang="en-US" altLang="zh-CN" dirty="0">
                <a:latin typeface="宋体" panose="02010600030101010101" pitchFamily="2" charset="-122"/>
              </a:rPr>
              <a:t>t1: R1out</a:t>
            </a:r>
            <a:r>
              <a:rPr lang="zh-CN" altLang="en-US" dirty="0">
                <a:latin typeface="宋体" panose="02010600030101010101" pitchFamily="2" charset="-122"/>
              </a:rPr>
              <a:t>，</a:t>
            </a:r>
            <a:r>
              <a:rPr lang="en-US" altLang="zh-CN" dirty="0">
                <a:latin typeface="宋体" panose="02010600030101010101" pitchFamily="2" charset="-122"/>
              </a:rPr>
              <a:t>Yin</a:t>
            </a:r>
            <a:br>
              <a:rPr lang="en-US" altLang="zh-CN" dirty="0">
                <a:latin typeface="宋体" panose="02010600030101010101" pitchFamily="2" charset="-122"/>
              </a:rPr>
            </a:br>
            <a:r>
              <a:rPr lang="en-US" altLang="zh-CN" dirty="0">
                <a:latin typeface="宋体" panose="02010600030101010101" pitchFamily="2" charset="-122"/>
              </a:rPr>
              <a:t>   t2: </a:t>
            </a:r>
            <a:r>
              <a:rPr lang="en-US" altLang="zh-CN" dirty="0">
                <a:solidFill>
                  <a:schemeClr val="folHlink"/>
                </a:solidFill>
                <a:latin typeface="宋体" panose="02010600030101010101" pitchFamily="2" charset="-122"/>
              </a:rPr>
              <a:t>R2out</a:t>
            </a:r>
            <a:r>
              <a:rPr lang="zh-CN" altLang="en-US" dirty="0">
                <a:solidFill>
                  <a:schemeClr val="folHlink"/>
                </a:solidFill>
                <a:latin typeface="宋体" panose="02010600030101010101" pitchFamily="2" charset="-122"/>
              </a:rPr>
              <a:t>，</a:t>
            </a:r>
            <a:r>
              <a:rPr lang="en-US" altLang="zh-CN" dirty="0">
                <a:solidFill>
                  <a:schemeClr val="folHlink"/>
                </a:solidFill>
                <a:latin typeface="宋体" panose="02010600030101010101" pitchFamily="2" charset="-122"/>
              </a:rPr>
              <a:t>ADD</a:t>
            </a:r>
            <a:r>
              <a:rPr lang="zh-CN" altLang="en-US" dirty="0">
                <a:solidFill>
                  <a:schemeClr val="folHlink"/>
                </a:solidFill>
                <a:latin typeface="宋体" panose="02010600030101010101" pitchFamily="2" charset="-122"/>
              </a:rPr>
              <a:t>，</a:t>
            </a:r>
            <a:r>
              <a:rPr lang="en-US" altLang="zh-CN" dirty="0">
                <a:solidFill>
                  <a:schemeClr val="folHlink"/>
                </a:solidFill>
                <a:latin typeface="宋体" panose="02010600030101010101" pitchFamily="2" charset="-122"/>
              </a:rPr>
              <a:t>Zin</a:t>
            </a:r>
            <a:br>
              <a:rPr lang="en-US" altLang="zh-CN" dirty="0">
                <a:solidFill>
                  <a:schemeClr val="folHlink"/>
                </a:solidFill>
                <a:latin typeface="宋体" panose="02010600030101010101" pitchFamily="2" charset="-122"/>
              </a:rPr>
            </a:br>
            <a:r>
              <a:rPr lang="en-US" altLang="zh-CN" dirty="0">
                <a:latin typeface="宋体" panose="02010600030101010101" pitchFamily="2" charset="-122"/>
              </a:rPr>
              <a:t>   t3: Zout</a:t>
            </a:r>
            <a:r>
              <a:rPr lang="zh-CN" altLang="en-US" dirty="0">
                <a:latin typeface="宋体" panose="02010600030101010101" pitchFamily="2" charset="-122"/>
              </a:rPr>
              <a:t>，</a:t>
            </a:r>
            <a:r>
              <a:rPr lang="en-US" altLang="zh-CN" dirty="0">
                <a:latin typeface="宋体" panose="02010600030101010101" pitchFamily="2" charset="-122"/>
              </a:rPr>
              <a:t>R3in</a:t>
            </a:r>
            <a:endParaRPr lang="en-US" altLang="zh-CN" dirty="0">
              <a:latin typeface="宋体" panose="02010600030101010101" pitchFamily="2" charset="-122"/>
            </a:endParaRPr>
          </a:p>
        </p:txBody>
      </p:sp>
      <p:sp>
        <p:nvSpPr>
          <p:cNvPr id="17415" name="Line 13"/>
          <p:cNvSpPr/>
          <p:nvPr/>
        </p:nvSpPr>
        <p:spPr>
          <a:xfrm flipH="1">
            <a:off x="1524000" y="4059238"/>
            <a:ext cx="534988" cy="0"/>
          </a:xfrm>
          <a:prstGeom prst="line">
            <a:avLst/>
          </a:prstGeom>
          <a:ln w="28575" cap="flat" cmpd="sng">
            <a:solidFill>
              <a:schemeClr val="tx1"/>
            </a:solidFill>
            <a:prstDash val="solid"/>
            <a:miter/>
            <a:headEnd type="none" w="med" len="med"/>
            <a:tailEnd type="triangle" w="med" len="med"/>
          </a:ln>
        </p:spPr>
      </p:sp>
      <p:sp>
        <p:nvSpPr>
          <p:cNvPr id="17416" name="Text Box 14"/>
          <p:cNvSpPr txBox="1"/>
          <p:nvPr/>
        </p:nvSpPr>
        <p:spPr>
          <a:xfrm>
            <a:off x="2057400" y="3870325"/>
            <a:ext cx="647700" cy="396875"/>
          </a:xfrm>
          <a:prstGeom prst="rect">
            <a:avLst/>
          </a:prstGeom>
          <a:noFill/>
          <a:ln w="31750">
            <a:noFill/>
          </a:ln>
        </p:spPr>
        <p:txBody>
          <a:bodyPr wrap="none" lIns="90000" tIns="46800" rIns="90000" bIns="46800">
            <a:spAutoFit/>
          </a:bodyPr>
          <a:p>
            <a:r>
              <a:rPr lang="en-US" altLang="zh-CN" sz="2000" dirty="0">
                <a:solidFill>
                  <a:schemeClr val="folHlink"/>
                </a:solidFill>
                <a:latin typeface="宋体" panose="02010600030101010101" pitchFamily="2" charset="-122"/>
              </a:rPr>
              <a:t>Add</a:t>
            </a:r>
            <a:endParaRPr lang="en-US" altLang="zh-CN" sz="2000" dirty="0">
              <a:solidFill>
                <a:schemeClr val="folHlink"/>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44"/>
                                        </p:tgtEl>
                                        <p:attrNameLst>
                                          <p:attrName>style.visibility</p:attrName>
                                        </p:attrNameLst>
                                      </p:cBhvr>
                                      <p:to>
                                        <p:strVal val="visible"/>
                                      </p:to>
                                    </p:set>
                                    <p:animEffect transition="in" filter="dissolve">
                                      <p:cBhvr>
                                        <p:cTn id="7" dur="500"/>
                                        <p:tgtEl>
                                          <p:spTgt spid="6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5107" name="Rectangle 2"/>
          <p:cNvSpPr>
            <a:spLocks noGrp="1"/>
          </p:cNvSpPr>
          <p:nvPr>
            <p:ph type="title"/>
          </p:nvPr>
        </p:nvSpPr>
        <p:spPr>
          <a:xfrm>
            <a:off x="304800" y="838200"/>
            <a:ext cx="3581400" cy="5334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6.1.3  </a:t>
            </a:r>
            <a:r>
              <a:rPr lang="zh-CN" altLang="en-US" sz="3200" dirty="0">
                <a:solidFill>
                  <a:srgbClr val="008000"/>
                </a:solidFill>
                <a:latin typeface="Times New Roman" panose="02020603050405020304" pitchFamily="18" charset="0"/>
              </a:rPr>
              <a:t>指令周期 </a:t>
            </a:r>
            <a:endParaRPr lang="zh-CN" altLang="en-US" sz="3200" dirty="0">
              <a:solidFill>
                <a:srgbClr val="008000"/>
              </a:solidFill>
              <a:latin typeface="Times New Roman" panose="02020603050405020304" pitchFamily="18" charset="0"/>
            </a:endParaRPr>
          </a:p>
        </p:txBody>
      </p:sp>
      <p:sp>
        <p:nvSpPr>
          <p:cNvPr id="175108" name="Text Box 5"/>
          <p:cNvSpPr txBox="1"/>
          <p:nvPr/>
        </p:nvSpPr>
        <p:spPr>
          <a:xfrm>
            <a:off x="381000" y="1549400"/>
            <a:ext cx="7772400" cy="1117600"/>
          </a:xfrm>
          <a:prstGeom prst="rect">
            <a:avLst/>
          </a:prstGeom>
          <a:noFill/>
          <a:ln w="38100">
            <a:noFill/>
          </a:ln>
        </p:spPr>
        <p:txBody>
          <a:bodyPr>
            <a:spAutoFit/>
          </a:bodyPr>
          <a:p>
            <a:pPr marL="374650" indent="-374650" eaLnBrk="1" hangingPunct="1">
              <a:lnSpc>
                <a:spcPct val="120000"/>
              </a:lnSpc>
            </a:pPr>
            <a:r>
              <a:rPr lang="en-US" altLang="zh-CN" dirty="0">
                <a:solidFill>
                  <a:srgbClr val="008080"/>
                </a:solidFill>
                <a:latin typeface="宋体" panose="02010600030101010101" pitchFamily="2" charset="-122"/>
              </a:rPr>
              <a:t> </a:t>
            </a: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solidFill>
                  <a:schemeClr val="hlink"/>
                </a:solidFill>
                <a:latin typeface="宋体" panose="02010600030101010101" pitchFamily="2" charset="-122"/>
              </a:rPr>
              <a:t>指令周期</a:t>
            </a:r>
            <a:r>
              <a:rPr lang="zh-CN" altLang="en-US" dirty="0">
                <a:latin typeface="宋体" panose="02010600030101010101" pitchFamily="2" charset="-122"/>
              </a:rPr>
              <a:t>：指一条指令的完整执行时间；包含</a:t>
            </a:r>
            <a:r>
              <a:rPr lang="zh-CN" altLang="en-US" dirty="0">
                <a:solidFill>
                  <a:schemeClr val="folHlink"/>
                </a:solidFill>
                <a:latin typeface="宋体" panose="02010600030101010101" pitchFamily="2" charset="-122"/>
              </a:rPr>
              <a:t>取指令周期</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间址周期</a:t>
            </a:r>
            <a:r>
              <a:rPr lang="zh-CN" altLang="en-US" dirty="0">
                <a:latin typeface="宋体" panose="02010600030101010101" pitchFamily="2" charset="-122"/>
              </a:rPr>
              <a:t>和</a:t>
            </a:r>
            <a:r>
              <a:rPr lang="zh-CN" altLang="en-US" dirty="0">
                <a:solidFill>
                  <a:schemeClr val="folHlink"/>
                </a:solidFill>
                <a:latin typeface="宋体" panose="02010600030101010101" pitchFamily="2" charset="-122"/>
              </a:rPr>
              <a:t>执行周期</a:t>
            </a:r>
            <a:r>
              <a:rPr lang="zh-CN" altLang="en-US" dirty="0">
                <a:latin typeface="宋体" panose="02010600030101010101" pitchFamily="2" charset="-122"/>
              </a:rPr>
              <a:t>。 </a:t>
            </a:r>
            <a:endParaRPr lang="zh-CN" altLang="en-US" dirty="0">
              <a:latin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6131" name="Rectangle 2"/>
          <p:cNvSpPr>
            <a:spLocks noGrp="1"/>
          </p:cNvSpPr>
          <p:nvPr>
            <p:ph type="title"/>
          </p:nvPr>
        </p:nvSpPr>
        <p:spPr>
          <a:xfrm>
            <a:off x="152400" y="457200"/>
            <a:ext cx="6096000" cy="5334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6.2.2  CPU</a:t>
            </a:r>
            <a:r>
              <a:rPr lang="zh-CN" altLang="en-US" sz="3200" dirty="0">
                <a:solidFill>
                  <a:srgbClr val="008000"/>
                </a:solidFill>
                <a:latin typeface="宋体" panose="02010600030101010101" pitchFamily="2" charset="-122"/>
              </a:rPr>
              <a:t>时序系统及控制方式</a:t>
            </a:r>
            <a:endParaRPr lang="zh-CN" altLang="en-US" b="0" dirty="0">
              <a:solidFill>
                <a:srgbClr val="000000"/>
              </a:solidFill>
              <a:latin typeface="黑体" panose="02010609060101010101" pitchFamily="49" charset="-122"/>
              <a:ea typeface="黑体" panose="02010609060101010101" pitchFamily="49" charset="-122"/>
            </a:endParaRPr>
          </a:p>
        </p:txBody>
      </p:sp>
      <p:sp>
        <p:nvSpPr>
          <p:cNvPr id="176132" name="Text Box 7"/>
          <p:cNvSpPr txBox="1"/>
          <p:nvPr/>
        </p:nvSpPr>
        <p:spPr>
          <a:xfrm>
            <a:off x="304800" y="1157288"/>
            <a:ext cx="2898775" cy="519112"/>
          </a:xfrm>
          <a:prstGeom prst="rect">
            <a:avLst/>
          </a:prstGeom>
          <a:noFill/>
          <a:ln w="31750">
            <a:noFill/>
          </a:ln>
        </p:spPr>
        <p:txBody>
          <a:bodyPr wrap="none" lIns="90000" tIns="46800" rIns="90000" bIns="46800">
            <a:spAutoFit/>
          </a:bodyPr>
          <a:p>
            <a:r>
              <a:rPr lang="en-US" altLang="zh-CN" sz="2400" dirty="0">
                <a:solidFill>
                  <a:srgbClr val="008080"/>
                </a:solidFill>
                <a:latin typeface="宋体" panose="02010600030101010101" pitchFamily="2" charset="-122"/>
              </a:rPr>
              <a:t>◆ </a:t>
            </a:r>
            <a:r>
              <a:rPr lang="zh-CN" altLang="en-US" dirty="0">
                <a:latin typeface="宋体" panose="02010600030101010101" pitchFamily="2" charset="-122"/>
              </a:rPr>
              <a:t>三级时序系统 </a:t>
            </a:r>
            <a:endParaRPr lang="zh-CN" altLang="en-US" dirty="0">
              <a:latin typeface="宋体" panose="02010600030101010101" pitchFamily="2" charset="-122"/>
            </a:endParaRPr>
          </a:p>
        </p:txBody>
      </p:sp>
      <p:sp>
        <p:nvSpPr>
          <p:cNvPr id="176133" name="Text Box 8"/>
          <p:cNvSpPr txBox="1"/>
          <p:nvPr/>
        </p:nvSpPr>
        <p:spPr>
          <a:xfrm>
            <a:off x="301625" y="1812925"/>
            <a:ext cx="2289175" cy="549275"/>
          </a:xfrm>
          <a:prstGeom prst="rect">
            <a:avLst/>
          </a:prstGeom>
          <a:noFill/>
          <a:ln w="31750">
            <a:noFill/>
          </a:ln>
        </p:spPr>
        <p:txBody>
          <a:bodyPr wrap="none" lIns="90000" tIns="46800" rIns="90000" bIns="46800">
            <a:spAutoFit/>
          </a:bodyPr>
          <a:p>
            <a:r>
              <a:rPr lang="en-US" altLang="zh-CN" sz="3000" dirty="0">
                <a:solidFill>
                  <a:srgbClr val="9933FF"/>
                </a:solidFill>
                <a:latin typeface="宋体" panose="02010600030101010101" pitchFamily="2" charset="-122"/>
                <a:ea typeface="楷体_GB2312" pitchFamily="49" charset="-122"/>
              </a:rPr>
              <a:t>1.  </a:t>
            </a:r>
            <a:r>
              <a:rPr lang="zh-CN" altLang="en-US" sz="3000" dirty="0">
                <a:solidFill>
                  <a:srgbClr val="9933FF"/>
                </a:solidFill>
                <a:latin typeface="宋体" panose="02010600030101010101" pitchFamily="2" charset="-122"/>
                <a:ea typeface="楷体_GB2312" pitchFamily="49" charset="-122"/>
              </a:rPr>
              <a:t>机器周期 </a:t>
            </a:r>
            <a:endParaRPr lang="zh-CN" altLang="en-US" sz="3000" dirty="0">
              <a:solidFill>
                <a:srgbClr val="9933FF"/>
              </a:solidFill>
              <a:latin typeface="宋体" panose="02010600030101010101" pitchFamily="2" charset="-122"/>
              <a:ea typeface="楷体_GB2312" pitchFamily="49" charset="-122"/>
            </a:endParaRPr>
          </a:p>
        </p:txBody>
      </p:sp>
      <p:sp>
        <p:nvSpPr>
          <p:cNvPr id="176134" name="Text Box 9"/>
          <p:cNvSpPr txBox="1"/>
          <p:nvPr/>
        </p:nvSpPr>
        <p:spPr>
          <a:xfrm>
            <a:off x="304800" y="2473325"/>
            <a:ext cx="8686800" cy="1031875"/>
          </a:xfrm>
          <a:prstGeom prst="rect">
            <a:avLst/>
          </a:prstGeom>
          <a:noFill/>
          <a:ln w="31750">
            <a:noFill/>
          </a:ln>
        </p:spPr>
        <p:txBody>
          <a:bodyPr lIns="90000" tIns="46800" rIns="90000" bIns="46800">
            <a:spAutoFit/>
          </a:bodyPr>
          <a:p>
            <a:pPr marL="187325" indent="-187325">
              <a:lnSpc>
                <a:spcPct val="11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solidFill>
                  <a:schemeClr val="hlink"/>
                </a:solidFill>
                <a:latin typeface="宋体" panose="02010600030101010101" pitchFamily="2" charset="-122"/>
              </a:rPr>
              <a:t>机器周期</a:t>
            </a:r>
            <a:r>
              <a:rPr lang="zh-CN" altLang="en-US" dirty="0">
                <a:latin typeface="宋体" panose="02010600030101010101" pitchFamily="2" charset="-122"/>
              </a:rPr>
              <a:t>（</a:t>
            </a:r>
            <a:r>
              <a:rPr lang="en-US" altLang="zh-CN" dirty="0">
                <a:latin typeface="宋体" panose="02010600030101010101" pitchFamily="2" charset="-122"/>
              </a:rPr>
              <a:t>CPU</a:t>
            </a:r>
            <a:r>
              <a:rPr lang="zh-CN" altLang="en-US" dirty="0">
                <a:latin typeface="宋体" panose="02010600030101010101" pitchFamily="2" charset="-122"/>
              </a:rPr>
              <a:t>周期）：指令执行过程中</a:t>
            </a:r>
            <a:r>
              <a:rPr lang="zh-CN" altLang="en-US" dirty="0">
                <a:solidFill>
                  <a:schemeClr val="folHlink"/>
                </a:solidFill>
                <a:latin typeface="宋体" panose="02010600030101010101" pitchFamily="2" charset="-122"/>
              </a:rPr>
              <a:t>相对独立的阶段</a:t>
            </a:r>
            <a:r>
              <a:rPr lang="zh-CN" altLang="en-US" dirty="0">
                <a:latin typeface="宋体" panose="02010600030101010101" pitchFamily="2" charset="-122"/>
              </a:rPr>
              <a:t>；常把一个指令周期划分为若干个机器周期； </a:t>
            </a:r>
            <a:endParaRPr lang="zh-CN" altLang="en-US" dirty="0">
              <a:latin typeface="宋体" panose="02010600030101010101" pitchFamily="2" charset="-122"/>
            </a:endParaRPr>
          </a:p>
        </p:txBody>
      </p:sp>
      <p:sp>
        <p:nvSpPr>
          <p:cNvPr id="201738" name="Text Box 10"/>
          <p:cNvSpPr txBox="1"/>
          <p:nvPr/>
        </p:nvSpPr>
        <p:spPr>
          <a:xfrm>
            <a:off x="304800" y="3616325"/>
            <a:ext cx="8686800" cy="1031875"/>
          </a:xfrm>
          <a:prstGeom prst="rect">
            <a:avLst/>
          </a:prstGeom>
          <a:noFill/>
          <a:ln w="31750">
            <a:noFill/>
          </a:ln>
        </p:spPr>
        <p:txBody>
          <a:bodyPr lIns="90000" tIns="46800" rIns="90000" bIns="46800">
            <a:spAutoFit/>
          </a:bodyPr>
          <a:p>
            <a:pPr marL="187325" indent="-187325">
              <a:lnSpc>
                <a:spcPct val="11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指令的执行过程分为</a:t>
            </a:r>
            <a:r>
              <a:rPr lang="zh-CN" altLang="en-US" dirty="0">
                <a:solidFill>
                  <a:schemeClr val="folHlink"/>
                </a:solidFill>
                <a:latin typeface="宋体" panose="02010600030101010101" pitchFamily="2" charset="-122"/>
              </a:rPr>
              <a:t>取指令、地址计算及取操作数、执行指令</a:t>
            </a:r>
            <a:r>
              <a:rPr lang="zh-CN" altLang="en-US" dirty="0">
                <a:latin typeface="宋体" panose="02010600030101010101" pitchFamily="2" charset="-122"/>
              </a:rPr>
              <a:t>三个基本的工作周期；</a:t>
            </a:r>
            <a:endParaRPr lang="zh-CN" altLang="en-US" dirty="0">
              <a:latin typeface="宋体" panose="02010600030101010101" pitchFamily="2" charset="-122"/>
            </a:endParaRPr>
          </a:p>
        </p:txBody>
      </p:sp>
      <p:sp>
        <p:nvSpPr>
          <p:cNvPr id="201739" name="Text Box 11"/>
          <p:cNvSpPr txBox="1"/>
          <p:nvPr/>
        </p:nvSpPr>
        <p:spPr>
          <a:xfrm>
            <a:off x="304800" y="4759325"/>
            <a:ext cx="7924800" cy="561975"/>
          </a:xfrm>
          <a:prstGeom prst="rect">
            <a:avLst/>
          </a:prstGeom>
          <a:noFill/>
          <a:ln w="38100">
            <a:noFill/>
          </a:ln>
        </p:spPr>
        <p:txBody>
          <a:bodyPr>
            <a:spAutoFit/>
          </a:bodyPr>
          <a:p>
            <a:pPr eaLnBrk="1" hangingPunct="1">
              <a:lnSpc>
                <a:spcPct val="11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solidFill>
                  <a:schemeClr val="folHlink"/>
                </a:solidFill>
                <a:latin typeface="宋体" panose="02010600030101010101" pitchFamily="2" charset="-122"/>
              </a:rPr>
              <a:t>以主存的工作周期</a:t>
            </a:r>
            <a:r>
              <a:rPr lang="zh-CN" altLang="en-US" dirty="0">
                <a:latin typeface="宋体" panose="02010600030101010101" pitchFamily="2" charset="-122"/>
              </a:rPr>
              <a:t>为基础来确定</a:t>
            </a:r>
            <a:r>
              <a:rPr lang="en-US" altLang="zh-CN" dirty="0">
                <a:latin typeface="宋体" panose="02010600030101010101" pitchFamily="2" charset="-122"/>
              </a:rPr>
              <a:t>CPU</a:t>
            </a:r>
            <a:r>
              <a:rPr lang="zh-CN" altLang="en-US" dirty="0">
                <a:latin typeface="宋体" panose="02010600030101010101" pitchFamily="2" charset="-122"/>
              </a:rPr>
              <a:t>周期；</a:t>
            </a:r>
            <a:endParaRPr lang="zh-CN" altLang="en-US" dirty="0">
              <a:latin typeface="宋体" panose="02010600030101010101" pitchFamily="2" charset="-122"/>
            </a:endParaRPr>
          </a:p>
        </p:txBody>
      </p:sp>
      <p:sp>
        <p:nvSpPr>
          <p:cNvPr id="201740" name="Text Box 12"/>
          <p:cNvSpPr txBox="1"/>
          <p:nvPr/>
        </p:nvSpPr>
        <p:spPr>
          <a:xfrm>
            <a:off x="304800" y="5368925"/>
            <a:ext cx="8686800" cy="1031875"/>
          </a:xfrm>
          <a:prstGeom prst="rect">
            <a:avLst/>
          </a:prstGeom>
          <a:noFill/>
          <a:ln w="31750">
            <a:noFill/>
          </a:ln>
        </p:spPr>
        <p:txBody>
          <a:bodyPr lIns="90000" tIns="46800" rIns="90000" bIns="46800">
            <a:spAutoFit/>
          </a:bodyPr>
          <a:p>
            <a:pPr marL="187325" indent="-187325">
              <a:lnSpc>
                <a:spcPct val="11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当机器运行在不同的机器周期时，其对应的</a:t>
            </a:r>
            <a:r>
              <a:rPr lang="zh-CN" altLang="en-US" dirty="0">
                <a:solidFill>
                  <a:schemeClr val="folHlink"/>
                </a:solidFill>
                <a:latin typeface="宋体" panose="02010600030101010101" pitchFamily="2" charset="-122"/>
              </a:rPr>
              <a:t>标志触发器就被置</a:t>
            </a:r>
            <a:r>
              <a:rPr lang="en-US" altLang="zh-CN" dirty="0">
                <a:solidFill>
                  <a:schemeClr val="folHlink"/>
                </a:solidFill>
                <a:latin typeface="宋体" panose="02010600030101010101" pitchFamily="2" charset="-122"/>
              </a:rPr>
              <a:t>1</a:t>
            </a:r>
            <a:r>
              <a:rPr lang="zh-CN" altLang="en-US" dirty="0">
                <a:latin typeface="宋体" panose="02010600030101010101" pitchFamily="2" charset="-122"/>
              </a:rPr>
              <a:t>。 </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1738"/>
                                        </p:tgtEl>
                                        <p:attrNameLst>
                                          <p:attrName>style.visibility</p:attrName>
                                        </p:attrNameLst>
                                      </p:cBhvr>
                                      <p:to>
                                        <p:strVal val="visible"/>
                                      </p:to>
                                    </p:set>
                                    <p:animEffect transition="in" filter="strips(downLeft)">
                                      <p:cBhvr>
                                        <p:cTn id="7" dur="500"/>
                                        <p:tgtEl>
                                          <p:spTgt spid="2017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1739"/>
                                        </p:tgtEl>
                                        <p:attrNameLst>
                                          <p:attrName>style.visibility</p:attrName>
                                        </p:attrNameLst>
                                      </p:cBhvr>
                                      <p:to>
                                        <p:strVal val="visible"/>
                                      </p:to>
                                    </p:set>
                                    <p:animEffect transition="in" filter="strips(downLeft)">
                                      <p:cBhvr>
                                        <p:cTn id="12" dur="500"/>
                                        <p:tgtEl>
                                          <p:spTgt spid="20173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01740"/>
                                        </p:tgtEl>
                                        <p:attrNameLst>
                                          <p:attrName>style.visibility</p:attrName>
                                        </p:attrNameLst>
                                      </p:cBhvr>
                                      <p:to>
                                        <p:strVal val="visible"/>
                                      </p:to>
                                    </p:set>
                                    <p:animEffect transition="in" filter="strips(downLeft)">
                                      <p:cBhvr>
                                        <p:cTn id="17" dur="500"/>
                                        <p:tgtEl>
                                          <p:spTgt spid="201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8" grpId="0"/>
      <p:bldP spid="201739" grpId="0"/>
      <p:bldP spid="20174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7155" name="Text Box 8"/>
          <p:cNvSpPr txBox="1"/>
          <p:nvPr/>
        </p:nvSpPr>
        <p:spPr>
          <a:xfrm>
            <a:off x="358775" y="669925"/>
            <a:ext cx="1425575" cy="549275"/>
          </a:xfrm>
          <a:prstGeom prst="rect">
            <a:avLst/>
          </a:prstGeom>
          <a:noFill/>
          <a:ln w="31750">
            <a:noFill/>
          </a:ln>
        </p:spPr>
        <p:txBody>
          <a:bodyPr wrap="none" lIns="90000" tIns="46800" rIns="90000" bIns="46800">
            <a:spAutoFit/>
          </a:bodyPr>
          <a:p>
            <a:r>
              <a:rPr lang="en-US" altLang="zh-CN" sz="3000" dirty="0">
                <a:solidFill>
                  <a:srgbClr val="9933FF"/>
                </a:solidFill>
                <a:latin typeface="宋体" panose="02010600030101010101" pitchFamily="2" charset="-122"/>
                <a:ea typeface="楷体_GB2312" pitchFamily="49" charset="-122"/>
              </a:rPr>
              <a:t>2. </a:t>
            </a:r>
            <a:r>
              <a:rPr lang="zh-CN" altLang="en-US" sz="3000" dirty="0">
                <a:solidFill>
                  <a:srgbClr val="9933FF"/>
                </a:solidFill>
                <a:latin typeface="宋体" panose="02010600030101010101" pitchFamily="2" charset="-122"/>
                <a:ea typeface="楷体_GB2312" pitchFamily="49" charset="-122"/>
              </a:rPr>
              <a:t>节拍 </a:t>
            </a:r>
            <a:endParaRPr lang="zh-CN" altLang="en-US" sz="3000" dirty="0">
              <a:solidFill>
                <a:srgbClr val="9933FF"/>
              </a:solidFill>
              <a:latin typeface="宋体" panose="02010600030101010101" pitchFamily="2" charset="-122"/>
              <a:ea typeface="楷体_GB2312" pitchFamily="49" charset="-122"/>
            </a:endParaRPr>
          </a:p>
        </p:txBody>
      </p:sp>
      <p:sp>
        <p:nvSpPr>
          <p:cNvPr id="177156" name="Text Box 10"/>
          <p:cNvSpPr txBox="1"/>
          <p:nvPr/>
        </p:nvSpPr>
        <p:spPr>
          <a:xfrm>
            <a:off x="358775" y="1219200"/>
            <a:ext cx="8548688" cy="1031875"/>
          </a:xfrm>
          <a:prstGeom prst="rect">
            <a:avLst/>
          </a:prstGeom>
          <a:noFill/>
          <a:ln w="31750">
            <a:noFill/>
          </a:ln>
        </p:spPr>
        <p:txBody>
          <a:bodyPr lIns="90000" tIns="46800" rIns="90000" bIns="46800">
            <a:spAutoFit/>
          </a:bodyPr>
          <a:p>
            <a:pPr marL="187325" indent="-187325">
              <a:lnSpc>
                <a:spcPct val="11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把一个机器周期分为</a:t>
            </a:r>
            <a:r>
              <a:rPr lang="zh-CN" altLang="en-US" dirty="0">
                <a:solidFill>
                  <a:schemeClr val="folHlink"/>
                </a:solidFill>
                <a:latin typeface="宋体" panose="02010600030101010101" pitchFamily="2" charset="-122"/>
              </a:rPr>
              <a:t>若干个相等的时间段</a:t>
            </a:r>
            <a:r>
              <a:rPr lang="zh-CN" altLang="en-US" dirty="0">
                <a:latin typeface="宋体" panose="02010600030101010101" pitchFamily="2" charset="-122"/>
              </a:rPr>
              <a:t>，每一时间段对应一个电位信号，称为</a:t>
            </a:r>
            <a:r>
              <a:rPr lang="zh-CN" altLang="en-US" dirty="0">
                <a:solidFill>
                  <a:schemeClr val="hlink"/>
                </a:solidFill>
                <a:latin typeface="宋体" panose="02010600030101010101" pitchFamily="2" charset="-122"/>
              </a:rPr>
              <a:t>节拍</a:t>
            </a:r>
            <a:r>
              <a:rPr lang="zh-CN" altLang="en-US" dirty="0">
                <a:latin typeface="宋体" panose="02010600030101010101" pitchFamily="2" charset="-122"/>
              </a:rPr>
              <a:t>电位。 </a:t>
            </a:r>
            <a:endParaRPr lang="zh-CN" altLang="en-US" dirty="0">
              <a:latin typeface="宋体" panose="02010600030101010101" pitchFamily="2" charset="-122"/>
            </a:endParaRPr>
          </a:p>
        </p:txBody>
      </p:sp>
      <p:grpSp>
        <p:nvGrpSpPr>
          <p:cNvPr id="2" name="Group 15"/>
          <p:cNvGrpSpPr/>
          <p:nvPr/>
        </p:nvGrpSpPr>
        <p:grpSpPr>
          <a:xfrm>
            <a:off x="228600" y="2590800"/>
            <a:ext cx="8940800" cy="1204913"/>
            <a:chOff x="144" y="1632"/>
            <a:chExt cx="5632" cy="759"/>
          </a:xfrm>
        </p:grpSpPr>
        <p:sp>
          <p:nvSpPr>
            <p:cNvPr id="177160" name="Text Box 11"/>
            <p:cNvSpPr txBox="1"/>
            <p:nvPr/>
          </p:nvSpPr>
          <p:spPr>
            <a:xfrm>
              <a:off x="144" y="1632"/>
              <a:ext cx="3086" cy="327"/>
            </a:xfrm>
            <a:prstGeom prst="rect">
              <a:avLst/>
            </a:prstGeom>
            <a:noFill/>
            <a:ln w="31750">
              <a:noFill/>
            </a:ln>
          </p:spPr>
          <p:txBody>
            <a:bodyPr lIns="90000" tIns="46800" rIns="90000" bIns="46800">
              <a:spAutoFit/>
            </a:bodyPr>
            <a:p>
              <a:r>
                <a:rPr lang="en-US" altLang="zh-CN" sz="2000" b="0" dirty="0">
                  <a:solidFill>
                    <a:srgbClr val="008080"/>
                  </a:solidFill>
                  <a:latin typeface="宋体" panose="02010600030101010101" pitchFamily="2" charset="-122"/>
                </a:rPr>
                <a:t>▲</a:t>
              </a:r>
              <a:r>
                <a:rPr lang="zh-CN" altLang="en-US" dirty="0">
                  <a:latin typeface="宋体" panose="02010600030101010101" pitchFamily="2" charset="-122"/>
                </a:rPr>
                <a:t>节拍选取的</a:t>
              </a:r>
              <a:r>
                <a:rPr lang="en-US" altLang="zh-CN" dirty="0">
                  <a:latin typeface="宋体" panose="02010600030101010101" pitchFamily="2" charset="-122"/>
                </a:rPr>
                <a:t>3</a:t>
              </a:r>
              <a:r>
                <a:rPr lang="zh-CN" altLang="en-US" dirty="0">
                  <a:latin typeface="宋体" panose="02010600030101010101" pitchFamily="2" charset="-122"/>
                </a:rPr>
                <a:t>种方法： </a:t>
              </a:r>
              <a:endParaRPr lang="zh-CN" altLang="en-US" dirty="0">
                <a:latin typeface="宋体" panose="02010600030101010101" pitchFamily="2" charset="-122"/>
              </a:endParaRPr>
            </a:p>
          </p:txBody>
        </p:sp>
        <p:sp>
          <p:nvSpPr>
            <p:cNvPr id="177161" name="Text Box 12"/>
            <p:cNvSpPr txBox="1"/>
            <p:nvPr/>
          </p:nvSpPr>
          <p:spPr>
            <a:xfrm>
              <a:off x="226" y="2064"/>
              <a:ext cx="5550" cy="327"/>
            </a:xfrm>
            <a:prstGeom prst="rect">
              <a:avLst/>
            </a:prstGeom>
            <a:noFill/>
            <a:ln w="31750">
              <a:noFill/>
            </a:ln>
          </p:spPr>
          <p:txBody>
            <a:bodyPr lIns="90000" tIns="46800" rIns="90000" bIns="46800">
              <a:spAutoFit/>
            </a:bodyPr>
            <a:p>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统一节拍</a:t>
              </a:r>
              <a:r>
                <a:rPr lang="zh-CN" altLang="en-US" dirty="0">
                  <a:latin typeface="宋体" panose="02010600030101010101" pitchFamily="2" charset="-122"/>
                </a:rPr>
                <a:t>：节拍宽也以完成</a:t>
              </a:r>
              <a:r>
                <a:rPr lang="zh-CN" altLang="en-US" dirty="0">
                  <a:solidFill>
                    <a:schemeClr val="folHlink"/>
                  </a:solidFill>
                  <a:latin typeface="宋体" panose="02010600030101010101" pitchFamily="2" charset="-122"/>
                </a:rPr>
                <a:t>最繁杂的操作为标准</a:t>
              </a:r>
              <a:r>
                <a:rPr lang="zh-CN" altLang="en-US" dirty="0">
                  <a:latin typeface="宋体" panose="02010600030101010101" pitchFamily="2" charset="-122"/>
                </a:rPr>
                <a:t>；  </a:t>
              </a:r>
              <a:endParaRPr lang="zh-CN" altLang="en-US" dirty="0">
                <a:latin typeface="宋体" panose="02010600030101010101" pitchFamily="2" charset="-122"/>
              </a:endParaRPr>
            </a:p>
          </p:txBody>
        </p:sp>
      </p:grpSp>
      <p:sp>
        <p:nvSpPr>
          <p:cNvPr id="202765" name="Text Box 13"/>
          <p:cNvSpPr txBox="1"/>
          <p:nvPr/>
        </p:nvSpPr>
        <p:spPr>
          <a:xfrm>
            <a:off x="358775" y="3913188"/>
            <a:ext cx="8410575" cy="1031875"/>
          </a:xfrm>
          <a:prstGeom prst="rect">
            <a:avLst/>
          </a:prstGeom>
          <a:noFill/>
          <a:ln w="31750">
            <a:noFill/>
          </a:ln>
        </p:spPr>
        <p:txBody>
          <a:bodyPr lIns="90000" tIns="46800" rIns="90000" bIns="46800">
            <a:spAutoFit/>
          </a:bodyPr>
          <a:p>
            <a:pPr>
              <a:lnSpc>
                <a:spcPct val="110000"/>
              </a:lnSpc>
            </a:pPr>
            <a:r>
              <a:rPr lang="en-US" altLang="zh-CN" dirty="0">
                <a:latin typeface="宋体" panose="02010600030101010101" pitchFamily="2" charset="-122"/>
              </a:rPr>
              <a:t>2</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分散节拍</a:t>
            </a:r>
            <a:r>
              <a:rPr lang="zh-CN" altLang="en-US" dirty="0">
                <a:latin typeface="宋体" panose="02010600030101010101" pitchFamily="2" charset="-122"/>
              </a:rPr>
              <a:t> ：按照每一个机器周期的</a:t>
            </a:r>
            <a:r>
              <a:rPr lang="zh-CN" altLang="en-US" dirty="0">
                <a:solidFill>
                  <a:schemeClr val="folHlink"/>
                </a:solidFill>
                <a:latin typeface="宋体" panose="02010600030101010101" pitchFamily="2" charset="-122"/>
              </a:rPr>
              <a:t>实际需求来安排节拍数</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202766" name="Text Box 14"/>
          <p:cNvSpPr txBox="1"/>
          <p:nvPr/>
        </p:nvSpPr>
        <p:spPr>
          <a:xfrm>
            <a:off x="358775" y="5056188"/>
            <a:ext cx="8582025" cy="1031875"/>
          </a:xfrm>
          <a:prstGeom prst="rect">
            <a:avLst/>
          </a:prstGeom>
          <a:noFill/>
          <a:ln w="31750">
            <a:noFill/>
          </a:ln>
        </p:spPr>
        <p:txBody>
          <a:bodyPr lIns="90000" tIns="46800" rIns="90000" bIns="46800">
            <a:spAutoFit/>
          </a:bodyPr>
          <a:p>
            <a:pPr>
              <a:lnSpc>
                <a:spcPct val="110000"/>
              </a:lnSpc>
            </a:pPr>
            <a:r>
              <a:rPr lang="en-US" altLang="zh-CN" dirty="0">
                <a:latin typeface="宋体" panose="02010600030101010101" pitchFamily="2" charset="-122"/>
              </a:rPr>
              <a:t>3</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延长节拍</a:t>
            </a:r>
            <a:r>
              <a:rPr lang="zh-CN" altLang="en-US" dirty="0">
                <a:latin typeface="宋体" panose="02010600030101010101" pitchFamily="2" charset="-122"/>
              </a:rPr>
              <a:t> ：对于复杂机器周期，若基本节拍无法完成周期内的所有操作，则可以</a:t>
            </a:r>
            <a:r>
              <a:rPr lang="zh-CN" altLang="en-US" dirty="0">
                <a:solidFill>
                  <a:schemeClr val="folHlink"/>
                </a:solidFill>
                <a:latin typeface="宋体" panose="02010600030101010101" pitchFamily="2" charset="-122"/>
              </a:rPr>
              <a:t>延长一到两个节拍</a:t>
            </a:r>
            <a:r>
              <a:rPr lang="zh-CN" altLang="en-US" dirty="0">
                <a:latin typeface="宋体" panose="02010600030101010101" pitchFamily="2" charset="-122"/>
              </a:rPr>
              <a:t>。 </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2765"/>
                                        </p:tgtEl>
                                        <p:attrNameLst>
                                          <p:attrName>style.visibility</p:attrName>
                                        </p:attrNameLst>
                                      </p:cBhvr>
                                      <p:to>
                                        <p:strVal val="visible"/>
                                      </p:to>
                                    </p:set>
                                    <p:anim calcmode="lin" valueType="num">
                                      <p:cBhvr>
                                        <p:cTn id="13" dur="500" fill="hold"/>
                                        <p:tgtEl>
                                          <p:spTgt spid="202765"/>
                                        </p:tgtEl>
                                        <p:attrNameLst>
                                          <p:attrName>ppt_w</p:attrName>
                                        </p:attrNameLst>
                                      </p:cBhvr>
                                      <p:tavLst>
                                        <p:tav tm="0">
                                          <p:val>
                                            <p:fltVal val="0.000000"/>
                                          </p:val>
                                        </p:tav>
                                        <p:tav tm="100000">
                                          <p:val>
                                            <p:strVal val="#ppt_w"/>
                                          </p:val>
                                        </p:tav>
                                      </p:tavLst>
                                    </p:anim>
                                    <p:anim calcmode="lin" valueType="num">
                                      <p:cBhvr>
                                        <p:cTn id="14" dur="500" fill="hold"/>
                                        <p:tgtEl>
                                          <p:spTgt spid="202765"/>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2766"/>
                                        </p:tgtEl>
                                        <p:attrNameLst>
                                          <p:attrName>style.visibility</p:attrName>
                                        </p:attrNameLst>
                                      </p:cBhvr>
                                      <p:to>
                                        <p:strVal val="visible"/>
                                      </p:to>
                                    </p:set>
                                    <p:anim calcmode="lin" valueType="num">
                                      <p:cBhvr>
                                        <p:cTn id="19" dur="500" fill="hold"/>
                                        <p:tgtEl>
                                          <p:spTgt spid="202766"/>
                                        </p:tgtEl>
                                        <p:attrNameLst>
                                          <p:attrName>ppt_w</p:attrName>
                                        </p:attrNameLst>
                                      </p:cBhvr>
                                      <p:tavLst>
                                        <p:tav tm="0">
                                          <p:val>
                                            <p:fltVal val="0.000000"/>
                                          </p:val>
                                        </p:tav>
                                        <p:tav tm="100000">
                                          <p:val>
                                            <p:strVal val="#ppt_w"/>
                                          </p:val>
                                        </p:tav>
                                      </p:tavLst>
                                    </p:anim>
                                    <p:anim calcmode="lin" valueType="num">
                                      <p:cBhvr>
                                        <p:cTn id="20" dur="500" fill="hold"/>
                                        <p:tgtEl>
                                          <p:spTgt spid="20276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5" grpId="0"/>
      <p:bldP spid="20276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8179" name="Text Box 8"/>
          <p:cNvSpPr txBox="1"/>
          <p:nvPr/>
        </p:nvSpPr>
        <p:spPr>
          <a:xfrm>
            <a:off x="290513" y="441325"/>
            <a:ext cx="2181225" cy="549275"/>
          </a:xfrm>
          <a:prstGeom prst="rect">
            <a:avLst/>
          </a:prstGeom>
          <a:noFill/>
          <a:ln w="31750">
            <a:noFill/>
          </a:ln>
        </p:spPr>
        <p:txBody>
          <a:bodyPr wrap="none" lIns="90000" tIns="46800" rIns="90000" bIns="46800">
            <a:spAutoFit/>
          </a:bodyPr>
          <a:p>
            <a:r>
              <a:rPr lang="en-US" altLang="zh-CN" sz="3000" dirty="0">
                <a:solidFill>
                  <a:srgbClr val="9933FF"/>
                </a:solidFill>
                <a:latin typeface="宋体" panose="02010600030101010101" pitchFamily="2" charset="-122"/>
                <a:ea typeface="楷体_GB2312" pitchFamily="49" charset="-122"/>
              </a:rPr>
              <a:t>3. </a:t>
            </a:r>
            <a:r>
              <a:rPr lang="zh-CN" altLang="en-US" sz="3000" dirty="0">
                <a:solidFill>
                  <a:srgbClr val="9933FF"/>
                </a:solidFill>
                <a:latin typeface="宋体" panose="02010600030101010101" pitchFamily="2" charset="-122"/>
                <a:ea typeface="楷体_GB2312" pitchFamily="49" charset="-122"/>
              </a:rPr>
              <a:t>工作脉冲 </a:t>
            </a:r>
            <a:endParaRPr lang="zh-CN" altLang="en-US" sz="3000" dirty="0">
              <a:solidFill>
                <a:srgbClr val="9933FF"/>
              </a:solidFill>
              <a:latin typeface="宋体" panose="02010600030101010101" pitchFamily="2" charset="-122"/>
              <a:ea typeface="楷体_GB2312" pitchFamily="49" charset="-122"/>
            </a:endParaRPr>
          </a:p>
        </p:txBody>
      </p:sp>
      <p:sp>
        <p:nvSpPr>
          <p:cNvPr id="178180" name="Text Box 9"/>
          <p:cNvSpPr txBox="1"/>
          <p:nvPr/>
        </p:nvSpPr>
        <p:spPr>
          <a:xfrm>
            <a:off x="290513" y="1101725"/>
            <a:ext cx="8396287" cy="1031875"/>
          </a:xfrm>
          <a:prstGeom prst="rect">
            <a:avLst/>
          </a:prstGeom>
          <a:noFill/>
          <a:ln w="31750">
            <a:noFill/>
          </a:ln>
        </p:spPr>
        <p:txBody>
          <a:bodyPr lIns="90000" tIns="46800" rIns="90000" bIns="46800">
            <a:spAutoFit/>
          </a:bodyPr>
          <a:p>
            <a:pPr marL="187325" indent="-187325">
              <a:lnSpc>
                <a:spcPct val="11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在一个节拍里，某些操作需要</a:t>
            </a:r>
            <a:r>
              <a:rPr lang="zh-CN" altLang="en-US" dirty="0">
                <a:solidFill>
                  <a:schemeClr val="folHlink"/>
                </a:solidFill>
                <a:latin typeface="宋体" panose="02010600030101010101" pitchFamily="2" charset="-122"/>
              </a:rPr>
              <a:t>同步定时脉冲</a:t>
            </a:r>
            <a:r>
              <a:rPr lang="zh-CN" altLang="en-US" dirty="0">
                <a:latin typeface="宋体" panose="02010600030101010101" pitchFamily="2" charset="-122"/>
              </a:rPr>
              <a:t>以保证触发器可靠稳定地翻转。 </a:t>
            </a:r>
            <a:endParaRPr lang="zh-CN" altLang="en-US" dirty="0">
              <a:latin typeface="宋体" panose="02010600030101010101" pitchFamily="2" charset="-122"/>
            </a:endParaRPr>
          </a:p>
        </p:txBody>
      </p:sp>
      <p:grpSp>
        <p:nvGrpSpPr>
          <p:cNvPr id="178181" name="Group 38"/>
          <p:cNvGrpSpPr/>
          <p:nvPr/>
        </p:nvGrpSpPr>
        <p:grpSpPr>
          <a:xfrm>
            <a:off x="192088" y="2395538"/>
            <a:ext cx="8723312" cy="3776662"/>
            <a:chOff x="121" y="1509"/>
            <a:chExt cx="5495" cy="2379"/>
          </a:xfrm>
        </p:grpSpPr>
        <p:sp>
          <p:nvSpPr>
            <p:cNvPr id="178184" name="Freeform 13"/>
            <p:cNvSpPr>
              <a:spLocks noChangeAspect="1"/>
            </p:cNvSpPr>
            <p:nvPr/>
          </p:nvSpPr>
          <p:spPr>
            <a:xfrm>
              <a:off x="779" y="1509"/>
              <a:ext cx="1265" cy="203"/>
            </a:xfrm>
            <a:custGeom>
              <a:avLst/>
              <a:gdLst>
                <a:gd name="txL" fmla="*/ 0 w 1415"/>
                <a:gd name="txT" fmla="*/ 0 h 283"/>
                <a:gd name="txR" fmla="*/ 1415 w 1415"/>
                <a:gd name="txB" fmla="*/ 283 h 283"/>
              </a:gdLst>
              <a:ahLst/>
              <a:cxnLst>
                <a:cxn ang="0">
                  <a:pos x="0" y="1"/>
                </a:cxn>
                <a:cxn ang="0">
                  <a:pos x="13" y="1"/>
                </a:cxn>
                <a:cxn ang="0">
                  <a:pos x="13" y="0"/>
                </a:cxn>
                <a:cxn ang="0">
                  <a:pos x="69" y="0"/>
                </a:cxn>
              </a:cxnLst>
              <a:rect l="txL" t="txT" r="txR" b="txB"/>
              <a:pathLst>
                <a:path w="1415" h="283">
                  <a:moveTo>
                    <a:pt x="0" y="283"/>
                  </a:moveTo>
                  <a:lnTo>
                    <a:pt x="283" y="283"/>
                  </a:lnTo>
                  <a:lnTo>
                    <a:pt x="283" y="0"/>
                  </a:lnTo>
                  <a:lnTo>
                    <a:pt x="1415" y="0"/>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85" name="Freeform 14"/>
            <p:cNvSpPr>
              <a:spLocks noChangeAspect="1"/>
            </p:cNvSpPr>
            <p:nvPr/>
          </p:nvSpPr>
          <p:spPr>
            <a:xfrm>
              <a:off x="2044" y="1509"/>
              <a:ext cx="3547" cy="203"/>
            </a:xfrm>
            <a:custGeom>
              <a:avLst/>
              <a:gdLst>
                <a:gd name="txL" fmla="*/ 0 w 3969"/>
                <a:gd name="txT" fmla="*/ 0 h 283"/>
                <a:gd name="txR" fmla="*/ 3969 w 3969"/>
                <a:gd name="txB" fmla="*/ 283 h 283"/>
              </a:gdLst>
              <a:ahLst/>
              <a:cxnLst>
                <a:cxn ang="0">
                  <a:pos x="0" y="0"/>
                </a:cxn>
                <a:cxn ang="0">
                  <a:pos x="56" y="0"/>
                </a:cxn>
                <a:cxn ang="0">
                  <a:pos x="109" y="0"/>
                </a:cxn>
                <a:cxn ang="0">
                  <a:pos x="164" y="0"/>
                </a:cxn>
                <a:cxn ang="0">
                  <a:pos x="164" y="1"/>
                </a:cxn>
                <a:cxn ang="0">
                  <a:pos x="190" y="1"/>
                </a:cxn>
              </a:cxnLst>
              <a:rect l="txL" t="txT" r="txR" b="txB"/>
              <a:pathLst>
                <a:path w="3969" h="283">
                  <a:moveTo>
                    <a:pt x="0" y="0"/>
                  </a:moveTo>
                  <a:lnTo>
                    <a:pt x="1135" y="0"/>
                  </a:lnTo>
                  <a:lnTo>
                    <a:pt x="2268" y="0"/>
                  </a:lnTo>
                  <a:lnTo>
                    <a:pt x="3401" y="0"/>
                  </a:lnTo>
                  <a:lnTo>
                    <a:pt x="3401" y="283"/>
                  </a:lnTo>
                  <a:lnTo>
                    <a:pt x="3969" y="283"/>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86" name="Freeform 15"/>
            <p:cNvSpPr>
              <a:spLocks noChangeAspect="1"/>
            </p:cNvSpPr>
            <p:nvPr/>
          </p:nvSpPr>
          <p:spPr>
            <a:xfrm>
              <a:off x="792" y="1836"/>
              <a:ext cx="4812" cy="122"/>
            </a:xfrm>
            <a:custGeom>
              <a:avLst/>
              <a:gdLst>
                <a:gd name="txL" fmla="*/ 0 w 5384"/>
                <a:gd name="txT" fmla="*/ 0 h 171"/>
                <a:gd name="txR" fmla="*/ 5384 w 5384"/>
                <a:gd name="txB" fmla="*/ 171 h 171"/>
              </a:gdLst>
              <a:ahLst/>
              <a:cxnLst>
                <a:cxn ang="0">
                  <a:pos x="0" y="1"/>
                </a:cxn>
                <a:cxn ang="0">
                  <a:pos x="13" y="1"/>
                </a:cxn>
                <a:cxn ang="0">
                  <a:pos x="13" y="0"/>
                </a:cxn>
                <a:cxn ang="0">
                  <a:pos x="68" y="0"/>
                </a:cxn>
                <a:cxn ang="0">
                  <a:pos x="68" y="1"/>
                </a:cxn>
                <a:cxn ang="0">
                  <a:pos x="231" y="1"/>
                </a:cxn>
                <a:cxn ang="0">
                  <a:pos x="231" y="0"/>
                </a:cxn>
                <a:cxn ang="0">
                  <a:pos x="259" y="0"/>
                </a:cxn>
              </a:cxnLst>
              <a:rect l="txL" t="txT" r="txR" b="txB"/>
              <a:pathLst>
                <a:path w="5384" h="171">
                  <a:moveTo>
                    <a:pt x="0" y="171"/>
                  </a:moveTo>
                  <a:lnTo>
                    <a:pt x="283" y="171"/>
                  </a:lnTo>
                  <a:lnTo>
                    <a:pt x="283" y="0"/>
                  </a:lnTo>
                  <a:lnTo>
                    <a:pt x="1415" y="0"/>
                  </a:lnTo>
                  <a:lnTo>
                    <a:pt x="1415" y="171"/>
                  </a:lnTo>
                  <a:lnTo>
                    <a:pt x="4816" y="171"/>
                  </a:lnTo>
                  <a:lnTo>
                    <a:pt x="4816" y="0"/>
                  </a:lnTo>
                  <a:lnTo>
                    <a:pt x="5384" y="0"/>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87" name="Freeform 16"/>
            <p:cNvSpPr>
              <a:spLocks noChangeAspect="1"/>
            </p:cNvSpPr>
            <p:nvPr/>
          </p:nvSpPr>
          <p:spPr>
            <a:xfrm>
              <a:off x="792" y="2039"/>
              <a:ext cx="1265" cy="122"/>
            </a:xfrm>
            <a:custGeom>
              <a:avLst/>
              <a:gdLst>
                <a:gd name="txL" fmla="*/ 0 w 1415"/>
                <a:gd name="txT" fmla="*/ 0 h 171"/>
                <a:gd name="txR" fmla="*/ 1415 w 1415"/>
                <a:gd name="txB" fmla="*/ 171 h 171"/>
              </a:gdLst>
              <a:ahLst/>
              <a:cxnLst>
                <a:cxn ang="0">
                  <a:pos x="0" y="1"/>
                </a:cxn>
                <a:cxn ang="0">
                  <a:pos x="69" y="1"/>
                </a:cxn>
                <a:cxn ang="0">
                  <a:pos x="69" y="0"/>
                </a:cxn>
              </a:cxnLst>
              <a:rect l="txL" t="txT" r="txR" b="txB"/>
              <a:pathLst>
                <a:path w="1415" h="171">
                  <a:moveTo>
                    <a:pt x="0" y="171"/>
                  </a:moveTo>
                  <a:lnTo>
                    <a:pt x="1415" y="171"/>
                  </a:lnTo>
                  <a:lnTo>
                    <a:pt x="1415" y="0"/>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88" name="Freeform 17"/>
            <p:cNvSpPr>
              <a:spLocks noChangeAspect="1"/>
            </p:cNvSpPr>
            <p:nvPr/>
          </p:nvSpPr>
          <p:spPr>
            <a:xfrm>
              <a:off x="2057" y="2039"/>
              <a:ext cx="3547" cy="122"/>
            </a:xfrm>
            <a:custGeom>
              <a:avLst/>
              <a:gdLst>
                <a:gd name="txL" fmla="*/ 0 w 3969"/>
                <a:gd name="txT" fmla="*/ 0 h 171"/>
                <a:gd name="txR" fmla="*/ 3969 w 3969"/>
                <a:gd name="txB" fmla="*/ 171 h 171"/>
              </a:gdLst>
              <a:ahLst/>
              <a:cxnLst>
                <a:cxn ang="0">
                  <a:pos x="0" y="0"/>
                </a:cxn>
                <a:cxn ang="0">
                  <a:pos x="56" y="0"/>
                </a:cxn>
                <a:cxn ang="0">
                  <a:pos x="56" y="1"/>
                </a:cxn>
                <a:cxn ang="0">
                  <a:pos x="190" y="1"/>
                </a:cxn>
              </a:cxnLst>
              <a:rect l="txL" t="txT" r="txR" b="txB"/>
              <a:pathLst>
                <a:path w="3969" h="171">
                  <a:moveTo>
                    <a:pt x="0" y="0"/>
                  </a:moveTo>
                  <a:lnTo>
                    <a:pt x="1135" y="0"/>
                  </a:lnTo>
                  <a:lnTo>
                    <a:pt x="1135" y="171"/>
                  </a:lnTo>
                  <a:lnTo>
                    <a:pt x="3969" y="171"/>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89" name="Freeform 18"/>
            <p:cNvSpPr>
              <a:spLocks noChangeAspect="1"/>
            </p:cNvSpPr>
            <p:nvPr/>
          </p:nvSpPr>
          <p:spPr>
            <a:xfrm>
              <a:off x="792" y="2241"/>
              <a:ext cx="4812" cy="123"/>
            </a:xfrm>
            <a:custGeom>
              <a:avLst/>
              <a:gdLst>
                <a:gd name="txL" fmla="*/ 0 w 5384"/>
                <a:gd name="txT" fmla="*/ 0 h 171"/>
                <a:gd name="txR" fmla="*/ 5384 w 5384"/>
                <a:gd name="txB" fmla="*/ 171 h 171"/>
              </a:gdLst>
              <a:ahLst/>
              <a:cxnLst>
                <a:cxn ang="0">
                  <a:pos x="0" y="1"/>
                </a:cxn>
                <a:cxn ang="0">
                  <a:pos x="123" y="1"/>
                </a:cxn>
                <a:cxn ang="0">
                  <a:pos x="123" y="0"/>
                </a:cxn>
                <a:cxn ang="0">
                  <a:pos x="178" y="0"/>
                </a:cxn>
                <a:cxn ang="0">
                  <a:pos x="178" y="1"/>
                </a:cxn>
                <a:cxn ang="0">
                  <a:pos x="259" y="1"/>
                </a:cxn>
              </a:cxnLst>
              <a:rect l="txL" t="txT" r="txR" b="txB"/>
              <a:pathLst>
                <a:path w="5384" h="171">
                  <a:moveTo>
                    <a:pt x="0" y="171"/>
                  </a:moveTo>
                  <a:lnTo>
                    <a:pt x="2550" y="171"/>
                  </a:lnTo>
                  <a:lnTo>
                    <a:pt x="2550" y="0"/>
                  </a:lnTo>
                  <a:lnTo>
                    <a:pt x="3683" y="0"/>
                  </a:lnTo>
                  <a:lnTo>
                    <a:pt x="3683" y="171"/>
                  </a:lnTo>
                  <a:lnTo>
                    <a:pt x="5384" y="171"/>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90" name="Freeform 19"/>
            <p:cNvSpPr>
              <a:spLocks noChangeAspect="1"/>
            </p:cNvSpPr>
            <p:nvPr/>
          </p:nvSpPr>
          <p:spPr>
            <a:xfrm>
              <a:off x="791" y="2691"/>
              <a:ext cx="4812" cy="121"/>
            </a:xfrm>
            <a:custGeom>
              <a:avLst/>
              <a:gdLst>
                <a:gd name="txL" fmla="*/ 0 w 5384"/>
                <a:gd name="txT" fmla="*/ 0 h 170"/>
                <a:gd name="txR" fmla="*/ 5384 w 5384"/>
                <a:gd name="txB" fmla="*/ 170 h 170"/>
              </a:gdLst>
              <a:ahLst/>
              <a:cxnLst>
                <a:cxn ang="0">
                  <a:pos x="0" y="1"/>
                </a:cxn>
                <a:cxn ang="0">
                  <a:pos x="13" y="1"/>
                </a:cxn>
                <a:cxn ang="0">
                  <a:pos x="13" y="0"/>
                </a:cxn>
                <a:cxn ang="0">
                  <a:pos x="27" y="0"/>
                </a:cxn>
                <a:cxn ang="0">
                  <a:pos x="27" y="1"/>
                </a:cxn>
                <a:cxn ang="0">
                  <a:pos x="68" y="1"/>
                </a:cxn>
                <a:cxn ang="0">
                  <a:pos x="68" y="0"/>
                </a:cxn>
                <a:cxn ang="0">
                  <a:pos x="82" y="0"/>
                </a:cxn>
                <a:cxn ang="0">
                  <a:pos x="82" y="1"/>
                </a:cxn>
                <a:cxn ang="0">
                  <a:pos x="123" y="1"/>
                </a:cxn>
                <a:cxn ang="0">
                  <a:pos x="123" y="0"/>
                </a:cxn>
                <a:cxn ang="0">
                  <a:pos x="137" y="0"/>
                </a:cxn>
                <a:cxn ang="0">
                  <a:pos x="137" y="1"/>
                </a:cxn>
                <a:cxn ang="0">
                  <a:pos x="178" y="1"/>
                </a:cxn>
                <a:cxn ang="0">
                  <a:pos x="178" y="0"/>
                </a:cxn>
                <a:cxn ang="0">
                  <a:pos x="191" y="0"/>
                </a:cxn>
                <a:cxn ang="0">
                  <a:pos x="191" y="1"/>
                </a:cxn>
                <a:cxn ang="0">
                  <a:pos x="259" y="1"/>
                </a:cxn>
              </a:cxnLst>
              <a:rect l="txL" t="txT" r="txR" b="txB"/>
              <a:pathLst>
                <a:path w="5384" h="170">
                  <a:moveTo>
                    <a:pt x="0" y="170"/>
                  </a:moveTo>
                  <a:lnTo>
                    <a:pt x="283" y="170"/>
                  </a:lnTo>
                  <a:lnTo>
                    <a:pt x="283" y="0"/>
                  </a:lnTo>
                  <a:lnTo>
                    <a:pt x="566" y="0"/>
                  </a:lnTo>
                  <a:lnTo>
                    <a:pt x="566" y="170"/>
                  </a:lnTo>
                  <a:lnTo>
                    <a:pt x="1415" y="170"/>
                  </a:lnTo>
                  <a:lnTo>
                    <a:pt x="1415" y="0"/>
                  </a:lnTo>
                  <a:lnTo>
                    <a:pt x="1699" y="0"/>
                  </a:lnTo>
                  <a:lnTo>
                    <a:pt x="1699" y="170"/>
                  </a:lnTo>
                  <a:lnTo>
                    <a:pt x="2550" y="170"/>
                  </a:lnTo>
                  <a:lnTo>
                    <a:pt x="2550" y="0"/>
                  </a:lnTo>
                  <a:lnTo>
                    <a:pt x="2834" y="0"/>
                  </a:lnTo>
                  <a:lnTo>
                    <a:pt x="2834" y="170"/>
                  </a:lnTo>
                  <a:lnTo>
                    <a:pt x="3683" y="170"/>
                  </a:lnTo>
                  <a:lnTo>
                    <a:pt x="3683" y="0"/>
                  </a:lnTo>
                  <a:lnTo>
                    <a:pt x="3966" y="0"/>
                  </a:lnTo>
                  <a:lnTo>
                    <a:pt x="3966" y="170"/>
                  </a:lnTo>
                  <a:lnTo>
                    <a:pt x="5384" y="170"/>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91" name="Freeform 20"/>
            <p:cNvSpPr>
              <a:spLocks noChangeAspect="1"/>
            </p:cNvSpPr>
            <p:nvPr/>
          </p:nvSpPr>
          <p:spPr>
            <a:xfrm>
              <a:off x="792" y="2919"/>
              <a:ext cx="4812" cy="122"/>
            </a:xfrm>
            <a:custGeom>
              <a:avLst/>
              <a:gdLst>
                <a:gd name="txL" fmla="*/ 0 w 5384"/>
                <a:gd name="txT" fmla="*/ 0 h 170"/>
                <a:gd name="txR" fmla="*/ 5384 w 5384"/>
                <a:gd name="txB" fmla="*/ 170 h 170"/>
              </a:gdLst>
              <a:ahLst/>
              <a:cxnLst>
                <a:cxn ang="0">
                  <a:pos x="0" y="1"/>
                </a:cxn>
                <a:cxn ang="0">
                  <a:pos x="27" y="1"/>
                </a:cxn>
                <a:cxn ang="0">
                  <a:pos x="27" y="0"/>
                </a:cxn>
                <a:cxn ang="0">
                  <a:pos x="41" y="0"/>
                </a:cxn>
                <a:cxn ang="0">
                  <a:pos x="41" y="1"/>
                </a:cxn>
                <a:cxn ang="0">
                  <a:pos x="82" y="1"/>
                </a:cxn>
                <a:cxn ang="0">
                  <a:pos x="82" y="0"/>
                </a:cxn>
                <a:cxn ang="0">
                  <a:pos x="95" y="0"/>
                </a:cxn>
                <a:cxn ang="0">
                  <a:pos x="95" y="1"/>
                </a:cxn>
                <a:cxn ang="0">
                  <a:pos x="137" y="1"/>
                </a:cxn>
                <a:cxn ang="0">
                  <a:pos x="137" y="0"/>
                </a:cxn>
                <a:cxn ang="0">
                  <a:pos x="151" y="0"/>
                </a:cxn>
                <a:cxn ang="0">
                  <a:pos x="151" y="1"/>
                </a:cxn>
                <a:cxn ang="0">
                  <a:pos x="191" y="1"/>
                </a:cxn>
                <a:cxn ang="0">
                  <a:pos x="191" y="0"/>
                </a:cxn>
                <a:cxn ang="0">
                  <a:pos x="205" y="0"/>
                </a:cxn>
                <a:cxn ang="0">
                  <a:pos x="205" y="1"/>
                </a:cxn>
                <a:cxn ang="0">
                  <a:pos x="259" y="1"/>
                </a:cxn>
              </a:cxnLst>
              <a:rect l="txL" t="txT" r="txR" b="txB"/>
              <a:pathLst>
                <a:path w="5384" h="170">
                  <a:moveTo>
                    <a:pt x="0" y="170"/>
                  </a:moveTo>
                  <a:lnTo>
                    <a:pt x="566" y="170"/>
                  </a:lnTo>
                  <a:lnTo>
                    <a:pt x="566" y="0"/>
                  </a:lnTo>
                  <a:lnTo>
                    <a:pt x="849" y="0"/>
                  </a:lnTo>
                  <a:lnTo>
                    <a:pt x="849" y="170"/>
                  </a:lnTo>
                  <a:lnTo>
                    <a:pt x="1699" y="170"/>
                  </a:lnTo>
                  <a:lnTo>
                    <a:pt x="1699" y="0"/>
                  </a:lnTo>
                  <a:lnTo>
                    <a:pt x="1982" y="0"/>
                  </a:lnTo>
                  <a:lnTo>
                    <a:pt x="1982" y="170"/>
                  </a:lnTo>
                  <a:lnTo>
                    <a:pt x="2834" y="170"/>
                  </a:lnTo>
                  <a:lnTo>
                    <a:pt x="2834" y="0"/>
                  </a:lnTo>
                  <a:lnTo>
                    <a:pt x="3117" y="0"/>
                  </a:lnTo>
                  <a:lnTo>
                    <a:pt x="3117" y="170"/>
                  </a:lnTo>
                  <a:lnTo>
                    <a:pt x="3966" y="170"/>
                  </a:lnTo>
                  <a:lnTo>
                    <a:pt x="3966" y="0"/>
                  </a:lnTo>
                  <a:lnTo>
                    <a:pt x="4249" y="0"/>
                  </a:lnTo>
                  <a:lnTo>
                    <a:pt x="4249" y="170"/>
                  </a:lnTo>
                  <a:lnTo>
                    <a:pt x="5384" y="170"/>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92" name="Freeform 21"/>
            <p:cNvSpPr>
              <a:spLocks noChangeAspect="1"/>
            </p:cNvSpPr>
            <p:nvPr/>
          </p:nvSpPr>
          <p:spPr>
            <a:xfrm>
              <a:off x="792" y="3123"/>
              <a:ext cx="4812" cy="121"/>
            </a:xfrm>
            <a:custGeom>
              <a:avLst/>
              <a:gdLst>
                <a:gd name="txL" fmla="*/ 0 w 5384"/>
                <a:gd name="txT" fmla="*/ 0 h 168"/>
                <a:gd name="txR" fmla="*/ 5384 w 5384"/>
                <a:gd name="txB" fmla="*/ 168 h 168"/>
              </a:gdLst>
              <a:ahLst/>
              <a:cxnLst>
                <a:cxn ang="0">
                  <a:pos x="0" y="1"/>
                </a:cxn>
                <a:cxn ang="0">
                  <a:pos x="41" y="1"/>
                </a:cxn>
                <a:cxn ang="0">
                  <a:pos x="41" y="0"/>
                </a:cxn>
                <a:cxn ang="0">
                  <a:pos x="55" y="0"/>
                </a:cxn>
                <a:cxn ang="0">
                  <a:pos x="55" y="1"/>
                </a:cxn>
                <a:cxn ang="0">
                  <a:pos x="95" y="1"/>
                </a:cxn>
                <a:cxn ang="0">
                  <a:pos x="95" y="0"/>
                </a:cxn>
                <a:cxn ang="0">
                  <a:pos x="109" y="0"/>
                </a:cxn>
                <a:cxn ang="0">
                  <a:pos x="109" y="1"/>
                </a:cxn>
                <a:cxn ang="0">
                  <a:pos x="151" y="1"/>
                </a:cxn>
                <a:cxn ang="0">
                  <a:pos x="151" y="0"/>
                </a:cxn>
                <a:cxn ang="0">
                  <a:pos x="164" y="0"/>
                </a:cxn>
                <a:cxn ang="0">
                  <a:pos x="164" y="1"/>
                </a:cxn>
                <a:cxn ang="0">
                  <a:pos x="205" y="1"/>
                </a:cxn>
                <a:cxn ang="0">
                  <a:pos x="205" y="0"/>
                </a:cxn>
                <a:cxn ang="0">
                  <a:pos x="218" y="0"/>
                </a:cxn>
                <a:cxn ang="0">
                  <a:pos x="218" y="1"/>
                </a:cxn>
                <a:cxn ang="0">
                  <a:pos x="259" y="1"/>
                </a:cxn>
              </a:cxnLst>
              <a:rect l="txL" t="txT" r="txR" b="txB"/>
              <a:pathLst>
                <a:path w="5384" h="168">
                  <a:moveTo>
                    <a:pt x="0" y="168"/>
                  </a:moveTo>
                  <a:lnTo>
                    <a:pt x="849" y="168"/>
                  </a:lnTo>
                  <a:lnTo>
                    <a:pt x="849" y="0"/>
                  </a:lnTo>
                  <a:lnTo>
                    <a:pt x="1132" y="0"/>
                  </a:lnTo>
                  <a:lnTo>
                    <a:pt x="1132" y="168"/>
                  </a:lnTo>
                  <a:lnTo>
                    <a:pt x="1982" y="168"/>
                  </a:lnTo>
                  <a:lnTo>
                    <a:pt x="1982" y="0"/>
                  </a:lnTo>
                  <a:lnTo>
                    <a:pt x="2265" y="0"/>
                  </a:lnTo>
                  <a:lnTo>
                    <a:pt x="2265" y="168"/>
                  </a:lnTo>
                  <a:lnTo>
                    <a:pt x="3117" y="168"/>
                  </a:lnTo>
                  <a:lnTo>
                    <a:pt x="3117" y="0"/>
                  </a:lnTo>
                  <a:lnTo>
                    <a:pt x="3400" y="0"/>
                  </a:lnTo>
                  <a:lnTo>
                    <a:pt x="3400" y="168"/>
                  </a:lnTo>
                  <a:lnTo>
                    <a:pt x="4249" y="168"/>
                  </a:lnTo>
                  <a:lnTo>
                    <a:pt x="4249" y="0"/>
                  </a:lnTo>
                  <a:lnTo>
                    <a:pt x="4532" y="0"/>
                  </a:lnTo>
                  <a:lnTo>
                    <a:pt x="4532" y="168"/>
                  </a:lnTo>
                  <a:lnTo>
                    <a:pt x="5384" y="168"/>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93" name="Freeform 22"/>
            <p:cNvSpPr>
              <a:spLocks noChangeAspect="1"/>
            </p:cNvSpPr>
            <p:nvPr/>
          </p:nvSpPr>
          <p:spPr>
            <a:xfrm>
              <a:off x="792" y="3326"/>
              <a:ext cx="4812" cy="123"/>
            </a:xfrm>
            <a:custGeom>
              <a:avLst/>
              <a:gdLst>
                <a:gd name="txL" fmla="*/ 0 w 5384"/>
                <a:gd name="txT" fmla="*/ 0 h 171"/>
                <a:gd name="txR" fmla="*/ 5384 w 5384"/>
                <a:gd name="txB" fmla="*/ 171 h 171"/>
              </a:gdLst>
              <a:ahLst/>
              <a:cxnLst>
                <a:cxn ang="0">
                  <a:pos x="0" y="1"/>
                </a:cxn>
                <a:cxn ang="0">
                  <a:pos x="55" y="1"/>
                </a:cxn>
                <a:cxn ang="0">
                  <a:pos x="55" y="0"/>
                </a:cxn>
                <a:cxn ang="0">
                  <a:pos x="68" y="0"/>
                </a:cxn>
                <a:cxn ang="0">
                  <a:pos x="68" y="1"/>
                </a:cxn>
                <a:cxn ang="0">
                  <a:pos x="109" y="1"/>
                </a:cxn>
                <a:cxn ang="0">
                  <a:pos x="109" y="0"/>
                </a:cxn>
                <a:cxn ang="0">
                  <a:pos x="123" y="0"/>
                </a:cxn>
                <a:cxn ang="0">
                  <a:pos x="123" y="1"/>
                </a:cxn>
                <a:cxn ang="0">
                  <a:pos x="164" y="1"/>
                </a:cxn>
                <a:cxn ang="0">
                  <a:pos x="164" y="0"/>
                </a:cxn>
                <a:cxn ang="0">
                  <a:pos x="178" y="0"/>
                </a:cxn>
                <a:cxn ang="0">
                  <a:pos x="178" y="1"/>
                </a:cxn>
                <a:cxn ang="0">
                  <a:pos x="218" y="1"/>
                </a:cxn>
                <a:cxn ang="0">
                  <a:pos x="218" y="0"/>
                </a:cxn>
                <a:cxn ang="0">
                  <a:pos x="231" y="0"/>
                </a:cxn>
                <a:cxn ang="0">
                  <a:pos x="231" y="1"/>
                </a:cxn>
                <a:cxn ang="0">
                  <a:pos x="259" y="1"/>
                </a:cxn>
              </a:cxnLst>
              <a:rect l="txL" t="txT" r="txR" b="txB"/>
              <a:pathLst>
                <a:path w="5384" h="171">
                  <a:moveTo>
                    <a:pt x="0" y="171"/>
                  </a:moveTo>
                  <a:lnTo>
                    <a:pt x="1132" y="171"/>
                  </a:lnTo>
                  <a:lnTo>
                    <a:pt x="1132" y="0"/>
                  </a:lnTo>
                  <a:lnTo>
                    <a:pt x="1415" y="0"/>
                  </a:lnTo>
                  <a:lnTo>
                    <a:pt x="1415" y="171"/>
                  </a:lnTo>
                  <a:lnTo>
                    <a:pt x="2265" y="171"/>
                  </a:lnTo>
                  <a:lnTo>
                    <a:pt x="2265" y="0"/>
                  </a:lnTo>
                  <a:lnTo>
                    <a:pt x="2550" y="0"/>
                  </a:lnTo>
                  <a:lnTo>
                    <a:pt x="2550" y="171"/>
                  </a:lnTo>
                  <a:lnTo>
                    <a:pt x="3400" y="171"/>
                  </a:lnTo>
                  <a:lnTo>
                    <a:pt x="3400" y="0"/>
                  </a:lnTo>
                  <a:lnTo>
                    <a:pt x="3683" y="0"/>
                  </a:lnTo>
                  <a:lnTo>
                    <a:pt x="3683" y="171"/>
                  </a:lnTo>
                  <a:lnTo>
                    <a:pt x="4532" y="171"/>
                  </a:lnTo>
                  <a:lnTo>
                    <a:pt x="4532" y="0"/>
                  </a:lnTo>
                  <a:lnTo>
                    <a:pt x="4816" y="0"/>
                  </a:lnTo>
                  <a:lnTo>
                    <a:pt x="4816" y="171"/>
                  </a:lnTo>
                  <a:lnTo>
                    <a:pt x="5384" y="171"/>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194" name="Rectangle 23"/>
            <p:cNvSpPr>
              <a:spLocks noChangeAspect="1"/>
            </p:cNvSpPr>
            <p:nvPr/>
          </p:nvSpPr>
          <p:spPr>
            <a:xfrm>
              <a:off x="162" y="1562"/>
              <a:ext cx="291" cy="173"/>
            </a:xfrm>
            <a:prstGeom prst="rect">
              <a:avLst/>
            </a:prstGeom>
            <a:noFill/>
            <a:ln w="9525">
              <a:noFill/>
            </a:ln>
          </p:spPr>
          <p:txBody>
            <a:bodyPr wrap="none" lIns="0" tIns="0" rIns="0" bIns="0">
              <a:spAutoFit/>
            </a:bodyPr>
            <a:p>
              <a:pPr algn="ctr">
                <a:spcBef>
                  <a:spcPts val="600"/>
                </a:spcBef>
              </a:pPr>
              <a:r>
                <a:rPr lang="zh-CN" altLang="en-US" sz="1800" dirty="0">
                  <a:latin typeface="宋体" panose="02010600030101010101" pitchFamily="2" charset="-122"/>
                </a:rPr>
                <a:t>周期</a:t>
              </a:r>
              <a:endParaRPr lang="zh-CN" altLang="en-US" sz="1800" dirty="0">
                <a:latin typeface="宋体" panose="02010600030101010101" pitchFamily="2" charset="-122"/>
              </a:endParaRPr>
            </a:p>
          </p:txBody>
        </p:sp>
        <p:sp>
          <p:nvSpPr>
            <p:cNvPr id="178195" name="Rectangle 24"/>
            <p:cNvSpPr>
              <a:spLocks noChangeAspect="1"/>
            </p:cNvSpPr>
            <p:nvPr/>
          </p:nvSpPr>
          <p:spPr>
            <a:xfrm>
              <a:off x="162" y="1906"/>
              <a:ext cx="290" cy="173"/>
            </a:xfrm>
            <a:prstGeom prst="rect">
              <a:avLst/>
            </a:prstGeom>
            <a:noFill/>
            <a:ln w="9525">
              <a:noFill/>
            </a:ln>
          </p:spPr>
          <p:txBody>
            <a:bodyPr wrap="none" lIns="0" tIns="0" rIns="0" bIns="0">
              <a:spAutoFit/>
            </a:bodyPr>
            <a:p>
              <a:pPr algn="ctr">
                <a:spcBef>
                  <a:spcPts val="600"/>
                </a:spcBef>
              </a:pPr>
              <a:r>
                <a:rPr lang="zh-CN" altLang="en-US" sz="1800" dirty="0">
                  <a:latin typeface="宋体" panose="02010600030101010101" pitchFamily="2" charset="-122"/>
                </a:rPr>
                <a:t>节拍</a:t>
              </a:r>
              <a:endParaRPr lang="zh-CN" altLang="en-US" sz="1800" dirty="0">
                <a:latin typeface="宋体" panose="02010600030101010101" pitchFamily="2" charset="-122"/>
              </a:endParaRPr>
            </a:p>
          </p:txBody>
        </p:sp>
        <p:sp>
          <p:nvSpPr>
            <p:cNvPr id="178196" name="Rectangle 25"/>
            <p:cNvSpPr>
              <a:spLocks noChangeAspect="1"/>
            </p:cNvSpPr>
            <p:nvPr/>
          </p:nvSpPr>
          <p:spPr>
            <a:xfrm>
              <a:off x="574" y="1906"/>
              <a:ext cx="160"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P0</a:t>
              </a:r>
              <a:endParaRPr lang="en-US" altLang="zh-CN" sz="1800" dirty="0">
                <a:latin typeface="宋体" panose="02010600030101010101" pitchFamily="2" charset="-122"/>
              </a:endParaRPr>
            </a:p>
          </p:txBody>
        </p:sp>
        <p:sp>
          <p:nvSpPr>
            <p:cNvPr id="178197" name="Rectangle 26"/>
            <p:cNvSpPr>
              <a:spLocks noChangeAspect="1"/>
            </p:cNvSpPr>
            <p:nvPr/>
          </p:nvSpPr>
          <p:spPr>
            <a:xfrm>
              <a:off x="121" y="2704"/>
              <a:ext cx="290" cy="173"/>
            </a:xfrm>
            <a:prstGeom prst="rect">
              <a:avLst/>
            </a:prstGeom>
            <a:noFill/>
            <a:ln w="9525">
              <a:noFill/>
            </a:ln>
          </p:spPr>
          <p:txBody>
            <a:bodyPr wrap="none" lIns="0" tIns="0" rIns="0" bIns="0">
              <a:spAutoFit/>
            </a:bodyPr>
            <a:p>
              <a:pPr algn="ctr">
                <a:spcBef>
                  <a:spcPts val="600"/>
                </a:spcBef>
              </a:pPr>
              <a:r>
                <a:rPr lang="zh-CN" altLang="en-US" sz="1800" dirty="0">
                  <a:latin typeface="宋体" panose="02010600030101010101" pitchFamily="2" charset="-122"/>
                </a:rPr>
                <a:t>脉冲</a:t>
              </a:r>
              <a:endParaRPr lang="zh-CN" altLang="en-US" sz="1800" dirty="0">
                <a:latin typeface="宋体" panose="02010600030101010101" pitchFamily="2" charset="-122"/>
              </a:endParaRPr>
            </a:p>
          </p:txBody>
        </p:sp>
        <p:sp>
          <p:nvSpPr>
            <p:cNvPr id="178198" name="Rectangle 27"/>
            <p:cNvSpPr>
              <a:spLocks noChangeAspect="1"/>
            </p:cNvSpPr>
            <p:nvPr/>
          </p:nvSpPr>
          <p:spPr>
            <a:xfrm>
              <a:off x="534" y="2719"/>
              <a:ext cx="176"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C0</a:t>
              </a:r>
              <a:endParaRPr lang="en-US" altLang="zh-CN" sz="1800" dirty="0">
                <a:latin typeface="宋体" panose="02010600030101010101" pitchFamily="2" charset="-122"/>
              </a:endParaRPr>
            </a:p>
          </p:txBody>
        </p:sp>
        <p:sp>
          <p:nvSpPr>
            <p:cNvPr id="178199" name="Freeform 28"/>
            <p:cNvSpPr>
              <a:spLocks noChangeAspect="1"/>
            </p:cNvSpPr>
            <p:nvPr/>
          </p:nvSpPr>
          <p:spPr>
            <a:xfrm>
              <a:off x="790" y="2441"/>
              <a:ext cx="4053" cy="122"/>
            </a:xfrm>
            <a:custGeom>
              <a:avLst/>
              <a:gdLst>
                <a:gd name="txL" fmla="*/ 0 w 4535"/>
                <a:gd name="txT" fmla="*/ 0 h 170"/>
                <a:gd name="txR" fmla="*/ 4535 w 4535"/>
                <a:gd name="txB" fmla="*/ 170 h 170"/>
              </a:gdLst>
              <a:ahLst/>
              <a:cxnLst>
                <a:cxn ang="0">
                  <a:pos x="0" y="1"/>
                </a:cxn>
                <a:cxn ang="0">
                  <a:pos x="177" y="1"/>
                </a:cxn>
                <a:cxn ang="0">
                  <a:pos x="177" y="0"/>
                </a:cxn>
                <a:cxn ang="0">
                  <a:pos x="218" y="0"/>
                </a:cxn>
              </a:cxnLst>
              <a:rect l="txL" t="txT" r="txR" b="txB"/>
              <a:pathLst>
                <a:path w="4535" h="170">
                  <a:moveTo>
                    <a:pt x="0" y="170"/>
                  </a:moveTo>
                  <a:lnTo>
                    <a:pt x="3686" y="170"/>
                  </a:lnTo>
                  <a:lnTo>
                    <a:pt x="3686" y="0"/>
                  </a:lnTo>
                  <a:lnTo>
                    <a:pt x="4535" y="0"/>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200" name="Line 29"/>
            <p:cNvSpPr>
              <a:spLocks noChangeAspect="1"/>
            </p:cNvSpPr>
            <p:nvPr/>
          </p:nvSpPr>
          <p:spPr>
            <a:xfrm>
              <a:off x="4617" y="2441"/>
              <a:ext cx="507" cy="1"/>
            </a:xfrm>
            <a:prstGeom prst="line">
              <a:avLst/>
            </a:prstGeom>
            <a:ln w="15240" cap="flat" cmpd="sng">
              <a:solidFill>
                <a:srgbClr val="000000"/>
              </a:solidFill>
              <a:prstDash val="solid"/>
              <a:headEnd type="none" w="med" len="med"/>
              <a:tailEnd type="none" w="med" len="med"/>
            </a:ln>
          </p:spPr>
        </p:sp>
        <p:sp>
          <p:nvSpPr>
            <p:cNvPr id="178201" name="Freeform 30"/>
            <p:cNvSpPr>
              <a:spLocks noChangeAspect="1"/>
            </p:cNvSpPr>
            <p:nvPr/>
          </p:nvSpPr>
          <p:spPr>
            <a:xfrm>
              <a:off x="5110" y="2452"/>
              <a:ext cx="506" cy="122"/>
            </a:xfrm>
            <a:custGeom>
              <a:avLst/>
              <a:gdLst>
                <a:gd name="txL" fmla="*/ 0 w 566"/>
                <a:gd name="txT" fmla="*/ 0 h 170"/>
                <a:gd name="txR" fmla="*/ 566 w 566"/>
                <a:gd name="txB" fmla="*/ 170 h 170"/>
              </a:gdLst>
              <a:ahLst/>
              <a:cxnLst>
                <a:cxn ang="0">
                  <a:pos x="0" y="0"/>
                </a:cxn>
                <a:cxn ang="0">
                  <a:pos x="0" y="1"/>
                </a:cxn>
                <a:cxn ang="0">
                  <a:pos x="27" y="1"/>
                </a:cxn>
              </a:cxnLst>
              <a:rect l="txL" t="txT" r="txR" b="txB"/>
              <a:pathLst>
                <a:path w="566" h="170">
                  <a:moveTo>
                    <a:pt x="0" y="0"/>
                  </a:moveTo>
                  <a:lnTo>
                    <a:pt x="0" y="170"/>
                  </a:lnTo>
                  <a:lnTo>
                    <a:pt x="566" y="170"/>
                  </a:lnTo>
                </a:path>
              </a:pathLst>
            </a:custGeom>
            <a:noFill/>
            <a:ln w="15240" cap="flat" cmpd="sng">
              <a:solidFill>
                <a:srgbClr val="000000"/>
              </a:solidFill>
              <a:prstDash val="solid"/>
              <a:round/>
              <a:headEnd type="none" w="med" len="med"/>
              <a:tailEnd type="none" w="med" len="med"/>
            </a:ln>
          </p:spPr>
          <p:txBody>
            <a:bodyPr/>
            <a:p>
              <a:endParaRPr lang="zh-CN" altLang="en-US" dirty="0">
                <a:latin typeface="宋体" panose="02010600030101010101" pitchFamily="2" charset="-122"/>
              </a:endParaRPr>
            </a:p>
          </p:txBody>
        </p:sp>
        <p:sp>
          <p:nvSpPr>
            <p:cNvPr id="178202" name="Rectangle 31"/>
            <p:cNvSpPr>
              <a:spLocks noChangeAspect="1"/>
            </p:cNvSpPr>
            <p:nvPr/>
          </p:nvSpPr>
          <p:spPr>
            <a:xfrm>
              <a:off x="576" y="2077"/>
              <a:ext cx="160"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P1</a:t>
              </a:r>
              <a:endParaRPr lang="en-US" altLang="zh-CN" sz="1800" dirty="0">
                <a:latin typeface="宋体" panose="02010600030101010101" pitchFamily="2" charset="-122"/>
              </a:endParaRPr>
            </a:p>
          </p:txBody>
        </p:sp>
        <p:sp>
          <p:nvSpPr>
            <p:cNvPr id="178203" name="Rectangle 32"/>
            <p:cNvSpPr>
              <a:spLocks noChangeAspect="1"/>
            </p:cNvSpPr>
            <p:nvPr/>
          </p:nvSpPr>
          <p:spPr>
            <a:xfrm>
              <a:off x="586" y="2271"/>
              <a:ext cx="160"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P2</a:t>
              </a:r>
              <a:endParaRPr lang="en-US" altLang="zh-CN" sz="1800" dirty="0">
                <a:latin typeface="宋体" panose="02010600030101010101" pitchFamily="2" charset="-122"/>
              </a:endParaRPr>
            </a:p>
          </p:txBody>
        </p:sp>
        <p:sp>
          <p:nvSpPr>
            <p:cNvPr id="178204" name="Rectangle 33"/>
            <p:cNvSpPr>
              <a:spLocks noChangeAspect="1"/>
            </p:cNvSpPr>
            <p:nvPr/>
          </p:nvSpPr>
          <p:spPr>
            <a:xfrm>
              <a:off x="575" y="2474"/>
              <a:ext cx="160"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P3</a:t>
              </a:r>
              <a:endParaRPr lang="en-US" altLang="zh-CN" sz="1800" dirty="0">
                <a:latin typeface="宋体" panose="02010600030101010101" pitchFamily="2" charset="-122"/>
              </a:endParaRPr>
            </a:p>
          </p:txBody>
        </p:sp>
        <p:sp>
          <p:nvSpPr>
            <p:cNvPr id="178205" name="Rectangle 34"/>
            <p:cNvSpPr>
              <a:spLocks noChangeAspect="1"/>
            </p:cNvSpPr>
            <p:nvPr/>
          </p:nvSpPr>
          <p:spPr>
            <a:xfrm>
              <a:off x="528" y="2941"/>
              <a:ext cx="176"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C1</a:t>
              </a:r>
              <a:endParaRPr lang="en-US" altLang="zh-CN" sz="1800" dirty="0">
                <a:latin typeface="宋体" panose="02010600030101010101" pitchFamily="2" charset="-122"/>
              </a:endParaRPr>
            </a:p>
          </p:txBody>
        </p:sp>
        <p:sp>
          <p:nvSpPr>
            <p:cNvPr id="178206" name="Rectangle 35"/>
            <p:cNvSpPr>
              <a:spLocks noChangeAspect="1"/>
            </p:cNvSpPr>
            <p:nvPr/>
          </p:nvSpPr>
          <p:spPr>
            <a:xfrm>
              <a:off x="521" y="3146"/>
              <a:ext cx="176"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C2</a:t>
              </a:r>
              <a:endParaRPr lang="en-US" altLang="zh-CN" sz="1800" dirty="0">
                <a:latin typeface="宋体" panose="02010600030101010101" pitchFamily="2" charset="-122"/>
              </a:endParaRPr>
            </a:p>
          </p:txBody>
        </p:sp>
        <p:sp>
          <p:nvSpPr>
            <p:cNvPr id="178207" name="Rectangle 36"/>
            <p:cNvSpPr>
              <a:spLocks noChangeAspect="1"/>
            </p:cNvSpPr>
            <p:nvPr/>
          </p:nvSpPr>
          <p:spPr>
            <a:xfrm>
              <a:off x="534" y="3373"/>
              <a:ext cx="176" cy="173"/>
            </a:xfrm>
            <a:prstGeom prst="rect">
              <a:avLst/>
            </a:prstGeom>
            <a:noFill/>
            <a:ln w="9525">
              <a:noFill/>
            </a:ln>
          </p:spPr>
          <p:txBody>
            <a:bodyPr wrap="none" lIns="0" tIns="0" rIns="0" bIns="0">
              <a:spAutoFit/>
            </a:bodyPr>
            <a:p>
              <a:pPr algn="ctr">
                <a:spcBef>
                  <a:spcPts val="600"/>
                </a:spcBef>
              </a:pPr>
              <a:r>
                <a:rPr lang="en-US" altLang="zh-CN" sz="1800" dirty="0">
                  <a:latin typeface="宋体" panose="02010600030101010101" pitchFamily="2" charset="-122"/>
                </a:rPr>
                <a:t>C3</a:t>
              </a:r>
              <a:endParaRPr lang="en-US" altLang="zh-CN" sz="1800" dirty="0">
                <a:latin typeface="宋体" panose="02010600030101010101" pitchFamily="2" charset="-122"/>
              </a:endParaRPr>
            </a:p>
          </p:txBody>
        </p:sp>
        <p:sp>
          <p:nvSpPr>
            <p:cNvPr id="178208" name="Text Box 37"/>
            <p:cNvSpPr txBox="1">
              <a:spLocks noChangeAspect="1"/>
            </p:cNvSpPr>
            <p:nvPr/>
          </p:nvSpPr>
          <p:spPr>
            <a:xfrm>
              <a:off x="1968" y="3652"/>
              <a:ext cx="2011" cy="236"/>
            </a:xfrm>
            <a:prstGeom prst="rect">
              <a:avLst/>
            </a:prstGeom>
            <a:noFill/>
            <a:ln w="9525">
              <a:noFill/>
            </a:ln>
          </p:spPr>
          <p:txBody>
            <a:bodyPr/>
            <a:p>
              <a:pPr algn="ctr">
                <a:spcBef>
                  <a:spcPts val="600"/>
                </a:spcBef>
              </a:pPr>
              <a:r>
                <a:rPr lang="zh-CN" altLang="en-US" sz="1800" dirty="0">
                  <a:latin typeface="宋体" panose="02010600030101010101" pitchFamily="2" charset="-122"/>
                </a:rPr>
                <a:t>图</a:t>
              </a:r>
              <a:r>
                <a:rPr lang="en-US" altLang="zh-CN" sz="1800" dirty="0">
                  <a:latin typeface="宋体" panose="02010600030101010101" pitchFamily="2" charset="-122"/>
                </a:rPr>
                <a:t>6.7   </a:t>
              </a:r>
              <a:r>
                <a:rPr lang="zh-CN" altLang="en-US" sz="1800" dirty="0">
                  <a:latin typeface="宋体" panose="02010600030101010101" pitchFamily="2" charset="-122"/>
                </a:rPr>
                <a:t>三级时序系统</a:t>
              </a:r>
              <a:endParaRPr lang="zh-CN" altLang="en-US" sz="1800" dirty="0">
                <a:latin typeface="宋体" panose="02010600030101010101" pitchFamily="2" charset="-122"/>
              </a:endParaRPr>
            </a:p>
          </p:txBody>
        </p:sp>
      </p:grpSp>
      <p:sp>
        <p:nvSpPr>
          <p:cNvPr id="178182" name="Oval 39"/>
          <p:cNvSpPr/>
          <p:nvPr/>
        </p:nvSpPr>
        <p:spPr>
          <a:xfrm>
            <a:off x="1554163" y="4086225"/>
            <a:ext cx="609600" cy="481013"/>
          </a:xfrm>
          <a:prstGeom prst="ellipse">
            <a:avLst/>
          </a:prstGeom>
          <a:noFill/>
          <a:ln w="28575" cap="flat" cmpd="sng">
            <a:solidFill>
              <a:schemeClr val="folHlink"/>
            </a:solidFill>
            <a:prstDash val="solid"/>
            <a:miter/>
            <a:headEnd type="none" w="med" len="med"/>
            <a:tailEnd type="none" w="med" len="med"/>
          </a:ln>
        </p:spPr>
        <p:txBody>
          <a:bodyPr wrap="none" lIns="90000" tIns="46800" rIns="90000" bIns="46800" anchor="ctr" anchorCtr="0">
            <a:spAutoFit/>
          </a:bodyPr>
          <a:p>
            <a:endParaRPr lang="zh-CN" altLang="en-US" dirty="0">
              <a:latin typeface="宋体" panose="02010600030101010101" pitchFamily="2" charset="-122"/>
            </a:endParaRPr>
          </a:p>
        </p:txBody>
      </p:sp>
      <p:sp>
        <p:nvSpPr>
          <p:cNvPr id="178183" name="Text Box 40"/>
          <p:cNvSpPr txBox="1"/>
          <p:nvPr/>
        </p:nvSpPr>
        <p:spPr>
          <a:xfrm>
            <a:off x="2073275" y="4038600"/>
            <a:ext cx="1000125" cy="336550"/>
          </a:xfrm>
          <a:prstGeom prst="rect">
            <a:avLst/>
          </a:prstGeom>
          <a:noFill/>
          <a:ln w="31750">
            <a:noFill/>
          </a:ln>
        </p:spPr>
        <p:txBody>
          <a:bodyPr wrap="none" lIns="90000" tIns="46800" rIns="90000" bIns="46800">
            <a:spAutoFit/>
          </a:bodyPr>
          <a:p>
            <a:r>
              <a:rPr lang="zh-CN" altLang="en-US" sz="1600" dirty="0">
                <a:solidFill>
                  <a:schemeClr val="folHlink"/>
                </a:solidFill>
                <a:latin typeface="宋体" panose="02010600030101010101" pitchFamily="2" charset="-122"/>
              </a:rPr>
              <a:t>触发脉冲</a:t>
            </a:r>
            <a:endParaRPr lang="zh-CN" altLang="en-US" sz="1600" dirty="0">
              <a:solidFill>
                <a:schemeClr val="folHlink"/>
              </a:solidFill>
              <a:latin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9203" name="Rectangle 2"/>
          <p:cNvSpPr>
            <a:spLocks noGrp="1"/>
          </p:cNvSpPr>
          <p:nvPr>
            <p:ph type="title"/>
          </p:nvPr>
        </p:nvSpPr>
        <p:spPr>
          <a:xfrm>
            <a:off x="228600" y="1106488"/>
            <a:ext cx="6781800" cy="5334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6.2.3 </a:t>
            </a:r>
            <a:r>
              <a:rPr lang="zh-CN" altLang="en-US" sz="3200" dirty="0">
                <a:solidFill>
                  <a:srgbClr val="008000"/>
                </a:solidFill>
                <a:latin typeface="Times New Roman" panose="02020603050405020304" pitchFamily="18" charset="0"/>
              </a:rPr>
              <a:t>指令执行过程（流程）</a:t>
            </a:r>
            <a:endParaRPr lang="zh-CN" altLang="en-US" sz="3200" dirty="0">
              <a:solidFill>
                <a:srgbClr val="008000"/>
              </a:solidFill>
              <a:latin typeface="Times New Roman" panose="02020603050405020304" pitchFamily="18" charset="0"/>
            </a:endParaRPr>
          </a:p>
        </p:txBody>
      </p:sp>
      <p:sp>
        <p:nvSpPr>
          <p:cNvPr id="179204" name="Text Box 4"/>
          <p:cNvSpPr txBox="1"/>
          <p:nvPr/>
        </p:nvSpPr>
        <p:spPr>
          <a:xfrm>
            <a:off x="228600" y="1830388"/>
            <a:ext cx="8534400" cy="1169987"/>
          </a:xfrm>
          <a:prstGeom prst="rect">
            <a:avLst/>
          </a:prstGeom>
          <a:noFill/>
          <a:ln w="38100">
            <a:noFill/>
          </a:ln>
        </p:spPr>
        <p:txBody>
          <a:bodyPr>
            <a:spAutoFit/>
          </a:bodyPr>
          <a:p>
            <a:pPr>
              <a:lnSpc>
                <a:spcPct val="100000"/>
              </a:lnSpc>
            </a:pPr>
            <a:r>
              <a:rPr lang="en-US" altLang="zh-CN" sz="2400" dirty="0">
                <a:solidFill>
                  <a:srgbClr val="008080"/>
                </a:solidFill>
                <a:latin typeface="宋体" panose="02010600030101010101" pitchFamily="2" charset="-122"/>
              </a:rPr>
              <a:t>◆ </a:t>
            </a:r>
            <a:r>
              <a:rPr lang="zh-CN" altLang="en-US" dirty="0">
                <a:latin typeface="宋体" panose="02010600030101010101" pitchFamily="2" charset="-122"/>
              </a:rPr>
              <a:t>考虑一条比较简单的指令：</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en-US" altLang="zh-CN" dirty="0">
                <a:latin typeface="宋体" panose="02010600030101010101" pitchFamily="2" charset="-122"/>
              </a:rPr>
              <a:t>Add   </a:t>
            </a:r>
            <a:r>
              <a:rPr lang="zh-CN" altLang="en-US" dirty="0">
                <a:latin typeface="宋体" panose="02010600030101010101" pitchFamily="2" charset="-122"/>
              </a:rPr>
              <a:t>（</a:t>
            </a:r>
            <a:r>
              <a:rPr lang="en-US" altLang="zh-CN" dirty="0">
                <a:latin typeface="宋体" panose="02010600030101010101" pitchFamily="2" charset="-122"/>
              </a:rPr>
              <a:t>R3</a:t>
            </a:r>
            <a:r>
              <a:rPr lang="zh-CN" altLang="en-US" dirty="0">
                <a:latin typeface="宋体" panose="02010600030101010101" pitchFamily="2" charset="-122"/>
              </a:rPr>
              <a:t>），</a:t>
            </a:r>
            <a:r>
              <a:rPr lang="en-US" altLang="zh-CN" dirty="0">
                <a:latin typeface="宋体" panose="02010600030101010101" pitchFamily="2" charset="-122"/>
              </a:rPr>
              <a:t>R1     </a:t>
            </a:r>
            <a:r>
              <a:rPr lang="en-US" altLang="zh-CN" sz="2400" dirty="0">
                <a:solidFill>
                  <a:schemeClr val="folHlink"/>
                </a:solidFill>
                <a:latin typeface="宋体" panose="02010600030101010101" pitchFamily="2" charset="-122"/>
              </a:rPr>
              <a:t>((R3)) + (R1)=&gt;R1</a:t>
            </a:r>
            <a:endParaRPr lang="en-US" altLang="zh-CN" sz="2400" dirty="0">
              <a:solidFill>
                <a:schemeClr val="folHlink"/>
              </a:solidFill>
              <a:latin typeface="宋体" panose="02010600030101010101" pitchFamily="2" charset="-122"/>
            </a:endParaRPr>
          </a:p>
        </p:txBody>
      </p:sp>
      <p:sp>
        <p:nvSpPr>
          <p:cNvPr id="78853" name="Text Box 5"/>
          <p:cNvSpPr txBox="1"/>
          <p:nvPr/>
        </p:nvSpPr>
        <p:spPr>
          <a:xfrm>
            <a:off x="228600" y="3159125"/>
            <a:ext cx="8763000" cy="3238500"/>
          </a:xfrm>
          <a:prstGeom prst="rect">
            <a:avLst/>
          </a:prstGeom>
          <a:noFill/>
          <a:ln w="38100">
            <a:noFill/>
          </a:ln>
        </p:spPr>
        <p:txBody>
          <a:bodyPr>
            <a:spAutoFit/>
          </a:bodyPr>
          <a:p>
            <a:pPr marL="1238250" indent="-1238250">
              <a:lnSpc>
                <a:spcPct val="100000"/>
              </a:lnSpc>
              <a:spcAft>
                <a:spcPct val="30000"/>
              </a:spcAft>
            </a:pPr>
            <a:r>
              <a:rPr lang="en-US" altLang="zh-CN" sz="2400" dirty="0">
                <a:solidFill>
                  <a:srgbClr val="008080"/>
                </a:solidFill>
                <a:latin typeface="宋体" panose="02010600030101010101" pitchFamily="2" charset="-122"/>
              </a:rPr>
              <a:t>◆ </a:t>
            </a:r>
            <a:r>
              <a:rPr lang="zh-CN" altLang="en-US" dirty="0">
                <a:latin typeface="宋体" panose="02010600030101010101" pitchFamily="2" charset="-122"/>
              </a:rPr>
              <a:t>执行这条指令需要下列动作：</a:t>
            </a:r>
            <a:endParaRPr lang="zh-CN" altLang="en-US" dirty="0">
              <a:latin typeface="宋体" panose="02010600030101010101" pitchFamily="2" charset="-122"/>
            </a:endParaRPr>
          </a:p>
          <a:p>
            <a:pPr marL="1238250" indent="-1238250">
              <a:lnSpc>
                <a:spcPct val="100000"/>
              </a:lnSpc>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）取指令；</a:t>
            </a:r>
            <a:endParaRPr lang="zh-CN" altLang="en-US" dirty="0">
              <a:latin typeface="宋体" panose="02010600030101010101" pitchFamily="2" charset="-122"/>
            </a:endParaRPr>
          </a:p>
          <a:p>
            <a:pPr marL="1238250" indent="-1238250">
              <a:lnSpc>
                <a:spcPct val="100000"/>
              </a:lnSpc>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）取第一个操作数</a:t>
            </a:r>
            <a:r>
              <a:rPr lang="en-US" altLang="zh-CN" dirty="0">
                <a:latin typeface="宋体" panose="02010600030101010101" pitchFamily="2" charset="-122"/>
              </a:rPr>
              <a:t>(</a:t>
            </a:r>
            <a:r>
              <a:rPr lang="zh-CN" altLang="en-US" dirty="0">
                <a:latin typeface="宋体" panose="02010600030101010101" pitchFamily="2" charset="-122"/>
              </a:rPr>
              <a:t>由</a:t>
            </a:r>
            <a:r>
              <a:rPr lang="en-US" altLang="zh-CN" dirty="0">
                <a:latin typeface="宋体" panose="02010600030101010101" pitchFamily="2" charset="-122"/>
              </a:rPr>
              <a:t>R3</a:t>
            </a:r>
            <a:r>
              <a:rPr lang="zh-CN" altLang="en-US" dirty="0">
                <a:latin typeface="宋体" panose="02010600030101010101" pitchFamily="2" charset="-122"/>
              </a:rPr>
              <a:t>指出的存储单元的内容</a:t>
            </a:r>
            <a:r>
              <a:rPr lang="en-US" altLang="zh-CN" dirty="0">
                <a:latin typeface="宋体" panose="02010600030101010101" pitchFamily="2" charset="-122"/>
              </a:rPr>
              <a:t>)</a:t>
            </a:r>
            <a:r>
              <a:rPr lang="zh-CN" altLang="en-US" dirty="0">
                <a:latin typeface="宋体" panose="02010600030101010101" pitchFamily="2" charset="-122"/>
              </a:rPr>
              <a:t>；</a:t>
            </a:r>
            <a:endParaRPr lang="zh-CN" altLang="en-US" dirty="0">
              <a:latin typeface="宋体" panose="02010600030101010101" pitchFamily="2" charset="-122"/>
            </a:endParaRPr>
          </a:p>
          <a:p>
            <a:pPr marL="1238250" indent="-1238250">
              <a:lnSpc>
                <a:spcPct val="100000"/>
              </a:lnSpc>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）完成加法运算；</a:t>
            </a:r>
            <a:endParaRPr lang="zh-CN" altLang="en-US" dirty="0">
              <a:latin typeface="宋体" panose="02010600030101010101" pitchFamily="2" charset="-122"/>
            </a:endParaRPr>
          </a:p>
          <a:p>
            <a:pPr marL="1238250" indent="-1238250">
              <a:lnSpc>
                <a:spcPct val="100000"/>
              </a:lnSpc>
            </a:pP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）结果存入</a:t>
            </a:r>
            <a:r>
              <a:rPr lang="en-US" altLang="zh-CN" dirty="0">
                <a:latin typeface="宋体" panose="02010600030101010101" pitchFamily="2" charset="-122"/>
              </a:rPr>
              <a:t>R1</a:t>
            </a:r>
            <a:r>
              <a:rPr lang="zh-CN" altLang="en-US" dirty="0">
                <a:latin typeface="宋体" panose="02010600030101010101" pitchFamily="2" charset="-122"/>
              </a:rPr>
              <a:t>中。</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8853"/>
                                        </p:tgtEl>
                                        <p:attrNameLst>
                                          <p:attrName>style.visibility</p:attrName>
                                        </p:attrNameLst>
                                      </p:cBhvr>
                                      <p:to>
                                        <p:strVal val="visible"/>
                                      </p:to>
                                    </p:set>
                                    <p:anim to="" calcmode="lin" valueType="num">
                                      <p:cBhvr>
                                        <p:cTn id="7" dur="1" fill="hold"/>
                                        <p:tgtEl>
                                          <p:spTgt spid="78853"/>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80227" name="Text Box 4"/>
          <p:cNvSpPr txBox="1"/>
          <p:nvPr/>
        </p:nvSpPr>
        <p:spPr>
          <a:xfrm>
            <a:off x="290513" y="815975"/>
            <a:ext cx="8193087" cy="2246313"/>
          </a:xfrm>
          <a:prstGeom prst="rect">
            <a:avLst/>
          </a:prstGeom>
          <a:noFill/>
          <a:ln w="38100">
            <a:noFill/>
          </a:ln>
        </p:spPr>
        <p:txBody>
          <a:bodyPr>
            <a:spAutoFit/>
          </a:bodyPr>
          <a:p>
            <a:pPr>
              <a:lnSpc>
                <a:spcPct val="100000"/>
              </a:lnSpc>
              <a:spcAft>
                <a:spcPct val="50000"/>
              </a:spcAft>
            </a:pPr>
            <a:r>
              <a:rPr lang="zh-CN" altLang="en-US" dirty="0">
                <a:latin typeface="宋体" panose="02010600030101010101" pitchFamily="2" charset="-122"/>
              </a:rPr>
              <a:t>步</a:t>
            </a:r>
            <a:r>
              <a:rPr lang="zh-CN" altLang="en-US" dirty="0">
                <a:solidFill>
                  <a:srgbClr val="008080"/>
                </a:solidFill>
                <a:latin typeface="宋体" panose="02010600030101010101" pitchFamily="2" charset="-122"/>
              </a:rPr>
              <a:t>        </a:t>
            </a:r>
            <a:r>
              <a:rPr lang="zh-CN" altLang="en-US" dirty="0">
                <a:solidFill>
                  <a:schemeClr val="folHlink"/>
                </a:solidFill>
                <a:latin typeface="宋体" panose="02010600030101010101" pitchFamily="2" charset="-122"/>
              </a:rPr>
              <a:t>动作 </a:t>
            </a:r>
            <a:r>
              <a:rPr lang="zh-CN" altLang="en-US" dirty="0">
                <a:solidFill>
                  <a:srgbClr val="008080"/>
                </a:solidFill>
                <a:latin typeface="宋体" panose="02010600030101010101" pitchFamily="2" charset="-122"/>
              </a:rPr>
              <a:t>                </a:t>
            </a:r>
            <a:r>
              <a:rPr lang="zh-CN" altLang="en-US" dirty="0">
                <a:solidFill>
                  <a:schemeClr val="folHlink"/>
                </a:solidFill>
                <a:latin typeface="宋体" panose="02010600030101010101" pitchFamily="2" charset="-122"/>
              </a:rPr>
              <a:t>说明</a:t>
            </a:r>
            <a:r>
              <a:rPr lang="en-US" altLang="zh-CN" dirty="0">
                <a:latin typeface="宋体" panose="02010600030101010101" pitchFamily="2" charset="-122"/>
              </a:rPr>
              <a:t>     </a:t>
            </a:r>
            <a:endParaRPr lang="en-US" altLang="zh-CN" dirty="0">
              <a:latin typeface="宋体" panose="02010600030101010101" pitchFamily="2" charset="-122"/>
            </a:endParaRPr>
          </a:p>
          <a:p>
            <a:pPr>
              <a:lnSpc>
                <a:spcPct val="100000"/>
              </a:lnSpc>
              <a:spcAft>
                <a:spcPct val="50000"/>
              </a:spcAft>
            </a:pPr>
            <a:r>
              <a:rPr lang="en-US" altLang="zh-CN" dirty="0">
                <a:latin typeface="宋体" panose="02010600030101010101" pitchFamily="2" charset="-122"/>
              </a:rPr>
              <a:t>1 PCout,MARin,Read,Clear Y,1→C0,Add,Zin</a:t>
            </a:r>
            <a:endParaRPr lang="en-US" altLang="zh-CN" dirty="0">
              <a:latin typeface="宋体" panose="02010600030101010101" pitchFamily="2" charset="-122"/>
            </a:endParaRPr>
          </a:p>
          <a:p>
            <a:pPr>
              <a:lnSpc>
                <a:spcPct val="100000"/>
              </a:lnSpc>
              <a:spcAft>
                <a:spcPct val="50000"/>
              </a:spcAft>
            </a:pPr>
            <a:r>
              <a:rPr lang="en-US" altLang="zh-CN" dirty="0">
                <a:latin typeface="宋体" panose="02010600030101010101" pitchFamily="2" charset="-122"/>
              </a:rPr>
              <a:t>                ;</a:t>
            </a:r>
            <a:r>
              <a:rPr lang="zh-CN" altLang="en-US" dirty="0">
                <a:latin typeface="宋体" panose="02010600030101010101" pitchFamily="2" charset="-122"/>
              </a:rPr>
              <a:t>取指</a:t>
            </a:r>
            <a:r>
              <a:rPr lang="en-US" altLang="zh-CN" dirty="0">
                <a:latin typeface="宋体" panose="02010600030101010101" pitchFamily="2" charset="-122"/>
              </a:rPr>
              <a:t>,(PC)+1 </a:t>
            </a:r>
            <a:endParaRPr lang="en-US" altLang="zh-CN" dirty="0">
              <a:latin typeface="宋体" panose="02010600030101010101" pitchFamily="2" charset="-122"/>
            </a:endParaRPr>
          </a:p>
        </p:txBody>
      </p:sp>
      <p:sp>
        <p:nvSpPr>
          <p:cNvPr id="180228" name="Text Box 12"/>
          <p:cNvSpPr txBox="1"/>
          <p:nvPr/>
        </p:nvSpPr>
        <p:spPr>
          <a:xfrm>
            <a:off x="152400" y="254000"/>
            <a:ext cx="7253288" cy="561975"/>
          </a:xfrm>
          <a:prstGeom prst="rect">
            <a:avLst/>
          </a:prstGeom>
          <a:noFill/>
          <a:ln w="38100">
            <a:noFill/>
          </a:ln>
        </p:spPr>
        <p:txBody>
          <a:bodyPr lIns="90000" tIns="46800" rIns="90000" bIns="46800">
            <a:spAutoFit/>
          </a:bodyPr>
          <a:p>
            <a:pPr>
              <a:lnSpc>
                <a:spcPct val="110000"/>
              </a:lnSpc>
            </a:pPr>
            <a:r>
              <a:rPr lang="zh-CN" altLang="en-US" dirty="0">
                <a:latin typeface="宋体" panose="02010600030101010101" pitchFamily="2" charset="-122"/>
              </a:rPr>
              <a:t>例</a:t>
            </a:r>
            <a:r>
              <a:rPr lang="en-US" altLang="zh-CN" dirty="0">
                <a:latin typeface="宋体" panose="02010600030101010101" pitchFamily="2" charset="-122"/>
              </a:rPr>
              <a:t>1</a:t>
            </a:r>
            <a:r>
              <a:rPr lang="en-US" altLang="zh-CN" sz="2000" dirty="0">
                <a:solidFill>
                  <a:srgbClr val="008080"/>
                </a:solidFill>
                <a:latin typeface="宋体" panose="02010600030101010101" pitchFamily="2" charset="-122"/>
              </a:rPr>
              <a:t>  </a:t>
            </a:r>
            <a:r>
              <a:rPr lang="zh-CN" altLang="en-US" dirty="0">
                <a:latin typeface="宋体" panose="02010600030101010101" pitchFamily="2" charset="-122"/>
              </a:rPr>
              <a:t>指令</a:t>
            </a:r>
            <a:r>
              <a:rPr lang="en-US" altLang="zh-CN" dirty="0">
                <a:latin typeface="宋体" panose="02010600030101010101" pitchFamily="2" charset="-122"/>
              </a:rPr>
              <a:t>Add  (R3),R1</a:t>
            </a:r>
            <a:r>
              <a:rPr lang="zh-CN" altLang="en-US" dirty="0">
                <a:latin typeface="宋体" panose="02010600030101010101" pitchFamily="2" charset="-122"/>
              </a:rPr>
              <a:t>的执行控制序列</a:t>
            </a:r>
            <a:endParaRPr lang="zh-CN" altLang="en-US" dirty="0">
              <a:latin typeface="宋体" panose="02010600030101010101" pitchFamily="2" charset="-122"/>
            </a:endParaRPr>
          </a:p>
        </p:txBody>
      </p:sp>
      <p:sp>
        <p:nvSpPr>
          <p:cNvPr id="79885" name="Text Box 13"/>
          <p:cNvSpPr txBox="1"/>
          <p:nvPr/>
        </p:nvSpPr>
        <p:spPr>
          <a:xfrm>
            <a:off x="152400" y="3119438"/>
            <a:ext cx="5815013" cy="568325"/>
          </a:xfrm>
          <a:prstGeom prst="rect">
            <a:avLst/>
          </a:prstGeom>
          <a:noFill/>
          <a:ln w="38100">
            <a:noFill/>
          </a:ln>
        </p:spPr>
        <p:txBody>
          <a:bodyPr lIns="90000" tIns="46800" rIns="90000" bIns="46800">
            <a:spAutoFit/>
          </a:bodyPr>
          <a:p>
            <a:pPr>
              <a:lnSpc>
                <a:spcPct val="110000"/>
              </a:lnSpc>
            </a:pPr>
            <a:r>
              <a:rPr lang="en-US" altLang="zh-CN" dirty="0">
                <a:latin typeface="宋体" panose="02010600030101010101" pitchFamily="2" charset="-122"/>
              </a:rPr>
              <a:t> 2 Zout,PCin,WMFC ;(PC)+1→PC </a:t>
            </a:r>
            <a:endParaRPr lang="en-US" altLang="zh-CN" dirty="0">
              <a:latin typeface="宋体" panose="02010600030101010101" pitchFamily="2" charset="-122"/>
            </a:endParaRPr>
          </a:p>
        </p:txBody>
      </p:sp>
      <p:sp>
        <p:nvSpPr>
          <p:cNvPr id="79886" name="Text Box 14"/>
          <p:cNvSpPr txBox="1"/>
          <p:nvPr/>
        </p:nvSpPr>
        <p:spPr>
          <a:xfrm>
            <a:off x="152400" y="3687763"/>
            <a:ext cx="5545138" cy="568325"/>
          </a:xfrm>
          <a:prstGeom prst="rect">
            <a:avLst/>
          </a:prstGeom>
          <a:noFill/>
          <a:ln w="38100">
            <a:noFill/>
          </a:ln>
        </p:spPr>
        <p:txBody>
          <a:bodyPr lIns="90000" tIns="46800" rIns="90000" bIns="46800">
            <a:spAutoFit/>
          </a:bodyPr>
          <a:p>
            <a:pPr>
              <a:lnSpc>
                <a:spcPct val="110000"/>
              </a:lnSpc>
            </a:pPr>
            <a:r>
              <a:rPr lang="en-US" altLang="zh-CN" dirty="0">
                <a:latin typeface="宋体" panose="02010600030101010101" pitchFamily="2" charset="-122"/>
              </a:rPr>
              <a:t> 3 MDRout,IRin;</a:t>
            </a:r>
            <a:r>
              <a:rPr lang="zh-CN" altLang="en-US" dirty="0">
                <a:latin typeface="宋体" panose="02010600030101010101" pitchFamily="2" charset="-122"/>
              </a:rPr>
              <a:t>指令</a:t>
            </a:r>
            <a:r>
              <a:rPr lang="en-US" altLang="zh-CN" dirty="0">
                <a:latin typeface="宋体" panose="02010600030101010101" pitchFamily="2" charset="-122"/>
              </a:rPr>
              <a:t>→IR </a:t>
            </a:r>
            <a:endParaRPr lang="en-US" altLang="zh-CN" dirty="0">
              <a:latin typeface="宋体" panose="02010600030101010101" pitchFamily="2" charset="-122"/>
            </a:endParaRPr>
          </a:p>
        </p:txBody>
      </p:sp>
      <p:pic>
        <p:nvPicPr>
          <p:cNvPr id="180231" name="Picture 10"/>
          <p:cNvPicPr>
            <a:picLocks noChangeAspect="1"/>
          </p:cNvPicPr>
          <p:nvPr/>
        </p:nvPicPr>
        <p:blipFill>
          <a:blip r:embed="rId1"/>
          <a:stretch>
            <a:fillRect/>
          </a:stretch>
        </p:blipFill>
        <p:spPr>
          <a:xfrm>
            <a:off x="5970588" y="2268538"/>
            <a:ext cx="3173412" cy="3979862"/>
          </a:xfrm>
          <a:prstGeom prst="rect">
            <a:avLst/>
          </a:prstGeom>
          <a:noFill/>
          <a:ln w="3175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 calcmode="lin" valueType="num">
                                      <p:cBhvr additive="base">
                                        <p:cTn id="7" dur="500" fill="hold"/>
                                        <p:tgtEl>
                                          <p:spTgt spid="79885"/>
                                        </p:tgtEl>
                                        <p:attrNameLst>
                                          <p:attrName>ppt_x</p:attrName>
                                        </p:attrNameLst>
                                      </p:cBhvr>
                                      <p:tavLst>
                                        <p:tav tm="0">
                                          <p:val>
                                            <p:strVal val="0-#ppt_w/2"/>
                                          </p:val>
                                        </p:tav>
                                        <p:tav tm="100000">
                                          <p:val>
                                            <p:strVal val="#ppt_x"/>
                                          </p:val>
                                        </p:tav>
                                      </p:tavLst>
                                    </p:anim>
                                    <p:anim calcmode="lin" valueType="num">
                                      <p:cBhvr additive="base">
                                        <p:cTn id="8" dur="500" fill="hold"/>
                                        <p:tgtEl>
                                          <p:spTgt spid="798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86"/>
                                        </p:tgtEl>
                                        <p:attrNameLst>
                                          <p:attrName>style.visibility</p:attrName>
                                        </p:attrNameLst>
                                      </p:cBhvr>
                                      <p:to>
                                        <p:strVal val="visible"/>
                                      </p:to>
                                    </p:set>
                                    <p:anim calcmode="lin" valueType="num">
                                      <p:cBhvr additive="base">
                                        <p:cTn id="13" dur="500" fill="hold"/>
                                        <p:tgtEl>
                                          <p:spTgt spid="79886"/>
                                        </p:tgtEl>
                                        <p:attrNameLst>
                                          <p:attrName>ppt_x</p:attrName>
                                        </p:attrNameLst>
                                      </p:cBhvr>
                                      <p:tavLst>
                                        <p:tav tm="0">
                                          <p:val>
                                            <p:strVal val="0-#ppt_w/2"/>
                                          </p:val>
                                        </p:tav>
                                        <p:tav tm="100000">
                                          <p:val>
                                            <p:strVal val="#ppt_x"/>
                                          </p:val>
                                        </p:tav>
                                      </p:tavLst>
                                    </p:anim>
                                    <p:anim calcmode="lin" valueType="num">
                                      <p:cBhvr additive="base">
                                        <p:cTn id="14" dur="500" fill="hold"/>
                                        <p:tgtEl>
                                          <p:spTgt spid="798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p:bldP spid="7988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81251" name="Text Box 4"/>
          <p:cNvSpPr txBox="1"/>
          <p:nvPr/>
        </p:nvSpPr>
        <p:spPr>
          <a:xfrm>
            <a:off x="152400" y="207963"/>
            <a:ext cx="8763000" cy="528637"/>
          </a:xfrm>
          <a:prstGeom prst="rect">
            <a:avLst/>
          </a:prstGeom>
          <a:noFill/>
          <a:ln w="38100">
            <a:noFill/>
          </a:ln>
        </p:spPr>
        <p:txBody>
          <a:bodyPr>
            <a:spAutoFit/>
          </a:bodyPr>
          <a:p>
            <a:pPr>
              <a:lnSpc>
                <a:spcPct val="110000"/>
              </a:lnSpc>
              <a:spcAft>
                <a:spcPct val="50000"/>
              </a:spcAft>
            </a:pPr>
            <a:r>
              <a:rPr lang="zh-CN" altLang="en-US" dirty="0">
                <a:latin typeface="宋体" panose="02010600030101010101" pitchFamily="2" charset="-122"/>
              </a:rPr>
              <a:t>步</a:t>
            </a:r>
            <a:r>
              <a:rPr lang="zh-CN" altLang="en-US" dirty="0">
                <a:solidFill>
                  <a:srgbClr val="008080"/>
                </a:solidFill>
                <a:latin typeface="宋体" panose="02010600030101010101" pitchFamily="2" charset="-122"/>
              </a:rPr>
              <a:t>        </a:t>
            </a:r>
            <a:r>
              <a:rPr lang="zh-CN" altLang="en-US" dirty="0">
                <a:solidFill>
                  <a:schemeClr val="folHlink"/>
                </a:solidFill>
                <a:latin typeface="宋体" panose="02010600030101010101" pitchFamily="2" charset="-122"/>
              </a:rPr>
              <a:t>动作 </a:t>
            </a:r>
            <a:r>
              <a:rPr lang="zh-CN" altLang="en-US" dirty="0">
                <a:solidFill>
                  <a:srgbClr val="008080"/>
                </a:solidFill>
                <a:latin typeface="宋体" panose="02010600030101010101" pitchFamily="2" charset="-122"/>
              </a:rPr>
              <a:t>       </a:t>
            </a:r>
            <a:r>
              <a:rPr lang="zh-CN" altLang="en-US" dirty="0">
                <a:solidFill>
                  <a:schemeClr val="folHlink"/>
                </a:solidFill>
                <a:latin typeface="宋体" panose="02010600030101010101" pitchFamily="2" charset="-122"/>
              </a:rPr>
              <a:t>说明</a:t>
            </a:r>
            <a:r>
              <a:rPr lang="zh-CN" altLang="en-US" dirty="0">
                <a:solidFill>
                  <a:srgbClr val="008080"/>
                </a:solidFill>
                <a:latin typeface="宋体" panose="02010600030101010101" pitchFamily="2" charset="-122"/>
              </a:rPr>
              <a:t> </a:t>
            </a:r>
            <a:endParaRPr lang="en-US" altLang="zh-CN" dirty="0">
              <a:latin typeface="宋体" panose="02010600030101010101" pitchFamily="2" charset="-122"/>
            </a:endParaRPr>
          </a:p>
        </p:txBody>
      </p:sp>
      <p:sp>
        <p:nvSpPr>
          <p:cNvPr id="79887" name="Text Box 15"/>
          <p:cNvSpPr txBox="1"/>
          <p:nvPr/>
        </p:nvSpPr>
        <p:spPr>
          <a:xfrm>
            <a:off x="152400" y="736600"/>
            <a:ext cx="5364163" cy="568325"/>
          </a:xfrm>
          <a:prstGeom prst="rect">
            <a:avLst/>
          </a:prstGeom>
          <a:noFill/>
          <a:ln w="38100">
            <a:noFill/>
          </a:ln>
        </p:spPr>
        <p:txBody>
          <a:bodyPr lIns="90000" tIns="46800" rIns="90000" bIns="46800">
            <a:spAutoFit/>
          </a:bodyPr>
          <a:p>
            <a:pPr>
              <a:lnSpc>
                <a:spcPct val="110000"/>
              </a:lnSpc>
            </a:pPr>
            <a:r>
              <a:rPr lang="en-US" altLang="zh-CN" dirty="0">
                <a:latin typeface="宋体" panose="02010600030101010101" pitchFamily="2" charset="-122"/>
              </a:rPr>
              <a:t> 4 R3out,MARin,</a:t>
            </a:r>
            <a:r>
              <a:rPr lang="en-US" altLang="zh-CN" dirty="0">
                <a:solidFill>
                  <a:schemeClr val="folHlink"/>
                </a:solidFill>
                <a:latin typeface="宋体" panose="02010600030101010101" pitchFamily="2" charset="-122"/>
              </a:rPr>
              <a:t>Read</a:t>
            </a:r>
            <a:r>
              <a:rPr lang="en-US" altLang="zh-CN" dirty="0">
                <a:latin typeface="宋体" panose="02010600030101010101" pitchFamily="2" charset="-122"/>
              </a:rPr>
              <a:t>;</a:t>
            </a:r>
            <a:r>
              <a:rPr lang="zh-CN" altLang="en-US" dirty="0">
                <a:latin typeface="宋体" panose="02010600030101010101" pitchFamily="2" charset="-122"/>
              </a:rPr>
              <a:t>取数据 </a:t>
            </a:r>
            <a:endParaRPr lang="zh-CN" altLang="en-US" dirty="0">
              <a:latin typeface="宋体" panose="02010600030101010101" pitchFamily="2" charset="-122"/>
            </a:endParaRPr>
          </a:p>
        </p:txBody>
      </p:sp>
      <p:sp>
        <p:nvSpPr>
          <p:cNvPr id="79888" name="Text Box 16"/>
          <p:cNvSpPr txBox="1"/>
          <p:nvPr/>
        </p:nvSpPr>
        <p:spPr>
          <a:xfrm>
            <a:off x="200025" y="1455738"/>
            <a:ext cx="5316538" cy="525462"/>
          </a:xfrm>
          <a:prstGeom prst="rect">
            <a:avLst/>
          </a:prstGeom>
          <a:noFill/>
          <a:ln w="38100">
            <a:noFill/>
          </a:ln>
        </p:spPr>
        <p:txBody>
          <a:bodyPr lIns="90000" tIns="46800" rIns="90000" bIns="46800">
            <a:spAutoFit/>
          </a:bodyPr>
          <a:p>
            <a:pPr>
              <a:lnSpc>
                <a:spcPct val="100000"/>
              </a:lnSpc>
            </a:pPr>
            <a:r>
              <a:rPr lang="en-US" altLang="zh-CN" dirty="0">
                <a:latin typeface="宋体" panose="02010600030101010101" pitchFamily="2" charset="-122"/>
              </a:rPr>
              <a:t> 5 R1out,Yin,</a:t>
            </a:r>
            <a:r>
              <a:rPr lang="en-US" altLang="zh-CN" dirty="0">
                <a:solidFill>
                  <a:schemeClr val="folHlink"/>
                </a:solidFill>
                <a:latin typeface="宋体" panose="02010600030101010101" pitchFamily="2" charset="-122"/>
              </a:rPr>
              <a:t>WMFC;</a:t>
            </a:r>
            <a:r>
              <a:rPr lang="en-US" altLang="zh-CN" dirty="0">
                <a:latin typeface="宋体" panose="02010600030101010101" pitchFamily="2" charset="-122"/>
              </a:rPr>
              <a:t>(R1) →Y </a:t>
            </a:r>
            <a:endParaRPr lang="en-US" altLang="zh-CN" dirty="0">
              <a:latin typeface="宋体" panose="02010600030101010101" pitchFamily="2" charset="-122"/>
            </a:endParaRPr>
          </a:p>
        </p:txBody>
      </p:sp>
      <p:sp>
        <p:nvSpPr>
          <p:cNvPr id="79889" name="Text Box 17"/>
          <p:cNvSpPr txBox="1"/>
          <p:nvPr/>
        </p:nvSpPr>
        <p:spPr>
          <a:xfrm>
            <a:off x="200025" y="2025650"/>
            <a:ext cx="4935538" cy="568325"/>
          </a:xfrm>
          <a:prstGeom prst="rect">
            <a:avLst/>
          </a:prstGeom>
          <a:noFill/>
          <a:ln w="38100">
            <a:noFill/>
          </a:ln>
        </p:spPr>
        <p:txBody>
          <a:bodyPr lIns="90000" tIns="46800" rIns="90000" bIns="46800">
            <a:spAutoFit/>
          </a:bodyPr>
          <a:p>
            <a:pPr>
              <a:lnSpc>
                <a:spcPct val="110000"/>
              </a:lnSpc>
            </a:pPr>
            <a:r>
              <a:rPr lang="en-US" altLang="zh-CN" dirty="0">
                <a:latin typeface="宋体" panose="02010600030101010101" pitchFamily="2" charset="-122"/>
              </a:rPr>
              <a:t> 6 MDRout,Add,Zin;</a:t>
            </a:r>
            <a:r>
              <a:rPr lang="zh-CN" altLang="en-US" dirty="0">
                <a:latin typeface="宋体" panose="02010600030101010101" pitchFamily="2" charset="-122"/>
              </a:rPr>
              <a:t>相加 </a:t>
            </a:r>
            <a:endParaRPr lang="zh-CN" altLang="en-US" dirty="0">
              <a:latin typeface="宋体" panose="02010600030101010101" pitchFamily="2" charset="-122"/>
            </a:endParaRPr>
          </a:p>
        </p:txBody>
      </p:sp>
      <p:sp>
        <p:nvSpPr>
          <p:cNvPr id="79890" name="Text Box 18"/>
          <p:cNvSpPr txBox="1"/>
          <p:nvPr/>
        </p:nvSpPr>
        <p:spPr>
          <a:xfrm>
            <a:off x="200025" y="2708275"/>
            <a:ext cx="5316538" cy="568325"/>
          </a:xfrm>
          <a:prstGeom prst="rect">
            <a:avLst/>
          </a:prstGeom>
          <a:noFill/>
          <a:ln w="38100">
            <a:noFill/>
          </a:ln>
        </p:spPr>
        <p:txBody>
          <a:bodyPr lIns="90000" tIns="46800" rIns="90000" bIns="46800">
            <a:spAutoFit/>
          </a:bodyPr>
          <a:p>
            <a:pPr>
              <a:lnSpc>
                <a:spcPct val="110000"/>
              </a:lnSpc>
            </a:pPr>
            <a:r>
              <a:rPr lang="en-US" altLang="zh-CN" dirty="0">
                <a:latin typeface="宋体" panose="02010600030101010101" pitchFamily="2" charset="-122"/>
              </a:rPr>
              <a:t> 7 Zout,R1in,End;</a:t>
            </a:r>
            <a:r>
              <a:rPr lang="zh-CN" altLang="en-US" dirty="0">
                <a:latin typeface="宋体" panose="02010600030101010101" pitchFamily="2" charset="-122"/>
              </a:rPr>
              <a:t>结果</a:t>
            </a:r>
            <a:r>
              <a:rPr lang="en-US" altLang="zh-CN" dirty="0">
                <a:latin typeface="宋体" panose="02010600030101010101" pitchFamily="2" charset="-122"/>
              </a:rPr>
              <a:t>→R1 </a:t>
            </a:r>
            <a:endParaRPr lang="en-US" altLang="zh-CN" dirty="0">
              <a:latin typeface="宋体" panose="02010600030101010101" pitchFamily="2" charset="-122"/>
            </a:endParaRPr>
          </a:p>
        </p:txBody>
      </p:sp>
      <p:pic>
        <p:nvPicPr>
          <p:cNvPr id="181256" name="Picture 10"/>
          <p:cNvPicPr>
            <a:picLocks noChangeAspect="1"/>
          </p:cNvPicPr>
          <p:nvPr/>
        </p:nvPicPr>
        <p:blipFill>
          <a:blip r:embed="rId1"/>
          <a:stretch>
            <a:fillRect/>
          </a:stretch>
        </p:blipFill>
        <p:spPr>
          <a:xfrm>
            <a:off x="5135563" y="1831975"/>
            <a:ext cx="3779837" cy="4611688"/>
          </a:xfrm>
          <a:prstGeom prst="rect">
            <a:avLst/>
          </a:prstGeom>
          <a:noFill/>
          <a:ln w="3175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87"/>
                                        </p:tgtEl>
                                        <p:attrNameLst>
                                          <p:attrName>style.visibility</p:attrName>
                                        </p:attrNameLst>
                                      </p:cBhvr>
                                      <p:to>
                                        <p:strVal val="visible"/>
                                      </p:to>
                                    </p:set>
                                    <p:anim calcmode="lin" valueType="num">
                                      <p:cBhvr additive="base">
                                        <p:cTn id="7" dur="500" fill="hold"/>
                                        <p:tgtEl>
                                          <p:spTgt spid="79887"/>
                                        </p:tgtEl>
                                        <p:attrNameLst>
                                          <p:attrName>ppt_x</p:attrName>
                                        </p:attrNameLst>
                                      </p:cBhvr>
                                      <p:tavLst>
                                        <p:tav tm="0">
                                          <p:val>
                                            <p:strVal val="0-#ppt_w/2"/>
                                          </p:val>
                                        </p:tav>
                                        <p:tav tm="100000">
                                          <p:val>
                                            <p:strVal val="#ppt_x"/>
                                          </p:val>
                                        </p:tav>
                                      </p:tavLst>
                                    </p:anim>
                                    <p:anim calcmode="lin" valueType="num">
                                      <p:cBhvr additive="base">
                                        <p:cTn id="8" dur="500" fill="hold"/>
                                        <p:tgtEl>
                                          <p:spTgt spid="798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88"/>
                                        </p:tgtEl>
                                        <p:attrNameLst>
                                          <p:attrName>style.visibility</p:attrName>
                                        </p:attrNameLst>
                                      </p:cBhvr>
                                      <p:to>
                                        <p:strVal val="visible"/>
                                      </p:to>
                                    </p:set>
                                    <p:anim calcmode="lin" valueType="num">
                                      <p:cBhvr additive="base">
                                        <p:cTn id="13" dur="500" fill="hold"/>
                                        <p:tgtEl>
                                          <p:spTgt spid="79888"/>
                                        </p:tgtEl>
                                        <p:attrNameLst>
                                          <p:attrName>ppt_x</p:attrName>
                                        </p:attrNameLst>
                                      </p:cBhvr>
                                      <p:tavLst>
                                        <p:tav tm="0">
                                          <p:val>
                                            <p:strVal val="0-#ppt_w/2"/>
                                          </p:val>
                                        </p:tav>
                                        <p:tav tm="100000">
                                          <p:val>
                                            <p:strVal val="#ppt_x"/>
                                          </p:val>
                                        </p:tav>
                                      </p:tavLst>
                                    </p:anim>
                                    <p:anim calcmode="lin" valueType="num">
                                      <p:cBhvr additive="base">
                                        <p:cTn id="14" dur="500" fill="hold"/>
                                        <p:tgtEl>
                                          <p:spTgt spid="798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89"/>
                                        </p:tgtEl>
                                        <p:attrNameLst>
                                          <p:attrName>style.visibility</p:attrName>
                                        </p:attrNameLst>
                                      </p:cBhvr>
                                      <p:to>
                                        <p:strVal val="visible"/>
                                      </p:to>
                                    </p:set>
                                    <p:anim calcmode="lin" valueType="num">
                                      <p:cBhvr additive="base">
                                        <p:cTn id="19" dur="500" fill="hold"/>
                                        <p:tgtEl>
                                          <p:spTgt spid="79889"/>
                                        </p:tgtEl>
                                        <p:attrNameLst>
                                          <p:attrName>ppt_x</p:attrName>
                                        </p:attrNameLst>
                                      </p:cBhvr>
                                      <p:tavLst>
                                        <p:tav tm="0">
                                          <p:val>
                                            <p:strVal val="0-#ppt_w/2"/>
                                          </p:val>
                                        </p:tav>
                                        <p:tav tm="100000">
                                          <p:val>
                                            <p:strVal val="#ppt_x"/>
                                          </p:val>
                                        </p:tav>
                                      </p:tavLst>
                                    </p:anim>
                                    <p:anim calcmode="lin" valueType="num">
                                      <p:cBhvr additive="base">
                                        <p:cTn id="20" dur="500" fill="hold"/>
                                        <p:tgtEl>
                                          <p:spTgt spid="798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9890"/>
                                        </p:tgtEl>
                                        <p:attrNameLst>
                                          <p:attrName>style.visibility</p:attrName>
                                        </p:attrNameLst>
                                      </p:cBhvr>
                                      <p:to>
                                        <p:strVal val="visible"/>
                                      </p:to>
                                    </p:set>
                                    <p:anim calcmode="lin" valueType="num">
                                      <p:cBhvr additive="base">
                                        <p:cTn id="25" dur="500" fill="hold"/>
                                        <p:tgtEl>
                                          <p:spTgt spid="79890"/>
                                        </p:tgtEl>
                                        <p:attrNameLst>
                                          <p:attrName>ppt_x</p:attrName>
                                        </p:attrNameLst>
                                      </p:cBhvr>
                                      <p:tavLst>
                                        <p:tav tm="0">
                                          <p:val>
                                            <p:strVal val="#ppt_x"/>
                                          </p:val>
                                        </p:tav>
                                        <p:tav tm="100000">
                                          <p:val>
                                            <p:strVal val="#ppt_x"/>
                                          </p:val>
                                        </p:tav>
                                      </p:tavLst>
                                    </p:anim>
                                    <p:anim calcmode="lin" valueType="num">
                                      <p:cBhvr additive="base">
                                        <p:cTn id="26" dur="500" fill="hold"/>
                                        <p:tgtEl>
                                          <p:spTgt spid="79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p:bldP spid="79888" grpId="0"/>
      <p:bldP spid="79889" grpId="0"/>
      <p:bldP spid="7989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82275" name="Rectangle 2"/>
          <p:cNvSpPr>
            <a:spLocks noGrp="1"/>
          </p:cNvSpPr>
          <p:nvPr>
            <p:ph type="title"/>
          </p:nvPr>
        </p:nvSpPr>
        <p:spPr>
          <a:xfrm>
            <a:off x="228600" y="1143000"/>
            <a:ext cx="5486400" cy="685800"/>
          </a:xfrm>
          <a:ln/>
        </p:spPr>
        <p:txBody>
          <a:bodyPr vert="horz" wrap="square" lIns="92075" tIns="46038" rIns="92075" bIns="46038" anchor="ctr" anchorCtr="0"/>
          <a:p>
            <a:pPr eaLnBrk="1" hangingPunct="1">
              <a:lnSpc>
                <a:spcPct val="100000"/>
              </a:lnSpc>
            </a:pPr>
            <a:r>
              <a:rPr lang="en-US" altLang="zh-CN" sz="3200" dirty="0">
                <a:solidFill>
                  <a:srgbClr val="0066FF"/>
                </a:solidFill>
                <a:latin typeface="Times New Roman" panose="02020603050405020304" pitchFamily="18" charset="0"/>
              </a:rPr>
              <a:t>6.3  </a:t>
            </a:r>
            <a:r>
              <a:rPr lang="zh-CN" altLang="en-US" sz="3200" dirty="0">
                <a:solidFill>
                  <a:srgbClr val="0066FF"/>
                </a:solidFill>
                <a:latin typeface="Times New Roman" panose="02020603050405020304" pitchFamily="18" charset="0"/>
              </a:rPr>
              <a:t>组合逻辑与</a:t>
            </a:r>
            <a:r>
              <a:rPr lang="en-US" altLang="zh-CN" sz="3200" dirty="0">
                <a:solidFill>
                  <a:srgbClr val="0066FF"/>
                </a:solidFill>
                <a:latin typeface="Times New Roman" panose="02020603050405020304" pitchFamily="18" charset="0"/>
              </a:rPr>
              <a:t>PLA</a:t>
            </a:r>
            <a:r>
              <a:rPr lang="zh-CN" altLang="en-US" sz="3200" dirty="0">
                <a:solidFill>
                  <a:srgbClr val="0066FF"/>
                </a:solidFill>
                <a:latin typeface="Times New Roman" panose="02020603050405020304" pitchFamily="18" charset="0"/>
              </a:rPr>
              <a:t>控制器</a:t>
            </a:r>
            <a:endParaRPr lang="zh-CN" altLang="en-US" sz="3200" dirty="0">
              <a:solidFill>
                <a:srgbClr val="0066FF"/>
              </a:solidFill>
              <a:latin typeface="Times New Roman" panose="02020603050405020304" pitchFamily="18" charset="0"/>
            </a:endParaRPr>
          </a:p>
        </p:txBody>
      </p:sp>
      <p:sp>
        <p:nvSpPr>
          <p:cNvPr id="182276" name="Text Box 4"/>
          <p:cNvSpPr txBox="1"/>
          <p:nvPr/>
        </p:nvSpPr>
        <p:spPr>
          <a:xfrm>
            <a:off x="228600" y="2006600"/>
            <a:ext cx="8382000" cy="1117600"/>
          </a:xfrm>
          <a:prstGeom prst="rect">
            <a:avLst/>
          </a:prstGeom>
          <a:noFill/>
          <a:ln w="38100">
            <a:noFill/>
          </a:ln>
        </p:spPr>
        <p:txBody>
          <a:bodyPr>
            <a:spAutoFit/>
          </a:bodyPr>
          <a:p>
            <a:pPr marL="476250" indent="-476250" eaLnBrk="1" hangingPunct="1">
              <a:lnSpc>
                <a:spcPct val="120000"/>
              </a:lnSpc>
            </a:pPr>
            <a:r>
              <a:rPr lang="en-US" altLang="zh-CN" sz="2000" dirty="0">
                <a:solidFill>
                  <a:srgbClr val="008080"/>
                </a:solidFill>
                <a:latin typeface="宋体" panose="02010600030101010101" pitchFamily="2" charset="-122"/>
              </a:rPr>
              <a:t>■    </a:t>
            </a:r>
            <a:r>
              <a:rPr lang="zh-CN" altLang="en-US" dirty="0">
                <a:solidFill>
                  <a:schemeClr val="hlink"/>
                </a:solidFill>
                <a:latin typeface="宋体" panose="02010600030101010101" pitchFamily="2" charset="-122"/>
              </a:rPr>
              <a:t>操作控制信号形成部件</a:t>
            </a:r>
            <a:r>
              <a:rPr lang="zh-CN" altLang="en-US" dirty="0">
                <a:latin typeface="宋体" panose="02010600030101010101" pitchFamily="2" charset="-122"/>
              </a:rPr>
              <a:t>：产生指令所需要的操作</a:t>
            </a:r>
            <a:r>
              <a:rPr lang="zh-CN" altLang="en-US" dirty="0">
                <a:solidFill>
                  <a:schemeClr val="folHlink"/>
                </a:solidFill>
                <a:latin typeface="宋体" panose="02010600030101010101" pitchFamily="2" charset="-122"/>
              </a:rPr>
              <a:t>控制信号序列</a:t>
            </a:r>
            <a:r>
              <a:rPr lang="zh-CN" altLang="en-US" dirty="0">
                <a:latin typeface="宋体" panose="02010600030101010101" pitchFamily="2" charset="-122"/>
              </a:rPr>
              <a:t>，来控制计算机各部分的操作。</a:t>
            </a:r>
            <a:endParaRPr lang="zh-CN" altLang="en-US" dirty="0">
              <a:latin typeface="宋体" panose="02010600030101010101" pitchFamily="2" charset="-122"/>
            </a:endParaRPr>
          </a:p>
        </p:txBody>
      </p:sp>
      <p:grpSp>
        <p:nvGrpSpPr>
          <p:cNvPr id="2" name="Group 11"/>
          <p:cNvGrpSpPr/>
          <p:nvPr/>
        </p:nvGrpSpPr>
        <p:grpSpPr>
          <a:xfrm>
            <a:off x="228600" y="3348038"/>
            <a:ext cx="5762625" cy="2593975"/>
            <a:chOff x="192" y="2112"/>
            <a:chExt cx="3630" cy="1634"/>
          </a:xfrm>
        </p:grpSpPr>
        <p:sp>
          <p:nvSpPr>
            <p:cNvPr id="182278" name="Text Box 8"/>
            <p:cNvSpPr txBox="1"/>
            <p:nvPr/>
          </p:nvSpPr>
          <p:spPr>
            <a:xfrm>
              <a:off x="192" y="2112"/>
              <a:ext cx="2784" cy="1634"/>
            </a:xfrm>
            <a:prstGeom prst="rect">
              <a:avLst/>
            </a:prstGeom>
            <a:noFill/>
            <a:ln w="31750">
              <a:noFill/>
            </a:ln>
          </p:spPr>
          <p:txBody>
            <a:bodyPr lIns="90000" tIns="46800" rIns="90000" bIns="46800">
              <a:spAutoFit/>
            </a:bodyPr>
            <a:p>
              <a:pPr>
                <a:lnSpc>
                  <a:spcPct val="100000"/>
                </a:lnSpc>
                <a:spcAft>
                  <a:spcPct val="30000"/>
                </a:spcAft>
              </a:pPr>
              <a:r>
                <a:rPr lang="en-US" altLang="zh-CN" sz="2400" dirty="0">
                  <a:solidFill>
                    <a:srgbClr val="008080"/>
                  </a:solidFill>
                  <a:latin typeface="宋体" panose="02010600030101010101" pitchFamily="2" charset="-122"/>
                </a:rPr>
                <a:t>◆ </a:t>
              </a:r>
              <a:r>
                <a:rPr lang="zh-CN" altLang="en-US" dirty="0">
                  <a:latin typeface="宋体" panose="02010600030101010101" pitchFamily="2" charset="-122"/>
                </a:rPr>
                <a:t>控制器的结构可分为：</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zh-CN" altLang="en-US"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组合逻辑控制器</a:t>
              </a:r>
              <a:endParaRPr lang="zh-CN" altLang="en-US" dirty="0">
                <a:latin typeface="宋体" panose="02010600030101010101" pitchFamily="2" charset="-122"/>
              </a:endParaRPr>
            </a:p>
            <a:p>
              <a:pPr>
                <a:lnSpc>
                  <a:spcPct val="100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solidFill>
                    <a:srgbClr val="008080"/>
                  </a:solidFill>
                  <a:latin typeface="宋体" panose="02010600030101010101" pitchFamily="2" charset="-122"/>
                </a:rPr>
                <a:t> </a:t>
              </a:r>
              <a:r>
                <a:rPr lang="en-US" altLang="zh-CN" dirty="0">
                  <a:latin typeface="宋体" panose="02010600030101010101" pitchFamily="2" charset="-122"/>
                </a:rPr>
                <a:t>PLA</a:t>
              </a:r>
              <a:r>
                <a:rPr lang="zh-CN" altLang="en-US" dirty="0">
                  <a:latin typeface="宋体" panose="02010600030101010101" pitchFamily="2" charset="-122"/>
                </a:rPr>
                <a:t>控制器</a:t>
              </a:r>
              <a:endParaRPr lang="zh-CN" altLang="en-US" dirty="0">
                <a:latin typeface="宋体" panose="02010600030101010101" pitchFamily="2" charset="-122"/>
              </a:endParaRPr>
            </a:p>
            <a:p>
              <a:pPr>
                <a:lnSpc>
                  <a:spcPct val="100000"/>
                </a:lnSpc>
              </a:pPr>
              <a:r>
                <a:rPr lang="zh-CN" altLang="en-US"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微程序控制器</a:t>
              </a:r>
              <a:endParaRPr lang="zh-CN" altLang="en-US" dirty="0">
                <a:latin typeface="宋体" panose="02010600030101010101" pitchFamily="2" charset="-122"/>
              </a:endParaRPr>
            </a:p>
          </p:txBody>
        </p:sp>
        <p:sp>
          <p:nvSpPr>
            <p:cNvPr id="182279" name="AutoShape 9"/>
            <p:cNvSpPr/>
            <p:nvPr/>
          </p:nvSpPr>
          <p:spPr>
            <a:xfrm>
              <a:off x="2400" y="2736"/>
              <a:ext cx="96" cy="480"/>
            </a:xfrm>
            <a:prstGeom prst="rightBrace">
              <a:avLst>
                <a:gd name="adj1" fmla="val 41666"/>
                <a:gd name="adj2" fmla="val 50000"/>
              </a:avLst>
            </a:prstGeom>
            <a:noFill/>
            <a:ln w="31750" cap="flat" cmpd="sng">
              <a:solidFill>
                <a:schemeClr val="tx1"/>
              </a:solidFill>
              <a:prstDash val="solid"/>
              <a:miter/>
              <a:headEnd type="none" w="med" len="med"/>
              <a:tailEnd type="none" w="med" len="med"/>
            </a:ln>
          </p:spPr>
          <p:txBody>
            <a:bodyPr wrap="none" lIns="90000" tIns="46800" rIns="90000" bIns="46800" anchor="ctr" anchorCtr="0">
              <a:spAutoFit/>
            </a:bodyPr>
            <a:p>
              <a:endParaRPr lang="zh-CN" altLang="en-US" dirty="0">
                <a:latin typeface="宋体" panose="02010600030101010101" pitchFamily="2" charset="-122"/>
              </a:endParaRPr>
            </a:p>
          </p:txBody>
        </p:sp>
        <p:sp>
          <p:nvSpPr>
            <p:cNvPr id="182280" name="Text Box 10"/>
            <p:cNvSpPr txBox="1"/>
            <p:nvPr/>
          </p:nvSpPr>
          <p:spPr>
            <a:xfrm>
              <a:off x="2583" y="2793"/>
              <a:ext cx="1239" cy="327"/>
            </a:xfrm>
            <a:prstGeom prst="rect">
              <a:avLst/>
            </a:prstGeom>
            <a:noFill/>
            <a:ln w="31750">
              <a:noFill/>
            </a:ln>
          </p:spPr>
          <p:txBody>
            <a:bodyPr wrap="none" lIns="90000" tIns="46800" rIns="90000" bIns="46800">
              <a:spAutoFit/>
            </a:bodyPr>
            <a:p>
              <a:r>
                <a:rPr lang="zh-CN" altLang="en-US" dirty="0">
                  <a:solidFill>
                    <a:schemeClr val="folHlink"/>
                  </a:solidFill>
                  <a:latin typeface="宋体" panose="02010600030101010101" pitchFamily="2" charset="-122"/>
                </a:rPr>
                <a:t>硬布线控制</a:t>
              </a:r>
              <a:endParaRPr lang="zh-CN" altLang="en-US" dirty="0">
                <a:solidFill>
                  <a:schemeClr val="folHlink"/>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32771" name="Rectangle 4"/>
          <p:cNvSpPr/>
          <p:nvPr/>
        </p:nvSpPr>
        <p:spPr>
          <a:xfrm>
            <a:off x="395288" y="333375"/>
            <a:ext cx="8424862" cy="5262563"/>
          </a:xfrm>
          <a:prstGeom prst="rect">
            <a:avLst/>
          </a:prstGeom>
          <a:noFill/>
          <a:ln w="9525">
            <a:noFill/>
          </a:ln>
        </p:spPr>
        <p:txBody>
          <a:bodyPr>
            <a:spAutoFit/>
          </a:bodyPr>
          <a:p>
            <a:pPr>
              <a:lnSpc>
                <a:spcPct val="100000"/>
              </a:lnSpc>
            </a:pPr>
            <a:r>
              <a:rPr lang="zh-CN" altLang="en-US" dirty="0">
                <a:latin typeface="宋体" panose="02010600030101010101" pitchFamily="2" charset="-122"/>
              </a:rPr>
              <a:t>指令执行过程：</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）首先从存储器中读出一条指令－取指过程（又称取指阶段）</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）对该条指令进行分析，指出该指令要完成什么样的操作，并按寻址特征指明操作数的地址－分析过程（又称分析阶段）</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）根据操作数所在地址，取出操作数，并完成指令规定的操作－执行过程（又称执行阶段）</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即通常说完成一条指令操作分为：取指、分析和执行三个阶段。</a:t>
            </a:r>
            <a:endParaRPr lang="zh-CN" altLang="en-US" dirty="0">
              <a:latin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91491" name="Rectangle 2"/>
          <p:cNvSpPr>
            <a:spLocks noGrp="1"/>
          </p:cNvSpPr>
          <p:nvPr>
            <p:ph type="body" idx="4294967295"/>
          </p:nvPr>
        </p:nvSpPr>
        <p:spPr>
          <a:xfrm>
            <a:off x="533400" y="1295400"/>
            <a:ext cx="8001000" cy="3133725"/>
          </a:xfrm>
          <a:ln/>
        </p:spPr>
        <p:txBody>
          <a:bodyPr vert="horz" wrap="square" lIns="92075" tIns="46038" rIns="92075" bIns="46038" anchor="t" anchorCtr="0"/>
          <a:p>
            <a:pPr algn="just" eaLnBrk="1" hangingPunct="1">
              <a:buFontTx/>
              <a:buNone/>
            </a:pPr>
            <a:r>
              <a:rPr lang="zh-CN" altLang="en-US" b="1" dirty="0">
                <a:ea typeface="楷体_GB2312" pitchFamily="49" charset="-122"/>
              </a:rPr>
              <a:t>            </a:t>
            </a:r>
            <a:r>
              <a:rPr lang="zh-CN" altLang="zh-CN" b="1" dirty="0"/>
              <a:t>总线是一组能为多个部件分时共享的公共信息传送线路。</a:t>
            </a:r>
            <a:r>
              <a:rPr lang="zh-CN" altLang="zh-CN" b="1" dirty="0">
                <a:solidFill>
                  <a:srgbClr val="FF0000"/>
                </a:solidFill>
              </a:rPr>
              <a:t>共享</a:t>
            </a:r>
            <a:r>
              <a:rPr lang="zh-CN" altLang="zh-CN" b="1" dirty="0"/>
              <a:t>是指总线上可以挂接多个部件，各个部件之间相互交换的信息都可以通过这组公共线路传送；</a:t>
            </a:r>
            <a:r>
              <a:rPr lang="zh-CN" altLang="zh-CN" b="1" dirty="0">
                <a:solidFill>
                  <a:srgbClr val="FF0000"/>
                </a:solidFill>
              </a:rPr>
              <a:t>分时</a:t>
            </a:r>
            <a:r>
              <a:rPr lang="zh-CN" altLang="zh-CN" b="1" dirty="0"/>
              <a:t>是指同一时刻总线上只能传送一个部件发送的信息。</a:t>
            </a:r>
            <a:endParaRPr lang="zh-CN" altLang="en-US" b="1" dirty="0">
              <a:ea typeface="楷体_GB2312" pitchFamily="49" charset="-122"/>
            </a:endParaRPr>
          </a:p>
        </p:txBody>
      </p:sp>
      <p:sp>
        <p:nvSpPr>
          <p:cNvPr id="191492" name="Rectangle 3"/>
          <p:cNvSpPr>
            <a:spLocks noGrp="1"/>
          </p:cNvSpPr>
          <p:nvPr>
            <p:ph type="title" idx="4294967295"/>
          </p:nvPr>
        </p:nvSpPr>
        <p:spPr>
          <a:xfrm>
            <a:off x="685800" y="304800"/>
            <a:ext cx="7772400" cy="1143000"/>
          </a:xfrm>
          <a:ln/>
        </p:spPr>
        <p:txBody>
          <a:bodyPr vert="horz" wrap="square" lIns="92075" tIns="46038" rIns="92075" bIns="46038" anchor="ctr" anchorCtr="0"/>
          <a:p>
            <a:pPr eaLnBrk="1" hangingPunct="1"/>
            <a:r>
              <a:rPr lang="en-US" altLang="zh-CN" sz="4000" dirty="0">
                <a:solidFill>
                  <a:srgbClr val="0000FF"/>
                </a:solidFill>
                <a:latin typeface="华文新魏" panose="02010800040101010101" pitchFamily="2" charset="-122"/>
                <a:ea typeface="华文新魏" panose="02010800040101010101" pitchFamily="2" charset="-122"/>
              </a:rPr>
              <a:t>7</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1 </a:t>
            </a:r>
            <a:r>
              <a:rPr lang="zh-CN" altLang="zh-CN" sz="4000" dirty="0">
                <a:solidFill>
                  <a:srgbClr val="0000FF"/>
                </a:solidFill>
                <a:latin typeface="华文新魏" panose="02010800040101010101" pitchFamily="2" charset="-122"/>
                <a:ea typeface="华文新魏" panose="02010800040101010101" pitchFamily="2" charset="-122"/>
              </a:rPr>
              <a:t>总线概述</a:t>
            </a:r>
            <a:endParaRPr lang="zh-CN" altLang="en-US" sz="4000"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92515" name="Rectangle 2"/>
          <p:cNvSpPr>
            <a:spLocks noGrp="1"/>
          </p:cNvSpPr>
          <p:nvPr>
            <p:ph type="body" idx="4294967295"/>
          </p:nvPr>
        </p:nvSpPr>
        <p:spPr>
          <a:xfrm>
            <a:off x="533400" y="1295400"/>
            <a:ext cx="8001000" cy="5334000"/>
          </a:xfrm>
          <a:ln/>
        </p:spPr>
        <p:txBody>
          <a:bodyPr vert="horz" wrap="square" lIns="92075" tIns="46038" rIns="92075" bIns="46038" anchor="t" anchorCtr="0"/>
          <a:p>
            <a:pPr algn="just" eaLnBrk="1" hangingPunct="1">
              <a:buFontTx/>
              <a:buNone/>
            </a:pPr>
            <a:r>
              <a:rPr lang="en-US" altLang="zh-CN" b="1" dirty="0"/>
              <a:t>            </a:t>
            </a:r>
            <a:r>
              <a:rPr lang="zh-CN" altLang="zh-CN" b="1" dirty="0"/>
              <a:t>总线采用分时共享技术，当总线空闲（所有部件都以</a:t>
            </a:r>
            <a:r>
              <a:rPr lang="en-US" altLang="zh-CN" b="1" dirty="0"/>
              <a:t>高阻状态</a:t>
            </a:r>
            <a:r>
              <a:rPr lang="zh-CN" altLang="zh-CN" b="1" dirty="0"/>
              <a:t>连接在总线上）时，如果有一个部件要与目的部件通信，则发起通信的部件驱动总线，发出</a:t>
            </a:r>
            <a:r>
              <a:rPr lang="en-US" altLang="zh-CN" b="1" dirty="0"/>
              <a:t>地址</a:t>
            </a:r>
            <a:r>
              <a:rPr lang="zh-CN" altLang="zh-CN" b="1" dirty="0"/>
              <a:t>和数据。其他以</a:t>
            </a:r>
            <a:r>
              <a:rPr lang="en-US" altLang="zh-CN" b="1" dirty="0"/>
              <a:t>高阻状态</a:t>
            </a:r>
            <a:r>
              <a:rPr lang="zh-CN" altLang="zh-CN" b="1" dirty="0"/>
              <a:t>连接在总线上的部件如果收到与自己相符的</a:t>
            </a:r>
            <a:r>
              <a:rPr lang="en-US" altLang="zh-CN" b="1" dirty="0"/>
              <a:t>地址</a:t>
            </a:r>
            <a:r>
              <a:rPr lang="zh-CN" altLang="zh-CN" b="1" dirty="0"/>
              <a:t>信息后，即接收总线上的数据。发送部件完成通信后，将总线让出（输出变为</a:t>
            </a:r>
            <a:r>
              <a:rPr lang="en-US" altLang="zh-CN" b="1" dirty="0"/>
              <a:t>高阻态</a:t>
            </a:r>
            <a:r>
              <a:rPr lang="zh-CN" altLang="zh-CN" b="1" dirty="0"/>
              <a:t>）。</a:t>
            </a:r>
            <a:endParaRPr lang="zh-CN" altLang="en-US" b="1" dirty="0">
              <a:ea typeface="楷体_GB2312" pitchFamily="49" charset="-122"/>
            </a:endParaRPr>
          </a:p>
        </p:txBody>
      </p:sp>
      <p:sp>
        <p:nvSpPr>
          <p:cNvPr id="192516" name="Rectangle 3"/>
          <p:cNvSpPr>
            <a:spLocks noGrp="1"/>
          </p:cNvSpPr>
          <p:nvPr>
            <p:ph type="title" idx="4294967295"/>
          </p:nvPr>
        </p:nvSpPr>
        <p:spPr>
          <a:xfrm>
            <a:off x="685800" y="304800"/>
            <a:ext cx="7772400" cy="1143000"/>
          </a:xfrm>
          <a:ln/>
        </p:spPr>
        <p:txBody>
          <a:bodyPr vert="horz" wrap="square" lIns="92075" tIns="46038" rIns="92075" bIns="46038" anchor="ctr" anchorCtr="0"/>
          <a:p>
            <a:pPr eaLnBrk="1" hangingPunct="1"/>
            <a:r>
              <a:rPr lang="en-US" altLang="zh-CN" sz="3600" dirty="0">
                <a:solidFill>
                  <a:srgbClr val="0000FF"/>
                </a:solidFill>
                <a:latin typeface="华文新魏" panose="02010800040101010101" pitchFamily="2" charset="-122"/>
                <a:ea typeface="华文新魏" panose="02010800040101010101" pitchFamily="2" charset="-122"/>
              </a:rPr>
              <a:t>7</a:t>
            </a:r>
            <a:r>
              <a:rPr lang="zh-CN" altLang="en-US" sz="3600" dirty="0">
                <a:solidFill>
                  <a:srgbClr val="0000FF"/>
                </a:solidFill>
                <a:latin typeface="华文新魏" panose="02010800040101010101" pitchFamily="2" charset="-122"/>
                <a:ea typeface="华文新魏" panose="02010800040101010101" pitchFamily="2" charset="-122"/>
              </a:rPr>
              <a:t>.</a:t>
            </a:r>
            <a:r>
              <a:rPr lang="en-US" altLang="zh-CN" sz="3600" dirty="0">
                <a:solidFill>
                  <a:srgbClr val="0000FF"/>
                </a:solidFill>
                <a:latin typeface="华文新魏" panose="02010800040101010101" pitchFamily="2" charset="-122"/>
                <a:ea typeface="华文新魏" panose="02010800040101010101" pitchFamily="2" charset="-122"/>
              </a:rPr>
              <a:t>1 </a:t>
            </a:r>
            <a:r>
              <a:rPr lang="zh-CN" altLang="en-US" sz="3600" dirty="0">
                <a:solidFill>
                  <a:srgbClr val="0000FF"/>
                </a:solidFill>
                <a:latin typeface="华文新魏" panose="02010800040101010101" pitchFamily="2" charset="-122"/>
                <a:ea typeface="华文新魏" panose="02010800040101010101" pitchFamily="2" charset="-122"/>
              </a:rPr>
              <a:t>.</a:t>
            </a:r>
            <a:r>
              <a:rPr lang="en-US" altLang="zh-CN" sz="3600" dirty="0">
                <a:solidFill>
                  <a:srgbClr val="0000FF"/>
                </a:solidFill>
                <a:latin typeface="华文新魏" panose="02010800040101010101" pitchFamily="2" charset="-122"/>
                <a:ea typeface="华文新魏" panose="02010800040101010101" pitchFamily="2" charset="-122"/>
              </a:rPr>
              <a:t>1 </a:t>
            </a:r>
            <a:r>
              <a:rPr lang="zh-CN" altLang="zh-CN" sz="3600" dirty="0">
                <a:solidFill>
                  <a:srgbClr val="0000FF"/>
                </a:solidFill>
                <a:latin typeface="华文新魏" panose="02010800040101010101" pitchFamily="2" charset="-122"/>
                <a:ea typeface="华文新魏" panose="02010800040101010101" pitchFamily="2" charset="-122"/>
              </a:rPr>
              <a:t>总线的基本概念</a:t>
            </a:r>
            <a:endParaRPr lang="zh-CN" altLang="en-US" sz="3600"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8436" name="Rectangle 2"/>
          <p:cNvSpPr>
            <a:spLocks noGrp="1"/>
          </p:cNvSpPr>
          <p:nvPr>
            <p:ph type="body" idx="4294967295"/>
          </p:nvPr>
        </p:nvSpPr>
        <p:spPr>
          <a:xfrm>
            <a:off x="533400" y="1295400"/>
            <a:ext cx="8001000" cy="5334000"/>
          </a:xfrm>
          <a:ln/>
        </p:spPr>
        <p:txBody>
          <a:bodyPr vert="horz" wrap="square" lIns="92075" tIns="46038" rIns="92075" bIns="46038" anchor="t" anchorCtr="0"/>
          <a:p>
            <a:pPr marL="0" indent="0">
              <a:buFontTx/>
              <a:buNone/>
            </a:pPr>
            <a:r>
              <a:rPr lang="en-US" altLang="zh-CN" b="1" dirty="0"/>
              <a:t> </a:t>
            </a:r>
            <a:r>
              <a:rPr lang="en-US" altLang="zh-CN" b="1" dirty="0">
                <a:solidFill>
                  <a:srgbClr val="0000FF"/>
                </a:solidFill>
              </a:rPr>
              <a:t>1. </a:t>
            </a:r>
            <a:r>
              <a:rPr lang="zh-CN" altLang="zh-CN" b="1" dirty="0">
                <a:solidFill>
                  <a:srgbClr val="0000FF"/>
                </a:solidFill>
              </a:rPr>
              <a:t>三态门和总线电路</a:t>
            </a:r>
            <a:endParaRPr lang="zh-CN" altLang="zh-CN" b="1" dirty="0">
              <a:solidFill>
                <a:srgbClr val="0000FF"/>
              </a:solidFill>
            </a:endParaRPr>
          </a:p>
          <a:p>
            <a:pPr marL="0" indent="0">
              <a:buFontTx/>
              <a:buNone/>
            </a:pPr>
            <a:r>
              <a:rPr lang="en-US" altLang="zh-CN" b="1" dirty="0"/>
              <a:t>        </a:t>
            </a:r>
            <a:r>
              <a:rPr lang="zh-CN" altLang="zh-CN" b="1" dirty="0"/>
              <a:t>所谓高阻状态又称为浮空状态，输出呈高阻状态即相当于输出开路（隔断），输出端对地的电阻无限大，与外界断开联系。具备高阻状态的门电路称为三态门，即具有</a:t>
            </a:r>
            <a:r>
              <a:rPr lang="en-US" altLang="zh-CN" b="1" dirty="0"/>
              <a:t>3</a:t>
            </a:r>
            <a:r>
              <a:rPr lang="zh-CN" altLang="zh-CN" b="1" dirty="0"/>
              <a:t>种逻辑状态（逻辑“</a:t>
            </a:r>
            <a:r>
              <a:rPr lang="en-US" altLang="zh-CN" b="1" dirty="0"/>
              <a:t>0</a:t>
            </a:r>
            <a:r>
              <a:rPr lang="zh-CN" altLang="zh-CN" b="1" dirty="0"/>
              <a:t>”、逻辑“</a:t>
            </a:r>
            <a:r>
              <a:rPr lang="en-US" altLang="zh-CN" b="1" dirty="0"/>
              <a:t>1</a:t>
            </a:r>
            <a:r>
              <a:rPr lang="zh-CN" altLang="zh-CN" b="1" dirty="0"/>
              <a:t>”和高阻状态）的门电路。三态门除了正常的输入端和输出端之外，还有一个控制端</a:t>
            </a:r>
            <a:r>
              <a:rPr lang="en-US" altLang="zh-CN" b="1" dirty="0"/>
              <a:t>G</a:t>
            </a:r>
            <a:r>
              <a:rPr lang="zh-CN" altLang="zh-CN" b="1" dirty="0"/>
              <a:t>（或</a:t>
            </a:r>
            <a:r>
              <a:rPr lang="en-US" altLang="zh-CN" b="1" dirty="0"/>
              <a:t>     </a:t>
            </a:r>
            <a:r>
              <a:rPr lang="zh-CN" altLang="zh-CN" b="1" dirty="0"/>
              <a:t>）。</a:t>
            </a:r>
            <a:endParaRPr lang="zh-CN" altLang="en-US" b="1" dirty="0">
              <a:ea typeface="楷体_GB2312" pitchFamily="49" charset="-122"/>
            </a:endParaRPr>
          </a:p>
        </p:txBody>
      </p:sp>
      <p:sp>
        <p:nvSpPr>
          <p:cNvPr id="18437" name="Rectangle 3"/>
          <p:cNvSpPr>
            <a:spLocks noGrp="1"/>
          </p:cNvSpPr>
          <p:nvPr>
            <p:ph type="title" idx="4294967295"/>
          </p:nvPr>
        </p:nvSpPr>
        <p:spPr>
          <a:xfrm>
            <a:off x="685800" y="304800"/>
            <a:ext cx="7772400" cy="1143000"/>
          </a:xfrm>
          <a:ln/>
        </p:spPr>
        <p:txBody>
          <a:bodyPr vert="horz" wrap="square" lIns="92075" tIns="46038" rIns="92075" bIns="46038" anchor="ctr" anchorCtr="0"/>
          <a:p>
            <a:pPr eaLnBrk="1" hangingPunct="1"/>
            <a:r>
              <a:rPr lang="en-US" altLang="zh-CN" sz="3600" dirty="0">
                <a:solidFill>
                  <a:srgbClr val="0000FF"/>
                </a:solidFill>
                <a:latin typeface="华文新魏" panose="02010800040101010101" pitchFamily="2" charset="-122"/>
                <a:ea typeface="华文新魏" panose="02010800040101010101" pitchFamily="2" charset="-122"/>
              </a:rPr>
              <a:t>7</a:t>
            </a:r>
            <a:r>
              <a:rPr lang="zh-CN" altLang="en-US" sz="3600" dirty="0">
                <a:solidFill>
                  <a:srgbClr val="0000FF"/>
                </a:solidFill>
                <a:latin typeface="华文新魏" panose="02010800040101010101" pitchFamily="2" charset="-122"/>
                <a:ea typeface="华文新魏" panose="02010800040101010101" pitchFamily="2" charset="-122"/>
              </a:rPr>
              <a:t>.</a:t>
            </a:r>
            <a:r>
              <a:rPr lang="en-US" altLang="zh-CN" sz="3600" dirty="0">
                <a:solidFill>
                  <a:srgbClr val="0000FF"/>
                </a:solidFill>
                <a:latin typeface="华文新魏" panose="02010800040101010101" pitchFamily="2" charset="-122"/>
                <a:ea typeface="华文新魏" panose="02010800040101010101" pitchFamily="2" charset="-122"/>
              </a:rPr>
              <a:t>1 </a:t>
            </a:r>
            <a:r>
              <a:rPr lang="zh-CN" altLang="en-US" sz="3600" dirty="0">
                <a:solidFill>
                  <a:srgbClr val="0000FF"/>
                </a:solidFill>
                <a:latin typeface="华文新魏" panose="02010800040101010101" pitchFamily="2" charset="-122"/>
                <a:ea typeface="华文新魏" panose="02010800040101010101" pitchFamily="2" charset="-122"/>
              </a:rPr>
              <a:t>.</a:t>
            </a:r>
            <a:r>
              <a:rPr lang="en-US" altLang="zh-CN" sz="3600" dirty="0">
                <a:solidFill>
                  <a:srgbClr val="0000FF"/>
                </a:solidFill>
                <a:latin typeface="华文新魏" panose="02010800040101010101" pitchFamily="2" charset="-122"/>
                <a:ea typeface="华文新魏" panose="02010800040101010101" pitchFamily="2" charset="-122"/>
              </a:rPr>
              <a:t>1 </a:t>
            </a:r>
            <a:r>
              <a:rPr lang="zh-CN" altLang="zh-CN" sz="3600" dirty="0">
                <a:solidFill>
                  <a:srgbClr val="0000FF"/>
                </a:solidFill>
                <a:latin typeface="华文新魏" panose="02010800040101010101" pitchFamily="2" charset="-122"/>
                <a:ea typeface="华文新魏" panose="02010800040101010101" pitchFamily="2" charset="-122"/>
              </a:rPr>
              <a:t>总线的基本概念</a:t>
            </a:r>
            <a:r>
              <a:rPr lang="zh-CN" altLang="en-US" sz="3600" dirty="0">
                <a:solidFill>
                  <a:srgbClr val="0000FF"/>
                </a:solidFill>
                <a:latin typeface="华文新魏" panose="02010800040101010101" pitchFamily="2" charset="-122"/>
                <a:ea typeface="华文新魏" panose="02010800040101010101" pitchFamily="2" charset="-122"/>
              </a:rPr>
              <a:t>（续）</a:t>
            </a:r>
            <a:endParaRPr lang="zh-CN" altLang="en-US" sz="3600" dirty="0">
              <a:solidFill>
                <a:srgbClr val="0000FF"/>
              </a:solidFill>
              <a:latin typeface="华文新魏" panose="02010800040101010101" pitchFamily="2" charset="-122"/>
              <a:ea typeface="华文新魏" panose="02010800040101010101" pitchFamily="2" charset="-122"/>
            </a:endParaRPr>
          </a:p>
        </p:txBody>
      </p:sp>
      <p:sp>
        <p:nvSpPr>
          <p:cNvPr id="18438"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宋体" panose="02010600030101010101" pitchFamily="2" charset="-122"/>
            </a:endParaRPr>
          </a:p>
        </p:txBody>
      </p:sp>
      <p:graphicFrame>
        <p:nvGraphicFramePr>
          <p:cNvPr id="18434" name="对象 2"/>
          <p:cNvGraphicFramePr>
            <a:graphicFrameLocks noChangeAspect="1"/>
          </p:cNvGraphicFramePr>
          <p:nvPr/>
        </p:nvGraphicFramePr>
        <p:xfrm>
          <a:off x="7524750" y="4797425"/>
          <a:ext cx="360363" cy="487363"/>
        </p:xfrm>
        <a:graphic>
          <a:graphicData uri="http://schemas.openxmlformats.org/presentationml/2006/ole">
            <mc:AlternateContent xmlns:mc="http://schemas.openxmlformats.org/markup-compatibility/2006">
              <mc:Choice xmlns:v="urn:schemas-microsoft-com:vml" Requires="v">
                <p:oleObj spid="_x0000_s3087" name="" r:id="rId1" imgW="165100" imgH="215900" progId="Equation.3">
                  <p:embed/>
                </p:oleObj>
              </mc:Choice>
              <mc:Fallback>
                <p:oleObj name="" r:id="rId1" imgW="165100" imgH="215900" progId="Equation.3">
                  <p:embed/>
                  <p:pic>
                    <p:nvPicPr>
                      <p:cNvPr id="0" name="图片 3086"/>
                      <p:cNvPicPr/>
                      <p:nvPr/>
                    </p:nvPicPr>
                    <p:blipFill>
                      <a:blip r:embed="rId2"/>
                      <a:stretch>
                        <a:fillRect/>
                      </a:stretch>
                    </p:blipFill>
                    <p:spPr>
                      <a:xfrm>
                        <a:off x="7524750" y="4797425"/>
                        <a:ext cx="360363" cy="487363"/>
                      </a:xfrm>
                      <a:prstGeom prst="rect">
                        <a:avLst/>
                      </a:prstGeom>
                      <a:noFill/>
                      <a:ln w="38100">
                        <a:noFill/>
                        <a:miter/>
                      </a:ln>
                    </p:spPr>
                  </p:pic>
                </p:oleObj>
              </mc:Fallback>
            </mc:AlternateContent>
          </a:graphicData>
        </a:graphic>
      </p:graphicFrame>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93539" name="Rectangle 2"/>
          <p:cNvSpPr>
            <a:spLocks noGrp="1"/>
          </p:cNvSpPr>
          <p:nvPr>
            <p:ph type="body" idx="4294967295"/>
          </p:nvPr>
        </p:nvSpPr>
        <p:spPr>
          <a:xfrm>
            <a:off x="214313" y="857250"/>
            <a:ext cx="8715375" cy="5486400"/>
          </a:xfrm>
          <a:ln/>
        </p:spPr>
        <p:txBody>
          <a:bodyPr vert="horz" wrap="square" lIns="92075" tIns="46038" rIns="92075" bIns="46038" anchor="t" anchorCtr="0"/>
          <a:p>
            <a:pPr marL="0" indent="0" algn="just" eaLnBrk="1" hangingPunct="1">
              <a:buFontTx/>
              <a:buNone/>
            </a:pPr>
            <a:r>
              <a:rPr lang="zh-CN" altLang="en-US" b="1" dirty="0">
                <a:solidFill>
                  <a:srgbClr val="0000FF"/>
                </a:solidFill>
                <a:cs typeface="Times New Roman" panose="02020603050405020304" pitchFamily="18" charset="0"/>
              </a:rPr>
              <a:t>1</a:t>
            </a:r>
            <a:r>
              <a:rPr lang="zh-CN" altLang="en-US" b="1" dirty="0">
                <a:solidFill>
                  <a:srgbClr val="0000FF"/>
                </a:solidFill>
                <a:ea typeface="楷体_GB2312" pitchFamily="49" charset="-122"/>
              </a:rPr>
              <a:t>.</a:t>
            </a:r>
            <a:r>
              <a:rPr lang="zh-CN" altLang="zh-CN" b="1" dirty="0">
                <a:solidFill>
                  <a:srgbClr val="0000FF"/>
                </a:solidFill>
              </a:rPr>
              <a:t>按功能层次分类</a:t>
            </a:r>
            <a:endParaRPr lang="zh-CN" altLang="en-US" b="1" dirty="0">
              <a:solidFill>
                <a:srgbClr val="0000FF"/>
              </a:solidFill>
              <a:latin typeface="宋体" panose="02010600030101010101" pitchFamily="2" charset="-122"/>
              <a:cs typeface="Times New Roman" panose="02020603050405020304" pitchFamily="18" charset="0"/>
            </a:endParaRPr>
          </a:p>
          <a:p>
            <a:pPr marL="0" indent="0">
              <a:buFontTx/>
              <a:buNone/>
            </a:pPr>
            <a:r>
              <a:rPr lang="zh-CN" altLang="en-US" b="1" dirty="0">
                <a:ea typeface="楷体_GB2312" pitchFamily="49" charset="-122"/>
              </a:rPr>
              <a:t>⑴</a:t>
            </a:r>
            <a:r>
              <a:rPr lang="zh-CN" altLang="zh-CN" b="1" dirty="0"/>
              <a:t>片内总线</a:t>
            </a:r>
            <a:endParaRPr lang="zh-CN" altLang="zh-CN" b="1" dirty="0"/>
          </a:p>
          <a:p>
            <a:pPr marL="0" indent="0">
              <a:buFontTx/>
              <a:buNone/>
            </a:pPr>
            <a:r>
              <a:rPr lang="en-US" altLang="zh-CN" b="1" dirty="0"/>
              <a:t>        </a:t>
            </a:r>
            <a:r>
              <a:rPr lang="zh-CN" altLang="zh-CN" b="1" dirty="0"/>
              <a:t>芯片内部的总线，它是</a:t>
            </a:r>
            <a:r>
              <a:rPr lang="en-US" altLang="zh-CN" b="1" dirty="0"/>
              <a:t>CPU</a:t>
            </a:r>
            <a:r>
              <a:rPr lang="zh-CN" altLang="zh-CN" b="1" dirty="0"/>
              <a:t>芯片内部寄存器与寄存器之间、寄存器与</a:t>
            </a:r>
            <a:r>
              <a:rPr lang="en-US" altLang="zh-CN" b="1" dirty="0"/>
              <a:t>ALU</a:t>
            </a:r>
            <a:r>
              <a:rPr lang="zh-CN" altLang="zh-CN" b="1" dirty="0"/>
              <a:t>之间的公共连接线。</a:t>
            </a:r>
            <a:endParaRPr lang="en-US" altLang="zh-CN" b="1" dirty="0"/>
          </a:p>
          <a:p>
            <a:pPr marL="0" indent="0">
              <a:buFontTx/>
              <a:buNone/>
            </a:pPr>
            <a:r>
              <a:rPr lang="zh-CN" altLang="en-US" b="1" dirty="0">
                <a:ea typeface="楷体_GB2312" pitchFamily="49" charset="-122"/>
              </a:rPr>
              <a:t>⑵</a:t>
            </a:r>
            <a:r>
              <a:rPr lang="zh-CN" altLang="zh-CN" b="1" dirty="0"/>
              <a:t>系统总线</a:t>
            </a:r>
            <a:endParaRPr lang="zh-CN" altLang="zh-CN" b="1" dirty="0"/>
          </a:p>
          <a:p>
            <a:pPr marL="0" indent="0">
              <a:buFontTx/>
              <a:buNone/>
            </a:pPr>
            <a:r>
              <a:rPr lang="en-US" altLang="zh-CN" b="1" dirty="0"/>
              <a:t>        </a:t>
            </a:r>
            <a:r>
              <a:rPr lang="zh-CN" altLang="zh-CN" b="1" dirty="0"/>
              <a:t>计算机系统内各功能部件（CPU、主存、I/O接口）之间相互连接的总线，系统总线也称为内总线，是构成计算机的主要组成部分。</a:t>
            </a:r>
            <a:endParaRPr lang="en-US" altLang="zh-CN" b="1" dirty="0"/>
          </a:p>
          <a:p>
            <a:pPr marL="0" indent="0">
              <a:buFontTx/>
              <a:buNone/>
            </a:pPr>
            <a:r>
              <a:rPr lang="zh-CN" altLang="en-US" b="1" dirty="0">
                <a:ea typeface="楷体_GB2312" pitchFamily="49" charset="-122"/>
              </a:rPr>
              <a:t>⑶</a:t>
            </a:r>
            <a:r>
              <a:rPr lang="zh-CN" altLang="zh-CN" b="1" dirty="0"/>
              <a:t>通信总线（外总线）</a:t>
            </a:r>
            <a:endParaRPr lang="zh-CN" altLang="zh-CN" b="1" dirty="0"/>
          </a:p>
          <a:p>
            <a:pPr marL="0" indent="0">
              <a:buFontTx/>
              <a:buNone/>
            </a:pPr>
            <a:r>
              <a:rPr lang="en-US" altLang="zh-CN" b="1" dirty="0"/>
              <a:t>        </a:t>
            </a:r>
            <a:r>
              <a:rPr lang="zh-CN" altLang="zh-CN" b="1" dirty="0"/>
              <a:t>用于计算机系统之间或计算机系统与其他系统（远程通信设备、测试设备之间信息传送的总线。</a:t>
            </a:r>
            <a:endParaRPr lang="zh-CN" altLang="en-US" b="1" dirty="0">
              <a:ea typeface="楷体_GB2312" pitchFamily="49" charset="-122"/>
            </a:endParaRPr>
          </a:p>
        </p:txBody>
      </p:sp>
      <p:sp>
        <p:nvSpPr>
          <p:cNvPr id="193540" name="Rectangle 3"/>
          <p:cNvSpPr>
            <a:spLocks noGrp="1"/>
          </p:cNvSpPr>
          <p:nvPr>
            <p:ph type="title" idx="4294967295"/>
          </p:nvPr>
        </p:nvSpPr>
        <p:spPr>
          <a:xfrm>
            <a:off x="685800" y="304800"/>
            <a:ext cx="7772400" cy="552450"/>
          </a:xfrm>
          <a:ln/>
        </p:spPr>
        <p:txBody>
          <a:bodyPr vert="horz" wrap="square" lIns="92075" tIns="46038" rIns="92075" bIns="46038" anchor="ctr" anchorCtr="0"/>
          <a:p>
            <a:pPr eaLnBrk="1" hangingPunct="1"/>
            <a:r>
              <a:rPr lang="en-US" altLang="zh-CN" sz="3600" dirty="0">
                <a:solidFill>
                  <a:srgbClr val="0000FF"/>
                </a:solidFill>
                <a:latin typeface="华文新魏" panose="02010800040101010101" pitchFamily="2" charset="-122"/>
                <a:ea typeface="华文新魏" panose="02010800040101010101" pitchFamily="2" charset="-122"/>
              </a:rPr>
              <a:t>7</a:t>
            </a:r>
            <a:r>
              <a:rPr lang="zh-CN" altLang="en-US" sz="3600" dirty="0">
                <a:solidFill>
                  <a:srgbClr val="0000FF"/>
                </a:solidFill>
                <a:latin typeface="华文新魏" panose="02010800040101010101" pitchFamily="2" charset="-122"/>
                <a:ea typeface="华文新魏" panose="02010800040101010101" pitchFamily="2" charset="-122"/>
              </a:rPr>
              <a:t>.</a:t>
            </a:r>
            <a:r>
              <a:rPr lang="en-US" altLang="zh-CN" sz="3600" dirty="0">
                <a:solidFill>
                  <a:srgbClr val="0000FF"/>
                </a:solidFill>
                <a:latin typeface="华文新魏" panose="02010800040101010101" pitchFamily="2" charset="-122"/>
                <a:ea typeface="华文新魏" panose="02010800040101010101" pitchFamily="2" charset="-122"/>
              </a:rPr>
              <a:t>1</a:t>
            </a:r>
            <a:r>
              <a:rPr lang="zh-CN" altLang="en-US" sz="3600" dirty="0">
                <a:solidFill>
                  <a:srgbClr val="0000FF"/>
                </a:solidFill>
                <a:latin typeface="华文新魏" panose="02010800040101010101" pitchFamily="2" charset="-122"/>
                <a:ea typeface="华文新魏" panose="02010800040101010101" pitchFamily="2" charset="-122"/>
              </a:rPr>
              <a:t>.</a:t>
            </a:r>
            <a:r>
              <a:rPr lang="en-US" altLang="zh-CN" sz="3600" dirty="0">
                <a:solidFill>
                  <a:srgbClr val="0000FF"/>
                </a:solidFill>
                <a:latin typeface="华文新魏" panose="02010800040101010101" pitchFamily="2" charset="-122"/>
                <a:ea typeface="华文新魏" panose="02010800040101010101" pitchFamily="2" charset="-122"/>
              </a:rPr>
              <a:t>2</a:t>
            </a:r>
            <a:r>
              <a:rPr lang="zh-CN" altLang="en-US" sz="3600" dirty="0">
                <a:solidFill>
                  <a:srgbClr val="0000FF"/>
                </a:solidFill>
                <a:latin typeface="华文新魏" panose="02010800040101010101" pitchFamily="2" charset="-122"/>
                <a:ea typeface="华文新魏" panose="02010800040101010101" pitchFamily="2" charset="-122"/>
              </a:rPr>
              <a:t> 总线的分类</a:t>
            </a:r>
            <a:endParaRPr lang="zh-CN" altLang="en-US" sz="3600"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94563" name="Rectangle 2"/>
          <p:cNvSpPr>
            <a:spLocks noGrp="1"/>
          </p:cNvSpPr>
          <p:nvPr>
            <p:ph type="body" idx="4294967295"/>
          </p:nvPr>
        </p:nvSpPr>
        <p:spPr>
          <a:xfrm>
            <a:off x="533400" y="1066800"/>
            <a:ext cx="8215313" cy="5486400"/>
          </a:xfrm>
          <a:ln/>
        </p:spPr>
        <p:txBody>
          <a:bodyPr vert="horz" wrap="square" lIns="92075" tIns="46038" rIns="92075" bIns="46038" anchor="t" anchorCtr="0"/>
          <a:p>
            <a:pPr marL="0" indent="0">
              <a:buFontTx/>
              <a:buNone/>
            </a:pPr>
            <a:r>
              <a:rPr lang="zh-CN" altLang="en-US" b="1" dirty="0">
                <a:ea typeface="楷体_GB2312" pitchFamily="49" charset="-122"/>
              </a:rPr>
              <a:t>⑴</a:t>
            </a:r>
            <a:r>
              <a:rPr lang="zh-CN" altLang="zh-CN" b="1" dirty="0"/>
              <a:t>并行总线</a:t>
            </a:r>
            <a:endParaRPr lang="zh-CN" altLang="zh-CN" b="1" dirty="0"/>
          </a:p>
          <a:p>
            <a:pPr marL="0" indent="0">
              <a:buFontTx/>
              <a:buNone/>
            </a:pPr>
            <a:r>
              <a:rPr lang="en-US" altLang="zh-CN" b="1" dirty="0"/>
              <a:t>        </a:t>
            </a:r>
            <a:r>
              <a:rPr lang="zh-CN" altLang="zh-CN" b="1" dirty="0"/>
              <a:t>含有多条双向数据线的总线，可以实现一个数据的多位同时传输。具有数据传输率高的优点，但当数据线较长时，数据各位到达接收端时的延迟可能不一致，会造成传输错误。</a:t>
            </a:r>
            <a:endParaRPr lang="en-US" altLang="zh-CN" b="1" dirty="0"/>
          </a:p>
          <a:p>
            <a:pPr marL="0" indent="0">
              <a:buFontTx/>
              <a:buNone/>
            </a:pPr>
            <a:r>
              <a:rPr lang="zh-CN" altLang="en-US" b="1" dirty="0">
                <a:ea typeface="楷体_GB2312" pitchFamily="49" charset="-122"/>
              </a:rPr>
              <a:t>⑵</a:t>
            </a:r>
            <a:r>
              <a:rPr lang="zh-CN" altLang="zh-CN" b="1" dirty="0"/>
              <a:t>串行总线</a:t>
            </a:r>
            <a:endParaRPr lang="zh-CN" altLang="zh-CN" b="1" dirty="0"/>
          </a:p>
          <a:p>
            <a:pPr marL="0" indent="0">
              <a:buFontTx/>
              <a:buNone/>
            </a:pPr>
            <a:r>
              <a:rPr lang="en-US" altLang="zh-CN" b="1" dirty="0"/>
              <a:t>         </a:t>
            </a:r>
            <a:r>
              <a:rPr lang="zh-CN" altLang="zh-CN" b="1" dirty="0"/>
              <a:t>只含有一条双向数据线或两条单向数据线的总线，可以实现一个数据的各位按照一定的速度和顺序依次传输。由于按位串行传输数据对数据线传输特性的要求不高，在长距离连线情况下仍可以有效地传送数据。</a:t>
            </a:r>
            <a:endParaRPr lang="zh-CN" altLang="en-US" b="1" dirty="0">
              <a:ea typeface="楷体_GB2312" pitchFamily="49" charset="-122"/>
            </a:endParaRPr>
          </a:p>
        </p:txBody>
      </p:sp>
      <p:sp>
        <p:nvSpPr>
          <p:cNvPr id="194564" name="Rectangle 3"/>
          <p:cNvSpPr>
            <a:spLocks noGrp="1"/>
          </p:cNvSpPr>
          <p:nvPr>
            <p:ph type="title" idx="4294967295"/>
          </p:nvPr>
        </p:nvSpPr>
        <p:spPr>
          <a:xfrm>
            <a:off x="685800" y="304800"/>
            <a:ext cx="7772400" cy="623888"/>
          </a:xfrm>
          <a:ln/>
        </p:spPr>
        <p:txBody>
          <a:bodyPr vert="horz" wrap="square" lIns="92075" tIns="46038" rIns="92075" bIns="46038" anchor="ctr" anchorCtr="0"/>
          <a:p>
            <a:pPr eaLnBrk="1" hangingPunct="1"/>
            <a:r>
              <a:rPr lang="en-US" altLang="zh-CN" sz="3200" dirty="0">
                <a:solidFill>
                  <a:srgbClr val="0000FF"/>
                </a:solidFill>
                <a:cs typeface="Times New Roman" panose="02020603050405020304" pitchFamily="18" charset="0"/>
              </a:rPr>
              <a:t>2</a:t>
            </a:r>
            <a:r>
              <a:rPr lang="zh-CN" altLang="en-US" sz="3200" dirty="0">
                <a:solidFill>
                  <a:srgbClr val="0000FF"/>
                </a:solidFill>
                <a:ea typeface="楷体_GB2312" pitchFamily="49" charset="-122"/>
              </a:rPr>
              <a:t>.</a:t>
            </a:r>
            <a:r>
              <a:rPr lang="zh-CN" altLang="zh-CN" sz="3200" dirty="0">
                <a:solidFill>
                  <a:srgbClr val="0000FF"/>
                </a:solidFill>
              </a:rPr>
              <a:t> 按数据线的多少分类</a:t>
            </a:r>
            <a:endParaRPr lang="zh-CN" altLang="zh-CN" sz="3200" dirty="0">
              <a:solidFill>
                <a:srgbClr val="0000FF"/>
              </a:solidFill>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97635" name="Rectangle 3"/>
          <p:cNvSpPr>
            <a:spLocks noGrp="1"/>
          </p:cNvSpPr>
          <p:nvPr>
            <p:ph type="body" idx="4294967295"/>
          </p:nvPr>
        </p:nvSpPr>
        <p:spPr>
          <a:xfrm>
            <a:off x="500063" y="1371600"/>
            <a:ext cx="7958137" cy="3128963"/>
          </a:xfrm>
          <a:ln/>
        </p:spPr>
        <p:txBody>
          <a:bodyPr vert="horz" wrap="square" lIns="92075" tIns="46038" rIns="92075" bIns="46038" anchor="t" anchorCtr="0"/>
          <a:p>
            <a:pPr eaLnBrk="1" hangingPunct="1">
              <a:buFontTx/>
              <a:buNone/>
            </a:pPr>
            <a:r>
              <a:rPr lang="zh-CN" altLang="en-US" b="1" dirty="0">
                <a:ea typeface="楷体_GB2312" pitchFamily="49" charset="-122"/>
              </a:rPr>
              <a:t>            计算机的输入输出系统是整个计算机系统中最具有</a:t>
            </a:r>
            <a:r>
              <a:rPr lang="zh-CN" altLang="en-US" b="1" dirty="0">
                <a:solidFill>
                  <a:srgbClr val="FF0000"/>
                </a:solidFill>
                <a:ea typeface="楷体_GB2312" pitchFamily="49" charset="-122"/>
              </a:rPr>
              <a:t>多样性</a:t>
            </a:r>
            <a:r>
              <a:rPr lang="zh-CN" altLang="en-US" b="1" dirty="0">
                <a:ea typeface="楷体_GB2312" pitchFamily="49" charset="-122"/>
              </a:rPr>
              <a:t>和</a:t>
            </a:r>
            <a:r>
              <a:rPr lang="zh-CN" altLang="en-US" b="1" dirty="0">
                <a:solidFill>
                  <a:srgbClr val="FF0000"/>
                </a:solidFill>
                <a:ea typeface="楷体_GB2312" pitchFamily="49" charset="-122"/>
              </a:rPr>
              <a:t>复杂性</a:t>
            </a:r>
            <a:r>
              <a:rPr lang="zh-CN" altLang="en-US" b="1" dirty="0">
                <a:ea typeface="楷体_GB2312" pitchFamily="49" charset="-122"/>
              </a:rPr>
              <a:t>的部分，本章首先讨论主机与外设之间的连接问题，重点介绍程序</a:t>
            </a:r>
            <a:r>
              <a:rPr lang="zh-CN" altLang="en-US" b="1" dirty="0">
                <a:solidFill>
                  <a:srgbClr val="FF0000"/>
                </a:solidFill>
                <a:ea typeface="楷体_GB2312" pitchFamily="49" charset="-122"/>
              </a:rPr>
              <a:t>查询方式</a:t>
            </a:r>
            <a:r>
              <a:rPr lang="zh-CN" altLang="en-US" b="1" dirty="0">
                <a:ea typeface="楷体_GB2312" pitchFamily="49" charset="-122"/>
              </a:rPr>
              <a:t>、</a:t>
            </a:r>
            <a:r>
              <a:rPr lang="zh-CN" altLang="en-US" b="1" dirty="0">
                <a:solidFill>
                  <a:srgbClr val="FF0000"/>
                </a:solidFill>
                <a:ea typeface="楷体_GB2312" pitchFamily="49" charset="-122"/>
              </a:rPr>
              <a:t>程序中断方式</a:t>
            </a:r>
            <a:r>
              <a:rPr lang="zh-CN" altLang="en-US" b="1" dirty="0">
                <a:ea typeface="楷体_GB2312" pitchFamily="49" charset="-122"/>
              </a:rPr>
              <a:t>、</a:t>
            </a:r>
            <a:r>
              <a:rPr lang="en-US" altLang="zh-CN" b="1" dirty="0">
                <a:solidFill>
                  <a:srgbClr val="FF0000"/>
                </a:solidFill>
                <a:ea typeface="楷体_GB2312" pitchFamily="49" charset="-122"/>
              </a:rPr>
              <a:t>DMA</a:t>
            </a:r>
            <a:r>
              <a:rPr lang="zh-CN" altLang="en-US" b="1" dirty="0">
                <a:solidFill>
                  <a:srgbClr val="FF0000"/>
                </a:solidFill>
                <a:ea typeface="楷体_GB2312" pitchFamily="49" charset="-122"/>
              </a:rPr>
              <a:t>方式</a:t>
            </a:r>
            <a:r>
              <a:rPr lang="zh-CN" altLang="en-US" b="1" dirty="0">
                <a:ea typeface="楷体_GB2312" pitchFamily="49" charset="-122"/>
              </a:rPr>
              <a:t>、</a:t>
            </a:r>
            <a:r>
              <a:rPr lang="zh-CN" altLang="en-US" b="1" dirty="0">
                <a:solidFill>
                  <a:srgbClr val="FF0000"/>
                </a:solidFill>
                <a:ea typeface="楷体_GB2312" pitchFamily="49" charset="-122"/>
              </a:rPr>
              <a:t>通道方式</a:t>
            </a:r>
            <a:r>
              <a:rPr lang="zh-CN" altLang="zh-CN" b="1" dirty="0"/>
              <a:t>等4种输入输出控制方式</a:t>
            </a:r>
            <a:r>
              <a:rPr lang="zh-CN" altLang="en-US" b="1" dirty="0">
                <a:ea typeface="楷体_GB2312" pitchFamily="49" charset="-122"/>
              </a:rPr>
              <a:t>。 </a:t>
            </a:r>
            <a:endParaRPr lang="zh-CN" altLang="en-US" b="1" dirty="0">
              <a:ea typeface="楷体_GB2312" pitchFamily="49" charset="-122"/>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98659" name="Rectangle 2"/>
          <p:cNvSpPr>
            <a:spLocks noGrp="1"/>
          </p:cNvSpPr>
          <p:nvPr>
            <p:ph type="body" idx="4294967295"/>
          </p:nvPr>
        </p:nvSpPr>
        <p:spPr>
          <a:xfrm>
            <a:off x="762000" y="1219200"/>
            <a:ext cx="7772400" cy="5029200"/>
          </a:xfrm>
          <a:ln/>
        </p:spPr>
        <p:txBody>
          <a:bodyPr vert="horz" wrap="square" lIns="92075" tIns="46038" rIns="92075" bIns="46038" anchor="t" anchorCtr="0"/>
          <a:p>
            <a:pPr>
              <a:lnSpc>
                <a:spcPct val="90000"/>
              </a:lnSpc>
              <a:spcBef>
                <a:spcPct val="0"/>
              </a:spcBef>
              <a:buFontTx/>
              <a:buNone/>
            </a:pPr>
            <a:r>
              <a:rPr lang="en-US" altLang="zh-CN" b="1" dirty="0">
                <a:cs typeface="Times New Roman" panose="02020603050405020304" pitchFamily="18" charset="0"/>
              </a:rPr>
              <a:t>            I/O</a:t>
            </a:r>
            <a:r>
              <a:rPr lang="zh-CN" altLang="en-US" b="1" dirty="0">
                <a:ea typeface="楷体_GB2312" pitchFamily="49" charset="-122"/>
              </a:rPr>
              <a:t>端口编址方式有两种：一种是</a:t>
            </a:r>
            <a:r>
              <a:rPr lang="en-US" altLang="zh-CN" b="1" dirty="0">
                <a:cs typeface="Times New Roman" panose="02020603050405020304" pitchFamily="18" charset="0"/>
              </a:rPr>
              <a:t>I/O</a:t>
            </a:r>
            <a:r>
              <a:rPr lang="zh-CN" altLang="en-US" b="1" dirty="0">
                <a:ea typeface="楷体_GB2312" pitchFamily="49" charset="-122"/>
              </a:rPr>
              <a:t>映射方式，即把</a:t>
            </a:r>
            <a:r>
              <a:rPr lang="en-US" altLang="zh-CN" b="1" dirty="0">
                <a:cs typeface="Times New Roman" panose="02020603050405020304" pitchFamily="18" charset="0"/>
              </a:rPr>
              <a:t>I/O</a:t>
            </a:r>
            <a:r>
              <a:rPr lang="zh-CN" altLang="en-US" b="1" dirty="0">
                <a:ea typeface="楷体_GB2312" pitchFamily="49" charset="-122"/>
              </a:rPr>
              <a:t>端口地址与存储器地址分别进行独立的编址；另一种是存储器映射方式，即把端口地址与存储器地址统一编址。</a:t>
            </a:r>
            <a:endParaRPr lang="zh-CN" altLang="en-US" b="1" dirty="0">
              <a:ea typeface="楷体_GB2312" pitchFamily="49" charset="-122"/>
            </a:endParaRPr>
          </a:p>
          <a:p>
            <a:pPr algn="just">
              <a:lnSpc>
                <a:spcPct val="90000"/>
              </a:lnSpc>
              <a:spcBef>
                <a:spcPct val="0"/>
              </a:spcBef>
              <a:buFontTx/>
              <a:buNone/>
            </a:pPr>
            <a:r>
              <a:rPr lang="zh-CN" altLang="en-US" b="1" dirty="0">
                <a:solidFill>
                  <a:srgbClr val="FF0000"/>
                </a:solidFill>
                <a:ea typeface="楷体_GB2312" pitchFamily="49" charset="-122"/>
              </a:rPr>
              <a:t>⑴独立编址</a:t>
            </a:r>
            <a:endParaRPr lang="zh-CN" altLang="en-US" b="1" dirty="0">
              <a:solidFill>
                <a:srgbClr val="FF0000"/>
              </a:solidFill>
              <a:latin typeface="宋体" panose="02010600030101010101" pitchFamily="2" charset="-122"/>
            </a:endParaRPr>
          </a:p>
          <a:p>
            <a:pPr>
              <a:lnSpc>
                <a:spcPct val="90000"/>
              </a:lnSpc>
              <a:spcBef>
                <a:spcPct val="0"/>
              </a:spcBef>
              <a:buFontTx/>
              <a:buNone/>
            </a:pPr>
            <a:r>
              <a:rPr lang="zh-CN" altLang="en-US" b="1" dirty="0">
                <a:ea typeface="楷体_GB2312" pitchFamily="49" charset="-122"/>
              </a:rPr>
              <a:t>           在这种编址方式中，主存地址空间和</a:t>
            </a:r>
            <a:r>
              <a:rPr lang="en-US" altLang="zh-CN" b="1" dirty="0">
                <a:ea typeface="楷体_GB2312" pitchFamily="49" charset="-122"/>
              </a:rPr>
              <a:t>I/O</a:t>
            </a:r>
            <a:r>
              <a:rPr lang="zh-CN" altLang="en-US" b="1" dirty="0">
                <a:ea typeface="楷体_GB2312" pitchFamily="49" charset="-122"/>
              </a:rPr>
              <a:t>端口地址空间是相对独立的，分别单独编址。</a:t>
            </a:r>
            <a:r>
              <a:rPr lang="en-US" altLang="zh-CN" b="1" dirty="0">
                <a:ea typeface="楷体_GB2312" pitchFamily="49" charset="-122"/>
              </a:rPr>
              <a:t>CPU</a:t>
            </a:r>
            <a:r>
              <a:rPr lang="zh-CN" altLang="en-US" b="1" dirty="0">
                <a:ea typeface="楷体_GB2312" pitchFamily="49" charset="-122"/>
              </a:rPr>
              <a:t>访问主存时，由主存读写控制线控制；访问外设时，由</a:t>
            </a:r>
            <a:r>
              <a:rPr lang="en-US" altLang="zh-CN" b="1" dirty="0">
                <a:ea typeface="楷体_GB2312" pitchFamily="49" charset="-122"/>
              </a:rPr>
              <a:t>I/O</a:t>
            </a:r>
            <a:r>
              <a:rPr lang="zh-CN" altLang="en-US" b="1" dirty="0">
                <a:ea typeface="楷体_GB2312" pitchFamily="49" charset="-122"/>
              </a:rPr>
              <a:t>读写控制线控制。</a:t>
            </a:r>
            <a:endParaRPr lang="zh-CN" altLang="en-US" b="1" dirty="0">
              <a:ea typeface="楷体_GB2312" pitchFamily="49" charset="-122"/>
            </a:endParaRPr>
          </a:p>
        </p:txBody>
      </p:sp>
      <p:sp>
        <p:nvSpPr>
          <p:cNvPr id="198660" name="Rectangle 3"/>
          <p:cNvSpPr>
            <a:spLocks noGrp="1"/>
          </p:cNvSpPr>
          <p:nvPr>
            <p:ph type="title" idx="4294967295"/>
          </p:nvPr>
        </p:nvSpPr>
        <p:spPr>
          <a:xfrm>
            <a:off x="393700" y="304800"/>
            <a:ext cx="7772400" cy="679450"/>
          </a:xfrm>
          <a:ln/>
        </p:spPr>
        <p:txBody>
          <a:bodyPr vert="horz" wrap="square" lIns="92075" tIns="46038" rIns="92075" bIns="46038" anchor="ctr" anchorCtr="0"/>
          <a:p>
            <a:pPr eaLnBrk="1" hangingPunct="1"/>
            <a:r>
              <a:rPr lang="zh-CN" altLang="en-US" sz="3200" dirty="0">
                <a:solidFill>
                  <a:srgbClr val="0000FF"/>
                </a:solidFill>
                <a:ea typeface="楷体_GB2312" pitchFamily="49" charset="-122"/>
              </a:rPr>
              <a:t>1.端口地址编址方式</a:t>
            </a:r>
            <a:endParaRPr lang="zh-CN" altLang="en-US" sz="3200" dirty="0">
              <a:solidFill>
                <a:srgbClr val="0000FF"/>
              </a:solidFill>
              <a:ea typeface="楷体_GB2312" pitchFamily="49" charset="-122"/>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199683" name="Rectangle 2"/>
          <p:cNvSpPr>
            <a:spLocks noGrp="1"/>
          </p:cNvSpPr>
          <p:nvPr>
            <p:ph type="body" idx="4294967295"/>
          </p:nvPr>
        </p:nvSpPr>
        <p:spPr>
          <a:xfrm>
            <a:off x="762000" y="1219200"/>
            <a:ext cx="7620000" cy="3138488"/>
          </a:xfrm>
          <a:ln/>
        </p:spPr>
        <p:txBody>
          <a:bodyPr vert="horz" wrap="square" lIns="92075" tIns="46038" rIns="92075" bIns="46038" anchor="t" anchorCtr="0"/>
          <a:p>
            <a:pPr>
              <a:spcBef>
                <a:spcPct val="0"/>
              </a:spcBef>
              <a:buFontTx/>
              <a:buNone/>
            </a:pPr>
            <a:r>
              <a:rPr lang="zh-CN" altLang="en-US" b="1" dirty="0">
                <a:solidFill>
                  <a:srgbClr val="FF0000"/>
                </a:solidFill>
                <a:ea typeface="楷体_GB2312" pitchFamily="49" charset="-122"/>
              </a:rPr>
              <a:t>⑵统一编址</a:t>
            </a:r>
            <a:endParaRPr lang="zh-CN" altLang="en-US" b="1" dirty="0">
              <a:solidFill>
                <a:srgbClr val="FF0000"/>
              </a:solidFill>
              <a:latin typeface="宋体" panose="02010600030101010101" pitchFamily="2" charset="-122"/>
            </a:endParaRPr>
          </a:p>
          <a:p>
            <a:pPr algn="just">
              <a:spcBef>
                <a:spcPct val="0"/>
              </a:spcBef>
              <a:buFontTx/>
              <a:buNone/>
            </a:pPr>
            <a:r>
              <a:rPr lang="zh-CN" altLang="en-US" b="1" dirty="0">
                <a:cs typeface="Times New Roman" panose="02020603050405020304" pitchFamily="18" charset="0"/>
              </a:rPr>
              <a:t>   </a:t>
            </a:r>
            <a:r>
              <a:rPr lang="zh-CN" altLang="en-US" b="1" dirty="0">
                <a:ea typeface="楷体_GB2312" pitchFamily="49" charset="-122"/>
              </a:rPr>
              <a:t>在这种编址方式中，</a:t>
            </a:r>
            <a:r>
              <a:rPr lang="en-US" altLang="zh-CN" b="1" dirty="0">
                <a:cs typeface="Times New Roman" panose="02020603050405020304" pitchFamily="18" charset="0"/>
              </a:rPr>
              <a:t>I/O</a:t>
            </a:r>
            <a:r>
              <a:rPr lang="zh-CN" altLang="en-US" b="1" dirty="0">
                <a:ea typeface="楷体_GB2312" pitchFamily="49" charset="-122"/>
              </a:rPr>
              <a:t>端口地址和主存单元的地址是统一编址的，把</a:t>
            </a:r>
            <a:r>
              <a:rPr lang="en-US" altLang="zh-CN" b="1" dirty="0">
                <a:cs typeface="Times New Roman" panose="02020603050405020304" pitchFamily="18" charset="0"/>
              </a:rPr>
              <a:t>I/O</a:t>
            </a:r>
            <a:r>
              <a:rPr lang="zh-CN" altLang="en-US" b="1" dirty="0">
                <a:ea typeface="楷体_GB2312" pitchFamily="49" charset="-122"/>
              </a:rPr>
              <a:t>接口中的端口作为主存单元一样进行访问，不设置专门的</a:t>
            </a:r>
            <a:r>
              <a:rPr lang="en-US" altLang="zh-CN" b="1" dirty="0">
                <a:cs typeface="Times New Roman" panose="02020603050405020304" pitchFamily="18" charset="0"/>
              </a:rPr>
              <a:t>I/O</a:t>
            </a:r>
            <a:r>
              <a:rPr lang="zh-CN" altLang="en-US" b="1" dirty="0">
                <a:ea typeface="楷体_GB2312" pitchFamily="49" charset="-122"/>
              </a:rPr>
              <a:t>指令。</a:t>
            </a:r>
            <a:endParaRPr lang="zh-CN" altLang="en-US" b="1" dirty="0">
              <a:ea typeface="楷体_GB2312" pitchFamily="49" charset="-122"/>
            </a:endParaRPr>
          </a:p>
        </p:txBody>
      </p:sp>
      <p:sp>
        <p:nvSpPr>
          <p:cNvPr id="199684" name="Rectangle 3"/>
          <p:cNvSpPr>
            <a:spLocks noGrp="1"/>
          </p:cNvSpPr>
          <p:nvPr>
            <p:ph type="title" idx="4294967295"/>
          </p:nvPr>
        </p:nvSpPr>
        <p:spPr>
          <a:xfrm>
            <a:off x="685800" y="304800"/>
            <a:ext cx="7772400" cy="1143000"/>
          </a:xfrm>
          <a:ln/>
        </p:spPr>
        <p:txBody>
          <a:bodyPr vert="horz" wrap="square" lIns="92075" tIns="46038" rIns="92075" bIns="46038" anchor="ctr" anchorCtr="0"/>
          <a:p>
            <a:pPr eaLnBrk="1" hangingPunct="1"/>
            <a:r>
              <a:rPr lang="zh-CN" altLang="en-US" sz="3200" dirty="0">
                <a:solidFill>
                  <a:srgbClr val="0000FF"/>
                </a:solidFill>
                <a:ea typeface="楷体_GB2312" pitchFamily="49" charset="-122"/>
              </a:rPr>
              <a:t>1.端口地址编址方式（续）</a:t>
            </a:r>
            <a:endParaRPr lang="zh-CN" altLang="en-US" sz="3200" dirty="0">
              <a:solidFill>
                <a:srgbClr val="0000FF"/>
              </a:solidFill>
              <a:ea typeface="楷体_GB2312" pitchFamily="49" charset="-122"/>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00707" name="Rectangle 2"/>
          <p:cNvSpPr>
            <a:spLocks noGrp="1"/>
          </p:cNvSpPr>
          <p:nvPr>
            <p:ph type="body" idx="4294967295"/>
          </p:nvPr>
        </p:nvSpPr>
        <p:spPr>
          <a:xfrm>
            <a:off x="533400" y="1295400"/>
            <a:ext cx="7924800" cy="5105400"/>
          </a:xfrm>
          <a:ln/>
        </p:spPr>
        <p:txBody>
          <a:bodyPr vert="horz" wrap="square" lIns="92075" tIns="46038" rIns="92075" bIns="46038" anchor="t" anchorCtr="0"/>
          <a:p>
            <a:pPr eaLnBrk="1" hangingPunct="1">
              <a:lnSpc>
                <a:spcPct val="90000"/>
              </a:lnSpc>
              <a:buFontTx/>
              <a:buNone/>
            </a:pPr>
            <a:r>
              <a:rPr lang="zh-CN" altLang="en-US" b="1" dirty="0">
                <a:ea typeface="楷体_GB2312" pitchFamily="49" charset="-122"/>
              </a:rPr>
              <a:t>           在主机启动外设后，无须等待查询，而是继续执行原来的程序，外设在做好输入输出准备时，向主机发中断请求，主机接到请求后就暂时中止原来执行的程序，转去执行中断服务程序对外部请求进行处理，在中断处理完毕后返回原来的程序继续执行。显然，程序中断不仅适用于外部设备的输入输出操作，也适用于对外界发生的随机事件的处理。</a:t>
            </a:r>
            <a:endParaRPr lang="zh-CN" altLang="en-US" b="1" dirty="0">
              <a:latin typeface="宋体" panose="02010600030101010101" pitchFamily="2" charset="-122"/>
            </a:endParaRPr>
          </a:p>
          <a:p>
            <a:pPr algn="just" eaLnBrk="1" hangingPunct="1">
              <a:lnSpc>
                <a:spcPct val="90000"/>
              </a:lnSpc>
              <a:buFontTx/>
              <a:buNone/>
            </a:pPr>
            <a:r>
              <a:rPr lang="zh-CN" altLang="en-US" b="1" dirty="0">
                <a:cs typeface="Times New Roman" panose="02020603050405020304" pitchFamily="18" charset="0"/>
              </a:rPr>
              <a:t>    </a:t>
            </a:r>
            <a:r>
              <a:rPr lang="zh-CN" altLang="en-US" b="1" dirty="0">
                <a:ea typeface="楷体_GB2312" pitchFamily="49" charset="-122"/>
              </a:rPr>
              <a:t>        完成一次程序中断还需要许多辅助操作，主要适用于中、低速外设。</a:t>
            </a:r>
            <a:endParaRPr lang="zh-CN" altLang="en-US" b="1" dirty="0">
              <a:ea typeface="楷体_GB2312" pitchFamily="49" charset="-122"/>
            </a:endParaRPr>
          </a:p>
        </p:txBody>
      </p:sp>
      <p:sp>
        <p:nvSpPr>
          <p:cNvPr id="200708" name="Rectangle 3"/>
          <p:cNvSpPr>
            <a:spLocks noGrp="1"/>
          </p:cNvSpPr>
          <p:nvPr>
            <p:ph type="title" idx="4294967295"/>
          </p:nvPr>
        </p:nvSpPr>
        <p:spPr>
          <a:xfrm>
            <a:off x="685800" y="381000"/>
            <a:ext cx="7772400" cy="1143000"/>
          </a:xfrm>
          <a:ln/>
        </p:spPr>
        <p:txBody>
          <a:bodyPr vert="horz" wrap="square" lIns="92075" tIns="46038" rIns="92075" bIns="46038" anchor="ctr" anchorCtr="0"/>
          <a:p>
            <a:pPr eaLnBrk="1" hangingPunct="1"/>
            <a:r>
              <a:rPr lang="zh-CN" altLang="en-US" sz="3200" dirty="0">
                <a:solidFill>
                  <a:srgbClr val="0000FF"/>
                </a:solidFill>
                <a:ea typeface="楷体_GB2312" pitchFamily="49" charset="-122"/>
              </a:rPr>
              <a:t>2.程序中断方式</a:t>
            </a:r>
            <a:endParaRPr lang="zh-CN" altLang="en-US" sz="3200" dirty="0">
              <a:solidFill>
                <a:srgbClr val="0000FF"/>
              </a:solidFill>
              <a:ea typeface="楷体_GB2312" pitchFamily="49" charset="-122"/>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01731" name="Rectangle 2"/>
          <p:cNvSpPr>
            <a:spLocks noGrp="1"/>
          </p:cNvSpPr>
          <p:nvPr>
            <p:ph type="body" idx="4294967295"/>
          </p:nvPr>
        </p:nvSpPr>
        <p:spPr>
          <a:xfrm>
            <a:off x="533400" y="1295400"/>
            <a:ext cx="7924800" cy="5105400"/>
          </a:xfrm>
          <a:ln/>
        </p:spPr>
        <p:txBody>
          <a:bodyPr vert="horz" wrap="square" lIns="92075" tIns="46038" rIns="92075" bIns="46038" anchor="t" anchorCtr="0"/>
          <a:p>
            <a:pPr eaLnBrk="1" hangingPunct="1">
              <a:buFontTx/>
              <a:buNone/>
            </a:pPr>
            <a:r>
              <a:rPr lang="zh-CN" altLang="en-US" b="1" dirty="0">
                <a:ea typeface="楷体_GB2312" pitchFamily="49" charset="-122"/>
              </a:rPr>
              <a:t>           一个通道执行输入输出过程全部由通道按照通道程序自行处理，不论交换信息多少，只打扰</a:t>
            </a:r>
            <a:r>
              <a:rPr lang="en-US" altLang="zh-CN" b="1" dirty="0">
                <a:cs typeface="Times New Roman" panose="02020603050405020304" pitchFamily="18" charset="0"/>
              </a:rPr>
              <a:t>CPU</a:t>
            </a:r>
            <a:r>
              <a:rPr lang="zh-CN" altLang="en-US" b="1" dirty="0">
                <a:ea typeface="楷体_GB2312" pitchFamily="49" charset="-122"/>
              </a:rPr>
              <a:t>两次（启动和停止时）。因此，主机、外设和通道可以并行同时工作，而且一个通道可以控制多台不同类型的设备。</a:t>
            </a:r>
            <a:endParaRPr lang="zh-CN" altLang="en-US" b="1" dirty="0">
              <a:latin typeface="宋体" panose="02010600030101010101" pitchFamily="2" charset="-122"/>
            </a:endParaRPr>
          </a:p>
          <a:p>
            <a:pPr algn="just" eaLnBrk="1" hangingPunct="1">
              <a:buFontTx/>
              <a:buNone/>
            </a:pPr>
            <a:r>
              <a:rPr lang="zh-CN" altLang="en-US" b="1" dirty="0">
                <a:cs typeface="Times New Roman" panose="02020603050405020304" pitchFamily="18" charset="0"/>
              </a:rPr>
              <a:t>            </a:t>
            </a:r>
            <a:r>
              <a:rPr lang="zh-CN" altLang="en-US" b="1" dirty="0">
                <a:ea typeface="楷体_GB2312" pitchFamily="49" charset="-122"/>
              </a:rPr>
              <a:t>目前，小型、微型机大多采用程序查询方式、程序中断方式和</a:t>
            </a:r>
            <a:r>
              <a:rPr lang="en-US" altLang="zh-CN" b="1" dirty="0">
                <a:cs typeface="Times New Roman" panose="02020603050405020304" pitchFamily="18" charset="0"/>
              </a:rPr>
              <a:t>DMA</a:t>
            </a:r>
            <a:r>
              <a:rPr lang="zh-CN" altLang="en-US" b="1" dirty="0">
                <a:ea typeface="楷体_GB2312" pitchFamily="49" charset="-122"/>
              </a:rPr>
              <a:t>方式；大、中型机多采用通道方式。</a:t>
            </a:r>
            <a:endParaRPr lang="zh-CN" altLang="en-US" b="1" dirty="0">
              <a:ea typeface="楷体_GB2312" pitchFamily="49" charset="-122"/>
            </a:endParaRPr>
          </a:p>
        </p:txBody>
      </p:sp>
      <p:sp>
        <p:nvSpPr>
          <p:cNvPr id="201732" name="Rectangle 3"/>
          <p:cNvSpPr>
            <a:spLocks noGrp="1"/>
          </p:cNvSpPr>
          <p:nvPr>
            <p:ph type="title" idx="4294967295"/>
          </p:nvPr>
        </p:nvSpPr>
        <p:spPr>
          <a:xfrm>
            <a:off x="685800" y="381000"/>
            <a:ext cx="7772400" cy="1143000"/>
          </a:xfrm>
          <a:ln/>
        </p:spPr>
        <p:txBody>
          <a:bodyPr vert="horz" wrap="square" lIns="92075" tIns="46038" rIns="92075" bIns="46038" anchor="ctr" anchorCtr="0"/>
          <a:p>
            <a:pPr eaLnBrk="1" hangingPunct="1"/>
            <a:r>
              <a:rPr lang="zh-CN" altLang="en-US" sz="3200" dirty="0">
                <a:solidFill>
                  <a:srgbClr val="0000FF"/>
                </a:solidFill>
                <a:ea typeface="楷体_GB2312" pitchFamily="49" charset="-122"/>
              </a:rPr>
              <a:t>4.</a:t>
            </a:r>
            <a:r>
              <a:rPr lang="en-US" altLang="zh-CN" sz="3200" dirty="0">
                <a:solidFill>
                  <a:srgbClr val="0000FF"/>
                </a:solidFill>
                <a:ea typeface="楷体_GB2312" pitchFamily="49" charset="-122"/>
              </a:rPr>
              <a:t>I/O</a:t>
            </a:r>
            <a:r>
              <a:rPr lang="zh-CN" altLang="en-US" sz="3200" dirty="0">
                <a:solidFill>
                  <a:srgbClr val="0000FF"/>
                </a:solidFill>
                <a:ea typeface="楷体_GB2312" pitchFamily="49" charset="-122"/>
              </a:rPr>
              <a:t>通道控制方式（续）</a:t>
            </a:r>
            <a:endParaRPr lang="zh-CN" altLang="en-US" sz="3200" dirty="0">
              <a:solidFill>
                <a:srgbClr val="0000FF"/>
              </a:solidFill>
              <a:ea typeface="楷体_GB2312"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39939" name="Rectangle 2"/>
          <p:cNvSpPr>
            <a:spLocks noGrp="1"/>
          </p:cNvSpPr>
          <p:nvPr>
            <p:ph type="title"/>
          </p:nvPr>
        </p:nvSpPr>
        <p:spPr>
          <a:xfrm>
            <a:off x="304800" y="1651000"/>
            <a:ext cx="8458200" cy="6858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2.3 </a:t>
            </a:r>
            <a:r>
              <a:rPr lang="zh-CN" altLang="en-US" sz="3200" dirty="0">
                <a:solidFill>
                  <a:srgbClr val="008000"/>
                </a:solidFill>
                <a:latin typeface="Times New Roman" panose="02020603050405020304" pitchFamily="18" charset="0"/>
              </a:rPr>
              <a:t>进位计数制及其各进位制数之间的转换</a:t>
            </a:r>
            <a:endParaRPr lang="zh-CN" altLang="en-US" sz="3200" dirty="0">
              <a:solidFill>
                <a:srgbClr val="008000"/>
              </a:solidFill>
              <a:latin typeface="Times New Roman" panose="02020603050405020304" pitchFamily="18" charset="0"/>
            </a:endParaRPr>
          </a:p>
        </p:txBody>
      </p:sp>
      <p:sp>
        <p:nvSpPr>
          <p:cNvPr id="39940" name="Text Box 4"/>
          <p:cNvSpPr txBox="1"/>
          <p:nvPr/>
        </p:nvSpPr>
        <p:spPr>
          <a:xfrm>
            <a:off x="457200" y="2678113"/>
            <a:ext cx="7920038" cy="2054225"/>
          </a:xfrm>
          <a:prstGeom prst="rect">
            <a:avLst/>
          </a:prstGeom>
          <a:noFill/>
          <a:ln w="9525">
            <a:noFill/>
          </a:ln>
        </p:spPr>
        <p:txBody>
          <a:bodyPr lIns="92075" tIns="46038" rIns="92075" bIns="46038">
            <a:spAutoFit/>
          </a:bodyPr>
          <a:p>
            <a:pPr marL="190500" indent="-190500" eaLnBrk="1" fontAlgn="base" hangingPunct="1">
              <a:lnSpc>
                <a:spcPct val="115000"/>
              </a:lnSpc>
              <a:spcBef>
                <a:spcPct val="0"/>
              </a:spcBef>
              <a:buChar char="•"/>
            </a:pPr>
            <a:r>
              <a:rPr lang="zh-CN" altLang="en-US" dirty="0">
                <a:latin typeface="Times New Roman" panose="02020603050405020304" pitchFamily="18" charset="0"/>
              </a:rPr>
              <a:t>在某个数字系统中，若采用</a:t>
            </a:r>
            <a:r>
              <a:rPr lang="en-US" altLang="zh-CN" dirty="0">
                <a:latin typeface="Times New Roman" panose="02020603050405020304" pitchFamily="18" charset="0"/>
              </a:rPr>
              <a:t>R</a:t>
            </a:r>
            <a:r>
              <a:rPr lang="zh-CN" altLang="en-US" dirty="0">
                <a:latin typeface="Times New Roman" panose="02020603050405020304" pitchFamily="18" charset="0"/>
              </a:rPr>
              <a:t>个基本符号（</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R-1</a:t>
            </a:r>
            <a:r>
              <a:rPr lang="zh-CN" altLang="en-US" dirty="0">
                <a:latin typeface="Times New Roman" panose="02020603050405020304" pitchFamily="18" charset="0"/>
              </a:rPr>
              <a:t>）表示各位上的数字，则称其为基</a:t>
            </a:r>
            <a:r>
              <a:rPr lang="en-US" altLang="zh-CN" dirty="0">
                <a:latin typeface="Times New Roman" panose="02020603050405020304" pitchFamily="18" charset="0"/>
              </a:rPr>
              <a:t>R</a:t>
            </a:r>
            <a:r>
              <a:rPr lang="zh-CN" altLang="en-US" dirty="0">
                <a:latin typeface="Times New Roman" panose="02020603050405020304" pitchFamily="18" charset="0"/>
              </a:rPr>
              <a:t>数制，或称</a:t>
            </a:r>
            <a:r>
              <a:rPr lang="en-US" altLang="zh-CN" dirty="0">
                <a:solidFill>
                  <a:schemeClr val="folHlink"/>
                </a:solidFill>
                <a:latin typeface="Times New Roman" panose="02020603050405020304" pitchFamily="18" charset="0"/>
              </a:rPr>
              <a:t>R</a:t>
            </a:r>
            <a:r>
              <a:rPr lang="zh-CN" altLang="en-US" dirty="0">
                <a:solidFill>
                  <a:schemeClr val="folHlink"/>
                </a:solidFill>
                <a:latin typeface="Times New Roman" panose="02020603050405020304" pitchFamily="18" charset="0"/>
              </a:rPr>
              <a:t>进制数字系统</a:t>
            </a:r>
            <a:r>
              <a:rPr lang="zh-CN" altLang="en-US" dirty="0">
                <a:latin typeface="Times New Roman" panose="02020603050405020304" pitchFamily="18" charset="0"/>
              </a:rPr>
              <a:t>，</a:t>
            </a:r>
            <a:r>
              <a:rPr lang="en-US" altLang="zh-CN" dirty="0">
                <a:latin typeface="Times New Roman" panose="02020603050405020304" pitchFamily="18" charset="0"/>
              </a:rPr>
              <a:t>R</a:t>
            </a:r>
            <a:r>
              <a:rPr lang="zh-CN" altLang="en-US" dirty="0">
                <a:latin typeface="Times New Roman" panose="02020603050405020304" pitchFamily="18" charset="0"/>
              </a:rPr>
              <a:t>被称为该数字系统的基；</a:t>
            </a:r>
            <a:endParaRPr lang="zh-CN" altLang="en-US" dirty="0">
              <a:latin typeface="Times New Roman" panose="02020603050405020304" pitchFamily="18" charset="0"/>
            </a:endParaRPr>
          </a:p>
        </p:txBody>
      </p:sp>
      <p:sp>
        <p:nvSpPr>
          <p:cNvPr id="196613" name="Text Box 5"/>
          <p:cNvSpPr txBox="1"/>
          <p:nvPr/>
        </p:nvSpPr>
        <p:spPr>
          <a:xfrm>
            <a:off x="457200" y="4940300"/>
            <a:ext cx="7920038" cy="1073150"/>
          </a:xfrm>
          <a:prstGeom prst="rect">
            <a:avLst/>
          </a:prstGeom>
          <a:noFill/>
          <a:ln w="9525">
            <a:noFill/>
          </a:ln>
        </p:spPr>
        <p:txBody>
          <a:bodyPr lIns="92075" tIns="46038" rIns="92075" bIns="46038">
            <a:spAutoFit/>
          </a:bodyPr>
          <a:p>
            <a:pPr marL="190500" indent="-190500" eaLnBrk="1" fontAlgn="base" hangingPunct="1">
              <a:lnSpc>
                <a:spcPct val="115000"/>
              </a:lnSpc>
              <a:spcBef>
                <a:spcPct val="0"/>
              </a:spcBef>
            </a:pPr>
            <a:r>
              <a:rPr lang="en-US" altLang="zh-CN" sz="2000" b="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采用“</a:t>
            </a:r>
            <a:r>
              <a:rPr lang="zh-CN" altLang="en-US" dirty="0">
                <a:solidFill>
                  <a:schemeClr val="folHlink"/>
                </a:solidFill>
                <a:latin typeface="Times New Roman" panose="02020603050405020304" pitchFamily="18" charset="0"/>
              </a:rPr>
              <a:t>逢</a:t>
            </a:r>
            <a:r>
              <a:rPr lang="en-US" altLang="zh-CN" dirty="0">
                <a:solidFill>
                  <a:schemeClr val="folHlink"/>
                </a:solidFill>
                <a:latin typeface="Times New Roman" panose="02020603050405020304" pitchFamily="18" charset="0"/>
              </a:rPr>
              <a:t>R</a:t>
            </a:r>
            <a:r>
              <a:rPr lang="zh-CN" altLang="en-US" dirty="0">
                <a:solidFill>
                  <a:schemeClr val="folHlink"/>
                </a:solidFill>
                <a:latin typeface="Times New Roman" panose="02020603050405020304" pitchFamily="18" charset="0"/>
              </a:rPr>
              <a:t>进一</a:t>
            </a:r>
            <a:r>
              <a:rPr lang="zh-CN" altLang="en-US" dirty="0">
                <a:latin typeface="Times New Roman" panose="02020603050405020304" pitchFamily="18" charset="0"/>
              </a:rPr>
              <a:t>”的运算规则，对于每一个数位</a:t>
            </a:r>
            <a:r>
              <a:rPr lang="en-US" altLang="zh-CN" dirty="0">
                <a:latin typeface="Times New Roman" panose="02020603050405020304" pitchFamily="18" charset="0"/>
              </a:rPr>
              <a:t>i</a:t>
            </a:r>
            <a:r>
              <a:rPr lang="zh-CN" altLang="en-US" dirty="0">
                <a:latin typeface="Times New Roman" panose="02020603050405020304" pitchFamily="18" charset="0"/>
              </a:rPr>
              <a:t>，其位上的权为</a:t>
            </a:r>
            <a:r>
              <a:rPr lang="en-US" altLang="zh-CN" dirty="0">
                <a:latin typeface="Times New Roman" panose="02020603050405020304" pitchFamily="18" charset="0"/>
              </a:rPr>
              <a:t>R</a:t>
            </a:r>
            <a:r>
              <a:rPr lang="en-US" altLang="zh-CN" baseline="30000" dirty="0">
                <a:latin typeface="Times New Roman" panose="02020603050405020304" pitchFamily="18" charset="0"/>
              </a:rPr>
              <a:t> i</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3"/>
                                        </p:tgtEl>
                                        <p:attrNameLst>
                                          <p:attrName>style.visibility</p:attrName>
                                        </p:attrNameLst>
                                      </p:cBhvr>
                                      <p:to>
                                        <p:strVal val="visible"/>
                                      </p:to>
                                    </p:set>
                                    <p:anim calcmode="lin" valueType="num">
                                      <p:cBhvr additive="base">
                                        <p:cTn id="7" dur="500" fill="hold"/>
                                        <p:tgtEl>
                                          <p:spTgt spid="196613"/>
                                        </p:tgtEl>
                                        <p:attrNameLst>
                                          <p:attrName>ppt_x</p:attrName>
                                        </p:attrNameLst>
                                      </p:cBhvr>
                                      <p:tavLst>
                                        <p:tav tm="0">
                                          <p:val>
                                            <p:strVal val="0-#ppt_w/2"/>
                                          </p:val>
                                        </p:tav>
                                        <p:tav tm="100000">
                                          <p:val>
                                            <p:strVal val="#ppt_x"/>
                                          </p:val>
                                        </p:tav>
                                      </p:tavLst>
                                    </p:anim>
                                    <p:anim calcmode="lin" valueType="num">
                                      <p:cBhvr additive="base">
                                        <p:cTn id="8" dur="500" fill="hold"/>
                                        <p:tgtEl>
                                          <p:spTgt spid="196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11971" name="Rectangle 1"/>
          <p:cNvSpPr/>
          <p:nvPr/>
        </p:nvSpPr>
        <p:spPr>
          <a:xfrm>
            <a:off x="215900" y="355600"/>
            <a:ext cx="8312150" cy="1689100"/>
          </a:xfrm>
          <a:prstGeom prst="rect">
            <a:avLst/>
          </a:prstGeom>
          <a:noFill/>
          <a:ln w="25400">
            <a:noFill/>
          </a:ln>
        </p:spPr>
        <p:txBody>
          <a:bodyPr lIns="93600" tIns="46800" rIns="93600" bIns="46800" anchor="ctr" anchorCtr="0">
            <a:spAutoFit/>
          </a:bodyPr>
          <a:p>
            <a:pPr indent="266700"/>
            <a:r>
              <a:rPr lang="en-US" altLang="zh-CN" dirty="0">
                <a:latin typeface="等线" panose="02010600030101010101" pitchFamily="2" charset="-122"/>
                <a:cs typeface="Times New Roman" panose="02020603050405020304" pitchFamily="18" charset="0"/>
              </a:rPr>
              <a:t>2. </a:t>
            </a:r>
            <a:r>
              <a:rPr lang="zh-CN" altLang="en-US" dirty="0">
                <a:latin typeface="宋体" panose="02010600030101010101" pitchFamily="2" charset="-122"/>
                <a:cs typeface="Times New Roman" panose="02020603050405020304" pitchFamily="18" charset="0"/>
              </a:rPr>
              <a:t>完成下列不同进制数之间的转换。</a:t>
            </a:r>
            <a:endParaRPr lang="zh-CN" altLang="en-US" dirty="0">
              <a:latin typeface="宋体" panose="02010600030101010101" pitchFamily="2" charset="-122"/>
            </a:endParaRPr>
          </a:p>
          <a:p>
            <a:pPr indent="266700" fontAlgn="base">
              <a:lnSpc>
                <a:spcPct val="100000"/>
              </a:lnSpc>
              <a:spcBef>
                <a:spcPct val="0"/>
              </a:spcBef>
            </a:pPr>
            <a:r>
              <a:rPr lang="zh-CN" altLang="en-US" dirty="0">
                <a:latin typeface="宋体" panose="02010600030101010101" pitchFamily="2" charset="-122"/>
                <a:cs typeface="Times New Roman" panose="02020603050405020304" pitchFamily="18" charset="0"/>
              </a:rPr>
              <a:t>（</a:t>
            </a:r>
            <a:r>
              <a:rPr lang="en-US" altLang="zh-CN" dirty="0">
                <a:latin typeface="等线" panose="02010600030101010101" pitchFamily="2" charset="-122"/>
                <a:cs typeface="Times New Roman" panose="02020603050405020304" pitchFamily="18" charset="0"/>
              </a:rPr>
              <a:t>1</a:t>
            </a:r>
            <a:r>
              <a:rPr lang="zh-CN" altLang="en-US" dirty="0">
                <a:latin typeface="宋体" panose="02010600030101010101" pitchFamily="2" charset="-122"/>
                <a:cs typeface="Times New Roman" panose="02020603050405020304" pitchFamily="18" charset="0"/>
              </a:rPr>
              <a:t>）</a:t>
            </a:r>
            <a:r>
              <a:rPr lang="en-US" altLang="zh-CN" dirty="0">
                <a:latin typeface="等线" panose="02010600030101010101" pitchFamily="2" charset="-122"/>
                <a:cs typeface="Times New Roman" panose="02020603050405020304" pitchFamily="18" charset="0"/>
              </a:rPr>
              <a:t>(347.625)</a:t>
            </a:r>
            <a:r>
              <a:rPr lang="en-US" altLang="zh-CN" baseline="-30000" dirty="0">
                <a:latin typeface="等线" panose="02010600030101010101" pitchFamily="2" charset="-122"/>
                <a:cs typeface="Times New Roman" panose="02020603050405020304" pitchFamily="18" charset="0"/>
              </a:rPr>
              <a:t>10</a:t>
            </a:r>
            <a:r>
              <a:rPr lang="zh-CN" altLang="en-US" dirty="0">
                <a:latin typeface="宋体" panose="02010600030101010101" pitchFamily="2" charset="-122"/>
                <a:cs typeface="Times New Roman" panose="02020603050405020304" pitchFamily="18" charset="0"/>
              </a:rPr>
              <a:t>＝</a:t>
            </a:r>
            <a:r>
              <a:rPr lang="en-US" altLang="zh-CN" dirty="0">
                <a:latin typeface="宋体" panose="02010600030101010101" pitchFamily="2" charset="-122"/>
              </a:rPr>
              <a:t>(101011011.101)</a:t>
            </a:r>
            <a:r>
              <a:rPr lang="en-US" altLang="zh-CN" baseline="-25000" dirty="0">
                <a:latin typeface="宋体" panose="02010600030101010101" pitchFamily="2" charset="-122"/>
              </a:rPr>
              <a:t>2</a:t>
            </a:r>
            <a:endParaRPr lang="en-US" altLang="zh-CN" baseline="-25000" dirty="0">
              <a:latin typeface="宋体" panose="02010600030101010101" pitchFamily="2" charset="-122"/>
            </a:endParaRPr>
          </a:p>
          <a:p>
            <a:pPr indent="266700" fontAlgn="base">
              <a:lnSpc>
                <a:spcPct val="100000"/>
              </a:lnSpc>
              <a:spcBef>
                <a:spcPct val="0"/>
              </a:spcBef>
            </a:pPr>
            <a:r>
              <a:rPr lang="en-US" altLang="zh-CN" baseline="-25000" dirty="0">
                <a:latin typeface="宋体" panose="02010600030101010101" pitchFamily="2" charset="-122"/>
              </a:rPr>
              <a:t>                       </a:t>
            </a:r>
            <a:r>
              <a:rPr lang="zh-CN" altLang="en-US" dirty="0">
                <a:latin typeface="宋体" panose="02010600030101010101" pitchFamily="2" charset="-122"/>
              </a:rPr>
              <a:t>＝</a:t>
            </a:r>
            <a:r>
              <a:rPr lang="en-US" altLang="zh-CN" dirty="0">
                <a:latin typeface="宋体" panose="02010600030101010101" pitchFamily="2" charset="-122"/>
              </a:rPr>
              <a:t>(533.5)</a:t>
            </a:r>
            <a:r>
              <a:rPr lang="en-US" altLang="zh-CN" baseline="-25000" dirty="0">
                <a:latin typeface="宋体" panose="02010600030101010101" pitchFamily="2" charset="-122"/>
              </a:rPr>
              <a:t>8</a:t>
            </a:r>
            <a:endParaRPr lang="en-US" altLang="zh-CN" baseline="-25000" dirty="0">
              <a:latin typeface="宋体" panose="02010600030101010101" pitchFamily="2" charset="-122"/>
            </a:endParaRPr>
          </a:p>
          <a:p>
            <a:pPr indent="266700" fontAlgn="base">
              <a:lnSpc>
                <a:spcPct val="100000"/>
              </a:lnSpc>
              <a:spcBef>
                <a:spcPct val="0"/>
              </a:spcBef>
            </a:pPr>
            <a:r>
              <a:rPr lang="en-US" altLang="zh-CN" baseline="-25000" dirty="0">
                <a:latin typeface="宋体" panose="02010600030101010101" pitchFamily="2" charset="-122"/>
              </a:rPr>
              <a:t>                       </a:t>
            </a:r>
            <a:r>
              <a:rPr lang="zh-CN" altLang="en-US" dirty="0">
                <a:latin typeface="宋体" panose="02010600030101010101" pitchFamily="2" charset="-122"/>
              </a:rPr>
              <a:t>＝</a:t>
            </a:r>
            <a:r>
              <a:rPr lang="en-US" altLang="zh-CN" dirty="0">
                <a:latin typeface="宋体" panose="02010600030101010101" pitchFamily="2" charset="-122"/>
              </a:rPr>
              <a:t>(15B.A)</a:t>
            </a:r>
            <a:r>
              <a:rPr lang="en-US" altLang="zh-CN" baseline="-25000" dirty="0">
                <a:latin typeface="宋体" panose="02010600030101010101" pitchFamily="2" charset="-122"/>
              </a:rPr>
              <a:t>16</a:t>
            </a:r>
            <a:endParaRPr lang="en-US" altLang="zh-CN" dirty="0">
              <a:latin typeface="宋体" panose="02010600030101010101" pitchFamily="2" charset="-122"/>
            </a:endParaRPr>
          </a:p>
        </p:txBody>
      </p:sp>
      <p:sp>
        <p:nvSpPr>
          <p:cNvPr id="211972" name="Rectangle 2"/>
          <p:cNvSpPr/>
          <p:nvPr/>
        </p:nvSpPr>
        <p:spPr>
          <a:xfrm>
            <a:off x="0" y="2317750"/>
            <a:ext cx="8705850" cy="827088"/>
          </a:xfrm>
          <a:prstGeom prst="rect">
            <a:avLst/>
          </a:prstGeom>
          <a:noFill/>
          <a:ln w="25400">
            <a:noFill/>
          </a:ln>
        </p:spPr>
        <p:txBody>
          <a:bodyPr lIns="93600" tIns="46800" rIns="93600" bIns="46800" anchor="ctr" anchorCtr="0">
            <a:spAutoFit/>
          </a:bodyPr>
          <a:p>
            <a:pPr indent="266700"/>
            <a:r>
              <a:rPr lang="en-US" altLang="zh-CN" dirty="0">
                <a:latin typeface="等线" panose="02010600030101010101" pitchFamily="2" charset="-122"/>
                <a:cs typeface="Times New Roman" panose="02020603050405020304" pitchFamily="18" charset="0"/>
              </a:rPr>
              <a:t>5. </a:t>
            </a:r>
            <a:r>
              <a:rPr lang="zh-CN" altLang="en-US" dirty="0">
                <a:latin typeface="宋体" panose="02010600030101010101" pitchFamily="2" charset="-122"/>
                <a:cs typeface="Times New Roman" panose="02020603050405020304" pitchFamily="18" charset="0"/>
              </a:rPr>
              <a:t>回答下列问题。</a:t>
            </a:r>
            <a:endParaRPr lang="zh-CN" altLang="en-US" dirty="0">
              <a:latin typeface="宋体" panose="02010600030101010101" pitchFamily="2" charset="-122"/>
            </a:endParaRPr>
          </a:p>
          <a:p>
            <a:pPr indent="266700" fontAlgn="base">
              <a:lnSpc>
                <a:spcPct val="100000"/>
              </a:lnSpc>
              <a:spcBef>
                <a:spcPct val="0"/>
              </a:spcBef>
            </a:pPr>
            <a:r>
              <a:rPr lang="zh-CN" altLang="en-US" dirty="0">
                <a:latin typeface="宋体" panose="02010600030101010101" pitchFamily="2" charset="-122"/>
                <a:cs typeface="Times New Roman" panose="02020603050405020304" pitchFamily="18" charset="0"/>
              </a:rPr>
              <a:t>（</a:t>
            </a:r>
            <a:r>
              <a:rPr lang="en-US" altLang="zh-CN" dirty="0">
                <a:latin typeface="等线" panose="02010600030101010101" pitchFamily="2" charset="-122"/>
                <a:cs typeface="Times New Roman" panose="02020603050405020304" pitchFamily="18" charset="0"/>
              </a:rPr>
              <a:t>1</a:t>
            </a:r>
            <a:r>
              <a:rPr lang="zh-CN" altLang="en-US" dirty="0">
                <a:latin typeface="宋体" panose="02010600030101010101" pitchFamily="2" charset="-122"/>
                <a:cs typeface="Times New Roman" panose="02020603050405020304" pitchFamily="18" charset="0"/>
              </a:rPr>
              <a:t>）若</a:t>
            </a:r>
            <a:r>
              <a:rPr lang="en-US" altLang="zh-CN" dirty="0">
                <a:latin typeface="等线" panose="02010600030101010101" pitchFamily="2" charset="-122"/>
                <a:cs typeface="Times New Roman" panose="02020603050405020304" pitchFamily="18" charset="0"/>
              </a:rPr>
              <a:t>[</a:t>
            </a:r>
            <a:r>
              <a:rPr lang="en-US" altLang="zh-CN" i="1" dirty="0">
                <a:latin typeface="等线" panose="02010600030101010101" pitchFamily="2" charset="-122"/>
                <a:cs typeface="Times New Roman" panose="02020603050405020304" pitchFamily="18" charset="0"/>
              </a:rPr>
              <a:t>X</a:t>
            </a:r>
            <a:r>
              <a:rPr lang="en-US" altLang="zh-CN" dirty="0">
                <a:latin typeface="等线" panose="02010600030101010101" pitchFamily="2" charset="-122"/>
                <a:cs typeface="Times New Roman" panose="02020603050405020304" pitchFamily="18" charset="0"/>
              </a:rPr>
              <a:t>]</a:t>
            </a:r>
            <a:r>
              <a:rPr lang="zh-CN" altLang="en-US" baseline="-30000" dirty="0">
                <a:latin typeface="宋体" panose="02010600030101010101" pitchFamily="2" charset="-122"/>
                <a:cs typeface="Times New Roman" panose="02020603050405020304" pitchFamily="18" charset="0"/>
              </a:rPr>
              <a:t>补</a:t>
            </a:r>
            <a:r>
              <a:rPr lang="zh-CN" altLang="en-US" dirty="0">
                <a:latin typeface="宋体" panose="02010600030101010101" pitchFamily="2" charset="-122"/>
                <a:cs typeface="Times New Roman" panose="02020603050405020304" pitchFamily="18" charset="0"/>
              </a:rPr>
              <a:t>＝</a:t>
            </a:r>
            <a:r>
              <a:rPr lang="en-US" altLang="zh-CN" dirty="0">
                <a:latin typeface="等线" panose="02010600030101010101" pitchFamily="2" charset="-122"/>
                <a:cs typeface="Times New Roman" panose="02020603050405020304" pitchFamily="18" charset="0"/>
              </a:rPr>
              <a:t>1.01001</a:t>
            </a:r>
            <a:r>
              <a:rPr lang="zh-CN" altLang="en-US" dirty="0">
                <a:latin typeface="宋体" panose="02010600030101010101" pitchFamily="2" charset="-122"/>
                <a:cs typeface="Times New Roman" panose="02020603050405020304" pitchFamily="18" charset="0"/>
              </a:rPr>
              <a:t>，求</a:t>
            </a:r>
            <a:r>
              <a:rPr lang="en-US" altLang="zh-CN" dirty="0">
                <a:latin typeface="等线" panose="02010600030101010101" pitchFamily="2" charset="-122"/>
                <a:cs typeface="Times New Roman" panose="02020603050405020304" pitchFamily="18" charset="0"/>
              </a:rPr>
              <a:t>[</a:t>
            </a:r>
            <a:r>
              <a:rPr lang="zh-CN" altLang="en-US" dirty="0">
                <a:latin typeface="宋体" panose="02010600030101010101" pitchFamily="2" charset="-122"/>
                <a:cs typeface="Times New Roman" panose="02020603050405020304" pitchFamily="18" charset="0"/>
              </a:rPr>
              <a:t>－</a:t>
            </a:r>
            <a:r>
              <a:rPr lang="en-US" altLang="zh-CN" i="1" dirty="0">
                <a:latin typeface="等线" panose="02010600030101010101" pitchFamily="2" charset="-122"/>
                <a:cs typeface="Times New Roman" panose="02020603050405020304" pitchFamily="18" charset="0"/>
              </a:rPr>
              <a:t>X</a:t>
            </a:r>
            <a:r>
              <a:rPr lang="en-US" altLang="zh-CN" dirty="0">
                <a:latin typeface="等线" panose="02010600030101010101" pitchFamily="2" charset="-122"/>
                <a:cs typeface="Times New Roman" panose="02020603050405020304" pitchFamily="18" charset="0"/>
              </a:rPr>
              <a:t>]</a:t>
            </a:r>
            <a:r>
              <a:rPr lang="zh-CN" altLang="en-US" baseline="-30000" dirty="0">
                <a:latin typeface="宋体" panose="02010600030101010101" pitchFamily="2" charset="-122"/>
                <a:cs typeface="Times New Roman" panose="02020603050405020304" pitchFamily="18" charset="0"/>
              </a:rPr>
              <a:t>补</a:t>
            </a:r>
            <a:r>
              <a:rPr lang="zh-CN" altLang="en-US" dirty="0">
                <a:latin typeface="宋体" panose="02010600030101010101" pitchFamily="2" charset="-122"/>
                <a:cs typeface="Times New Roman" panose="02020603050405020304" pitchFamily="18" charset="0"/>
              </a:rPr>
              <a:t>及</a:t>
            </a:r>
            <a:r>
              <a:rPr lang="en-US" altLang="zh-CN" i="1" dirty="0">
                <a:latin typeface="等线" panose="02010600030101010101" pitchFamily="2" charset="-122"/>
                <a:cs typeface="Times New Roman" panose="02020603050405020304" pitchFamily="18" charset="0"/>
              </a:rPr>
              <a:t>X</a:t>
            </a:r>
            <a:r>
              <a:rPr lang="zh-CN" altLang="en-US" dirty="0">
                <a:latin typeface="宋体" panose="02010600030101010101" pitchFamily="2" charset="-122"/>
                <a:cs typeface="Times New Roman" panose="02020603050405020304" pitchFamily="18" charset="0"/>
              </a:rPr>
              <a:t>；</a:t>
            </a:r>
            <a:endParaRPr lang="zh-CN" altLang="en-US" dirty="0">
              <a:latin typeface="宋体" panose="02010600030101010101" pitchFamily="2" charset="-122"/>
            </a:endParaRPr>
          </a:p>
        </p:txBody>
      </p:sp>
      <p:sp>
        <p:nvSpPr>
          <p:cNvPr id="211973" name="矩形 5"/>
          <p:cNvSpPr/>
          <p:nvPr/>
        </p:nvSpPr>
        <p:spPr>
          <a:xfrm>
            <a:off x="482600" y="3429000"/>
            <a:ext cx="7334250" cy="427038"/>
          </a:xfrm>
          <a:prstGeom prst="rect">
            <a:avLst/>
          </a:prstGeom>
          <a:noFill/>
          <a:ln w="9525">
            <a:noFill/>
          </a:ln>
        </p:spPr>
        <p:txBody>
          <a:bodyPr>
            <a:spAutoFit/>
          </a:bodyPr>
          <a:p>
            <a:r>
              <a:rPr lang="zh-CN" altLang="en-US" dirty="0">
                <a:latin typeface="宋体" panose="02010600030101010101" pitchFamily="2" charset="-122"/>
                <a:cs typeface="Times New Roman" panose="02020603050405020304" pitchFamily="18" charset="0"/>
              </a:rPr>
              <a:t>答：</a:t>
            </a:r>
            <a:r>
              <a:rPr lang="zh-CN" altLang="en-US" dirty="0">
                <a:latin typeface="等线" panose="02010600030101010101" pitchFamily="2" charset="-122"/>
                <a:cs typeface="Times New Roman" panose="02020603050405020304" pitchFamily="18" charset="0"/>
              </a:rPr>
              <a:t>（</a:t>
            </a:r>
            <a:r>
              <a:rPr lang="en-US" altLang="en-US" dirty="0">
                <a:latin typeface="等线" panose="02010600030101010101" pitchFamily="2" charset="-122"/>
                <a:cs typeface="Times New Roman" panose="02020603050405020304" pitchFamily="18" charset="0"/>
              </a:rPr>
              <a:t>1</a:t>
            </a:r>
            <a:r>
              <a:rPr lang="zh-CN" altLang="en-US" dirty="0">
                <a:latin typeface="等线" panose="02010600030101010101" pitchFamily="2" charset="-122"/>
                <a:cs typeface="Times New Roman" panose="02020603050405020304" pitchFamily="18" charset="0"/>
              </a:rPr>
              <a:t>）</a:t>
            </a:r>
            <a:r>
              <a:rPr lang="en-US" altLang="en-US" dirty="0">
                <a:latin typeface="等线" panose="02010600030101010101" pitchFamily="2" charset="-122"/>
                <a:cs typeface="Times New Roman" panose="02020603050405020304" pitchFamily="18" charset="0"/>
              </a:rPr>
              <a:t>[</a:t>
            </a:r>
            <a:r>
              <a:rPr lang="zh-CN" altLang="en-US" dirty="0">
                <a:latin typeface="等线" panose="02010600030101010101" pitchFamily="2" charset="-122"/>
                <a:cs typeface="Times New Roman" panose="02020603050405020304" pitchFamily="18" charset="0"/>
              </a:rPr>
              <a:t>－</a:t>
            </a:r>
            <a:r>
              <a:rPr lang="en-US" altLang="en-US" dirty="0">
                <a:latin typeface="等线" panose="02010600030101010101" pitchFamily="2" charset="-122"/>
                <a:cs typeface="Times New Roman" panose="02020603050405020304" pitchFamily="18" charset="0"/>
              </a:rPr>
              <a:t>X]</a:t>
            </a:r>
            <a:r>
              <a:rPr lang="zh-CN" altLang="en-US" dirty="0">
                <a:latin typeface="等线" panose="02010600030101010101" pitchFamily="2" charset="-122"/>
                <a:cs typeface="Times New Roman" panose="02020603050405020304" pitchFamily="18" charset="0"/>
              </a:rPr>
              <a:t>补＝</a:t>
            </a:r>
            <a:r>
              <a:rPr lang="en-US" altLang="en-US" dirty="0">
                <a:latin typeface="等线" panose="02010600030101010101" pitchFamily="2" charset="-122"/>
                <a:cs typeface="Times New Roman" panose="02020603050405020304" pitchFamily="18" charset="0"/>
              </a:rPr>
              <a:t>0.10111</a:t>
            </a:r>
            <a:r>
              <a:rPr lang="zh-CN" altLang="en-US" dirty="0">
                <a:latin typeface="等线" panose="02010600030101010101" pitchFamily="2" charset="-122"/>
                <a:cs typeface="Times New Roman" panose="02020603050405020304" pitchFamily="18" charset="0"/>
              </a:rPr>
              <a:t>，</a:t>
            </a:r>
            <a:r>
              <a:rPr lang="en-US" altLang="en-US" dirty="0">
                <a:latin typeface="等线" panose="02010600030101010101" pitchFamily="2" charset="-122"/>
                <a:cs typeface="Times New Roman" panose="02020603050405020304" pitchFamily="18" charset="0"/>
              </a:rPr>
              <a:t>X</a:t>
            </a:r>
            <a:r>
              <a:rPr lang="zh-CN" altLang="en-US" dirty="0">
                <a:latin typeface="等线" panose="02010600030101010101" pitchFamily="2" charset="-122"/>
                <a:cs typeface="Times New Roman" panose="02020603050405020304" pitchFamily="18" charset="0"/>
              </a:rPr>
              <a:t>＝－</a:t>
            </a:r>
            <a:r>
              <a:rPr lang="en-US" altLang="en-US" dirty="0">
                <a:latin typeface="等线" panose="02010600030101010101" pitchFamily="2" charset="-122"/>
                <a:cs typeface="Times New Roman" panose="02020603050405020304" pitchFamily="18" charset="0"/>
              </a:rPr>
              <a:t>0.10111</a:t>
            </a:r>
            <a:endParaRPr lang="zh-CN" altLang="en-US" dirty="0">
              <a:latin typeface="等线" panose="02010600030101010101" pitchFamily="2" charset="-122"/>
              <a:ea typeface="Times New Roman" panose="02020603050405020304" pitchFamily="18" charset="0"/>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306177" name="Rectangle 1"/>
          <p:cNvSpPr>
            <a:spLocks noChangeArrowheads="1"/>
          </p:cNvSpPr>
          <p:nvPr/>
        </p:nvSpPr>
        <p:spPr bwMode="auto">
          <a:xfrm>
            <a:off x="349250" y="717550"/>
            <a:ext cx="8312150" cy="2266950"/>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6700" algn="l" defTabSz="914400" rtl="0" eaLnBrk="0" fontAlgn="t" latinLnBrk="0" hangingPunct="0">
              <a:lnSpc>
                <a:spcPct val="7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18.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若浮点数采用</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IEEE 754</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标准表示，回答下列</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t" latinLnBrk="0" hangingPunct="0">
              <a:lnSpc>
                <a:spcPct val="7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问题。</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）写出浮点数</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99D00000H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及</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59800000H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的真值；</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）分别将－</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51/128</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28.75</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转换为单精度浮点数</a:t>
            </a:r>
            <a:r>
              <a:rPr kumimoji="1" lang="el-GR" altLang="zh-CN" sz="2800" b="1" i="0" u="none" strike="noStrike" kern="1200" cap="none" spc="0" normalizeH="0" baseline="0" noProof="0" dirty="0">
                <a:ln>
                  <a:noFill/>
                </a:ln>
                <a:solidFill>
                  <a:srgbClr val="008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305153" name="Rectangle 1"/>
          <p:cNvSpPr>
            <a:spLocks noChangeArrowheads="1"/>
          </p:cNvSpPr>
          <p:nvPr/>
        </p:nvSpPr>
        <p:spPr bwMode="auto">
          <a:xfrm>
            <a:off x="304800" y="406400"/>
            <a:ext cx="8401050" cy="3498850"/>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6700" algn="l" defTabSz="914400" rtl="0" eaLnBrk="0" fontAlgn="t" latinLnBrk="0" hangingPunct="0">
              <a:lnSpc>
                <a:spcPct val="70000"/>
              </a:lnSpc>
              <a:spcBef>
                <a:spcPct val="50000"/>
              </a:spcBef>
              <a:spcAft>
                <a:spcPct val="0"/>
              </a:spcAft>
              <a:buClrTx/>
              <a:buSzTx/>
              <a:buFontTx/>
              <a:buNone/>
              <a:defRPr/>
            </a:pPr>
            <a:r>
              <a:rPr kumimoji="1" 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答：（</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）机器码</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99D00000H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t" latinLnBrk="0" hangingPunct="0">
              <a:lnSpc>
                <a:spcPct val="7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mn-ea"/>
                <a:ea typeface="+mn-ea"/>
                <a:cs typeface="Times New Roman" panose="02020603050405020304" pitchFamily="18" charset="0"/>
              </a:rPr>
              <a:t>1</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a:t>
            </a:r>
            <a:r>
              <a:rPr kumimoji="1" lang="en-US" altLang="zh-CN" sz="2800" b="1" i="0" u="none" strike="noStrike" kern="1200" cap="none" spc="0" normalizeH="0" baseline="0" noProof="0" dirty="0">
                <a:ln>
                  <a:noFill/>
                </a:ln>
                <a:solidFill>
                  <a:srgbClr val="00B0F0"/>
                </a:solidFill>
                <a:effectLst/>
                <a:uLnTx/>
                <a:uFillTx/>
                <a:latin typeface="+mn-ea"/>
                <a:ea typeface="+mn-ea"/>
                <a:cs typeface="Times New Roman" panose="02020603050405020304" pitchFamily="18" charset="0"/>
              </a:rPr>
              <a:t>00110011</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10100000000000000000000B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故浮点数的数符</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S</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阶码</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E</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00110011B=51</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尾数</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M</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10100000000000000000000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99D00000H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的真值</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1</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51</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127</a:t>
            </a:r>
            <a:endPar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×1.10100000000000000000000</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0.1101×2</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75</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305153" name="Rectangle 1"/>
          <p:cNvSpPr>
            <a:spLocks noChangeArrowheads="1"/>
          </p:cNvSpPr>
          <p:nvPr/>
        </p:nvSpPr>
        <p:spPr bwMode="auto">
          <a:xfrm>
            <a:off x="304800" y="406400"/>
            <a:ext cx="8401050" cy="3541713"/>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Times New Roman" panose="02020603050405020304" pitchFamily="18" charset="0"/>
              </a:rPr>
              <a:t>答：（</a:t>
            </a:r>
            <a:r>
              <a:rPr kumimoji="1"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机器码</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59800000H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mn-ea"/>
                <a:ea typeface="+mn-ea"/>
                <a:cs typeface="Times New Roman" panose="02020603050405020304" pitchFamily="18" charset="0"/>
              </a:rPr>
              <a:t>0</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a:t>
            </a:r>
            <a:r>
              <a:rPr kumimoji="1" lang="en-US" altLang="zh-CN" sz="2800" b="1" i="0" u="none" strike="noStrike" kern="1200" cap="none" spc="0" normalizeH="0" baseline="0" noProof="0" dirty="0">
                <a:ln>
                  <a:noFill/>
                </a:ln>
                <a:solidFill>
                  <a:srgbClr val="0066FF"/>
                </a:solidFill>
                <a:effectLst/>
                <a:uLnTx/>
                <a:uFillTx/>
                <a:latin typeface="+mn-ea"/>
                <a:ea typeface="+mn-ea"/>
                <a:cs typeface="Times New Roman" panose="02020603050405020304" pitchFamily="18" charset="0"/>
              </a:rPr>
              <a:t>10110011</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 00000000000000000000000B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故浮点数的数符</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S</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阶码</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E</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10110011</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尾数码</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M</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00000000000000000000000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59800000H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的真值</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0</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179</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127</a:t>
            </a:r>
            <a:endPar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×1.00000000000000000000000</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0.1×2</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53</a:t>
            </a:r>
            <a:r>
              <a:rPr kumimoji="1" lang="en-US" altLang="zh-CN" sz="2800" b="1" i="0" u="none" strike="noStrike" kern="1200" cap="none" spc="0" normalizeH="0" baseline="0" noProof="0" dirty="0">
                <a:ln>
                  <a:noFill/>
                </a:ln>
                <a:solidFill>
                  <a:schemeClr val="tx1"/>
                </a:solidFill>
                <a:effectLst/>
                <a:uLnTx/>
                <a:uFillTx/>
                <a:latin typeface="+mn-ea"/>
                <a:ea typeface="+mn-ea"/>
                <a:cs typeface="+mn-cs"/>
              </a:rPr>
              <a:t> </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306177" name="Rectangle 1"/>
          <p:cNvSpPr>
            <a:spLocks noChangeArrowheads="1"/>
          </p:cNvSpPr>
          <p:nvPr/>
        </p:nvSpPr>
        <p:spPr bwMode="auto">
          <a:xfrm>
            <a:off x="349250" y="495300"/>
            <a:ext cx="8566150" cy="5326063"/>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2255" algn="l" defTabSz="914400" rtl="0" eaLnBrk="0" fontAlgn="t" latinLnBrk="0" hangingPunct="0">
              <a:lnSpc>
                <a:spcPct val="100000"/>
              </a:lnSpc>
              <a:spcBef>
                <a:spcPct val="50000"/>
              </a:spcBef>
              <a:spcAft>
                <a:spcPct val="0"/>
              </a:spcAft>
              <a:buClrTx/>
              <a:buSzTx/>
              <a:buFontTx/>
              <a:buNone/>
              <a:defRPr/>
            </a:pPr>
            <a:r>
              <a:rPr kumimoji="1" 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l-GR" altLang="zh-CN" sz="2800" b="1" i="0" u="none" strike="noStrike" kern="1200" cap="none" spc="0" normalizeH="0" baseline="0" noProof="0" dirty="0">
                <a:ln>
                  <a:noFill/>
                </a:ln>
                <a:solidFill>
                  <a:srgbClr val="008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51/128</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0.3984375=</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0.0110011)</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1.10011×2</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阶码的真值为－</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尾数的真值为</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0.10011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因此，浮点数格式中，</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数符</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S</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阶码</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E</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127</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01111101B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尾数</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M</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100110…0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单精度浮点数为</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1 01111101 10011000000000000000000</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3ECC0000H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 </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79555" name="Rectangle 3"/>
          <p:cNvSpPr>
            <a:spLocks noChangeArrowheads="1"/>
          </p:cNvSpPr>
          <p:nvPr/>
        </p:nvSpPr>
        <p:spPr bwMode="auto">
          <a:xfrm>
            <a:off x="438150" y="317500"/>
            <a:ext cx="8223250" cy="6342063"/>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2255" algn="l" defTabSz="914400" rtl="0" eaLnBrk="0" fontAlgn="t" latinLnBrk="0" hangingPunct="0">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28.75</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111000.11)</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1.1100011×2</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5</a:t>
            </a:r>
            <a:endParaRPr kumimoji="1" lang="en-US" altLang="zh-CN"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阶码的真值为＋</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尾数的真值为</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0.1100011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因此，浮点数格式中</a:t>
            </a:r>
            <a:r>
              <a:rPr kumimoji="1" lang="en-US" altLang="zh-CN" sz="2800" b="1" i="0" u="none" strike="noStrike" kern="1200" cap="none" spc="0" normalizeH="0" baseline="0" noProof="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数符</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S</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阶码</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E</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127</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10000100B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尾数</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M</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11000110…0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单精度浮点数为</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0 10000100 11000110000000000000000</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42630000H</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304129" name="Rectangle 1"/>
          <p:cNvSpPr>
            <a:spLocks noChangeArrowheads="1"/>
          </p:cNvSpPr>
          <p:nvPr/>
        </p:nvSpPr>
        <p:spPr bwMode="auto">
          <a:xfrm>
            <a:off x="349250" y="495300"/>
            <a:ext cx="8312150" cy="4360863"/>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2255" algn="l" defTabSz="914400" rtl="0" eaLnBrk="0" fontAlgn="t" latinLnBrk="0" hangingPunct="0">
              <a:lnSpc>
                <a:spcPct val="7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23.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若下列</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和</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用</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8</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位补码表示，</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7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求</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及</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，并判断结果是否溢出。</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87</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13      </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答：（</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）因</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1010111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0001101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则</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1 0101001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00001101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1 1110011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1 0101001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0 0001101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1 0110110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OF=(1</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1)(0</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，不溢出；</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1 0101001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1 1110011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1 0011100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OF=(1</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1)(1</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0</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，不溢出。</a:t>
            </a:r>
            <a:endPar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304129" name="Rectangle 1"/>
          <p:cNvSpPr>
            <a:spLocks noChangeArrowheads="1"/>
          </p:cNvSpPr>
          <p:nvPr/>
        </p:nvSpPr>
        <p:spPr bwMode="auto">
          <a:xfrm>
            <a:off x="349250" y="495300"/>
            <a:ext cx="8312150" cy="5394325"/>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2255" algn="l" defTabSz="914400" rtl="0" eaLnBrk="0" fontAlgn="t" latinLnBrk="0" hangingPunct="0">
              <a:lnSpc>
                <a:spcPct val="7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23.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若下列</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和</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用</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8</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位补码表示，</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2255" algn="l" defTabSz="914400" rtl="0" eaLnBrk="0" fontAlgn="t" latinLnBrk="0" hangingPunct="0">
              <a:lnSpc>
                <a:spcPct val="7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求</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及</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zh-CN" altLang="en-US" sz="2800" b="1" i="0" u="none" strike="noStrike" kern="1200" cap="none" spc="0" normalizeH="0" baseline="-30000" noProof="0" dirty="0">
                <a:ln>
                  <a:noFill/>
                </a:ln>
                <a:solidFill>
                  <a:schemeClr val="tx1"/>
                </a:solidFill>
                <a:effectLst/>
                <a:uLnTx/>
                <a:uFillTx/>
                <a:latin typeface="+mn-ea"/>
                <a:ea typeface="+mn-ea"/>
                <a:cs typeface="Times New Roman" panose="02020603050405020304" pitchFamily="18" charset="0"/>
              </a:rPr>
              <a:t>补</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，并判断结果是否溢出。</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115</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24</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t" latinLnBrk="0" hangingPunct="0">
              <a:lnSpc>
                <a:spcPct val="7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因</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1110011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B</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0011000</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t" latinLnBrk="0" hangingPunct="0">
              <a:lnSpc>
                <a:spcPct val="7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则</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补</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0 1110011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B</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补</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1 1101000</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t" latinLnBrk="0" hangingPunct="0">
              <a:lnSpc>
                <a:spcPct val="70000"/>
              </a:lnSpc>
              <a:spcBef>
                <a:spcPct val="50000"/>
              </a:spcBef>
              <a:spcAft>
                <a:spcPct val="0"/>
              </a:spcAft>
              <a:buClrTx/>
              <a:buSzTx/>
              <a:buFontTx/>
              <a:buNone/>
              <a:defRPr/>
            </a:pP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B</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补</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0 0011000</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t" latinLnBrk="0" hangingPunct="0">
              <a:lnSpc>
                <a:spcPct val="70000"/>
              </a:lnSpc>
              <a:spcBef>
                <a:spcPct val="50000"/>
              </a:spcBef>
              <a:spcAft>
                <a:spcPct val="0"/>
              </a:spcAft>
              <a:buClrTx/>
              <a:buSzTx/>
              <a:buFontTx/>
              <a:buNone/>
              <a:defRPr/>
            </a:pP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B</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补</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0 1110011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1 1101000</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0 1011011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t" latinLnBrk="0" hangingPunct="0">
              <a:lnSpc>
                <a:spcPct val="70000"/>
              </a:lnSpc>
              <a:spcBef>
                <a:spcPct val="50000"/>
              </a:spcBef>
              <a:spcAft>
                <a:spcPct val="0"/>
              </a:spcAft>
              <a:buClrTx/>
              <a:buSzTx/>
              <a:buFontTx/>
              <a:buNone/>
              <a:defRPr/>
            </a:pP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OF=(0</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0)(1</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，不溢出；</a:t>
            </a:r>
            <a:endPar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t" latinLnBrk="0" hangingPunct="0">
              <a:lnSpc>
                <a:spcPct val="70000"/>
              </a:lnSpc>
              <a:spcBef>
                <a:spcPct val="50000"/>
              </a:spcBef>
              <a:spcAft>
                <a:spcPct val="0"/>
              </a:spcAft>
              <a:buClrTx/>
              <a:buSzTx/>
              <a:buFontTx/>
              <a:buNone/>
              <a:defRPr/>
            </a:pP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B</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补</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0 1110011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0 0011000</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1 0001011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t" latinLnBrk="0" hangingPunct="0">
              <a:lnSpc>
                <a:spcPct val="70000"/>
              </a:lnSpc>
              <a:spcBef>
                <a:spcPct val="50000"/>
              </a:spcBef>
              <a:spcAft>
                <a:spcPct val="0"/>
              </a:spcAft>
              <a:buClrTx/>
              <a:buSzTx/>
              <a:buFontTx/>
              <a:buNone/>
              <a:defRPr/>
            </a:pP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OF=(0</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1)(0</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，溢出。</a:t>
            </a:r>
            <a:endPar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20163" name="Text Box 1028"/>
          <p:cNvSpPr txBox="1"/>
          <p:nvPr/>
        </p:nvSpPr>
        <p:spPr>
          <a:xfrm>
            <a:off x="358775" y="404813"/>
            <a:ext cx="7864475" cy="4813300"/>
          </a:xfrm>
          <a:prstGeom prst="rect">
            <a:avLst/>
          </a:prstGeom>
          <a:noFill/>
          <a:ln w="38100">
            <a:noFill/>
          </a:ln>
        </p:spPr>
        <p:txBody>
          <a:bodyPr>
            <a:spAutoFit/>
          </a:bodyPr>
          <a:p>
            <a:pPr marL="471805" indent="-471805">
              <a:lnSpc>
                <a:spcPct val="110000"/>
              </a:lnSpc>
            </a:pPr>
            <a:r>
              <a:rPr lang="zh-CN" altLang="en-US" dirty="0">
                <a:latin typeface="Times New Roman" panose="02020603050405020304" pitchFamily="18" charset="0"/>
              </a:rPr>
              <a:t>例</a:t>
            </a:r>
            <a:r>
              <a:rPr lang="en-US" altLang="zh-CN" dirty="0">
                <a:latin typeface="Times New Roman" panose="02020603050405020304" pitchFamily="18" charset="0"/>
              </a:rPr>
              <a:t>2. </a:t>
            </a:r>
            <a:r>
              <a:rPr lang="el-GR" altLang="zh-CN" dirty="0">
                <a:solidFill>
                  <a:srgbClr val="008000"/>
                </a:solidFill>
                <a:latin typeface="Times New Roman" panose="02020603050405020304" pitchFamily="18" charset="0"/>
              </a:rPr>
              <a:t>Δ</a:t>
            </a:r>
            <a:r>
              <a:rPr lang="zh-CN" altLang="en-US" dirty="0">
                <a:latin typeface="Times New Roman" panose="02020603050405020304" pitchFamily="18" charset="0"/>
              </a:rPr>
              <a:t>用</a:t>
            </a:r>
            <a:r>
              <a:rPr lang="en-US" altLang="zh-CN" dirty="0">
                <a:solidFill>
                  <a:srgbClr val="008000"/>
                </a:solidFill>
                <a:latin typeface="Times New Roman" panose="02020603050405020304" pitchFamily="18" charset="0"/>
              </a:rPr>
              <a:t>16</a:t>
            </a:r>
            <a:r>
              <a:rPr lang="en-US" altLang="zh-CN" dirty="0">
                <a:latin typeface="Times New Roman" panose="02020603050405020304" pitchFamily="18" charset="0"/>
              </a:rPr>
              <a:t>K×</a:t>
            </a:r>
            <a:r>
              <a:rPr lang="en-US" altLang="zh-CN" dirty="0">
                <a:solidFill>
                  <a:schemeClr val="folHlink"/>
                </a:solidFill>
                <a:latin typeface="Times New Roman" panose="02020603050405020304" pitchFamily="18" charset="0"/>
              </a:rPr>
              <a:t>4</a:t>
            </a:r>
            <a:r>
              <a:rPr lang="zh-CN" altLang="en-US" dirty="0">
                <a:latin typeface="Times New Roman" panose="02020603050405020304" pitchFamily="18" charset="0"/>
              </a:rPr>
              <a:t>位的</a:t>
            </a:r>
            <a:r>
              <a:rPr lang="en-US" altLang="zh-CN" dirty="0">
                <a:latin typeface="Times New Roman" panose="02020603050405020304" pitchFamily="18" charset="0"/>
              </a:rPr>
              <a:t>SRAM</a:t>
            </a:r>
            <a:r>
              <a:rPr lang="zh-CN" altLang="en-US" dirty="0">
                <a:latin typeface="Times New Roman" panose="02020603050405020304" pitchFamily="18" charset="0"/>
              </a:rPr>
              <a:t>芯片构成</a:t>
            </a:r>
            <a:r>
              <a:rPr lang="en-US" altLang="zh-CN" dirty="0">
                <a:solidFill>
                  <a:srgbClr val="008000"/>
                </a:solidFill>
                <a:latin typeface="Times New Roman" panose="02020603050405020304" pitchFamily="18" charset="0"/>
              </a:rPr>
              <a:t>16</a:t>
            </a:r>
            <a:r>
              <a:rPr lang="en-US" altLang="zh-CN" dirty="0">
                <a:latin typeface="Times New Roman" panose="02020603050405020304" pitchFamily="18" charset="0"/>
              </a:rPr>
              <a:t>K×</a:t>
            </a:r>
            <a:r>
              <a:rPr lang="en-US" altLang="zh-CN" dirty="0">
                <a:solidFill>
                  <a:schemeClr val="folHlink"/>
                </a:solidFill>
                <a:latin typeface="Times New Roman" panose="02020603050405020304" pitchFamily="18" charset="0"/>
              </a:rPr>
              <a:t>16</a:t>
            </a:r>
            <a:r>
              <a:rPr lang="zh-CN" altLang="en-US" dirty="0">
                <a:latin typeface="Times New Roman" panose="02020603050405020304" pitchFamily="18" charset="0"/>
              </a:rPr>
              <a:t>位</a:t>
            </a:r>
            <a:r>
              <a:rPr lang="en-US" altLang="zh-CN" dirty="0">
                <a:latin typeface="Times New Roman" panose="02020603050405020304" pitchFamily="18" charset="0"/>
              </a:rPr>
              <a:t>SRAM</a:t>
            </a:r>
            <a:r>
              <a:rPr lang="zh-CN" altLang="en-US" dirty="0">
                <a:latin typeface="Times New Roman" panose="02020603050405020304" pitchFamily="18" charset="0"/>
              </a:rPr>
              <a:t>模块，请回答下列问题：</a:t>
            </a:r>
            <a:endParaRPr lang="en-US" altLang="zh-CN"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）需要</a:t>
            </a:r>
            <a:r>
              <a:rPr lang="en-US" altLang="zh-CN" dirty="0">
                <a:latin typeface="Times New Roman" panose="02020603050405020304" pitchFamily="18" charset="0"/>
              </a:rPr>
              <a:t>SRAM</a:t>
            </a:r>
            <a:r>
              <a:rPr lang="zh-CN" altLang="en-US" dirty="0">
                <a:latin typeface="Times New Roman" panose="02020603050405020304" pitchFamily="18" charset="0"/>
              </a:rPr>
              <a:t>芯片多少片？</a:t>
            </a:r>
            <a:endParaRPr lang="en-US" altLang="zh-CN"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）各个芯片在</a:t>
            </a:r>
            <a:r>
              <a:rPr lang="en-US" altLang="zh-CN" dirty="0">
                <a:latin typeface="Times New Roman" panose="02020603050405020304" pitchFamily="18" charset="0"/>
              </a:rPr>
              <a:t>SRAM</a:t>
            </a:r>
            <a:r>
              <a:rPr lang="zh-CN" altLang="en-US" dirty="0">
                <a:latin typeface="Times New Roman" panose="02020603050405020304" pitchFamily="18" charset="0"/>
              </a:rPr>
              <a:t>模块中的地址范围、存储单元中的位置各是多少？</a:t>
            </a:r>
            <a:endParaRPr lang="en-US" altLang="zh-CN"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）各个芯片片选线的有效逻辑是什么？</a:t>
            </a:r>
            <a:endParaRPr lang="en-US" altLang="zh-CN"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）画出</a:t>
            </a:r>
            <a:r>
              <a:rPr lang="en-US" altLang="zh-CN" dirty="0">
                <a:latin typeface="Times New Roman" panose="02020603050405020304" pitchFamily="18" charset="0"/>
              </a:rPr>
              <a:t>SRAM</a:t>
            </a:r>
            <a:r>
              <a:rPr lang="zh-CN" altLang="en-US" dirty="0">
                <a:latin typeface="Times New Roman" panose="02020603050405020304" pitchFamily="18" charset="0"/>
              </a:rPr>
              <a:t>模块的信号线与内部各个芯片引脚的连线图。</a:t>
            </a:r>
            <a:endParaRPr lang="en-US" altLang="zh-CN" dirty="0">
              <a:latin typeface="Times New Roman" panose="02020603050405020304" pitchFamily="18"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72390" name="Text Box 1030"/>
          <p:cNvSpPr txBox="1"/>
          <p:nvPr/>
        </p:nvSpPr>
        <p:spPr>
          <a:xfrm>
            <a:off x="215900" y="184150"/>
            <a:ext cx="8534400" cy="911225"/>
          </a:xfrm>
          <a:prstGeom prst="rect">
            <a:avLst/>
          </a:prstGeom>
          <a:noFill/>
          <a:ln w="38100">
            <a:noFill/>
          </a:ln>
        </p:spPr>
        <p:txBody>
          <a:bodyPr>
            <a:spAutoFit/>
          </a:bodyPr>
          <a:p>
            <a:pPr marL="193675" indent="-193675"/>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）需要</a:t>
            </a:r>
            <a:r>
              <a:rPr lang="en-US" altLang="zh-CN" dirty="0">
                <a:latin typeface="Times New Roman" panose="02020603050405020304" pitchFamily="18" charset="0"/>
              </a:rPr>
              <a:t>SRAM</a:t>
            </a:r>
            <a:r>
              <a:rPr lang="zh-CN" altLang="en-US" dirty="0">
                <a:latin typeface="Times New Roman" panose="02020603050405020304" pitchFamily="18" charset="0"/>
              </a:rPr>
              <a:t>芯片多少片？</a:t>
            </a:r>
            <a:endParaRPr lang="en-US" altLang="zh-CN" dirty="0">
              <a:latin typeface="Times New Roman" panose="02020603050405020304" pitchFamily="18" charset="0"/>
            </a:endParaRPr>
          </a:p>
          <a:p>
            <a:pPr marL="193675" indent="-193675">
              <a:buFont typeface="Symbol" panose="05050102010706020507" pitchFamily="18" charset="2"/>
              <a:buChar char="·"/>
            </a:pPr>
            <a:r>
              <a:rPr lang="zh-CN" altLang="en-US" dirty="0">
                <a:latin typeface="Times New Roman" panose="02020603050405020304" pitchFamily="18" charset="0"/>
              </a:rPr>
              <a:t>共需要</a:t>
            </a:r>
            <a:r>
              <a:rPr lang="en-US" altLang="zh-CN" dirty="0">
                <a:solidFill>
                  <a:srgbClr val="008000"/>
                </a:solidFill>
                <a:latin typeface="Times New Roman" panose="02020603050405020304" pitchFamily="18" charset="0"/>
              </a:rPr>
              <a:t>16</a:t>
            </a:r>
            <a:r>
              <a:rPr lang="en-US" altLang="zh-CN" dirty="0">
                <a:latin typeface="宋体" panose="02010600030101010101" pitchFamily="2" charset="-122"/>
              </a:rPr>
              <a:t>÷</a:t>
            </a:r>
            <a:r>
              <a:rPr lang="en-US" altLang="zh-CN" dirty="0">
                <a:solidFill>
                  <a:srgbClr val="008000"/>
                </a:solidFill>
                <a:latin typeface="Times New Roman" panose="02020603050405020304" pitchFamily="18" charset="0"/>
              </a:rPr>
              <a:t>4</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（片）</a:t>
            </a:r>
            <a:endParaRPr lang="en-US" altLang="zh-CN" dirty="0">
              <a:latin typeface="Times New Roman" panose="02020603050405020304" pitchFamily="18" charset="0"/>
            </a:endParaRPr>
          </a:p>
        </p:txBody>
      </p:sp>
      <p:sp>
        <p:nvSpPr>
          <p:cNvPr id="221188" name="矩形 5"/>
          <p:cNvSpPr/>
          <p:nvPr/>
        </p:nvSpPr>
        <p:spPr>
          <a:xfrm>
            <a:off x="215900" y="1295400"/>
            <a:ext cx="8534400" cy="1730375"/>
          </a:xfrm>
          <a:prstGeom prst="rect">
            <a:avLst/>
          </a:prstGeom>
          <a:noFill/>
          <a:ln w="9525">
            <a:noFill/>
          </a:ln>
        </p:spPr>
        <p:txBody>
          <a:bodyPr>
            <a:spAutoFit/>
          </a:bodyPr>
          <a:p>
            <a:pPr marL="471805" indent="-471805">
              <a:lnSpc>
                <a:spcPct val="110000"/>
              </a:lnSpc>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）各个芯片在</a:t>
            </a:r>
            <a:r>
              <a:rPr lang="en-US" altLang="zh-CN" dirty="0">
                <a:latin typeface="Times New Roman" panose="02020603050405020304" pitchFamily="18" charset="0"/>
              </a:rPr>
              <a:t>SRAM</a:t>
            </a:r>
            <a:r>
              <a:rPr lang="zh-CN" altLang="en-US" dirty="0">
                <a:latin typeface="Times New Roman" panose="02020603050405020304" pitchFamily="18" charset="0"/>
              </a:rPr>
              <a:t>模块中的地址范围、存储单元中的位置各是多少？</a:t>
            </a:r>
            <a:endParaRPr lang="en-US" altLang="zh-CN"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地址范围：</a:t>
            </a:r>
            <a:endParaRPr lang="en-US" altLang="zh-CN" dirty="0">
              <a:latin typeface="Times New Roman" panose="02020603050405020304" pitchFamily="18" charset="0"/>
            </a:endParaRPr>
          </a:p>
        </p:txBody>
      </p:sp>
      <p:sp>
        <p:nvSpPr>
          <p:cNvPr id="221189" name="Text Box 9"/>
          <p:cNvSpPr txBox="1"/>
          <p:nvPr/>
        </p:nvSpPr>
        <p:spPr>
          <a:xfrm>
            <a:off x="274638" y="3206750"/>
            <a:ext cx="8640762" cy="1428750"/>
          </a:xfrm>
          <a:prstGeom prst="rect">
            <a:avLst/>
          </a:prstGeom>
          <a:noFill/>
          <a:ln w="38100">
            <a:noFill/>
          </a:ln>
        </p:spPr>
        <p:txBody>
          <a:bodyPr>
            <a:spAutoFit/>
          </a:bodyPr>
          <a:p>
            <a:r>
              <a:rPr lang="en-US" altLang="zh-CN" dirty="0">
                <a:latin typeface="宋体" panose="02010600030101010101" pitchFamily="2" charset="-122"/>
              </a:rPr>
              <a:t>           A13 A12 A11 A10 A9 A8 A7</a:t>
            </a:r>
            <a:r>
              <a:rPr lang="zh-CN" altLang="en-US" dirty="0">
                <a:latin typeface="宋体" panose="02010600030101010101" pitchFamily="2" charset="-122"/>
              </a:rPr>
              <a:t>～</a:t>
            </a:r>
            <a:r>
              <a:rPr lang="en-US" altLang="zh-CN" dirty="0">
                <a:latin typeface="宋体" panose="02010600030101010101" pitchFamily="2" charset="-122"/>
              </a:rPr>
              <a:t>A0</a:t>
            </a:r>
            <a:endParaRPr lang="en-US" altLang="zh-CN" dirty="0">
              <a:latin typeface="宋体" panose="02010600030101010101" pitchFamily="2" charset="-122"/>
            </a:endParaRPr>
          </a:p>
          <a:p>
            <a:r>
              <a:rPr lang="en-US" altLang="zh-CN" dirty="0">
                <a:latin typeface="宋体" panose="02010600030101010101" pitchFamily="2" charset="-122"/>
              </a:rPr>
              <a:t>            0   0   0   0  0  0  0</a:t>
            </a:r>
            <a:r>
              <a:rPr lang="zh-CN" altLang="en-US" dirty="0">
                <a:latin typeface="宋体" panose="02010600030101010101" pitchFamily="2" charset="-122"/>
              </a:rPr>
              <a:t>～</a:t>
            </a:r>
            <a:r>
              <a:rPr lang="en-US" altLang="zh-CN" dirty="0">
                <a:latin typeface="宋体" panose="02010600030101010101" pitchFamily="2" charset="-122"/>
              </a:rPr>
              <a:t>0  0000H </a:t>
            </a:r>
            <a:endParaRPr lang="en-US" altLang="zh-CN" dirty="0">
              <a:latin typeface="宋体" panose="02010600030101010101" pitchFamily="2" charset="-122"/>
            </a:endParaRPr>
          </a:p>
          <a:p>
            <a:r>
              <a:rPr lang="en-US" altLang="zh-CN" dirty="0">
                <a:latin typeface="宋体" panose="02010600030101010101" pitchFamily="2" charset="-122"/>
              </a:rPr>
              <a:t>            1   1   1   1  1  1  1</a:t>
            </a:r>
            <a:r>
              <a:rPr lang="zh-CN" altLang="en-US" dirty="0">
                <a:latin typeface="宋体" panose="02010600030101010101" pitchFamily="2" charset="-122"/>
              </a:rPr>
              <a:t>～</a:t>
            </a:r>
            <a:r>
              <a:rPr lang="en-US" altLang="zh-CN" dirty="0">
                <a:latin typeface="宋体" panose="02010600030101010101" pitchFamily="2" charset="-122"/>
              </a:rPr>
              <a:t>1  3FFFH </a:t>
            </a:r>
            <a:endParaRPr lang="en-US" altLang="zh-CN" dirty="0">
              <a:latin typeface="宋体" panose="02010600030101010101" pitchFamily="2" charset="-122"/>
            </a:endParaRPr>
          </a:p>
        </p:txBody>
      </p:sp>
      <p:sp>
        <p:nvSpPr>
          <p:cNvPr id="221190" name="Line 11"/>
          <p:cNvSpPr/>
          <p:nvPr/>
        </p:nvSpPr>
        <p:spPr>
          <a:xfrm>
            <a:off x="6119813" y="2733675"/>
            <a:ext cx="0" cy="2124075"/>
          </a:xfrm>
          <a:prstGeom prst="line">
            <a:avLst/>
          </a:prstGeom>
          <a:ln w="38100" cap="flat" cmpd="sng">
            <a:solidFill>
              <a:schemeClr val="hlink"/>
            </a:solidFill>
            <a:prstDash val="solid"/>
            <a:miter/>
            <a:headEnd type="none" w="med" len="med"/>
            <a:tailEnd type="none" w="med" len="med"/>
          </a:ln>
        </p:spPr>
      </p:sp>
      <p:sp>
        <p:nvSpPr>
          <p:cNvPr id="221191" name="Line 11"/>
          <p:cNvSpPr/>
          <p:nvPr/>
        </p:nvSpPr>
        <p:spPr>
          <a:xfrm>
            <a:off x="3727450" y="2733675"/>
            <a:ext cx="0" cy="2124075"/>
          </a:xfrm>
          <a:prstGeom prst="line">
            <a:avLst/>
          </a:prstGeom>
          <a:ln w="38100" cap="flat" cmpd="sng">
            <a:solidFill>
              <a:schemeClr val="hlink"/>
            </a:solidFill>
            <a:prstDash val="solid"/>
            <a:miter/>
            <a:headEnd type="none" w="med" len="med"/>
            <a:tailEnd type="none" w="med" len="med"/>
          </a:ln>
        </p:spPr>
      </p:sp>
      <p:sp>
        <p:nvSpPr>
          <p:cNvPr id="221192" name="矩形 10"/>
          <p:cNvSpPr/>
          <p:nvPr/>
        </p:nvSpPr>
        <p:spPr>
          <a:xfrm>
            <a:off x="274638" y="4857750"/>
            <a:ext cx="8223250" cy="1255713"/>
          </a:xfrm>
          <a:prstGeom prst="rect">
            <a:avLst/>
          </a:prstGeom>
          <a:noFill/>
          <a:ln w="9525">
            <a:noFill/>
          </a:ln>
        </p:spPr>
        <p:txBody>
          <a:bodyPr>
            <a:spAutoFit/>
          </a:bodyPr>
          <a:p>
            <a:pPr marL="471805" indent="-471805">
              <a:lnSpc>
                <a:spcPct val="110000"/>
              </a:lnSpc>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）各个芯片片选线的有效逻辑是什么？</a:t>
            </a:r>
            <a:endParaRPr lang="en-US" altLang="zh-CN"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可以</a:t>
            </a:r>
            <a:r>
              <a:rPr lang="en-US" altLang="zh-CN" dirty="0">
                <a:latin typeface="Times New Roman" panose="02020603050405020304" pitchFamily="18" charset="0"/>
              </a:rPr>
              <a:t>A14=0</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90"/>
                                        </p:tgtEl>
                                        <p:attrNameLst>
                                          <p:attrName>style.visibility</p:attrName>
                                        </p:attrNameLst>
                                      </p:cBhvr>
                                      <p:to>
                                        <p:strVal val="visible"/>
                                      </p:to>
                                    </p:set>
                                    <p:anim calcmode="lin" valueType="num">
                                      <p:cBhvr additive="base">
                                        <p:cTn id="7" dur="500" fill="hold"/>
                                        <p:tgtEl>
                                          <p:spTgt spid="272390"/>
                                        </p:tgtEl>
                                        <p:attrNameLst>
                                          <p:attrName>ppt_x</p:attrName>
                                        </p:attrNameLst>
                                      </p:cBhvr>
                                      <p:tavLst>
                                        <p:tav tm="0">
                                          <p:val>
                                            <p:strVal val="0-#ppt_w/2"/>
                                          </p:val>
                                        </p:tav>
                                        <p:tav tm="100000">
                                          <p:val>
                                            <p:strVal val="#ppt_x"/>
                                          </p:val>
                                        </p:tav>
                                      </p:tavLst>
                                    </p:anim>
                                    <p:anim calcmode="lin" valueType="num">
                                      <p:cBhvr additive="base">
                                        <p:cTn id="8"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0963" name="Text Box 7197"/>
          <p:cNvSpPr txBox="1"/>
          <p:nvPr/>
        </p:nvSpPr>
        <p:spPr>
          <a:xfrm>
            <a:off x="349250" y="546100"/>
            <a:ext cx="7467600" cy="1822450"/>
          </a:xfrm>
          <a:prstGeom prst="rect">
            <a:avLst/>
          </a:prstGeom>
          <a:noFill/>
          <a:ln w="9525">
            <a:noFill/>
          </a:ln>
        </p:spPr>
        <p:txBody>
          <a:bodyPr lIns="92075" tIns="46038" rIns="92075" bIns="46038">
            <a:spAutoFit/>
          </a:bodyPr>
          <a:p>
            <a:pPr marL="190500" indent="-190500" eaLnBrk="1" fontAlgn="base" hangingPunct="1">
              <a:lnSpc>
                <a:spcPct val="115000"/>
              </a:lnSpc>
              <a:spcBef>
                <a:spcPct val="0"/>
              </a:spcBef>
              <a:spcAft>
                <a:spcPct val="50000"/>
              </a:spcAft>
            </a:pPr>
            <a:r>
              <a:rPr lang="en-US" altLang="zh-CN" sz="2000" dirty="0">
                <a:solidFill>
                  <a:srgbClr val="008080"/>
                </a:solidFill>
                <a:latin typeface="宋体" panose="02010600030101010101" pitchFamily="2" charset="-122"/>
              </a:rPr>
              <a:t>◆ </a:t>
            </a:r>
            <a:r>
              <a:rPr lang="zh-CN" altLang="en-US" dirty="0">
                <a:latin typeface="Times New Roman" panose="02020603050405020304" pitchFamily="18" charset="0"/>
              </a:rPr>
              <a:t>在计算机系统中，常用的几种进位计数制：</a:t>
            </a:r>
            <a:endParaRPr lang="zh-CN" altLang="en-US" dirty="0">
              <a:latin typeface="Times New Roman" panose="02020603050405020304" pitchFamily="18" charset="0"/>
            </a:endParaRPr>
          </a:p>
          <a:p>
            <a:pPr marL="190500" indent="-190500" eaLnBrk="1" fontAlgn="base" hangingPunct="1">
              <a:lnSpc>
                <a:spcPct val="120000"/>
              </a:lnSpc>
              <a:spcBef>
                <a:spcPct val="0"/>
              </a:spcBef>
            </a:pPr>
            <a:r>
              <a:rPr lang="zh-CN" altLang="en-US" sz="2000" b="0" dirty="0">
                <a:solidFill>
                  <a:srgbClr val="008080"/>
                </a:solidFill>
                <a:latin typeface="Times New Roman" panose="02020603050405020304" pitchFamily="18" charset="0"/>
                <a:sym typeface="Symbol" panose="05050102010706020507" pitchFamily="18" charset="2"/>
              </a:rPr>
              <a:t>  </a:t>
            </a:r>
            <a:r>
              <a:rPr lang="zh-CN" altLang="en-US"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二进制   </a:t>
            </a:r>
            <a:r>
              <a:rPr lang="en-US" altLang="zh-CN" dirty="0">
                <a:latin typeface="Times New Roman" panose="02020603050405020304" pitchFamily="18" charset="0"/>
              </a:rPr>
              <a:t>R=2,  </a:t>
            </a:r>
            <a:r>
              <a:rPr lang="zh-CN" altLang="en-US" dirty="0">
                <a:latin typeface="Times New Roman" panose="02020603050405020304" pitchFamily="18" charset="0"/>
              </a:rPr>
              <a:t>基本符号为 </a:t>
            </a:r>
            <a:r>
              <a:rPr lang="en-US" altLang="zh-CN" dirty="0">
                <a:latin typeface="Times New Roman" panose="02020603050405020304" pitchFamily="18" charset="0"/>
              </a:rPr>
              <a:t>0</a:t>
            </a:r>
            <a:r>
              <a:rPr lang="zh-CN" altLang="en-US" dirty="0">
                <a:latin typeface="Times New Roman" panose="02020603050405020304" pitchFamily="18" charset="0"/>
              </a:rPr>
              <a:t>和</a:t>
            </a:r>
            <a:r>
              <a:rPr lang="en-US" altLang="zh-CN" dirty="0">
                <a:latin typeface="Times New Roman" panose="02020603050405020304" pitchFamily="18" charset="0"/>
              </a:rPr>
              <a:t>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190500" indent="-190500" eaLnBrk="1" fontAlgn="base" hangingPunct="1">
              <a:lnSpc>
                <a:spcPct val="120000"/>
              </a:lnSpc>
              <a:spcBef>
                <a:spcPct val="0"/>
              </a:spcBef>
            </a:pPr>
            <a:r>
              <a:rPr lang="zh-CN" altLang="en-US" dirty="0">
                <a:latin typeface="Times New Roman" panose="02020603050405020304" pitchFamily="18" charset="0"/>
              </a:rPr>
              <a:t>    </a:t>
            </a:r>
            <a:r>
              <a:rPr lang="zh-CN" altLang="en-US" dirty="0">
                <a:solidFill>
                  <a:schemeClr val="hlink"/>
                </a:solidFill>
                <a:latin typeface="Times New Roman" panose="02020603050405020304" pitchFamily="18" charset="0"/>
              </a:rPr>
              <a:t>逢</a:t>
            </a:r>
            <a:r>
              <a:rPr lang="en-US" altLang="zh-CN" dirty="0">
                <a:solidFill>
                  <a:schemeClr val="hlink"/>
                </a:solidFill>
                <a:latin typeface="Times New Roman" panose="02020603050405020304" pitchFamily="18" charset="0"/>
              </a:rPr>
              <a:t>2</a:t>
            </a:r>
            <a:r>
              <a:rPr lang="zh-CN" altLang="en-US" dirty="0">
                <a:solidFill>
                  <a:schemeClr val="hlink"/>
                </a:solidFill>
                <a:latin typeface="Times New Roman" panose="02020603050405020304" pitchFamily="18" charset="0"/>
              </a:rPr>
              <a:t>进一</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72737" name="Text Box 7201"/>
          <p:cNvSpPr txBox="1"/>
          <p:nvPr/>
        </p:nvSpPr>
        <p:spPr>
          <a:xfrm>
            <a:off x="441325" y="2368550"/>
            <a:ext cx="7467600" cy="1117600"/>
          </a:xfrm>
          <a:prstGeom prst="rect">
            <a:avLst/>
          </a:prstGeom>
          <a:noFill/>
          <a:ln w="9525">
            <a:noFill/>
          </a:ln>
        </p:spPr>
        <p:txBody>
          <a:bodyPr lIns="92075" tIns="46038" rIns="92075" bIns="46038">
            <a:spAutoFit/>
          </a:bodyPr>
          <a:p>
            <a:pPr eaLnBrk="1" fontAlgn="base" hangingPunct="1">
              <a:lnSpc>
                <a:spcPct val="120000"/>
              </a:lnSpc>
              <a:spcBef>
                <a:spcPct val="0"/>
              </a:spcBef>
              <a:buFont typeface="Symbol" panose="05050102010706020507" pitchFamily="18" charset="2"/>
            </a:pPr>
            <a:r>
              <a:rPr lang="en-US" altLang="zh-CN" sz="2000" b="0" dirty="0">
                <a:solidFill>
                  <a:srgbClr val="008080"/>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八进制   </a:t>
            </a:r>
            <a:r>
              <a:rPr lang="en-US" altLang="zh-CN" dirty="0">
                <a:latin typeface="Times New Roman" panose="02020603050405020304" pitchFamily="18" charset="0"/>
              </a:rPr>
              <a:t>R=8,  </a:t>
            </a:r>
            <a:r>
              <a:rPr lang="zh-CN" altLang="en-US" dirty="0">
                <a:latin typeface="Times New Roman" panose="02020603050405020304" pitchFamily="18" charset="0"/>
              </a:rPr>
              <a:t>基本符号为 </a:t>
            </a:r>
            <a:r>
              <a:rPr lang="en-US" altLang="zh-CN" dirty="0">
                <a:latin typeface="Times New Roman" panose="02020603050405020304" pitchFamily="18" charset="0"/>
              </a:rPr>
              <a:t>0,1,2,3,4,5,6,7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fontAlgn="base" hangingPunct="1">
              <a:lnSpc>
                <a:spcPct val="120000"/>
              </a:lnSpc>
              <a:spcBef>
                <a:spcPct val="0"/>
              </a:spcBef>
              <a:buFont typeface="Symbol" panose="05050102010706020507" pitchFamily="18" charset="2"/>
            </a:pPr>
            <a:r>
              <a:rPr lang="zh-CN" altLang="en-US" dirty="0">
                <a:latin typeface="Times New Roman" panose="02020603050405020304" pitchFamily="18" charset="0"/>
              </a:rPr>
              <a:t>   </a:t>
            </a:r>
            <a:r>
              <a:rPr lang="zh-CN" altLang="en-US" dirty="0">
                <a:solidFill>
                  <a:schemeClr val="hlink"/>
                </a:solidFill>
                <a:latin typeface="Times New Roman" panose="02020603050405020304" pitchFamily="18" charset="0"/>
              </a:rPr>
              <a:t>逢</a:t>
            </a:r>
            <a:r>
              <a:rPr lang="en-US" altLang="zh-CN" dirty="0">
                <a:solidFill>
                  <a:schemeClr val="hlink"/>
                </a:solidFill>
                <a:latin typeface="Times New Roman" panose="02020603050405020304" pitchFamily="18" charset="0"/>
              </a:rPr>
              <a:t>8</a:t>
            </a:r>
            <a:r>
              <a:rPr lang="zh-CN" altLang="en-US" dirty="0">
                <a:solidFill>
                  <a:schemeClr val="hlink"/>
                </a:solidFill>
                <a:latin typeface="Times New Roman" panose="02020603050405020304" pitchFamily="18" charset="0"/>
              </a:rPr>
              <a:t>进一</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72738" name="Text Box 7202"/>
          <p:cNvSpPr txBox="1"/>
          <p:nvPr/>
        </p:nvSpPr>
        <p:spPr>
          <a:xfrm>
            <a:off x="441325" y="3500438"/>
            <a:ext cx="8016875" cy="1630362"/>
          </a:xfrm>
          <a:prstGeom prst="rect">
            <a:avLst/>
          </a:prstGeom>
          <a:noFill/>
          <a:ln w="9525">
            <a:noFill/>
          </a:ln>
        </p:spPr>
        <p:txBody>
          <a:bodyPr lIns="92075" tIns="46038" rIns="92075" bIns="46038">
            <a:spAutoFit/>
          </a:bodyPr>
          <a:p>
            <a:pPr eaLnBrk="1" fontAlgn="base" hangingPunct="1">
              <a:lnSpc>
                <a:spcPct val="120000"/>
              </a:lnSpc>
              <a:spcBef>
                <a:spcPct val="0"/>
              </a:spcBef>
            </a:pPr>
            <a:r>
              <a:rPr lang="en-US" altLang="zh-CN" sz="2000" b="0" dirty="0">
                <a:solidFill>
                  <a:srgbClr val="008080"/>
                </a:solidFill>
                <a:latin typeface="Times New Roman" panose="02020603050405020304" pitchFamily="18" charset="0"/>
                <a:sym typeface="Symbol" panose="05050102010706020507" pitchFamily="18" charset="2"/>
              </a:rPr>
              <a:t> </a:t>
            </a:r>
            <a:r>
              <a:rPr lang="en-US" altLang="zh-CN"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十六进制 </a:t>
            </a:r>
            <a:r>
              <a:rPr lang="en-US" altLang="zh-CN" dirty="0">
                <a:latin typeface="Times New Roman" panose="02020603050405020304" pitchFamily="18" charset="0"/>
              </a:rPr>
              <a:t>R=16,   </a:t>
            </a:r>
            <a:r>
              <a:rPr lang="zh-CN" altLang="en-US" dirty="0">
                <a:latin typeface="Times New Roman" panose="02020603050405020304" pitchFamily="18" charset="0"/>
              </a:rPr>
              <a:t>基本符号为 </a:t>
            </a:r>
            <a:r>
              <a:rPr lang="en-US" altLang="zh-CN" dirty="0">
                <a:latin typeface="Times New Roman" panose="02020603050405020304" pitchFamily="18" charset="0"/>
              </a:rPr>
              <a:t>0,1,2,3,4,5,6,7,8,9,</a:t>
            </a:r>
            <a:endParaRPr lang="en-US" altLang="zh-CN" dirty="0">
              <a:latin typeface="Times New Roman" panose="02020603050405020304" pitchFamily="18" charset="0"/>
            </a:endParaRPr>
          </a:p>
          <a:p>
            <a:pPr eaLnBrk="1" fontAlgn="base" hangingPunct="1">
              <a:lnSpc>
                <a:spcPct val="120000"/>
              </a:lnSpc>
              <a:spcBef>
                <a:spcPct val="0"/>
              </a:spcBef>
            </a:pPr>
            <a:r>
              <a:rPr lang="en-US" altLang="zh-CN" dirty="0">
                <a:latin typeface="Times New Roman" panose="02020603050405020304" pitchFamily="18" charset="0"/>
              </a:rPr>
              <a:t>                                                     </a:t>
            </a:r>
            <a:r>
              <a:rPr lang="en-US" altLang="zh-CN" dirty="0">
                <a:solidFill>
                  <a:srgbClr val="008000"/>
                </a:solidFill>
                <a:latin typeface="Times New Roman" panose="02020603050405020304" pitchFamily="18" charset="0"/>
              </a:rPr>
              <a:t>A,B,C,D,E,F</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fontAlgn="base" hangingPunct="1">
              <a:lnSpc>
                <a:spcPct val="120000"/>
              </a:lnSpc>
              <a:spcBef>
                <a:spcPct val="0"/>
              </a:spcBef>
            </a:pPr>
            <a:r>
              <a:rPr lang="zh-CN" altLang="en-US" dirty="0">
                <a:latin typeface="Times New Roman" panose="02020603050405020304" pitchFamily="18" charset="0"/>
              </a:rPr>
              <a:t>   </a:t>
            </a:r>
            <a:r>
              <a:rPr lang="zh-CN" altLang="en-US" dirty="0">
                <a:solidFill>
                  <a:schemeClr val="hlink"/>
                </a:solidFill>
                <a:latin typeface="Times New Roman" panose="02020603050405020304" pitchFamily="18" charset="0"/>
              </a:rPr>
              <a:t>逢</a:t>
            </a:r>
            <a:r>
              <a:rPr lang="en-US" altLang="zh-CN" dirty="0">
                <a:solidFill>
                  <a:schemeClr val="hlink"/>
                </a:solidFill>
                <a:latin typeface="Times New Roman" panose="02020603050405020304" pitchFamily="18" charset="0"/>
              </a:rPr>
              <a:t>16</a:t>
            </a:r>
            <a:r>
              <a:rPr lang="zh-CN" altLang="en-US" dirty="0">
                <a:solidFill>
                  <a:schemeClr val="hlink"/>
                </a:solidFill>
                <a:latin typeface="Times New Roman" panose="02020603050405020304" pitchFamily="18" charset="0"/>
              </a:rPr>
              <a:t>进一</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72739" name="Text Box 7203"/>
          <p:cNvSpPr txBox="1"/>
          <p:nvPr/>
        </p:nvSpPr>
        <p:spPr>
          <a:xfrm>
            <a:off x="441325" y="5130800"/>
            <a:ext cx="7559675" cy="1117600"/>
          </a:xfrm>
          <a:prstGeom prst="rect">
            <a:avLst/>
          </a:prstGeom>
          <a:noFill/>
          <a:ln w="9525">
            <a:noFill/>
          </a:ln>
        </p:spPr>
        <p:txBody>
          <a:bodyPr lIns="92075" tIns="46038" rIns="92075" bIns="46038">
            <a:spAutoFit/>
          </a:bodyPr>
          <a:p>
            <a:pPr eaLnBrk="1" fontAlgn="base" hangingPunct="1">
              <a:lnSpc>
                <a:spcPct val="120000"/>
              </a:lnSpc>
              <a:spcBef>
                <a:spcPct val="0"/>
              </a:spcBef>
              <a:buFont typeface="Symbol" panose="05050102010706020507" pitchFamily="18" charset="2"/>
            </a:pPr>
            <a:r>
              <a:rPr lang="en-US" altLang="zh-CN" sz="2000" b="0" dirty="0">
                <a:solidFill>
                  <a:srgbClr val="008080"/>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十进制   </a:t>
            </a:r>
            <a:r>
              <a:rPr lang="en-US" altLang="zh-CN" dirty="0">
                <a:latin typeface="Times New Roman" panose="02020603050405020304" pitchFamily="18" charset="0"/>
              </a:rPr>
              <a:t>R=10, </a:t>
            </a:r>
            <a:r>
              <a:rPr lang="zh-CN" altLang="en-US" dirty="0">
                <a:latin typeface="Times New Roman" panose="02020603050405020304" pitchFamily="18" charset="0"/>
              </a:rPr>
              <a:t>基本符号为 </a:t>
            </a:r>
            <a:r>
              <a:rPr lang="en-US" altLang="zh-CN" dirty="0">
                <a:latin typeface="Times New Roman" panose="02020603050405020304" pitchFamily="18" charset="0"/>
              </a:rPr>
              <a:t>0,1,2,3,4,5,6,7,8,9</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fontAlgn="base" hangingPunct="1">
              <a:lnSpc>
                <a:spcPct val="120000"/>
              </a:lnSpc>
              <a:spcBef>
                <a:spcPct val="0"/>
              </a:spcBef>
              <a:buFont typeface="Symbol" panose="05050102010706020507" pitchFamily="18" charset="2"/>
            </a:pPr>
            <a:r>
              <a:rPr lang="zh-CN" altLang="en-US" dirty="0">
                <a:latin typeface="Times New Roman" panose="02020603050405020304" pitchFamily="18" charset="0"/>
              </a:rPr>
              <a:t>   </a:t>
            </a:r>
            <a:r>
              <a:rPr lang="zh-CN" altLang="en-US" dirty="0">
                <a:solidFill>
                  <a:schemeClr val="hlink"/>
                </a:solidFill>
                <a:latin typeface="Times New Roman" panose="02020603050405020304" pitchFamily="18" charset="0"/>
              </a:rPr>
              <a:t>逢</a:t>
            </a:r>
            <a:r>
              <a:rPr lang="en-US" altLang="zh-CN" dirty="0">
                <a:solidFill>
                  <a:schemeClr val="hlink"/>
                </a:solidFill>
                <a:latin typeface="Times New Roman" panose="02020603050405020304" pitchFamily="18" charset="0"/>
              </a:rPr>
              <a:t>10</a:t>
            </a:r>
            <a:r>
              <a:rPr lang="zh-CN" altLang="en-US" dirty="0">
                <a:solidFill>
                  <a:schemeClr val="hlink"/>
                </a:solidFill>
                <a:latin typeface="Times New Roman" panose="02020603050405020304" pitchFamily="18" charset="0"/>
              </a:rPr>
              <a:t>进一</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2737"/>
                                        </p:tgtEl>
                                        <p:attrNameLst>
                                          <p:attrName>style.visibility</p:attrName>
                                        </p:attrNameLst>
                                      </p:cBhvr>
                                      <p:to>
                                        <p:strVal val="visible"/>
                                      </p:to>
                                    </p:set>
                                    <p:animEffect transition="in" filter="barn(inHorizontal)">
                                      <p:cBhvr>
                                        <p:cTn id="7" dur="500"/>
                                        <p:tgtEl>
                                          <p:spTgt spid="727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2738"/>
                                        </p:tgtEl>
                                        <p:attrNameLst>
                                          <p:attrName>style.visibility</p:attrName>
                                        </p:attrNameLst>
                                      </p:cBhvr>
                                      <p:to>
                                        <p:strVal val="visible"/>
                                      </p:to>
                                    </p:set>
                                    <p:anim calcmode="lin" valueType="num">
                                      <p:cBhvr additive="base">
                                        <p:cTn id="12" dur="500" fill="hold"/>
                                        <p:tgtEl>
                                          <p:spTgt spid="72738"/>
                                        </p:tgtEl>
                                        <p:attrNameLst>
                                          <p:attrName>ppt_x</p:attrName>
                                        </p:attrNameLst>
                                      </p:cBhvr>
                                      <p:tavLst>
                                        <p:tav tm="0">
                                          <p:val>
                                            <p:strVal val="0-#ppt_w/2"/>
                                          </p:val>
                                        </p:tav>
                                        <p:tav tm="100000">
                                          <p:val>
                                            <p:strVal val="#ppt_x"/>
                                          </p:val>
                                        </p:tav>
                                      </p:tavLst>
                                    </p:anim>
                                    <p:anim calcmode="lin" valueType="num">
                                      <p:cBhvr additive="base">
                                        <p:cTn id="13" dur="500" fill="hold"/>
                                        <p:tgtEl>
                                          <p:spTgt spid="7273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72739"/>
                                        </p:tgtEl>
                                        <p:attrNameLst>
                                          <p:attrName>style.visibility</p:attrName>
                                        </p:attrNameLst>
                                      </p:cBhvr>
                                      <p:to>
                                        <p:strVal val="visible"/>
                                      </p:to>
                                    </p:set>
                                    <p:anim calcmode="lin" valueType="num">
                                      <p:cBhvr>
                                        <p:cTn id="18" dur="500" fill="hold"/>
                                        <p:tgtEl>
                                          <p:spTgt spid="72739"/>
                                        </p:tgtEl>
                                        <p:attrNameLst>
                                          <p:attrName>ppt_w</p:attrName>
                                        </p:attrNameLst>
                                      </p:cBhvr>
                                      <p:tavLst>
                                        <p:tav tm="0">
                                          <p:val>
                                            <p:fltVal val="0.000000"/>
                                          </p:val>
                                        </p:tav>
                                        <p:tav tm="100000">
                                          <p:val>
                                            <p:strVal val="#ppt_w"/>
                                          </p:val>
                                        </p:tav>
                                      </p:tavLst>
                                    </p:anim>
                                    <p:anim calcmode="lin" valueType="num">
                                      <p:cBhvr>
                                        <p:cTn id="19" dur="500" fill="hold"/>
                                        <p:tgtEl>
                                          <p:spTgt spid="7273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7" grpId="0"/>
      <p:bldP spid="72738" grpId="0"/>
      <p:bldP spid="7273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22211" name="矩形 5"/>
          <p:cNvSpPr/>
          <p:nvPr/>
        </p:nvSpPr>
        <p:spPr>
          <a:xfrm>
            <a:off x="215900" y="430213"/>
            <a:ext cx="8534400" cy="3324225"/>
          </a:xfrm>
          <a:prstGeom prst="rect">
            <a:avLst/>
          </a:prstGeom>
          <a:noFill/>
          <a:ln w="9525">
            <a:noFill/>
          </a:ln>
        </p:spPr>
        <p:txBody>
          <a:bodyPr>
            <a:spAutoFit/>
          </a:bodyPr>
          <a:p>
            <a:pPr marL="471805" indent="-471805">
              <a:lnSpc>
                <a:spcPct val="110000"/>
              </a:lnSpc>
            </a:pPr>
            <a:r>
              <a:rPr lang="zh-CN" altLang="en-US" dirty="0">
                <a:latin typeface="Times New Roman" panose="02020603050405020304" pitchFamily="18" charset="0"/>
              </a:rPr>
              <a:t>第一片：位置：数据线接</a:t>
            </a:r>
            <a:r>
              <a:rPr lang="en-US" altLang="zh-CN" dirty="0">
                <a:latin typeface="Times New Roman" panose="02020603050405020304" pitchFamily="18" charset="0"/>
              </a:rPr>
              <a:t>D</a:t>
            </a:r>
            <a:r>
              <a:rPr lang="en-US" altLang="zh-CN" baseline="-25000" dirty="0">
                <a:latin typeface="Times New Roman" panose="02020603050405020304" pitchFamily="18" charset="0"/>
              </a:rPr>
              <a:t>15</a:t>
            </a:r>
            <a:r>
              <a:rPr lang="en-US" altLang="zh-CN" dirty="0">
                <a:latin typeface="Times New Roman" panose="02020603050405020304" pitchFamily="18" charset="0"/>
              </a:rPr>
              <a:t>~D</a:t>
            </a:r>
            <a:r>
              <a:rPr lang="en-US" altLang="zh-CN" baseline="-25000" dirty="0">
                <a:latin typeface="Times New Roman" panose="02020603050405020304" pitchFamily="18" charset="0"/>
              </a:rPr>
              <a:t>12</a:t>
            </a:r>
            <a:endParaRPr lang="en-US" altLang="zh-CN" baseline="-25000"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第二片：位置：数据线接</a:t>
            </a:r>
            <a:r>
              <a:rPr lang="en-US" altLang="zh-CN" dirty="0">
                <a:latin typeface="Times New Roman" panose="02020603050405020304" pitchFamily="18" charset="0"/>
              </a:rPr>
              <a:t>D</a:t>
            </a:r>
            <a:r>
              <a:rPr lang="en-US" altLang="zh-CN" baseline="-25000" dirty="0">
                <a:latin typeface="Times New Roman" panose="02020603050405020304" pitchFamily="18" charset="0"/>
              </a:rPr>
              <a:t>11</a:t>
            </a:r>
            <a:r>
              <a:rPr lang="en-US" altLang="zh-CN" dirty="0">
                <a:latin typeface="Times New Roman" panose="02020603050405020304" pitchFamily="18" charset="0"/>
              </a:rPr>
              <a:t>~D</a:t>
            </a:r>
            <a:r>
              <a:rPr lang="en-US" altLang="zh-CN" baseline="-25000" dirty="0">
                <a:latin typeface="Times New Roman" panose="02020603050405020304" pitchFamily="18" charset="0"/>
              </a:rPr>
              <a:t>8</a:t>
            </a:r>
            <a:endParaRPr lang="en-US" altLang="zh-CN" baseline="-25000"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第三片：位置：数据线接</a:t>
            </a:r>
            <a:r>
              <a:rPr lang="en-US" altLang="zh-CN" dirty="0">
                <a:latin typeface="Times New Roman" panose="02020603050405020304" pitchFamily="18" charset="0"/>
              </a:rPr>
              <a:t>D</a:t>
            </a:r>
            <a:r>
              <a:rPr lang="en-US" altLang="zh-CN" baseline="-25000" dirty="0">
                <a:latin typeface="Times New Roman" panose="02020603050405020304" pitchFamily="18" charset="0"/>
              </a:rPr>
              <a:t>7</a:t>
            </a:r>
            <a:r>
              <a:rPr lang="en-US" altLang="zh-CN" dirty="0">
                <a:latin typeface="Times New Roman" panose="02020603050405020304" pitchFamily="18" charset="0"/>
              </a:rPr>
              <a:t>~D</a:t>
            </a:r>
            <a:r>
              <a:rPr lang="en-US" altLang="zh-CN" baseline="-25000" dirty="0">
                <a:latin typeface="Times New Roman" panose="02020603050405020304" pitchFamily="18" charset="0"/>
              </a:rPr>
              <a:t>4</a:t>
            </a:r>
            <a:endParaRPr lang="en-US" altLang="zh-CN" baseline="-25000" dirty="0">
              <a:latin typeface="Times New Roman" panose="02020603050405020304" pitchFamily="18" charset="0"/>
            </a:endParaRPr>
          </a:p>
          <a:p>
            <a:pPr marL="471805" indent="-471805">
              <a:lnSpc>
                <a:spcPct val="110000"/>
              </a:lnSpc>
            </a:pPr>
            <a:r>
              <a:rPr lang="zh-CN" altLang="en-US" dirty="0">
                <a:latin typeface="Times New Roman" panose="02020603050405020304" pitchFamily="18" charset="0"/>
              </a:rPr>
              <a:t>第四片：位置：数据线接</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~D</a:t>
            </a:r>
            <a:r>
              <a:rPr lang="en-US" altLang="zh-CN" baseline="-25000" dirty="0">
                <a:latin typeface="Times New Roman" panose="02020603050405020304" pitchFamily="18" charset="0"/>
              </a:rPr>
              <a:t>0</a:t>
            </a:r>
            <a:endParaRPr lang="en-US" altLang="zh-CN" baseline="-25000" dirty="0">
              <a:latin typeface="Times New Roman" panose="02020603050405020304" pitchFamily="18" charset="0"/>
            </a:endParaRPr>
          </a:p>
          <a:p>
            <a:pPr marL="471805" indent="-471805">
              <a:lnSpc>
                <a:spcPct val="110000"/>
              </a:lnSpc>
            </a:pPr>
            <a:endParaRPr lang="en-US" altLang="zh-CN" dirty="0">
              <a:latin typeface="Times New Roman" panose="02020603050405020304"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pic>
        <p:nvPicPr>
          <p:cNvPr id="223235" name="Picture 3"/>
          <p:cNvPicPr>
            <a:picLocks noChangeAspect="1"/>
          </p:cNvPicPr>
          <p:nvPr/>
        </p:nvPicPr>
        <p:blipFill>
          <a:blip r:embed="rId1"/>
          <a:stretch>
            <a:fillRect/>
          </a:stretch>
        </p:blipFill>
        <p:spPr>
          <a:xfrm>
            <a:off x="1543050" y="1962150"/>
            <a:ext cx="6057900" cy="3914775"/>
          </a:xfrm>
          <a:prstGeom prst="rect">
            <a:avLst/>
          </a:prstGeom>
          <a:noFill/>
          <a:ln w="25400">
            <a:noFill/>
          </a:ln>
        </p:spPr>
      </p:pic>
      <p:sp>
        <p:nvSpPr>
          <p:cNvPr id="223236" name="矩形 3"/>
          <p:cNvSpPr/>
          <p:nvPr/>
        </p:nvSpPr>
        <p:spPr>
          <a:xfrm>
            <a:off x="482600" y="419100"/>
            <a:ext cx="8223250" cy="1041400"/>
          </a:xfrm>
          <a:prstGeom prst="rect">
            <a:avLst/>
          </a:prstGeom>
          <a:noFill/>
          <a:ln w="9525">
            <a:noFill/>
          </a:ln>
        </p:spPr>
        <p:txBody>
          <a:bodyPr>
            <a:spAutoFit/>
          </a:bodyPr>
          <a:p>
            <a:pPr marL="471805" indent="-471805">
              <a:lnSpc>
                <a:spcPct val="110000"/>
              </a:lnSpc>
            </a:pP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）画出</a:t>
            </a:r>
            <a:r>
              <a:rPr lang="en-US" altLang="zh-CN" dirty="0">
                <a:latin typeface="Times New Roman" panose="02020603050405020304" pitchFamily="18" charset="0"/>
              </a:rPr>
              <a:t>SRAM</a:t>
            </a:r>
            <a:r>
              <a:rPr lang="zh-CN" altLang="en-US" dirty="0">
                <a:latin typeface="Times New Roman" panose="02020603050405020304" pitchFamily="18" charset="0"/>
              </a:rPr>
              <a:t>模块的信号线与内部各个芯片引脚的连线图。</a:t>
            </a:r>
            <a:endParaRPr lang="en-US" altLang="zh-CN" dirty="0">
              <a:latin typeface="Times New Roman" panose="02020603050405020304" pitchFamily="18" charset="0"/>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24259" name="矩形 3"/>
          <p:cNvSpPr/>
          <p:nvPr/>
        </p:nvSpPr>
        <p:spPr>
          <a:xfrm>
            <a:off x="349250" y="1206500"/>
            <a:ext cx="4718050" cy="393700"/>
          </a:xfrm>
          <a:prstGeom prst="rect">
            <a:avLst/>
          </a:prstGeom>
          <a:noFill/>
          <a:ln w="9525">
            <a:noFill/>
          </a:ln>
        </p:spPr>
        <p:txBody>
          <a:bodyPr wrap="none">
            <a:spAutoFit/>
          </a:bodyPr>
          <a:p>
            <a:r>
              <a:rPr lang="zh-CN" altLang="en-US" b="0" dirty="0">
                <a:latin typeface="宋体" panose="02010600030101010101" pitchFamily="2" charset="-122"/>
              </a:rPr>
              <a:t>基址寻址和变址寻址的区别</a:t>
            </a:r>
            <a:r>
              <a:rPr lang="el-GR" altLang="zh-CN" dirty="0">
                <a:solidFill>
                  <a:srgbClr val="008000"/>
                </a:solidFill>
                <a:latin typeface="Times New Roman" panose="02020603050405020304" pitchFamily="18" charset="0"/>
              </a:rPr>
              <a:t>Δ</a:t>
            </a:r>
            <a:endParaRPr lang="zh-CN" altLang="en-US" dirty="0">
              <a:latin typeface="宋体" panose="02010600030101010101" pitchFamily="2" charset="-122"/>
            </a:endParaRPr>
          </a:p>
        </p:txBody>
      </p:sp>
      <p:sp>
        <p:nvSpPr>
          <p:cNvPr id="224260" name="矩形 4"/>
          <p:cNvSpPr/>
          <p:nvPr/>
        </p:nvSpPr>
        <p:spPr>
          <a:xfrm>
            <a:off x="349250" y="1873250"/>
            <a:ext cx="8356600" cy="3970338"/>
          </a:xfrm>
          <a:prstGeom prst="rect">
            <a:avLst/>
          </a:prstGeom>
          <a:noFill/>
          <a:ln w="9525">
            <a:noFill/>
          </a:ln>
        </p:spPr>
        <p:txBody>
          <a:bodyPr>
            <a:spAutoFit/>
          </a:bodyPr>
          <a:p>
            <a:pPr>
              <a:lnSpc>
                <a:spcPct val="100000"/>
              </a:lnSpc>
            </a:pPr>
            <a:r>
              <a:rPr lang="zh-CN" altLang="en-US" b="0" dirty="0">
                <a:latin typeface="宋体" panose="02010600030101010101" pitchFamily="2" charset="-122"/>
              </a:rPr>
              <a:t>变址寻址与基址寻址的有效地址形成过程极为相似。但从本质上讲，两者有较大区别。基址寻址面向系统，主要用于为多道程序或数据分配存储空间，因此基址寄存器的内容通常由操作系统或管理程序确定，在程序的执行过程中其值不可变，而指令字中的</a:t>
            </a:r>
            <a:r>
              <a:rPr lang="en-US" altLang="zh-CN" b="0" dirty="0">
                <a:latin typeface="宋体" panose="02010600030101010101" pitchFamily="2" charset="-122"/>
              </a:rPr>
              <a:t>A</a:t>
            </a:r>
            <a:r>
              <a:rPr lang="zh-CN" altLang="en-US" b="0" dirty="0">
                <a:latin typeface="宋体" panose="02010600030101010101" pitchFamily="2" charset="-122"/>
              </a:rPr>
              <a:t>是可变的</a:t>
            </a:r>
            <a:r>
              <a:rPr lang="en-US" altLang="zh-CN" b="0" dirty="0">
                <a:latin typeface="宋体" panose="02010600030101010101" pitchFamily="2" charset="-122"/>
              </a:rPr>
              <a:t>;</a:t>
            </a:r>
            <a:r>
              <a:rPr lang="zh-CN" altLang="en-US" b="0" dirty="0">
                <a:latin typeface="宋体" panose="02010600030101010101" pitchFamily="2" charset="-122"/>
              </a:rPr>
              <a:t>变址寻址立足于用户，主要用于处理数组问题，在变址寻址中，变址寄存器的内容由用户设定，在程序执行过程中其值可变，而指令字中的</a:t>
            </a:r>
            <a:r>
              <a:rPr lang="en-US" altLang="zh-CN" b="0" dirty="0">
                <a:latin typeface="宋体" panose="02010600030101010101" pitchFamily="2" charset="-122"/>
              </a:rPr>
              <a:t>A</a:t>
            </a:r>
            <a:r>
              <a:rPr lang="zh-CN" altLang="en-US" b="0" dirty="0">
                <a:latin typeface="宋体" panose="02010600030101010101" pitchFamily="2" charset="-122"/>
              </a:rPr>
              <a:t>是不可变的。</a:t>
            </a:r>
            <a:endParaRPr lang="zh-CN" altLang="en-US" dirty="0">
              <a:latin typeface="宋体" panose="02010600030101010101" pitchFamily="2" charset="-122"/>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80579" name="Rectangle 3"/>
          <p:cNvSpPr>
            <a:spLocks noChangeArrowheads="1"/>
          </p:cNvSpPr>
          <p:nvPr/>
        </p:nvSpPr>
        <p:spPr bwMode="auto">
          <a:xfrm>
            <a:off x="660400" y="495300"/>
            <a:ext cx="8051800" cy="1817688"/>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6700" algn="l" defTabSz="914400" rtl="0" eaLnBrk="0" fontAlgn="t" latinLnBrk="0" hangingPunct="0">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4.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一个总线周期的操作包含哪些阶段？每个阶段的任务是什么？哪些阶段只有主设备参与？</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答：包括申请及分配阶段、寻址阶段、传送数据阶段、结束阶段。</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26307" name="Rectangle 3"/>
          <p:cNvSpPr/>
          <p:nvPr/>
        </p:nvSpPr>
        <p:spPr>
          <a:xfrm>
            <a:off x="660400" y="717550"/>
            <a:ext cx="8001000" cy="4833938"/>
          </a:xfrm>
          <a:prstGeom prst="rect">
            <a:avLst/>
          </a:prstGeom>
          <a:noFill/>
          <a:ln w="25400">
            <a:noFill/>
          </a:ln>
        </p:spPr>
        <p:txBody>
          <a:bodyPr lIns="93600" tIns="46800" rIns="93600" bIns="46800" anchor="ctr" anchorCtr="0">
            <a:spAutoFit/>
          </a:bodyPr>
          <a:p>
            <a:pPr indent="266700">
              <a:lnSpc>
                <a:spcPct val="100000"/>
              </a:lnSpc>
            </a:pPr>
            <a:r>
              <a:rPr lang="zh-CN" altLang="en-US" dirty="0">
                <a:latin typeface="宋体" panose="02010600030101010101" pitchFamily="2" charset="-122"/>
                <a:cs typeface="Times New Roman" panose="02020603050405020304" pitchFamily="18" charset="0"/>
              </a:rPr>
              <a:t>申请及分配阶段的任务是确定哪个请求使用总线的主设备，获得下个总线传输周期的总线使用权；寻址阶段的任务是由获得总线使用权的主设备发出本次操作的从设备地址及操作命令，所有从设备主动判别自身是否为目标设备，被选中时响应总线操作；传送数据阶段的任务是根据操作命令，双方进行数据交换，数据由源设备发出、目的设备接收；结束阶段的任务是参与传送的主设备、从设备都从总线上撤销自己所发出的信号，让出总线使用权。</a:t>
            </a:r>
            <a:endParaRPr lang="zh-CN" altLang="en-US" dirty="0">
              <a:latin typeface="宋体" panose="02010600030101010101" pitchFamily="2" charset="-122"/>
            </a:endParaRPr>
          </a:p>
          <a:p>
            <a:pPr indent="266700" fontAlgn="base">
              <a:lnSpc>
                <a:spcPct val="100000"/>
              </a:lnSpc>
              <a:spcBef>
                <a:spcPct val="0"/>
              </a:spcBef>
            </a:pPr>
            <a:r>
              <a:rPr lang="zh-CN" altLang="en-US" dirty="0">
                <a:latin typeface="宋体" panose="02010600030101010101" pitchFamily="2" charset="-122"/>
                <a:cs typeface="Times New Roman" panose="02020603050405020304" pitchFamily="18" charset="0"/>
              </a:rPr>
              <a:t>申请与分配阶段只有主设备参与。</a:t>
            </a:r>
            <a:endParaRPr lang="zh-CN" altLang="en-US" dirty="0">
              <a:latin typeface="宋体" panose="02010600030101010101" pitchFamily="2" charset="-122"/>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85699" name="Rectangle 3"/>
          <p:cNvSpPr>
            <a:spLocks noChangeArrowheads="1"/>
          </p:cNvSpPr>
          <p:nvPr/>
        </p:nvSpPr>
        <p:spPr bwMode="auto">
          <a:xfrm>
            <a:off x="482600" y="1117600"/>
            <a:ext cx="7823200" cy="4403725"/>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6700" algn="l" defTabSz="914400" rtl="0" eaLnBrk="0" fontAlgn="t" latinLnBrk="0" hangingPunct="0">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3.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指令执行过程包含哪些步骤？</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CPU</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中有哪些基本操作？</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答：指令执行过程包括取指令、指令译码、取操作数、数据操作、保存结果、计算指令地址</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6</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个步骤。其中，取指令、指令译码步骤对所有指令是通用的；计算指令地址步骤通常与其他</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5</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个步骤重叠，以缩短指令周期，因为计算指令地址与数据操作无关。</a:t>
            </a:r>
            <a:endPar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CPU</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中的基本操作有寄存器间数据传送、存储器读、存储器写、算逻运算</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4</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种</a:t>
            </a: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82630" name="Rectangle 6"/>
          <p:cNvSpPr>
            <a:spLocks noChangeArrowheads="1"/>
          </p:cNvSpPr>
          <p:nvPr/>
        </p:nvSpPr>
        <p:spPr bwMode="auto">
          <a:xfrm>
            <a:off x="304800" y="628650"/>
            <a:ext cx="8610600" cy="3757613"/>
          </a:xfrm>
          <a:prstGeom prst="rect">
            <a:avLst/>
          </a:prstGeom>
          <a:noFill/>
          <a:ln w="25400" cap="flat" cmpd="sng">
            <a:noFill/>
            <a:prstDash val="solid"/>
            <a:miter lim="800000"/>
            <a:headEnd type="none" w="med" len="med"/>
            <a:tailEnd type="none" w="med" len="med"/>
          </a:ln>
          <a:effectLst/>
        </p:spPr>
        <p:txBody>
          <a:bodyPr lIns="93600" tIns="46800" rIns="93600" bIns="46800" anchor="ctr">
            <a:spAutoFit/>
          </a:bodyPr>
          <a:lstStyle/>
          <a:p>
            <a:pPr marL="0" marR="0" lvl="0" indent="266700" algn="l" defTabSz="914400" rtl="0" eaLnBrk="0" fontAlgn="t" latinLnBrk="0" hangingPunct="0">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6. </a:t>
            </a: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链式查询方式仲裁的原理是什么？有什么特点？</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t" latinLnBrk="0" hangingPunct="0">
              <a:lnSpc>
                <a:spcPct val="100000"/>
              </a:lnSpc>
              <a:spcBef>
                <a:spcPct val="5000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答：仲裁通过自动轮询各个主设备来实现，轮询时有总线请求、被询问的主设备获得总线使用权。</a:t>
            </a: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1" lang="en-US" altLang="zh-CN" sz="28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特点是所需仲裁线最少（</a:t>
            </a:r>
            <a:r>
              <a:rPr kumimoji="1" 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根），但不能保证仲裁的公平性（固定优先级总裁策略所致），容易产生断链现象。</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 </a:t>
            </a:r>
            <a:endParaRPr kumimoji="1"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1987" name="Text Box 4"/>
          <p:cNvSpPr txBox="1"/>
          <p:nvPr/>
        </p:nvSpPr>
        <p:spPr>
          <a:xfrm>
            <a:off x="390525" y="309563"/>
            <a:ext cx="8213725" cy="1203325"/>
          </a:xfrm>
          <a:prstGeom prst="rect">
            <a:avLst/>
          </a:prstGeom>
          <a:noFill/>
          <a:ln w="9525">
            <a:noFill/>
          </a:ln>
        </p:spPr>
        <p:txBody>
          <a:bodyPr lIns="92075" tIns="46038" rIns="92075" bIns="46038">
            <a:spAutoFit/>
          </a:bodyPr>
          <a:p>
            <a:pPr algn="just" eaLnBrk="1" fontAlgn="base" hangingPunct="1">
              <a:lnSpc>
                <a:spcPct val="130000"/>
              </a:lnSpc>
              <a:spcBef>
                <a:spcPct val="0"/>
              </a:spcBef>
            </a:pPr>
            <a:r>
              <a:rPr lang="zh-CN" altLang="en-US" dirty="0">
                <a:latin typeface="Times New Roman" panose="02020603050405020304" pitchFamily="18" charset="0"/>
              </a:rPr>
              <a:t>例：十进制数</a:t>
            </a:r>
            <a:r>
              <a:rPr lang="en-US" altLang="zh-CN" dirty="0">
                <a:latin typeface="Times New Roman" panose="02020603050405020304" pitchFamily="18" charset="0"/>
              </a:rPr>
              <a:t>2585.62</a:t>
            </a:r>
            <a:r>
              <a:rPr lang="zh-CN" altLang="en-US" dirty="0">
                <a:latin typeface="Times New Roman" panose="02020603050405020304" pitchFamily="18" charset="0"/>
              </a:rPr>
              <a:t>代表的实际值是：</a:t>
            </a:r>
            <a:endParaRPr lang="zh-CN" altLang="en-US" dirty="0">
              <a:latin typeface="Times New Roman" panose="02020603050405020304" pitchFamily="18" charset="0"/>
            </a:endParaRPr>
          </a:p>
          <a:p>
            <a:pPr eaLnBrk="1" fontAlgn="base" hangingPunct="1">
              <a:lnSpc>
                <a:spcPct val="130000"/>
              </a:lnSpc>
              <a:spcBef>
                <a:spcPct val="0"/>
              </a:spcBef>
            </a:pPr>
            <a:r>
              <a:rPr lang="zh-CN" altLang="en-US" dirty="0">
                <a:latin typeface="Times New Roman" panose="02020603050405020304" pitchFamily="18" charset="0"/>
              </a:rPr>
              <a:t>        </a:t>
            </a:r>
            <a:r>
              <a:rPr lang="en-US" altLang="zh-CN" dirty="0">
                <a:solidFill>
                  <a:srgbClr val="006600"/>
                </a:solidFill>
                <a:latin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10</a:t>
            </a:r>
            <a:r>
              <a:rPr lang="en-US" altLang="zh-CN" baseline="30000" dirty="0">
                <a:latin typeface="Times New Roman" panose="02020603050405020304" pitchFamily="18" charset="0"/>
              </a:rPr>
              <a:t>3</a:t>
            </a:r>
            <a:r>
              <a:rPr lang="en-US" altLang="zh-CN" dirty="0">
                <a:latin typeface="Times New Roman" panose="02020603050405020304" pitchFamily="18" charset="0"/>
              </a:rPr>
              <a:t>+</a:t>
            </a:r>
            <a:r>
              <a:rPr lang="en-US" altLang="zh-CN" dirty="0">
                <a:solidFill>
                  <a:srgbClr val="006600"/>
                </a:solidFill>
                <a:latin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10</a:t>
            </a:r>
            <a:r>
              <a:rPr lang="en-US" altLang="zh-CN" baseline="30000" dirty="0">
                <a:latin typeface="Times New Roman" panose="02020603050405020304" pitchFamily="18" charset="0"/>
              </a:rPr>
              <a:t>2</a:t>
            </a:r>
            <a:r>
              <a:rPr lang="en-US" altLang="zh-CN" dirty="0">
                <a:latin typeface="Times New Roman" panose="02020603050405020304" pitchFamily="18" charset="0"/>
              </a:rPr>
              <a:t>+</a:t>
            </a:r>
            <a:r>
              <a:rPr lang="en-US" altLang="zh-CN" dirty="0">
                <a:solidFill>
                  <a:srgbClr val="006600"/>
                </a:solidFill>
                <a:latin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10</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dirty="0">
                <a:solidFill>
                  <a:srgbClr val="006600"/>
                </a:solidFill>
                <a:latin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10</a:t>
            </a:r>
            <a:r>
              <a:rPr lang="en-US" altLang="zh-CN" baseline="30000" dirty="0">
                <a:latin typeface="Times New Roman" panose="02020603050405020304" pitchFamily="18" charset="0"/>
              </a:rPr>
              <a:t>0</a:t>
            </a:r>
            <a:r>
              <a:rPr lang="en-US" altLang="zh-CN" dirty="0">
                <a:latin typeface="Times New Roman" panose="02020603050405020304" pitchFamily="18" charset="0"/>
              </a:rPr>
              <a:t>+</a:t>
            </a:r>
            <a:r>
              <a:rPr lang="en-US" altLang="zh-CN" dirty="0">
                <a:solidFill>
                  <a:srgbClr val="006600"/>
                </a:solidFill>
                <a:latin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10</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dirty="0">
                <a:solidFill>
                  <a:srgbClr val="006600"/>
                </a:solidFill>
                <a:latin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10</a:t>
            </a:r>
            <a:r>
              <a:rPr lang="en-US" altLang="zh-CN" baseline="30000" dirty="0">
                <a:latin typeface="Times New Roman" panose="02020603050405020304" pitchFamily="18" charset="0"/>
              </a:rPr>
              <a:t>-2</a:t>
            </a:r>
            <a:endParaRPr lang="en-US" altLang="zh-CN" baseline="30000" dirty="0">
              <a:latin typeface="Times New Roman" panose="02020603050405020304" pitchFamily="18" charset="0"/>
            </a:endParaRPr>
          </a:p>
        </p:txBody>
      </p:sp>
      <p:sp>
        <p:nvSpPr>
          <p:cNvPr id="150533" name="Text Box 5"/>
          <p:cNvSpPr txBox="1"/>
          <p:nvPr/>
        </p:nvSpPr>
        <p:spPr>
          <a:xfrm>
            <a:off x="390525" y="2276475"/>
            <a:ext cx="8524875" cy="1758950"/>
          </a:xfrm>
          <a:prstGeom prst="rect">
            <a:avLst/>
          </a:prstGeom>
          <a:noFill/>
          <a:ln w="9525">
            <a:noFill/>
          </a:ln>
        </p:spPr>
        <p:txBody>
          <a:bodyPr lIns="92075" tIns="46038" rIns="92075" bIns="46038">
            <a:spAutoFit/>
          </a:bodyPr>
          <a:p>
            <a:pPr eaLnBrk="1" fontAlgn="base" hangingPunct="1">
              <a:lnSpc>
                <a:spcPct val="130000"/>
              </a:lnSpc>
              <a:spcBef>
                <a:spcPct val="0"/>
              </a:spcBef>
            </a:pPr>
            <a:r>
              <a:rPr lang="zh-CN" altLang="en-US" dirty="0">
                <a:latin typeface="Times New Roman" panose="02020603050405020304" pitchFamily="18" charset="0"/>
              </a:rPr>
              <a:t>例：二进制数</a:t>
            </a:r>
            <a:r>
              <a:rPr lang="en-US" altLang="zh-CN" dirty="0">
                <a:latin typeface="Times New Roman" panose="02020603050405020304" pitchFamily="18" charset="0"/>
              </a:rPr>
              <a:t>(100101.01)</a:t>
            </a:r>
            <a:r>
              <a:rPr lang="en-US" altLang="zh-CN" baseline="-30000" dirty="0">
                <a:latin typeface="Times New Roman" panose="02020603050405020304" pitchFamily="18" charset="0"/>
              </a:rPr>
              <a:t>2</a:t>
            </a:r>
            <a:r>
              <a:rPr lang="zh-CN" altLang="en-US" dirty="0">
                <a:latin typeface="Times New Roman" panose="02020603050405020304" pitchFamily="18" charset="0"/>
              </a:rPr>
              <a:t>代表的实际值是：</a:t>
            </a:r>
            <a:endParaRPr lang="zh-CN" altLang="en-US" dirty="0">
              <a:latin typeface="Times New Roman" panose="02020603050405020304" pitchFamily="18" charset="0"/>
            </a:endParaRPr>
          </a:p>
          <a:p>
            <a:pPr eaLnBrk="1" fontAlgn="base" hangingPunct="1">
              <a:lnSpc>
                <a:spcPct val="13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(100101.01)</a:t>
            </a:r>
            <a:r>
              <a:rPr lang="en-US" altLang="zh-CN" baseline="-30000" dirty="0">
                <a:latin typeface="Times New Roman" panose="02020603050405020304" pitchFamily="18" charset="0"/>
              </a:rPr>
              <a:t>2 </a:t>
            </a:r>
            <a:r>
              <a:rPr lang="en-US" altLang="zh-CN" dirty="0">
                <a:latin typeface="Times New Roman" panose="02020603050405020304" pitchFamily="18" charset="0"/>
              </a:rPr>
              <a:t>= 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5 </a:t>
            </a:r>
            <a:r>
              <a:rPr lang="en-US" altLang="zh-CN" dirty="0">
                <a:latin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4</a:t>
            </a:r>
            <a:r>
              <a:rPr lang="en-US" altLang="zh-CN" dirty="0">
                <a:latin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3</a:t>
            </a:r>
            <a:r>
              <a:rPr lang="en-US" altLang="zh-CN" dirty="0">
                <a:latin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2</a:t>
            </a:r>
            <a:r>
              <a:rPr lang="en-US" altLang="zh-CN" dirty="0">
                <a:latin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1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fontAlgn="base" hangingPunct="1">
              <a:lnSpc>
                <a:spcPct val="130000"/>
              </a:lnSpc>
              <a:spcBef>
                <a:spcPct val="0"/>
              </a:spcBef>
            </a:pPr>
            <a:r>
              <a:rPr lang="en-US" altLang="zh-CN" dirty="0">
                <a:latin typeface="Times New Roman" panose="02020603050405020304" pitchFamily="18" charset="0"/>
              </a:rPr>
              <a:t>                                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0</a:t>
            </a:r>
            <a:r>
              <a:rPr lang="en-US" altLang="zh-CN" dirty="0">
                <a:latin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-1</a:t>
            </a:r>
            <a:r>
              <a:rPr lang="en-US" altLang="zh-CN" dirty="0">
                <a:latin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-2</a:t>
            </a:r>
            <a:r>
              <a:rPr lang="en-US" altLang="zh-CN" dirty="0">
                <a:latin typeface="Times New Roman" panose="02020603050405020304" pitchFamily="18" charset="0"/>
              </a:rPr>
              <a:t>=(37.25)</a:t>
            </a:r>
            <a:r>
              <a:rPr lang="en-US" altLang="zh-CN" baseline="-30000" dirty="0">
                <a:latin typeface="Times New Roman" panose="02020603050405020304" pitchFamily="18" charset="0"/>
              </a:rPr>
              <a:t>10</a:t>
            </a:r>
            <a:endParaRPr lang="en-US" altLang="zh-CN" baseline="-30000" dirty="0">
              <a:latin typeface="Times New Roman" panose="02020603050405020304" pitchFamily="18" charset="0"/>
            </a:endParaRPr>
          </a:p>
        </p:txBody>
      </p:sp>
      <p:sp>
        <p:nvSpPr>
          <p:cNvPr id="150534" name="Text Box 6"/>
          <p:cNvSpPr txBox="1"/>
          <p:nvPr/>
        </p:nvSpPr>
        <p:spPr>
          <a:xfrm>
            <a:off x="390525" y="4383088"/>
            <a:ext cx="8753475" cy="1758950"/>
          </a:xfrm>
          <a:prstGeom prst="rect">
            <a:avLst/>
          </a:prstGeom>
          <a:noFill/>
          <a:ln w="9525">
            <a:noFill/>
          </a:ln>
        </p:spPr>
        <p:txBody>
          <a:bodyPr lIns="92075" tIns="46038" rIns="92075" bIns="46038">
            <a:spAutoFit/>
          </a:bodyPr>
          <a:p>
            <a:pPr eaLnBrk="1" fontAlgn="base" hangingPunct="1">
              <a:lnSpc>
                <a:spcPct val="130000"/>
              </a:lnSpc>
              <a:spcBef>
                <a:spcPct val="0"/>
              </a:spcBef>
            </a:pPr>
            <a:r>
              <a:rPr lang="zh-CN" altLang="en-US" dirty="0">
                <a:latin typeface="Times New Roman" panose="02020603050405020304" pitchFamily="18" charset="0"/>
              </a:rPr>
              <a:t>例：八进制数</a:t>
            </a:r>
            <a:r>
              <a:rPr lang="en-US" altLang="zh-CN" dirty="0">
                <a:latin typeface="Times New Roman" panose="02020603050405020304" pitchFamily="18" charset="0"/>
              </a:rPr>
              <a:t>(14267.531)</a:t>
            </a:r>
            <a:r>
              <a:rPr lang="en-US" altLang="zh-CN" baseline="-30000" dirty="0">
                <a:latin typeface="Times New Roman" panose="02020603050405020304" pitchFamily="18" charset="0"/>
              </a:rPr>
              <a:t>8</a:t>
            </a:r>
            <a:r>
              <a:rPr lang="zh-CN" altLang="en-US" dirty="0">
                <a:latin typeface="Times New Roman" panose="02020603050405020304" pitchFamily="18" charset="0"/>
              </a:rPr>
              <a:t>代表的实际值是：</a:t>
            </a:r>
            <a:endParaRPr lang="zh-CN" altLang="en-US" dirty="0">
              <a:latin typeface="Times New Roman" panose="02020603050405020304" pitchFamily="18" charset="0"/>
            </a:endParaRPr>
          </a:p>
          <a:p>
            <a:pPr eaLnBrk="1" fontAlgn="base" hangingPunct="1">
              <a:lnSpc>
                <a:spcPct val="13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(14267.531)</a:t>
            </a:r>
            <a:r>
              <a:rPr lang="en-US" altLang="zh-CN" baseline="-30000" dirty="0">
                <a:latin typeface="Times New Roman" panose="02020603050405020304" pitchFamily="18" charset="0"/>
              </a:rPr>
              <a:t>8 </a:t>
            </a:r>
            <a:r>
              <a:rPr lang="en-US" altLang="zh-CN" dirty="0">
                <a:latin typeface="Times New Roman" panose="02020603050405020304" pitchFamily="18" charset="0"/>
              </a:rPr>
              <a:t>= 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4</a:t>
            </a:r>
            <a:r>
              <a:rPr lang="en-US" altLang="zh-CN" dirty="0">
                <a:latin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3</a:t>
            </a:r>
            <a:r>
              <a:rPr lang="en-US" altLang="zh-CN" dirty="0">
                <a:latin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2</a:t>
            </a:r>
            <a:r>
              <a:rPr lang="en-US" altLang="zh-CN" dirty="0">
                <a:latin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1 </a:t>
            </a:r>
            <a:r>
              <a:rPr lang="en-US" altLang="zh-CN" dirty="0">
                <a:latin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0</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fontAlgn="base" hangingPunct="1">
              <a:lnSpc>
                <a:spcPct val="130000"/>
              </a:lnSpc>
              <a:spcBef>
                <a:spcPct val="0"/>
              </a:spcBef>
            </a:pPr>
            <a:r>
              <a:rPr lang="en-US" altLang="zh-CN" dirty="0">
                <a:latin typeface="Times New Roman" panose="02020603050405020304" pitchFamily="18" charset="0"/>
              </a:rPr>
              <a:t>                                 5</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-1</a:t>
            </a:r>
            <a:r>
              <a:rPr lang="en-US" altLang="zh-CN" dirty="0">
                <a:latin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-2 </a:t>
            </a:r>
            <a:r>
              <a:rPr lang="en-US" altLang="zh-CN" dirty="0">
                <a:latin typeface="Times New Roman" panose="02020603050405020304" pitchFamily="18" charset="0"/>
              </a:rPr>
              <a:t>+</a:t>
            </a:r>
            <a:r>
              <a:rPr lang="en-US" altLang="zh-CN" baseline="30000" dirty="0">
                <a:latin typeface="Times New Roman" panose="02020603050405020304" pitchFamily="18" charset="0"/>
              </a:rPr>
              <a:t> </a:t>
            </a:r>
            <a:r>
              <a:rPr lang="en-US" altLang="zh-CN" dirty="0">
                <a:latin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8</a:t>
            </a:r>
            <a:r>
              <a:rPr lang="en-US" altLang="zh-CN" baseline="30000" dirty="0">
                <a:latin typeface="Times New Roman" panose="02020603050405020304" pitchFamily="18" charset="0"/>
              </a:rPr>
              <a:t>-3</a:t>
            </a: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 calcmode="lin" valueType="num">
                                      <p:cBhvr additive="base">
                                        <p:cTn id="7" dur="500" fill="hold"/>
                                        <p:tgtEl>
                                          <p:spTgt spid="150533"/>
                                        </p:tgtEl>
                                        <p:attrNameLst>
                                          <p:attrName>ppt_x</p:attrName>
                                        </p:attrNameLst>
                                      </p:cBhvr>
                                      <p:tavLst>
                                        <p:tav tm="0">
                                          <p:val>
                                            <p:strVal val="#ppt_x"/>
                                          </p:val>
                                        </p:tav>
                                        <p:tav tm="100000">
                                          <p:val>
                                            <p:strVal val="#ppt_x"/>
                                          </p:val>
                                        </p:tav>
                                      </p:tavLst>
                                    </p:anim>
                                    <p:anim calcmode="lin" valueType="num">
                                      <p:cBhvr additive="base">
                                        <p:cTn id="8"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4"/>
                                        </p:tgtEl>
                                        <p:attrNameLst>
                                          <p:attrName>style.visibility</p:attrName>
                                        </p:attrNameLst>
                                      </p:cBhvr>
                                      <p:to>
                                        <p:strVal val="visible"/>
                                      </p:to>
                                    </p:set>
                                    <p:anim calcmode="lin" valueType="num">
                                      <p:cBhvr additive="base">
                                        <p:cTn id="13" dur="500" fill="hold"/>
                                        <p:tgtEl>
                                          <p:spTgt spid="150534"/>
                                        </p:tgtEl>
                                        <p:attrNameLst>
                                          <p:attrName>ppt_x</p:attrName>
                                        </p:attrNameLst>
                                      </p:cBhvr>
                                      <p:tavLst>
                                        <p:tav tm="0">
                                          <p:val>
                                            <p:strVal val="0-#ppt_w/2"/>
                                          </p:val>
                                        </p:tav>
                                        <p:tav tm="100000">
                                          <p:val>
                                            <p:strVal val="#ppt_x"/>
                                          </p:val>
                                        </p:tav>
                                      </p:tavLst>
                                    </p:anim>
                                    <p:anim calcmode="lin" valueType="num">
                                      <p:cBhvr additive="base">
                                        <p:cTn id="14"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P spid="1505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3011" name="Text Box 2"/>
          <p:cNvSpPr txBox="1"/>
          <p:nvPr/>
        </p:nvSpPr>
        <p:spPr>
          <a:xfrm>
            <a:off x="527050" y="628650"/>
            <a:ext cx="7875588" cy="3733800"/>
          </a:xfrm>
          <a:prstGeom prst="rect">
            <a:avLst/>
          </a:prstGeom>
          <a:noFill/>
          <a:ln w="38100">
            <a:noFill/>
          </a:ln>
        </p:spPr>
        <p:txBody>
          <a:bodyPr>
            <a:spAutoFit/>
          </a:bodyPr>
          <a:p>
            <a:pPr eaLnBrk="1" fontAlgn="base" hangingPunct="1">
              <a:lnSpc>
                <a:spcPct val="85000"/>
              </a:lnSpc>
            </a:pPr>
            <a:r>
              <a:rPr lang="zh-CN" altLang="en-US" dirty="0">
                <a:latin typeface="宋体" panose="02010600030101010101" pitchFamily="2" charset="-122"/>
              </a:rPr>
              <a:t>标注不同进制数的方法字母或数字</a:t>
            </a:r>
            <a:endParaRPr lang="zh-CN" altLang="en-US" dirty="0">
              <a:latin typeface="宋体" panose="02010600030101010101" pitchFamily="2" charset="-122"/>
            </a:endParaRPr>
          </a:p>
          <a:p>
            <a:pPr eaLnBrk="1" fontAlgn="base" hangingPunct="1">
              <a:lnSpc>
                <a:spcPct val="85000"/>
              </a:lnSpc>
            </a:pPr>
            <a:r>
              <a:rPr lang="en-US" altLang="zh-CN" dirty="0">
                <a:latin typeface="宋体" panose="02010600030101010101" pitchFamily="2" charset="-122"/>
              </a:rPr>
              <a:t>1</a:t>
            </a:r>
            <a:r>
              <a:rPr lang="zh-CN" altLang="en-US" dirty="0">
                <a:latin typeface="宋体" panose="02010600030101010101" pitchFamily="2" charset="-122"/>
              </a:rPr>
              <a:t>、把需要表示的数用括号括起来，在括号外右下脚，用相应进制的数作为括号内数的注脚；</a:t>
            </a:r>
            <a:endParaRPr lang="zh-CN" altLang="en-US" dirty="0">
              <a:latin typeface="宋体" panose="02010600030101010101" pitchFamily="2" charset="-122"/>
            </a:endParaRPr>
          </a:p>
          <a:p>
            <a:pPr eaLnBrk="1" fontAlgn="base" hangingPunct="1">
              <a:lnSpc>
                <a:spcPct val="85000"/>
              </a:lnSpc>
            </a:pPr>
            <a:r>
              <a:rPr lang="zh-CN" altLang="en-US" dirty="0">
                <a:latin typeface="宋体" panose="02010600030101010101" pitchFamily="2" charset="-122"/>
              </a:rPr>
              <a:t>（</a:t>
            </a:r>
            <a:r>
              <a:rPr lang="en-US" altLang="zh-CN" dirty="0">
                <a:latin typeface="宋体" panose="02010600030101010101" pitchFamily="2" charset="-122"/>
              </a:rPr>
              <a:t>101.11</a:t>
            </a:r>
            <a:r>
              <a:rPr lang="zh-CN" altLang="en-US" dirty="0">
                <a:latin typeface="宋体" panose="02010600030101010101" pitchFamily="2" charset="-122"/>
              </a:rPr>
              <a:t>）</a:t>
            </a:r>
            <a:r>
              <a:rPr lang="en-US" altLang="zh-CN" baseline="-25000" dirty="0">
                <a:latin typeface="宋体" panose="02010600030101010101" pitchFamily="2" charset="-122"/>
              </a:rPr>
              <a:t>2   </a:t>
            </a:r>
            <a:r>
              <a:rPr lang="zh-CN" altLang="en-US" dirty="0">
                <a:latin typeface="宋体" panose="02010600030101010101" pitchFamily="2" charset="-122"/>
              </a:rPr>
              <a:t>表示二进制数。</a:t>
            </a:r>
            <a:endParaRPr lang="zh-CN" altLang="en-US" dirty="0">
              <a:latin typeface="宋体" panose="02010600030101010101" pitchFamily="2" charset="-122"/>
            </a:endParaRPr>
          </a:p>
          <a:p>
            <a:pPr eaLnBrk="1" fontAlgn="base" hangingPunct="1">
              <a:lnSpc>
                <a:spcPct val="85000"/>
              </a:lnSpc>
            </a:pPr>
            <a:r>
              <a:rPr lang="zh-CN" altLang="en-US" dirty="0">
                <a:latin typeface="宋体" panose="02010600030101010101" pitchFamily="2" charset="-122"/>
              </a:rPr>
              <a:t>（</a:t>
            </a:r>
            <a:r>
              <a:rPr lang="en-US" altLang="zh-CN" dirty="0">
                <a:latin typeface="宋体" panose="02010600030101010101" pitchFamily="2" charset="-122"/>
              </a:rPr>
              <a:t>12.4</a:t>
            </a:r>
            <a:r>
              <a:rPr lang="zh-CN" altLang="en-US" dirty="0">
                <a:latin typeface="宋体" panose="02010600030101010101" pitchFamily="2" charset="-122"/>
              </a:rPr>
              <a:t>）</a:t>
            </a:r>
            <a:r>
              <a:rPr lang="en-US" altLang="zh-CN" baseline="-25000" dirty="0">
                <a:latin typeface="宋体" panose="02010600030101010101" pitchFamily="2" charset="-122"/>
              </a:rPr>
              <a:t>8  </a:t>
            </a:r>
            <a:r>
              <a:rPr lang="zh-CN" altLang="en-US" dirty="0">
                <a:latin typeface="宋体" panose="02010600030101010101" pitchFamily="2" charset="-122"/>
              </a:rPr>
              <a:t>表示八进制数</a:t>
            </a:r>
            <a:endParaRPr lang="zh-CN" altLang="en-US" dirty="0">
              <a:latin typeface="宋体" panose="02010600030101010101" pitchFamily="2" charset="-122"/>
            </a:endParaRPr>
          </a:p>
          <a:p>
            <a:pPr eaLnBrk="1" fontAlgn="base" hangingPunct="1">
              <a:lnSpc>
                <a:spcPct val="85000"/>
              </a:lnSpc>
            </a:pPr>
            <a:r>
              <a:rPr lang="zh-CN" altLang="en-US" dirty="0">
                <a:latin typeface="宋体" panose="02010600030101010101" pitchFamily="2" charset="-122"/>
              </a:rPr>
              <a:t>（</a:t>
            </a:r>
            <a:r>
              <a:rPr lang="en-US" altLang="zh-CN" dirty="0">
                <a:latin typeface="宋体" panose="02010600030101010101" pitchFamily="2" charset="-122"/>
              </a:rPr>
              <a:t>5.75</a:t>
            </a:r>
            <a:r>
              <a:rPr lang="zh-CN" altLang="en-US" dirty="0">
                <a:latin typeface="宋体" panose="02010600030101010101" pitchFamily="2" charset="-122"/>
              </a:rPr>
              <a:t>）</a:t>
            </a:r>
            <a:r>
              <a:rPr lang="en-US" altLang="zh-CN" baseline="-25000" dirty="0">
                <a:latin typeface="宋体" panose="02010600030101010101" pitchFamily="2" charset="-122"/>
              </a:rPr>
              <a:t>10  </a:t>
            </a:r>
            <a:r>
              <a:rPr lang="zh-CN" altLang="en-US" dirty="0">
                <a:latin typeface="宋体" panose="02010600030101010101" pitchFamily="2" charset="-122"/>
              </a:rPr>
              <a:t>表示十进制数</a:t>
            </a:r>
            <a:endParaRPr lang="zh-CN" altLang="en-US" dirty="0">
              <a:latin typeface="宋体" panose="02010600030101010101" pitchFamily="2" charset="-122"/>
            </a:endParaRPr>
          </a:p>
          <a:p>
            <a:pPr eaLnBrk="1" fontAlgn="base" hangingPunct="1">
              <a:lnSpc>
                <a:spcPct val="85000"/>
              </a:lnSpc>
            </a:pPr>
            <a:r>
              <a:rPr lang="zh-CN" altLang="en-US" dirty="0">
                <a:latin typeface="宋体" panose="02010600030101010101" pitchFamily="2" charset="-122"/>
              </a:rPr>
              <a:t>（</a:t>
            </a:r>
            <a:r>
              <a:rPr lang="en-US" altLang="zh-CN" dirty="0">
                <a:latin typeface="宋体" panose="02010600030101010101" pitchFamily="2" charset="-122"/>
              </a:rPr>
              <a:t>2A.7F</a:t>
            </a:r>
            <a:r>
              <a:rPr lang="zh-CN" altLang="en-US" dirty="0">
                <a:latin typeface="宋体" panose="02010600030101010101" pitchFamily="2" charset="-122"/>
              </a:rPr>
              <a:t>）</a:t>
            </a:r>
            <a:r>
              <a:rPr lang="en-US" altLang="zh-CN" baseline="-25000" dirty="0">
                <a:latin typeface="宋体" panose="02010600030101010101" pitchFamily="2" charset="-122"/>
              </a:rPr>
              <a:t>16</a:t>
            </a:r>
            <a:r>
              <a:rPr lang="zh-CN" altLang="en-US" dirty="0">
                <a:latin typeface="宋体" panose="02010600030101010101" pitchFamily="2" charset="-122"/>
              </a:rPr>
              <a:t>表示十六进制数</a:t>
            </a:r>
            <a:endParaRPr lang="zh-CN" altLang="en-US" dirty="0">
              <a:latin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4035" name="Text Box 2"/>
          <p:cNvSpPr txBox="1"/>
          <p:nvPr/>
        </p:nvSpPr>
        <p:spPr>
          <a:xfrm>
            <a:off x="701675" y="1028700"/>
            <a:ext cx="7875588" cy="4832350"/>
          </a:xfrm>
          <a:prstGeom prst="rect">
            <a:avLst/>
          </a:prstGeom>
          <a:noFill/>
          <a:ln w="38100">
            <a:noFill/>
          </a:ln>
        </p:spPr>
        <p:txBody>
          <a:bodyPr>
            <a:spAutoFit/>
          </a:bodyPr>
          <a:p>
            <a:pPr eaLnBrk="1" fontAlgn="base" hangingPunct="1">
              <a:lnSpc>
                <a:spcPct val="100000"/>
              </a:lnSpc>
            </a:pPr>
            <a:r>
              <a:rPr lang="en-US" altLang="zh-CN" dirty="0">
                <a:latin typeface="宋体" panose="02010600030101010101" pitchFamily="2" charset="-122"/>
              </a:rPr>
              <a:t>2</a:t>
            </a:r>
            <a:r>
              <a:rPr lang="zh-CN" altLang="en-US" dirty="0">
                <a:latin typeface="宋体" panose="02010600030101010101" pitchFamily="2" charset="-122"/>
              </a:rPr>
              <a:t>、用相应字母加在所以表示的数后面（该数字不需要加括号）；</a:t>
            </a:r>
            <a:endParaRPr lang="zh-CN" altLang="en-US" dirty="0">
              <a:latin typeface="宋体" panose="02010600030101010101" pitchFamily="2" charset="-122"/>
            </a:endParaRPr>
          </a:p>
          <a:p>
            <a:pPr eaLnBrk="1" fontAlgn="base" hangingPunct="1">
              <a:lnSpc>
                <a:spcPct val="100000"/>
              </a:lnSpc>
              <a:spcBef>
                <a:spcPct val="0"/>
              </a:spcBef>
            </a:pPr>
            <a:r>
              <a:rPr lang="zh-CN" altLang="en-US" dirty="0">
                <a:latin typeface="宋体" panose="02010600030101010101" pitchFamily="2" charset="-122"/>
              </a:rPr>
              <a:t> </a:t>
            </a:r>
            <a:r>
              <a:rPr lang="en-US" altLang="zh-CN" dirty="0">
                <a:latin typeface="宋体" panose="02010600030101010101" pitchFamily="2" charset="-122"/>
              </a:rPr>
              <a:t>101.11</a:t>
            </a:r>
            <a:r>
              <a:rPr lang="en-US" altLang="zh-CN" dirty="0">
                <a:solidFill>
                  <a:srgbClr val="FF0000"/>
                </a:solidFill>
                <a:latin typeface="宋体" panose="02010600030101010101" pitchFamily="2" charset="-122"/>
              </a:rPr>
              <a:t>B</a:t>
            </a:r>
            <a:r>
              <a:rPr lang="en-US" altLang="zh-CN" dirty="0">
                <a:latin typeface="宋体" panose="02010600030101010101" pitchFamily="2" charset="-122"/>
              </a:rPr>
              <a:t> </a:t>
            </a:r>
            <a:r>
              <a:rPr lang="zh-CN" altLang="en-US" dirty="0">
                <a:latin typeface="宋体" panose="02010600030101010101" pitchFamily="2" charset="-122"/>
              </a:rPr>
              <a:t>表示二进制数。</a:t>
            </a:r>
            <a:endParaRPr lang="en-US" altLang="zh-CN" dirty="0">
              <a:latin typeface="宋体" panose="02010600030101010101" pitchFamily="2" charset="-122"/>
            </a:endParaRPr>
          </a:p>
          <a:p>
            <a:pPr eaLnBrk="1" fontAlgn="base" hangingPunct="1">
              <a:lnSpc>
                <a:spcPct val="100000"/>
              </a:lnSpc>
              <a:spcBef>
                <a:spcPct val="0"/>
              </a:spcBef>
            </a:pPr>
            <a:endParaRPr lang="zh-CN" altLang="en-US" dirty="0">
              <a:latin typeface="宋体" panose="02010600030101010101" pitchFamily="2" charset="-122"/>
            </a:endParaRPr>
          </a:p>
          <a:p>
            <a:pPr eaLnBrk="1" fontAlgn="base" hangingPunct="1">
              <a:lnSpc>
                <a:spcPct val="100000"/>
              </a:lnSpc>
              <a:spcBef>
                <a:spcPct val="0"/>
              </a:spcBef>
            </a:pPr>
            <a:r>
              <a:rPr lang="zh-CN" altLang="en-US" dirty="0">
                <a:latin typeface="宋体" panose="02010600030101010101" pitchFamily="2" charset="-122"/>
              </a:rPr>
              <a:t> </a:t>
            </a:r>
            <a:r>
              <a:rPr lang="en-US" altLang="zh-CN" dirty="0">
                <a:latin typeface="宋体" panose="02010600030101010101" pitchFamily="2" charset="-122"/>
              </a:rPr>
              <a:t>12.4</a:t>
            </a:r>
            <a:r>
              <a:rPr lang="en-US" altLang="zh-CN" dirty="0">
                <a:solidFill>
                  <a:srgbClr val="FF0000"/>
                </a:solidFill>
                <a:latin typeface="宋体" panose="02010600030101010101" pitchFamily="2" charset="-122"/>
              </a:rPr>
              <a:t>O</a:t>
            </a:r>
            <a:r>
              <a:rPr lang="en-US" altLang="zh-CN" dirty="0">
                <a:latin typeface="宋体" panose="02010600030101010101" pitchFamily="2" charset="-122"/>
              </a:rPr>
              <a:t>   </a:t>
            </a:r>
            <a:r>
              <a:rPr lang="zh-CN" altLang="en-US" dirty="0">
                <a:latin typeface="宋体" panose="02010600030101010101" pitchFamily="2" charset="-122"/>
              </a:rPr>
              <a:t>（字母</a:t>
            </a:r>
            <a:r>
              <a:rPr lang="en-US" altLang="zh-CN" dirty="0">
                <a:latin typeface="宋体" panose="02010600030101010101" pitchFamily="2" charset="-122"/>
              </a:rPr>
              <a:t>O</a:t>
            </a:r>
            <a:r>
              <a:rPr lang="zh-CN" altLang="en-US" dirty="0">
                <a:latin typeface="宋体" panose="02010600030101010101" pitchFamily="2" charset="-122"/>
              </a:rPr>
              <a:t>）表示八进制数</a:t>
            </a:r>
            <a:endParaRPr lang="en-US" altLang="zh-CN" dirty="0">
              <a:latin typeface="宋体" panose="02010600030101010101" pitchFamily="2" charset="-122"/>
            </a:endParaRPr>
          </a:p>
          <a:p>
            <a:pPr eaLnBrk="1" fontAlgn="base" hangingPunct="1">
              <a:lnSpc>
                <a:spcPct val="100000"/>
              </a:lnSpc>
              <a:spcBef>
                <a:spcPct val="0"/>
              </a:spcBef>
            </a:pPr>
            <a:endParaRPr lang="zh-CN" altLang="en-US" dirty="0">
              <a:latin typeface="宋体" panose="02010600030101010101" pitchFamily="2" charset="-122"/>
            </a:endParaRPr>
          </a:p>
          <a:p>
            <a:pPr eaLnBrk="1" fontAlgn="base" hangingPunct="1">
              <a:lnSpc>
                <a:spcPct val="100000"/>
              </a:lnSpc>
            </a:pPr>
            <a:r>
              <a:rPr lang="zh-CN" altLang="en-US" dirty="0">
                <a:latin typeface="宋体" panose="02010600030101010101" pitchFamily="2" charset="-122"/>
              </a:rPr>
              <a:t> </a:t>
            </a:r>
            <a:r>
              <a:rPr lang="en-US" altLang="zh-CN" dirty="0">
                <a:latin typeface="宋体" panose="02010600030101010101" pitchFamily="2" charset="-122"/>
              </a:rPr>
              <a:t>5.75</a:t>
            </a:r>
            <a:r>
              <a:rPr lang="en-US" altLang="zh-CN" dirty="0">
                <a:solidFill>
                  <a:srgbClr val="FF0000"/>
                </a:solidFill>
                <a:latin typeface="宋体" panose="02010600030101010101" pitchFamily="2" charset="-122"/>
              </a:rPr>
              <a:t>D</a:t>
            </a:r>
            <a:r>
              <a:rPr lang="en-US" altLang="zh-CN" dirty="0">
                <a:latin typeface="宋体" panose="02010600030101010101" pitchFamily="2" charset="-122"/>
              </a:rPr>
              <a:t>  </a:t>
            </a:r>
            <a:r>
              <a:rPr lang="zh-CN" altLang="en-US" dirty="0">
                <a:latin typeface="宋体" panose="02010600030101010101" pitchFamily="2" charset="-122"/>
              </a:rPr>
              <a:t>表示十进制数（或什么都不写，默认）</a:t>
            </a:r>
            <a:endParaRPr lang="en-US" altLang="zh-CN" dirty="0">
              <a:latin typeface="宋体" panose="02010600030101010101" pitchFamily="2" charset="-122"/>
            </a:endParaRPr>
          </a:p>
          <a:p>
            <a:pPr eaLnBrk="1" fontAlgn="base" hangingPunct="1">
              <a:lnSpc>
                <a:spcPct val="100000"/>
              </a:lnSpc>
            </a:pPr>
            <a:endParaRPr lang="zh-CN" altLang="en-US" dirty="0">
              <a:latin typeface="宋体" panose="02010600030101010101" pitchFamily="2" charset="-122"/>
            </a:endParaRPr>
          </a:p>
          <a:p>
            <a:pPr eaLnBrk="1" fontAlgn="base" hangingPunct="1">
              <a:lnSpc>
                <a:spcPct val="100000"/>
              </a:lnSpc>
              <a:spcBef>
                <a:spcPct val="0"/>
              </a:spcBef>
            </a:pPr>
            <a:r>
              <a:rPr lang="zh-CN" altLang="en-US" dirty="0">
                <a:latin typeface="宋体" panose="02010600030101010101" pitchFamily="2" charset="-122"/>
              </a:rPr>
              <a:t> </a:t>
            </a:r>
            <a:r>
              <a:rPr lang="en-US" altLang="zh-CN" dirty="0">
                <a:latin typeface="宋体" panose="02010600030101010101" pitchFamily="2" charset="-122"/>
              </a:rPr>
              <a:t>2A.7F</a:t>
            </a:r>
            <a:r>
              <a:rPr lang="en-US" altLang="zh-CN" dirty="0">
                <a:solidFill>
                  <a:srgbClr val="FF0000"/>
                </a:solidFill>
                <a:latin typeface="宋体" panose="02010600030101010101" pitchFamily="2" charset="-122"/>
              </a:rPr>
              <a:t>H</a:t>
            </a:r>
            <a:r>
              <a:rPr lang="en-US" altLang="zh-CN" dirty="0">
                <a:latin typeface="宋体" panose="02010600030101010101" pitchFamily="2" charset="-122"/>
              </a:rPr>
              <a:t>  </a:t>
            </a:r>
            <a:r>
              <a:rPr lang="zh-CN" altLang="en-US" dirty="0">
                <a:latin typeface="宋体" panose="02010600030101010101" pitchFamily="2" charset="-122"/>
              </a:rPr>
              <a:t>表示十六进制数</a:t>
            </a:r>
            <a:endParaRPr lang="en-US" altLang="zh-CN" dirty="0">
              <a:latin typeface="宋体" panose="02010600030101010101" pitchFamily="2" charset="-122"/>
            </a:endParaRPr>
          </a:p>
          <a:p>
            <a:pPr eaLnBrk="1" fontAlgn="base" hangingPunct="1">
              <a:lnSpc>
                <a:spcPct val="100000"/>
              </a:lnSpc>
              <a:spcBef>
                <a:spcPct val="0"/>
              </a:spcBef>
            </a:pPr>
            <a:r>
              <a:rPr lang="zh-CN" altLang="en-US" dirty="0">
                <a:latin typeface="宋体" panose="02010600030101010101" pitchFamily="2" charset="-122"/>
              </a:rPr>
              <a:t>（高级语言编程，前面加</a:t>
            </a:r>
            <a:r>
              <a:rPr lang="en-US" altLang="zh-CN" dirty="0">
                <a:solidFill>
                  <a:srgbClr val="FF0000"/>
                </a:solidFill>
                <a:latin typeface="宋体" panose="02010600030101010101" pitchFamily="2" charset="-122"/>
              </a:rPr>
              <a:t>0x</a:t>
            </a:r>
            <a:r>
              <a:rPr lang="zh-CN" altLang="en-US" dirty="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grpSp>
        <p:nvGrpSpPr>
          <p:cNvPr id="2" name="Group 8"/>
          <p:cNvGrpSpPr/>
          <p:nvPr/>
        </p:nvGrpSpPr>
        <p:grpSpPr>
          <a:xfrm>
            <a:off x="304800" y="1022350"/>
            <a:ext cx="7315200" cy="1644650"/>
            <a:chOff x="192" y="644"/>
            <a:chExt cx="4608" cy="1036"/>
          </a:xfrm>
        </p:grpSpPr>
        <p:sp>
          <p:nvSpPr>
            <p:cNvPr id="45064" name="Text Box 2"/>
            <p:cNvSpPr txBox="1"/>
            <p:nvPr/>
          </p:nvSpPr>
          <p:spPr>
            <a:xfrm>
              <a:off x="192" y="644"/>
              <a:ext cx="3648" cy="346"/>
            </a:xfrm>
            <a:prstGeom prst="rect">
              <a:avLst/>
            </a:prstGeom>
            <a:noFill/>
            <a:ln w="9525">
              <a:noFill/>
            </a:ln>
          </p:spPr>
          <p:txBody>
            <a:bodyPr lIns="92075" tIns="46038" rIns="92075" bIns="46038">
              <a:spAutoFit/>
            </a:bodyPr>
            <a:p>
              <a:pPr eaLnBrk="1" fontAlgn="base" hangingPunct="1">
                <a:lnSpc>
                  <a:spcPct val="100000"/>
                </a:lnSpc>
                <a:spcBef>
                  <a:spcPct val="0"/>
                </a:spcBef>
              </a:pPr>
              <a:r>
                <a:rPr lang="en-US" altLang="zh-CN" sz="3000" dirty="0">
                  <a:solidFill>
                    <a:srgbClr val="9933FF"/>
                  </a:solidFill>
                  <a:latin typeface="Times New Roman" panose="02020603050405020304" pitchFamily="18" charset="0"/>
                  <a:ea typeface="楷体_GB2312" pitchFamily="49" charset="-122"/>
                </a:rPr>
                <a:t>1.  R</a:t>
              </a:r>
              <a:r>
                <a:rPr lang="zh-CN" altLang="en-US" sz="3000" dirty="0">
                  <a:solidFill>
                    <a:srgbClr val="9933FF"/>
                  </a:solidFill>
                  <a:latin typeface="Times New Roman" panose="02020603050405020304" pitchFamily="18" charset="0"/>
                  <a:ea typeface="楷体_GB2312" pitchFamily="49" charset="-122"/>
                </a:rPr>
                <a:t>进制数转换成十进制数</a:t>
              </a:r>
              <a:r>
                <a:rPr lang="zh-CN" altLang="en-US" sz="3000" dirty="0">
                  <a:solidFill>
                    <a:srgbClr val="9933FF"/>
                  </a:solidFill>
                  <a:latin typeface="Times New Roman" panose="02020603050405020304" pitchFamily="18" charset="0"/>
                </a:rPr>
                <a:t> </a:t>
              </a:r>
              <a:endParaRPr lang="zh-CN" altLang="en-US" sz="3000" dirty="0">
                <a:solidFill>
                  <a:srgbClr val="9933FF"/>
                </a:solidFill>
                <a:latin typeface="Times New Roman" panose="02020603050405020304" pitchFamily="18" charset="0"/>
              </a:endParaRPr>
            </a:p>
          </p:txBody>
        </p:sp>
        <p:sp>
          <p:nvSpPr>
            <p:cNvPr id="45065" name="Text Box 3"/>
            <p:cNvSpPr txBox="1"/>
            <p:nvPr/>
          </p:nvSpPr>
          <p:spPr>
            <a:xfrm>
              <a:off x="212" y="1004"/>
              <a:ext cx="4588" cy="676"/>
            </a:xfrm>
            <a:prstGeom prst="rect">
              <a:avLst/>
            </a:prstGeom>
            <a:noFill/>
            <a:ln w="9525">
              <a:noFill/>
            </a:ln>
          </p:spPr>
          <p:txBody>
            <a:bodyPr lIns="92075" tIns="46038" rIns="92075" bIns="46038">
              <a:spAutoFit/>
            </a:bodyPr>
            <a:p>
              <a:pPr marL="190500" indent="-190500" eaLnBrk="1" fontAlgn="base" hangingPunct="1">
                <a:lnSpc>
                  <a:spcPct val="115000"/>
                </a:lnSpc>
                <a:spcBef>
                  <a:spcPct val="0"/>
                </a:spcBef>
                <a:buChar char="•"/>
              </a:pPr>
              <a:r>
                <a:rPr lang="zh-CN" altLang="en-US" dirty="0">
                  <a:latin typeface="Times New Roman" panose="02020603050405020304" pitchFamily="18" charset="0"/>
                </a:rPr>
                <a:t>任何一个</a:t>
              </a:r>
              <a:r>
                <a:rPr lang="en-US" altLang="zh-CN" dirty="0">
                  <a:latin typeface="Times New Roman" panose="02020603050405020304" pitchFamily="18" charset="0"/>
                </a:rPr>
                <a:t>R</a:t>
              </a:r>
              <a:r>
                <a:rPr lang="zh-CN" altLang="en-US" dirty="0">
                  <a:latin typeface="Times New Roman" panose="02020603050405020304" pitchFamily="18" charset="0"/>
                </a:rPr>
                <a:t>进制数转换成十进制数时，只要“</a:t>
              </a:r>
              <a:r>
                <a:rPr lang="zh-CN" altLang="en-US" dirty="0">
                  <a:solidFill>
                    <a:schemeClr val="folHlink"/>
                  </a:solidFill>
                  <a:latin typeface="Times New Roman" panose="02020603050405020304" pitchFamily="18" charset="0"/>
                </a:rPr>
                <a:t>按权展开</a:t>
              </a:r>
              <a:r>
                <a:rPr lang="zh-CN" altLang="en-US" dirty="0">
                  <a:latin typeface="Times New Roman" panose="02020603050405020304" pitchFamily="18" charset="0"/>
                </a:rPr>
                <a:t>”即可（包括上页例子）。</a:t>
              </a:r>
              <a:endParaRPr lang="zh-CN" altLang="en-US" dirty="0">
                <a:latin typeface="Times New Roman" panose="02020603050405020304" pitchFamily="18" charset="0"/>
              </a:endParaRPr>
            </a:p>
          </p:txBody>
        </p:sp>
      </p:grpSp>
      <p:sp>
        <p:nvSpPr>
          <p:cNvPr id="73732" name="Text Box 4"/>
          <p:cNvSpPr txBox="1"/>
          <p:nvPr/>
        </p:nvSpPr>
        <p:spPr>
          <a:xfrm>
            <a:off x="336550" y="2665413"/>
            <a:ext cx="8274050" cy="1563687"/>
          </a:xfrm>
          <a:prstGeom prst="rect">
            <a:avLst/>
          </a:prstGeom>
          <a:noFill/>
          <a:ln w="9525">
            <a:noFill/>
          </a:ln>
        </p:spPr>
        <p:txBody>
          <a:bodyPr lIns="92075" tIns="46038" rIns="92075" bIns="46038">
            <a:spAutoFit/>
          </a:bodyPr>
          <a:p>
            <a:pPr eaLnBrk="1" fontAlgn="base" hangingPunct="1">
              <a:lnSpc>
                <a:spcPct val="115000"/>
              </a:lnSpc>
              <a:spcBef>
                <a:spcPct val="0"/>
              </a:spcBef>
            </a:pPr>
            <a:r>
              <a:rPr lang="zh-CN" altLang="en-US" dirty="0">
                <a:latin typeface="Times New Roman" panose="02020603050405020304" pitchFamily="18" charset="0"/>
              </a:rPr>
              <a:t>例</a:t>
            </a:r>
            <a:r>
              <a:rPr lang="en-US" altLang="zh-CN" dirty="0">
                <a:latin typeface="Times New Roman" panose="02020603050405020304" pitchFamily="18" charset="0"/>
              </a:rPr>
              <a:t>1  </a:t>
            </a:r>
            <a:r>
              <a:rPr lang="zh-CN" altLang="en-US" dirty="0">
                <a:latin typeface="Times New Roman" panose="02020603050405020304" pitchFamily="18" charset="0"/>
              </a:rPr>
              <a:t>二进制数转换成十进制数。</a:t>
            </a:r>
            <a:endParaRPr lang="zh-CN" altLang="en-US" dirty="0">
              <a:latin typeface="Times New Roman" panose="02020603050405020304" pitchFamily="18" charset="0"/>
            </a:endParaRPr>
          </a:p>
          <a:p>
            <a:pPr eaLnBrk="1" fontAlgn="base" hangingPunct="1">
              <a:lnSpc>
                <a:spcPct val="115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(10101.01)</a:t>
            </a:r>
            <a:r>
              <a:rPr lang="en-US" altLang="zh-CN" baseline="-30000" dirty="0">
                <a:latin typeface="Times New Roman" panose="02020603050405020304" pitchFamily="18" charset="0"/>
              </a:rPr>
              <a:t>2</a:t>
            </a:r>
            <a:r>
              <a:rPr lang="en-US" altLang="zh-CN" dirty="0">
                <a:latin typeface="Times New Roman" panose="02020603050405020304" pitchFamily="18" charset="0"/>
              </a:rPr>
              <a:t>=(1×2</a:t>
            </a:r>
            <a:r>
              <a:rPr lang="en-US" altLang="zh-CN" baseline="30000" dirty="0">
                <a:latin typeface="Times New Roman" panose="02020603050405020304" pitchFamily="18" charset="0"/>
              </a:rPr>
              <a:t>4</a:t>
            </a:r>
            <a:r>
              <a:rPr lang="en-US" altLang="zh-CN" dirty="0">
                <a:latin typeface="Times New Roman" panose="02020603050405020304" pitchFamily="18" charset="0"/>
              </a:rPr>
              <a:t>+0×2</a:t>
            </a:r>
            <a:r>
              <a:rPr lang="en-US" altLang="zh-CN" baseline="30000" dirty="0">
                <a:latin typeface="Times New Roman" panose="02020603050405020304" pitchFamily="18" charset="0"/>
              </a:rPr>
              <a:t>3</a:t>
            </a:r>
            <a:r>
              <a:rPr lang="en-US" altLang="zh-CN" dirty="0">
                <a:latin typeface="Times New Roman" panose="02020603050405020304" pitchFamily="18" charset="0"/>
              </a:rPr>
              <a:t>+1×2</a:t>
            </a:r>
            <a:r>
              <a:rPr lang="en-US" altLang="zh-CN" baseline="30000" dirty="0">
                <a:latin typeface="Times New Roman" panose="02020603050405020304" pitchFamily="18" charset="0"/>
              </a:rPr>
              <a:t>2</a:t>
            </a:r>
            <a:r>
              <a:rPr lang="en-US" altLang="zh-CN" dirty="0">
                <a:latin typeface="Times New Roman" panose="02020603050405020304" pitchFamily="18" charset="0"/>
              </a:rPr>
              <a:t>+0×2</a:t>
            </a:r>
            <a:r>
              <a:rPr lang="en-US" altLang="zh-CN" baseline="30000" dirty="0">
                <a:latin typeface="Times New Roman" panose="02020603050405020304" pitchFamily="18" charset="0"/>
              </a:rPr>
              <a:t>1</a:t>
            </a:r>
            <a:r>
              <a:rPr lang="en-US" altLang="zh-CN" dirty="0">
                <a:latin typeface="Times New Roman" panose="02020603050405020304" pitchFamily="18" charset="0"/>
              </a:rPr>
              <a:t>+1×2</a:t>
            </a:r>
            <a:r>
              <a:rPr lang="en-US" altLang="zh-CN" baseline="30000" dirty="0">
                <a:latin typeface="Times New Roman" panose="02020603050405020304" pitchFamily="18" charset="0"/>
              </a:rPr>
              <a:t>0</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fontAlgn="base" hangingPunct="1">
              <a:lnSpc>
                <a:spcPct val="115000"/>
              </a:lnSpc>
              <a:spcBef>
                <a:spcPct val="0"/>
              </a:spcBef>
            </a:pPr>
            <a:r>
              <a:rPr lang="en-US" altLang="zh-CN" dirty="0">
                <a:latin typeface="Times New Roman" panose="02020603050405020304" pitchFamily="18" charset="0"/>
              </a:rPr>
              <a:t>                               0×2</a:t>
            </a:r>
            <a:r>
              <a:rPr lang="en-US" altLang="zh-CN" baseline="30000" dirty="0">
                <a:latin typeface="Times New Roman" panose="02020603050405020304" pitchFamily="18" charset="0"/>
              </a:rPr>
              <a:t>-1</a:t>
            </a:r>
            <a:r>
              <a:rPr lang="en-US" altLang="zh-CN" dirty="0">
                <a:latin typeface="Times New Roman" panose="02020603050405020304" pitchFamily="18" charset="0"/>
              </a:rPr>
              <a:t>+1×2</a:t>
            </a:r>
            <a:r>
              <a:rPr lang="en-US" altLang="zh-CN" baseline="30000" dirty="0">
                <a:latin typeface="Times New Roman" panose="02020603050405020304" pitchFamily="18" charset="0"/>
              </a:rPr>
              <a:t>-2</a:t>
            </a:r>
            <a:r>
              <a:rPr lang="en-US" altLang="zh-CN" dirty="0">
                <a:latin typeface="Times New Roman" panose="02020603050405020304" pitchFamily="18" charset="0"/>
              </a:rPr>
              <a:t>)</a:t>
            </a:r>
            <a:r>
              <a:rPr lang="en-US" altLang="zh-CN" baseline="-30000" dirty="0">
                <a:latin typeface="Times New Roman" panose="02020603050405020304" pitchFamily="18" charset="0"/>
              </a:rPr>
              <a:t>10</a:t>
            </a:r>
            <a:r>
              <a:rPr lang="en-US" altLang="zh-CN" dirty="0">
                <a:latin typeface="Times New Roman" panose="02020603050405020304" pitchFamily="18" charset="0"/>
              </a:rPr>
              <a:t>=(21.25)</a:t>
            </a:r>
            <a:r>
              <a:rPr lang="en-US" altLang="zh-CN" baseline="-30000" dirty="0">
                <a:latin typeface="Times New Roman" panose="02020603050405020304" pitchFamily="18" charset="0"/>
              </a:rPr>
              <a:t>10</a:t>
            </a:r>
            <a:endParaRPr lang="en-US" altLang="zh-CN" dirty="0">
              <a:latin typeface="宋体" panose="02010600030101010101" pitchFamily="2" charset="-122"/>
            </a:endParaRPr>
          </a:p>
        </p:txBody>
      </p:sp>
      <p:sp>
        <p:nvSpPr>
          <p:cNvPr id="73733" name="Text Box 5"/>
          <p:cNvSpPr txBox="1"/>
          <p:nvPr/>
        </p:nvSpPr>
        <p:spPr>
          <a:xfrm>
            <a:off x="336550" y="4191000"/>
            <a:ext cx="8274050" cy="1073150"/>
          </a:xfrm>
          <a:prstGeom prst="rect">
            <a:avLst/>
          </a:prstGeom>
          <a:noFill/>
          <a:ln w="9525">
            <a:noFill/>
          </a:ln>
        </p:spPr>
        <p:txBody>
          <a:bodyPr lIns="92075" tIns="46038" rIns="92075" bIns="46038">
            <a:spAutoFit/>
          </a:bodyPr>
          <a:p>
            <a:pPr eaLnBrk="1" fontAlgn="base" hangingPunct="1">
              <a:lnSpc>
                <a:spcPct val="115000"/>
              </a:lnSpc>
              <a:spcBef>
                <a:spcPct val="0"/>
              </a:spcBef>
            </a:pPr>
            <a:r>
              <a:rPr lang="zh-CN" altLang="en-US" dirty="0">
                <a:latin typeface="Times New Roman" panose="02020603050405020304" pitchFamily="18" charset="0"/>
              </a:rPr>
              <a:t>例</a:t>
            </a:r>
            <a:r>
              <a:rPr lang="en-US" altLang="zh-CN" dirty="0">
                <a:latin typeface="Times New Roman" panose="02020603050405020304" pitchFamily="18" charset="0"/>
              </a:rPr>
              <a:t>2  </a:t>
            </a:r>
            <a:r>
              <a:rPr lang="zh-CN" altLang="en-US" dirty="0">
                <a:latin typeface="Times New Roman" panose="02020603050405020304" pitchFamily="18" charset="0"/>
              </a:rPr>
              <a:t>八进制数转换成十进制数。</a:t>
            </a:r>
            <a:endParaRPr lang="zh-CN" altLang="en-US" dirty="0">
              <a:latin typeface="Times New Roman" panose="02020603050405020304" pitchFamily="18" charset="0"/>
            </a:endParaRPr>
          </a:p>
          <a:p>
            <a:pPr algn="just" eaLnBrk="1" fontAlgn="base" hangingPunct="1">
              <a:lnSpc>
                <a:spcPct val="115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(307.6)</a:t>
            </a:r>
            <a:r>
              <a:rPr lang="en-US" altLang="zh-CN" baseline="-30000" dirty="0">
                <a:latin typeface="Times New Roman" panose="02020603050405020304" pitchFamily="18" charset="0"/>
              </a:rPr>
              <a:t>8</a:t>
            </a:r>
            <a:r>
              <a:rPr lang="en-US" altLang="zh-CN" dirty="0">
                <a:latin typeface="Times New Roman" panose="02020603050405020304" pitchFamily="18" charset="0"/>
              </a:rPr>
              <a:t>=(3×8</a:t>
            </a:r>
            <a:r>
              <a:rPr lang="en-US" altLang="zh-CN" baseline="30000" dirty="0">
                <a:latin typeface="Times New Roman" panose="02020603050405020304" pitchFamily="18" charset="0"/>
              </a:rPr>
              <a:t>2</a:t>
            </a:r>
            <a:r>
              <a:rPr lang="en-US" altLang="zh-CN" dirty="0">
                <a:latin typeface="Times New Roman" panose="02020603050405020304" pitchFamily="18" charset="0"/>
              </a:rPr>
              <a:t>+7×8</a:t>
            </a:r>
            <a:r>
              <a:rPr lang="en-US" altLang="zh-CN" baseline="30000" dirty="0">
                <a:latin typeface="Times New Roman" panose="02020603050405020304" pitchFamily="18" charset="0"/>
              </a:rPr>
              <a:t>0</a:t>
            </a:r>
            <a:r>
              <a:rPr lang="en-US" altLang="zh-CN" dirty="0">
                <a:latin typeface="Times New Roman" panose="02020603050405020304" pitchFamily="18" charset="0"/>
              </a:rPr>
              <a:t>+6×8</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baseline="-30000" dirty="0">
                <a:latin typeface="Times New Roman" panose="02020603050405020304" pitchFamily="18" charset="0"/>
              </a:rPr>
              <a:t> 10</a:t>
            </a:r>
            <a:r>
              <a:rPr lang="en-US" altLang="zh-CN" dirty="0">
                <a:latin typeface="Times New Roman" panose="02020603050405020304" pitchFamily="18" charset="0"/>
              </a:rPr>
              <a:t>=(199.75)</a:t>
            </a:r>
            <a:r>
              <a:rPr lang="en-US" altLang="zh-CN" baseline="-30000" dirty="0">
                <a:latin typeface="Times New Roman" panose="02020603050405020304" pitchFamily="18" charset="0"/>
              </a:rPr>
              <a:t> 10</a:t>
            </a:r>
            <a:endParaRPr lang="en-US" altLang="zh-CN" dirty="0">
              <a:latin typeface="Times New Roman" panose="02020603050405020304" pitchFamily="18" charset="0"/>
            </a:endParaRPr>
          </a:p>
        </p:txBody>
      </p:sp>
      <p:sp>
        <p:nvSpPr>
          <p:cNvPr id="73734" name="Text Box 6"/>
          <p:cNvSpPr txBox="1"/>
          <p:nvPr/>
        </p:nvSpPr>
        <p:spPr>
          <a:xfrm>
            <a:off x="336550" y="5327650"/>
            <a:ext cx="8578850" cy="1084263"/>
          </a:xfrm>
          <a:prstGeom prst="rect">
            <a:avLst/>
          </a:prstGeom>
          <a:noFill/>
          <a:ln w="9525">
            <a:noFill/>
          </a:ln>
        </p:spPr>
        <p:txBody>
          <a:bodyPr lIns="92075" tIns="46038" rIns="92075" bIns="46038">
            <a:spAutoFit/>
          </a:bodyPr>
          <a:p>
            <a:pPr eaLnBrk="1" fontAlgn="base" hangingPunct="1">
              <a:lnSpc>
                <a:spcPct val="115000"/>
              </a:lnSpc>
              <a:spcBef>
                <a:spcPct val="0"/>
              </a:spcBef>
            </a:pPr>
            <a:r>
              <a:rPr lang="zh-CN" altLang="en-US" dirty="0">
                <a:latin typeface="Times New Roman" panose="02020603050405020304" pitchFamily="18" charset="0"/>
              </a:rPr>
              <a:t>例</a:t>
            </a:r>
            <a:r>
              <a:rPr lang="en-US" altLang="zh-CN" dirty="0">
                <a:latin typeface="Times New Roman" panose="02020603050405020304" pitchFamily="18" charset="0"/>
              </a:rPr>
              <a:t>3  </a:t>
            </a:r>
            <a:r>
              <a:rPr lang="zh-CN" altLang="en-US" dirty="0">
                <a:latin typeface="Times New Roman" panose="02020603050405020304" pitchFamily="18" charset="0"/>
              </a:rPr>
              <a:t>十六进制数转换成十进制数。</a:t>
            </a:r>
            <a:endParaRPr lang="zh-CN" altLang="en-US" dirty="0">
              <a:latin typeface="Times New Roman" panose="02020603050405020304" pitchFamily="18" charset="0"/>
            </a:endParaRPr>
          </a:p>
          <a:p>
            <a:pPr eaLnBrk="1" fontAlgn="ctr" hangingPunct="1">
              <a:lnSpc>
                <a:spcPct val="115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(3A.C)</a:t>
            </a:r>
            <a:r>
              <a:rPr lang="en-US" altLang="zh-CN" baseline="-25000" dirty="0">
                <a:latin typeface="Times New Roman" panose="02020603050405020304" pitchFamily="18" charset="0"/>
              </a:rPr>
              <a:t>16</a:t>
            </a:r>
            <a:r>
              <a:rPr lang="en-US" altLang="zh-CN" dirty="0">
                <a:latin typeface="Times New Roman" panose="02020603050405020304" pitchFamily="18" charset="0"/>
              </a:rPr>
              <a:t>=(3×16</a:t>
            </a:r>
            <a:r>
              <a:rPr lang="en-US" altLang="zh-CN" baseline="30000" dirty="0">
                <a:latin typeface="Times New Roman" panose="02020603050405020304" pitchFamily="18" charset="0"/>
              </a:rPr>
              <a:t>1</a:t>
            </a:r>
            <a:r>
              <a:rPr lang="en-US" altLang="zh-CN" dirty="0">
                <a:latin typeface="Times New Roman" panose="02020603050405020304" pitchFamily="18" charset="0"/>
              </a:rPr>
              <a:t>+10×16</a:t>
            </a:r>
            <a:r>
              <a:rPr lang="en-US" altLang="zh-CN" baseline="30000" dirty="0">
                <a:latin typeface="Times New Roman" panose="02020603050405020304" pitchFamily="18" charset="0"/>
              </a:rPr>
              <a:t>0</a:t>
            </a:r>
            <a:r>
              <a:rPr lang="en-US" altLang="zh-CN" dirty="0">
                <a:latin typeface="Times New Roman" panose="02020603050405020304" pitchFamily="18" charset="0"/>
              </a:rPr>
              <a:t>+12×16</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baseline="-30000" dirty="0">
                <a:latin typeface="Times New Roman" panose="02020603050405020304" pitchFamily="18" charset="0"/>
              </a:rPr>
              <a:t> 10</a:t>
            </a:r>
            <a:r>
              <a:rPr lang="en-US" altLang="zh-CN" dirty="0">
                <a:latin typeface="Times New Roman" panose="02020603050405020304" pitchFamily="18" charset="0"/>
              </a:rPr>
              <a:t> =(58.75)</a:t>
            </a:r>
            <a:r>
              <a:rPr lang="en-US" altLang="zh-CN" baseline="-30000" dirty="0">
                <a:latin typeface="Times New Roman" panose="02020603050405020304" pitchFamily="18" charset="0"/>
              </a:rPr>
              <a:t> 10</a:t>
            </a:r>
            <a:endParaRPr lang="en-US" altLang="zh-CN" dirty="0">
              <a:latin typeface="Times New Roman" panose="02020603050405020304" pitchFamily="18" charset="0"/>
            </a:endParaRPr>
          </a:p>
        </p:txBody>
      </p:sp>
      <p:sp>
        <p:nvSpPr>
          <p:cNvPr id="45063" name="Text Box 7"/>
          <p:cNvSpPr txBox="1"/>
          <p:nvPr/>
        </p:nvSpPr>
        <p:spPr>
          <a:xfrm>
            <a:off x="261938" y="457200"/>
            <a:ext cx="4946650" cy="519113"/>
          </a:xfrm>
          <a:prstGeom prst="rect">
            <a:avLst/>
          </a:prstGeom>
          <a:noFill/>
          <a:ln w="25400">
            <a:noFill/>
          </a:ln>
        </p:spPr>
        <p:txBody>
          <a:bodyPr wrap="none" lIns="93600" tIns="46800" rIns="93600" bIns="46800">
            <a:spAutoFit/>
          </a:bodyPr>
          <a:p>
            <a:pPr>
              <a:lnSpc>
                <a:spcPct val="100000"/>
              </a:lnSpc>
              <a:spcBef>
                <a:spcPct val="0"/>
              </a:spcBef>
            </a:pPr>
            <a:r>
              <a:rPr lang="en-US" altLang="zh-CN" sz="2000" dirty="0">
                <a:solidFill>
                  <a:srgbClr val="008080"/>
                </a:solidFill>
                <a:latin typeface="宋体" panose="02010600030101010101" pitchFamily="2" charset="-122"/>
              </a:rPr>
              <a:t>◆ </a:t>
            </a:r>
            <a:r>
              <a:rPr lang="zh-CN" altLang="en-US" dirty="0">
                <a:solidFill>
                  <a:schemeClr val="folHlink"/>
                </a:solidFill>
                <a:latin typeface="宋体" panose="02010600030101010101" pitchFamily="2" charset="-122"/>
              </a:rPr>
              <a:t>不同进位计数制之间的转换</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3732"/>
                                        </p:tgtEl>
                                        <p:attrNameLst>
                                          <p:attrName>style.visibility</p:attrName>
                                        </p:attrNameLst>
                                      </p:cBhvr>
                                      <p:to>
                                        <p:strVal val="visible"/>
                                      </p:to>
                                    </p:set>
                                    <p:anim calcmode="lin" valueType="num">
                                      <p:cBhvr additive="base">
                                        <p:cTn id="12" dur="500" fill="hold"/>
                                        <p:tgtEl>
                                          <p:spTgt spid="73732"/>
                                        </p:tgtEl>
                                        <p:attrNameLst>
                                          <p:attrName>ppt_x</p:attrName>
                                        </p:attrNameLst>
                                      </p:cBhvr>
                                      <p:tavLst>
                                        <p:tav tm="0">
                                          <p:val>
                                            <p:strVal val="0-#ppt_w/2"/>
                                          </p:val>
                                        </p:tav>
                                        <p:tav tm="100000">
                                          <p:val>
                                            <p:strVal val="#ppt_x"/>
                                          </p:val>
                                        </p:tav>
                                      </p:tavLst>
                                    </p:anim>
                                    <p:anim calcmode="lin" valueType="num">
                                      <p:cBhvr additive="base">
                                        <p:cTn id="13"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3733"/>
                                        </p:tgtEl>
                                        <p:attrNameLst>
                                          <p:attrName>style.visibility</p:attrName>
                                        </p:attrNameLst>
                                      </p:cBhvr>
                                      <p:to>
                                        <p:strVal val="visible"/>
                                      </p:to>
                                    </p:set>
                                    <p:anim calcmode="lin" valueType="num">
                                      <p:cBhvr additive="base">
                                        <p:cTn id="18" dur="500" fill="hold"/>
                                        <p:tgtEl>
                                          <p:spTgt spid="73733"/>
                                        </p:tgtEl>
                                        <p:attrNameLst>
                                          <p:attrName>ppt_x</p:attrName>
                                        </p:attrNameLst>
                                      </p:cBhvr>
                                      <p:tavLst>
                                        <p:tav tm="0">
                                          <p:val>
                                            <p:strVal val="1+#ppt_w/2"/>
                                          </p:val>
                                        </p:tav>
                                        <p:tav tm="100000">
                                          <p:val>
                                            <p:strVal val="#ppt_x"/>
                                          </p:val>
                                        </p:tav>
                                      </p:tavLst>
                                    </p:anim>
                                    <p:anim calcmode="lin" valueType="num">
                                      <p:cBhvr additive="base">
                                        <p:cTn id="19"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3734"/>
                                        </p:tgtEl>
                                        <p:attrNameLst>
                                          <p:attrName>style.visibility</p:attrName>
                                        </p:attrNameLst>
                                      </p:cBhvr>
                                      <p:to>
                                        <p:strVal val="visible"/>
                                      </p:to>
                                    </p:set>
                                    <p:anim calcmode="lin" valueType="num">
                                      <p:cBhvr additive="base">
                                        <p:cTn id="24" dur="500" fill="hold"/>
                                        <p:tgtEl>
                                          <p:spTgt spid="73734"/>
                                        </p:tgtEl>
                                        <p:attrNameLst>
                                          <p:attrName>ppt_x</p:attrName>
                                        </p:attrNameLst>
                                      </p:cBhvr>
                                      <p:tavLst>
                                        <p:tav tm="0">
                                          <p:val>
                                            <p:strVal val="#ppt_x"/>
                                          </p:val>
                                        </p:tav>
                                        <p:tav tm="100000">
                                          <p:val>
                                            <p:strVal val="#ppt_x"/>
                                          </p:val>
                                        </p:tav>
                                      </p:tavLst>
                                    </p:anim>
                                    <p:anim calcmode="lin" valueType="num">
                                      <p:cBhvr additive="base">
                                        <p:cTn id="25"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3" grpId="0"/>
      <p:bldP spid="737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6083" name="Text Box 2"/>
          <p:cNvSpPr txBox="1"/>
          <p:nvPr/>
        </p:nvSpPr>
        <p:spPr>
          <a:xfrm>
            <a:off x="381000" y="746125"/>
            <a:ext cx="5486400" cy="412750"/>
          </a:xfrm>
          <a:prstGeom prst="rect">
            <a:avLst/>
          </a:prstGeom>
          <a:noFill/>
          <a:ln w="9525">
            <a:noFill/>
          </a:ln>
        </p:spPr>
        <p:txBody>
          <a:bodyPr lIns="92075" tIns="46038" rIns="92075" bIns="46038">
            <a:spAutoFit/>
          </a:bodyPr>
          <a:p>
            <a:pPr eaLnBrk="1" hangingPunct="1"/>
            <a:r>
              <a:rPr lang="en-US" altLang="zh-CN" sz="3000" dirty="0">
                <a:solidFill>
                  <a:srgbClr val="9933FF"/>
                </a:solidFill>
                <a:latin typeface="Times New Roman" panose="02020603050405020304" pitchFamily="18" charset="0"/>
                <a:ea typeface="楷体_GB2312" pitchFamily="49" charset="-122"/>
              </a:rPr>
              <a:t>2. </a:t>
            </a:r>
            <a:r>
              <a:rPr lang="zh-CN" altLang="en-US" sz="3000" dirty="0">
                <a:solidFill>
                  <a:srgbClr val="9933FF"/>
                </a:solidFill>
                <a:latin typeface="Times New Roman" panose="02020603050405020304" pitchFamily="18" charset="0"/>
                <a:ea typeface="楷体_GB2312" pitchFamily="49" charset="-122"/>
              </a:rPr>
              <a:t>十进制数转换成</a:t>
            </a:r>
            <a:r>
              <a:rPr lang="en-US" altLang="zh-CN" sz="3000" dirty="0">
                <a:solidFill>
                  <a:srgbClr val="9933FF"/>
                </a:solidFill>
                <a:latin typeface="Times New Roman" panose="02020603050405020304" pitchFamily="18" charset="0"/>
                <a:ea typeface="楷体_GB2312" pitchFamily="49" charset="-122"/>
              </a:rPr>
              <a:t>R</a:t>
            </a:r>
            <a:r>
              <a:rPr lang="zh-CN" altLang="en-US" sz="3000" dirty="0">
                <a:solidFill>
                  <a:srgbClr val="9933FF"/>
                </a:solidFill>
                <a:latin typeface="Times New Roman" panose="02020603050405020304" pitchFamily="18" charset="0"/>
                <a:ea typeface="楷体_GB2312" pitchFamily="49" charset="-122"/>
              </a:rPr>
              <a:t>进制数</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46084" name="Text Box 3"/>
          <p:cNvSpPr txBox="1"/>
          <p:nvPr/>
        </p:nvSpPr>
        <p:spPr>
          <a:xfrm>
            <a:off x="381000" y="1465263"/>
            <a:ext cx="7573963" cy="1117600"/>
          </a:xfrm>
          <a:prstGeom prst="rect">
            <a:avLst/>
          </a:prstGeom>
          <a:noFill/>
          <a:ln w="9525">
            <a:noFill/>
          </a:ln>
        </p:spPr>
        <p:txBody>
          <a:bodyPr lIns="92075" tIns="46038" rIns="92075" bIns="46038">
            <a:spAutoFit/>
          </a:bodyPr>
          <a:p>
            <a:pPr marL="190500" indent="-190500" eaLnBrk="1" hangingPunct="1">
              <a:lnSpc>
                <a:spcPct val="120000"/>
              </a:lnSpc>
              <a:spcBef>
                <a:spcPct val="0"/>
              </a:spcBef>
              <a:buChar char="•"/>
            </a:pPr>
            <a:r>
              <a:rPr lang="zh-CN" altLang="en-US" dirty="0">
                <a:latin typeface="Times New Roman" panose="02020603050405020304" pitchFamily="18" charset="0"/>
              </a:rPr>
              <a:t>任何一个十进制数转换成</a:t>
            </a:r>
            <a:r>
              <a:rPr lang="en-US" altLang="zh-CN" dirty="0">
                <a:latin typeface="Times New Roman" panose="02020603050405020304" pitchFamily="18" charset="0"/>
              </a:rPr>
              <a:t>R</a:t>
            </a:r>
            <a:r>
              <a:rPr lang="zh-CN" altLang="en-US" dirty="0">
                <a:latin typeface="Times New Roman" panose="02020603050405020304" pitchFamily="18" charset="0"/>
              </a:rPr>
              <a:t>进制数时，要将</a:t>
            </a:r>
            <a:r>
              <a:rPr lang="zh-CN" altLang="en-US" dirty="0">
                <a:solidFill>
                  <a:schemeClr val="folHlink"/>
                </a:solidFill>
                <a:latin typeface="Times New Roman" panose="02020603050405020304" pitchFamily="18" charset="0"/>
              </a:rPr>
              <a:t>整数</a:t>
            </a:r>
            <a:r>
              <a:rPr lang="zh-CN" altLang="en-US" dirty="0">
                <a:latin typeface="Times New Roman" panose="02020603050405020304" pitchFamily="18" charset="0"/>
              </a:rPr>
              <a:t>和</a:t>
            </a:r>
            <a:r>
              <a:rPr lang="zh-CN" altLang="en-US" dirty="0">
                <a:solidFill>
                  <a:schemeClr val="folHlink"/>
                </a:solidFill>
                <a:latin typeface="Times New Roman" panose="02020603050405020304" pitchFamily="18" charset="0"/>
              </a:rPr>
              <a:t>小数</a:t>
            </a:r>
            <a:r>
              <a:rPr lang="zh-CN" altLang="en-US" dirty="0">
                <a:latin typeface="Times New Roman" panose="02020603050405020304" pitchFamily="18" charset="0"/>
              </a:rPr>
              <a:t>部分</a:t>
            </a:r>
            <a:r>
              <a:rPr lang="zh-CN" altLang="en-US" dirty="0">
                <a:solidFill>
                  <a:schemeClr val="hlink"/>
                </a:solidFill>
                <a:latin typeface="Times New Roman" panose="02020603050405020304" pitchFamily="18" charset="0"/>
              </a:rPr>
              <a:t>分别进行转换</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74756" name="Text Box 4"/>
          <p:cNvSpPr txBox="1"/>
          <p:nvPr/>
        </p:nvSpPr>
        <p:spPr>
          <a:xfrm>
            <a:off x="179388" y="2940050"/>
            <a:ext cx="8763000" cy="1201738"/>
          </a:xfrm>
          <a:prstGeom prst="rect">
            <a:avLst/>
          </a:prstGeom>
          <a:noFill/>
          <a:ln w="9525">
            <a:noFill/>
          </a:ln>
        </p:spPr>
        <p:txBody>
          <a:bodyPr lIns="92075" tIns="46038" rIns="92075" bIns="46038">
            <a:spAutoFit/>
          </a:bodyPr>
          <a:p>
            <a:pPr marL="190500" indent="-190500" eaLnBrk="1" hangingPunct="1">
              <a:lnSpc>
                <a:spcPct val="115000"/>
              </a:lnSpc>
              <a:spcBef>
                <a:spcPct val="0"/>
              </a:spcBef>
              <a:spcAft>
                <a:spcPct val="30000"/>
              </a:spcAft>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）整数部分的转换</a:t>
            </a:r>
            <a:endParaRPr lang="zh-CN" altLang="en-US" dirty="0">
              <a:latin typeface="Times New Roman" panose="02020603050405020304" pitchFamily="18" charset="0"/>
            </a:endParaRPr>
          </a:p>
          <a:p>
            <a:pPr marL="190500" indent="-190500" eaLnBrk="1" hangingPunct="1">
              <a:lnSpc>
                <a:spcPct val="115000"/>
              </a:lnSpc>
              <a:spcBef>
                <a:spcPct val="0"/>
              </a:spcBef>
            </a:pPr>
            <a:r>
              <a:rPr lang="zh-CN" altLang="en-US" sz="2000" b="0" dirty="0">
                <a:latin typeface="Times New Roman" panose="02020603050405020304" pitchFamily="18" charset="0"/>
                <a:sym typeface="Symbol" panose="05050102010706020507" pitchFamily="18" charset="2"/>
              </a:rPr>
              <a:t>        </a:t>
            </a:r>
            <a:r>
              <a:rPr lang="zh-CN" altLang="en-US" dirty="0">
                <a:latin typeface="宋体" panose="02010600030101010101" pitchFamily="2" charset="-122"/>
              </a:rPr>
              <a:t>整数部分的转换方法是</a:t>
            </a:r>
            <a:r>
              <a:rPr lang="zh-CN" altLang="en-US" dirty="0">
                <a:latin typeface="Times New Roman" panose="02020603050405020304" pitchFamily="18" charset="0"/>
              </a:rPr>
              <a:t>“</a:t>
            </a:r>
            <a:r>
              <a:rPr lang="zh-CN" altLang="en-US" dirty="0">
                <a:solidFill>
                  <a:schemeClr val="folHlink"/>
                </a:solidFill>
                <a:latin typeface="Times New Roman" panose="02020603050405020304" pitchFamily="18" charset="0"/>
                <a:ea typeface="黑体" panose="02010609060101010101" pitchFamily="49" charset="-122"/>
              </a:rPr>
              <a:t>除基取余，上右下左</a:t>
            </a:r>
            <a:r>
              <a:rPr lang="zh-CN" altLang="en-US" dirty="0">
                <a:latin typeface="Times New Roman" panose="02020603050405020304" pitchFamily="18" charset="0"/>
              </a:rPr>
              <a:t>”</a:t>
            </a:r>
            <a:r>
              <a:rPr lang="zh-CN" altLang="en-US" dirty="0">
                <a:latin typeface="宋体" panose="02010600030101010101" pitchFamily="2" charset="-122"/>
              </a:rPr>
              <a:t>。 </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slide(fromBottom)">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7107" name="Rectangle 76"/>
          <p:cNvSpPr/>
          <p:nvPr/>
        </p:nvSpPr>
        <p:spPr>
          <a:xfrm>
            <a:off x="7291388" y="82550"/>
            <a:ext cx="855662" cy="495300"/>
          </a:xfrm>
          <a:prstGeom prst="rect">
            <a:avLst/>
          </a:prstGeom>
          <a:noFill/>
          <a:ln w="9525">
            <a:noFill/>
          </a:ln>
        </p:spPr>
        <p:txBody>
          <a:bodyPr/>
          <a:p>
            <a:endParaRPr lang="zh-CN" altLang="en-US" dirty="0">
              <a:latin typeface="宋体" panose="02010600030101010101" pitchFamily="2" charset="-122"/>
            </a:endParaRPr>
          </a:p>
        </p:txBody>
      </p:sp>
      <p:grpSp>
        <p:nvGrpSpPr>
          <p:cNvPr id="47108" name="Group 735"/>
          <p:cNvGrpSpPr/>
          <p:nvPr/>
        </p:nvGrpSpPr>
        <p:grpSpPr>
          <a:xfrm>
            <a:off x="5972175" y="247650"/>
            <a:ext cx="855663" cy="5956300"/>
            <a:chOff x="4593" y="88"/>
            <a:chExt cx="539" cy="3752"/>
          </a:xfrm>
        </p:grpSpPr>
        <p:sp>
          <p:nvSpPr>
            <p:cNvPr id="47244" name="Rectangle 77"/>
            <p:cNvSpPr/>
            <p:nvPr/>
          </p:nvSpPr>
          <p:spPr>
            <a:xfrm>
              <a:off x="4611" y="95"/>
              <a:ext cx="384" cy="161"/>
            </a:xfrm>
            <a:prstGeom prst="rect">
              <a:avLst/>
            </a:prstGeom>
            <a:noFill/>
            <a:ln w="25400">
              <a:noFill/>
            </a:ln>
          </p:spPr>
          <p:txBody>
            <a:bodyPr wrap="none" lIns="0" tIns="0" rIns="0" bIns="0">
              <a:spAutoFit/>
            </a:bodyPr>
            <a:p>
              <a:r>
                <a:rPr lang="zh-CN" altLang="en-US" sz="2400" dirty="0">
                  <a:solidFill>
                    <a:srgbClr val="000000"/>
                  </a:solidFill>
                  <a:latin typeface="宋体" panose="02010600030101010101" pitchFamily="2" charset="-122"/>
                </a:rPr>
                <a:t>低位</a:t>
              </a:r>
              <a:endParaRPr lang="zh-CN" altLang="en-US" sz="2400" dirty="0">
                <a:latin typeface="宋体" panose="02010600030101010101" pitchFamily="2" charset="-122"/>
              </a:endParaRPr>
            </a:p>
          </p:txBody>
        </p:sp>
        <p:sp>
          <p:nvSpPr>
            <p:cNvPr id="47245" name="Rectangle 78"/>
            <p:cNvSpPr/>
            <p:nvPr/>
          </p:nvSpPr>
          <p:spPr>
            <a:xfrm>
              <a:off x="4948" y="88"/>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246" name="Rectangle 82"/>
            <p:cNvSpPr/>
            <p:nvPr/>
          </p:nvSpPr>
          <p:spPr>
            <a:xfrm>
              <a:off x="4593" y="3531"/>
              <a:ext cx="539" cy="309"/>
            </a:xfrm>
            <a:prstGeom prst="rect">
              <a:avLst/>
            </a:prstGeom>
            <a:noFill/>
            <a:ln w="25400">
              <a:noFill/>
            </a:ln>
          </p:spPr>
          <p:txBody>
            <a:bodyPr/>
            <a:p>
              <a:endParaRPr lang="zh-CN" altLang="en-US" dirty="0">
                <a:latin typeface="宋体" panose="02010600030101010101" pitchFamily="2" charset="-122"/>
              </a:endParaRPr>
            </a:p>
          </p:txBody>
        </p:sp>
        <p:sp>
          <p:nvSpPr>
            <p:cNvPr id="47247" name="Rectangle 83"/>
            <p:cNvSpPr/>
            <p:nvPr/>
          </p:nvSpPr>
          <p:spPr>
            <a:xfrm>
              <a:off x="4611" y="3571"/>
              <a:ext cx="384" cy="161"/>
            </a:xfrm>
            <a:prstGeom prst="rect">
              <a:avLst/>
            </a:prstGeom>
            <a:noFill/>
            <a:ln w="25400">
              <a:noFill/>
            </a:ln>
          </p:spPr>
          <p:txBody>
            <a:bodyPr wrap="none" lIns="0" tIns="0" rIns="0" bIns="0">
              <a:spAutoFit/>
            </a:bodyPr>
            <a:p>
              <a:r>
                <a:rPr lang="zh-CN" altLang="en-US" sz="2400" dirty="0">
                  <a:solidFill>
                    <a:srgbClr val="000000"/>
                  </a:solidFill>
                  <a:latin typeface="宋体" panose="02010600030101010101" pitchFamily="2" charset="-122"/>
                </a:rPr>
                <a:t>高位</a:t>
              </a:r>
              <a:endParaRPr lang="zh-CN" altLang="en-US" sz="2400" dirty="0">
                <a:latin typeface="宋体" panose="02010600030101010101" pitchFamily="2" charset="-122"/>
              </a:endParaRPr>
            </a:p>
          </p:txBody>
        </p:sp>
        <p:sp>
          <p:nvSpPr>
            <p:cNvPr id="47248" name="Rectangle 84"/>
            <p:cNvSpPr/>
            <p:nvPr/>
          </p:nvSpPr>
          <p:spPr>
            <a:xfrm>
              <a:off x="4948" y="3564"/>
              <a:ext cx="42" cy="141"/>
            </a:xfrm>
            <a:prstGeom prst="rect">
              <a:avLst/>
            </a:prstGeom>
            <a:noFill/>
            <a:ln w="25400">
              <a:noFill/>
            </a:ln>
          </p:spPr>
          <p:txBody>
            <a:bodyPr wrap="none" lIns="0" tIns="0" rIns="0" bIns="0">
              <a:spAutoFit/>
            </a:bodyPr>
            <a:p>
              <a:r>
                <a:rPr lang="en-US" altLang="zh-CN" sz="2100" b="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grpSp>
          <p:nvGrpSpPr>
            <p:cNvPr id="47249" name="Group 540"/>
            <p:cNvGrpSpPr/>
            <p:nvPr/>
          </p:nvGrpSpPr>
          <p:grpSpPr>
            <a:xfrm>
              <a:off x="4746" y="408"/>
              <a:ext cx="96" cy="2917"/>
              <a:chOff x="4746" y="489"/>
              <a:chExt cx="96" cy="3058"/>
            </a:xfrm>
          </p:grpSpPr>
          <p:sp>
            <p:nvSpPr>
              <p:cNvPr id="47250" name="Line 538"/>
              <p:cNvSpPr/>
              <p:nvPr/>
            </p:nvSpPr>
            <p:spPr>
              <a:xfrm flipV="1">
                <a:off x="4793" y="579"/>
                <a:ext cx="1" cy="2968"/>
              </a:xfrm>
              <a:prstGeom prst="line">
                <a:avLst/>
              </a:prstGeom>
              <a:ln w="25400" cap="flat" cmpd="sng">
                <a:solidFill>
                  <a:srgbClr val="0000FF"/>
                </a:solidFill>
                <a:prstDash val="solid"/>
                <a:headEnd type="none" w="med" len="med"/>
                <a:tailEnd type="none" w="med" len="med"/>
              </a:ln>
            </p:spPr>
          </p:sp>
          <p:sp>
            <p:nvSpPr>
              <p:cNvPr id="47251" name="Freeform 539"/>
              <p:cNvSpPr/>
              <p:nvPr/>
            </p:nvSpPr>
            <p:spPr>
              <a:xfrm>
                <a:off x="4746" y="489"/>
                <a:ext cx="96" cy="96"/>
              </a:xfrm>
              <a:custGeom>
                <a:avLst/>
                <a:gdLst>
                  <a:gd name="txL" fmla="*/ 0 w 96"/>
                  <a:gd name="txT" fmla="*/ 0 h 96"/>
                  <a:gd name="txR" fmla="*/ 96 w 96"/>
                  <a:gd name="txB" fmla="*/ 96 h 96"/>
                </a:gdLst>
                <a:ahLst/>
                <a:cxnLst>
                  <a:cxn ang="0">
                    <a:pos x="96" y="96"/>
                  </a:cxn>
                  <a:cxn ang="0">
                    <a:pos x="47" y="0"/>
                  </a:cxn>
                  <a:cxn ang="0">
                    <a:pos x="0" y="96"/>
                  </a:cxn>
                  <a:cxn ang="0">
                    <a:pos x="96" y="96"/>
                  </a:cxn>
                </a:cxnLst>
                <a:rect l="txL" t="txT" r="txR" b="txB"/>
                <a:pathLst>
                  <a:path w="96" h="96">
                    <a:moveTo>
                      <a:pt x="96" y="96"/>
                    </a:moveTo>
                    <a:lnTo>
                      <a:pt x="47" y="0"/>
                    </a:lnTo>
                    <a:lnTo>
                      <a:pt x="0" y="96"/>
                    </a:lnTo>
                    <a:lnTo>
                      <a:pt x="96" y="96"/>
                    </a:lnTo>
                    <a:close/>
                  </a:path>
                </a:pathLst>
              </a:custGeom>
              <a:solidFill>
                <a:srgbClr val="0000FF"/>
              </a:solidFill>
              <a:ln w="25400">
                <a:noFill/>
              </a:ln>
            </p:spPr>
            <p:txBody>
              <a:bodyPr/>
              <a:p>
                <a:endParaRPr lang="zh-CN" altLang="en-US" dirty="0">
                  <a:latin typeface="宋体" panose="02010600030101010101" pitchFamily="2" charset="-122"/>
                </a:endParaRPr>
              </a:p>
            </p:txBody>
          </p:sp>
        </p:grpSp>
      </p:grpSp>
      <p:grpSp>
        <p:nvGrpSpPr>
          <p:cNvPr id="47109" name="Group 746"/>
          <p:cNvGrpSpPr/>
          <p:nvPr/>
        </p:nvGrpSpPr>
        <p:grpSpPr>
          <a:xfrm>
            <a:off x="609600" y="165100"/>
            <a:ext cx="5119688" cy="5892800"/>
            <a:chOff x="384" y="59"/>
            <a:chExt cx="3225" cy="3712"/>
          </a:xfrm>
        </p:grpSpPr>
        <p:sp>
          <p:nvSpPr>
            <p:cNvPr id="47111" name="Rectangle 5"/>
            <p:cNvSpPr/>
            <p:nvPr/>
          </p:nvSpPr>
          <p:spPr>
            <a:xfrm>
              <a:off x="384" y="59"/>
              <a:ext cx="48" cy="161"/>
            </a:xfrm>
            <a:prstGeom prst="rect">
              <a:avLst/>
            </a:prstGeom>
            <a:noFill/>
            <a:ln w="9525">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12" name="Rectangle 21"/>
            <p:cNvSpPr/>
            <p:nvPr/>
          </p:nvSpPr>
          <p:spPr>
            <a:xfrm>
              <a:off x="875" y="635"/>
              <a:ext cx="507" cy="313"/>
            </a:xfrm>
            <a:prstGeom prst="rect">
              <a:avLst/>
            </a:prstGeom>
            <a:noFill/>
            <a:ln w="25400">
              <a:noFill/>
            </a:ln>
          </p:spPr>
          <p:txBody>
            <a:bodyPr/>
            <a:p>
              <a:endParaRPr lang="zh-CN" altLang="en-US" dirty="0">
                <a:latin typeface="宋体" panose="02010600030101010101" pitchFamily="2" charset="-122"/>
              </a:endParaRPr>
            </a:p>
          </p:txBody>
        </p:sp>
        <p:sp>
          <p:nvSpPr>
            <p:cNvPr id="47113" name="Rectangle 23"/>
            <p:cNvSpPr/>
            <p:nvPr/>
          </p:nvSpPr>
          <p:spPr>
            <a:xfrm>
              <a:off x="1189" y="662"/>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14" name="Rectangle 24"/>
            <p:cNvSpPr/>
            <p:nvPr/>
          </p:nvSpPr>
          <p:spPr>
            <a:xfrm>
              <a:off x="1445" y="1894"/>
              <a:ext cx="538" cy="313"/>
            </a:xfrm>
            <a:prstGeom prst="rect">
              <a:avLst/>
            </a:prstGeom>
            <a:noFill/>
            <a:ln w="25400">
              <a:noFill/>
            </a:ln>
          </p:spPr>
          <p:txBody>
            <a:bodyPr/>
            <a:p>
              <a:endParaRPr lang="zh-CN" altLang="en-US" dirty="0">
                <a:latin typeface="宋体" panose="02010600030101010101" pitchFamily="2" charset="-122"/>
              </a:endParaRPr>
            </a:p>
          </p:txBody>
        </p:sp>
        <p:sp>
          <p:nvSpPr>
            <p:cNvPr id="47115" name="Rectangle 25"/>
            <p:cNvSpPr/>
            <p:nvPr/>
          </p:nvSpPr>
          <p:spPr>
            <a:xfrm>
              <a:off x="1463" y="1889"/>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16" name="Rectangle 27"/>
            <p:cNvSpPr/>
            <p:nvPr/>
          </p:nvSpPr>
          <p:spPr>
            <a:xfrm>
              <a:off x="1732" y="1889"/>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17" name="Rectangle 28"/>
            <p:cNvSpPr/>
            <p:nvPr/>
          </p:nvSpPr>
          <p:spPr>
            <a:xfrm>
              <a:off x="774" y="1275"/>
              <a:ext cx="272" cy="314"/>
            </a:xfrm>
            <a:prstGeom prst="rect">
              <a:avLst/>
            </a:prstGeom>
            <a:noFill/>
            <a:ln w="25400">
              <a:noFill/>
            </a:ln>
          </p:spPr>
          <p:txBody>
            <a:bodyPr/>
            <a:p>
              <a:endParaRPr lang="zh-CN" altLang="en-US" dirty="0">
                <a:latin typeface="宋体" panose="02010600030101010101" pitchFamily="2" charset="-122"/>
              </a:endParaRPr>
            </a:p>
          </p:txBody>
        </p:sp>
        <p:sp>
          <p:nvSpPr>
            <p:cNvPr id="47118" name="Rectangle 30"/>
            <p:cNvSpPr/>
            <p:nvPr/>
          </p:nvSpPr>
          <p:spPr>
            <a:xfrm>
              <a:off x="880" y="1271"/>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19" name="Rectangle 43"/>
            <p:cNvSpPr/>
            <p:nvPr/>
          </p:nvSpPr>
          <p:spPr>
            <a:xfrm>
              <a:off x="805" y="314"/>
              <a:ext cx="540" cy="316"/>
            </a:xfrm>
            <a:prstGeom prst="rect">
              <a:avLst/>
            </a:prstGeom>
            <a:noFill/>
            <a:ln w="25400">
              <a:noFill/>
            </a:ln>
          </p:spPr>
          <p:txBody>
            <a:bodyPr/>
            <a:p>
              <a:endParaRPr lang="zh-CN" altLang="en-US" dirty="0">
                <a:latin typeface="宋体" panose="02010600030101010101" pitchFamily="2" charset="-122"/>
              </a:endParaRPr>
            </a:p>
          </p:txBody>
        </p:sp>
        <p:sp>
          <p:nvSpPr>
            <p:cNvPr id="47120" name="Rectangle 46"/>
            <p:cNvSpPr/>
            <p:nvPr/>
          </p:nvSpPr>
          <p:spPr>
            <a:xfrm>
              <a:off x="1187" y="1275"/>
              <a:ext cx="538" cy="314"/>
            </a:xfrm>
            <a:prstGeom prst="rect">
              <a:avLst/>
            </a:prstGeom>
            <a:noFill/>
            <a:ln w="25400">
              <a:noFill/>
            </a:ln>
          </p:spPr>
          <p:txBody>
            <a:bodyPr/>
            <a:p>
              <a:endParaRPr lang="zh-CN" altLang="en-US" dirty="0">
                <a:latin typeface="宋体" panose="02010600030101010101" pitchFamily="2" charset="-122"/>
              </a:endParaRPr>
            </a:p>
          </p:txBody>
        </p:sp>
        <p:sp>
          <p:nvSpPr>
            <p:cNvPr id="47121" name="Rectangle 47"/>
            <p:cNvSpPr/>
            <p:nvPr/>
          </p:nvSpPr>
          <p:spPr>
            <a:xfrm>
              <a:off x="1207" y="1271"/>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22" name="Rectangle 49"/>
            <p:cNvSpPr/>
            <p:nvPr/>
          </p:nvSpPr>
          <p:spPr>
            <a:xfrm>
              <a:off x="1561" y="1271"/>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23" name="Rectangle 50"/>
            <p:cNvSpPr/>
            <p:nvPr/>
          </p:nvSpPr>
          <p:spPr>
            <a:xfrm>
              <a:off x="1057" y="964"/>
              <a:ext cx="536" cy="314"/>
            </a:xfrm>
            <a:prstGeom prst="rect">
              <a:avLst/>
            </a:prstGeom>
            <a:noFill/>
            <a:ln w="25400">
              <a:noFill/>
            </a:ln>
          </p:spPr>
          <p:txBody>
            <a:bodyPr/>
            <a:p>
              <a:endParaRPr lang="zh-CN" altLang="en-US" dirty="0">
                <a:latin typeface="宋体" panose="02010600030101010101" pitchFamily="2" charset="-122"/>
              </a:endParaRPr>
            </a:p>
          </p:txBody>
        </p:sp>
        <p:sp>
          <p:nvSpPr>
            <p:cNvPr id="47124" name="Rectangle 52"/>
            <p:cNvSpPr/>
            <p:nvPr/>
          </p:nvSpPr>
          <p:spPr>
            <a:xfrm>
              <a:off x="1330" y="959"/>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25" name="Rectangle 53"/>
            <p:cNvSpPr/>
            <p:nvPr/>
          </p:nvSpPr>
          <p:spPr>
            <a:xfrm>
              <a:off x="1324" y="1582"/>
              <a:ext cx="538" cy="314"/>
            </a:xfrm>
            <a:prstGeom prst="rect">
              <a:avLst/>
            </a:prstGeom>
            <a:noFill/>
            <a:ln w="25400">
              <a:noFill/>
            </a:ln>
          </p:spPr>
          <p:txBody>
            <a:bodyPr/>
            <a:p>
              <a:endParaRPr lang="zh-CN" altLang="en-US" dirty="0">
                <a:latin typeface="宋体" panose="02010600030101010101" pitchFamily="2" charset="-122"/>
              </a:endParaRPr>
            </a:p>
          </p:txBody>
        </p:sp>
        <p:sp>
          <p:nvSpPr>
            <p:cNvPr id="47126" name="Rectangle 54"/>
            <p:cNvSpPr/>
            <p:nvPr/>
          </p:nvSpPr>
          <p:spPr>
            <a:xfrm>
              <a:off x="1342" y="1580"/>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27" name="Rectangle 56"/>
            <p:cNvSpPr/>
            <p:nvPr/>
          </p:nvSpPr>
          <p:spPr>
            <a:xfrm>
              <a:off x="1611" y="1580"/>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28" name="Rectangle 57"/>
            <p:cNvSpPr/>
            <p:nvPr/>
          </p:nvSpPr>
          <p:spPr>
            <a:xfrm>
              <a:off x="1591" y="2200"/>
              <a:ext cx="538" cy="314"/>
            </a:xfrm>
            <a:prstGeom prst="rect">
              <a:avLst/>
            </a:prstGeom>
            <a:noFill/>
            <a:ln w="25400">
              <a:noFill/>
            </a:ln>
          </p:spPr>
          <p:txBody>
            <a:bodyPr/>
            <a:p>
              <a:endParaRPr lang="zh-CN" altLang="en-US" dirty="0">
                <a:latin typeface="宋体" panose="02010600030101010101" pitchFamily="2" charset="-122"/>
              </a:endParaRPr>
            </a:p>
          </p:txBody>
        </p:sp>
        <p:sp>
          <p:nvSpPr>
            <p:cNvPr id="47129" name="Rectangle 58"/>
            <p:cNvSpPr/>
            <p:nvPr/>
          </p:nvSpPr>
          <p:spPr>
            <a:xfrm>
              <a:off x="1608" y="2196"/>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30" name="Rectangle 60"/>
            <p:cNvSpPr/>
            <p:nvPr/>
          </p:nvSpPr>
          <p:spPr>
            <a:xfrm>
              <a:off x="1878" y="2196"/>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31" name="Rectangle 61"/>
            <p:cNvSpPr/>
            <p:nvPr/>
          </p:nvSpPr>
          <p:spPr>
            <a:xfrm>
              <a:off x="651" y="966"/>
              <a:ext cx="271" cy="312"/>
            </a:xfrm>
            <a:prstGeom prst="rect">
              <a:avLst/>
            </a:prstGeom>
            <a:noFill/>
            <a:ln w="25400">
              <a:noFill/>
            </a:ln>
          </p:spPr>
          <p:txBody>
            <a:bodyPr/>
            <a:p>
              <a:endParaRPr lang="zh-CN" altLang="en-US" dirty="0">
                <a:latin typeface="宋体" panose="02010600030101010101" pitchFamily="2" charset="-122"/>
              </a:endParaRPr>
            </a:p>
          </p:txBody>
        </p:sp>
        <p:sp>
          <p:nvSpPr>
            <p:cNvPr id="47132" name="Rectangle 63"/>
            <p:cNvSpPr/>
            <p:nvPr/>
          </p:nvSpPr>
          <p:spPr>
            <a:xfrm>
              <a:off x="756" y="962"/>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33" name="Rectangle 64"/>
            <p:cNvSpPr/>
            <p:nvPr/>
          </p:nvSpPr>
          <p:spPr>
            <a:xfrm>
              <a:off x="519" y="653"/>
              <a:ext cx="271" cy="315"/>
            </a:xfrm>
            <a:prstGeom prst="rect">
              <a:avLst/>
            </a:prstGeom>
            <a:noFill/>
            <a:ln w="25400">
              <a:noFill/>
            </a:ln>
          </p:spPr>
          <p:txBody>
            <a:bodyPr/>
            <a:p>
              <a:endParaRPr lang="zh-CN" altLang="en-US" dirty="0">
                <a:latin typeface="宋体" panose="02010600030101010101" pitchFamily="2" charset="-122"/>
              </a:endParaRPr>
            </a:p>
          </p:txBody>
        </p:sp>
        <p:sp>
          <p:nvSpPr>
            <p:cNvPr id="47134" name="Rectangle 66"/>
            <p:cNvSpPr/>
            <p:nvPr/>
          </p:nvSpPr>
          <p:spPr>
            <a:xfrm>
              <a:off x="2947" y="668"/>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35" name="Rectangle 67"/>
            <p:cNvSpPr/>
            <p:nvPr/>
          </p:nvSpPr>
          <p:spPr>
            <a:xfrm>
              <a:off x="384" y="343"/>
              <a:ext cx="271" cy="314"/>
            </a:xfrm>
            <a:prstGeom prst="rect">
              <a:avLst/>
            </a:prstGeom>
            <a:noFill/>
            <a:ln w="25400">
              <a:noFill/>
            </a:ln>
          </p:spPr>
          <p:txBody>
            <a:bodyPr/>
            <a:p>
              <a:endParaRPr lang="zh-CN" altLang="en-US" dirty="0">
                <a:latin typeface="宋体" panose="02010600030101010101" pitchFamily="2" charset="-122"/>
              </a:endParaRPr>
            </a:p>
          </p:txBody>
        </p:sp>
        <p:sp>
          <p:nvSpPr>
            <p:cNvPr id="47136" name="Rectangle 70"/>
            <p:cNvSpPr/>
            <p:nvPr/>
          </p:nvSpPr>
          <p:spPr>
            <a:xfrm>
              <a:off x="918" y="1582"/>
              <a:ext cx="271" cy="314"/>
            </a:xfrm>
            <a:prstGeom prst="rect">
              <a:avLst/>
            </a:prstGeom>
            <a:noFill/>
            <a:ln w="25400">
              <a:noFill/>
            </a:ln>
          </p:spPr>
          <p:txBody>
            <a:bodyPr/>
            <a:p>
              <a:endParaRPr lang="zh-CN" altLang="en-US" dirty="0">
                <a:latin typeface="宋体" panose="02010600030101010101" pitchFamily="2" charset="-122"/>
              </a:endParaRPr>
            </a:p>
          </p:txBody>
        </p:sp>
        <p:sp>
          <p:nvSpPr>
            <p:cNvPr id="47137" name="Rectangle 72"/>
            <p:cNvSpPr/>
            <p:nvPr/>
          </p:nvSpPr>
          <p:spPr>
            <a:xfrm>
              <a:off x="1023" y="1580"/>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38" name="Rectangle 73"/>
            <p:cNvSpPr/>
            <p:nvPr/>
          </p:nvSpPr>
          <p:spPr>
            <a:xfrm>
              <a:off x="1057" y="1894"/>
              <a:ext cx="269" cy="313"/>
            </a:xfrm>
            <a:prstGeom prst="rect">
              <a:avLst/>
            </a:prstGeom>
            <a:noFill/>
            <a:ln w="25400">
              <a:noFill/>
            </a:ln>
          </p:spPr>
          <p:txBody>
            <a:bodyPr/>
            <a:p>
              <a:endParaRPr lang="zh-CN" altLang="en-US" dirty="0">
                <a:latin typeface="宋体" panose="02010600030101010101" pitchFamily="2" charset="-122"/>
              </a:endParaRPr>
            </a:p>
          </p:txBody>
        </p:sp>
        <p:sp>
          <p:nvSpPr>
            <p:cNvPr id="47139" name="Rectangle 75"/>
            <p:cNvSpPr/>
            <p:nvPr/>
          </p:nvSpPr>
          <p:spPr>
            <a:xfrm>
              <a:off x="1160" y="1889"/>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40" name="Rectangle 79"/>
            <p:cNvSpPr/>
            <p:nvPr/>
          </p:nvSpPr>
          <p:spPr>
            <a:xfrm>
              <a:off x="3071" y="68"/>
              <a:ext cx="538" cy="311"/>
            </a:xfrm>
            <a:prstGeom prst="rect">
              <a:avLst/>
            </a:prstGeom>
            <a:noFill/>
            <a:ln w="9525">
              <a:noFill/>
            </a:ln>
          </p:spPr>
          <p:txBody>
            <a:bodyPr/>
            <a:p>
              <a:endParaRPr lang="zh-CN" altLang="en-US" dirty="0">
                <a:latin typeface="宋体" panose="02010600030101010101" pitchFamily="2" charset="-122"/>
              </a:endParaRPr>
            </a:p>
          </p:txBody>
        </p:sp>
        <p:sp>
          <p:nvSpPr>
            <p:cNvPr id="47141" name="Rectangle 80"/>
            <p:cNvSpPr/>
            <p:nvPr/>
          </p:nvSpPr>
          <p:spPr>
            <a:xfrm>
              <a:off x="2803" y="111"/>
              <a:ext cx="384" cy="161"/>
            </a:xfrm>
            <a:prstGeom prst="rect">
              <a:avLst/>
            </a:prstGeom>
            <a:noFill/>
            <a:ln w="9525">
              <a:noFill/>
            </a:ln>
          </p:spPr>
          <p:txBody>
            <a:bodyPr wrap="none" lIns="0" tIns="0" rIns="0" bIns="0">
              <a:spAutoFit/>
            </a:bodyPr>
            <a:p>
              <a:r>
                <a:rPr lang="zh-CN" altLang="en-US" sz="2400" dirty="0">
                  <a:solidFill>
                    <a:srgbClr val="000000"/>
                  </a:solidFill>
                  <a:latin typeface="宋体" panose="02010600030101010101" pitchFamily="2" charset="-122"/>
                </a:rPr>
                <a:t>余数</a:t>
              </a:r>
              <a:endParaRPr lang="zh-CN" altLang="en-US" sz="2400" dirty="0">
                <a:latin typeface="宋体" panose="02010600030101010101" pitchFamily="2" charset="-122"/>
              </a:endParaRPr>
            </a:p>
          </p:txBody>
        </p:sp>
        <p:sp>
          <p:nvSpPr>
            <p:cNvPr id="47142" name="Rectangle 81"/>
            <p:cNvSpPr/>
            <p:nvPr/>
          </p:nvSpPr>
          <p:spPr>
            <a:xfrm>
              <a:off x="3427" y="104"/>
              <a:ext cx="48" cy="161"/>
            </a:xfrm>
            <a:prstGeom prst="rect">
              <a:avLst/>
            </a:prstGeom>
            <a:noFill/>
            <a:ln w="9525">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43" name="Rectangle 85"/>
            <p:cNvSpPr/>
            <p:nvPr/>
          </p:nvSpPr>
          <p:spPr>
            <a:xfrm>
              <a:off x="2947" y="1309"/>
              <a:ext cx="137" cy="311"/>
            </a:xfrm>
            <a:prstGeom prst="rect">
              <a:avLst/>
            </a:prstGeom>
            <a:noFill/>
            <a:ln w="25400">
              <a:noFill/>
            </a:ln>
          </p:spPr>
          <p:txBody>
            <a:bodyPr/>
            <a:p>
              <a:endParaRPr lang="zh-CN" altLang="en-US" dirty="0">
                <a:latin typeface="宋体" panose="02010600030101010101" pitchFamily="2" charset="-122"/>
              </a:endParaRPr>
            </a:p>
          </p:txBody>
        </p:sp>
        <p:grpSp>
          <p:nvGrpSpPr>
            <p:cNvPr id="47144" name="Group 17"/>
            <p:cNvGrpSpPr/>
            <p:nvPr/>
          </p:nvGrpSpPr>
          <p:grpSpPr>
            <a:xfrm>
              <a:off x="1111" y="1271"/>
              <a:ext cx="802" cy="311"/>
              <a:chOff x="1111" y="1271"/>
              <a:chExt cx="802" cy="311"/>
            </a:xfrm>
          </p:grpSpPr>
          <p:sp>
            <p:nvSpPr>
              <p:cNvPr id="47242" name="Line 15"/>
              <p:cNvSpPr/>
              <p:nvPr/>
            </p:nvSpPr>
            <p:spPr>
              <a:xfrm>
                <a:off x="1111" y="1271"/>
                <a:ext cx="2" cy="311"/>
              </a:xfrm>
              <a:prstGeom prst="line">
                <a:avLst/>
              </a:prstGeom>
              <a:ln w="25400" cap="flat" cmpd="sng">
                <a:solidFill>
                  <a:srgbClr val="0000FF"/>
                </a:solidFill>
                <a:prstDash val="solid"/>
                <a:headEnd type="none" w="med" len="med"/>
                <a:tailEnd type="none" w="med" len="med"/>
              </a:ln>
            </p:spPr>
          </p:sp>
          <p:sp>
            <p:nvSpPr>
              <p:cNvPr id="47243" name="Line 16"/>
              <p:cNvSpPr/>
              <p:nvPr/>
            </p:nvSpPr>
            <p:spPr>
              <a:xfrm>
                <a:off x="1111" y="1580"/>
                <a:ext cx="802" cy="2"/>
              </a:xfrm>
              <a:prstGeom prst="line">
                <a:avLst/>
              </a:prstGeom>
              <a:ln w="25400" cap="flat" cmpd="sng">
                <a:solidFill>
                  <a:srgbClr val="0000FF"/>
                </a:solidFill>
                <a:prstDash val="solid"/>
                <a:headEnd type="none" w="med" len="med"/>
                <a:tailEnd type="none" w="med" len="med"/>
              </a:ln>
            </p:spPr>
          </p:sp>
        </p:grpSp>
        <p:sp>
          <p:nvSpPr>
            <p:cNvPr id="47145" name="Rectangle 29"/>
            <p:cNvSpPr/>
            <p:nvPr/>
          </p:nvSpPr>
          <p:spPr>
            <a:xfrm>
              <a:off x="832" y="1378"/>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146" name="Rectangle 55"/>
            <p:cNvSpPr/>
            <p:nvPr/>
          </p:nvSpPr>
          <p:spPr>
            <a:xfrm>
              <a:off x="1440" y="1687"/>
              <a:ext cx="192"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52</a:t>
              </a:r>
              <a:endParaRPr lang="en-US" altLang="zh-CN" sz="2400" dirty="0">
                <a:latin typeface="宋体" panose="02010600030101010101" pitchFamily="2" charset="-122"/>
              </a:endParaRPr>
            </a:p>
          </p:txBody>
        </p:sp>
        <p:sp>
          <p:nvSpPr>
            <p:cNvPr id="47147" name="Rectangle 86"/>
            <p:cNvSpPr/>
            <p:nvPr/>
          </p:nvSpPr>
          <p:spPr>
            <a:xfrm>
              <a:off x="2947" y="1369"/>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0</a:t>
              </a:r>
              <a:endParaRPr lang="en-US" altLang="zh-CN" sz="2400" dirty="0">
                <a:latin typeface="宋体" panose="02010600030101010101" pitchFamily="2" charset="-122"/>
              </a:endParaRPr>
            </a:p>
          </p:txBody>
        </p:sp>
        <p:sp>
          <p:nvSpPr>
            <p:cNvPr id="47148" name="Rectangle 87"/>
            <p:cNvSpPr/>
            <p:nvPr/>
          </p:nvSpPr>
          <p:spPr>
            <a:xfrm>
              <a:off x="2947" y="1304"/>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49" name="Rectangle 88"/>
            <p:cNvSpPr/>
            <p:nvPr/>
          </p:nvSpPr>
          <p:spPr>
            <a:xfrm>
              <a:off x="2947" y="995"/>
              <a:ext cx="137" cy="316"/>
            </a:xfrm>
            <a:prstGeom prst="rect">
              <a:avLst/>
            </a:prstGeom>
            <a:noFill/>
            <a:ln w="25400">
              <a:noFill/>
            </a:ln>
          </p:spPr>
          <p:txBody>
            <a:bodyPr/>
            <a:p>
              <a:endParaRPr lang="zh-CN" altLang="en-US" dirty="0">
                <a:latin typeface="宋体" panose="02010600030101010101" pitchFamily="2" charset="-122"/>
              </a:endParaRPr>
            </a:p>
          </p:txBody>
        </p:sp>
        <p:grpSp>
          <p:nvGrpSpPr>
            <p:cNvPr id="47150" name="Group 14"/>
            <p:cNvGrpSpPr/>
            <p:nvPr/>
          </p:nvGrpSpPr>
          <p:grpSpPr>
            <a:xfrm>
              <a:off x="992" y="993"/>
              <a:ext cx="803" cy="281"/>
              <a:chOff x="974" y="962"/>
              <a:chExt cx="803" cy="312"/>
            </a:xfrm>
          </p:grpSpPr>
          <p:sp>
            <p:nvSpPr>
              <p:cNvPr id="47240" name="Line 12"/>
              <p:cNvSpPr/>
              <p:nvPr/>
            </p:nvSpPr>
            <p:spPr>
              <a:xfrm>
                <a:off x="974" y="962"/>
                <a:ext cx="1" cy="311"/>
              </a:xfrm>
              <a:prstGeom prst="line">
                <a:avLst/>
              </a:prstGeom>
              <a:ln w="25400" cap="flat" cmpd="sng">
                <a:solidFill>
                  <a:srgbClr val="0000FF"/>
                </a:solidFill>
                <a:prstDash val="solid"/>
                <a:headEnd type="none" w="med" len="med"/>
                <a:tailEnd type="none" w="med" len="med"/>
              </a:ln>
            </p:spPr>
          </p:sp>
          <p:sp>
            <p:nvSpPr>
              <p:cNvPr id="47241" name="Line 13"/>
              <p:cNvSpPr/>
              <p:nvPr/>
            </p:nvSpPr>
            <p:spPr>
              <a:xfrm>
                <a:off x="974" y="1273"/>
                <a:ext cx="803" cy="1"/>
              </a:xfrm>
              <a:prstGeom prst="line">
                <a:avLst/>
              </a:prstGeom>
              <a:ln w="25400" cap="flat" cmpd="sng">
                <a:solidFill>
                  <a:srgbClr val="0000FF"/>
                </a:solidFill>
                <a:prstDash val="solid"/>
                <a:headEnd type="none" w="med" len="med"/>
                <a:tailEnd type="none" w="med" len="med"/>
              </a:ln>
            </p:spPr>
          </p:sp>
        </p:grpSp>
        <p:sp>
          <p:nvSpPr>
            <p:cNvPr id="47151" name="Rectangle 48"/>
            <p:cNvSpPr/>
            <p:nvPr/>
          </p:nvSpPr>
          <p:spPr>
            <a:xfrm>
              <a:off x="1269" y="1351"/>
              <a:ext cx="28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104</a:t>
              </a:r>
              <a:endParaRPr lang="en-US" altLang="zh-CN" sz="2400" dirty="0">
                <a:latin typeface="宋体" panose="02010600030101010101" pitchFamily="2" charset="-122"/>
              </a:endParaRPr>
            </a:p>
          </p:txBody>
        </p:sp>
        <p:sp>
          <p:nvSpPr>
            <p:cNvPr id="47152" name="Rectangle 62"/>
            <p:cNvSpPr/>
            <p:nvPr/>
          </p:nvSpPr>
          <p:spPr>
            <a:xfrm>
              <a:off x="694" y="1039"/>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153" name="Rectangle 89"/>
            <p:cNvSpPr/>
            <p:nvPr/>
          </p:nvSpPr>
          <p:spPr>
            <a:xfrm>
              <a:off x="2947" y="1060"/>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0</a:t>
              </a:r>
              <a:endParaRPr lang="en-US" altLang="zh-CN" sz="2400" dirty="0">
                <a:latin typeface="宋体" panose="02010600030101010101" pitchFamily="2" charset="-122"/>
              </a:endParaRPr>
            </a:p>
          </p:txBody>
        </p:sp>
        <p:sp>
          <p:nvSpPr>
            <p:cNvPr id="47154" name="Rectangle 90"/>
            <p:cNvSpPr/>
            <p:nvPr/>
          </p:nvSpPr>
          <p:spPr>
            <a:xfrm>
              <a:off x="2947" y="99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55" name="Rectangle 91"/>
            <p:cNvSpPr/>
            <p:nvPr/>
          </p:nvSpPr>
          <p:spPr>
            <a:xfrm>
              <a:off x="3328" y="686"/>
              <a:ext cx="281" cy="314"/>
            </a:xfrm>
            <a:prstGeom prst="rect">
              <a:avLst/>
            </a:prstGeom>
            <a:noFill/>
            <a:ln w="25400">
              <a:noFill/>
            </a:ln>
          </p:spPr>
          <p:txBody>
            <a:bodyPr/>
            <a:p>
              <a:endParaRPr lang="zh-CN" altLang="en-US" dirty="0">
                <a:latin typeface="宋体" panose="02010600030101010101" pitchFamily="2" charset="-122"/>
              </a:endParaRPr>
            </a:p>
          </p:txBody>
        </p:sp>
        <p:sp>
          <p:nvSpPr>
            <p:cNvPr id="47156" name="Rectangle 92"/>
            <p:cNvSpPr/>
            <p:nvPr/>
          </p:nvSpPr>
          <p:spPr>
            <a:xfrm>
              <a:off x="2947" y="730"/>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1</a:t>
              </a:r>
              <a:endParaRPr lang="en-US" altLang="zh-CN" sz="2400" dirty="0">
                <a:latin typeface="宋体" panose="02010600030101010101" pitchFamily="2" charset="-122"/>
              </a:endParaRPr>
            </a:p>
          </p:txBody>
        </p:sp>
        <p:grpSp>
          <p:nvGrpSpPr>
            <p:cNvPr id="47157" name="Group 11"/>
            <p:cNvGrpSpPr/>
            <p:nvPr/>
          </p:nvGrpSpPr>
          <p:grpSpPr>
            <a:xfrm>
              <a:off x="844" y="653"/>
              <a:ext cx="803" cy="310"/>
              <a:chOff x="844" y="653"/>
              <a:chExt cx="803" cy="310"/>
            </a:xfrm>
          </p:grpSpPr>
          <p:sp>
            <p:nvSpPr>
              <p:cNvPr id="47238" name="Line 9"/>
              <p:cNvSpPr/>
              <p:nvPr/>
            </p:nvSpPr>
            <p:spPr>
              <a:xfrm>
                <a:off x="844" y="653"/>
                <a:ext cx="1" cy="309"/>
              </a:xfrm>
              <a:prstGeom prst="line">
                <a:avLst/>
              </a:prstGeom>
              <a:ln w="25400" cap="flat" cmpd="sng">
                <a:solidFill>
                  <a:srgbClr val="0000FF"/>
                </a:solidFill>
                <a:prstDash val="solid"/>
                <a:headEnd type="none" w="med" len="med"/>
                <a:tailEnd type="none" w="med" len="med"/>
              </a:ln>
            </p:spPr>
          </p:sp>
          <p:sp>
            <p:nvSpPr>
              <p:cNvPr id="47239" name="Line 10"/>
              <p:cNvSpPr/>
              <p:nvPr/>
            </p:nvSpPr>
            <p:spPr>
              <a:xfrm>
                <a:off x="844" y="962"/>
                <a:ext cx="803" cy="1"/>
              </a:xfrm>
              <a:prstGeom prst="line">
                <a:avLst/>
              </a:prstGeom>
              <a:ln w="25400" cap="flat" cmpd="sng">
                <a:solidFill>
                  <a:srgbClr val="0000FF"/>
                </a:solidFill>
                <a:prstDash val="solid"/>
                <a:headEnd type="none" w="med" len="med"/>
                <a:tailEnd type="none" w="med" len="med"/>
              </a:ln>
            </p:spPr>
          </p:sp>
        </p:grpSp>
        <p:sp>
          <p:nvSpPr>
            <p:cNvPr id="47158" name="Rectangle 51"/>
            <p:cNvSpPr/>
            <p:nvPr/>
          </p:nvSpPr>
          <p:spPr>
            <a:xfrm>
              <a:off x="1094" y="1039"/>
              <a:ext cx="28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208</a:t>
              </a:r>
              <a:endParaRPr lang="en-US" altLang="zh-CN" sz="2400" dirty="0">
                <a:latin typeface="宋体" panose="02010600030101010101" pitchFamily="2" charset="-122"/>
              </a:endParaRPr>
            </a:p>
          </p:txBody>
        </p:sp>
        <p:sp>
          <p:nvSpPr>
            <p:cNvPr id="47159" name="Rectangle 65"/>
            <p:cNvSpPr/>
            <p:nvPr/>
          </p:nvSpPr>
          <p:spPr>
            <a:xfrm>
              <a:off x="555" y="742"/>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160" name="Rectangle 93"/>
            <p:cNvSpPr/>
            <p:nvPr/>
          </p:nvSpPr>
          <p:spPr>
            <a:xfrm>
              <a:off x="2947" y="684"/>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61" name="Rectangle 94"/>
            <p:cNvSpPr/>
            <p:nvPr/>
          </p:nvSpPr>
          <p:spPr>
            <a:xfrm>
              <a:off x="2947" y="377"/>
              <a:ext cx="137" cy="311"/>
            </a:xfrm>
            <a:prstGeom prst="rect">
              <a:avLst/>
            </a:prstGeom>
            <a:noFill/>
            <a:ln w="25400">
              <a:noFill/>
            </a:ln>
          </p:spPr>
          <p:txBody>
            <a:bodyPr/>
            <a:p>
              <a:endParaRPr lang="zh-CN" altLang="en-US" dirty="0">
                <a:latin typeface="宋体" panose="02010600030101010101" pitchFamily="2" charset="-122"/>
              </a:endParaRPr>
            </a:p>
          </p:txBody>
        </p:sp>
        <p:sp>
          <p:nvSpPr>
            <p:cNvPr id="47162" name="Rectangle 45"/>
            <p:cNvSpPr/>
            <p:nvPr/>
          </p:nvSpPr>
          <p:spPr>
            <a:xfrm>
              <a:off x="1063" y="34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63" name="Rectangle 69"/>
            <p:cNvSpPr/>
            <p:nvPr/>
          </p:nvSpPr>
          <p:spPr>
            <a:xfrm>
              <a:off x="489" y="341"/>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64" name="Rectangle 95"/>
            <p:cNvSpPr/>
            <p:nvPr/>
          </p:nvSpPr>
          <p:spPr>
            <a:xfrm>
              <a:off x="2947" y="397"/>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1</a:t>
              </a:r>
              <a:endParaRPr lang="en-US" altLang="zh-CN" sz="2400" dirty="0">
                <a:latin typeface="宋体" panose="02010600030101010101" pitchFamily="2" charset="-122"/>
              </a:endParaRPr>
            </a:p>
          </p:txBody>
        </p:sp>
        <p:sp>
          <p:nvSpPr>
            <p:cNvPr id="47165" name="Line 6"/>
            <p:cNvSpPr/>
            <p:nvPr/>
          </p:nvSpPr>
          <p:spPr>
            <a:xfrm>
              <a:off x="725" y="333"/>
              <a:ext cx="1" cy="312"/>
            </a:xfrm>
            <a:prstGeom prst="line">
              <a:avLst/>
            </a:prstGeom>
            <a:ln w="25400" cap="flat" cmpd="sng">
              <a:solidFill>
                <a:srgbClr val="0000FF"/>
              </a:solidFill>
              <a:prstDash val="solid"/>
              <a:headEnd type="none" w="med" len="med"/>
              <a:tailEnd type="none" w="med" len="med"/>
            </a:ln>
          </p:spPr>
        </p:sp>
        <p:sp>
          <p:nvSpPr>
            <p:cNvPr id="47166" name="Line 7"/>
            <p:cNvSpPr/>
            <p:nvPr/>
          </p:nvSpPr>
          <p:spPr>
            <a:xfrm>
              <a:off x="725" y="633"/>
              <a:ext cx="803" cy="1"/>
            </a:xfrm>
            <a:prstGeom prst="line">
              <a:avLst/>
            </a:prstGeom>
            <a:ln w="25400" cap="flat" cmpd="sng">
              <a:solidFill>
                <a:srgbClr val="0000FF"/>
              </a:solidFill>
              <a:prstDash val="solid"/>
              <a:headEnd type="none" w="med" len="med"/>
              <a:tailEnd type="none" w="med" len="med"/>
            </a:ln>
          </p:spPr>
        </p:sp>
        <p:sp>
          <p:nvSpPr>
            <p:cNvPr id="47167" name="Rectangle 22"/>
            <p:cNvSpPr/>
            <p:nvPr/>
          </p:nvSpPr>
          <p:spPr>
            <a:xfrm>
              <a:off x="927" y="730"/>
              <a:ext cx="28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417</a:t>
              </a:r>
              <a:endParaRPr lang="en-US" altLang="zh-CN" sz="2400" dirty="0">
                <a:latin typeface="宋体" panose="02010600030101010101" pitchFamily="2" charset="-122"/>
              </a:endParaRPr>
            </a:p>
          </p:txBody>
        </p:sp>
        <p:sp>
          <p:nvSpPr>
            <p:cNvPr id="47168" name="Rectangle 44"/>
            <p:cNvSpPr/>
            <p:nvPr/>
          </p:nvSpPr>
          <p:spPr>
            <a:xfrm>
              <a:off x="848" y="408"/>
              <a:ext cx="359" cy="161"/>
            </a:xfrm>
            <a:prstGeom prst="rect">
              <a:avLst/>
            </a:prstGeom>
            <a:noFill/>
            <a:ln w="25400">
              <a:noFill/>
            </a:ln>
          </p:spPr>
          <p:txBody>
            <a:bodyPr lIns="0" tIns="0" rIns="0" bIns="0">
              <a:spAutoFit/>
            </a:bodyPr>
            <a:p>
              <a:r>
                <a:rPr lang="en-US" altLang="zh-CN" sz="2400" dirty="0">
                  <a:solidFill>
                    <a:srgbClr val="000000"/>
                  </a:solidFill>
                  <a:latin typeface="Times New Roman" panose="02020603050405020304" pitchFamily="18" charset="0"/>
                </a:rPr>
                <a:t>835</a:t>
              </a:r>
              <a:endParaRPr lang="en-US" altLang="zh-CN" sz="2400" dirty="0">
                <a:latin typeface="宋体" panose="02010600030101010101" pitchFamily="2" charset="-122"/>
              </a:endParaRPr>
            </a:p>
          </p:txBody>
        </p:sp>
        <p:sp>
          <p:nvSpPr>
            <p:cNvPr id="47169" name="Rectangle 68"/>
            <p:cNvSpPr/>
            <p:nvPr/>
          </p:nvSpPr>
          <p:spPr>
            <a:xfrm>
              <a:off x="413" y="408"/>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170" name="Rectangle 96"/>
            <p:cNvSpPr/>
            <p:nvPr/>
          </p:nvSpPr>
          <p:spPr>
            <a:xfrm>
              <a:off x="2947" y="37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71" name="Rectangle 97"/>
            <p:cNvSpPr/>
            <p:nvPr/>
          </p:nvSpPr>
          <p:spPr>
            <a:xfrm>
              <a:off x="2947" y="1614"/>
              <a:ext cx="137" cy="313"/>
            </a:xfrm>
            <a:prstGeom prst="rect">
              <a:avLst/>
            </a:prstGeom>
            <a:noFill/>
            <a:ln w="25400">
              <a:noFill/>
            </a:ln>
          </p:spPr>
          <p:txBody>
            <a:bodyPr/>
            <a:p>
              <a:endParaRPr lang="zh-CN" altLang="en-US" dirty="0">
                <a:latin typeface="宋体" panose="02010600030101010101" pitchFamily="2" charset="-122"/>
              </a:endParaRPr>
            </a:p>
          </p:txBody>
        </p:sp>
        <p:grpSp>
          <p:nvGrpSpPr>
            <p:cNvPr id="47172" name="Group 20"/>
            <p:cNvGrpSpPr/>
            <p:nvPr/>
          </p:nvGrpSpPr>
          <p:grpSpPr>
            <a:xfrm>
              <a:off x="1255" y="1582"/>
              <a:ext cx="791" cy="308"/>
              <a:chOff x="1243" y="1578"/>
              <a:chExt cx="803" cy="312"/>
            </a:xfrm>
          </p:grpSpPr>
          <p:sp>
            <p:nvSpPr>
              <p:cNvPr id="47236" name="Line 18"/>
              <p:cNvSpPr/>
              <p:nvPr/>
            </p:nvSpPr>
            <p:spPr>
              <a:xfrm>
                <a:off x="1243" y="1578"/>
                <a:ext cx="1" cy="311"/>
              </a:xfrm>
              <a:prstGeom prst="line">
                <a:avLst/>
              </a:prstGeom>
              <a:ln w="25400" cap="flat" cmpd="sng">
                <a:solidFill>
                  <a:srgbClr val="0000FF"/>
                </a:solidFill>
                <a:prstDash val="solid"/>
                <a:headEnd type="none" w="med" len="med"/>
                <a:tailEnd type="none" w="med" len="med"/>
              </a:ln>
            </p:spPr>
          </p:sp>
          <p:sp>
            <p:nvSpPr>
              <p:cNvPr id="47237" name="Line 19"/>
              <p:cNvSpPr/>
              <p:nvPr/>
            </p:nvSpPr>
            <p:spPr>
              <a:xfrm>
                <a:off x="1243" y="1889"/>
                <a:ext cx="803" cy="1"/>
              </a:xfrm>
              <a:prstGeom prst="line">
                <a:avLst/>
              </a:prstGeom>
              <a:ln w="25400" cap="flat" cmpd="sng">
                <a:solidFill>
                  <a:srgbClr val="0000FF"/>
                </a:solidFill>
                <a:prstDash val="solid"/>
                <a:headEnd type="none" w="med" len="med"/>
                <a:tailEnd type="none" w="med" len="med"/>
              </a:ln>
            </p:spPr>
          </p:sp>
        </p:grpSp>
        <p:sp>
          <p:nvSpPr>
            <p:cNvPr id="47173" name="Rectangle 26"/>
            <p:cNvSpPr/>
            <p:nvPr/>
          </p:nvSpPr>
          <p:spPr>
            <a:xfrm>
              <a:off x="1540" y="1969"/>
              <a:ext cx="192"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26</a:t>
              </a:r>
              <a:endParaRPr lang="en-US" altLang="zh-CN" sz="2400" dirty="0">
                <a:latin typeface="宋体" panose="02010600030101010101" pitchFamily="2" charset="-122"/>
              </a:endParaRPr>
            </a:p>
          </p:txBody>
        </p:sp>
        <p:sp>
          <p:nvSpPr>
            <p:cNvPr id="47174" name="Rectangle 71"/>
            <p:cNvSpPr/>
            <p:nvPr/>
          </p:nvSpPr>
          <p:spPr>
            <a:xfrm>
              <a:off x="961" y="1687"/>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175" name="Rectangle 98"/>
            <p:cNvSpPr/>
            <p:nvPr/>
          </p:nvSpPr>
          <p:spPr>
            <a:xfrm>
              <a:off x="2947" y="1705"/>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0</a:t>
              </a:r>
              <a:endParaRPr lang="en-US" altLang="zh-CN" sz="2400" dirty="0">
                <a:latin typeface="宋体" panose="02010600030101010101" pitchFamily="2" charset="-122"/>
              </a:endParaRPr>
            </a:p>
          </p:txBody>
        </p:sp>
        <p:sp>
          <p:nvSpPr>
            <p:cNvPr id="47176" name="Rectangle 100"/>
            <p:cNvSpPr/>
            <p:nvPr/>
          </p:nvSpPr>
          <p:spPr>
            <a:xfrm>
              <a:off x="2947" y="1925"/>
              <a:ext cx="137" cy="313"/>
            </a:xfrm>
            <a:prstGeom prst="rect">
              <a:avLst/>
            </a:prstGeom>
            <a:noFill/>
            <a:ln w="25400">
              <a:noFill/>
            </a:ln>
          </p:spPr>
          <p:txBody>
            <a:bodyPr/>
            <a:p>
              <a:endParaRPr lang="zh-CN" altLang="en-US" dirty="0">
                <a:latin typeface="宋体" panose="02010600030101010101" pitchFamily="2" charset="-122"/>
              </a:endParaRPr>
            </a:p>
          </p:txBody>
        </p:sp>
        <p:sp>
          <p:nvSpPr>
            <p:cNvPr id="47177" name="Rectangle 101"/>
            <p:cNvSpPr/>
            <p:nvPr/>
          </p:nvSpPr>
          <p:spPr>
            <a:xfrm>
              <a:off x="2947" y="1987"/>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0</a:t>
              </a:r>
              <a:endParaRPr lang="en-US" altLang="zh-CN" sz="2400" dirty="0">
                <a:latin typeface="宋体" panose="02010600030101010101" pitchFamily="2" charset="-122"/>
              </a:endParaRPr>
            </a:p>
          </p:txBody>
        </p:sp>
        <p:grpSp>
          <p:nvGrpSpPr>
            <p:cNvPr id="47178" name="Group 42"/>
            <p:cNvGrpSpPr/>
            <p:nvPr/>
          </p:nvGrpSpPr>
          <p:grpSpPr>
            <a:xfrm>
              <a:off x="1393" y="1889"/>
              <a:ext cx="803" cy="311"/>
              <a:chOff x="1393" y="1889"/>
              <a:chExt cx="803" cy="311"/>
            </a:xfrm>
          </p:grpSpPr>
          <p:sp>
            <p:nvSpPr>
              <p:cNvPr id="47234" name="Line 40"/>
              <p:cNvSpPr/>
              <p:nvPr/>
            </p:nvSpPr>
            <p:spPr>
              <a:xfrm>
                <a:off x="1393" y="1889"/>
                <a:ext cx="1" cy="311"/>
              </a:xfrm>
              <a:prstGeom prst="line">
                <a:avLst/>
              </a:prstGeom>
              <a:ln w="25400" cap="flat" cmpd="sng">
                <a:solidFill>
                  <a:srgbClr val="0000FF"/>
                </a:solidFill>
                <a:prstDash val="solid"/>
                <a:headEnd type="none" w="med" len="med"/>
                <a:tailEnd type="none" w="med" len="med"/>
              </a:ln>
            </p:spPr>
          </p:sp>
          <p:sp>
            <p:nvSpPr>
              <p:cNvPr id="47235" name="Line 41"/>
              <p:cNvSpPr/>
              <p:nvPr/>
            </p:nvSpPr>
            <p:spPr>
              <a:xfrm>
                <a:off x="1393" y="2198"/>
                <a:ext cx="803" cy="1"/>
              </a:xfrm>
              <a:prstGeom prst="line">
                <a:avLst/>
              </a:prstGeom>
              <a:ln w="25400" cap="flat" cmpd="sng">
                <a:solidFill>
                  <a:srgbClr val="0000FF"/>
                </a:solidFill>
                <a:prstDash val="solid"/>
                <a:headEnd type="none" w="med" len="med"/>
                <a:tailEnd type="none" w="med" len="med"/>
              </a:ln>
            </p:spPr>
          </p:sp>
        </p:grpSp>
        <p:sp>
          <p:nvSpPr>
            <p:cNvPr id="47179" name="Rectangle 59"/>
            <p:cNvSpPr/>
            <p:nvPr/>
          </p:nvSpPr>
          <p:spPr>
            <a:xfrm>
              <a:off x="1691" y="2276"/>
              <a:ext cx="192"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13</a:t>
              </a:r>
              <a:endParaRPr lang="en-US" altLang="zh-CN" sz="2400" dirty="0">
                <a:latin typeface="宋体" panose="02010600030101010101" pitchFamily="2" charset="-122"/>
              </a:endParaRPr>
            </a:p>
          </p:txBody>
        </p:sp>
        <p:sp>
          <p:nvSpPr>
            <p:cNvPr id="47180" name="Rectangle 74"/>
            <p:cNvSpPr/>
            <p:nvPr/>
          </p:nvSpPr>
          <p:spPr>
            <a:xfrm>
              <a:off x="1111" y="1969"/>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181" name="Rectangle 102"/>
            <p:cNvSpPr/>
            <p:nvPr/>
          </p:nvSpPr>
          <p:spPr>
            <a:xfrm>
              <a:off x="2947" y="192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82" name="Rectangle 541"/>
            <p:cNvSpPr/>
            <p:nvPr/>
          </p:nvSpPr>
          <p:spPr>
            <a:xfrm>
              <a:off x="1862" y="2839"/>
              <a:ext cx="538" cy="313"/>
            </a:xfrm>
            <a:prstGeom prst="rect">
              <a:avLst/>
            </a:prstGeom>
            <a:noFill/>
            <a:ln w="25400">
              <a:noFill/>
            </a:ln>
          </p:spPr>
          <p:txBody>
            <a:bodyPr/>
            <a:p>
              <a:endParaRPr lang="zh-CN" altLang="en-US" dirty="0">
                <a:latin typeface="宋体" panose="02010600030101010101" pitchFamily="2" charset="-122"/>
              </a:endParaRPr>
            </a:p>
          </p:txBody>
        </p:sp>
        <p:sp>
          <p:nvSpPr>
            <p:cNvPr id="47183" name="Rectangle 542"/>
            <p:cNvSpPr/>
            <p:nvPr/>
          </p:nvSpPr>
          <p:spPr>
            <a:xfrm>
              <a:off x="1880" y="2837"/>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84" name="Rectangle 543"/>
            <p:cNvSpPr/>
            <p:nvPr/>
          </p:nvSpPr>
          <p:spPr>
            <a:xfrm>
              <a:off x="1978" y="286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85" name="Rectangle 545"/>
            <p:cNvSpPr/>
            <p:nvPr/>
          </p:nvSpPr>
          <p:spPr>
            <a:xfrm>
              <a:off x="2149" y="2837"/>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86" name="Rectangle 546"/>
            <p:cNvSpPr/>
            <p:nvPr/>
          </p:nvSpPr>
          <p:spPr>
            <a:xfrm>
              <a:off x="1730" y="2527"/>
              <a:ext cx="538" cy="314"/>
            </a:xfrm>
            <a:prstGeom prst="rect">
              <a:avLst/>
            </a:prstGeom>
            <a:noFill/>
            <a:ln w="25400">
              <a:noFill/>
            </a:ln>
          </p:spPr>
          <p:txBody>
            <a:bodyPr/>
            <a:p>
              <a:endParaRPr lang="zh-CN" altLang="en-US" dirty="0">
                <a:latin typeface="宋体" panose="02010600030101010101" pitchFamily="2" charset="-122"/>
              </a:endParaRPr>
            </a:p>
          </p:txBody>
        </p:sp>
        <p:sp>
          <p:nvSpPr>
            <p:cNvPr id="47187" name="Rectangle 548"/>
            <p:cNvSpPr/>
            <p:nvPr/>
          </p:nvSpPr>
          <p:spPr>
            <a:xfrm>
              <a:off x="2046" y="2554"/>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88" name="Rectangle 549"/>
            <p:cNvSpPr/>
            <p:nvPr/>
          </p:nvSpPr>
          <p:spPr>
            <a:xfrm>
              <a:off x="1996" y="3146"/>
              <a:ext cx="539" cy="313"/>
            </a:xfrm>
            <a:prstGeom prst="rect">
              <a:avLst/>
            </a:prstGeom>
            <a:noFill/>
            <a:ln w="25400">
              <a:noFill/>
            </a:ln>
          </p:spPr>
          <p:txBody>
            <a:bodyPr/>
            <a:p>
              <a:endParaRPr lang="zh-CN" altLang="en-US" dirty="0">
                <a:latin typeface="宋体" panose="02010600030101010101" pitchFamily="2" charset="-122"/>
              </a:endParaRPr>
            </a:p>
          </p:txBody>
        </p:sp>
        <p:sp>
          <p:nvSpPr>
            <p:cNvPr id="47189" name="Rectangle 550"/>
            <p:cNvSpPr/>
            <p:nvPr/>
          </p:nvSpPr>
          <p:spPr>
            <a:xfrm>
              <a:off x="2017" y="314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90" name="Rectangle 552"/>
            <p:cNvSpPr/>
            <p:nvPr/>
          </p:nvSpPr>
          <p:spPr>
            <a:xfrm>
              <a:off x="2286" y="314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91" name="Rectangle 553"/>
            <p:cNvSpPr/>
            <p:nvPr/>
          </p:nvSpPr>
          <p:spPr>
            <a:xfrm>
              <a:off x="2131" y="3457"/>
              <a:ext cx="538" cy="314"/>
            </a:xfrm>
            <a:prstGeom prst="rect">
              <a:avLst/>
            </a:prstGeom>
            <a:noFill/>
            <a:ln w="9525">
              <a:noFill/>
            </a:ln>
          </p:spPr>
          <p:txBody>
            <a:bodyPr/>
            <a:p>
              <a:endParaRPr lang="zh-CN" altLang="en-US" dirty="0">
                <a:latin typeface="宋体" panose="02010600030101010101" pitchFamily="2" charset="-122"/>
              </a:endParaRPr>
            </a:p>
          </p:txBody>
        </p:sp>
        <p:sp>
          <p:nvSpPr>
            <p:cNvPr id="47192" name="Rectangle 554"/>
            <p:cNvSpPr/>
            <p:nvPr/>
          </p:nvSpPr>
          <p:spPr>
            <a:xfrm>
              <a:off x="2151" y="3455"/>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93" name="Rectangle 556"/>
            <p:cNvSpPr/>
            <p:nvPr/>
          </p:nvSpPr>
          <p:spPr>
            <a:xfrm>
              <a:off x="2420" y="3455"/>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94" name="Rectangle 560"/>
            <p:cNvSpPr/>
            <p:nvPr/>
          </p:nvSpPr>
          <p:spPr>
            <a:xfrm>
              <a:off x="1730" y="3235"/>
              <a:ext cx="271" cy="314"/>
            </a:xfrm>
            <a:prstGeom prst="rect">
              <a:avLst/>
            </a:prstGeom>
            <a:noFill/>
            <a:ln w="25400">
              <a:noFill/>
            </a:ln>
          </p:spPr>
          <p:txBody>
            <a:bodyPr/>
            <a:p>
              <a:endParaRPr lang="zh-CN" altLang="en-US" dirty="0">
                <a:latin typeface="宋体" panose="02010600030101010101" pitchFamily="2" charset="-122"/>
              </a:endParaRPr>
            </a:p>
          </p:txBody>
        </p:sp>
        <p:sp>
          <p:nvSpPr>
            <p:cNvPr id="47195" name="Rectangle 562"/>
            <p:cNvSpPr/>
            <p:nvPr/>
          </p:nvSpPr>
          <p:spPr>
            <a:xfrm>
              <a:off x="1835" y="3233"/>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96" name="Rectangle 563"/>
            <p:cNvSpPr/>
            <p:nvPr/>
          </p:nvSpPr>
          <p:spPr>
            <a:xfrm>
              <a:off x="1561" y="2819"/>
              <a:ext cx="272" cy="313"/>
            </a:xfrm>
            <a:prstGeom prst="rect">
              <a:avLst/>
            </a:prstGeom>
            <a:noFill/>
            <a:ln w="25400">
              <a:noFill/>
            </a:ln>
          </p:spPr>
          <p:txBody>
            <a:bodyPr/>
            <a:p>
              <a:endParaRPr lang="zh-CN" altLang="en-US" dirty="0">
                <a:latin typeface="宋体" panose="02010600030101010101" pitchFamily="2" charset="-122"/>
              </a:endParaRPr>
            </a:p>
          </p:txBody>
        </p:sp>
        <p:sp>
          <p:nvSpPr>
            <p:cNvPr id="47197" name="Rectangle 565"/>
            <p:cNvSpPr/>
            <p:nvPr/>
          </p:nvSpPr>
          <p:spPr>
            <a:xfrm>
              <a:off x="1667" y="2816"/>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198" name="Rectangle 566"/>
            <p:cNvSpPr/>
            <p:nvPr/>
          </p:nvSpPr>
          <p:spPr>
            <a:xfrm>
              <a:off x="1393" y="2527"/>
              <a:ext cx="272" cy="314"/>
            </a:xfrm>
            <a:prstGeom prst="rect">
              <a:avLst/>
            </a:prstGeom>
            <a:noFill/>
            <a:ln w="25400">
              <a:noFill/>
            </a:ln>
          </p:spPr>
          <p:txBody>
            <a:bodyPr/>
            <a:p>
              <a:endParaRPr lang="zh-CN" altLang="en-US" dirty="0">
                <a:latin typeface="宋体" panose="02010600030101010101" pitchFamily="2" charset="-122"/>
              </a:endParaRPr>
            </a:p>
          </p:txBody>
        </p:sp>
        <p:sp>
          <p:nvSpPr>
            <p:cNvPr id="47199" name="Rectangle 568"/>
            <p:cNvSpPr/>
            <p:nvPr/>
          </p:nvSpPr>
          <p:spPr>
            <a:xfrm>
              <a:off x="1499" y="2525"/>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200" name="Rectangle 569"/>
            <p:cNvSpPr/>
            <p:nvPr/>
          </p:nvSpPr>
          <p:spPr>
            <a:xfrm>
              <a:off x="1292" y="2185"/>
              <a:ext cx="272" cy="313"/>
            </a:xfrm>
            <a:prstGeom prst="rect">
              <a:avLst/>
            </a:prstGeom>
            <a:noFill/>
            <a:ln w="25400">
              <a:noFill/>
            </a:ln>
          </p:spPr>
          <p:txBody>
            <a:bodyPr/>
            <a:p>
              <a:endParaRPr lang="zh-CN" altLang="en-US" dirty="0">
                <a:latin typeface="宋体" panose="02010600030101010101" pitchFamily="2" charset="-122"/>
              </a:endParaRPr>
            </a:p>
          </p:txBody>
        </p:sp>
        <p:sp>
          <p:nvSpPr>
            <p:cNvPr id="47201" name="Rectangle 571"/>
            <p:cNvSpPr/>
            <p:nvPr/>
          </p:nvSpPr>
          <p:spPr>
            <a:xfrm>
              <a:off x="1398" y="2182"/>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202" name="Rectangle 722"/>
            <p:cNvSpPr/>
            <p:nvPr/>
          </p:nvSpPr>
          <p:spPr>
            <a:xfrm>
              <a:off x="2947" y="2521"/>
              <a:ext cx="137" cy="313"/>
            </a:xfrm>
            <a:prstGeom prst="rect">
              <a:avLst/>
            </a:prstGeom>
            <a:noFill/>
            <a:ln w="25400">
              <a:noFill/>
            </a:ln>
          </p:spPr>
          <p:txBody>
            <a:bodyPr/>
            <a:p>
              <a:endParaRPr lang="zh-CN" altLang="en-US" dirty="0">
                <a:latin typeface="宋体" panose="02010600030101010101" pitchFamily="2" charset="-122"/>
              </a:endParaRPr>
            </a:p>
          </p:txBody>
        </p:sp>
        <p:grpSp>
          <p:nvGrpSpPr>
            <p:cNvPr id="47203" name="Group 36"/>
            <p:cNvGrpSpPr/>
            <p:nvPr/>
          </p:nvGrpSpPr>
          <p:grpSpPr>
            <a:xfrm>
              <a:off x="1653" y="2532"/>
              <a:ext cx="803" cy="311"/>
              <a:chOff x="1653" y="2532"/>
              <a:chExt cx="803" cy="311"/>
            </a:xfrm>
          </p:grpSpPr>
          <p:sp>
            <p:nvSpPr>
              <p:cNvPr id="47232" name="Line 34"/>
              <p:cNvSpPr/>
              <p:nvPr/>
            </p:nvSpPr>
            <p:spPr>
              <a:xfrm>
                <a:off x="1653" y="2532"/>
                <a:ext cx="3" cy="311"/>
              </a:xfrm>
              <a:prstGeom prst="line">
                <a:avLst/>
              </a:prstGeom>
              <a:ln w="25400" cap="flat" cmpd="sng">
                <a:solidFill>
                  <a:srgbClr val="0000FF"/>
                </a:solidFill>
                <a:prstDash val="solid"/>
                <a:headEnd type="none" w="med" len="med"/>
                <a:tailEnd type="none" w="med" len="med"/>
              </a:ln>
            </p:spPr>
          </p:sp>
          <p:sp>
            <p:nvSpPr>
              <p:cNvPr id="47233" name="Line 35"/>
              <p:cNvSpPr/>
              <p:nvPr/>
            </p:nvSpPr>
            <p:spPr>
              <a:xfrm>
                <a:off x="1653" y="2841"/>
                <a:ext cx="803" cy="1"/>
              </a:xfrm>
              <a:prstGeom prst="line">
                <a:avLst/>
              </a:prstGeom>
              <a:ln w="25400" cap="flat" cmpd="sng">
                <a:solidFill>
                  <a:srgbClr val="0000FF"/>
                </a:solidFill>
                <a:prstDash val="solid"/>
                <a:headEnd type="none" w="med" len="med"/>
                <a:tailEnd type="none" w="med" len="med"/>
              </a:ln>
            </p:spPr>
          </p:sp>
        </p:grpSp>
        <p:sp>
          <p:nvSpPr>
            <p:cNvPr id="47204" name="Rectangle 544"/>
            <p:cNvSpPr/>
            <p:nvPr/>
          </p:nvSpPr>
          <p:spPr>
            <a:xfrm>
              <a:off x="1953" y="2943"/>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3</a:t>
              </a:r>
              <a:endParaRPr lang="en-US" altLang="zh-CN" sz="2400" dirty="0">
                <a:latin typeface="宋体" panose="02010600030101010101" pitchFamily="2" charset="-122"/>
              </a:endParaRPr>
            </a:p>
          </p:txBody>
        </p:sp>
        <p:sp>
          <p:nvSpPr>
            <p:cNvPr id="47205" name="Rectangle 567"/>
            <p:cNvSpPr/>
            <p:nvPr/>
          </p:nvSpPr>
          <p:spPr>
            <a:xfrm>
              <a:off x="1390" y="2605"/>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206" name="Rectangle 723"/>
            <p:cNvSpPr/>
            <p:nvPr/>
          </p:nvSpPr>
          <p:spPr>
            <a:xfrm>
              <a:off x="2947" y="2605"/>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0</a:t>
              </a:r>
              <a:endParaRPr lang="en-US" altLang="zh-CN" sz="2400" dirty="0">
                <a:latin typeface="宋体" panose="02010600030101010101" pitchFamily="2" charset="-122"/>
              </a:endParaRPr>
            </a:p>
          </p:txBody>
        </p:sp>
        <p:sp>
          <p:nvSpPr>
            <p:cNvPr id="47207" name="Rectangle 724"/>
            <p:cNvSpPr/>
            <p:nvPr/>
          </p:nvSpPr>
          <p:spPr>
            <a:xfrm>
              <a:off x="2947" y="2516"/>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208" name="Rectangle 725"/>
            <p:cNvSpPr/>
            <p:nvPr/>
          </p:nvSpPr>
          <p:spPr>
            <a:xfrm>
              <a:off x="2947" y="2209"/>
              <a:ext cx="137" cy="314"/>
            </a:xfrm>
            <a:prstGeom prst="rect">
              <a:avLst/>
            </a:prstGeom>
            <a:noFill/>
            <a:ln w="25400">
              <a:noFill/>
            </a:ln>
          </p:spPr>
          <p:txBody>
            <a:bodyPr/>
            <a:p>
              <a:endParaRPr lang="zh-CN" altLang="en-US" dirty="0">
                <a:latin typeface="宋体" panose="02010600030101010101" pitchFamily="2" charset="-122"/>
              </a:endParaRPr>
            </a:p>
          </p:txBody>
        </p:sp>
        <p:grpSp>
          <p:nvGrpSpPr>
            <p:cNvPr id="47209" name="Group 33"/>
            <p:cNvGrpSpPr/>
            <p:nvPr/>
          </p:nvGrpSpPr>
          <p:grpSpPr>
            <a:xfrm>
              <a:off x="1516" y="2203"/>
              <a:ext cx="803" cy="311"/>
              <a:chOff x="1516" y="2203"/>
              <a:chExt cx="803" cy="311"/>
            </a:xfrm>
          </p:grpSpPr>
          <p:sp>
            <p:nvSpPr>
              <p:cNvPr id="47230" name="Line 31"/>
              <p:cNvSpPr/>
              <p:nvPr/>
            </p:nvSpPr>
            <p:spPr>
              <a:xfrm>
                <a:off x="1516" y="2203"/>
                <a:ext cx="1" cy="311"/>
              </a:xfrm>
              <a:prstGeom prst="line">
                <a:avLst/>
              </a:prstGeom>
              <a:ln w="25400" cap="flat" cmpd="sng">
                <a:solidFill>
                  <a:srgbClr val="0000FF"/>
                </a:solidFill>
                <a:prstDash val="solid"/>
                <a:headEnd type="none" w="med" len="med"/>
                <a:tailEnd type="none" w="med" len="med"/>
              </a:ln>
            </p:spPr>
          </p:sp>
          <p:sp>
            <p:nvSpPr>
              <p:cNvPr id="47231" name="Line 32"/>
              <p:cNvSpPr/>
              <p:nvPr/>
            </p:nvSpPr>
            <p:spPr>
              <a:xfrm>
                <a:off x="1516" y="2512"/>
                <a:ext cx="803" cy="2"/>
              </a:xfrm>
              <a:prstGeom prst="line">
                <a:avLst/>
              </a:prstGeom>
              <a:ln w="25400" cap="flat" cmpd="sng">
                <a:solidFill>
                  <a:srgbClr val="0000FF"/>
                </a:solidFill>
                <a:prstDash val="solid"/>
                <a:headEnd type="none" w="med" len="med"/>
                <a:tailEnd type="none" w="med" len="med"/>
              </a:ln>
            </p:spPr>
          </p:sp>
        </p:grpSp>
        <p:sp>
          <p:nvSpPr>
            <p:cNvPr id="47210" name="Rectangle 547"/>
            <p:cNvSpPr/>
            <p:nvPr/>
          </p:nvSpPr>
          <p:spPr>
            <a:xfrm>
              <a:off x="1817" y="2605"/>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6</a:t>
              </a:r>
              <a:endParaRPr lang="en-US" altLang="zh-CN" sz="2400" dirty="0">
                <a:latin typeface="宋体" panose="02010600030101010101" pitchFamily="2" charset="-122"/>
              </a:endParaRPr>
            </a:p>
          </p:txBody>
        </p:sp>
        <p:sp>
          <p:nvSpPr>
            <p:cNvPr id="47211" name="Rectangle 570"/>
            <p:cNvSpPr/>
            <p:nvPr/>
          </p:nvSpPr>
          <p:spPr>
            <a:xfrm>
              <a:off x="1264" y="2276"/>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212" name="Rectangle 726"/>
            <p:cNvSpPr/>
            <p:nvPr/>
          </p:nvSpPr>
          <p:spPr>
            <a:xfrm>
              <a:off x="2947" y="2294"/>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1</a:t>
              </a:r>
              <a:endParaRPr lang="en-US" altLang="zh-CN" sz="2400" dirty="0">
                <a:latin typeface="宋体" panose="02010600030101010101" pitchFamily="2" charset="-122"/>
              </a:endParaRPr>
            </a:p>
          </p:txBody>
        </p:sp>
        <p:sp>
          <p:nvSpPr>
            <p:cNvPr id="47213" name="Rectangle 727"/>
            <p:cNvSpPr/>
            <p:nvPr/>
          </p:nvSpPr>
          <p:spPr>
            <a:xfrm>
              <a:off x="2947" y="2234"/>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214" name="Rectangle 728"/>
            <p:cNvSpPr/>
            <p:nvPr/>
          </p:nvSpPr>
          <p:spPr>
            <a:xfrm>
              <a:off x="2947" y="2825"/>
              <a:ext cx="137" cy="316"/>
            </a:xfrm>
            <a:prstGeom prst="rect">
              <a:avLst/>
            </a:prstGeom>
            <a:noFill/>
            <a:ln w="25400">
              <a:noFill/>
            </a:ln>
          </p:spPr>
          <p:txBody>
            <a:bodyPr/>
            <a:p>
              <a:endParaRPr lang="zh-CN" altLang="en-US" dirty="0">
                <a:latin typeface="宋体" panose="02010600030101010101" pitchFamily="2" charset="-122"/>
              </a:endParaRPr>
            </a:p>
          </p:txBody>
        </p:sp>
        <p:grpSp>
          <p:nvGrpSpPr>
            <p:cNvPr id="47215" name="Group 39"/>
            <p:cNvGrpSpPr/>
            <p:nvPr/>
          </p:nvGrpSpPr>
          <p:grpSpPr>
            <a:xfrm>
              <a:off x="1786" y="2839"/>
              <a:ext cx="802" cy="312"/>
              <a:chOff x="1786" y="2839"/>
              <a:chExt cx="802" cy="312"/>
            </a:xfrm>
          </p:grpSpPr>
          <p:sp>
            <p:nvSpPr>
              <p:cNvPr id="47228" name="Line 37"/>
              <p:cNvSpPr/>
              <p:nvPr/>
            </p:nvSpPr>
            <p:spPr>
              <a:xfrm>
                <a:off x="1786" y="2839"/>
                <a:ext cx="1" cy="311"/>
              </a:xfrm>
              <a:prstGeom prst="line">
                <a:avLst/>
              </a:prstGeom>
              <a:ln w="25400" cap="flat" cmpd="sng">
                <a:solidFill>
                  <a:srgbClr val="0000FF"/>
                </a:solidFill>
                <a:prstDash val="solid"/>
                <a:headEnd type="none" w="med" len="med"/>
                <a:tailEnd type="none" w="med" len="med"/>
              </a:ln>
            </p:spPr>
          </p:sp>
          <p:sp>
            <p:nvSpPr>
              <p:cNvPr id="47229" name="Line 38"/>
              <p:cNvSpPr/>
              <p:nvPr/>
            </p:nvSpPr>
            <p:spPr>
              <a:xfrm>
                <a:off x="1786" y="3150"/>
                <a:ext cx="802" cy="1"/>
              </a:xfrm>
              <a:prstGeom prst="line">
                <a:avLst/>
              </a:prstGeom>
              <a:ln w="25400" cap="flat" cmpd="sng">
                <a:solidFill>
                  <a:srgbClr val="0000FF"/>
                </a:solidFill>
                <a:prstDash val="solid"/>
                <a:headEnd type="none" w="med" len="med"/>
                <a:tailEnd type="none" w="med" len="med"/>
              </a:ln>
            </p:spPr>
          </p:sp>
        </p:grpSp>
        <p:sp>
          <p:nvSpPr>
            <p:cNvPr id="47216" name="Rectangle 551"/>
            <p:cNvSpPr/>
            <p:nvPr/>
          </p:nvSpPr>
          <p:spPr>
            <a:xfrm>
              <a:off x="2065" y="3260"/>
              <a:ext cx="144"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1</a:t>
              </a:r>
              <a:endParaRPr lang="en-US" altLang="zh-CN" sz="2400" dirty="0">
                <a:latin typeface="宋体" panose="02010600030101010101" pitchFamily="2" charset="-122"/>
              </a:endParaRPr>
            </a:p>
          </p:txBody>
        </p:sp>
        <p:sp>
          <p:nvSpPr>
            <p:cNvPr id="47217" name="Rectangle 564"/>
            <p:cNvSpPr/>
            <p:nvPr/>
          </p:nvSpPr>
          <p:spPr>
            <a:xfrm>
              <a:off x="1516" y="2943"/>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218" name="Rectangle 729"/>
            <p:cNvSpPr/>
            <p:nvPr/>
          </p:nvSpPr>
          <p:spPr>
            <a:xfrm>
              <a:off x="2947" y="2917"/>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1</a:t>
              </a:r>
              <a:endParaRPr lang="en-US" altLang="zh-CN" sz="2400" dirty="0">
                <a:latin typeface="宋体" panose="02010600030101010101" pitchFamily="2" charset="-122"/>
              </a:endParaRPr>
            </a:p>
          </p:txBody>
        </p:sp>
        <p:sp>
          <p:nvSpPr>
            <p:cNvPr id="47219" name="Rectangle 730"/>
            <p:cNvSpPr/>
            <p:nvPr/>
          </p:nvSpPr>
          <p:spPr>
            <a:xfrm>
              <a:off x="2947" y="2852"/>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sp>
          <p:nvSpPr>
            <p:cNvPr id="47220" name="Rectangle 731"/>
            <p:cNvSpPr/>
            <p:nvPr/>
          </p:nvSpPr>
          <p:spPr>
            <a:xfrm>
              <a:off x="2947" y="3139"/>
              <a:ext cx="137" cy="311"/>
            </a:xfrm>
            <a:prstGeom prst="rect">
              <a:avLst/>
            </a:prstGeom>
            <a:noFill/>
            <a:ln w="25400">
              <a:noFill/>
            </a:ln>
          </p:spPr>
          <p:txBody>
            <a:bodyPr/>
            <a:p>
              <a:endParaRPr lang="zh-CN" altLang="en-US" dirty="0">
                <a:latin typeface="宋体" panose="02010600030101010101" pitchFamily="2" charset="-122"/>
              </a:endParaRPr>
            </a:p>
          </p:txBody>
        </p:sp>
        <p:sp>
          <p:nvSpPr>
            <p:cNvPr id="47221" name="Rectangle 732"/>
            <p:cNvSpPr/>
            <p:nvPr/>
          </p:nvSpPr>
          <p:spPr>
            <a:xfrm>
              <a:off x="2947" y="3258"/>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1</a:t>
              </a:r>
              <a:endParaRPr lang="en-US" altLang="zh-CN" sz="2400" dirty="0">
                <a:latin typeface="宋体" panose="02010600030101010101" pitchFamily="2" charset="-122"/>
              </a:endParaRPr>
            </a:p>
          </p:txBody>
        </p:sp>
        <p:sp>
          <p:nvSpPr>
            <p:cNvPr id="47222" name="Rectangle 555"/>
            <p:cNvSpPr/>
            <p:nvPr/>
          </p:nvSpPr>
          <p:spPr>
            <a:xfrm>
              <a:off x="2065" y="3547"/>
              <a:ext cx="144"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0</a:t>
              </a:r>
              <a:endParaRPr lang="en-US" altLang="zh-CN" sz="2400" dirty="0">
                <a:latin typeface="宋体" panose="02010600030101010101" pitchFamily="2" charset="-122"/>
              </a:endParaRPr>
            </a:p>
          </p:txBody>
        </p:sp>
        <p:grpSp>
          <p:nvGrpSpPr>
            <p:cNvPr id="47223" name="Group 559"/>
            <p:cNvGrpSpPr/>
            <p:nvPr/>
          </p:nvGrpSpPr>
          <p:grpSpPr>
            <a:xfrm>
              <a:off x="1936" y="3166"/>
              <a:ext cx="803" cy="309"/>
              <a:chOff x="1936" y="3166"/>
              <a:chExt cx="803" cy="309"/>
            </a:xfrm>
          </p:grpSpPr>
          <p:sp>
            <p:nvSpPr>
              <p:cNvPr id="47226" name="Line 557"/>
              <p:cNvSpPr/>
              <p:nvPr/>
            </p:nvSpPr>
            <p:spPr>
              <a:xfrm>
                <a:off x="1936" y="3166"/>
                <a:ext cx="1" cy="309"/>
              </a:xfrm>
              <a:prstGeom prst="line">
                <a:avLst/>
              </a:prstGeom>
              <a:ln w="25400" cap="flat" cmpd="sng">
                <a:solidFill>
                  <a:srgbClr val="0000FF"/>
                </a:solidFill>
                <a:prstDash val="solid"/>
                <a:headEnd type="none" w="med" len="med"/>
                <a:tailEnd type="none" w="med" len="med"/>
              </a:ln>
            </p:spPr>
          </p:sp>
          <p:sp>
            <p:nvSpPr>
              <p:cNvPr id="47227" name="Line 558"/>
              <p:cNvSpPr/>
              <p:nvPr/>
            </p:nvSpPr>
            <p:spPr>
              <a:xfrm>
                <a:off x="1936" y="3473"/>
                <a:ext cx="803" cy="2"/>
              </a:xfrm>
              <a:prstGeom prst="line">
                <a:avLst/>
              </a:prstGeom>
              <a:ln w="25400" cap="flat" cmpd="sng">
                <a:solidFill>
                  <a:srgbClr val="0000FF"/>
                </a:solidFill>
                <a:prstDash val="solid"/>
                <a:headEnd type="none" w="med" len="med"/>
                <a:tailEnd type="none" w="med" len="med"/>
              </a:ln>
            </p:spPr>
          </p:sp>
        </p:grpSp>
        <p:sp>
          <p:nvSpPr>
            <p:cNvPr id="47224" name="Rectangle 561"/>
            <p:cNvSpPr/>
            <p:nvPr/>
          </p:nvSpPr>
          <p:spPr>
            <a:xfrm>
              <a:off x="1715" y="3260"/>
              <a:ext cx="96"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2</a:t>
              </a:r>
              <a:endParaRPr lang="en-US" altLang="zh-CN" sz="2400" dirty="0">
                <a:latin typeface="宋体" panose="02010600030101010101" pitchFamily="2" charset="-122"/>
              </a:endParaRPr>
            </a:p>
          </p:txBody>
        </p:sp>
        <p:sp>
          <p:nvSpPr>
            <p:cNvPr id="47225" name="Rectangle 733"/>
            <p:cNvSpPr/>
            <p:nvPr/>
          </p:nvSpPr>
          <p:spPr>
            <a:xfrm>
              <a:off x="2947" y="3164"/>
              <a:ext cx="48" cy="161"/>
            </a:xfrm>
            <a:prstGeom prst="rect">
              <a:avLst/>
            </a:prstGeom>
            <a:noFill/>
            <a:ln w="25400">
              <a:noFill/>
            </a:ln>
          </p:spPr>
          <p:txBody>
            <a:bodyPr wrap="none" lIns="0" tIns="0" rIns="0" bIns="0">
              <a:spAutoFit/>
            </a:bodyPr>
            <a:p>
              <a:r>
                <a:rPr lang="en-US" altLang="zh-CN" sz="2400" dirty="0">
                  <a:solidFill>
                    <a:srgbClr val="000000"/>
                  </a:solidFill>
                  <a:latin typeface="Times New Roman" panose="02020603050405020304" pitchFamily="18" charset="0"/>
                </a:rPr>
                <a:t> </a:t>
              </a:r>
              <a:endParaRPr lang="en-US" altLang="zh-CN" sz="2400" dirty="0">
                <a:latin typeface="宋体" panose="02010600030101010101" pitchFamily="2" charset="-122"/>
              </a:endParaRPr>
            </a:p>
          </p:txBody>
        </p:sp>
      </p:grpSp>
      <p:sp>
        <p:nvSpPr>
          <p:cNvPr id="75780" name="Text Box 4"/>
          <p:cNvSpPr txBox="1"/>
          <p:nvPr/>
        </p:nvSpPr>
        <p:spPr>
          <a:xfrm>
            <a:off x="1928813" y="6096000"/>
            <a:ext cx="5195887"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(835)</a:t>
            </a:r>
            <a:r>
              <a:rPr lang="en-US" altLang="zh-CN" baseline="-30000" dirty="0">
                <a:latin typeface="Times New Roman" panose="02020603050405020304" pitchFamily="18" charset="0"/>
              </a:rPr>
              <a:t>10</a:t>
            </a:r>
            <a:r>
              <a:rPr lang="en-US" altLang="zh-CN" dirty="0">
                <a:latin typeface="Times New Roman" panose="02020603050405020304" pitchFamily="18" charset="0"/>
              </a:rPr>
              <a:t>=(1101000011)</a:t>
            </a:r>
            <a:r>
              <a:rPr lang="en-US" altLang="zh-CN" baseline="-30000" dirty="0">
                <a:latin typeface="Times New Roman" panose="02020603050405020304" pitchFamily="18" charset="0"/>
              </a:rPr>
              <a:t>2</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0-#ppt_w/2"/>
                                          </p:val>
                                        </p:tav>
                                        <p:tav tm="100000">
                                          <p:val>
                                            <p:strVal val="#ppt_x"/>
                                          </p:val>
                                        </p:tav>
                                      </p:tavLst>
                                    </p:anim>
                                    <p:anim calcmode="lin" valueType="num">
                                      <p:cBhvr additive="base">
                                        <p:cTn id="8"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4579" name="Rectangle 10"/>
          <p:cNvSpPr/>
          <p:nvPr/>
        </p:nvSpPr>
        <p:spPr>
          <a:xfrm>
            <a:off x="228600" y="287338"/>
            <a:ext cx="6503988" cy="609600"/>
          </a:xfrm>
          <a:prstGeom prst="rect">
            <a:avLst/>
          </a:prstGeom>
          <a:noFill/>
          <a:ln w="9525">
            <a:noFill/>
          </a:ln>
        </p:spPr>
        <p:txBody>
          <a:bodyPr lIns="92075" tIns="46038" rIns="92075" bIns="46038" anchor="ctr" anchorCtr="0"/>
          <a:p>
            <a:pPr eaLnBrk="1" hangingPunct="1">
              <a:spcBef>
                <a:spcPct val="0"/>
              </a:spcBef>
            </a:pPr>
            <a:r>
              <a:rPr lang="en-US" altLang="zh-CN" sz="3200" dirty="0">
                <a:solidFill>
                  <a:srgbClr val="008000"/>
                </a:solidFill>
                <a:latin typeface="宋体" panose="02010600030101010101" pitchFamily="2" charset="-122"/>
              </a:rPr>
              <a:t>1.1 </a:t>
            </a:r>
            <a:r>
              <a:rPr lang="zh-CN" altLang="en-US" sz="3200" dirty="0">
                <a:solidFill>
                  <a:srgbClr val="008000"/>
                </a:solidFill>
                <a:latin typeface="宋体" panose="02010600030101010101" pitchFamily="2" charset="-122"/>
              </a:rPr>
              <a:t>计算机功能部件（五大部件）</a:t>
            </a:r>
            <a:endParaRPr lang="zh-CN" altLang="en-US" sz="3200" dirty="0">
              <a:solidFill>
                <a:srgbClr val="008000"/>
              </a:solidFill>
              <a:latin typeface="宋体" panose="02010600030101010101" pitchFamily="2" charset="-122"/>
            </a:endParaRPr>
          </a:p>
        </p:txBody>
      </p:sp>
      <p:pic>
        <p:nvPicPr>
          <p:cNvPr id="24580" name="Picture 22"/>
          <p:cNvPicPr>
            <a:picLocks noChangeAspect="1"/>
          </p:cNvPicPr>
          <p:nvPr/>
        </p:nvPicPr>
        <p:blipFill>
          <a:blip r:embed="rId1"/>
          <a:stretch>
            <a:fillRect/>
          </a:stretch>
        </p:blipFill>
        <p:spPr>
          <a:xfrm>
            <a:off x="714375" y="1358900"/>
            <a:ext cx="7891463" cy="2314575"/>
          </a:xfrm>
          <a:prstGeom prst="rect">
            <a:avLst/>
          </a:prstGeom>
          <a:noFill/>
          <a:ln w="9525">
            <a:noFill/>
          </a:ln>
        </p:spPr>
      </p:pic>
      <p:sp>
        <p:nvSpPr>
          <p:cNvPr id="24581" name="矩形 5"/>
          <p:cNvSpPr/>
          <p:nvPr/>
        </p:nvSpPr>
        <p:spPr>
          <a:xfrm>
            <a:off x="1214438" y="896938"/>
            <a:ext cx="3278187" cy="461962"/>
          </a:xfrm>
          <a:prstGeom prst="rect">
            <a:avLst/>
          </a:prstGeom>
          <a:noFill/>
          <a:ln w="9525">
            <a:noFill/>
          </a:ln>
        </p:spPr>
        <p:txBody>
          <a:bodyPr wrap="none">
            <a:spAutoFit/>
          </a:bodyPr>
          <a:p>
            <a:r>
              <a:rPr lang="zh-CN" altLang="en-US" sz="2400" dirty="0">
                <a:latin typeface="宋体" panose="02010600030101010101" pitchFamily="2" charset="-122"/>
              </a:rPr>
              <a:t>冯</a:t>
            </a:r>
            <a:r>
              <a:rPr lang="en-US" altLang="zh-CN" sz="2400" dirty="0">
                <a:latin typeface="宋体" panose="02010600030101010101" pitchFamily="2" charset="-122"/>
              </a:rPr>
              <a:t>·</a:t>
            </a:r>
            <a:r>
              <a:rPr lang="zh-CN" altLang="en-US" sz="2400" dirty="0">
                <a:latin typeface="宋体" panose="02010600030101010101" pitchFamily="2" charset="-122"/>
              </a:rPr>
              <a:t>诺依曼计算机模型</a:t>
            </a:r>
            <a:endParaRPr lang="zh-CN" altLang="en-US" sz="2400" dirty="0">
              <a:latin typeface="宋体" panose="02010600030101010101" pitchFamily="2" charset="-122"/>
            </a:endParaRPr>
          </a:p>
        </p:txBody>
      </p:sp>
      <p:sp>
        <p:nvSpPr>
          <p:cNvPr id="7" name="Text Box 17"/>
          <p:cNvSpPr txBox="1"/>
          <p:nvPr/>
        </p:nvSpPr>
        <p:spPr>
          <a:xfrm>
            <a:off x="388938" y="3857625"/>
            <a:ext cx="8216900" cy="1073150"/>
          </a:xfrm>
          <a:prstGeom prst="rect">
            <a:avLst/>
          </a:prstGeom>
          <a:noFill/>
          <a:ln w="38100">
            <a:noFill/>
          </a:ln>
        </p:spPr>
        <p:txBody>
          <a:bodyPr>
            <a:spAutoFit/>
          </a:bodyPr>
          <a:p>
            <a:pPr marL="476250" indent="-476250" eaLnBrk="1" hangingPunct="1">
              <a:lnSpc>
                <a:spcPct val="115000"/>
              </a:lnSpc>
              <a:spcBef>
                <a:spcPct val="0"/>
              </a:spcBef>
            </a:pPr>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计算机</a:t>
            </a:r>
            <a:r>
              <a:rPr lang="zh-CN" altLang="en-US" dirty="0">
                <a:latin typeface="宋体" panose="02010600030101010101" pitchFamily="2" charset="-122"/>
              </a:rPr>
              <a:t>由</a:t>
            </a:r>
            <a:r>
              <a:rPr lang="zh-CN" altLang="en-US" dirty="0">
                <a:solidFill>
                  <a:schemeClr val="hlink"/>
                </a:solidFill>
                <a:latin typeface="宋体" panose="02010600030101010101" pitchFamily="2" charset="-122"/>
              </a:rPr>
              <a:t>运算器</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存储器</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控制器</a:t>
            </a:r>
            <a:r>
              <a:rPr lang="zh-CN" altLang="en-US" dirty="0">
                <a:latin typeface="宋体" panose="02010600030101010101" pitchFamily="2" charset="-122"/>
              </a:rPr>
              <a:t>和</a:t>
            </a:r>
            <a:r>
              <a:rPr lang="zh-CN" altLang="en-US" dirty="0">
                <a:solidFill>
                  <a:schemeClr val="hlink"/>
                </a:solidFill>
                <a:latin typeface="宋体" panose="02010600030101010101" pitchFamily="2" charset="-122"/>
              </a:rPr>
              <a:t>输入</a:t>
            </a:r>
            <a:r>
              <a:rPr lang="en-US" altLang="zh-CN" dirty="0">
                <a:latin typeface="宋体" panose="02010600030101010101" pitchFamily="2" charset="-122"/>
              </a:rPr>
              <a:t>/</a:t>
            </a:r>
            <a:r>
              <a:rPr lang="zh-CN" altLang="en-US" dirty="0">
                <a:solidFill>
                  <a:schemeClr val="hlink"/>
                </a:solidFill>
                <a:latin typeface="宋体" panose="02010600030101010101" pitchFamily="2" charset="-122"/>
              </a:rPr>
              <a:t>输出</a:t>
            </a:r>
            <a:r>
              <a:rPr lang="zh-CN" altLang="en-US" dirty="0">
                <a:latin typeface="宋体" panose="02010600030101010101" pitchFamily="2" charset="-122"/>
              </a:rPr>
              <a:t>五个部件组成；</a:t>
            </a:r>
            <a:endParaRPr lang="zh-CN" altLang="en-US" dirty="0">
              <a:latin typeface="宋体" panose="02010600030101010101" pitchFamily="2" charset="-122"/>
            </a:endParaRPr>
          </a:p>
        </p:txBody>
      </p:sp>
      <p:sp>
        <p:nvSpPr>
          <p:cNvPr id="8" name="Text Box 14"/>
          <p:cNvSpPr txBox="1"/>
          <p:nvPr/>
        </p:nvSpPr>
        <p:spPr>
          <a:xfrm>
            <a:off x="388938" y="4930775"/>
            <a:ext cx="7419975" cy="519113"/>
          </a:xfrm>
          <a:prstGeom prst="rect">
            <a:avLst/>
          </a:prstGeom>
          <a:noFill/>
          <a:ln w="38100">
            <a:noFill/>
          </a:ln>
        </p:spPr>
        <p:txBody>
          <a:bodyPr>
            <a:spAutoFit/>
          </a:bodyPr>
          <a:p>
            <a:pPr eaLnBrk="1" hangingPunct="1"/>
            <a:r>
              <a:rPr lang="en-US" altLang="zh-CN" dirty="0">
                <a:latin typeface="宋体" panose="02010600030101010101" pitchFamily="2" charset="-122"/>
              </a:rPr>
              <a:t>2</a:t>
            </a:r>
            <a:r>
              <a:rPr lang="zh-CN" altLang="en-US" dirty="0">
                <a:latin typeface="宋体" panose="02010600030101010101" pitchFamily="2" charset="-122"/>
              </a:rPr>
              <a:t>）存储器以二进制形式存储指令和数据；</a:t>
            </a:r>
            <a:endParaRPr lang="zh-CN" altLang="en-US" sz="2400" dirty="0">
              <a:latin typeface="宋体" panose="02010600030101010101" pitchFamily="2" charset="-122"/>
            </a:endParaRPr>
          </a:p>
        </p:txBody>
      </p:sp>
      <p:sp>
        <p:nvSpPr>
          <p:cNvPr id="9" name="Text Box 15"/>
          <p:cNvSpPr txBox="1"/>
          <p:nvPr/>
        </p:nvSpPr>
        <p:spPr>
          <a:xfrm>
            <a:off x="388938" y="5470525"/>
            <a:ext cx="7038975" cy="393700"/>
          </a:xfrm>
          <a:prstGeom prst="rect">
            <a:avLst/>
          </a:prstGeom>
          <a:noFill/>
          <a:ln w="38100">
            <a:noFill/>
          </a:ln>
        </p:spPr>
        <p:txBody>
          <a:bodyPr>
            <a:spAutoFit/>
          </a:bodyPr>
          <a:p>
            <a:pPr eaLnBrk="1" hangingPunct="1"/>
            <a:r>
              <a:rPr lang="en-US" altLang="zh-CN" dirty="0">
                <a:latin typeface="宋体" panose="02010600030101010101" pitchFamily="2" charset="-122"/>
              </a:rPr>
              <a:t>3</a:t>
            </a:r>
            <a:r>
              <a:rPr lang="zh-CN" altLang="en-US" dirty="0">
                <a:latin typeface="宋体" panose="02010600030101010101" pitchFamily="2" charset="-122"/>
              </a:rPr>
              <a:t>）存储程序工作方式</a:t>
            </a:r>
            <a:r>
              <a:rPr lang="el-GR" altLang="zh-CN" dirty="0">
                <a:solidFill>
                  <a:srgbClr val="008000"/>
                </a:solidFill>
                <a:latin typeface="Times New Roman" panose="02020603050405020304" pitchFamily="18" charset="0"/>
              </a:rPr>
              <a:t>Δ </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0" name="Text Box 16"/>
          <p:cNvSpPr txBox="1"/>
          <p:nvPr/>
        </p:nvSpPr>
        <p:spPr>
          <a:xfrm>
            <a:off x="388938" y="5989638"/>
            <a:ext cx="6734175" cy="519112"/>
          </a:xfrm>
          <a:prstGeom prst="rect">
            <a:avLst/>
          </a:prstGeom>
          <a:noFill/>
          <a:ln w="38100">
            <a:noFill/>
          </a:ln>
        </p:spPr>
        <p:txBody>
          <a:bodyPr>
            <a:spAutoFit/>
          </a:bodyPr>
          <a:p>
            <a:pPr eaLnBrk="1" hangingPunct="1"/>
            <a:r>
              <a:rPr lang="en-US" altLang="zh-CN" dirty="0">
                <a:latin typeface="宋体" panose="02010600030101010101" pitchFamily="2" charset="-122"/>
              </a:rPr>
              <a:t>4</a:t>
            </a:r>
            <a:r>
              <a:rPr lang="zh-CN" altLang="en-US" dirty="0">
                <a:latin typeface="宋体" panose="02010600030101010101" pitchFamily="2" charset="-122"/>
              </a:rPr>
              <a:t>）五部件以运算器为中心进行组织。</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
                                        </p:tgtEl>
                                        <p:attrNameLst>
                                          <p:attrName>style.visibility</p:attrName>
                                        </p:attrNameLst>
                                      </p:cBhvr>
                                      <p:to>
                                        <p:strVal val="visible"/>
                                      </p:to>
                                    </p:set>
                                    <p:anim to="" calcmode="lin" valueType="num">
                                      <p:cBhvr>
                                        <p:cTn id="12" dur="1" fill="hold"/>
                                        <p:tgtEl>
                                          <p:spTgt spid="8"/>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
                                        </p:tgtEl>
                                        <p:attrNameLst>
                                          <p:attrName>style.visibility</p:attrName>
                                        </p:attrNameLst>
                                      </p:cBhvr>
                                      <p:to>
                                        <p:strVal val="visible"/>
                                      </p:to>
                                    </p:set>
                                    <p:anim to="" calcmode="lin" valueType="num">
                                      <p:cBhvr>
                                        <p:cTn id="17" dur="1" fill="hold"/>
                                        <p:tgtEl>
                                          <p:spTgt spid="9"/>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0"/>
                                        </p:tgtEl>
                                        <p:attrNameLst>
                                          <p:attrName>style.visibility</p:attrName>
                                        </p:attrNameLst>
                                      </p:cBhvr>
                                      <p:to>
                                        <p:strVal val="visible"/>
                                      </p:to>
                                    </p:set>
                                    <p:anim to="" calcmode="lin" valueType="num">
                                      <p:cBhvr>
                                        <p:cTn id="22" dur="1" fill="hold"/>
                                        <p:tgtEl>
                                          <p:spTgt spid="1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8131" name="Text Box 2"/>
          <p:cNvSpPr txBox="1"/>
          <p:nvPr/>
        </p:nvSpPr>
        <p:spPr>
          <a:xfrm>
            <a:off x="0" y="533400"/>
            <a:ext cx="5038725" cy="390525"/>
          </a:xfrm>
          <a:prstGeom prst="rect">
            <a:avLst/>
          </a:prstGeom>
          <a:noFill/>
          <a:ln w="9525">
            <a:noFill/>
          </a:ln>
        </p:spPr>
        <p:txBody>
          <a:bodyPr lIns="92075" tIns="46038" rIns="92075" bIns="46038">
            <a:spAutoFit/>
          </a:bodyPr>
          <a:p>
            <a:pPr eaLnBrk="1" hangingPunct="1"/>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）小数部分的转换 </a:t>
            </a:r>
            <a:endParaRPr lang="zh-CN" altLang="en-US" dirty="0">
              <a:latin typeface="Times New Roman" panose="02020603050405020304" pitchFamily="18" charset="0"/>
            </a:endParaRPr>
          </a:p>
        </p:txBody>
      </p:sp>
      <p:sp>
        <p:nvSpPr>
          <p:cNvPr id="48132" name="Text Box 3"/>
          <p:cNvSpPr txBox="1"/>
          <p:nvPr/>
        </p:nvSpPr>
        <p:spPr>
          <a:xfrm>
            <a:off x="223838" y="1295400"/>
            <a:ext cx="8081962" cy="519113"/>
          </a:xfrm>
          <a:prstGeom prst="rect">
            <a:avLst/>
          </a:prstGeom>
          <a:noFill/>
          <a:ln w="9525">
            <a:noFill/>
          </a:ln>
        </p:spPr>
        <p:txBody>
          <a:bodyPr lIns="92075" tIns="46038" rIns="92075" bIns="46038">
            <a:spAutoFit/>
          </a:bodyPr>
          <a:p>
            <a:pPr marL="190500" indent="-190500" eaLnBrk="1" hangingPunct="1">
              <a:lnSpc>
                <a:spcPct val="100000"/>
              </a:lnSpc>
              <a:spcBef>
                <a:spcPct val="0"/>
              </a:spcBef>
              <a:buChar char="•"/>
            </a:pPr>
            <a:r>
              <a:rPr lang="zh-CN" altLang="en-US" dirty="0">
                <a:latin typeface="Times New Roman" panose="02020603050405020304" pitchFamily="18" charset="0"/>
              </a:rPr>
              <a:t>小数部分的转换方法是 “</a:t>
            </a:r>
            <a:r>
              <a:rPr lang="zh-CN" altLang="en-US" dirty="0">
                <a:solidFill>
                  <a:schemeClr val="folHlink"/>
                </a:solidFill>
                <a:latin typeface="Times New Roman" panose="02020603050405020304" pitchFamily="18" charset="0"/>
                <a:ea typeface="黑体" panose="02010609060101010101" pitchFamily="49" charset="-122"/>
              </a:rPr>
              <a:t>乘基取整，上左下右</a:t>
            </a:r>
            <a:r>
              <a:rPr lang="zh-CN" altLang="en-US" dirty="0">
                <a:latin typeface="Times New Roman" panose="02020603050405020304" pitchFamily="18" charset="0"/>
              </a:rPr>
              <a:t>”。</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78852" name="Text Box 4"/>
          <p:cNvSpPr txBox="1"/>
          <p:nvPr/>
        </p:nvSpPr>
        <p:spPr>
          <a:xfrm>
            <a:off x="300038" y="1995488"/>
            <a:ext cx="8081962" cy="519112"/>
          </a:xfrm>
          <a:prstGeom prst="rect">
            <a:avLst/>
          </a:prstGeom>
          <a:noFill/>
          <a:ln w="9525">
            <a:noFill/>
          </a:ln>
        </p:spPr>
        <p:txBody>
          <a:bodyPr lIns="92075" tIns="46038" rIns="92075" bIns="46038">
            <a:spAutoFit/>
          </a:bodyPr>
          <a:p>
            <a:pPr eaLnBrk="1" hangingPunct="1">
              <a:lnSpc>
                <a:spcPct val="100000"/>
              </a:lnSpc>
              <a:spcBef>
                <a:spcPct val="0"/>
              </a:spcBef>
            </a:pPr>
            <a:r>
              <a:rPr lang="zh-CN" altLang="en-US" dirty="0">
                <a:latin typeface="Times New Roman" panose="02020603050405020304" pitchFamily="18" charset="0"/>
              </a:rPr>
              <a:t>例</a:t>
            </a:r>
            <a:r>
              <a:rPr lang="en-US" altLang="zh-CN" dirty="0">
                <a:latin typeface="Times New Roman" panose="02020603050405020304" pitchFamily="18" charset="0"/>
              </a:rPr>
              <a:t>2  </a:t>
            </a:r>
            <a:r>
              <a:rPr lang="zh-CN" altLang="en-US" dirty="0">
                <a:latin typeface="Times New Roman" panose="02020603050405020304" pitchFamily="18" charset="0"/>
              </a:rPr>
              <a:t>将十进制小数</a:t>
            </a:r>
            <a:r>
              <a:rPr lang="en-US" altLang="zh-CN" dirty="0">
                <a:latin typeface="Times New Roman" panose="02020603050405020304" pitchFamily="18" charset="0"/>
              </a:rPr>
              <a:t>0.6875</a:t>
            </a:r>
            <a:r>
              <a:rPr lang="zh-CN" altLang="en-US" dirty="0">
                <a:latin typeface="Times New Roman" panose="02020603050405020304" pitchFamily="18" charset="0"/>
              </a:rPr>
              <a:t>分别转换成二、八进制数。</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78854" name="Text Box 6"/>
          <p:cNvSpPr txBox="1"/>
          <p:nvPr/>
        </p:nvSpPr>
        <p:spPr>
          <a:xfrm>
            <a:off x="1181100" y="3417888"/>
            <a:ext cx="4695825"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0.6875×2=</a:t>
            </a:r>
            <a:r>
              <a:rPr lang="en-US" altLang="zh-CN" u="sng" dirty="0">
                <a:solidFill>
                  <a:schemeClr val="hlink"/>
                </a:solidFill>
                <a:latin typeface="Times New Roman" panose="02020603050405020304" pitchFamily="18" charset="0"/>
              </a:rPr>
              <a:t>1</a:t>
            </a:r>
            <a:r>
              <a:rPr lang="en-US" altLang="zh-CN" dirty="0">
                <a:latin typeface="Times New Roman" panose="02020603050405020304" pitchFamily="18" charset="0"/>
              </a:rPr>
              <a:t>.375                 1</a:t>
            </a:r>
            <a:endParaRPr lang="en-US" altLang="zh-CN" dirty="0">
              <a:latin typeface="Times New Roman" panose="02020603050405020304" pitchFamily="18" charset="0"/>
            </a:endParaRPr>
          </a:p>
        </p:txBody>
      </p:sp>
      <p:sp>
        <p:nvSpPr>
          <p:cNvPr id="78856" name="Text Box 8"/>
          <p:cNvSpPr txBox="1"/>
          <p:nvPr/>
        </p:nvSpPr>
        <p:spPr>
          <a:xfrm>
            <a:off x="4572000" y="2776538"/>
            <a:ext cx="1676400" cy="390525"/>
          </a:xfrm>
          <a:prstGeom prst="rect">
            <a:avLst/>
          </a:prstGeom>
          <a:noFill/>
          <a:ln w="9525">
            <a:noFill/>
          </a:ln>
        </p:spPr>
        <p:txBody>
          <a:bodyPr lIns="92075" tIns="46038" rIns="92075" bIns="46038">
            <a:spAutoFit/>
          </a:bodyPr>
          <a:p>
            <a:pPr eaLnBrk="1" hangingPunct="1"/>
            <a:r>
              <a:rPr lang="zh-CN" altLang="en-US" dirty="0">
                <a:latin typeface="宋体" panose="02010600030101010101" pitchFamily="2" charset="-122"/>
              </a:rPr>
              <a:t>整数部分</a:t>
            </a:r>
            <a:endParaRPr lang="zh-CN" altLang="en-US" dirty="0">
              <a:latin typeface="宋体" panose="02010600030101010101" pitchFamily="2" charset="-122"/>
            </a:endParaRPr>
          </a:p>
        </p:txBody>
      </p:sp>
      <p:sp>
        <p:nvSpPr>
          <p:cNvPr id="78857" name="Text Box 9"/>
          <p:cNvSpPr txBox="1"/>
          <p:nvPr/>
        </p:nvSpPr>
        <p:spPr>
          <a:xfrm>
            <a:off x="1181100" y="3957638"/>
            <a:ext cx="4695825"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0.375×2=</a:t>
            </a:r>
            <a:r>
              <a:rPr lang="en-US" altLang="zh-CN" u="sng" dirty="0">
                <a:solidFill>
                  <a:schemeClr val="hlink"/>
                </a:solidFill>
                <a:latin typeface="Times New Roman" panose="02020603050405020304" pitchFamily="18" charset="0"/>
              </a:rPr>
              <a:t>0</a:t>
            </a:r>
            <a:r>
              <a:rPr lang="en-US" altLang="zh-CN" dirty="0">
                <a:latin typeface="Times New Roman" panose="02020603050405020304" pitchFamily="18" charset="0"/>
              </a:rPr>
              <a:t>.75                     0</a:t>
            </a:r>
            <a:endParaRPr lang="en-US" altLang="zh-CN" dirty="0">
              <a:latin typeface="Times New Roman" panose="02020603050405020304" pitchFamily="18" charset="0"/>
            </a:endParaRPr>
          </a:p>
        </p:txBody>
      </p:sp>
      <p:sp>
        <p:nvSpPr>
          <p:cNvPr id="78858" name="Text Box 10"/>
          <p:cNvSpPr txBox="1"/>
          <p:nvPr/>
        </p:nvSpPr>
        <p:spPr>
          <a:xfrm>
            <a:off x="1181100" y="4497388"/>
            <a:ext cx="506730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0.75×2=</a:t>
            </a:r>
            <a:r>
              <a:rPr lang="en-US" altLang="zh-CN" u="sng" dirty="0">
                <a:solidFill>
                  <a:schemeClr val="hlink"/>
                </a:solidFill>
                <a:latin typeface="Times New Roman" panose="02020603050405020304" pitchFamily="18" charset="0"/>
              </a:rPr>
              <a:t>1</a:t>
            </a:r>
            <a:r>
              <a:rPr lang="en-US" altLang="zh-CN" dirty="0">
                <a:latin typeface="Times New Roman" panose="02020603050405020304" pitchFamily="18" charset="0"/>
              </a:rPr>
              <a:t>.5                         1</a:t>
            </a:r>
            <a:endParaRPr lang="en-US" altLang="zh-CN" dirty="0">
              <a:latin typeface="Times New Roman" panose="02020603050405020304" pitchFamily="18" charset="0"/>
            </a:endParaRPr>
          </a:p>
        </p:txBody>
      </p:sp>
      <p:sp>
        <p:nvSpPr>
          <p:cNvPr id="78859" name="Text Box 11"/>
          <p:cNvSpPr txBox="1"/>
          <p:nvPr/>
        </p:nvSpPr>
        <p:spPr>
          <a:xfrm>
            <a:off x="1181100" y="5037138"/>
            <a:ext cx="4695825"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0.5×2=</a:t>
            </a:r>
            <a:r>
              <a:rPr lang="en-US" altLang="zh-CN" u="sng" dirty="0">
                <a:solidFill>
                  <a:schemeClr val="hlink"/>
                </a:solidFill>
                <a:latin typeface="Times New Roman" panose="02020603050405020304" pitchFamily="18" charset="0"/>
              </a:rPr>
              <a:t>1</a:t>
            </a:r>
            <a:r>
              <a:rPr lang="en-US" altLang="zh-CN" dirty="0">
                <a:latin typeface="Times New Roman" panose="02020603050405020304" pitchFamily="18" charset="0"/>
              </a:rPr>
              <a:t>.</a:t>
            </a:r>
            <a:r>
              <a:rPr lang="en-US" altLang="zh-CN" dirty="0">
                <a:solidFill>
                  <a:srgbClr val="0000FF"/>
                </a:solidFill>
                <a:latin typeface="Times New Roman" panose="02020603050405020304" pitchFamily="18" charset="0"/>
              </a:rPr>
              <a:t>0</a:t>
            </a:r>
            <a:r>
              <a:rPr lang="en-US" altLang="zh-CN" dirty="0">
                <a:latin typeface="Times New Roman" panose="02020603050405020304" pitchFamily="18" charset="0"/>
              </a:rPr>
              <a:t>                           1</a:t>
            </a:r>
            <a:endParaRPr lang="en-US" altLang="zh-CN" dirty="0">
              <a:latin typeface="Times New Roman" panose="02020603050405020304" pitchFamily="18" charset="0"/>
            </a:endParaRPr>
          </a:p>
        </p:txBody>
      </p:sp>
      <p:grpSp>
        <p:nvGrpSpPr>
          <p:cNvPr id="2" name="Group 25"/>
          <p:cNvGrpSpPr/>
          <p:nvPr/>
        </p:nvGrpSpPr>
        <p:grpSpPr>
          <a:xfrm>
            <a:off x="6724650" y="2776538"/>
            <a:ext cx="1333500" cy="3041650"/>
            <a:chOff x="4392" y="1749"/>
            <a:chExt cx="840" cy="1916"/>
          </a:xfrm>
        </p:grpSpPr>
        <p:sp>
          <p:nvSpPr>
            <p:cNvPr id="48141" name="Text Box 5"/>
            <p:cNvSpPr txBox="1"/>
            <p:nvPr/>
          </p:nvSpPr>
          <p:spPr>
            <a:xfrm>
              <a:off x="4392" y="1749"/>
              <a:ext cx="624" cy="246"/>
            </a:xfrm>
            <a:prstGeom prst="rect">
              <a:avLst/>
            </a:prstGeom>
            <a:noFill/>
            <a:ln w="9525">
              <a:noFill/>
            </a:ln>
          </p:spPr>
          <p:txBody>
            <a:bodyPr lIns="92075" tIns="46038" rIns="92075" bIns="46038">
              <a:spAutoFit/>
            </a:bodyPr>
            <a:p>
              <a:pPr eaLnBrk="1" hangingPunct="1"/>
              <a:r>
                <a:rPr lang="zh-CN" altLang="en-US" dirty="0">
                  <a:latin typeface="宋体" panose="02010600030101010101" pitchFamily="2" charset="-122"/>
                </a:rPr>
                <a:t>高位</a:t>
              </a:r>
              <a:endParaRPr lang="zh-CN" altLang="en-US" dirty="0">
                <a:latin typeface="宋体" panose="02010600030101010101" pitchFamily="2" charset="-122"/>
              </a:endParaRPr>
            </a:p>
          </p:txBody>
        </p:sp>
        <p:sp>
          <p:nvSpPr>
            <p:cNvPr id="48142" name="Text Box 12"/>
            <p:cNvSpPr txBox="1"/>
            <p:nvPr/>
          </p:nvSpPr>
          <p:spPr>
            <a:xfrm>
              <a:off x="4392" y="3419"/>
              <a:ext cx="840" cy="246"/>
            </a:xfrm>
            <a:prstGeom prst="rect">
              <a:avLst/>
            </a:prstGeom>
            <a:noFill/>
            <a:ln w="9525">
              <a:noFill/>
            </a:ln>
          </p:spPr>
          <p:txBody>
            <a:bodyPr lIns="92075" tIns="46038" rIns="92075" bIns="46038">
              <a:spAutoFit/>
            </a:bodyPr>
            <a:p>
              <a:pPr eaLnBrk="1" hangingPunct="1"/>
              <a:r>
                <a:rPr lang="zh-CN" altLang="en-US" dirty="0">
                  <a:latin typeface="宋体" panose="02010600030101010101" pitchFamily="2" charset="-122"/>
                </a:rPr>
                <a:t>低位</a:t>
              </a:r>
              <a:endParaRPr lang="zh-CN" altLang="en-US" dirty="0">
                <a:latin typeface="宋体" panose="02010600030101010101" pitchFamily="2" charset="-122"/>
              </a:endParaRPr>
            </a:p>
          </p:txBody>
        </p:sp>
        <p:sp>
          <p:nvSpPr>
            <p:cNvPr id="48143" name="Line 22"/>
            <p:cNvSpPr/>
            <p:nvPr/>
          </p:nvSpPr>
          <p:spPr>
            <a:xfrm>
              <a:off x="4656" y="2163"/>
              <a:ext cx="0" cy="1152"/>
            </a:xfrm>
            <a:prstGeom prst="line">
              <a:avLst/>
            </a:prstGeom>
            <a:ln w="19050" cap="flat" cmpd="sng">
              <a:solidFill>
                <a:schemeClr val="folHlink"/>
              </a:solidFill>
              <a:prstDash val="solid"/>
              <a:headEnd type="none" w="med" len="med"/>
              <a:tailEnd type="triangle" w="med" len="med"/>
            </a:ln>
          </p:spPr>
        </p:sp>
      </p:grpSp>
      <p:sp>
        <p:nvSpPr>
          <p:cNvPr id="78872" name="Text Box 24"/>
          <p:cNvSpPr txBox="1"/>
          <p:nvPr/>
        </p:nvSpPr>
        <p:spPr>
          <a:xfrm>
            <a:off x="1181100" y="5818188"/>
            <a:ext cx="495300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(0.6875)</a:t>
            </a:r>
            <a:r>
              <a:rPr lang="en-US" altLang="zh-CN" baseline="-30000" dirty="0">
                <a:latin typeface="Times New Roman" panose="02020603050405020304" pitchFamily="18" charset="0"/>
              </a:rPr>
              <a:t> 10</a:t>
            </a:r>
            <a:r>
              <a:rPr lang="en-US" altLang="zh-CN" dirty="0">
                <a:latin typeface="Times New Roman" panose="02020603050405020304" pitchFamily="18" charset="0"/>
              </a:rPr>
              <a:t>=(0.1011)</a:t>
            </a:r>
            <a:r>
              <a:rPr lang="en-US" altLang="zh-CN" baseline="-30000" dirty="0">
                <a:latin typeface="Times New Roman" panose="02020603050405020304" pitchFamily="18" charset="0"/>
              </a:rPr>
              <a:t> 2</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0-#ppt_w/2"/>
                                          </p:val>
                                        </p:tav>
                                        <p:tav tm="100000">
                                          <p:val>
                                            <p:strVal val="#ppt_x"/>
                                          </p:val>
                                        </p:tav>
                                      </p:tavLst>
                                    </p:anim>
                                    <p:anim calcmode="lin" valueType="num">
                                      <p:cBhvr additive="base">
                                        <p:cTn id="8" dur="500" fill="hold"/>
                                        <p:tgtEl>
                                          <p:spTgt spid="788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6"/>
                                        </p:tgtEl>
                                        <p:attrNameLst>
                                          <p:attrName>style.visibility</p:attrName>
                                        </p:attrNameLst>
                                      </p:cBhvr>
                                      <p:to>
                                        <p:strVal val="visible"/>
                                      </p:to>
                                    </p:set>
                                    <p:anim calcmode="lin" valueType="num">
                                      <p:cBhvr additive="base">
                                        <p:cTn id="13" dur="500" fill="hold"/>
                                        <p:tgtEl>
                                          <p:spTgt spid="78856"/>
                                        </p:tgtEl>
                                        <p:attrNameLst>
                                          <p:attrName>ppt_x</p:attrName>
                                        </p:attrNameLst>
                                      </p:cBhvr>
                                      <p:tavLst>
                                        <p:tav tm="0">
                                          <p:val>
                                            <p:strVal val="0-#ppt_w/2"/>
                                          </p:val>
                                        </p:tav>
                                        <p:tav tm="100000">
                                          <p:val>
                                            <p:strVal val="#ppt_x"/>
                                          </p:val>
                                        </p:tav>
                                      </p:tavLst>
                                    </p:anim>
                                    <p:anim calcmode="lin" valueType="num">
                                      <p:cBhvr additive="base">
                                        <p:cTn id="14" dur="500" fill="hold"/>
                                        <p:tgtEl>
                                          <p:spTgt spid="7885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788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885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88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7885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78872"/>
                                        </p:tgtEl>
                                        <p:attrNameLst>
                                          <p:attrName>style.visibility</p:attrName>
                                        </p:attrNameLst>
                                      </p:cBhvr>
                                      <p:to>
                                        <p:strVal val="visible"/>
                                      </p:to>
                                    </p:set>
                                    <p:animEffect transition="in" filter="checkerboard(across)">
                                      <p:cBhvr>
                                        <p:cTn id="39" dur="500"/>
                                        <p:tgtEl>
                                          <p:spTgt spid="78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4" grpId="0"/>
      <p:bldP spid="78856" grpId="0"/>
      <p:bldP spid="78857" grpId="0"/>
      <p:bldP spid="78858" grpId="0"/>
      <p:bldP spid="78859" grpId="0"/>
      <p:bldP spid="788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9155" name="Text Box 2"/>
          <p:cNvSpPr txBox="1"/>
          <p:nvPr/>
        </p:nvSpPr>
        <p:spPr>
          <a:xfrm>
            <a:off x="3905250" y="242888"/>
            <a:ext cx="1676400" cy="390525"/>
          </a:xfrm>
          <a:prstGeom prst="rect">
            <a:avLst/>
          </a:prstGeom>
          <a:noFill/>
          <a:ln w="9525">
            <a:noFill/>
          </a:ln>
        </p:spPr>
        <p:txBody>
          <a:bodyPr lIns="92075" tIns="46038" rIns="92075" bIns="46038">
            <a:spAutoFit/>
          </a:bodyPr>
          <a:p>
            <a:pPr eaLnBrk="1" hangingPunct="1"/>
            <a:r>
              <a:rPr lang="zh-CN" altLang="en-US" dirty="0">
                <a:latin typeface="宋体" panose="02010600030101010101" pitchFamily="2" charset="-122"/>
              </a:rPr>
              <a:t>整数部分</a:t>
            </a:r>
            <a:endParaRPr lang="zh-CN" altLang="en-US" dirty="0">
              <a:latin typeface="宋体" panose="02010600030101010101" pitchFamily="2" charset="-122"/>
            </a:endParaRPr>
          </a:p>
        </p:txBody>
      </p:sp>
      <p:grpSp>
        <p:nvGrpSpPr>
          <p:cNvPr id="2" name="Group 3"/>
          <p:cNvGrpSpPr/>
          <p:nvPr/>
        </p:nvGrpSpPr>
        <p:grpSpPr>
          <a:xfrm>
            <a:off x="6229350" y="242888"/>
            <a:ext cx="1333500" cy="2330450"/>
            <a:chOff x="4392" y="1626"/>
            <a:chExt cx="840" cy="1982"/>
          </a:xfrm>
        </p:grpSpPr>
        <p:sp>
          <p:nvSpPr>
            <p:cNvPr id="49171" name="Text Box 4"/>
            <p:cNvSpPr txBox="1"/>
            <p:nvPr/>
          </p:nvSpPr>
          <p:spPr>
            <a:xfrm>
              <a:off x="4392" y="1626"/>
              <a:ext cx="624" cy="332"/>
            </a:xfrm>
            <a:prstGeom prst="rect">
              <a:avLst/>
            </a:prstGeom>
            <a:noFill/>
            <a:ln w="25400">
              <a:noFill/>
            </a:ln>
          </p:spPr>
          <p:txBody>
            <a:bodyPr lIns="92075" tIns="46038" rIns="92075" bIns="46038">
              <a:spAutoFit/>
            </a:bodyPr>
            <a:p>
              <a:pPr eaLnBrk="1" hangingPunct="1"/>
              <a:r>
                <a:rPr lang="zh-CN" altLang="en-US" dirty="0">
                  <a:latin typeface="宋体" panose="02010600030101010101" pitchFamily="2" charset="-122"/>
                </a:rPr>
                <a:t>高位</a:t>
              </a:r>
              <a:endParaRPr lang="zh-CN" altLang="en-US" dirty="0">
                <a:latin typeface="宋体" panose="02010600030101010101" pitchFamily="2" charset="-122"/>
              </a:endParaRPr>
            </a:p>
          </p:txBody>
        </p:sp>
        <p:sp>
          <p:nvSpPr>
            <p:cNvPr id="49172" name="Text Box 5"/>
            <p:cNvSpPr txBox="1"/>
            <p:nvPr/>
          </p:nvSpPr>
          <p:spPr>
            <a:xfrm>
              <a:off x="4392" y="3276"/>
              <a:ext cx="840" cy="332"/>
            </a:xfrm>
            <a:prstGeom prst="rect">
              <a:avLst/>
            </a:prstGeom>
            <a:noFill/>
            <a:ln w="25400">
              <a:noFill/>
            </a:ln>
          </p:spPr>
          <p:txBody>
            <a:bodyPr lIns="92075" tIns="46038" rIns="92075" bIns="46038">
              <a:spAutoFit/>
            </a:bodyPr>
            <a:p>
              <a:pPr eaLnBrk="1" hangingPunct="1"/>
              <a:r>
                <a:rPr lang="zh-CN" altLang="en-US" dirty="0">
                  <a:latin typeface="宋体" panose="02010600030101010101" pitchFamily="2" charset="-122"/>
                </a:rPr>
                <a:t>低位</a:t>
              </a:r>
              <a:endParaRPr lang="zh-CN" altLang="en-US" dirty="0">
                <a:latin typeface="宋体" panose="02010600030101010101" pitchFamily="2" charset="-122"/>
              </a:endParaRPr>
            </a:p>
          </p:txBody>
        </p:sp>
        <p:sp>
          <p:nvSpPr>
            <p:cNvPr id="49173" name="Line 6"/>
            <p:cNvSpPr/>
            <p:nvPr/>
          </p:nvSpPr>
          <p:spPr>
            <a:xfrm>
              <a:off x="4656" y="2010"/>
              <a:ext cx="0" cy="1020"/>
            </a:xfrm>
            <a:prstGeom prst="line">
              <a:avLst/>
            </a:prstGeom>
            <a:ln w="25400" cap="flat" cmpd="sng">
              <a:solidFill>
                <a:schemeClr val="folHlink"/>
              </a:solidFill>
              <a:prstDash val="solid"/>
              <a:headEnd type="none" w="med" len="med"/>
              <a:tailEnd type="triangle" w="med" len="med"/>
            </a:ln>
          </p:spPr>
        </p:sp>
      </p:grpSp>
      <p:sp>
        <p:nvSpPr>
          <p:cNvPr id="79879" name="Text Box 7"/>
          <p:cNvSpPr txBox="1"/>
          <p:nvPr/>
        </p:nvSpPr>
        <p:spPr>
          <a:xfrm>
            <a:off x="1162050" y="852488"/>
            <a:ext cx="424815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0.6875×8=</a:t>
            </a:r>
            <a:r>
              <a:rPr lang="en-US" altLang="zh-CN" dirty="0">
                <a:solidFill>
                  <a:schemeClr val="hlink"/>
                </a:solidFill>
                <a:latin typeface="Times New Roman" panose="02020603050405020304" pitchFamily="18" charset="0"/>
              </a:rPr>
              <a:t>5</a:t>
            </a:r>
            <a:r>
              <a:rPr lang="en-US" altLang="zh-CN" dirty="0">
                <a:latin typeface="Times New Roman" panose="02020603050405020304" pitchFamily="18" charset="0"/>
              </a:rPr>
              <a:t>.5             5   </a:t>
            </a:r>
            <a:endParaRPr lang="en-US" altLang="zh-CN" dirty="0">
              <a:latin typeface="Times New Roman" panose="02020603050405020304" pitchFamily="18" charset="0"/>
            </a:endParaRPr>
          </a:p>
        </p:txBody>
      </p:sp>
      <p:sp>
        <p:nvSpPr>
          <p:cNvPr id="79880" name="Text Box 8"/>
          <p:cNvSpPr txBox="1"/>
          <p:nvPr/>
        </p:nvSpPr>
        <p:spPr>
          <a:xfrm>
            <a:off x="1162050" y="1419225"/>
            <a:ext cx="403860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0.5×8=</a:t>
            </a:r>
            <a:r>
              <a:rPr lang="en-US" altLang="zh-CN" dirty="0">
                <a:solidFill>
                  <a:schemeClr val="hlink"/>
                </a:solidFill>
                <a:latin typeface="Times New Roman" panose="02020603050405020304" pitchFamily="18" charset="0"/>
              </a:rPr>
              <a:t>4</a:t>
            </a:r>
            <a:r>
              <a:rPr lang="en-US" altLang="zh-CN" dirty="0">
                <a:latin typeface="Times New Roman" panose="02020603050405020304" pitchFamily="18" charset="0"/>
              </a:rPr>
              <a:t>.</a:t>
            </a:r>
            <a:r>
              <a:rPr lang="en-US" altLang="zh-CN" dirty="0">
                <a:solidFill>
                  <a:srgbClr val="0000FF"/>
                </a:solidFill>
                <a:latin typeface="Times New Roman" panose="02020603050405020304" pitchFamily="18" charset="0"/>
              </a:rPr>
              <a:t>0</a:t>
            </a:r>
            <a:r>
              <a:rPr lang="en-US" altLang="zh-CN" dirty="0">
                <a:latin typeface="Times New Roman" panose="02020603050405020304" pitchFamily="18" charset="0"/>
              </a:rPr>
              <a:t>                   4</a:t>
            </a:r>
            <a:endParaRPr lang="en-US" altLang="zh-CN" dirty="0">
              <a:latin typeface="Times New Roman" panose="02020603050405020304" pitchFamily="18" charset="0"/>
            </a:endParaRPr>
          </a:p>
        </p:txBody>
      </p:sp>
      <p:sp>
        <p:nvSpPr>
          <p:cNvPr id="79882" name="Text Box 10"/>
          <p:cNvSpPr txBox="1"/>
          <p:nvPr/>
        </p:nvSpPr>
        <p:spPr>
          <a:xfrm>
            <a:off x="1162050" y="2182813"/>
            <a:ext cx="354330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(0.6875)</a:t>
            </a:r>
            <a:r>
              <a:rPr lang="en-US" altLang="zh-CN" baseline="-30000" dirty="0">
                <a:latin typeface="Times New Roman" panose="02020603050405020304" pitchFamily="18" charset="0"/>
              </a:rPr>
              <a:t> 10</a:t>
            </a:r>
            <a:r>
              <a:rPr lang="en-US" altLang="zh-CN" dirty="0">
                <a:latin typeface="Times New Roman" panose="02020603050405020304" pitchFamily="18" charset="0"/>
              </a:rPr>
              <a:t>=(0.54)</a:t>
            </a:r>
            <a:r>
              <a:rPr lang="en-US" altLang="zh-CN" baseline="-30000" dirty="0">
                <a:latin typeface="Times New Roman" panose="02020603050405020304" pitchFamily="18" charset="0"/>
              </a:rPr>
              <a:t> 8</a:t>
            </a:r>
            <a:r>
              <a:rPr lang="en-US" altLang="zh-CN" dirty="0">
                <a:latin typeface="宋体" panose="02010600030101010101" pitchFamily="2" charset="-122"/>
              </a:rPr>
              <a:t> </a:t>
            </a:r>
            <a:endParaRPr lang="en-US" altLang="zh-CN" dirty="0">
              <a:latin typeface="宋体" panose="02010600030101010101" pitchFamily="2" charset="-122"/>
            </a:endParaRPr>
          </a:p>
        </p:txBody>
      </p:sp>
      <p:sp>
        <p:nvSpPr>
          <p:cNvPr id="79883" name="Text Box 11"/>
          <p:cNvSpPr txBox="1"/>
          <p:nvPr/>
        </p:nvSpPr>
        <p:spPr>
          <a:xfrm>
            <a:off x="571500" y="2881313"/>
            <a:ext cx="6896100" cy="390525"/>
          </a:xfrm>
          <a:prstGeom prst="rect">
            <a:avLst/>
          </a:prstGeom>
          <a:noFill/>
          <a:ln w="9525">
            <a:noFill/>
          </a:ln>
        </p:spPr>
        <p:txBody>
          <a:bodyPr lIns="92075" tIns="46038" rIns="92075" bIns="46038">
            <a:spAutoFit/>
          </a:bodyPr>
          <a:p>
            <a:pPr eaLnBrk="1" hangingPunct="1"/>
            <a:r>
              <a:rPr lang="zh-CN" altLang="en-US" dirty="0">
                <a:latin typeface="Times New Roman" panose="02020603050405020304" pitchFamily="18" charset="0"/>
              </a:rPr>
              <a:t>例</a:t>
            </a:r>
            <a:r>
              <a:rPr lang="en-US" altLang="zh-CN" dirty="0">
                <a:latin typeface="Times New Roman" panose="02020603050405020304" pitchFamily="18" charset="0"/>
              </a:rPr>
              <a:t>3  </a:t>
            </a:r>
            <a:r>
              <a:rPr lang="zh-CN" altLang="en-US" dirty="0">
                <a:latin typeface="Times New Roman" panose="02020603050405020304" pitchFamily="18" charset="0"/>
              </a:rPr>
              <a:t>将十进制小数</a:t>
            </a:r>
            <a:r>
              <a:rPr lang="en-US" altLang="zh-CN" dirty="0">
                <a:latin typeface="Times New Roman" panose="02020603050405020304" pitchFamily="18" charset="0"/>
              </a:rPr>
              <a:t>0.63</a:t>
            </a:r>
            <a:r>
              <a:rPr lang="zh-CN" altLang="en-US" dirty="0">
                <a:latin typeface="Times New Roman" panose="02020603050405020304" pitchFamily="18" charset="0"/>
              </a:rPr>
              <a:t>转换成二进制数。 </a:t>
            </a:r>
            <a:endParaRPr lang="zh-CN" altLang="en-US" dirty="0">
              <a:latin typeface="Times New Roman" panose="02020603050405020304" pitchFamily="18" charset="0"/>
            </a:endParaRPr>
          </a:p>
        </p:txBody>
      </p:sp>
      <p:sp>
        <p:nvSpPr>
          <p:cNvPr id="79884" name="Text Box 12"/>
          <p:cNvSpPr txBox="1"/>
          <p:nvPr/>
        </p:nvSpPr>
        <p:spPr>
          <a:xfrm>
            <a:off x="4019550" y="3376613"/>
            <a:ext cx="1676400" cy="390525"/>
          </a:xfrm>
          <a:prstGeom prst="rect">
            <a:avLst/>
          </a:prstGeom>
          <a:noFill/>
          <a:ln w="9525">
            <a:noFill/>
          </a:ln>
        </p:spPr>
        <p:txBody>
          <a:bodyPr lIns="92075" tIns="46038" rIns="92075" bIns="46038">
            <a:spAutoFit/>
          </a:bodyPr>
          <a:p>
            <a:pPr eaLnBrk="1" hangingPunct="1"/>
            <a:r>
              <a:rPr lang="zh-CN" altLang="en-US" dirty="0">
                <a:latin typeface="宋体" panose="02010600030101010101" pitchFamily="2" charset="-122"/>
              </a:rPr>
              <a:t>整数部分</a:t>
            </a:r>
            <a:endParaRPr lang="zh-CN" altLang="en-US" dirty="0">
              <a:latin typeface="宋体" panose="02010600030101010101" pitchFamily="2" charset="-122"/>
            </a:endParaRPr>
          </a:p>
        </p:txBody>
      </p:sp>
      <p:grpSp>
        <p:nvGrpSpPr>
          <p:cNvPr id="3" name="Group 22"/>
          <p:cNvGrpSpPr/>
          <p:nvPr/>
        </p:nvGrpSpPr>
        <p:grpSpPr>
          <a:xfrm>
            <a:off x="6229350" y="3376613"/>
            <a:ext cx="1333500" cy="2814637"/>
            <a:chOff x="4764" y="2373"/>
            <a:chExt cx="840" cy="1773"/>
          </a:xfrm>
        </p:grpSpPr>
        <p:sp>
          <p:nvSpPr>
            <p:cNvPr id="49168" name="Text Box 14"/>
            <p:cNvSpPr txBox="1"/>
            <p:nvPr/>
          </p:nvSpPr>
          <p:spPr>
            <a:xfrm>
              <a:off x="4764" y="2373"/>
              <a:ext cx="624" cy="246"/>
            </a:xfrm>
            <a:prstGeom prst="rect">
              <a:avLst/>
            </a:prstGeom>
            <a:noFill/>
            <a:ln w="25400">
              <a:noFill/>
            </a:ln>
          </p:spPr>
          <p:txBody>
            <a:bodyPr lIns="92075" tIns="46038" rIns="92075" bIns="46038">
              <a:spAutoFit/>
            </a:bodyPr>
            <a:p>
              <a:pPr eaLnBrk="1" hangingPunct="1"/>
              <a:r>
                <a:rPr lang="zh-CN" altLang="en-US" dirty="0">
                  <a:latin typeface="宋体" panose="02010600030101010101" pitchFamily="2" charset="-122"/>
                </a:rPr>
                <a:t>高位</a:t>
              </a:r>
              <a:endParaRPr lang="zh-CN" altLang="en-US" dirty="0">
                <a:latin typeface="宋体" panose="02010600030101010101" pitchFamily="2" charset="-122"/>
              </a:endParaRPr>
            </a:p>
          </p:txBody>
        </p:sp>
        <p:sp>
          <p:nvSpPr>
            <p:cNvPr id="49169" name="Text Box 15"/>
            <p:cNvSpPr txBox="1"/>
            <p:nvPr/>
          </p:nvSpPr>
          <p:spPr>
            <a:xfrm>
              <a:off x="4764" y="3900"/>
              <a:ext cx="840" cy="246"/>
            </a:xfrm>
            <a:prstGeom prst="rect">
              <a:avLst/>
            </a:prstGeom>
            <a:noFill/>
            <a:ln w="25400">
              <a:noFill/>
            </a:ln>
          </p:spPr>
          <p:txBody>
            <a:bodyPr lIns="92075" tIns="46038" rIns="92075" bIns="46038">
              <a:spAutoFit/>
            </a:bodyPr>
            <a:p>
              <a:pPr eaLnBrk="1" hangingPunct="1"/>
              <a:r>
                <a:rPr lang="zh-CN" altLang="en-US" dirty="0">
                  <a:latin typeface="宋体" panose="02010600030101010101" pitchFamily="2" charset="-122"/>
                </a:rPr>
                <a:t>低位</a:t>
              </a:r>
              <a:endParaRPr lang="zh-CN" altLang="en-US" dirty="0">
                <a:latin typeface="宋体" panose="02010600030101010101" pitchFamily="2" charset="-122"/>
              </a:endParaRPr>
            </a:p>
          </p:txBody>
        </p:sp>
        <p:sp>
          <p:nvSpPr>
            <p:cNvPr id="49170" name="Line 16"/>
            <p:cNvSpPr/>
            <p:nvPr/>
          </p:nvSpPr>
          <p:spPr>
            <a:xfrm>
              <a:off x="5028" y="2757"/>
              <a:ext cx="0" cy="1020"/>
            </a:xfrm>
            <a:prstGeom prst="line">
              <a:avLst/>
            </a:prstGeom>
            <a:ln w="25400" cap="flat" cmpd="sng">
              <a:solidFill>
                <a:schemeClr val="folHlink"/>
              </a:solidFill>
              <a:prstDash val="solid"/>
              <a:headEnd type="none" w="med" len="med"/>
              <a:tailEnd type="triangle" w="med" len="med"/>
            </a:ln>
          </p:spPr>
        </p:sp>
      </p:grpSp>
      <p:sp>
        <p:nvSpPr>
          <p:cNvPr id="79889" name="Text Box 17"/>
          <p:cNvSpPr txBox="1"/>
          <p:nvPr/>
        </p:nvSpPr>
        <p:spPr>
          <a:xfrm>
            <a:off x="1371600" y="3943350"/>
            <a:ext cx="506730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0.63×2=</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.26       	     1</a:t>
            </a:r>
            <a:endParaRPr lang="en-US" altLang="zh-CN" dirty="0">
              <a:latin typeface="Times New Roman" panose="02020603050405020304" pitchFamily="18" charset="0"/>
            </a:endParaRPr>
          </a:p>
        </p:txBody>
      </p:sp>
      <p:sp>
        <p:nvSpPr>
          <p:cNvPr id="79890" name="Text Box 18"/>
          <p:cNvSpPr txBox="1"/>
          <p:nvPr/>
        </p:nvSpPr>
        <p:spPr>
          <a:xfrm>
            <a:off x="1371600" y="4483100"/>
            <a:ext cx="506730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0.26×2=</a:t>
            </a:r>
            <a:r>
              <a:rPr lang="en-US" altLang="zh-CN" dirty="0">
                <a:solidFill>
                  <a:schemeClr val="hlink"/>
                </a:solidFill>
                <a:latin typeface="Times New Roman" panose="02020603050405020304" pitchFamily="18" charset="0"/>
              </a:rPr>
              <a:t>0</a:t>
            </a:r>
            <a:r>
              <a:rPr lang="en-US" altLang="zh-CN" dirty="0">
                <a:latin typeface="Times New Roman" panose="02020603050405020304" pitchFamily="18" charset="0"/>
              </a:rPr>
              <a:t>.52       	     0</a:t>
            </a:r>
            <a:endParaRPr lang="en-US" altLang="zh-CN" dirty="0">
              <a:latin typeface="Times New Roman" panose="02020603050405020304" pitchFamily="18" charset="0"/>
            </a:endParaRPr>
          </a:p>
        </p:txBody>
      </p:sp>
      <p:sp>
        <p:nvSpPr>
          <p:cNvPr id="79891" name="Text Box 19"/>
          <p:cNvSpPr txBox="1"/>
          <p:nvPr/>
        </p:nvSpPr>
        <p:spPr>
          <a:xfrm>
            <a:off x="1371600" y="5019675"/>
            <a:ext cx="432435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0.52×2=</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.04      	     1</a:t>
            </a:r>
            <a:endParaRPr lang="en-US" altLang="zh-CN" dirty="0">
              <a:latin typeface="Times New Roman" panose="02020603050405020304" pitchFamily="18" charset="0"/>
            </a:endParaRPr>
          </a:p>
        </p:txBody>
      </p:sp>
      <p:sp>
        <p:nvSpPr>
          <p:cNvPr id="79892" name="Text Box 20"/>
          <p:cNvSpPr txBox="1"/>
          <p:nvPr/>
        </p:nvSpPr>
        <p:spPr>
          <a:xfrm>
            <a:off x="1371600" y="5568950"/>
            <a:ext cx="544830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0.04×2=</a:t>
            </a:r>
            <a:r>
              <a:rPr lang="en-US" altLang="zh-CN" dirty="0">
                <a:solidFill>
                  <a:schemeClr val="hlink"/>
                </a:solidFill>
                <a:latin typeface="Times New Roman" panose="02020603050405020304" pitchFamily="18" charset="0"/>
              </a:rPr>
              <a:t>0</a:t>
            </a:r>
            <a:r>
              <a:rPr lang="en-US" altLang="zh-CN" dirty="0">
                <a:latin typeface="Times New Roman" panose="02020603050405020304" pitchFamily="18" charset="0"/>
              </a:rPr>
              <a:t>.</a:t>
            </a:r>
            <a:r>
              <a:rPr lang="en-US" altLang="zh-CN" dirty="0">
                <a:solidFill>
                  <a:srgbClr val="0000FF"/>
                </a:solidFill>
                <a:latin typeface="Times New Roman" panose="02020603050405020304" pitchFamily="18" charset="0"/>
              </a:rPr>
              <a:t>08</a:t>
            </a:r>
            <a:r>
              <a:rPr lang="en-US" altLang="zh-CN" dirty="0">
                <a:latin typeface="Times New Roman" panose="02020603050405020304" pitchFamily="18" charset="0"/>
              </a:rPr>
              <a:t>       	     0</a:t>
            </a:r>
            <a:endParaRPr lang="en-US" altLang="zh-CN" dirty="0">
              <a:latin typeface="Times New Roman" panose="02020603050405020304" pitchFamily="18" charset="0"/>
            </a:endParaRPr>
          </a:p>
        </p:txBody>
      </p:sp>
      <p:sp>
        <p:nvSpPr>
          <p:cNvPr id="79893" name="Text Box 21"/>
          <p:cNvSpPr txBox="1"/>
          <p:nvPr/>
        </p:nvSpPr>
        <p:spPr>
          <a:xfrm>
            <a:off x="1162050" y="6191250"/>
            <a:ext cx="5619750" cy="390525"/>
          </a:xfrm>
          <a:prstGeom prst="rect">
            <a:avLst/>
          </a:prstGeom>
          <a:noFill/>
          <a:ln w="9525">
            <a:noFill/>
          </a:ln>
        </p:spPr>
        <p:txBody>
          <a:bodyPr lIns="92075" tIns="46038" rIns="92075" bIns="46038">
            <a:spAutoFit/>
          </a:bodyPr>
          <a:p>
            <a:pPr eaLnBrk="1" hangingPunct="1"/>
            <a:r>
              <a:rPr lang="en-US" altLang="zh-CN" dirty="0">
                <a:latin typeface="Times New Roman" panose="02020603050405020304" pitchFamily="18" charset="0"/>
              </a:rPr>
              <a:t>(0.63)</a:t>
            </a:r>
            <a:r>
              <a:rPr lang="en-US" altLang="zh-CN" baseline="-30000" dirty="0">
                <a:latin typeface="Times New Roman" panose="02020603050405020304" pitchFamily="18" charset="0"/>
              </a:rPr>
              <a:t> 10</a:t>
            </a:r>
            <a:r>
              <a:rPr lang="en-US" altLang="zh-CN" dirty="0">
                <a:latin typeface="Times New Roman" panose="02020603050405020304" pitchFamily="18" charset="0"/>
              </a:rPr>
              <a:t>=(0.1010)</a:t>
            </a:r>
            <a:r>
              <a:rPr lang="en-US" altLang="zh-CN" baseline="-30000" dirty="0">
                <a:latin typeface="Times New Roman" panose="02020603050405020304" pitchFamily="18" charset="0"/>
              </a:rPr>
              <a:t> 2   </a:t>
            </a:r>
            <a:r>
              <a:rPr lang="en-US" altLang="zh-CN" dirty="0">
                <a:latin typeface="Times New Roman" panose="02020603050405020304" pitchFamily="18" charset="0"/>
              </a:rPr>
              <a:t>(</a:t>
            </a:r>
            <a:r>
              <a:rPr lang="zh-CN" altLang="en-US" dirty="0">
                <a:latin typeface="Times New Roman" panose="02020603050405020304" pitchFamily="18" charset="0"/>
              </a:rPr>
              <a:t>近似值</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9"/>
                                        </p:tgtEl>
                                        <p:attrNameLst>
                                          <p:attrName>style.visibility</p:attrName>
                                        </p:attrNameLst>
                                      </p:cBhvr>
                                      <p:to>
                                        <p:strVal val="visible"/>
                                      </p:to>
                                    </p:set>
                                    <p:anim calcmode="lin" valueType="num">
                                      <p:cBhvr additive="base">
                                        <p:cTn id="7" dur="500" fill="hold"/>
                                        <p:tgtEl>
                                          <p:spTgt spid="79879"/>
                                        </p:tgtEl>
                                        <p:attrNameLst>
                                          <p:attrName>ppt_x</p:attrName>
                                        </p:attrNameLst>
                                      </p:cBhvr>
                                      <p:tavLst>
                                        <p:tav tm="0">
                                          <p:val>
                                            <p:strVal val="0-#ppt_w/2"/>
                                          </p:val>
                                        </p:tav>
                                        <p:tav tm="100000">
                                          <p:val>
                                            <p:strVal val="#ppt_x"/>
                                          </p:val>
                                        </p:tav>
                                      </p:tavLst>
                                    </p:anim>
                                    <p:anim calcmode="lin" valueType="num">
                                      <p:cBhvr additive="base">
                                        <p:cTn id="8" dur="500" fill="hold"/>
                                        <p:tgtEl>
                                          <p:spTgt spid="798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80"/>
                                        </p:tgtEl>
                                        <p:attrNameLst>
                                          <p:attrName>style.visibility</p:attrName>
                                        </p:attrNameLst>
                                      </p:cBhvr>
                                      <p:to>
                                        <p:strVal val="visible"/>
                                      </p:to>
                                    </p:set>
                                    <p:anim calcmode="lin" valueType="num">
                                      <p:cBhvr additive="base">
                                        <p:cTn id="13" dur="500" fill="hold"/>
                                        <p:tgtEl>
                                          <p:spTgt spid="79880"/>
                                        </p:tgtEl>
                                        <p:attrNameLst>
                                          <p:attrName>ppt_x</p:attrName>
                                        </p:attrNameLst>
                                      </p:cBhvr>
                                      <p:tavLst>
                                        <p:tav tm="0">
                                          <p:val>
                                            <p:strVal val="0-#ppt_w/2"/>
                                          </p:val>
                                        </p:tav>
                                        <p:tav tm="100000">
                                          <p:val>
                                            <p:strVal val="#ppt_x"/>
                                          </p:val>
                                        </p:tav>
                                      </p:tavLst>
                                    </p:anim>
                                    <p:anim calcmode="lin" valueType="num">
                                      <p:cBhvr additive="base">
                                        <p:cTn id="14" dur="500" fill="hold"/>
                                        <p:tgtEl>
                                          <p:spTgt spid="798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9882"/>
                                        </p:tgtEl>
                                        <p:attrNameLst>
                                          <p:attrName>style.visibility</p:attrName>
                                        </p:attrNameLst>
                                      </p:cBhvr>
                                      <p:to>
                                        <p:strVal val="visible"/>
                                      </p:to>
                                    </p:set>
                                    <p:anim calcmode="lin" valueType="num">
                                      <p:cBhvr additive="base">
                                        <p:cTn id="24" dur="500" fill="hold"/>
                                        <p:tgtEl>
                                          <p:spTgt spid="79882"/>
                                        </p:tgtEl>
                                        <p:attrNameLst>
                                          <p:attrName>ppt_x</p:attrName>
                                        </p:attrNameLst>
                                      </p:cBhvr>
                                      <p:tavLst>
                                        <p:tav tm="0">
                                          <p:val>
                                            <p:strVal val="0-#ppt_w/2"/>
                                          </p:val>
                                        </p:tav>
                                        <p:tav tm="100000">
                                          <p:val>
                                            <p:strVal val="#ppt_x"/>
                                          </p:val>
                                        </p:tav>
                                      </p:tavLst>
                                    </p:anim>
                                    <p:anim calcmode="lin" valueType="num">
                                      <p:cBhvr additive="base">
                                        <p:cTn id="25" dur="500" fill="hold"/>
                                        <p:tgtEl>
                                          <p:spTgt spid="7988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9883"/>
                                        </p:tgtEl>
                                        <p:attrNameLst>
                                          <p:attrName>style.visibility</p:attrName>
                                        </p:attrNameLst>
                                      </p:cBhvr>
                                      <p:to>
                                        <p:strVal val="visible"/>
                                      </p:to>
                                    </p:set>
                                    <p:anim calcmode="lin" valueType="num">
                                      <p:cBhvr additive="base">
                                        <p:cTn id="30" dur="500" fill="hold"/>
                                        <p:tgtEl>
                                          <p:spTgt spid="79883"/>
                                        </p:tgtEl>
                                        <p:attrNameLst>
                                          <p:attrName>ppt_x</p:attrName>
                                        </p:attrNameLst>
                                      </p:cBhvr>
                                      <p:tavLst>
                                        <p:tav tm="0">
                                          <p:val>
                                            <p:strVal val="0-#ppt_w/2"/>
                                          </p:val>
                                        </p:tav>
                                        <p:tav tm="100000">
                                          <p:val>
                                            <p:strVal val="#ppt_x"/>
                                          </p:val>
                                        </p:tav>
                                      </p:tavLst>
                                    </p:anim>
                                    <p:anim calcmode="lin" valueType="num">
                                      <p:cBhvr additive="base">
                                        <p:cTn id="31" dur="500" fill="hold"/>
                                        <p:tgtEl>
                                          <p:spTgt spid="7988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9884"/>
                                        </p:tgtEl>
                                        <p:attrNameLst>
                                          <p:attrName>style.visibility</p:attrName>
                                        </p:attrNameLst>
                                      </p:cBhvr>
                                      <p:to>
                                        <p:strVal val="visible"/>
                                      </p:to>
                                    </p:set>
                                    <p:animEffect transition="in" filter="blinds(horizontal)">
                                      <p:cBhvr>
                                        <p:cTn id="36" dur="500"/>
                                        <p:tgtEl>
                                          <p:spTgt spid="79884"/>
                                        </p:tgtEl>
                                      </p:cBhvr>
                                    </p:animEffect>
                                  </p:childTnLst>
                                </p:cTn>
                              </p:par>
                            </p:childTnLst>
                          </p:cTn>
                        </p:par>
                        <p:par>
                          <p:cTn id="37" fill="hold">
                            <p:stCondLst>
                              <p:cond delay="500"/>
                            </p:stCondLst>
                            <p:childTnLst>
                              <p:par>
                                <p:cTn id="38" presetID="4" presetClass="entr" presetSubtype="16" fill="hold" grpId="0" nodeType="afterEffect">
                                  <p:stCondLst>
                                    <p:cond delay="0"/>
                                  </p:stCondLst>
                                  <p:childTnLst>
                                    <p:set>
                                      <p:cBhvr>
                                        <p:cTn id="39" dur="1" fill="hold">
                                          <p:stCondLst>
                                            <p:cond delay="0"/>
                                          </p:stCondLst>
                                        </p:cTn>
                                        <p:tgtEl>
                                          <p:spTgt spid="79889"/>
                                        </p:tgtEl>
                                        <p:attrNameLst>
                                          <p:attrName>style.visibility</p:attrName>
                                        </p:attrNameLst>
                                      </p:cBhvr>
                                      <p:to>
                                        <p:strVal val="visible"/>
                                      </p:to>
                                    </p:set>
                                    <p:animEffect transition="in" filter="box(in)">
                                      <p:cBhvr>
                                        <p:cTn id="40" dur="500"/>
                                        <p:tgtEl>
                                          <p:spTgt spid="7988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9890"/>
                                        </p:tgtEl>
                                        <p:attrNameLst>
                                          <p:attrName>style.visibility</p:attrName>
                                        </p:attrNameLst>
                                      </p:cBhvr>
                                      <p:to>
                                        <p:strVal val="visible"/>
                                      </p:to>
                                    </p:set>
                                    <p:anim calcmode="lin" valueType="num">
                                      <p:cBhvr additive="base">
                                        <p:cTn id="45" dur="500" fill="hold"/>
                                        <p:tgtEl>
                                          <p:spTgt spid="79890"/>
                                        </p:tgtEl>
                                        <p:attrNameLst>
                                          <p:attrName>ppt_x</p:attrName>
                                        </p:attrNameLst>
                                      </p:cBhvr>
                                      <p:tavLst>
                                        <p:tav tm="0">
                                          <p:val>
                                            <p:strVal val="0-#ppt_w/2"/>
                                          </p:val>
                                        </p:tav>
                                        <p:tav tm="100000">
                                          <p:val>
                                            <p:strVal val="#ppt_x"/>
                                          </p:val>
                                        </p:tav>
                                      </p:tavLst>
                                    </p:anim>
                                    <p:anim calcmode="lin" valueType="num">
                                      <p:cBhvr additive="base">
                                        <p:cTn id="46" dur="500" fill="hold"/>
                                        <p:tgtEl>
                                          <p:spTgt spid="7989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9891"/>
                                        </p:tgtEl>
                                        <p:attrNameLst>
                                          <p:attrName>style.visibility</p:attrName>
                                        </p:attrNameLst>
                                      </p:cBhvr>
                                      <p:to>
                                        <p:strVal val="visible"/>
                                      </p:to>
                                    </p:set>
                                    <p:anim calcmode="lin" valueType="num">
                                      <p:cBhvr additive="base">
                                        <p:cTn id="51" dur="500" fill="hold"/>
                                        <p:tgtEl>
                                          <p:spTgt spid="79891"/>
                                        </p:tgtEl>
                                        <p:attrNameLst>
                                          <p:attrName>ppt_x</p:attrName>
                                        </p:attrNameLst>
                                      </p:cBhvr>
                                      <p:tavLst>
                                        <p:tav tm="0">
                                          <p:val>
                                            <p:strVal val="0-#ppt_w/2"/>
                                          </p:val>
                                        </p:tav>
                                        <p:tav tm="100000">
                                          <p:val>
                                            <p:strVal val="#ppt_x"/>
                                          </p:val>
                                        </p:tav>
                                      </p:tavLst>
                                    </p:anim>
                                    <p:anim calcmode="lin" valueType="num">
                                      <p:cBhvr additive="base">
                                        <p:cTn id="52" dur="500" fill="hold"/>
                                        <p:tgtEl>
                                          <p:spTgt spid="7989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9892"/>
                                        </p:tgtEl>
                                        <p:attrNameLst>
                                          <p:attrName>style.visibility</p:attrName>
                                        </p:attrNameLst>
                                      </p:cBhvr>
                                      <p:to>
                                        <p:strVal val="visible"/>
                                      </p:to>
                                    </p:set>
                                    <p:anim calcmode="lin" valueType="num">
                                      <p:cBhvr additive="base">
                                        <p:cTn id="57" dur="500" fill="hold"/>
                                        <p:tgtEl>
                                          <p:spTgt spid="79892"/>
                                        </p:tgtEl>
                                        <p:attrNameLst>
                                          <p:attrName>ppt_x</p:attrName>
                                        </p:attrNameLst>
                                      </p:cBhvr>
                                      <p:tavLst>
                                        <p:tav tm="0">
                                          <p:val>
                                            <p:strVal val="0-#ppt_w/2"/>
                                          </p:val>
                                        </p:tav>
                                        <p:tav tm="100000">
                                          <p:val>
                                            <p:strVal val="#ppt_x"/>
                                          </p:val>
                                        </p:tav>
                                      </p:tavLst>
                                    </p:anim>
                                    <p:anim calcmode="lin" valueType="num">
                                      <p:cBhvr additive="base">
                                        <p:cTn id="58" dur="500" fill="hold"/>
                                        <p:tgtEl>
                                          <p:spTgt spid="7989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linds(horizontal)">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79893"/>
                                        </p:tgtEl>
                                        <p:attrNameLst>
                                          <p:attrName>style.visibility</p:attrName>
                                        </p:attrNameLst>
                                      </p:cBhvr>
                                      <p:to>
                                        <p:strVal val="visible"/>
                                      </p:to>
                                    </p:set>
                                    <p:anim calcmode="lin" valueType="num">
                                      <p:cBhvr additive="base">
                                        <p:cTn id="68" dur="500" fill="hold"/>
                                        <p:tgtEl>
                                          <p:spTgt spid="79893"/>
                                        </p:tgtEl>
                                        <p:attrNameLst>
                                          <p:attrName>ppt_x</p:attrName>
                                        </p:attrNameLst>
                                      </p:cBhvr>
                                      <p:tavLst>
                                        <p:tav tm="0">
                                          <p:val>
                                            <p:strVal val="0-#ppt_w/2"/>
                                          </p:val>
                                        </p:tav>
                                        <p:tav tm="100000">
                                          <p:val>
                                            <p:strVal val="#ppt_x"/>
                                          </p:val>
                                        </p:tav>
                                      </p:tavLst>
                                    </p:anim>
                                    <p:anim calcmode="lin" valueType="num">
                                      <p:cBhvr additive="base">
                                        <p:cTn id="69" dur="500" fill="hold"/>
                                        <p:tgtEl>
                                          <p:spTgt spid="79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p:bldP spid="79880" grpId="0"/>
      <p:bldP spid="79882" grpId="0"/>
      <p:bldP spid="79883" grpId="0"/>
      <p:bldP spid="79884" grpId="0"/>
      <p:bldP spid="79889" grpId="0"/>
      <p:bldP spid="79890" grpId="0"/>
      <p:bldP spid="79891" grpId="0"/>
      <p:bldP spid="79892" grpId="0"/>
      <p:bldP spid="798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0179" name="Text Box 2"/>
          <p:cNvSpPr txBox="1"/>
          <p:nvPr/>
        </p:nvSpPr>
        <p:spPr>
          <a:xfrm>
            <a:off x="0" y="717550"/>
            <a:ext cx="5867400" cy="519113"/>
          </a:xfrm>
          <a:prstGeom prst="rect">
            <a:avLst/>
          </a:prstGeom>
          <a:noFill/>
          <a:ln w="9525">
            <a:noFill/>
          </a:ln>
        </p:spPr>
        <p:txBody>
          <a:bodyPr lIns="92075" tIns="46038" rIns="92075" bIns="46038">
            <a:spAutoFit/>
          </a:bodyPr>
          <a:p>
            <a:pPr eaLnBrk="1" hangingPunct="1">
              <a:lnSpc>
                <a:spcPct val="100000"/>
              </a:lnSpc>
              <a:spcBef>
                <a:spcPct val="0"/>
              </a:spcBef>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）含整数、小数部分的数的转换 </a:t>
            </a:r>
            <a:endParaRPr lang="zh-CN" altLang="en-US" dirty="0">
              <a:latin typeface="Times New Roman" panose="02020603050405020304" pitchFamily="18" charset="0"/>
            </a:endParaRPr>
          </a:p>
        </p:txBody>
      </p:sp>
      <p:sp>
        <p:nvSpPr>
          <p:cNvPr id="50180" name="Text Box 3"/>
          <p:cNvSpPr txBox="1"/>
          <p:nvPr/>
        </p:nvSpPr>
        <p:spPr>
          <a:xfrm>
            <a:off x="381000" y="1295400"/>
            <a:ext cx="8077200" cy="1630363"/>
          </a:xfrm>
          <a:prstGeom prst="rect">
            <a:avLst/>
          </a:prstGeom>
          <a:noFill/>
          <a:ln w="9525">
            <a:noFill/>
          </a:ln>
        </p:spPr>
        <p:txBody>
          <a:bodyPr lIns="92075" tIns="46038" rIns="92075" bIns="46038">
            <a:spAutoFit/>
          </a:bodyPr>
          <a:p>
            <a:pPr marL="198755" indent="-198755" eaLnBrk="1" hangingPunct="1">
              <a:lnSpc>
                <a:spcPct val="120000"/>
              </a:lnSpc>
              <a:spcBef>
                <a:spcPct val="0"/>
              </a:spcBef>
              <a:buChar char="•"/>
            </a:pPr>
            <a:r>
              <a:rPr lang="en-US" altLang="zh-CN" dirty="0">
                <a:latin typeface="Times New Roman" panose="02020603050405020304" pitchFamily="18" charset="0"/>
              </a:rPr>
              <a:t> </a:t>
            </a:r>
            <a:r>
              <a:rPr lang="zh-CN" altLang="en-US" dirty="0">
                <a:latin typeface="Times New Roman" panose="02020603050405020304" pitchFamily="18" charset="0"/>
              </a:rPr>
              <a:t>将整数、小数部分</a:t>
            </a:r>
            <a:r>
              <a:rPr lang="zh-CN" altLang="en-US" dirty="0">
                <a:solidFill>
                  <a:schemeClr val="folHlink"/>
                </a:solidFill>
                <a:latin typeface="Times New Roman" panose="02020603050405020304" pitchFamily="18" charset="0"/>
              </a:rPr>
              <a:t>分别进行转换</a:t>
            </a:r>
            <a:r>
              <a:rPr lang="zh-CN" altLang="en-US" dirty="0">
                <a:latin typeface="Times New Roman" panose="02020603050405020304" pitchFamily="18" charset="0"/>
              </a:rPr>
              <a:t>，得到转换后的整数和小数部分，然后再这</a:t>
            </a:r>
            <a:r>
              <a:rPr lang="zh-CN" altLang="en-US" dirty="0">
                <a:solidFill>
                  <a:schemeClr val="folHlink"/>
                </a:solidFill>
                <a:latin typeface="Times New Roman" panose="02020603050405020304" pitchFamily="18" charset="0"/>
              </a:rPr>
              <a:t>两部分组合起来</a:t>
            </a:r>
            <a:r>
              <a:rPr lang="zh-CN" altLang="en-US" dirty="0">
                <a:latin typeface="Times New Roman" panose="02020603050405020304" pitchFamily="18" charset="0"/>
              </a:rPr>
              <a:t>得到一个完整的数。</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80900" name="Text Box 4"/>
          <p:cNvSpPr txBox="1"/>
          <p:nvPr/>
        </p:nvSpPr>
        <p:spPr>
          <a:xfrm>
            <a:off x="228600" y="3086100"/>
            <a:ext cx="8458200" cy="604838"/>
          </a:xfrm>
          <a:prstGeom prst="rect">
            <a:avLst/>
          </a:prstGeom>
          <a:noFill/>
          <a:ln w="9525">
            <a:noFill/>
          </a:ln>
        </p:spPr>
        <p:txBody>
          <a:bodyPr lIns="92075" tIns="46038" rIns="92075" bIns="46038">
            <a:spAutoFit/>
          </a:bodyPr>
          <a:p>
            <a:pPr algn="just" eaLnBrk="1" hangingPunct="1">
              <a:lnSpc>
                <a:spcPct val="120000"/>
              </a:lnSpc>
              <a:spcBef>
                <a:spcPct val="0"/>
              </a:spcBef>
            </a:pPr>
            <a:r>
              <a:rPr lang="zh-CN" altLang="en-US" dirty="0">
                <a:latin typeface="Times New Roman" panose="02020603050405020304" pitchFamily="18" charset="0"/>
              </a:rPr>
              <a:t>例</a:t>
            </a:r>
            <a:r>
              <a:rPr lang="en-US" altLang="zh-CN" dirty="0">
                <a:latin typeface="Times New Roman" panose="02020603050405020304" pitchFamily="18" charset="0"/>
              </a:rPr>
              <a:t>4  </a:t>
            </a:r>
            <a:r>
              <a:rPr lang="zh-CN" altLang="en-US" dirty="0">
                <a:latin typeface="Times New Roman" panose="02020603050405020304" pitchFamily="18" charset="0"/>
              </a:rPr>
              <a:t>将十进制数</a:t>
            </a:r>
            <a:r>
              <a:rPr lang="en-US" altLang="zh-CN" dirty="0">
                <a:latin typeface="Times New Roman" panose="02020603050405020304" pitchFamily="18" charset="0"/>
              </a:rPr>
              <a:t>835.6875</a:t>
            </a:r>
            <a:r>
              <a:rPr lang="zh-CN" altLang="en-US" dirty="0">
                <a:latin typeface="Times New Roman" panose="02020603050405020304" pitchFamily="18" charset="0"/>
              </a:rPr>
              <a:t>转换成二、八进制数。</a:t>
            </a:r>
            <a:endParaRPr lang="zh-CN" altLang="en-US" dirty="0">
              <a:latin typeface="Times New Roman" panose="02020603050405020304" pitchFamily="18" charset="0"/>
            </a:endParaRPr>
          </a:p>
        </p:txBody>
      </p:sp>
      <p:sp>
        <p:nvSpPr>
          <p:cNvPr id="80906" name="Text Box 10"/>
          <p:cNvSpPr txBox="1"/>
          <p:nvPr/>
        </p:nvSpPr>
        <p:spPr>
          <a:xfrm>
            <a:off x="669925" y="3816350"/>
            <a:ext cx="7316788" cy="519113"/>
          </a:xfrm>
          <a:prstGeom prst="rect">
            <a:avLst/>
          </a:prstGeom>
          <a:noFill/>
          <a:ln w="9525">
            <a:noFill/>
          </a:ln>
        </p:spPr>
        <p:txBody>
          <a:bodyPr lIns="93600" tIns="46800" rIns="93600" bIns="46800">
            <a:spAutoFit/>
          </a:bodyPr>
          <a:p>
            <a:pPr>
              <a:lnSpc>
                <a:spcPct val="10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整数部分： </a:t>
            </a:r>
            <a:r>
              <a:rPr lang="en-US" altLang="zh-CN" dirty="0">
                <a:latin typeface="Times New Roman" panose="02020603050405020304" pitchFamily="18" charset="0"/>
              </a:rPr>
              <a:t>(835)</a:t>
            </a:r>
            <a:r>
              <a:rPr lang="en-US" altLang="zh-CN" baseline="-30000" dirty="0">
                <a:latin typeface="Times New Roman" panose="02020603050405020304" pitchFamily="18" charset="0"/>
              </a:rPr>
              <a:t>10</a:t>
            </a:r>
            <a:r>
              <a:rPr lang="en-US" altLang="zh-CN" dirty="0">
                <a:latin typeface="Times New Roman" panose="02020603050405020304" pitchFamily="18" charset="0"/>
              </a:rPr>
              <a:t>=(1101000011)</a:t>
            </a:r>
            <a:r>
              <a:rPr lang="en-US" altLang="zh-CN" baseline="-30000" dirty="0">
                <a:latin typeface="Times New Roman" panose="02020603050405020304" pitchFamily="18" charset="0"/>
              </a:rPr>
              <a:t> 2</a:t>
            </a:r>
            <a:endParaRPr lang="en-US" altLang="zh-CN" baseline="-30000" dirty="0">
              <a:latin typeface="Times New Roman" panose="02020603050405020304" pitchFamily="18" charset="0"/>
            </a:endParaRPr>
          </a:p>
        </p:txBody>
      </p:sp>
      <p:sp>
        <p:nvSpPr>
          <p:cNvPr id="80907" name="Text Box 11"/>
          <p:cNvSpPr txBox="1"/>
          <p:nvPr/>
        </p:nvSpPr>
        <p:spPr>
          <a:xfrm>
            <a:off x="669925" y="4354513"/>
            <a:ext cx="6340475" cy="519112"/>
          </a:xfrm>
          <a:prstGeom prst="rect">
            <a:avLst/>
          </a:prstGeom>
          <a:noFill/>
          <a:ln w="9525">
            <a:noFill/>
          </a:ln>
        </p:spPr>
        <p:txBody>
          <a:bodyPr lIns="92075" tIns="46038" rIns="92075" bIns="46038">
            <a:spAutoFit/>
          </a:bodyPr>
          <a:p>
            <a:pPr>
              <a:lnSpc>
                <a:spcPct val="10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小数部分： </a:t>
            </a:r>
            <a:r>
              <a:rPr lang="en-US" altLang="zh-CN" dirty="0">
                <a:latin typeface="Times New Roman" panose="02020603050405020304" pitchFamily="18" charset="0"/>
              </a:rPr>
              <a:t>(0.6875)</a:t>
            </a:r>
            <a:r>
              <a:rPr lang="en-US" altLang="zh-CN" baseline="-30000" dirty="0">
                <a:latin typeface="Times New Roman" panose="02020603050405020304" pitchFamily="18" charset="0"/>
              </a:rPr>
              <a:t>10 </a:t>
            </a:r>
            <a:r>
              <a:rPr lang="en-US" altLang="zh-CN" dirty="0">
                <a:latin typeface="Times New Roman" panose="02020603050405020304" pitchFamily="18" charset="0"/>
              </a:rPr>
              <a:t>=(0.1011)</a:t>
            </a:r>
            <a:r>
              <a:rPr lang="en-US" altLang="zh-CN" baseline="-30000" dirty="0">
                <a:latin typeface="Times New Roman" panose="02020603050405020304" pitchFamily="18" charset="0"/>
              </a:rPr>
              <a:t> 2 </a:t>
            </a:r>
            <a:endParaRPr lang="en-US" altLang="zh-CN" baseline="-30000" dirty="0">
              <a:latin typeface="Times New Roman" panose="02020603050405020304" pitchFamily="18" charset="0"/>
            </a:endParaRPr>
          </a:p>
        </p:txBody>
      </p:sp>
      <p:sp>
        <p:nvSpPr>
          <p:cNvPr id="80908" name="Text Box 12"/>
          <p:cNvSpPr txBox="1"/>
          <p:nvPr/>
        </p:nvSpPr>
        <p:spPr>
          <a:xfrm>
            <a:off x="669925" y="5145088"/>
            <a:ext cx="6056313" cy="519112"/>
          </a:xfrm>
          <a:prstGeom prst="rect">
            <a:avLst/>
          </a:prstGeom>
          <a:noFill/>
          <a:ln w="9525">
            <a:noFill/>
          </a:ln>
        </p:spPr>
        <p:txBody>
          <a:bodyPr lIns="93600" tIns="46800" rIns="93600" bIns="46800">
            <a:spAutoFit/>
          </a:bodyPr>
          <a:p>
            <a:pPr>
              <a:lnSpc>
                <a:spcPct val="100000"/>
              </a:lnSpc>
              <a:spcBef>
                <a:spcPct val="0"/>
              </a:spcBef>
            </a:pPr>
            <a:r>
              <a:rPr lang="en-US" altLang="zh-CN" sz="2000" b="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(835.6875)</a:t>
            </a:r>
            <a:r>
              <a:rPr lang="en-US" altLang="zh-CN" baseline="-30000" dirty="0">
                <a:latin typeface="Times New Roman" panose="02020603050405020304" pitchFamily="18" charset="0"/>
              </a:rPr>
              <a:t>10</a:t>
            </a:r>
            <a:r>
              <a:rPr lang="en-US" altLang="zh-CN" dirty="0">
                <a:latin typeface="Times New Roman" panose="02020603050405020304" pitchFamily="18" charset="0"/>
              </a:rPr>
              <a:t>=(1101000011.1011)</a:t>
            </a:r>
            <a:r>
              <a:rPr lang="en-US" altLang="zh-CN" baseline="-30000" dirty="0">
                <a:latin typeface="Times New Roman" panose="02020603050405020304" pitchFamily="18" charset="0"/>
              </a:rPr>
              <a:t> 2</a:t>
            </a:r>
            <a:endParaRPr lang="en-US" altLang="zh-CN" baseline="-30000" dirty="0">
              <a:latin typeface="Times New Roman" panose="02020603050405020304" pitchFamily="18" charset="0"/>
            </a:endParaRPr>
          </a:p>
        </p:txBody>
      </p:sp>
      <p:sp>
        <p:nvSpPr>
          <p:cNvPr id="80909" name="Text Box 13"/>
          <p:cNvSpPr txBox="1"/>
          <p:nvPr/>
        </p:nvSpPr>
        <p:spPr>
          <a:xfrm>
            <a:off x="2709863" y="5664200"/>
            <a:ext cx="4056062" cy="519113"/>
          </a:xfrm>
          <a:prstGeom prst="rect">
            <a:avLst/>
          </a:prstGeom>
          <a:noFill/>
          <a:ln w="9525">
            <a:noFill/>
          </a:ln>
        </p:spPr>
        <p:txBody>
          <a:bodyPr lIns="93600" tIns="46800" rIns="93600" bIns="46800">
            <a:spAutoFit/>
          </a:bodyPr>
          <a:p>
            <a:pPr eaLnBrk="1" hangingPunct="1">
              <a:lnSpc>
                <a:spcPct val="100000"/>
              </a:lnSpc>
              <a:spcBef>
                <a:spcPct val="0"/>
              </a:spcBef>
            </a:pPr>
            <a:r>
              <a:rPr lang="en-US" altLang="zh-CN" dirty="0">
                <a:latin typeface="Times New Roman" panose="02020603050405020304" pitchFamily="18" charset="0"/>
              </a:rPr>
              <a:t>=(1503.54)</a:t>
            </a:r>
            <a:r>
              <a:rPr lang="en-US" altLang="zh-CN" baseline="-30000" dirty="0">
                <a:latin typeface="Times New Roman" panose="02020603050405020304" pitchFamily="18" charset="0"/>
              </a:rPr>
              <a:t>8</a:t>
            </a:r>
            <a:r>
              <a:rPr lang="en-US" altLang="zh-CN" dirty="0">
                <a:latin typeface="Times New Roman" panose="02020603050405020304" pitchFamily="18" charset="0"/>
              </a:rPr>
              <a:t> </a:t>
            </a:r>
            <a:endParaRPr lang="en-US" altLang="zh-CN" dirty="0">
              <a:latin typeface="宋体" panose="02010600030101010101" pitchFamily="2" charset="-122"/>
            </a:endParaRPr>
          </a:p>
        </p:txBody>
      </p:sp>
      <p:sp>
        <p:nvSpPr>
          <p:cNvPr id="50186" name="Line 14"/>
          <p:cNvSpPr/>
          <p:nvPr/>
        </p:nvSpPr>
        <p:spPr>
          <a:xfrm>
            <a:off x="3346450" y="5597525"/>
            <a:ext cx="431800" cy="0"/>
          </a:xfrm>
          <a:prstGeom prst="line">
            <a:avLst/>
          </a:prstGeom>
          <a:ln w="25400" cap="flat" cmpd="sng">
            <a:solidFill>
              <a:schemeClr val="tx1"/>
            </a:solidFill>
            <a:prstDash val="solid"/>
            <a:headEnd type="none" w="med" len="med"/>
            <a:tailEnd type="none" w="med" len="med"/>
          </a:ln>
        </p:spPr>
      </p:sp>
      <p:sp>
        <p:nvSpPr>
          <p:cNvPr id="50187" name="Line 16"/>
          <p:cNvSpPr/>
          <p:nvPr/>
        </p:nvSpPr>
        <p:spPr>
          <a:xfrm>
            <a:off x="4427538" y="5580063"/>
            <a:ext cx="431800" cy="0"/>
          </a:xfrm>
          <a:prstGeom prst="line">
            <a:avLst/>
          </a:prstGeom>
          <a:ln w="25400" cap="flat" cmpd="sng">
            <a:solidFill>
              <a:schemeClr val="tx1"/>
            </a:solidFill>
            <a:prstDash val="solid"/>
            <a:headEnd type="none" w="med" len="med"/>
            <a:tailEnd type="none" w="med" len="med"/>
          </a:ln>
        </p:spPr>
      </p:sp>
      <p:sp>
        <p:nvSpPr>
          <p:cNvPr id="50188" name="Line 17"/>
          <p:cNvSpPr/>
          <p:nvPr/>
        </p:nvSpPr>
        <p:spPr>
          <a:xfrm>
            <a:off x="3914775" y="5580063"/>
            <a:ext cx="431800" cy="0"/>
          </a:xfrm>
          <a:prstGeom prst="line">
            <a:avLst/>
          </a:prstGeom>
          <a:ln w="25400" cap="flat" cmpd="sng">
            <a:solidFill>
              <a:schemeClr val="tx1"/>
            </a:solidFill>
            <a:prstDash val="solid"/>
            <a:headEnd type="none" w="med" len="med"/>
            <a:tailEnd type="none" w="med" len="med"/>
          </a:ln>
        </p:spPr>
      </p:sp>
      <p:sp>
        <p:nvSpPr>
          <p:cNvPr id="50189" name="Line 18"/>
          <p:cNvSpPr/>
          <p:nvPr/>
        </p:nvSpPr>
        <p:spPr>
          <a:xfrm>
            <a:off x="5040313" y="5580063"/>
            <a:ext cx="431800" cy="0"/>
          </a:xfrm>
          <a:prstGeom prst="line">
            <a:avLst/>
          </a:prstGeom>
          <a:ln w="25400"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additive="base">
                                        <p:cTn id="7" dur="500" fill="hold"/>
                                        <p:tgtEl>
                                          <p:spTgt spid="80900"/>
                                        </p:tgtEl>
                                        <p:attrNameLst>
                                          <p:attrName>ppt_x</p:attrName>
                                        </p:attrNameLst>
                                      </p:cBhvr>
                                      <p:tavLst>
                                        <p:tav tm="0">
                                          <p:val>
                                            <p:strVal val="0-#ppt_w/2"/>
                                          </p:val>
                                        </p:tav>
                                        <p:tav tm="100000">
                                          <p:val>
                                            <p:strVal val="#ppt_x"/>
                                          </p:val>
                                        </p:tav>
                                      </p:tavLst>
                                    </p:anim>
                                    <p:anim calcmode="lin" valueType="num">
                                      <p:cBhvr additive="base">
                                        <p:cTn id="8"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80906"/>
                                        </p:tgtEl>
                                        <p:attrNameLst>
                                          <p:attrName>style.visibility</p:attrName>
                                        </p:attrNameLst>
                                      </p:cBhvr>
                                      <p:to>
                                        <p:strVal val="visible"/>
                                      </p:to>
                                    </p:set>
                                    <p:anim to="" calcmode="lin" valueType="num">
                                      <p:cBhvr>
                                        <p:cTn id="13" dur="1" fill="hold"/>
                                        <p:tgtEl>
                                          <p:spTgt spid="80906"/>
                                        </p:tgtEl>
                                        <p:attrNameLst>
                                          <p:attrName>style.visibility</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80907"/>
                                        </p:tgtEl>
                                        <p:attrNameLst>
                                          <p:attrName>style.visibility</p:attrName>
                                        </p:attrNameLst>
                                      </p:cBhvr>
                                      <p:to>
                                        <p:strVal val="visible"/>
                                      </p:to>
                                    </p:set>
                                    <p:anim to="" calcmode="lin" valueType="num">
                                      <p:cBhvr>
                                        <p:cTn id="18" dur="1" fill="hold"/>
                                        <p:tgtEl>
                                          <p:spTgt spid="80907"/>
                                        </p:tgtEl>
                                        <p:attrNameLst>
                                          <p:attrName>style.visibility</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80908"/>
                                        </p:tgtEl>
                                        <p:attrNameLst>
                                          <p:attrName>style.visibility</p:attrName>
                                        </p:attrNameLst>
                                      </p:cBhvr>
                                      <p:to>
                                        <p:strVal val="visible"/>
                                      </p:to>
                                    </p:set>
                                    <p:anim to="" calcmode="lin" valueType="num">
                                      <p:cBhvr>
                                        <p:cTn id="23" dur="1" fill="hold"/>
                                        <p:tgtEl>
                                          <p:spTgt spid="80908"/>
                                        </p:tgtEl>
                                        <p:attrNameLst>
                                          <p:attrName>style.visibility</p:attrName>
                                        </p:attrNameLst>
                                      </p:cBhvr>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0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6" grpId="0"/>
      <p:bldP spid="80907" grpId="0"/>
      <p:bldP spid="80908" grpId="0"/>
      <p:bldP spid="8090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1203" name="Text Box 1028"/>
          <p:cNvSpPr txBox="1"/>
          <p:nvPr/>
        </p:nvSpPr>
        <p:spPr>
          <a:xfrm>
            <a:off x="228600" y="411163"/>
            <a:ext cx="6858000" cy="549275"/>
          </a:xfrm>
          <a:prstGeom prst="rect">
            <a:avLst/>
          </a:prstGeom>
          <a:noFill/>
          <a:ln w="9525">
            <a:noFill/>
          </a:ln>
        </p:spPr>
        <p:txBody>
          <a:bodyPr lIns="92075" tIns="46038" rIns="92075" bIns="46038">
            <a:spAutoFit/>
          </a:bodyPr>
          <a:p>
            <a:pPr algn="just" eaLnBrk="1" hangingPunct="1">
              <a:lnSpc>
                <a:spcPct val="100000"/>
              </a:lnSpc>
              <a:spcBef>
                <a:spcPct val="0"/>
              </a:spcBef>
            </a:pPr>
            <a:r>
              <a:rPr lang="en-US" altLang="zh-CN" sz="3000" dirty="0">
                <a:solidFill>
                  <a:srgbClr val="9933FF"/>
                </a:solidFill>
                <a:latin typeface="Times New Roman" panose="02020603050405020304" pitchFamily="18" charset="0"/>
                <a:ea typeface="楷体_GB2312" pitchFamily="49" charset="-122"/>
              </a:rPr>
              <a:t>3.  </a:t>
            </a:r>
            <a:r>
              <a:rPr lang="zh-CN" altLang="en-US" sz="3000" dirty="0">
                <a:solidFill>
                  <a:srgbClr val="9933FF"/>
                </a:solidFill>
                <a:latin typeface="Times New Roman" panose="02020603050405020304" pitchFamily="18" charset="0"/>
                <a:ea typeface="楷体_GB2312" pitchFamily="49" charset="-122"/>
              </a:rPr>
              <a:t>二、八、十六进制数的相互转换</a:t>
            </a:r>
            <a:r>
              <a:rPr lang="zh-CN" altLang="en-US" sz="3000" dirty="0">
                <a:solidFill>
                  <a:srgbClr val="9933FF"/>
                </a:solidFill>
                <a:latin typeface="宋体" panose="02010600030101010101" pitchFamily="2" charset="-122"/>
              </a:rPr>
              <a:t> </a:t>
            </a:r>
            <a:endParaRPr lang="zh-CN" altLang="en-US" sz="3000" dirty="0">
              <a:solidFill>
                <a:srgbClr val="9933FF"/>
              </a:solidFill>
              <a:latin typeface="宋体" panose="02010600030101010101" pitchFamily="2" charset="-122"/>
            </a:endParaRPr>
          </a:p>
        </p:txBody>
      </p:sp>
      <p:sp>
        <p:nvSpPr>
          <p:cNvPr id="51204" name="Text Box 1029"/>
          <p:cNvSpPr txBox="1"/>
          <p:nvPr/>
        </p:nvSpPr>
        <p:spPr>
          <a:xfrm>
            <a:off x="228600" y="1157288"/>
            <a:ext cx="6400800" cy="519112"/>
          </a:xfrm>
          <a:prstGeom prst="rect">
            <a:avLst/>
          </a:prstGeom>
          <a:noFill/>
          <a:ln w="9525">
            <a:noFill/>
          </a:ln>
        </p:spPr>
        <p:txBody>
          <a:bodyPr lIns="92075" tIns="46038" rIns="92075" bIns="46038">
            <a:spAutoFit/>
          </a:bodyPr>
          <a:p>
            <a:pPr eaLnBrk="1" hangingPunct="1">
              <a:lnSpc>
                <a:spcPct val="100000"/>
              </a:lnSpc>
              <a:spcBef>
                <a:spcPct val="0"/>
              </a:spcBef>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）八进制数转换成二进制数 </a:t>
            </a:r>
            <a:endParaRPr lang="zh-CN" altLang="en-US" dirty="0">
              <a:latin typeface="Times New Roman" panose="02020603050405020304" pitchFamily="18" charset="0"/>
            </a:endParaRPr>
          </a:p>
        </p:txBody>
      </p:sp>
      <p:sp>
        <p:nvSpPr>
          <p:cNvPr id="152582" name="Text Box 1030"/>
          <p:cNvSpPr txBox="1"/>
          <p:nvPr/>
        </p:nvSpPr>
        <p:spPr>
          <a:xfrm>
            <a:off x="457200" y="1752600"/>
            <a:ext cx="7848600" cy="604838"/>
          </a:xfrm>
          <a:prstGeom prst="rect">
            <a:avLst/>
          </a:prstGeom>
          <a:noFill/>
          <a:ln w="9525">
            <a:noFill/>
          </a:ln>
        </p:spPr>
        <p:txBody>
          <a:bodyPr lIns="92075" tIns="46038" rIns="92075" bIns="46038">
            <a:spAutoFit/>
          </a:bodyPr>
          <a:p>
            <a:pPr eaLnBrk="1" hangingPunct="1">
              <a:lnSpc>
                <a:spcPct val="120000"/>
              </a:lnSpc>
              <a:spcBef>
                <a:spcPct val="0"/>
              </a:spcBef>
            </a:pPr>
            <a:r>
              <a:rPr lang="zh-CN" altLang="en-US" dirty="0">
                <a:latin typeface="Times New Roman" panose="02020603050405020304" pitchFamily="18" charset="0"/>
              </a:rPr>
              <a:t>例</a:t>
            </a:r>
            <a:r>
              <a:rPr lang="en-US" altLang="zh-CN" dirty="0">
                <a:latin typeface="Times New Roman" panose="02020603050405020304" pitchFamily="18" charset="0"/>
              </a:rPr>
              <a:t>1  </a:t>
            </a:r>
            <a:r>
              <a:rPr lang="zh-CN" altLang="en-US" dirty="0">
                <a:latin typeface="Times New Roman" panose="02020603050405020304" pitchFamily="18" charset="0"/>
              </a:rPr>
              <a:t>将</a:t>
            </a:r>
            <a:r>
              <a:rPr lang="en-US" altLang="zh-CN" dirty="0">
                <a:latin typeface="Times New Roman" panose="02020603050405020304" pitchFamily="18" charset="0"/>
              </a:rPr>
              <a:t>(13.724)</a:t>
            </a:r>
            <a:r>
              <a:rPr lang="en-US" altLang="zh-CN" baseline="-30000" dirty="0">
                <a:latin typeface="Times New Roman" panose="02020603050405020304" pitchFamily="18" charset="0"/>
              </a:rPr>
              <a:t>8</a:t>
            </a:r>
            <a:r>
              <a:rPr lang="zh-CN" altLang="en-US" dirty="0">
                <a:latin typeface="Times New Roman" panose="02020603050405020304" pitchFamily="18" charset="0"/>
              </a:rPr>
              <a:t>转换成二进制数</a:t>
            </a:r>
            <a:endParaRPr lang="zh-CN" altLang="en-US" dirty="0">
              <a:latin typeface="Times New Roman" panose="02020603050405020304" pitchFamily="18" charset="0"/>
            </a:endParaRPr>
          </a:p>
        </p:txBody>
      </p:sp>
      <p:sp>
        <p:nvSpPr>
          <p:cNvPr id="152583" name="Text Box 1031"/>
          <p:cNvSpPr txBox="1"/>
          <p:nvPr/>
        </p:nvSpPr>
        <p:spPr>
          <a:xfrm>
            <a:off x="457200" y="2357438"/>
            <a:ext cx="7180263" cy="1289050"/>
          </a:xfrm>
          <a:prstGeom prst="rect">
            <a:avLst/>
          </a:prstGeom>
          <a:noFill/>
          <a:ln w="9525">
            <a:noFill/>
          </a:ln>
        </p:spPr>
        <p:txBody>
          <a:bodyPr lIns="93600" tIns="46800" rIns="93600" bIns="46800">
            <a:spAutoFit/>
          </a:bodyPr>
          <a:p>
            <a:pPr eaLnBrk="1" hangingPunct="1">
              <a:lnSpc>
                <a:spcPct val="140000"/>
              </a:lnSpc>
              <a:spcBef>
                <a:spcPct val="0"/>
              </a:spcBef>
            </a:pPr>
            <a:r>
              <a:rPr lang="en-US" altLang="zh-CN" sz="2000" b="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(13</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724)</a:t>
            </a:r>
            <a:r>
              <a:rPr lang="en-US" altLang="zh-CN" baseline="-30000" dirty="0">
                <a:latin typeface="Times New Roman" panose="02020603050405020304" pitchFamily="18" charset="0"/>
              </a:rPr>
              <a:t>8</a:t>
            </a:r>
            <a:r>
              <a:rPr lang="en-US" altLang="zh-CN" dirty="0">
                <a:latin typeface="Times New Roman" panose="02020603050405020304" pitchFamily="18" charset="0"/>
              </a:rPr>
              <a:t>=( </a:t>
            </a:r>
            <a:r>
              <a:rPr lang="en-US" altLang="zh-CN" u="sng" dirty="0">
                <a:latin typeface="Times New Roman" panose="02020603050405020304" pitchFamily="18" charset="0"/>
              </a:rPr>
              <a:t>001</a:t>
            </a:r>
            <a:r>
              <a:rPr lang="en-US" altLang="zh-CN" dirty="0">
                <a:latin typeface="Times New Roman" panose="02020603050405020304" pitchFamily="18" charset="0"/>
              </a:rPr>
              <a:t>  </a:t>
            </a:r>
            <a:r>
              <a:rPr lang="en-US" altLang="zh-CN" u="sng" dirty="0">
                <a:latin typeface="Times New Roman" panose="02020603050405020304" pitchFamily="18" charset="0"/>
              </a:rPr>
              <a:t>011</a:t>
            </a:r>
            <a:r>
              <a:rPr lang="en-US" altLang="zh-CN" dirty="0">
                <a:solidFill>
                  <a:schemeClr val="hlink"/>
                </a:solidFill>
                <a:latin typeface="Times New Roman" panose="02020603050405020304" pitchFamily="18" charset="0"/>
              </a:rPr>
              <a:t> .</a:t>
            </a:r>
            <a:r>
              <a:rPr lang="en-US" altLang="zh-CN" dirty="0">
                <a:latin typeface="Times New Roman" panose="02020603050405020304" pitchFamily="18" charset="0"/>
              </a:rPr>
              <a:t> </a:t>
            </a:r>
            <a:r>
              <a:rPr lang="en-US" altLang="zh-CN" u="sng" dirty="0">
                <a:latin typeface="Times New Roman" panose="02020603050405020304" pitchFamily="18" charset="0"/>
              </a:rPr>
              <a:t>111</a:t>
            </a:r>
            <a:r>
              <a:rPr lang="en-US" altLang="zh-CN" dirty="0">
                <a:latin typeface="Times New Roman" panose="02020603050405020304" pitchFamily="18" charset="0"/>
              </a:rPr>
              <a:t>  </a:t>
            </a:r>
            <a:r>
              <a:rPr lang="en-US" altLang="zh-CN" u="sng" dirty="0">
                <a:latin typeface="Times New Roman" panose="02020603050405020304" pitchFamily="18" charset="0"/>
              </a:rPr>
              <a:t>010</a:t>
            </a:r>
            <a:r>
              <a:rPr lang="en-US" altLang="zh-CN" dirty="0">
                <a:latin typeface="Times New Roman" panose="02020603050405020304" pitchFamily="18" charset="0"/>
              </a:rPr>
              <a:t>  </a:t>
            </a:r>
            <a:r>
              <a:rPr lang="en-US" altLang="zh-CN" u="sng" dirty="0">
                <a:latin typeface="Times New Roman" panose="02020603050405020304" pitchFamily="18" charset="0"/>
              </a:rPr>
              <a:t>100</a:t>
            </a:r>
            <a:r>
              <a:rPr lang="en-US" altLang="zh-CN" dirty="0">
                <a:latin typeface="Times New Roman" panose="02020603050405020304" pitchFamily="18" charset="0"/>
              </a:rPr>
              <a:t> )</a:t>
            </a:r>
            <a:r>
              <a:rPr lang="en-US" altLang="zh-CN" baseline="-30000" dirty="0">
                <a:latin typeface="Times New Roman" panose="02020603050405020304" pitchFamily="18" charset="0"/>
              </a:rPr>
              <a:t>2</a:t>
            </a:r>
            <a:endParaRPr lang="en-US" altLang="zh-CN" baseline="-30000" dirty="0">
              <a:latin typeface="Times New Roman" panose="02020603050405020304" pitchFamily="18" charset="0"/>
            </a:endParaRPr>
          </a:p>
          <a:p>
            <a:pPr eaLnBrk="1" hangingPunct="1">
              <a:lnSpc>
                <a:spcPct val="140000"/>
              </a:lnSpc>
              <a:spcBef>
                <a:spcPct val="0"/>
              </a:spcBef>
            </a:pPr>
            <a:r>
              <a:rPr lang="en-US" altLang="zh-CN" baseline="-30000" dirty="0">
                <a:latin typeface="Times New Roman" panose="02020603050405020304" pitchFamily="18" charset="0"/>
              </a:rPr>
              <a:t>                           </a:t>
            </a:r>
            <a:r>
              <a:rPr lang="en-US" altLang="zh-CN" dirty="0">
                <a:latin typeface="Times New Roman" panose="02020603050405020304" pitchFamily="18" charset="0"/>
              </a:rPr>
              <a:t>=(1011.1110101)</a:t>
            </a:r>
            <a:r>
              <a:rPr lang="en-US" altLang="zh-CN" baseline="-30000" dirty="0">
                <a:latin typeface="Times New Roman" panose="02020603050405020304" pitchFamily="18" charset="0"/>
              </a:rPr>
              <a:t> 2</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152584" name="Text Box 1032"/>
          <p:cNvSpPr txBox="1"/>
          <p:nvPr/>
        </p:nvSpPr>
        <p:spPr>
          <a:xfrm>
            <a:off x="228600" y="3905250"/>
            <a:ext cx="7408863" cy="390525"/>
          </a:xfrm>
          <a:prstGeom prst="rect">
            <a:avLst/>
          </a:prstGeom>
          <a:noFill/>
          <a:ln w="9525">
            <a:noFill/>
          </a:ln>
        </p:spPr>
        <p:txBody>
          <a:bodyPr lIns="92075" tIns="46038" rIns="92075" bIns="46038">
            <a:spAutoFit/>
          </a:bodyPr>
          <a:p>
            <a:pPr eaLnBrk="1" hangingPunct="1"/>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）十六进制数转换成二进制数 </a:t>
            </a:r>
            <a:endParaRPr lang="zh-CN" altLang="en-US" dirty="0">
              <a:latin typeface="Times New Roman" panose="02020603050405020304" pitchFamily="18" charset="0"/>
            </a:endParaRPr>
          </a:p>
        </p:txBody>
      </p:sp>
      <p:sp>
        <p:nvSpPr>
          <p:cNvPr id="152585" name="Text Box 1033"/>
          <p:cNvSpPr txBox="1"/>
          <p:nvPr/>
        </p:nvSpPr>
        <p:spPr>
          <a:xfrm>
            <a:off x="457200" y="4395788"/>
            <a:ext cx="7848600" cy="604837"/>
          </a:xfrm>
          <a:prstGeom prst="rect">
            <a:avLst/>
          </a:prstGeom>
          <a:noFill/>
          <a:ln w="9525">
            <a:noFill/>
          </a:ln>
        </p:spPr>
        <p:txBody>
          <a:bodyPr lIns="92075" tIns="46038" rIns="92075" bIns="46038">
            <a:spAutoFit/>
          </a:bodyPr>
          <a:p>
            <a:pPr eaLnBrk="1" hangingPunct="1">
              <a:lnSpc>
                <a:spcPct val="120000"/>
              </a:lnSpc>
              <a:spcBef>
                <a:spcPct val="0"/>
              </a:spcBef>
            </a:pPr>
            <a:r>
              <a:rPr lang="zh-CN" altLang="en-US" dirty="0">
                <a:latin typeface="Times New Roman" panose="02020603050405020304" pitchFamily="18" charset="0"/>
              </a:rPr>
              <a:t>例</a:t>
            </a:r>
            <a:r>
              <a:rPr lang="en-US" altLang="zh-CN" dirty="0">
                <a:latin typeface="Times New Roman" panose="02020603050405020304" pitchFamily="18" charset="0"/>
              </a:rPr>
              <a:t>2  </a:t>
            </a:r>
            <a:r>
              <a:rPr lang="zh-CN" altLang="en-US" dirty="0">
                <a:latin typeface="Times New Roman" panose="02020603050405020304" pitchFamily="18" charset="0"/>
              </a:rPr>
              <a:t>将十六进制数</a:t>
            </a:r>
            <a:r>
              <a:rPr lang="en-US" altLang="zh-CN" dirty="0">
                <a:latin typeface="Times New Roman" panose="02020603050405020304" pitchFamily="18" charset="0"/>
              </a:rPr>
              <a:t>2B.5E</a:t>
            </a:r>
            <a:r>
              <a:rPr lang="zh-CN" altLang="en-US" dirty="0">
                <a:latin typeface="Times New Roman" panose="02020603050405020304" pitchFamily="18" charset="0"/>
              </a:rPr>
              <a:t>转换成二进制数 </a:t>
            </a:r>
            <a:endParaRPr lang="zh-CN" altLang="en-US" dirty="0">
              <a:latin typeface="Times New Roman" panose="02020603050405020304" pitchFamily="18" charset="0"/>
            </a:endParaRPr>
          </a:p>
        </p:txBody>
      </p:sp>
      <p:sp>
        <p:nvSpPr>
          <p:cNvPr id="152586" name="Text Box 1034"/>
          <p:cNvSpPr txBox="1"/>
          <p:nvPr/>
        </p:nvSpPr>
        <p:spPr>
          <a:xfrm>
            <a:off x="457200" y="5000625"/>
            <a:ext cx="7485063" cy="1289050"/>
          </a:xfrm>
          <a:prstGeom prst="rect">
            <a:avLst/>
          </a:prstGeom>
          <a:noFill/>
          <a:ln w="9525">
            <a:noFill/>
          </a:ln>
        </p:spPr>
        <p:txBody>
          <a:bodyPr lIns="93600" tIns="46800" rIns="93600" bIns="46800">
            <a:spAutoFit/>
          </a:bodyPr>
          <a:p>
            <a:pPr eaLnBrk="1" hangingPunct="1">
              <a:lnSpc>
                <a:spcPct val="140000"/>
              </a:lnSpc>
              <a:spcBef>
                <a:spcPct val="0"/>
              </a:spcBef>
            </a:pPr>
            <a:r>
              <a:rPr lang="en-US" altLang="zh-CN" sz="2000" b="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(2B.5E)</a:t>
            </a:r>
            <a:r>
              <a:rPr lang="en-US" altLang="zh-CN" baseline="-30000" dirty="0">
                <a:latin typeface="Times New Roman" panose="02020603050405020304" pitchFamily="18" charset="0"/>
              </a:rPr>
              <a:t>16 </a:t>
            </a:r>
            <a:r>
              <a:rPr lang="en-US" altLang="zh-CN" dirty="0">
                <a:latin typeface="Times New Roman" panose="02020603050405020304" pitchFamily="18" charset="0"/>
              </a:rPr>
              <a:t>= ( </a:t>
            </a:r>
            <a:r>
              <a:rPr lang="en-US" altLang="zh-CN" u="sng" dirty="0">
                <a:latin typeface="Times New Roman" panose="02020603050405020304" pitchFamily="18" charset="0"/>
              </a:rPr>
              <a:t>0010</a:t>
            </a:r>
            <a:r>
              <a:rPr lang="en-US" altLang="zh-CN" dirty="0">
                <a:latin typeface="Times New Roman" panose="02020603050405020304" pitchFamily="18" charset="0"/>
              </a:rPr>
              <a:t>  </a:t>
            </a:r>
            <a:r>
              <a:rPr lang="en-US" altLang="zh-CN" u="sng" dirty="0">
                <a:latin typeface="Times New Roman" panose="02020603050405020304" pitchFamily="18" charset="0"/>
              </a:rPr>
              <a:t>1011</a:t>
            </a:r>
            <a:r>
              <a:rPr lang="en-US" altLang="zh-CN" dirty="0">
                <a:latin typeface="Times New Roman" panose="02020603050405020304" pitchFamily="18" charset="0"/>
              </a:rPr>
              <a:t> . </a:t>
            </a:r>
            <a:r>
              <a:rPr lang="en-US" altLang="zh-CN" u="sng" dirty="0">
                <a:latin typeface="Times New Roman" panose="02020603050405020304" pitchFamily="18" charset="0"/>
              </a:rPr>
              <a:t>0101</a:t>
            </a:r>
            <a:r>
              <a:rPr lang="en-US" altLang="zh-CN" dirty="0">
                <a:latin typeface="Times New Roman" panose="02020603050405020304" pitchFamily="18" charset="0"/>
              </a:rPr>
              <a:t>  </a:t>
            </a:r>
            <a:r>
              <a:rPr lang="en-US" altLang="zh-CN" u="sng" dirty="0">
                <a:latin typeface="Times New Roman" panose="02020603050405020304" pitchFamily="18" charset="0"/>
              </a:rPr>
              <a:t>1110</a:t>
            </a:r>
            <a:r>
              <a:rPr lang="en-US" altLang="zh-CN" dirty="0">
                <a:latin typeface="Times New Roman" panose="02020603050405020304" pitchFamily="18" charset="0"/>
              </a:rPr>
              <a:t> )</a:t>
            </a:r>
            <a:r>
              <a:rPr lang="en-US" altLang="zh-CN" baseline="-30000" dirty="0">
                <a:latin typeface="Times New Roman" panose="02020603050405020304" pitchFamily="18" charset="0"/>
              </a:rPr>
              <a:t> 2</a:t>
            </a:r>
            <a:endParaRPr lang="en-US" altLang="zh-CN" baseline="-30000" dirty="0">
              <a:latin typeface="Times New Roman" panose="02020603050405020304" pitchFamily="18" charset="0"/>
            </a:endParaRPr>
          </a:p>
          <a:p>
            <a:pPr eaLnBrk="1" hangingPunct="1">
              <a:lnSpc>
                <a:spcPct val="140000"/>
              </a:lnSpc>
              <a:spcBef>
                <a:spcPct val="0"/>
              </a:spcBef>
            </a:pPr>
            <a:r>
              <a:rPr lang="en-US" altLang="zh-CN" baseline="-30000" dirty="0">
                <a:latin typeface="Times New Roman" panose="02020603050405020304" pitchFamily="18" charset="0"/>
              </a:rPr>
              <a:t>                            </a:t>
            </a:r>
            <a:r>
              <a:rPr lang="en-US" altLang="zh-CN" dirty="0">
                <a:latin typeface="Times New Roman" panose="02020603050405020304" pitchFamily="18" charset="0"/>
              </a:rPr>
              <a:t>= (101011.0101111)</a:t>
            </a:r>
            <a:r>
              <a:rPr lang="en-US" altLang="zh-CN" baseline="-30000" dirty="0">
                <a:latin typeface="Times New Roman" panose="02020603050405020304" pitchFamily="18" charset="0"/>
              </a:rPr>
              <a:t> 2</a:t>
            </a:r>
            <a:endParaRPr lang="en-US" altLang="zh-CN" baseline="-30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2582"/>
                                        </p:tgtEl>
                                        <p:attrNameLst>
                                          <p:attrName>style.visibility</p:attrName>
                                        </p:attrNameLst>
                                      </p:cBhvr>
                                      <p:to>
                                        <p:strVal val="visible"/>
                                      </p:to>
                                    </p:set>
                                    <p:anim to="" calcmode="lin" valueType="num">
                                      <p:cBhvr>
                                        <p:cTn id="7" dur="1" fill="hold"/>
                                        <p:tgtEl>
                                          <p:spTgt spid="152582"/>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2583"/>
                                        </p:tgtEl>
                                        <p:attrNameLst>
                                          <p:attrName>style.visibility</p:attrName>
                                        </p:attrNameLst>
                                      </p:cBhvr>
                                      <p:to>
                                        <p:strVal val="visible"/>
                                      </p:to>
                                    </p:set>
                                    <p:anim to="" calcmode="lin" valueType="num">
                                      <p:cBhvr>
                                        <p:cTn id="12" dur="1" fill="hold"/>
                                        <p:tgtEl>
                                          <p:spTgt spid="152583"/>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52584"/>
                                        </p:tgtEl>
                                        <p:attrNameLst>
                                          <p:attrName>style.visibility</p:attrName>
                                        </p:attrNameLst>
                                      </p:cBhvr>
                                      <p:to>
                                        <p:strVal val="visible"/>
                                      </p:to>
                                    </p:set>
                                    <p:anim to="" calcmode="lin" valueType="num">
                                      <p:cBhvr>
                                        <p:cTn id="17" dur="1" fill="hold"/>
                                        <p:tgtEl>
                                          <p:spTgt spid="152584"/>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52585"/>
                                        </p:tgtEl>
                                        <p:attrNameLst>
                                          <p:attrName>style.visibility</p:attrName>
                                        </p:attrNameLst>
                                      </p:cBhvr>
                                      <p:to>
                                        <p:strVal val="visible"/>
                                      </p:to>
                                    </p:set>
                                    <p:anim to="" calcmode="lin" valueType="num">
                                      <p:cBhvr>
                                        <p:cTn id="22" dur="1" fill="hold"/>
                                        <p:tgtEl>
                                          <p:spTgt spid="152585"/>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2586"/>
                                        </p:tgtEl>
                                        <p:attrNameLst>
                                          <p:attrName>style.visibility</p:attrName>
                                        </p:attrNameLst>
                                      </p:cBhvr>
                                      <p:to>
                                        <p:strVal val="visible"/>
                                      </p:to>
                                    </p:set>
                                    <p:animEffect transition="in" filter="blinds(horizontal)">
                                      <p:cBhvr>
                                        <p:cTn id="27" dur="500"/>
                                        <p:tgtEl>
                                          <p:spTgt spid="15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2" grpId="0"/>
      <p:bldP spid="152583" grpId="0"/>
      <p:bldP spid="152584" grpId="0"/>
      <p:bldP spid="152585" grpId="0"/>
      <p:bldP spid="1525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2227" name="Text Box 4"/>
          <p:cNvSpPr txBox="1"/>
          <p:nvPr/>
        </p:nvSpPr>
        <p:spPr>
          <a:xfrm>
            <a:off x="304800" y="990600"/>
            <a:ext cx="7315200" cy="390525"/>
          </a:xfrm>
          <a:prstGeom prst="rect">
            <a:avLst/>
          </a:prstGeom>
          <a:noFill/>
          <a:ln w="9525">
            <a:noFill/>
          </a:ln>
        </p:spPr>
        <p:txBody>
          <a:bodyPr lIns="92075" tIns="46038" rIns="92075" bIns="46038">
            <a:spAutoFit/>
          </a:bodyPr>
          <a:p>
            <a:pPr eaLnBrk="1" hangingPunct="1"/>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）二进制数转换成八进制数 </a:t>
            </a:r>
            <a:endParaRPr lang="zh-CN" altLang="en-US" dirty="0">
              <a:latin typeface="Times New Roman" panose="02020603050405020304" pitchFamily="18" charset="0"/>
            </a:endParaRPr>
          </a:p>
        </p:txBody>
      </p:sp>
      <p:sp>
        <p:nvSpPr>
          <p:cNvPr id="81925" name="Text Box 5"/>
          <p:cNvSpPr txBox="1"/>
          <p:nvPr/>
        </p:nvSpPr>
        <p:spPr>
          <a:xfrm>
            <a:off x="685800" y="1862138"/>
            <a:ext cx="7239000" cy="390525"/>
          </a:xfrm>
          <a:prstGeom prst="rect">
            <a:avLst/>
          </a:prstGeom>
          <a:noFill/>
          <a:ln w="9525">
            <a:noFill/>
          </a:ln>
        </p:spPr>
        <p:txBody>
          <a:bodyPr lIns="92075" tIns="46038" rIns="92075" bIns="46038">
            <a:spAutoFit/>
          </a:bodyPr>
          <a:p>
            <a:pPr eaLnBrk="1" hangingPunct="1"/>
            <a:r>
              <a:rPr lang="en-US" altLang="zh-CN" sz="2000" b="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(10011</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01)</a:t>
            </a:r>
            <a:r>
              <a:rPr lang="en-US" altLang="zh-CN" baseline="-30000" dirty="0">
                <a:latin typeface="Times New Roman" panose="02020603050405020304" pitchFamily="18" charset="0"/>
              </a:rPr>
              <a:t>2 </a:t>
            </a:r>
            <a:r>
              <a:rPr lang="en-US" altLang="zh-CN" dirty="0">
                <a:latin typeface="Times New Roman" panose="02020603050405020304" pitchFamily="18" charset="0"/>
              </a:rPr>
              <a:t>= ( </a:t>
            </a:r>
            <a:r>
              <a:rPr lang="en-US" altLang="zh-CN" u="sng" dirty="0">
                <a:latin typeface="Times New Roman" panose="02020603050405020304" pitchFamily="18" charset="0"/>
              </a:rPr>
              <a:t>010</a:t>
            </a:r>
            <a:r>
              <a:rPr lang="en-US" altLang="zh-CN" dirty="0">
                <a:latin typeface="Times New Roman" panose="02020603050405020304" pitchFamily="18" charset="0"/>
              </a:rPr>
              <a:t>  </a:t>
            </a:r>
            <a:r>
              <a:rPr lang="en-US" altLang="zh-CN" u="sng" dirty="0">
                <a:latin typeface="Times New Roman" panose="02020603050405020304" pitchFamily="18" charset="0"/>
              </a:rPr>
              <a:t>011</a:t>
            </a:r>
            <a:r>
              <a:rPr lang="en-US" altLang="zh-CN" dirty="0">
                <a:solidFill>
                  <a:schemeClr val="hlink"/>
                </a:solidFill>
                <a:latin typeface="Times New Roman" panose="02020603050405020304" pitchFamily="18" charset="0"/>
              </a:rPr>
              <a:t> .</a:t>
            </a:r>
            <a:r>
              <a:rPr lang="en-US" altLang="zh-CN" dirty="0">
                <a:latin typeface="Times New Roman" panose="02020603050405020304" pitchFamily="18" charset="0"/>
              </a:rPr>
              <a:t> </a:t>
            </a:r>
            <a:r>
              <a:rPr lang="en-US" altLang="zh-CN" u="sng" dirty="0">
                <a:latin typeface="Times New Roman" panose="02020603050405020304" pitchFamily="18" charset="0"/>
              </a:rPr>
              <a:t>010</a:t>
            </a:r>
            <a:r>
              <a:rPr lang="en-US" altLang="zh-CN" dirty="0">
                <a:latin typeface="Times New Roman" panose="02020603050405020304" pitchFamily="18" charset="0"/>
              </a:rPr>
              <a:t> )</a:t>
            </a:r>
            <a:r>
              <a:rPr lang="en-US" altLang="zh-CN" baseline="-30000" dirty="0">
                <a:latin typeface="Times New Roman" panose="02020603050405020304" pitchFamily="18" charset="0"/>
              </a:rPr>
              <a:t>2 </a:t>
            </a:r>
            <a:r>
              <a:rPr lang="en-US" altLang="zh-CN" dirty="0">
                <a:latin typeface="Times New Roman" panose="02020603050405020304" pitchFamily="18" charset="0"/>
              </a:rPr>
              <a:t>= (23</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8</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81927" name="Text Box 7"/>
          <p:cNvSpPr txBox="1"/>
          <p:nvPr/>
        </p:nvSpPr>
        <p:spPr>
          <a:xfrm>
            <a:off x="304800" y="2971800"/>
            <a:ext cx="6172200" cy="390525"/>
          </a:xfrm>
          <a:prstGeom prst="rect">
            <a:avLst/>
          </a:prstGeom>
          <a:noFill/>
          <a:ln w="9525">
            <a:noFill/>
          </a:ln>
        </p:spPr>
        <p:txBody>
          <a:bodyPr lIns="92075" tIns="46038" rIns="92075" bIns="46038">
            <a:spAutoFit/>
          </a:bodyPr>
          <a:p>
            <a:pPr eaLnBrk="1" hangingPunct="1"/>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）二进制数转换成十六进制数 </a:t>
            </a:r>
            <a:endParaRPr lang="zh-CN" altLang="en-US" dirty="0">
              <a:latin typeface="Times New Roman" panose="02020603050405020304" pitchFamily="18" charset="0"/>
            </a:endParaRPr>
          </a:p>
        </p:txBody>
      </p:sp>
      <p:sp>
        <p:nvSpPr>
          <p:cNvPr id="81929" name="Text Box 9"/>
          <p:cNvSpPr txBox="1"/>
          <p:nvPr/>
        </p:nvSpPr>
        <p:spPr>
          <a:xfrm>
            <a:off x="685800" y="3632200"/>
            <a:ext cx="7010400" cy="1289050"/>
          </a:xfrm>
          <a:prstGeom prst="rect">
            <a:avLst/>
          </a:prstGeom>
          <a:noFill/>
          <a:ln w="9525">
            <a:noFill/>
          </a:ln>
        </p:spPr>
        <p:txBody>
          <a:bodyPr lIns="92075" tIns="46038" rIns="92075" bIns="46038">
            <a:spAutoFit/>
          </a:bodyPr>
          <a:p>
            <a:pPr eaLnBrk="1" hangingPunct="1">
              <a:lnSpc>
                <a:spcPct val="140000"/>
              </a:lnSpc>
              <a:spcBef>
                <a:spcPct val="0"/>
              </a:spcBef>
            </a:pPr>
            <a:r>
              <a:rPr lang="en-US" altLang="zh-CN" sz="2000" b="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(11001</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11)</a:t>
            </a:r>
            <a:r>
              <a:rPr lang="en-US" altLang="zh-CN" baseline="-30000" dirty="0">
                <a:latin typeface="Times New Roman" panose="02020603050405020304" pitchFamily="18" charset="0"/>
              </a:rPr>
              <a:t>2 </a:t>
            </a:r>
            <a:r>
              <a:rPr lang="en-US" altLang="zh-CN" dirty="0">
                <a:latin typeface="Times New Roman" panose="02020603050405020304" pitchFamily="18" charset="0"/>
              </a:rPr>
              <a:t>= ( </a:t>
            </a:r>
            <a:r>
              <a:rPr lang="en-US" altLang="zh-CN" u="sng" dirty="0">
                <a:latin typeface="Times New Roman" panose="02020603050405020304" pitchFamily="18" charset="0"/>
              </a:rPr>
              <a:t>0001</a:t>
            </a:r>
            <a:r>
              <a:rPr lang="en-US" altLang="zh-CN" dirty="0">
                <a:latin typeface="Times New Roman" panose="02020603050405020304" pitchFamily="18" charset="0"/>
              </a:rPr>
              <a:t>  </a:t>
            </a:r>
            <a:r>
              <a:rPr lang="en-US" altLang="zh-CN" u="sng" dirty="0">
                <a:latin typeface="Times New Roman" panose="02020603050405020304" pitchFamily="18" charset="0"/>
              </a:rPr>
              <a:t>1001</a:t>
            </a:r>
            <a:r>
              <a:rPr lang="en-US" altLang="zh-CN" dirty="0">
                <a:latin typeface="Times New Roman" panose="02020603050405020304" pitchFamily="18" charset="0"/>
              </a:rPr>
              <a:t> </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 </a:t>
            </a:r>
            <a:r>
              <a:rPr lang="en-US" altLang="zh-CN" u="sng" dirty="0">
                <a:latin typeface="Times New Roman" panose="02020603050405020304" pitchFamily="18" charset="0"/>
              </a:rPr>
              <a:t>1100</a:t>
            </a:r>
            <a:r>
              <a:rPr lang="en-US" altLang="zh-CN" dirty="0">
                <a:latin typeface="Times New Roman" panose="02020603050405020304" pitchFamily="18" charset="0"/>
              </a:rPr>
              <a:t> )</a:t>
            </a:r>
            <a:r>
              <a:rPr lang="en-US" altLang="zh-CN" baseline="-30000" dirty="0">
                <a:latin typeface="Times New Roman" panose="02020603050405020304" pitchFamily="18" charset="0"/>
              </a:rPr>
              <a:t>2 </a:t>
            </a:r>
            <a:endParaRPr lang="en-US" altLang="zh-CN" baseline="-30000" dirty="0">
              <a:latin typeface="Times New Roman" panose="02020603050405020304" pitchFamily="18" charset="0"/>
            </a:endParaRPr>
          </a:p>
          <a:p>
            <a:pPr eaLnBrk="1" hangingPunct="1">
              <a:lnSpc>
                <a:spcPct val="140000"/>
              </a:lnSpc>
              <a:spcBef>
                <a:spcPct val="0"/>
              </a:spcBef>
            </a:pPr>
            <a:r>
              <a:rPr lang="en-US" altLang="zh-CN" baseline="-30000" dirty="0">
                <a:latin typeface="Times New Roman" panose="02020603050405020304" pitchFamily="18" charset="0"/>
              </a:rPr>
              <a:t>                                  </a:t>
            </a:r>
            <a:r>
              <a:rPr lang="en-US" altLang="zh-CN" dirty="0">
                <a:latin typeface="Times New Roman" panose="02020603050405020304" pitchFamily="18" charset="0"/>
              </a:rPr>
              <a:t>=( 19</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C )</a:t>
            </a:r>
            <a:r>
              <a:rPr lang="en-US" altLang="zh-CN" baseline="-30000" dirty="0">
                <a:latin typeface="Times New Roman" panose="02020603050405020304" pitchFamily="18" charset="0"/>
              </a:rPr>
              <a:t> 16</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81930" name="Text Box 10"/>
          <p:cNvSpPr txBox="1"/>
          <p:nvPr/>
        </p:nvSpPr>
        <p:spPr>
          <a:xfrm>
            <a:off x="685800" y="5238750"/>
            <a:ext cx="5037138" cy="519113"/>
          </a:xfrm>
          <a:prstGeom prst="rect">
            <a:avLst/>
          </a:prstGeom>
          <a:noFill/>
          <a:ln w="25400">
            <a:noFill/>
          </a:ln>
        </p:spPr>
        <p:txBody>
          <a:bodyPr wrap="none" lIns="93600" tIns="46800" rIns="93600" bIns="46800">
            <a:spAutoFit/>
          </a:bodyPr>
          <a:p>
            <a:pPr>
              <a:lnSpc>
                <a:spcPct val="100000"/>
              </a:lnSpc>
              <a:spcBef>
                <a:spcPct val="0"/>
              </a:spcBef>
            </a:pPr>
            <a:r>
              <a:rPr lang="en-US" altLang="zh-CN" sz="2000" dirty="0">
                <a:solidFill>
                  <a:srgbClr val="008080"/>
                </a:solidFill>
                <a:latin typeface="宋体" panose="02010600030101010101" pitchFamily="2" charset="-122"/>
              </a:rPr>
              <a:t>◆ </a:t>
            </a:r>
            <a:r>
              <a:rPr lang="zh-CN" altLang="en-US" dirty="0">
                <a:solidFill>
                  <a:schemeClr val="folHlink"/>
                </a:solidFill>
                <a:latin typeface="宋体" panose="02010600030101010101" pitchFamily="2" charset="-122"/>
              </a:rPr>
              <a:t>各种进位制之间的对应关系 </a:t>
            </a:r>
            <a:endParaRPr lang="zh-CN" altLang="en-US" dirty="0">
              <a:solidFill>
                <a:schemeClr val="folHlink"/>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0-#ppt_w/2"/>
                                          </p:val>
                                        </p:tav>
                                        <p:tav tm="100000">
                                          <p:val>
                                            <p:strVal val="#ppt_x"/>
                                          </p:val>
                                        </p:tav>
                                      </p:tavLst>
                                    </p:anim>
                                    <p:anim calcmode="lin" valueType="num">
                                      <p:cBhvr additive="base">
                                        <p:cTn id="8" dur="500" fill="hold"/>
                                        <p:tgtEl>
                                          <p:spTgt spid="819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7"/>
                                        </p:tgtEl>
                                        <p:attrNameLst>
                                          <p:attrName>style.visibility</p:attrName>
                                        </p:attrNameLst>
                                      </p:cBhvr>
                                      <p:to>
                                        <p:strVal val="visible"/>
                                      </p:to>
                                    </p:set>
                                    <p:anim calcmode="lin" valueType="num">
                                      <p:cBhvr additive="base">
                                        <p:cTn id="13" dur="500" fill="hold"/>
                                        <p:tgtEl>
                                          <p:spTgt spid="81927"/>
                                        </p:tgtEl>
                                        <p:attrNameLst>
                                          <p:attrName>ppt_x</p:attrName>
                                        </p:attrNameLst>
                                      </p:cBhvr>
                                      <p:tavLst>
                                        <p:tav tm="0">
                                          <p:val>
                                            <p:strVal val="0-#ppt_w/2"/>
                                          </p:val>
                                        </p:tav>
                                        <p:tav tm="100000">
                                          <p:val>
                                            <p:strVal val="#ppt_x"/>
                                          </p:val>
                                        </p:tav>
                                      </p:tavLst>
                                    </p:anim>
                                    <p:anim calcmode="lin" valueType="num">
                                      <p:cBhvr additive="base">
                                        <p:cTn id="14" dur="500" fill="hold"/>
                                        <p:tgtEl>
                                          <p:spTgt spid="819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9"/>
                                        </p:tgtEl>
                                        <p:attrNameLst>
                                          <p:attrName>style.visibility</p:attrName>
                                        </p:attrNameLst>
                                      </p:cBhvr>
                                      <p:to>
                                        <p:strVal val="visible"/>
                                      </p:to>
                                    </p:set>
                                    <p:anim calcmode="lin" valueType="num">
                                      <p:cBhvr additive="base">
                                        <p:cTn id="19" dur="500" fill="hold"/>
                                        <p:tgtEl>
                                          <p:spTgt spid="81929"/>
                                        </p:tgtEl>
                                        <p:attrNameLst>
                                          <p:attrName>ppt_x</p:attrName>
                                        </p:attrNameLst>
                                      </p:cBhvr>
                                      <p:tavLst>
                                        <p:tav tm="0">
                                          <p:val>
                                            <p:strVal val="0-#ppt_w/2"/>
                                          </p:val>
                                        </p:tav>
                                        <p:tav tm="100000">
                                          <p:val>
                                            <p:strVal val="#ppt_x"/>
                                          </p:val>
                                        </p:tav>
                                      </p:tavLst>
                                    </p:anim>
                                    <p:anim calcmode="lin" valueType="num">
                                      <p:cBhvr additive="base">
                                        <p:cTn id="20"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30"/>
                                        </p:tgtEl>
                                        <p:attrNameLst>
                                          <p:attrName>style.visibility</p:attrName>
                                        </p:attrNameLst>
                                      </p:cBhvr>
                                      <p:to>
                                        <p:strVal val="visible"/>
                                      </p:to>
                                    </p:set>
                                    <p:anim calcmode="lin" valueType="num">
                                      <p:cBhvr additive="base">
                                        <p:cTn id="25" dur="500" fill="hold"/>
                                        <p:tgtEl>
                                          <p:spTgt spid="81930"/>
                                        </p:tgtEl>
                                        <p:attrNameLst>
                                          <p:attrName>ppt_x</p:attrName>
                                        </p:attrNameLst>
                                      </p:cBhvr>
                                      <p:tavLst>
                                        <p:tav tm="0">
                                          <p:val>
                                            <p:strVal val="#ppt_x"/>
                                          </p:val>
                                        </p:tav>
                                        <p:tav tm="100000">
                                          <p:val>
                                            <p:strVal val="#ppt_x"/>
                                          </p:val>
                                        </p:tav>
                                      </p:tavLst>
                                    </p:anim>
                                    <p:anim calcmode="lin" valueType="num">
                                      <p:cBhvr additive="base">
                                        <p:cTn id="26" dur="500" fill="hold"/>
                                        <p:tgtEl>
                                          <p:spTgt spid="81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P spid="81927" grpId="0"/>
      <p:bldP spid="81929" grpId="0"/>
      <p:bldP spid="819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3251" name="Text Box 4"/>
          <p:cNvSpPr txBox="1"/>
          <p:nvPr/>
        </p:nvSpPr>
        <p:spPr>
          <a:xfrm>
            <a:off x="395288" y="188913"/>
            <a:ext cx="8353425" cy="6543675"/>
          </a:xfrm>
          <a:prstGeom prst="rect">
            <a:avLst/>
          </a:prstGeom>
          <a:noFill/>
          <a:ln w="25400">
            <a:noFill/>
          </a:ln>
        </p:spPr>
        <p:txBody>
          <a:bodyPr lIns="93600" tIns="46800" rIns="93600" bIns="46800">
            <a:spAutoFit/>
          </a:bodyPr>
          <a:p>
            <a:r>
              <a:rPr lang="zh-CN" altLang="en-US" dirty="0">
                <a:latin typeface="宋体" panose="02010600030101010101" pitchFamily="2" charset="-122"/>
              </a:rPr>
              <a:t>关于数制方面小结</a:t>
            </a:r>
            <a:endParaRPr lang="zh-CN" altLang="en-US" dirty="0">
              <a:latin typeface="宋体" panose="02010600030101010101" pitchFamily="2" charset="-122"/>
            </a:endParaRPr>
          </a:p>
          <a:p>
            <a:r>
              <a:rPr lang="en-US" altLang="zh-CN" dirty="0">
                <a:latin typeface="宋体" panose="02010600030101010101" pitchFamily="2" charset="-122"/>
              </a:rPr>
              <a:t>1</a:t>
            </a:r>
            <a:r>
              <a:rPr lang="zh-CN" altLang="en-US" dirty="0">
                <a:latin typeface="宋体" panose="02010600030101010101" pitchFamily="2" charset="-122"/>
              </a:rPr>
              <a:t>、实际使用情况：</a:t>
            </a:r>
            <a:endParaRPr lang="zh-CN" altLang="en-US" dirty="0">
              <a:latin typeface="宋体" panose="02010600030101010101" pitchFamily="2" charset="-122"/>
            </a:endParaRPr>
          </a:p>
          <a:p>
            <a:r>
              <a:rPr lang="zh-CN" altLang="en-US" dirty="0">
                <a:latin typeface="宋体" panose="02010600030101010101" pitchFamily="2" charset="-122"/>
              </a:rPr>
              <a:t>二进制</a:t>
            </a:r>
            <a:endParaRPr lang="zh-CN" altLang="en-US" dirty="0">
              <a:latin typeface="宋体" panose="02010600030101010101" pitchFamily="2" charset="-122"/>
            </a:endParaRPr>
          </a:p>
          <a:p>
            <a:r>
              <a:rPr lang="zh-CN" altLang="en-US" dirty="0">
                <a:latin typeface="宋体" panose="02010600030101010101" pitchFamily="2" charset="-122"/>
              </a:rPr>
              <a:t>八进制（用得较少）</a:t>
            </a:r>
            <a:endParaRPr lang="zh-CN" altLang="en-US" dirty="0">
              <a:latin typeface="宋体" panose="02010600030101010101" pitchFamily="2" charset="-122"/>
            </a:endParaRPr>
          </a:p>
          <a:p>
            <a:r>
              <a:rPr lang="zh-CN" altLang="en-US" dirty="0">
                <a:latin typeface="宋体" panose="02010600030101010101" pitchFamily="2" charset="-122"/>
              </a:rPr>
              <a:t>十进制</a:t>
            </a:r>
            <a:endParaRPr lang="zh-CN" altLang="en-US" dirty="0">
              <a:latin typeface="宋体" panose="02010600030101010101" pitchFamily="2" charset="-122"/>
            </a:endParaRPr>
          </a:p>
          <a:p>
            <a:r>
              <a:rPr lang="zh-CN" altLang="en-US" dirty="0">
                <a:latin typeface="宋体" panose="02010600030101010101" pitchFamily="2" charset="-122"/>
              </a:rPr>
              <a:t>十六进制</a:t>
            </a:r>
            <a:endParaRPr lang="zh-CN" altLang="en-US" dirty="0">
              <a:latin typeface="宋体" panose="02010600030101010101" pitchFamily="2" charset="-122"/>
            </a:endParaRPr>
          </a:p>
          <a:p>
            <a:endParaRPr lang="zh-CN" altLang="en-US"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、数制转换</a:t>
            </a:r>
            <a:endParaRPr lang="zh-CN" altLang="en-US" dirty="0">
              <a:latin typeface="宋体" panose="02010600030101010101" pitchFamily="2" charset="-122"/>
            </a:endParaRPr>
          </a:p>
          <a:p>
            <a:r>
              <a:rPr lang="zh-CN" altLang="en-US" dirty="0">
                <a:latin typeface="宋体" panose="02010600030101010101" pitchFamily="2" charset="-122"/>
              </a:rPr>
              <a:t>主要是二进制、十六进制互换</a:t>
            </a:r>
            <a:endParaRPr lang="zh-CN" altLang="en-US" dirty="0">
              <a:latin typeface="宋体" panose="02010600030101010101" pitchFamily="2" charset="-122"/>
            </a:endParaRPr>
          </a:p>
          <a:p>
            <a:r>
              <a:rPr lang="zh-CN" altLang="en-US" dirty="0">
                <a:latin typeface="宋体" panose="02010600030101010101" pitchFamily="2" charset="-122"/>
              </a:rPr>
              <a:t>      二进制、十进制互换</a:t>
            </a:r>
            <a:endParaRPr lang="zh-CN" altLang="en-US" dirty="0">
              <a:latin typeface="宋体" panose="02010600030101010101" pitchFamily="2" charset="-122"/>
            </a:endParaRPr>
          </a:p>
          <a:p>
            <a:r>
              <a:rPr lang="zh-CN" altLang="en-US" dirty="0">
                <a:latin typeface="宋体" panose="02010600030101010101" pitchFamily="2" charset="-122"/>
              </a:rPr>
              <a:t>      二进制、八进制互换用得较少</a:t>
            </a:r>
            <a:endParaRPr lang="zh-CN" altLang="en-US" dirty="0">
              <a:latin typeface="宋体" panose="02010600030101010101" pitchFamily="2" charset="-122"/>
            </a:endParaRPr>
          </a:p>
          <a:p>
            <a:r>
              <a:rPr lang="zh-CN" altLang="en-US" dirty="0">
                <a:latin typeface="宋体" panose="02010600030101010101" pitchFamily="2" charset="-122"/>
              </a:rPr>
              <a:t>      十六进制、八进制和十进制互换可以通过先</a:t>
            </a:r>
            <a:endParaRPr lang="zh-CN" altLang="en-US" dirty="0">
              <a:latin typeface="宋体" panose="02010600030101010101" pitchFamily="2" charset="-122"/>
            </a:endParaRPr>
          </a:p>
          <a:p>
            <a:r>
              <a:rPr lang="zh-CN" altLang="en-US" dirty="0">
                <a:latin typeface="宋体" panose="02010600030101010101" pitchFamily="2" charset="-122"/>
              </a:rPr>
              <a:t>和二进制互换后，再与十进制互换。</a:t>
            </a:r>
            <a:endParaRPr lang="zh-CN" altLang="en-US"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4275" name="Text Box 3"/>
          <p:cNvSpPr txBox="1"/>
          <p:nvPr/>
        </p:nvSpPr>
        <p:spPr>
          <a:xfrm>
            <a:off x="304800" y="1179513"/>
            <a:ext cx="2438400" cy="549275"/>
          </a:xfrm>
          <a:prstGeom prst="rect">
            <a:avLst/>
          </a:prstGeom>
          <a:noFill/>
          <a:ln w="9525">
            <a:noFill/>
          </a:ln>
        </p:spPr>
        <p:txBody>
          <a:bodyPr lIns="92075" tIns="46038" rIns="92075" bIns="46038">
            <a:spAutoFit/>
          </a:bodyPr>
          <a:p>
            <a:pPr eaLnBrk="1" hangingPunct="1">
              <a:lnSpc>
                <a:spcPct val="100000"/>
              </a:lnSpc>
              <a:spcBef>
                <a:spcPct val="0"/>
              </a:spcBef>
            </a:pPr>
            <a:r>
              <a:rPr lang="en-US" altLang="zh-CN" sz="3000" dirty="0">
                <a:solidFill>
                  <a:srgbClr val="9933FF"/>
                </a:solidFill>
                <a:latin typeface="Times New Roman" panose="02020603050405020304" pitchFamily="18" charset="0"/>
                <a:ea typeface="楷体_GB2312" pitchFamily="49" charset="-122"/>
              </a:rPr>
              <a:t>1</a:t>
            </a:r>
            <a:r>
              <a:rPr lang="zh-CN" altLang="en-US" sz="3000" dirty="0">
                <a:solidFill>
                  <a:srgbClr val="9933FF"/>
                </a:solidFill>
                <a:latin typeface="Times New Roman" panose="02020603050405020304" pitchFamily="18" charset="0"/>
                <a:ea typeface="楷体_GB2312" pitchFamily="49" charset="-122"/>
              </a:rPr>
              <a:t>．定点表示</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54276" name="Text Box 4"/>
          <p:cNvSpPr txBox="1"/>
          <p:nvPr/>
        </p:nvSpPr>
        <p:spPr>
          <a:xfrm>
            <a:off x="488950" y="1784350"/>
            <a:ext cx="7924800" cy="1117600"/>
          </a:xfrm>
          <a:prstGeom prst="rect">
            <a:avLst/>
          </a:prstGeom>
          <a:noFill/>
          <a:ln w="9525">
            <a:noFill/>
          </a:ln>
        </p:spPr>
        <p:txBody>
          <a:bodyPr lIns="92075" tIns="46038" rIns="92075" bIns="46038">
            <a:spAutoFit/>
          </a:bodyPr>
          <a:p>
            <a:pPr marL="198755" indent="-198755" eaLnBrk="1" hangingPunct="1">
              <a:lnSpc>
                <a:spcPct val="12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宋体" panose="02010600030101010101" pitchFamily="2" charset="-122"/>
              </a:rPr>
              <a:t>约定计算机中所有数据的小数点位置是</a:t>
            </a:r>
            <a:r>
              <a:rPr lang="zh-CN" altLang="en-US" dirty="0">
                <a:solidFill>
                  <a:schemeClr val="folHlink"/>
                </a:solidFill>
                <a:latin typeface="宋体" panose="02010600030101010101" pitchFamily="2" charset="-122"/>
              </a:rPr>
              <a:t>固定不变</a:t>
            </a:r>
            <a:r>
              <a:rPr lang="zh-CN" altLang="en-US" dirty="0">
                <a:latin typeface="宋体" panose="02010600030101010101" pitchFamily="2" charset="-122"/>
              </a:rPr>
              <a:t>的；该位置在计算机设计时已</a:t>
            </a:r>
            <a:r>
              <a:rPr lang="zh-CN" altLang="en-US" dirty="0">
                <a:solidFill>
                  <a:schemeClr val="folHlink"/>
                </a:solidFill>
                <a:latin typeface="宋体" panose="02010600030101010101" pitchFamily="2" charset="-122"/>
              </a:rPr>
              <a:t>被隐含地规定</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54277" name="Text Box 5"/>
          <p:cNvSpPr txBox="1"/>
          <p:nvPr/>
        </p:nvSpPr>
        <p:spPr>
          <a:xfrm>
            <a:off x="898525" y="3232150"/>
            <a:ext cx="4938713" cy="415925"/>
          </a:xfrm>
          <a:prstGeom prst="rect">
            <a:avLst/>
          </a:prstGeom>
          <a:noFill/>
          <a:ln w="25400" cap="flat" cmpd="sng">
            <a:solidFill>
              <a:srgbClr val="FF0000"/>
            </a:solidFill>
            <a:prstDash val="solid"/>
            <a:miter/>
            <a:headEnd type="none" w="med" len="med"/>
            <a:tailEnd type="none" w="med" len="med"/>
          </a:ln>
        </p:spPr>
        <p:txBody>
          <a:bodyPr lIns="92075" tIns="46038" rIns="92075" bIns="46038">
            <a:spAutoFit/>
          </a:bodyPr>
          <a:p>
            <a:pPr eaLnBrk="1" hangingPunct="1"/>
            <a:r>
              <a:rPr lang="en-US" altLang="zh-CN" dirty="0">
                <a:latin typeface="Times New Roman" panose="02020603050405020304" pitchFamily="18" charset="0"/>
                <a:ea typeface="楷体_GB2312" pitchFamily="49" charset="-122"/>
              </a:rPr>
              <a:t>±</a:t>
            </a:r>
            <a:r>
              <a:rPr lang="en-US" altLang="zh-CN" dirty="0">
                <a:latin typeface="Times New Roman" panose="02020603050405020304" pitchFamily="18" charset="0"/>
              </a:rPr>
              <a:t>     1    0    1    0    1    1    0</a:t>
            </a:r>
            <a:endParaRPr lang="en-US" altLang="zh-CN" dirty="0">
              <a:latin typeface="Times New Roman" panose="02020603050405020304" pitchFamily="18" charset="0"/>
            </a:endParaRPr>
          </a:p>
        </p:txBody>
      </p:sp>
      <p:sp>
        <p:nvSpPr>
          <p:cNvPr id="54278" name="Line 6"/>
          <p:cNvSpPr/>
          <p:nvPr/>
        </p:nvSpPr>
        <p:spPr>
          <a:xfrm>
            <a:off x="1500188" y="3260725"/>
            <a:ext cx="0" cy="400050"/>
          </a:xfrm>
          <a:prstGeom prst="line">
            <a:avLst/>
          </a:prstGeom>
          <a:ln w="25400" cap="flat" cmpd="sng">
            <a:solidFill>
              <a:srgbClr val="FF0000"/>
            </a:solidFill>
            <a:prstDash val="solid"/>
            <a:headEnd type="none" w="med" len="med"/>
            <a:tailEnd type="none" w="med" len="med"/>
          </a:ln>
        </p:spPr>
      </p:sp>
      <p:sp>
        <p:nvSpPr>
          <p:cNvPr id="54279" name="Line 13"/>
          <p:cNvSpPr/>
          <p:nvPr/>
        </p:nvSpPr>
        <p:spPr>
          <a:xfrm flipV="1">
            <a:off x="1508125" y="3994150"/>
            <a:ext cx="0" cy="381000"/>
          </a:xfrm>
          <a:prstGeom prst="line">
            <a:avLst/>
          </a:prstGeom>
          <a:ln w="25400" cap="flat" cmpd="sng">
            <a:solidFill>
              <a:schemeClr val="folHlink"/>
            </a:solidFill>
            <a:prstDash val="solid"/>
            <a:headEnd type="none" w="med" len="med"/>
            <a:tailEnd type="triangle" w="med" len="med"/>
          </a:ln>
        </p:spPr>
      </p:sp>
      <p:sp>
        <p:nvSpPr>
          <p:cNvPr id="54280" name="Line 14"/>
          <p:cNvSpPr/>
          <p:nvPr/>
        </p:nvSpPr>
        <p:spPr>
          <a:xfrm>
            <a:off x="1508125" y="4375150"/>
            <a:ext cx="1235075" cy="1588"/>
          </a:xfrm>
          <a:prstGeom prst="line">
            <a:avLst/>
          </a:prstGeom>
          <a:ln w="25400" cap="flat" cmpd="sng">
            <a:solidFill>
              <a:schemeClr val="folHlink"/>
            </a:solidFill>
            <a:prstDash val="solid"/>
            <a:headEnd type="none" w="med" len="med"/>
            <a:tailEnd type="none" w="med" len="med"/>
          </a:ln>
        </p:spPr>
      </p:sp>
      <p:sp>
        <p:nvSpPr>
          <p:cNvPr id="54281" name="Text Box 15"/>
          <p:cNvSpPr txBox="1"/>
          <p:nvPr/>
        </p:nvSpPr>
        <p:spPr>
          <a:xfrm>
            <a:off x="2955925" y="4179888"/>
            <a:ext cx="4279900" cy="390525"/>
          </a:xfrm>
          <a:prstGeom prst="rect">
            <a:avLst/>
          </a:prstGeom>
          <a:noFill/>
          <a:ln w="25400">
            <a:noFill/>
          </a:ln>
        </p:spPr>
        <p:txBody>
          <a:bodyPr lIns="92075" tIns="46038" rIns="92075" bIns="46038">
            <a:spAutoFit/>
          </a:bodyPr>
          <a:p>
            <a:pPr eaLnBrk="1" hangingPunct="1"/>
            <a:r>
              <a:rPr lang="zh-CN" altLang="en-US" dirty="0">
                <a:latin typeface="宋体" panose="02010600030101010101" pitchFamily="2" charset="-122"/>
              </a:rPr>
              <a:t>小数点位置（隐含约定）</a:t>
            </a:r>
            <a:endParaRPr lang="zh-CN" altLang="en-US" dirty="0">
              <a:latin typeface="宋体" panose="02010600030101010101" pitchFamily="2" charset="-122"/>
            </a:endParaRPr>
          </a:p>
        </p:txBody>
      </p:sp>
      <p:sp>
        <p:nvSpPr>
          <p:cNvPr id="54282" name="Text Box 20"/>
          <p:cNvSpPr txBox="1"/>
          <p:nvPr/>
        </p:nvSpPr>
        <p:spPr>
          <a:xfrm>
            <a:off x="1012825" y="3660775"/>
            <a:ext cx="946150" cy="519113"/>
          </a:xfrm>
          <a:prstGeom prst="rect">
            <a:avLst/>
          </a:prstGeom>
          <a:noFill/>
          <a:ln w="25400">
            <a:noFill/>
          </a:ln>
        </p:spPr>
        <p:txBody>
          <a:bodyPr lIns="92075" tIns="46038" rIns="92075" bIns="46038">
            <a:spAutoFit/>
          </a:bodyPr>
          <a:p>
            <a:pPr eaLnBrk="1" hangingPunct="1"/>
            <a:r>
              <a:rPr lang="en-US" altLang="zh-CN" sz="4000" dirty="0">
                <a:latin typeface="宋体" panose="02010600030101010101" pitchFamily="2" charset="-122"/>
                <a:cs typeface="Times New Roman" panose="02020603050405020304" pitchFamily="18" charset="0"/>
              </a:rPr>
              <a:t> </a:t>
            </a:r>
            <a:r>
              <a:rPr lang="en-US" altLang="zh-CN" sz="4000" dirty="0">
                <a:latin typeface="Times New Roman" panose="02020603050405020304" pitchFamily="18" charset="0"/>
                <a:ea typeface="Times New Roman" panose="02020603050405020304" pitchFamily="18" charset="0"/>
              </a:rPr>
              <a:t>·</a:t>
            </a:r>
            <a:endParaRPr lang="en-US" altLang="zh-CN" sz="4000" dirty="0">
              <a:latin typeface="宋体" panose="02010600030101010101" pitchFamily="2" charset="-122"/>
            </a:endParaRPr>
          </a:p>
        </p:txBody>
      </p:sp>
      <p:sp>
        <p:nvSpPr>
          <p:cNvPr id="54283" name="Text Box 25"/>
          <p:cNvSpPr txBox="1"/>
          <p:nvPr/>
        </p:nvSpPr>
        <p:spPr>
          <a:xfrm>
            <a:off x="6308725" y="3141663"/>
            <a:ext cx="1795463" cy="519112"/>
          </a:xfrm>
          <a:prstGeom prst="rect">
            <a:avLst/>
          </a:prstGeom>
          <a:noFill/>
          <a:ln w="9525">
            <a:noFill/>
          </a:ln>
        </p:spPr>
        <p:txBody>
          <a:bodyPr wrap="none" lIns="93600" tIns="46800" rIns="93600" bIns="46800">
            <a:spAutoFit/>
          </a:bodyPr>
          <a:p>
            <a:pPr>
              <a:lnSpc>
                <a:spcPct val="100000"/>
              </a:lnSpc>
              <a:spcBef>
                <a:spcPct val="0"/>
              </a:spcBef>
            </a:pPr>
            <a:r>
              <a:rPr lang="zh-CN" altLang="en-US" dirty="0">
                <a:latin typeface="Times New Roman" panose="02020603050405020304" pitchFamily="18" charset="0"/>
              </a:rPr>
              <a:t>定点小数</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54284" name="Text Box 7"/>
          <p:cNvSpPr txBox="1"/>
          <p:nvPr/>
        </p:nvSpPr>
        <p:spPr>
          <a:xfrm>
            <a:off x="898525" y="4805363"/>
            <a:ext cx="4572000" cy="415925"/>
          </a:xfrm>
          <a:prstGeom prst="rect">
            <a:avLst/>
          </a:prstGeom>
          <a:noFill/>
          <a:ln w="25400" cap="flat" cmpd="sng">
            <a:solidFill>
              <a:srgbClr val="FF0000"/>
            </a:solidFill>
            <a:prstDash val="solid"/>
            <a:miter/>
            <a:headEnd type="none" w="med" len="med"/>
            <a:tailEnd type="none" w="med" len="med"/>
          </a:ln>
        </p:spPr>
        <p:txBody>
          <a:bodyPr lIns="92075" tIns="46038" rIns="92075" bIns="46038">
            <a:spAutoFit/>
          </a:bodyPr>
          <a:p>
            <a:pPr eaLnBrk="1" hangingPunct="1"/>
            <a:r>
              <a:rPr lang="en-US" altLang="zh-CN" dirty="0">
                <a:latin typeface="Times New Roman" panose="02020603050405020304" pitchFamily="18" charset="0"/>
                <a:ea typeface="楷体_GB2312" pitchFamily="49" charset="-122"/>
              </a:rPr>
              <a:t>±</a:t>
            </a:r>
            <a:r>
              <a:rPr lang="en-US" altLang="zh-CN" dirty="0">
                <a:latin typeface="Times New Roman" panose="02020603050405020304" pitchFamily="18" charset="0"/>
              </a:rPr>
              <a:t>     1    0    1    0    0    0    1</a:t>
            </a:r>
            <a:endParaRPr lang="en-US" altLang="zh-CN" dirty="0">
              <a:latin typeface="Times New Roman" panose="02020603050405020304" pitchFamily="18" charset="0"/>
            </a:endParaRPr>
          </a:p>
        </p:txBody>
      </p:sp>
      <p:sp>
        <p:nvSpPr>
          <p:cNvPr id="54285" name="Line 16"/>
          <p:cNvSpPr/>
          <p:nvPr/>
        </p:nvSpPr>
        <p:spPr>
          <a:xfrm flipV="1">
            <a:off x="5470525" y="5629275"/>
            <a:ext cx="0" cy="381000"/>
          </a:xfrm>
          <a:prstGeom prst="line">
            <a:avLst/>
          </a:prstGeom>
          <a:ln w="25400" cap="flat" cmpd="sng">
            <a:solidFill>
              <a:schemeClr val="folHlink"/>
            </a:solidFill>
            <a:prstDash val="solid"/>
            <a:headEnd type="none" w="med" len="med"/>
            <a:tailEnd type="triangle" w="med" len="med"/>
          </a:ln>
        </p:spPr>
      </p:sp>
      <p:sp>
        <p:nvSpPr>
          <p:cNvPr id="54286" name="Line 17"/>
          <p:cNvSpPr/>
          <p:nvPr/>
        </p:nvSpPr>
        <p:spPr>
          <a:xfrm>
            <a:off x="5470525" y="6021388"/>
            <a:ext cx="838200" cy="0"/>
          </a:xfrm>
          <a:prstGeom prst="line">
            <a:avLst/>
          </a:prstGeom>
          <a:ln w="25400" cap="flat" cmpd="sng">
            <a:solidFill>
              <a:schemeClr val="folHlink"/>
            </a:solidFill>
            <a:prstDash val="solid"/>
            <a:headEnd type="none" w="med" len="med"/>
            <a:tailEnd type="none" w="med" len="med"/>
          </a:ln>
        </p:spPr>
      </p:sp>
      <p:sp>
        <p:nvSpPr>
          <p:cNvPr id="54287" name="Text Box 18"/>
          <p:cNvSpPr txBox="1"/>
          <p:nvPr/>
        </p:nvSpPr>
        <p:spPr>
          <a:xfrm>
            <a:off x="6308725" y="5815013"/>
            <a:ext cx="2584450" cy="774700"/>
          </a:xfrm>
          <a:prstGeom prst="rect">
            <a:avLst/>
          </a:prstGeom>
          <a:noFill/>
          <a:ln w="25400">
            <a:noFill/>
          </a:ln>
        </p:spPr>
        <p:txBody>
          <a:bodyPr lIns="92075" tIns="46038" rIns="92075" bIns="46038">
            <a:spAutoFit/>
          </a:bodyPr>
          <a:p>
            <a:pPr eaLnBrk="1" hangingPunct="1">
              <a:lnSpc>
                <a:spcPct val="80000"/>
              </a:lnSpc>
              <a:spcBef>
                <a:spcPct val="0"/>
              </a:spcBef>
            </a:pPr>
            <a:r>
              <a:rPr lang="zh-CN" altLang="en-US" dirty="0">
                <a:latin typeface="宋体" panose="02010600030101010101" pitchFamily="2" charset="-122"/>
              </a:rPr>
              <a:t>小数点位置（隐含约定）</a:t>
            </a:r>
            <a:endParaRPr lang="zh-CN" altLang="en-US" dirty="0">
              <a:latin typeface="宋体" panose="02010600030101010101" pitchFamily="2" charset="-122"/>
            </a:endParaRPr>
          </a:p>
        </p:txBody>
      </p:sp>
      <p:sp>
        <p:nvSpPr>
          <p:cNvPr id="54288" name="Text Box 19"/>
          <p:cNvSpPr txBox="1"/>
          <p:nvPr/>
        </p:nvSpPr>
        <p:spPr>
          <a:xfrm>
            <a:off x="5280025" y="5295900"/>
            <a:ext cx="495300" cy="519113"/>
          </a:xfrm>
          <a:prstGeom prst="rect">
            <a:avLst/>
          </a:prstGeom>
          <a:noFill/>
          <a:ln w="25400">
            <a:noFill/>
          </a:ln>
        </p:spPr>
        <p:txBody>
          <a:bodyPr lIns="92075" tIns="46038" rIns="92075" bIns="46038">
            <a:spAutoFit/>
          </a:bodyPr>
          <a:p>
            <a:pPr eaLnBrk="1" hangingPunct="1"/>
            <a:r>
              <a:rPr lang="en-US" altLang="zh-CN" sz="4000" dirty="0">
                <a:latin typeface="Times New Roman" panose="02020603050405020304" pitchFamily="18" charset="0"/>
                <a:ea typeface="Times New Roman" panose="02020603050405020304" pitchFamily="18" charset="0"/>
              </a:rPr>
              <a:t>·</a:t>
            </a:r>
            <a:endParaRPr lang="en-US" altLang="zh-CN" sz="4000" dirty="0">
              <a:latin typeface="宋体" panose="02010600030101010101" pitchFamily="2" charset="-122"/>
            </a:endParaRPr>
          </a:p>
        </p:txBody>
      </p:sp>
      <p:sp>
        <p:nvSpPr>
          <p:cNvPr id="54289" name="Line 21"/>
          <p:cNvSpPr/>
          <p:nvPr/>
        </p:nvSpPr>
        <p:spPr>
          <a:xfrm>
            <a:off x="1492250" y="4805363"/>
            <a:ext cx="0" cy="400050"/>
          </a:xfrm>
          <a:prstGeom prst="line">
            <a:avLst/>
          </a:prstGeom>
          <a:ln w="25400" cap="flat" cmpd="sng">
            <a:solidFill>
              <a:srgbClr val="FF0000"/>
            </a:solidFill>
            <a:prstDash val="solid"/>
            <a:headEnd type="none" w="med" len="med"/>
            <a:tailEnd type="none" w="med" len="med"/>
          </a:ln>
        </p:spPr>
      </p:sp>
      <p:sp>
        <p:nvSpPr>
          <p:cNvPr id="54290" name="Text Box 26"/>
          <p:cNvSpPr txBox="1"/>
          <p:nvPr/>
        </p:nvSpPr>
        <p:spPr>
          <a:xfrm>
            <a:off x="6308725" y="4776788"/>
            <a:ext cx="1795463" cy="519112"/>
          </a:xfrm>
          <a:prstGeom prst="rect">
            <a:avLst/>
          </a:prstGeom>
          <a:noFill/>
          <a:ln w="9525">
            <a:noFill/>
          </a:ln>
        </p:spPr>
        <p:txBody>
          <a:bodyPr wrap="none" lIns="93600" tIns="46800" rIns="93600" bIns="46800">
            <a:spAutoFit/>
          </a:bodyPr>
          <a:p>
            <a:pPr>
              <a:lnSpc>
                <a:spcPct val="100000"/>
              </a:lnSpc>
              <a:spcBef>
                <a:spcPct val="0"/>
              </a:spcBef>
            </a:pPr>
            <a:r>
              <a:rPr lang="zh-CN" altLang="en-US" dirty="0">
                <a:latin typeface="Times New Roman" panose="02020603050405020304" pitchFamily="18" charset="0"/>
              </a:rPr>
              <a:t>定点整数</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54291" name="Rectangle 29"/>
          <p:cNvSpPr>
            <a:spLocks noGrp="1"/>
          </p:cNvSpPr>
          <p:nvPr>
            <p:ph type="title" idx="4294967295"/>
          </p:nvPr>
        </p:nvSpPr>
        <p:spPr>
          <a:xfrm>
            <a:off x="212725" y="457200"/>
            <a:ext cx="6096000" cy="6477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2.2.2  </a:t>
            </a:r>
            <a:r>
              <a:rPr lang="zh-CN" altLang="en-US" sz="3200" dirty="0">
                <a:solidFill>
                  <a:srgbClr val="008000"/>
                </a:solidFill>
                <a:latin typeface="Times New Roman" panose="02020603050405020304" pitchFamily="18" charset="0"/>
              </a:rPr>
              <a:t>定点与浮点表示</a:t>
            </a:r>
            <a:endParaRPr lang="zh-CN" altLang="en-US" sz="3200" dirty="0">
              <a:solidFill>
                <a:srgbClr val="008000"/>
              </a:solidFill>
              <a:latin typeface="Times New Roman" panose="02020603050405020304" pitchFamily="18" charset="0"/>
            </a:endParaRPr>
          </a:p>
        </p:txBody>
      </p:sp>
      <p:sp>
        <p:nvSpPr>
          <p:cNvPr id="54292" name="矩形 19"/>
          <p:cNvSpPr/>
          <p:nvPr/>
        </p:nvSpPr>
        <p:spPr>
          <a:xfrm>
            <a:off x="5041900" y="785813"/>
            <a:ext cx="1266825" cy="425450"/>
          </a:xfrm>
          <a:prstGeom prst="rect">
            <a:avLst/>
          </a:prstGeom>
          <a:noFill/>
          <a:ln w="9525">
            <a:noFill/>
          </a:ln>
        </p:spPr>
        <p:txBody>
          <a:bodyPr wrap="none">
            <a:spAutoFit/>
          </a:bodyPr>
          <a:p>
            <a:r>
              <a:rPr lang="zh-CN" altLang="en-US" dirty="0">
                <a:solidFill>
                  <a:srgbClr val="FF0000"/>
                </a:solidFill>
                <a:latin typeface="Times New Roman" panose="02020603050405020304" pitchFamily="18" charset="0"/>
              </a:rPr>
              <a:t>小数点</a:t>
            </a:r>
            <a:endParaRPr lang="zh-CN" altLang="en-US" dirty="0">
              <a:solidFill>
                <a:srgbClr val="FF0000"/>
              </a:solidFill>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5299" name="Rectangle 2"/>
          <p:cNvSpPr>
            <a:spLocks noGrp="1"/>
          </p:cNvSpPr>
          <p:nvPr>
            <p:ph type="title"/>
          </p:nvPr>
        </p:nvSpPr>
        <p:spPr>
          <a:xfrm>
            <a:off x="228600" y="609600"/>
            <a:ext cx="6096000" cy="6858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2.2.3  </a:t>
            </a:r>
            <a:r>
              <a:rPr lang="zh-CN" altLang="en-US" sz="3200" dirty="0">
                <a:solidFill>
                  <a:srgbClr val="008000"/>
                </a:solidFill>
                <a:latin typeface="宋体" panose="02010600030101010101" pitchFamily="2" charset="-122"/>
              </a:rPr>
              <a:t>机器数（</a:t>
            </a:r>
            <a:r>
              <a:rPr lang="zh-CN" altLang="en-US" sz="3200" dirty="0">
                <a:solidFill>
                  <a:srgbClr val="008000"/>
                </a:solidFill>
                <a:latin typeface="Times New Roman" panose="02020603050405020304" pitchFamily="18" charset="0"/>
              </a:rPr>
              <a:t>编码系统）</a:t>
            </a:r>
            <a:endParaRPr lang="zh-CN" altLang="en-US" sz="3200" dirty="0">
              <a:solidFill>
                <a:srgbClr val="008000"/>
              </a:solidFill>
              <a:latin typeface="Times New Roman" panose="02020603050405020304" pitchFamily="18" charset="0"/>
            </a:endParaRPr>
          </a:p>
        </p:txBody>
      </p:sp>
      <p:sp>
        <p:nvSpPr>
          <p:cNvPr id="55300" name="Text Box 4"/>
          <p:cNvSpPr txBox="1"/>
          <p:nvPr/>
        </p:nvSpPr>
        <p:spPr>
          <a:xfrm>
            <a:off x="457200" y="1376363"/>
            <a:ext cx="8120063" cy="2143125"/>
          </a:xfrm>
          <a:prstGeom prst="rect">
            <a:avLst/>
          </a:prstGeom>
          <a:noFill/>
          <a:ln w="9525">
            <a:noFill/>
          </a:ln>
        </p:spPr>
        <p:txBody>
          <a:bodyPr lIns="92075" tIns="46038" rIns="92075" bIns="46038">
            <a:spAutoFit/>
          </a:bodyPr>
          <a:p>
            <a:pPr eaLnBrk="1" hangingPunct="1">
              <a:lnSpc>
                <a:spcPct val="120000"/>
              </a:lnSpc>
              <a:spcBef>
                <a:spcPct val="0"/>
              </a:spcBef>
            </a:pPr>
            <a:r>
              <a:rPr lang="zh-CN" altLang="en-US" dirty="0">
                <a:latin typeface="宋体" panose="02010600030101010101" pitchFamily="2" charset="-122"/>
                <a:sym typeface="Symbol" panose="05050102010706020507" pitchFamily="18" charset="2"/>
              </a:rPr>
              <a:t>无符号数和有符号数</a:t>
            </a:r>
            <a:endParaRPr lang="zh-CN" altLang="en-US" dirty="0">
              <a:latin typeface="宋体" panose="02010600030101010101" pitchFamily="2" charset="-122"/>
              <a:sym typeface="Symbol" panose="05050102010706020507" pitchFamily="18" charset="2"/>
            </a:endParaRPr>
          </a:p>
          <a:p>
            <a:pPr eaLnBrk="1" hangingPunct="1">
              <a:lnSpc>
                <a:spcPct val="120000"/>
              </a:lnSpc>
              <a:spcBef>
                <a:spcPct val="0"/>
              </a:spcBef>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lnSpc>
                <a:spcPct val="120000"/>
              </a:lnSpc>
              <a:spcBef>
                <a:spcPct val="0"/>
              </a:spcBef>
            </a:pPr>
            <a:r>
              <a:rPr lang="zh-CN" altLang="en-US" dirty="0">
                <a:latin typeface="Times New Roman" panose="02020603050405020304" pitchFamily="18" charset="0"/>
              </a:rPr>
              <a:t>在计算机中参与运算的数分为两大类： 无符号数和有符号数</a:t>
            </a:r>
            <a:endParaRPr lang="zh-CN" altLang="en-US" dirty="0">
              <a:latin typeface="Times New Roman" panose="02020603050405020304" pitchFamily="18" charset="0"/>
            </a:endParaRPr>
          </a:p>
        </p:txBody>
      </p:sp>
      <p:sp>
        <p:nvSpPr>
          <p:cNvPr id="55301" name="Text Box 7"/>
          <p:cNvSpPr txBox="1"/>
          <p:nvPr/>
        </p:nvSpPr>
        <p:spPr>
          <a:xfrm>
            <a:off x="457200" y="4670425"/>
            <a:ext cx="7620000" cy="1117600"/>
          </a:xfrm>
          <a:prstGeom prst="rect">
            <a:avLst/>
          </a:prstGeom>
          <a:noFill/>
          <a:ln w="9525">
            <a:noFill/>
          </a:ln>
        </p:spPr>
        <p:txBody>
          <a:bodyPr lIns="92075" tIns="46038" rIns="92075" bIns="46038">
            <a:spAutoFit/>
          </a:bodyPr>
          <a:p>
            <a:pPr marL="190500" indent="-190500" eaLnBrk="1" hangingPunct="1">
              <a:lnSpc>
                <a:spcPct val="12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当一个编码的</a:t>
            </a:r>
            <a:r>
              <a:rPr lang="zh-CN" altLang="en-US" dirty="0">
                <a:solidFill>
                  <a:schemeClr val="folHlink"/>
                </a:solidFill>
                <a:latin typeface="Times New Roman" panose="02020603050405020304" pitchFamily="18" charset="0"/>
              </a:rPr>
              <a:t>所有二进位</a:t>
            </a:r>
            <a:r>
              <a:rPr lang="zh-CN" altLang="en-US" dirty="0">
                <a:latin typeface="Times New Roman" panose="02020603050405020304" pitchFamily="18" charset="0"/>
              </a:rPr>
              <a:t>都用来表示数值时，该编码表示的是无符号数；</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55302" name="Text Box 8"/>
          <p:cNvSpPr txBox="1"/>
          <p:nvPr/>
        </p:nvSpPr>
        <p:spPr>
          <a:xfrm>
            <a:off x="457200" y="4111625"/>
            <a:ext cx="3394075" cy="549275"/>
          </a:xfrm>
          <a:prstGeom prst="rect">
            <a:avLst/>
          </a:prstGeom>
          <a:noFill/>
          <a:ln w="9525">
            <a:noFill/>
          </a:ln>
        </p:spPr>
        <p:txBody>
          <a:bodyPr lIns="92075" tIns="46038" rIns="92075" bIns="46038">
            <a:spAutoFit/>
          </a:bodyPr>
          <a:p>
            <a:pPr eaLnBrk="1" hangingPunct="1">
              <a:lnSpc>
                <a:spcPct val="100000"/>
              </a:lnSpc>
            </a:pPr>
            <a:r>
              <a:rPr lang="zh-CN" altLang="en-US" sz="3000" dirty="0">
                <a:solidFill>
                  <a:srgbClr val="9933FF"/>
                </a:solidFill>
                <a:latin typeface="Times New Roman" panose="02020603050405020304" pitchFamily="18" charset="0"/>
                <a:ea typeface="楷体_GB2312" pitchFamily="49" charset="-122"/>
              </a:rPr>
              <a:t>无符号数的表示</a:t>
            </a:r>
            <a:endParaRPr lang="zh-CN" altLang="en-US" sz="3000" dirty="0">
              <a:solidFill>
                <a:srgbClr val="9933FF"/>
              </a:solidFill>
              <a:latin typeface="Times New Roman" panose="02020603050405020304" pitchFamily="18" charset="0"/>
              <a:ea typeface="楷体_GB2312" pitchFamily="49" charset="-122"/>
            </a:endParaRPr>
          </a:p>
        </p:txBody>
      </p:sp>
      <p:sp>
        <p:nvSpPr>
          <p:cNvPr id="55303" name="矩形 6"/>
          <p:cNvSpPr/>
          <p:nvPr/>
        </p:nvSpPr>
        <p:spPr>
          <a:xfrm>
            <a:off x="5507038" y="412750"/>
            <a:ext cx="3070225" cy="425450"/>
          </a:xfrm>
          <a:prstGeom prst="rect">
            <a:avLst/>
          </a:prstGeom>
          <a:noFill/>
          <a:ln w="9525">
            <a:noFill/>
          </a:ln>
        </p:spPr>
        <p:txBody>
          <a:bodyPr wrap="none">
            <a:spAutoFit/>
          </a:bodyPr>
          <a:p>
            <a:r>
              <a:rPr lang="zh-CN" altLang="en-US" dirty="0">
                <a:solidFill>
                  <a:srgbClr val="FF0000"/>
                </a:solidFill>
                <a:latin typeface="Times New Roman" panose="02020603050405020304" pitchFamily="18" charset="0"/>
              </a:rPr>
              <a:t>正、负数（符号）</a:t>
            </a:r>
            <a:endParaRPr lang="zh-CN" altLang="en-US" dirty="0">
              <a:solidFill>
                <a:srgbClr val="FF0000"/>
              </a:solidFill>
              <a:latin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18117" name="Text Box 5"/>
          <p:cNvSpPr txBox="1"/>
          <p:nvPr/>
        </p:nvSpPr>
        <p:spPr>
          <a:xfrm>
            <a:off x="381000" y="323850"/>
            <a:ext cx="7848600" cy="4706938"/>
          </a:xfrm>
          <a:prstGeom prst="rect">
            <a:avLst/>
          </a:prstGeom>
          <a:noFill/>
          <a:ln w="9525">
            <a:noFill/>
          </a:ln>
        </p:spPr>
        <p:txBody>
          <a:bodyPr lIns="92075" tIns="46038" rIns="92075" bIns="46038">
            <a:spAutoFit/>
          </a:bodyPr>
          <a:p>
            <a:pPr marL="190500" indent="-190500" eaLnBrk="1" hangingPunct="1">
              <a:lnSpc>
                <a:spcPct val="120000"/>
              </a:lnSpc>
              <a:spcBef>
                <a:spcPct val="0"/>
              </a:spcBef>
              <a:buFont typeface="Symbol" panose="05050102010706020507" pitchFamily="18" charset="2"/>
              <a:buChar char="·"/>
            </a:pPr>
            <a:r>
              <a:rPr lang="zh-CN" altLang="en-US" dirty="0">
                <a:latin typeface="Times New Roman" panose="02020603050405020304" pitchFamily="18" charset="0"/>
              </a:rPr>
              <a:t>在全部是正数运算且</a:t>
            </a:r>
            <a:r>
              <a:rPr lang="zh-CN" altLang="en-US" dirty="0">
                <a:solidFill>
                  <a:schemeClr val="folHlink"/>
                </a:solidFill>
                <a:latin typeface="Times New Roman" panose="02020603050405020304" pitchFamily="18" charset="0"/>
              </a:rPr>
              <a:t>不出现负值</a:t>
            </a:r>
            <a:r>
              <a:rPr lang="zh-CN" altLang="en-US" dirty="0">
                <a:latin typeface="Times New Roman" panose="02020603050405020304" pitchFamily="18" charset="0"/>
              </a:rPr>
              <a:t>结果的场合下，使用无符号数表示，如地址编码；</a:t>
            </a:r>
            <a:endParaRPr lang="zh-CN" altLang="en-US" dirty="0">
              <a:latin typeface="Times New Roman" panose="02020603050405020304" pitchFamily="18" charset="0"/>
            </a:endParaRPr>
          </a:p>
          <a:p>
            <a:pPr marL="190500" indent="-190500" eaLnBrk="1" hangingPunct="1">
              <a:lnSpc>
                <a:spcPct val="120000"/>
              </a:lnSpc>
              <a:spcBef>
                <a:spcPct val="0"/>
              </a:spcBef>
              <a:buFont typeface="Symbol" panose="05050102010706020507" pitchFamily="18" charset="2"/>
            </a:pPr>
            <a:r>
              <a:rPr lang="en-US" altLang="zh-CN" dirty="0">
                <a:latin typeface="宋体" panose="02010600030101010101" pitchFamily="2" charset="-122"/>
              </a:rPr>
              <a:t>A</a:t>
            </a:r>
            <a:r>
              <a:rPr lang="en-US" altLang="zh-CN" baseline="-25000" dirty="0">
                <a:latin typeface="宋体" panose="02010600030101010101" pitchFamily="2" charset="-122"/>
              </a:rPr>
              <a:t>15</a:t>
            </a:r>
            <a:r>
              <a:rPr lang="zh-CN" altLang="en-US" dirty="0">
                <a:latin typeface="宋体" panose="02010600030101010101" pitchFamily="2" charset="-122"/>
              </a:rPr>
              <a:t>～</a:t>
            </a:r>
            <a:r>
              <a:rPr lang="en-US" altLang="zh-CN" dirty="0">
                <a:latin typeface="宋体" panose="02010600030101010101" pitchFamily="2" charset="-122"/>
              </a:rPr>
              <a:t>A</a:t>
            </a:r>
            <a:r>
              <a:rPr lang="en-US" altLang="zh-CN" baseline="-25000" dirty="0">
                <a:latin typeface="宋体" panose="02010600030101010101" pitchFamily="2" charset="-122"/>
              </a:rPr>
              <a:t>0</a:t>
            </a:r>
            <a:r>
              <a:rPr lang="en-US" altLang="zh-CN" dirty="0">
                <a:latin typeface="宋体" panose="02010600030101010101" pitchFamily="2" charset="-122"/>
              </a:rPr>
              <a:t> </a:t>
            </a:r>
            <a:r>
              <a:rPr lang="zh-CN" altLang="en-US" dirty="0">
                <a:latin typeface="宋体" panose="02010600030101010101" pitchFamily="2" charset="-122"/>
              </a:rPr>
              <a:t>共</a:t>
            </a:r>
            <a:r>
              <a:rPr lang="en-US" altLang="zh-CN" dirty="0">
                <a:latin typeface="宋体" panose="02010600030101010101" pitchFamily="2" charset="-122"/>
              </a:rPr>
              <a:t>16</a:t>
            </a:r>
            <a:r>
              <a:rPr lang="zh-CN" altLang="en-US" dirty="0">
                <a:latin typeface="宋体" panose="02010600030101010101" pitchFamily="2" charset="-122"/>
              </a:rPr>
              <a:t>位即用</a:t>
            </a:r>
            <a:r>
              <a:rPr lang="en-US" altLang="zh-CN" dirty="0">
                <a:latin typeface="宋体" panose="02010600030101010101" pitchFamily="2" charset="-122"/>
              </a:rPr>
              <a:t>16</a:t>
            </a:r>
            <a:r>
              <a:rPr lang="zh-CN" altLang="en-US" dirty="0">
                <a:latin typeface="宋体" panose="02010600030101010101" pitchFamily="2" charset="-122"/>
              </a:rPr>
              <a:t>位无符号数表示寻址的范围是：</a:t>
            </a:r>
            <a:r>
              <a:rPr lang="en-US" altLang="zh-CN" dirty="0">
                <a:latin typeface="宋体" panose="02010600030101010101" pitchFamily="2" charset="-122"/>
              </a:rPr>
              <a:t>2</a:t>
            </a:r>
            <a:r>
              <a:rPr lang="en-US" altLang="zh-CN" baseline="30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65536</a:t>
            </a:r>
            <a:r>
              <a:rPr lang="zh-CN" altLang="en-US" dirty="0">
                <a:latin typeface="宋体" panose="02010600030101010101" pitchFamily="2" charset="-122"/>
              </a:rPr>
              <a:t>（单元）</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65535 </a:t>
            </a:r>
            <a:endParaRPr lang="en-US" altLang="zh-CN" dirty="0">
              <a:latin typeface="宋体" panose="02010600030101010101" pitchFamily="2" charset="-122"/>
            </a:endParaRPr>
          </a:p>
          <a:p>
            <a:pPr marL="190500" indent="-190500" eaLnBrk="1" hangingPunct="1">
              <a:lnSpc>
                <a:spcPct val="120000"/>
              </a:lnSpc>
              <a:spcBef>
                <a:spcPct val="0"/>
              </a:spcBef>
              <a:buFont typeface="Symbol" panose="05050102010706020507" pitchFamily="18" charset="2"/>
            </a:pPr>
            <a:endParaRPr lang="en-US" altLang="zh-CN" dirty="0">
              <a:latin typeface="宋体" panose="02010600030101010101" pitchFamily="2" charset="-122"/>
            </a:endParaRPr>
          </a:p>
          <a:p>
            <a:pPr marL="190500" indent="-190500" eaLnBrk="1" hangingPunct="1">
              <a:lnSpc>
                <a:spcPct val="120000"/>
              </a:lnSpc>
              <a:spcBef>
                <a:spcPct val="0"/>
              </a:spcBef>
              <a:buFont typeface="Symbol" panose="05050102010706020507" pitchFamily="18" charset="2"/>
            </a:pPr>
            <a:r>
              <a:rPr lang="zh-CN" altLang="en-US" dirty="0">
                <a:latin typeface="宋体" panose="02010600030101010101" pitchFamily="2" charset="-122"/>
              </a:rPr>
              <a:t>在工业控制应用中，输出信号有无，不会有负。</a:t>
            </a:r>
            <a:endParaRPr lang="zh-CN" altLang="en-US" dirty="0">
              <a:latin typeface="宋体" panose="02010600030101010101" pitchFamily="2" charset="-122"/>
            </a:endParaRPr>
          </a:p>
          <a:p>
            <a:pPr marL="190500" indent="-190500" eaLnBrk="1" hangingPunct="1">
              <a:lnSpc>
                <a:spcPct val="120000"/>
              </a:lnSpc>
              <a:spcBef>
                <a:spcPct val="0"/>
              </a:spcBef>
              <a:buFont typeface="Symbol" panose="05050102010706020507" pitchFamily="18" charset="2"/>
            </a:pPr>
            <a:endParaRPr lang="zh-CN" altLang="en-US" dirty="0">
              <a:latin typeface="宋体" panose="02010600030101010101" pitchFamily="2" charset="-122"/>
            </a:endParaRPr>
          </a:p>
          <a:p>
            <a:pPr marL="190500" indent="-190500" eaLnBrk="1" hangingPunct="1">
              <a:lnSpc>
                <a:spcPct val="120000"/>
              </a:lnSpc>
              <a:spcBef>
                <a:spcPct val="0"/>
              </a:spcBef>
              <a:buFont typeface="Symbol" panose="05050102010706020507" pitchFamily="18" charset="2"/>
            </a:pPr>
            <a:r>
              <a:rPr lang="zh-CN" altLang="en-US" dirty="0">
                <a:latin typeface="宋体" panose="02010600030101010101" pitchFamily="2" charset="-122"/>
              </a:rPr>
              <a:t>另，诸如时间等量也不会出现负数情况。</a:t>
            </a:r>
            <a:endParaRPr lang="zh-CN" altLang="en-US" dirty="0">
              <a:latin typeface="宋体" panose="02010600030101010101" pitchFamily="2" charset="-122"/>
            </a:endParaRPr>
          </a:p>
          <a:p>
            <a:pPr marL="190500" indent="-190500" eaLnBrk="1" hangingPunct="1">
              <a:lnSpc>
                <a:spcPct val="120000"/>
              </a:lnSpc>
              <a:spcBef>
                <a:spcPct val="0"/>
              </a:spcBef>
              <a:buFont typeface="Symbol" panose="05050102010706020507" pitchFamily="18" charset="2"/>
            </a:pP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218119" name="Text Box 7"/>
          <p:cNvSpPr txBox="1"/>
          <p:nvPr/>
        </p:nvSpPr>
        <p:spPr>
          <a:xfrm>
            <a:off x="381000" y="4727575"/>
            <a:ext cx="8286750" cy="1117600"/>
          </a:xfrm>
          <a:prstGeom prst="rect">
            <a:avLst/>
          </a:prstGeom>
          <a:noFill/>
          <a:ln w="9525">
            <a:noFill/>
          </a:ln>
        </p:spPr>
        <p:txBody>
          <a:bodyPr lIns="92075" tIns="46038" rIns="92075" bIns="46038">
            <a:spAutoFit/>
          </a:bodyPr>
          <a:p>
            <a:pPr eaLnBrk="1" hangingPunct="1">
              <a:lnSpc>
                <a:spcPct val="120000"/>
              </a:lnSpc>
              <a:spcBef>
                <a:spcPct val="0"/>
              </a:spcBef>
              <a:buFont typeface="Symbol" panose="05050102010706020507" pitchFamily="18" charset="2"/>
              <a:buChar char="·"/>
            </a:pPr>
            <a:r>
              <a:rPr lang="en-US" altLang="zh-CN" b="0" dirty="0">
                <a:latin typeface="Times New Roman" panose="02020603050405020304" pitchFamily="18" charset="0"/>
                <a:sym typeface="Symbol" panose="05050102010706020507" pitchFamily="18" charset="2"/>
              </a:rPr>
              <a:t>8</a:t>
            </a:r>
            <a:r>
              <a:rPr lang="zh-CN" altLang="en-US" b="0" dirty="0">
                <a:latin typeface="宋体" panose="02010600030101010101" pitchFamily="2" charset="-122"/>
                <a:sym typeface="Symbol" panose="05050102010706020507" pitchFamily="18" charset="2"/>
              </a:rPr>
              <a:t>位</a:t>
            </a:r>
            <a:r>
              <a:rPr lang="zh-CN" altLang="en-US" b="0" dirty="0">
                <a:latin typeface="Times New Roman" panose="02020603050405020304" pitchFamily="18" charset="0"/>
              </a:rPr>
              <a:t>无符号数</a:t>
            </a:r>
            <a:r>
              <a:rPr lang="en-US" altLang="zh-CN" b="0" dirty="0">
                <a:latin typeface="Times New Roman" panose="02020603050405020304" pitchFamily="18" charset="0"/>
              </a:rPr>
              <a:t>(n=8)</a:t>
            </a:r>
            <a:r>
              <a:rPr lang="zh-CN" altLang="en-US" b="0" dirty="0">
                <a:latin typeface="Times New Roman" panose="02020603050405020304" pitchFamily="18" charset="0"/>
              </a:rPr>
              <a:t>表示数值的范围：</a:t>
            </a:r>
            <a:r>
              <a:rPr lang="en-US" altLang="zh-CN" b="0" dirty="0">
                <a:latin typeface="Times New Roman" panose="02020603050405020304" pitchFamily="18" charset="0"/>
              </a:rPr>
              <a:t>0</a:t>
            </a:r>
            <a:r>
              <a:rPr lang="zh-CN" altLang="en-US" b="0" dirty="0">
                <a:latin typeface="Times New Roman" panose="02020603050405020304" pitchFamily="18" charset="0"/>
              </a:rPr>
              <a:t>～</a:t>
            </a:r>
            <a:r>
              <a:rPr lang="en-US" altLang="zh-CN" b="0" dirty="0">
                <a:latin typeface="Times New Roman" panose="02020603050405020304" pitchFamily="18" charset="0"/>
              </a:rPr>
              <a:t>255</a:t>
            </a:r>
            <a:endParaRPr lang="en-US" altLang="zh-CN" b="0" dirty="0">
              <a:latin typeface="Times New Roman" panose="02020603050405020304" pitchFamily="18" charset="0"/>
            </a:endParaRPr>
          </a:p>
          <a:p>
            <a:pPr eaLnBrk="1" hangingPunct="1">
              <a:lnSpc>
                <a:spcPct val="120000"/>
              </a:lnSpc>
              <a:spcBef>
                <a:spcPct val="0"/>
              </a:spcBef>
              <a:buFont typeface="Symbol" panose="05050102010706020507" pitchFamily="18" charset="2"/>
              <a:buChar char="·"/>
            </a:pPr>
            <a:r>
              <a:rPr lang="en-US" altLang="zh-CN" b="0" dirty="0">
                <a:latin typeface="Times New Roman" panose="02020603050405020304" pitchFamily="18" charset="0"/>
              </a:rPr>
              <a:t>16</a:t>
            </a:r>
            <a:r>
              <a:rPr lang="zh-CN" altLang="en-US" b="0" dirty="0">
                <a:latin typeface="Times New Roman" panose="02020603050405020304" pitchFamily="18" charset="0"/>
              </a:rPr>
              <a:t>位</a:t>
            </a:r>
            <a:r>
              <a:rPr lang="zh-CN" altLang="en-US" b="0" dirty="0">
                <a:latin typeface="宋体" panose="02010600030101010101" pitchFamily="2" charset="-122"/>
              </a:rPr>
              <a:t>无符号数</a:t>
            </a:r>
            <a:r>
              <a:rPr lang="en-US" altLang="zh-CN" b="0" dirty="0">
                <a:latin typeface="Times New Roman" panose="02020603050405020304" pitchFamily="18" charset="0"/>
              </a:rPr>
              <a:t>(n=16)</a:t>
            </a:r>
            <a:r>
              <a:rPr lang="zh-CN" altLang="en-US" b="0" dirty="0">
                <a:latin typeface="宋体" panose="02010600030101010101" pitchFamily="2" charset="-122"/>
              </a:rPr>
              <a:t>表示数值的范围：</a:t>
            </a:r>
            <a:r>
              <a:rPr lang="en-US" altLang="zh-CN" b="0" dirty="0">
                <a:latin typeface="Times New Roman" panose="02020603050405020304" pitchFamily="18" charset="0"/>
              </a:rPr>
              <a:t>0</a:t>
            </a:r>
            <a:r>
              <a:rPr lang="zh-CN" altLang="en-US" b="0" dirty="0">
                <a:latin typeface="Times New Roman" panose="02020603050405020304" pitchFamily="18" charset="0"/>
              </a:rPr>
              <a:t>～</a:t>
            </a:r>
            <a:r>
              <a:rPr lang="en-US" altLang="zh-CN" b="0" dirty="0">
                <a:latin typeface="Times New Roman" panose="02020603050405020304" pitchFamily="18" charset="0"/>
              </a:rPr>
              <a:t>65535</a:t>
            </a:r>
            <a:endParaRPr lang="en-US" altLang="zh-CN"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arn(outHorizontal)">
                                      <p:cBhvr>
                                        <p:cTn id="7" dur="500"/>
                                        <p:tgtEl>
                                          <p:spTgt spid="2181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8119"/>
                                        </p:tgtEl>
                                        <p:attrNameLst>
                                          <p:attrName>style.visibility</p:attrName>
                                        </p:attrNameLst>
                                      </p:cBhvr>
                                      <p:to>
                                        <p:strVal val="visible"/>
                                      </p:to>
                                    </p:set>
                                    <p:animEffect transition="in" filter="dissolve">
                                      <p:cBhvr>
                                        <p:cTn id="12"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P spid="2181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7347" name="Text Box 3"/>
          <p:cNvSpPr txBox="1"/>
          <p:nvPr/>
        </p:nvSpPr>
        <p:spPr>
          <a:xfrm>
            <a:off x="457200" y="368300"/>
            <a:ext cx="6781800" cy="604838"/>
          </a:xfrm>
          <a:prstGeom prst="rect">
            <a:avLst/>
          </a:prstGeom>
          <a:noFill/>
          <a:ln w="9525">
            <a:noFill/>
          </a:ln>
        </p:spPr>
        <p:txBody>
          <a:bodyPr lIns="92075" tIns="46038" rIns="92075" bIns="46038">
            <a:spAutoFit/>
          </a:bodyPr>
          <a:p>
            <a:pPr eaLnBrk="1" hangingPunct="1">
              <a:lnSpc>
                <a:spcPct val="120000"/>
              </a:lnSpc>
              <a:spcBef>
                <a:spcPct val="0"/>
              </a:spcBef>
            </a:pPr>
            <a:r>
              <a:rPr lang="en-US" altLang="zh-CN" sz="2000" b="0" dirty="0">
                <a:solidFill>
                  <a:srgbClr val="008000"/>
                </a:solidFill>
                <a:latin typeface="Times New Roman" panose="02020603050405020304" pitchFamily="18" charset="0"/>
                <a:sym typeface="Symbol" panose="05050102010706020507" pitchFamily="18" charset="2"/>
              </a:rPr>
              <a:t> </a:t>
            </a:r>
            <a:r>
              <a:rPr lang="en-US" altLang="zh-CN" sz="2000" b="0" dirty="0">
                <a:latin typeface="Times New Roman" panose="02020603050405020304" pitchFamily="18" charset="0"/>
                <a:sym typeface="Symbol" panose="05050102010706020507" pitchFamily="18" charset="2"/>
              </a:rPr>
              <a:t> </a:t>
            </a:r>
            <a:r>
              <a:rPr lang="zh-CN" altLang="en-US" dirty="0">
                <a:solidFill>
                  <a:schemeClr val="hlink"/>
                </a:solidFill>
                <a:latin typeface="Times New Roman" panose="02020603050405020304" pitchFamily="18" charset="0"/>
              </a:rPr>
              <a:t>符号数字化</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表示正号，</a:t>
            </a:r>
            <a:r>
              <a:rPr lang="en-US" altLang="zh-CN" dirty="0">
                <a:latin typeface="Times New Roman" panose="02020603050405020304" pitchFamily="18" charset="0"/>
              </a:rPr>
              <a:t>1</a:t>
            </a:r>
            <a:r>
              <a:rPr lang="zh-CN" altLang="en-US" dirty="0">
                <a:latin typeface="Times New Roman" panose="02020603050405020304" pitchFamily="18" charset="0"/>
              </a:rPr>
              <a:t>表示负号。  </a:t>
            </a:r>
            <a:endParaRPr lang="zh-CN" altLang="en-US" dirty="0">
              <a:latin typeface="Times New Roman" panose="02020603050405020304" pitchFamily="18" charset="0"/>
            </a:endParaRPr>
          </a:p>
        </p:txBody>
      </p:sp>
      <p:sp>
        <p:nvSpPr>
          <p:cNvPr id="217092" name="Text Box 4"/>
          <p:cNvSpPr txBox="1"/>
          <p:nvPr/>
        </p:nvSpPr>
        <p:spPr>
          <a:xfrm>
            <a:off x="457200" y="973138"/>
            <a:ext cx="8153400" cy="2016125"/>
          </a:xfrm>
          <a:prstGeom prst="rect">
            <a:avLst/>
          </a:prstGeom>
          <a:noFill/>
          <a:ln w="9525">
            <a:noFill/>
          </a:ln>
        </p:spPr>
        <p:txBody>
          <a:bodyPr lIns="92075" tIns="46038" rIns="92075" bIns="46038">
            <a:spAutoFit/>
          </a:bodyPr>
          <a:p>
            <a:pPr marL="1330325" indent="-1330325" eaLnBrk="1" hangingPunct="1">
              <a:lnSpc>
                <a:spcPct val="15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solidFill>
                  <a:schemeClr val="hlink"/>
                </a:solidFill>
                <a:latin typeface="宋体" panose="02010600030101010101" pitchFamily="2" charset="-122"/>
              </a:rPr>
              <a:t>机器数</a:t>
            </a:r>
            <a:r>
              <a:rPr lang="zh-CN" altLang="en-US" dirty="0">
                <a:latin typeface="宋体" panose="02010600030101010101" pitchFamily="2" charset="-122"/>
              </a:rPr>
              <a:t>：数值数据在计算机</a:t>
            </a:r>
            <a:r>
              <a:rPr lang="zh-CN" altLang="en-US" dirty="0">
                <a:solidFill>
                  <a:schemeClr val="folHlink"/>
                </a:solidFill>
                <a:latin typeface="宋体" panose="02010600030101010101" pitchFamily="2" charset="-122"/>
              </a:rPr>
              <a:t>内部编码</a:t>
            </a:r>
            <a:r>
              <a:rPr lang="zh-CN" altLang="en-US" dirty="0">
                <a:latin typeface="宋体" panose="02010600030101010101" pitchFamily="2" charset="-122"/>
              </a:rPr>
              <a:t>表示的数。</a:t>
            </a:r>
            <a:endParaRPr lang="zh-CN" altLang="en-US" dirty="0">
              <a:latin typeface="宋体" panose="02010600030101010101" pitchFamily="2" charset="-122"/>
            </a:endParaRPr>
          </a:p>
          <a:p>
            <a:pPr marL="1330325" indent="-1330325" eaLnBrk="1" hangingPunct="1">
              <a:lnSpc>
                <a:spcPct val="150000"/>
              </a:lnSpc>
              <a:spcBef>
                <a:spcPct val="0"/>
              </a:spcBef>
            </a:pPr>
            <a:r>
              <a:rPr lang="zh-CN" altLang="en-US" sz="2000" b="0" dirty="0">
                <a:latin typeface="Times New Roman" panose="02020603050405020304" pitchFamily="18" charset="0"/>
                <a:sym typeface="Symbol" panose="05050102010706020507" pitchFamily="18" charset="2"/>
              </a:rPr>
              <a:t>  </a:t>
            </a:r>
            <a:r>
              <a:rPr lang="zh-CN" altLang="en-US" dirty="0">
                <a:solidFill>
                  <a:schemeClr val="hlink"/>
                </a:solidFill>
                <a:latin typeface="宋体" panose="02010600030101010101" pitchFamily="2" charset="-122"/>
              </a:rPr>
              <a:t>真值</a:t>
            </a:r>
            <a:r>
              <a:rPr lang="zh-CN" altLang="en-US" dirty="0">
                <a:latin typeface="宋体" panose="02010600030101010101" pitchFamily="2" charset="-122"/>
              </a:rPr>
              <a:t>：机器数真正的值（用正、负号来表示正数和负数）。</a:t>
            </a:r>
            <a:endParaRPr lang="zh-CN" altLang="en-US" dirty="0">
              <a:latin typeface="宋体" panose="02010600030101010101" pitchFamily="2" charset="-122"/>
            </a:endParaRPr>
          </a:p>
        </p:txBody>
      </p:sp>
      <p:sp>
        <p:nvSpPr>
          <p:cNvPr id="217093" name="Text Box 5"/>
          <p:cNvSpPr txBox="1"/>
          <p:nvPr/>
        </p:nvSpPr>
        <p:spPr>
          <a:xfrm>
            <a:off x="250825" y="2989263"/>
            <a:ext cx="8740775" cy="3254375"/>
          </a:xfrm>
          <a:prstGeom prst="rect">
            <a:avLst/>
          </a:prstGeom>
          <a:noFill/>
          <a:ln w="9525">
            <a:noFill/>
          </a:ln>
        </p:spPr>
        <p:txBody>
          <a:bodyPr lIns="92075" tIns="46038" rIns="92075" bIns="46038">
            <a:spAutoFit/>
          </a:bodyPr>
          <a:p>
            <a:pPr marL="190500" indent="-190500" eaLnBrk="1" fontAlgn="base" hangingPunct="1">
              <a:lnSpc>
                <a:spcPct val="120000"/>
              </a:lnSpc>
              <a:spcBef>
                <a:spcPct val="0"/>
              </a:spcBef>
              <a:spcAft>
                <a:spcPct val="20000"/>
              </a:spcAft>
              <a:buChar char="•"/>
            </a:pPr>
            <a:r>
              <a:rPr lang="zh-CN" altLang="en-US" dirty="0">
                <a:solidFill>
                  <a:schemeClr val="folHlink"/>
                </a:solidFill>
                <a:latin typeface="宋体" panose="02010600030101010101" pitchFamily="2" charset="-122"/>
              </a:rPr>
              <a:t>机器数</a:t>
            </a:r>
            <a:r>
              <a:rPr lang="zh-CN" altLang="en-US" dirty="0">
                <a:latin typeface="宋体" panose="02010600030101010101" pitchFamily="2" charset="-122"/>
              </a:rPr>
              <a:t>具有的特点</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190500" indent="-190500" eaLnBrk="1" fontAlgn="base" hangingPunct="1">
              <a:lnSpc>
                <a:spcPct val="120000"/>
              </a:lnSpc>
              <a:spcBef>
                <a:spcPct val="0"/>
              </a:spcBef>
            </a:pPr>
            <a:r>
              <a:rPr lang="zh-CN" altLang="en-US" dirty="0">
                <a:latin typeface="Times New Roman" panose="02020603050405020304" pitchFamily="18" charset="0"/>
              </a:rPr>
              <a:t>  </a:t>
            </a:r>
            <a:r>
              <a:rPr lang="en-US" altLang="zh-CN" dirty="0">
                <a:latin typeface="宋体" panose="02010600030101010101" pitchFamily="2" charset="-122"/>
              </a:rPr>
              <a:t>1</a:t>
            </a:r>
            <a:r>
              <a:rPr lang="zh-CN" altLang="en-US" dirty="0">
                <a:latin typeface="宋体" panose="02010600030101010101" pitchFamily="2" charset="-122"/>
              </a:rPr>
              <a:t>）机器数具有</a:t>
            </a:r>
            <a:r>
              <a:rPr lang="zh-CN" altLang="en-US" dirty="0">
                <a:solidFill>
                  <a:schemeClr val="folHlink"/>
                </a:solidFill>
                <a:latin typeface="宋体" panose="02010600030101010101" pitchFamily="2" charset="-122"/>
              </a:rPr>
              <a:t>一定的范围</a:t>
            </a:r>
            <a:r>
              <a:rPr lang="zh-CN" altLang="en-US" dirty="0">
                <a:latin typeface="宋体" panose="02010600030101010101" pitchFamily="2" charset="-122"/>
              </a:rPr>
              <a:t>，超过这个范围便会发生溢出 ；</a:t>
            </a:r>
            <a:endParaRPr lang="zh-CN" altLang="en-US" dirty="0">
              <a:latin typeface="宋体" panose="02010600030101010101" pitchFamily="2" charset="-122"/>
            </a:endParaRPr>
          </a:p>
          <a:p>
            <a:pPr marL="190500" indent="-190500" eaLnBrk="1" fontAlgn="base" hangingPunct="1">
              <a:lnSpc>
                <a:spcPct val="120000"/>
              </a:lnSpc>
              <a:spcBef>
                <a:spcPct val="0"/>
              </a:spcBef>
            </a:pPr>
            <a:r>
              <a:rPr lang="zh-CN" altLang="en-US" dirty="0">
                <a:latin typeface="宋体" panose="02010600030101010101" pitchFamily="2" charset="-122"/>
              </a:rPr>
              <a:t>  </a:t>
            </a:r>
            <a:r>
              <a:rPr lang="en-US" altLang="zh-CN" dirty="0">
                <a:latin typeface="宋体" panose="02010600030101010101" pitchFamily="2" charset="-122"/>
              </a:rPr>
              <a:t>2</a:t>
            </a:r>
            <a:r>
              <a:rPr lang="zh-CN" altLang="en-US" dirty="0">
                <a:latin typeface="宋体" panose="02010600030101010101" pitchFamily="2" charset="-122"/>
              </a:rPr>
              <a:t>）机器数将其真值的</a:t>
            </a:r>
            <a:r>
              <a:rPr lang="zh-CN" altLang="en-US" dirty="0">
                <a:solidFill>
                  <a:schemeClr val="folHlink"/>
                </a:solidFill>
                <a:latin typeface="宋体" panose="02010600030101010101" pitchFamily="2" charset="-122"/>
              </a:rPr>
              <a:t>符号数字化</a:t>
            </a:r>
            <a:r>
              <a:rPr lang="zh-CN" altLang="en-US" dirty="0">
                <a:latin typeface="宋体" panose="02010600030101010101" pitchFamily="2" charset="-122"/>
              </a:rPr>
              <a:t> ；</a:t>
            </a:r>
            <a:endParaRPr lang="zh-CN" altLang="en-US" dirty="0">
              <a:latin typeface="宋体" panose="02010600030101010101" pitchFamily="2" charset="-122"/>
            </a:endParaRPr>
          </a:p>
          <a:p>
            <a:pPr marL="190500" indent="-190500" eaLnBrk="1" fontAlgn="base" hangingPunct="1">
              <a:lnSpc>
                <a:spcPct val="120000"/>
              </a:lnSpc>
              <a:spcBef>
                <a:spcPct val="0"/>
              </a:spcBef>
            </a:pPr>
            <a:r>
              <a:rPr lang="zh-CN" altLang="en-US" dirty="0">
                <a:latin typeface="宋体" panose="02010600030101010101" pitchFamily="2" charset="-122"/>
              </a:rPr>
              <a:t>  </a:t>
            </a:r>
            <a:r>
              <a:rPr lang="en-US" altLang="zh-CN" dirty="0">
                <a:latin typeface="宋体" panose="02010600030101010101" pitchFamily="2" charset="-122"/>
              </a:rPr>
              <a:t>3</a:t>
            </a:r>
            <a:r>
              <a:rPr lang="zh-CN" altLang="en-US" dirty="0">
                <a:latin typeface="宋体" panose="02010600030101010101" pitchFamily="2" charset="-122"/>
              </a:rPr>
              <a:t>）机器数中依靠</a:t>
            </a:r>
            <a:r>
              <a:rPr lang="zh-CN" altLang="en-US" dirty="0">
                <a:solidFill>
                  <a:schemeClr val="folHlink"/>
                </a:solidFill>
                <a:latin typeface="宋体" panose="02010600030101010101" pitchFamily="2" charset="-122"/>
              </a:rPr>
              <a:t>格式上的约定</a:t>
            </a:r>
            <a:r>
              <a:rPr lang="zh-CN" altLang="en-US" dirty="0">
                <a:latin typeface="宋体" panose="02010600030101010101" pitchFamily="2" charset="-122"/>
              </a:rPr>
              <a:t>表示小数点的位置 。</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217093"/>
                                        </p:tgtEl>
                                        <p:attrNameLst>
                                          <p:attrName>style.visibility</p:attrName>
                                        </p:attrNameLst>
                                      </p:cBhvr>
                                      <p:to>
                                        <p:strVal val="visible"/>
                                      </p:to>
                                    </p:set>
                                    <p:anim to="" calcmode="lin" valueType="num">
                                      <p:cBhvr>
                                        <p:cTn id="11" dur="1" fill="hold"/>
                                        <p:tgtEl>
                                          <p:spTgt spid="217093"/>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p:bldP spid="2170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5603" name="Rectangle 38"/>
          <p:cNvSpPr/>
          <p:nvPr/>
        </p:nvSpPr>
        <p:spPr>
          <a:xfrm>
            <a:off x="409575" y="300038"/>
            <a:ext cx="7685088" cy="519112"/>
          </a:xfrm>
          <a:prstGeom prst="rect">
            <a:avLst/>
          </a:prstGeom>
          <a:noFill/>
          <a:ln w="9525">
            <a:noFill/>
          </a:ln>
        </p:spPr>
        <p:txBody>
          <a:bodyPr wrap="none">
            <a:spAutoFit/>
          </a:bodyPr>
          <a:p>
            <a:r>
              <a:rPr lang="zh-CN" altLang="en-US" dirty="0">
                <a:latin typeface="宋体" panose="02010600030101010101" pitchFamily="2" charset="-122"/>
              </a:rPr>
              <a:t>现代计算机的五大部件的结构是以</a:t>
            </a:r>
            <a:r>
              <a:rPr lang="zh-CN" altLang="en-US" dirty="0">
                <a:solidFill>
                  <a:schemeClr val="hlink"/>
                </a:solidFill>
                <a:latin typeface="宋体" panose="02010600030101010101" pitchFamily="2" charset="-122"/>
              </a:rPr>
              <a:t>存储器</a:t>
            </a:r>
            <a:r>
              <a:rPr lang="zh-CN" altLang="en-US" dirty="0">
                <a:latin typeface="宋体" panose="02010600030101010101" pitchFamily="2" charset="-122"/>
              </a:rPr>
              <a:t>为中心</a:t>
            </a:r>
            <a:endParaRPr lang="zh-CN" altLang="en-US" dirty="0">
              <a:latin typeface="宋体" panose="02010600030101010101" pitchFamily="2" charset="-122"/>
            </a:endParaRPr>
          </a:p>
        </p:txBody>
      </p:sp>
      <p:sp>
        <p:nvSpPr>
          <p:cNvPr id="13" name="Text Box 72"/>
          <p:cNvSpPr txBox="1">
            <a:spLocks noChangeArrowheads="1"/>
          </p:cNvSpPr>
          <p:nvPr/>
        </p:nvSpPr>
        <p:spPr bwMode="auto">
          <a:xfrm>
            <a:off x="409575" y="1176338"/>
            <a:ext cx="8107363" cy="490538"/>
          </a:xfrm>
          <a:prstGeom prst="rect">
            <a:avLst/>
          </a:prstGeom>
          <a:noFill/>
          <a:ln w="9525">
            <a:noFill/>
            <a:miter lim="800000"/>
          </a:ln>
          <a:effectLst/>
        </p:spPr>
        <p:txBody>
          <a:bodyPr>
            <a:spAutoFit/>
          </a:bodyPr>
          <a:lstStyle/>
          <a:p>
            <a:pPr marR="0" defTabSz="914400">
              <a:lnSpc>
                <a:spcPct val="125000"/>
              </a:lnSpc>
              <a:buClrTx/>
              <a:buSzTx/>
              <a:buFontTx/>
              <a:buNone/>
              <a:defRPr/>
            </a:pPr>
            <a:r>
              <a:rPr kumimoji="1" lang="zh-CN" altLang="en-US" sz="2400" kern="1200" cap="none" spc="0" normalizeH="0" baseline="0" noProof="0" dirty="0">
                <a:latin typeface="宋体" panose="02010600030101010101" pitchFamily="2" charset="-122"/>
                <a:ea typeface="宋体" panose="02010600030101010101" pitchFamily="2" charset="-122"/>
                <a:cs typeface="+mn-cs"/>
              </a:rPr>
              <a:t>改进：以存储器为中心的硬件结构  ←提高性能                          </a:t>
            </a:r>
            <a:endParaRPr kumimoji="1" lang="zh-CN" altLang="en-US" sz="2400" kern="1200" cap="none" spc="0" normalizeH="0" baseline="0" noProof="0" dirty="0">
              <a:solidFill>
                <a:schemeClr val="accent2">
                  <a:lumMod val="75000"/>
                </a:schemeClr>
              </a:solidFill>
              <a:latin typeface="宋体" panose="02010600030101010101" pitchFamily="2" charset="-122"/>
              <a:ea typeface="宋体" panose="02010600030101010101" pitchFamily="2" charset="-122"/>
              <a:cs typeface="+mn-cs"/>
            </a:endParaRPr>
          </a:p>
        </p:txBody>
      </p:sp>
      <p:pic>
        <p:nvPicPr>
          <p:cNvPr id="25605" name="Picture 13"/>
          <p:cNvPicPr>
            <a:picLocks noChangeAspect="1"/>
          </p:cNvPicPr>
          <p:nvPr/>
        </p:nvPicPr>
        <p:blipFill>
          <a:blip r:embed="rId1"/>
          <a:stretch>
            <a:fillRect/>
          </a:stretch>
        </p:blipFill>
        <p:spPr>
          <a:xfrm>
            <a:off x="928688" y="2000250"/>
            <a:ext cx="7319962" cy="26431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8371" name="Text Box 2"/>
          <p:cNvSpPr txBox="1"/>
          <p:nvPr/>
        </p:nvSpPr>
        <p:spPr>
          <a:xfrm>
            <a:off x="381000" y="1387475"/>
            <a:ext cx="3733800" cy="549275"/>
          </a:xfrm>
          <a:prstGeom prst="rect">
            <a:avLst/>
          </a:prstGeom>
          <a:noFill/>
          <a:ln w="9525">
            <a:noFill/>
          </a:ln>
        </p:spPr>
        <p:txBody>
          <a:bodyPr lIns="92075" tIns="46038" rIns="92075" bIns="46038">
            <a:spAutoFit/>
          </a:bodyPr>
          <a:p>
            <a:pPr eaLnBrk="1" hangingPunct="1">
              <a:lnSpc>
                <a:spcPct val="100000"/>
              </a:lnSpc>
              <a:spcBef>
                <a:spcPct val="0"/>
              </a:spcBef>
            </a:pPr>
            <a:r>
              <a:rPr lang="en-US" altLang="zh-CN" sz="3000" dirty="0">
                <a:solidFill>
                  <a:srgbClr val="9933FF"/>
                </a:solidFill>
                <a:latin typeface="Times New Roman" panose="02020603050405020304" pitchFamily="18" charset="0"/>
                <a:ea typeface="楷体_GB2312" pitchFamily="49" charset="-122"/>
              </a:rPr>
              <a:t>1</a:t>
            </a:r>
            <a:r>
              <a:rPr lang="zh-CN" altLang="en-US" sz="3000" dirty="0">
                <a:solidFill>
                  <a:srgbClr val="9933FF"/>
                </a:solidFill>
                <a:latin typeface="Times New Roman" panose="02020603050405020304" pitchFamily="18" charset="0"/>
                <a:ea typeface="楷体_GB2312" pitchFamily="49" charset="-122"/>
              </a:rPr>
              <a:t>．原码表示法</a:t>
            </a:r>
            <a:r>
              <a:rPr lang="zh-CN" altLang="en-US" sz="3000" dirty="0">
                <a:solidFill>
                  <a:srgbClr val="9933FF"/>
                </a:solidFill>
                <a:latin typeface="Times New Roman" panose="02020603050405020304" pitchFamily="18" charset="0"/>
              </a:rPr>
              <a:t> </a:t>
            </a:r>
            <a:endParaRPr lang="zh-CN" altLang="en-US" sz="3000" dirty="0">
              <a:solidFill>
                <a:srgbClr val="9933FF"/>
              </a:solidFill>
              <a:latin typeface="Times New Roman" panose="02020603050405020304" pitchFamily="18" charset="0"/>
            </a:endParaRPr>
          </a:p>
        </p:txBody>
      </p:sp>
      <p:sp>
        <p:nvSpPr>
          <p:cNvPr id="58372" name="Text Box 3"/>
          <p:cNvSpPr txBox="1"/>
          <p:nvPr/>
        </p:nvSpPr>
        <p:spPr>
          <a:xfrm>
            <a:off x="381000" y="1936750"/>
            <a:ext cx="7467600" cy="1117600"/>
          </a:xfrm>
          <a:prstGeom prst="rect">
            <a:avLst/>
          </a:prstGeom>
          <a:noFill/>
          <a:ln w="9525">
            <a:noFill/>
          </a:ln>
        </p:spPr>
        <p:txBody>
          <a:bodyPr lIns="92075" tIns="46038" rIns="92075" bIns="46038">
            <a:spAutoFit/>
          </a:bodyPr>
          <a:p>
            <a:pPr marL="381000" indent="-381000" eaLnBrk="1" hangingPunct="1">
              <a:lnSpc>
                <a:spcPct val="120000"/>
              </a:lnSpc>
              <a:spcBef>
                <a:spcPct val="0"/>
              </a:spcBef>
            </a:pPr>
            <a:r>
              <a:rPr lang="en-US" altLang="zh-CN" sz="2000" b="0" dirty="0">
                <a:solidFill>
                  <a:srgbClr val="008080"/>
                </a:solidFill>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sym typeface="Symbol" panose="05050102010706020507" pitchFamily="18" charset="2"/>
              </a:rPr>
              <a:t>  </a:t>
            </a:r>
            <a:r>
              <a:rPr lang="zh-CN" altLang="en-US" dirty="0">
                <a:latin typeface="宋体" panose="02010600030101010101" pitchFamily="2" charset="-122"/>
              </a:rPr>
              <a:t>原码表示的机器数由</a:t>
            </a:r>
            <a:r>
              <a:rPr lang="zh-CN" altLang="en-US" dirty="0">
                <a:solidFill>
                  <a:schemeClr val="folHlink"/>
                </a:solidFill>
                <a:latin typeface="宋体" panose="02010600030101010101" pitchFamily="2" charset="-122"/>
              </a:rPr>
              <a:t>符号位后直接跟上真值的数值</a:t>
            </a:r>
            <a:r>
              <a:rPr lang="zh-CN" altLang="en-US" dirty="0">
                <a:latin typeface="宋体" panose="02010600030101010101" pitchFamily="2" charset="-122"/>
              </a:rPr>
              <a:t>构成。 </a:t>
            </a:r>
            <a:endParaRPr lang="zh-CN" altLang="en-US" dirty="0">
              <a:latin typeface="宋体" panose="02010600030101010101" pitchFamily="2" charset="-122"/>
            </a:endParaRPr>
          </a:p>
        </p:txBody>
      </p:sp>
      <p:sp>
        <p:nvSpPr>
          <p:cNvPr id="58373" name="Text Box 16"/>
          <p:cNvSpPr txBox="1"/>
          <p:nvPr/>
        </p:nvSpPr>
        <p:spPr>
          <a:xfrm>
            <a:off x="260350" y="635000"/>
            <a:ext cx="4321175" cy="519113"/>
          </a:xfrm>
          <a:prstGeom prst="rect">
            <a:avLst/>
          </a:prstGeom>
          <a:noFill/>
          <a:ln w="9525">
            <a:noFill/>
          </a:ln>
        </p:spPr>
        <p:txBody>
          <a:bodyPr wrap="none" lIns="93600" tIns="46800" rIns="93600" bIns="46800">
            <a:spAutoFit/>
          </a:bodyPr>
          <a:p>
            <a:pPr>
              <a:lnSpc>
                <a:spcPct val="100000"/>
              </a:lnSpc>
              <a:spcBef>
                <a:spcPct val="0"/>
              </a:spcBef>
            </a:pPr>
            <a:r>
              <a:rPr lang="en-US" altLang="zh-CN" sz="2000" dirty="0">
                <a:solidFill>
                  <a:srgbClr val="008080"/>
                </a:solidFill>
                <a:latin typeface="Times New Roman" panose="02020603050405020304" pitchFamily="18" charset="0"/>
              </a:rPr>
              <a:t>◆</a:t>
            </a:r>
            <a:r>
              <a:rPr lang="en-US" altLang="zh-CN" sz="2000" dirty="0">
                <a:latin typeface="Times New Roman" panose="02020603050405020304" pitchFamily="18" charset="0"/>
              </a:rPr>
              <a:t>  </a:t>
            </a:r>
            <a:r>
              <a:rPr lang="zh-CN" altLang="en-US" dirty="0">
                <a:latin typeface="Times New Roman" panose="02020603050405020304" pitchFamily="18" charset="0"/>
              </a:rPr>
              <a:t>数的机器数（码）表示</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58374" name="Text Box 4"/>
          <p:cNvSpPr txBox="1"/>
          <p:nvPr/>
        </p:nvSpPr>
        <p:spPr>
          <a:xfrm>
            <a:off x="381000" y="3054350"/>
            <a:ext cx="6480175" cy="2463800"/>
          </a:xfrm>
          <a:prstGeom prst="rect">
            <a:avLst/>
          </a:prstGeom>
          <a:noFill/>
          <a:ln w="25400">
            <a:noFill/>
          </a:ln>
        </p:spPr>
        <p:txBody>
          <a:bodyPr lIns="93600" tIns="46800" rIns="93600" bIns="46800">
            <a:spAutoFit/>
          </a:bodyPr>
          <a:p>
            <a:pPr>
              <a:lnSpc>
                <a:spcPct val="100000"/>
              </a:lnSpc>
            </a:pPr>
            <a:r>
              <a:rPr lang="zh-CN" altLang="en-US" dirty="0">
                <a:latin typeface="宋体" panose="02010600030101010101" pitchFamily="2" charset="-122"/>
              </a:rPr>
              <a:t>原码表示法小结：</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1</a:t>
            </a:r>
            <a:r>
              <a:rPr lang="zh-CN" altLang="en-US" dirty="0">
                <a:latin typeface="宋体" panose="02010600030101010101" pitchFamily="2" charset="-122"/>
              </a:rPr>
              <a:t>、表示简单</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2</a:t>
            </a:r>
            <a:r>
              <a:rPr lang="zh-CN" altLang="en-US" dirty="0">
                <a:latin typeface="宋体" panose="02010600030101010101" pitchFamily="2" charset="-122"/>
              </a:rPr>
              <a:t>、进行加减运算时不方便</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3</a:t>
            </a:r>
            <a:r>
              <a:rPr lang="zh-CN" altLang="en-US" dirty="0">
                <a:latin typeface="宋体" panose="02010600030101010101" pitchFamily="2" charset="-122"/>
              </a:rPr>
              <a:t>、进行乘除运算时方便</a:t>
            </a:r>
            <a:endParaRPr lang="zh-CN" altLang="en-US" dirty="0">
              <a:latin typeface="宋体" panose="02010600030101010101" pitchFamily="2" charset="-122"/>
            </a:endParaRPr>
          </a:p>
        </p:txBody>
      </p:sp>
      <p:sp>
        <p:nvSpPr>
          <p:cNvPr id="58375" name="矩形 3"/>
          <p:cNvSpPr/>
          <p:nvPr/>
        </p:nvSpPr>
        <p:spPr>
          <a:xfrm>
            <a:off x="468313" y="5518150"/>
            <a:ext cx="7704137" cy="990600"/>
          </a:xfrm>
          <a:prstGeom prst="rect">
            <a:avLst/>
          </a:prstGeom>
          <a:noFill/>
          <a:ln w="9525">
            <a:noFill/>
          </a:ln>
        </p:spPr>
        <p:txBody>
          <a:bodyPr>
            <a:spAutoFit/>
          </a:bodyPr>
          <a:p>
            <a:pPr>
              <a:lnSpc>
                <a:spcPct val="100000"/>
              </a:lnSpc>
            </a:pPr>
            <a:r>
              <a:rPr lang="zh-CN" altLang="en-US" dirty="0">
                <a:solidFill>
                  <a:srgbClr val="FF0000"/>
                </a:solidFill>
                <a:latin typeface="宋体" panose="02010600030101010101" pitchFamily="2" charset="-122"/>
              </a:rPr>
              <a:t>为了解决原码在加法运算上的缺点，引进了补码这种编码。</a:t>
            </a:r>
            <a:endParaRPr lang="zh-CN" altLang="en-US" dirty="0">
              <a:solidFill>
                <a:srgbClr val="FF0000"/>
              </a:solidFill>
              <a:latin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59395" name="Text Box 6"/>
          <p:cNvSpPr txBox="1"/>
          <p:nvPr/>
        </p:nvSpPr>
        <p:spPr>
          <a:xfrm>
            <a:off x="304800" y="914400"/>
            <a:ext cx="4116388" cy="525463"/>
          </a:xfrm>
          <a:prstGeom prst="rect">
            <a:avLst/>
          </a:prstGeom>
          <a:noFill/>
          <a:ln w="25400">
            <a:noFill/>
          </a:ln>
        </p:spPr>
        <p:txBody>
          <a:bodyPr wrap="none" lIns="93600" tIns="46800" rIns="93600" bIns="46800">
            <a:spAutoFit/>
          </a:bodyPr>
          <a:p>
            <a:pPr>
              <a:lnSpc>
                <a:spcPct val="100000"/>
              </a:lnSpc>
            </a:pPr>
            <a:r>
              <a:rPr lang="en-US" altLang="zh-CN" sz="2000" b="0" dirty="0">
                <a:solidFill>
                  <a:srgbClr val="008080"/>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原</a:t>
            </a:r>
            <a:r>
              <a:rPr lang="zh-CN" altLang="en-US" dirty="0">
                <a:latin typeface="Times New Roman" panose="02020603050405020304" pitchFamily="18" charset="0"/>
              </a:rPr>
              <a:t>码能表示的数值范围</a:t>
            </a:r>
            <a:endParaRPr lang="zh-CN" altLang="en-US" dirty="0">
              <a:latin typeface="Times New Roman" panose="02020603050405020304" pitchFamily="18" charset="0"/>
            </a:endParaRPr>
          </a:p>
        </p:txBody>
      </p:sp>
      <p:sp>
        <p:nvSpPr>
          <p:cNvPr id="6" name="Text Box 4"/>
          <p:cNvSpPr txBox="1"/>
          <p:nvPr/>
        </p:nvSpPr>
        <p:spPr>
          <a:xfrm>
            <a:off x="527050" y="2095500"/>
            <a:ext cx="7391400" cy="1343025"/>
          </a:xfrm>
          <a:prstGeom prst="rect">
            <a:avLst/>
          </a:prstGeom>
          <a:noFill/>
          <a:ln w="9525">
            <a:noFill/>
          </a:ln>
        </p:spPr>
        <p:txBody>
          <a:bodyPr lIns="92075" tIns="46038" rIns="92075" bIns="46038">
            <a:spAutoFit/>
          </a:bodyPr>
          <a:p>
            <a:pPr algn="just" eaLnBrk="1" hangingPunct="1">
              <a:lnSpc>
                <a:spcPct val="130000"/>
              </a:lnSpc>
              <a:spcBef>
                <a:spcPct val="0"/>
              </a:spcBef>
              <a:spcAft>
                <a:spcPct val="30000"/>
              </a:spcAft>
            </a:pPr>
            <a:r>
              <a:rPr lang="en-US" altLang="zh-CN" sz="2000" b="0"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原</a:t>
            </a:r>
            <a:r>
              <a:rPr lang="zh-CN" altLang="en-US" dirty="0">
                <a:latin typeface="Times New Roman" panose="02020603050405020304" pitchFamily="18" charset="0"/>
              </a:rPr>
              <a:t>码</a:t>
            </a:r>
            <a:r>
              <a:rPr lang="en-US" altLang="zh-CN" dirty="0">
                <a:latin typeface="Times New Roman" panose="02020603050405020304" pitchFamily="18" charset="0"/>
              </a:rPr>
              <a:t>0</a:t>
            </a:r>
            <a:r>
              <a:rPr lang="zh-CN" altLang="en-US" dirty="0">
                <a:latin typeface="Times New Roman" panose="02020603050405020304" pitchFamily="18" charset="0"/>
              </a:rPr>
              <a:t>的表示不是唯一的：</a:t>
            </a:r>
            <a:endParaRPr lang="zh-CN" altLang="en-US" dirty="0">
              <a:latin typeface="Times New Roman" panose="02020603050405020304" pitchFamily="18" charset="0"/>
            </a:endParaRPr>
          </a:p>
          <a:p>
            <a:pPr algn="just" eaLnBrk="1" hangingPunct="1">
              <a:lnSpc>
                <a:spcPct val="130000"/>
              </a:lnSpc>
              <a:spcBef>
                <a:spcPct val="0"/>
              </a:spcBef>
            </a:pPr>
            <a:r>
              <a:rPr lang="zh-CN" altLang="en-US" dirty="0">
                <a:latin typeface="Times New Roman" panose="02020603050405020304" pitchFamily="18" charset="0"/>
              </a:rPr>
              <a:t>     </a:t>
            </a:r>
            <a:r>
              <a:rPr lang="zh-CN" altLang="en-US" dirty="0">
                <a:latin typeface="宋体" panose="02010600030101010101" pitchFamily="2" charset="-122"/>
              </a:rPr>
              <a:t>   </a:t>
            </a:r>
            <a:r>
              <a:rPr lang="en-US" altLang="zh-CN" dirty="0">
                <a:latin typeface="宋体" panose="02010600030101010101" pitchFamily="2" charset="-122"/>
              </a:rPr>
              <a:t>[+0]</a:t>
            </a:r>
            <a:r>
              <a:rPr lang="zh-CN" altLang="en-US" baseline="-25000" dirty="0">
                <a:latin typeface="宋体" panose="02010600030101010101" pitchFamily="2" charset="-122"/>
              </a:rPr>
              <a:t>原≠</a:t>
            </a:r>
            <a:r>
              <a:rPr lang="en-US" altLang="zh-CN" dirty="0">
                <a:latin typeface="宋体" panose="02010600030101010101" pitchFamily="2" charset="-122"/>
              </a:rPr>
              <a:t>[-0]</a:t>
            </a:r>
            <a:r>
              <a:rPr lang="zh-CN" altLang="en-US" baseline="-25000" dirty="0">
                <a:latin typeface="宋体" panose="02010600030101010101" pitchFamily="2" charset="-122"/>
              </a:rPr>
              <a:t>原</a:t>
            </a:r>
            <a:endParaRPr lang="zh-CN" altLang="en-US" baseline="-25000" dirty="0">
              <a:latin typeface="宋体" panose="02010600030101010101" pitchFamily="2" charset="-122"/>
            </a:endParaRPr>
          </a:p>
        </p:txBody>
      </p:sp>
      <p:sp>
        <p:nvSpPr>
          <p:cNvPr id="7" name="Text Box 4"/>
          <p:cNvSpPr txBox="1"/>
          <p:nvPr/>
        </p:nvSpPr>
        <p:spPr>
          <a:xfrm>
            <a:off x="679450" y="4229100"/>
            <a:ext cx="7391400" cy="1343025"/>
          </a:xfrm>
          <a:prstGeom prst="rect">
            <a:avLst/>
          </a:prstGeom>
          <a:noFill/>
          <a:ln w="9525">
            <a:noFill/>
          </a:ln>
        </p:spPr>
        <p:txBody>
          <a:bodyPr lIns="92075" tIns="46038" rIns="92075" bIns="46038">
            <a:spAutoFit/>
          </a:bodyPr>
          <a:p>
            <a:pPr algn="just" eaLnBrk="1" hangingPunct="1">
              <a:lnSpc>
                <a:spcPct val="130000"/>
              </a:lnSpc>
              <a:spcBef>
                <a:spcPct val="0"/>
              </a:spcBef>
              <a:spcAft>
                <a:spcPct val="30000"/>
              </a:spcAft>
            </a:pPr>
            <a:r>
              <a:rPr lang="en-US" altLang="zh-CN" sz="2000" b="0"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反</a:t>
            </a:r>
            <a:r>
              <a:rPr lang="zh-CN" altLang="en-US" dirty="0">
                <a:latin typeface="Times New Roman" panose="02020603050405020304" pitchFamily="18" charset="0"/>
              </a:rPr>
              <a:t>码</a:t>
            </a:r>
            <a:r>
              <a:rPr lang="en-US" altLang="zh-CN" dirty="0">
                <a:latin typeface="Times New Roman" panose="02020603050405020304" pitchFamily="18" charset="0"/>
              </a:rPr>
              <a:t>0</a:t>
            </a:r>
            <a:r>
              <a:rPr lang="zh-CN" altLang="en-US" dirty="0">
                <a:latin typeface="Times New Roman" panose="02020603050405020304" pitchFamily="18" charset="0"/>
              </a:rPr>
              <a:t>的表示不是唯一的：</a:t>
            </a:r>
            <a:endParaRPr lang="zh-CN" altLang="en-US" dirty="0">
              <a:latin typeface="Times New Roman" panose="02020603050405020304" pitchFamily="18" charset="0"/>
            </a:endParaRPr>
          </a:p>
          <a:p>
            <a:pPr algn="just" eaLnBrk="1" hangingPunct="1">
              <a:lnSpc>
                <a:spcPct val="130000"/>
              </a:lnSpc>
              <a:spcBef>
                <a:spcPct val="0"/>
              </a:spcBef>
            </a:pPr>
            <a:r>
              <a:rPr lang="zh-CN" altLang="en-US" dirty="0">
                <a:latin typeface="Times New Roman" panose="02020603050405020304" pitchFamily="18" charset="0"/>
              </a:rPr>
              <a:t>     </a:t>
            </a:r>
            <a:r>
              <a:rPr lang="zh-CN" altLang="en-US" dirty="0">
                <a:latin typeface="宋体" panose="02010600030101010101" pitchFamily="2" charset="-122"/>
              </a:rPr>
              <a:t>   </a:t>
            </a:r>
            <a:r>
              <a:rPr lang="en-US" altLang="zh-CN" dirty="0">
                <a:latin typeface="宋体" panose="02010600030101010101" pitchFamily="2" charset="-122"/>
              </a:rPr>
              <a:t>[+0]</a:t>
            </a:r>
            <a:r>
              <a:rPr lang="zh-CN" altLang="en-US" baseline="-25000" dirty="0">
                <a:latin typeface="宋体" panose="02010600030101010101" pitchFamily="2" charset="-122"/>
              </a:rPr>
              <a:t>反≠</a:t>
            </a:r>
            <a:r>
              <a:rPr lang="en-US" altLang="zh-CN" dirty="0">
                <a:latin typeface="宋体" panose="02010600030101010101" pitchFamily="2" charset="-122"/>
              </a:rPr>
              <a:t>[-0]</a:t>
            </a:r>
            <a:r>
              <a:rPr lang="zh-CN" altLang="en-US" baseline="-25000" dirty="0">
                <a:latin typeface="宋体" panose="02010600030101010101" pitchFamily="2" charset="-122"/>
              </a:rPr>
              <a:t>反</a:t>
            </a:r>
            <a:endParaRPr lang="zh-CN" altLang="en-US" baseline="-25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60419" name="Text Box 2"/>
          <p:cNvSpPr txBox="1"/>
          <p:nvPr/>
        </p:nvSpPr>
        <p:spPr>
          <a:xfrm>
            <a:off x="468313" y="441325"/>
            <a:ext cx="4067175" cy="390525"/>
          </a:xfrm>
          <a:prstGeom prst="rect">
            <a:avLst/>
          </a:prstGeom>
          <a:noFill/>
          <a:ln w="25400">
            <a:noFill/>
          </a:ln>
        </p:spPr>
        <p:txBody>
          <a:bodyPr lIns="93600" tIns="46800" rIns="93600" bIns="46800">
            <a:spAutoFit/>
          </a:bodyPr>
          <a:p>
            <a:r>
              <a:rPr lang="en-US" altLang="zh-CN" dirty="0">
                <a:solidFill>
                  <a:srgbClr val="9933FF"/>
                </a:solidFill>
                <a:latin typeface="宋体" panose="02010600030101010101" pitchFamily="2" charset="-122"/>
              </a:rPr>
              <a:t>2</a:t>
            </a:r>
            <a:r>
              <a:rPr lang="zh-CN" altLang="en-US" dirty="0">
                <a:solidFill>
                  <a:srgbClr val="9933FF"/>
                </a:solidFill>
                <a:latin typeface="宋体" panose="02010600030101010101" pitchFamily="2" charset="-122"/>
              </a:rPr>
              <a:t>．补码表示法</a:t>
            </a:r>
            <a:endParaRPr lang="zh-CN" altLang="en-US" dirty="0">
              <a:solidFill>
                <a:srgbClr val="9933FF"/>
              </a:solidFill>
              <a:latin typeface="宋体" panose="02010600030101010101" pitchFamily="2" charset="-122"/>
            </a:endParaRPr>
          </a:p>
        </p:txBody>
      </p:sp>
      <p:sp>
        <p:nvSpPr>
          <p:cNvPr id="60420" name="Text Box 4"/>
          <p:cNvSpPr txBox="1"/>
          <p:nvPr/>
        </p:nvSpPr>
        <p:spPr>
          <a:xfrm>
            <a:off x="468313" y="1052513"/>
            <a:ext cx="8207375" cy="2954337"/>
          </a:xfrm>
          <a:prstGeom prst="rect">
            <a:avLst/>
          </a:prstGeom>
          <a:noFill/>
          <a:ln w="25400">
            <a:noFill/>
          </a:ln>
        </p:spPr>
        <p:txBody>
          <a:bodyPr lIns="93600" tIns="46800" rIns="93600" bIns="46800">
            <a:spAutoFit/>
          </a:bodyPr>
          <a:p>
            <a:r>
              <a:rPr lang="zh-CN" altLang="en-US" dirty="0">
                <a:latin typeface="宋体" panose="02010600030101010101" pitchFamily="2" charset="-122"/>
              </a:rPr>
              <a:t>为了解决原码在加法运算上的缺点，引进了补码这</a:t>
            </a:r>
            <a:endParaRPr lang="zh-CN" altLang="en-US" dirty="0">
              <a:latin typeface="宋体" panose="02010600030101010101" pitchFamily="2" charset="-122"/>
            </a:endParaRPr>
          </a:p>
          <a:p>
            <a:r>
              <a:rPr lang="zh-CN" altLang="en-US" dirty="0">
                <a:latin typeface="宋体" panose="02010600030101010101" pitchFamily="2" charset="-122"/>
              </a:rPr>
              <a:t>种编码。</a:t>
            </a:r>
            <a:endParaRPr lang="zh-CN" altLang="en-US" dirty="0">
              <a:latin typeface="宋体" panose="02010600030101010101" pitchFamily="2" charset="-122"/>
            </a:endParaRPr>
          </a:p>
          <a:p>
            <a:r>
              <a:rPr lang="zh-CN" altLang="en-US" dirty="0">
                <a:latin typeface="宋体" panose="02010600030101010101" pitchFamily="2" charset="-122"/>
              </a:rPr>
              <a:t>具体思路是：将负数用一个等量的正数代替，即可</a:t>
            </a:r>
            <a:endParaRPr lang="zh-CN" altLang="en-US" dirty="0">
              <a:latin typeface="宋体" panose="02010600030101010101" pitchFamily="2" charset="-122"/>
            </a:endParaRPr>
          </a:p>
          <a:p>
            <a:r>
              <a:rPr lang="zh-CN" altLang="en-US" dirty="0">
                <a:latin typeface="宋体" panose="02010600030101010101" pitchFamily="2" charset="-122"/>
              </a:rPr>
              <a:t>以将减法操作改为加法操作，其好处：</a:t>
            </a:r>
            <a:endParaRPr lang="zh-CN" altLang="en-US"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）不需要另设置减法器；</a:t>
            </a:r>
            <a:endParaRPr lang="zh-CN" altLang="en-US"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）不需要设置比较器来比较绝对值大小。</a:t>
            </a:r>
            <a:endParaRPr lang="zh-CN" altLang="en-US" dirty="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69316" name="Text Box 4"/>
          <p:cNvSpPr txBox="1"/>
          <p:nvPr/>
        </p:nvSpPr>
        <p:spPr>
          <a:xfrm>
            <a:off x="381000" y="568325"/>
            <a:ext cx="7391400" cy="1343025"/>
          </a:xfrm>
          <a:prstGeom prst="rect">
            <a:avLst/>
          </a:prstGeom>
          <a:noFill/>
          <a:ln w="9525">
            <a:noFill/>
          </a:ln>
        </p:spPr>
        <p:txBody>
          <a:bodyPr lIns="92075" tIns="46038" rIns="92075" bIns="46038">
            <a:spAutoFit/>
          </a:bodyPr>
          <a:p>
            <a:pPr algn="just" eaLnBrk="1" hangingPunct="1">
              <a:lnSpc>
                <a:spcPct val="130000"/>
              </a:lnSpc>
              <a:spcBef>
                <a:spcPct val="0"/>
              </a:spcBef>
              <a:spcAft>
                <a:spcPct val="30000"/>
              </a:spcAft>
            </a:pPr>
            <a:r>
              <a:rPr lang="en-US" altLang="zh-CN" sz="2000" b="0" dirty="0">
                <a:latin typeface="Times New Roman" panose="02020603050405020304" pitchFamily="18" charset="0"/>
                <a:sym typeface="Symbol" panose="05050102010706020507" pitchFamily="18" charset="2"/>
              </a:rPr>
              <a:t>  </a:t>
            </a:r>
            <a:r>
              <a:rPr lang="zh-CN" altLang="en-US" dirty="0">
                <a:solidFill>
                  <a:schemeClr val="folHlink"/>
                </a:solidFill>
                <a:latin typeface="Times New Roman" panose="02020603050405020304" pitchFamily="18" charset="0"/>
              </a:rPr>
              <a:t>补码</a:t>
            </a:r>
            <a:r>
              <a:rPr lang="en-US" altLang="zh-CN" dirty="0">
                <a:solidFill>
                  <a:schemeClr val="folHlink"/>
                </a:solidFill>
                <a:latin typeface="Times New Roman" panose="02020603050405020304" pitchFamily="18" charset="0"/>
              </a:rPr>
              <a:t>0</a:t>
            </a:r>
            <a:r>
              <a:rPr lang="zh-CN" altLang="en-US" dirty="0">
                <a:latin typeface="Times New Roman" panose="02020603050405020304" pitchFamily="18" charset="0"/>
              </a:rPr>
              <a:t>的表示是唯一的：</a:t>
            </a:r>
            <a:endParaRPr lang="zh-CN" altLang="en-US" dirty="0">
              <a:latin typeface="Times New Roman" panose="02020603050405020304" pitchFamily="18" charset="0"/>
            </a:endParaRPr>
          </a:p>
          <a:p>
            <a:pPr algn="just" eaLnBrk="1" hangingPunct="1">
              <a:lnSpc>
                <a:spcPct val="130000"/>
              </a:lnSpc>
              <a:spcBef>
                <a:spcPct val="0"/>
              </a:spcBef>
            </a:pPr>
            <a:r>
              <a:rPr lang="zh-CN" altLang="en-US" dirty="0">
                <a:latin typeface="Times New Roman" panose="02020603050405020304" pitchFamily="18" charset="0"/>
              </a:rPr>
              <a:t>     </a:t>
            </a:r>
            <a:r>
              <a:rPr lang="zh-CN" altLang="en-US" dirty="0">
                <a:latin typeface="宋体" panose="02010600030101010101" pitchFamily="2" charset="-122"/>
              </a:rPr>
              <a:t>   </a:t>
            </a:r>
            <a:r>
              <a:rPr lang="en-US" altLang="zh-CN" dirty="0">
                <a:latin typeface="宋体" panose="02010600030101010101" pitchFamily="2" charset="-122"/>
              </a:rPr>
              <a:t>[+0]</a:t>
            </a:r>
            <a:r>
              <a:rPr lang="zh-CN" altLang="en-US" baseline="-25000" dirty="0">
                <a:latin typeface="宋体" panose="02010600030101010101" pitchFamily="2" charset="-122"/>
              </a:rPr>
              <a:t>补</a:t>
            </a:r>
            <a:r>
              <a:rPr lang="zh-CN" altLang="en-US" dirty="0">
                <a:latin typeface="宋体" panose="02010600030101010101" pitchFamily="2" charset="-122"/>
              </a:rPr>
              <a:t>＝ </a:t>
            </a:r>
            <a:r>
              <a:rPr lang="en-US" altLang="zh-CN" dirty="0">
                <a:latin typeface="宋体" panose="02010600030101010101" pitchFamily="2" charset="-122"/>
              </a:rPr>
              <a:t>[-0]</a:t>
            </a:r>
            <a:r>
              <a:rPr lang="zh-CN" altLang="en-US" baseline="-25000" dirty="0">
                <a:latin typeface="宋体" panose="02010600030101010101" pitchFamily="2" charset="-122"/>
              </a:rPr>
              <a:t>补</a:t>
            </a:r>
            <a:endParaRPr lang="zh-CN" altLang="en-US" baseline="-25000" dirty="0">
              <a:latin typeface="宋体" panose="02010600030101010101" pitchFamily="2" charset="-122"/>
            </a:endParaRPr>
          </a:p>
        </p:txBody>
      </p:sp>
      <p:sp>
        <p:nvSpPr>
          <p:cNvPr id="4" name="Text Box 4"/>
          <p:cNvSpPr txBox="1"/>
          <p:nvPr/>
        </p:nvSpPr>
        <p:spPr>
          <a:xfrm>
            <a:off x="533400" y="2940050"/>
            <a:ext cx="7391400" cy="1343025"/>
          </a:xfrm>
          <a:prstGeom prst="rect">
            <a:avLst/>
          </a:prstGeom>
          <a:noFill/>
          <a:ln w="9525">
            <a:noFill/>
          </a:ln>
        </p:spPr>
        <p:txBody>
          <a:bodyPr lIns="92075" tIns="46038" rIns="92075" bIns="46038">
            <a:spAutoFit/>
          </a:bodyPr>
          <a:p>
            <a:pPr algn="just" eaLnBrk="1" hangingPunct="1">
              <a:lnSpc>
                <a:spcPct val="130000"/>
              </a:lnSpc>
              <a:spcBef>
                <a:spcPct val="0"/>
              </a:spcBef>
              <a:spcAft>
                <a:spcPct val="30000"/>
              </a:spcAft>
            </a:pPr>
            <a:r>
              <a:rPr lang="en-US" altLang="zh-CN" sz="2000" b="0" dirty="0">
                <a:latin typeface="Times New Roman" panose="02020603050405020304" pitchFamily="18" charset="0"/>
                <a:sym typeface="Symbol" panose="05050102010706020507" pitchFamily="18" charset="2"/>
              </a:rPr>
              <a:t>  </a:t>
            </a:r>
            <a:r>
              <a:rPr lang="zh-CN" altLang="en-US" dirty="0">
                <a:solidFill>
                  <a:schemeClr val="folHlink"/>
                </a:solidFill>
                <a:latin typeface="Times New Roman" panose="02020603050405020304" pitchFamily="18" charset="0"/>
              </a:rPr>
              <a:t>补移</a:t>
            </a:r>
            <a:r>
              <a:rPr lang="en-US" altLang="zh-CN" dirty="0">
                <a:solidFill>
                  <a:schemeClr val="folHlink"/>
                </a:solidFill>
                <a:latin typeface="Times New Roman" panose="02020603050405020304" pitchFamily="18" charset="0"/>
              </a:rPr>
              <a:t>0</a:t>
            </a:r>
            <a:r>
              <a:rPr lang="zh-CN" altLang="en-US" dirty="0">
                <a:latin typeface="Times New Roman" panose="02020603050405020304" pitchFamily="18" charset="0"/>
              </a:rPr>
              <a:t>的表示是唯一的：</a:t>
            </a:r>
            <a:endParaRPr lang="zh-CN" altLang="en-US" dirty="0">
              <a:latin typeface="Times New Roman" panose="02020603050405020304" pitchFamily="18" charset="0"/>
            </a:endParaRPr>
          </a:p>
          <a:p>
            <a:pPr algn="just" eaLnBrk="1" hangingPunct="1">
              <a:lnSpc>
                <a:spcPct val="130000"/>
              </a:lnSpc>
              <a:spcBef>
                <a:spcPct val="0"/>
              </a:spcBef>
            </a:pPr>
            <a:r>
              <a:rPr lang="zh-CN" altLang="en-US" dirty="0">
                <a:latin typeface="Times New Roman" panose="02020603050405020304" pitchFamily="18" charset="0"/>
              </a:rPr>
              <a:t>     </a:t>
            </a:r>
            <a:r>
              <a:rPr lang="zh-CN" altLang="en-US" dirty="0">
                <a:latin typeface="宋体" panose="02010600030101010101" pitchFamily="2" charset="-122"/>
              </a:rPr>
              <a:t>   </a:t>
            </a:r>
            <a:r>
              <a:rPr lang="en-US" altLang="zh-CN" dirty="0">
                <a:latin typeface="宋体" panose="02010600030101010101" pitchFamily="2" charset="-122"/>
              </a:rPr>
              <a:t>[+0]</a:t>
            </a:r>
            <a:r>
              <a:rPr lang="zh-CN" altLang="en-US" baseline="-25000" dirty="0">
                <a:latin typeface="宋体" panose="02010600030101010101" pitchFamily="2" charset="-122"/>
              </a:rPr>
              <a:t>移</a:t>
            </a:r>
            <a:r>
              <a:rPr lang="zh-CN" altLang="en-US" dirty="0">
                <a:latin typeface="宋体" panose="02010600030101010101" pitchFamily="2" charset="-122"/>
              </a:rPr>
              <a:t>＝ </a:t>
            </a:r>
            <a:r>
              <a:rPr lang="en-US" altLang="zh-CN" dirty="0">
                <a:latin typeface="宋体" panose="02010600030101010101" pitchFamily="2" charset="-122"/>
              </a:rPr>
              <a:t>[-0]</a:t>
            </a:r>
            <a:r>
              <a:rPr lang="zh-CN" altLang="en-US" baseline="-25000" dirty="0">
                <a:latin typeface="宋体" panose="02010600030101010101" pitchFamily="2" charset="-122"/>
              </a:rPr>
              <a:t>移</a:t>
            </a:r>
            <a:endParaRPr lang="zh-CN" altLang="en-US" baseline="-25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6"/>
                                        </p:tgtEl>
                                        <p:attrNameLst>
                                          <p:attrName>style.visibility</p:attrName>
                                        </p:attrNameLst>
                                      </p:cBhvr>
                                      <p:to>
                                        <p:strVal val="visible"/>
                                      </p:to>
                                    </p:set>
                                    <p:anim calcmode="lin" valueType="num">
                                      <p:cBhvr additive="base">
                                        <p:cTn id="7" dur="500" fill="hold"/>
                                        <p:tgtEl>
                                          <p:spTgt spid="269316"/>
                                        </p:tgtEl>
                                        <p:attrNameLst>
                                          <p:attrName>ppt_x</p:attrName>
                                        </p:attrNameLst>
                                      </p:cBhvr>
                                      <p:tavLst>
                                        <p:tav tm="0">
                                          <p:val>
                                            <p:strVal val="0-#ppt_w/2"/>
                                          </p:val>
                                        </p:tav>
                                        <p:tav tm="100000">
                                          <p:val>
                                            <p:strVal val="#ppt_x"/>
                                          </p:val>
                                        </p:tav>
                                      </p:tavLst>
                                    </p:anim>
                                    <p:anim calcmode="lin" valueType="num">
                                      <p:cBhvr additive="base">
                                        <p:cTn id="8" dur="500" fill="hold"/>
                                        <p:tgtEl>
                                          <p:spTgt spid="269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56678" name="Text Box 6"/>
          <p:cNvSpPr txBox="1"/>
          <p:nvPr/>
        </p:nvSpPr>
        <p:spPr>
          <a:xfrm>
            <a:off x="719138" y="2238375"/>
            <a:ext cx="6781800" cy="604838"/>
          </a:xfrm>
          <a:prstGeom prst="rect">
            <a:avLst/>
          </a:prstGeom>
          <a:noFill/>
          <a:ln w="9525">
            <a:noFill/>
          </a:ln>
        </p:spPr>
        <p:txBody>
          <a:bodyPr lIns="92075" tIns="46038" rIns="92075" bIns="46038">
            <a:spAutoFit/>
          </a:bodyPr>
          <a:p>
            <a:pPr algn="just" eaLnBrk="1" hangingPunct="1">
              <a:lnSpc>
                <a:spcPct val="120000"/>
              </a:lnSpc>
              <a:spcBef>
                <a:spcPct val="0"/>
              </a:spcBef>
            </a:pPr>
            <a:r>
              <a:rPr lang="zh-CN" altLang="en-US" dirty="0">
                <a:latin typeface="Times New Roman" panose="02020603050405020304" pitchFamily="18" charset="0"/>
              </a:rPr>
              <a:t>例．已知：</a:t>
            </a:r>
            <a:r>
              <a:rPr lang="en-US" altLang="zh-CN" dirty="0">
                <a:latin typeface="Times New Roman" panose="02020603050405020304" pitchFamily="18" charset="0"/>
              </a:rPr>
              <a:t>X</a:t>
            </a:r>
            <a:r>
              <a:rPr lang="en-US" altLang="zh-CN" baseline="-30000" dirty="0">
                <a:latin typeface="Times New Roman" panose="02020603050405020304" pitchFamily="18" charset="0"/>
              </a:rPr>
              <a:t> </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a:latin typeface="Times New Roman" panose="02020603050405020304" pitchFamily="18" charset="0"/>
              </a:rPr>
              <a:t>0.1011010</a:t>
            </a:r>
            <a:r>
              <a:rPr lang="zh-CN" altLang="en-US" dirty="0">
                <a:latin typeface="Times New Roman" panose="02020603050405020304" pitchFamily="18" charset="0"/>
              </a:rPr>
              <a:t>，求</a:t>
            </a:r>
            <a:r>
              <a:rPr lang="en-US" altLang="zh-CN" dirty="0">
                <a:latin typeface="Times New Roman" panose="02020603050405020304" pitchFamily="18" charset="0"/>
              </a:rPr>
              <a:t>[X]</a:t>
            </a:r>
            <a:r>
              <a:rPr lang="zh-CN" altLang="en-US" baseline="-46000" dirty="0">
                <a:latin typeface="Times New Roman" panose="02020603050405020304" pitchFamily="18" charset="0"/>
              </a:rPr>
              <a:t>补</a:t>
            </a:r>
            <a:r>
              <a:rPr lang="zh-CN" altLang="en-US" dirty="0">
                <a:latin typeface="Times New Roman" panose="02020603050405020304" pitchFamily="18" charset="0"/>
              </a:rPr>
              <a:t> 。      </a:t>
            </a:r>
            <a:endParaRPr lang="zh-CN" altLang="en-US" dirty="0">
              <a:latin typeface="Times New Roman" panose="02020603050405020304" pitchFamily="18" charset="0"/>
            </a:endParaRPr>
          </a:p>
        </p:txBody>
      </p:sp>
      <p:sp>
        <p:nvSpPr>
          <p:cNvPr id="62468" name="Text Box 7"/>
          <p:cNvSpPr txBox="1"/>
          <p:nvPr/>
        </p:nvSpPr>
        <p:spPr>
          <a:xfrm>
            <a:off x="228600" y="1016000"/>
            <a:ext cx="8477250" cy="1117600"/>
          </a:xfrm>
          <a:prstGeom prst="rect">
            <a:avLst/>
          </a:prstGeom>
          <a:noFill/>
          <a:ln w="9525">
            <a:noFill/>
          </a:ln>
        </p:spPr>
        <p:txBody>
          <a:bodyPr lIns="92075" tIns="46038" rIns="92075" bIns="46038">
            <a:spAutoFit/>
          </a:bodyPr>
          <a:p>
            <a:pPr marL="288925" indent="-288925" eaLnBrk="1" hangingPunct="1">
              <a:lnSpc>
                <a:spcPct val="120000"/>
              </a:lnSpc>
              <a:spcBef>
                <a:spcPct val="0"/>
              </a:spcBef>
            </a:pPr>
            <a:r>
              <a:rPr lang="en-US" altLang="zh-CN" sz="2000" b="0" dirty="0">
                <a:solidFill>
                  <a:srgbClr val="008080"/>
                </a:solidFill>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求</a:t>
            </a:r>
            <a:r>
              <a:rPr lang="zh-CN" altLang="en-US" dirty="0">
                <a:solidFill>
                  <a:schemeClr val="hlink"/>
                </a:solidFill>
                <a:latin typeface="Times New Roman" panose="02020603050405020304" pitchFamily="18" charset="0"/>
              </a:rPr>
              <a:t>负数补码</a:t>
            </a:r>
            <a:r>
              <a:rPr lang="zh-CN" altLang="en-US" dirty="0">
                <a:latin typeface="Times New Roman" panose="02020603050405020304" pitchFamily="18" charset="0"/>
              </a:rPr>
              <a:t>的简单方法：“符号位固定为</a:t>
            </a:r>
            <a:r>
              <a:rPr lang="en-US" altLang="zh-CN" dirty="0">
                <a:latin typeface="Times New Roman" panose="02020603050405020304" pitchFamily="18" charset="0"/>
              </a:rPr>
              <a:t>1</a:t>
            </a:r>
            <a:r>
              <a:rPr lang="zh-CN" altLang="en-US" dirty="0">
                <a:latin typeface="Times New Roman" panose="02020603050405020304" pitchFamily="18" charset="0"/>
              </a:rPr>
              <a:t>，其余各位由真值中相应</a:t>
            </a:r>
            <a:r>
              <a:rPr lang="zh-CN" altLang="en-US" dirty="0">
                <a:solidFill>
                  <a:schemeClr val="folHlink"/>
                </a:solidFill>
                <a:latin typeface="Times New Roman" panose="02020603050405020304" pitchFamily="18" charset="0"/>
              </a:rPr>
              <a:t>各位取反后</a:t>
            </a:r>
            <a:r>
              <a:rPr lang="zh-CN" altLang="en-US" dirty="0">
                <a:latin typeface="Times New Roman" panose="02020603050405020304" pitchFamily="18" charset="0"/>
              </a:rPr>
              <a:t>，</a:t>
            </a:r>
            <a:r>
              <a:rPr lang="zh-CN" altLang="en-US" dirty="0">
                <a:solidFill>
                  <a:schemeClr val="folHlink"/>
                </a:solidFill>
                <a:latin typeface="Times New Roman" panose="02020603050405020304" pitchFamily="18" charset="0"/>
              </a:rPr>
              <a:t>末尾加</a:t>
            </a:r>
            <a:r>
              <a:rPr lang="en-US" altLang="zh-CN" dirty="0">
                <a:solidFill>
                  <a:schemeClr val="folHlink"/>
                </a:solidFill>
                <a:latin typeface="Times New Roman" panose="02020603050405020304" pitchFamily="18" charset="0"/>
              </a:rPr>
              <a:t>1</a:t>
            </a:r>
            <a:r>
              <a:rPr lang="zh-CN" altLang="en-US" dirty="0">
                <a:latin typeface="Times New Roman" panose="02020603050405020304" pitchFamily="18" charset="0"/>
              </a:rPr>
              <a:t>所得” 。</a:t>
            </a:r>
            <a:endParaRPr lang="zh-CN" altLang="en-US" dirty="0">
              <a:latin typeface="Times New Roman" panose="02020603050405020304" pitchFamily="18" charset="0"/>
            </a:endParaRPr>
          </a:p>
        </p:txBody>
      </p:sp>
      <p:sp>
        <p:nvSpPr>
          <p:cNvPr id="156680" name="Text Box 8"/>
          <p:cNvSpPr txBox="1"/>
          <p:nvPr/>
        </p:nvSpPr>
        <p:spPr>
          <a:xfrm>
            <a:off x="1905000" y="2913063"/>
            <a:ext cx="5867400" cy="1117600"/>
          </a:xfrm>
          <a:prstGeom prst="rect">
            <a:avLst/>
          </a:prstGeom>
          <a:noFill/>
          <a:ln w="25400">
            <a:noFill/>
          </a:ln>
        </p:spPr>
        <p:txBody>
          <a:bodyPr lIns="93600" tIns="46800" rIns="93600" bIns="46800">
            <a:spAutoFit/>
          </a:bodyPr>
          <a:p>
            <a:pPr eaLnBrk="1" hangingPunct="1">
              <a:lnSpc>
                <a:spcPct val="120000"/>
              </a:lnSpc>
              <a:spcBef>
                <a:spcPct val="0"/>
              </a:spcBef>
            </a:pPr>
            <a:r>
              <a:rPr lang="en-US" altLang="zh-CN" dirty="0">
                <a:latin typeface="Times New Roman" panose="02020603050405020304" pitchFamily="18" charset="0"/>
              </a:rPr>
              <a:t> [X]</a:t>
            </a:r>
            <a:r>
              <a:rPr lang="zh-CN" altLang="en-US" baseline="-46000" dirty="0">
                <a:latin typeface="Times New Roman" panose="02020603050405020304" pitchFamily="18" charset="0"/>
              </a:rPr>
              <a:t>补</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 </a:t>
            </a:r>
            <a:r>
              <a:rPr lang="en-US" altLang="zh-CN" dirty="0">
                <a:solidFill>
                  <a:schemeClr val="folHlink"/>
                </a:solidFill>
                <a:latin typeface="Times New Roman" panose="02020603050405020304" pitchFamily="18" charset="0"/>
              </a:rPr>
              <a:t>0100101 </a:t>
            </a:r>
            <a:r>
              <a:rPr lang="en-US" altLang="zh-CN" dirty="0">
                <a:latin typeface="Times New Roman" panose="02020603050405020304" pitchFamily="18" charset="0"/>
              </a:rPr>
              <a:t>+ </a:t>
            </a:r>
            <a:r>
              <a:rPr lang="en-US" altLang="zh-CN" dirty="0">
                <a:solidFill>
                  <a:schemeClr val="hlink"/>
                </a:solidFill>
                <a:latin typeface="Times New Roman" panose="02020603050405020304" pitchFamily="18" charset="0"/>
              </a:rPr>
              <a:t>0</a:t>
            </a:r>
            <a:r>
              <a:rPr lang="en-US" altLang="zh-CN" dirty="0">
                <a:latin typeface="Times New Roman" panose="02020603050405020304" pitchFamily="18" charset="0"/>
              </a:rPr>
              <a:t>. 0000001</a:t>
            </a:r>
            <a:endParaRPr lang="en-US" altLang="zh-CN" dirty="0">
              <a:latin typeface="Times New Roman" panose="02020603050405020304" pitchFamily="18" charset="0"/>
            </a:endParaRPr>
          </a:p>
          <a:p>
            <a:pPr eaLnBrk="1" hangingPunct="1">
              <a:lnSpc>
                <a:spcPct val="120000"/>
              </a:lnSpc>
              <a:spcBef>
                <a:spcPct val="0"/>
              </a:spcBef>
            </a:pPr>
            <a:r>
              <a:rPr lang="en-US" altLang="zh-CN" dirty="0">
                <a:latin typeface="Times New Roman" panose="02020603050405020304" pitchFamily="18" charset="0"/>
              </a:rPr>
              <a:t>           =</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 0100110</a:t>
            </a:r>
            <a:endParaRPr lang="en-US" altLang="zh-CN" dirty="0">
              <a:latin typeface="宋体" panose="02010600030101010101" pitchFamily="2" charset="-122"/>
            </a:endParaRPr>
          </a:p>
        </p:txBody>
      </p:sp>
      <p:sp>
        <p:nvSpPr>
          <p:cNvPr id="156684" name="Text Box 12"/>
          <p:cNvSpPr txBox="1"/>
          <p:nvPr/>
        </p:nvSpPr>
        <p:spPr>
          <a:xfrm>
            <a:off x="719138" y="4132263"/>
            <a:ext cx="6781800" cy="604837"/>
          </a:xfrm>
          <a:prstGeom prst="rect">
            <a:avLst/>
          </a:prstGeom>
          <a:noFill/>
          <a:ln w="9525">
            <a:noFill/>
          </a:ln>
        </p:spPr>
        <p:txBody>
          <a:bodyPr lIns="92075" tIns="46038" rIns="92075" bIns="46038">
            <a:spAutoFit/>
          </a:bodyPr>
          <a:p>
            <a:pPr algn="just" eaLnBrk="1" hangingPunct="1">
              <a:lnSpc>
                <a:spcPct val="120000"/>
              </a:lnSpc>
              <a:spcBef>
                <a:spcPct val="0"/>
              </a:spcBef>
            </a:pPr>
            <a:r>
              <a:rPr lang="zh-CN" altLang="en-US" dirty="0">
                <a:latin typeface="Times New Roman" panose="02020603050405020304" pitchFamily="18" charset="0"/>
              </a:rPr>
              <a:t>例．已知：</a:t>
            </a:r>
            <a:r>
              <a:rPr lang="en-US" altLang="zh-CN" dirty="0">
                <a:latin typeface="Times New Roman" panose="02020603050405020304" pitchFamily="18" charset="0"/>
              </a:rPr>
              <a:t>X</a:t>
            </a:r>
            <a:r>
              <a:rPr lang="en-US" altLang="zh-CN" baseline="-30000" dirty="0">
                <a:latin typeface="Times New Roman" panose="02020603050405020304" pitchFamily="18" charset="0"/>
              </a:rPr>
              <a:t> </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a:latin typeface="Times New Roman" panose="02020603050405020304" pitchFamily="18" charset="0"/>
              </a:rPr>
              <a:t>1011010</a:t>
            </a:r>
            <a:r>
              <a:rPr lang="zh-CN" altLang="en-US" dirty="0">
                <a:latin typeface="Times New Roman" panose="02020603050405020304" pitchFamily="18" charset="0"/>
              </a:rPr>
              <a:t>，求</a:t>
            </a:r>
            <a:r>
              <a:rPr lang="en-US" altLang="zh-CN" dirty="0">
                <a:latin typeface="Times New Roman" panose="02020603050405020304" pitchFamily="18" charset="0"/>
              </a:rPr>
              <a:t>[X]</a:t>
            </a:r>
            <a:r>
              <a:rPr lang="zh-CN" altLang="en-US" baseline="-46000" dirty="0">
                <a:latin typeface="Times New Roman" panose="02020603050405020304" pitchFamily="18" charset="0"/>
              </a:rPr>
              <a:t>补</a:t>
            </a:r>
            <a:r>
              <a:rPr lang="zh-CN" altLang="en-US" dirty="0">
                <a:latin typeface="Times New Roman" panose="02020603050405020304" pitchFamily="18" charset="0"/>
              </a:rPr>
              <a:t> 。      </a:t>
            </a:r>
            <a:endParaRPr lang="zh-CN" altLang="en-US" dirty="0">
              <a:latin typeface="Times New Roman" panose="02020603050405020304" pitchFamily="18" charset="0"/>
            </a:endParaRPr>
          </a:p>
        </p:txBody>
      </p:sp>
      <p:sp>
        <p:nvSpPr>
          <p:cNvPr id="156685" name="Text Box 13"/>
          <p:cNvSpPr txBox="1"/>
          <p:nvPr/>
        </p:nvSpPr>
        <p:spPr>
          <a:xfrm>
            <a:off x="1981200" y="4826000"/>
            <a:ext cx="4876800" cy="1117600"/>
          </a:xfrm>
          <a:prstGeom prst="rect">
            <a:avLst/>
          </a:prstGeom>
          <a:noFill/>
          <a:ln w="25400">
            <a:noFill/>
          </a:ln>
        </p:spPr>
        <p:txBody>
          <a:bodyPr lIns="93600" tIns="46800" rIns="93600" bIns="46800">
            <a:spAutoFit/>
          </a:bodyPr>
          <a:p>
            <a:pPr eaLnBrk="1" hangingPunct="1">
              <a:lnSpc>
                <a:spcPct val="120000"/>
              </a:lnSpc>
              <a:spcBef>
                <a:spcPct val="0"/>
              </a:spcBef>
            </a:pPr>
            <a:r>
              <a:rPr lang="en-US" altLang="zh-CN" dirty="0">
                <a:latin typeface="Times New Roman" panose="02020603050405020304" pitchFamily="18" charset="0"/>
              </a:rPr>
              <a:t>[X]</a:t>
            </a:r>
            <a:r>
              <a:rPr lang="zh-CN" altLang="en-US" baseline="-46000" dirty="0">
                <a:latin typeface="Times New Roman" panose="02020603050405020304" pitchFamily="18" charset="0"/>
              </a:rPr>
              <a:t>补</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 </a:t>
            </a:r>
            <a:r>
              <a:rPr lang="en-US" altLang="zh-CN" dirty="0">
                <a:solidFill>
                  <a:schemeClr val="folHlink"/>
                </a:solidFill>
                <a:latin typeface="Times New Roman" panose="02020603050405020304" pitchFamily="18" charset="0"/>
              </a:rPr>
              <a:t>0100101 </a:t>
            </a:r>
            <a:r>
              <a:rPr lang="en-US" altLang="zh-CN" dirty="0">
                <a:latin typeface="Times New Roman" panose="02020603050405020304" pitchFamily="18" charset="0"/>
              </a:rPr>
              <a:t>+ </a:t>
            </a:r>
            <a:r>
              <a:rPr lang="en-US" altLang="zh-CN" dirty="0">
                <a:solidFill>
                  <a:schemeClr val="hlink"/>
                </a:solidFill>
                <a:latin typeface="Times New Roman" panose="02020603050405020304" pitchFamily="18" charset="0"/>
              </a:rPr>
              <a:t>0</a:t>
            </a:r>
            <a:r>
              <a:rPr lang="en-US" altLang="zh-CN" dirty="0">
                <a:latin typeface="Times New Roman" panose="02020603050405020304" pitchFamily="18" charset="0"/>
              </a:rPr>
              <a:t> 0000001</a:t>
            </a:r>
            <a:endParaRPr lang="en-US" altLang="zh-CN" dirty="0">
              <a:latin typeface="Times New Roman" panose="02020603050405020304" pitchFamily="18" charset="0"/>
            </a:endParaRPr>
          </a:p>
          <a:p>
            <a:pPr eaLnBrk="1" hangingPunct="1">
              <a:lnSpc>
                <a:spcPct val="120000"/>
              </a:lnSpc>
              <a:spcBef>
                <a:spcPct val="0"/>
              </a:spcBef>
            </a:pPr>
            <a:r>
              <a:rPr lang="en-US" altLang="zh-CN" dirty="0">
                <a:latin typeface="Times New Roman" panose="02020603050405020304" pitchFamily="18" charset="0"/>
              </a:rPr>
              <a:t>          =</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 0100110</a:t>
            </a: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8"/>
                                        </p:tgtEl>
                                        <p:attrNameLst>
                                          <p:attrName>style.visibility</p:attrName>
                                        </p:attrNameLst>
                                      </p:cBhvr>
                                      <p:to>
                                        <p:strVal val="visible"/>
                                      </p:to>
                                    </p:set>
                                    <p:anim calcmode="lin" valueType="num">
                                      <p:cBhvr additive="base">
                                        <p:cTn id="7" dur="500" fill="hold"/>
                                        <p:tgtEl>
                                          <p:spTgt spid="156678"/>
                                        </p:tgtEl>
                                        <p:attrNameLst>
                                          <p:attrName>ppt_x</p:attrName>
                                        </p:attrNameLst>
                                      </p:cBhvr>
                                      <p:tavLst>
                                        <p:tav tm="0">
                                          <p:val>
                                            <p:strVal val="0-#ppt_w/2"/>
                                          </p:val>
                                        </p:tav>
                                        <p:tav tm="100000">
                                          <p:val>
                                            <p:strVal val="#ppt_x"/>
                                          </p:val>
                                        </p:tav>
                                      </p:tavLst>
                                    </p:anim>
                                    <p:anim calcmode="lin" valueType="num">
                                      <p:cBhvr additive="base">
                                        <p:cTn id="8" dur="500" fill="hold"/>
                                        <p:tgtEl>
                                          <p:spTgt spid="1566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80"/>
                                        </p:tgtEl>
                                        <p:attrNameLst>
                                          <p:attrName>style.visibility</p:attrName>
                                        </p:attrNameLst>
                                      </p:cBhvr>
                                      <p:to>
                                        <p:strVal val="visible"/>
                                      </p:to>
                                    </p:set>
                                    <p:anim calcmode="lin" valueType="num">
                                      <p:cBhvr additive="base">
                                        <p:cTn id="13" dur="500" fill="hold"/>
                                        <p:tgtEl>
                                          <p:spTgt spid="156680"/>
                                        </p:tgtEl>
                                        <p:attrNameLst>
                                          <p:attrName>ppt_x</p:attrName>
                                        </p:attrNameLst>
                                      </p:cBhvr>
                                      <p:tavLst>
                                        <p:tav tm="0">
                                          <p:val>
                                            <p:strVal val="0-#ppt_w/2"/>
                                          </p:val>
                                        </p:tav>
                                        <p:tav tm="100000">
                                          <p:val>
                                            <p:strVal val="#ppt_x"/>
                                          </p:val>
                                        </p:tav>
                                      </p:tavLst>
                                    </p:anim>
                                    <p:anim calcmode="lin" valueType="num">
                                      <p:cBhvr additive="base">
                                        <p:cTn id="14" dur="500" fill="hold"/>
                                        <p:tgtEl>
                                          <p:spTgt spid="1566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156684"/>
                                        </p:tgtEl>
                                        <p:attrNameLst>
                                          <p:attrName>style.visibility</p:attrName>
                                        </p:attrNameLst>
                                      </p:cBhvr>
                                      <p:to>
                                        <p:strVal val="visible"/>
                                      </p:to>
                                    </p:set>
                                    <p:animEffect transition="in" filter="barn(outHorizontal)">
                                      <p:cBhvr>
                                        <p:cTn id="19" dur="500"/>
                                        <p:tgtEl>
                                          <p:spTgt spid="156684"/>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56685"/>
                                        </p:tgtEl>
                                        <p:attrNameLst>
                                          <p:attrName>style.visibility</p:attrName>
                                        </p:attrNameLst>
                                      </p:cBhvr>
                                      <p:to>
                                        <p:strVal val="visible"/>
                                      </p:to>
                                    </p:set>
                                    <p:anim calcmode="lin" valueType="num">
                                      <p:cBhvr>
                                        <p:cTn id="24" dur="500" fill="hold"/>
                                        <p:tgtEl>
                                          <p:spTgt spid="156685"/>
                                        </p:tgtEl>
                                        <p:attrNameLst>
                                          <p:attrName>ppt_w</p:attrName>
                                        </p:attrNameLst>
                                      </p:cBhvr>
                                      <p:tavLst>
                                        <p:tav tm="0">
                                          <p:val>
                                            <p:fltVal val="0.000000"/>
                                          </p:val>
                                        </p:tav>
                                        <p:tav tm="100000">
                                          <p:val>
                                            <p:strVal val="#ppt_w"/>
                                          </p:val>
                                        </p:tav>
                                      </p:tavLst>
                                    </p:anim>
                                    <p:anim calcmode="lin" valueType="num">
                                      <p:cBhvr>
                                        <p:cTn id="25" dur="500" fill="hold"/>
                                        <p:tgtEl>
                                          <p:spTgt spid="15668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P spid="156680" grpId="0"/>
      <p:bldP spid="156684" grpId="0"/>
      <p:bldP spid="1566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63491" name="Text Box 4"/>
          <p:cNvSpPr txBox="1"/>
          <p:nvPr/>
        </p:nvSpPr>
        <p:spPr>
          <a:xfrm>
            <a:off x="152400" y="533400"/>
            <a:ext cx="2387600" cy="519113"/>
          </a:xfrm>
          <a:prstGeom prst="rect">
            <a:avLst/>
          </a:prstGeom>
          <a:noFill/>
          <a:ln w="25400">
            <a:noFill/>
          </a:ln>
        </p:spPr>
        <p:txBody>
          <a:bodyPr wrap="none" lIns="93600" tIns="46800" rIns="93600" bIns="46800">
            <a:spAutoFit/>
          </a:bodyPr>
          <a:p>
            <a:pPr>
              <a:lnSpc>
                <a:spcPct val="100000"/>
              </a:lnSpc>
            </a:pPr>
            <a:r>
              <a:rPr lang="en-US" altLang="zh-CN" sz="2000" b="0" dirty="0">
                <a:solidFill>
                  <a:srgbClr val="008080"/>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补码</a:t>
            </a:r>
            <a:r>
              <a:rPr lang="zh-CN" altLang="en-US" dirty="0">
                <a:latin typeface="宋体" panose="02010600030101010101" pitchFamily="2" charset="-122"/>
              </a:rPr>
              <a:t>加减</a:t>
            </a:r>
            <a:r>
              <a:rPr lang="zh-CN" altLang="en-US" dirty="0">
                <a:latin typeface="Times New Roman" panose="02020603050405020304" pitchFamily="18" charset="0"/>
              </a:rPr>
              <a:t> 法</a:t>
            </a:r>
            <a:endParaRPr lang="zh-CN" altLang="en-US" dirty="0">
              <a:latin typeface="Times New Roman" panose="02020603050405020304" pitchFamily="18" charset="0"/>
            </a:endParaRPr>
          </a:p>
        </p:txBody>
      </p:sp>
      <p:sp>
        <p:nvSpPr>
          <p:cNvPr id="63492" name="Text Box 5"/>
          <p:cNvSpPr txBox="1"/>
          <p:nvPr/>
        </p:nvSpPr>
        <p:spPr>
          <a:xfrm>
            <a:off x="304800" y="1177925"/>
            <a:ext cx="8153400" cy="1031875"/>
          </a:xfrm>
          <a:prstGeom prst="rect">
            <a:avLst/>
          </a:prstGeom>
          <a:noFill/>
          <a:ln w="9525">
            <a:noFill/>
          </a:ln>
        </p:spPr>
        <p:txBody>
          <a:bodyPr lIns="92075" tIns="46038" rIns="92075" bIns="46038">
            <a:spAutoFit/>
          </a:bodyPr>
          <a:p>
            <a:pPr marL="190500" indent="-190500" eaLnBrk="1" hangingPunct="1">
              <a:lnSpc>
                <a:spcPct val="110000"/>
              </a:lnSpc>
              <a:spcBef>
                <a:spcPct val="0"/>
              </a:spcBef>
            </a:pPr>
            <a:r>
              <a:rPr lang="en-US" altLang="zh-CN" sz="2000" b="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[X]</a:t>
            </a:r>
            <a:r>
              <a:rPr lang="zh-CN" altLang="en-US" baseline="-30000" dirty="0">
                <a:latin typeface="Times New Roman" panose="02020603050405020304" pitchFamily="18" charset="0"/>
              </a:rPr>
              <a:t>补</a:t>
            </a:r>
            <a:r>
              <a:rPr lang="en-US" altLang="zh-CN" dirty="0">
                <a:latin typeface="Times New Roman" panose="02020603050405020304" pitchFamily="18" charset="0"/>
              </a:rPr>
              <a:t>+[Y]</a:t>
            </a:r>
            <a:r>
              <a:rPr lang="zh-CN" altLang="en-US" baseline="-30000" dirty="0">
                <a:latin typeface="Times New Roman" panose="02020603050405020304" pitchFamily="18" charset="0"/>
              </a:rPr>
              <a:t>补</a:t>
            </a:r>
            <a:r>
              <a:rPr lang="en-US" altLang="zh-CN" dirty="0">
                <a:latin typeface="Times New Roman" panose="02020603050405020304" pitchFamily="18" charset="0"/>
              </a:rPr>
              <a:t>= [X+Y]</a:t>
            </a:r>
            <a:r>
              <a:rPr lang="zh-CN" altLang="en-US" baseline="-30000" dirty="0">
                <a:latin typeface="Times New Roman" panose="02020603050405020304" pitchFamily="18" charset="0"/>
              </a:rPr>
              <a:t>补</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190500" indent="-190500" eaLnBrk="1" hangingPunct="1">
              <a:lnSpc>
                <a:spcPct val="11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[X]</a:t>
            </a:r>
            <a:r>
              <a:rPr lang="zh-CN" altLang="en-US" baseline="-30000" dirty="0">
                <a:latin typeface="Times New Roman" panose="02020603050405020304" pitchFamily="18" charset="0"/>
              </a:rPr>
              <a:t>补</a:t>
            </a:r>
            <a:r>
              <a:rPr lang="en-US" altLang="zh-CN" dirty="0">
                <a:latin typeface="宋体" panose="02010600030101010101" pitchFamily="2" charset="-122"/>
              </a:rPr>
              <a:t>-</a:t>
            </a:r>
            <a:r>
              <a:rPr lang="en-US" altLang="zh-CN" dirty="0">
                <a:latin typeface="Times New Roman" panose="02020603050405020304" pitchFamily="18" charset="0"/>
              </a:rPr>
              <a:t>[Y]</a:t>
            </a:r>
            <a:r>
              <a:rPr lang="zh-CN" altLang="en-US" baseline="-30000" dirty="0">
                <a:latin typeface="Times New Roman" panose="02020603050405020304" pitchFamily="18" charset="0"/>
              </a:rPr>
              <a:t>补</a:t>
            </a:r>
            <a:r>
              <a:rPr lang="en-US" altLang="zh-CN" dirty="0">
                <a:latin typeface="Times New Roman" panose="02020603050405020304" pitchFamily="18" charset="0"/>
              </a:rPr>
              <a:t>= [X</a:t>
            </a:r>
            <a:r>
              <a:rPr lang="en-US" altLang="zh-CN" dirty="0">
                <a:latin typeface="宋体" panose="02010600030101010101" pitchFamily="2" charset="-122"/>
              </a:rPr>
              <a:t>-</a:t>
            </a:r>
            <a:r>
              <a:rPr lang="en-US" altLang="zh-CN" dirty="0">
                <a:latin typeface="Times New Roman" panose="02020603050405020304" pitchFamily="18" charset="0"/>
              </a:rPr>
              <a:t>Y]</a:t>
            </a:r>
            <a:r>
              <a:rPr lang="zh-CN" altLang="en-US" baseline="-30000" dirty="0">
                <a:latin typeface="Times New Roman" panose="02020603050405020304" pitchFamily="18" charset="0"/>
              </a:rPr>
              <a:t>补</a:t>
            </a:r>
            <a:r>
              <a:rPr lang="en-US" altLang="zh-CN" dirty="0">
                <a:latin typeface="Times New Roman" panose="02020603050405020304" pitchFamily="18" charset="0"/>
              </a:rPr>
              <a:t>=</a:t>
            </a:r>
            <a:r>
              <a:rPr lang="en-US" altLang="zh-CN" dirty="0">
                <a:solidFill>
                  <a:schemeClr val="folHlink"/>
                </a:solidFill>
                <a:latin typeface="Times New Roman" panose="02020603050405020304" pitchFamily="18" charset="0"/>
              </a:rPr>
              <a:t>[X]</a:t>
            </a:r>
            <a:r>
              <a:rPr lang="zh-CN" altLang="en-US" baseline="-30000" dirty="0">
                <a:solidFill>
                  <a:schemeClr val="folHlink"/>
                </a:solidFill>
                <a:latin typeface="Times New Roman" panose="02020603050405020304" pitchFamily="18" charset="0"/>
              </a:rPr>
              <a:t>补</a:t>
            </a:r>
            <a:r>
              <a:rPr lang="en-US" altLang="zh-CN" dirty="0">
                <a:solidFill>
                  <a:schemeClr val="folHlink"/>
                </a:solidFill>
                <a:latin typeface="宋体" panose="02010600030101010101" pitchFamily="2" charset="-122"/>
              </a:rPr>
              <a:t>+</a:t>
            </a:r>
            <a:r>
              <a:rPr lang="en-US" altLang="zh-CN" dirty="0">
                <a:solidFill>
                  <a:schemeClr val="folHlink"/>
                </a:solidFill>
                <a:latin typeface="Times New Roman" panose="02020603050405020304" pitchFamily="18" charset="0"/>
              </a:rPr>
              <a:t>[</a:t>
            </a:r>
            <a:r>
              <a:rPr lang="en-US" altLang="zh-CN" dirty="0">
                <a:solidFill>
                  <a:schemeClr val="folHlink"/>
                </a:solidFill>
                <a:latin typeface="宋体" panose="02010600030101010101" pitchFamily="2" charset="-122"/>
              </a:rPr>
              <a:t>-</a:t>
            </a:r>
            <a:r>
              <a:rPr lang="en-US" altLang="zh-CN" dirty="0">
                <a:solidFill>
                  <a:schemeClr val="folHlink"/>
                </a:solidFill>
                <a:latin typeface="Times New Roman" panose="02020603050405020304" pitchFamily="18" charset="0"/>
              </a:rPr>
              <a:t>Y]</a:t>
            </a:r>
            <a:r>
              <a:rPr lang="zh-CN" altLang="en-US" baseline="-30000" dirty="0">
                <a:solidFill>
                  <a:schemeClr val="folHlink"/>
                </a:solidFill>
                <a:latin typeface="Times New Roman" panose="02020603050405020304" pitchFamily="18" charset="0"/>
              </a:rPr>
              <a:t>补</a:t>
            </a:r>
            <a:endParaRPr lang="zh-CN" altLang="en-US" baseline="-30000" dirty="0">
              <a:solidFill>
                <a:schemeClr val="folHlink"/>
              </a:solidFill>
              <a:latin typeface="Times New Roman" panose="02020603050405020304" pitchFamily="18" charset="0"/>
            </a:endParaRPr>
          </a:p>
        </p:txBody>
      </p:sp>
      <p:sp>
        <p:nvSpPr>
          <p:cNvPr id="205830" name="Text Box 6"/>
          <p:cNvSpPr txBox="1"/>
          <p:nvPr/>
        </p:nvSpPr>
        <p:spPr>
          <a:xfrm>
            <a:off x="358775" y="2362200"/>
            <a:ext cx="8534400" cy="1117600"/>
          </a:xfrm>
          <a:prstGeom prst="rect">
            <a:avLst/>
          </a:prstGeom>
          <a:noFill/>
          <a:ln w="25400">
            <a:noFill/>
          </a:ln>
        </p:spPr>
        <p:txBody>
          <a:bodyPr lIns="93600" tIns="46800" rIns="93600" bIns="46800">
            <a:spAutoFit/>
          </a:bodyPr>
          <a:p>
            <a:pPr marL="952500" indent="-952500" algn="just">
              <a:lnSpc>
                <a:spcPct val="120000"/>
              </a:lnSpc>
              <a:spcBef>
                <a:spcPct val="0"/>
              </a:spcBef>
            </a:pPr>
            <a:r>
              <a:rPr lang="zh-CN" altLang="en-US" dirty="0">
                <a:latin typeface="Times New Roman" panose="02020603050405020304" pitchFamily="18" charset="0"/>
              </a:rPr>
              <a:t>例：设</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 </a:t>
            </a:r>
            <a:r>
              <a:rPr lang="zh-CN" altLang="en-US" baseline="-30000" dirty="0">
                <a:latin typeface="Times New Roman" panose="02020603050405020304" pitchFamily="18" charset="0"/>
              </a:rPr>
              <a:t>补</a:t>
            </a:r>
            <a:r>
              <a:rPr lang="en-US" altLang="zh-CN" dirty="0">
                <a:latin typeface="Times New Roman" panose="02020603050405020304" pitchFamily="18" charset="0"/>
                <a:cs typeface="Times New Roman" panose="02020603050405020304" pitchFamily="18" charset="0"/>
              </a:rPr>
              <a:t>=1.0101010</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 </a:t>
            </a:r>
            <a:r>
              <a:rPr lang="zh-CN" altLang="en-US" baseline="-30000" dirty="0">
                <a:latin typeface="Times New Roman" panose="02020603050405020304" pitchFamily="18" charset="0"/>
              </a:rPr>
              <a:t>补</a:t>
            </a:r>
            <a:r>
              <a:rPr lang="en-US" altLang="zh-CN" dirty="0">
                <a:latin typeface="Times New Roman" panose="02020603050405020304" pitchFamily="18" charset="0"/>
                <a:cs typeface="Times New Roman" panose="02020603050405020304" pitchFamily="18" charset="0"/>
              </a:rPr>
              <a:t>=1.0111100</a:t>
            </a:r>
            <a:r>
              <a:rPr lang="zh-CN" altLang="en-US" dirty="0">
                <a:latin typeface="Times New Roman" panose="02020603050405020304" pitchFamily="18" charset="0"/>
              </a:rPr>
              <a:t>，请用补码求和方法计算</a:t>
            </a:r>
            <a:r>
              <a:rPr lang="en-US" altLang="zh-CN" dirty="0">
                <a:latin typeface="Times New Roman" panose="02020603050405020304" pitchFamily="18" charset="0"/>
                <a:cs typeface="Times New Roman" panose="02020603050405020304" pitchFamily="18" charset="0"/>
              </a:rPr>
              <a:t>(X</a:t>
            </a:r>
            <a:r>
              <a:rPr lang="en-US" altLang="zh-CN"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205831" name="Text Box 7"/>
          <p:cNvSpPr txBox="1"/>
          <p:nvPr/>
        </p:nvSpPr>
        <p:spPr>
          <a:xfrm>
            <a:off x="358775" y="3509963"/>
            <a:ext cx="6880225" cy="604837"/>
          </a:xfrm>
          <a:prstGeom prst="rect">
            <a:avLst/>
          </a:prstGeom>
          <a:noFill/>
          <a:ln w="25400">
            <a:noFill/>
          </a:ln>
        </p:spPr>
        <p:txBody>
          <a:bodyPr lIns="93600" tIns="46800" rIns="93600" bIns="46800">
            <a:spAutoFit/>
          </a:bodyPr>
          <a:p>
            <a:pPr marL="952500" indent="-952500" algn="just">
              <a:lnSpc>
                <a:spcPct val="120000"/>
              </a:lnSpc>
              <a:spcBef>
                <a:spcPct val="0"/>
              </a:spcBef>
            </a:pPr>
            <a:r>
              <a:rPr lang="zh-CN" altLang="en-US" dirty="0">
                <a:latin typeface="Times New Roman" panose="02020603050405020304" pitchFamily="18" charset="0"/>
              </a:rPr>
              <a:t>解：因为</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 </a:t>
            </a:r>
            <a:r>
              <a:rPr lang="zh-CN" altLang="en-US" baseline="-30000" dirty="0">
                <a:latin typeface="Times New Roman" panose="02020603050405020304" pitchFamily="18" charset="0"/>
              </a:rPr>
              <a:t>补</a:t>
            </a:r>
            <a:r>
              <a:rPr lang="en-US" altLang="zh-CN" dirty="0">
                <a:latin typeface="Times New Roman" panose="02020603050405020304" pitchFamily="18" charset="0"/>
                <a:cs typeface="Times New Roman" panose="02020603050405020304" pitchFamily="18" charset="0"/>
              </a:rPr>
              <a:t>=0.1000100</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205832" name="Text Box 8"/>
          <p:cNvSpPr txBox="1"/>
          <p:nvPr/>
        </p:nvSpPr>
        <p:spPr>
          <a:xfrm>
            <a:off x="358775" y="4191000"/>
            <a:ext cx="8534400" cy="2143125"/>
          </a:xfrm>
          <a:prstGeom prst="rect">
            <a:avLst/>
          </a:prstGeom>
          <a:noFill/>
          <a:ln w="25400">
            <a:noFill/>
          </a:ln>
        </p:spPr>
        <p:txBody>
          <a:bodyPr lIns="93600" tIns="46800" rIns="93600" bIns="46800">
            <a:spAutoFit/>
          </a:bodyPr>
          <a:p>
            <a:pPr marL="952500" indent="-952500" algn="just">
              <a:lnSpc>
                <a:spcPct val="12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[X</a:t>
            </a:r>
            <a:r>
              <a:rPr lang="en-US" altLang="zh-CN"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Y]</a:t>
            </a:r>
            <a:r>
              <a:rPr lang="zh-CN" altLang="en-US" baseline="-30000" dirty="0">
                <a:latin typeface="Times New Roman" panose="02020603050405020304" pitchFamily="18" charset="0"/>
              </a:rPr>
              <a:t>补</a:t>
            </a:r>
            <a:r>
              <a:rPr lang="en-US" altLang="zh-CN" dirty="0">
                <a:latin typeface="Times New Roman" panose="02020603050405020304" pitchFamily="18" charset="0"/>
                <a:cs typeface="Times New Roman" panose="02020603050405020304" pitchFamily="18" charset="0"/>
              </a:rPr>
              <a:t>=[X]</a:t>
            </a:r>
            <a:r>
              <a:rPr lang="zh-CN" altLang="en-US" baseline="-30000" dirty="0">
                <a:latin typeface="Times New Roman" panose="02020603050405020304" pitchFamily="18" charset="0"/>
              </a:rPr>
              <a:t>补</a:t>
            </a:r>
            <a:r>
              <a:rPr lang="en-US" altLang="zh-CN" dirty="0">
                <a:latin typeface="Times New Roman" panose="02020603050405020304" pitchFamily="18" charset="0"/>
                <a:cs typeface="Times New Roman" panose="02020603050405020304" pitchFamily="18" charset="0"/>
              </a:rPr>
              <a:t>+[</a:t>
            </a:r>
            <a:r>
              <a:rPr lang="en-US" altLang="zh-CN"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Y]</a:t>
            </a:r>
            <a:r>
              <a:rPr lang="zh-CN" altLang="en-US" baseline="-30000" dirty="0">
                <a:latin typeface="Times New Roman" panose="02020603050405020304" pitchFamily="18" charset="0"/>
              </a:rPr>
              <a:t>补</a:t>
            </a:r>
            <a:endParaRPr lang="zh-CN" altLang="en-US" dirty="0">
              <a:latin typeface="Times New Roman" panose="02020603050405020304" pitchFamily="18" charset="0"/>
              <a:cs typeface="Times New Roman" panose="02020603050405020304" pitchFamily="18" charset="0"/>
            </a:endParaRPr>
          </a:p>
          <a:p>
            <a:pPr marL="952500" indent="-952500" algn="just">
              <a:lnSpc>
                <a:spcPct val="120000"/>
              </a:lnSpc>
              <a:spcBef>
                <a:spcPct val="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1.0101010 + 0.1000100</a:t>
            </a:r>
            <a:endParaRPr lang="en-US" altLang="zh-CN" dirty="0">
              <a:latin typeface="Times New Roman" panose="02020603050405020304" pitchFamily="18" charset="0"/>
              <a:cs typeface="Times New Roman" panose="02020603050405020304" pitchFamily="18" charset="0"/>
            </a:endParaRPr>
          </a:p>
          <a:p>
            <a:pPr marL="952500" indent="-952500" algn="just">
              <a:lnSpc>
                <a:spcPct val="120000"/>
              </a:lnSpc>
              <a:spcBef>
                <a:spcPct val="0"/>
              </a:spcBef>
            </a:pPr>
            <a:r>
              <a:rPr lang="en-US" altLang="zh-CN" dirty="0">
                <a:latin typeface="Times New Roman" panose="02020603050405020304" pitchFamily="18" charset="0"/>
                <a:cs typeface="Times New Roman" panose="02020603050405020304" pitchFamily="18" charset="0"/>
              </a:rPr>
              <a:t>                      = 1.1101110</a:t>
            </a:r>
            <a:endParaRPr lang="en-US" altLang="zh-CN" dirty="0">
              <a:latin typeface="Times New Roman" panose="02020603050405020304" pitchFamily="18" charset="0"/>
              <a:cs typeface="Times New Roman" panose="02020603050405020304" pitchFamily="18" charset="0"/>
            </a:endParaRPr>
          </a:p>
          <a:p>
            <a:pPr marL="952500" indent="-952500">
              <a:lnSpc>
                <a:spcPct val="120000"/>
              </a:lnSpc>
              <a:spcBef>
                <a:spcPct val="0"/>
              </a:spcBef>
            </a:pPr>
            <a:r>
              <a:rPr lang="en-US" altLang="zh-CN" dirty="0">
                <a:latin typeface="Times New Roman" panose="02020603050405020304" pitchFamily="18" charset="0"/>
              </a:rPr>
              <a:t>          </a:t>
            </a:r>
            <a:r>
              <a:rPr lang="zh-CN" altLang="en-US" dirty="0">
                <a:latin typeface="Times New Roman" panose="02020603050405020304" pitchFamily="18" charset="0"/>
              </a:rPr>
              <a:t>所以 </a:t>
            </a:r>
            <a:r>
              <a:rPr lang="en-US" altLang="zh-CN" dirty="0">
                <a:latin typeface="Times New Roman" panose="02020603050405020304" pitchFamily="18" charset="0"/>
                <a:cs typeface="Times New Roman" panose="02020603050405020304" pitchFamily="18" charset="0"/>
              </a:rPr>
              <a:t>(X</a:t>
            </a:r>
            <a:r>
              <a:rPr lang="en-US" altLang="zh-CN"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a:latin typeface="宋体" panose="02010600030101010101" pitchFamily="2" charset="-122"/>
              </a:rPr>
              <a:t>-</a:t>
            </a:r>
            <a:r>
              <a:rPr lang="en-US" altLang="zh-CN" dirty="0">
                <a:solidFill>
                  <a:schemeClr val="folHlink"/>
                </a:solidFill>
                <a:latin typeface="Times New Roman" panose="02020603050405020304" pitchFamily="18" charset="0"/>
                <a:cs typeface="Times New Roman" panose="02020603050405020304" pitchFamily="18" charset="0"/>
              </a:rPr>
              <a:t> </a:t>
            </a:r>
            <a:r>
              <a:rPr lang="en-US" altLang="zh-CN" dirty="0">
                <a:solidFill>
                  <a:schemeClr val="folHlink"/>
                </a:solidFill>
                <a:latin typeface="Times New Roman" panose="02020603050405020304" pitchFamily="18" charset="0"/>
              </a:rPr>
              <a:t>0.0010010</a:t>
            </a:r>
            <a:r>
              <a:rPr lang="zh-CN" altLang="en-US" dirty="0">
                <a:solidFill>
                  <a:schemeClr val="folHlink"/>
                </a:solidFill>
                <a:latin typeface="Times New Roman" panose="02020603050405020304" pitchFamily="18" charset="0"/>
              </a:rPr>
              <a:t>（真值）</a:t>
            </a:r>
            <a:endParaRPr lang="zh-CN" altLang="en-US" dirty="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05830"/>
                                        </p:tgtEl>
                                        <p:attrNameLst>
                                          <p:attrName>style.visibility</p:attrName>
                                        </p:attrNameLst>
                                      </p:cBhvr>
                                      <p:to>
                                        <p:strVal val="visible"/>
                                      </p:to>
                                    </p:set>
                                    <p:anim to="" calcmode="lin" valueType="num">
                                      <p:cBhvr>
                                        <p:cTn id="7" dur="1" fill="hold"/>
                                        <p:tgtEl>
                                          <p:spTgt spid="205830"/>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05831"/>
                                        </p:tgtEl>
                                        <p:attrNameLst>
                                          <p:attrName>style.visibility</p:attrName>
                                        </p:attrNameLst>
                                      </p:cBhvr>
                                      <p:to>
                                        <p:strVal val="visible"/>
                                      </p:to>
                                    </p:set>
                                    <p:anim to="" calcmode="lin" valueType="num">
                                      <p:cBhvr>
                                        <p:cTn id="12" dur="1" fill="hold"/>
                                        <p:tgtEl>
                                          <p:spTgt spid="205831"/>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05832"/>
                                        </p:tgtEl>
                                        <p:attrNameLst>
                                          <p:attrName>style.visibility</p:attrName>
                                        </p:attrNameLst>
                                      </p:cBhvr>
                                      <p:to>
                                        <p:strVal val="visible"/>
                                      </p:to>
                                    </p:set>
                                    <p:anim to="" calcmode="lin" valueType="num">
                                      <p:cBhvr>
                                        <p:cTn id="17" dur="1" fill="hold"/>
                                        <p:tgtEl>
                                          <p:spTgt spid="205832"/>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p:bldP spid="205831" grpId="0"/>
      <p:bldP spid="2058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64515" name="Rectangle 4"/>
          <p:cNvSpPr/>
          <p:nvPr/>
        </p:nvSpPr>
        <p:spPr>
          <a:xfrm>
            <a:off x="719138" y="2667000"/>
            <a:ext cx="4572000" cy="1501775"/>
          </a:xfrm>
          <a:prstGeom prst="rect">
            <a:avLst/>
          </a:prstGeom>
          <a:noFill/>
          <a:ln w="25400">
            <a:noFill/>
          </a:ln>
        </p:spPr>
        <p:txBody>
          <a:bodyPr lIns="90000" tIns="46800" rIns="90000" bIns="46800">
            <a:spAutoFit/>
          </a:bodyPr>
          <a:p>
            <a:pPr fontAlgn="base">
              <a:lnSpc>
                <a:spcPct val="110000"/>
              </a:lnSpc>
              <a:spcBef>
                <a:spcPct val="0"/>
              </a:spcBef>
            </a:pPr>
            <a:r>
              <a:rPr lang="en-US" altLang="zh-CN" dirty="0">
                <a:latin typeface="Times New Roman" panose="02020603050405020304" pitchFamily="18" charset="0"/>
              </a:rPr>
              <a:t>              0101   </a:t>
            </a:r>
            <a:r>
              <a:rPr lang="zh-CN" altLang="en-US" dirty="0">
                <a:latin typeface="Times New Roman" panose="02020603050405020304" pitchFamily="18" charset="0"/>
              </a:rPr>
              <a:t>（＋</a:t>
            </a:r>
            <a:r>
              <a:rPr lang="en-US" altLang="zh-CN" dirty="0">
                <a:latin typeface="Times New Roman" panose="02020603050405020304" pitchFamily="18" charset="0"/>
              </a:rPr>
              <a:t>5</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fontAlgn="base">
              <a:lnSpc>
                <a:spcPct val="110000"/>
              </a:lnSpc>
              <a:spcBef>
                <a:spcPct val="0"/>
              </a:spcBef>
            </a:pPr>
            <a:r>
              <a:rPr lang="zh-CN" altLang="en-US" dirty="0">
                <a:latin typeface="Times New Roman" panose="02020603050405020304" pitchFamily="18" charset="0"/>
              </a:rPr>
              <a:t>       ＋   </a:t>
            </a:r>
            <a:r>
              <a:rPr lang="en-US" altLang="zh-CN" dirty="0">
                <a:latin typeface="Times New Roman" panose="02020603050405020304" pitchFamily="18" charset="0"/>
              </a:rPr>
              <a:t>0100   </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fontAlgn="base">
              <a:lnSpc>
                <a:spcPct val="11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0 1001   </a:t>
            </a:r>
            <a:r>
              <a:rPr lang="zh-CN" altLang="en-US" dirty="0">
                <a:latin typeface="Times New Roman" panose="02020603050405020304" pitchFamily="18" charset="0"/>
              </a:rPr>
              <a:t>（＋</a:t>
            </a:r>
            <a:r>
              <a:rPr lang="en-US" altLang="zh-CN" dirty="0">
                <a:latin typeface="Times New Roman" panose="02020603050405020304" pitchFamily="18" charset="0"/>
              </a:rPr>
              <a:t>9</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64516" name="Line 5"/>
          <p:cNvSpPr/>
          <p:nvPr/>
        </p:nvSpPr>
        <p:spPr>
          <a:xfrm>
            <a:off x="1417638" y="3644900"/>
            <a:ext cx="3276600" cy="0"/>
          </a:xfrm>
          <a:prstGeom prst="line">
            <a:avLst/>
          </a:prstGeom>
          <a:ln w="25400" cap="flat" cmpd="sng">
            <a:solidFill>
              <a:schemeClr val="tx1"/>
            </a:solidFill>
            <a:prstDash val="solid"/>
            <a:headEnd type="none" w="med" len="med"/>
            <a:tailEnd type="none" w="med" len="med"/>
          </a:ln>
        </p:spPr>
      </p:sp>
      <p:sp>
        <p:nvSpPr>
          <p:cNvPr id="64517" name="Text Box 6"/>
          <p:cNvSpPr txBox="1"/>
          <p:nvPr/>
        </p:nvSpPr>
        <p:spPr>
          <a:xfrm>
            <a:off x="468313" y="395288"/>
            <a:ext cx="8135937" cy="1800225"/>
          </a:xfrm>
          <a:prstGeom prst="rect">
            <a:avLst/>
          </a:prstGeom>
          <a:noFill/>
          <a:ln w="9525">
            <a:noFill/>
          </a:ln>
        </p:spPr>
        <p:txBody>
          <a:bodyPr lIns="92075" tIns="46038" rIns="92075" bIns="46038">
            <a:spAutoFit/>
          </a:bodyPr>
          <a:p>
            <a:pPr eaLnBrk="1" hangingPunct="1">
              <a:lnSpc>
                <a:spcPct val="100000"/>
              </a:lnSpc>
              <a:spcBef>
                <a:spcPct val="0"/>
              </a:spcBef>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）变形补码</a:t>
            </a:r>
            <a:endParaRPr lang="zh-CN" altLang="en-US" dirty="0">
              <a:latin typeface="Times New Roman" panose="02020603050405020304" pitchFamily="18" charset="0"/>
            </a:endParaRPr>
          </a:p>
          <a:p>
            <a:pPr eaLnBrk="1" hangingPunct="1">
              <a:lnSpc>
                <a:spcPct val="100000"/>
              </a:lnSpc>
              <a:spcBef>
                <a:spcPct val="0"/>
              </a:spcBef>
            </a:pPr>
            <a:r>
              <a:rPr lang="zh-CN" altLang="en-US" dirty="0">
                <a:latin typeface="Times New Roman" panose="02020603050405020304" pitchFamily="18" charset="0"/>
              </a:rPr>
              <a:t>如果进行下面的两数的补码运算，明明是两个正数，结果却变成负数－－这就是溢出（第三章会详细讨论）。 </a:t>
            </a:r>
            <a:endParaRPr lang="zh-CN" altLang="en-US"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65539" name="Text Box 3"/>
          <p:cNvSpPr txBox="1"/>
          <p:nvPr/>
        </p:nvSpPr>
        <p:spPr>
          <a:xfrm>
            <a:off x="304800" y="1376363"/>
            <a:ext cx="8153400" cy="1117600"/>
          </a:xfrm>
          <a:prstGeom prst="rect">
            <a:avLst/>
          </a:prstGeom>
          <a:noFill/>
          <a:ln w="9525">
            <a:noFill/>
          </a:ln>
        </p:spPr>
        <p:txBody>
          <a:bodyPr lIns="92075" tIns="46038" rIns="92075" bIns="46038">
            <a:spAutoFit/>
          </a:bodyPr>
          <a:p>
            <a:pPr marL="190500" indent="-190500" eaLnBrk="1" hangingPunct="1">
              <a:lnSpc>
                <a:spcPct val="12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宋体" panose="02010600030101010101" pitchFamily="2" charset="-122"/>
              </a:rPr>
              <a:t>为了便于判断</a:t>
            </a:r>
            <a:r>
              <a:rPr lang="zh-CN" altLang="en-US" dirty="0">
                <a:solidFill>
                  <a:schemeClr val="folHlink"/>
                </a:solidFill>
                <a:latin typeface="宋体" panose="02010600030101010101" pitchFamily="2" charset="-122"/>
              </a:rPr>
              <a:t>运算结果是否溢出</a:t>
            </a:r>
            <a:r>
              <a:rPr lang="zh-CN" altLang="en-US" dirty="0">
                <a:latin typeface="宋体" panose="02010600030101010101" pitchFamily="2" charset="-122"/>
              </a:rPr>
              <a:t>，计算机中采用一种</a:t>
            </a:r>
            <a:r>
              <a:rPr lang="zh-CN" altLang="en-US" dirty="0">
                <a:solidFill>
                  <a:schemeClr val="folHlink"/>
                </a:solidFill>
                <a:latin typeface="宋体" panose="02010600030101010101" pitchFamily="2" charset="-122"/>
              </a:rPr>
              <a:t>双符号位</a:t>
            </a:r>
            <a:r>
              <a:rPr lang="zh-CN" altLang="en-US" dirty="0">
                <a:latin typeface="宋体" panose="02010600030101010101" pitchFamily="2" charset="-122"/>
              </a:rPr>
              <a:t>的补码表示方式，称为</a:t>
            </a:r>
            <a:r>
              <a:rPr lang="zh-CN" altLang="en-US" dirty="0">
                <a:solidFill>
                  <a:schemeClr val="hlink"/>
                </a:solidFill>
                <a:latin typeface="宋体" panose="02010600030101010101" pitchFamily="2" charset="-122"/>
              </a:rPr>
              <a:t>变形补码</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97284" name="Text Box 4"/>
          <p:cNvSpPr txBox="1"/>
          <p:nvPr/>
        </p:nvSpPr>
        <p:spPr>
          <a:xfrm>
            <a:off x="304800" y="2798763"/>
            <a:ext cx="6705600" cy="1758950"/>
          </a:xfrm>
          <a:prstGeom prst="rect">
            <a:avLst/>
          </a:prstGeom>
          <a:noFill/>
          <a:ln w="9525">
            <a:noFill/>
          </a:ln>
        </p:spPr>
        <p:txBody>
          <a:bodyPr lIns="92075" tIns="46038" rIns="92075" bIns="46038">
            <a:spAutoFit/>
          </a:bodyPr>
          <a:p>
            <a:pPr eaLnBrk="1" hangingPunct="1">
              <a:lnSpc>
                <a:spcPct val="120000"/>
              </a:lnSpc>
              <a:spcBef>
                <a:spcPct val="0"/>
              </a:spcBef>
              <a:spcAft>
                <a:spcPct val="30000"/>
              </a:spcAft>
            </a:pPr>
            <a:r>
              <a:rPr lang="zh-CN" altLang="en-US" dirty="0">
                <a:latin typeface="Times New Roman" panose="02020603050405020304" pitchFamily="18" charset="0"/>
              </a:rPr>
              <a:t>例：设</a:t>
            </a:r>
            <a:r>
              <a:rPr lang="en-US" altLang="zh-CN" dirty="0">
                <a:latin typeface="Times New Roman" panose="02020603050405020304" pitchFamily="18" charset="0"/>
              </a:rPr>
              <a:t>x=0.11010</a:t>
            </a:r>
            <a:r>
              <a:rPr lang="zh-CN" altLang="en-US" dirty="0">
                <a:latin typeface="Times New Roman" panose="02020603050405020304" pitchFamily="18" charset="0"/>
              </a:rPr>
              <a:t>，</a:t>
            </a:r>
            <a:r>
              <a:rPr lang="en-US" altLang="zh-CN" dirty="0">
                <a:latin typeface="Times New Roman" panose="02020603050405020304" pitchFamily="18" charset="0"/>
              </a:rPr>
              <a:t>y=-0.11010</a:t>
            </a:r>
            <a:r>
              <a:rPr lang="zh-CN" altLang="en-US" dirty="0">
                <a:latin typeface="Times New Roman" panose="02020603050405020304" pitchFamily="18" charset="0"/>
              </a:rPr>
              <a:t>，则</a:t>
            </a:r>
            <a:endParaRPr lang="zh-CN" altLang="en-US" dirty="0">
              <a:latin typeface="Times New Roman" panose="02020603050405020304" pitchFamily="18" charset="0"/>
            </a:endParaRPr>
          </a:p>
          <a:p>
            <a:pPr eaLnBrk="1" hangingPunct="1">
              <a:lnSpc>
                <a:spcPct val="12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[x]</a:t>
            </a:r>
            <a:r>
              <a:rPr lang="zh-CN" altLang="en-US" baseline="-50000" dirty="0">
                <a:latin typeface="Times New Roman" panose="02020603050405020304" pitchFamily="18" charset="0"/>
              </a:rPr>
              <a:t>补</a:t>
            </a:r>
            <a:r>
              <a:rPr lang="en-US" altLang="zh-CN" dirty="0">
                <a:latin typeface="Times New Roman" panose="02020603050405020304" pitchFamily="18" charset="0"/>
              </a:rPr>
              <a:t>=</a:t>
            </a:r>
            <a:r>
              <a:rPr lang="en-US" altLang="zh-CN" dirty="0">
                <a:solidFill>
                  <a:schemeClr val="hlink"/>
                </a:solidFill>
                <a:latin typeface="Times New Roman" panose="02020603050405020304" pitchFamily="18" charset="0"/>
              </a:rPr>
              <a:t>0</a:t>
            </a:r>
            <a:r>
              <a:rPr lang="en-US" altLang="zh-CN" dirty="0">
                <a:latin typeface="Times New Roman" panose="02020603050405020304" pitchFamily="18" charset="0"/>
              </a:rPr>
              <a:t>.11010</a:t>
            </a:r>
            <a:r>
              <a:rPr lang="zh-CN" altLang="en-US" dirty="0">
                <a:latin typeface="Times New Roman" panose="02020603050405020304" pitchFamily="18" charset="0"/>
              </a:rPr>
              <a:t>；       </a:t>
            </a:r>
            <a:r>
              <a:rPr lang="en-US" altLang="zh-CN" dirty="0">
                <a:latin typeface="Times New Roman" panose="02020603050405020304" pitchFamily="18" charset="0"/>
              </a:rPr>
              <a:t>[y]</a:t>
            </a:r>
            <a:r>
              <a:rPr lang="zh-CN" altLang="en-US" baseline="-50000" dirty="0">
                <a:latin typeface="Times New Roman" panose="02020603050405020304" pitchFamily="18" charset="0"/>
              </a:rPr>
              <a:t>补</a:t>
            </a:r>
            <a:r>
              <a:rPr lang="en-US" altLang="zh-CN" dirty="0">
                <a:latin typeface="Times New Roman" panose="02020603050405020304" pitchFamily="18" charset="0"/>
              </a:rPr>
              <a:t>=</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.00110</a:t>
            </a:r>
            <a:endParaRPr lang="en-US" altLang="zh-CN" dirty="0">
              <a:latin typeface="Times New Roman" panose="02020603050405020304" pitchFamily="18" charset="0"/>
            </a:endParaRPr>
          </a:p>
          <a:p>
            <a:pPr eaLnBrk="1" hangingPunct="1">
              <a:lnSpc>
                <a:spcPct val="120000"/>
              </a:lnSpc>
              <a:spcBef>
                <a:spcPct val="0"/>
              </a:spcBef>
            </a:pPr>
            <a:r>
              <a:rPr lang="en-US" altLang="zh-CN" dirty="0">
                <a:latin typeface="Times New Roman" panose="02020603050405020304" pitchFamily="18" charset="0"/>
              </a:rPr>
              <a:t>     [x]</a:t>
            </a:r>
            <a:r>
              <a:rPr lang="zh-CN" altLang="en-US" baseline="-50000" dirty="0">
                <a:latin typeface="Times New Roman" panose="02020603050405020304" pitchFamily="18" charset="0"/>
              </a:rPr>
              <a:t>变补</a:t>
            </a:r>
            <a:r>
              <a:rPr lang="en-US" altLang="zh-CN" dirty="0">
                <a:latin typeface="Times New Roman" panose="02020603050405020304" pitchFamily="18" charset="0"/>
              </a:rPr>
              <a:t>=</a:t>
            </a:r>
            <a:r>
              <a:rPr lang="en-US" altLang="zh-CN" dirty="0">
                <a:solidFill>
                  <a:schemeClr val="hlink"/>
                </a:solidFill>
                <a:latin typeface="Times New Roman" panose="02020603050405020304" pitchFamily="18" charset="0"/>
              </a:rPr>
              <a:t>00</a:t>
            </a:r>
            <a:r>
              <a:rPr lang="en-US" altLang="zh-CN" dirty="0">
                <a:latin typeface="Times New Roman" panose="02020603050405020304" pitchFamily="18" charset="0"/>
              </a:rPr>
              <a:t>.11010</a:t>
            </a:r>
            <a:r>
              <a:rPr lang="zh-CN" altLang="en-US" dirty="0">
                <a:latin typeface="Times New Roman" panose="02020603050405020304" pitchFamily="18" charset="0"/>
              </a:rPr>
              <a:t>；  </a:t>
            </a:r>
            <a:r>
              <a:rPr lang="en-US" altLang="zh-CN" dirty="0">
                <a:latin typeface="Times New Roman" panose="02020603050405020304" pitchFamily="18" charset="0"/>
              </a:rPr>
              <a:t>[y]</a:t>
            </a:r>
            <a:r>
              <a:rPr lang="zh-CN" altLang="en-US" baseline="-50000" dirty="0">
                <a:latin typeface="Times New Roman" panose="02020603050405020304" pitchFamily="18" charset="0"/>
              </a:rPr>
              <a:t>变补</a:t>
            </a:r>
            <a:r>
              <a:rPr lang="en-US" altLang="zh-CN" dirty="0">
                <a:latin typeface="Times New Roman" panose="02020603050405020304" pitchFamily="18" charset="0"/>
              </a:rPr>
              <a:t>=</a:t>
            </a:r>
            <a:r>
              <a:rPr lang="en-US" altLang="zh-CN" dirty="0">
                <a:solidFill>
                  <a:schemeClr val="hlink"/>
                </a:solidFill>
                <a:latin typeface="Times New Roman" panose="02020603050405020304" pitchFamily="18" charset="0"/>
              </a:rPr>
              <a:t>11</a:t>
            </a:r>
            <a:r>
              <a:rPr lang="en-US" altLang="zh-CN" dirty="0">
                <a:latin typeface="Times New Roman" panose="02020603050405020304" pitchFamily="18" charset="0"/>
              </a:rPr>
              <a:t>.00110</a:t>
            </a:r>
            <a:endParaRPr lang="en-US" altLang="zh-CN" dirty="0">
              <a:latin typeface="Times New Roman" panose="02020603050405020304" pitchFamily="18" charset="0"/>
            </a:endParaRPr>
          </a:p>
        </p:txBody>
      </p:sp>
      <p:sp>
        <p:nvSpPr>
          <p:cNvPr id="97285" name="Text Box 5"/>
          <p:cNvSpPr txBox="1"/>
          <p:nvPr/>
        </p:nvSpPr>
        <p:spPr>
          <a:xfrm>
            <a:off x="304800" y="4800600"/>
            <a:ext cx="8382000" cy="1117600"/>
          </a:xfrm>
          <a:prstGeom prst="rect">
            <a:avLst/>
          </a:prstGeom>
          <a:noFill/>
          <a:ln w="9525">
            <a:noFill/>
          </a:ln>
        </p:spPr>
        <p:txBody>
          <a:bodyPr lIns="92075" tIns="46038" rIns="92075" bIns="46038">
            <a:spAutoFit/>
          </a:bodyPr>
          <a:p>
            <a:pPr marL="190500" indent="-190500" eaLnBrk="1" hangingPunct="1">
              <a:lnSpc>
                <a:spcPct val="12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宋体" panose="02010600030101010101" pitchFamily="2" charset="-122"/>
              </a:rPr>
              <a:t>当运算结果的变形补码最左边两位为</a:t>
            </a:r>
            <a:r>
              <a:rPr lang="zh-CN" altLang="en-US" dirty="0">
                <a:latin typeface="Times New Roman" panose="02020603050405020304" pitchFamily="18" charset="0"/>
              </a:rPr>
              <a:t>“</a:t>
            </a:r>
            <a:r>
              <a:rPr lang="en-US" altLang="zh-CN" dirty="0">
                <a:latin typeface="Times New Roman" panose="02020603050405020304" pitchFamily="18" charset="0"/>
              </a:rPr>
              <a:t>01”</a:t>
            </a:r>
            <a:r>
              <a:rPr lang="zh-CN" altLang="en-US" dirty="0">
                <a:latin typeface="宋体" panose="02010600030101010101" pitchFamily="2" charset="-122"/>
              </a:rPr>
              <a:t>或</a:t>
            </a:r>
            <a:r>
              <a:rPr lang="zh-CN" altLang="en-US" dirty="0">
                <a:latin typeface="Times New Roman" panose="02020603050405020304" pitchFamily="18" charset="0"/>
              </a:rPr>
              <a:t>“</a:t>
            </a:r>
            <a:r>
              <a:rPr lang="en-US" altLang="zh-CN" dirty="0">
                <a:latin typeface="Times New Roman" panose="02020603050405020304" pitchFamily="18" charset="0"/>
              </a:rPr>
              <a:t>10”</a:t>
            </a:r>
            <a:r>
              <a:rPr lang="zh-CN" altLang="en-US" dirty="0">
                <a:latin typeface="宋体" panose="02010600030101010101" pitchFamily="2" charset="-122"/>
              </a:rPr>
              <a:t>时，则表示发生溢出。</a:t>
            </a:r>
            <a:r>
              <a:rPr lang="zh-CN" altLang="en-US" dirty="0">
                <a:latin typeface="Times New Roman" panose="02020603050405020304" pitchFamily="18" charset="0"/>
              </a:rPr>
              <a:t>“</a:t>
            </a:r>
            <a:r>
              <a:rPr lang="en-US" altLang="zh-CN" dirty="0">
                <a:solidFill>
                  <a:schemeClr val="hlink"/>
                </a:solidFill>
                <a:latin typeface="Times New Roman" panose="02020603050405020304" pitchFamily="18" charset="0"/>
              </a:rPr>
              <a:t>01</a:t>
            </a:r>
            <a:r>
              <a:rPr lang="en-US" altLang="zh-CN" dirty="0">
                <a:latin typeface="Times New Roman" panose="02020603050405020304" pitchFamily="18" charset="0"/>
              </a:rPr>
              <a:t>”</a:t>
            </a:r>
            <a:r>
              <a:rPr lang="zh-CN" altLang="en-US" dirty="0">
                <a:latin typeface="宋体" panose="02010600030101010101" pitchFamily="2" charset="-122"/>
              </a:rPr>
              <a:t>为正溢出，</a:t>
            </a:r>
            <a:r>
              <a:rPr lang="zh-CN" altLang="en-US" dirty="0">
                <a:latin typeface="Times New Roman" panose="02020603050405020304" pitchFamily="18" charset="0"/>
              </a:rPr>
              <a:t>“</a:t>
            </a:r>
            <a:r>
              <a:rPr lang="en-US" altLang="zh-CN" dirty="0">
                <a:solidFill>
                  <a:schemeClr val="hlink"/>
                </a:solidFill>
                <a:latin typeface="Times New Roman" panose="02020603050405020304" pitchFamily="18" charset="0"/>
              </a:rPr>
              <a:t>10</a:t>
            </a:r>
            <a:r>
              <a:rPr lang="en-US" altLang="zh-CN" dirty="0">
                <a:latin typeface="Times New Roman" panose="02020603050405020304" pitchFamily="18" charset="0"/>
              </a:rPr>
              <a:t>”</a:t>
            </a:r>
            <a:r>
              <a:rPr lang="zh-CN" altLang="en-US" dirty="0">
                <a:latin typeface="宋体" panose="02010600030101010101" pitchFamily="2" charset="-122"/>
              </a:rPr>
              <a:t>为负溢出。</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checkerboard(down)">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slide(fromBottom)">
                                      <p:cBhvr>
                                        <p:cTn id="12" dur="5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66563" name="Rectangle 2"/>
          <p:cNvSpPr>
            <a:spLocks noGrp="1"/>
          </p:cNvSpPr>
          <p:nvPr>
            <p:ph type="title"/>
          </p:nvPr>
        </p:nvSpPr>
        <p:spPr>
          <a:xfrm>
            <a:off x="228600" y="854075"/>
            <a:ext cx="8763000" cy="7620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2.2.4  </a:t>
            </a:r>
            <a:r>
              <a:rPr lang="zh-CN" altLang="en-US" sz="3200" dirty="0">
                <a:solidFill>
                  <a:srgbClr val="008000"/>
                </a:solidFill>
                <a:latin typeface="Times New Roman" panose="02020603050405020304" pitchFamily="18" charset="0"/>
              </a:rPr>
              <a:t>浮点数的编码表示及</a:t>
            </a:r>
            <a:r>
              <a:rPr lang="en-US" altLang="zh-CN" sz="3200" dirty="0">
                <a:solidFill>
                  <a:srgbClr val="008000"/>
                </a:solidFill>
                <a:latin typeface="Times New Roman" panose="02020603050405020304" pitchFamily="18" charset="0"/>
              </a:rPr>
              <a:t>IEEE 754</a:t>
            </a:r>
            <a:r>
              <a:rPr lang="zh-CN" altLang="en-US" sz="3200" dirty="0">
                <a:solidFill>
                  <a:srgbClr val="008000"/>
                </a:solidFill>
                <a:latin typeface="Times New Roman" panose="02020603050405020304" pitchFamily="18" charset="0"/>
              </a:rPr>
              <a:t>浮点标准</a:t>
            </a:r>
            <a:endParaRPr lang="zh-CN" altLang="en-US" sz="3200" dirty="0">
              <a:solidFill>
                <a:srgbClr val="008000"/>
              </a:solidFill>
              <a:latin typeface="Times New Roman" panose="02020603050405020304" pitchFamily="18" charset="0"/>
            </a:endParaRPr>
          </a:p>
        </p:txBody>
      </p:sp>
      <p:sp>
        <p:nvSpPr>
          <p:cNvPr id="66564" name="Text Box 4"/>
          <p:cNvSpPr txBox="1"/>
          <p:nvPr/>
        </p:nvSpPr>
        <p:spPr>
          <a:xfrm>
            <a:off x="228600" y="1828800"/>
            <a:ext cx="3657600" cy="549275"/>
          </a:xfrm>
          <a:prstGeom prst="rect">
            <a:avLst/>
          </a:prstGeom>
          <a:noFill/>
          <a:ln w="9525">
            <a:noFill/>
          </a:ln>
        </p:spPr>
        <p:txBody>
          <a:bodyPr lIns="92075" tIns="46038" rIns="92075" bIns="46038">
            <a:spAutoFit/>
          </a:bodyPr>
          <a:p>
            <a:pPr eaLnBrk="1" hangingPunct="1">
              <a:lnSpc>
                <a:spcPct val="100000"/>
              </a:lnSpc>
            </a:pPr>
            <a:r>
              <a:rPr lang="en-US" altLang="zh-CN" sz="3000" dirty="0">
                <a:solidFill>
                  <a:srgbClr val="9933FF"/>
                </a:solidFill>
                <a:latin typeface="Times New Roman" panose="02020603050405020304" pitchFamily="18" charset="0"/>
                <a:ea typeface="楷体_GB2312" pitchFamily="49" charset="-122"/>
              </a:rPr>
              <a:t>1</a:t>
            </a:r>
            <a:r>
              <a:rPr lang="zh-CN" altLang="en-US" sz="3000" dirty="0">
                <a:solidFill>
                  <a:srgbClr val="9933FF"/>
                </a:solidFill>
                <a:latin typeface="Times New Roman" panose="02020603050405020304" pitchFamily="18" charset="0"/>
                <a:ea typeface="楷体_GB2312" pitchFamily="49" charset="-122"/>
              </a:rPr>
              <a:t>．编码表示</a:t>
            </a:r>
            <a:r>
              <a:rPr lang="zh-CN" altLang="en-US" sz="3000" dirty="0">
                <a:solidFill>
                  <a:srgbClr val="9933FF"/>
                </a:solidFill>
                <a:latin typeface="Times New Roman" panose="02020603050405020304" pitchFamily="18" charset="0"/>
              </a:rPr>
              <a:t> </a:t>
            </a:r>
            <a:endParaRPr lang="zh-CN" altLang="en-US" sz="3000" dirty="0">
              <a:solidFill>
                <a:srgbClr val="9933FF"/>
              </a:solidFill>
              <a:latin typeface="Times New Roman" panose="02020603050405020304" pitchFamily="18" charset="0"/>
            </a:endParaRPr>
          </a:p>
        </p:txBody>
      </p:sp>
      <p:sp>
        <p:nvSpPr>
          <p:cNvPr id="66565" name="Text Box 5"/>
          <p:cNvSpPr txBox="1"/>
          <p:nvPr/>
        </p:nvSpPr>
        <p:spPr>
          <a:xfrm>
            <a:off x="228600" y="2530475"/>
            <a:ext cx="8153400" cy="1117600"/>
          </a:xfrm>
          <a:prstGeom prst="rect">
            <a:avLst/>
          </a:prstGeom>
          <a:noFill/>
          <a:ln w="9525">
            <a:noFill/>
          </a:ln>
        </p:spPr>
        <p:txBody>
          <a:bodyPr lIns="92075" tIns="46038" rIns="92075" bIns="46038">
            <a:spAutoFit/>
          </a:bodyPr>
          <a:p>
            <a:pPr marL="190500" indent="-190500" eaLnBrk="1" hangingPunct="1">
              <a:lnSpc>
                <a:spcPct val="12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用</a:t>
            </a:r>
            <a:r>
              <a:rPr lang="zh-CN" altLang="en-US" dirty="0">
                <a:solidFill>
                  <a:schemeClr val="folHlink"/>
                </a:solidFill>
                <a:latin typeface="Times New Roman" panose="02020603050405020304" pitchFamily="18" charset="0"/>
              </a:rPr>
              <a:t>定点小数</a:t>
            </a:r>
            <a:r>
              <a:rPr lang="zh-CN" altLang="en-US" dirty="0">
                <a:latin typeface="Times New Roman" panose="02020603050405020304" pitchFamily="18" charset="0"/>
              </a:rPr>
              <a:t>表示浮点数的尾数，用</a:t>
            </a:r>
            <a:r>
              <a:rPr lang="zh-CN" altLang="en-US" dirty="0">
                <a:solidFill>
                  <a:schemeClr val="folHlink"/>
                </a:solidFill>
                <a:latin typeface="Times New Roman" panose="02020603050405020304" pitchFamily="18" charset="0"/>
              </a:rPr>
              <a:t>定点整数</a:t>
            </a:r>
            <a:r>
              <a:rPr lang="zh-CN" altLang="en-US" dirty="0">
                <a:latin typeface="Times New Roman" panose="02020603050405020304" pitchFamily="18" charset="0"/>
              </a:rPr>
              <a:t>表示浮点数的阶。</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208902" name="Text Box 6"/>
          <p:cNvSpPr txBox="1"/>
          <p:nvPr/>
        </p:nvSpPr>
        <p:spPr>
          <a:xfrm>
            <a:off x="228600" y="3810000"/>
            <a:ext cx="8763000" cy="1117600"/>
          </a:xfrm>
          <a:prstGeom prst="rect">
            <a:avLst/>
          </a:prstGeom>
          <a:noFill/>
          <a:ln w="9525">
            <a:noFill/>
          </a:ln>
        </p:spPr>
        <p:txBody>
          <a:bodyPr lIns="92075" tIns="46038" rIns="92075" bIns="46038">
            <a:spAutoFit/>
          </a:bodyPr>
          <a:p>
            <a:pPr marL="190500" indent="-190500" eaLnBrk="1" hangingPunct="1">
              <a:lnSpc>
                <a:spcPct val="120000"/>
              </a:lnSpc>
              <a:spcBef>
                <a:spcPct val="0"/>
              </a:spcBef>
            </a:pPr>
            <a:r>
              <a:rPr lang="en-US" altLang="zh-CN" sz="2000" b="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浮点数的</a:t>
            </a:r>
            <a:r>
              <a:rPr lang="zh-CN" altLang="en-US" dirty="0">
                <a:solidFill>
                  <a:schemeClr val="folHlink"/>
                </a:solidFill>
                <a:latin typeface="Times New Roman" panose="02020603050405020304" pitchFamily="18" charset="0"/>
              </a:rPr>
              <a:t>阶用移码表示</a:t>
            </a:r>
            <a:r>
              <a:rPr lang="zh-CN" altLang="en-US" dirty="0">
                <a:latin typeface="Times New Roman" panose="02020603050405020304" pitchFamily="18" charset="0"/>
              </a:rPr>
              <a:t>；对每个阶都加上一个正的常数（称为</a:t>
            </a:r>
            <a:r>
              <a:rPr lang="zh-CN" altLang="en-US" dirty="0">
                <a:solidFill>
                  <a:schemeClr val="folHlink"/>
                </a:solidFill>
                <a:latin typeface="Times New Roman" panose="02020603050405020304" pitchFamily="18" charset="0"/>
              </a:rPr>
              <a:t>偏置常数</a:t>
            </a:r>
            <a:r>
              <a:rPr lang="zh-CN" altLang="en-US" dirty="0">
                <a:latin typeface="Times New Roman" panose="02020603050405020304" pitchFamily="18" charset="0"/>
              </a:rPr>
              <a:t>），使所有</a:t>
            </a:r>
            <a:r>
              <a:rPr lang="zh-CN" altLang="en-US" dirty="0">
                <a:solidFill>
                  <a:schemeClr val="folHlink"/>
                </a:solidFill>
                <a:latin typeface="Times New Roman" panose="02020603050405020304" pitchFamily="18" charset="0"/>
              </a:rPr>
              <a:t>阶都转化为正整数</a:t>
            </a:r>
            <a:r>
              <a:rPr lang="zh-CN" altLang="en-US" dirty="0">
                <a:latin typeface="Times New Roman" panose="02020603050405020304" pitchFamily="18" charset="0"/>
              </a:rPr>
              <a:t>。</a:t>
            </a:r>
            <a:r>
              <a:rPr lang="zh-CN" altLang="en-US" dirty="0">
                <a:latin typeface="宋体" panose="02010600030101010101" pitchFamily="2" charset="-122"/>
              </a:rPr>
              <a:t> </a:t>
            </a:r>
            <a:endParaRPr lang="zh-CN" altLang="en-US" dirty="0">
              <a:latin typeface="宋体" panose="02010600030101010101" pitchFamily="2" charset="-122"/>
            </a:endParaRPr>
          </a:p>
        </p:txBody>
      </p:sp>
      <p:grpSp>
        <p:nvGrpSpPr>
          <p:cNvPr id="2" name="Group 7"/>
          <p:cNvGrpSpPr/>
          <p:nvPr/>
        </p:nvGrpSpPr>
        <p:grpSpPr>
          <a:xfrm>
            <a:off x="457200" y="5375275"/>
            <a:ext cx="7620000" cy="415925"/>
            <a:chOff x="432" y="3243"/>
            <a:chExt cx="4800" cy="262"/>
          </a:xfrm>
        </p:grpSpPr>
        <p:sp>
          <p:nvSpPr>
            <p:cNvPr id="66568" name="Text Box 8"/>
            <p:cNvSpPr txBox="1"/>
            <p:nvPr/>
          </p:nvSpPr>
          <p:spPr>
            <a:xfrm>
              <a:off x="432" y="3243"/>
              <a:ext cx="4800" cy="262"/>
            </a:xfrm>
            <a:prstGeom prst="rect">
              <a:avLst/>
            </a:prstGeom>
            <a:noFill/>
            <a:ln w="25400" cap="flat" cmpd="sng">
              <a:solidFill>
                <a:schemeClr val="tx1"/>
              </a:solidFill>
              <a:prstDash val="solid"/>
              <a:miter/>
              <a:headEnd type="none" w="med" len="med"/>
              <a:tailEnd type="none" w="med" len="med"/>
            </a:ln>
          </p:spPr>
          <p:txBody>
            <a:bodyPr lIns="92075" tIns="46038" rIns="92075" bIns="46038">
              <a:spAutoFit/>
            </a:bodyPr>
            <a:p>
              <a:pPr eaLnBrk="1" hangingPunct="1"/>
              <a:r>
                <a:rPr lang="zh-CN" altLang="en-US" dirty="0">
                  <a:latin typeface="宋体" panose="02010600030101010101" pitchFamily="2" charset="-122"/>
                </a:rPr>
                <a:t>数符   阶码              尾数</a:t>
              </a:r>
              <a:endParaRPr lang="zh-CN" altLang="en-US" dirty="0">
                <a:latin typeface="宋体" panose="02010600030101010101" pitchFamily="2" charset="-122"/>
              </a:endParaRPr>
            </a:p>
          </p:txBody>
        </p:sp>
        <p:sp>
          <p:nvSpPr>
            <p:cNvPr id="66569" name="Line 9"/>
            <p:cNvSpPr/>
            <p:nvPr/>
          </p:nvSpPr>
          <p:spPr>
            <a:xfrm>
              <a:off x="1104" y="3243"/>
              <a:ext cx="0" cy="252"/>
            </a:xfrm>
            <a:prstGeom prst="line">
              <a:avLst/>
            </a:prstGeom>
            <a:ln w="25400" cap="flat" cmpd="sng">
              <a:solidFill>
                <a:schemeClr val="tx1"/>
              </a:solidFill>
              <a:prstDash val="solid"/>
              <a:headEnd type="none" w="med" len="med"/>
              <a:tailEnd type="none" w="med" len="med"/>
            </a:ln>
          </p:spPr>
        </p:sp>
        <p:sp>
          <p:nvSpPr>
            <p:cNvPr id="66570" name="Line 10"/>
            <p:cNvSpPr/>
            <p:nvPr/>
          </p:nvSpPr>
          <p:spPr>
            <a:xfrm>
              <a:off x="1968" y="3243"/>
              <a:ext cx="0" cy="252"/>
            </a:xfrm>
            <a:prstGeom prst="line">
              <a:avLst/>
            </a:prstGeom>
            <a:ln w="254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08902"/>
                                        </p:tgtEl>
                                        <p:attrNameLst>
                                          <p:attrName>style.visibility</p:attrName>
                                        </p:attrNameLst>
                                      </p:cBhvr>
                                      <p:to>
                                        <p:strVal val="visible"/>
                                      </p:to>
                                    </p:set>
                                    <p:animEffect transition="in" filter="checkerboard(down)">
                                      <p:cBhvr>
                                        <p:cTn id="7" dur="500"/>
                                        <p:tgtEl>
                                          <p:spTgt spid="20890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页脚占位符 3"/>
          <p:cNvSpPr txBox="1">
            <a:spLocks noGrp="1"/>
          </p:cNvSpPr>
          <p:nvPr>
            <p:ph type="ftr" sz="quarter" idx="11"/>
          </p:nvPr>
        </p:nvSpPr>
        <p:spPr bwMode="auto">
          <a:xfrm>
            <a:off x="7010400" y="6248400"/>
            <a:ext cx="1905000" cy="457200"/>
          </a:xfrm>
          <a:ln/>
        </p:spPr>
        <p:txBody>
          <a:bodyPr vert="horz" wrap="none" lIns="92075" tIns="46038" rIns="92075" bIns="46038"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smtClean="0">
                <a:ln>
                  <a:noFill/>
                </a:ln>
                <a:solidFill>
                  <a:schemeClr val="hlink"/>
                </a:solidFill>
                <a:effectLst/>
                <a:uLnTx/>
                <a:uFillTx/>
                <a:latin typeface="+mn-lt"/>
                <a:ea typeface="宋体" panose="02010600030101010101" pitchFamily="2" charset="-122"/>
                <a:cs typeface="+mn-cs"/>
              </a:rPr>
              <a:t>北京理工大学计算机学院</a:t>
            </a:r>
            <a:endParaRPr kumimoji="1" lang="zh-CN" altLang="en-US" sz="1400" b="0" i="0" u="none" strike="noStrike" kern="1200" cap="none" spc="0" normalizeH="0" baseline="0" noProof="0" smtClean="0">
              <a:ln>
                <a:noFill/>
              </a:ln>
              <a:solidFill>
                <a:schemeClr val="hlink"/>
              </a:solidFill>
              <a:effectLst/>
              <a:uLnTx/>
              <a:uFillTx/>
              <a:latin typeface="+mn-lt"/>
              <a:ea typeface="宋体" panose="02010600030101010101" pitchFamily="2" charset="-122"/>
              <a:cs typeface="+mn-cs"/>
            </a:endParaRPr>
          </a:p>
        </p:txBody>
      </p:sp>
      <p:sp>
        <p:nvSpPr>
          <p:cNvPr id="242691" name="Rectangle 3"/>
          <p:cNvSpPr>
            <a:spLocks noGrp="1"/>
          </p:cNvSpPr>
          <p:nvPr>
            <p:ph type="body" idx="4294967295"/>
          </p:nvPr>
        </p:nvSpPr>
        <p:spPr>
          <a:xfrm>
            <a:off x="171450" y="895350"/>
            <a:ext cx="8743950" cy="5199063"/>
          </a:xfrm>
          <a:ln/>
        </p:spPr>
        <p:txBody>
          <a:bodyPr vert="horz" wrap="square" lIns="92075" tIns="46038" rIns="92075" bIns="46038" anchor="t" anchorCtr="0"/>
          <a:p>
            <a:pPr eaLnBrk="1" hangingPunct="1">
              <a:buFontTx/>
              <a:buNone/>
            </a:pPr>
            <a:r>
              <a:rPr lang="en-US" altLang="zh-CN" sz="3600" b="1" dirty="0">
                <a:solidFill>
                  <a:srgbClr val="800000"/>
                </a:solidFill>
                <a:latin typeface="Times New Roman" panose="02020603050405020304" pitchFamily="18" charset="0"/>
              </a:rPr>
              <a:t>2.2.5 IEEE754</a:t>
            </a:r>
            <a:r>
              <a:rPr lang="zh-CN" altLang="en-US" sz="3600" b="1" dirty="0">
                <a:solidFill>
                  <a:srgbClr val="800000"/>
                </a:solidFill>
                <a:latin typeface="Times New Roman" panose="02020603050405020304" pitchFamily="18" charset="0"/>
              </a:rPr>
              <a:t>标准浮点数</a:t>
            </a:r>
            <a:endParaRPr lang="zh-CN" altLang="en-US" sz="3600" b="1" dirty="0">
              <a:solidFill>
                <a:srgbClr val="800000"/>
              </a:solidFill>
              <a:latin typeface="Times New Roman" panose="02020603050405020304" pitchFamily="18" charset="0"/>
            </a:endParaRPr>
          </a:p>
          <a:p>
            <a:pPr eaLnBrk="1" hangingPunct="1">
              <a:buFontTx/>
              <a:buNone/>
            </a:pPr>
            <a:r>
              <a:rPr lang="zh-CN" altLang="en-US" sz="3600" b="1" dirty="0">
                <a:latin typeface="Times New Roman" panose="02020603050405020304" pitchFamily="18" charset="0"/>
              </a:rPr>
              <a:t>          </a:t>
            </a:r>
            <a:r>
              <a:rPr lang="zh-CN" altLang="en-US" b="1" dirty="0">
                <a:latin typeface="Times New Roman" panose="02020603050405020304" pitchFamily="18" charset="0"/>
              </a:rPr>
              <a:t>大多数计算机的浮点数采用</a:t>
            </a:r>
            <a:r>
              <a:rPr lang="en-US" altLang="zh-CN" b="1" dirty="0">
                <a:latin typeface="Times New Roman" panose="02020603050405020304" pitchFamily="18" charset="0"/>
              </a:rPr>
              <a:t>IEEE 754</a:t>
            </a:r>
            <a:r>
              <a:rPr lang="zh-CN" altLang="en-US" b="1" dirty="0">
                <a:latin typeface="Times New Roman" panose="02020603050405020304" pitchFamily="18" charset="0"/>
              </a:rPr>
              <a:t>标准，其格式如下，</a:t>
            </a:r>
            <a:r>
              <a:rPr lang="en-US" altLang="zh-CN" b="1" dirty="0">
                <a:latin typeface="Times New Roman" panose="02020603050405020304" pitchFamily="18" charset="0"/>
              </a:rPr>
              <a:t>IEEE754</a:t>
            </a:r>
            <a:r>
              <a:rPr lang="zh-CN" altLang="en-US" b="1" dirty="0">
                <a:latin typeface="Times New Roman" panose="02020603050405020304" pitchFamily="18" charset="0"/>
              </a:rPr>
              <a:t>标准中有三种形式的浮点数。</a:t>
            </a:r>
            <a:endParaRPr lang="zh-CN" altLang="en-US" b="1" dirty="0">
              <a:latin typeface="Times New Roman" panose="02020603050405020304" pitchFamily="18" charset="0"/>
            </a:endParaRPr>
          </a:p>
        </p:txBody>
      </p:sp>
      <p:grpSp>
        <p:nvGrpSpPr>
          <p:cNvPr id="2" name="Group 13"/>
          <p:cNvGrpSpPr/>
          <p:nvPr/>
        </p:nvGrpSpPr>
        <p:grpSpPr>
          <a:xfrm>
            <a:off x="1143000" y="3124200"/>
            <a:ext cx="6858000" cy="990600"/>
            <a:chOff x="720" y="1968"/>
            <a:chExt cx="4320" cy="624"/>
          </a:xfrm>
        </p:grpSpPr>
        <p:sp>
          <p:nvSpPr>
            <p:cNvPr id="2054" name="Rectangle 5"/>
            <p:cNvSpPr/>
            <p:nvPr/>
          </p:nvSpPr>
          <p:spPr>
            <a:xfrm>
              <a:off x="720" y="1968"/>
              <a:ext cx="4320" cy="384"/>
            </a:xfrm>
            <a:prstGeom prst="rect">
              <a:avLst/>
            </a:prstGeom>
            <a:solidFill>
              <a:srgbClr val="F4F1F5"/>
            </a:solidFill>
            <a:ln w="57150" cap="sq" cmpd="sng">
              <a:solidFill>
                <a:schemeClr val="tx1"/>
              </a:solidFill>
              <a:prstDash val="solid"/>
              <a:miter/>
              <a:headEnd type="none" w="sm" len="sm"/>
              <a:tailEnd type="none" w="sm" len="sm"/>
            </a:ln>
          </p:spPr>
          <p:txBody>
            <a:bodyPr wrap="none" anchor="ctr" anchorCtr="0"/>
            <a:p>
              <a:pPr eaLnBrk="1" hangingPunct="1"/>
              <a:endParaRPr lang="zh-CN" altLang="en-US" dirty="0">
                <a:latin typeface="宋体" panose="02010600030101010101" pitchFamily="2" charset="-122"/>
              </a:endParaRPr>
            </a:p>
          </p:txBody>
        </p:sp>
        <p:sp>
          <p:nvSpPr>
            <p:cNvPr id="2055" name="Line 6"/>
            <p:cNvSpPr/>
            <p:nvPr/>
          </p:nvSpPr>
          <p:spPr>
            <a:xfrm>
              <a:off x="1056" y="1968"/>
              <a:ext cx="0" cy="384"/>
            </a:xfrm>
            <a:prstGeom prst="line">
              <a:avLst/>
            </a:prstGeom>
            <a:ln w="57150" cap="sq" cmpd="sng">
              <a:solidFill>
                <a:schemeClr val="tx1"/>
              </a:solidFill>
              <a:prstDash val="solid"/>
              <a:miter/>
              <a:headEnd type="none" w="sm" len="sm"/>
              <a:tailEnd type="none" w="sm" len="sm"/>
            </a:ln>
          </p:spPr>
        </p:sp>
        <p:sp>
          <p:nvSpPr>
            <p:cNvPr id="2056" name="Line 7"/>
            <p:cNvSpPr/>
            <p:nvPr/>
          </p:nvSpPr>
          <p:spPr>
            <a:xfrm>
              <a:off x="2544" y="1968"/>
              <a:ext cx="0" cy="384"/>
            </a:xfrm>
            <a:prstGeom prst="line">
              <a:avLst/>
            </a:prstGeom>
            <a:ln w="57150" cap="sq" cmpd="sng">
              <a:solidFill>
                <a:schemeClr val="tx1"/>
              </a:solidFill>
              <a:prstDash val="solid"/>
              <a:miter/>
              <a:headEnd type="none" w="sm" len="sm"/>
              <a:tailEnd type="none" w="sm" len="sm"/>
            </a:ln>
          </p:spPr>
        </p:sp>
        <p:sp>
          <p:nvSpPr>
            <p:cNvPr id="2057" name="Text Box 8"/>
            <p:cNvSpPr txBox="1"/>
            <p:nvPr/>
          </p:nvSpPr>
          <p:spPr>
            <a:xfrm>
              <a:off x="720" y="2016"/>
              <a:ext cx="480" cy="288"/>
            </a:xfrm>
            <a:prstGeom prst="rect">
              <a:avLst/>
            </a:prstGeom>
            <a:noFill/>
            <a:ln w="57150">
              <a:noFill/>
            </a:ln>
          </p:spPr>
          <p:txBody>
            <a:bodyPr>
              <a:spAutoFit/>
            </a:bodyPr>
            <a:p>
              <a:pPr eaLnBrk="1" hangingPunct="1"/>
              <a:r>
                <a:rPr lang="en-US" altLang="zh-CN" sz="2400" dirty="0">
                  <a:latin typeface="宋体" panose="02010600030101010101" pitchFamily="2" charset="-122"/>
                </a:rPr>
                <a:t>m</a:t>
              </a:r>
              <a:r>
                <a:rPr lang="en-US" altLang="zh-CN" sz="2400" baseline="-25000" dirty="0">
                  <a:latin typeface="宋体" panose="02010600030101010101" pitchFamily="2" charset="-122"/>
                </a:rPr>
                <a:t>s</a:t>
              </a:r>
              <a:endParaRPr lang="en-US" altLang="zh-CN" sz="2400" dirty="0">
                <a:latin typeface="宋体" panose="02010600030101010101" pitchFamily="2" charset="-122"/>
              </a:endParaRPr>
            </a:p>
          </p:txBody>
        </p:sp>
        <p:sp>
          <p:nvSpPr>
            <p:cNvPr id="2058" name="Text Box 9"/>
            <p:cNvSpPr txBox="1"/>
            <p:nvPr/>
          </p:nvSpPr>
          <p:spPr>
            <a:xfrm>
              <a:off x="2448" y="2304"/>
              <a:ext cx="432" cy="288"/>
            </a:xfrm>
            <a:prstGeom prst="rect">
              <a:avLst/>
            </a:prstGeom>
            <a:noFill/>
            <a:ln w="57150">
              <a:noFill/>
            </a:ln>
          </p:spPr>
          <p:txBody>
            <a:bodyPr>
              <a:spAutoFit/>
            </a:bodyPr>
            <a:p>
              <a:pPr eaLnBrk="1" hangingPunct="1"/>
              <a:r>
                <a:rPr lang="en-US" altLang="zh-CN" sz="2400" dirty="0">
                  <a:solidFill>
                    <a:srgbClr val="FF3300"/>
                  </a:solidFill>
                  <a:latin typeface="宋体" panose="02010600030101010101" pitchFamily="2" charset="-122"/>
                  <a:sym typeface="Symbol" panose="05050102010706020507" pitchFamily="18" charset="2"/>
                </a:rPr>
                <a:t></a:t>
              </a:r>
              <a:endParaRPr lang="en-US" altLang="zh-CN" sz="2400" dirty="0">
                <a:latin typeface="宋体" panose="02010600030101010101" pitchFamily="2" charset="-122"/>
              </a:endParaRPr>
            </a:p>
          </p:txBody>
        </p:sp>
        <p:sp>
          <p:nvSpPr>
            <p:cNvPr id="2059" name="Text Box 10"/>
            <p:cNvSpPr txBox="1"/>
            <p:nvPr/>
          </p:nvSpPr>
          <p:spPr>
            <a:xfrm>
              <a:off x="1680" y="2016"/>
              <a:ext cx="480" cy="288"/>
            </a:xfrm>
            <a:prstGeom prst="rect">
              <a:avLst/>
            </a:prstGeom>
            <a:noFill/>
            <a:ln w="57150">
              <a:noFill/>
            </a:ln>
          </p:spPr>
          <p:txBody>
            <a:bodyPr>
              <a:spAutoFit/>
            </a:bodyPr>
            <a:p>
              <a:pPr eaLnBrk="1" hangingPunct="1"/>
              <a:r>
                <a:rPr lang="en-US" altLang="zh-CN" sz="2400" dirty="0">
                  <a:latin typeface="宋体" panose="02010600030101010101" pitchFamily="2" charset="-122"/>
                </a:rPr>
                <a:t>E</a:t>
              </a:r>
              <a:endParaRPr lang="en-US" altLang="zh-CN" sz="2400" dirty="0">
                <a:latin typeface="宋体" panose="02010600030101010101" pitchFamily="2" charset="-122"/>
              </a:endParaRPr>
            </a:p>
          </p:txBody>
        </p:sp>
        <p:sp>
          <p:nvSpPr>
            <p:cNvPr id="2060" name="Text Box 11"/>
            <p:cNvSpPr txBox="1"/>
            <p:nvPr/>
          </p:nvSpPr>
          <p:spPr>
            <a:xfrm>
              <a:off x="3696" y="2016"/>
              <a:ext cx="480" cy="288"/>
            </a:xfrm>
            <a:prstGeom prst="rect">
              <a:avLst/>
            </a:prstGeom>
            <a:noFill/>
            <a:ln w="57150">
              <a:noFill/>
            </a:ln>
          </p:spPr>
          <p:txBody>
            <a:bodyPr>
              <a:spAutoFit/>
            </a:bodyPr>
            <a:p>
              <a:pPr eaLnBrk="1" hangingPunct="1"/>
              <a:r>
                <a:rPr lang="en-US" altLang="zh-CN" sz="2400" dirty="0">
                  <a:latin typeface="宋体" panose="02010600030101010101" pitchFamily="2" charset="-122"/>
                </a:rPr>
                <a:t>m</a:t>
              </a:r>
              <a:endParaRPr lang="en-US" altLang="zh-CN" sz="2400" dirty="0">
                <a:latin typeface="宋体" panose="02010600030101010101" pitchFamily="2" charset="-122"/>
              </a:endParaRPr>
            </a:p>
          </p:txBody>
        </p:sp>
      </p:grpSp>
      <p:graphicFrame>
        <p:nvGraphicFramePr>
          <p:cNvPr id="2050" name="Object 12"/>
          <p:cNvGraphicFramePr>
            <a:graphicFrameLocks noChangeAspect="1"/>
          </p:cNvGraphicFramePr>
          <p:nvPr/>
        </p:nvGraphicFramePr>
        <p:xfrm>
          <a:off x="171450" y="4152900"/>
          <a:ext cx="8972550" cy="2667000"/>
        </p:xfrm>
        <a:graphic>
          <a:graphicData uri="http://schemas.openxmlformats.org/presentationml/2006/ole">
            <mc:AlternateContent xmlns:mc="http://schemas.openxmlformats.org/markup-compatibility/2006">
              <mc:Choice xmlns:v="urn:schemas-microsoft-com:vml" Requires="v">
                <p:oleObj spid="_x0000_s3076" name="" r:id="rId1" imgW="8978900" imgH="2669540" progId="Word.Document.8">
                  <p:embed/>
                </p:oleObj>
              </mc:Choice>
              <mc:Fallback>
                <p:oleObj name="" r:id="rId1" imgW="8978900" imgH="2669540" progId="Word.Document.8">
                  <p:embed/>
                  <p:pic>
                    <p:nvPicPr>
                      <p:cNvPr id="0" name="图片 3075"/>
                      <p:cNvPicPr/>
                      <p:nvPr/>
                    </p:nvPicPr>
                    <p:blipFill>
                      <a:blip r:embed="rId2"/>
                      <a:stretch>
                        <a:fillRect/>
                      </a:stretch>
                    </p:blipFill>
                    <p:spPr>
                      <a:xfrm>
                        <a:off x="171450" y="4152900"/>
                        <a:ext cx="8972550" cy="26670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1">
                                            <p:txEl>
                                              <p:charRg st="19" end="7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out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6627" name="Rectangle 5"/>
          <p:cNvSpPr/>
          <p:nvPr/>
        </p:nvSpPr>
        <p:spPr>
          <a:xfrm>
            <a:off x="395288" y="342900"/>
            <a:ext cx="6500812" cy="523875"/>
          </a:xfrm>
          <a:prstGeom prst="rect">
            <a:avLst/>
          </a:prstGeom>
          <a:noFill/>
          <a:ln w="9525">
            <a:noFill/>
          </a:ln>
        </p:spPr>
        <p:txBody>
          <a:bodyPr wrap="none">
            <a:spAutoFit/>
          </a:bodyPr>
          <a:p>
            <a:pPr>
              <a:lnSpc>
                <a:spcPct val="100000"/>
              </a:lnSpc>
            </a:pPr>
            <a:r>
              <a:rPr lang="en-US" altLang="zh-CN" dirty="0">
                <a:solidFill>
                  <a:srgbClr val="008000"/>
                </a:solidFill>
                <a:latin typeface="宋体" panose="02010600030101010101" pitchFamily="2" charset="-122"/>
              </a:rPr>
              <a:t>1.2  </a:t>
            </a:r>
            <a:r>
              <a:rPr lang="zh-CN" altLang="en-US" dirty="0">
                <a:solidFill>
                  <a:srgbClr val="008000"/>
                </a:solidFill>
                <a:latin typeface="宋体" panose="02010600030101010101" pitchFamily="2" charset="-122"/>
              </a:rPr>
              <a:t>计算机功能部件（五大部件）介绍</a:t>
            </a:r>
            <a:endParaRPr lang="zh-CN" altLang="en-US" dirty="0">
              <a:solidFill>
                <a:srgbClr val="008000"/>
              </a:solidFill>
              <a:latin typeface="宋体" panose="02010600030101010101" pitchFamily="2" charset="-122"/>
            </a:endParaRPr>
          </a:p>
        </p:txBody>
      </p:sp>
      <p:sp>
        <p:nvSpPr>
          <p:cNvPr id="26628" name="Text Box 6"/>
          <p:cNvSpPr txBox="1"/>
          <p:nvPr/>
        </p:nvSpPr>
        <p:spPr>
          <a:xfrm>
            <a:off x="539750" y="1196975"/>
            <a:ext cx="8424863" cy="2443163"/>
          </a:xfrm>
          <a:prstGeom prst="rect">
            <a:avLst/>
          </a:prstGeom>
          <a:noFill/>
          <a:ln w="9525">
            <a:noFill/>
          </a:ln>
        </p:spPr>
        <p:txBody>
          <a:bodyPr>
            <a:spAutoFit/>
          </a:bodyPr>
          <a:p>
            <a:pPr>
              <a:lnSpc>
                <a:spcPct val="100000"/>
              </a:lnSpc>
            </a:pPr>
            <a:r>
              <a:rPr lang="zh-CN" altLang="en-US" dirty="0">
                <a:solidFill>
                  <a:srgbClr val="FF0000"/>
                </a:solidFill>
                <a:latin typeface="宋体" panose="02010600030101010101" pitchFamily="2" charset="-122"/>
              </a:rPr>
              <a:t>运算器</a:t>
            </a:r>
            <a:r>
              <a:rPr lang="zh-CN" altLang="en-US" dirty="0">
                <a:latin typeface="宋体" panose="02010600030101010101" pitchFamily="2" charset="-122"/>
              </a:rPr>
              <a:t>：进行算术和逻辑运算的部件</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运算数据以二进制形式给出；</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待运算的数据从存储器中取出，或来自输入部件；</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运算结果写入存储器，或通过输出部件输出。</a:t>
            </a:r>
            <a:endParaRPr lang="zh-CN" altLang="en-US" dirty="0">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Rectangle 3"/>
          <p:cNvSpPr>
            <a:spLocks noGrp="1" noChangeArrowheads="1"/>
          </p:cNvSpPr>
          <p:nvPr>
            <p:ph type="body" idx="1"/>
          </p:nvPr>
        </p:nvSpPr>
        <p:spPr>
          <a:xfrm>
            <a:off x="228600" y="984250"/>
            <a:ext cx="8686800" cy="46228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50000"/>
              <a:buFontTx/>
              <a:buNone/>
              <a:defRPr/>
            </a:pPr>
            <a: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以短浮点数为例讨论浮点代码与其真值之间的关系。最高位为数符位；其后是</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8</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位阶码，以</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2</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为底，阶码的偏置值为</a:t>
            </a:r>
            <a:r>
              <a:rPr kumimoji="1" lang="en-US" altLang="zh-CN" sz="3200" b="1" i="0" u="none" strike="noStrike" kern="0" cap="none" spc="0" normalizeH="0" baseline="0" noProof="0" dirty="0" smtClean="0">
                <a:ln>
                  <a:noFill/>
                </a:ln>
                <a:solidFill>
                  <a:srgbClr val="FF0000"/>
                </a:solidFill>
                <a:effectLst/>
                <a:uLnTx/>
                <a:uFillTx/>
                <a:latin typeface="+mn-ea"/>
                <a:ea typeface="+mn-ea"/>
                <a:cs typeface="+mn-cs"/>
              </a:rPr>
              <a:t>127</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；其余</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23</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位是尾数。为了使尾数部分能表示更多一位的有效值，</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IEEE754</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采用</a:t>
            </a:r>
            <a:r>
              <a:rPr kumimoji="1" lang="zh-CN" altLang="en-US" sz="3200" b="1" i="0" u="none" strike="noStrike" kern="0" cap="none" spc="0" normalizeH="0" baseline="0" noProof="0" dirty="0" smtClean="0">
                <a:ln>
                  <a:noFill/>
                </a:ln>
                <a:solidFill>
                  <a:srgbClr val="FF0000"/>
                </a:solidFill>
                <a:effectLst/>
                <a:uLnTx/>
                <a:uFillTx/>
                <a:latin typeface="+mn-ea"/>
                <a:ea typeface="+mn-ea"/>
                <a:cs typeface="+mn-cs"/>
              </a:rPr>
              <a:t>隐含尾数最高数位</a:t>
            </a:r>
            <a:r>
              <a:rPr kumimoji="1" lang="en-US" altLang="zh-CN" sz="3200" b="1" i="0" u="none" strike="noStrike" kern="0" cap="none" spc="0" normalizeH="0" baseline="0" noProof="0" dirty="0" smtClean="0">
                <a:ln>
                  <a:noFill/>
                </a:ln>
                <a:solidFill>
                  <a:srgbClr val="FF0000"/>
                </a:solidFill>
                <a:effectLst/>
                <a:uLnTx/>
                <a:uFillTx/>
                <a:latin typeface="+mn-ea"/>
                <a:ea typeface="+mn-ea"/>
                <a:cs typeface="+mn-cs"/>
              </a:rPr>
              <a:t>1</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（即这一位</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不表示出来）的方法，因此尾数实际上是</a:t>
            </a:r>
            <a:r>
              <a:rPr kumimoji="1" lang="en-US" altLang="zh-CN" sz="3200" b="1" i="0" u="none" strike="noStrike" kern="0" cap="none" spc="0" normalizeH="0" baseline="0" noProof="0" dirty="0" smtClean="0">
                <a:ln>
                  <a:noFill/>
                </a:ln>
                <a:solidFill>
                  <a:srgbClr val="FF0000"/>
                </a:solidFill>
                <a:effectLst/>
                <a:uLnTx/>
                <a:uFillTx/>
                <a:latin typeface="+mn-ea"/>
                <a:ea typeface="+mn-ea"/>
                <a:cs typeface="+mn-cs"/>
              </a:rPr>
              <a:t>24</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位。应注意的是，</a:t>
            </a:r>
            <a:r>
              <a:rPr kumimoji="1" lang="zh-CN" altLang="en-US" sz="3200" b="1" i="0" u="none" strike="noStrike" kern="0" cap="none" spc="0" normalizeH="0" baseline="0" noProof="0" dirty="0" smtClean="0">
                <a:ln>
                  <a:noFill/>
                </a:ln>
                <a:solidFill>
                  <a:srgbClr val="FF0000"/>
                </a:solidFill>
                <a:effectLst/>
                <a:uLnTx/>
                <a:uFillTx/>
                <a:latin typeface="+mn-ea"/>
                <a:ea typeface="+mn-ea"/>
                <a:cs typeface="+mn-cs"/>
              </a:rPr>
              <a:t>隐含的</a:t>
            </a:r>
            <a:r>
              <a:rPr kumimoji="1" lang="en-US" altLang="zh-CN" sz="3200" b="1" i="0" u="none" strike="noStrike" kern="0" cap="none" spc="0" normalizeH="0" baseline="0" noProof="0" dirty="0" smtClean="0">
                <a:ln>
                  <a:noFill/>
                </a:ln>
                <a:solidFill>
                  <a:srgbClr val="FF0000"/>
                </a:solidFill>
                <a:effectLst/>
                <a:uLnTx/>
                <a:uFillTx/>
                <a:latin typeface="+mn-ea"/>
                <a:ea typeface="+mn-ea"/>
                <a:cs typeface="+mn-cs"/>
              </a:rPr>
              <a:t>1</a:t>
            </a:r>
            <a:r>
              <a:rPr kumimoji="1" lang="zh-CN" altLang="en-US" sz="3200" b="1" i="0" u="none" strike="noStrike" kern="0" cap="none" spc="0" normalizeH="0" baseline="0" noProof="0" dirty="0" smtClean="0">
                <a:ln>
                  <a:noFill/>
                </a:ln>
                <a:solidFill>
                  <a:srgbClr val="FF0000"/>
                </a:solidFill>
                <a:effectLst/>
                <a:uLnTx/>
                <a:uFillTx/>
                <a:latin typeface="+mn-ea"/>
                <a:ea typeface="+mn-ea"/>
                <a:cs typeface="+mn-cs"/>
              </a:rPr>
              <a:t>是一位整数（即位权为</a:t>
            </a:r>
            <a:r>
              <a:rPr kumimoji="1" lang="en-US" altLang="zh-CN" sz="3200" b="1" i="0" u="none" strike="noStrike" kern="0" cap="none" spc="0" normalizeH="0" baseline="0" noProof="0" dirty="0" smtClean="0">
                <a:ln>
                  <a:noFill/>
                </a:ln>
                <a:solidFill>
                  <a:srgbClr val="FF0000"/>
                </a:solidFill>
                <a:effectLst/>
                <a:uLnTx/>
                <a:uFillTx/>
                <a:latin typeface="+mn-ea"/>
                <a:ea typeface="+mn-ea"/>
                <a:cs typeface="+mn-cs"/>
              </a:rPr>
              <a:t>2</a:t>
            </a:r>
            <a:r>
              <a:rPr kumimoji="1" lang="en-US" altLang="zh-CN" sz="3200" b="1" i="0" u="none" strike="noStrike" kern="0" cap="none" spc="0" normalizeH="0" baseline="30000" noProof="0" dirty="0" smtClean="0">
                <a:ln>
                  <a:noFill/>
                </a:ln>
                <a:solidFill>
                  <a:srgbClr val="FF0000"/>
                </a:solidFill>
                <a:effectLst/>
                <a:uLnTx/>
                <a:uFillTx/>
                <a:latin typeface="+mn-ea"/>
                <a:ea typeface="+mn-ea"/>
                <a:cs typeface="+mn-cs"/>
              </a:rPr>
              <a:t>0</a:t>
            </a:r>
            <a:r>
              <a:rPr kumimoji="1" lang="zh-CN" altLang="en-US" sz="3200" b="1" i="0" u="none" strike="noStrike" kern="0" cap="none" spc="0" normalizeH="0" baseline="0" noProof="0" dirty="0" smtClean="0">
                <a:ln>
                  <a:noFill/>
                </a:ln>
                <a:solidFill>
                  <a:srgbClr val="FF0000"/>
                </a:solidFill>
                <a:effectLst/>
                <a:uLnTx/>
                <a:uFillTx/>
                <a:latin typeface="+mn-ea"/>
                <a:ea typeface="+mn-ea"/>
                <a:cs typeface="+mn-cs"/>
              </a:rPr>
              <a:t>）</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，在浮点格式中表示出来的</a:t>
            </a:r>
            <a:r>
              <a:rPr kumimoji="1" lang="en-US" altLang="zh-CN" sz="3200" b="1" i="0" u="none" strike="noStrike" kern="0" cap="none" spc="0" normalizeH="0" baseline="0" noProof="0" dirty="0" smtClean="0">
                <a:ln>
                  <a:noFill/>
                </a:ln>
                <a:solidFill>
                  <a:schemeClr val="tx1"/>
                </a:solidFill>
                <a:effectLst/>
                <a:uLnTx/>
                <a:uFillTx/>
                <a:latin typeface="+mn-ea"/>
                <a:ea typeface="+mn-ea"/>
                <a:cs typeface="+mn-cs"/>
              </a:rPr>
              <a:t>23</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位尾数是纯小数，并用原码表示。</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9" name="Rectangle 3"/>
          <p:cNvSpPr>
            <a:spLocks noGrp="1"/>
          </p:cNvSpPr>
          <p:nvPr>
            <p:ph idx="1"/>
          </p:nvPr>
        </p:nvSpPr>
        <p:spPr>
          <a:xfrm>
            <a:off x="269875" y="1962150"/>
            <a:ext cx="8258175" cy="3729038"/>
          </a:xfrm>
          <a:ln/>
        </p:spPr>
        <p:txBody>
          <a:bodyPr vert="horz" wrap="square" lIns="92075" tIns="46038" rIns="92075" bIns="46038" anchor="t" anchorCtr="0"/>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rPr>
              <a:t>：将</a:t>
            </a:r>
            <a:r>
              <a:rPr lang="en-US" altLang="zh-CN" b="1" dirty="0">
                <a:latin typeface="Times New Roman" panose="02020603050405020304" pitchFamily="18" charset="0"/>
                <a:cs typeface="Times New Roman" panose="02020603050405020304" pitchFamily="18" charset="0"/>
              </a:rPr>
              <a:t>(100.25)</a:t>
            </a:r>
            <a:r>
              <a:rPr lang="en-US" altLang="zh-CN" b="1" baseline="-30000" dirty="0">
                <a:latin typeface="Times New Roman" panose="02020603050405020304" pitchFamily="18" charset="0"/>
                <a:cs typeface="Times New Roman" panose="02020603050405020304" pitchFamily="18" charset="0"/>
              </a:rPr>
              <a:t>10</a:t>
            </a:r>
            <a:r>
              <a:rPr lang="zh-CN" altLang="en-US" b="1" dirty="0">
                <a:latin typeface="Times New Roman" panose="02020603050405020304" pitchFamily="18" charset="0"/>
              </a:rPr>
              <a:t>转换成短浮点数格式。</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十进制数→二进制数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(100.25)</a:t>
            </a:r>
            <a:r>
              <a:rPr lang="en-US" altLang="zh-CN" b="1" baseline="-30000" dirty="0">
                <a:latin typeface="Times New Roman" panose="02020603050405020304" pitchFamily="18" charset="0"/>
                <a:cs typeface="Times New Roman" panose="02020603050405020304" pitchFamily="18" charset="0"/>
              </a:rPr>
              <a:t>10</a:t>
            </a:r>
            <a:r>
              <a:rPr lang="en-US" altLang="zh-CN" b="1" dirty="0">
                <a:latin typeface="Times New Roman" panose="02020603050405020304" pitchFamily="18" charset="0"/>
                <a:cs typeface="Times New Roman" panose="02020603050405020304" pitchFamily="18" charset="0"/>
              </a:rPr>
              <a:t>=(1100100.01)</a:t>
            </a:r>
            <a:r>
              <a:rPr lang="en-US" altLang="zh-CN" b="1" baseline="-30000" dirty="0">
                <a:latin typeface="Times New Roman" panose="02020603050405020304" pitchFamily="18" charset="0"/>
                <a:cs typeface="Times New Roman" panose="02020603050405020304" pitchFamily="18" charset="0"/>
              </a:rPr>
              <a:t>2</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非规格化数→规格化数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1100100.01=</a:t>
            </a:r>
            <a:r>
              <a:rPr lang="en-US" altLang="zh-CN" b="1" dirty="0">
                <a:solidFill>
                  <a:srgbClr val="FF0000"/>
                </a:solidFill>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.10010001×2</a:t>
            </a:r>
            <a:r>
              <a:rPr lang="en-US" altLang="zh-CN" b="1" baseline="30000" dirty="0">
                <a:latin typeface="Times New Roman" panose="02020603050405020304" pitchFamily="18" charset="0"/>
                <a:cs typeface="Times New Roman" panose="02020603050405020304" pitchFamily="18" charset="0"/>
              </a:rPr>
              <a:t>6</a:t>
            </a:r>
            <a:endParaRPr lang="en-US" altLang="zh-CN" b="1" dirty="0">
              <a:latin typeface="Times New Roman" panose="02020603050405020304" pitchFamily="18" charset="0"/>
            </a:endParaRPr>
          </a:p>
          <a:p>
            <a:pPr eaLnBrk="1" hangingPunct="1">
              <a:lnSpc>
                <a:spcPct val="8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(3)</a:t>
            </a:r>
            <a:r>
              <a:rPr lang="zh-CN" altLang="en-US" b="1" dirty="0">
                <a:latin typeface="Times New Roman" panose="02020603050405020304" pitchFamily="18" charset="0"/>
              </a:rPr>
              <a:t>计算移码表示的阶码（偏置值＋阶码真值）</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1111111+110=10000101</a:t>
            </a:r>
            <a:endParaRPr lang="en-US" altLang="zh-CN" b="1" dirty="0">
              <a:latin typeface="Times New Roman" panose="02020603050405020304" pitchFamily="18" charset="0"/>
            </a:endParaRPr>
          </a:p>
        </p:txBody>
      </p:sp>
      <p:sp>
        <p:nvSpPr>
          <p:cNvPr id="68611" name="矩形 5"/>
          <p:cNvSpPr/>
          <p:nvPr/>
        </p:nvSpPr>
        <p:spPr>
          <a:xfrm>
            <a:off x="571500" y="1206500"/>
            <a:ext cx="3382963" cy="393700"/>
          </a:xfrm>
          <a:prstGeom prst="rect">
            <a:avLst/>
          </a:prstGeom>
          <a:noFill/>
          <a:ln w="9525">
            <a:noFill/>
          </a:ln>
        </p:spPr>
        <p:txBody>
          <a:bodyPr wrap="none">
            <a:spAutoFit/>
          </a:bodyPr>
          <a:p>
            <a:r>
              <a:rPr lang="en-US" altLang="zh-CN" dirty="0">
                <a:solidFill>
                  <a:srgbClr val="800000"/>
                </a:solidFill>
                <a:latin typeface="Times New Roman" panose="02020603050405020304" pitchFamily="18" charset="0"/>
              </a:rPr>
              <a:t>IEEE754</a:t>
            </a:r>
            <a:r>
              <a:rPr lang="zh-CN" altLang="en-US" dirty="0">
                <a:solidFill>
                  <a:srgbClr val="800000"/>
                </a:solidFill>
                <a:latin typeface="Times New Roman" panose="02020603050405020304" pitchFamily="18" charset="0"/>
              </a:rPr>
              <a:t>标准浮点数</a:t>
            </a:r>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charRg st="0"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charRg st="26"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39">
                                            <p:txEl>
                                              <p:charRg st="43"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39">
                                            <p:txEl>
                                              <p:charRg st="75" end="9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39">
                                            <p:txEl>
                                              <p:charRg st="93" end="12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739">
                                            <p:txEl>
                                              <p:charRg st="124" end="15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39">
                                            <p:txEl>
                                              <p:charRg st="151"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3" name="Rectangle 3"/>
          <p:cNvSpPr>
            <a:spLocks noGrp="1"/>
          </p:cNvSpPr>
          <p:nvPr>
            <p:ph idx="1"/>
          </p:nvPr>
        </p:nvSpPr>
        <p:spPr>
          <a:xfrm>
            <a:off x="179388" y="806450"/>
            <a:ext cx="8499475" cy="3378200"/>
          </a:xfrm>
          <a:ln/>
        </p:spPr>
        <p:txBody>
          <a:bodyPr vert="horz" wrap="square" lIns="92075" tIns="46038" rIns="92075" bIns="46038" anchor="t" anchorCtr="0"/>
          <a:p>
            <a:pPr eaLnBrk="1" hangingPunct="1">
              <a:lnSpc>
                <a:spcPct val="90000"/>
              </a:lnSpc>
              <a:buFontTx/>
              <a:buNone/>
            </a:pP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(4)</a:t>
            </a:r>
            <a:r>
              <a:rPr lang="zh-CN" altLang="en-US" b="1" dirty="0">
                <a:latin typeface="Times New Roman" panose="02020603050405020304" pitchFamily="18" charset="0"/>
              </a:rPr>
              <a:t>以短浮点数格式存储该数。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      符号位</a:t>
            </a:r>
            <a:r>
              <a:rPr lang="en-US" altLang="zh-CN" b="1" dirty="0">
                <a:latin typeface="Times New Roman" panose="02020603050405020304" pitchFamily="18" charset="0"/>
                <a:cs typeface="Times New Roman" panose="02020603050405020304" pitchFamily="18" charset="0"/>
              </a:rPr>
              <a:t>=0</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阶码</a:t>
            </a:r>
            <a:r>
              <a:rPr lang="en-US" altLang="zh-CN" b="1" dirty="0">
                <a:latin typeface="Times New Roman" panose="02020603050405020304" pitchFamily="18" charset="0"/>
                <a:cs typeface="Times New Roman" panose="02020603050405020304" pitchFamily="18" charset="0"/>
              </a:rPr>
              <a:t>=10000101</a:t>
            </a:r>
            <a:endParaRPr lang="en-US" altLang="zh-CN" b="1" dirty="0">
              <a:latin typeface="Times New Roman" panose="02020603050405020304" pitchFamily="18" charset="0"/>
            </a:endParaRPr>
          </a:p>
          <a:p>
            <a:pPr eaLnBrk="1" hangingPunct="1">
              <a:lnSpc>
                <a:spcPct val="7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尾数</a:t>
            </a:r>
            <a:r>
              <a:rPr lang="en-US" altLang="zh-CN" b="1" dirty="0">
                <a:latin typeface="Times New Roman" panose="02020603050405020304" pitchFamily="18" charset="0"/>
                <a:cs typeface="Times New Roman" panose="02020603050405020304" pitchFamily="18" charset="0"/>
              </a:rPr>
              <a:t>=10010001000000000000000</a:t>
            </a:r>
            <a:endParaRPr lang="en-US" altLang="zh-CN" b="1" dirty="0">
              <a:latin typeface="Times New Roman" panose="02020603050405020304" pitchFamily="18" charset="0"/>
              <a:cs typeface="Times New Roman" panose="02020603050405020304" pitchFamily="18" charset="0"/>
            </a:endParaRPr>
          </a:p>
          <a:p>
            <a:pPr eaLnBrk="1" hangingPunct="1">
              <a:lnSpc>
                <a:spcPct val="7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短浮点数代码为</a:t>
            </a:r>
            <a:endParaRPr lang="zh-CN" altLang="en-US" b="1" dirty="0">
              <a:latin typeface="Times New Roman" panose="02020603050405020304" pitchFamily="18" charset="0"/>
            </a:endParaRPr>
          </a:p>
          <a:p>
            <a:pPr eaLnBrk="1" hangingPunct="1">
              <a:buFontTx/>
              <a:buNone/>
            </a:pPr>
            <a:r>
              <a:rPr lang="zh-CN" altLang="en-US"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0;100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0010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1;100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1000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1000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endParaRPr lang="en-US" altLang="zh-CN" b="1" u="sng" dirty="0">
              <a:latin typeface="Times New Roman" panose="02020603050405020304" pitchFamily="18" charset="0"/>
            </a:endParaRPr>
          </a:p>
          <a:p>
            <a:pPr eaLnBrk="1" hangingPunct="1">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表示为十六进制的代码：</a:t>
            </a:r>
            <a:r>
              <a:rPr lang="en-US" altLang="zh-CN" b="1" dirty="0">
                <a:latin typeface="Times New Roman" panose="02020603050405020304" pitchFamily="18" charset="0"/>
                <a:cs typeface="Times New Roman" panose="02020603050405020304" pitchFamily="18" charset="0"/>
              </a:rPr>
              <a:t>42C88000H</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charRg st="20"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charRg st="39" end="6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63">
                                            <p:txEl>
                                              <p:charRg st="64"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63">
                                            <p:txEl>
                                              <p:charRg st="104" end="1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63">
                                            <p:txEl>
                                              <p:charRg st="116" end="16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763">
                                            <p:txEl>
                                              <p:charRg st="165" end="1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3" name="Rectangle 3"/>
          <p:cNvSpPr>
            <a:spLocks noGrp="1"/>
          </p:cNvSpPr>
          <p:nvPr>
            <p:ph idx="1"/>
          </p:nvPr>
        </p:nvSpPr>
        <p:spPr>
          <a:xfrm>
            <a:off x="152400" y="1854200"/>
            <a:ext cx="8499475" cy="3219450"/>
          </a:xfrm>
          <a:ln/>
        </p:spPr>
        <p:txBody>
          <a:bodyPr vert="horz" wrap="square" lIns="92075" tIns="46038" rIns="92075" bIns="46038" anchor="t" anchorCtr="0"/>
          <a:p>
            <a:pPr eaLnBrk="1" hangingPunct="1">
              <a:lnSpc>
                <a:spcPct val="90000"/>
              </a:lnSpc>
              <a:buFontTx/>
              <a:buNone/>
            </a:pPr>
            <a:r>
              <a:rPr lang="zh-CN" altLang="en-US" b="1" dirty="0">
                <a:latin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rPr>
              <a:t>：把短浮点数</a:t>
            </a:r>
            <a:r>
              <a:rPr lang="en-US" altLang="zh-CN" b="1" dirty="0">
                <a:latin typeface="Times New Roman" panose="02020603050405020304" pitchFamily="18" charset="0"/>
                <a:cs typeface="Times New Roman" panose="02020603050405020304" pitchFamily="18" charset="0"/>
              </a:rPr>
              <a:t>C1C90000H</a:t>
            </a:r>
            <a:r>
              <a:rPr lang="zh-CN" altLang="en-US" b="1" dirty="0">
                <a:latin typeface="Times New Roman" panose="02020603050405020304" pitchFamily="18" charset="0"/>
              </a:rPr>
              <a:t>转换成为十进制数。</a:t>
            </a:r>
            <a:endParaRPr lang="zh-CN" altLang="en-US" b="1" dirty="0">
              <a:latin typeface="Times New Roman" panose="02020603050405020304" pitchFamily="18" charset="0"/>
            </a:endParaRPr>
          </a:p>
          <a:p>
            <a:pPr eaLnBrk="1" hangingPunct="1">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十六进制→二进制形式，并分离出符号位、阶码和尾数。</a:t>
            </a:r>
            <a:endParaRPr lang="zh-CN" altLang="en-US" b="1" dirty="0">
              <a:latin typeface="Times New Roman" panose="02020603050405020304" pitchFamily="18" charset="0"/>
            </a:endParaRPr>
          </a:p>
          <a:p>
            <a:pPr eaLnBrk="1" hangingPunct="1">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C1C90000H=</a:t>
            </a:r>
            <a:endParaRPr lang="en-US" altLang="zh-CN" b="1" dirty="0">
              <a:latin typeface="Times New Roman" panose="02020603050405020304" pitchFamily="18" charset="0"/>
              <a:cs typeface="Times New Roman" panose="02020603050405020304" pitchFamily="18" charset="0"/>
            </a:endParaRPr>
          </a:p>
          <a:p>
            <a:pPr eaLnBrk="1" hangingPunct="1">
              <a:buFontTx/>
              <a:buNone/>
            </a:pP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n-US" altLang="zh-CN" b="1" u="sng" dirty="0">
                <a:latin typeface="Times New Roman" panose="02020603050405020304" pitchFamily="18" charset="0"/>
                <a:cs typeface="Times New Roman" panose="02020603050405020304" pitchFamily="18" charset="0"/>
              </a:rPr>
              <a:t>10000011</a:t>
            </a:r>
            <a:r>
              <a:rPr lang="en-US" altLang="zh-CN" b="1" dirty="0">
                <a:latin typeface="Times New Roman" panose="02020603050405020304" pitchFamily="18" charset="0"/>
                <a:cs typeface="Times New Roman" panose="02020603050405020304" pitchFamily="18" charset="0"/>
              </a:rPr>
              <a:t>;</a:t>
            </a:r>
            <a:r>
              <a:rPr lang="en-US" altLang="zh-CN" b="1" u="sng" dirty="0">
                <a:latin typeface="Times New Roman" panose="02020603050405020304" pitchFamily="18" charset="0"/>
                <a:cs typeface="Times New Roman" panose="02020603050405020304" pitchFamily="18" charset="0"/>
              </a:rPr>
              <a:t>10010010000000000000000</a:t>
            </a:r>
            <a:endParaRPr lang="en-US" altLang="zh-CN" b="1" u="sng" dirty="0">
              <a:latin typeface="Times New Roman" panose="02020603050405020304" pitchFamily="18" charset="0"/>
            </a:endParaRPr>
          </a:p>
        </p:txBody>
      </p:sp>
      <p:grpSp>
        <p:nvGrpSpPr>
          <p:cNvPr id="2" name="Group 4"/>
          <p:cNvGrpSpPr/>
          <p:nvPr/>
        </p:nvGrpSpPr>
        <p:grpSpPr>
          <a:xfrm>
            <a:off x="1752600" y="4076700"/>
            <a:ext cx="971550" cy="828675"/>
            <a:chOff x="1200" y="3636"/>
            <a:chExt cx="612" cy="522"/>
          </a:xfrm>
        </p:grpSpPr>
        <p:sp>
          <p:nvSpPr>
            <p:cNvPr id="70667" name="Text Box 5"/>
            <p:cNvSpPr txBox="1"/>
            <p:nvPr/>
          </p:nvSpPr>
          <p:spPr>
            <a:xfrm>
              <a:off x="1200" y="3870"/>
              <a:ext cx="612" cy="288"/>
            </a:xfrm>
            <a:prstGeom prst="rect">
              <a:avLst/>
            </a:prstGeom>
            <a:noFill/>
            <a:ln w="57150">
              <a:noFill/>
            </a:ln>
          </p:spPr>
          <p:txBody>
            <a:bodyPr>
              <a:spAutoFit/>
            </a:bodyPr>
            <a:p>
              <a:pPr algn="ctr"/>
              <a:r>
                <a:rPr lang="zh-CN" altLang="en-US" sz="2400" dirty="0">
                  <a:latin typeface="宋体" panose="02010600030101010101" pitchFamily="2" charset="-122"/>
                </a:rPr>
                <a:t>阶码</a:t>
              </a:r>
              <a:endParaRPr lang="zh-CN" altLang="en-US" sz="2400" dirty="0">
                <a:latin typeface="宋体" panose="02010600030101010101" pitchFamily="2" charset="-122"/>
              </a:endParaRPr>
            </a:p>
          </p:txBody>
        </p:sp>
        <p:sp>
          <p:nvSpPr>
            <p:cNvPr id="70668" name="Line 6"/>
            <p:cNvSpPr/>
            <p:nvPr/>
          </p:nvSpPr>
          <p:spPr>
            <a:xfrm flipV="1">
              <a:off x="1464" y="3636"/>
              <a:ext cx="0" cy="216"/>
            </a:xfrm>
            <a:prstGeom prst="line">
              <a:avLst/>
            </a:prstGeom>
            <a:ln w="57150" cap="sq" cmpd="sng">
              <a:solidFill>
                <a:srgbClr val="7A48C4"/>
              </a:solidFill>
              <a:prstDash val="solid"/>
              <a:headEnd type="none" w="sm" len="sm"/>
              <a:tailEnd type="triangle" w="sm" len="sm"/>
            </a:ln>
          </p:spPr>
        </p:sp>
      </p:grpSp>
      <p:grpSp>
        <p:nvGrpSpPr>
          <p:cNvPr id="3" name="Group 7"/>
          <p:cNvGrpSpPr/>
          <p:nvPr/>
        </p:nvGrpSpPr>
        <p:grpSpPr>
          <a:xfrm>
            <a:off x="552450" y="4073525"/>
            <a:ext cx="1200150" cy="952500"/>
            <a:chOff x="380" y="3624"/>
            <a:chExt cx="756" cy="600"/>
          </a:xfrm>
        </p:grpSpPr>
        <p:sp>
          <p:nvSpPr>
            <p:cNvPr id="70665" name="Text Box 8"/>
            <p:cNvSpPr txBox="1"/>
            <p:nvPr/>
          </p:nvSpPr>
          <p:spPr>
            <a:xfrm>
              <a:off x="380" y="3936"/>
              <a:ext cx="756" cy="288"/>
            </a:xfrm>
            <a:prstGeom prst="rect">
              <a:avLst/>
            </a:prstGeom>
            <a:noFill/>
            <a:ln w="57150">
              <a:noFill/>
            </a:ln>
          </p:spPr>
          <p:txBody>
            <a:bodyPr>
              <a:spAutoFit/>
            </a:bodyPr>
            <a:p>
              <a:pPr algn="ctr"/>
              <a:r>
                <a:rPr lang="zh-CN" altLang="en-US" sz="2400" dirty="0">
                  <a:latin typeface="宋体" panose="02010600030101010101" pitchFamily="2" charset="-122"/>
                </a:rPr>
                <a:t>符号位</a:t>
              </a:r>
              <a:endParaRPr lang="zh-CN" altLang="en-US" sz="2400" dirty="0">
                <a:latin typeface="宋体" panose="02010600030101010101" pitchFamily="2" charset="-122"/>
              </a:endParaRPr>
            </a:p>
          </p:txBody>
        </p:sp>
        <p:sp>
          <p:nvSpPr>
            <p:cNvPr id="70666" name="Line 9"/>
            <p:cNvSpPr/>
            <p:nvPr/>
          </p:nvSpPr>
          <p:spPr>
            <a:xfrm flipV="1">
              <a:off x="708" y="3624"/>
              <a:ext cx="0" cy="228"/>
            </a:xfrm>
            <a:prstGeom prst="line">
              <a:avLst/>
            </a:prstGeom>
            <a:ln w="57150" cap="sq" cmpd="sng">
              <a:solidFill>
                <a:srgbClr val="7A48C4"/>
              </a:solidFill>
              <a:prstDash val="solid"/>
              <a:headEnd type="none" w="sm" len="sm"/>
              <a:tailEnd type="triangle" w="sm" len="sm"/>
            </a:ln>
          </p:spPr>
        </p:sp>
      </p:grpSp>
      <p:grpSp>
        <p:nvGrpSpPr>
          <p:cNvPr id="4" name="Group 10"/>
          <p:cNvGrpSpPr/>
          <p:nvPr/>
        </p:nvGrpSpPr>
        <p:grpSpPr>
          <a:xfrm>
            <a:off x="5067300" y="4048125"/>
            <a:ext cx="1314450" cy="628650"/>
            <a:chOff x="3288" y="3696"/>
            <a:chExt cx="828" cy="396"/>
          </a:xfrm>
        </p:grpSpPr>
        <p:sp>
          <p:nvSpPr>
            <p:cNvPr id="70663" name="Text Box 11"/>
            <p:cNvSpPr txBox="1"/>
            <p:nvPr/>
          </p:nvSpPr>
          <p:spPr>
            <a:xfrm>
              <a:off x="3288" y="3804"/>
              <a:ext cx="828" cy="288"/>
            </a:xfrm>
            <a:prstGeom prst="rect">
              <a:avLst/>
            </a:prstGeom>
            <a:noFill/>
            <a:ln w="57150">
              <a:noFill/>
            </a:ln>
          </p:spPr>
          <p:txBody>
            <a:bodyPr>
              <a:spAutoFit/>
            </a:bodyPr>
            <a:p>
              <a:pPr algn="ctr"/>
              <a:r>
                <a:rPr lang="zh-CN" altLang="en-US" sz="2400" dirty="0">
                  <a:latin typeface="宋体" panose="02010600030101010101" pitchFamily="2" charset="-122"/>
                </a:rPr>
                <a:t>尾数</a:t>
              </a:r>
              <a:endParaRPr lang="zh-CN" altLang="en-US" sz="2400" dirty="0">
                <a:latin typeface="宋体" panose="02010600030101010101" pitchFamily="2" charset="-122"/>
              </a:endParaRPr>
            </a:p>
          </p:txBody>
        </p:sp>
        <p:sp>
          <p:nvSpPr>
            <p:cNvPr id="70664" name="Line 12"/>
            <p:cNvSpPr/>
            <p:nvPr/>
          </p:nvSpPr>
          <p:spPr>
            <a:xfrm flipH="1" flipV="1">
              <a:off x="3672" y="3696"/>
              <a:ext cx="12" cy="204"/>
            </a:xfrm>
            <a:prstGeom prst="line">
              <a:avLst/>
            </a:prstGeom>
            <a:ln w="57150" cap="sq" cmpd="sng">
              <a:solidFill>
                <a:srgbClr val="7A48C4"/>
              </a:solidFill>
              <a:prstDash val="solid"/>
              <a:headEnd type="none" w="sm" len="sm"/>
              <a:tailEnd type="triangle" w="sm" len="sm"/>
            </a:ln>
          </p:spPr>
        </p:sp>
      </p:grpSp>
      <p:sp>
        <p:nvSpPr>
          <p:cNvPr id="70662" name="矩形 14"/>
          <p:cNvSpPr/>
          <p:nvPr/>
        </p:nvSpPr>
        <p:spPr>
          <a:xfrm>
            <a:off x="349250" y="806450"/>
            <a:ext cx="3382963" cy="393700"/>
          </a:xfrm>
          <a:prstGeom prst="rect">
            <a:avLst/>
          </a:prstGeom>
          <a:noFill/>
          <a:ln w="9525">
            <a:noFill/>
          </a:ln>
        </p:spPr>
        <p:txBody>
          <a:bodyPr wrap="none">
            <a:spAutoFit/>
          </a:bodyPr>
          <a:p>
            <a:r>
              <a:rPr lang="en-US" altLang="zh-CN" dirty="0">
                <a:solidFill>
                  <a:srgbClr val="800000"/>
                </a:solidFill>
                <a:latin typeface="Times New Roman" panose="02020603050405020304" pitchFamily="18" charset="0"/>
              </a:rPr>
              <a:t>IEEE754</a:t>
            </a:r>
            <a:r>
              <a:rPr lang="zh-CN" altLang="en-US" dirty="0">
                <a:solidFill>
                  <a:srgbClr val="800000"/>
                </a:solidFill>
                <a:latin typeface="Times New Roman" panose="02020603050405020304" pitchFamily="18" charset="0"/>
              </a:rPr>
              <a:t>标准浮点数</a:t>
            </a:r>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charRg st="27" end="6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charRg st="60" end="7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63">
                                            <p:txEl>
                                              <p:charRg st="78" end="12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7" name="Rectangle 3"/>
          <p:cNvSpPr>
            <a:spLocks noGrp="1"/>
          </p:cNvSpPr>
          <p:nvPr>
            <p:ph idx="1"/>
          </p:nvPr>
        </p:nvSpPr>
        <p:spPr>
          <a:xfrm>
            <a:off x="327025" y="1123950"/>
            <a:ext cx="8172450" cy="5124450"/>
          </a:xfrm>
          <a:ln/>
        </p:spPr>
        <p:txBody>
          <a:bodyPr vert="horz" wrap="square" lIns="92075" tIns="46038" rIns="92075" bIns="46038" anchor="t" anchorCtr="0"/>
          <a:p>
            <a:pPr eaLnBrk="1" hangingPunct="1">
              <a:lnSpc>
                <a:spcPct val="90000"/>
              </a:lnSpc>
              <a:buFontTx/>
              <a:buNone/>
            </a:pPr>
            <a:r>
              <a:rPr lang="en-US" altLang="zh-CN" sz="3600"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计算出阶码真值（移码－偏置值）</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10000011-1111111=100</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(3)</a:t>
            </a:r>
            <a:r>
              <a:rPr lang="zh-CN" altLang="en-US" b="1" dirty="0">
                <a:latin typeface="Times New Roman" panose="02020603050405020304" pitchFamily="18" charset="0"/>
              </a:rPr>
              <a:t>以规格化二进制数形式写出此数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1.1001001×2</a:t>
            </a:r>
            <a:r>
              <a:rPr lang="en-US" altLang="zh-CN" b="1" baseline="30000" dirty="0">
                <a:latin typeface="Times New Roman" panose="02020603050405020304" pitchFamily="18" charset="0"/>
                <a:cs typeface="Times New Roman" panose="02020603050405020304" pitchFamily="18" charset="0"/>
              </a:rPr>
              <a:t>4</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(4)</a:t>
            </a:r>
            <a:r>
              <a:rPr lang="zh-CN" altLang="en-US" b="1" dirty="0">
                <a:latin typeface="Times New Roman" panose="02020603050405020304" pitchFamily="18" charset="0"/>
              </a:rPr>
              <a:t>写成非规格化二进制数形式</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11001.001</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(5)</a:t>
            </a:r>
            <a:r>
              <a:rPr lang="zh-CN" altLang="en-US" b="1" dirty="0">
                <a:latin typeface="Times New Roman" panose="02020603050405020304" pitchFamily="18" charset="0"/>
              </a:rPr>
              <a:t>转换成十进制数，并加上符号位。</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(11001.001)</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=(25.125)</a:t>
            </a:r>
            <a:r>
              <a:rPr lang="en-US" altLang="zh-CN" b="1" baseline="-30000" dirty="0">
                <a:latin typeface="Times New Roman" panose="02020603050405020304" pitchFamily="18" charset="0"/>
                <a:cs typeface="Times New Roman" panose="02020603050405020304" pitchFamily="18" charset="0"/>
              </a:rPr>
              <a:t>10</a:t>
            </a:r>
            <a:r>
              <a:rPr lang="en-US" altLang="zh-CN"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所以，该浮点数</a:t>
            </a:r>
            <a:r>
              <a:rPr lang="en-US" altLang="zh-CN" b="1" dirty="0">
                <a:latin typeface="Times New Roman" panose="02020603050405020304" pitchFamily="18" charset="0"/>
                <a:cs typeface="Times New Roman" panose="02020603050405020304" pitchFamily="18" charset="0"/>
              </a:rPr>
              <a:t>=-25.125</a:t>
            </a:r>
            <a:endParaRPr lang="en-US" altLang="zh-CN"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charRg st="22" end="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7">
                                            <p:txEl>
                                              <p:charRg st="50" end="7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787">
                                            <p:txEl>
                                              <p:charRg st="72" end="9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6787">
                                            <p:txEl>
                                              <p:charRg st="92" end="1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6787">
                                            <p:txEl>
                                              <p:charRg st="112" end="12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6787">
                                            <p:txEl>
                                              <p:charRg st="129" end="15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6787">
                                            <p:txEl>
                                              <p:charRg st="152" end="18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6787">
                                            <p:txEl>
                                              <p:charRg st="184" end="2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9" name="Rectangle 3"/>
          <p:cNvSpPr>
            <a:spLocks noGrp="1"/>
          </p:cNvSpPr>
          <p:nvPr>
            <p:ph idx="1"/>
          </p:nvPr>
        </p:nvSpPr>
        <p:spPr>
          <a:xfrm>
            <a:off x="269875" y="1962150"/>
            <a:ext cx="8258175" cy="3729038"/>
          </a:xfrm>
          <a:ln/>
        </p:spPr>
        <p:txBody>
          <a:bodyPr vert="horz" wrap="square" lIns="92075" tIns="46038" rIns="92075" bIns="46038" anchor="t" anchorCtr="0"/>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rPr>
              <a:t>：将</a:t>
            </a:r>
            <a:r>
              <a:rPr lang="en-US" altLang="zh-CN" b="1" dirty="0">
                <a:latin typeface="Times New Roman" panose="02020603050405020304" pitchFamily="18" charset="0"/>
                <a:cs typeface="Times New Roman" panose="02020603050405020304" pitchFamily="18" charset="0"/>
              </a:rPr>
              <a:t>(0.15625)</a:t>
            </a:r>
            <a:r>
              <a:rPr lang="en-US" altLang="zh-CN" b="1" baseline="-30000" dirty="0">
                <a:latin typeface="Times New Roman" panose="02020603050405020304" pitchFamily="18" charset="0"/>
                <a:cs typeface="Times New Roman" panose="02020603050405020304" pitchFamily="18" charset="0"/>
              </a:rPr>
              <a:t>10</a:t>
            </a:r>
            <a:r>
              <a:rPr lang="zh-CN" altLang="en-US" b="1" dirty="0">
                <a:latin typeface="Times New Roman" panose="02020603050405020304" pitchFamily="18" charset="0"/>
              </a:rPr>
              <a:t>转换成短浮点数格式。</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十进制数→二进制数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(0. 15625)</a:t>
            </a:r>
            <a:r>
              <a:rPr lang="en-US" altLang="zh-CN" b="1" baseline="-30000" dirty="0">
                <a:latin typeface="Times New Roman" panose="02020603050405020304" pitchFamily="18" charset="0"/>
                <a:cs typeface="Times New Roman" panose="02020603050405020304" pitchFamily="18" charset="0"/>
              </a:rPr>
              <a:t>10</a:t>
            </a:r>
            <a:r>
              <a:rPr lang="en-US" altLang="zh-CN" b="1" dirty="0">
                <a:latin typeface="Times New Roman" panose="02020603050405020304" pitchFamily="18" charset="0"/>
                <a:cs typeface="Times New Roman" panose="02020603050405020304" pitchFamily="18" charset="0"/>
              </a:rPr>
              <a:t>=(0.00101)</a:t>
            </a:r>
            <a:r>
              <a:rPr lang="en-US" altLang="zh-CN" b="1" baseline="-30000" dirty="0">
                <a:latin typeface="Times New Roman" panose="02020603050405020304" pitchFamily="18" charset="0"/>
                <a:cs typeface="Times New Roman" panose="02020603050405020304" pitchFamily="18" charset="0"/>
              </a:rPr>
              <a:t>2</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非规格化数→规格化数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0.00101=</a:t>
            </a:r>
            <a:r>
              <a:rPr lang="en-US" altLang="zh-CN" b="1" dirty="0">
                <a:solidFill>
                  <a:srgbClr val="FF0000"/>
                </a:solidFill>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.01×2</a:t>
            </a:r>
            <a:r>
              <a:rPr lang="en-US" altLang="zh-CN" b="1" baseline="30000" dirty="0">
                <a:latin typeface="Times New Roman" panose="02020603050405020304" pitchFamily="18" charset="0"/>
                <a:cs typeface="Times New Roman" panose="02020603050405020304" pitchFamily="18" charset="0"/>
              </a:rPr>
              <a:t>-3</a:t>
            </a:r>
            <a:endParaRPr lang="en-US" altLang="zh-CN" b="1" dirty="0">
              <a:latin typeface="Times New Roman" panose="02020603050405020304" pitchFamily="18" charset="0"/>
            </a:endParaRPr>
          </a:p>
          <a:p>
            <a:pPr eaLnBrk="1" hangingPunct="1">
              <a:lnSpc>
                <a:spcPct val="8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(3)</a:t>
            </a:r>
            <a:r>
              <a:rPr lang="zh-CN" altLang="en-US" b="1" dirty="0">
                <a:latin typeface="Times New Roman" panose="02020603050405020304" pitchFamily="18" charset="0"/>
              </a:rPr>
              <a:t>计算移码表示的阶码（偏置值＋阶码真值）</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1111111-011=1111100</a:t>
            </a:r>
            <a:endParaRPr lang="en-US" altLang="zh-CN" b="1"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E=127+(-3)=127-3=124</a:t>
            </a:r>
            <a:endParaRPr lang="en-US" altLang="zh-CN" b="1" dirty="0">
              <a:latin typeface="Times New Roman" panose="02020603050405020304" pitchFamily="18" charset="0"/>
            </a:endParaRPr>
          </a:p>
        </p:txBody>
      </p:sp>
      <p:sp>
        <p:nvSpPr>
          <p:cNvPr id="72707" name="矩形 5"/>
          <p:cNvSpPr/>
          <p:nvPr/>
        </p:nvSpPr>
        <p:spPr>
          <a:xfrm>
            <a:off x="571500" y="1206500"/>
            <a:ext cx="3382963" cy="393700"/>
          </a:xfrm>
          <a:prstGeom prst="rect">
            <a:avLst/>
          </a:prstGeom>
          <a:noFill/>
          <a:ln w="9525">
            <a:noFill/>
          </a:ln>
        </p:spPr>
        <p:txBody>
          <a:bodyPr wrap="none">
            <a:spAutoFit/>
          </a:bodyPr>
          <a:p>
            <a:r>
              <a:rPr lang="en-US" altLang="zh-CN" dirty="0">
                <a:solidFill>
                  <a:srgbClr val="800000"/>
                </a:solidFill>
                <a:latin typeface="Times New Roman" panose="02020603050405020304" pitchFamily="18" charset="0"/>
              </a:rPr>
              <a:t>IEEE754</a:t>
            </a:r>
            <a:r>
              <a:rPr lang="zh-CN" altLang="en-US" dirty="0">
                <a:solidFill>
                  <a:srgbClr val="800000"/>
                </a:solidFill>
                <a:latin typeface="Times New Roman" panose="02020603050405020304" pitchFamily="18" charset="0"/>
              </a:rPr>
              <a:t>标准浮点数</a:t>
            </a:r>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charRg st="27" end="4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39">
                                            <p:txEl>
                                              <p:charRg st="44"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39">
                                            <p:txEl>
                                              <p:charRg st="75" end="9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39">
                                            <p:txEl>
                                              <p:charRg st="93" end="1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739">
                                            <p:txEl>
                                              <p:charRg st="116" end="14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39">
                                            <p:txEl>
                                              <p:charRg st="143" end="17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39">
                                            <p:txEl>
                                              <p:charRg st="170" end="1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3" name="Rectangle 3"/>
          <p:cNvSpPr>
            <a:spLocks noGrp="1"/>
          </p:cNvSpPr>
          <p:nvPr>
            <p:ph idx="1"/>
          </p:nvPr>
        </p:nvSpPr>
        <p:spPr>
          <a:xfrm>
            <a:off x="179388" y="2273300"/>
            <a:ext cx="8499475" cy="4276725"/>
          </a:xfrm>
          <a:ln/>
        </p:spPr>
        <p:txBody>
          <a:bodyPr vert="horz" wrap="square" lIns="92075" tIns="46038" rIns="92075" bIns="46038" anchor="t" anchorCtr="0"/>
          <a:p>
            <a:pPr eaLnBrk="1" hangingPunct="1">
              <a:lnSpc>
                <a:spcPct val="90000"/>
              </a:lnSpc>
              <a:buFontTx/>
              <a:buNone/>
            </a:pP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(4)</a:t>
            </a:r>
            <a:r>
              <a:rPr lang="zh-CN" altLang="en-US" b="1" dirty="0">
                <a:latin typeface="Times New Roman" panose="02020603050405020304" pitchFamily="18" charset="0"/>
              </a:rPr>
              <a:t>以短浮点数格式存储该数。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      符号位</a:t>
            </a:r>
            <a:r>
              <a:rPr lang="en-US" altLang="zh-CN" b="1" dirty="0">
                <a:latin typeface="Times New Roman" panose="02020603050405020304" pitchFamily="18" charset="0"/>
                <a:cs typeface="Times New Roman" panose="02020603050405020304" pitchFamily="18" charset="0"/>
              </a:rPr>
              <a:t>=0</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阶码</a:t>
            </a:r>
            <a:r>
              <a:rPr lang="en-US" altLang="zh-CN" b="1" dirty="0">
                <a:latin typeface="Times New Roman" panose="02020603050405020304" pitchFamily="18" charset="0"/>
                <a:cs typeface="Times New Roman" panose="02020603050405020304" pitchFamily="18" charset="0"/>
              </a:rPr>
              <a:t>=01111100</a:t>
            </a:r>
            <a:endParaRPr lang="en-US" altLang="zh-CN" b="1" dirty="0">
              <a:latin typeface="Times New Roman" panose="02020603050405020304" pitchFamily="18" charset="0"/>
            </a:endParaRPr>
          </a:p>
          <a:p>
            <a:pPr eaLnBrk="1" hangingPunct="1">
              <a:lnSpc>
                <a:spcPct val="7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尾数</a:t>
            </a:r>
            <a:r>
              <a:rPr lang="en-US" altLang="zh-CN" b="1" dirty="0">
                <a:latin typeface="Times New Roman" panose="02020603050405020304" pitchFamily="18" charset="0"/>
                <a:cs typeface="Times New Roman" panose="02020603050405020304" pitchFamily="18" charset="0"/>
              </a:rPr>
              <a:t>=01000000000000000000000</a:t>
            </a:r>
            <a:endParaRPr lang="en-US" altLang="zh-CN" b="1" dirty="0">
              <a:latin typeface="Times New Roman" panose="02020603050405020304" pitchFamily="18" charset="0"/>
              <a:cs typeface="Times New Roman" panose="02020603050405020304" pitchFamily="18" charset="0"/>
            </a:endParaRPr>
          </a:p>
          <a:p>
            <a:pPr eaLnBrk="1" hangingPunct="1">
              <a:lnSpc>
                <a:spcPct val="7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短浮点数代码为</a:t>
            </a:r>
            <a:endParaRPr lang="en-US" altLang="zh-CN" b="1" dirty="0">
              <a:latin typeface="Times New Roman" panose="02020603050405020304" pitchFamily="18" charset="0"/>
            </a:endParaRPr>
          </a:p>
          <a:p>
            <a:pPr eaLnBrk="1" hangingPunct="1">
              <a:lnSpc>
                <a:spcPct val="70000"/>
              </a:lnSpc>
              <a:buFontTx/>
              <a:buNone/>
            </a:pPr>
            <a:r>
              <a:rPr lang="en-US" altLang="zh-CN" b="1" u="sng" dirty="0">
                <a:latin typeface="Times New Roman" panose="02020603050405020304" pitchFamily="18" charset="0"/>
                <a:cs typeface="Times New Roman" panose="02020603050405020304" pitchFamily="18" charset="0"/>
              </a:rPr>
              <a:t>0;011</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1110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0;010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endParaRPr lang="en-US" altLang="zh-CN" b="1" u="sng" dirty="0">
              <a:latin typeface="Times New Roman" panose="02020603050405020304" pitchFamily="18" charset="0"/>
            </a:endParaRPr>
          </a:p>
          <a:p>
            <a:pPr eaLnBrk="1" hangingPunct="1">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表示为十六进制的代码：</a:t>
            </a:r>
            <a:r>
              <a:rPr lang="en-US" altLang="zh-CN" b="1" dirty="0">
                <a:latin typeface="Times New Roman" panose="02020603050405020304" pitchFamily="18" charset="0"/>
              </a:rPr>
              <a:t>3E</a:t>
            </a:r>
            <a:r>
              <a:rPr lang="en-US" altLang="zh-CN" b="1" dirty="0">
                <a:latin typeface="Times New Roman" panose="02020603050405020304" pitchFamily="18" charset="0"/>
                <a:cs typeface="Times New Roman" panose="02020603050405020304" pitchFamily="18" charset="0"/>
              </a:rPr>
              <a:t>200000H</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charRg st="20"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charRg st="39" end="6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63">
                                            <p:txEl>
                                              <p:charRg st="64"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63">
                                            <p:txEl>
                                              <p:charRg st="104" end="1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63">
                                            <p:txEl>
                                              <p:charRg st="116" end="15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763">
                                            <p:txEl>
                                              <p:charRg st="158"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9" name="Rectangle 3"/>
          <p:cNvSpPr>
            <a:spLocks noGrp="1"/>
          </p:cNvSpPr>
          <p:nvPr>
            <p:ph idx="1"/>
          </p:nvPr>
        </p:nvSpPr>
        <p:spPr>
          <a:xfrm>
            <a:off x="269875" y="1962150"/>
            <a:ext cx="8258175" cy="3729038"/>
          </a:xfrm>
          <a:ln/>
        </p:spPr>
        <p:txBody>
          <a:bodyPr vert="horz" wrap="square" lIns="92075" tIns="46038" rIns="92075" bIns="46038" anchor="t" anchorCtr="0"/>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rPr>
              <a:t>：将</a:t>
            </a:r>
            <a:r>
              <a:rPr lang="en-US" altLang="zh-CN" b="1" dirty="0">
                <a:latin typeface="Times New Roman" panose="02020603050405020304" pitchFamily="18" charset="0"/>
                <a:cs typeface="Times New Roman" panose="02020603050405020304" pitchFamily="18" charset="0"/>
              </a:rPr>
              <a:t>(-5)</a:t>
            </a:r>
            <a:r>
              <a:rPr lang="en-US" altLang="zh-CN" b="1" baseline="-30000" dirty="0">
                <a:latin typeface="Times New Roman" panose="02020603050405020304" pitchFamily="18" charset="0"/>
                <a:cs typeface="Times New Roman" panose="02020603050405020304" pitchFamily="18" charset="0"/>
              </a:rPr>
              <a:t>10</a:t>
            </a:r>
            <a:r>
              <a:rPr lang="zh-CN" altLang="en-US" b="1" dirty="0">
                <a:latin typeface="Times New Roman" panose="02020603050405020304" pitchFamily="18" charset="0"/>
              </a:rPr>
              <a:t>转换成短浮点数格式。</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十进制数→二进制数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(-5)</a:t>
            </a:r>
            <a:r>
              <a:rPr lang="en-US" altLang="zh-CN" b="1" baseline="-30000" dirty="0">
                <a:latin typeface="Times New Roman" panose="02020603050405020304" pitchFamily="18" charset="0"/>
                <a:cs typeface="Times New Roman" panose="02020603050405020304" pitchFamily="18" charset="0"/>
              </a:rPr>
              <a:t>10</a:t>
            </a:r>
            <a:r>
              <a:rPr lang="en-US" altLang="zh-CN" b="1" dirty="0">
                <a:latin typeface="Times New Roman" panose="02020603050405020304" pitchFamily="18" charset="0"/>
                <a:cs typeface="Times New Roman" panose="02020603050405020304" pitchFamily="18" charset="0"/>
              </a:rPr>
              <a:t>=(-101)</a:t>
            </a:r>
            <a:r>
              <a:rPr lang="en-US" altLang="zh-CN" b="1" baseline="-30000" dirty="0">
                <a:latin typeface="Times New Roman" panose="02020603050405020304" pitchFamily="18" charset="0"/>
                <a:cs typeface="Times New Roman" panose="02020603050405020304" pitchFamily="18" charset="0"/>
              </a:rPr>
              <a:t>2</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非规格化数→规格化数</a:t>
            </a:r>
            <a:endParaRPr lang="zh-CN" altLang="en-US"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-101=-</a:t>
            </a:r>
            <a:r>
              <a:rPr lang="en-US" altLang="zh-CN" b="1" dirty="0">
                <a:solidFill>
                  <a:srgbClr val="FF0000"/>
                </a:solidFill>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.01×2</a:t>
            </a:r>
            <a:r>
              <a:rPr lang="en-US" altLang="zh-CN" b="1" baseline="30000" dirty="0">
                <a:latin typeface="Times New Roman" panose="02020603050405020304" pitchFamily="18" charset="0"/>
                <a:cs typeface="Times New Roman" panose="02020603050405020304" pitchFamily="18" charset="0"/>
              </a:rPr>
              <a:t>2</a:t>
            </a:r>
            <a:endParaRPr lang="en-US" altLang="zh-CN" b="1" dirty="0">
              <a:latin typeface="Times New Roman" panose="02020603050405020304" pitchFamily="18" charset="0"/>
            </a:endParaRPr>
          </a:p>
          <a:p>
            <a:pPr eaLnBrk="1" hangingPunct="1">
              <a:lnSpc>
                <a:spcPct val="8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(3)</a:t>
            </a:r>
            <a:r>
              <a:rPr lang="zh-CN" altLang="en-US" b="1" dirty="0">
                <a:latin typeface="Times New Roman" panose="02020603050405020304" pitchFamily="18" charset="0"/>
              </a:rPr>
              <a:t>计算移码表示的阶码（偏置值＋阶码真值）</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1111111+10=10000001</a:t>
            </a:r>
            <a:endParaRPr lang="en-US" altLang="zh-CN" b="1"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E=127+2=127+2=129</a:t>
            </a:r>
            <a:endParaRPr lang="en-US" altLang="zh-CN" b="1" dirty="0">
              <a:latin typeface="Times New Roman" panose="02020603050405020304" pitchFamily="18" charset="0"/>
            </a:endParaRPr>
          </a:p>
        </p:txBody>
      </p:sp>
      <p:sp>
        <p:nvSpPr>
          <p:cNvPr id="74755" name="矩形 5"/>
          <p:cNvSpPr/>
          <p:nvPr/>
        </p:nvSpPr>
        <p:spPr>
          <a:xfrm>
            <a:off x="571500" y="1206500"/>
            <a:ext cx="3382963" cy="393700"/>
          </a:xfrm>
          <a:prstGeom prst="rect">
            <a:avLst/>
          </a:prstGeom>
          <a:noFill/>
          <a:ln w="9525">
            <a:noFill/>
          </a:ln>
        </p:spPr>
        <p:txBody>
          <a:bodyPr wrap="none">
            <a:spAutoFit/>
          </a:bodyPr>
          <a:p>
            <a:r>
              <a:rPr lang="en-US" altLang="zh-CN" dirty="0">
                <a:solidFill>
                  <a:srgbClr val="800000"/>
                </a:solidFill>
                <a:latin typeface="Times New Roman" panose="02020603050405020304" pitchFamily="18" charset="0"/>
              </a:rPr>
              <a:t>IEEE754</a:t>
            </a:r>
            <a:r>
              <a:rPr lang="zh-CN" altLang="en-US" dirty="0">
                <a:solidFill>
                  <a:srgbClr val="800000"/>
                </a:solidFill>
                <a:latin typeface="Times New Roman" panose="02020603050405020304" pitchFamily="18" charset="0"/>
              </a:rPr>
              <a:t>标准浮点数</a:t>
            </a:r>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charRg st="22"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39">
                                            <p:txEl>
                                              <p:charRg st="39" end="6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39">
                                            <p:txEl>
                                              <p:charRg st="61" end="7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39">
                                            <p:txEl>
                                              <p:charRg st="79" end="9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739">
                                            <p:txEl>
                                              <p:charRg st="99" end="12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39">
                                            <p:txEl>
                                              <p:charRg st="126" end="15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39">
                                            <p:txEl>
                                              <p:charRg st="153" end="1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3" name="Rectangle 3"/>
          <p:cNvSpPr>
            <a:spLocks noGrp="1"/>
          </p:cNvSpPr>
          <p:nvPr>
            <p:ph idx="1"/>
          </p:nvPr>
        </p:nvSpPr>
        <p:spPr>
          <a:xfrm>
            <a:off x="179388" y="2273300"/>
            <a:ext cx="8499475" cy="4276725"/>
          </a:xfrm>
          <a:ln/>
        </p:spPr>
        <p:txBody>
          <a:bodyPr vert="horz" wrap="square" lIns="92075" tIns="46038" rIns="92075" bIns="46038" anchor="t" anchorCtr="0"/>
          <a:p>
            <a:pPr eaLnBrk="1" hangingPunct="1">
              <a:lnSpc>
                <a:spcPct val="90000"/>
              </a:lnSpc>
              <a:buFontTx/>
              <a:buNone/>
            </a:pP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(4)</a:t>
            </a:r>
            <a:r>
              <a:rPr lang="zh-CN" altLang="en-US" b="1" dirty="0">
                <a:latin typeface="Times New Roman" panose="02020603050405020304" pitchFamily="18" charset="0"/>
              </a:rPr>
              <a:t>以短浮点数格式存储该数。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      符号位</a:t>
            </a:r>
            <a:r>
              <a:rPr lang="en-US" altLang="zh-CN" b="1" dirty="0">
                <a:latin typeface="Times New Roman" panose="02020603050405020304" pitchFamily="18" charset="0"/>
                <a:cs typeface="Times New Roman" panose="02020603050405020304" pitchFamily="18" charset="0"/>
              </a:rPr>
              <a:t>=1</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阶码</a:t>
            </a:r>
            <a:r>
              <a:rPr lang="en-US" altLang="zh-CN" b="1" dirty="0">
                <a:latin typeface="Times New Roman" panose="02020603050405020304" pitchFamily="18" charset="0"/>
                <a:cs typeface="Times New Roman" panose="02020603050405020304" pitchFamily="18" charset="0"/>
              </a:rPr>
              <a:t>=10000001</a:t>
            </a:r>
            <a:endParaRPr lang="en-US" altLang="zh-CN" b="1" dirty="0">
              <a:latin typeface="Times New Roman" panose="02020603050405020304" pitchFamily="18" charset="0"/>
            </a:endParaRPr>
          </a:p>
          <a:p>
            <a:pPr eaLnBrk="1" hangingPunct="1">
              <a:lnSpc>
                <a:spcPct val="7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尾数</a:t>
            </a:r>
            <a:r>
              <a:rPr lang="en-US" altLang="zh-CN" b="1" dirty="0">
                <a:latin typeface="Times New Roman" panose="02020603050405020304" pitchFamily="18" charset="0"/>
                <a:cs typeface="Times New Roman" panose="02020603050405020304" pitchFamily="18" charset="0"/>
              </a:rPr>
              <a:t>=01000000000000000000000</a:t>
            </a:r>
            <a:endParaRPr lang="en-US" altLang="zh-CN" b="1" dirty="0">
              <a:latin typeface="Times New Roman" panose="02020603050405020304" pitchFamily="18" charset="0"/>
              <a:cs typeface="Times New Roman" panose="02020603050405020304" pitchFamily="18" charset="0"/>
            </a:endParaRPr>
          </a:p>
          <a:p>
            <a:pPr eaLnBrk="1" hangingPunct="1">
              <a:lnSpc>
                <a:spcPct val="7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短浮点数代码为</a:t>
            </a:r>
            <a:endParaRPr lang="en-US" altLang="zh-CN" b="1" dirty="0">
              <a:latin typeface="Times New Roman" panose="02020603050405020304" pitchFamily="18" charset="0"/>
            </a:endParaRPr>
          </a:p>
          <a:p>
            <a:pPr eaLnBrk="1" hangingPunct="1">
              <a:lnSpc>
                <a:spcPct val="70000"/>
              </a:lnSpc>
              <a:buFontTx/>
              <a:buNone/>
            </a:pPr>
            <a:r>
              <a:rPr lang="en-US" altLang="zh-CN" b="1" u="sng" dirty="0">
                <a:latin typeface="Times New Roman" panose="02020603050405020304" pitchFamily="18" charset="0"/>
                <a:cs typeface="Times New Roman" panose="02020603050405020304" pitchFamily="18" charset="0"/>
              </a:rPr>
              <a:t>1;100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1;010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0000</a:t>
            </a:r>
            <a:endParaRPr lang="en-US" altLang="zh-CN" b="1" u="sng" dirty="0">
              <a:latin typeface="Times New Roman" panose="02020603050405020304" pitchFamily="18" charset="0"/>
            </a:endParaRPr>
          </a:p>
          <a:p>
            <a:pPr eaLnBrk="1" hangingPunct="1">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表示为十六进制的代码：</a:t>
            </a:r>
            <a:r>
              <a:rPr lang="en-US" altLang="zh-CN" b="1" dirty="0">
                <a:latin typeface="Times New Roman" panose="02020603050405020304" pitchFamily="18" charset="0"/>
              </a:rPr>
              <a:t>C0A</a:t>
            </a:r>
            <a:r>
              <a:rPr lang="en-US" altLang="zh-CN" b="1" dirty="0">
                <a:latin typeface="Times New Roman" panose="02020603050405020304" pitchFamily="18" charset="0"/>
                <a:cs typeface="Times New Roman" panose="02020603050405020304" pitchFamily="18" charset="0"/>
              </a:rPr>
              <a:t>00000H</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charRg st="20" end="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charRg st="39" end="6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63">
                                            <p:txEl>
                                              <p:charRg st="64"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63">
                                            <p:txEl>
                                              <p:charRg st="104" end="1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63">
                                            <p:txEl>
                                              <p:charRg st="116" end="15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763">
                                            <p:txEl>
                                              <p:charRg st="158"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3" name="Rectangle 3"/>
          <p:cNvSpPr>
            <a:spLocks noGrp="1"/>
          </p:cNvSpPr>
          <p:nvPr>
            <p:ph idx="1"/>
          </p:nvPr>
        </p:nvSpPr>
        <p:spPr>
          <a:xfrm>
            <a:off x="152400" y="1854200"/>
            <a:ext cx="8775700" cy="2419350"/>
          </a:xfrm>
          <a:ln/>
        </p:spPr>
        <p:txBody>
          <a:bodyPr vert="horz" wrap="square" lIns="92075" tIns="46038" rIns="92075" bIns="46038" anchor="t" anchorCtr="0"/>
          <a:p>
            <a:pPr eaLnBrk="1" hangingPunct="1">
              <a:lnSpc>
                <a:spcPct val="90000"/>
              </a:lnSpc>
              <a:buFontTx/>
              <a:buNone/>
            </a:pPr>
            <a:r>
              <a:rPr lang="zh-CN" altLang="en-US" b="1" dirty="0">
                <a:latin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rPr>
              <a:t>：把短浮点数</a:t>
            </a:r>
            <a:r>
              <a:rPr lang="en-US" altLang="zh-CN" b="1" dirty="0">
                <a:latin typeface="Times New Roman" panose="02020603050405020304" pitchFamily="18" charset="0"/>
              </a:rPr>
              <a:t>1011   1111   0</a:t>
            </a:r>
            <a:r>
              <a:rPr lang="en-US" altLang="zh-CN" b="1" dirty="0">
                <a:latin typeface="Times New Roman" panose="02020603050405020304" pitchFamily="18" charset="0"/>
                <a:cs typeface="Times New Roman" panose="02020603050405020304" pitchFamily="18" charset="0"/>
              </a:rPr>
              <a:t>100   0000   0000   0000 0000   0000</a:t>
            </a:r>
            <a:r>
              <a:rPr lang="zh-CN" altLang="en-US" b="1" dirty="0">
                <a:latin typeface="Times New Roman" panose="02020603050405020304" pitchFamily="18" charset="0"/>
              </a:rPr>
              <a:t>转换成为十进制数。</a:t>
            </a:r>
            <a:endParaRPr lang="zh-CN" altLang="en-US" b="1" dirty="0">
              <a:latin typeface="Times New Roman" panose="02020603050405020304" pitchFamily="18" charset="0"/>
            </a:endParaRPr>
          </a:p>
          <a:p>
            <a:pPr eaLnBrk="1" hangingPunct="1">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 分离出符号位、阶码和尾数。</a:t>
            </a:r>
            <a:endParaRPr lang="zh-CN" altLang="en-US" b="1" dirty="0">
              <a:latin typeface="Times New Roman" panose="02020603050405020304" pitchFamily="18" charset="0"/>
            </a:endParaRPr>
          </a:p>
          <a:p>
            <a:pPr eaLnBrk="1" hangingPunct="1">
              <a:buFontTx/>
              <a:buNone/>
            </a:pPr>
            <a:r>
              <a:rPr lang="en-US" altLang="zh-CN" b="1" dirty="0">
                <a:latin typeface="Times New Roman" panose="02020603050405020304" pitchFamily="18" charset="0"/>
                <a:cs typeface="Times New Roman" panose="02020603050405020304" pitchFamily="18" charset="0"/>
              </a:rPr>
              <a:t>         1;10000011;10010010000000000000000</a:t>
            </a:r>
            <a:endParaRPr lang="en-US" altLang="zh-CN" b="1" dirty="0">
              <a:latin typeface="Times New Roman" panose="02020603050405020304" pitchFamily="18" charset="0"/>
              <a:cs typeface="Times New Roman" panose="02020603050405020304" pitchFamily="18" charset="0"/>
            </a:endParaRPr>
          </a:p>
          <a:p>
            <a:pPr eaLnBrk="1" hangingPunct="1">
              <a:buFontTx/>
              <a:buNone/>
            </a:pPr>
            <a:r>
              <a:rPr lang="en-US" altLang="zh-CN" b="1" dirty="0">
                <a:latin typeface="Times New Roman" panose="02020603050405020304" pitchFamily="18" charset="0"/>
              </a:rPr>
              <a:t>    1;011   1111   0;</a:t>
            </a:r>
            <a:r>
              <a:rPr lang="en-US" altLang="zh-CN" b="1" dirty="0">
                <a:latin typeface="Times New Roman" panose="02020603050405020304" pitchFamily="18" charset="0"/>
                <a:cs typeface="Times New Roman" panose="02020603050405020304" pitchFamily="18" charset="0"/>
              </a:rPr>
              <a:t>100   0000   0000   0000   0000   0000</a:t>
            </a:r>
            <a:endParaRPr lang="en-US" altLang="zh-CN" b="1" dirty="0">
              <a:latin typeface="Times New Roman" panose="02020603050405020304" pitchFamily="18" charset="0"/>
              <a:cs typeface="Times New Roman" panose="02020603050405020304" pitchFamily="18" charset="0"/>
            </a:endParaRPr>
          </a:p>
          <a:p>
            <a:pPr eaLnBrk="1" hangingPunct="1">
              <a:buFontTx/>
              <a:buNone/>
            </a:pPr>
            <a:endParaRPr lang="en-US" altLang="zh-CN" b="1" dirty="0">
              <a:latin typeface="Times New Roman" panose="02020603050405020304" pitchFamily="18" charset="0"/>
            </a:endParaRPr>
          </a:p>
        </p:txBody>
      </p:sp>
      <p:grpSp>
        <p:nvGrpSpPr>
          <p:cNvPr id="2" name="Group 4"/>
          <p:cNvGrpSpPr/>
          <p:nvPr/>
        </p:nvGrpSpPr>
        <p:grpSpPr>
          <a:xfrm>
            <a:off x="1835150" y="4325938"/>
            <a:ext cx="971550" cy="1025525"/>
            <a:chOff x="1252" y="3906"/>
            <a:chExt cx="612" cy="646"/>
          </a:xfrm>
        </p:grpSpPr>
        <p:sp>
          <p:nvSpPr>
            <p:cNvPr id="76811" name="Text Box 5"/>
            <p:cNvSpPr txBox="1"/>
            <p:nvPr/>
          </p:nvSpPr>
          <p:spPr>
            <a:xfrm>
              <a:off x="1252" y="4264"/>
              <a:ext cx="612" cy="288"/>
            </a:xfrm>
            <a:prstGeom prst="rect">
              <a:avLst/>
            </a:prstGeom>
            <a:noFill/>
            <a:ln w="57150">
              <a:noFill/>
            </a:ln>
          </p:spPr>
          <p:txBody>
            <a:bodyPr>
              <a:spAutoFit/>
            </a:bodyPr>
            <a:p>
              <a:pPr algn="ctr"/>
              <a:r>
                <a:rPr lang="zh-CN" altLang="en-US" sz="2400" dirty="0">
                  <a:latin typeface="宋体" panose="02010600030101010101" pitchFamily="2" charset="-122"/>
                </a:rPr>
                <a:t>阶码</a:t>
              </a:r>
              <a:endParaRPr lang="zh-CN" altLang="en-US" sz="2400" dirty="0">
                <a:latin typeface="宋体" panose="02010600030101010101" pitchFamily="2" charset="-122"/>
              </a:endParaRPr>
            </a:p>
          </p:txBody>
        </p:sp>
        <p:sp>
          <p:nvSpPr>
            <p:cNvPr id="76812" name="Line 6"/>
            <p:cNvSpPr/>
            <p:nvPr/>
          </p:nvSpPr>
          <p:spPr>
            <a:xfrm flipV="1">
              <a:off x="1464" y="3906"/>
              <a:ext cx="0" cy="216"/>
            </a:xfrm>
            <a:prstGeom prst="line">
              <a:avLst/>
            </a:prstGeom>
            <a:ln w="57150" cap="sq" cmpd="sng">
              <a:solidFill>
                <a:srgbClr val="7A48C4"/>
              </a:solidFill>
              <a:prstDash val="solid"/>
              <a:headEnd type="none" w="sm" len="sm"/>
              <a:tailEnd type="triangle" w="sm" len="sm"/>
            </a:ln>
          </p:spPr>
        </p:sp>
      </p:grpSp>
      <p:grpSp>
        <p:nvGrpSpPr>
          <p:cNvPr id="3" name="Group 7"/>
          <p:cNvGrpSpPr/>
          <p:nvPr/>
        </p:nvGrpSpPr>
        <p:grpSpPr>
          <a:xfrm>
            <a:off x="152400" y="4325938"/>
            <a:ext cx="1200150" cy="1044575"/>
            <a:chOff x="330" y="3884"/>
            <a:chExt cx="756" cy="658"/>
          </a:xfrm>
        </p:grpSpPr>
        <p:sp>
          <p:nvSpPr>
            <p:cNvPr id="76809" name="Text Box 8"/>
            <p:cNvSpPr txBox="1"/>
            <p:nvPr/>
          </p:nvSpPr>
          <p:spPr>
            <a:xfrm>
              <a:off x="330" y="4254"/>
              <a:ext cx="756" cy="288"/>
            </a:xfrm>
            <a:prstGeom prst="rect">
              <a:avLst/>
            </a:prstGeom>
            <a:noFill/>
            <a:ln w="57150">
              <a:noFill/>
            </a:ln>
          </p:spPr>
          <p:txBody>
            <a:bodyPr>
              <a:spAutoFit/>
            </a:bodyPr>
            <a:p>
              <a:pPr algn="ctr"/>
              <a:r>
                <a:rPr lang="zh-CN" altLang="en-US" sz="2400" dirty="0">
                  <a:latin typeface="宋体" panose="02010600030101010101" pitchFamily="2" charset="-122"/>
                </a:rPr>
                <a:t>符号位</a:t>
              </a:r>
              <a:endParaRPr lang="zh-CN" altLang="en-US" sz="2400" dirty="0">
                <a:latin typeface="宋体" panose="02010600030101010101" pitchFamily="2" charset="-122"/>
              </a:endParaRPr>
            </a:p>
          </p:txBody>
        </p:sp>
        <p:sp>
          <p:nvSpPr>
            <p:cNvPr id="76810" name="Line 9"/>
            <p:cNvSpPr/>
            <p:nvPr/>
          </p:nvSpPr>
          <p:spPr>
            <a:xfrm flipV="1">
              <a:off x="708" y="3884"/>
              <a:ext cx="0" cy="228"/>
            </a:xfrm>
            <a:prstGeom prst="line">
              <a:avLst/>
            </a:prstGeom>
            <a:ln w="57150" cap="sq" cmpd="sng">
              <a:solidFill>
                <a:srgbClr val="7A48C4"/>
              </a:solidFill>
              <a:prstDash val="solid"/>
              <a:headEnd type="none" w="sm" len="sm"/>
              <a:tailEnd type="triangle" w="sm" len="sm"/>
            </a:ln>
          </p:spPr>
        </p:sp>
      </p:grpSp>
      <p:grpSp>
        <p:nvGrpSpPr>
          <p:cNvPr id="4" name="Group 10"/>
          <p:cNvGrpSpPr/>
          <p:nvPr/>
        </p:nvGrpSpPr>
        <p:grpSpPr>
          <a:xfrm>
            <a:off x="5067300" y="4273550"/>
            <a:ext cx="1314450" cy="1257300"/>
            <a:chOff x="3288" y="3996"/>
            <a:chExt cx="828" cy="634"/>
          </a:xfrm>
        </p:grpSpPr>
        <p:sp>
          <p:nvSpPr>
            <p:cNvPr id="76807" name="Text Box 11"/>
            <p:cNvSpPr txBox="1"/>
            <p:nvPr/>
          </p:nvSpPr>
          <p:spPr>
            <a:xfrm>
              <a:off x="3288" y="4342"/>
              <a:ext cx="828" cy="288"/>
            </a:xfrm>
            <a:prstGeom prst="rect">
              <a:avLst/>
            </a:prstGeom>
            <a:noFill/>
            <a:ln w="57150">
              <a:noFill/>
            </a:ln>
          </p:spPr>
          <p:txBody>
            <a:bodyPr>
              <a:spAutoFit/>
            </a:bodyPr>
            <a:p>
              <a:pPr algn="ctr"/>
              <a:r>
                <a:rPr lang="zh-CN" altLang="en-US" sz="2400" dirty="0">
                  <a:latin typeface="宋体" panose="02010600030101010101" pitchFamily="2" charset="-122"/>
                </a:rPr>
                <a:t>尾数</a:t>
              </a:r>
              <a:endParaRPr lang="zh-CN" altLang="en-US" sz="2400" dirty="0">
                <a:latin typeface="宋体" panose="02010600030101010101" pitchFamily="2" charset="-122"/>
              </a:endParaRPr>
            </a:p>
          </p:txBody>
        </p:sp>
        <p:sp>
          <p:nvSpPr>
            <p:cNvPr id="76808" name="Line 12"/>
            <p:cNvSpPr/>
            <p:nvPr/>
          </p:nvSpPr>
          <p:spPr>
            <a:xfrm flipH="1" flipV="1">
              <a:off x="3684" y="3996"/>
              <a:ext cx="12" cy="204"/>
            </a:xfrm>
            <a:prstGeom prst="line">
              <a:avLst/>
            </a:prstGeom>
            <a:ln w="57150" cap="sq" cmpd="sng">
              <a:solidFill>
                <a:srgbClr val="7A48C4"/>
              </a:solidFill>
              <a:prstDash val="solid"/>
              <a:headEnd type="none" w="sm" len="sm"/>
              <a:tailEnd type="triangle" w="sm" len="sm"/>
            </a:ln>
          </p:spPr>
        </p:sp>
      </p:grpSp>
      <p:sp>
        <p:nvSpPr>
          <p:cNvPr id="76806" name="矩形 14"/>
          <p:cNvSpPr/>
          <p:nvPr/>
        </p:nvSpPr>
        <p:spPr>
          <a:xfrm>
            <a:off x="349250" y="806450"/>
            <a:ext cx="3382963" cy="393700"/>
          </a:xfrm>
          <a:prstGeom prst="rect">
            <a:avLst/>
          </a:prstGeom>
          <a:noFill/>
          <a:ln w="9525">
            <a:noFill/>
          </a:ln>
        </p:spPr>
        <p:txBody>
          <a:bodyPr wrap="none">
            <a:spAutoFit/>
          </a:bodyPr>
          <a:p>
            <a:r>
              <a:rPr lang="en-US" altLang="zh-CN" dirty="0">
                <a:solidFill>
                  <a:srgbClr val="800000"/>
                </a:solidFill>
                <a:latin typeface="Times New Roman" panose="02020603050405020304" pitchFamily="18" charset="0"/>
              </a:rPr>
              <a:t>IEEE754</a:t>
            </a:r>
            <a:r>
              <a:rPr lang="zh-CN" altLang="en-US" dirty="0">
                <a:solidFill>
                  <a:srgbClr val="800000"/>
                </a:solidFill>
                <a:latin typeface="Times New Roman" panose="02020603050405020304" pitchFamily="18" charset="0"/>
              </a:rPr>
              <a:t>标准浮点数</a:t>
            </a:r>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charRg st="0" end="6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charRg st="69" end="9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charRg st="91" end="13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63">
                                            <p:txEl>
                                              <p:charRg st="135" end="19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7651" name="Rectangle 2"/>
          <p:cNvSpPr/>
          <p:nvPr/>
        </p:nvSpPr>
        <p:spPr>
          <a:xfrm>
            <a:off x="539750" y="762000"/>
            <a:ext cx="8208963" cy="3108325"/>
          </a:xfrm>
          <a:prstGeom prst="rect">
            <a:avLst/>
          </a:prstGeom>
          <a:noFill/>
          <a:ln w="9525">
            <a:noFill/>
          </a:ln>
        </p:spPr>
        <p:txBody>
          <a:bodyPr>
            <a:spAutoFit/>
          </a:bodyPr>
          <a:p>
            <a:pPr>
              <a:lnSpc>
                <a:spcPct val="100000"/>
              </a:lnSpc>
            </a:pPr>
            <a:r>
              <a:rPr lang="zh-CN" altLang="en-US" dirty="0">
                <a:solidFill>
                  <a:srgbClr val="FF0000"/>
                </a:solidFill>
                <a:latin typeface="宋体" panose="02010600030101010101" pitchFamily="2" charset="-122"/>
              </a:rPr>
              <a:t>控制器</a:t>
            </a:r>
            <a:r>
              <a:rPr lang="zh-CN" altLang="en-US" dirty="0">
                <a:latin typeface="宋体" panose="02010600030101010101" pitchFamily="2" charset="-122"/>
              </a:rPr>
              <a:t>：控制整个计算机系统的正常工作。</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主要包括：指令寄存器、指令译码器及时序控制等部件；</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运算器＋控制器又称为“中央处理部件”（或中央处理器），即</a:t>
            </a:r>
            <a:r>
              <a:rPr lang="en-US" altLang="zh-CN" dirty="0">
                <a:latin typeface="宋体" panose="02010600030101010101" pitchFamily="2" charset="-122"/>
              </a:rPr>
              <a:t>CPU</a:t>
            </a:r>
            <a:r>
              <a:rPr lang="zh-CN" altLang="en-US" dirty="0">
                <a:latin typeface="宋体" panose="02010600030101010101" pitchFamily="2" charset="-122"/>
              </a:rPr>
              <a:t>（</a:t>
            </a:r>
            <a:r>
              <a:rPr lang="en-US" altLang="zh-CN" dirty="0">
                <a:latin typeface="宋体" panose="02010600030101010101" pitchFamily="2" charset="-122"/>
              </a:rPr>
              <a:t>Central Processing Unite</a:t>
            </a:r>
            <a:r>
              <a:rPr lang="zh-CN" altLang="en-US" dirty="0">
                <a:latin typeface="宋体" panose="02010600030101010101" pitchFamily="2" charset="-122"/>
              </a:rPr>
              <a:t>）－是计算机中最核心的部件；</a:t>
            </a:r>
            <a:endParaRPr lang="zh-CN" altLang="en-US" dirty="0">
              <a:latin typeface="宋体" panose="02010600030101010101" pitchFamily="2" charset="-122"/>
            </a:endParaRPr>
          </a:p>
        </p:txBody>
      </p:sp>
      <p:sp>
        <p:nvSpPr>
          <p:cNvPr id="27652" name="Rectangle 3"/>
          <p:cNvSpPr/>
          <p:nvPr/>
        </p:nvSpPr>
        <p:spPr>
          <a:xfrm>
            <a:off x="539750" y="4294188"/>
            <a:ext cx="8208963" cy="1373187"/>
          </a:xfrm>
          <a:prstGeom prst="rect">
            <a:avLst/>
          </a:prstGeom>
          <a:noFill/>
          <a:ln w="9525">
            <a:noFill/>
          </a:ln>
        </p:spPr>
        <p:txBody>
          <a:bodyPr>
            <a:spAutoFit/>
          </a:bodyPr>
          <a:p>
            <a:pPr>
              <a:lnSpc>
                <a:spcPct val="100000"/>
              </a:lnSpc>
            </a:pPr>
            <a:r>
              <a:rPr lang="zh-CN" altLang="en-US" dirty="0">
                <a:solidFill>
                  <a:srgbClr val="FF0000"/>
                </a:solidFill>
                <a:latin typeface="宋体" panose="02010600030101010101" pitchFamily="2" charset="-122"/>
              </a:rPr>
              <a:t>输入</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输出部件（</a:t>
            </a:r>
            <a:r>
              <a:rPr lang="en-US" altLang="zh-CN" dirty="0">
                <a:solidFill>
                  <a:srgbClr val="FF0000"/>
                </a:solidFill>
                <a:latin typeface="宋体" panose="02010600030101010101" pitchFamily="2" charset="-122"/>
              </a:rPr>
              <a:t>I/O</a:t>
            </a:r>
            <a:r>
              <a:rPr lang="zh-CN" altLang="en-US" dirty="0">
                <a:solidFill>
                  <a:srgbClr val="FF0000"/>
                </a:solidFill>
                <a:latin typeface="宋体" panose="02010600030101010101" pitchFamily="2" charset="-122"/>
              </a:rPr>
              <a:t>）</a:t>
            </a:r>
            <a:r>
              <a:rPr lang="zh-CN" altLang="en-US" dirty="0">
                <a:latin typeface="宋体" panose="02010600030101010101" pitchFamily="2" charset="-122"/>
              </a:rPr>
              <a:t>：和外界进行信息交互的部件，包括各类输入</a:t>
            </a:r>
            <a:r>
              <a:rPr lang="en-US" altLang="zh-CN" dirty="0">
                <a:latin typeface="宋体" panose="02010600030101010101" pitchFamily="2" charset="-122"/>
              </a:rPr>
              <a:t>/</a:t>
            </a:r>
            <a:r>
              <a:rPr lang="zh-CN" altLang="en-US" dirty="0">
                <a:latin typeface="宋体" panose="02010600030101010101" pitchFamily="2" charset="-122"/>
              </a:rPr>
              <a:t>输出设备及相应的输入</a:t>
            </a:r>
            <a:r>
              <a:rPr lang="en-US" altLang="zh-CN" dirty="0">
                <a:latin typeface="宋体" panose="02010600030101010101" pitchFamily="2" charset="-122"/>
              </a:rPr>
              <a:t>/</a:t>
            </a:r>
            <a:r>
              <a:rPr lang="zh-CN" altLang="en-US" dirty="0">
                <a:latin typeface="宋体" panose="02010600030101010101" pitchFamily="2" charset="-122"/>
              </a:rPr>
              <a:t>输出接口（硬件电路和驱动程序等）</a:t>
            </a:r>
            <a:endParaRPr lang="zh-CN" altLang="en-US"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7" name="Rectangle 3"/>
          <p:cNvSpPr>
            <a:spLocks noGrp="1"/>
          </p:cNvSpPr>
          <p:nvPr>
            <p:ph idx="1"/>
          </p:nvPr>
        </p:nvSpPr>
        <p:spPr>
          <a:xfrm>
            <a:off x="327025" y="1123950"/>
            <a:ext cx="8172450" cy="5124450"/>
          </a:xfrm>
          <a:ln/>
        </p:spPr>
        <p:txBody>
          <a:bodyPr vert="horz" wrap="square" lIns="92075" tIns="46038" rIns="92075" bIns="46038" anchor="t" anchorCtr="0"/>
          <a:p>
            <a:pPr eaLnBrk="1" hangingPunct="1">
              <a:lnSpc>
                <a:spcPct val="90000"/>
              </a:lnSpc>
              <a:buFontTx/>
              <a:buNone/>
            </a:pPr>
            <a:r>
              <a:rPr lang="en-US" altLang="zh-CN" sz="3600"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计算出阶码真值（移码－偏置值）</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E-127=01111110-1111111=-1</a:t>
            </a:r>
            <a:endParaRPr lang="en-US" altLang="zh-CN" b="1"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(3)</a:t>
            </a:r>
            <a:r>
              <a:rPr lang="zh-CN" altLang="en-US" b="1" dirty="0">
                <a:latin typeface="Times New Roman" panose="02020603050405020304" pitchFamily="18" charset="0"/>
              </a:rPr>
              <a:t>以规格化二进制数形式写出此数</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1.1×2</a:t>
            </a:r>
            <a:r>
              <a:rPr lang="en-US" altLang="zh-CN" b="1" baseline="30000" dirty="0">
                <a:latin typeface="Times New Roman" panose="02020603050405020304" pitchFamily="18" charset="0"/>
                <a:cs typeface="Times New Roman" panose="02020603050405020304" pitchFamily="18" charset="0"/>
              </a:rPr>
              <a:t>-1</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(4)</a:t>
            </a:r>
            <a:r>
              <a:rPr lang="zh-CN" altLang="en-US" b="1" dirty="0">
                <a:latin typeface="Times New Roman" panose="02020603050405020304" pitchFamily="18" charset="0"/>
              </a:rPr>
              <a:t>写成非规格化二进制数形式</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0.11</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rPr>
              <a:t>(5)</a:t>
            </a:r>
            <a:r>
              <a:rPr lang="zh-CN" altLang="en-US" b="1" dirty="0">
                <a:latin typeface="Times New Roman" panose="02020603050405020304" pitchFamily="18" charset="0"/>
              </a:rPr>
              <a:t>转换成十进制数，并加上符号位。</a:t>
            </a:r>
            <a:endParaRPr lang="zh-CN" altLang="en-US"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(0.11)</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=(-0.75)</a:t>
            </a:r>
            <a:r>
              <a:rPr lang="en-US" altLang="zh-CN" b="1" baseline="-30000" dirty="0">
                <a:latin typeface="Times New Roman" panose="02020603050405020304" pitchFamily="18" charset="0"/>
                <a:cs typeface="Times New Roman" panose="02020603050405020304" pitchFamily="18" charset="0"/>
              </a:rPr>
              <a:t>10</a:t>
            </a:r>
            <a:r>
              <a:rPr lang="en-US" altLang="zh-CN"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endParaRPr>
          </a:p>
          <a:p>
            <a:pPr eaLnBrk="1" hangingPunct="1">
              <a:lnSpc>
                <a:spcPct val="90000"/>
              </a:lnSpc>
              <a:buFontTx/>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所以，该浮点数</a:t>
            </a:r>
            <a:r>
              <a:rPr lang="en-US" altLang="zh-CN" b="1" dirty="0">
                <a:latin typeface="Times New Roman" panose="02020603050405020304" pitchFamily="18" charset="0"/>
                <a:cs typeface="Times New Roman" panose="02020603050405020304" pitchFamily="18" charset="0"/>
              </a:rPr>
              <a:t>=-0.75</a:t>
            </a:r>
            <a:endParaRPr lang="en-US" altLang="zh-CN"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charRg st="22" end="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7">
                                            <p:txEl>
                                              <p:charRg st="55" end="7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787">
                                            <p:txEl>
                                              <p:charRg st="77" end="9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6787">
                                            <p:txEl>
                                              <p:charRg st="92" end="1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6787">
                                            <p:txEl>
                                              <p:charRg st="112" end="12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6787">
                                            <p:txEl>
                                              <p:charRg st="124" end="14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6787">
                                            <p:txEl>
                                              <p:charRg st="147" end="17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6787">
                                            <p:txEl>
                                              <p:charRg st="174" end="1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83971" name="Rectangle 2"/>
          <p:cNvSpPr>
            <a:spLocks noGrp="1"/>
          </p:cNvSpPr>
          <p:nvPr>
            <p:ph type="title"/>
          </p:nvPr>
        </p:nvSpPr>
        <p:spPr>
          <a:xfrm>
            <a:off x="228600" y="1219200"/>
            <a:ext cx="6096000" cy="5334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3.2.2  </a:t>
            </a:r>
            <a:r>
              <a:rPr lang="zh-CN" altLang="en-US" sz="3200" dirty="0">
                <a:solidFill>
                  <a:srgbClr val="008000"/>
                </a:solidFill>
                <a:latin typeface="Times New Roman" panose="02020603050405020304" pitchFamily="18" charset="0"/>
              </a:rPr>
              <a:t>补码定点加、减法</a:t>
            </a:r>
            <a:endParaRPr lang="zh-CN" altLang="en-US" sz="3200" dirty="0">
              <a:solidFill>
                <a:srgbClr val="008000"/>
              </a:solidFill>
              <a:latin typeface="Times New Roman" panose="02020603050405020304" pitchFamily="18" charset="0"/>
            </a:endParaRPr>
          </a:p>
        </p:txBody>
      </p:sp>
      <p:sp>
        <p:nvSpPr>
          <p:cNvPr id="83972" name="Text Box 4"/>
          <p:cNvSpPr txBox="1"/>
          <p:nvPr/>
        </p:nvSpPr>
        <p:spPr>
          <a:xfrm>
            <a:off x="228600" y="1981200"/>
            <a:ext cx="8375650" cy="1117600"/>
          </a:xfrm>
          <a:prstGeom prst="rect">
            <a:avLst/>
          </a:prstGeom>
          <a:noFill/>
          <a:ln w="31750">
            <a:noFill/>
          </a:ln>
        </p:spPr>
        <p:txBody>
          <a:bodyPr>
            <a:spAutoFit/>
          </a:bodyPr>
          <a:p>
            <a:pPr marL="381000" indent="-381000" eaLnBrk="1" hangingPunct="1">
              <a:lnSpc>
                <a:spcPct val="120000"/>
              </a:lnSpc>
            </a:pPr>
            <a:r>
              <a:rPr lang="en-US" altLang="zh-CN" sz="2000" dirty="0">
                <a:solidFill>
                  <a:srgbClr val="008080"/>
                </a:solidFill>
                <a:latin typeface="宋体" panose="02010600030101010101" pitchFamily="2" charset="-122"/>
              </a:rPr>
              <a:t>◆</a:t>
            </a:r>
            <a:r>
              <a:rPr lang="en-US" altLang="zh-CN" sz="2000" b="0" dirty="0">
                <a:solidFill>
                  <a:srgbClr val="008080"/>
                </a:solidFill>
                <a:latin typeface="宋体" panose="02010600030101010101" pitchFamily="2" charset="-122"/>
              </a:rPr>
              <a:t> </a:t>
            </a:r>
            <a:r>
              <a:rPr lang="zh-CN" altLang="en-US" dirty="0">
                <a:latin typeface="宋体" panose="02010600030101010101" pitchFamily="2" charset="-122"/>
              </a:rPr>
              <a:t>计算机的一个重要特点是它只能用</a:t>
            </a:r>
            <a:r>
              <a:rPr lang="zh-CN" altLang="en-US" dirty="0">
                <a:solidFill>
                  <a:schemeClr val="folHlink"/>
                </a:solidFill>
                <a:latin typeface="宋体" panose="02010600030101010101" pitchFamily="2" charset="-122"/>
              </a:rPr>
              <a:t>有限的数码位数</a:t>
            </a:r>
            <a:r>
              <a:rPr lang="zh-CN" altLang="en-US" dirty="0">
                <a:latin typeface="宋体" panose="02010600030101010101" pitchFamily="2" charset="-122"/>
              </a:rPr>
              <a:t>来表示操作数和操作结果。</a:t>
            </a:r>
            <a:endParaRPr lang="zh-CN" altLang="en-US" dirty="0">
              <a:latin typeface="宋体" panose="02010600030101010101" pitchFamily="2" charset="-122"/>
            </a:endParaRPr>
          </a:p>
        </p:txBody>
      </p:sp>
      <p:sp>
        <p:nvSpPr>
          <p:cNvPr id="150533" name="Text Box 5"/>
          <p:cNvSpPr txBox="1"/>
          <p:nvPr/>
        </p:nvSpPr>
        <p:spPr>
          <a:xfrm>
            <a:off x="228600" y="4445000"/>
            <a:ext cx="8686800" cy="1117600"/>
          </a:xfrm>
          <a:prstGeom prst="rect">
            <a:avLst/>
          </a:prstGeom>
          <a:noFill/>
          <a:ln w="31750">
            <a:noFill/>
          </a:ln>
        </p:spPr>
        <p:txBody>
          <a:bodyPr>
            <a:spAutoFit/>
          </a:bodyPr>
          <a:p>
            <a:pPr marL="285750" indent="-285750"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制定用来表示正、负数的各种码制；通过</a:t>
            </a:r>
            <a:r>
              <a:rPr lang="zh-CN" altLang="en-US" dirty="0">
                <a:solidFill>
                  <a:schemeClr val="folHlink"/>
                </a:solidFill>
                <a:latin typeface="宋体" panose="02010600030101010101" pitchFamily="2" charset="-122"/>
              </a:rPr>
              <a:t>数据编码来简化数据的运算</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50534" name="Text Box 6"/>
          <p:cNvSpPr txBox="1"/>
          <p:nvPr/>
        </p:nvSpPr>
        <p:spPr>
          <a:xfrm>
            <a:off x="228600" y="3225800"/>
            <a:ext cx="8686800" cy="1117600"/>
          </a:xfrm>
          <a:prstGeom prst="rect">
            <a:avLst/>
          </a:prstGeom>
          <a:noFill/>
          <a:ln w="31750">
            <a:noFill/>
          </a:ln>
        </p:spPr>
        <p:txBody>
          <a:bodyPr>
            <a:spAutoFit/>
          </a:bodyPr>
          <a:p>
            <a:pPr marL="285750" indent="-285750"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定点加、减法运算只有在</a:t>
            </a:r>
            <a:r>
              <a:rPr lang="zh-CN" altLang="en-US" dirty="0">
                <a:solidFill>
                  <a:schemeClr val="folHlink"/>
                </a:solidFill>
                <a:latin typeface="宋体" panose="02010600030101010101" pitchFamily="2" charset="-122"/>
              </a:rPr>
              <a:t>遵守模运算规则</a:t>
            </a:r>
            <a:r>
              <a:rPr lang="zh-CN" altLang="en-US" dirty="0">
                <a:latin typeface="宋体" panose="02010600030101010101" pitchFamily="2" charset="-122"/>
              </a:rPr>
              <a:t>的限制条件下其结果才是正确的，否则就会出现结果“溢出”。</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0534"/>
                                        </p:tgtEl>
                                        <p:attrNameLst>
                                          <p:attrName>style.visibility</p:attrName>
                                        </p:attrNameLst>
                                      </p:cBhvr>
                                      <p:to>
                                        <p:strVal val="visible"/>
                                      </p:to>
                                    </p:set>
                                    <p:anim to="" calcmode="lin" valueType="num">
                                      <p:cBhvr>
                                        <p:cTn id="7" dur="1" fill="hold"/>
                                        <p:tgtEl>
                                          <p:spTgt spid="150534"/>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0533"/>
                                        </p:tgtEl>
                                        <p:attrNameLst>
                                          <p:attrName>style.visibility</p:attrName>
                                        </p:attrNameLst>
                                      </p:cBhvr>
                                      <p:to>
                                        <p:strVal val="visible"/>
                                      </p:to>
                                    </p:set>
                                    <p:anim to="" calcmode="lin" valueType="num">
                                      <p:cBhvr>
                                        <p:cTn id="12" dur="1" fill="hold"/>
                                        <p:tgtEl>
                                          <p:spTgt spid="150533"/>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P spid="1505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84995" name="Text Box 4"/>
          <p:cNvSpPr txBox="1"/>
          <p:nvPr/>
        </p:nvSpPr>
        <p:spPr>
          <a:xfrm>
            <a:off x="152400" y="1346200"/>
            <a:ext cx="8839200" cy="1758950"/>
          </a:xfrm>
          <a:prstGeom prst="rect">
            <a:avLst/>
          </a:prstGeom>
          <a:noFill/>
          <a:ln w="31750">
            <a:noFill/>
          </a:ln>
        </p:spPr>
        <p:txBody>
          <a:bodyPr>
            <a:spAutoFit/>
          </a:bodyPr>
          <a:p>
            <a:pPr eaLnBrk="1" hangingPunct="1">
              <a:lnSpc>
                <a:spcPct val="120000"/>
              </a:lnSpc>
              <a:spcAft>
                <a:spcPct val="30000"/>
              </a:spcAft>
            </a:pPr>
            <a:r>
              <a:rPr lang="en-US" altLang="zh-CN" sz="2000" dirty="0">
                <a:solidFill>
                  <a:srgbClr val="008080"/>
                </a:solidFill>
                <a:latin typeface="宋体" panose="02010600030101010101" pitchFamily="2" charset="-122"/>
              </a:rPr>
              <a:t>◆ </a:t>
            </a:r>
            <a:r>
              <a:rPr lang="zh-CN" altLang="en-US" dirty="0">
                <a:latin typeface="宋体" panose="02010600030101010101" pitchFamily="2" charset="-122"/>
              </a:rPr>
              <a:t>补码的加、减法运算公式：</a:t>
            </a:r>
            <a:endParaRPr lang="zh-CN" altLang="en-US" dirty="0">
              <a:latin typeface="宋体" panose="02010600030101010101" pitchFamily="2" charset="-122"/>
            </a:endParaRPr>
          </a:p>
          <a:p>
            <a:pPr algn="just">
              <a:lnSpc>
                <a:spcPct val="120000"/>
              </a:lnSpc>
            </a:pPr>
            <a:r>
              <a:rPr lang="zh-CN" altLang="en-US" dirty="0">
                <a:latin typeface="宋体" panose="02010600030101010101" pitchFamily="2" charset="-122"/>
              </a:rPr>
              <a:t>        </a:t>
            </a:r>
            <a:r>
              <a:rPr lang="en-US" altLang="zh-CN" dirty="0">
                <a:latin typeface="宋体" panose="02010600030101010101" pitchFamily="2" charset="-122"/>
              </a:rPr>
              <a:t>[X+Y]</a:t>
            </a:r>
            <a:r>
              <a:rPr lang="zh-CN" altLang="en-US" baseline="-25000" dirty="0">
                <a:latin typeface="宋体" panose="02010600030101010101" pitchFamily="2" charset="-122"/>
              </a:rPr>
              <a:t>补</a:t>
            </a:r>
            <a:r>
              <a:rPr lang="en-US" altLang="zh-CN" dirty="0">
                <a:latin typeface="宋体" panose="02010600030101010101" pitchFamily="2" charset="-122"/>
              </a:rPr>
              <a:t>= ([X]</a:t>
            </a:r>
            <a:r>
              <a:rPr lang="zh-CN" altLang="en-US" baseline="-25000" dirty="0">
                <a:latin typeface="宋体" panose="02010600030101010101" pitchFamily="2" charset="-122"/>
              </a:rPr>
              <a:t>补</a:t>
            </a:r>
            <a:r>
              <a:rPr lang="en-US" altLang="zh-CN" dirty="0">
                <a:latin typeface="宋体" panose="02010600030101010101" pitchFamily="2" charset="-122"/>
              </a:rPr>
              <a:t>+ [Y]</a:t>
            </a:r>
            <a:r>
              <a:rPr lang="en-US" altLang="zh-CN" baseline="-25000" dirty="0">
                <a:latin typeface="宋体" panose="02010600030101010101" pitchFamily="2" charset="-122"/>
              </a:rPr>
              <a:t> </a:t>
            </a:r>
            <a:r>
              <a:rPr lang="zh-CN" altLang="en-US" baseline="-25000" dirty="0">
                <a:latin typeface="宋体" panose="02010600030101010101" pitchFamily="2" charset="-122"/>
              </a:rPr>
              <a:t>补</a:t>
            </a:r>
            <a:r>
              <a:rPr lang="en-US" altLang="zh-CN" dirty="0">
                <a:latin typeface="宋体" panose="02010600030101010101" pitchFamily="2" charset="-122"/>
              </a:rPr>
              <a:t>)     MOD  2</a:t>
            </a:r>
            <a:r>
              <a:rPr lang="en-US" altLang="zh-CN" baseline="30000" dirty="0">
                <a:latin typeface="宋体" panose="02010600030101010101" pitchFamily="2" charset="-122"/>
              </a:rPr>
              <a:t>n</a:t>
            </a:r>
            <a:endParaRPr lang="en-US" altLang="zh-CN" dirty="0">
              <a:latin typeface="宋体" panose="02010600030101010101" pitchFamily="2" charset="-122"/>
            </a:endParaRPr>
          </a:p>
          <a:p>
            <a:pPr algn="just">
              <a:lnSpc>
                <a:spcPct val="120000"/>
              </a:lnSpc>
            </a:pPr>
            <a:r>
              <a:rPr lang="en-US" altLang="zh-CN" dirty="0">
                <a:latin typeface="宋体" panose="02010600030101010101" pitchFamily="2" charset="-122"/>
              </a:rPr>
              <a:t>        [X -Y]</a:t>
            </a:r>
            <a:r>
              <a:rPr lang="zh-CN" altLang="en-US" baseline="-25000" dirty="0">
                <a:latin typeface="宋体" panose="02010600030101010101" pitchFamily="2" charset="-122"/>
              </a:rPr>
              <a:t>补</a:t>
            </a:r>
            <a:r>
              <a:rPr lang="en-US" altLang="zh-CN" dirty="0">
                <a:latin typeface="宋体" panose="02010600030101010101" pitchFamily="2" charset="-122"/>
              </a:rPr>
              <a:t>= ([X]</a:t>
            </a:r>
            <a:r>
              <a:rPr lang="zh-CN" altLang="en-US" baseline="-25000" dirty="0">
                <a:latin typeface="宋体" panose="02010600030101010101" pitchFamily="2" charset="-122"/>
              </a:rPr>
              <a:t>补</a:t>
            </a:r>
            <a:r>
              <a:rPr lang="en-US" altLang="zh-CN" dirty="0">
                <a:latin typeface="宋体" panose="02010600030101010101" pitchFamily="2" charset="-122"/>
              </a:rPr>
              <a:t>+ [-Y]</a:t>
            </a:r>
            <a:r>
              <a:rPr lang="en-US" altLang="zh-CN" baseline="-25000" dirty="0">
                <a:latin typeface="宋体" panose="02010600030101010101" pitchFamily="2" charset="-122"/>
              </a:rPr>
              <a:t> </a:t>
            </a:r>
            <a:r>
              <a:rPr lang="zh-CN" altLang="en-US" baseline="-25000" dirty="0">
                <a:latin typeface="宋体" panose="02010600030101010101" pitchFamily="2" charset="-122"/>
              </a:rPr>
              <a:t>补</a:t>
            </a:r>
            <a:r>
              <a:rPr lang="en-US" altLang="zh-CN" dirty="0">
                <a:latin typeface="宋体" panose="02010600030101010101" pitchFamily="2" charset="-122"/>
              </a:rPr>
              <a:t>)    MOD  2</a:t>
            </a:r>
            <a:r>
              <a:rPr lang="en-US" altLang="zh-CN" baseline="30000" dirty="0">
                <a:latin typeface="宋体" panose="02010600030101010101" pitchFamily="2" charset="-122"/>
              </a:rPr>
              <a:t>n</a:t>
            </a:r>
            <a:endParaRPr lang="en-US" altLang="zh-CN" baseline="30000" dirty="0">
              <a:latin typeface="宋体" panose="02010600030101010101" pitchFamily="2" charset="-122"/>
            </a:endParaRPr>
          </a:p>
        </p:txBody>
      </p:sp>
      <p:sp>
        <p:nvSpPr>
          <p:cNvPr id="151557" name="Text Box 5"/>
          <p:cNvSpPr txBox="1"/>
          <p:nvPr/>
        </p:nvSpPr>
        <p:spPr>
          <a:xfrm>
            <a:off x="152400" y="3327400"/>
            <a:ext cx="8839200" cy="1117600"/>
          </a:xfrm>
          <a:prstGeom prst="rect">
            <a:avLst/>
          </a:prstGeom>
          <a:noFill/>
          <a:ln w="31750">
            <a:noFill/>
          </a:ln>
        </p:spPr>
        <p:txBody>
          <a:bodyPr>
            <a:spAutoFit/>
          </a:bodyPr>
          <a:p>
            <a:pPr marL="285750" indent="-285750"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在补码制方法下，无论</a:t>
            </a:r>
            <a:r>
              <a:rPr lang="en-US" altLang="zh-CN" dirty="0">
                <a:latin typeface="宋体" panose="02010600030101010101" pitchFamily="2" charset="-122"/>
              </a:rPr>
              <a:t>X</a:t>
            </a:r>
            <a:r>
              <a:rPr lang="zh-CN" altLang="en-US" dirty="0">
                <a:latin typeface="宋体" panose="02010600030101010101" pitchFamily="2" charset="-122"/>
              </a:rPr>
              <a:t>、</a:t>
            </a:r>
            <a:r>
              <a:rPr lang="en-US" altLang="zh-CN" dirty="0">
                <a:latin typeface="宋体" panose="02010600030101010101" pitchFamily="2" charset="-122"/>
              </a:rPr>
              <a:t>Y</a:t>
            </a:r>
            <a:r>
              <a:rPr lang="zh-CN" altLang="en-US" dirty="0">
                <a:latin typeface="宋体" panose="02010600030101010101" pitchFamily="2" charset="-122"/>
              </a:rPr>
              <a:t>是正数还是负数，加、减法运算</a:t>
            </a:r>
            <a:r>
              <a:rPr lang="zh-CN" altLang="en-US" dirty="0">
                <a:solidFill>
                  <a:schemeClr val="folHlink"/>
                </a:solidFill>
                <a:latin typeface="宋体" panose="02010600030101010101" pitchFamily="2" charset="-122"/>
              </a:rPr>
              <a:t>统一采用加法来处理</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51558" name="Text Box 6"/>
          <p:cNvSpPr txBox="1"/>
          <p:nvPr/>
        </p:nvSpPr>
        <p:spPr>
          <a:xfrm>
            <a:off x="152400" y="4597400"/>
            <a:ext cx="8839200" cy="1117600"/>
          </a:xfrm>
          <a:prstGeom prst="rect">
            <a:avLst/>
          </a:prstGeom>
          <a:noFill/>
          <a:ln w="31750">
            <a:noFill/>
          </a:ln>
        </p:spPr>
        <p:txBody>
          <a:bodyPr>
            <a:spAutoFit/>
          </a:bodyPr>
          <a:p>
            <a:pPr marL="285750" indent="-285750"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en-US" altLang="zh-CN" dirty="0">
                <a:latin typeface="宋体" panose="02010600030101010101" pitchFamily="2" charset="-122"/>
              </a:rPr>
              <a:t>[X]</a:t>
            </a:r>
            <a:r>
              <a:rPr lang="zh-CN" altLang="en-US" baseline="-25000" dirty="0">
                <a:latin typeface="宋体" panose="02010600030101010101" pitchFamily="2" charset="-122"/>
              </a:rPr>
              <a:t>补</a:t>
            </a:r>
            <a:r>
              <a:rPr lang="zh-CN" altLang="en-US" dirty="0">
                <a:latin typeface="宋体" panose="02010600030101010101" pitchFamily="2" charset="-122"/>
              </a:rPr>
              <a:t>和</a:t>
            </a:r>
            <a:r>
              <a:rPr lang="en-US" altLang="zh-CN" dirty="0">
                <a:latin typeface="宋体" panose="02010600030101010101" pitchFamily="2" charset="-122"/>
              </a:rPr>
              <a:t>[Y]</a:t>
            </a:r>
            <a:r>
              <a:rPr lang="zh-CN" altLang="en-US" baseline="-25000" dirty="0">
                <a:latin typeface="宋体" panose="02010600030101010101" pitchFamily="2" charset="-122"/>
              </a:rPr>
              <a:t>补</a:t>
            </a:r>
            <a:r>
              <a:rPr lang="zh-CN" altLang="en-US" dirty="0">
                <a:latin typeface="宋体" panose="02010600030101010101" pitchFamily="2" charset="-122"/>
              </a:rPr>
              <a:t>的</a:t>
            </a:r>
            <a:r>
              <a:rPr lang="zh-CN" altLang="en-US" dirty="0">
                <a:solidFill>
                  <a:schemeClr val="folHlink"/>
                </a:solidFill>
                <a:latin typeface="宋体" panose="02010600030101010101" pitchFamily="2" charset="-122"/>
              </a:rPr>
              <a:t>符号位和数值位一起参与求和运算</a:t>
            </a:r>
            <a:r>
              <a:rPr lang="zh-CN" altLang="en-US" dirty="0">
                <a:latin typeface="宋体" panose="02010600030101010101" pitchFamily="2" charset="-122"/>
              </a:rPr>
              <a:t>，加、减运算结果的</a:t>
            </a:r>
            <a:r>
              <a:rPr lang="zh-CN" altLang="en-US" dirty="0">
                <a:solidFill>
                  <a:schemeClr val="folHlink"/>
                </a:solidFill>
                <a:latin typeface="宋体" panose="02010600030101010101" pitchFamily="2" charset="-122"/>
              </a:rPr>
              <a:t>符号位也在求和运算中直接得出</a:t>
            </a:r>
            <a:r>
              <a:rPr lang="zh-CN" altLang="en-US" dirty="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anim to="" calcmode="lin" valueType="num">
                                      <p:cBhvr>
                                        <p:cTn id="7" dur="1" fill="hold"/>
                                        <p:tgtEl>
                                          <p:spTgt spid="151557"/>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1558"/>
                                        </p:tgtEl>
                                        <p:attrNameLst>
                                          <p:attrName>style.visibility</p:attrName>
                                        </p:attrNameLst>
                                      </p:cBhvr>
                                      <p:to>
                                        <p:strVal val="visible"/>
                                      </p:to>
                                    </p:set>
                                    <p:anim to="" calcmode="lin" valueType="num">
                                      <p:cBhvr>
                                        <p:cTn id="12" dur="1" fill="hold"/>
                                        <p:tgtEl>
                                          <p:spTgt spid="151558"/>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P spid="15155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86019" name="Text Box 4"/>
          <p:cNvSpPr txBox="1"/>
          <p:nvPr/>
        </p:nvSpPr>
        <p:spPr>
          <a:xfrm>
            <a:off x="152400" y="457200"/>
            <a:ext cx="8763000" cy="1117600"/>
          </a:xfrm>
          <a:prstGeom prst="rect">
            <a:avLst/>
          </a:prstGeom>
          <a:noFill/>
          <a:ln w="31750">
            <a:noFill/>
          </a:ln>
        </p:spPr>
        <p:txBody>
          <a:bodyPr>
            <a:spAutoFit/>
          </a:bodyPr>
          <a:p>
            <a:pPr>
              <a:lnSpc>
                <a:spcPct val="120000"/>
              </a:lnSpc>
            </a:pPr>
            <a:r>
              <a:rPr lang="en-US" altLang="zh-CN" sz="2000" dirty="0">
                <a:solidFill>
                  <a:srgbClr val="008080"/>
                </a:solidFill>
                <a:latin typeface="宋体" panose="02010600030101010101" pitchFamily="2" charset="-122"/>
              </a:rPr>
              <a:t>◆</a:t>
            </a:r>
            <a:r>
              <a:rPr lang="en-US" altLang="zh-CN" sz="2000" dirty="0">
                <a:latin typeface="宋体" panose="02010600030101010101" pitchFamily="2" charset="-122"/>
              </a:rPr>
              <a:t> </a:t>
            </a:r>
            <a:r>
              <a:rPr lang="zh-CN" altLang="en-US" dirty="0">
                <a:latin typeface="宋体" panose="02010600030101010101" pitchFamily="2" charset="-122"/>
              </a:rPr>
              <a:t>例</a:t>
            </a:r>
            <a:r>
              <a:rPr lang="en-US" altLang="zh-CN" dirty="0">
                <a:latin typeface="宋体" panose="02010600030101010101" pitchFamily="2" charset="-122"/>
              </a:rPr>
              <a:t>1</a:t>
            </a:r>
            <a:r>
              <a:rPr lang="zh-CN" altLang="en-US" dirty="0">
                <a:latin typeface="宋体" panose="02010600030101010101" pitchFamily="2" charset="-122"/>
              </a:rPr>
              <a:t>：已知</a:t>
            </a:r>
            <a:r>
              <a:rPr lang="en-US" altLang="zh-CN" dirty="0">
                <a:latin typeface="宋体" panose="02010600030101010101" pitchFamily="2" charset="-122"/>
              </a:rPr>
              <a:t>[X]</a:t>
            </a:r>
            <a:r>
              <a:rPr lang="zh-CN" altLang="en-US" baseline="-25000" dirty="0">
                <a:latin typeface="宋体" panose="02010600030101010101" pitchFamily="2" charset="-122"/>
              </a:rPr>
              <a:t>补</a:t>
            </a:r>
            <a:r>
              <a:rPr lang="en-US" altLang="zh-CN" dirty="0">
                <a:latin typeface="宋体" panose="02010600030101010101" pitchFamily="2" charset="-122"/>
              </a:rPr>
              <a:t>=01001</a:t>
            </a:r>
            <a:r>
              <a:rPr lang="zh-CN" altLang="en-US" dirty="0">
                <a:latin typeface="宋体" panose="02010600030101010101" pitchFamily="2" charset="-122"/>
              </a:rPr>
              <a:t>，</a:t>
            </a:r>
            <a:r>
              <a:rPr lang="en-US" altLang="zh-CN" dirty="0">
                <a:latin typeface="宋体" panose="02010600030101010101" pitchFamily="2" charset="-122"/>
              </a:rPr>
              <a:t>[Y]</a:t>
            </a:r>
            <a:r>
              <a:rPr lang="zh-CN" altLang="en-US" baseline="-25000" dirty="0">
                <a:latin typeface="宋体" panose="02010600030101010101" pitchFamily="2" charset="-122"/>
              </a:rPr>
              <a:t>补</a:t>
            </a:r>
            <a:r>
              <a:rPr lang="en-US" altLang="zh-CN" dirty="0">
                <a:latin typeface="宋体" panose="02010600030101010101" pitchFamily="2" charset="-122"/>
              </a:rPr>
              <a:t>=11100 </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    求</a:t>
            </a:r>
            <a:r>
              <a:rPr lang="en-US" altLang="zh-CN" dirty="0">
                <a:latin typeface="宋体" panose="02010600030101010101" pitchFamily="2" charset="-122"/>
              </a:rPr>
              <a:t>[X+Y]</a:t>
            </a:r>
            <a:r>
              <a:rPr lang="zh-CN" altLang="en-US" baseline="-25000" dirty="0">
                <a:latin typeface="宋体" panose="02010600030101010101" pitchFamily="2" charset="-122"/>
              </a:rPr>
              <a:t>补</a:t>
            </a:r>
            <a:r>
              <a:rPr lang="zh-CN" altLang="en-US" dirty="0">
                <a:latin typeface="宋体" panose="02010600030101010101" pitchFamily="2" charset="-122"/>
              </a:rPr>
              <a:t>，</a:t>
            </a:r>
            <a:r>
              <a:rPr lang="zh-CN" altLang="en-US" baseline="-25000" dirty="0">
                <a:latin typeface="宋体" panose="02010600030101010101" pitchFamily="2" charset="-122"/>
              </a:rPr>
              <a:t> </a:t>
            </a:r>
            <a:r>
              <a:rPr lang="en-US" altLang="zh-CN" dirty="0">
                <a:latin typeface="宋体" panose="02010600030101010101" pitchFamily="2" charset="-122"/>
              </a:rPr>
              <a:t>[X-Y]</a:t>
            </a:r>
            <a:r>
              <a:rPr lang="zh-CN" altLang="en-US" baseline="-25000" dirty="0">
                <a:latin typeface="宋体" panose="02010600030101010101" pitchFamily="2" charset="-122"/>
              </a:rPr>
              <a:t>补</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52581" name="Text Box 5"/>
          <p:cNvSpPr txBox="1"/>
          <p:nvPr/>
        </p:nvSpPr>
        <p:spPr>
          <a:xfrm>
            <a:off x="381000" y="1828800"/>
            <a:ext cx="8534400" cy="561975"/>
          </a:xfrm>
          <a:prstGeom prst="rect">
            <a:avLst/>
          </a:prstGeom>
          <a:noFill/>
          <a:ln w="31750">
            <a:noFill/>
          </a:ln>
        </p:spPr>
        <p:txBody>
          <a:bodyPr>
            <a:spAutoFit/>
          </a:bodyPr>
          <a:p>
            <a:r>
              <a:rPr lang="en-US" altLang="zh-CN" sz="2000" b="0" dirty="0">
                <a:solidFill>
                  <a:srgbClr val="008080"/>
                </a:solidFill>
                <a:latin typeface="宋体" panose="02010600030101010101" pitchFamily="2" charset="-122"/>
                <a:sym typeface="Symbol" panose="05050102010706020507" pitchFamily="18" charset="2"/>
              </a:rPr>
              <a:t></a:t>
            </a:r>
            <a:r>
              <a:rPr lang="en-US" altLang="zh-CN" sz="2000" b="0" dirty="0">
                <a:latin typeface="宋体" panose="02010600030101010101" pitchFamily="2" charset="-122"/>
                <a:sym typeface="Symbol" panose="05050102010706020507" pitchFamily="18" charset="2"/>
              </a:rPr>
              <a:t> </a:t>
            </a:r>
            <a:r>
              <a:rPr lang="zh-CN" altLang="en-US" dirty="0">
                <a:latin typeface="宋体" panose="02010600030101010101" pitchFamily="2" charset="-122"/>
              </a:rPr>
              <a:t>解：</a:t>
            </a:r>
            <a:r>
              <a:rPr lang="en-US" altLang="zh-CN" dirty="0">
                <a:latin typeface="宋体" panose="02010600030101010101" pitchFamily="2" charset="-122"/>
              </a:rPr>
              <a:t>[-Y]</a:t>
            </a:r>
            <a:r>
              <a:rPr lang="zh-CN" altLang="en-US" baseline="-25000" dirty="0">
                <a:latin typeface="宋体" panose="02010600030101010101" pitchFamily="2" charset="-122"/>
              </a:rPr>
              <a:t>补</a:t>
            </a:r>
            <a:r>
              <a:rPr lang="en-US" altLang="zh-CN" dirty="0">
                <a:latin typeface="宋体" panose="02010600030101010101" pitchFamily="2" charset="-122"/>
              </a:rPr>
              <a:t>=00100      </a:t>
            </a:r>
            <a:endParaRPr lang="en-US" altLang="zh-CN" dirty="0">
              <a:latin typeface="宋体" panose="02010600030101010101" pitchFamily="2" charset="-122"/>
            </a:endParaRPr>
          </a:p>
        </p:txBody>
      </p:sp>
      <p:sp>
        <p:nvSpPr>
          <p:cNvPr id="152582" name="Text Box 6"/>
          <p:cNvSpPr txBox="1"/>
          <p:nvPr/>
        </p:nvSpPr>
        <p:spPr>
          <a:xfrm>
            <a:off x="381000" y="2743200"/>
            <a:ext cx="8534400" cy="1630363"/>
          </a:xfrm>
          <a:prstGeom prst="rect">
            <a:avLst/>
          </a:prstGeom>
          <a:noFill/>
          <a:ln w="31750">
            <a:noFill/>
          </a:ln>
        </p:spPr>
        <p:txBody>
          <a:bodyPr>
            <a:spAutoFit/>
          </a:bodyPr>
          <a:p>
            <a:pPr>
              <a:lnSpc>
                <a:spcPct val="120000"/>
              </a:lnSpc>
            </a:pPr>
            <a:r>
              <a:rPr lang="en-US" altLang="zh-CN" sz="2000" b="0" dirty="0">
                <a:solidFill>
                  <a:srgbClr val="008080"/>
                </a:solidFill>
                <a:latin typeface="宋体" panose="02010600030101010101" pitchFamily="2" charset="-122"/>
                <a:sym typeface="Symbol" panose="05050102010706020507" pitchFamily="18" charset="2"/>
              </a:rPr>
              <a:t></a:t>
            </a:r>
            <a:r>
              <a:rPr lang="en-US" altLang="zh-CN" sz="2000" b="0" dirty="0">
                <a:latin typeface="宋体" panose="02010600030101010101" pitchFamily="2" charset="-122"/>
                <a:sym typeface="Symbol" panose="05050102010706020507" pitchFamily="18" charset="2"/>
              </a:rPr>
              <a:t> </a:t>
            </a:r>
            <a:r>
              <a:rPr lang="en-US" altLang="zh-CN" dirty="0">
                <a:latin typeface="宋体" panose="02010600030101010101" pitchFamily="2" charset="-122"/>
              </a:rPr>
              <a:t>[X+Y]</a:t>
            </a:r>
            <a:r>
              <a:rPr lang="zh-CN" altLang="en-US" baseline="-25000" dirty="0">
                <a:latin typeface="宋体" panose="02010600030101010101" pitchFamily="2" charset="-122"/>
              </a:rPr>
              <a:t>补</a:t>
            </a:r>
            <a:r>
              <a:rPr lang="en-US" altLang="zh-CN" dirty="0">
                <a:latin typeface="宋体" panose="02010600030101010101" pitchFamily="2" charset="-122"/>
              </a:rPr>
              <a:t>= ([X]</a:t>
            </a:r>
            <a:r>
              <a:rPr lang="zh-CN" altLang="en-US" baseline="-25000" dirty="0">
                <a:latin typeface="宋体" panose="02010600030101010101" pitchFamily="2" charset="-122"/>
              </a:rPr>
              <a:t>补</a:t>
            </a:r>
            <a:r>
              <a:rPr lang="en-US" altLang="zh-CN" dirty="0">
                <a:latin typeface="宋体" panose="02010600030101010101" pitchFamily="2" charset="-122"/>
              </a:rPr>
              <a:t>+ [Y]</a:t>
            </a:r>
            <a:r>
              <a:rPr lang="zh-CN" altLang="en-US" baseline="-25000" dirty="0">
                <a:latin typeface="宋体" panose="02010600030101010101" pitchFamily="2" charset="-122"/>
              </a:rPr>
              <a:t>补</a:t>
            </a:r>
            <a:r>
              <a:rPr lang="en-US" altLang="zh-CN" dirty="0">
                <a:latin typeface="宋体" panose="02010600030101010101" pitchFamily="2" charset="-122"/>
              </a:rPr>
              <a:t>)      MOD  2</a:t>
            </a:r>
            <a:r>
              <a:rPr lang="en-US" altLang="zh-CN" baseline="30000" dirty="0">
                <a:latin typeface="宋体" panose="02010600030101010101" pitchFamily="2" charset="-122"/>
              </a:rPr>
              <a:t> 5</a:t>
            </a:r>
            <a:endParaRPr lang="en-US" altLang="zh-CN" dirty="0">
              <a:latin typeface="宋体" panose="02010600030101010101" pitchFamily="2" charset="-122"/>
            </a:endParaRPr>
          </a:p>
          <a:p>
            <a:pPr>
              <a:lnSpc>
                <a:spcPct val="120000"/>
              </a:lnSpc>
            </a:pPr>
            <a:r>
              <a:rPr lang="en-US" altLang="zh-CN" dirty="0">
                <a:latin typeface="宋体" panose="02010600030101010101" pitchFamily="2" charset="-122"/>
              </a:rPr>
              <a:t>               =(01001+11100)     MOD  2</a:t>
            </a:r>
            <a:r>
              <a:rPr lang="en-US" altLang="zh-CN" baseline="30000" dirty="0">
                <a:latin typeface="宋体" panose="02010600030101010101" pitchFamily="2" charset="-122"/>
              </a:rPr>
              <a:t> 5</a:t>
            </a:r>
            <a:endParaRPr lang="en-US" altLang="zh-CN" dirty="0">
              <a:latin typeface="宋体" panose="02010600030101010101" pitchFamily="2" charset="-122"/>
            </a:endParaRPr>
          </a:p>
          <a:p>
            <a:pPr>
              <a:lnSpc>
                <a:spcPct val="120000"/>
              </a:lnSpc>
            </a:pPr>
            <a:r>
              <a:rPr lang="en-US" altLang="zh-CN" dirty="0">
                <a:latin typeface="宋体" panose="02010600030101010101" pitchFamily="2" charset="-122"/>
              </a:rPr>
              <a:t>               =00101      </a:t>
            </a:r>
            <a:endParaRPr lang="en-US" altLang="zh-CN" dirty="0">
              <a:latin typeface="宋体" panose="02010600030101010101" pitchFamily="2" charset="-122"/>
            </a:endParaRPr>
          </a:p>
        </p:txBody>
      </p:sp>
      <p:sp>
        <p:nvSpPr>
          <p:cNvPr id="152583" name="Text Box 7"/>
          <p:cNvSpPr txBox="1"/>
          <p:nvPr/>
        </p:nvSpPr>
        <p:spPr>
          <a:xfrm>
            <a:off x="381000" y="4572000"/>
            <a:ext cx="8534400" cy="1630363"/>
          </a:xfrm>
          <a:prstGeom prst="rect">
            <a:avLst/>
          </a:prstGeom>
          <a:noFill/>
          <a:ln w="31750">
            <a:noFill/>
          </a:ln>
        </p:spPr>
        <p:txBody>
          <a:bodyPr>
            <a:spAutoFit/>
          </a:bodyPr>
          <a:p>
            <a:pPr>
              <a:lnSpc>
                <a:spcPct val="120000"/>
              </a:lnSpc>
            </a:pPr>
            <a:r>
              <a:rPr lang="en-US" altLang="zh-CN" sz="2000" b="0" dirty="0">
                <a:solidFill>
                  <a:srgbClr val="008080"/>
                </a:solidFill>
                <a:latin typeface="宋体" panose="02010600030101010101" pitchFamily="2" charset="-122"/>
                <a:sym typeface="Symbol" panose="05050102010706020507" pitchFamily="18" charset="2"/>
              </a:rPr>
              <a:t></a:t>
            </a:r>
            <a:r>
              <a:rPr lang="en-US" altLang="zh-CN" sz="2000" b="0" dirty="0">
                <a:latin typeface="宋体" panose="02010600030101010101" pitchFamily="2" charset="-122"/>
                <a:sym typeface="Symbol" panose="05050102010706020507" pitchFamily="18" charset="2"/>
              </a:rPr>
              <a:t> </a:t>
            </a:r>
            <a:r>
              <a:rPr lang="en-US" altLang="zh-CN" dirty="0">
                <a:latin typeface="宋体" panose="02010600030101010101" pitchFamily="2" charset="-122"/>
              </a:rPr>
              <a:t>[X-Y]</a:t>
            </a:r>
            <a:r>
              <a:rPr lang="zh-CN" altLang="en-US" baseline="-25000" dirty="0">
                <a:latin typeface="宋体" panose="02010600030101010101" pitchFamily="2" charset="-122"/>
              </a:rPr>
              <a:t>补</a:t>
            </a:r>
            <a:r>
              <a:rPr lang="en-US" altLang="zh-CN" dirty="0">
                <a:latin typeface="宋体" panose="02010600030101010101" pitchFamily="2" charset="-122"/>
              </a:rPr>
              <a:t>= ([X]</a:t>
            </a:r>
            <a:r>
              <a:rPr lang="zh-CN" altLang="en-US" baseline="-25000" dirty="0">
                <a:latin typeface="宋体" panose="02010600030101010101" pitchFamily="2" charset="-122"/>
              </a:rPr>
              <a:t>补</a:t>
            </a:r>
            <a:r>
              <a:rPr lang="en-US" altLang="zh-CN" dirty="0">
                <a:latin typeface="宋体" panose="02010600030101010101" pitchFamily="2" charset="-122"/>
              </a:rPr>
              <a:t>+ [-Y]</a:t>
            </a:r>
            <a:r>
              <a:rPr lang="zh-CN" altLang="en-US" baseline="-25000" dirty="0">
                <a:latin typeface="宋体" panose="02010600030101010101" pitchFamily="2" charset="-122"/>
              </a:rPr>
              <a:t>补</a:t>
            </a:r>
            <a:r>
              <a:rPr lang="en-US" altLang="zh-CN" dirty="0">
                <a:latin typeface="宋体" panose="02010600030101010101" pitchFamily="2" charset="-122"/>
              </a:rPr>
              <a:t>)      MOD  2</a:t>
            </a:r>
            <a:r>
              <a:rPr lang="en-US" altLang="zh-CN" baseline="30000" dirty="0">
                <a:latin typeface="宋体" panose="02010600030101010101" pitchFamily="2" charset="-122"/>
              </a:rPr>
              <a:t> 5</a:t>
            </a:r>
            <a:endParaRPr lang="en-US" altLang="zh-CN" dirty="0">
              <a:latin typeface="宋体" panose="02010600030101010101" pitchFamily="2" charset="-122"/>
            </a:endParaRPr>
          </a:p>
          <a:p>
            <a:pPr>
              <a:lnSpc>
                <a:spcPct val="120000"/>
              </a:lnSpc>
            </a:pPr>
            <a:r>
              <a:rPr lang="en-US" altLang="zh-CN" dirty="0">
                <a:latin typeface="宋体" panose="02010600030101010101" pitchFamily="2" charset="-122"/>
              </a:rPr>
              <a:t>              = (01001+ 00100)     MOD  2</a:t>
            </a:r>
            <a:r>
              <a:rPr lang="en-US" altLang="zh-CN" baseline="30000" dirty="0">
                <a:latin typeface="宋体" panose="02010600030101010101" pitchFamily="2" charset="-122"/>
              </a:rPr>
              <a:t> 5</a:t>
            </a:r>
            <a:endParaRPr lang="en-US" altLang="zh-CN" dirty="0">
              <a:latin typeface="宋体" panose="02010600030101010101" pitchFamily="2" charset="-122"/>
            </a:endParaRPr>
          </a:p>
          <a:p>
            <a:pPr>
              <a:lnSpc>
                <a:spcPct val="120000"/>
              </a:lnSpc>
            </a:pPr>
            <a:r>
              <a:rPr lang="en-US" altLang="zh-CN" dirty="0">
                <a:latin typeface="宋体" panose="02010600030101010101" pitchFamily="2" charset="-122"/>
              </a:rPr>
              <a:t>              = 01101</a:t>
            </a: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2581"/>
                                        </p:tgtEl>
                                        <p:attrNameLst>
                                          <p:attrName>style.visibility</p:attrName>
                                        </p:attrNameLst>
                                      </p:cBhvr>
                                      <p:to>
                                        <p:strVal val="visible"/>
                                      </p:to>
                                    </p:set>
                                    <p:anim to="" calcmode="lin" valueType="num">
                                      <p:cBhvr>
                                        <p:cTn id="7" dur="1" fill="hold"/>
                                        <p:tgtEl>
                                          <p:spTgt spid="152581"/>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2582"/>
                                        </p:tgtEl>
                                        <p:attrNameLst>
                                          <p:attrName>style.visibility</p:attrName>
                                        </p:attrNameLst>
                                      </p:cBhvr>
                                      <p:to>
                                        <p:strVal val="visible"/>
                                      </p:to>
                                    </p:set>
                                    <p:anim to="" calcmode="lin" valueType="num">
                                      <p:cBhvr>
                                        <p:cTn id="12" dur="1" fill="hold"/>
                                        <p:tgtEl>
                                          <p:spTgt spid="152582"/>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52583"/>
                                        </p:tgtEl>
                                        <p:attrNameLst>
                                          <p:attrName>style.visibility</p:attrName>
                                        </p:attrNameLst>
                                      </p:cBhvr>
                                      <p:to>
                                        <p:strVal val="visible"/>
                                      </p:to>
                                    </p:set>
                                    <p:anim to="" calcmode="lin" valueType="num">
                                      <p:cBhvr>
                                        <p:cTn id="17" dur="1" fill="hold"/>
                                        <p:tgtEl>
                                          <p:spTgt spid="152583"/>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P spid="152582" grpId="0"/>
      <p:bldP spid="15258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87043" name="Rectangle 2"/>
          <p:cNvSpPr>
            <a:spLocks noGrp="1"/>
          </p:cNvSpPr>
          <p:nvPr>
            <p:ph type="title"/>
          </p:nvPr>
        </p:nvSpPr>
        <p:spPr>
          <a:xfrm>
            <a:off x="228600" y="457200"/>
            <a:ext cx="5486400" cy="5334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3.2.3  </a:t>
            </a:r>
            <a:r>
              <a:rPr lang="zh-CN" altLang="en-US" sz="3200" dirty="0">
                <a:solidFill>
                  <a:srgbClr val="008000"/>
                </a:solidFill>
                <a:latin typeface="宋体" panose="02010600030101010101" pitchFamily="2" charset="-122"/>
              </a:rPr>
              <a:t>数据溢出及检测</a:t>
            </a:r>
            <a:r>
              <a:rPr lang="zh-CN" altLang="en-US" sz="3200" dirty="0">
                <a:solidFill>
                  <a:srgbClr val="008000"/>
                </a:solidFill>
                <a:latin typeface="Times New Roman" panose="02020603050405020304" pitchFamily="18" charset="0"/>
              </a:rPr>
              <a:t> </a:t>
            </a:r>
            <a:endParaRPr lang="zh-CN" altLang="en-US" sz="3200" dirty="0">
              <a:solidFill>
                <a:srgbClr val="008000"/>
              </a:solidFill>
              <a:latin typeface="Times New Roman" panose="02020603050405020304" pitchFamily="18" charset="0"/>
            </a:endParaRPr>
          </a:p>
        </p:txBody>
      </p:sp>
      <p:sp>
        <p:nvSpPr>
          <p:cNvPr id="153604" name="Text Box 4"/>
          <p:cNvSpPr txBox="1"/>
          <p:nvPr/>
        </p:nvSpPr>
        <p:spPr>
          <a:xfrm>
            <a:off x="381000" y="4397375"/>
            <a:ext cx="7543800" cy="1117600"/>
          </a:xfrm>
          <a:prstGeom prst="rect">
            <a:avLst/>
          </a:prstGeom>
          <a:noFill/>
          <a:ln w="31750">
            <a:noFill/>
          </a:ln>
        </p:spPr>
        <p:txBody>
          <a:bodyPr>
            <a:spAutoFit/>
          </a:bodyPr>
          <a:p>
            <a:pPr marL="285750" indent="-285750"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若结果超过了允许表示的最小负数时，产生的溢出称为</a:t>
            </a:r>
            <a:r>
              <a:rPr lang="zh-CN" altLang="en-US" dirty="0">
                <a:solidFill>
                  <a:schemeClr val="folHlink"/>
                </a:solidFill>
                <a:latin typeface="宋体" panose="02010600030101010101" pitchFamily="2" charset="-122"/>
              </a:rPr>
              <a:t>下溢</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87045" name="Text Box 5"/>
          <p:cNvSpPr txBox="1"/>
          <p:nvPr/>
        </p:nvSpPr>
        <p:spPr>
          <a:xfrm>
            <a:off x="381000" y="1019175"/>
            <a:ext cx="7772400" cy="1117600"/>
          </a:xfrm>
          <a:prstGeom prst="rect">
            <a:avLst/>
          </a:prstGeom>
          <a:noFill/>
          <a:ln w="31750">
            <a:noFill/>
          </a:ln>
        </p:spPr>
        <p:txBody>
          <a:bodyPr>
            <a:spAutoFit/>
          </a:bodyPr>
          <a:p>
            <a:pPr marL="381000" indent="-381000" eaLnBrk="1" hangingPunct="1">
              <a:lnSpc>
                <a:spcPct val="120000"/>
              </a:lnSpc>
            </a:pPr>
            <a:r>
              <a:rPr lang="en-US" altLang="zh-CN" sz="2000" dirty="0">
                <a:solidFill>
                  <a:srgbClr val="008080"/>
                </a:solidFill>
                <a:latin typeface="宋体" panose="02010600030101010101" pitchFamily="2" charset="-122"/>
              </a:rPr>
              <a:t>◆ </a:t>
            </a:r>
            <a:r>
              <a:rPr lang="zh-CN" altLang="en-US" dirty="0">
                <a:latin typeface="宋体" panose="02010600030101010101" pitchFamily="2" charset="-122"/>
              </a:rPr>
              <a:t>当算术运算的结果超出了</a:t>
            </a:r>
            <a:r>
              <a:rPr lang="zh-CN" altLang="en-US" dirty="0">
                <a:solidFill>
                  <a:schemeClr val="folHlink"/>
                </a:solidFill>
                <a:latin typeface="宋体" panose="02010600030101010101" pitchFamily="2" charset="-122"/>
              </a:rPr>
              <a:t>数码位数允许的数据范围时</a:t>
            </a:r>
            <a:r>
              <a:rPr lang="zh-CN" altLang="en-US" dirty="0">
                <a:latin typeface="宋体" panose="02010600030101010101" pitchFamily="2" charset="-122"/>
              </a:rPr>
              <a:t>，就</a:t>
            </a:r>
            <a:r>
              <a:rPr lang="zh-CN" altLang="en-US" dirty="0">
                <a:solidFill>
                  <a:schemeClr val="hlink"/>
                </a:solidFill>
                <a:latin typeface="宋体" panose="02010600030101010101" pitchFamily="2" charset="-122"/>
              </a:rPr>
              <a:t>产生溢出</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53606" name="Text Box 6"/>
          <p:cNvSpPr txBox="1"/>
          <p:nvPr/>
        </p:nvSpPr>
        <p:spPr>
          <a:xfrm>
            <a:off x="381000" y="2162175"/>
            <a:ext cx="7772400" cy="1117600"/>
          </a:xfrm>
          <a:prstGeom prst="rect">
            <a:avLst/>
          </a:prstGeom>
          <a:noFill/>
          <a:ln w="31750">
            <a:noFill/>
          </a:ln>
        </p:spPr>
        <p:txBody>
          <a:bodyPr>
            <a:spAutoFit/>
          </a:bodyPr>
          <a:p>
            <a:pPr marL="285750" indent="-285750"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对于</a:t>
            </a:r>
            <a:r>
              <a:rPr lang="en-US" altLang="zh-CN" dirty="0">
                <a:latin typeface="宋体" panose="02010600030101010101" pitchFamily="2" charset="-122"/>
              </a:rPr>
              <a:t>n</a:t>
            </a:r>
            <a:r>
              <a:rPr lang="zh-CN" altLang="en-US" dirty="0">
                <a:latin typeface="宋体" panose="02010600030101010101" pitchFamily="2" charset="-122"/>
              </a:rPr>
              <a:t>位的二进制码表示的补码整数，它可表示的数据范围为</a:t>
            </a:r>
            <a:r>
              <a:rPr lang="en-US" altLang="zh-CN" dirty="0">
                <a:solidFill>
                  <a:schemeClr val="folHlink"/>
                </a:solidFill>
                <a:latin typeface="宋体" panose="02010600030101010101" pitchFamily="2" charset="-122"/>
              </a:rPr>
              <a:t>-2</a:t>
            </a:r>
            <a:r>
              <a:rPr lang="en-US" altLang="zh-CN" baseline="30000" dirty="0">
                <a:solidFill>
                  <a:schemeClr val="folHlink"/>
                </a:solidFill>
                <a:latin typeface="宋体" panose="02010600030101010101" pitchFamily="2" charset="-122"/>
              </a:rPr>
              <a:t>n-1</a:t>
            </a:r>
            <a:r>
              <a:rPr lang="en-US" altLang="zh-CN" dirty="0">
                <a:solidFill>
                  <a:schemeClr val="folHlink"/>
                </a:solidFill>
                <a:latin typeface="宋体" panose="02010600030101010101" pitchFamily="2" charset="-122"/>
              </a:rPr>
              <a:t>~2</a:t>
            </a:r>
            <a:r>
              <a:rPr lang="en-US" altLang="zh-CN" baseline="30000" dirty="0">
                <a:solidFill>
                  <a:schemeClr val="folHlink"/>
                </a:solidFill>
                <a:latin typeface="宋体" panose="02010600030101010101" pitchFamily="2" charset="-122"/>
              </a:rPr>
              <a:t>n-1</a:t>
            </a:r>
            <a:r>
              <a:rPr lang="en-US" altLang="zh-CN" dirty="0">
                <a:solidFill>
                  <a:schemeClr val="folHlink"/>
                </a:solidFill>
                <a:latin typeface="宋体" panose="02010600030101010101" pitchFamily="2" charset="-122"/>
              </a:rPr>
              <a:t>-1</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53607" name="Text Box 7"/>
          <p:cNvSpPr txBox="1"/>
          <p:nvPr/>
        </p:nvSpPr>
        <p:spPr>
          <a:xfrm>
            <a:off x="381000" y="3279775"/>
            <a:ext cx="7543800" cy="1117600"/>
          </a:xfrm>
          <a:prstGeom prst="rect">
            <a:avLst/>
          </a:prstGeom>
          <a:noFill/>
          <a:ln w="31750">
            <a:noFill/>
          </a:ln>
        </p:spPr>
        <p:txBody>
          <a:bodyPr>
            <a:spAutoFit/>
          </a:bodyPr>
          <a:p>
            <a:pPr marL="285750" indent="-285750"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若结果超过了允许表示的最大正数时，产生的溢出称为</a:t>
            </a:r>
            <a:r>
              <a:rPr lang="zh-CN" altLang="en-US" dirty="0">
                <a:solidFill>
                  <a:schemeClr val="folHlink"/>
                </a:solidFill>
                <a:latin typeface="宋体" panose="02010600030101010101" pitchFamily="2" charset="-122"/>
              </a:rPr>
              <a:t>上溢</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53608" name="Text Box 8"/>
          <p:cNvSpPr txBox="1"/>
          <p:nvPr/>
        </p:nvSpPr>
        <p:spPr>
          <a:xfrm>
            <a:off x="381000" y="5567363"/>
            <a:ext cx="8153400" cy="604837"/>
          </a:xfrm>
          <a:prstGeom prst="rect">
            <a:avLst/>
          </a:prstGeom>
          <a:noFill/>
          <a:ln w="31750">
            <a:noFill/>
          </a:ln>
        </p:spPr>
        <p:txBody>
          <a:bodyPr>
            <a:spAutoFit/>
          </a:bodyPr>
          <a:p>
            <a:pPr eaLnBrk="1" hangingPunct="1">
              <a:lnSpc>
                <a:spcPct val="120000"/>
              </a:lnSpc>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在运算器中应设有</a:t>
            </a:r>
            <a:r>
              <a:rPr lang="zh-CN" altLang="en-US" dirty="0">
                <a:solidFill>
                  <a:schemeClr val="folHlink"/>
                </a:solidFill>
                <a:latin typeface="宋体" panose="02010600030101010101" pitchFamily="2" charset="-122"/>
              </a:rPr>
              <a:t>溢出判别线路和溢出标志位</a:t>
            </a:r>
            <a:r>
              <a:rPr lang="zh-CN" altLang="en-US" dirty="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3606"/>
                                        </p:tgtEl>
                                        <p:attrNameLst>
                                          <p:attrName>style.visibility</p:attrName>
                                        </p:attrNameLst>
                                      </p:cBhvr>
                                      <p:to>
                                        <p:strVal val="visible"/>
                                      </p:to>
                                    </p:set>
                                    <p:anim to="" calcmode="lin" valueType="num">
                                      <p:cBhvr>
                                        <p:cTn id="7" dur="1" fill="hold"/>
                                        <p:tgtEl>
                                          <p:spTgt spid="153606"/>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3607"/>
                                        </p:tgtEl>
                                        <p:attrNameLst>
                                          <p:attrName>style.visibility</p:attrName>
                                        </p:attrNameLst>
                                      </p:cBhvr>
                                      <p:to>
                                        <p:strVal val="visible"/>
                                      </p:to>
                                    </p:set>
                                    <p:anim to="" calcmode="lin" valueType="num">
                                      <p:cBhvr>
                                        <p:cTn id="12" dur="1" fill="hold"/>
                                        <p:tgtEl>
                                          <p:spTgt spid="153607"/>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53604"/>
                                        </p:tgtEl>
                                        <p:attrNameLst>
                                          <p:attrName>style.visibility</p:attrName>
                                        </p:attrNameLst>
                                      </p:cBhvr>
                                      <p:to>
                                        <p:strVal val="visible"/>
                                      </p:to>
                                    </p:set>
                                    <p:anim to="" calcmode="lin" valueType="num">
                                      <p:cBhvr>
                                        <p:cTn id="17" dur="1" fill="hold"/>
                                        <p:tgtEl>
                                          <p:spTgt spid="153604"/>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3608"/>
                                        </p:tgtEl>
                                        <p:attrNameLst>
                                          <p:attrName>style.visibility</p:attrName>
                                        </p:attrNameLst>
                                      </p:cBhvr>
                                      <p:to>
                                        <p:strVal val="visible"/>
                                      </p:to>
                                    </p:set>
                                    <p:anim calcmode="lin" valueType="num">
                                      <p:cBhvr additive="base">
                                        <p:cTn id="22" dur="500" fill="hold"/>
                                        <p:tgtEl>
                                          <p:spTgt spid="153608"/>
                                        </p:tgtEl>
                                        <p:attrNameLst>
                                          <p:attrName>ppt_x</p:attrName>
                                        </p:attrNameLst>
                                      </p:cBhvr>
                                      <p:tavLst>
                                        <p:tav tm="0">
                                          <p:val>
                                            <p:strVal val="#ppt_x"/>
                                          </p:val>
                                        </p:tav>
                                        <p:tav tm="100000">
                                          <p:val>
                                            <p:strVal val="#ppt_x"/>
                                          </p:val>
                                        </p:tav>
                                      </p:tavLst>
                                    </p:anim>
                                    <p:anim calcmode="lin" valueType="num">
                                      <p:cBhvr additive="base">
                                        <p:cTn id="23"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P spid="153606" grpId="0"/>
      <p:bldP spid="153607" grpId="0"/>
      <p:bldP spid="15360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88067" name="Text Box 4"/>
          <p:cNvSpPr txBox="1"/>
          <p:nvPr/>
        </p:nvSpPr>
        <p:spPr>
          <a:xfrm>
            <a:off x="457200" y="287338"/>
            <a:ext cx="5746750" cy="519112"/>
          </a:xfrm>
          <a:prstGeom prst="rect">
            <a:avLst/>
          </a:prstGeom>
          <a:noFill/>
          <a:ln w="31750">
            <a:noFill/>
          </a:ln>
        </p:spPr>
        <p:txBody>
          <a:bodyPr>
            <a:spAutoFit/>
          </a:bodyPr>
          <a:p>
            <a:pPr eaLnBrk="1" hangingPunct="1">
              <a:lnSpc>
                <a:spcPct val="100000"/>
              </a:lnSpc>
            </a:pPr>
            <a:r>
              <a:rPr lang="en-US" altLang="zh-CN" sz="2000" dirty="0">
                <a:solidFill>
                  <a:srgbClr val="008080"/>
                </a:solidFill>
                <a:latin typeface="宋体" panose="02010600030101010101" pitchFamily="2" charset="-122"/>
              </a:rPr>
              <a:t>◆ </a:t>
            </a:r>
            <a:r>
              <a:rPr lang="zh-CN" altLang="en-US" dirty="0">
                <a:latin typeface="宋体" panose="02010600030101010101" pitchFamily="2" charset="-122"/>
              </a:rPr>
              <a:t>溢出常用的判别方法</a:t>
            </a:r>
            <a:r>
              <a:rPr lang="zh-CN" altLang="en-US" sz="2400" b="0" dirty="0">
                <a:latin typeface="宋体" panose="02010600030101010101" pitchFamily="2" charset="-122"/>
              </a:rPr>
              <a:t>：</a:t>
            </a:r>
            <a:endParaRPr lang="zh-CN" altLang="en-US" sz="2400" b="0" dirty="0">
              <a:latin typeface="宋体" panose="02010600030101010101" pitchFamily="2" charset="-122"/>
            </a:endParaRPr>
          </a:p>
        </p:txBody>
      </p:sp>
      <p:sp>
        <p:nvSpPr>
          <p:cNvPr id="88068" name="Text Box 5"/>
          <p:cNvSpPr txBox="1"/>
          <p:nvPr/>
        </p:nvSpPr>
        <p:spPr>
          <a:xfrm>
            <a:off x="312738" y="914400"/>
            <a:ext cx="7634287" cy="523875"/>
          </a:xfrm>
          <a:prstGeom prst="rect">
            <a:avLst/>
          </a:prstGeom>
          <a:noFill/>
          <a:ln w="31750">
            <a:noFill/>
          </a:ln>
        </p:spPr>
        <p:txBody>
          <a:bodyPr>
            <a:spAutoFit/>
          </a:bodyPr>
          <a:p>
            <a:pPr marL="476250" indent="-476250">
              <a:lnSpc>
                <a:spcPct val="100000"/>
              </a:lnSpc>
            </a:pPr>
            <a:r>
              <a:rPr lang="en-US" altLang="zh-CN" dirty="0">
                <a:latin typeface="宋体" panose="02010600030101010101" pitchFamily="2" charset="-122"/>
              </a:rPr>
              <a:t>① </a:t>
            </a:r>
            <a:r>
              <a:rPr lang="zh-CN" altLang="en-US" dirty="0">
                <a:latin typeface="宋体" panose="02010600030101010101" pitchFamily="2" charset="-122"/>
              </a:rPr>
              <a:t>根据数据表示范围判断（人工判断）</a:t>
            </a:r>
            <a:endParaRPr lang="zh-CN" altLang="en-US" dirty="0">
              <a:latin typeface="宋体" panose="02010600030101010101" pitchFamily="2" charset="-122"/>
            </a:endParaRPr>
          </a:p>
        </p:txBody>
      </p:sp>
      <p:sp>
        <p:nvSpPr>
          <p:cNvPr id="88069" name="Text Box 10"/>
          <p:cNvSpPr txBox="1"/>
          <p:nvPr/>
        </p:nvSpPr>
        <p:spPr>
          <a:xfrm>
            <a:off x="595313" y="1600200"/>
            <a:ext cx="8153400" cy="955675"/>
          </a:xfrm>
          <a:prstGeom prst="rect">
            <a:avLst/>
          </a:prstGeom>
          <a:noFill/>
          <a:ln w="25400">
            <a:noFill/>
          </a:ln>
        </p:spPr>
        <p:txBody>
          <a:bodyPr lIns="90000" tIns="46800" rIns="90000" bIns="46800">
            <a:spAutoFit/>
          </a:bodyPr>
          <a:p>
            <a:pPr marL="190500" indent="-190500">
              <a:lnSpc>
                <a:spcPct val="10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带符号数相加时，</a:t>
            </a:r>
            <a:r>
              <a:rPr lang="zh-CN" altLang="en-US" dirty="0">
                <a:solidFill>
                  <a:srgbClr val="006600"/>
                </a:solidFill>
                <a:latin typeface="宋体" panose="02010600030101010101" pitchFamily="2" charset="-122"/>
              </a:rPr>
              <a:t>符号位产生的进位</a:t>
            </a:r>
            <a:r>
              <a:rPr lang="zh-CN" altLang="en-US" dirty="0">
                <a:latin typeface="宋体" panose="02010600030101010101" pitchFamily="2" charset="-122"/>
              </a:rPr>
              <a:t>有</a:t>
            </a:r>
            <a:r>
              <a:rPr lang="zh-CN" altLang="en-US" dirty="0">
                <a:solidFill>
                  <a:schemeClr val="folHlink"/>
                </a:solidFill>
                <a:latin typeface="宋体" panose="02010600030101010101" pitchFamily="2" charset="-122"/>
              </a:rPr>
              <a:t>自动丢弃</a:t>
            </a:r>
            <a:r>
              <a:rPr lang="zh-CN" altLang="en-US" dirty="0">
                <a:latin typeface="宋体" panose="02010600030101010101" pitchFamily="2" charset="-122"/>
              </a:rPr>
              <a:t>和</a:t>
            </a:r>
            <a:r>
              <a:rPr lang="zh-CN" altLang="en-US" dirty="0">
                <a:solidFill>
                  <a:schemeClr val="folHlink"/>
                </a:solidFill>
                <a:latin typeface="宋体" panose="02010600030101010101" pitchFamily="2" charset="-122"/>
              </a:rPr>
              <a:t>指示溢出</a:t>
            </a:r>
            <a:r>
              <a:rPr lang="zh-CN" altLang="en-US" dirty="0">
                <a:latin typeface="宋体" panose="02010600030101010101" pitchFamily="2" charset="-122"/>
              </a:rPr>
              <a:t>两种可能性。 </a:t>
            </a:r>
            <a:endParaRPr lang="zh-CN" altLang="en-US" dirty="0">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89091" name="Text Box 4"/>
          <p:cNvSpPr txBox="1"/>
          <p:nvPr/>
        </p:nvSpPr>
        <p:spPr>
          <a:xfrm>
            <a:off x="468313" y="404813"/>
            <a:ext cx="7559675" cy="3757612"/>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例：补码加法运算（</a:t>
            </a:r>
            <a:r>
              <a:rPr lang="en-US" altLang="zh-CN" dirty="0">
                <a:latin typeface="宋体" panose="02010600030101010101" pitchFamily="2" charset="-122"/>
              </a:rPr>
              <a:t>mod 2</a:t>
            </a:r>
            <a:r>
              <a:rPr lang="en-US" altLang="zh-CN" baseline="30000" dirty="0">
                <a:latin typeface="宋体" panose="02010600030101010101" pitchFamily="2" charset="-122"/>
              </a:rPr>
              <a:t>4</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zh-CN" dirty="0">
                <a:latin typeface="宋体" panose="02010600030101010101" pitchFamily="2" charset="-122"/>
              </a:rPr>
              <a:t>∵</a:t>
            </a:r>
            <a:r>
              <a:rPr lang="en-US" altLang="zh-CN" dirty="0">
                <a:latin typeface="宋体" panose="02010600030101010101" pitchFamily="2" charset="-122"/>
              </a:rPr>
              <a:t>n</a:t>
            </a:r>
            <a:r>
              <a:rPr lang="zh-CN" altLang="en-US" dirty="0">
                <a:latin typeface="宋体" panose="02010600030101010101" pitchFamily="2" charset="-122"/>
              </a:rPr>
              <a:t>＝</a:t>
            </a:r>
            <a:r>
              <a:rPr lang="en-US" altLang="zh-CN" dirty="0">
                <a:latin typeface="宋体" panose="02010600030101010101" pitchFamily="2" charset="-122"/>
              </a:rPr>
              <a:t>4 </a:t>
            </a:r>
            <a:endParaRPr lang="en-US" altLang="zh-CN" dirty="0">
              <a:latin typeface="宋体" panose="02010600030101010101" pitchFamily="2" charset="-122"/>
            </a:endParaRPr>
          </a:p>
          <a:p>
            <a:pPr>
              <a:lnSpc>
                <a:spcPct val="100000"/>
              </a:lnSpc>
            </a:pPr>
            <a:r>
              <a:rPr lang="en-US" altLang="zh-CN" dirty="0">
                <a:latin typeface="宋体" panose="02010600030101010101" pitchFamily="2" charset="-122"/>
              </a:rPr>
              <a:t>∴</a:t>
            </a:r>
            <a:r>
              <a:rPr lang="zh-CN" altLang="en-US" dirty="0">
                <a:latin typeface="宋体" panose="02010600030101010101" pitchFamily="2" charset="-122"/>
              </a:rPr>
              <a:t>补码的表示范围－</a:t>
            </a:r>
            <a:r>
              <a:rPr lang="en-US" altLang="zh-CN" dirty="0">
                <a:latin typeface="宋体" panose="02010600030101010101" pitchFamily="2" charset="-122"/>
              </a:rPr>
              <a:t>8</a:t>
            </a:r>
            <a:r>
              <a:rPr lang="zh-CN" altLang="en-US" dirty="0">
                <a:latin typeface="宋体" panose="02010600030101010101" pitchFamily="2" charset="-122"/>
              </a:rPr>
              <a:t>～＋</a:t>
            </a:r>
            <a:r>
              <a:rPr lang="en-US" altLang="zh-CN" dirty="0">
                <a:latin typeface="宋体" panose="02010600030101010101" pitchFamily="2" charset="-122"/>
              </a:rPr>
              <a:t>7</a:t>
            </a:r>
            <a:r>
              <a:rPr lang="zh-CN" altLang="en-US" dirty="0">
                <a:latin typeface="宋体" panose="02010600030101010101" pitchFamily="2" charset="-122"/>
              </a:rPr>
              <a:t>（</a:t>
            </a:r>
            <a:r>
              <a:rPr lang="en-US" altLang="zh-CN" dirty="0">
                <a:latin typeface="宋体" panose="02010600030101010101" pitchFamily="2" charset="-122"/>
              </a:rPr>
              <a:t>1000</a:t>
            </a:r>
            <a:r>
              <a:rPr lang="zh-CN" altLang="en-US" dirty="0">
                <a:latin typeface="宋体" panose="02010600030101010101" pitchFamily="2" charset="-122"/>
              </a:rPr>
              <a:t>～</a:t>
            </a:r>
            <a:r>
              <a:rPr lang="en-US" altLang="zh-CN" dirty="0">
                <a:latin typeface="宋体" panose="02010600030101010101" pitchFamily="2" charset="-122"/>
              </a:rPr>
              <a:t>0111</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    </a:t>
            </a:r>
            <a:r>
              <a:rPr lang="en-US" altLang="zh-CN" dirty="0">
                <a:latin typeface="宋体" panose="02010600030101010101" pitchFamily="2" charset="-122"/>
              </a:rPr>
              <a:t>0110   </a:t>
            </a:r>
            <a:r>
              <a:rPr lang="zh-CN" altLang="en-US" dirty="0">
                <a:latin typeface="宋体" panose="02010600030101010101" pitchFamily="2" charset="-122"/>
              </a:rPr>
              <a:t>（＋</a:t>
            </a:r>
            <a:r>
              <a:rPr lang="en-US" altLang="zh-CN" dirty="0">
                <a:latin typeface="宋体" panose="02010600030101010101" pitchFamily="2" charset="-122"/>
              </a:rPr>
              <a:t>6</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   </a:t>
            </a:r>
            <a:r>
              <a:rPr lang="en-US" altLang="zh-CN" dirty="0">
                <a:latin typeface="宋体" panose="02010600030101010101" pitchFamily="2" charset="-122"/>
              </a:rPr>
              <a:t>1011   </a:t>
            </a: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en-US" altLang="zh-CN" dirty="0">
                <a:latin typeface="宋体" panose="02010600030101010101" pitchFamily="2" charset="-122"/>
              </a:rPr>
              <a:t>1 0001   </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89092" name="Line 5"/>
          <p:cNvSpPr/>
          <p:nvPr/>
        </p:nvSpPr>
        <p:spPr>
          <a:xfrm>
            <a:off x="1042988" y="3517900"/>
            <a:ext cx="4248150" cy="0"/>
          </a:xfrm>
          <a:prstGeom prst="line">
            <a:avLst/>
          </a:prstGeom>
          <a:ln w="25400" cap="flat" cmpd="sng">
            <a:solidFill>
              <a:schemeClr val="tx1"/>
            </a:solidFill>
            <a:prstDash val="solid"/>
            <a:headEnd type="none" w="med" len="med"/>
            <a:tailEnd type="none" w="med" len="med"/>
          </a:ln>
        </p:spPr>
      </p:sp>
      <p:sp>
        <p:nvSpPr>
          <p:cNvPr id="89093" name="Line 6"/>
          <p:cNvSpPr/>
          <p:nvPr/>
        </p:nvSpPr>
        <p:spPr>
          <a:xfrm flipV="1">
            <a:off x="1547813" y="4162425"/>
            <a:ext cx="288925" cy="696913"/>
          </a:xfrm>
          <a:prstGeom prst="line">
            <a:avLst/>
          </a:prstGeom>
          <a:ln w="25400" cap="flat" cmpd="sng">
            <a:solidFill>
              <a:schemeClr val="tx1"/>
            </a:solidFill>
            <a:prstDash val="solid"/>
            <a:headEnd type="none" w="med" len="med"/>
            <a:tailEnd type="triangle" w="med" len="med"/>
          </a:ln>
        </p:spPr>
      </p:sp>
      <p:sp>
        <p:nvSpPr>
          <p:cNvPr id="89094" name="Text Box 7"/>
          <p:cNvSpPr txBox="1"/>
          <p:nvPr/>
        </p:nvSpPr>
        <p:spPr>
          <a:xfrm>
            <a:off x="1042988" y="5084763"/>
            <a:ext cx="2449512" cy="525462"/>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自动丢弃</a:t>
            </a:r>
            <a:endParaRPr lang="zh-CN" altLang="en-US" dirty="0">
              <a:latin typeface="宋体" panose="02010600030101010101" pitchFamily="2" charset="-122"/>
            </a:endParaRPr>
          </a:p>
        </p:txBody>
      </p:sp>
      <p:sp>
        <p:nvSpPr>
          <p:cNvPr id="89095" name="Text Box 8"/>
          <p:cNvSpPr txBox="1"/>
          <p:nvPr/>
        </p:nvSpPr>
        <p:spPr>
          <a:xfrm>
            <a:off x="5003800" y="3789363"/>
            <a:ext cx="2592388" cy="561975"/>
          </a:xfrm>
          <a:prstGeom prst="rect">
            <a:avLst/>
          </a:prstGeom>
          <a:noFill/>
          <a:ln w="25400">
            <a:noFill/>
          </a:ln>
        </p:spPr>
        <p:txBody>
          <a:bodyPr lIns="90000" tIns="46800" rIns="90000" bIns="46800">
            <a:spAutoFit/>
          </a:bodyPr>
          <a:p>
            <a:endParaRPr lang="zh-CN" altLang="zh-CN" dirty="0">
              <a:latin typeface="宋体" panose="02010600030101010101" pitchFamily="2" charset="-122"/>
            </a:endParaRPr>
          </a:p>
        </p:txBody>
      </p:sp>
      <p:sp>
        <p:nvSpPr>
          <p:cNvPr id="89096" name="Text Box 9"/>
          <p:cNvSpPr txBox="1"/>
          <p:nvPr/>
        </p:nvSpPr>
        <p:spPr>
          <a:xfrm>
            <a:off x="5292725" y="4387850"/>
            <a:ext cx="2735263" cy="525463"/>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不溢出</a:t>
            </a:r>
            <a:endParaRPr lang="zh-CN" altLang="en-US" dirty="0">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90115" name="Rectangle 4"/>
          <p:cNvSpPr/>
          <p:nvPr/>
        </p:nvSpPr>
        <p:spPr>
          <a:xfrm>
            <a:off x="611188" y="549275"/>
            <a:ext cx="7605712" cy="1817688"/>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    </a:t>
            </a:r>
            <a:r>
              <a:rPr lang="en-US" altLang="zh-CN" dirty="0">
                <a:latin typeface="宋体" panose="02010600030101010101" pitchFamily="2" charset="-122"/>
              </a:rPr>
              <a:t>1111   </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   </a:t>
            </a:r>
            <a:r>
              <a:rPr lang="en-US" altLang="zh-CN" dirty="0">
                <a:latin typeface="宋体" panose="02010600030101010101" pitchFamily="2" charset="-122"/>
              </a:rPr>
              <a:t>1100   </a:t>
            </a: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en-US" altLang="zh-CN" dirty="0">
                <a:latin typeface="宋体" panose="02010600030101010101" pitchFamily="2" charset="-122"/>
              </a:rPr>
              <a:t>1 1011   </a:t>
            </a: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90116" name="Line 5"/>
          <p:cNvSpPr/>
          <p:nvPr/>
        </p:nvSpPr>
        <p:spPr>
          <a:xfrm>
            <a:off x="1692275" y="1739900"/>
            <a:ext cx="3240088" cy="0"/>
          </a:xfrm>
          <a:prstGeom prst="line">
            <a:avLst/>
          </a:prstGeom>
          <a:ln w="25400" cap="flat" cmpd="sng">
            <a:solidFill>
              <a:schemeClr val="tx1"/>
            </a:solidFill>
            <a:prstDash val="solid"/>
            <a:headEnd type="none" w="med" len="med"/>
            <a:tailEnd type="none" w="med" len="med"/>
          </a:ln>
        </p:spPr>
      </p:sp>
      <p:sp>
        <p:nvSpPr>
          <p:cNvPr id="90117" name="Text Box 6"/>
          <p:cNvSpPr txBox="1"/>
          <p:nvPr/>
        </p:nvSpPr>
        <p:spPr>
          <a:xfrm>
            <a:off x="468313" y="2781300"/>
            <a:ext cx="2449512" cy="525463"/>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自动丢弃</a:t>
            </a:r>
            <a:endParaRPr lang="zh-CN" altLang="en-US" dirty="0">
              <a:latin typeface="宋体" panose="02010600030101010101" pitchFamily="2" charset="-122"/>
            </a:endParaRPr>
          </a:p>
        </p:txBody>
      </p:sp>
      <p:sp>
        <p:nvSpPr>
          <p:cNvPr id="90118" name="Line 7"/>
          <p:cNvSpPr/>
          <p:nvPr/>
        </p:nvSpPr>
        <p:spPr>
          <a:xfrm flipV="1">
            <a:off x="1116013" y="2051050"/>
            <a:ext cx="576262" cy="730250"/>
          </a:xfrm>
          <a:prstGeom prst="line">
            <a:avLst/>
          </a:prstGeom>
          <a:ln w="25400" cap="flat" cmpd="sng">
            <a:solidFill>
              <a:schemeClr val="tx1"/>
            </a:solidFill>
            <a:prstDash val="solid"/>
            <a:headEnd type="none" w="med" len="med"/>
            <a:tailEnd type="triangle" w="med" len="med"/>
          </a:ln>
        </p:spPr>
      </p:sp>
      <p:sp>
        <p:nvSpPr>
          <p:cNvPr id="90119" name="Text Box 8"/>
          <p:cNvSpPr txBox="1"/>
          <p:nvPr/>
        </p:nvSpPr>
        <p:spPr>
          <a:xfrm>
            <a:off x="4275138" y="2576513"/>
            <a:ext cx="2735262" cy="525462"/>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不溢出</a:t>
            </a:r>
            <a:endParaRPr lang="zh-CN" altLang="en-US" dirty="0">
              <a:latin typeface="宋体" panose="02010600030101010101" pitchFamily="2" charset="-122"/>
            </a:endParaRPr>
          </a:p>
        </p:txBody>
      </p:sp>
      <p:sp>
        <p:nvSpPr>
          <p:cNvPr id="90120" name="Rectangle 9"/>
          <p:cNvSpPr/>
          <p:nvPr/>
        </p:nvSpPr>
        <p:spPr>
          <a:xfrm>
            <a:off x="827088" y="3716338"/>
            <a:ext cx="4572000" cy="1817687"/>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    </a:t>
            </a:r>
            <a:r>
              <a:rPr lang="en-US" altLang="zh-CN" dirty="0">
                <a:latin typeface="宋体" panose="02010600030101010101" pitchFamily="2" charset="-122"/>
              </a:rPr>
              <a:t>0101   </a:t>
            </a: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   </a:t>
            </a:r>
            <a:r>
              <a:rPr lang="en-US" altLang="zh-CN" dirty="0">
                <a:latin typeface="宋体" panose="02010600030101010101" pitchFamily="2" charset="-122"/>
              </a:rPr>
              <a:t>0100   </a:t>
            </a: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en-US" altLang="zh-CN" dirty="0">
                <a:latin typeface="宋体" panose="02010600030101010101" pitchFamily="2" charset="-122"/>
              </a:rPr>
              <a:t>0 1001   </a:t>
            </a:r>
            <a:r>
              <a:rPr lang="zh-CN" altLang="en-US" dirty="0">
                <a:latin typeface="宋体" panose="02010600030101010101" pitchFamily="2" charset="-122"/>
              </a:rPr>
              <a:t>（＋</a:t>
            </a:r>
            <a:r>
              <a:rPr lang="en-US" altLang="zh-CN" dirty="0">
                <a:latin typeface="宋体" panose="02010600030101010101" pitchFamily="2" charset="-122"/>
              </a:rPr>
              <a:t>9</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90121" name="Line 10"/>
          <p:cNvSpPr/>
          <p:nvPr/>
        </p:nvSpPr>
        <p:spPr>
          <a:xfrm>
            <a:off x="1116013" y="4724400"/>
            <a:ext cx="3384550" cy="0"/>
          </a:xfrm>
          <a:prstGeom prst="line">
            <a:avLst/>
          </a:prstGeom>
          <a:ln w="25400" cap="flat" cmpd="sng">
            <a:solidFill>
              <a:schemeClr val="tx1"/>
            </a:solidFill>
            <a:prstDash val="solid"/>
            <a:headEnd type="none" w="med" len="med"/>
            <a:tailEnd type="none" w="med" len="med"/>
          </a:ln>
        </p:spPr>
      </p:sp>
      <p:sp>
        <p:nvSpPr>
          <p:cNvPr id="90122" name="Text Box 11"/>
          <p:cNvSpPr txBox="1"/>
          <p:nvPr/>
        </p:nvSpPr>
        <p:spPr>
          <a:xfrm>
            <a:off x="4932363" y="5534025"/>
            <a:ext cx="1538287" cy="525463"/>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溢出</a:t>
            </a:r>
            <a:endParaRPr lang="zh-CN" altLang="en-US" dirty="0">
              <a:latin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91139" name="Rectangle 2"/>
          <p:cNvSpPr/>
          <p:nvPr/>
        </p:nvSpPr>
        <p:spPr>
          <a:xfrm>
            <a:off x="395288" y="404813"/>
            <a:ext cx="4572000" cy="1817687"/>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    </a:t>
            </a:r>
            <a:r>
              <a:rPr lang="en-US" altLang="zh-CN" dirty="0">
                <a:latin typeface="宋体" panose="02010600030101010101" pitchFamily="2" charset="-122"/>
              </a:rPr>
              <a:t>1011   </a:t>
            </a: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   </a:t>
            </a:r>
            <a:r>
              <a:rPr lang="en-US" altLang="zh-CN" dirty="0">
                <a:latin typeface="宋体" panose="02010600030101010101" pitchFamily="2" charset="-122"/>
              </a:rPr>
              <a:t>1100   </a:t>
            </a: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en-US" altLang="zh-CN" dirty="0">
                <a:latin typeface="宋体" panose="02010600030101010101" pitchFamily="2" charset="-122"/>
              </a:rPr>
              <a:t>1 0111   </a:t>
            </a:r>
            <a:r>
              <a:rPr lang="zh-CN" altLang="en-US" dirty="0">
                <a:latin typeface="宋体" panose="02010600030101010101" pitchFamily="2" charset="-122"/>
              </a:rPr>
              <a:t>（－</a:t>
            </a:r>
            <a:r>
              <a:rPr lang="en-US" altLang="zh-CN" dirty="0">
                <a:latin typeface="宋体" panose="02010600030101010101" pitchFamily="2" charset="-122"/>
              </a:rPr>
              <a:t>9</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91140" name="Line 4"/>
          <p:cNvSpPr/>
          <p:nvPr/>
        </p:nvSpPr>
        <p:spPr>
          <a:xfrm>
            <a:off x="1187450" y="1651000"/>
            <a:ext cx="2879725" cy="0"/>
          </a:xfrm>
          <a:prstGeom prst="line">
            <a:avLst/>
          </a:prstGeom>
          <a:ln w="25400" cap="flat" cmpd="sng">
            <a:solidFill>
              <a:schemeClr val="tx1"/>
            </a:solidFill>
            <a:prstDash val="solid"/>
            <a:headEnd type="none" w="med" len="med"/>
            <a:tailEnd type="none" w="med" len="med"/>
          </a:ln>
        </p:spPr>
      </p:sp>
      <p:sp>
        <p:nvSpPr>
          <p:cNvPr id="91141" name="Text Box 5"/>
          <p:cNvSpPr txBox="1"/>
          <p:nvPr/>
        </p:nvSpPr>
        <p:spPr>
          <a:xfrm>
            <a:off x="4660900" y="2151063"/>
            <a:ext cx="2735263" cy="525462"/>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溢出</a:t>
            </a:r>
            <a:endParaRPr lang="zh-CN" altLang="en-US" dirty="0">
              <a:latin typeface="宋体" panose="02010600030101010101" pitchFamily="2" charset="-122"/>
            </a:endParaRPr>
          </a:p>
        </p:txBody>
      </p:sp>
      <p:sp>
        <p:nvSpPr>
          <p:cNvPr id="91142" name="Text Box 6"/>
          <p:cNvSpPr txBox="1"/>
          <p:nvPr/>
        </p:nvSpPr>
        <p:spPr>
          <a:xfrm>
            <a:off x="376238" y="3251200"/>
            <a:ext cx="8539162" cy="2679700"/>
          </a:xfrm>
          <a:prstGeom prst="rect">
            <a:avLst/>
          </a:prstGeom>
          <a:noFill/>
          <a:ln w="25400">
            <a:noFill/>
          </a:ln>
        </p:spPr>
        <p:txBody>
          <a:bodyPr lIns="90000" tIns="46800" rIns="90000" bIns="46800">
            <a:spAutoFit/>
          </a:bodyPr>
          <a:p>
            <a:pPr>
              <a:lnSpc>
                <a:spcPct val="100000"/>
              </a:lnSpc>
            </a:pPr>
            <a:r>
              <a:rPr lang="zh-CN" altLang="en-US" dirty="0">
                <a:latin typeface="宋体" panose="02010600030101010101" pitchFamily="2" charset="-122"/>
              </a:rPr>
              <a:t>说明：运算结果应在－</a:t>
            </a:r>
            <a:r>
              <a:rPr lang="en-US" altLang="zh-CN" dirty="0">
                <a:latin typeface="宋体" panose="02010600030101010101" pitchFamily="2" charset="-122"/>
              </a:rPr>
              <a:t>8</a:t>
            </a:r>
            <a:r>
              <a:rPr lang="zh-CN" altLang="en-US" dirty="0">
                <a:latin typeface="宋体" panose="02010600030101010101" pitchFamily="2" charset="-122"/>
              </a:rPr>
              <a:t>～＋</a:t>
            </a:r>
            <a:r>
              <a:rPr lang="en-US" altLang="zh-CN" dirty="0">
                <a:latin typeface="宋体" panose="02010600030101010101" pitchFamily="2" charset="-122"/>
              </a:rPr>
              <a:t>7</a:t>
            </a:r>
            <a:r>
              <a:rPr lang="zh-CN" altLang="en-US" dirty="0">
                <a:latin typeface="宋体" panose="02010600030101010101" pitchFamily="2" charset="-122"/>
              </a:rPr>
              <a:t>之间</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）结果在上述范围内，无溢出，最高位产生的进位自动丢弃，不影响运算结果；</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  （</a:t>
            </a:r>
            <a:r>
              <a:rPr lang="en-US" altLang="zh-CN" dirty="0">
                <a:latin typeface="宋体" panose="02010600030101010101" pitchFamily="2" charset="-122"/>
              </a:rPr>
              <a:t>3</a:t>
            </a: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）结果分别是＋</a:t>
            </a:r>
            <a:r>
              <a:rPr lang="en-US" altLang="zh-CN" dirty="0">
                <a:latin typeface="宋体" panose="02010600030101010101" pitchFamily="2" charset="-122"/>
              </a:rPr>
              <a:t>9</a:t>
            </a:r>
            <a:r>
              <a:rPr lang="zh-CN" altLang="en-US" dirty="0">
                <a:latin typeface="宋体" panose="02010600030101010101" pitchFamily="2" charset="-122"/>
              </a:rPr>
              <a:t>和－</a:t>
            </a:r>
            <a:r>
              <a:rPr lang="en-US" altLang="zh-CN" dirty="0">
                <a:latin typeface="宋体" panose="02010600030101010101" pitchFamily="2" charset="-122"/>
              </a:rPr>
              <a:t>9</a:t>
            </a:r>
            <a:r>
              <a:rPr lang="zh-CN" altLang="en-US" dirty="0">
                <a:latin typeface="宋体" panose="02010600030101010101" pitchFamily="2" charset="-122"/>
              </a:rPr>
              <a:t>不在－</a:t>
            </a:r>
            <a:r>
              <a:rPr lang="en-US" altLang="zh-CN" dirty="0">
                <a:latin typeface="宋体" panose="02010600030101010101" pitchFamily="2" charset="-122"/>
              </a:rPr>
              <a:t>8</a:t>
            </a:r>
            <a:r>
              <a:rPr lang="zh-CN" altLang="en-US" dirty="0">
                <a:latin typeface="宋体" panose="02010600030101010101" pitchFamily="2" charset="-122"/>
              </a:rPr>
              <a:t>～＋</a:t>
            </a:r>
            <a:r>
              <a:rPr lang="en-US" altLang="zh-CN" dirty="0">
                <a:latin typeface="宋体" panose="02010600030101010101" pitchFamily="2" charset="-122"/>
              </a:rPr>
              <a:t>7</a:t>
            </a:r>
            <a:r>
              <a:rPr lang="zh-CN" altLang="en-US" dirty="0">
                <a:latin typeface="宋体" panose="02010600030101010101" pitchFamily="2" charset="-122"/>
              </a:rPr>
              <a:t>之间，故溢出。</a:t>
            </a:r>
            <a:endParaRPr lang="zh-CN" altLang="en-US" dirty="0">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grpSp>
        <p:nvGrpSpPr>
          <p:cNvPr id="2" name="Group 2"/>
          <p:cNvGrpSpPr/>
          <p:nvPr/>
        </p:nvGrpSpPr>
        <p:grpSpPr>
          <a:xfrm>
            <a:off x="668338" y="539750"/>
            <a:ext cx="8247062" cy="2630488"/>
            <a:chOff x="375" y="1710"/>
            <a:chExt cx="5195" cy="1657"/>
          </a:xfrm>
        </p:grpSpPr>
        <p:sp>
          <p:nvSpPr>
            <p:cNvPr id="92170" name="Text Box 3"/>
            <p:cNvSpPr txBox="1"/>
            <p:nvPr/>
          </p:nvSpPr>
          <p:spPr>
            <a:xfrm>
              <a:off x="375" y="1710"/>
              <a:ext cx="5195" cy="331"/>
            </a:xfrm>
            <a:prstGeom prst="rect">
              <a:avLst/>
            </a:prstGeom>
            <a:noFill/>
            <a:ln w="25400">
              <a:noFill/>
            </a:ln>
          </p:spPr>
          <p:txBody>
            <a:bodyPr wrap="none" lIns="90000" tIns="46800" rIns="90000" bIns="46800">
              <a:spAutoFit/>
            </a:bodyPr>
            <a:p>
              <a:pPr>
                <a:lnSpc>
                  <a:spcPct val="100000"/>
                </a:lnSpc>
              </a:pPr>
              <a:r>
                <a:rPr lang="en-US" altLang="zh-CN" dirty="0">
                  <a:latin typeface="宋体" panose="02010600030101010101" pitchFamily="2" charset="-122"/>
                </a:rPr>
                <a:t>②</a:t>
              </a: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不同符号的数相加不可能产生溢出（如例</a:t>
              </a:r>
              <a:r>
                <a:rPr lang="en-US" altLang="zh-CN" dirty="0">
                  <a:latin typeface="宋体" panose="02010600030101010101" pitchFamily="2" charset="-122"/>
                </a:rPr>
                <a:t>1</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92171" name="Text Box 4"/>
            <p:cNvSpPr txBox="1"/>
            <p:nvPr/>
          </p:nvSpPr>
          <p:spPr>
            <a:xfrm>
              <a:off x="375" y="2086"/>
              <a:ext cx="5193" cy="1281"/>
            </a:xfrm>
            <a:prstGeom prst="rect">
              <a:avLst/>
            </a:prstGeom>
            <a:noFill/>
            <a:ln w="25400">
              <a:noFill/>
            </a:ln>
          </p:spPr>
          <p:txBody>
            <a:bodyPr lIns="90000" tIns="46800" rIns="90000" bIns="46800">
              <a:spAutoFit/>
            </a:bodyPr>
            <a:p>
              <a:pPr marL="190500" indent="-190500">
                <a:lnSpc>
                  <a:spcPct val="100000"/>
                </a:lnSpc>
                <a:buFont typeface="Symbol" panose="05050102010706020507" pitchFamily="18" charset="2"/>
                <a:buChar char="·"/>
              </a:pPr>
              <a:r>
                <a:rPr lang="zh-CN" altLang="en-US" dirty="0">
                  <a:latin typeface="宋体" panose="02010600030101010101" pitchFamily="2" charset="-122"/>
                </a:rPr>
                <a:t>当两个操作数符号相同而和数的符号位与操作数符号也相同时不可能产生溢出。</a:t>
              </a:r>
              <a:endParaRPr lang="en-US" altLang="zh-CN" dirty="0">
                <a:latin typeface="宋体" panose="02010600030101010101" pitchFamily="2" charset="-122"/>
              </a:endParaRPr>
            </a:p>
            <a:p>
              <a:pPr marL="190500" indent="-190500">
                <a:lnSpc>
                  <a:spcPct val="100000"/>
                </a:lnSpc>
                <a:buFont typeface="Symbol" panose="05050102010706020507" pitchFamily="18" charset="2"/>
                <a:buChar char="·"/>
              </a:pPr>
              <a:r>
                <a:rPr lang="zh-CN" altLang="en-US" dirty="0">
                  <a:latin typeface="宋体" panose="02010600030101010101" pitchFamily="2" charset="-122"/>
                </a:rPr>
                <a:t>只有当</a:t>
              </a:r>
              <a:r>
                <a:rPr lang="zh-CN" altLang="en-US" dirty="0">
                  <a:solidFill>
                    <a:schemeClr val="folHlink"/>
                  </a:solidFill>
                  <a:latin typeface="宋体" panose="02010600030101010101" pitchFamily="2" charset="-122"/>
                </a:rPr>
                <a:t>两个操作数符号相同而和数的符号位与操作数符号不同时</a:t>
              </a:r>
              <a:r>
                <a:rPr lang="zh-CN" altLang="en-US" dirty="0">
                  <a:latin typeface="宋体" panose="02010600030101010101" pitchFamily="2" charset="-122"/>
                </a:rPr>
                <a:t>才产生溢出。 </a:t>
              </a:r>
              <a:endParaRPr lang="zh-CN" altLang="en-US" dirty="0">
                <a:latin typeface="宋体" panose="02010600030101010101" pitchFamily="2" charset="-122"/>
              </a:endParaRPr>
            </a:p>
          </p:txBody>
        </p:sp>
      </p:grpSp>
      <p:sp>
        <p:nvSpPr>
          <p:cNvPr id="324613" name="Text Box 5"/>
          <p:cNvSpPr txBox="1"/>
          <p:nvPr/>
        </p:nvSpPr>
        <p:spPr>
          <a:xfrm>
            <a:off x="179388" y="2133600"/>
            <a:ext cx="8243887" cy="401638"/>
          </a:xfrm>
          <a:prstGeom prst="rect">
            <a:avLst/>
          </a:prstGeom>
          <a:noFill/>
          <a:ln w="25400">
            <a:noFill/>
          </a:ln>
        </p:spPr>
        <p:txBody>
          <a:bodyPr lIns="90000" tIns="46800" rIns="90000" bIns="46800">
            <a:spAutoFit/>
          </a:bodyPr>
          <a:p>
            <a:pPr marL="190500" indent="-190500">
              <a:lnSpc>
                <a:spcPct val="100000"/>
              </a:lnSpc>
            </a:pPr>
            <a:r>
              <a:rPr lang="en-US" altLang="zh-CN" sz="2000" b="0" dirty="0">
                <a:solidFill>
                  <a:srgbClr val="008080"/>
                </a:solidFill>
                <a:latin typeface="宋体" panose="02010600030101010101" pitchFamily="2" charset="-122"/>
                <a:sym typeface="Symbol" panose="05050102010706020507" pitchFamily="18" charset="2"/>
              </a:rPr>
              <a:t></a:t>
            </a:r>
            <a:endParaRPr lang="zh-CN" altLang="en-US" dirty="0">
              <a:latin typeface="宋体" panose="02010600030101010101" pitchFamily="2" charset="-122"/>
            </a:endParaRPr>
          </a:p>
        </p:txBody>
      </p:sp>
      <p:grpSp>
        <p:nvGrpSpPr>
          <p:cNvPr id="3" name="Group 6"/>
          <p:cNvGrpSpPr/>
          <p:nvPr/>
        </p:nvGrpSpPr>
        <p:grpSpPr>
          <a:xfrm>
            <a:off x="1023938" y="4868863"/>
            <a:ext cx="5000625" cy="1031875"/>
            <a:chOff x="672" y="3360"/>
            <a:chExt cx="3150" cy="650"/>
          </a:xfrm>
        </p:grpSpPr>
        <p:sp>
          <p:nvSpPr>
            <p:cNvPr id="92166" name="Text Box 7"/>
            <p:cNvSpPr txBox="1"/>
            <p:nvPr/>
          </p:nvSpPr>
          <p:spPr>
            <a:xfrm>
              <a:off x="672" y="3360"/>
              <a:ext cx="3150" cy="650"/>
            </a:xfrm>
            <a:prstGeom prst="rect">
              <a:avLst/>
            </a:prstGeom>
            <a:noFill/>
            <a:ln w="25400">
              <a:noFill/>
            </a:ln>
          </p:spPr>
          <p:txBody>
            <a:bodyPr wrap="none" lIns="90000" tIns="46800" rIns="90000" bIns="46800">
              <a:spAutoFit/>
            </a:bodyPr>
            <a:p>
              <a:r>
                <a:rPr lang="en-US" altLang="zh-CN" dirty="0">
                  <a:latin typeface="宋体" panose="02010600030101010101" pitchFamily="2" charset="-122"/>
                  <a:cs typeface="Times New Roman" panose="02020603050405020304" pitchFamily="18" charset="0"/>
                </a:rPr>
                <a:t>OVR</a:t>
              </a:r>
              <a:r>
                <a:rPr lang="zh-CN" altLang="en-US" dirty="0">
                  <a:latin typeface="宋体" panose="02010600030101010101" pitchFamily="2" charset="-122"/>
                </a:rPr>
                <a:t>＝</a:t>
              </a:r>
              <a:r>
                <a:rPr lang="en-US" altLang="zh-CN" dirty="0">
                  <a:latin typeface="宋体" panose="02010600030101010101" pitchFamily="2" charset="-122"/>
                  <a:cs typeface="Times New Roman" panose="02020603050405020304" pitchFamily="18" charset="0"/>
                </a:rPr>
                <a:t>A</a:t>
              </a:r>
              <a:r>
                <a:rPr lang="en-US" altLang="zh-CN" baseline="-30000" dirty="0">
                  <a:latin typeface="宋体" panose="02010600030101010101" pitchFamily="2" charset="-122"/>
                  <a:cs typeface="Times New Roman" panose="02020603050405020304" pitchFamily="18" charset="0"/>
                </a:rPr>
                <a:t>n</a:t>
              </a:r>
              <a:r>
                <a:rPr lang="en-US" altLang="zh-CN" dirty="0">
                  <a:latin typeface="宋体" panose="02010600030101010101" pitchFamily="2" charset="-122"/>
                  <a:cs typeface="Times New Roman" panose="02020603050405020304" pitchFamily="18" charset="0"/>
                </a:rPr>
                <a:t>B</a:t>
              </a:r>
              <a:r>
                <a:rPr lang="en-US" altLang="zh-CN" baseline="-30000" dirty="0">
                  <a:latin typeface="宋体" panose="02010600030101010101" pitchFamily="2" charset="-122"/>
                  <a:cs typeface="Times New Roman" panose="02020603050405020304" pitchFamily="18" charset="0"/>
                </a:rPr>
                <a:t>n</a:t>
              </a:r>
              <a:r>
                <a:rPr lang="en-US" altLang="zh-CN" dirty="0">
                  <a:latin typeface="宋体" panose="02010600030101010101" pitchFamily="2" charset="-122"/>
                  <a:cs typeface="Times New Roman" panose="02020603050405020304" pitchFamily="18" charset="0"/>
                </a:rPr>
                <a:t>S</a:t>
              </a:r>
              <a:r>
                <a:rPr lang="en-US" altLang="zh-CN" baseline="-30000" dirty="0">
                  <a:latin typeface="宋体" panose="02010600030101010101" pitchFamily="2" charset="-122"/>
                  <a:cs typeface="Times New Roman" panose="02020603050405020304" pitchFamily="18" charset="0"/>
                </a:rPr>
                <a:t>n</a:t>
              </a:r>
              <a:r>
                <a:rPr lang="zh-CN" altLang="en-US" dirty="0">
                  <a:latin typeface="宋体" panose="02010600030101010101" pitchFamily="2" charset="-122"/>
                </a:rPr>
                <a:t>＋</a:t>
              </a:r>
              <a:r>
                <a:rPr lang="en-US" altLang="zh-CN" dirty="0">
                  <a:latin typeface="宋体" panose="02010600030101010101" pitchFamily="2" charset="-122"/>
                  <a:cs typeface="Times New Roman" panose="02020603050405020304" pitchFamily="18" charset="0"/>
                </a:rPr>
                <a:t>A</a:t>
              </a:r>
              <a:r>
                <a:rPr lang="en-US" altLang="zh-CN" baseline="-30000" dirty="0">
                  <a:latin typeface="宋体" panose="02010600030101010101" pitchFamily="2" charset="-122"/>
                  <a:cs typeface="Times New Roman" panose="02020603050405020304" pitchFamily="18" charset="0"/>
                </a:rPr>
                <a:t>n</a:t>
              </a:r>
              <a:r>
                <a:rPr lang="en-US" altLang="zh-CN" dirty="0">
                  <a:latin typeface="宋体" panose="02010600030101010101" pitchFamily="2" charset="-122"/>
                  <a:cs typeface="Times New Roman" panose="02020603050405020304" pitchFamily="18" charset="0"/>
                </a:rPr>
                <a:t>B</a:t>
              </a:r>
              <a:r>
                <a:rPr lang="en-US" altLang="zh-CN" baseline="-30000" dirty="0">
                  <a:latin typeface="宋体" panose="02010600030101010101" pitchFamily="2" charset="-122"/>
                  <a:cs typeface="Times New Roman" panose="02020603050405020304" pitchFamily="18" charset="0"/>
                </a:rPr>
                <a:t>n</a:t>
              </a:r>
              <a:r>
                <a:rPr lang="en-US" altLang="zh-CN" dirty="0">
                  <a:latin typeface="宋体" panose="02010600030101010101" pitchFamily="2" charset="-122"/>
                  <a:cs typeface="Times New Roman" panose="02020603050405020304" pitchFamily="18" charset="0"/>
                </a:rPr>
                <a:t>S</a:t>
              </a:r>
              <a:r>
                <a:rPr lang="en-US" altLang="zh-CN" baseline="-30000" dirty="0">
                  <a:latin typeface="宋体" panose="02010600030101010101" pitchFamily="2" charset="-122"/>
                  <a:cs typeface="Times New Roman" panose="02020603050405020304" pitchFamily="18" charset="0"/>
                </a:rPr>
                <a:t>n</a:t>
              </a:r>
              <a:endParaRPr lang="en-US" altLang="zh-CN" dirty="0">
                <a:latin typeface="宋体" panose="02010600030101010101" pitchFamily="2" charset="-122"/>
                <a:cs typeface="Times New Roman" panose="02020603050405020304" pitchFamily="18" charset="0"/>
              </a:endParaRPr>
            </a:p>
            <a:p>
              <a:r>
                <a:rPr lang="en-US" altLang="zh-CN" dirty="0">
                  <a:latin typeface="宋体" panose="02010600030101010101" pitchFamily="2" charset="-122"/>
                </a:rPr>
                <a:t>         </a:t>
              </a:r>
              <a:r>
                <a:rPr lang="zh-CN" altLang="en-US" dirty="0">
                  <a:latin typeface="宋体" panose="02010600030101010101" pitchFamily="2" charset="-122"/>
                </a:rPr>
                <a:t>＝（</a:t>
              </a:r>
              <a:r>
                <a:rPr lang="en-US" altLang="zh-CN" dirty="0">
                  <a:latin typeface="宋体" panose="02010600030101010101" pitchFamily="2" charset="-122"/>
                </a:rPr>
                <a:t>A</a:t>
              </a:r>
              <a:r>
                <a:rPr lang="en-US" altLang="zh-CN" baseline="-30000" dirty="0">
                  <a:latin typeface="宋体" panose="02010600030101010101" pitchFamily="2" charset="-122"/>
                </a:rPr>
                <a:t>n</a:t>
              </a:r>
              <a:r>
                <a:rPr lang="en-US" altLang="zh-CN" dirty="0">
                  <a:latin typeface="宋体" panose="02010600030101010101" pitchFamily="2" charset="-122"/>
                </a:rPr>
                <a:t>⊕S</a:t>
              </a:r>
              <a:r>
                <a:rPr lang="en-US" altLang="zh-CN" baseline="-30000" dirty="0">
                  <a:latin typeface="宋体" panose="02010600030101010101" pitchFamily="2" charset="-122"/>
                </a:rPr>
                <a:t>n</a:t>
              </a:r>
              <a:r>
                <a:rPr lang="zh-CN" altLang="en-US" dirty="0">
                  <a:latin typeface="宋体" panose="02010600030101010101" pitchFamily="2" charset="-122"/>
                </a:rPr>
                <a:t>）（</a:t>
              </a:r>
              <a:r>
                <a:rPr lang="en-US" altLang="zh-CN" dirty="0">
                  <a:latin typeface="宋体" panose="02010600030101010101" pitchFamily="2" charset="-122"/>
                </a:rPr>
                <a:t>B</a:t>
              </a:r>
              <a:r>
                <a:rPr lang="en-US" altLang="zh-CN" baseline="-30000" dirty="0">
                  <a:latin typeface="宋体" panose="02010600030101010101" pitchFamily="2" charset="-122"/>
                </a:rPr>
                <a:t>n</a:t>
              </a:r>
              <a:r>
                <a:rPr lang="en-US" altLang="zh-CN" dirty="0">
                  <a:latin typeface="宋体" panose="02010600030101010101" pitchFamily="2" charset="-122"/>
                </a:rPr>
                <a:t>⊕S</a:t>
              </a:r>
              <a:r>
                <a:rPr lang="en-US" altLang="zh-CN" baseline="-30000" dirty="0">
                  <a:latin typeface="宋体" panose="02010600030101010101" pitchFamily="2" charset="-122"/>
                </a:rPr>
                <a:t>n</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92167" name="Line 8"/>
            <p:cNvSpPr/>
            <p:nvPr/>
          </p:nvSpPr>
          <p:spPr>
            <a:xfrm>
              <a:off x="1920" y="3436"/>
              <a:ext cx="192" cy="0"/>
            </a:xfrm>
            <a:prstGeom prst="line">
              <a:avLst/>
            </a:prstGeom>
            <a:ln w="25400" cap="flat" cmpd="sng">
              <a:solidFill>
                <a:schemeClr val="tx1"/>
              </a:solidFill>
              <a:prstDash val="solid"/>
              <a:headEnd type="none" w="med" len="med"/>
              <a:tailEnd type="none" w="med" len="med"/>
            </a:ln>
          </p:spPr>
        </p:sp>
        <p:sp>
          <p:nvSpPr>
            <p:cNvPr id="92168" name="Line 9"/>
            <p:cNvSpPr/>
            <p:nvPr/>
          </p:nvSpPr>
          <p:spPr>
            <a:xfrm>
              <a:off x="2592" y="3436"/>
              <a:ext cx="192" cy="0"/>
            </a:xfrm>
            <a:prstGeom prst="line">
              <a:avLst/>
            </a:prstGeom>
            <a:ln w="25400" cap="flat" cmpd="sng">
              <a:solidFill>
                <a:schemeClr val="tx1"/>
              </a:solidFill>
              <a:prstDash val="solid"/>
              <a:headEnd type="none" w="med" len="med"/>
              <a:tailEnd type="none" w="med" len="med"/>
            </a:ln>
          </p:spPr>
        </p:sp>
        <p:sp>
          <p:nvSpPr>
            <p:cNvPr id="92169" name="Line 10"/>
            <p:cNvSpPr/>
            <p:nvPr/>
          </p:nvSpPr>
          <p:spPr>
            <a:xfrm>
              <a:off x="2352" y="3436"/>
              <a:ext cx="192" cy="0"/>
            </a:xfrm>
            <a:prstGeom prst="line">
              <a:avLst/>
            </a:prstGeom>
            <a:ln w="25400"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3"/>
                                        </p:tgtEl>
                                        <p:attrNameLst>
                                          <p:attrName>style.visibility</p:attrName>
                                        </p:attrNameLst>
                                      </p:cBhvr>
                                      <p:to>
                                        <p:strVal val="visible"/>
                                      </p:to>
                                    </p:set>
                                    <p:anim calcmode="lin" valueType="num">
                                      <p:cBhvr additive="base">
                                        <p:cTn id="13" dur="500" fill="hold"/>
                                        <p:tgtEl>
                                          <p:spTgt spid="324613"/>
                                        </p:tgtEl>
                                        <p:attrNameLst>
                                          <p:attrName>ppt_x</p:attrName>
                                        </p:attrNameLst>
                                      </p:cBhvr>
                                      <p:tavLst>
                                        <p:tav tm="0">
                                          <p:val>
                                            <p:strVal val="0-#ppt_w/2"/>
                                          </p:val>
                                        </p:tav>
                                        <p:tav tm="100000">
                                          <p:val>
                                            <p:strVal val="#ppt_x"/>
                                          </p:val>
                                        </p:tav>
                                      </p:tavLst>
                                    </p:anim>
                                    <p:anim calcmode="lin" valueType="num">
                                      <p:cBhvr additive="base">
                                        <p:cTn id="14" dur="500" fill="hold"/>
                                        <p:tgtEl>
                                          <p:spTgt spid="3246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28675" name="Rectangle 2"/>
          <p:cNvSpPr/>
          <p:nvPr/>
        </p:nvSpPr>
        <p:spPr>
          <a:xfrm>
            <a:off x="217488" y="762000"/>
            <a:ext cx="8355012" cy="2892425"/>
          </a:xfrm>
          <a:prstGeom prst="rect">
            <a:avLst/>
          </a:prstGeom>
          <a:noFill/>
          <a:ln w="9525">
            <a:noFill/>
          </a:ln>
        </p:spPr>
        <p:txBody>
          <a:bodyPr>
            <a:spAutoFit/>
          </a:bodyPr>
          <a:p>
            <a:pPr>
              <a:lnSpc>
                <a:spcPct val="100000"/>
              </a:lnSpc>
            </a:pPr>
            <a:r>
              <a:rPr lang="zh-CN" altLang="en-US" dirty="0">
                <a:solidFill>
                  <a:srgbClr val="FF0000"/>
                </a:solidFill>
                <a:latin typeface="宋体" panose="02010600030101010101" pitchFamily="2" charset="-122"/>
              </a:rPr>
              <a:t>存储器</a:t>
            </a:r>
            <a:r>
              <a:rPr lang="zh-CN" altLang="en-US" dirty="0">
                <a:latin typeface="宋体" panose="02010600030101010101" pitchFamily="2" charset="-122"/>
              </a:rPr>
              <a:t>：存储数据或程序的部件，通过地址线、数据线和控制线与其它部件相连；</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其结构分为：</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）冯</a:t>
            </a:r>
            <a:r>
              <a:rPr lang="en-US" altLang="zh-CN" dirty="0">
                <a:latin typeface="宋体" panose="02010600030101010101" pitchFamily="2" charset="-122"/>
              </a:rPr>
              <a:t>·</a:t>
            </a:r>
            <a:r>
              <a:rPr lang="zh-CN" altLang="en-US" dirty="0">
                <a:latin typeface="宋体" panose="02010600030101010101" pitchFamily="2" charset="-122"/>
              </a:rPr>
              <a:t>诺依曼结构型，即“统一编址”</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）哈佛结构型。</a:t>
            </a:r>
            <a:endParaRPr lang="zh-CN" altLang="en-US" dirty="0">
              <a:latin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93187" name="Text Box 4"/>
          <p:cNvSpPr txBox="1"/>
          <p:nvPr/>
        </p:nvSpPr>
        <p:spPr>
          <a:xfrm>
            <a:off x="273050" y="296863"/>
            <a:ext cx="8299450" cy="1384300"/>
          </a:xfrm>
          <a:prstGeom prst="rect">
            <a:avLst/>
          </a:prstGeom>
          <a:noFill/>
          <a:ln w="31750">
            <a:noFill/>
          </a:ln>
        </p:spPr>
        <p:txBody>
          <a:bodyPr>
            <a:spAutoFit/>
          </a:bodyPr>
          <a:p>
            <a:pPr marL="476250" indent="-476250">
              <a:lnSpc>
                <a:spcPct val="100000"/>
              </a:lnSpc>
            </a:pPr>
            <a:r>
              <a:rPr lang="en-US" altLang="en-US" dirty="0">
                <a:latin typeface="宋体" panose="02010600030101010101" pitchFamily="2" charset="-122"/>
              </a:rPr>
              <a:t>③</a:t>
            </a:r>
            <a:r>
              <a:rPr lang="zh-CN" altLang="en-US" dirty="0">
                <a:latin typeface="宋体" panose="02010600030101010101" pitchFamily="2" charset="-122"/>
              </a:rPr>
              <a:t>两个补码数实现加、减运算时，若</a:t>
            </a:r>
            <a:r>
              <a:rPr lang="zh-CN" altLang="en-US" dirty="0">
                <a:solidFill>
                  <a:schemeClr val="folHlink"/>
                </a:solidFill>
                <a:latin typeface="宋体" panose="02010600030101010101" pitchFamily="2" charset="-122"/>
              </a:rPr>
              <a:t>最高数值位向符号位的进位值</a:t>
            </a:r>
            <a:r>
              <a:rPr lang="en-US" altLang="zh-CN" dirty="0">
                <a:solidFill>
                  <a:schemeClr val="folHlink"/>
                </a:solidFill>
                <a:latin typeface="宋体" panose="02010600030101010101" pitchFamily="2" charset="-122"/>
              </a:rPr>
              <a:t>C</a:t>
            </a:r>
            <a:r>
              <a:rPr lang="en-US" altLang="zh-CN" baseline="-25000" dirty="0">
                <a:solidFill>
                  <a:schemeClr val="folHlink"/>
                </a:solidFill>
                <a:latin typeface="宋体" panose="02010600030101010101" pitchFamily="2" charset="-122"/>
              </a:rPr>
              <a:t>n-1</a:t>
            </a:r>
            <a:r>
              <a:rPr lang="zh-CN" altLang="en-US" dirty="0">
                <a:solidFill>
                  <a:schemeClr val="folHlink"/>
                </a:solidFill>
                <a:latin typeface="宋体" panose="02010600030101010101" pitchFamily="2" charset="-122"/>
              </a:rPr>
              <a:t>与符号位产生的进位输出值</a:t>
            </a:r>
            <a:r>
              <a:rPr lang="en-US" altLang="zh-CN" dirty="0">
                <a:solidFill>
                  <a:schemeClr val="folHlink"/>
                </a:solidFill>
                <a:latin typeface="宋体" panose="02010600030101010101" pitchFamily="2" charset="-122"/>
              </a:rPr>
              <a:t>C</a:t>
            </a:r>
            <a:r>
              <a:rPr lang="en-US" altLang="zh-CN" baseline="-25000" dirty="0">
                <a:solidFill>
                  <a:schemeClr val="folHlink"/>
                </a:solidFill>
                <a:latin typeface="宋体" panose="02010600030101010101" pitchFamily="2" charset="-122"/>
              </a:rPr>
              <a:t>n</a:t>
            </a:r>
            <a:r>
              <a:rPr lang="zh-CN" altLang="en-US" dirty="0">
                <a:solidFill>
                  <a:schemeClr val="folHlink"/>
                </a:solidFill>
                <a:latin typeface="宋体" panose="02010600030101010101" pitchFamily="2" charset="-122"/>
              </a:rPr>
              <a:t>不相同</a:t>
            </a:r>
            <a:r>
              <a:rPr lang="zh-CN" altLang="en-US" dirty="0">
                <a:latin typeface="宋体" panose="02010600030101010101" pitchFamily="2" charset="-122"/>
              </a:rPr>
              <a:t>，表明加减运算产生了溢出</a:t>
            </a:r>
            <a:r>
              <a:rPr lang="en-US" altLang="zh-CN" dirty="0">
                <a:latin typeface="宋体" panose="02010600030101010101" pitchFamily="2" charset="-122"/>
              </a:rPr>
              <a:t>OVR</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280581" name="Text Box 5"/>
          <p:cNvSpPr txBox="1"/>
          <p:nvPr/>
        </p:nvSpPr>
        <p:spPr>
          <a:xfrm>
            <a:off x="152400" y="2438400"/>
            <a:ext cx="8763000" cy="1630363"/>
          </a:xfrm>
          <a:prstGeom prst="rect">
            <a:avLst/>
          </a:prstGeom>
          <a:noFill/>
          <a:ln w="31750">
            <a:noFill/>
          </a:ln>
        </p:spPr>
        <p:txBody>
          <a:bodyPr>
            <a:spAutoFit/>
          </a:bodyPr>
          <a:p>
            <a:pPr marL="381000" indent="-381000">
              <a:spcAft>
                <a:spcPct val="30000"/>
              </a:spcAft>
            </a:pPr>
            <a:r>
              <a:rPr lang="en-US" altLang="zh-CN"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可以表示为：</a:t>
            </a:r>
            <a:endParaRPr lang="zh-CN" altLang="en-US" dirty="0">
              <a:latin typeface="宋体" panose="02010600030101010101" pitchFamily="2" charset="-122"/>
            </a:endParaRPr>
          </a:p>
          <a:p>
            <a:pPr marL="381000" indent="-381000"/>
            <a:r>
              <a:rPr lang="zh-CN" altLang="en-US" dirty="0">
                <a:latin typeface="宋体" panose="02010600030101010101" pitchFamily="2" charset="-122"/>
              </a:rPr>
              <a:t>    </a:t>
            </a:r>
            <a:r>
              <a:rPr lang="en-US" altLang="zh-CN" dirty="0">
                <a:solidFill>
                  <a:schemeClr val="folHlink"/>
                </a:solidFill>
                <a:latin typeface="宋体" panose="02010600030101010101" pitchFamily="2" charset="-122"/>
              </a:rPr>
              <a:t>OVR= C</a:t>
            </a:r>
            <a:r>
              <a:rPr lang="en-US" altLang="zh-CN" baseline="-25000" dirty="0">
                <a:solidFill>
                  <a:schemeClr val="folHlink"/>
                </a:solidFill>
                <a:latin typeface="宋体" panose="02010600030101010101" pitchFamily="2" charset="-122"/>
              </a:rPr>
              <a:t>n-1</a:t>
            </a:r>
            <a:r>
              <a:rPr lang="en-US" altLang="zh-CN" dirty="0">
                <a:solidFill>
                  <a:schemeClr val="folHlink"/>
                </a:solidFill>
                <a:latin typeface="宋体" panose="02010600030101010101" pitchFamily="2" charset="-122"/>
                <a:sym typeface="Symbol" panose="05050102010706020507" pitchFamily="18" charset="2"/>
              </a:rPr>
              <a:t></a:t>
            </a:r>
            <a:r>
              <a:rPr lang="en-US" altLang="zh-CN" dirty="0">
                <a:solidFill>
                  <a:schemeClr val="folHlink"/>
                </a:solidFill>
                <a:latin typeface="宋体" panose="02010600030101010101" pitchFamily="2" charset="-122"/>
              </a:rPr>
              <a:t>C</a:t>
            </a:r>
            <a:r>
              <a:rPr lang="en-US" altLang="zh-CN" baseline="-25000" dirty="0">
                <a:solidFill>
                  <a:schemeClr val="folHlink"/>
                </a:solidFill>
                <a:latin typeface="宋体" panose="02010600030101010101" pitchFamily="2" charset="-122"/>
              </a:rPr>
              <a:t>n</a:t>
            </a:r>
            <a:r>
              <a:rPr lang="en-US" altLang="zh-CN" dirty="0">
                <a:latin typeface="宋体" panose="02010600030101010101" pitchFamily="2" charset="-122"/>
              </a:rPr>
              <a:t> </a:t>
            </a:r>
            <a:endParaRPr lang="en-US" altLang="zh-CN" dirty="0">
              <a:latin typeface="宋体" panose="02010600030101010101" pitchFamily="2" charset="-122"/>
            </a:endParaRPr>
          </a:p>
          <a:p>
            <a:pPr marL="381000" indent="-381000"/>
            <a:r>
              <a:rPr lang="en-US" altLang="zh-CN" dirty="0">
                <a:latin typeface="宋体" panose="02010600030101010101" pitchFamily="2" charset="-122"/>
              </a:rPr>
              <a:t>    OVR=1</a:t>
            </a:r>
            <a:r>
              <a:rPr lang="zh-CN" altLang="en-US" dirty="0">
                <a:latin typeface="宋体" panose="02010600030101010101" pitchFamily="2" charset="-122"/>
              </a:rPr>
              <a:t>表示结果有溢出，</a:t>
            </a:r>
            <a:r>
              <a:rPr lang="en-US" altLang="zh-CN" dirty="0">
                <a:latin typeface="宋体" panose="02010600030101010101" pitchFamily="2" charset="-122"/>
              </a:rPr>
              <a:t>OVR=0</a:t>
            </a:r>
            <a:r>
              <a:rPr lang="zh-CN" altLang="en-US" dirty="0">
                <a:latin typeface="宋体" panose="02010600030101010101" pitchFamily="2" charset="-122"/>
              </a:rPr>
              <a:t>表示结果正确。</a:t>
            </a:r>
            <a:endParaRPr lang="zh-CN" altLang="en-US" dirty="0">
              <a:latin typeface="宋体" panose="02010600030101010101" pitchFamily="2" charset="-122"/>
            </a:endParaRPr>
          </a:p>
        </p:txBody>
      </p:sp>
      <p:sp>
        <p:nvSpPr>
          <p:cNvPr id="280582" name="Text Box 6"/>
          <p:cNvSpPr txBox="1"/>
          <p:nvPr/>
        </p:nvSpPr>
        <p:spPr>
          <a:xfrm>
            <a:off x="304800" y="4230688"/>
            <a:ext cx="8763000" cy="561975"/>
          </a:xfrm>
          <a:prstGeom prst="rect">
            <a:avLst/>
          </a:prstGeom>
          <a:noFill/>
          <a:ln w="31750">
            <a:noFill/>
          </a:ln>
        </p:spPr>
        <p:txBody>
          <a:bodyPr>
            <a:spAutoFit/>
          </a:bodyPr>
          <a:p>
            <a:r>
              <a:rPr lang="en-US" altLang="zh-CN" sz="2000" b="0" dirty="0">
                <a:solidFill>
                  <a:srgbClr val="008080"/>
                </a:solidFill>
                <a:latin typeface="宋体" panose="02010600030101010101" pitchFamily="2" charset="-122"/>
                <a:sym typeface="Symbol" panose="05050102010706020507" pitchFamily="18" charset="2"/>
              </a:rPr>
              <a:t> </a:t>
            </a:r>
            <a:r>
              <a:rPr lang="zh-CN" altLang="en-US" sz="2400" dirty="0">
                <a:latin typeface="宋体" panose="02010600030101010101" pitchFamily="2" charset="-122"/>
              </a:rPr>
              <a:t>在例</a:t>
            </a:r>
            <a:r>
              <a:rPr lang="en-US" altLang="zh-CN" sz="2400" dirty="0">
                <a:latin typeface="宋体" panose="02010600030101010101" pitchFamily="2" charset="-122"/>
              </a:rPr>
              <a:t>1</a:t>
            </a:r>
            <a:r>
              <a:rPr lang="zh-CN" altLang="en-US" sz="2400" dirty="0">
                <a:latin typeface="宋体" panose="02010600030101010101" pitchFamily="2" charset="-122"/>
              </a:rPr>
              <a:t>中，</a:t>
            </a:r>
            <a:r>
              <a:rPr lang="en-US" altLang="zh-CN" sz="2400" dirty="0">
                <a:latin typeface="宋体" panose="02010600030101010101" pitchFamily="2" charset="-122"/>
              </a:rPr>
              <a:t>OVR= C</a:t>
            </a:r>
            <a:r>
              <a:rPr lang="en-US" altLang="zh-CN" sz="2400" baseline="-25000" dirty="0">
                <a:latin typeface="宋体" panose="02010600030101010101" pitchFamily="2" charset="-122"/>
              </a:rPr>
              <a:t>n-1</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C</a:t>
            </a:r>
            <a:r>
              <a:rPr lang="en-US" altLang="zh-CN" sz="2400" baseline="-25000" dirty="0">
                <a:latin typeface="宋体" panose="02010600030101010101" pitchFamily="2" charset="-122"/>
              </a:rPr>
              <a:t>n</a:t>
            </a:r>
            <a:r>
              <a:rPr lang="en-US" altLang="zh-CN" sz="2400" dirty="0">
                <a:latin typeface="宋体" panose="02010600030101010101" pitchFamily="2" charset="-122"/>
              </a:rPr>
              <a:t> =1</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1=0</a:t>
            </a:r>
            <a:r>
              <a:rPr lang="zh-CN" altLang="en-US" sz="2400" dirty="0">
                <a:latin typeface="宋体" panose="02010600030101010101" pitchFamily="2" charset="-122"/>
              </a:rPr>
              <a:t>，结果正确（无溢出</a:t>
            </a:r>
            <a:r>
              <a:rPr lang="zh-CN" altLang="en-US" dirty="0">
                <a:latin typeface="宋体" panose="02010600030101010101" pitchFamily="2" charset="-122"/>
              </a:rPr>
              <a:t>）</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sp>
        <p:nvSpPr>
          <p:cNvPr id="280583" name="Text Box 7"/>
          <p:cNvSpPr txBox="1"/>
          <p:nvPr/>
        </p:nvSpPr>
        <p:spPr>
          <a:xfrm>
            <a:off x="273050" y="4781550"/>
            <a:ext cx="8870950" cy="465138"/>
          </a:xfrm>
          <a:prstGeom prst="rect">
            <a:avLst/>
          </a:prstGeom>
          <a:noFill/>
          <a:ln w="31750">
            <a:noFill/>
          </a:ln>
        </p:spPr>
        <p:txBody>
          <a:bodyPr>
            <a:spAutoFit/>
          </a:bodyPr>
          <a:p>
            <a:r>
              <a:rPr lang="en-US" altLang="zh-CN" sz="2000" b="0" dirty="0">
                <a:solidFill>
                  <a:srgbClr val="008080"/>
                </a:solidFill>
                <a:latin typeface="宋体" panose="02010600030101010101" pitchFamily="2" charset="-122"/>
                <a:sym typeface="Symbol" panose="05050102010706020507" pitchFamily="18" charset="2"/>
              </a:rPr>
              <a:t> </a:t>
            </a:r>
            <a:r>
              <a:rPr lang="zh-CN" altLang="en-US" sz="2400" dirty="0">
                <a:latin typeface="宋体" panose="02010600030101010101" pitchFamily="2" charset="-122"/>
              </a:rPr>
              <a:t>在例</a:t>
            </a:r>
            <a:r>
              <a:rPr lang="en-US" altLang="zh-CN" sz="2400" dirty="0">
                <a:latin typeface="宋体" panose="02010600030101010101" pitchFamily="2" charset="-122"/>
              </a:rPr>
              <a:t>2</a:t>
            </a:r>
            <a:r>
              <a:rPr lang="zh-CN" altLang="en-US" sz="2400" dirty="0">
                <a:latin typeface="宋体" panose="02010600030101010101" pitchFamily="2" charset="-122"/>
              </a:rPr>
              <a:t>中，</a:t>
            </a:r>
            <a:r>
              <a:rPr lang="en-US" altLang="zh-CN" sz="2400" dirty="0">
                <a:latin typeface="宋体" panose="02010600030101010101" pitchFamily="2" charset="-122"/>
              </a:rPr>
              <a:t>OVR= C</a:t>
            </a:r>
            <a:r>
              <a:rPr lang="en-US" altLang="zh-CN" sz="2400" baseline="-25000" dirty="0">
                <a:latin typeface="宋体" panose="02010600030101010101" pitchFamily="2" charset="-122"/>
              </a:rPr>
              <a:t>n-1</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C</a:t>
            </a:r>
            <a:r>
              <a:rPr lang="en-US" altLang="zh-CN" sz="2400" baseline="-25000" dirty="0">
                <a:latin typeface="宋体" panose="02010600030101010101" pitchFamily="2" charset="-122"/>
              </a:rPr>
              <a:t>n</a:t>
            </a:r>
            <a:r>
              <a:rPr lang="en-US" altLang="zh-CN" sz="2400" dirty="0">
                <a:latin typeface="宋体" panose="02010600030101010101" pitchFamily="2" charset="-122"/>
              </a:rPr>
              <a:t> =1</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1=0</a:t>
            </a:r>
            <a:r>
              <a:rPr lang="zh-CN" altLang="en-US" sz="2400" dirty="0">
                <a:latin typeface="宋体" panose="02010600030101010101" pitchFamily="2" charset="-122"/>
              </a:rPr>
              <a:t>，结果正确（无溢出）。</a:t>
            </a:r>
            <a:endParaRPr lang="zh-CN" altLang="en-US" sz="2400" dirty="0">
              <a:latin typeface="宋体" panose="02010600030101010101" pitchFamily="2" charset="-122"/>
            </a:endParaRPr>
          </a:p>
        </p:txBody>
      </p:sp>
      <p:sp>
        <p:nvSpPr>
          <p:cNvPr id="280584" name="Text Box 8"/>
          <p:cNvSpPr txBox="1"/>
          <p:nvPr/>
        </p:nvSpPr>
        <p:spPr>
          <a:xfrm>
            <a:off x="304800" y="5334000"/>
            <a:ext cx="8763000" cy="493713"/>
          </a:xfrm>
          <a:prstGeom prst="rect">
            <a:avLst/>
          </a:prstGeom>
          <a:noFill/>
          <a:ln w="31750">
            <a:noFill/>
          </a:ln>
        </p:spPr>
        <p:txBody>
          <a:bodyPr>
            <a:spAutoFit/>
          </a:bodyPr>
          <a:p>
            <a:r>
              <a:rPr lang="en-US" altLang="zh-CN" sz="2000" b="0" dirty="0">
                <a:solidFill>
                  <a:srgbClr val="008080"/>
                </a:solidFill>
                <a:latin typeface="宋体" panose="02010600030101010101" pitchFamily="2" charset="-122"/>
                <a:sym typeface="Symbol" panose="05050102010706020507" pitchFamily="18" charset="2"/>
              </a:rPr>
              <a:t> </a:t>
            </a:r>
            <a:r>
              <a:rPr lang="zh-CN" altLang="en-US" sz="2400" dirty="0">
                <a:latin typeface="宋体" panose="02010600030101010101" pitchFamily="2" charset="-122"/>
              </a:rPr>
              <a:t>在例</a:t>
            </a:r>
            <a:r>
              <a:rPr lang="en-US" altLang="zh-CN" sz="2400" dirty="0">
                <a:latin typeface="宋体" panose="02010600030101010101" pitchFamily="2" charset="-122"/>
              </a:rPr>
              <a:t>3</a:t>
            </a:r>
            <a:r>
              <a:rPr lang="zh-CN" altLang="en-US" sz="2400" dirty="0">
                <a:latin typeface="宋体" panose="02010600030101010101" pitchFamily="2" charset="-122"/>
              </a:rPr>
              <a:t>中，</a:t>
            </a:r>
            <a:r>
              <a:rPr lang="en-US" altLang="zh-CN" sz="2400" dirty="0">
                <a:latin typeface="宋体" panose="02010600030101010101" pitchFamily="2" charset="-122"/>
              </a:rPr>
              <a:t>OVR= C</a:t>
            </a:r>
            <a:r>
              <a:rPr lang="en-US" altLang="zh-CN" sz="2400" baseline="-25000" dirty="0">
                <a:latin typeface="宋体" panose="02010600030101010101" pitchFamily="2" charset="-122"/>
              </a:rPr>
              <a:t>n-1</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C</a:t>
            </a:r>
            <a:r>
              <a:rPr lang="en-US" altLang="zh-CN" sz="2400" baseline="-25000" dirty="0">
                <a:latin typeface="宋体" panose="02010600030101010101" pitchFamily="2" charset="-122"/>
              </a:rPr>
              <a:t>n</a:t>
            </a:r>
            <a:r>
              <a:rPr lang="en-US" altLang="zh-CN" sz="2400" dirty="0">
                <a:latin typeface="宋体" panose="02010600030101010101" pitchFamily="2" charset="-122"/>
              </a:rPr>
              <a:t> =1</a:t>
            </a:r>
            <a:r>
              <a:rPr lang="en-US" altLang="zh-CN" sz="2400" dirty="0">
                <a:latin typeface="宋体" panose="02010600030101010101" pitchFamily="2" charset="-122"/>
                <a:sym typeface="Symbol" panose="05050102010706020507" pitchFamily="18" charset="2"/>
              </a:rPr>
              <a:t>0</a:t>
            </a:r>
            <a:r>
              <a:rPr lang="en-US" altLang="zh-CN" sz="2400" dirty="0">
                <a:latin typeface="宋体" panose="02010600030101010101" pitchFamily="2" charset="-122"/>
              </a:rPr>
              <a:t>=1</a:t>
            </a:r>
            <a:r>
              <a:rPr lang="zh-CN" altLang="en-US" sz="2400" dirty="0">
                <a:latin typeface="宋体" panose="02010600030101010101" pitchFamily="2" charset="-122"/>
              </a:rPr>
              <a:t>，结果溢出。</a:t>
            </a:r>
            <a:endParaRPr lang="zh-CN" altLang="en-US" sz="2400" dirty="0">
              <a:latin typeface="宋体" panose="02010600030101010101" pitchFamily="2" charset="-122"/>
            </a:endParaRPr>
          </a:p>
        </p:txBody>
      </p:sp>
      <p:sp>
        <p:nvSpPr>
          <p:cNvPr id="280585" name="Text Box 9"/>
          <p:cNvSpPr txBox="1"/>
          <p:nvPr/>
        </p:nvSpPr>
        <p:spPr>
          <a:xfrm>
            <a:off x="304800" y="5827713"/>
            <a:ext cx="8763000" cy="493712"/>
          </a:xfrm>
          <a:prstGeom prst="rect">
            <a:avLst/>
          </a:prstGeom>
          <a:noFill/>
          <a:ln w="31750">
            <a:noFill/>
          </a:ln>
        </p:spPr>
        <p:txBody>
          <a:bodyPr>
            <a:spAutoFit/>
          </a:bodyPr>
          <a:p>
            <a:r>
              <a:rPr lang="en-US" altLang="zh-CN" sz="2000" b="0" dirty="0">
                <a:solidFill>
                  <a:srgbClr val="008080"/>
                </a:solidFill>
                <a:latin typeface="宋体" panose="02010600030101010101" pitchFamily="2" charset="-122"/>
                <a:sym typeface="Symbol" panose="05050102010706020507" pitchFamily="18" charset="2"/>
              </a:rPr>
              <a:t> </a:t>
            </a:r>
            <a:r>
              <a:rPr lang="zh-CN" altLang="en-US" sz="2400" dirty="0">
                <a:latin typeface="宋体" panose="02010600030101010101" pitchFamily="2" charset="-122"/>
              </a:rPr>
              <a:t>在例</a:t>
            </a:r>
            <a:r>
              <a:rPr lang="en-US" altLang="zh-CN" sz="2400" dirty="0">
                <a:latin typeface="宋体" panose="02010600030101010101" pitchFamily="2" charset="-122"/>
              </a:rPr>
              <a:t>4</a:t>
            </a:r>
            <a:r>
              <a:rPr lang="zh-CN" altLang="en-US" sz="2400" dirty="0">
                <a:latin typeface="宋体" panose="02010600030101010101" pitchFamily="2" charset="-122"/>
              </a:rPr>
              <a:t>中，</a:t>
            </a:r>
            <a:r>
              <a:rPr lang="en-US" altLang="zh-CN" sz="2400" dirty="0">
                <a:latin typeface="宋体" panose="02010600030101010101" pitchFamily="2" charset="-122"/>
              </a:rPr>
              <a:t>OVR= C</a:t>
            </a:r>
            <a:r>
              <a:rPr lang="en-US" altLang="zh-CN" sz="2400" baseline="-25000" dirty="0">
                <a:latin typeface="宋体" panose="02010600030101010101" pitchFamily="2" charset="-122"/>
              </a:rPr>
              <a:t>n-1</a:t>
            </a:r>
            <a:r>
              <a:rPr lang="en-US" altLang="zh-CN"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rPr>
              <a:t>C</a:t>
            </a:r>
            <a:r>
              <a:rPr lang="en-US" altLang="zh-CN" sz="2400" baseline="-25000" dirty="0">
                <a:latin typeface="宋体" panose="02010600030101010101" pitchFamily="2" charset="-122"/>
              </a:rPr>
              <a:t>n</a:t>
            </a:r>
            <a:r>
              <a:rPr lang="en-US" altLang="zh-CN" sz="2400" dirty="0">
                <a:latin typeface="宋体" panose="02010600030101010101" pitchFamily="2" charset="-122"/>
              </a:rPr>
              <a:t> =0</a:t>
            </a:r>
            <a:r>
              <a:rPr lang="en-US" altLang="zh-CN" sz="2400" dirty="0">
                <a:latin typeface="宋体" panose="02010600030101010101" pitchFamily="2" charset="-122"/>
                <a:sym typeface="Symbol" panose="05050102010706020507" pitchFamily="18" charset="2"/>
              </a:rPr>
              <a:t>1</a:t>
            </a:r>
            <a:r>
              <a:rPr lang="en-US" altLang="zh-CN" sz="2400" dirty="0">
                <a:latin typeface="宋体" panose="02010600030101010101" pitchFamily="2" charset="-122"/>
              </a:rPr>
              <a:t>=1</a:t>
            </a:r>
            <a:r>
              <a:rPr lang="zh-CN" altLang="en-US" sz="2400" dirty="0">
                <a:latin typeface="宋体" panose="02010600030101010101" pitchFamily="2" charset="-122"/>
              </a:rPr>
              <a:t>，结果溢出。</a:t>
            </a:r>
            <a:endParaRPr lang="zh-CN" altLang="en-US" sz="24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80581"/>
                                        </p:tgtEl>
                                        <p:attrNameLst>
                                          <p:attrName>style.visibility</p:attrName>
                                        </p:attrNameLst>
                                      </p:cBhvr>
                                      <p:to>
                                        <p:strVal val="visible"/>
                                      </p:to>
                                    </p:set>
                                    <p:anim to="" calcmode="lin" valueType="num">
                                      <p:cBhvr>
                                        <p:cTn id="7" dur="1" fill="hold"/>
                                        <p:tgtEl>
                                          <p:spTgt spid="280581"/>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80582"/>
                                        </p:tgtEl>
                                        <p:attrNameLst>
                                          <p:attrName>style.visibility</p:attrName>
                                        </p:attrNameLst>
                                      </p:cBhvr>
                                      <p:to>
                                        <p:strVal val="visible"/>
                                      </p:to>
                                    </p:set>
                                    <p:anim to="" calcmode="lin" valueType="num">
                                      <p:cBhvr>
                                        <p:cTn id="12" dur="1" fill="hold"/>
                                        <p:tgtEl>
                                          <p:spTgt spid="280582"/>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80583"/>
                                        </p:tgtEl>
                                        <p:attrNameLst>
                                          <p:attrName>style.visibility</p:attrName>
                                        </p:attrNameLst>
                                      </p:cBhvr>
                                      <p:to>
                                        <p:strVal val="visible"/>
                                      </p:to>
                                    </p:set>
                                    <p:anim to="" calcmode="lin" valueType="num">
                                      <p:cBhvr>
                                        <p:cTn id="17" dur="1" fill="hold"/>
                                        <p:tgtEl>
                                          <p:spTgt spid="280583"/>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0584"/>
                                        </p:tgtEl>
                                        <p:attrNameLst>
                                          <p:attrName>style.visibility</p:attrName>
                                        </p:attrNameLst>
                                      </p:cBhvr>
                                      <p:to>
                                        <p:strVal val="visible"/>
                                      </p:to>
                                    </p:set>
                                    <p:anim calcmode="lin" valueType="num">
                                      <p:cBhvr additive="base">
                                        <p:cTn id="22" dur="500" fill="hold"/>
                                        <p:tgtEl>
                                          <p:spTgt spid="280584"/>
                                        </p:tgtEl>
                                        <p:attrNameLst>
                                          <p:attrName>ppt_x</p:attrName>
                                        </p:attrNameLst>
                                      </p:cBhvr>
                                      <p:tavLst>
                                        <p:tav tm="0">
                                          <p:val>
                                            <p:strVal val="#ppt_x"/>
                                          </p:val>
                                        </p:tav>
                                        <p:tav tm="100000">
                                          <p:val>
                                            <p:strVal val="#ppt_x"/>
                                          </p:val>
                                        </p:tav>
                                      </p:tavLst>
                                    </p:anim>
                                    <p:anim calcmode="lin" valueType="num">
                                      <p:cBhvr additive="base">
                                        <p:cTn id="23" dur="500" fill="hold"/>
                                        <p:tgtEl>
                                          <p:spTgt spid="28058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80585"/>
                                        </p:tgtEl>
                                        <p:attrNameLst>
                                          <p:attrName>style.visibility</p:attrName>
                                        </p:attrNameLst>
                                      </p:cBhvr>
                                      <p:to>
                                        <p:strVal val="visible"/>
                                      </p:to>
                                    </p:set>
                                    <p:anim calcmode="lin" valueType="num">
                                      <p:cBhvr additive="base">
                                        <p:cTn id="28" dur="500" fill="hold"/>
                                        <p:tgtEl>
                                          <p:spTgt spid="280585"/>
                                        </p:tgtEl>
                                        <p:attrNameLst>
                                          <p:attrName>ppt_x</p:attrName>
                                        </p:attrNameLst>
                                      </p:cBhvr>
                                      <p:tavLst>
                                        <p:tav tm="0">
                                          <p:val>
                                            <p:strVal val="#ppt_x"/>
                                          </p:val>
                                        </p:tav>
                                        <p:tav tm="100000">
                                          <p:val>
                                            <p:strVal val="#ppt_x"/>
                                          </p:val>
                                        </p:tav>
                                      </p:tavLst>
                                    </p:anim>
                                    <p:anim calcmode="lin" valueType="num">
                                      <p:cBhvr additive="base">
                                        <p:cTn id="29" dur="500" fill="hold"/>
                                        <p:tgtEl>
                                          <p:spTgt spid="2805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1" grpId="0"/>
      <p:bldP spid="280582" grpId="0"/>
      <p:bldP spid="280583" grpId="0"/>
      <p:bldP spid="280584" grpId="0"/>
      <p:bldP spid="28058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3076" name="Text Box 5"/>
          <p:cNvSpPr txBox="1"/>
          <p:nvPr/>
        </p:nvSpPr>
        <p:spPr>
          <a:xfrm>
            <a:off x="212725" y="609600"/>
            <a:ext cx="8931275" cy="519113"/>
          </a:xfrm>
          <a:prstGeom prst="rect">
            <a:avLst/>
          </a:prstGeom>
          <a:noFill/>
          <a:ln w="31750">
            <a:noFill/>
          </a:ln>
        </p:spPr>
        <p:txBody>
          <a:bodyPr>
            <a:spAutoFit/>
          </a:bodyPr>
          <a:p>
            <a:pPr marL="476250" indent="-476250" eaLnBrk="1" hangingPunct="1">
              <a:lnSpc>
                <a:spcPct val="100000"/>
              </a:lnSpc>
            </a:pPr>
            <a:r>
              <a:rPr lang="en-US" altLang="zh-CN" dirty="0">
                <a:latin typeface="宋体" panose="02010600030101010101" pitchFamily="2" charset="-122"/>
              </a:rPr>
              <a:t>④</a:t>
            </a:r>
            <a:r>
              <a:rPr lang="zh-CN" altLang="en-US" dirty="0">
                <a:latin typeface="宋体" panose="02010600030101010101" pitchFamily="2" charset="-122"/>
              </a:rPr>
              <a:t>常用</a:t>
            </a:r>
            <a:r>
              <a:rPr lang="zh-CN" altLang="en-US" dirty="0">
                <a:solidFill>
                  <a:schemeClr val="folHlink"/>
                </a:solidFill>
                <a:latin typeface="宋体" panose="02010600030101010101" pitchFamily="2" charset="-122"/>
              </a:rPr>
              <a:t>双符号位</a:t>
            </a:r>
            <a:r>
              <a:rPr lang="zh-CN" altLang="en-US" dirty="0">
                <a:latin typeface="宋体" panose="02010600030101010101" pitchFamily="2" charset="-122"/>
              </a:rPr>
              <a:t>方法来判别加、减法运算是否有溢出。</a:t>
            </a:r>
            <a:endParaRPr lang="zh-CN" altLang="en-US" dirty="0">
              <a:latin typeface="宋体" panose="02010600030101010101" pitchFamily="2" charset="-122"/>
            </a:endParaRPr>
          </a:p>
        </p:txBody>
      </p:sp>
      <p:sp>
        <p:nvSpPr>
          <p:cNvPr id="156682" name="Text Box 10"/>
          <p:cNvSpPr txBox="1"/>
          <p:nvPr/>
        </p:nvSpPr>
        <p:spPr>
          <a:xfrm>
            <a:off x="212725" y="2033588"/>
            <a:ext cx="8702675" cy="3108325"/>
          </a:xfrm>
          <a:prstGeom prst="rect">
            <a:avLst/>
          </a:prstGeom>
          <a:noFill/>
          <a:ln w="31750">
            <a:noFill/>
          </a:ln>
        </p:spPr>
        <p:txBody>
          <a:bodyPr>
            <a:spAutoFit/>
          </a:bodyPr>
          <a:p>
            <a:pPr marL="381000" indent="-381000" eaLnBrk="1" hangingPunct="1">
              <a:lnSpc>
                <a:spcPct val="100000"/>
              </a:lnSpc>
            </a:pPr>
            <a:r>
              <a:rPr lang="en-US" altLang="zh-CN" dirty="0">
                <a:latin typeface="宋体" panose="02010600030101010101" pitchFamily="2" charset="-122"/>
              </a:rPr>
              <a:t>S</a:t>
            </a:r>
            <a:r>
              <a:rPr lang="en-US" altLang="zh-CN" baseline="-25000" dirty="0">
                <a:latin typeface="宋体" panose="02010600030101010101" pitchFamily="2" charset="-122"/>
              </a:rPr>
              <a:t>n</a:t>
            </a:r>
            <a:r>
              <a:rPr lang="zh-CN" altLang="en-US" baseline="-25000" dirty="0">
                <a:latin typeface="宋体" panose="02010600030101010101" pitchFamily="2" charset="-122"/>
              </a:rPr>
              <a:t>＋</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S</a:t>
            </a:r>
            <a:r>
              <a:rPr lang="en-US" altLang="zh-CN" baseline="-25000" dirty="0">
                <a:latin typeface="宋体" panose="02010600030101010101" pitchFamily="2" charset="-122"/>
              </a:rPr>
              <a:t>n</a:t>
            </a:r>
            <a:r>
              <a:rPr lang="zh-CN" altLang="en-US" dirty="0">
                <a:latin typeface="宋体" panose="02010600030101010101" pitchFamily="2" charset="-122"/>
              </a:rPr>
              <a:t>同号时，</a:t>
            </a:r>
            <a:r>
              <a:rPr lang="en-US" altLang="zh-CN" dirty="0">
                <a:latin typeface="宋体" panose="02010600030101010101" pitchFamily="2" charset="-122"/>
              </a:rPr>
              <a:t>OVR</a:t>
            </a:r>
            <a:r>
              <a:rPr lang="zh-CN" altLang="en-US" dirty="0">
                <a:latin typeface="宋体" panose="02010600030101010101" pitchFamily="2" charset="-122"/>
              </a:rPr>
              <a:t>＝</a:t>
            </a:r>
            <a:r>
              <a:rPr lang="en-US" altLang="zh-CN" dirty="0">
                <a:latin typeface="宋体" panose="02010600030101010101" pitchFamily="2" charset="-122"/>
              </a:rPr>
              <a:t>0</a:t>
            </a:r>
            <a:r>
              <a:rPr lang="zh-CN" altLang="en-US" dirty="0">
                <a:latin typeface="宋体" panose="02010600030101010101" pitchFamily="2" charset="-122"/>
              </a:rPr>
              <a:t>，没有溢出</a:t>
            </a:r>
            <a:endParaRPr lang="zh-CN" altLang="en-US" dirty="0">
              <a:latin typeface="宋体" panose="02010600030101010101" pitchFamily="2" charset="-122"/>
            </a:endParaRPr>
          </a:p>
          <a:p>
            <a:pPr marL="381000" indent="-381000" eaLnBrk="1" hangingPunct="1">
              <a:lnSpc>
                <a:spcPct val="100000"/>
              </a:lnSpc>
            </a:pPr>
            <a:endParaRPr lang="zh-CN" altLang="en-US" dirty="0">
              <a:latin typeface="宋体" panose="02010600030101010101" pitchFamily="2" charset="-122"/>
            </a:endParaRPr>
          </a:p>
          <a:p>
            <a:pPr marL="381000" indent="-381000" eaLnBrk="1" hangingPunct="1">
              <a:lnSpc>
                <a:spcPct val="100000"/>
              </a:lnSpc>
            </a:pPr>
            <a:r>
              <a:rPr lang="en-US" altLang="zh-CN" dirty="0">
                <a:latin typeface="宋体" panose="02010600030101010101" pitchFamily="2" charset="-122"/>
              </a:rPr>
              <a:t>S</a:t>
            </a:r>
            <a:r>
              <a:rPr lang="en-US" altLang="zh-CN" baseline="-25000" dirty="0">
                <a:latin typeface="宋体" panose="02010600030101010101" pitchFamily="2" charset="-122"/>
              </a:rPr>
              <a:t>n</a:t>
            </a:r>
            <a:r>
              <a:rPr lang="zh-CN" altLang="en-US" baseline="-25000" dirty="0">
                <a:latin typeface="宋体" panose="02010600030101010101" pitchFamily="2" charset="-122"/>
              </a:rPr>
              <a:t>＋</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S</a:t>
            </a:r>
            <a:r>
              <a:rPr lang="en-US" altLang="zh-CN" baseline="-25000" dirty="0">
                <a:latin typeface="宋体" panose="02010600030101010101" pitchFamily="2" charset="-122"/>
              </a:rPr>
              <a:t>n</a:t>
            </a:r>
            <a:r>
              <a:rPr lang="zh-CN" altLang="en-US" dirty="0">
                <a:latin typeface="宋体" panose="02010600030101010101" pitchFamily="2" charset="-122"/>
              </a:rPr>
              <a:t>异号时，</a:t>
            </a:r>
            <a:r>
              <a:rPr lang="en-US" altLang="zh-CN" dirty="0">
                <a:latin typeface="宋体" panose="02010600030101010101" pitchFamily="2" charset="-122"/>
              </a:rPr>
              <a:t>OVR</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产生溢出</a:t>
            </a:r>
            <a:r>
              <a:rPr lang="zh-CN" altLang="en-US" dirty="0">
                <a:latin typeface="宋体" panose="02010600030101010101" pitchFamily="2" charset="-122"/>
              </a:rPr>
              <a:t>。 </a:t>
            </a:r>
            <a:endParaRPr lang="zh-CN" altLang="en-US" dirty="0">
              <a:latin typeface="宋体" panose="02010600030101010101" pitchFamily="2" charset="-122"/>
            </a:endParaRPr>
          </a:p>
          <a:p>
            <a:pPr marL="381000" indent="-381000" eaLnBrk="1" hangingPunct="1">
              <a:lnSpc>
                <a:spcPct val="100000"/>
              </a:lnSpc>
            </a:pPr>
            <a:r>
              <a:rPr lang="zh-CN" altLang="en-US" dirty="0">
                <a:latin typeface="宋体" panose="02010600030101010101" pitchFamily="2" charset="-122"/>
              </a:rPr>
              <a:t>且     ＝</a:t>
            </a:r>
            <a:r>
              <a:rPr lang="en-US" altLang="zh-CN" dirty="0">
                <a:latin typeface="宋体" panose="02010600030101010101" pitchFamily="2" charset="-122"/>
              </a:rPr>
              <a:t>01 </a:t>
            </a:r>
            <a:r>
              <a:rPr lang="zh-CN" altLang="en-US" dirty="0">
                <a:latin typeface="宋体" panose="02010600030101010101" pitchFamily="2" charset="-122"/>
              </a:rPr>
              <a:t>产生正溢出</a:t>
            </a:r>
            <a:endParaRPr lang="zh-CN" altLang="en-US" dirty="0">
              <a:latin typeface="宋体" panose="02010600030101010101" pitchFamily="2" charset="-122"/>
            </a:endParaRPr>
          </a:p>
          <a:p>
            <a:pPr marL="381000" indent="-381000" eaLnBrk="1" hangingPunct="1">
              <a:lnSpc>
                <a:spcPct val="100000"/>
              </a:lnSpc>
            </a:pPr>
            <a:r>
              <a:rPr lang="zh-CN" altLang="en-US" dirty="0">
                <a:latin typeface="宋体" panose="02010600030101010101" pitchFamily="2" charset="-122"/>
              </a:rPr>
              <a:t>         ＝</a:t>
            </a:r>
            <a:r>
              <a:rPr lang="en-US" altLang="zh-CN" dirty="0">
                <a:latin typeface="宋体" panose="02010600030101010101" pitchFamily="2" charset="-122"/>
              </a:rPr>
              <a:t>10 </a:t>
            </a:r>
            <a:r>
              <a:rPr lang="zh-CN" altLang="en-US" dirty="0">
                <a:latin typeface="宋体" panose="02010600030101010101" pitchFamily="2" charset="-122"/>
              </a:rPr>
              <a:t>产生负溢出</a:t>
            </a:r>
            <a:endParaRPr lang="zh-CN" altLang="en-US" dirty="0">
              <a:latin typeface="宋体" panose="02010600030101010101" pitchFamily="2" charset="-122"/>
            </a:endParaRPr>
          </a:p>
        </p:txBody>
      </p:sp>
      <p:sp>
        <p:nvSpPr>
          <p:cNvPr id="3078" name="Rectangle 15"/>
          <p:cNvSpPr/>
          <p:nvPr/>
        </p:nvSpPr>
        <p:spPr>
          <a:xfrm>
            <a:off x="3900488" y="3467100"/>
            <a:ext cx="9144000" cy="0"/>
          </a:xfrm>
          <a:prstGeom prst="rect">
            <a:avLst/>
          </a:prstGeom>
          <a:noFill/>
          <a:ln w="25400">
            <a:noFill/>
          </a:ln>
        </p:spPr>
        <p:txBody>
          <a:bodyPr lIns="90000" tIns="46800" rIns="90000" bIns="46800">
            <a:spAutoFit/>
          </a:bodyPr>
          <a:p>
            <a:endParaRPr lang="zh-CN" altLang="en-US" dirty="0">
              <a:latin typeface="宋体" panose="02010600030101010101" pitchFamily="2" charset="-122"/>
            </a:endParaRPr>
          </a:p>
        </p:txBody>
      </p:sp>
      <p:grpSp>
        <p:nvGrpSpPr>
          <p:cNvPr id="3079" name="Group 16"/>
          <p:cNvGrpSpPr/>
          <p:nvPr/>
        </p:nvGrpSpPr>
        <p:grpSpPr>
          <a:xfrm>
            <a:off x="833438" y="1166813"/>
            <a:ext cx="5262562" cy="585787"/>
            <a:chOff x="288" y="643"/>
            <a:chExt cx="3315" cy="369"/>
          </a:xfrm>
        </p:grpSpPr>
        <p:sp>
          <p:nvSpPr>
            <p:cNvPr id="3081" name="Text Box 11"/>
            <p:cNvSpPr txBox="1"/>
            <p:nvPr/>
          </p:nvSpPr>
          <p:spPr>
            <a:xfrm>
              <a:off x="2400" y="672"/>
              <a:ext cx="1203" cy="327"/>
            </a:xfrm>
            <a:prstGeom prst="rect">
              <a:avLst/>
            </a:prstGeom>
            <a:noFill/>
            <a:ln w="25400">
              <a:noFill/>
            </a:ln>
          </p:spPr>
          <p:txBody>
            <a:bodyPr wrap="none" lIns="90000" tIns="46800" rIns="90000" bIns="46800">
              <a:spAutoFit/>
            </a:bodyPr>
            <a:p>
              <a:pPr>
                <a:lnSpc>
                  <a:spcPct val="100000"/>
                </a:lnSpc>
              </a:pPr>
              <a:r>
                <a:rPr lang="zh-CN" altLang="en-US" dirty="0">
                  <a:latin typeface="宋体" panose="02010600030101010101" pitchFamily="2" charset="-122"/>
                </a:rPr>
                <a:t>＝</a:t>
              </a:r>
              <a:r>
                <a:rPr lang="en-US" altLang="zh-CN" dirty="0">
                  <a:solidFill>
                    <a:schemeClr val="folHlink"/>
                  </a:solidFill>
                  <a:latin typeface="宋体" panose="02010600030101010101" pitchFamily="2" charset="-122"/>
                </a:rPr>
                <a:t>S</a:t>
              </a:r>
              <a:r>
                <a:rPr lang="en-US" altLang="zh-CN" baseline="-30000" dirty="0">
                  <a:solidFill>
                    <a:schemeClr val="folHlink"/>
                  </a:solidFill>
                  <a:latin typeface="宋体" panose="02010600030101010101" pitchFamily="2" charset="-122"/>
                </a:rPr>
                <a:t>n+1</a:t>
              </a:r>
              <a:r>
                <a:rPr lang="en-US" altLang="zh-CN" dirty="0">
                  <a:solidFill>
                    <a:schemeClr val="folHlink"/>
                  </a:solidFill>
                  <a:latin typeface="宋体" panose="02010600030101010101" pitchFamily="2" charset="-122"/>
                </a:rPr>
                <a:t>⊕S</a:t>
              </a:r>
              <a:r>
                <a:rPr lang="en-US" altLang="zh-CN" baseline="-30000" dirty="0">
                  <a:solidFill>
                    <a:schemeClr val="folHlink"/>
                  </a:solidFill>
                  <a:latin typeface="宋体" panose="02010600030101010101" pitchFamily="2" charset="-122"/>
                </a:rPr>
                <a:t>n</a:t>
              </a:r>
              <a:r>
                <a:rPr lang="en-US" altLang="zh-CN" dirty="0">
                  <a:latin typeface="宋体" panose="02010600030101010101" pitchFamily="2" charset="-122"/>
                </a:rPr>
                <a:t> </a:t>
              </a:r>
              <a:endParaRPr lang="en-US" altLang="zh-CN" dirty="0">
                <a:latin typeface="宋体" panose="02010600030101010101" pitchFamily="2" charset="-122"/>
              </a:endParaRPr>
            </a:p>
          </p:txBody>
        </p:sp>
        <p:graphicFrame>
          <p:nvGraphicFramePr>
            <p:cNvPr id="3074" name="Object 14"/>
            <p:cNvGraphicFramePr/>
            <p:nvPr/>
          </p:nvGraphicFramePr>
          <p:xfrm>
            <a:off x="288" y="643"/>
            <a:ext cx="2169" cy="369"/>
          </p:xfrm>
          <a:graphic>
            <a:graphicData uri="http://schemas.openxmlformats.org/presentationml/2006/ole">
              <mc:AlternateContent xmlns:mc="http://schemas.openxmlformats.org/markup-compatibility/2006">
                <mc:Choice xmlns:v="urn:schemas-microsoft-com:vml" Requires="v">
                  <p:oleObj spid="_x0000_s3077" name="" r:id="rId1" imgW="1346200" imgH="228600" progId="Equation.3">
                    <p:embed/>
                  </p:oleObj>
                </mc:Choice>
                <mc:Fallback>
                  <p:oleObj name="" r:id="rId1" imgW="1346200" imgH="228600" progId="Equation.3">
                    <p:embed/>
                    <p:pic>
                      <p:nvPicPr>
                        <p:cNvPr id="0" name="图片 3076"/>
                        <p:cNvPicPr/>
                        <p:nvPr/>
                      </p:nvPicPr>
                      <p:blipFill>
                        <a:blip r:embed="rId2"/>
                        <a:stretch>
                          <a:fillRect/>
                        </a:stretch>
                      </p:blipFill>
                      <p:spPr>
                        <a:xfrm>
                          <a:off x="288" y="643"/>
                          <a:ext cx="2169" cy="369"/>
                        </a:xfrm>
                        <a:prstGeom prst="rect">
                          <a:avLst/>
                        </a:prstGeom>
                        <a:noFill/>
                        <a:ln w="38100">
                          <a:noFill/>
                          <a:miter/>
                        </a:ln>
                      </p:spPr>
                    </p:pic>
                  </p:oleObj>
                </mc:Fallback>
              </mc:AlternateContent>
            </a:graphicData>
          </a:graphic>
        </p:graphicFrame>
      </p:grpSp>
      <p:sp>
        <p:nvSpPr>
          <p:cNvPr id="3080" name="AutoShape 17"/>
          <p:cNvSpPr/>
          <p:nvPr/>
        </p:nvSpPr>
        <p:spPr>
          <a:xfrm>
            <a:off x="701675" y="3467100"/>
            <a:ext cx="131763" cy="547688"/>
          </a:xfrm>
          <a:prstGeom prst="leftBrace">
            <a:avLst>
              <a:gd name="adj1" fmla="val 34638"/>
              <a:gd name="adj2" fmla="val 50000"/>
            </a:avLst>
          </a:prstGeom>
          <a:noFill/>
          <a:ln w="25400" cap="flat" cmpd="sng">
            <a:solidFill>
              <a:schemeClr val="tx1"/>
            </a:solidFill>
            <a:prstDash val="solid"/>
            <a:headEnd type="none" w="med" len="med"/>
            <a:tailEnd type="none" w="med" len="med"/>
          </a:ln>
        </p:spPr>
        <p:txBody>
          <a:bodyPr wrap="none" lIns="90000" tIns="46800" rIns="90000" bIns="46800" anchor="ctr" anchorCtr="0">
            <a:spAutoFit/>
          </a:bodyPr>
          <a:p>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82"/>
                                        </p:tgtEl>
                                        <p:attrNameLst>
                                          <p:attrName>style.visibility</p:attrName>
                                        </p:attrNameLst>
                                      </p:cBhvr>
                                      <p:to>
                                        <p:strVal val="visible"/>
                                      </p:to>
                                    </p:set>
                                    <p:anim calcmode="lin" valueType="num">
                                      <p:cBhvr additive="base">
                                        <p:cTn id="7" dur="500" fill="hold"/>
                                        <p:tgtEl>
                                          <p:spTgt spid="156682"/>
                                        </p:tgtEl>
                                        <p:attrNameLst>
                                          <p:attrName>ppt_x</p:attrName>
                                        </p:attrNameLst>
                                      </p:cBhvr>
                                      <p:tavLst>
                                        <p:tav tm="0">
                                          <p:val>
                                            <p:strVal val="#ppt_x"/>
                                          </p:val>
                                        </p:tav>
                                        <p:tav tm="100000">
                                          <p:val>
                                            <p:strVal val="#ppt_x"/>
                                          </p:val>
                                        </p:tav>
                                      </p:tavLst>
                                    </p:anim>
                                    <p:anim calcmode="lin" valueType="num">
                                      <p:cBhvr additive="base">
                                        <p:cTn id="8" dur="500" fill="hold"/>
                                        <p:tgtEl>
                                          <p:spTgt spid="156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96259" name="Rectangle 1026"/>
          <p:cNvSpPr>
            <a:spLocks noGrp="1"/>
          </p:cNvSpPr>
          <p:nvPr>
            <p:ph type="title"/>
          </p:nvPr>
        </p:nvSpPr>
        <p:spPr>
          <a:xfrm>
            <a:off x="527050" y="804863"/>
            <a:ext cx="6096000" cy="685800"/>
          </a:xfrm>
          <a:ln/>
        </p:spPr>
        <p:txBody>
          <a:bodyPr vert="horz" wrap="square" lIns="92075" tIns="46038" rIns="92075" bIns="46038" anchor="ctr" anchorCtr="0"/>
          <a:p>
            <a:pPr algn="ctr" eaLnBrk="1" hangingPunct="1">
              <a:lnSpc>
                <a:spcPct val="100000"/>
              </a:lnSpc>
            </a:pPr>
            <a:r>
              <a:rPr lang="zh-CN" altLang="en-US" sz="4000" dirty="0">
                <a:latin typeface="Times New Roman" panose="02020603050405020304" pitchFamily="18" charset="0"/>
              </a:rPr>
              <a:t>第</a:t>
            </a:r>
            <a:r>
              <a:rPr lang="en-US" altLang="zh-CN" sz="4000" dirty="0">
                <a:latin typeface="Times New Roman" panose="02020603050405020304" pitchFamily="18" charset="0"/>
              </a:rPr>
              <a:t>4</a:t>
            </a:r>
            <a:r>
              <a:rPr lang="zh-CN" altLang="en-US" sz="4000" dirty="0">
                <a:latin typeface="Times New Roman" panose="02020603050405020304" pitchFamily="18" charset="0"/>
              </a:rPr>
              <a:t>章  存储系统</a:t>
            </a:r>
            <a:endParaRPr lang="zh-CN" altLang="en-US" sz="4000" dirty="0">
              <a:latin typeface="Times New Roman" panose="02020603050405020304" pitchFamily="18" charset="0"/>
            </a:endParaRPr>
          </a:p>
        </p:txBody>
      </p:sp>
      <p:sp>
        <p:nvSpPr>
          <p:cNvPr id="96260" name="Text Box 1027"/>
          <p:cNvSpPr txBox="1"/>
          <p:nvPr/>
        </p:nvSpPr>
        <p:spPr>
          <a:xfrm>
            <a:off x="152400" y="2138363"/>
            <a:ext cx="8534400" cy="1117600"/>
          </a:xfrm>
          <a:prstGeom prst="rect">
            <a:avLst/>
          </a:prstGeom>
          <a:noFill/>
          <a:ln w="38100">
            <a:noFill/>
          </a:ln>
        </p:spPr>
        <p:txBody>
          <a:bodyPr>
            <a:spAutoFit/>
          </a:bodyPr>
          <a:p>
            <a:pPr marL="381000" indent="-381000">
              <a:lnSpc>
                <a:spcPct val="120000"/>
              </a:lnSpc>
            </a:pPr>
            <a:r>
              <a:rPr lang="en-US" altLang="zh-CN" sz="2000" dirty="0">
                <a:solidFill>
                  <a:srgbClr val="008080"/>
                </a:solidFill>
                <a:latin typeface="宋体" panose="02010600030101010101" pitchFamily="2" charset="-122"/>
              </a:rPr>
              <a:t>● </a:t>
            </a:r>
            <a:r>
              <a:rPr lang="zh-CN" altLang="en-US" dirty="0">
                <a:solidFill>
                  <a:schemeClr val="hlink"/>
                </a:solidFill>
                <a:latin typeface="Times New Roman" panose="02020603050405020304" pitchFamily="18" charset="0"/>
              </a:rPr>
              <a:t>存储器</a:t>
            </a:r>
            <a:r>
              <a:rPr lang="zh-CN" altLang="en-US" dirty="0">
                <a:latin typeface="Times New Roman" panose="02020603050405020304" pitchFamily="18" charset="0"/>
              </a:rPr>
              <a:t>是存放（指令）</a:t>
            </a:r>
            <a:r>
              <a:rPr lang="zh-CN" altLang="en-US" dirty="0">
                <a:solidFill>
                  <a:schemeClr val="folHlink"/>
                </a:solidFill>
                <a:latin typeface="Times New Roman" panose="02020603050405020304" pitchFamily="18" charset="0"/>
              </a:rPr>
              <a:t>程序和数据的部件</a:t>
            </a:r>
            <a:r>
              <a:rPr lang="zh-CN" altLang="en-US" dirty="0">
                <a:latin typeface="Times New Roman" panose="02020603050405020304" pitchFamily="18" charset="0"/>
              </a:rPr>
              <a:t>，是计算机系统的重要组成部分。</a:t>
            </a:r>
            <a:r>
              <a:rPr lang="zh-CN" altLang="en-US" sz="2000" dirty="0">
                <a:solidFill>
                  <a:srgbClr val="008080"/>
                </a:solidFill>
                <a:latin typeface="Times New Roman" panose="02020603050405020304" pitchFamily="18" charset="0"/>
                <a:sym typeface="Symbol" panose="05050102010706020507" pitchFamily="18" charset="2"/>
              </a:rPr>
              <a:t>   </a:t>
            </a:r>
            <a:endParaRPr lang="zh-CN" altLang="en-US" sz="2000" dirty="0">
              <a:solidFill>
                <a:srgbClr val="008080"/>
              </a:solidFill>
              <a:latin typeface="Times New Roman" panose="02020603050405020304" pitchFamily="18" charset="0"/>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06499" name="Text Box 3"/>
          <p:cNvSpPr txBox="1"/>
          <p:nvPr/>
        </p:nvSpPr>
        <p:spPr>
          <a:xfrm>
            <a:off x="120650" y="546100"/>
            <a:ext cx="4816475" cy="641350"/>
          </a:xfrm>
          <a:prstGeom prst="rect">
            <a:avLst/>
          </a:prstGeom>
          <a:noFill/>
          <a:ln w="38100">
            <a:noFill/>
          </a:ln>
        </p:spPr>
        <p:txBody>
          <a:bodyPr>
            <a:spAutoFit/>
          </a:bodyPr>
          <a:p>
            <a:pPr eaLnBrk="1" hangingPunct="1">
              <a:lnSpc>
                <a:spcPct val="120000"/>
              </a:lnSpc>
            </a:pPr>
            <a:r>
              <a:rPr lang="en-US" altLang="zh-CN" sz="3000" dirty="0">
                <a:solidFill>
                  <a:srgbClr val="9933FF"/>
                </a:solidFill>
                <a:latin typeface="Times New Roman" panose="02020603050405020304" pitchFamily="18" charset="0"/>
                <a:ea typeface="楷体_GB2312" pitchFamily="49" charset="-122"/>
              </a:rPr>
              <a:t>1. </a:t>
            </a:r>
            <a:r>
              <a:rPr lang="zh-CN" altLang="en-US" sz="3000" dirty="0">
                <a:solidFill>
                  <a:srgbClr val="9933FF"/>
                </a:solidFill>
                <a:latin typeface="Times New Roman" panose="02020603050405020304" pitchFamily="18" charset="0"/>
                <a:ea typeface="楷体_GB2312" pitchFamily="49" charset="-122"/>
              </a:rPr>
              <a:t>存储系统的层次结构</a:t>
            </a:r>
            <a:endParaRPr lang="zh-CN" altLang="en-US" sz="2400" dirty="0">
              <a:latin typeface="楷体_GB2312" pitchFamily="49" charset="-122"/>
              <a:ea typeface="楷体_GB2312" pitchFamily="49" charset="-122"/>
            </a:endParaRPr>
          </a:p>
        </p:txBody>
      </p:sp>
      <p:sp>
        <p:nvSpPr>
          <p:cNvPr id="106500" name="Text Box 4"/>
          <p:cNvSpPr txBox="1"/>
          <p:nvPr/>
        </p:nvSpPr>
        <p:spPr>
          <a:xfrm>
            <a:off x="120650" y="1484313"/>
            <a:ext cx="8772525" cy="1117600"/>
          </a:xfrm>
          <a:prstGeom prst="rect">
            <a:avLst/>
          </a:prstGeom>
          <a:noFill/>
          <a:ln w="38100">
            <a:noFill/>
          </a:ln>
        </p:spPr>
        <p:txBody>
          <a:bodyPr>
            <a:spAutoFit/>
          </a:bodyPr>
          <a:p>
            <a:pPr marL="381000" indent="-381000" eaLnBrk="1" hangingPunct="1">
              <a:lnSpc>
                <a:spcPct val="120000"/>
              </a:lnSpc>
              <a:spcAft>
                <a:spcPct val="30000"/>
              </a:spcAft>
            </a:pPr>
            <a:r>
              <a:rPr lang="en-US" altLang="zh-CN" sz="2000" dirty="0">
                <a:solidFill>
                  <a:srgbClr val="008080"/>
                </a:solidFill>
                <a:latin typeface="宋体" panose="02010600030101010101" pitchFamily="2" charset="-122"/>
              </a:rPr>
              <a:t>▲ </a:t>
            </a:r>
            <a:r>
              <a:rPr lang="zh-CN" altLang="en-US" dirty="0">
                <a:solidFill>
                  <a:schemeClr val="hlink"/>
                </a:solidFill>
                <a:latin typeface="Times New Roman" panose="02020603050405020304" pitchFamily="18" charset="0"/>
              </a:rPr>
              <a:t>存储系统的层次</a:t>
            </a:r>
            <a:r>
              <a:rPr lang="zh-CN" altLang="en-US" dirty="0">
                <a:latin typeface="Times New Roman" panose="02020603050405020304" pitchFamily="18" charset="0"/>
              </a:rPr>
              <a:t>结构是把各种</a:t>
            </a:r>
            <a:r>
              <a:rPr lang="zh-CN" altLang="en-US" dirty="0">
                <a:solidFill>
                  <a:schemeClr val="folHlink"/>
                </a:solidFill>
                <a:latin typeface="Times New Roman" panose="02020603050405020304" pitchFamily="18" charset="0"/>
              </a:rPr>
              <a:t>不同容量和不同存取速度的存储器</a:t>
            </a:r>
            <a:r>
              <a:rPr lang="zh-CN" altLang="en-US" dirty="0">
                <a:latin typeface="Times New Roman" panose="02020603050405020304" pitchFamily="18" charset="0"/>
              </a:rPr>
              <a:t>按一定的结构有机地组织在一起；</a:t>
            </a:r>
            <a:r>
              <a:rPr lang="zh-CN" altLang="en-US" sz="2000" dirty="0">
                <a:solidFill>
                  <a:srgbClr val="008080"/>
                </a:solidFill>
                <a:latin typeface="Times New Roman" panose="02020603050405020304" pitchFamily="18" charset="0"/>
                <a:sym typeface="Symbol" panose="05050102010706020507" pitchFamily="18" charset="2"/>
              </a:rPr>
              <a:t>   </a:t>
            </a:r>
            <a:endParaRPr lang="zh-CN" altLang="en-US" dirty="0">
              <a:latin typeface="Times New Roman" panose="02020603050405020304" pitchFamily="18" charset="0"/>
            </a:endParaRPr>
          </a:p>
        </p:txBody>
      </p:sp>
      <p:sp>
        <p:nvSpPr>
          <p:cNvPr id="357381" name="Text Box 5"/>
          <p:cNvSpPr txBox="1"/>
          <p:nvPr/>
        </p:nvSpPr>
        <p:spPr>
          <a:xfrm>
            <a:off x="228600" y="2781300"/>
            <a:ext cx="7845425" cy="1117600"/>
          </a:xfrm>
          <a:prstGeom prst="rect">
            <a:avLst/>
          </a:prstGeom>
          <a:noFill/>
          <a:ln w="38100">
            <a:noFill/>
          </a:ln>
        </p:spPr>
        <p:txBody>
          <a:bodyPr>
            <a:spAutoFit/>
          </a:bodyPr>
          <a:p>
            <a:pPr marL="193675" indent="-193675"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程序和数据按不同的层次存放在各级存储器中，使</a:t>
            </a:r>
            <a:r>
              <a:rPr lang="zh-CN" altLang="en-US" dirty="0">
                <a:solidFill>
                  <a:schemeClr val="folHlink"/>
                </a:solidFill>
                <a:latin typeface="Times New Roman" panose="02020603050405020304" pitchFamily="18" charset="0"/>
              </a:rPr>
              <a:t>整个存储系统具有较好综合性能指标</a:t>
            </a:r>
            <a:r>
              <a:rPr lang="zh-CN" altLang="en-US" dirty="0">
                <a:latin typeface="Times New Roman" panose="02020603050405020304" pitchFamily="18" charset="0"/>
              </a:rPr>
              <a:t>。</a:t>
            </a:r>
            <a:endParaRPr lang="zh-CN" altLang="en-US" dirty="0">
              <a:latin typeface="宋体" panose="02010600030101010101" pitchFamily="2" charset="-122"/>
            </a:endParaRPr>
          </a:p>
        </p:txBody>
      </p:sp>
      <p:grpSp>
        <p:nvGrpSpPr>
          <p:cNvPr id="2" name="Group 6"/>
          <p:cNvGrpSpPr/>
          <p:nvPr/>
        </p:nvGrpSpPr>
        <p:grpSpPr>
          <a:xfrm>
            <a:off x="120650" y="4110038"/>
            <a:ext cx="8370888" cy="2595562"/>
            <a:chOff x="76" y="2589"/>
            <a:chExt cx="5273" cy="1635"/>
          </a:xfrm>
        </p:grpSpPr>
        <p:sp>
          <p:nvSpPr>
            <p:cNvPr id="106503" name="Text Box 7"/>
            <p:cNvSpPr txBox="1"/>
            <p:nvPr/>
          </p:nvSpPr>
          <p:spPr>
            <a:xfrm>
              <a:off x="76" y="2784"/>
              <a:ext cx="2180" cy="1027"/>
            </a:xfrm>
            <a:prstGeom prst="rect">
              <a:avLst/>
            </a:prstGeom>
            <a:noFill/>
            <a:ln w="38100">
              <a:noFill/>
            </a:ln>
          </p:spPr>
          <p:txBody>
            <a:bodyPr>
              <a:spAutoFit/>
            </a:bodyPr>
            <a:p>
              <a:pPr marL="381000" indent="-381000" eaLnBrk="1" hangingPunct="1">
                <a:lnSpc>
                  <a:spcPct val="120000"/>
                </a:lnSpc>
              </a:pPr>
              <a:r>
                <a:rPr lang="en-US" altLang="zh-CN" sz="2000" dirty="0">
                  <a:solidFill>
                    <a:srgbClr val="008080"/>
                  </a:solidFill>
                  <a:latin typeface="宋体" panose="02010600030101010101" pitchFamily="2" charset="-122"/>
                </a:rPr>
                <a:t>▲ </a:t>
              </a:r>
              <a:r>
                <a:rPr lang="zh-CN" altLang="en-US" dirty="0">
                  <a:latin typeface="Times New Roman" panose="02020603050405020304" pitchFamily="18" charset="0"/>
                </a:rPr>
                <a:t>由二类存储器构成的存储系统层次结构</a:t>
              </a:r>
              <a:endParaRPr lang="zh-CN" altLang="en-US" dirty="0">
                <a:latin typeface="Times New Roman" panose="02020603050405020304" pitchFamily="18" charset="0"/>
              </a:endParaRPr>
            </a:p>
          </p:txBody>
        </p:sp>
        <p:grpSp>
          <p:nvGrpSpPr>
            <p:cNvPr id="106504" name="Group 8"/>
            <p:cNvGrpSpPr>
              <a:grpSpLocks noChangeAspect="1"/>
            </p:cNvGrpSpPr>
            <p:nvPr/>
          </p:nvGrpSpPr>
          <p:grpSpPr>
            <a:xfrm>
              <a:off x="2256" y="2589"/>
              <a:ext cx="3093" cy="1635"/>
              <a:chOff x="3060" y="1752"/>
              <a:chExt cx="4832" cy="2554"/>
            </a:xfrm>
          </p:grpSpPr>
          <p:pic>
            <p:nvPicPr>
              <p:cNvPr id="106505" name="Picture 9"/>
              <p:cNvPicPr>
                <a:picLocks noChangeAspect="1"/>
              </p:cNvPicPr>
              <p:nvPr/>
            </p:nvPicPr>
            <p:blipFill>
              <a:blip r:embed="rId1"/>
              <a:stretch>
                <a:fillRect/>
              </a:stretch>
            </p:blipFill>
            <p:spPr>
              <a:xfrm>
                <a:off x="3060" y="1752"/>
                <a:ext cx="4832" cy="1992"/>
              </a:xfrm>
              <a:prstGeom prst="rect">
                <a:avLst/>
              </a:prstGeom>
              <a:noFill/>
              <a:ln w="9525">
                <a:noFill/>
              </a:ln>
            </p:spPr>
          </p:pic>
          <p:grpSp>
            <p:nvGrpSpPr>
              <p:cNvPr id="106506" name="Group 10"/>
              <p:cNvGrpSpPr>
                <a:grpSpLocks noChangeAspect="1"/>
              </p:cNvGrpSpPr>
              <p:nvPr/>
            </p:nvGrpSpPr>
            <p:grpSpPr>
              <a:xfrm>
                <a:off x="3563" y="2149"/>
                <a:ext cx="4174" cy="1367"/>
                <a:chOff x="2407" y="1945"/>
                <a:chExt cx="4174" cy="1367"/>
              </a:xfrm>
            </p:grpSpPr>
            <p:sp>
              <p:nvSpPr>
                <p:cNvPr id="106508" name="Text Box 11"/>
                <p:cNvSpPr txBox="1">
                  <a:spLocks noChangeAspect="1"/>
                </p:cNvSpPr>
                <p:nvPr/>
              </p:nvSpPr>
              <p:spPr>
                <a:xfrm>
                  <a:off x="3671" y="1945"/>
                  <a:ext cx="900" cy="624"/>
                </a:xfrm>
                <a:prstGeom prst="rect">
                  <a:avLst/>
                </a:prstGeom>
                <a:noFill/>
                <a:ln w="9525">
                  <a:noFill/>
                </a:ln>
              </p:spPr>
              <p:txBody>
                <a:bodyPr lIns="18000" tIns="10800" rIns="18000" bIns="10800"/>
                <a:p>
                  <a:pPr algn="ctr">
                    <a:lnSpc>
                      <a:spcPct val="88000"/>
                    </a:lnSpc>
                  </a:pPr>
                  <a:r>
                    <a:rPr lang="zh-CN" altLang="en-US" sz="1400" dirty="0">
                      <a:latin typeface="Times New Roman" panose="02020603050405020304" pitchFamily="18" charset="0"/>
                    </a:rPr>
                    <a:t>高速缓存</a:t>
                  </a:r>
                  <a:endParaRPr lang="zh-CN" altLang="en-US" sz="1400" dirty="0">
                    <a:latin typeface="Times New Roman" panose="02020603050405020304" pitchFamily="18" charset="0"/>
                  </a:endParaRPr>
                </a:p>
                <a:p>
                  <a:pPr algn="ctr">
                    <a:lnSpc>
                      <a:spcPct val="88000"/>
                    </a:lnSpc>
                  </a:pPr>
                  <a:r>
                    <a:rPr lang="zh-CN" altLang="en-US" sz="1400" dirty="0">
                      <a:latin typeface="Times New Roman" panose="02020603050405020304" pitchFamily="18" charset="0"/>
                    </a:rPr>
                    <a:t>（</a:t>
                  </a:r>
                  <a:r>
                    <a:rPr lang="en-US" altLang="zh-CN" sz="1400" dirty="0">
                      <a:latin typeface="Times New Roman" panose="02020603050405020304" pitchFamily="18" charset="0"/>
                    </a:rPr>
                    <a:t>Cache</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sp>
              <p:nvSpPr>
                <p:cNvPr id="106509" name="Text Box 12"/>
                <p:cNvSpPr txBox="1">
                  <a:spLocks noChangeAspect="1"/>
                </p:cNvSpPr>
                <p:nvPr/>
              </p:nvSpPr>
              <p:spPr>
                <a:xfrm>
                  <a:off x="5021" y="2387"/>
                  <a:ext cx="540" cy="312"/>
                </a:xfrm>
                <a:prstGeom prst="rect">
                  <a:avLst/>
                </a:prstGeom>
                <a:noFill/>
                <a:ln w="9525">
                  <a:noFill/>
                </a:ln>
              </p:spPr>
              <p:txBody>
                <a:bodyPr lIns="18000" tIns="10800" rIns="18000" bIns="10800"/>
                <a:p>
                  <a:pPr algn="ctr">
                    <a:lnSpc>
                      <a:spcPct val="96000"/>
                    </a:lnSpc>
                  </a:pPr>
                  <a:r>
                    <a:rPr lang="zh-CN" altLang="en-US" sz="1400" dirty="0">
                      <a:latin typeface="Times New Roman" panose="02020603050405020304" pitchFamily="18" charset="0"/>
                    </a:rPr>
                    <a:t>主存</a:t>
                  </a:r>
                  <a:endParaRPr lang="zh-CN" altLang="en-US" sz="1400" dirty="0">
                    <a:latin typeface="Times New Roman" panose="02020603050405020304" pitchFamily="18" charset="0"/>
                  </a:endParaRPr>
                </a:p>
              </p:txBody>
            </p:sp>
            <p:sp>
              <p:nvSpPr>
                <p:cNvPr id="106510" name="Text Box 13"/>
                <p:cNvSpPr txBox="1">
                  <a:spLocks noChangeAspect="1"/>
                </p:cNvSpPr>
                <p:nvPr/>
              </p:nvSpPr>
              <p:spPr>
                <a:xfrm>
                  <a:off x="2407" y="2302"/>
                  <a:ext cx="360" cy="780"/>
                </a:xfrm>
                <a:prstGeom prst="rect">
                  <a:avLst/>
                </a:prstGeom>
                <a:noFill/>
                <a:ln w="9525">
                  <a:noFill/>
                </a:ln>
              </p:spPr>
              <p:txBody>
                <a:bodyPr lIns="18000" tIns="10800" rIns="18000" bIns="10800"/>
                <a:p>
                  <a:pPr algn="ctr">
                    <a:lnSpc>
                      <a:spcPct val="72000"/>
                    </a:lnSpc>
                  </a:pPr>
                  <a:r>
                    <a:rPr lang="zh-CN" altLang="en-US" sz="1400" dirty="0">
                      <a:latin typeface="Times New Roman" panose="02020603050405020304" pitchFamily="18" charset="0"/>
                    </a:rPr>
                    <a:t>寄</a:t>
                  </a:r>
                  <a:endParaRPr lang="zh-CN" altLang="en-US" sz="1400" dirty="0">
                    <a:latin typeface="Times New Roman" panose="02020603050405020304" pitchFamily="18" charset="0"/>
                  </a:endParaRPr>
                </a:p>
                <a:p>
                  <a:pPr algn="ctr">
                    <a:lnSpc>
                      <a:spcPct val="72000"/>
                    </a:lnSpc>
                  </a:pPr>
                  <a:r>
                    <a:rPr lang="zh-CN" altLang="en-US" sz="1400" dirty="0">
                      <a:latin typeface="Times New Roman" panose="02020603050405020304" pitchFamily="18" charset="0"/>
                    </a:rPr>
                    <a:t>存</a:t>
                  </a:r>
                  <a:endParaRPr lang="zh-CN" altLang="en-US" sz="1400" dirty="0">
                    <a:latin typeface="Times New Roman" panose="02020603050405020304" pitchFamily="18" charset="0"/>
                  </a:endParaRPr>
                </a:p>
                <a:p>
                  <a:pPr algn="ctr">
                    <a:lnSpc>
                      <a:spcPct val="72000"/>
                    </a:lnSpc>
                  </a:pPr>
                  <a:r>
                    <a:rPr lang="zh-CN" altLang="en-US" sz="1400" dirty="0">
                      <a:latin typeface="Times New Roman" panose="02020603050405020304" pitchFamily="18" charset="0"/>
                    </a:rPr>
                    <a:t>器</a:t>
                  </a:r>
                  <a:endParaRPr lang="zh-CN" altLang="en-US" sz="1400" dirty="0">
                    <a:latin typeface="Times New Roman" panose="02020603050405020304" pitchFamily="18" charset="0"/>
                  </a:endParaRPr>
                </a:p>
                <a:p>
                  <a:pPr algn="ctr">
                    <a:lnSpc>
                      <a:spcPct val="72000"/>
                    </a:lnSpc>
                  </a:pPr>
                  <a:r>
                    <a:rPr lang="zh-CN" altLang="en-US" sz="1400" dirty="0">
                      <a:latin typeface="Times New Roman" panose="02020603050405020304" pitchFamily="18" charset="0"/>
                    </a:rPr>
                    <a:t>组</a:t>
                  </a:r>
                  <a:endParaRPr lang="zh-CN" altLang="en-US" sz="1400" dirty="0">
                    <a:latin typeface="Times New Roman" panose="02020603050405020304" pitchFamily="18" charset="0"/>
                  </a:endParaRPr>
                </a:p>
              </p:txBody>
            </p:sp>
            <p:sp>
              <p:nvSpPr>
                <p:cNvPr id="106511" name="Text Box 14"/>
                <p:cNvSpPr txBox="1">
                  <a:spLocks noChangeAspect="1"/>
                </p:cNvSpPr>
                <p:nvPr/>
              </p:nvSpPr>
              <p:spPr>
                <a:xfrm>
                  <a:off x="2480" y="1950"/>
                  <a:ext cx="540" cy="312"/>
                </a:xfrm>
                <a:prstGeom prst="rect">
                  <a:avLst/>
                </a:prstGeom>
                <a:noFill/>
                <a:ln w="9525">
                  <a:noFill/>
                </a:ln>
              </p:spPr>
              <p:txBody>
                <a:bodyPr lIns="18000" tIns="10800" rIns="18000" bIns="10800"/>
                <a:p>
                  <a:pPr algn="ctr">
                    <a:lnSpc>
                      <a:spcPct val="96000"/>
                    </a:lnSpc>
                  </a:pPr>
                  <a:r>
                    <a:rPr lang="en-US" altLang="zh-CN" sz="1400" dirty="0">
                      <a:latin typeface="Times New Roman" panose="02020603050405020304" pitchFamily="18" charset="0"/>
                    </a:rPr>
                    <a:t>CPU</a:t>
                  </a:r>
                  <a:endParaRPr lang="en-US" altLang="zh-CN" sz="1400" dirty="0">
                    <a:latin typeface="Times New Roman" panose="02020603050405020304" pitchFamily="18" charset="0"/>
                  </a:endParaRPr>
                </a:p>
              </p:txBody>
            </p:sp>
            <p:sp>
              <p:nvSpPr>
                <p:cNvPr id="106512" name="Text Box 15"/>
                <p:cNvSpPr txBox="1">
                  <a:spLocks noChangeAspect="1"/>
                </p:cNvSpPr>
                <p:nvPr/>
              </p:nvSpPr>
              <p:spPr>
                <a:xfrm>
                  <a:off x="6041" y="2387"/>
                  <a:ext cx="540" cy="312"/>
                </a:xfrm>
                <a:prstGeom prst="rect">
                  <a:avLst/>
                </a:prstGeom>
                <a:noFill/>
                <a:ln w="9525">
                  <a:noFill/>
                </a:ln>
              </p:spPr>
              <p:txBody>
                <a:bodyPr lIns="18000" tIns="10800" rIns="18000" bIns="10800"/>
                <a:p>
                  <a:pPr algn="ctr">
                    <a:lnSpc>
                      <a:spcPct val="96000"/>
                    </a:lnSpc>
                  </a:pPr>
                  <a:r>
                    <a:rPr lang="zh-CN" altLang="en-US" sz="1400" dirty="0">
                      <a:latin typeface="Times New Roman" panose="02020603050405020304" pitchFamily="18" charset="0"/>
                    </a:rPr>
                    <a:t>辅存</a:t>
                  </a:r>
                  <a:endParaRPr lang="zh-CN" altLang="en-US" sz="1400" dirty="0">
                    <a:latin typeface="Times New Roman" panose="02020603050405020304" pitchFamily="18" charset="0"/>
                  </a:endParaRPr>
                </a:p>
              </p:txBody>
            </p:sp>
            <p:sp>
              <p:nvSpPr>
                <p:cNvPr id="106513" name="Text Box 16"/>
                <p:cNvSpPr txBox="1">
                  <a:spLocks noChangeAspect="1"/>
                </p:cNvSpPr>
                <p:nvPr/>
              </p:nvSpPr>
              <p:spPr>
                <a:xfrm>
                  <a:off x="3780" y="3000"/>
                  <a:ext cx="540" cy="312"/>
                </a:xfrm>
                <a:prstGeom prst="rect">
                  <a:avLst/>
                </a:prstGeom>
                <a:noFill/>
                <a:ln w="9525">
                  <a:noFill/>
                </a:ln>
              </p:spPr>
              <p:txBody>
                <a:bodyPr lIns="18000" tIns="10800" rIns="18000" bIns="10800"/>
                <a:p>
                  <a:pPr algn="ctr">
                    <a:lnSpc>
                      <a:spcPct val="96000"/>
                    </a:lnSpc>
                  </a:pPr>
                  <a:r>
                    <a:rPr lang="zh-CN" altLang="en-US" sz="1400" dirty="0">
                      <a:latin typeface="Times New Roman" panose="02020603050405020304" pitchFamily="18" charset="0"/>
                    </a:rPr>
                    <a:t>主机</a:t>
                  </a:r>
                  <a:endParaRPr lang="zh-CN" altLang="en-US" sz="1400" dirty="0">
                    <a:latin typeface="Times New Roman" panose="02020603050405020304" pitchFamily="18" charset="0"/>
                  </a:endParaRPr>
                </a:p>
              </p:txBody>
            </p:sp>
          </p:grpSp>
          <p:sp>
            <p:nvSpPr>
              <p:cNvPr id="106507" name="Text Box 17"/>
              <p:cNvSpPr txBox="1">
                <a:spLocks noChangeAspect="1"/>
              </p:cNvSpPr>
              <p:nvPr/>
            </p:nvSpPr>
            <p:spPr>
              <a:xfrm>
                <a:off x="3960" y="3838"/>
                <a:ext cx="3420" cy="468"/>
              </a:xfrm>
              <a:prstGeom prst="rect">
                <a:avLst/>
              </a:prstGeom>
              <a:noFill/>
              <a:ln w="9525">
                <a:noFill/>
              </a:ln>
            </p:spPr>
            <p:txBody>
              <a:bodyPr/>
              <a:p>
                <a:pPr algn="just"/>
                <a:r>
                  <a:rPr lang="zh-CN" altLang="en-US" sz="1800" dirty="0">
                    <a:latin typeface="Times New Roman" panose="02020603050405020304" pitchFamily="18" charset="0"/>
                  </a:rPr>
                  <a:t>图</a:t>
                </a:r>
                <a:r>
                  <a:rPr lang="en-US" altLang="zh-CN" sz="1800" dirty="0">
                    <a:latin typeface="Times New Roman" panose="02020603050405020304" pitchFamily="18" charset="0"/>
                  </a:rPr>
                  <a:t>4.1  </a:t>
                </a:r>
                <a:r>
                  <a:rPr lang="zh-CN" altLang="en-US" sz="1800" dirty="0">
                    <a:latin typeface="Times New Roman" panose="02020603050405020304" pitchFamily="18" charset="0"/>
                  </a:rPr>
                  <a:t>存储器系统的层次结构</a:t>
                </a:r>
                <a:endParaRPr lang="zh-CN" altLang="en-US" sz="1800" dirty="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7381"/>
                                        </p:tgtEl>
                                        <p:attrNameLst>
                                          <p:attrName>style.visibility</p:attrName>
                                        </p:attrNameLst>
                                      </p:cBhvr>
                                      <p:to>
                                        <p:strVal val="visible"/>
                                      </p:to>
                                    </p:set>
                                    <p:animEffect transition="in" filter="blinds(horizontal)">
                                      <p:cBhvr>
                                        <p:cTn id="7" dur="500"/>
                                        <p:tgtEl>
                                          <p:spTgt spid="35738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07523" name="Text Box 3"/>
          <p:cNvSpPr txBox="1"/>
          <p:nvPr/>
        </p:nvSpPr>
        <p:spPr>
          <a:xfrm>
            <a:off x="179388" y="457200"/>
            <a:ext cx="4572000" cy="604838"/>
          </a:xfrm>
          <a:prstGeom prst="rect">
            <a:avLst/>
          </a:prstGeom>
          <a:noFill/>
          <a:ln w="38100">
            <a:noFill/>
          </a:ln>
        </p:spPr>
        <p:txBody>
          <a:bodyPr>
            <a:spAutoFit/>
          </a:bodyPr>
          <a:p>
            <a:pPr eaLnBrk="1" hangingPunct="1">
              <a:lnSpc>
                <a:spcPct val="120000"/>
              </a:lnSpc>
            </a:pPr>
            <a:r>
              <a:rPr lang="en-US" altLang="zh-CN" dirty="0">
                <a:latin typeface="Times New Roman" panose="02020603050405020304" pitchFamily="18" charset="0"/>
              </a:rPr>
              <a:t>(1)  “</a:t>
            </a:r>
            <a:r>
              <a:rPr lang="zh-CN" altLang="en-US" dirty="0">
                <a:latin typeface="Times New Roman" panose="02020603050405020304" pitchFamily="18" charset="0"/>
              </a:rPr>
              <a:t>高速缓存</a:t>
            </a:r>
            <a:r>
              <a:rPr lang="en-US" altLang="zh-CN" dirty="0">
                <a:latin typeface="Times New Roman" panose="02020603050405020304" pitchFamily="18" charset="0"/>
              </a:rPr>
              <a:t>—</a:t>
            </a:r>
            <a:r>
              <a:rPr lang="zh-CN" altLang="en-US" dirty="0">
                <a:latin typeface="Times New Roman" panose="02020603050405020304" pitchFamily="18" charset="0"/>
              </a:rPr>
              <a:t>主存”层次</a:t>
            </a:r>
            <a:endParaRPr lang="zh-CN" altLang="en-US" dirty="0">
              <a:latin typeface="Times New Roman" panose="02020603050405020304" pitchFamily="18" charset="0"/>
            </a:endParaRPr>
          </a:p>
        </p:txBody>
      </p:sp>
      <p:sp>
        <p:nvSpPr>
          <p:cNvPr id="107524" name="Text Box 4"/>
          <p:cNvSpPr txBox="1"/>
          <p:nvPr/>
        </p:nvSpPr>
        <p:spPr>
          <a:xfrm>
            <a:off x="179388" y="1143000"/>
            <a:ext cx="7467600" cy="604838"/>
          </a:xfrm>
          <a:prstGeom prst="rect">
            <a:avLst/>
          </a:prstGeom>
          <a:noFill/>
          <a:ln w="38100">
            <a:noFill/>
          </a:ln>
        </p:spPr>
        <p:txBody>
          <a:bodyPr>
            <a:spAutoFit/>
          </a:bodyPr>
          <a:p>
            <a:pPr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这个层次主要解决存储器的</a:t>
            </a:r>
            <a:r>
              <a:rPr lang="zh-CN" altLang="en-US" dirty="0">
                <a:solidFill>
                  <a:schemeClr val="hlink"/>
                </a:solidFill>
                <a:latin typeface="Times New Roman" panose="02020603050405020304" pitchFamily="18" charset="0"/>
              </a:rPr>
              <a:t>速度</a:t>
            </a:r>
            <a:r>
              <a:rPr lang="zh-CN" altLang="en-US" dirty="0">
                <a:latin typeface="Times New Roman" panose="02020603050405020304" pitchFamily="18" charset="0"/>
              </a:rPr>
              <a:t>问题；</a:t>
            </a:r>
            <a:endParaRPr lang="zh-CN" altLang="en-US" dirty="0">
              <a:latin typeface="Times New Roman" panose="02020603050405020304" pitchFamily="18" charset="0"/>
            </a:endParaRPr>
          </a:p>
        </p:txBody>
      </p:sp>
      <p:sp>
        <p:nvSpPr>
          <p:cNvPr id="93189" name="Text Box 5"/>
          <p:cNvSpPr txBox="1"/>
          <p:nvPr/>
        </p:nvSpPr>
        <p:spPr>
          <a:xfrm>
            <a:off x="179388" y="1752600"/>
            <a:ext cx="8050212" cy="1117600"/>
          </a:xfrm>
          <a:prstGeom prst="rect">
            <a:avLst/>
          </a:prstGeom>
          <a:noFill/>
          <a:ln w="38100">
            <a:noFill/>
          </a:ln>
        </p:spPr>
        <p:txBody>
          <a:bodyPr>
            <a:spAutoFit/>
          </a:bodyPr>
          <a:p>
            <a:pPr marL="285750" indent="-285750"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在</a:t>
            </a:r>
            <a:r>
              <a:rPr lang="en-US" altLang="zh-CN" dirty="0">
                <a:latin typeface="Times New Roman" panose="02020603050405020304" pitchFamily="18" charset="0"/>
              </a:rPr>
              <a:t>CPU</a:t>
            </a:r>
            <a:r>
              <a:rPr lang="zh-CN" altLang="en-US" dirty="0">
                <a:latin typeface="Times New Roman" panose="02020603050405020304" pitchFamily="18" charset="0"/>
              </a:rPr>
              <a:t>与主存之间增设一级存储器，称</a:t>
            </a:r>
            <a:r>
              <a:rPr lang="zh-CN" altLang="en-US" dirty="0">
                <a:solidFill>
                  <a:schemeClr val="folHlink"/>
                </a:solidFill>
                <a:latin typeface="Times New Roman" panose="02020603050405020304" pitchFamily="18" charset="0"/>
              </a:rPr>
              <a:t>高速缓冲存储器（</a:t>
            </a:r>
            <a:r>
              <a:rPr lang="en-US" altLang="zh-CN" dirty="0">
                <a:solidFill>
                  <a:schemeClr val="folHlink"/>
                </a:solidFill>
                <a:latin typeface="Times New Roman" panose="02020603050405020304" pitchFamily="18" charset="0"/>
              </a:rPr>
              <a:t>Cache</a:t>
            </a:r>
            <a:r>
              <a:rPr lang="zh-CN" altLang="en-US" dirty="0">
                <a:solidFill>
                  <a:schemeClr val="folHlink"/>
                </a:solidFill>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93190" name="Text Box 6"/>
          <p:cNvSpPr txBox="1"/>
          <p:nvPr/>
        </p:nvSpPr>
        <p:spPr>
          <a:xfrm>
            <a:off x="179388" y="3932238"/>
            <a:ext cx="8763000" cy="1630362"/>
          </a:xfrm>
          <a:prstGeom prst="rect">
            <a:avLst/>
          </a:prstGeom>
          <a:noFill/>
          <a:ln w="38100">
            <a:noFill/>
          </a:ln>
        </p:spPr>
        <p:txBody>
          <a:bodyPr>
            <a:spAutoFit/>
          </a:bodyPr>
          <a:p>
            <a:pPr marL="285750" indent="-285750"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CPU</a:t>
            </a:r>
            <a:r>
              <a:rPr lang="zh-CN" altLang="en-US" dirty="0">
                <a:latin typeface="Times New Roman" panose="02020603050405020304" pitchFamily="18" charset="0"/>
              </a:rPr>
              <a:t>访问内存时，将地址码同时送到</a:t>
            </a:r>
            <a:r>
              <a:rPr lang="en-US" altLang="zh-CN" dirty="0">
                <a:latin typeface="Times New Roman" panose="02020603050405020304" pitchFamily="18" charset="0"/>
              </a:rPr>
              <a:t>Cache</a:t>
            </a:r>
            <a:r>
              <a:rPr lang="zh-CN" altLang="en-US" dirty="0">
                <a:latin typeface="Times New Roman" panose="02020603050405020304" pitchFamily="18" charset="0"/>
              </a:rPr>
              <a:t>和主存，若在</a:t>
            </a:r>
            <a:r>
              <a:rPr lang="en-US" altLang="zh-CN" dirty="0">
                <a:latin typeface="Times New Roman" panose="02020603050405020304" pitchFamily="18" charset="0"/>
              </a:rPr>
              <a:t>Cache</a:t>
            </a:r>
            <a:r>
              <a:rPr lang="zh-CN" altLang="en-US" dirty="0">
                <a:latin typeface="Times New Roman" panose="02020603050405020304" pitchFamily="18" charset="0"/>
              </a:rPr>
              <a:t>中找到相应内容，称访问“</a:t>
            </a:r>
            <a:r>
              <a:rPr lang="zh-CN" altLang="en-US" dirty="0">
                <a:solidFill>
                  <a:schemeClr val="folHlink"/>
                </a:solidFill>
                <a:latin typeface="Times New Roman" panose="02020603050405020304" pitchFamily="18" charset="0"/>
              </a:rPr>
              <a:t>命中</a:t>
            </a:r>
            <a:r>
              <a:rPr lang="zh-CN" altLang="en-US" dirty="0">
                <a:latin typeface="Times New Roman" panose="02020603050405020304" pitchFamily="18" charset="0"/>
              </a:rPr>
              <a:t>”，信息就从</a:t>
            </a:r>
            <a:r>
              <a:rPr lang="en-US" altLang="zh-CN" dirty="0">
                <a:latin typeface="Times New Roman" panose="02020603050405020304" pitchFamily="18" charset="0"/>
              </a:rPr>
              <a:t>Cache</a:t>
            </a:r>
            <a:r>
              <a:rPr lang="zh-CN" altLang="en-US" dirty="0">
                <a:latin typeface="Times New Roman" panose="02020603050405020304" pitchFamily="18" charset="0"/>
              </a:rPr>
              <a:t>中读取；</a:t>
            </a:r>
            <a:r>
              <a:rPr lang="zh-CN" altLang="en-US" sz="2000" dirty="0">
                <a:solidFill>
                  <a:srgbClr val="008080"/>
                </a:solidFill>
                <a:latin typeface="Times New Roman" panose="02020603050405020304" pitchFamily="18" charset="0"/>
                <a:sym typeface="Symbol" panose="05050102010706020507" pitchFamily="18" charset="2"/>
              </a:rPr>
              <a:t> </a:t>
            </a:r>
            <a:endParaRPr lang="zh-CN" altLang="en-US" dirty="0">
              <a:latin typeface="Times New Roman" panose="02020603050405020304" pitchFamily="18" charset="0"/>
            </a:endParaRPr>
          </a:p>
        </p:txBody>
      </p:sp>
      <p:sp>
        <p:nvSpPr>
          <p:cNvPr id="93191" name="Text Box 7"/>
          <p:cNvSpPr txBox="1"/>
          <p:nvPr/>
        </p:nvSpPr>
        <p:spPr>
          <a:xfrm>
            <a:off x="179388" y="2819400"/>
            <a:ext cx="8763000" cy="1117600"/>
          </a:xfrm>
          <a:prstGeom prst="rect">
            <a:avLst/>
          </a:prstGeom>
          <a:noFill/>
          <a:ln w="38100">
            <a:noFill/>
          </a:ln>
        </p:spPr>
        <p:txBody>
          <a:bodyPr>
            <a:spAutoFit/>
          </a:bodyPr>
          <a:p>
            <a:pPr marL="285750" indent="-285750"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Cache</a:t>
            </a:r>
            <a:r>
              <a:rPr lang="zh-CN" altLang="en-US" dirty="0">
                <a:latin typeface="Times New Roman" panose="02020603050405020304" pitchFamily="18" charset="0"/>
              </a:rPr>
              <a:t>速度可与</a:t>
            </a:r>
            <a:r>
              <a:rPr lang="en-US" altLang="zh-CN" dirty="0">
                <a:latin typeface="Times New Roman" panose="02020603050405020304" pitchFamily="18" charset="0"/>
              </a:rPr>
              <a:t>CPU</a:t>
            </a:r>
            <a:r>
              <a:rPr lang="zh-CN" altLang="en-US" dirty="0">
                <a:latin typeface="Times New Roman" panose="02020603050405020304" pitchFamily="18" charset="0"/>
              </a:rPr>
              <a:t>相匹配，但容量较小，只能存放一小段程序和数据；</a:t>
            </a:r>
            <a:endParaRPr lang="zh-CN" altLang="en-US" dirty="0">
              <a:latin typeface="Times New Roman" panose="02020603050405020304" pitchFamily="18" charset="0"/>
            </a:endParaRPr>
          </a:p>
        </p:txBody>
      </p:sp>
      <p:sp>
        <p:nvSpPr>
          <p:cNvPr id="93192" name="Text Box 8"/>
          <p:cNvSpPr txBox="1"/>
          <p:nvPr/>
        </p:nvSpPr>
        <p:spPr>
          <a:xfrm>
            <a:off x="331788" y="5511800"/>
            <a:ext cx="8431212" cy="1117600"/>
          </a:xfrm>
          <a:prstGeom prst="rect">
            <a:avLst/>
          </a:prstGeom>
          <a:noFill/>
          <a:ln w="38100">
            <a:noFill/>
          </a:ln>
        </p:spPr>
        <p:txBody>
          <a:bodyPr>
            <a:spAutoFit/>
          </a:bodyPr>
          <a:p>
            <a:pPr marL="193675" indent="-193675">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否则</a:t>
            </a:r>
            <a:r>
              <a:rPr lang="en-US" altLang="zh-CN" dirty="0">
                <a:latin typeface="Times New Roman" panose="02020603050405020304" pitchFamily="18" charset="0"/>
              </a:rPr>
              <a:t>CPU</a:t>
            </a:r>
            <a:r>
              <a:rPr lang="zh-CN" altLang="en-US" dirty="0">
                <a:latin typeface="Times New Roman" panose="02020603050405020304" pitchFamily="18" charset="0"/>
              </a:rPr>
              <a:t>从主存中读取（称访问“</a:t>
            </a:r>
            <a:r>
              <a:rPr lang="zh-CN" altLang="en-US" dirty="0">
                <a:solidFill>
                  <a:schemeClr val="folHlink"/>
                </a:solidFill>
                <a:latin typeface="Times New Roman" panose="02020603050405020304" pitchFamily="18" charset="0"/>
              </a:rPr>
              <a:t>不命中</a:t>
            </a:r>
            <a:r>
              <a:rPr lang="zh-CN" altLang="en-US" dirty="0">
                <a:latin typeface="Times New Roman" panose="02020603050405020304" pitchFamily="18" charset="0"/>
              </a:rPr>
              <a:t>”）；此时一般要进行</a:t>
            </a:r>
            <a:r>
              <a:rPr lang="en-US" altLang="zh-CN" dirty="0">
                <a:latin typeface="Times New Roman" panose="02020603050405020304" pitchFamily="18" charset="0"/>
              </a:rPr>
              <a:t>Cache</a:t>
            </a:r>
            <a:r>
              <a:rPr lang="zh-CN" altLang="en-US" dirty="0">
                <a:latin typeface="Times New Roman" panose="02020603050405020304" pitchFamily="18" charset="0"/>
              </a:rPr>
              <a:t>和主存的信息交换。</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3189"/>
                                        </p:tgtEl>
                                        <p:attrNameLst>
                                          <p:attrName>style.visibility</p:attrName>
                                        </p:attrNameLst>
                                      </p:cBhvr>
                                      <p:to>
                                        <p:strVal val="visible"/>
                                      </p:to>
                                    </p:set>
                                    <p:anim to="" calcmode="lin" valueType="num">
                                      <p:cBhvr>
                                        <p:cTn id="7" dur="1" fill="hold"/>
                                        <p:tgtEl>
                                          <p:spTgt spid="93189"/>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3191"/>
                                        </p:tgtEl>
                                        <p:attrNameLst>
                                          <p:attrName>style.visibility</p:attrName>
                                        </p:attrNameLst>
                                      </p:cBhvr>
                                      <p:to>
                                        <p:strVal val="visible"/>
                                      </p:to>
                                    </p:set>
                                    <p:anim to="" calcmode="lin" valueType="num">
                                      <p:cBhvr>
                                        <p:cTn id="12" dur="1" fill="hold"/>
                                        <p:tgtEl>
                                          <p:spTgt spid="93191"/>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3190"/>
                                        </p:tgtEl>
                                        <p:attrNameLst>
                                          <p:attrName>style.visibility</p:attrName>
                                        </p:attrNameLst>
                                      </p:cBhvr>
                                      <p:to>
                                        <p:strVal val="visible"/>
                                      </p:to>
                                    </p:set>
                                    <p:anim to="" calcmode="lin" valueType="num">
                                      <p:cBhvr>
                                        <p:cTn id="17" dur="1" fill="hold"/>
                                        <p:tgtEl>
                                          <p:spTgt spid="93190"/>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192"/>
                                        </p:tgtEl>
                                        <p:attrNameLst>
                                          <p:attrName>style.visibility</p:attrName>
                                        </p:attrNameLst>
                                      </p:cBhvr>
                                      <p:to>
                                        <p:strVal val="visible"/>
                                      </p:to>
                                    </p:set>
                                    <p:animEffect transition="in" filter="dissolve">
                                      <p:cBhvr>
                                        <p:cTn id="22" dur="500"/>
                                        <p:tgtEl>
                                          <p:spTgt spid="9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190" grpId="0"/>
      <p:bldP spid="93191" grpId="0"/>
      <p:bldP spid="9319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08547" name="Text Box 1027"/>
          <p:cNvSpPr txBox="1"/>
          <p:nvPr/>
        </p:nvSpPr>
        <p:spPr>
          <a:xfrm>
            <a:off x="152400" y="311150"/>
            <a:ext cx="5867400" cy="604838"/>
          </a:xfrm>
          <a:prstGeom prst="rect">
            <a:avLst/>
          </a:prstGeom>
          <a:noFill/>
          <a:ln w="38100">
            <a:noFill/>
          </a:ln>
        </p:spPr>
        <p:txBody>
          <a:bodyPr>
            <a:spAutoFit/>
          </a:bodyPr>
          <a:p>
            <a:pPr eaLnBrk="1" hangingPunct="1">
              <a:lnSpc>
                <a:spcPct val="120000"/>
              </a:lnSpc>
            </a:pPr>
            <a:r>
              <a:rPr lang="en-US" altLang="zh-CN" dirty="0">
                <a:latin typeface="Times New Roman" panose="02020603050405020304" pitchFamily="18" charset="0"/>
              </a:rPr>
              <a:t>(2)  “</a:t>
            </a:r>
            <a:r>
              <a:rPr lang="zh-CN" altLang="en-US" dirty="0">
                <a:latin typeface="Times New Roman" panose="02020603050405020304" pitchFamily="18" charset="0"/>
              </a:rPr>
              <a:t>主存</a:t>
            </a:r>
            <a:r>
              <a:rPr lang="en-US" altLang="zh-CN" dirty="0">
                <a:latin typeface="Times New Roman" panose="02020603050405020304" pitchFamily="18" charset="0"/>
              </a:rPr>
              <a:t>—</a:t>
            </a:r>
            <a:r>
              <a:rPr lang="zh-CN" altLang="en-US" dirty="0">
                <a:latin typeface="Times New Roman" panose="02020603050405020304" pitchFamily="18" charset="0"/>
              </a:rPr>
              <a:t>辅存”层次</a:t>
            </a:r>
            <a:endParaRPr lang="zh-CN" altLang="en-US" dirty="0">
              <a:latin typeface="Times New Roman" panose="02020603050405020304" pitchFamily="18" charset="0"/>
            </a:endParaRPr>
          </a:p>
        </p:txBody>
      </p:sp>
      <p:sp>
        <p:nvSpPr>
          <p:cNvPr id="108548" name="Text Box 1028"/>
          <p:cNvSpPr txBox="1"/>
          <p:nvPr/>
        </p:nvSpPr>
        <p:spPr>
          <a:xfrm>
            <a:off x="152400" y="923925"/>
            <a:ext cx="6705600" cy="604838"/>
          </a:xfrm>
          <a:prstGeom prst="rect">
            <a:avLst/>
          </a:prstGeom>
          <a:noFill/>
          <a:ln w="38100">
            <a:noFill/>
          </a:ln>
        </p:spPr>
        <p:txBody>
          <a:bodyPr>
            <a:spAutoFit/>
          </a:bodyPr>
          <a:p>
            <a:pPr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这个层次主要解决存储器的</a:t>
            </a:r>
            <a:r>
              <a:rPr lang="zh-CN" altLang="en-US" dirty="0">
                <a:solidFill>
                  <a:schemeClr val="hlink"/>
                </a:solidFill>
                <a:latin typeface="Times New Roman" panose="02020603050405020304" pitchFamily="18" charset="0"/>
              </a:rPr>
              <a:t>容量</a:t>
            </a:r>
            <a:r>
              <a:rPr lang="zh-CN" altLang="en-US" dirty="0">
                <a:latin typeface="Times New Roman" panose="02020603050405020304" pitchFamily="18" charset="0"/>
              </a:rPr>
              <a:t>问题。</a:t>
            </a:r>
            <a:endParaRPr lang="zh-CN" altLang="en-US" dirty="0">
              <a:latin typeface="Times New Roman" panose="02020603050405020304" pitchFamily="18" charset="0"/>
            </a:endParaRPr>
          </a:p>
        </p:txBody>
      </p:sp>
      <p:sp>
        <p:nvSpPr>
          <p:cNvPr id="305157" name="Text Box 1029"/>
          <p:cNvSpPr txBox="1"/>
          <p:nvPr/>
        </p:nvSpPr>
        <p:spPr>
          <a:xfrm>
            <a:off x="152400" y="3581400"/>
            <a:ext cx="8763000" cy="1117600"/>
          </a:xfrm>
          <a:prstGeom prst="rect">
            <a:avLst/>
          </a:prstGeom>
          <a:noFill/>
          <a:ln w="38100">
            <a:noFill/>
          </a:ln>
        </p:spPr>
        <p:txBody>
          <a:bodyPr>
            <a:spAutoFit/>
          </a:bodyPr>
          <a:p>
            <a:pPr marL="285750" indent="-285750"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rPr>
              <a:t>“</a:t>
            </a:r>
            <a:r>
              <a:rPr lang="zh-CN" altLang="en-US" dirty="0">
                <a:latin typeface="Times New Roman" panose="02020603050405020304" pitchFamily="18" charset="0"/>
              </a:rPr>
              <a:t>主存</a:t>
            </a:r>
            <a:r>
              <a:rPr lang="en-US" altLang="zh-CN" dirty="0">
                <a:latin typeface="Times New Roman" panose="02020603050405020304" pitchFamily="18" charset="0"/>
              </a:rPr>
              <a:t>—</a:t>
            </a:r>
            <a:r>
              <a:rPr lang="zh-CN" altLang="en-US" dirty="0">
                <a:latin typeface="Times New Roman" panose="02020603050405020304" pitchFamily="18" charset="0"/>
              </a:rPr>
              <a:t>辅存”层次是一个既</a:t>
            </a:r>
            <a:r>
              <a:rPr lang="zh-CN" altLang="en-US" dirty="0">
                <a:solidFill>
                  <a:schemeClr val="folHlink"/>
                </a:solidFill>
                <a:latin typeface="Times New Roman" panose="02020603050405020304" pitchFamily="18" charset="0"/>
              </a:rPr>
              <a:t>具有主存的存取速度</a:t>
            </a:r>
            <a:r>
              <a:rPr lang="zh-CN" altLang="en-US" dirty="0">
                <a:latin typeface="Times New Roman" panose="02020603050405020304" pitchFamily="18" charset="0"/>
              </a:rPr>
              <a:t>又</a:t>
            </a:r>
            <a:r>
              <a:rPr lang="zh-CN" altLang="en-US" dirty="0">
                <a:solidFill>
                  <a:schemeClr val="folHlink"/>
                </a:solidFill>
                <a:latin typeface="Times New Roman" panose="02020603050405020304" pitchFamily="18" charset="0"/>
              </a:rPr>
              <a:t>具有辅存的大容量低成本</a:t>
            </a:r>
            <a:r>
              <a:rPr lang="zh-CN" altLang="en-US" dirty="0">
                <a:latin typeface="Times New Roman" panose="02020603050405020304" pitchFamily="18" charset="0"/>
              </a:rPr>
              <a:t>特点的一个存储器总体</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305158" name="Text Box 1030"/>
          <p:cNvSpPr txBox="1"/>
          <p:nvPr/>
        </p:nvSpPr>
        <p:spPr>
          <a:xfrm>
            <a:off x="152400" y="1773238"/>
            <a:ext cx="8991600" cy="1630362"/>
          </a:xfrm>
          <a:prstGeom prst="rect">
            <a:avLst/>
          </a:prstGeom>
          <a:noFill/>
          <a:ln w="38100">
            <a:noFill/>
          </a:ln>
        </p:spPr>
        <p:txBody>
          <a:bodyPr>
            <a:spAutoFit/>
          </a:bodyPr>
          <a:p>
            <a:pPr marL="285750" indent="-285750"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把正在被</a:t>
            </a:r>
            <a:r>
              <a:rPr lang="en-US" altLang="zh-CN" dirty="0">
                <a:latin typeface="Times New Roman" panose="02020603050405020304" pitchFamily="18" charset="0"/>
              </a:rPr>
              <a:t>CPU</a:t>
            </a:r>
            <a:r>
              <a:rPr lang="zh-CN" altLang="en-US" dirty="0">
                <a:latin typeface="Times New Roman" panose="02020603050405020304" pitchFamily="18" charset="0"/>
              </a:rPr>
              <a:t>使用的</a:t>
            </a:r>
            <a:r>
              <a:rPr lang="zh-CN" altLang="en-US" dirty="0">
                <a:solidFill>
                  <a:schemeClr val="folHlink"/>
                </a:solidFill>
                <a:latin typeface="Times New Roman" panose="02020603050405020304" pitchFamily="18" charset="0"/>
              </a:rPr>
              <a:t>“</a:t>
            </a:r>
            <a:r>
              <a:rPr lang="zh-CN" altLang="en-US" dirty="0">
                <a:solidFill>
                  <a:schemeClr val="hlink"/>
                </a:solidFill>
                <a:latin typeface="Times New Roman" panose="02020603050405020304" pitchFamily="18" charset="0"/>
              </a:rPr>
              <a:t>活动</a:t>
            </a:r>
            <a:r>
              <a:rPr lang="zh-CN" altLang="en-US" dirty="0">
                <a:solidFill>
                  <a:schemeClr val="folHlink"/>
                </a:solidFill>
                <a:latin typeface="Times New Roman" panose="02020603050405020304" pitchFamily="18" charset="0"/>
              </a:rPr>
              <a:t>”的程序和数据放在主存中</a:t>
            </a:r>
            <a:r>
              <a:rPr lang="zh-CN" altLang="en-US" dirty="0">
                <a:latin typeface="Times New Roman" panose="02020603050405020304" pitchFamily="18" charset="0"/>
              </a:rPr>
              <a:t>，其余信息则存放在容量大、但速度较慢的辅存中。</a:t>
            </a:r>
            <a:endParaRPr lang="zh-CN" altLang="en-US" dirty="0">
              <a:latin typeface="Times New Roman" panose="02020603050405020304" pitchFamily="18" charset="0"/>
            </a:endParaRPr>
          </a:p>
        </p:txBody>
      </p:sp>
      <p:sp>
        <p:nvSpPr>
          <p:cNvPr id="305159" name="Text Box 1031"/>
          <p:cNvSpPr txBox="1"/>
          <p:nvPr/>
        </p:nvSpPr>
        <p:spPr>
          <a:xfrm>
            <a:off x="152400" y="4876800"/>
            <a:ext cx="8763000" cy="1117600"/>
          </a:xfrm>
          <a:prstGeom prst="rect">
            <a:avLst/>
          </a:prstGeom>
          <a:noFill/>
          <a:ln w="38100">
            <a:noFill/>
          </a:ln>
        </p:spPr>
        <p:txBody>
          <a:bodyPr>
            <a:spAutoFit/>
          </a:bodyPr>
          <a:p>
            <a:pPr marL="285750" indent="-285750" eaLnBrk="1" hangingPunct="1">
              <a:lnSpc>
                <a:spcPct val="12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solidFill>
                  <a:schemeClr val="hlink"/>
                </a:solidFill>
                <a:latin typeface="宋体" panose="02010600030101010101" pitchFamily="2" charset="-122"/>
              </a:rPr>
              <a:t>虚拟存储技术</a:t>
            </a:r>
            <a:r>
              <a:rPr lang="zh-CN" altLang="en-US" dirty="0">
                <a:latin typeface="宋体" panose="02010600030101010101" pitchFamily="2" charset="-122"/>
              </a:rPr>
              <a:t>面对程序员的是一个具有辅存的容量、主存的速度的存储器；解决了主存容量不足的问题。</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05158"/>
                                        </p:tgtEl>
                                        <p:attrNameLst>
                                          <p:attrName>style.visibility</p:attrName>
                                        </p:attrNameLst>
                                      </p:cBhvr>
                                      <p:to>
                                        <p:strVal val="visible"/>
                                      </p:to>
                                    </p:set>
                                    <p:anim to="" calcmode="lin" valueType="num">
                                      <p:cBhvr>
                                        <p:cTn id="7" dur="1" fill="hold"/>
                                        <p:tgtEl>
                                          <p:spTgt spid="305158"/>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05157"/>
                                        </p:tgtEl>
                                        <p:attrNameLst>
                                          <p:attrName>style.visibility</p:attrName>
                                        </p:attrNameLst>
                                      </p:cBhvr>
                                      <p:to>
                                        <p:strVal val="visible"/>
                                      </p:to>
                                    </p:set>
                                    <p:anim to="" calcmode="lin" valueType="num">
                                      <p:cBhvr>
                                        <p:cTn id="12" dur="1" fill="hold"/>
                                        <p:tgtEl>
                                          <p:spTgt spid="305157"/>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05159"/>
                                        </p:tgtEl>
                                        <p:attrNameLst>
                                          <p:attrName>style.visibility</p:attrName>
                                        </p:attrNameLst>
                                      </p:cBhvr>
                                      <p:to>
                                        <p:strVal val="visible"/>
                                      </p:to>
                                    </p:set>
                                    <p:anim to="" calcmode="lin" valueType="num">
                                      <p:cBhvr>
                                        <p:cTn id="17" dur="1" fill="hold"/>
                                        <p:tgtEl>
                                          <p:spTgt spid="305159"/>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p:bldP spid="305158" grpId="0"/>
      <p:bldP spid="30515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09571" name="Rectangle 1026"/>
          <p:cNvSpPr>
            <a:spLocks noGrp="1"/>
          </p:cNvSpPr>
          <p:nvPr>
            <p:ph type="title"/>
          </p:nvPr>
        </p:nvSpPr>
        <p:spPr>
          <a:xfrm>
            <a:off x="228600" y="1066800"/>
            <a:ext cx="8077200" cy="6096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4.1.4  </a:t>
            </a:r>
            <a:r>
              <a:rPr lang="zh-CN" altLang="en-US" sz="3200" dirty="0">
                <a:solidFill>
                  <a:srgbClr val="008000"/>
                </a:solidFill>
                <a:latin typeface="Times New Roman" panose="02020603050405020304" pitchFamily="18" charset="0"/>
              </a:rPr>
              <a:t>主存储器的编址和与</a:t>
            </a:r>
            <a:r>
              <a:rPr lang="en-US" altLang="zh-CN" sz="3200" dirty="0">
                <a:solidFill>
                  <a:srgbClr val="008000"/>
                </a:solidFill>
                <a:latin typeface="Times New Roman" panose="02020603050405020304" pitchFamily="18" charset="0"/>
              </a:rPr>
              <a:t>CPU</a:t>
            </a:r>
            <a:r>
              <a:rPr lang="zh-CN" altLang="en-US" sz="3200" dirty="0">
                <a:solidFill>
                  <a:srgbClr val="008000"/>
                </a:solidFill>
                <a:latin typeface="Times New Roman" panose="02020603050405020304" pitchFamily="18" charset="0"/>
              </a:rPr>
              <a:t>的连接 </a:t>
            </a:r>
            <a:endParaRPr lang="zh-CN" altLang="en-US" sz="3200" dirty="0">
              <a:solidFill>
                <a:srgbClr val="008000"/>
              </a:solidFill>
              <a:latin typeface="Times New Roman" panose="02020603050405020304" pitchFamily="18" charset="0"/>
            </a:endParaRPr>
          </a:p>
        </p:txBody>
      </p:sp>
      <p:sp>
        <p:nvSpPr>
          <p:cNvPr id="109572" name="Text Box 1033"/>
          <p:cNvSpPr txBox="1"/>
          <p:nvPr/>
        </p:nvSpPr>
        <p:spPr>
          <a:xfrm>
            <a:off x="611188" y="2060575"/>
            <a:ext cx="4897437" cy="3084513"/>
          </a:xfrm>
          <a:prstGeom prst="rect">
            <a:avLst/>
          </a:prstGeom>
          <a:noFill/>
          <a:ln w="38100">
            <a:noFill/>
          </a:ln>
        </p:spPr>
        <p:txBody>
          <a:bodyPr>
            <a:spAutoFit/>
          </a:bodyPr>
          <a:p>
            <a:r>
              <a:rPr lang="zh-CN" altLang="en-US" dirty="0">
                <a:latin typeface="宋体" panose="02010600030101010101" pitchFamily="2" charset="-122"/>
              </a:rPr>
              <a:t>几个名词：</a:t>
            </a:r>
            <a:endParaRPr lang="zh-CN" altLang="en-US"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）位、字节、存储字</a:t>
            </a:r>
            <a:endParaRPr lang="zh-CN" altLang="en-US"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）存储元（件）</a:t>
            </a:r>
            <a:endParaRPr lang="zh-CN" altLang="en-US"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）存储单元</a:t>
            </a:r>
            <a:endParaRPr lang="zh-CN" altLang="en-US" dirty="0">
              <a:latin typeface="宋体" panose="02010600030101010101" pitchFamily="2" charset="-122"/>
            </a:endParaRPr>
          </a:p>
          <a:p>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）存储体</a:t>
            </a:r>
            <a:endParaRPr lang="zh-CN" altLang="en-US" dirty="0">
              <a:latin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10595" name="Rectangle 2"/>
          <p:cNvSpPr>
            <a:spLocks noGrp="1"/>
          </p:cNvSpPr>
          <p:nvPr>
            <p:ph type="title"/>
          </p:nvPr>
        </p:nvSpPr>
        <p:spPr>
          <a:xfrm>
            <a:off x="228600" y="1066800"/>
            <a:ext cx="8077200" cy="6096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4.1.4  </a:t>
            </a:r>
            <a:r>
              <a:rPr lang="zh-CN" altLang="en-US" sz="3200" dirty="0">
                <a:solidFill>
                  <a:srgbClr val="008000"/>
                </a:solidFill>
                <a:latin typeface="Times New Roman" panose="02020603050405020304" pitchFamily="18" charset="0"/>
              </a:rPr>
              <a:t>主存储器的编址和与</a:t>
            </a:r>
            <a:r>
              <a:rPr lang="en-US" altLang="zh-CN" sz="3200" dirty="0">
                <a:solidFill>
                  <a:srgbClr val="008000"/>
                </a:solidFill>
                <a:latin typeface="Times New Roman" panose="02020603050405020304" pitchFamily="18" charset="0"/>
              </a:rPr>
              <a:t>CPU</a:t>
            </a:r>
            <a:r>
              <a:rPr lang="zh-CN" altLang="en-US" sz="3200" dirty="0">
                <a:solidFill>
                  <a:srgbClr val="008000"/>
                </a:solidFill>
                <a:latin typeface="Times New Roman" panose="02020603050405020304" pitchFamily="18" charset="0"/>
              </a:rPr>
              <a:t>的连接 </a:t>
            </a:r>
            <a:endParaRPr lang="zh-CN" altLang="en-US" sz="3200" dirty="0">
              <a:solidFill>
                <a:srgbClr val="008000"/>
              </a:solidFill>
              <a:latin typeface="Times New Roman" panose="02020603050405020304" pitchFamily="18" charset="0"/>
            </a:endParaRPr>
          </a:p>
        </p:txBody>
      </p:sp>
      <p:sp>
        <p:nvSpPr>
          <p:cNvPr id="110596" name="Text Box 3"/>
          <p:cNvSpPr txBox="1"/>
          <p:nvPr/>
        </p:nvSpPr>
        <p:spPr>
          <a:xfrm>
            <a:off x="358775" y="2701925"/>
            <a:ext cx="8686800" cy="1031875"/>
          </a:xfrm>
          <a:prstGeom prst="rect">
            <a:avLst/>
          </a:prstGeom>
          <a:noFill/>
          <a:ln w="38100">
            <a:noFill/>
          </a:ln>
        </p:spPr>
        <p:txBody>
          <a:bodyPr>
            <a:spAutoFit/>
          </a:bodyPr>
          <a:p>
            <a:pPr marL="381000" indent="-381000" eaLnBrk="1" hangingPunct="1">
              <a:lnSpc>
                <a:spcPct val="110000"/>
              </a:lnSpc>
            </a:pPr>
            <a:r>
              <a:rPr lang="en-US" altLang="zh-CN" sz="2000" dirty="0">
                <a:solidFill>
                  <a:srgbClr val="008080"/>
                </a:solidFill>
                <a:latin typeface="宋体" panose="02010600030101010101" pitchFamily="2" charset="-122"/>
              </a:rPr>
              <a:t>▲ </a:t>
            </a:r>
            <a:r>
              <a:rPr lang="zh-CN" altLang="en-US" dirty="0">
                <a:latin typeface="宋体" panose="02010600030101010101" pitchFamily="2" charset="-122"/>
              </a:rPr>
              <a:t>赋予存储单元惟一的编号，以二进制数表示；称为</a:t>
            </a:r>
            <a:r>
              <a:rPr lang="zh-CN" altLang="en-US" dirty="0">
                <a:solidFill>
                  <a:schemeClr val="hlink"/>
                </a:solidFill>
                <a:latin typeface="宋体" panose="02010600030101010101" pitchFamily="2" charset="-122"/>
              </a:rPr>
              <a:t>地址</a:t>
            </a:r>
            <a:r>
              <a:rPr lang="zh-CN" altLang="en-US" dirty="0">
                <a:latin typeface="宋体" panose="02010600030101010101" pitchFamily="2" charset="-122"/>
              </a:rPr>
              <a:t>或地址码。</a:t>
            </a:r>
            <a:endParaRPr lang="zh-CN" altLang="en-US" dirty="0">
              <a:latin typeface="Times New Roman" panose="02020603050405020304" pitchFamily="18" charset="0"/>
            </a:endParaRPr>
          </a:p>
        </p:txBody>
      </p:sp>
      <p:sp>
        <p:nvSpPr>
          <p:cNvPr id="110597" name="Text Box 4"/>
          <p:cNvSpPr txBox="1"/>
          <p:nvPr/>
        </p:nvSpPr>
        <p:spPr>
          <a:xfrm>
            <a:off x="304800" y="1952625"/>
            <a:ext cx="5037138" cy="549275"/>
          </a:xfrm>
          <a:prstGeom prst="rect">
            <a:avLst/>
          </a:prstGeom>
          <a:noFill/>
          <a:ln w="38100">
            <a:noFill/>
          </a:ln>
        </p:spPr>
        <p:txBody>
          <a:bodyPr>
            <a:spAutoFit/>
          </a:bodyPr>
          <a:p>
            <a:pPr eaLnBrk="1" hangingPunct="1">
              <a:lnSpc>
                <a:spcPct val="100000"/>
              </a:lnSpc>
            </a:pPr>
            <a:r>
              <a:rPr lang="en-US" altLang="zh-CN" sz="2000" dirty="0">
                <a:solidFill>
                  <a:srgbClr val="008080"/>
                </a:solidFill>
                <a:latin typeface="宋体" panose="02010600030101010101" pitchFamily="2" charset="-122"/>
              </a:rPr>
              <a:t>◆ </a:t>
            </a:r>
            <a:r>
              <a:rPr lang="zh-CN" altLang="en-US" sz="3000" dirty="0">
                <a:solidFill>
                  <a:srgbClr val="A50021"/>
                </a:solidFill>
                <a:latin typeface="宋体" panose="02010600030101010101" pitchFamily="2" charset="-122"/>
              </a:rPr>
              <a:t>存储单元及其编址</a:t>
            </a:r>
            <a:r>
              <a:rPr lang="zh-CN" altLang="en-US" sz="3000" dirty="0">
                <a:solidFill>
                  <a:srgbClr val="A50021"/>
                </a:solidFill>
                <a:latin typeface="Times New Roman" panose="02020603050405020304" pitchFamily="18" charset="0"/>
                <a:ea typeface="楷体_GB2312" pitchFamily="49" charset="-122"/>
              </a:rPr>
              <a:t> </a:t>
            </a:r>
            <a:endParaRPr lang="zh-CN" altLang="en-US" sz="3000" dirty="0">
              <a:solidFill>
                <a:srgbClr val="A50021"/>
              </a:solidFill>
              <a:latin typeface="Times New Roman" panose="02020603050405020304" pitchFamily="18" charset="0"/>
              <a:ea typeface="楷体_GB2312" pitchFamily="49" charset="-122"/>
            </a:endParaRPr>
          </a:p>
        </p:txBody>
      </p:sp>
      <p:sp>
        <p:nvSpPr>
          <p:cNvPr id="360453" name="Text Box 5"/>
          <p:cNvSpPr txBox="1"/>
          <p:nvPr/>
        </p:nvSpPr>
        <p:spPr>
          <a:xfrm>
            <a:off x="358775" y="5153025"/>
            <a:ext cx="7391400" cy="561975"/>
          </a:xfrm>
          <a:prstGeom prst="rect">
            <a:avLst/>
          </a:prstGeom>
          <a:noFill/>
          <a:ln w="38100">
            <a:noFill/>
          </a:ln>
        </p:spPr>
        <p:txBody>
          <a:bodyPr>
            <a:spAutoFit/>
          </a:bodyPr>
          <a:p>
            <a:pPr marL="381000" indent="-381000" eaLnBrk="1" hangingPunct="1">
              <a:lnSpc>
                <a:spcPct val="110000"/>
              </a:lnSpc>
            </a:pPr>
            <a:r>
              <a:rPr lang="en-US" altLang="zh-CN" sz="2000" dirty="0">
                <a:solidFill>
                  <a:srgbClr val="008080"/>
                </a:solidFill>
                <a:latin typeface="宋体" panose="02010600030101010101" pitchFamily="2" charset="-122"/>
              </a:rPr>
              <a:t>▲ </a:t>
            </a:r>
            <a:r>
              <a:rPr lang="zh-CN" altLang="en-US" dirty="0">
                <a:latin typeface="宋体" panose="02010600030101010101" pitchFamily="2" charset="-122"/>
              </a:rPr>
              <a:t>目前计算机主存的编址大多</a:t>
            </a:r>
            <a:r>
              <a:rPr lang="zh-CN" altLang="en-US" dirty="0">
                <a:solidFill>
                  <a:schemeClr val="folHlink"/>
                </a:solidFill>
                <a:latin typeface="宋体" panose="02010600030101010101" pitchFamily="2" charset="-122"/>
              </a:rPr>
              <a:t>按字节编址</a:t>
            </a:r>
            <a:r>
              <a:rPr lang="zh-CN" altLang="en-US" dirty="0">
                <a:latin typeface="宋体" panose="02010600030101010101" pitchFamily="2" charset="-122"/>
              </a:rPr>
              <a:t>。</a:t>
            </a:r>
            <a:endParaRPr lang="zh-CN" altLang="en-US" dirty="0">
              <a:latin typeface="Times New Roman" panose="02020603050405020304" pitchFamily="18" charset="0"/>
            </a:endParaRPr>
          </a:p>
        </p:txBody>
      </p:sp>
      <p:sp>
        <p:nvSpPr>
          <p:cNvPr id="360454" name="Text Box 6"/>
          <p:cNvSpPr txBox="1"/>
          <p:nvPr/>
        </p:nvSpPr>
        <p:spPr>
          <a:xfrm>
            <a:off x="358775" y="3921125"/>
            <a:ext cx="8686800" cy="1031875"/>
          </a:xfrm>
          <a:prstGeom prst="rect">
            <a:avLst/>
          </a:prstGeom>
          <a:noFill/>
          <a:ln w="38100">
            <a:noFill/>
          </a:ln>
        </p:spPr>
        <p:txBody>
          <a:bodyPr>
            <a:spAutoFit/>
          </a:bodyPr>
          <a:p>
            <a:pPr marL="381000" indent="-381000" eaLnBrk="1" hangingPunct="1">
              <a:lnSpc>
                <a:spcPct val="110000"/>
              </a:lnSpc>
            </a:pPr>
            <a:r>
              <a:rPr lang="en-US" altLang="zh-CN" sz="2000" dirty="0">
                <a:solidFill>
                  <a:srgbClr val="008080"/>
                </a:solidFill>
                <a:latin typeface="宋体" panose="02010600030101010101" pitchFamily="2" charset="-122"/>
              </a:rPr>
              <a:t>▲ </a:t>
            </a:r>
            <a:r>
              <a:rPr lang="zh-CN" altLang="en-US" dirty="0">
                <a:latin typeface="宋体" panose="02010600030101010101" pitchFamily="2" charset="-122"/>
              </a:rPr>
              <a:t>能访问的存储单元数目，称为</a:t>
            </a:r>
            <a:r>
              <a:rPr lang="zh-CN" altLang="en-US" dirty="0">
                <a:solidFill>
                  <a:schemeClr val="hlink"/>
                </a:solidFill>
                <a:latin typeface="宋体" panose="02010600030101010101" pitchFamily="2" charset="-122"/>
              </a:rPr>
              <a:t>地址空间</a:t>
            </a:r>
            <a:r>
              <a:rPr lang="zh-CN" altLang="en-US" dirty="0">
                <a:latin typeface="宋体" panose="02010600030101010101" pitchFamily="2" charset="-122"/>
              </a:rPr>
              <a:t>；由地址码的位数决定。</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0454"/>
                                        </p:tgtEl>
                                        <p:attrNameLst>
                                          <p:attrName>style.visibility</p:attrName>
                                        </p:attrNameLst>
                                      </p:cBhvr>
                                      <p:to>
                                        <p:strVal val="visible"/>
                                      </p:to>
                                    </p:set>
                                    <p:animEffect transition="in" filter="checkerboard(across)">
                                      <p:cBhvr>
                                        <p:cTn id="7" dur="500"/>
                                        <p:tgtEl>
                                          <p:spTgt spid="3604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0453"/>
                                        </p:tgtEl>
                                        <p:attrNameLst>
                                          <p:attrName>style.visibility</p:attrName>
                                        </p:attrNameLst>
                                      </p:cBhvr>
                                      <p:to>
                                        <p:strVal val="visible"/>
                                      </p:to>
                                    </p:set>
                                    <p:animEffect transition="in" filter="checkerboard(across)">
                                      <p:cBhvr>
                                        <p:cTn id="12" dur="500"/>
                                        <p:tgtEl>
                                          <p:spTgt spid="36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p:bldP spid="36045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11619" name="Text Box 1028"/>
          <p:cNvSpPr txBox="1"/>
          <p:nvPr/>
        </p:nvSpPr>
        <p:spPr>
          <a:xfrm>
            <a:off x="144463" y="1066800"/>
            <a:ext cx="5037137" cy="549275"/>
          </a:xfrm>
          <a:prstGeom prst="rect">
            <a:avLst/>
          </a:prstGeom>
          <a:noFill/>
          <a:ln w="38100">
            <a:noFill/>
          </a:ln>
        </p:spPr>
        <p:txBody>
          <a:bodyPr>
            <a:spAutoFit/>
          </a:bodyPr>
          <a:p>
            <a:pPr eaLnBrk="1" hangingPunct="1"/>
            <a:r>
              <a:rPr lang="en-US" altLang="zh-CN" sz="2000" dirty="0">
                <a:solidFill>
                  <a:srgbClr val="008080"/>
                </a:solidFill>
                <a:latin typeface="Times New Roman" panose="02020603050405020304" pitchFamily="18" charset="0"/>
              </a:rPr>
              <a:t>◆ </a:t>
            </a:r>
            <a:r>
              <a:rPr lang="zh-CN" altLang="en-US" sz="3000" dirty="0">
                <a:solidFill>
                  <a:srgbClr val="A50021"/>
                </a:solidFill>
                <a:latin typeface="Times New Roman" panose="02020603050405020304" pitchFamily="18" charset="0"/>
              </a:rPr>
              <a:t>主存与</a:t>
            </a:r>
            <a:r>
              <a:rPr lang="en-US" altLang="zh-CN" sz="3000" dirty="0">
                <a:solidFill>
                  <a:srgbClr val="A50021"/>
                </a:solidFill>
                <a:latin typeface="Times New Roman" panose="02020603050405020304" pitchFamily="18" charset="0"/>
              </a:rPr>
              <a:t>CPU</a:t>
            </a:r>
            <a:r>
              <a:rPr lang="zh-CN" altLang="en-US" sz="3000" dirty="0">
                <a:solidFill>
                  <a:srgbClr val="A50021"/>
                </a:solidFill>
                <a:latin typeface="Times New Roman" panose="02020603050405020304" pitchFamily="18" charset="0"/>
              </a:rPr>
              <a:t>的连接 </a:t>
            </a:r>
            <a:endParaRPr lang="zh-CN" altLang="en-US" sz="3000" dirty="0">
              <a:solidFill>
                <a:srgbClr val="A50021"/>
              </a:solidFill>
              <a:latin typeface="Times New Roman" panose="02020603050405020304" pitchFamily="18" charset="0"/>
            </a:endParaRPr>
          </a:p>
        </p:txBody>
      </p:sp>
      <p:grpSp>
        <p:nvGrpSpPr>
          <p:cNvPr id="111620" name="Group 1032"/>
          <p:cNvGrpSpPr>
            <a:grpSpLocks noChangeAspect="1"/>
          </p:cNvGrpSpPr>
          <p:nvPr/>
        </p:nvGrpSpPr>
        <p:grpSpPr>
          <a:xfrm>
            <a:off x="915988" y="1984375"/>
            <a:ext cx="7313612" cy="3883025"/>
            <a:chOff x="3165" y="2055"/>
            <a:chExt cx="5877" cy="3120"/>
          </a:xfrm>
        </p:grpSpPr>
        <p:sp>
          <p:nvSpPr>
            <p:cNvPr id="111621" name="Text Box 1033"/>
            <p:cNvSpPr txBox="1">
              <a:spLocks noChangeAspect="1"/>
            </p:cNvSpPr>
            <p:nvPr/>
          </p:nvSpPr>
          <p:spPr>
            <a:xfrm>
              <a:off x="4800" y="4125"/>
              <a:ext cx="1950" cy="345"/>
            </a:xfrm>
            <a:prstGeom prst="rect">
              <a:avLst/>
            </a:prstGeom>
            <a:noFill/>
            <a:ln w="9525">
              <a:noFill/>
            </a:ln>
          </p:spPr>
          <p:txBody>
            <a:bodyPr/>
            <a:p>
              <a:pPr algn="ctr"/>
              <a:r>
                <a:rPr lang="zh-CN" altLang="en-US" sz="2000" dirty="0">
                  <a:latin typeface="Times New Roman" panose="02020603050405020304" pitchFamily="18" charset="0"/>
                </a:rPr>
                <a:t>（</a:t>
              </a:r>
              <a:r>
                <a:rPr lang="en-US" altLang="zh-CN" sz="2000" dirty="0">
                  <a:latin typeface="Times New Roman" panose="02020603050405020304" pitchFamily="18" charset="0"/>
                </a:rPr>
                <a:t>MFC</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111622" name="Text Box 1034"/>
            <p:cNvSpPr txBox="1">
              <a:spLocks noChangeAspect="1"/>
            </p:cNvSpPr>
            <p:nvPr/>
          </p:nvSpPr>
          <p:spPr>
            <a:xfrm>
              <a:off x="4770" y="3735"/>
              <a:ext cx="1950" cy="345"/>
            </a:xfrm>
            <a:prstGeom prst="rect">
              <a:avLst/>
            </a:prstGeom>
            <a:noFill/>
            <a:ln w="9525">
              <a:noFill/>
            </a:ln>
          </p:spPr>
          <p:txBody>
            <a:bodyPr/>
            <a:p>
              <a:pPr algn="ctr"/>
              <a:r>
                <a:rPr lang="zh-CN" altLang="en-US" sz="2000" dirty="0">
                  <a:latin typeface="Times New Roman" panose="02020603050405020304" pitchFamily="18" charset="0"/>
                </a:rPr>
                <a:t>（</a:t>
              </a:r>
              <a:r>
                <a:rPr lang="en-US" altLang="zh-CN" sz="2000" dirty="0">
                  <a:latin typeface="Times New Roman" panose="02020603050405020304" pitchFamily="18" charset="0"/>
                </a:rPr>
                <a:t>RD</a:t>
              </a:r>
              <a:r>
                <a:rPr lang="zh-CN" altLang="en-US" sz="2000" dirty="0">
                  <a:latin typeface="Times New Roman" panose="02020603050405020304" pitchFamily="18" charset="0"/>
                </a:rPr>
                <a:t>、</a:t>
              </a:r>
              <a:r>
                <a:rPr lang="en-US" altLang="zh-CN" sz="2000" dirty="0">
                  <a:latin typeface="Times New Roman" panose="02020603050405020304" pitchFamily="18" charset="0"/>
                </a:rPr>
                <a:t>WR</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111623" name="Rectangle 1035"/>
            <p:cNvSpPr>
              <a:spLocks noChangeAspect="1"/>
            </p:cNvSpPr>
            <p:nvPr/>
          </p:nvSpPr>
          <p:spPr>
            <a:xfrm>
              <a:off x="3165" y="2055"/>
              <a:ext cx="1530" cy="2580"/>
            </a:xfrm>
            <a:prstGeom prst="rect">
              <a:avLst/>
            </a:prstGeom>
            <a:noFill/>
            <a:ln w="9525" cap="flat" cmpd="sng">
              <a:solidFill>
                <a:srgbClr val="000000"/>
              </a:solidFill>
              <a:prstDash val="solid"/>
              <a:miter/>
              <a:headEnd type="none" w="med" len="med"/>
              <a:tailEnd type="none" w="med" len="med"/>
            </a:ln>
          </p:spPr>
          <p:txBody>
            <a:bodyPr/>
            <a:p>
              <a:endParaRPr lang="zh-CN" altLang="en-US" dirty="0">
                <a:latin typeface="宋体" panose="02010600030101010101" pitchFamily="2" charset="-122"/>
              </a:endParaRPr>
            </a:p>
          </p:txBody>
        </p:sp>
        <p:sp>
          <p:nvSpPr>
            <p:cNvPr id="111624" name="Rectangle 1036"/>
            <p:cNvSpPr>
              <a:spLocks noChangeAspect="1"/>
            </p:cNvSpPr>
            <p:nvPr/>
          </p:nvSpPr>
          <p:spPr>
            <a:xfrm>
              <a:off x="6972" y="2136"/>
              <a:ext cx="2070" cy="2436"/>
            </a:xfrm>
            <a:prstGeom prst="rect">
              <a:avLst/>
            </a:prstGeom>
            <a:noFill/>
            <a:ln w="9525" cap="flat" cmpd="sng">
              <a:solidFill>
                <a:srgbClr val="000000"/>
              </a:solidFill>
              <a:prstDash val="solid"/>
              <a:miter/>
              <a:headEnd type="none" w="med" len="med"/>
              <a:tailEnd type="none" w="med" len="med"/>
            </a:ln>
          </p:spPr>
          <p:txBody>
            <a:bodyPr/>
            <a:p>
              <a:endParaRPr lang="zh-CN" altLang="en-US" dirty="0">
                <a:latin typeface="宋体" panose="02010600030101010101" pitchFamily="2" charset="-122"/>
              </a:endParaRPr>
            </a:p>
          </p:txBody>
        </p:sp>
        <p:sp>
          <p:nvSpPr>
            <p:cNvPr id="111625" name="Text Box 1037"/>
            <p:cNvSpPr txBox="1">
              <a:spLocks noChangeAspect="1"/>
            </p:cNvSpPr>
            <p:nvPr/>
          </p:nvSpPr>
          <p:spPr>
            <a:xfrm>
              <a:off x="7593" y="2310"/>
              <a:ext cx="828" cy="348"/>
            </a:xfrm>
            <a:prstGeom prst="rect">
              <a:avLst/>
            </a:prstGeom>
            <a:noFill/>
            <a:ln w="9525">
              <a:noFill/>
            </a:ln>
          </p:spPr>
          <p:txBody>
            <a:bodyPr/>
            <a:p>
              <a:pPr algn="just"/>
              <a:r>
                <a:rPr lang="zh-CN" altLang="en-US" sz="2000" dirty="0">
                  <a:latin typeface="Times New Roman" panose="02020603050405020304" pitchFamily="18" charset="0"/>
                </a:rPr>
                <a:t>主存</a:t>
              </a:r>
              <a:endParaRPr lang="zh-CN" altLang="en-US" sz="2000" dirty="0">
                <a:latin typeface="Times New Roman" panose="02020603050405020304" pitchFamily="18" charset="0"/>
              </a:endParaRPr>
            </a:p>
          </p:txBody>
        </p:sp>
        <p:sp>
          <p:nvSpPr>
            <p:cNvPr id="111626" name="Text Box 1038"/>
            <p:cNvSpPr txBox="1">
              <a:spLocks noChangeAspect="1"/>
            </p:cNvSpPr>
            <p:nvPr/>
          </p:nvSpPr>
          <p:spPr>
            <a:xfrm>
              <a:off x="7179" y="2658"/>
              <a:ext cx="1656" cy="1218"/>
            </a:xfrm>
            <a:prstGeom prst="rect">
              <a:avLst/>
            </a:prstGeom>
            <a:noFill/>
            <a:ln w="9525" cap="flat" cmpd="sng">
              <a:solidFill>
                <a:srgbClr val="000000"/>
              </a:solidFill>
              <a:prstDash val="sysDot"/>
              <a:miter/>
              <a:headEnd type="none" w="med" len="med"/>
              <a:tailEnd type="none" w="med" len="med"/>
            </a:ln>
          </p:spPr>
          <p:txBody>
            <a:bodyPr/>
            <a:p>
              <a:pPr algn="ctr"/>
              <a:r>
                <a:rPr lang="zh-CN" altLang="en-US" sz="2000" dirty="0">
                  <a:latin typeface="Times New Roman" panose="02020603050405020304" pitchFamily="18" charset="0"/>
                </a:rPr>
                <a:t>存储体</a:t>
              </a:r>
              <a:endParaRPr lang="zh-CN" altLang="en-US" sz="2000" dirty="0">
                <a:latin typeface="Times New Roman" panose="02020603050405020304" pitchFamily="18" charset="0"/>
              </a:endParaRPr>
            </a:p>
            <a:p>
              <a:pPr algn="ctr"/>
              <a:r>
                <a:rPr lang="zh-CN" altLang="en-US" sz="2000" dirty="0">
                  <a:latin typeface="Times New Roman" panose="02020603050405020304" pitchFamily="18" charset="0"/>
                </a:rPr>
                <a:t>有</a:t>
              </a:r>
              <a:r>
                <a:rPr lang="en-US" altLang="zh-CN" sz="2000" dirty="0">
                  <a:latin typeface="Times New Roman" panose="02020603050405020304" pitchFamily="18" charset="0"/>
                </a:rPr>
                <a:t>2</a:t>
              </a:r>
              <a:r>
                <a:rPr lang="en-US" altLang="zh-CN" sz="2000" baseline="30000" dirty="0">
                  <a:latin typeface="Times New Roman" panose="02020603050405020304" pitchFamily="18" charset="0"/>
                </a:rPr>
                <a:t>k</a:t>
              </a:r>
              <a:r>
                <a:rPr lang="zh-CN" altLang="en-US" sz="2000" dirty="0">
                  <a:latin typeface="Times New Roman" panose="02020603050405020304" pitchFamily="18" charset="0"/>
                </a:rPr>
                <a:t>个存储单元</a:t>
              </a:r>
              <a:endParaRPr lang="zh-CN" altLang="en-US" sz="2000" dirty="0">
                <a:latin typeface="Times New Roman" panose="02020603050405020304" pitchFamily="18" charset="0"/>
              </a:endParaRPr>
            </a:p>
            <a:p>
              <a:pPr algn="ctr"/>
              <a:r>
                <a:rPr lang="zh-CN" altLang="en-US" sz="2000" dirty="0">
                  <a:latin typeface="Times New Roman" panose="02020603050405020304" pitchFamily="18" charset="0"/>
                </a:rPr>
                <a:t>每单元为</a:t>
              </a:r>
              <a:r>
                <a:rPr lang="en-US" altLang="zh-CN" sz="2000" dirty="0">
                  <a:latin typeface="Times New Roman" panose="02020603050405020304" pitchFamily="18" charset="0"/>
                </a:rPr>
                <a:t>n</a:t>
              </a:r>
              <a:r>
                <a:rPr lang="zh-CN" altLang="en-US" sz="2000" dirty="0">
                  <a:latin typeface="Times New Roman" panose="02020603050405020304" pitchFamily="18" charset="0"/>
                </a:rPr>
                <a:t>位</a:t>
              </a:r>
              <a:endParaRPr lang="zh-CN" altLang="en-US" sz="2000" dirty="0">
                <a:latin typeface="Times New Roman" panose="02020603050405020304" pitchFamily="18" charset="0"/>
              </a:endParaRPr>
            </a:p>
          </p:txBody>
        </p:sp>
        <p:sp>
          <p:nvSpPr>
            <p:cNvPr id="111627" name="Text Box 1039"/>
            <p:cNvSpPr txBox="1">
              <a:spLocks noChangeAspect="1"/>
            </p:cNvSpPr>
            <p:nvPr/>
          </p:nvSpPr>
          <p:spPr>
            <a:xfrm>
              <a:off x="7179" y="4050"/>
              <a:ext cx="1656" cy="348"/>
            </a:xfrm>
            <a:prstGeom prst="rect">
              <a:avLst/>
            </a:prstGeom>
            <a:noFill/>
            <a:ln w="9525" cap="flat" cmpd="sng">
              <a:solidFill>
                <a:srgbClr val="000000"/>
              </a:solidFill>
              <a:prstDash val="sysDot"/>
              <a:miter/>
              <a:headEnd type="none" w="med" len="med"/>
              <a:tailEnd type="none" w="med" len="med"/>
            </a:ln>
          </p:spPr>
          <p:txBody>
            <a:bodyPr/>
            <a:p>
              <a:pPr algn="ctr"/>
              <a:r>
                <a:rPr lang="zh-CN" altLang="en-US" sz="2000" dirty="0">
                  <a:latin typeface="Times New Roman" panose="02020603050405020304" pitchFamily="18" charset="0"/>
                </a:rPr>
                <a:t>控制电路</a:t>
              </a:r>
              <a:endParaRPr lang="zh-CN" altLang="en-US" sz="2000" dirty="0">
                <a:latin typeface="Times New Roman" panose="02020603050405020304" pitchFamily="18" charset="0"/>
              </a:endParaRPr>
            </a:p>
          </p:txBody>
        </p:sp>
        <p:sp>
          <p:nvSpPr>
            <p:cNvPr id="111628" name="Line 1040"/>
            <p:cNvSpPr>
              <a:spLocks noChangeAspect="1"/>
            </p:cNvSpPr>
            <p:nvPr/>
          </p:nvSpPr>
          <p:spPr>
            <a:xfrm>
              <a:off x="4695" y="2832"/>
              <a:ext cx="2277" cy="0"/>
            </a:xfrm>
            <a:prstGeom prst="line">
              <a:avLst/>
            </a:prstGeom>
            <a:ln w="9525" cap="flat" cmpd="sng">
              <a:solidFill>
                <a:srgbClr val="000000"/>
              </a:solidFill>
              <a:prstDash val="solid"/>
              <a:headEnd type="none" w="med" len="med"/>
              <a:tailEnd type="none" w="med" len="med"/>
            </a:ln>
          </p:spPr>
        </p:sp>
        <p:sp>
          <p:nvSpPr>
            <p:cNvPr id="111629" name="Line 1041"/>
            <p:cNvSpPr>
              <a:spLocks noChangeAspect="1"/>
            </p:cNvSpPr>
            <p:nvPr/>
          </p:nvSpPr>
          <p:spPr>
            <a:xfrm>
              <a:off x="4695" y="3006"/>
              <a:ext cx="2277" cy="0"/>
            </a:xfrm>
            <a:prstGeom prst="line">
              <a:avLst/>
            </a:prstGeom>
            <a:ln w="9525" cap="flat" cmpd="sng">
              <a:solidFill>
                <a:srgbClr val="000000"/>
              </a:solidFill>
              <a:prstDash val="solid"/>
              <a:headEnd type="none" w="med" len="med"/>
              <a:tailEnd type="none" w="med" len="med"/>
            </a:ln>
          </p:spPr>
        </p:sp>
        <p:sp>
          <p:nvSpPr>
            <p:cNvPr id="111630" name="Line 1042"/>
            <p:cNvSpPr>
              <a:spLocks noChangeAspect="1"/>
            </p:cNvSpPr>
            <p:nvPr/>
          </p:nvSpPr>
          <p:spPr>
            <a:xfrm>
              <a:off x="4695" y="3528"/>
              <a:ext cx="2277" cy="0"/>
            </a:xfrm>
            <a:prstGeom prst="line">
              <a:avLst/>
            </a:prstGeom>
            <a:ln w="9525" cap="flat" cmpd="sng">
              <a:solidFill>
                <a:srgbClr val="000000"/>
              </a:solidFill>
              <a:prstDash val="solid"/>
              <a:headEnd type="none" w="med" len="med"/>
              <a:tailEnd type="none" w="med" len="med"/>
            </a:ln>
          </p:spPr>
        </p:sp>
        <p:sp>
          <p:nvSpPr>
            <p:cNvPr id="111631" name="Line 1043"/>
            <p:cNvSpPr>
              <a:spLocks noChangeAspect="1"/>
            </p:cNvSpPr>
            <p:nvPr/>
          </p:nvSpPr>
          <p:spPr>
            <a:xfrm>
              <a:off x="4695" y="3702"/>
              <a:ext cx="2277" cy="0"/>
            </a:xfrm>
            <a:prstGeom prst="line">
              <a:avLst/>
            </a:prstGeom>
            <a:ln w="9525" cap="flat" cmpd="sng">
              <a:solidFill>
                <a:srgbClr val="000000"/>
              </a:solidFill>
              <a:prstDash val="solid"/>
              <a:headEnd type="none" w="med" len="med"/>
              <a:tailEnd type="none" w="med" len="med"/>
            </a:ln>
          </p:spPr>
        </p:sp>
        <p:sp>
          <p:nvSpPr>
            <p:cNvPr id="111632" name="Line 1044"/>
            <p:cNvSpPr>
              <a:spLocks noChangeAspect="1"/>
            </p:cNvSpPr>
            <p:nvPr/>
          </p:nvSpPr>
          <p:spPr>
            <a:xfrm>
              <a:off x="4695" y="4050"/>
              <a:ext cx="2277" cy="0"/>
            </a:xfrm>
            <a:prstGeom prst="line">
              <a:avLst/>
            </a:prstGeom>
            <a:ln w="9525" cap="flat" cmpd="sng">
              <a:solidFill>
                <a:srgbClr val="000000"/>
              </a:solidFill>
              <a:prstDash val="solid"/>
              <a:headEnd type="none" w="med" len="med"/>
              <a:tailEnd type="triangle" w="sm" len="sm"/>
            </a:ln>
          </p:spPr>
        </p:sp>
        <p:sp>
          <p:nvSpPr>
            <p:cNvPr id="111633" name="Line 1045"/>
            <p:cNvSpPr>
              <a:spLocks noChangeAspect="1"/>
            </p:cNvSpPr>
            <p:nvPr/>
          </p:nvSpPr>
          <p:spPr>
            <a:xfrm flipH="1">
              <a:off x="4695" y="4398"/>
              <a:ext cx="2277" cy="0"/>
            </a:xfrm>
            <a:prstGeom prst="line">
              <a:avLst/>
            </a:prstGeom>
            <a:ln w="9525" cap="flat" cmpd="sng">
              <a:solidFill>
                <a:srgbClr val="000000"/>
              </a:solidFill>
              <a:prstDash val="solid"/>
              <a:headEnd type="none" w="med" len="med"/>
              <a:tailEnd type="triangle" w="sm" len="sm"/>
            </a:ln>
          </p:spPr>
        </p:sp>
        <p:sp>
          <p:nvSpPr>
            <p:cNvPr id="111634" name="Text Box 1046"/>
            <p:cNvSpPr txBox="1">
              <a:spLocks noChangeAspect="1"/>
            </p:cNvSpPr>
            <p:nvPr/>
          </p:nvSpPr>
          <p:spPr>
            <a:xfrm>
              <a:off x="3282" y="2166"/>
              <a:ext cx="828" cy="348"/>
            </a:xfrm>
            <a:prstGeom prst="rect">
              <a:avLst/>
            </a:prstGeom>
            <a:noFill/>
            <a:ln w="9525">
              <a:noFill/>
            </a:ln>
          </p:spPr>
          <p:txBody>
            <a:bodyPr/>
            <a:p>
              <a:pPr algn="just"/>
              <a:r>
                <a:rPr lang="en-US" altLang="zh-CN" sz="2000" dirty="0">
                  <a:latin typeface="Times New Roman" panose="02020603050405020304" pitchFamily="18" charset="0"/>
                </a:rPr>
                <a:t>CPU</a:t>
              </a:r>
              <a:endParaRPr lang="en-US" altLang="zh-CN" sz="2000" dirty="0">
                <a:latin typeface="Times New Roman" panose="02020603050405020304" pitchFamily="18" charset="0"/>
              </a:endParaRPr>
            </a:p>
          </p:txBody>
        </p:sp>
        <p:sp>
          <p:nvSpPr>
            <p:cNvPr id="111635" name="Text Box 1047"/>
            <p:cNvSpPr txBox="1">
              <a:spLocks noChangeAspect="1"/>
            </p:cNvSpPr>
            <p:nvPr/>
          </p:nvSpPr>
          <p:spPr>
            <a:xfrm>
              <a:off x="3678" y="2712"/>
              <a:ext cx="828" cy="348"/>
            </a:xfrm>
            <a:prstGeom prst="rect">
              <a:avLst/>
            </a:prstGeom>
            <a:no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MAR</a:t>
              </a:r>
              <a:endParaRPr lang="en-US" altLang="zh-CN" sz="2000" dirty="0">
                <a:latin typeface="Times New Roman" panose="02020603050405020304" pitchFamily="18" charset="0"/>
              </a:endParaRPr>
            </a:p>
          </p:txBody>
        </p:sp>
        <p:sp>
          <p:nvSpPr>
            <p:cNvPr id="111636" name="Text Box 1048"/>
            <p:cNvSpPr txBox="1">
              <a:spLocks noChangeAspect="1"/>
            </p:cNvSpPr>
            <p:nvPr/>
          </p:nvSpPr>
          <p:spPr>
            <a:xfrm>
              <a:off x="3657" y="3417"/>
              <a:ext cx="828" cy="348"/>
            </a:xfrm>
            <a:prstGeom prst="rect">
              <a:avLst/>
            </a:prstGeom>
            <a:no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MDR</a:t>
              </a:r>
              <a:endParaRPr lang="en-US" altLang="zh-CN" sz="2000" dirty="0">
                <a:latin typeface="Times New Roman" panose="02020603050405020304" pitchFamily="18" charset="0"/>
              </a:endParaRPr>
            </a:p>
          </p:txBody>
        </p:sp>
        <p:sp>
          <p:nvSpPr>
            <p:cNvPr id="111637" name="Text Box 1049"/>
            <p:cNvSpPr txBox="1">
              <a:spLocks noChangeAspect="1"/>
            </p:cNvSpPr>
            <p:nvPr/>
          </p:nvSpPr>
          <p:spPr>
            <a:xfrm>
              <a:off x="4950" y="2400"/>
              <a:ext cx="1950" cy="375"/>
            </a:xfrm>
            <a:prstGeom prst="rect">
              <a:avLst/>
            </a:prstGeom>
            <a:noFill/>
            <a:ln w="9525">
              <a:noFill/>
            </a:ln>
          </p:spPr>
          <p:txBody>
            <a:bodyPr/>
            <a:p>
              <a:pPr algn="ctr"/>
              <a:r>
                <a:rPr lang="zh-CN" altLang="en-US" sz="2000" dirty="0">
                  <a:latin typeface="Times New Roman" panose="02020603050405020304" pitchFamily="18" charset="0"/>
                </a:rPr>
                <a:t>地址总线 </a:t>
              </a:r>
              <a:r>
                <a:rPr lang="en-US" altLang="zh-CN" sz="2000" dirty="0">
                  <a:latin typeface="Times New Roman" panose="02020603050405020304" pitchFamily="18" charset="0"/>
                </a:rPr>
                <a:t>k</a:t>
              </a:r>
              <a:r>
                <a:rPr lang="zh-CN" altLang="en-US" sz="2000" dirty="0">
                  <a:latin typeface="Times New Roman" panose="02020603050405020304" pitchFamily="18" charset="0"/>
                </a:rPr>
                <a:t>位</a:t>
              </a:r>
              <a:endParaRPr lang="zh-CN" altLang="en-US" sz="2000" dirty="0">
                <a:latin typeface="Times New Roman" panose="02020603050405020304" pitchFamily="18" charset="0"/>
              </a:endParaRPr>
            </a:p>
          </p:txBody>
        </p:sp>
        <p:sp>
          <p:nvSpPr>
            <p:cNvPr id="111638" name="Text Box 1050"/>
            <p:cNvSpPr txBox="1">
              <a:spLocks noChangeAspect="1"/>
            </p:cNvSpPr>
            <p:nvPr/>
          </p:nvSpPr>
          <p:spPr>
            <a:xfrm>
              <a:off x="4965" y="3105"/>
              <a:ext cx="1950" cy="375"/>
            </a:xfrm>
            <a:prstGeom prst="rect">
              <a:avLst/>
            </a:prstGeom>
            <a:noFill/>
            <a:ln w="9525">
              <a:noFill/>
            </a:ln>
          </p:spPr>
          <p:txBody>
            <a:bodyPr/>
            <a:p>
              <a:pPr algn="ctr"/>
              <a:r>
                <a:rPr lang="zh-CN" altLang="en-US" sz="2000" dirty="0">
                  <a:latin typeface="Times New Roman" panose="02020603050405020304" pitchFamily="18" charset="0"/>
                </a:rPr>
                <a:t>数据总线 </a:t>
              </a:r>
              <a:r>
                <a:rPr lang="en-US" altLang="zh-CN" sz="2000" dirty="0">
                  <a:latin typeface="Times New Roman" panose="02020603050405020304" pitchFamily="18" charset="0"/>
                </a:rPr>
                <a:t>n</a:t>
              </a:r>
              <a:r>
                <a:rPr lang="zh-CN" altLang="en-US" sz="2000" dirty="0">
                  <a:latin typeface="Times New Roman" panose="02020603050405020304" pitchFamily="18" charset="0"/>
                </a:rPr>
                <a:t>位</a:t>
              </a:r>
              <a:endParaRPr lang="zh-CN" altLang="en-US" sz="2000" dirty="0">
                <a:latin typeface="Times New Roman" panose="02020603050405020304" pitchFamily="18" charset="0"/>
              </a:endParaRPr>
            </a:p>
          </p:txBody>
        </p:sp>
        <p:sp>
          <p:nvSpPr>
            <p:cNvPr id="111639" name="Text Box 1051"/>
            <p:cNvSpPr txBox="1">
              <a:spLocks noChangeAspect="1"/>
            </p:cNvSpPr>
            <p:nvPr/>
          </p:nvSpPr>
          <p:spPr>
            <a:xfrm>
              <a:off x="4290" y="4800"/>
              <a:ext cx="3165" cy="375"/>
            </a:xfrm>
            <a:prstGeom prst="rect">
              <a:avLst/>
            </a:prstGeom>
            <a:noFill/>
            <a:ln w="9525">
              <a:noFill/>
            </a:ln>
          </p:spPr>
          <p:txBody>
            <a:bodyPr/>
            <a:p>
              <a:pPr algn="ctr"/>
              <a:r>
                <a:rPr lang="zh-CN" altLang="en-US" sz="2400" dirty="0">
                  <a:latin typeface="Times New Roman" panose="02020603050405020304" pitchFamily="18" charset="0"/>
                </a:rPr>
                <a:t>图</a:t>
              </a:r>
              <a:r>
                <a:rPr lang="en-US" altLang="zh-CN" sz="2400" dirty="0">
                  <a:latin typeface="Times New Roman" panose="02020603050405020304" pitchFamily="18" charset="0"/>
                </a:rPr>
                <a:t>4.3   </a:t>
              </a:r>
              <a:r>
                <a:rPr lang="zh-CN" altLang="en-US" sz="2400" dirty="0">
                  <a:latin typeface="Times New Roman" panose="02020603050405020304" pitchFamily="18" charset="0"/>
                </a:rPr>
                <a:t>主存与</a:t>
              </a:r>
              <a:r>
                <a:rPr lang="en-US" altLang="zh-CN" sz="2400" dirty="0">
                  <a:latin typeface="Times New Roman" panose="02020603050405020304" pitchFamily="18" charset="0"/>
                </a:rPr>
                <a:t>CPU</a:t>
              </a:r>
              <a:r>
                <a:rPr lang="zh-CN" altLang="en-US" sz="2400" dirty="0">
                  <a:latin typeface="Times New Roman" panose="02020603050405020304" pitchFamily="18" charset="0"/>
                </a:rPr>
                <a:t>的连接</a:t>
              </a:r>
              <a:endParaRPr lang="zh-CN" altLang="en-US" sz="2400" dirty="0">
                <a:latin typeface="Times New Roman" panose="02020603050405020304" pitchFamily="18" charset="0"/>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38243" name="Rectangle 2"/>
          <p:cNvSpPr>
            <a:spLocks noGrp="1"/>
          </p:cNvSpPr>
          <p:nvPr>
            <p:ph type="title"/>
          </p:nvPr>
        </p:nvSpPr>
        <p:spPr>
          <a:xfrm>
            <a:off x="76200" y="188913"/>
            <a:ext cx="8153400" cy="1295400"/>
          </a:xfrm>
          <a:ln/>
        </p:spPr>
        <p:txBody>
          <a:bodyPr vert="horz" wrap="square" lIns="92075" tIns="46038" rIns="92075" bIns="46038" anchor="ctr" anchorCtr="0"/>
          <a:p>
            <a:pPr eaLnBrk="1" hangingPunct="1">
              <a:lnSpc>
                <a:spcPct val="125000"/>
              </a:lnSpc>
            </a:pPr>
            <a:r>
              <a:rPr lang="en-US" altLang="zh-CN" sz="3200" dirty="0">
                <a:solidFill>
                  <a:srgbClr val="0066FF"/>
                </a:solidFill>
                <a:latin typeface="Times New Roman" panose="02020603050405020304" pitchFamily="18" charset="0"/>
              </a:rPr>
              <a:t>4.5  </a:t>
            </a:r>
            <a:r>
              <a:rPr lang="zh-CN" altLang="en-US" sz="3200" dirty="0">
                <a:solidFill>
                  <a:srgbClr val="0066FF"/>
                </a:solidFill>
                <a:latin typeface="Times New Roman" panose="02020603050405020304" pitchFamily="18" charset="0"/>
              </a:rPr>
              <a:t>高速缓冲存储器</a:t>
            </a:r>
            <a:br>
              <a:rPr lang="zh-CN" altLang="en-US" sz="3200" dirty="0">
                <a:solidFill>
                  <a:srgbClr val="0066FF"/>
                </a:solidFill>
                <a:latin typeface="Times New Roman" panose="02020603050405020304" pitchFamily="18" charset="0"/>
              </a:rPr>
            </a:br>
            <a:r>
              <a:rPr lang="zh-CN" altLang="en-US" sz="3200" dirty="0">
                <a:solidFill>
                  <a:srgbClr val="0066FF"/>
                </a:solidFill>
                <a:latin typeface="Times New Roman" panose="02020603050405020304" pitchFamily="18" charset="0"/>
              </a:rPr>
              <a:t>  </a:t>
            </a:r>
            <a:r>
              <a:rPr lang="en-US" altLang="zh-CN" sz="3200" dirty="0">
                <a:solidFill>
                  <a:srgbClr val="008000"/>
                </a:solidFill>
                <a:latin typeface="Times New Roman" panose="02020603050405020304" pitchFamily="18" charset="0"/>
              </a:rPr>
              <a:t>4.5.1 </a:t>
            </a:r>
            <a:r>
              <a:rPr lang="zh-CN" altLang="en-US" sz="3200" dirty="0">
                <a:solidFill>
                  <a:srgbClr val="008000"/>
                </a:solidFill>
                <a:latin typeface="Times New Roman" panose="02020603050405020304" pitchFamily="18" charset="0"/>
              </a:rPr>
              <a:t>工作原理</a:t>
            </a:r>
            <a:endParaRPr lang="zh-CN" altLang="en-US" b="0" dirty="0">
              <a:solidFill>
                <a:schemeClr val="tx1"/>
              </a:solidFill>
              <a:latin typeface="黑体" panose="02010609060101010101" pitchFamily="49" charset="-122"/>
              <a:ea typeface="黑体" panose="02010609060101010101" pitchFamily="49" charset="-122"/>
            </a:endParaRPr>
          </a:p>
        </p:txBody>
      </p:sp>
      <p:sp>
        <p:nvSpPr>
          <p:cNvPr id="138244" name="Text Box 8"/>
          <p:cNvSpPr txBox="1"/>
          <p:nvPr/>
        </p:nvSpPr>
        <p:spPr>
          <a:xfrm>
            <a:off x="179388" y="1535113"/>
            <a:ext cx="8442325" cy="1373187"/>
          </a:xfrm>
          <a:prstGeom prst="rect">
            <a:avLst/>
          </a:prstGeom>
          <a:noFill/>
          <a:ln w="22225">
            <a:noFill/>
          </a:ln>
        </p:spPr>
        <p:txBody>
          <a:bodyPr>
            <a:spAutoFit/>
          </a:bodyPr>
          <a:p>
            <a:pPr marL="381000" indent="-381000" eaLnBrk="1" hangingPunct="1">
              <a:lnSpc>
                <a:spcPct val="100000"/>
              </a:lnSpc>
            </a:pPr>
            <a:r>
              <a:rPr lang="en-US" altLang="zh-CN" sz="2000" dirty="0">
                <a:solidFill>
                  <a:srgbClr val="008080"/>
                </a:solidFill>
                <a:latin typeface="宋体" panose="02010600030101010101" pitchFamily="2" charset="-122"/>
              </a:rPr>
              <a:t>◆ </a:t>
            </a:r>
            <a:r>
              <a:rPr lang="zh-CN" altLang="en-US" dirty="0">
                <a:latin typeface="Times New Roman" panose="02020603050405020304" pitchFamily="18" charset="0"/>
              </a:rPr>
              <a:t>设置</a:t>
            </a:r>
            <a:r>
              <a:rPr lang="en-US" altLang="zh-CN" dirty="0">
                <a:latin typeface="Times New Roman" panose="02020603050405020304" pitchFamily="18" charset="0"/>
              </a:rPr>
              <a:t>Cache</a:t>
            </a:r>
            <a:r>
              <a:rPr lang="zh-CN" altLang="en-US" dirty="0">
                <a:latin typeface="Times New Roman" panose="02020603050405020304" pitchFamily="18" charset="0"/>
              </a:rPr>
              <a:t>是为了解决</a:t>
            </a:r>
            <a:r>
              <a:rPr lang="en-US" altLang="zh-CN" dirty="0">
                <a:latin typeface="Times New Roman" panose="02020603050405020304" pitchFamily="18" charset="0"/>
              </a:rPr>
              <a:t>CPU</a:t>
            </a:r>
            <a:r>
              <a:rPr lang="zh-CN" altLang="en-US" dirty="0">
                <a:latin typeface="Times New Roman" panose="02020603050405020304" pitchFamily="18" charset="0"/>
              </a:rPr>
              <a:t>和主存之间的</a:t>
            </a:r>
            <a:r>
              <a:rPr lang="zh-CN" altLang="en-US" dirty="0">
                <a:solidFill>
                  <a:schemeClr val="folHlink"/>
                </a:solidFill>
                <a:latin typeface="Times New Roman" panose="02020603050405020304" pitchFamily="18" charset="0"/>
              </a:rPr>
              <a:t>速度匹配问题</a:t>
            </a:r>
            <a:r>
              <a:rPr lang="zh-CN" altLang="en-US" dirty="0">
                <a:latin typeface="Times New Roman" panose="02020603050405020304" pitchFamily="18" charset="0"/>
              </a:rPr>
              <a:t>，理论依据是</a:t>
            </a:r>
            <a:r>
              <a:rPr lang="zh-CN" altLang="en-US" dirty="0">
                <a:solidFill>
                  <a:schemeClr val="folHlink"/>
                </a:solidFill>
                <a:latin typeface="Times New Roman" panose="02020603050405020304" pitchFamily="18" charset="0"/>
              </a:rPr>
              <a:t>程序访存的局部性</a:t>
            </a:r>
            <a:r>
              <a:rPr lang="zh-CN" altLang="en-US" dirty="0">
                <a:latin typeface="Times New Roman" panose="02020603050405020304" pitchFamily="18" charset="0"/>
              </a:rPr>
              <a:t>规律（后面祥述）。</a:t>
            </a:r>
            <a:endParaRPr lang="zh-CN" altLang="en-US" dirty="0">
              <a:latin typeface="Times New Roman" panose="02020603050405020304" pitchFamily="18" charset="0"/>
            </a:endParaRPr>
          </a:p>
        </p:txBody>
      </p:sp>
      <p:sp>
        <p:nvSpPr>
          <p:cNvPr id="138245" name="Text Box 10"/>
          <p:cNvSpPr txBox="1"/>
          <p:nvPr/>
        </p:nvSpPr>
        <p:spPr>
          <a:xfrm>
            <a:off x="179388" y="3836988"/>
            <a:ext cx="7348537" cy="523875"/>
          </a:xfrm>
          <a:prstGeom prst="rect">
            <a:avLst/>
          </a:prstGeom>
          <a:noFill/>
          <a:ln w="22225">
            <a:noFill/>
          </a:ln>
        </p:spPr>
        <p:txBody>
          <a:bodyPr wrap="none">
            <a:spAutoFit/>
          </a:bodyPr>
          <a:p>
            <a:pPr eaLnBrk="1" hangingPunct="1">
              <a:lnSpc>
                <a:spcPct val="10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高速缓存通常由</a:t>
            </a:r>
            <a:r>
              <a:rPr lang="zh-CN" altLang="en-US" dirty="0">
                <a:solidFill>
                  <a:schemeClr val="folHlink"/>
                </a:solidFill>
                <a:latin typeface="Times New Roman" panose="02020603050405020304" pitchFamily="18" charset="0"/>
              </a:rPr>
              <a:t>双极型半导体存储器组成</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330763" name="Text Box 11"/>
          <p:cNvSpPr txBox="1"/>
          <p:nvPr/>
        </p:nvSpPr>
        <p:spPr>
          <a:xfrm>
            <a:off x="179388" y="4387850"/>
            <a:ext cx="8778875" cy="954088"/>
          </a:xfrm>
          <a:prstGeom prst="rect">
            <a:avLst/>
          </a:prstGeom>
          <a:noFill/>
          <a:ln w="22225">
            <a:noFill/>
          </a:ln>
        </p:spPr>
        <p:txBody>
          <a:bodyPr>
            <a:spAutoFit/>
          </a:bodyPr>
          <a:p>
            <a:pPr marL="285750" indent="-285750">
              <a:lnSpc>
                <a:spcPct val="10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地址映象以及和主存数据交换机构全</a:t>
            </a:r>
            <a:r>
              <a:rPr lang="zh-CN" altLang="en-US" dirty="0">
                <a:solidFill>
                  <a:schemeClr val="folHlink"/>
                </a:solidFill>
                <a:latin typeface="Times New Roman" panose="02020603050405020304" pitchFamily="18" charset="0"/>
              </a:rPr>
              <a:t>由硬件实现</a:t>
            </a:r>
            <a:r>
              <a:rPr lang="zh-CN" altLang="en-US" dirty="0">
                <a:latin typeface="Times New Roman" panose="02020603050405020304" pitchFamily="18" charset="0"/>
              </a:rPr>
              <a:t>，并对程序员透明。</a:t>
            </a:r>
            <a:endParaRPr lang="zh-CN" altLang="en-US" dirty="0">
              <a:latin typeface="Times New Roman" panose="02020603050405020304" pitchFamily="18" charset="0"/>
            </a:endParaRPr>
          </a:p>
        </p:txBody>
      </p:sp>
      <p:sp>
        <p:nvSpPr>
          <p:cNvPr id="330764" name="Text Box 12"/>
          <p:cNvSpPr txBox="1"/>
          <p:nvPr/>
        </p:nvSpPr>
        <p:spPr>
          <a:xfrm>
            <a:off x="179388" y="5454650"/>
            <a:ext cx="8778875" cy="946150"/>
          </a:xfrm>
          <a:prstGeom prst="rect">
            <a:avLst/>
          </a:prstGeom>
          <a:noFill/>
          <a:ln w="22225">
            <a:noFill/>
          </a:ln>
        </p:spPr>
        <p:txBody>
          <a:bodyPr>
            <a:spAutoFit/>
          </a:bodyPr>
          <a:p>
            <a:pPr marL="285750" indent="-285750" eaLnBrk="1" hangingPunct="1">
              <a:lnSpc>
                <a:spcPct val="10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访问</a:t>
            </a:r>
            <a:r>
              <a:rPr lang="en-US" altLang="zh-CN" dirty="0">
                <a:latin typeface="Times New Roman" panose="02020603050405020304" pitchFamily="18" charset="0"/>
              </a:rPr>
              <a:t>Cache</a:t>
            </a:r>
            <a:r>
              <a:rPr lang="zh-CN" altLang="en-US" dirty="0">
                <a:latin typeface="Times New Roman" panose="02020603050405020304" pitchFamily="18" charset="0"/>
              </a:rPr>
              <a:t>的时间一般</a:t>
            </a:r>
            <a:r>
              <a:rPr lang="zh-CN" altLang="en-US" dirty="0">
                <a:solidFill>
                  <a:schemeClr val="folHlink"/>
                </a:solidFill>
                <a:latin typeface="Times New Roman" panose="02020603050405020304" pitchFamily="18" charset="0"/>
              </a:rPr>
              <a:t>为访问主存时间的</a:t>
            </a:r>
            <a:r>
              <a:rPr lang="en-US" altLang="zh-CN" dirty="0">
                <a:solidFill>
                  <a:schemeClr val="folHlink"/>
                </a:solidFill>
                <a:latin typeface="Times New Roman" panose="02020603050405020304" pitchFamily="18" charset="0"/>
              </a:rPr>
              <a:t>1/4~1/10</a:t>
            </a:r>
            <a:r>
              <a:rPr lang="zh-CN" altLang="en-US" dirty="0">
                <a:latin typeface="Times New Roman" panose="02020603050405020304" pitchFamily="18" charset="0"/>
              </a:rPr>
              <a:t>；</a:t>
            </a:r>
            <a:r>
              <a:rPr lang="en-US" altLang="zh-CN" dirty="0">
                <a:latin typeface="Times New Roman" panose="02020603050405020304" pitchFamily="18" charset="0"/>
              </a:rPr>
              <a:t>Cache</a:t>
            </a:r>
            <a:r>
              <a:rPr lang="zh-CN" altLang="en-US" dirty="0">
                <a:latin typeface="Times New Roman" panose="02020603050405020304" pitchFamily="18" charset="0"/>
              </a:rPr>
              <a:t>已在大、中、小及微型机上普通采用。</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30763"/>
                                        </p:tgtEl>
                                        <p:attrNameLst>
                                          <p:attrName>style.visibility</p:attrName>
                                        </p:attrNameLst>
                                      </p:cBhvr>
                                      <p:to>
                                        <p:strVal val="visible"/>
                                      </p:to>
                                    </p:set>
                                    <p:anim to="" calcmode="lin" valueType="num">
                                      <p:cBhvr>
                                        <p:cTn id="7" dur="1" fill="hold"/>
                                        <p:tgtEl>
                                          <p:spTgt spid="330763"/>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30764"/>
                                        </p:tgtEl>
                                        <p:attrNameLst>
                                          <p:attrName>style.visibility</p:attrName>
                                        </p:attrNameLst>
                                      </p:cBhvr>
                                      <p:to>
                                        <p:strVal val="visible"/>
                                      </p:to>
                                    </p:set>
                                    <p:anim to="" calcmode="lin" valueType="num">
                                      <p:cBhvr>
                                        <p:cTn id="12" dur="1" fill="hold"/>
                                        <p:tgtEl>
                                          <p:spTgt spid="330764"/>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3" grpId="0"/>
      <p:bldP spid="3307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zh-CN" altLang="en-US" sz="1400" b="0" dirty="0">
                <a:solidFill>
                  <a:schemeClr val="hlink"/>
                </a:solidFill>
                <a:latin typeface="Arial" panose="020B0604020202020204" pitchFamily="34" charset="0"/>
              </a:rPr>
            </a:fld>
            <a:endParaRPr lang="zh-CN" altLang="en-US" sz="1400" b="0" dirty="0">
              <a:solidFill>
                <a:schemeClr val="hlink"/>
              </a:solidFill>
              <a:latin typeface="Arial" panose="020B0604020202020204" pitchFamily="34" charset="0"/>
            </a:endParaRPr>
          </a:p>
        </p:txBody>
      </p:sp>
      <p:sp>
        <p:nvSpPr>
          <p:cNvPr id="29699" name="Rectangle 2"/>
          <p:cNvSpPr>
            <a:spLocks noGrp="1"/>
          </p:cNvSpPr>
          <p:nvPr>
            <p:ph type="body" idx="4294967295"/>
          </p:nvPr>
        </p:nvSpPr>
        <p:spPr>
          <a:xfrm>
            <a:off x="533400" y="1295400"/>
            <a:ext cx="7924800" cy="3822700"/>
          </a:xfrm>
          <a:ln/>
        </p:spPr>
        <p:txBody>
          <a:bodyPr vert="horz" wrap="square" lIns="92075" tIns="46038" rIns="92075" bIns="46038" anchor="t" anchorCtr="0"/>
          <a:p>
            <a:pPr marL="0" algn="just" eaLnBrk="1" hangingPunct="1">
              <a:buFontTx/>
              <a:buNone/>
            </a:pPr>
            <a:r>
              <a:rPr lang="zh-CN" altLang="en-US" b="1" dirty="0">
                <a:latin typeface="楷体_GB2312" pitchFamily="49" charset="-122"/>
                <a:ea typeface="楷体_GB2312" pitchFamily="49" charset="-122"/>
              </a:rPr>
              <a:t>    硬件是计算机系统的物质基础，软件是计算机系统的灵魂。硬件和软件是相辅相成的，不可分割的整体。</a:t>
            </a:r>
            <a:endParaRPr lang="zh-CN" altLang="en-US" b="1" dirty="0">
              <a:latin typeface="楷体_GB2312" pitchFamily="49" charset="-122"/>
              <a:ea typeface="楷体_GB2312" pitchFamily="49" charset="-122"/>
            </a:endParaRPr>
          </a:p>
          <a:p>
            <a:pPr marL="0" algn="just" eaLnBrk="1" hangingPunct="1">
              <a:buFontTx/>
              <a:buNone/>
            </a:pPr>
            <a:r>
              <a:rPr lang="zh-CN" altLang="en-US" b="1" dirty="0">
                <a:latin typeface="楷体_GB2312" pitchFamily="49" charset="-122"/>
                <a:ea typeface="楷体_GB2312" pitchFamily="49" charset="-122"/>
              </a:rPr>
              <a:t>    当前计算机的硬件和软件正朝着互相渗透，互相融合的方向发展，在计算机系统中没有一条明确的硬件与软件的分界线。硬件和软件之间的界面是浮动的，对于程序设计人员来说，</a:t>
            </a:r>
            <a:r>
              <a:rPr lang="zh-CN" altLang="en-US" b="1" dirty="0">
                <a:solidFill>
                  <a:srgbClr val="FF3300"/>
                </a:solidFill>
                <a:latin typeface="楷体_GB2312" pitchFamily="49" charset="-122"/>
                <a:ea typeface="楷体_GB2312" pitchFamily="49" charset="-122"/>
              </a:rPr>
              <a:t>硬件和软件在逻辑上是等价的</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p:txBody>
      </p:sp>
      <p:sp>
        <p:nvSpPr>
          <p:cNvPr id="29700" name="Rectangle 3"/>
          <p:cNvSpPr>
            <a:spLocks noGrp="1"/>
          </p:cNvSpPr>
          <p:nvPr>
            <p:ph type="title" idx="4294967295"/>
          </p:nvPr>
        </p:nvSpPr>
        <p:spPr>
          <a:xfrm>
            <a:off x="685800" y="381000"/>
            <a:ext cx="7772400" cy="603250"/>
          </a:xfrm>
          <a:ln/>
        </p:spPr>
        <p:txBody>
          <a:bodyPr vert="horz" wrap="square" lIns="92075" tIns="46038" rIns="92075" bIns="46038" anchor="ctr" anchorCtr="0"/>
          <a:p>
            <a:pPr eaLnBrk="1" hangingPunct="1">
              <a:lnSpc>
                <a:spcPct val="100000"/>
              </a:lnSpc>
            </a:pPr>
            <a:r>
              <a:rPr lang="zh-CN" altLang="en-US" sz="3200" dirty="0">
                <a:solidFill>
                  <a:srgbClr val="008000"/>
                </a:solidFill>
                <a:latin typeface="Times New Roman" panose="02020603050405020304" pitchFamily="18" charset="0"/>
              </a:rPr>
              <a:t>1.3  硬件与软件的关系</a:t>
            </a:r>
            <a:endParaRPr lang="zh-CN" altLang="en-US" sz="3200" dirty="0">
              <a:solidFill>
                <a:srgbClr val="008000"/>
              </a:solidFill>
              <a:latin typeface="Times New Roman" panose="02020603050405020304"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39267" name="Rectangle 5"/>
          <p:cNvSpPr/>
          <p:nvPr/>
        </p:nvSpPr>
        <p:spPr>
          <a:xfrm>
            <a:off x="161925" y="368300"/>
            <a:ext cx="8840788" cy="6113463"/>
          </a:xfrm>
          <a:prstGeom prst="rect">
            <a:avLst/>
          </a:prstGeom>
          <a:noFill/>
          <a:ln w="38100">
            <a:noFill/>
          </a:ln>
        </p:spPr>
        <p:txBody>
          <a:bodyPr wrap="none">
            <a:spAutoFit/>
          </a:bodyPr>
          <a:p>
            <a:r>
              <a:rPr lang="zh-CN" altLang="en-US" dirty="0">
                <a:latin typeface="宋体" panose="02010600030101010101" pitchFamily="2" charset="-122"/>
              </a:rPr>
              <a:t>程序访存的局部性规律（</a:t>
            </a:r>
            <a:r>
              <a:rPr lang="zh-CN" altLang="en-US" dirty="0">
                <a:solidFill>
                  <a:srgbClr val="FF0000"/>
                </a:solidFill>
                <a:latin typeface="宋体" panose="02010600030101010101" pitchFamily="2" charset="-122"/>
              </a:rPr>
              <a:t>采用高速缓冲存储器的根据</a:t>
            </a:r>
            <a:r>
              <a:rPr lang="zh-CN" altLang="en-US" dirty="0">
                <a:latin typeface="宋体" panose="02010600030101010101" pitchFamily="2" charset="-122"/>
              </a:rPr>
              <a:t>）</a:t>
            </a:r>
            <a:endParaRPr lang="zh-CN" altLang="en-US" dirty="0">
              <a:latin typeface="宋体" panose="02010600030101010101" pitchFamily="2" charset="-122"/>
            </a:endParaRPr>
          </a:p>
          <a:p>
            <a:endParaRPr lang="zh-CN" altLang="en-US" dirty="0">
              <a:latin typeface="宋体" panose="02010600030101010101" pitchFamily="2" charset="-122"/>
            </a:endParaRPr>
          </a:p>
          <a:p>
            <a:r>
              <a:rPr lang="zh-CN" altLang="en-US" b="0" dirty="0">
                <a:latin typeface="宋体" panose="02010600030101010101" pitchFamily="2" charset="-122"/>
              </a:rPr>
              <a:t>程序在执行时，在一段时间内，</a:t>
            </a:r>
            <a:r>
              <a:rPr lang="en-US" altLang="zh-CN" b="0" dirty="0">
                <a:latin typeface="宋体" panose="02010600030101010101" pitchFamily="2" charset="-122"/>
              </a:rPr>
              <a:t>CPU</a:t>
            </a:r>
            <a:r>
              <a:rPr lang="zh-CN" altLang="en-US" b="0" dirty="0">
                <a:latin typeface="宋体" panose="02010600030101010101" pitchFamily="2" charset="-122"/>
              </a:rPr>
              <a:t>访问的存储器单元</a:t>
            </a:r>
            <a:endParaRPr lang="zh-CN" altLang="en-US" b="0" dirty="0">
              <a:latin typeface="宋体" panose="02010600030101010101" pitchFamily="2" charset="-122"/>
            </a:endParaRPr>
          </a:p>
          <a:p>
            <a:r>
              <a:rPr lang="zh-CN" altLang="en-US" b="0" dirty="0">
                <a:latin typeface="宋体" panose="02010600030101010101" pitchFamily="2" charset="-122"/>
              </a:rPr>
              <a:t>总是局限在一个不大的区域中：</a:t>
            </a:r>
            <a:endParaRPr lang="zh-CN" altLang="en-US" b="0" dirty="0">
              <a:latin typeface="宋体" panose="02010600030101010101" pitchFamily="2" charset="-122"/>
            </a:endParaRPr>
          </a:p>
          <a:p>
            <a:r>
              <a:rPr lang="en-US" altLang="zh-CN" b="0" dirty="0">
                <a:latin typeface="宋体" panose="02010600030101010101" pitchFamily="2" charset="-122"/>
              </a:rPr>
              <a:t>1</a:t>
            </a:r>
            <a:r>
              <a:rPr lang="zh-CN" altLang="en-US" b="0" dirty="0">
                <a:latin typeface="宋体" panose="02010600030101010101" pitchFamily="2" charset="-122"/>
              </a:rPr>
              <a:t>、程序</a:t>
            </a:r>
            <a:r>
              <a:rPr lang="zh-CN" altLang="en-US" dirty="0">
                <a:latin typeface="宋体" panose="02010600030101010101" pitchFamily="2" charset="-122"/>
              </a:rPr>
              <a:t>在大多数时间内，顺序执行；</a:t>
            </a:r>
            <a:endParaRPr lang="zh-CN" altLang="en-US" dirty="0">
              <a:latin typeface="宋体" panose="02010600030101010101" pitchFamily="2" charset="-122"/>
            </a:endParaRPr>
          </a:p>
          <a:p>
            <a:r>
              <a:rPr lang="en-US" altLang="zh-CN" dirty="0">
                <a:latin typeface="宋体" panose="02010600030101010101" pitchFamily="2" charset="-122"/>
              </a:rPr>
              <a:t>2</a:t>
            </a:r>
            <a:r>
              <a:rPr lang="zh-CN" altLang="en-US" dirty="0">
                <a:latin typeface="宋体" panose="02010600030101010101" pitchFamily="2" charset="-122"/>
              </a:rPr>
              <a:t>、跳转到较远的地方，但又在那个区域顺序执行；</a:t>
            </a:r>
            <a:endParaRPr lang="zh-CN" altLang="en-US" dirty="0">
              <a:latin typeface="宋体" panose="02010600030101010101" pitchFamily="2" charset="-122"/>
            </a:endParaRPr>
          </a:p>
          <a:p>
            <a:r>
              <a:rPr lang="en-US" altLang="zh-CN" dirty="0">
                <a:latin typeface="宋体" panose="02010600030101010101" pitchFamily="2" charset="-122"/>
              </a:rPr>
              <a:t>3</a:t>
            </a:r>
            <a:r>
              <a:rPr lang="zh-CN" altLang="en-US" dirty="0">
                <a:latin typeface="宋体" panose="02010600030101010101" pitchFamily="2" charset="-122"/>
              </a:rPr>
              <a:t>、子程序（或函数）执行完以后，又会回到原来调用</a:t>
            </a:r>
            <a:endParaRPr lang="zh-CN" altLang="en-US" dirty="0">
              <a:latin typeface="宋体" panose="02010600030101010101" pitchFamily="2" charset="-122"/>
            </a:endParaRPr>
          </a:p>
          <a:p>
            <a:r>
              <a:rPr lang="zh-CN" altLang="en-US" dirty="0">
                <a:latin typeface="宋体" panose="02010600030101010101" pitchFamily="2" charset="-122"/>
              </a:rPr>
              <a:t>的地方继续顺序执行，由于现在大都采用模块化设计</a:t>
            </a:r>
            <a:endParaRPr lang="zh-CN" altLang="en-US" dirty="0">
              <a:latin typeface="宋体" panose="02010600030101010101" pitchFamily="2" charset="-122"/>
            </a:endParaRPr>
          </a:p>
          <a:p>
            <a:r>
              <a:rPr lang="zh-CN" altLang="en-US" dirty="0">
                <a:latin typeface="宋体" panose="02010600030101010101" pitchFamily="2" charset="-122"/>
              </a:rPr>
              <a:t>程序，这样的情况更多；</a:t>
            </a:r>
            <a:endParaRPr lang="zh-CN" altLang="en-US" dirty="0">
              <a:latin typeface="宋体" panose="02010600030101010101" pitchFamily="2" charset="-122"/>
            </a:endParaRPr>
          </a:p>
          <a:p>
            <a:r>
              <a:rPr lang="en-US" altLang="zh-CN" dirty="0">
                <a:latin typeface="宋体" panose="02010600030101010101" pitchFamily="2" charset="-122"/>
              </a:rPr>
              <a:t>4</a:t>
            </a:r>
            <a:r>
              <a:rPr lang="zh-CN" altLang="en-US" dirty="0">
                <a:latin typeface="宋体" panose="02010600030101010101" pitchFamily="2" charset="-122"/>
              </a:rPr>
              <a:t>、循环程序，同样在一个区域内重复执行程序；</a:t>
            </a:r>
            <a:endParaRPr lang="zh-CN" altLang="en-US" dirty="0">
              <a:latin typeface="宋体" panose="02010600030101010101" pitchFamily="2" charset="-122"/>
            </a:endParaRPr>
          </a:p>
          <a:p>
            <a:r>
              <a:rPr lang="en-US" altLang="zh-CN" dirty="0">
                <a:latin typeface="宋体" panose="02010600030101010101" pitchFamily="2" charset="-122"/>
              </a:rPr>
              <a:t>5</a:t>
            </a:r>
            <a:r>
              <a:rPr lang="zh-CN" altLang="en-US" dirty="0">
                <a:latin typeface="宋体" panose="02010600030101010101" pitchFamily="2" charset="-122"/>
              </a:rPr>
              <a:t>、数据一般是以数组、向量、阵列、树和表等形式存</a:t>
            </a:r>
            <a:endParaRPr lang="zh-CN" altLang="en-US" dirty="0">
              <a:latin typeface="宋体" panose="02010600030101010101" pitchFamily="2" charset="-122"/>
            </a:endParaRPr>
          </a:p>
          <a:p>
            <a:r>
              <a:rPr lang="zh-CN" altLang="en-US" dirty="0">
                <a:latin typeface="宋体" panose="02010600030101010101" pitchFamily="2" charset="-122"/>
              </a:rPr>
              <a:t>储在一个区域内。</a:t>
            </a:r>
            <a:endParaRPr lang="zh-CN" altLang="en-US" dirty="0">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40291" name="Text Box 4"/>
          <p:cNvSpPr txBox="1"/>
          <p:nvPr/>
        </p:nvSpPr>
        <p:spPr>
          <a:xfrm>
            <a:off x="385763" y="458788"/>
            <a:ext cx="8372475" cy="2655887"/>
          </a:xfrm>
          <a:prstGeom prst="rect">
            <a:avLst/>
          </a:prstGeom>
          <a:noFill/>
          <a:ln w="38100">
            <a:noFill/>
          </a:ln>
        </p:spPr>
        <p:txBody>
          <a:bodyPr>
            <a:spAutoFit/>
          </a:bodyPr>
          <a:p>
            <a:pPr>
              <a:lnSpc>
                <a:spcPct val="100000"/>
              </a:lnSpc>
            </a:pPr>
            <a:r>
              <a:rPr lang="zh-CN" altLang="en-US" dirty="0">
                <a:latin typeface="宋体" panose="02010600030101010101" pitchFamily="2" charset="-122"/>
              </a:rPr>
              <a:t>几个名词：</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命中－－</a:t>
            </a:r>
            <a:r>
              <a:rPr lang="en-US" altLang="zh-CN" dirty="0">
                <a:latin typeface="宋体" panose="02010600030101010101" pitchFamily="2" charset="-122"/>
              </a:rPr>
              <a:t>CPU</a:t>
            </a:r>
            <a:r>
              <a:rPr lang="zh-CN" altLang="en-US" dirty="0">
                <a:latin typeface="宋体" panose="02010600030101010101" pitchFamily="2" charset="-122"/>
              </a:rPr>
              <a:t>要访问的存储器（主存）的内容，如果已经存储在高速缓冲存储器中。</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失效（未命中，又称</a:t>
            </a:r>
            <a:r>
              <a:rPr lang="zh-CN" altLang="en-US" dirty="0">
                <a:latin typeface="Times New Roman" panose="02020603050405020304" pitchFamily="18" charset="0"/>
              </a:rPr>
              <a:t>“</a:t>
            </a:r>
            <a:r>
              <a:rPr lang="zh-CN" altLang="en-US" dirty="0">
                <a:latin typeface="宋体" panose="02010600030101010101" pitchFamily="2" charset="-122"/>
              </a:rPr>
              <a:t>失靶</a:t>
            </a:r>
            <a:r>
              <a:rPr lang="zh-CN" altLang="en-US" dirty="0">
                <a:latin typeface="Times New Roman" panose="02020603050405020304" pitchFamily="18" charset="0"/>
              </a:rPr>
              <a:t>”</a:t>
            </a:r>
            <a:r>
              <a:rPr lang="zh-CN" altLang="en-US" dirty="0">
                <a:latin typeface="宋体" panose="02010600030101010101" pitchFamily="2" charset="-122"/>
              </a:rPr>
              <a:t>）－－不在高速缓冲存储器中。</a:t>
            </a:r>
            <a:endParaRPr lang="zh-CN" altLang="en-US" dirty="0">
              <a:latin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41315" name="Rectangle 2"/>
          <p:cNvSpPr/>
          <p:nvPr/>
        </p:nvSpPr>
        <p:spPr>
          <a:xfrm>
            <a:off x="385763" y="323850"/>
            <a:ext cx="8191500" cy="5262563"/>
          </a:xfrm>
          <a:prstGeom prst="rect">
            <a:avLst/>
          </a:prstGeom>
          <a:noFill/>
          <a:ln w="38100">
            <a:noFill/>
          </a:ln>
        </p:spPr>
        <p:txBody>
          <a:bodyPr>
            <a:spAutoFit/>
          </a:bodyPr>
          <a:p>
            <a:pPr>
              <a:lnSpc>
                <a:spcPct val="100000"/>
              </a:lnSpc>
            </a:pPr>
            <a:r>
              <a:rPr lang="zh-CN" altLang="en-US" dirty="0">
                <a:latin typeface="宋体" panose="02010600030101010101" pitchFamily="2" charset="-122"/>
              </a:rPr>
              <a:t>高速缓冲存储器的读</a:t>
            </a:r>
            <a:r>
              <a:rPr lang="en-US" altLang="zh-CN" dirty="0">
                <a:latin typeface="宋体" panose="02010600030101010101" pitchFamily="2" charset="-122"/>
              </a:rPr>
              <a:t>/</a:t>
            </a:r>
            <a:r>
              <a:rPr lang="zh-CN" altLang="en-US" dirty="0">
                <a:latin typeface="宋体" panose="02010600030101010101" pitchFamily="2" charset="-122"/>
              </a:rPr>
              <a:t>写操作</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CPU</a:t>
            </a:r>
            <a:r>
              <a:rPr lang="zh-CN" altLang="en-US" dirty="0">
                <a:latin typeface="宋体" panose="02010600030101010101" pitchFamily="2" charset="-122"/>
              </a:rPr>
              <a:t>不去直接通过地址线、控制线（</a:t>
            </a:r>
            <a:r>
              <a:rPr lang="en-US" altLang="zh-CN" dirty="0">
                <a:latin typeface="宋体" panose="02010600030101010101" pitchFamily="2" charset="-122"/>
              </a:rPr>
              <a:t>RD</a:t>
            </a:r>
            <a:r>
              <a:rPr lang="zh-CN" altLang="en-US" dirty="0">
                <a:latin typeface="宋体" panose="02010600030101010101" pitchFamily="2" charset="-122"/>
              </a:rPr>
              <a:t>、</a:t>
            </a:r>
            <a:r>
              <a:rPr lang="en-US" altLang="zh-CN" dirty="0">
                <a:latin typeface="宋体" panose="02010600030101010101" pitchFamily="2" charset="-122"/>
              </a:rPr>
              <a:t>WR</a:t>
            </a:r>
            <a:r>
              <a:rPr lang="zh-CN" altLang="en-US" dirty="0">
                <a:latin typeface="宋体" panose="02010600030101010101" pitchFamily="2" charset="-122"/>
              </a:rPr>
              <a:t>）对高速缓存进行操作，而是对主存储器发出地址及读写控制（因为</a:t>
            </a:r>
            <a:r>
              <a:rPr lang="en-US" altLang="zh-CN" dirty="0">
                <a:latin typeface="宋体" panose="02010600030101010101" pitchFamily="2" charset="-122"/>
              </a:rPr>
              <a:t>CPU</a:t>
            </a:r>
            <a:r>
              <a:rPr lang="zh-CN" altLang="en-US" dirty="0">
                <a:latin typeface="宋体" panose="02010600030101010101" pitchFamily="2" charset="-122"/>
              </a:rPr>
              <a:t>发出的是主存的地址）。</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由存储器存取控制电路来确定要访问的内容是否已经存于高速缓存中。</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命中。读操作</a:t>
            </a:r>
            <a:endParaRPr lang="zh-CN" altLang="en-US" dirty="0">
              <a:solidFill>
                <a:schemeClr val="hlink"/>
              </a:solidFill>
              <a:latin typeface="宋体" panose="02010600030101010101" pitchFamily="2" charset="-122"/>
            </a:endParaRPr>
          </a:p>
          <a:p>
            <a:pPr>
              <a:lnSpc>
                <a:spcPct val="100000"/>
              </a:lnSpc>
            </a:pPr>
            <a:r>
              <a:rPr lang="zh-CN" altLang="en-US" dirty="0">
                <a:latin typeface="宋体" panose="02010600030101010101" pitchFamily="2" charset="-122"/>
              </a:rPr>
              <a:t>当</a:t>
            </a:r>
            <a:r>
              <a:rPr lang="en-US" altLang="zh-CN" dirty="0">
                <a:latin typeface="宋体" panose="02010600030101010101" pitchFamily="2" charset="-122"/>
              </a:rPr>
              <a:t>CPU</a:t>
            </a:r>
            <a:r>
              <a:rPr lang="zh-CN" altLang="en-US" dirty="0">
                <a:latin typeface="宋体" panose="02010600030101010101" pitchFamily="2" charset="-122"/>
              </a:rPr>
              <a:t>所访问的信息已经在高速缓冲器中，如果此时进行读操作时，</a:t>
            </a:r>
            <a:r>
              <a:rPr lang="en-US" altLang="zh-CN" dirty="0">
                <a:latin typeface="宋体" panose="02010600030101010101" pitchFamily="2" charset="-122"/>
              </a:rPr>
              <a:t>CPU</a:t>
            </a:r>
            <a:r>
              <a:rPr lang="zh-CN" altLang="en-US" dirty="0">
                <a:latin typeface="宋体" panose="02010600030101010101" pitchFamily="2" charset="-122"/>
              </a:rPr>
              <a:t>可以直接从高速缓冲器中读取该信息，和主存无关。</a:t>
            </a:r>
            <a:endParaRPr lang="zh-CN" altLang="en-US" dirty="0">
              <a:latin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42339" name="Rectangle 4"/>
          <p:cNvSpPr/>
          <p:nvPr/>
        </p:nvSpPr>
        <p:spPr>
          <a:xfrm>
            <a:off x="295275" y="368300"/>
            <a:ext cx="8455025" cy="5478463"/>
          </a:xfrm>
          <a:prstGeom prst="rect">
            <a:avLst/>
          </a:prstGeom>
          <a:noFill/>
          <a:ln w="38100">
            <a:noFill/>
          </a:ln>
        </p:spPr>
        <p:txBody>
          <a:bodyPr>
            <a:spAutoFit/>
          </a:bodyPr>
          <a:p>
            <a:pPr>
              <a:lnSpc>
                <a:spcPct val="100000"/>
              </a:lnSpc>
            </a:pPr>
            <a:r>
              <a:rPr lang="en-US" altLang="zh-CN" dirty="0">
                <a:latin typeface="宋体" panose="02010600030101010101" pitchFamily="2" charset="-122"/>
              </a:rPr>
              <a:t>2</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命中。写操作</a:t>
            </a:r>
            <a:endParaRPr lang="zh-CN" altLang="en-US" dirty="0">
              <a:solidFill>
                <a:schemeClr val="hlink"/>
              </a:solidFill>
              <a:latin typeface="宋体" panose="02010600030101010101" pitchFamily="2" charset="-122"/>
            </a:endParaRPr>
          </a:p>
          <a:p>
            <a:pPr>
              <a:lnSpc>
                <a:spcPct val="100000"/>
              </a:lnSpc>
            </a:pPr>
            <a:r>
              <a:rPr lang="zh-CN" altLang="en-US" dirty="0">
                <a:latin typeface="宋体" panose="02010600030101010101" pitchFamily="2" charset="-122"/>
              </a:rPr>
              <a:t>两种处理方式：</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第一种：高速缓冲器单元与主存单元同时被写入</a:t>
            </a:r>
            <a:r>
              <a:rPr lang="en-US" altLang="zh-CN" dirty="0">
                <a:latin typeface="Times New Roman" panose="02020603050405020304" pitchFamily="18" charset="0"/>
              </a:rPr>
              <a:t>——</a:t>
            </a:r>
            <a:endParaRPr lang="en-US" altLang="zh-CN" dirty="0">
              <a:latin typeface="宋体" panose="02010600030101010101" pitchFamily="2" charset="-122"/>
            </a:endParaRPr>
          </a:p>
          <a:p>
            <a:pPr>
              <a:lnSpc>
                <a:spcPct val="100000"/>
              </a:lnSpc>
            </a:pPr>
            <a:r>
              <a:rPr lang="zh-CN" altLang="en-US" dirty="0">
                <a:latin typeface="宋体" panose="02010600030101010101" pitchFamily="2" charset="-122"/>
              </a:rPr>
              <a:t>称为</a:t>
            </a:r>
            <a:r>
              <a:rPr lang="zh-CN" altLang="en-US" dirty="0">
                <a:latin typeface="Times New Roman" panose="02020603050405020304" pitchFamily="18" charset="0"/>
              </a:rPr>
              <a:t>“</a:t>
            </a:r>
            <a:r>
              <a:rPr lang="zh-CN" altLang="en-US" dirty="0">
                <a:latin typeface="宋体" panose="02010600030101010101" pitchFamily="2" charset="-122"/>
              </a:rPr>
              <a:t>存储更新</a:t>
            </a:r>
            <a:r>
              <a:rPr lang="zh-CN" altLang="en-US" dirty="0">
                <a:latin typeface="Times New Roman" panose="02020603050405020304" pitchFamily="18" charset="0"/>
              </a:rPr>
              <a:t>”</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此方法比较简单，但当对某一个在高速缓冲器单元重复写入时，都会对主存进行不必要的重复写入；</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第二种：数据只写入高速缓冲器，同时做一个标记。当含有该标记的单元从高速缓冲器中移出时，再写回主存时，再对主存中相应单元进行改写。此方法更科学，但控制上复杂。</a:t>
            </a:r>
            <a:endParaRPr lang="zh-CN" altLang="en-US" dirty="0">
              <a:latin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43363" name="Rectangle 2"/>
          <p:cNvSpPr/>
          <p:nvPr/>
        </p:nvSpPr>
        <p:spPr>
          <a:xfrm>
            <a:off x="482600" y="368300"/>
            <a:ext cx="8178800" cy="5908675"/>
          </a:xfrm>
          <a:prstGeom prst="rect">
            <a:avLst/>
          </a:prstGeom>
          <a:noFill/>
          <a:ln w="38100">
            <a:noFill/>
          </a:ln>
        </p:spPr>
        <p:txBody>
          <a:bodyPr>
            <a:spAutoFit/>
          </a:bodyPr>
          <a:p>
            <a:pPr>
              <a:lnSpc>
                <a:spcPct val="100000"/>
              </a:lnSpc>
            </a:pPr>
            <a:r>
              <a:rPr lang="en-US" altLang="zh-CN" dirty="0">
                <a:latin typeface="宋体" panose="02010600030101010101" pitchFamily="2" charset="-122"/>
              </a:rPr>
              <a:t>3</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不命中。读操作</a:t>
            </a:r>
            <a:endParaRPr lang="zh-CN" altLang="en-US" dirty="0">
              <a:solidFill>
                <a:schemeClr val="hlink"/>
              </a:solidFill>
              <a:latin typeface="宋体" panose="02010600030101010101" pitchFamily="2" charset="-122"/>
            </a:endParaRPr>
          </a:p>
          <a:p>
            <a:pPr>
              <a:lnSpc>
                <a:spcPct val="100000"/>
              </a:lnSpc>
            </a:pPr>
            <a:r>
              <a:rPr lang="zh-CN" altLang="en-US" dirty="0">
                <a:latin typeface="宋体" panose="02010600030101010101" pitchFamily="2" charset="-122"/>
              </a:rPr>
              <a:t>如果所寻址的信息不在高速缓冲器中，如果进行读操作，有两种处理方式：</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第一种：把含有此次请求字的块，从主存中调入高速缓冲器中，然后再把所请求的字送往</a:t>
            </a:r>
            <a:r>
              <a:rPr lang="en-US" altLang="zh-CN" dirty="0">
                <a:latin typeface="宋体" panose="02010600030101010101" pitchFamily="2" charset="-122"/>
              </a:rPr>
              <a:t>CPU</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第二种：从主存中取出直接送到</a:t>
            </a:r>
            <a:r>
              <a:rPr lang="en-US" altLang="zh-CN" dirty="0">
                <a:latin typeface="宋体" panose="02010600030101010101" pitchFamily="2" charset="-122"/>
              </a:rPr>
              <a:t>CPU</a:t>
            </a:r>
            <a:r>
              <a:rPr lang="zh-CN" altLang="en-US" dirty="0">
                <a:latin typeface="宋体" panose="02010600030101010101" pitchFamily="2" charset="-122"/>
              </a:rPr>
              <a:t>（相当于普通的存储操作）。不必等整块数据从主存调入高速缓冲器。</a:t>
            </a:r>
            <a:endParaRPr lang="zh-CN" altLang="en-US" dirty="0">
              <a:latin typeface="宋体" panose="02010600030101010101" pitchFamily="2" charset="-122"/>
            </a:endParaRPr>
          </a:p>
          <a:p>
            <a:pPr>
              <a:lnSpc>
                <a:spcPct val="100000"/>
              </a:lnSpc>
            </a:pPr>
            <a:r>
              <a:rPr lang="zh-CN" altLang="en-US" dirty="0">
                <a:latin typeface="宋体" panose="02010600030101010101" pitchFamily="2" charset="-122"/>
              </a:rPr>
              <a:t>所以此方法称为</a:t>
            </a:r>
            <a:r>
              <a:rPr lang="zh-CN" altLang="en-US" dirty="0">
                <a:latin typeface="Times New Roman" panose="02020603050405020304" pitchFamily="18" charset="0"/>
              </a:rPr>
              <a:t>“</a:t>
            </a:r>
            <a:r>
              <a:rPr lang="zh-CN" altLang="en-US" dirty="0">
                <a:latin typeface="宋体" panose="02010600030101010101" pitchFamily="2" charset="-122"/>
              </a:rPr>
              <a:t>装入更新</a:t>
            </a:r>
            <a:r>
              <a:rPr lang="zh-CN" altLang="en-US" dirty="0">
                <a:latin typeface="Times New Roman" panose="02020603050405020304" pitchFamily="18" charset="0"/>
              </a:rPr>
              <a:t>”</a:t>
            </a:r>
            <a:r>
              <a:rPr lang="zh-CN" altLang="en-US" dirty="0">
                <a:latin typeface="宋体" panose="02010600030101010101" pitchFamily="2" charset="-122"/>
              </a:rPr>
              <a:t>， </a:t>
            </a:r>
            <a:r>
              <a:rPr lang="zh-CN" altLang="en-US" dirty="0">
                <a:latin typeface="Times New Roman" panose="02020603050405020304" pitchFamily="18" charset="0"/>
              </a:rPr>
              <a:t>“</a:t>
            </a:r>
            <a:r>
              <a:rPr lang="zh-CN" altLang="en-US" dirty="0">
                <a:latin typeface="宋体" panose="02010600030101010101" pitchFamily="2" charset="-122"/>
              </a:rPr>
              <a:t>装入更新</a:t>
            </a:r>
            <a:r>
              <a:rPr lang="zh-CN" altLang="en-US" dirty="0">
                <a:latin typeface="Times New Roman" panose="02020603050405020304" pitchFamily="18" charset="0"/>
              </a:rPr>
              <a:t>”</a:t>
            </a:r>
            <a:r>
              <a:rPr lang="zh-CN" altLang="en-US" dirty="0">
                <a:latin typeface="宋体" panose="02010600030101010101" pitchFamily="2" charset="-122"/>
              </a:rPr>
              <a:t>节省时间。</a:t>
            </a:r>
            <a:endParaRPr lang="zh-CN" altLang="en-US" dirty="0">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44387" name="Rectangle 2"/>
          <p:cNvSpPr/>
          <p:nvPr/>
        </p:nvSpPr>
        <p:spPr>
          <a:xfrm>
            <a:off x="482600" y="368300"/>
            <a:ext cx="8178800" cy="1169988"/>
          </a:xfrm>
          <a:prstGeom prst="rect">
            <a:avLst/>
          </a:prstGeom>
          <a:noFill/>
          <a:ln w="38100">
            <a:noFill/>
          </a:ln>
        </p:spPr>
        <p:txBody>
          <a:bodyPr>
            <a:spAutoFit/>
          </a:bodyPr>
          <a:p>
            <a:pPr>
              <a:lnSpc>
                <a:spcPct val="100000"/>
              </a:lnSpc>
            </a:pPr>
            <a:r>
              <a:rPr lang="en-US" altLang="zh-CN" dirty="0">
                <a:latin typeface="宋体" panose="02010600030101010101" pitchFamily="2" charset="-122"/>
              </a:rPr>
              <a:t>4</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不命中。写操作</a:t>
            </a:r>
            <a:endParaRPr lang="zh-CN" altLang="en-US" dirty="0">
              <a:solidFill>
                <a:schemeClr val="hlink"/>
              </a:solidFill>
              <a:latin typeface="宋体" panose="02010600030101010101" pitchFamily="2" charset="-122"/>
            </a:endParaRPr>
          </a:p>
          <a:p>
            <a:pPr>
              <a:lnSpc>
                <a:spcPct val="100000"/>
              </a:lnSpc>
            </a:pPr>
            <a:r>
              <a:rPr lang="zh-CN" altLang="en-US" dirty="0">
                <a:latin typeface="宋体" panose="02010600030101010101" pitchFamily="2" charset="-122"/>
              </a:rPr>
              <a:t>此时，将信息直接写入主存。</a:t>
            </a:r>
            <a:endParaRPr lang="zh-CN" altLang="en-US" dirty="0">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1268" name="Text Box 3"/>
          <p:cNvSpPr txBox="1"/>
          <p:nvPr/>
        </p:nvSpPr>
        <p:spPr>
          <a:xfrm>
            <a:off x="76200" y="796925"/>
            <a:ext cx="8778875" cy="1031875"/>
          </a:xfrm>
          <a:prstGeom prst="rect">
            <a:avLst/>
          </a:prstGeom>
          <a:noFill/>
          <a:ln w="22225">
            <a:noFill/>
          </a:ln>
        </p:spPr>
        <p:txBody>
          <a:bodyPr>
            <a:spAutoFit/>
          </a:bodyPr>
          <a:p>
            <a:pPr marL="285750" indent="-285750">
              <a:lnSpc>
                <a:spcPct val="11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主存和</a:t>
            </a:r>
            <a:r>
              <a:rPr lang="en-US" altLang="zh-CN" dirty="0">
                <a:latin typeface="Times New Roman" panose="02020603050405020304" pitchFamily="18" charset="0"/>
              </a:rPr>
              <a:t>Cache</a:t>
            </a:r>
            <a:r>
              <a:rPr lang="zh-CN" altLang="en-US" dirty="0">
                <a:latin typeface="Times New Roman" panose="02020603050405020304" pitchFamily="18" charset="0"/>
              </a:rPr>
              <a:t>均是模块化的（</a:t>
            </a:r>
            <a:r>
              <a:rPr lang="zh-CN" altLang="en-US" dirty="0">
                <a:solidFill>
                  <a:schemeClr val="folHlink"/>
                </a:solidFill>
                <a:latin typeface="Times New Roman" panose="02020603050405020304" pitchFamily="18" charset="0"/>
              </a:rPr>
              <a:t>以页为单位</a:t>
            </a:r>
            <a:r>
              <a:rPr lang="zh-CN" altLang="en-US" dirty="0">
                <a:latin typeface="Times New Roman" panose="02020603050405020304" pitchFamily="18" charset="0"/>
              </a:rPr>
              <a:t>），并且两者之间交换数据以页为单位进行。</a:t>
            </a:r>
            <a:endParaRPr lang="zh-CN" altLang="en-US" dirty="0">
              <a:latin typeface="Times New Roman" panose="02020603050405020304" pitchFamily="18" charset="0"/>
            </a:endParaRPr>
          </a:p>
        </p:txBody>
      </p:sp>
      <p:sp>
        <p:nvSpPr>
          <p:cNvPr id="11269" name="Text Box 4"/>
          <p:cNvSpPr txBox="1"/>
          <p:nvPr/>
        </p:nvSpPr>
        <p:spPr>
          <a:xfrm>
            <a:off x="117475" y="242888"/>
            <a:ext cx="5048250" cy="519112"/>
          </a:xfrm>
          <a:prstGeom prst="rect">
            <a:avLst/>
          </a:prstGeom>
          <a:noFill/>
          <a:ln w="22225">
            <a:noFill/>
          </a:ln>
        </p:spPr>
        <p:txBody>
          <a:bodyPr wrap="none">
            <a:spAutoFit/>
          </a:bodyPr>
          <a:p>
            <a:pPr eaLnBrk="1" hangingPunct="1"/>
            <a:r>
              <a:rPr lang="en-US" altLang="zh-CN" sz="2000" dirty="0">
                <a:solidFill>
                  <a:srgbClr val="008080"/>
                </a:solidFill>
                <a:latin typeface="宋体" panose="02010600030101010101" pitchFamily="2" charset="-122"/>
              </a:rPr>
              <a:t>◆</a:t>
            </a:r>
            <a:r>
              <a:rPr lang="en-US" altLang="zh-CN" dirty="0">
                <a:latin typeface="Times New Roman" panose="02020603050405020304" pitchFamily="18" charset="0"/>
              </a:rPr>
              <a:t> Cache</a:t>
            </a:r>
            <a:r>
              <a:rPr lang="zh-CN" altLang="en-US" dirty="0">
                <a:latin typeface="Times New Roman" panose="02020603050405020304" pitchFamily="18" charset="0"/>
              </a:rPr>
              <a:t>的基本结构和工作原理</a:t>
            </a:r>
            <a:endParaRPr lang="zh-CN" altLang="en-US" dirty="0">
              <a:latin typeface="Times New Roman" panose="02020603050405020304" pitchFamily="18" charset="0"/>
            </a:endParaRPr>
          </a:p>
        </p:txBody>
      </p:sp>
      <p:grpSp>
        <p:nvGrpSpPr>
          <p:cNvPr id="11270" name="Group 15"/>
          <p:cNvGrpSpPr/>
          <p:nvPr/>
        </p:nvGrpSpPr>
        <p:grpSpPr>
          <a:xfrm>
            <a:off x="762000" y="1819275"/>
            <a:ext cx="7608888" cy="4840288"/>
            <a:chOff x="528" y="1146"/>
            <a:chExt cx="4793" cy="3049"/>
          </a:xfrm>
        </p:grpSpPr>
        <p:grpSp>
          <p:nvGrpSpPr>
            <p:cNvPr id="11272" name="Group 12"/>
            <p:cNvGrpSpPr/>
            <p:nvPr/>
          </p:nvGrpSpPr>
          <p:grpSpPr>
            <a:xfrm>
              <a:off x="528" y="1146"/>
              <a:ext cx="4793" cy="3049"/>
              <a:chOff x="528" y="1146"/>
              <a:chExt cx="4793" cy="3049"/>
            </a:xfrm>
          </p:grpSpPr>
          <p:graphicFrame>
            <p:nvGraphicFramePr>
              <p:cNvPr id="11266" name="Object 10"/>
              <p:cNvGraphicFramePr/>
              <p:nvPr/>
            </p:nvGraphicFramePr>
            <p:xfrm>
              <a:off x="528" y="1146"/>
              <a:ext cx="4793" cy="2886"/>
            </p:xfrm>
            <a:graphic>
              <a:graphicData uri="http://schemas.openxmlformats.org/presentationml/2006/ole">
                <mc:AlternateContent xmlns:mc="http://schemas.openxmlformats.org/markup-compatibility/2006">
                  <mc:Choice xmlns:v="urn:schemas-microsoft-com:vml" Requires="v">
                    <p:oleObj spid="_x0000_s3085" name="" r:id="rId1" imgW="7610475" imgH="4581525" progId="Paint.Picture">
                      <p:embed/>
                    </p:oleObj>
                  </mc:Choice>
                  <mc:Fallback>
                    <p:oleObj name="" r:id="rId1" imgW="7610475" imgH="4581525" progId="Paint.Picture">
                      <p:embed/>
                      <p:pic>
                        <p:nvPicPr>
                          <p:cNvPr id="0" name="图片 3084"/>
                          <p:cNvPicPr/>
                          <p:nvPr/>
                        </p:nvPicPr>
                        <p:blipFill>
                          <a:blip r:embed="rId2"/>
                          <a:stretch>
                            <a:fillRect/>
                          </a:stretch>
                        </p:blipFill>
                        <p:spPr>
                          <a:xfrm>
                            <a:off x="528" y="1146"/>
                            <a:ext cx="4793" cy="2886"/>
                          </a:xfrm>
                          <a:prstGeom prst="rect">
                            <a:avLst/>
                          </a:prstGeom>
                          <a:noFill/>
                          <a:ln w="38100">
                            <a:noFill/>
                            <a:miter/>
                          </a:ln>
                        </p:spPr>
                      </p:pic>
                    </p:oleObj>
                  </mc:Fallback>
                </mc:AlternateContent>
              </a:graphicData>
            </a:graphic>
          </p:graphicFrame>
          <p:sp>
            <p:nvSpPr>
              <p:cNvPr id="11275" name="Text Box 11"/>
              <p:cNvSpPr txBox="1"/>
              <p:nvPr/>
            </p:nvSpPr>
            <p:spPr>
              <a:xfrm>
                <a:off x="2016" y="3945"/>
                <a:ext cx="1949" cy="250"/>
              </a:xfrm>
              <a:prstGeom prst="rect">
                <a:avLst/>
              </a:prstGeom>
              <a:noFill/>
              <a:ln w="38100">
                <a:noFill/>
              </a:ln>
            </p:spPr>
            <p:txBody>
              <a:bodyPr wrap="none">
                <a:spAutoFit/>
              </a:bodyPr>
              <a:p>
                <a:r>
                  <a:rPr lang="zh-CN" altLang="en-US" sz="2000" dirty="0">
                    <a:latin typeface="Times New Roman" panose="02020603050405020304" pitchFamily="18" charset="0"/>
                  </a:rPr>
                  <a:t>图</a:t>
                </a:r>
                <a:r>
                  <a:rPr lang="en-US" altLang="zh-CN" sz="2000" dirty="0">
                    <a:latin typeface="Times New Roman" panose="02020603050405020304" pitchFamily="18" charset="0"/>
                  </a:rPr>
                  <a:t>4.32   Cache</a:t>
                </a:r>
                <a:r>
                  <a:rPr lang="zh-CN" altLang="en-US" sz="2000" dirty="0">
                    <a:latin typeface="Times New Roman" panose="02020603050405020304" pitchFamily="18" charset="0"/>
                  </a:rPr>
                  <a:t>的结构原理 </a:t>
                </a:r>
                <a:endParaRPr lang="zh-CN" altLang="en-US" sz="2000" dirty="0">
                  <a:latin typeface="Times New Roman" panose="02020603050405020304" pitchFamily="18" charset="0"/>
                </a:endParaRPr>
              </a:p>
            </p:txBody>
          </p:sp>
        </p:grpSp>
        <p:sp>
          <p:nvSpPr>
            <p:cNvPr id="11273" name="Text Box 13"/>
            <p:cNvSpPr txBox="1"/>
            <p:nvPr/>
          </p:nvSpPr>
          <p:spPr>
            <a:xfrm>
              <a:off x="2246" y="2016"/>
              <a:ext cx="1068" cy="192"/>
            </a:xfrm>
            <a:prstGeom prst="rect">
              <a:avLst/>
            </a:prstGeom>
            <a:noFill/>
            <a:ln w="38100">
              <a:noFill/>
            </a:ln>
          </p:spPr>
          <p:txBody>
            <a:bodyPr wrap="none">
              <a:spAutoFit/>
            </a:bodyPr>
            <a:p>
              <a:r>
                <a:rPr lang="zh-CN" altLang="en-US" sz="1400" dirty="0">
                  <a:solidFill>
                    <a:schemeClr val="folHlink"/>
                  </a:solidFill>
                  <a:latin typeface="宋体" panose="02010600030101010101" pitchFamily="2" charset="-122"/>
                </a:rPr>
                <a:t>地址映象变换机构</a:t>
              </a:r>
              <a:r>
                <a:rPr lang="zh-CN" altLang="en-US" sz="1400" dirty="0">
                  <a:latin typeface="宋体" panose="02010600030101010101" pitchFamily="2" charset="-122"/>
                </a:rPr>
                <a:t> </a:t>
              </a:r>
              <a:endParaRPr lang="zh-CN" altLang="en-US" sz="1400" dirty="0">
                <a:latin typeface="宋体" panose="02010600030101010101" pitchFamily="2" charset="-122"/>
              </a:endParaRPr>
            </a:p>
          </p:txBody>
        </p:sp>
        <p:sp>
          <p:nvSpPr>
            <p:cNvPr id="11274" name="Text Box 14"/>
            <p:cNvSpPr txBox="1"/>
            <p:nvPr/>
          </p:nvSpPr>
          <p:spPr>
            <a:xfrm>
              <a:off x="2496" y="2791"/>
              <a:ext cx="1656" cy="192"/>
            </a:xfrm>
            <a:prstGeom prst="rect">
              <a:avLst/>
            </a:prstGeom>
            <a:noFill/>
            <a:ln w="38100">
              <a:noFill/>
            </a:ln>
          </p:spPr>
          <p:txBody>
            <a:bodyPr wrap="none">
              <a:spAutoFit/>
            </a:bodyPr>
            <a:p>
              <a:r>
                <a:rPr lang="en-US" altLang="zh-CN" sz="1400" dirty="0">
                  <a:solidFill>
                    <a:schemeClr val="folHlink"/>
                  </a:solidFill>
                  <a:latin typeface="Times New Roman" panose="02020603050405020304" pitchFamily="18" charset="0"/>
                </a:rPr>
                <a:t>       </a:t>
              </a:r>
              <a:r>
                <a:rPr lang="zh-CN" altLang="en-US" sz="1400" dirty="0">
                  <a:solidFill>
                    <a:schemeClr val="folHlink"/>
                  </a:solidFill>
                  <a:latin typeface="Times New Roman" panose="02020603050405020304" pitchFamily="18" charset="0"/>
                </a:rPr>
                <a:t>页</a:t>
              </a:r>
              <a:r>
                <a:rPr lang="zh-CN" altLang="en-US" sz="1400" dirty="0">
                  <a:solidFill>
                    <a:schemeClr val="folHlink"/>
                  </a:solidFill>
                  <a:latin typeface="宋体" panose="02010600030101010101" pitchFamily="2" charset="-122"/>
                </a:rPr>
                <a:t> </a:t>
              </a:r>
              <a:r>
                <a:rPr lang="zh-CN" altLang="en-US" sz="1400" dirty="0">
                  <a:solidFill>
                    <a:schemeClr val="folHlink"/>
                  </a:solidFill>
                  <a:latin typeface="Times New Roman" panose="02020603050405020304" pitchFamily="18" charset="0"/>
                </a:rPr>
                <a:t>号</a:t>
              </a:r>
              <a:r>
                <a:rPr lang="zh-CN" altLang="en-US" sz="1400" dirty="0">
                  <a:solidFill>
                    <a:schemeClr val="folHlink"/>
                  </a:solidFill>
                  <a:latin typeface="宋体" panose="02010600030101010101" pitchFamily="2" charset="-122"/>
                </a:rPr>
                <a:t>           </a:t>
              </a:r>
              <a:r>
                <a:rPr lang="zh-CN" altLang="en-US" sz="1400" dirty="0">
                  <a:solidFill>
                    <a:schemeClr val="folHlink"/>
                  </a:solidFill>
                  <a:latin typeface="Times New Roman" panose="02020603050405020304" pitchFamily="18" charset="0"/>
                </a:rPr>
                <a:t>页内地址</a:t>
              </a:r>
              <a:endParaRPr lang="zh-CN" altLang="en-US" sz="1400" dirty="0">
                <a:solidFill>
                  <a:schemeClr val="folHlink"/>
                </a:solidFill>
                <a:latin typeface="宋体" panose="02010600030101010101" pitchFamily="2" charset="-122"/>
              </a:endParaRPr>
            </a:p>
          </p:txBody>
        </p:sp>
      </p:grpSp>
      <p:sp>
        <p:nvSpPr>
          <p:cNvPr id="11271" name="Text Box 16"/>
          <p:cNvSpPr txBox="1"/>
          <p:nvPr/>
        </p:nvSpPr>
        <p:spPr>
          <a:xfrm>
            <a:off x="228600" y="2460625"/>
            <a:ext cx="2789238" cy="396875"/>
          </a:xfrm>
          <a:prstGeom prst="rect">
            <a:avLst/>
          </a:prstGeom>
          <a:noFill/>
          <a:ln w="38100">
            <a:noFill/>
          </a:ln>
        </p:spPr>
        <p:txBody>
          <a:bodyPr wrap="none">
            <a:spAutoFit/>
          </a:bodyPr>
          <a:p>
            <a:r>
              <a:rPr lang="en-US" altLang="zh-CN" sz="2000" dirty="0">
                <a:solidFill>
                  <a:srgbClr val="008080"/>
                </a:solidFill>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T</a:t>
            </a:r>
            <a:r>
              <a:rPr lang="en-US" altLang="zh-CN" sz="2000" baseline="-30000" dirty="0">
                <a:latin typeface="Times New Roman" panose="02020603050405020304" pitchFamily="18" charset="0"/>
              </a:rPr>
              <a:t>a</a:t>
            </a:r>
            <a:r>
              <a:rPr lang="en-US" altLang="zh-CN" sz="2000" dirty="0">
                <a:latin typeface="Times New Roman" panose="02020603050405020304" pitchFamily="18" charset="0"/>
              </a:rPr>
              <a:t>= P</a:t>
            </a:r>
            <a:r>
              <a:rPr lang="en-US" altLang="zh-CN" sz="2000" dirty="0">
                <a:solidFill>
                  <a:schemeClr val="folHlink"/>
                </a:solidFill>
                <a:latin typeface="Times New Roman" panose="02020603050405020304" pitchFamily="18" charset="0"/>
              </a:rPr>
              <a:t>T</a:t>
            </a:r>
            <a:r>
              <a:rPr lang="en-US" altLang="zh-CN" sz="2000" baseline="-30000" dirty="0">
                <a:solidFill>
                  <a:schemeClr val="folHlink"/>
                </a:solidFill>
                <a:latin typeface="Times New Roman" panose="02020603050405020304" pitchFamily="18" charset="0"/>
              </a:rPr>
              <a:t>c</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P</a:t>
            </a:r>
            <a:r>
              <a:rPr lang="zh-CN" altLang="en-US" sz="2000" dirty="0">
                <a:latin typeface="Times New Roman" panose="02020603050405020304" pitchFamily="18" charset="0"/>
              </a:rPr>
              <a:t>）</a:t>
            </a:r>
            <a:r>
              <a:rPr lang="en-US" altLang="zh-CN" sz="2000" dirty="0">
                <a:solidFill>
                  <a:schemeClr val="folHlink"/>
                </a:solidFill>
                <a:latin typeface="Times New Roman" panose="02020603050405020304" pitchFamily="18" charset="0"/>
              </a:rPr>
              <a:t>T</a:t>
            </a:r>
            <a:r>
              <a:rPr lang="en-US" altLang="zh-CN" sz="2000" baseline="-30000" dirty="0">
                <a:solidFill>
                  <a:schemeClr val="folHlink"/>
                </a:solidFill>
                <a:latin typeface="Times New Roman" panose="02020603050405020304" pitchFamily="18" charset="0"/>
              </a:rPr>
              <a:t>m</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45411" name="Rectangle 2"/>
          <p:cNvSpPr>
            <a:spLocks noGrp="1"/>
          </p:cNvSpPr>
          <p:nvPr>
            <p:ph type="title"/>
          </p:nvPr>
        </p:nvSpPr>
        <p:spPr>
          <a:xfrm>
            <a:off x="152400" y="768350"/>
            <a:ext cx="6096000" cy="4572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4.5.2  </a:t>
            </a:r>
            <a:r>
              <a:rPr lang="zh-CN" altLang="en-US" sz="3200" dirty="0">
                <a:solidFill>
                  <a:srgbClr val="008000"/>
                </a:solidFill>
                <a:latin typeface="Times New Roman" panose="02020603050405020304" pitchFamily="18" charset="0"/>
              </a:rPr>
              <a:t>映象函数（</a:t>
            </a:r>
            <a:r>
              <a:rPr lang="en-US" altLang="zh-CN" sz="3200" dirty="0">
                <a:solidFill>
                  <a:srgbClr val="008000"/>
                </a:solidFill>
                <a:latin typeface="Times New Roman" panose="02020603050405020304" pitchFamily="18" charset="0"/>
              </a:rPr>
              <a:t>Mapping</a:t>
            </a:r>
            <a:r>
              <a:rPr lang="zh-CN" altLang="en-US" sz="3200" dirty="0">
                <a:solidFill>
                  <a:srgbClr val="008000"/>
                </a:solidFill>
                <a:latin typeface="Times New Roman" panose="02020603050405020304" pitchFamily="18" charset="0"/>
              </a:rPr>
              <a:t>） </a:t>
            </a:r>
            <a:endParaRPr lang="zh-CN" altLang="en-US" sz="3200" dirty="0">
              <a:solidFill>
                <a:srgbClr val="008000"/>
              </a:solidFill>
              <a:latin typeface="Times New Roman" panose="02020603050405020304" pitchFamily="18" charset="0"/>
            </a:endParaRPr>
          </a:p>
        </p:txBody>
      </p:sp>
      <p:grpSp>
        <p:nvGrpSpPr>
          <p:cNvPr id="145412" name="Group 8"/>
          <p:cNvGrpSpPr/>
          <p:nvPr/>
        </p:nvGrpSpPr>
        <p:grpSpPr>
          <a:xfrm>
            <a:off x="136525" y="1400175"/>
            <a:ext cx="8778875" cy="2111375"/>
            <a:chOff x="86" y="2544"/>
            <a:chExt cx="5530" cy="1330"/>
          </a:xfrm>
        </p:grpSpPr>
        <p:sp>
          <p:nvSpPr>
            <p:cNvPr id="145413" name="Text Box 6"/>
            <p:cNvSpPr txBox="1"/>
            <p:nvPr/>
          </p:nvSpPr>
          <p:spPr>
            <a:xfrm>
              <a:off x="86" y="2544"/>
              <a:ext cx="5530" cy="327"/>
            </a:xfrm>
            <a:prstGeom prst="rect">
              <a:avLst/>
            </a:prstGeom>
            <a:noFill/>
            <a:ln w="22225">
              <a:noFill/>
            </a:ln>
          </p:spPr>
          <p:txBody>
            <a:bodyPr>
              <a:spAutoFit/>
            </a:bodyPr>
            <a:p>
              <a:pPr eaLnBrk="1" hangingPunct="1">
                <a:lnSpc>
                  <a:spcPct val="100000"/>
                </a:lnSpc>
              </a:pPr>
              <a:r>
                <a:rPr lang="en-US" altLang="zh-CN" sz="2000" dirty="0">
                  <a:solidFill>
                    <a:srgbClr val="008080"/>
                  </a:solidFill>
                  <a:latin typeface="宋体" panose="02010600030101010101" pitchFamily="2" charset="-122"/>
                </a:rPr>
                <a:t>◆ </a:t>
              </a:r>
              <a:r>
                <a:rPr lang="zh-CN" altLang="en-US" dirty="0">
                  <a:latin typeface="Times New Roman" panose="02020603050405020304" pitchFamily="18" charset="0"/>
                </a:rPr>
                <a:t>映象函数</a:t>
              </a:r>
              <a:endParaRPr lang="zh-CN" altLang="en-US" dirty="0">
                <a:latin typeface="Times New Roman" panose="02020603050405020304" pitchFamily="18" charset="0"/>
              </a:endParaRPr>
            </a:p>
          </p:txBody>
        </p:sp>
        <p:sp>
          <p:nvSpPr>
            <p:cNvPr id="145414" name="Text Box 7"/>
            <p:cNvSpPr txBox="1"/>
            <p:nvPr/>
          </p:nvSpPr>
          <p:spPr>
            <a:xfrm>
              <a:off x="86" y="2928"/>
              <a:ext cx="5530" cy="946"/>
            </a:xfrm>
            <a:prstGeom prst="rect">
              <a:avLst/>
            </a:prstGeom>
            <a:noFill/>
            <a:ln w="22225">
              <a:noFill/>
            </a:ln>
          </p:spPr>
          <p:txBody>
            <a:bodyPr>
              <a:spAutoFit/>
            </a:bodyPr>
            <a:p>
              <a:pPr marL="285750" indent="-285750" eaLnBrk="1" hangingPunct="1">
                <a:lnSpc>
                  <a:spcPct val="11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为了便于根据</a:t>
              </a:r>
              <a:r>
                <a:rPr lang="en-US" altLang="zh-CN" dirty="0">
                  <a:latin typeface="Times New Roman" panose="02020603050405020304" pitchFamily="18" charset="0"/>
                </a:rPr>
                <a:t>CPU</a:t>
              </a:r>
              <a:r>
                <a:rPr lang="zh-CN" altLang="en-US" dirty="0">
                  <a:latin typeface="Times New Roman" panose="02020603050405020304" pitchFamily="18" charset="0"/>
                </a:rPr>
                <a:t>送来的地址信息到</a:t>
              </a:r>
              <a:r>
                <a:rPr lang="en-US" altLang="zh-CN" dirty="0">
                  <a:latin typeface="Times New Roman" panose="02020603050405020304" pitchFamily="18" charset="0"/>
                </a:rPr>
                <a:t>Cache</a:t>
              </a:r>
              <a:r>
                <a:rPr lang="zh-CN" altLang="en-US" dirty="0">
                  <a:latin typeface="Times New Roman" panose="02020603050405020304" pitchFamily="18" charset="0"/>
                </a:rPr>
                <a:t>中去读取数据，必须有某种函数</a:t>
              </a:r>
              <a:r>
                <a:rPr lang="zh-CN" altLang="en-US" dirty="0">
                  <a:solidFill>
                    <a:schemeClr val="folHlink"/>
                  </a:solidFill>
                  <a:latin typeface="Times New Roman" panose="02020603050405020304" pitchFamily="18" charset="0"/>
                </a:rPr>
                <a:t>把主存地址映象成</a:t>
              </a:r>
              <a:r>
                <a:rPr lang="en-US" altLang="zh-CN" dirty="0">
                  <a:solidFill>
                    <a:schemeClr val="folHlink"/>
                  </a:solidFill>
                  <a:latin typeface="Times New Roman" panose="02020603050405020304" pitchFamily="18" charset="0"/>
                </a:rPr>
                <a:t>Cache</a:t>
              </a:r>
              <a:r>
                <a:rPr lang="zh-CN" altLang="en-US" dirty="0">
                  <a:solidFill>
                    <a:schemeClr val="folHlink"/>
                  </a:solidFill>
                  <a:latin typeface="Times New Roman" panose="02020603050405020304" pitchFamily="18" charset="0"/>
                </a:rPr>
                <a:t>地址</a:t>
              </a:r>
              <a:r>
                <a:rPr lang="zh-CN" altLang="en-US" dirty="0">
                  <a:latin typeface="Times New Roman" panose="02020603050405020304" pitchFamily="18" charset="0"/>
                </a:rPr>
                <a:t>。实现这种映象的函数叫</a:t>
              </a:r>
              <a:r>
                <a:rPr lang="zh-CN" altLang="en-US" dirty="0">
                  <a:solidFill>
                    <a:schemeClr val="hlink"/>
                  </a:solidFill>
                  <a:latin typeface="Times New Roman" panose="02020603050405020304" pitchFamily="18" charset="0"/>
                </a:rPr>
                <a:t>映象函数</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90467" name="Text Box 3"/>
          <p:cNvSpPr txBox="1"/>
          <p:nvPr/>
        </p:nvSpPr>
        <p:spPr>
          <a:xfrm>
            <a:off x="136525" y="2854325"/>
            <a:ext cx="8778875" cy="1501775"/>
          </a:xfrm>
          <a:prstGeom prst="rect">
            <a:avLst/>
          </a:prstGeom>
          <a:noFill/>
          <a:ln w="22225">
            <a:noFill/>
          </a:ln>
        </p:spPr>
        <p:txBody>
          <a:bodyPr>
            <a:spAutoFit/>
          </a:bodyPr>
          <a:p>
            <a:pPr marL="285750" indent="-285750" eaLnBrk="1" hangingPunct="1">
              <a:lnSpc>
                <a:spcPct val="110000"/>
              </a:lnSpc>
            </a:pPr>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选取何种映象方法，取决于在给定地址映象和变换的硬件条件下，能否达到</a:t>
            </a:r>
            <a:r>
              <a:rPr lang="zh-CN" altLang="en-US" dirty="0">
                <a:solidFill>
                  <a:schemeClr val="folHlink"/>
                </a:solidFill>
                <a:latin typeface="Times New Roman" panose="02020603050405020304" pitchFamily="18" charset="0"/>
              </a:rPr>
              <a:t>高速度</a:t>
            </a:r>
            <a:r>
              <a:rPr lang="zh-CN" altLang="en-US" dirty="0">
                <a:latin typeface="Times New Roman" panose="02020603050405020304" pitchFamily="18" charset="0"/>
              </a:rPr>
              <a:t>，以及能否使</a:t>
            </a:r>
            <a:r>
              <a:rPr lang="zh-CN" altLang="en-US" dirty="0">
                <a:solidFill>
                  <a:schemeClr val="folHlink"/>
                </a:solidFill>
                <a:latin typeface="Times New Roman" panose="02020603050405020304" pitchFamily="18" charset="0"/>
              </a:rPr>
              <a:t>块冲突的概率小</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46436" name="Text Box 4"/>
          <p:cNvSpPr txBox="1"/>
          <p:nvPr/>
        </p:nvSpPr>
        <p:spPr>
          <a:xfrm>
            <a:off x="136525" y="1177925"/>
            <a:ext cx="4511675" cy="519113"/>
          </a:xfrm>
          <a:prstGeom prst="rect">
            <a:avLst/>
          </a:prstGeom>
          <a:noFill/>
          <a:ln w="22225">
            <a:noFill/>
          </a:ln>
        </p:spPr>
        <p:txBody>
          <a:bodyPr>
            <a:spAutoFit/>
          </a:bodyPr>
          <a:p>
            <a:pPr eaLnBrk="1" hangingPunct="1"/>
            <a:r>
              <a:rPr lang="en-US" altLang="zh-CN" sz="2000" dirty="0">
                <a:solidFill>
                  <a:srgbClr val="008080"/>
                </a:solidFill>
                <a:latin typeface="宋体" panose="02010600030101010101" pitchFamily="2" charset="-122"/>
              </a:rPr>
              <a:t>◆ </a:t>
            </a:r>
            <a:r>
              <a:rPr lang="zh-CN" altLang="en-US" dirty="0">
                <a:latin typeface="Times New Roman" panose="02020603050405020304" pitchFamily="18" charset="0"/>
              </a:rPr>
              <a:t>常用的地址映象方式</a:t>
            </a:r>
            <a:endParaRPr lang="zh-CN" altLang="en-US" dirty="0">
              <a:latin typeface="Times New Roman" panose="02020603050405020304" pitchFamily="18" charset="0"/>
            </a:endParaRPr>
          </a:p>
        </p:txBody>
      </p:sp>
      <p:sp>
        <p:nvSpPr>
          <p:cNvPr id="146437" name="Text Box 5"/>
          <p:cNvSpPr txBox="1"/>
          <p:nvPr/>
        </p:nvSpPr>
        <p:spPr>
          <a:xfrm>
            <a:off x="136525" y="2092325"/>
            <a:ext cx="8778875" cy="519113"/>
          </a:xfrm>
          <a:prstGeom prst="rect">
            <a:avLst/>
          </a:prstGeom>
          <a:noFill/>
          <a:ln w="22225">
            <a:noFill/>
          </a:ln>
        </p:spPr>
        <p:txBody>
          <a:bodyPr>
            <a:spAutoFit/>
          </a:bodyPr>
          <a:p>
            <a:pPr eaLnBrk="1" hangingPunct="1"/>
            <a:r>
              <a:rPr lang="en-US" altLang="zh-CN" sz="2000" dirty="0">
                <a:solidFill>
                  <a:srgbClr val="008080"/>
                </a:solidFill>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有全相联映象、直接映象、和组相联映象。</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90467"/>
                                        </p:tgtEl>
                                        <p:attrNameLst>
                                          <p:attrName>style.visibility</p:attrName>
                                        </p:attrNameLst>
                                      </p:cBhvr>
                                      <p:to>
                                        <p:strVal val="visible"/>
                                      </p:to>
                                    </p:set>
                                    <p:anim to="" calcmode="lin" valueType="num">
                                      <p:cBhvr>
                                        <p:cTn id="7" dur="1" fill="hold"/>
                                        <p:tgtEl>
                                          <p:spTgt spid="190467"/>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39750" y="406400"/>
            <a:ext cx="8267700" cy="1200150"/>
          </a:xfrm>
          <a:prstGeom prst="rect">
            <a:avLst/>
          </a:prstGeom>
          <a:noFill/>
        </p:spPr>
        <p:txBody>
          <a:bodyPr>
            <a:spAutoFit/>
          </a:bodyPr>
          <a:lstStyle/>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例</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5-2 </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某</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与主存采用</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 </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全相联映射方式，</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的容量为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块，主存容量为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4096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块，每块</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64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个字，按字编址。具体说明检索地址为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841H</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的单元内容的过程。</a:t>
            </a:r>
            <a:endParaRPr kumimoji="1" lang="zh-CN" altLang="en-US" sz="2400" kern="100" cap="none" spc="0" normalizeH="0" baseline="0" noProof="0" dirty="0">
              <a:latin typeface="Times New Roman" panose="02020603050405020304" pitchFamily="18" charset="0"/>
              <a:ea typeface="宋体" panose="02010600030101010101" pitchFamily="2" charset="-122"/>
              <a:cs typeface="+mn-cs"/>
            </a:endParaRPr>
          </a:p>
        </p:txBody>
      </p:sp>
      <p:pic>
        <p:nvPicPr>
          <p:cNvPr id="147459" name="Picture 3"/>
          <p:cNvPicPr>
            <a:picLocks noChangeAspect="1"/>
          </p:cNvPicPr>
          <p:nvPr/>
        </p:nvPicPr>
        <p:blipFill>
          <a:blip r:embed="rId1"/>
          <a:stretch>
            <a:fillRect/>
          </a:stretch>
        </p:blipFill>
        <p:spPr>
          <a:xfrm>
            <a:off x="882650" y="1606550"/>
            <a:ext cx="7467600" cy="4978400"/>
          </a:xfrm>
          <a:prstGeom prst="rect">
            <a:avLst/>
          </a:prstGeom>
          <a:noFill/>
          <a:ln w="12700">
            <a:noFill/>
          </a:ln>
        </p:spPr>
      </p:pic>
      <p:sp>
        <p:nvSpPr>
          <p:cNvPr id="147460" name="任意多边形 6"/>
          <p:cNvSpPr/>
          <p:nvPr/>
        </p:nvSpPr>
        <p:spPr>
          <a:xfrm>
            <a:off x="1589088" y="4456113"/>
            <a:ext cx="92075" cy="1063625"/>
          </a:xfrm>
          <a:custGeom>
            <a:avLst/>
            <a:gdLst>
              <a:gd name="txL" fmla="*/ 0 w 92478"/>
              <a:gd name="txT" fmla="*/ 0 h 1064029"/>
              <a:gd name="txR" fmla="*/ 92478 w 92478"/>
              <a:gd name="txB" fmla="*/ 1064029 h 1064029"/>
            </a:gdLst>
            <a:ahLst/>
            <a:cxnLst>
              <a:cxn ang="0">
                <a:pos x="6928" y="0"/>
              </a:cxn>
              <a:cxn ang="0">
                <a:pos x="39603" y="680607"/>
              </a:cxn>
              <a:cxn ang="0">
                <a:pos x="55940" y="730408"/>
              </a:cxn>
              <a:cxn ang="0">
                <a:pos x="72277" y="863211"/>
              </a:cxn>
              <a:cxn ang="0">
                <a:pos x="88615" y="979412"/>
              </a:cxn>
              <a:cxn ang="0">
                <a:pos x="88615" y="1062413"/>
              </a:cxn>
            </a:cxnLst>
            <a:rect l="txL" t="txT" r="txR" b="txB"/>
            <a:pathLst>
              <a:path w="92478" h="1064029">
                <a:moveTo>
                  <a:pt x="7050" y="0"/>
                </a:moveTo>
                <a:cubicBezTo>
                  <a:pt x="10469" y="116256"/>
                  <a:pt x="0" y="480140"/>
                  <a:pt x="40301" y="681643"/>
                </a:cubicBezTo>
                <a:cubicBezTo>
                  <a:pt x="43738" y="698828"/>
                  <a:pt x="51384" y="714894"/>
                  <a:pt x="56926" y="731520"/>
                </a:cubicBezTo>
                <a:cubicBezTo>
                  <a:pt x="62468" y="775854"/>
                  <a:pt x="67646" y="820236"/>
                  <a:pt x="73551" y="864523"/>
                </a:cubicBezTo>
                <a:cubicBezTo>
                  <a:pt x="78730" y="903366"/>
                  <a:pt x="86923" y="941851"/>
                  <a:pt x="90177" y="980902"/>
                </a:cubicBezTo>
                <a:cubicBezTo>
                  <a:pt x="92478" y="1008515"/>
                  <a:pt x="90177" y="1036320"/>
                  <a:pt x="90177" y="1064029"/>
                </a:cubicBezTo>
              </a:path>
            </a:pathLst>
          </a:custGeom>
          <a:noFill/>
          <a:ln w="12700" cap="flat" cmpd="sng">
            <a:solidFill>
              <a:schemeClr val="tx1"/>
            </a:solidFill>
            <a:prstDash val="solid"/>
            <a:miter/>
            <a:headEnd type="triangle" w="med" len="med"/>
            <a:tailEnd type="triangle" w="med" len="med"/>
          </a:ln>
        </p:spPr>
        <p:txBody>
          <a:bodyPr wrap="none"/>
          <a:p>
            <a:endParaRPr lang="zh-CN" altLang="en-US" dirty="0">
              <a:latin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028" name="Rectangle 2"/>
          <p:cNvSpPr>
            <a:spLocks noGrp="1"/>
          </p:cNvSpPr>
          <p:nvPr>
            <p:ph type="title"/>
          </p:nvPr>
        </p:nvSpPr>
        <p:spPr>
          <a:xfrm>
            <a:off x="304800" y="381000"/>
            <a:ext cx="4648200" cy="685800"/>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1.4  </a:t>
            </a:r>
            <a:r>
              <a:rPr lang="zh-CN" altLang="en-US" sz="3200" dirty="0">
                <a:solidFill>
                  <a:srgbClr val="008000"/>
                </a:solidFill>
                <a:latin typeface="Times New Roman" panose="02020603050405020304" pitchFamily="18" charset="0"/>
              </a:rPr>
              <a:t>计算机的工作过程</a:t>
            </a:r>
            <a:endParaRPr lang="zh-CN" altLang="en-US" sz="2800" dirty="0">
              <a:solidFill>
                <a:srgbClr val="008000"/>
              </a:solidFill>
              <a:latin typeface="宋体" panose="02010600030101010101" pitchFamily="2" charset="-122"/>
            </a:endParaRPr>
          </a:p>
        </p:txBody>
      </p:sp>
      <p:sp>
        <p:nvSpPr>
          <p:cNvPr id="1029" name="Text Box 5"/>
          <p:cNvSpPr txBox="1"/>
          <p:nvPr/>
        </p:nvSpPr>
        <p:spPr>
          <a:xfrm>
            <a:off x="511175" y="1093788"/>
            <a:ext cx="7185025" cy="582612"/>
          </a:xfrm>
          <a:prstGeom prst="rect">
            <a:avLst/>
          </a:prstGeom>
          <a:noFill/>
          <a:ln w="38100">
            <a:noFill/>
          </a:ln>
        </p:spPr>
        <p:txBody>
          <a:bodyPr>
            <a:spAutoFit/>
          </a:bodyPr>
          <a:p>
            <a:pPr marL="288925" indent="-288925" eaLnBrk="1" hangingPunct="1">
              <a:lnSpc>
                <a:spcPct val="115000"/>
              </a:lnSpc>
              <a:spcBef>
                <a:spcPct val="0"/>
              </a:spcBef>
            </a:pPr>
            <a:r>
              <a:rPr lang="en-US" altLang="zh-CN" sz="200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计算机的工作过程就是执行程序的过程。 </a:t>
            </a:r>
            <a:endParaRPr lang="zh-CN" altLang="en-US" dirty="0">
              <a:latin typeface="宋体" panose="02010600030101010101" pitchFamily="2" charset="-122"/>
            </a:endParaRPr>
          </a:p>
        </p:txBody>
      </p:sp>
      <p:grpSp>
        <p:nvGrpSpPr>
          <p:cNvPr id="2" name="Group 10"/>
          <p:cNvGrpSpPr/>
          <p:nvPr/>
        </p:nvGrpSpPr>
        <p:grpSpPr>
          <a:xfrm>
            <a:off x="511175" y="1627188"/>
            <a:ext cx="7359650" cy="4773612"/>
            <a:chOff x="322" y="1025"/>
            <a:chExt cx="4636" cy="3007"/>
          </a:xfrm>
        </p:grpSpPr>
        <p:graphicFrame>
          <p:nvGraphicFramePr>
            <p:cNvPr id="1026" name="Object 6"/>
            <p:cNvGraphicFramePr/>
            <p:nvPr/>
          </p:nvGraphicFramePr>
          <p:xfrm>
            <a:off x="589" y="1482"/>
            <a:ext cx="4369" cy="2262"/>
          </p:xfrm>
          <a:graphic>
            <a:graphicData uri="http://schemas.openxmlformats.org/presentationml/2006/ole">
              <mc:AlternateContent xmlns:mc="http://schemas.openxmlformats.org/markup-compatibility/2006">
                <mc:Choice xmlns:v="urn:schemas-microsoft-com:vml" Requires="v">
                  <p:oleObj spid="_x0000_s3076" name="" r:id="rId1" imgW="6934200" imgH="3590925" progId="Paint.Picture">
                    <p:embed/>
                  </p:oleObj>
                </mc:Choice>
                <mc:Fallback>
                  <p:oleObj name="" r:id="rId1" imgW="6934200" imgH="3590925" progId="Paint.Picture">
                    <p:embed/>
                    <p:pic>
                      <p:nvPicPr>
                        <p:cNvPr id="0" name="图片 3075"/>
                        <p:cNvPicPr/>
                        <p:nvPr/>
                      </p:nvPicPr>
                      <p:blipFill>
                        <a:blip r:embed="rId2"/>
                        <a:stretch>
                          <a:fillRect/>
                        </a:stretch>
                      </p:blipFill>
                      <p:spPr>
                        <a:xfrm>
                          <a:off x="589" y="1482"/>
                          <a:ext cx="4369" cy="2262"/>
                        </a:xfrm>
                        <a:prstGeom prst="rect">
                          <a:avLst/>
                        </a:prstGeom>
                        <a:noFill/>
                        <a:ln w="38100">
                          <a:noFill/>
                          <a:miter/>
                        </a:ln>
                      </p:spPr>
                    </p:pic>
                  </p:oleObj>
                </mc:Fallback>
              </mc:AlternateContent>
            </a:graphicData>
          </a:graphic>
        </p:graphicFrame>
        <p:sp>
          <p:nvSpPr>
            <p:cNvPr id="1031" name="Text Box 7"/>
            <p:cNvSpPr txBox="1"/>
            <p:nvPr/>
          </p:nvSpPr>
          <p:spPr>
            <a:xfrm>
              <a:off x="1296" y="3744"/>
              <a:ext cx="3203" cy="288"/>
            </a:xfrm>
            <a:prstGeom prst="rect">
              <a:avLst/>
            </a:prstGeom>
            <a:noFill/>
            <a:ln w="9525">
              <a:noFill/>
            </a:ln>
          </p:spPr>
          <p:txBody>
            <a:bodyPr wrap="none">
              <a:spAutoFit/>
            </a:bodyPr>
            <a:p>
              <a:r>
                <a:rPr lang="zh-CN" altLang="en-US" sz="2400" dirty="0">
                  <a:solidFill>
                    <a:srgbClr val="000000"/>
                  </a:solidFill>
                  <a:latin typeface="宋体" panose="02010600030101010101" pitchFamily="2" charset="-122"/>
                </a:rPr>
                <a:t>图</a:t>
              </a:r>
              <a:r>
                <a:rPr lang="en-US" altLang="zh-CN" sz="2400" dirty="0">
                  <a:solidFill>
                    <a:srgbClr val="000000"/>
                  </a:solidFill>
                  <a:latin typeface="宋体" panose="02010600030101010101" pitchFamily="2" charset="-122"/>
                </a:rPr>
                <a:t>1.4  CPU</a:t>
              </a:r>
              <a:r>
                <a:rPr lang="zh-CN" altLang="en-US" sz="2400" dirty="0">
                  <a:solidFill>
                    <a:srgbClr val="000000"/>
                  </a:solidFill>
                  <a:latin typeface="宋体" panose="02010600030101010101" pitchFamily="2" charset="-122"/>
                </a:rPr>
                <a:t>组成以及和存储器的连接 </a:t>
              </a:r>
              <a:endParaRPr lang="zh-CN" altLang="en-US" sz="2400" dirty="0">
                <a:solidFill>
                  <a:srgbClr val="000000"/>
                </a:solidFill>
                <a:latin typeface="宋体" panose="02010600030101010101" pitchFamily="2" charset="-122"/>
              </a:endParaRPr>
            </a:p>
          </p:txBody>
        </p:sp>
        <p:sp>
          <p:nvSpPr>
            <p:cNvPr id="1032" name="Text Box 9"/>
            <p:cNvSpPr txBox="1"/>
            <p:nvPr/>
          </p:nvSpPr>
          <p:spPr>
            <a:xfrm>
              <a:off x="322" y="1025"/>
              <a:ext cx="4526" cy="367"/>
            </a:xfrm>
            <a:prstGeom prst="rect">
              <a:avLst/>
            </a:prstGeom>
            <a:noFill/>
            <a:ln w="38100">
              <a:noFill/>
            </a:ln>
          </p:spPr>
          <p:txBody>
            <a:bodyPr>
              <a:spAutoFit/>
            </a:bodyPr>
            <a:p>
              <a:pPr marL="288925" indent="-288925" eaLnBrk="1" hangingPunct="1">
                <a:lnSpc>
                  <a:spcPct val="115000"/>
                </a:lnSpc>
                <a:spcBef>
                  <a:spcPct val="0"/>
                </a:spcBef>
              </a:pPr>
              <a:r>
                <a:rPr lang="en-US" altLang="zh-CN" sz="200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考查</a:t>
              </a:r>
              <a:r>
                <a:rPr lang="zh-CN" altLang="en-US" dirty="0">
                  <a:solidFill>
                    <a:schemeClr val="folHlink"/>
                  </a:solidFill>
                  <a:latin typeface="宋体" panose="02010600030101010101" pitchFamily="2" charset="-122"/>
                </a:rPr>
                <a:t>指令</a:t>
              </a:r>
              <a:r>
                <a:rPr lang="en-US" altLang="zh-CN" dirty="0">
                  <a:solidFill>
                    <a:schemeClr val="folHlink"/>
                  </a:solidFill>
                  <a:latin typeface="宋体" panose="02010600030101010101" pitchFamily="2" charset="-122"/>
                </a:rPr>
                <a:t>ADD  NUM</a:t>
              </a:r>
              <a:r>
                <a:rPr lang="zh-CN" altLang="en-US" dirty="0">
                  <a:latin typeface="宋体" panose="02010600030101010101" pitchFamily="2" charset="-122"/>
                </a:rPr>
                <a:t>，</a:t>
              </a:r>
              <a:r>
                <a:rPr lang="en-US" altLang="zh-CN" dirty="0">
                  <a:latin typeface="宋体" panose="02010600030101010101" pitchFamily="2" charset="-122"/>
                </a:rPr>
                <a:t>R0</a:t>
              </a:r>
              <a:r>
                <a:rPr lang="zh-CN" altLang="en-US" dirty="0">
                  <a:latin typeface="宋体" panose="02010600030101010101" pitchFamily="2" charset="-122"/>
                </a:rPr>
                <a:t>的执行过程。 </a:t>
              </a:r>
              <a:endParaRPr lang="zh-CN" altLang="en-US" dirty="0">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39750" y="717550"/>
            <a:ext cx="8267700" cy="4154488"/>
          </a:xfrm>
          <a:prstGeom prst="rect">
            <a:avLst/>
          </a:prstGeom>
          <a:noFill/>
        </p:spPr>
        <p:txBody>
          <a:bodyPr>
            <a:spAutoFit/>
          </a:bodyPr>
          <a:lstStyle/>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解：由主存块数</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4096=2</a:t>
            </a:r>
            <a:r>
              <a:rPr kumimoji="1" lang="en-US" altLang="zh-CN" sz="2400" kern="100" cap="none" spc="0" normalizeH="0" baseline="30000" noProof="0" dirty="0">
                <a:latin typeface="Times New Roman" panose="02020603050405020304" pitchFamily="18" charset="0"/>
                <a:ea typeface="宋体" panose="02010600030101010101" pitchFamily="2" charset="-122"/>
                <a:cs typeface="+mn-cs"/>
              </a:rPr>
              <a:t>12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得知块号占</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的标记也是</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位），按字编制，每块</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64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字，</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a:t>
            </a:r>
            <a:r>
              <a:rPr kumimoji="1" lang="en-US" altLang="zh-CN" sz="2400" kern="100" cap="none" spc="0" normalizeH="0" baseline="30000" noProof="0" dirty="0">
                <a:latin typeface="Times New Roman" panose="02020603050405020304" pitchFamily="18" charset="0"/>
                <a:ea typeface="宋体" panose="02010600030101010101" pitchFamily="2" charset="-122"/>
                <a:cs typeface="+mn-cs"/>
              </a:rPr>
              <a:t>6</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=64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，所以块内地址</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位。主存地址为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12+6=18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841H=1000 0100  0001 </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主存块标记（</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 </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0000 0100 0001</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块内字地址（</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000001</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过程是：主存块标记（</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 </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0000 0100 0001</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依次和</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前面的标志比较，如果有一致的，则命中，对</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000001</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字进行操作；否则，就是不命中。</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 name="文本框 5"/>
          <p:cNvSpPr txBox="1"/>
          <p:nvPr/>
        </p:nvSpPr>
        <p:spPr>
          <a:xfrm>
            <a:off x="539750" y="406400"/>
            <a:ext cx="8267700" cy="1200150"/>
          </a:xfrm>
          <a:prstGeom prst="rect">
            <a:avLst/>
          </a:prstGeom>
          <a:noFill/>
        </p:spPr>
        <p:txBody>
          <a:bodyPr>
            <a:spAutoFit/>
          </a:bodyPr>
          <a:lstStyle/>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例</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5-3 </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某</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与主存采用</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 </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直接映射方式，</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的容量为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块，主存容量为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256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块，每块</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个字，按字编址。具体说明检索地址为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8D4H</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的单元内容的过程。</a:t>
            </a:r>
            <a:endParaRPr kumimoji="1" lang="zh-CN" altLang="en-US" sz="2400" kern="100" cap="none" spc="0" normalizeH="0" baseline="0" noProof="0" dirty="0">
              <a:latin typeface="Times New Roman" panose="02020603050405020304" pitchFamily="18" charset="0"/>
              <a:ea typeface="宋体" panose="02010600030101010101" pitchFamily="2" charset="-122"/>
              <a:cs typeface="+mn-cs"/>
            </a:endParaRPr>
          </a:p>
        </p:txBody>
      </p:sp>
      <p:pic>
        <p:nvPicPr>
          <p:cNvPr id="149508" name="Picture 5"/>
          <p:cNvPicPr>
            <a:picLocks noChangeAspect="1"/>
          </p:cNvPicPr>
          <p:nvPr/>
        </p:nvPicPr>
        <p:blipFill>
          <a:blip r:embed="rId1"/>
          <a:stretch>
            <a:fillRect/>
          </a:stretch>
        </p:blipFill>
        <p:spPr>
          <a:xfrm>
            <a:off x="684213" y="1600200"/>
            <a:ext cx="8231187" cy="5105400"/>
          </a:xfrm>
          <a:prstGeom prst="rect">
            <a:avLst/>
          </a:prstGeom>
          <a:noFill/>
          <a:ln w="12700">
            <a:noFill/>
          </a:ln>
        </p:spPr>
      </p:pic>
      <p:sp>
        <p:nvSpPr>
          <p:cNvPr id="149509" name="任意多边形 6"/>
          <p:cNvSpPr/>
          <p:nvPr/>
        </p:nvSpPr>
        <p:spPr>
          <a:xfrm>
            <a:off x="1589088" y="4184650"/>
            <a:ext cx="92075" cy="1063625"/>
          </a:xfrm>
          <a:custGeom>
            <a:avLst/>
            <a:gdLst>
              <a:gd name="txL" fmla="*/ 0 w 92478"/>
              <a:gd name="txT" fmla="*/ 0 h 1064029"/>
              <a:gd name="txR" fmla="*/ 92478 w 92478"/>
              <a:gd name="txB" fmla="*/ 1064029 h 1064029"/>
            </a:gdLst>
            <a:ahLst/>
            <a:cxnLst>
              <a:cxn ang="0">
                <a:pos x="6928" y="0"/>
              </a:cxn>
              <a:cxn ang="0">
                <a:pos x="39603" y="680607"/>
              </a:cxn>
              <a:cxn ang="0">
                <a:pos x="55940" y="730408"/>
              </a:cxn>
              <a:cxn ang="0">
                <a:pos x="72277" y="863211"/>
              </a:cxn>
              <a:cxn ang="0">
                <a:pos x="88615" y="979412"/>
              </a:cxn>
              <a:cxn ang="0">
                <a:pos x="88615" y="1062413"/>
              </a:cxn>
            </a:cxnLst>
            <a:rect l="txL" t="txT" r="txR" b="txB"/>
            <a:pathLst>
              <a:path w="92478" h="1064029">
                <a:moveTo>
                  <a:pt x="7050" y="0"/>
                </a:moveTo>
                <a:cubicBezTo>
                  <a:pt x="10469" y="116256"/>
                  <a:pt x="0" y="480140"/>
                  <a:pt x="40301" y="681643"/>
                </a:cubicBezTo>
                <a:cubicBezTo>
                  <a:pt x="43738" y="698828"/>
                  <a:pt x="51384" y="714894"/>
                  <a:pt x="56926" y="731520"/>
                </a:cubicBezTo>
                <a:cubicBezTo>
                  <a:pt x="62468" y="775854"/>
                  <a:pt x="67646" y="820236"/>
                  <a:pt x="73551" y="864523"/>
                </a:cubicBezTo>
                <a:cubicBezTo>
                  <a:pt x="78730" y="903366"/>
                  <a:pt x="86923" y="941851"/>
                  <a:pt x="90177" y="980902"/>
                </a:cubicBezTo>
                <a:cubicBezTo>
                  <a:pt x="92478" y="1008515"/>
                  <a:pt x="90177" y="1036320"/>
                  <a:pt x="90177" y="1064029"/>
                </a:cubicBezTo>
              </a:path>
            </a:pathLst>
          </a:custGeom>
          <a:noFill/>
          <a:ln w="12700" cap="flat" cmpd="sng">
            <a:solidFill>
              <a:schemeClr val="tx1"/>
            </a:solidFill>
            <a:prstDash val="solid"/>
            <a:miter/>
            <a:headEnd type="triangle" w="med" len="med"/>
            <a:tailEnd type="triangle" w="med" len="med"/>
          </a:ln>
        </p:spPr>
        <p:txBody>
          <a:bodyPr wrap="none"/>
          <a:p>
            <a:endParaRPr lang="zh-CN" altLang="en-US" dirty="0">
              <a:latin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3" name="文本框 5"/>
          <p:cNvSpPr txBox="1"/>
          <p:nvPr/>
        </p:nvSpPr>
        <p:spPr>
          <a:xfrm>
            <a:off x="304800" y="334963"/>
            <a:ext cx="8502650" cy="6000750"/>
          </a:xfrm>
          <a:prstGeom prst="rect">
            <a:avLst/>
          </a:prstGeom>
          <a:noFill/>
        </p:spPr>
        <p:txBody>
          <a:bodyPr>
            <a:spAutoFit/>
          </a:bodyPr>
          <a:lstStyle/>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解：</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 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的容量为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块号为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位），主存容量为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256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256/8=32(2</a:t>
            </a:r>
            <a:r>
              <a:rPr kumimoji="1" lang="en-US" altLang="zh-CN" sz="2400" kern="100" cap="none" spc="0" normalizeH="0" baseline="30000" noProof="0" dirty="0">
                <a:latin typeface="Times New Roman" panose="02020603050405020304" pitchFamily="18" charset="0"/>
                <a:ea typeface="宋体" panose="02010600030101010101" pitchFamily="2" charset="-122"/>
                <a:cs typeface="+mn-cs"/>
              </a:rPr>
              <a:t>5</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所以，主存块标记为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的标记也是</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主存地址为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4+3+5=12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8D4H =1000 1101  0100 </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主存块标记（</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 </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10001</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101</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块中的第</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块内字地址（</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0100</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过程是：系统首先根据</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101</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，映射到</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的</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号字块，将其标志与</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10001B</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比较，如果一致，表示命中，然后对</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0100</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字进行操作；否则，就是不命中。</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p:txBody>
      </p:sp>
      <p:pic>
        <p:nvPicPr>
          <p:cNvPr id="150532" name="Picture 5"/>
          <p:cNvPicPr>
            <a:picLocks noChangeAspect="1"/>
          </p:cNvPicPr>
          <p:nvPr/>
        </p:nvPicPr>
        <p:blipFill>
          <a:blip r:embed="rId1"/>
          <a:stretch>
            <a:fillRect/>
          </a:stretch>
        </p:blipFill>
        <p:spPr>
          <a:xfrm>
            <a:off x="3990975" y="1206500"/>
            <a:ext cx="4924425" cy="1976438"/>
          </a:xfrm>
          <a:prstGeom prst="rect">
            <a:avLst/>
          </a:prstGeom>
          <a:noFill/>
          <a:ln w="12700">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4" name="文本框 5"/>
          <p:cNvSpPr txBox="1"/>
          <p:nvPr/>
        </p:nvSpPr>
        <p:spPr>
          <a:xfrm>
            <a:off x="539750" y="450850"/>
            <a:ext cx="8267700" cy="4524375"/>
          </a:xfrm>
          <a:prstGeom prst="rect">
            <a:avLst/>
          </a:prstGeom>
          <a:noFill/>
        </p:spPr>
        <p:txBody>
          <a:bodyPr>
            <a:spAutoFit/>
          </a:bodyPr>
          <a:lstStyle/>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例</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5-4 </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一个组相联映射</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由</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64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块构成，每组包含</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块。主存包含</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4096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块，每块由</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个字组成。试求：</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）一个主存地址有多少位？</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）主存地址字段如何划分？各字段需要多少位？</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）具体说明检索地址为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73F2H</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单元内容的过程。</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解（</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）一个主存地址有</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19</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）主存地址字段划分</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个字段：</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主存块标记</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a:t>
            </a:r>
            <a:r>
              <a:rPr kumimoji="1" lang="en-US" altLang="zh-CN" sz="2400" kern="100" cap="none" spc="0" normalizeH="0" baseline="30000" noProof="0" dirty="0">
                <a:latin typeface="Times New Roman" panose="02020603050405020304" pitchFamily="18" charset="0"/>
                <a:ea typeface="宋体" panose="02010600030101010101" pitchFamily="2" charset="-122"/>
                <a:cs typeface="+mn-cs"/>
              </a:rPr>
              <a:t>8</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=256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组号</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组）</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块内字地址</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a:t>
            </a:r>
            <a:r>
              <a:rPr kumimoji="1" lang="en-US" altLang="zh-CN" sz="2400" kern="100" cap="none" spc="0" normalizeH="0" baseline="30000" noProof="0" dirty="0">
                <a:latin typeface="Times New Roman" panose="02020603050405020304" pitchFamily="18" charset="0"/>
                <a:ea typeface="宋体" panose="02010600030101010101" pitchFamily="2" charset="-122"/>
                <a:cs typeface="+mn-cs"/>
              </a:rPr>
              <a:t>7</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pic>
        <p:nvPicPr>
          <p:cNvPr id="152579" name="Picture 3"/>
          <p:cNvPicPr>
            <a:picLocks noChangeAspect="1"/>
          </p:cNvPicPr>
          <p:nvPr/>
        </p:nvPicPr>
        <p:blipFill>
          <a:blip r:embed="rId1"/>
          <a:stretch>
            <a:fillRect/>
          </a:stretch>
        </p:blipFill>
        <p:spPr>
          <a:xfrm>
            <a:off x="527050" y="228600"/>
            <a:ext cx="8178800" cy="5378450"/>
          </a:xfrm>
          <a:prstGeom prst="rect">
            <a:avLst/>
          </a:prstGeom>
          <a:noFill/>
          <a:ln w="12700">
            <a:noFill/>
          </a:ln>
        </p:spPr>
      </p:pic>
      <p:pic>
        <p:nvPicPr>
          <p:cNvPr id="152580" name="Picture 3"/>
          <p:cNvPicPr>
            <a:picLocks noChangeAspect="1"/>
          </p:cNvPicPr>
          <p:nvPr/>
        </p:nvPicPr>
        <p:blipFill>
          <a:blip r:embed="rId2"/>
          <a:stretch>
            <a:fillRect/>
          </a:stretch>
        </p:blipFill>
        <p:spPr>
          <a:xfrm>
            <a:off x="1238250" y="4792663"/>
            <a:ext cx="3778250" cy="1912937"/>
          </a:xfrm>
          <a:prstGeom prst="rect">
            <a:avLst/>
          </a:prstGeom>
          <a:noFill/>
          <a:ln w="12700">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3" name="文本框 5"/>
          <p:cNvSpPr txBox="1"/>
          <p:nvPr/>
        </p:nvSpPr>
        <p:spPr>
          <a:xfrm>
            <a:off x="539750" y="450850"/>
            <a:ext cx="8267700" cy="4154488"/>
          </a:xfrm>
          <a:prstGeom prst="rect">
            <a:avLst/>
          </a:prstGeom>
          <a:noFill/>
        </p:spPr>
        <p:txBody>
          <a:bodyPr>
            <a:spAutoFit/>
          </a:bodyPr>
          <a:lstStyle/>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3</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）具体说明检索地址为</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73F2H</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单元内容的过程。</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73F2H=0111 0011 1111 0010</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主存块标记</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00001110 </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组号</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16</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组）：</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0111</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组）</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块内字地址</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位（</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2</a:t>
            </a:r>
            <a:r>
              <a:rPr kumimoji="1" lang="en-US" altLang="zh-CN" sz="2400" kern="100" cap="none" spc="0" normalizeH="0" baseline="30000" noProof="0" dirty="0">
                <a:latin typeface="Times New Roman" panose="02020603050405020304" pitchFamily="18" charset="0"/>
                <a:ea typeface="宋体" panose="02010600030101010101" pitchFamily="2" charset="-122"/>
                <a:cs typeface="+mn-cs"/>
              </a:rPr>
              <a:t>7</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=128</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1110010</a:t>
            </a: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过程是：系统首先定位到第</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组，然后用</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00001110</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和</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Cache</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中第</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7</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组中的</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4</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个块标记进行比较，如果一致，表示命中，然后对</a:t>
            </a:r>
            <a:r>
              <a:rPr kumimoji="1" lang="en-US" altLang="zh-CN" sz="2400" kern="100" cap="none" spc="0" normalizeH="0" baseline="0" noProof="0" dirty="0">
                <a:latin typeface="Times New Roman" panose="02020603050405020304" pitchFamily="18" charset="0"/>
                <a:ea typeface="宋体" panose="02010600030101010101" pitchFamily="2" charset="-122"/>
                <a:cs typeface="+mn-cs"/>
              </a:rPr>
              <a:t>1110010</a:t>
            </a:r>
            <a:r>
              <a:rPr kumimoji="1" lang="zh-CN" altLang="en-US" sz="2400" kern="100" cap="none" spc="0" normalizeH="0" baseline="0" noProof="0">
                <a:latin typeface="Times New Roman" panose="02020603050405020304" pitchFamily="18" charset="0"/>
                <a:ea typeface="宋体" panose="02010600030101010101" pitchFamily="2" charset="-122"/>
                <a:cs typeface="+mn-cs"/>
              </a:rPr>
              <a:t>字进行操作；</a:t>
            </a:r>
            <a:r>
              <a:rPr kumimoji="1" lang="zh-CN" altLang="en-US" sz="2400" kern="100" cap="none" spc="0" normalizeH="0" baseline="0" noProof="0" dirty="0">
                <a:latin typeface="Times New Roman" panose="02020603050405020304" pitchFamily="18" charset="0"/>
                <a:ea typeface="宋体" panose="02010600030101010101" pitchFamily="2" charset="-122"/>
                <a:cs typeface="+mn-cs"/>
              </a:rPr>
              <a:t>否则，就是不命中。</a:t>
            </a:r>
            <a:endParaRPr kumimoji="1" lang="zh-CN" altLang="en-US" sz="24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p:cNvSpPr>
          <p:nvPr>
            <p:ph type="title"/>
          </p:nvPr>
        </p:nvSpPr>
        <p:spPr>
          <a:xfrm>
            <a:off x="179388" y="914400"/>
            <a:ext cx="6096000" cy="457200"/>
          </a:xfrm>
          <a:ln/>
        </p:spPr>
        <p:txBody>
          <a:bodyPr vert="horz" wrap="square" lIns="92075" tIns="46038" rIns="92075" bIns="46038" anchor="ctr" anchorCtr="0"/>
          <a:p>
            <a:pPr eaLnBrk="1" hangingPunct="1"/>
            <a:r>
              <a:rPr lang="en-US" altLang="zh-CN" sz="3200" dirty="0">
                <a:solidFill>
                  <a:srgbClr val="0066FF"/>
                </a:solidFill>
                <a:latin typeface="Times New Roman" panose="02020603050405020304" pitchFamily="18" charset="0"/>
              </a:rPr>
              <a:t>5. 4  </a:t>
            </a:r>
            <a:r>
              <a:rPr lang="zh-CN" altLang="en-US" sz="3200" dirty="0">
                <a:solidFill>
                  <a:srgbClr val="0066FF"/>
                </a:solidFill>
                <a:latin typeface="Times New Roman" panose="02020603050405020304" pitchFamily="18" charset="0"/>
              </a:rPr>
              <a:t>寻址方式</a:t>
            </a:r>
            <a:r>
              <a:rPr lang="zh-CN" altLang="en-US" sz="4000" dirty="0">
                <a:latin typeface="Times New Roman" panose="02020603050405020304" pitchFamily="18" charset="0"/>
              </a:rPr>
              <a:t> </a:t>
            </a:r>
            <a:endParaRPr lang="zh-CN" altLang="en-US" sz="4000" dirty="0">
              <a:latin typeface="Times New Roman" panose="02020603050405020304" pitchFamily="18" charset="0"/>
            </a:endParaRPr>
          </a:p>
        </p:txBody>
      </p:sp>
      <p:sp>
        <p:nvSpPr>
          <p:cNvPr id="164867" name="Text Box 3"/>
          <p:cNvSpPr txBox="1"/>
          <p:nvPr/>
        </p:nvSpPr>
        <p:spPr>
          <a:xfrm>
            <a:off x="179388" y="1690688"/>
            <a:ext cx="8736012" cy="519112"/>
          </a:xfrm>
          <a:prstGeom prst="rect">
            <a:avLst/>
          </a:prstGeom>
          <a:noFill/>
          <a:ln w="38100">
            <a:noFill/>
          </a:ln>
        </p:spPr>
        <p:txBody>
          <a:bodyPr>
            <a:spAutoFit/>
          </a:bodyPr>
          <a:p>
            <a:pPr>
              <a:lnSpc>
                <a:spcPct val="100000"/>
              </a:lnSpc>
            </a:pPr>
            <a:r>
              <a:rPr lang="en-US" altLang="zh-CN" sz="2000" b="0" dirty="0">
                <a:solidFill>
                  <a:srgbClr val="008080"/>
                </a:solidFill>
                <a:latin typeface="宋体" panose="02010600030101010101" pitchFamily="2" charset="-122"/>
              </a:rPr>
              <a:t>■ </a:t>
            </a:r>
            <a:r>
              <a:rPr lang="zh-CN" altLang="en-US" dirty="0">
                <a:latin typeface="宋体" panose="02010600030101010101" pitchFamily="2" charset="-122"/>
              </a:rPr>
              <a:t>指令</a:t>
            </a:r>
            <a:r>
              <a:rPr lang="zh-CN" altLang="en-US" dirty="0">
                <a:solidFill>
                  <a:schemeClr val="folHlink"/>
                </a:solidFill>
                <a:latin typeface="宋体" panose="02010600030101010101" pitchFamily="2" charset="-122"/>
              </a:rPr>
              <a:t>如何指定操作数或操作数地址</a:t>
            </a:r>
            <a:r>
              <a:rPr lang="zh-CN" altLang="en-US" dirty="0">
                <a:latin typeface="宋体" panose="02010600030101010101" pitchFamily="2" charset="-122"/>
              </a:rPr>
              <a:t>称为</a:t>
            </a:r>
            <a:r>
              <a:rPr lang="zh-CN" altLang="en-US" dirty="0">
                <a:solidFill>
                  <a:schemeClr val="hlink"/>
                </a:solidFill>
                <a:latin typeface="宋体" panose="02010600030101010101" pitchFamily="2" charset="-122"/>
              </a:rPr>
              <a:t>寻址方式</a:t>
            </a:r>
            <a:r>
              <a:rPr lang="zh-CN" altLang="en-US" dirty="0">
                <a:latin typeface="宋体" panose="02010600030101010101" pitchFamily="2" charset="-122"/>
              </a:rPr>
              <a:t>。</a:t>
            </a:r>
            <a:r>
              <a:rPr lang="zh-CN" altLang="en-US" b="0" dirty="0">
                <a:latin typeface="宋体" panose="02010600030101010101" pitchFamily="2" charset="-122"/>
              </a:rPr>
              <a:t> </a:t>
            </a:r>
            <a:endParaRPr lang="zh-CN" altLang="en-US" b="0" dirty="0">
              <a:latin typeface="宋体" panose="02010600030101010101" pitchFamily="2" charset="-122"/>
            </a:endParaRPr>
          </a:p>
        </p:txBody>
      </p:sp>
      <p:sp>
        <p:nvSpPr>
          <p:cNvPr id="382988" name="Text Box 12"/>
          <p:cNvSpPr txBox="1"/>
          <p:nvPr/>
        </p:nvSpPr>
        <p:spPr>
          <a:xfrm>
            <a:off x="179388" y="2482850"/>
            <a:ext cx="7772400" cy="955675"/>
          </a:xfrm>
          <a:prstGeom prst="rect">
            <a:avLst/>
          </a:prstGeom>
          <a:noFill/>
          <a:ln w="38100">
            <a:noFill/>
          </a:ln>
        </p:spPr>
        <p:txBody>
          <a:bodyPr lIns="90000" tIns="46800" rIns="90000" bIns="46800">
            <a:spAutoFit/>
          </a:bodyPr>
          <a:p>
            <a:pPr marL="381000" indent="-381000">
              <a:lnSpc>
                <a:spcPct val="100000"/>
              </a:lnSpc>
            </a:pPr>
            <a:r>
              <a:rPr lang="en-US" altLang="zh-CN" sz="2000" b="0" dirty="0">
                <a:solidFill>
                  <a:srgbClr val="008080"/>
                </a:solidFill>
                <a:latin typeface="宋体" panose="02010600030101010101" pitchFamily="2" charset="-122"/>
              </a:rPr>
              <a:t>■ </a:t>
            </a:r>
            <a:r>
              <a:rPr lang="zh-CN" altLang="en-US" dirty="0">
                <a:latin typeface="宋体" panose="02010600030101010101" pitchFamily="2" charset="-122"/>
              </a:rPr>
              <a:t>操作数的寻址方式主要解决的是操作数存放在</a:t>
            </a:r>
            <a:r>
              <a:rPr lang="zh-CN" altLang="en-US" dirty="0">
                <a:solidFill>
                  <a:schemeClr val="folHlink"/>
                </a:solidFill>
                <a:latin typeface="宋体" panose="02010600030101010101" pitchFamily="2" charset="-122"/>
              </a:rPr>
              <a:t>指令</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寄存器</a:t>
            </a:r>
            <a:r>
              <a:rPr lang="zh-CN" altLang="en-US" dirty="0">
                <a:latin typeface="宋体" panose="02010600030101010101" pitchFamily="2" charset="-122"/>
              </a:rPr>
              <a:t>和</a:t>
            </a:r>
            <a:r>
              <a:rPr lang="zh-CN" altLang="en-US" dirty="0">
                <a:solidFill>
                  <a:schemeClr val="folHlink"/>
                </a:solidFill>
                <a:latin typeface="宋体" panose="02010600030101010101" pitchFamily="2" charset="-122"/>
              </a:rPr>
              <a:t>存储器</a:t>
            </a:r>
            <a:r>
              <a:rPr lang="zh-CN" altLang="en-US" dirty="0">
                <a:latin typeface="宋体" panose="02010600030101010101" pitchFamily="2" charset="-122"/>
              </a:rPr>
              <a:t>中的寻址问题。 </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82988"/>
                                        </p:tgtEl>
                                        <p:attrNameLst>
                                          <p:attrName>style.visibility</p:attrName>
                                        </p:attrNameLst>
                                      </p:cBhvr>
                                      <p:to>
                                        <p:strVal val="visible"/>
                                      </p:to>
                                    </p:set>
                                    <p:animEffect transition="in" filter="barn(inHorizontal)">
                                      <p:cBhvr>
                                        <p:cTn id="7" dur="500"/>
                                        <p:tgtEl>
                                          <p:spTgt spid="38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2"/>
          <p:cNvSpPr>
            <a:spLocks noGrp="1"/>
          </p:cNvSpPr>
          <p:nvPr>
            <p:ph type="title"/>
          </p:nvPr>
        </p:nvSpPr>
        <p:spPr>
          <a:xfrm>
            <a:off x="196850" y="546100"/>
            <a:ext cx="5867400" cy="487363"/>
          </a:xfrm>
          <a:ln/>
        </p:spPr>
        <p:txBody>
          <a:bodyPr vert="horz" wrap="square" lIns="92075" tIns="46038" rIns="92075" bIns="46038" anchor="ctr" anchorCtr="0"/>
          <a:p>
            <a:pPr eaLnBrk="1" hangingPunct="1">
              <a:lnSpc>
                <a:spcPct val="100000"/>
              </a:lnSpc>
            </a:pPr>
            <a:r>
              <a:rPr lang="en-US" altLang="zh-CN" sz="3200" dirty="0">
                <a:solidFill>
                  <a:srgbClr val="008000"/>
                </a:solidFill>
                <a:latin typeface="Times New Roman" panose="02020603050405020304" pitchFamily="18" charset="0"/>
              </a:rPr>
              <a:t>5.4.1 </a:t>
            </a:r>
            <a:r>
              <a:rPr lang="zh-CN" altLang="en-US" sz="3200" dirty="0">
                <a:solidFill>
                  <a:srgbClr val="008000"/>
                </a:solidFill>
                <a:latin typeface="Times New Roman" panose="02020603050405020304" pitchFamily="18" charset="0"/>
              </a:rPr>
              <a:t>常用的寻址方式</a:t>
            </a:r>
            <a:endParaRPr lang="zh-CN" altLang="en-US" sz="3200" dirty="0">
              <a:solidFill>
                <a:srgbClr val="008000"/>
              </a:solidFill>
              <a:latin typeface="Times New Roman" panose="02020603050405020304" pitchFamily="18" charset="0"/>
            </a:endParaRPr>
          </a:p>
        </p:txBody>
      </p:sp>
      <p:sp>
        <p:nvSpPr>
          <p:cNvPr id="12292" name="Text Box 6"/>
          <p:cNvSpPr txBox="1"/>
          <p:nvPr/>
        </p:nvSpPr>
        <p:spPr>
          <a:xfrm>
            <a:off x="196850" y="1139825"/>
            <a:ext cx="8718550" cy="1338263"/>
          </a:xfrm>
          <a:prstGeom prst="rect">
            <a:avLst/>
          </a:prstGeom>
          <a:noFill/>
          <a:ln w="38100">
            <a:noFill/>
          </a:ln>
        </p:spPr>
        <p:txBody>
          <a:bodyPr>
            <a:spAutoFit/>
          </a:bodyPr>
          <a:p>
            <a:pPr marL="457200" indent="-457200">
              <a:lnSpc>
                <a:spcPct val="100000"/>
              </a:lnSpc>
              <a:spcAft>
                <a:spcPct val="30000"/>
              </a:spcAft>
            </a:pPr>
            <a:r>
              <a:rPr lang="en-US" altLang="zh-CN" sz="3000" dirty="0">
                <a:solidFill>
                  <a:srgbClr val="9933FF"/>
                </a:solidFill>
                <a:latin typeface="宋体" panose="02010600030101010101" pitchFamily="2" charset="-122"/>
                <a:ea typeface="楷体_GB2312" pitchFamily="49" charset="-122"/>
              </a:rPr>
              <a:t>1. </a:t>
            </a:r>
            <a:r>
              <a:rPr lang="zh-CN" altLang="en-US" sz="3000" dirty="0">
                <a:solidFill>
                  <a:srgbClr val="9933FF"/>
                </a:solidFill>
                <a:latin typeface="宋体" panose="02010600030101010101" pitchFamily="2" charset="-122"/>
                <a:ea typeface="楷体_GB2312" pitchFamily="49" charset="-122"/>
              </a:rPr>
              <a:t>立即寻址</a:t>
            </a:r>
            <a:endParaRPr lang="zh-CN" altLang="en-US" sz="3000" dirty="0">
              <a:solidFill>
                <a:srgbClr val="9933FF"/>
              </a:solidFill>
              <a:latin typeface="宋体" panose="02010600030101010101" pitchFamily="2" charset="-122"/>
              <a:ea typeface="楷体_GB2312" pitchFamily="49" charset="-122"/>
            </a:endParaRPr>
          </a:p>
          <a:p>
            <a:pPr marL="457200" indent="-457200">
              <a:lnSpc>
                <a:spcPct val="100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操作数在指令中；</a:t>
            </a:r>
            <a:r>
              <a:rPr lang="en-US" altLang="zh-CN" dirty="0">
                <a:latin typeface="宋体" panose="02010600030101010101" pitchFamily="2" charset="-122"/>
              </a:rPr>
              <a:t>Data=A</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12293" name="Rectangle 9"/>
          <p:cNvSpPr/>
          <p:nvPr/>
        </p:nvSpPr>
        <p:spPr>
          <a:xfrm>
            <a:off x="2952750" y="2814638"/>
            <a:ext cx="0" cy="0"/>
          </a:xfrm>
          <a:prstGeom prst="rect">
            <a:avLst/>
          </a:prstGeom>
          <a:noFill/>
          <a:ln w="38100">
            <a:noFill/>
          </a:ln>
        </p:spPr>
        <p:txBody>
          <a:bodyPr>
            <a:spAutoFit/>
          </a:bodyPr>
          <a:p>
            <a:endParaRPr lang="zh-CN" altLang="en-US" dirty="0">
              <a:latin typeface="宋体" panose="02010600030101010101" pitchFamily="2" charset="-122"/>
            </a:endParaRPr>
          </a:p>
        </p:txBody>
      </p:sp>
      <p:grpSp>
        <p:nvGrpSpPr>
          <p:cNvPr id="2" name="Group 11"/>
          <p:cNvGrpSpPr/>
          <p:nvPr/>
        </p:nvGrpSpPr>
        <p:grpSpPr>
          <a:xfrm>
            <a:off x="457200" y="2633663"/>
            <a:ext cx="8229600" cy="3843337"/>
            <a:chOff x="288" y="1899"/>
            <a:chExt cx="5184" cy="2421"/>
          </a:xfrm>
        </p:grpSpPr>
        <p:graphicFrame>
          <p:nvGraphicFramePr>
            <p:cNvPr id="12290" name="Object 8"/>
            <p:cNvGraphicFramePr/>
            <p:nvPr/>
          </p:nvGraphicFramePr>
          <p:xfrm>
            <a:off x="288" y="1899"/>
            <a:ext cx="5184" cy="2421"/>
          </p:xfrm>
          <a:graphic>
            <a:graphicData uri="http://schemas.openxmlformats.org/presentationml/2006/ole">
              <mc:AlternateContent xmlns:mc="http://schemas.openxmlformats.org/markup-compatibility/2006">
                <mc:Choice xmlns:v="urn:schemas-microsoft-com:vml" Requires="v">
                  <p:oleObj spid="_x0000_s3086" name="" r:id="rId1" imgW="3611880" imgH="1694815" progId="Visio.Drawing.5">
                    <p:embed/>
                  </p:oleObj>
                </mc:Choice>
                <mc:Fallback>
                  <p:oleObj name="" r:id="rId1" imgW="3611880" imgH="1694815" progId="Visio.Drawing.5">
                    <p:embed/>
                    <p:pic>
                      <p:nvPicPr>
                        <p:cNvPr id="0" name="图片 3085"/>
                        <p:cNvPicPr/>
                        <p:nvPr/>
                      </p:nvPicPr>
                      <p:blipFill>
                        <a:blip r:embed="rId2"/>
                        <a:stretch>
                          <a:fillRect/>
                        </a:stretch>
                      </p:blipFill>
                      <p:spPr>
                        <a:xfrm>
                          <a:off x="288" y="1899"/>
                          <a:ext cx="5184" cy="2421"/>
                        </a:xfrm>
                        <a:prstGeom prst="rect">
                          <a:avLst/>
                        </a:prstGeom>
                        <a:noFill/>
                        <a:ln w="38100">
                          <a:noFill/>
                          <a:miter/>
                        </a:ln>
                      </p:spPr>
                    </p:pic>
                  </p:oleObj>
                </mc:Fallback>
              </mc:AlternateContent>
            </a:graphicData>
          </a:graphic>
        </p:graphicFrame>
        <p:sp>
          <p:nvSpPr>
            <p:cNvPr id="12301" name="Text Box 10"/>
            <p:cNvSpPr txBox="1"/>
            <p:nvPr/>
          </p:nvSpPr>
          <p:spPr>
            <a:xfrm>
              <a:off x="948" y="3976"/>
              <a:ext cx="1116" cy="331"/>
            </a:xfrm>
            <a:prstGeom prst="rect">
              <a:avLst/>
            </a:prstGeom>
            <a:solidFill>
              <a:schemeClr val="bg1"/>
            </a:solidFill>
            <a:ln w="38100">
              <a:noFill/>
            </a:ln>
          </p:spPr>
          <p:txBody>
            <a:bodyPr lIns="90000" tIns="46800" rIns="90000" bIns="46800">
              <a:spAutoFit/>
            </a:bodyPr>
            <a:p>
              <a:pPr algn="r">
                <a:lnSpc>
                  <a:spcPct val="100000"/>
                </a:lnSpc>
              </a:pPr>
              <a:r>
                <a:rPr lang="zh-CN" altLang="en-US" dirty="0">
                  <a:latin typeface="宋体" panose="02010600030101010101" pitchFamily="2" charset="-122"/>
                </a:rPr>
                <a:t>图</a:t>
              </a:r>
              <a:r>
                <a:rPr lang="en-US" altLang="zh-CN" dirty="0">
                  <a:latin typeface="宋体" panose="02010600030101010101" pitchFamily="2" charset="-122"/>
                </a:rPr>
                <a:t>5.6</a:t>
              </a:r>
              <a:endParaRPr lang="en-US" altLang="zh-CN" dirty="0">
                <a:latin typeface="宋体" panose="02010600030101010101" pitchFamily="2" charset="-122"/>
              </a:endParaRPr>
            </a:p>
          </p:txBody>
        </p:sp>
      </p:grpSp>
      <p:grpSp>
        <p:nvGrpSpPr>
          <p:cNvPr id="12295" name="Group 15"/>
          <p:cNvGrpSpPr>
            <a:grpSpLocks noChangeAspect="1"/>
          </p:cNvGrpSpPr>
          <p:nvPr/>
        </p:nvGrpSpPr>
        <p:grpSpPr>
          <a:xfrm>
            <a:off x="4948238" y="1185863"/>
            <a:ext cx="2595562" cy="1911350"/>
            <a:chOff x="2520" y="6744"/>
            <a:chExt cx="1440" cy="1062"/>
          </a:xfrm>
        </p:grpSpPr>
        <p:sp>
          <p:nvSpPr>
            <p:cNvPr id="12296" name="Text Box 16"/>
            <p:cNvSpPr txBox="1">
              <a:spLocks noChangeAspect="1"/>
            </p:cNvSpPr>
            <p:nvPr/>
          </p:nvSpPr>
          <p:spPr>
            <a:xfrm>
              <a:off x="2625" y="7089"/>
              <a:ext cx="1260" cy="309"/>
            </a:xfrm>
            <a:prstGeom prst="rect">
              <a:avLst/>
            </a:prstGeom>
            <a:noFill/>
            <a:ln w="9525" cap="flat" cmpd="sng">
              <a:solidFill>
                <a:srgbClr val="000000"/>
              </a:solidFill>
              <a:prstDash val="solid"/>
              <a:miter/>
              <a:headEnd type="none" w="med" len="med"/>
              <a:tailEnd type="none" w="med" len="med"/>
            </a:ln>
          </p:spPr>
          <p:txBody>
            <a:bodyPr lIns="18000" tIns="72000" rIns="18000" bIns="10800"/>
            <a:p>
              <a:pPr algn="just">
                <a:lnSpc>
                  <a:spcPct val="100000"/>
                </a:lnSpc>
              </a:pPr>
              <a:r>
                <a:rPr lang="en-US" altLang="zh-CN" dirty="0">
                  <a:latin typeface="宋体" panose="02010600030101010101" pitchFamily="2" charset="-122"/>
                </a:rPr>
                <a:t> OP F1   A</a:t>
              </a:r>
              <a:endParaRPr lang="en-US" altLang="zh-CN" dirty="0">
                <a:latin typeface="宋体" panose="02010600030101010101" pitchFamily="2" charset="-122"/>
              </a:endParaRPr>
            </a:p>
          </p:txBody>
        </p:sp>
        <p:sp>
          <p:nvSpPr>
            <p:cNvPr id="12297" name="Line 17"/>
            <p:cNvSpPr>
              <a:spLocks noChangeAspect="1"/>
            </p:cNvSpPr>
            <p:nvPr/>
          </p:nvSpPr>
          <p:spPr>
            <a:xfrm>
              <a:off x="2985" y="7101"/>
              <a:ext cx="0" cy="283"/>
            </a:xfrm>
            <a:prstGeom prst="line">
              <a:avLst/>
            </a:prstGeom>
            <a:ln w="9525" cap="flat" cmpd="sng">
              <a:solidFill>
                <a:srgbClr val="000000"/>
              </a:solidFill>
              <a:prstDash val="solid"/>
              <a:headEnd type="none" w="med" len="med"/>
              <a:tailEnd type="none" w="med" len="med"/>
            </a:ln>
          </p:spPr>
        </p:sp>
        <p:sp>
          <p:nvSpPr>
            <p:cNvPr id="12298" name="Text Box 18"/>
            <p:cNvSpPr txBox="1">
              <a:spLocks noChangeAspect="1"/>
            </p:cNvSpPr>
            <p:nvPr/>
          </p:nvSpPr>
          <p:spPr>
            <a:xfrm>
              <a:off x="2520" y="7494"/>
              <a:ext cx="1440" cy="312"/>
            </a:xfrm>
            <a:prstGeom prst="rect">
              <a:avLst/>
            </a:prstGeom>
            <a:noFill/>
            <a:ln w="9525">
              <a:noFill/>
            </a:ln>
          </p:spPr>
          <p:txBody>
            <a:bodyPr lIns="18000" tIns="72000" rIns="18000" bIns="10800"/>
            <a:p>
              <a:pPr algn="ctr">
                <a:spcBef>
                  <a:spcPts val="600"/>
                </a:spcBef>
                <a:spcAft>
                  <a:spcPts val="600"/>
                </a:spcAft>
              </a:pPr>
              <a:endParaRPr lang="zh-CN" altLang="zh-CN" dirty="0">
                <a:latin typeface="宋体" panose="02010600030101010101" pitchFamily="2" charset="-122"/>
              </a:endParaRPr>
            </a:p>
          </p:txBody>
        </p:sp>
        <p:sp>
          <p:nvSpPr>
            <p:cNvPr id="12299" name="Text Box 19"/>
            <p:cNvSpPr txBox="1">
              <a:spLocks noChangeAspect="1"/>
            </p:cNvSpPr>
            <p:nvPr/>
          </p:nvSpPr>
          <p:spPr>
            <a:xfrm>
              <a:off x="3030" y="6744"/>
              <a:ext cx="540" cy="255"/>
            </a:xfrm>
            <a:prstGeom prst="rect">
              <a:avLst/>
            </a:prstGeom>
            <a:noFill/>
            <a:ln w="9525">
              <a:noFill/>
            </a:ln>
          </p:spPr>
          <p:txBody>
            <a:bodyPr lIns="18000" tIns="72000" rIns="18000" bIns="10800"/>
            <a:p>
              <a:pPr algn="just"/>
              <a:r>
                <a:rPr lang="zh-CN" altLang="en-US" dirty="0">
                  <a:latin typeface="宋体" panose="02010600030101010101" pitchFamily="2" charset="-122"/>
                </a:rPr>
                <a:t>指令</a:t>
              </a:r>
              <a:endParaRPr lang="zh-CN" altLang="en-US" dirty="0">
                <a:latin typeface="宋体" panose="02010600030101010101" pitchFamily="2" charset="-122"/>
              </a:endParaRPr>
            </a:p>
          </p:txBody>
        </p:sp>
        <p:sp>
          <p:nvSpPr>
            <p:cNvPr id="12300" name="Line 20"/>
            <p:cNvSpPr>
              <a:spLocks noChangeAspect="1"/>
            </p:cNvSpPr>
            <p:nvPr/>
          </p:nvSpPr>
          <p:spPr>
            <a:xfrm>
              <a:off x="3270" y="7101"/>
              <a:ext cx="0" cy="283"/>
            </a:xfrm>
            <a:prstGeom prst="line">
              <a:avLst/>
            </a:prstGeom>
            <a:ln w="9525"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4"/>
          <p:cNvSpPr txBox="1"/>
          <p:nvPr/>
        </p:nvSpPr>
        <p:spPr>
          <a:xfrm>
            <a:off x="179388" y="914400"/>
            <a:ext cx="8686800" cy="1204913"/>
          </a:xfrm>
          <a:prstGeom prst="rect">
            <a:avLst/>
          </a:prstGeom>
          <a:noFill/>
          <a:ln w="38100">
            <a:noFill/>
          </a:ln>
        </p:spPr>
        <p:txBody>
          <a:bodyPr>
            <a:spAutoFit/>
          </a:bodyPr>
          <a:p>
            <a:pPr>
              <a:spcAft>
                <a:spcPct val="50000"/>
              </a:spcAft>
            </a:pPr>
            <a:r>
              <a:rPr lang="en-US" altLang="zh-CN" sz="3000" dirty="0">
                <a:solidFill>
                  <a:srgbClr val="9933FF"/>
                </a:solidFill>
                <a:latin typeface="宋体" panose="02010600030101010101" pitchFamily="2" charset="-122"/>
                <a:ea typeface="楷体_GB2312" pitchFamily="49" charset="-122"/>
              </a:rPr>
              <a:t>2. </a:t>
            </a:r>
            <a:r>
              <a:rPr lang="zh-CN" altLang="en-US" sz="3000" dirty="0">
                <a:solidFill>
                  <a:srgbClr val="9933FF"/>
                </a:solidFill>
                <a:latin typeface="宋体" panose="02010600030101010101" pitchFamily="2" charset="-122"/>
                <a:ea typeface="楷体_GB2312" pitchFamily="49" charset="-122"/>
              </a:rPr>
              <a:t>直接寻址</a:t>
            </a:r>
            <a:endParaRPr lang="zh-CN" altLang="en-US" sz="3000" dirty="0">
              <a:solidFill>
                <a:srgbClr val="9933FF"/>
              </a:solidFill>
              <a:latin typeface="宋体" panose="02010600030101010101" pitchFamily="2" charset="-122"/>
              <a:ea typeface="楷体_GB2312" pitchFamily="49" charset="-122"/>
            </a:endParaRPr>
          </a:p>
          <a:p>
            <a:pPr>
              <a:spcAft>
                <a:spcPct val="30000"/>
              </a:spcAft>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指令直接给出操作数（有效）地址；即</a:t>
            </a:r>
            <a:r>
              <a:rPr lang="en-US" altLang="zh-CN" dirty="0">
                <a:latin typeface="宋体" panose="02010600030101010101" pitchFamily="2" charset="-122"/>
              </a:rPr>
              <a:t>EA=A</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13316" name="Rectangle 7"/>
          <p:cNvSpPr/>
          <p:nvPr/>
        </p:nvSpPr>
        <p:spPr>
          <a:xfrm>
            <a:off x="3305175" y="3079750"/>
            <a:ext cx="0" cy="0"/>
          </a:xfrm>
          <a:prstGeom prst="rect">
            <a:avLst/>
          </a:prstGeom>
          <a:noFill/>
          <a:ln w="38100">
            <a:noFill/>
          </a:ln>
        </p:spPr>
        <p:txBody>
          <a:bodyPr>
            <a:spAutoFit/>
          </a:bodyPr>
          <a:p>
            <a:endParaRPr lang="zh-CN" altLang="en-US" dirty="0">
              <a:latin typeface="宋体" panose="02010600030101010101" pitchFamily="2" charset="-122"/>
            </a:endParaRPr>
          </a:p>
        </p:txBody>
      </p:sp>
      <p:grpSp>
        <p:nvGrpSpPr>
          <p:cNvPr id="13317" name="Group 8"/>
          <p:cNvGrpSpPr>
            <a:grpSpLocks noChangeAspect="1"/>
          </p:cNvGrpSpPr>
          <p:nvPr/>
        </p:nvGrpSpPr>
        <p:grpSpPr>
          <a:xfrm>
            <a:off x="230188" y="2598738"/>
            <a:ext cx="4159250" cy="3605212"/>
            <a:chOff x="1831" y="1586"/>
            <a:chExt cx="2400" cy="2081"/>
          </a:xfrm>
        </p:grpSpPr>
        <p:sp>
          <p:nvSpPr>
            <p:cNvPr id="13318" name="Text Box 9"/>
            <p:cNvSpPr txBox="1">
              <a:spLocks noChangeAspect="1"/>
            </p:cNvSpPr>
            <p:nvPr/>
          </p:nvSpPr>
          <p:spPr>
            <a:xfrm>
              <a:off x="2011" y="3350"/>
              <a:ext cx="1980" cy="317"/>
            </a:xfrm>
            <a:prstGeom prst="rect">
              <a:avLst/>
            </a:prstGeom>
            <a:noFill/>
            <a:ln w="9525">
              <a:noFill/>
            </a:ln>
          </p:spPr>
          <p:txBody>
            <a:bodyPr lIns="18000" tIns="10800" rIns="18000" bIns="10800"/>
            <a:p>
              <a:pPr>
                <a:spcBef>
                  <a:spcPts val="600"/>
                </a:spcBef>
                <a:spcAft>
                  <a:spcPts val="600"/>
                </a:spcAft>
              </a:pPr>
              <a:r>
                <a:rPr lang="zh-CN" altLang="en-US" dirty="0">
                  <a:latin typeface="宋体" panose="02010600030101010101" pitchFamily="2" charset="-122"/>
                </a:rPr>
                <a:t>图</a:t>
              </a:r>
              <a:r>
                <a:rPr lang="en-US" altLang="zh-CN" dirty="0">
                  <a:latin typeface="宋体" panose="02010600030101010101" pitchFamily="2" charset="-122"/>
                </a:rPr>
                <a:t>5.7  </a:t>
              </a:r>
              <a:r>
                <a:rPr lang="zh-CN" altLang="en-US" dirty="0">
                  <a:latin typeface="宋体" panose="02010600030101010101" pitchFamily="2" charset="-122"/>
                </a:rPr>
                <a:t>直接寻址</a:t>
              </a:r>
              <a:endParaRPr lang="zh-CN" altLang="en-US" dirty="0">
                <a:latin typeface="宋体" panose="02010600030101010101" pitchFamily="2" charset="-122"/>
              </a:endParaRPr>
            </a:p>
          </p:txBody>
        </p:sp>
        <p:grpSp>
          <p:nvGrpSpPr>
            <p:cNvPr id="13319" name="Group 10"/>
            <p:cNvGrpSpPr>
              <a:grpSpLocks noChangeAspect="1"/>
            </p:cNvGrpSpPr>
            <p:nvPr/>
          </p:nvGrpSpPr>
          <p:grpSpPr>
            <a:xfrm>
              <a:off x="3451" y="1877"/>
              <a:ext cx="780" cy="1425"/>
              <a:chOff x="3451" y="1877"/>
              <a:chExt cx="780" cy="1425"/>
            </a:xfrm>
          </p:grpSpPr>
          <p:sp>
            <p:nvSpPr>
              <p:cNvPr id="13326" name="Text Box 11"/>
              <p:cNvSpPr txBox="1">
                <a:spLocks noChangeAspect="1"/>
              </p:cNvSpPr>
              <p:nvPr/>
            </p:nvSpPr>
            <p:spPr>
              <a:xfrm>
                <a:off x="3451" y="2210"/>
                <a:ext cx="720" cy="1092"/>
              </a:xfrm>
              <a:prstGeom prst="rect">
                <a:avLst/>
              </a:prstGeom>
              <a:noFill/>
              <a:ln w="9525" cap="flat" cmpd="sng">
                <a:solidFill>
                  <a:srgbClr val="000000"/>
                </a:solidFill>
                <a:prstDash val="solid"/>
                <a:miter/>
                <a:headEnd type="none" w="med" len="med"/>
                <a:tailEnd type="none" w="med" len="med"/>
              </a:ln>
            </p:spPr>
            <p:txBody>
              <a:bodyPr lIns="18000" tIns="10800" rIns="18000" bIns="10800"/>
              <a:p>
                <a:endParaRPr lang="en-US" altLang="zh-CN" dirty="0">
                  <a:latin typeface="宋体" panose="02010600030101010101" pitchFamily="2" charset="-122"/>
                </a:endParaRPr>
              </a:p>
              <a:p>
                <a:endParaRPr lang="en-US" altLang="zh-CN" dirty="0">
                  <a:latin typeface="宋体" panose="02010600030101010101" pitchFamily="2" charset="-122"/>
                </a:endParaRPr>
              </a:p>
              <a:p>
                <a:pPr algn="ctr">
                  <a:lnSpc>
                    <a:spcPct val="100000"/>
                  </a:lnSpc>
                  <a:spcAft>
                    <a:spcPct val="50000"/>
                  </a:spcAft>
                </a:pPr>
                <a:r>
                  <a:rPr lang="zh-CN" altLang="en-US" sz="2000" dirty="0">
                    <a:latin typeface="宋体" panose="02010600030101010101" pitchFamily="2" charset="-122"/>
                  </a:rPr>
                  <a:t>操作数</a:t>
                </a:r>
                <a:endParaRPr lang="zh-CN" altLang="en-US" sz="2000" dirty="0">
                  <a:latin typeface="宋体" panose="02010600030101010101" pitchFamily="2" charset="-122"/>
                </a:endParaRPr>
              </a:p>
            </p:txBody>
          </p:sp>
          <p:sp>
            <p:nvSpPr>
              <p:cNvPr id="13327" name="Line 12"/>
              <p:cNvSpPr>
                <a:spLocks noChangeAspect="1"/>
              </p:cNvSpPr>
              <p:nvPr/>
            </p:nvSpPr>
            <p:spPr>
              <a:xfrm>
                <a:off x="3451" y="2604"/>
                <a:ext cx="720" cy="0"/>
              </a:xfrm>
              <a:prstGeom prst="line">
                <a:avLst/>
              </a:prstGeom>
              <a:ln w="9525" cap="flat" cmpd="sng">
                <a:solidFill>
                  <a:srgbClr val="000000"/>
                </a:solidFill>
                <a:prstDash val="solid"/>
                <a:headEnd type="none" w="med" len="med"/>
                <a:tailEnd type="none" w="med" len="med"/>
              </a:ln>
            </p:spPr>
          </p:sp>
          <p:sp>
            <p:nvSpPr>
              <p:cNvPr id="13328" name="Line 13"/>
              <p:cNvSpPr>
                <a:spLocks noChangeAspect="1"/>
              </p:cNvSpPr>
              <p:nvPr/>
            </p:nvSpPr>
            <p:spPr>
              <a:xfrm>
                <a:off x="3451" y="2963"/>
                <a:ext cx="720" cy="0"/>
              </a:xfrm>
              <a:prstGeom prst="line">
                <a:avLst/>
              </a:prstGeom>
              <a:ln w="9525" cap="flat" cmpd="sng">
                <a:solidFill>
                  <a:srgbClr val="000000"/>
                </a:solidFill>
                <a:prstDash val="solid"/>
                <a:headEnd type="none" w="med" len="med"/>
                <a:tailEnd type="none" w="med" len="med"/>
              </a:ln>
            </p:spPr>
          </p:sp>
          <p:sp>
            <p:nvSpPr>
              <p:cNvPr id="13329" name="Text Box 14"/>
              <p:cNvSpPr txBox="1">
                <a:spLocks noChangeAspect="1"/>
              </p:cNvSpPr>
              <p:nvPr/>
            </p:nvSpPr>
            <p:spPr>
              <a:xfrm>
                <a:off x="3511" y="1877"/>
                <a:ext cx="720" cy="255"/>
              </a:xfrm>
              <a:prstGeom prst="rect">
                <a:avLst/>
              </a:prstGeom>
              <a:noFill/>
              <a:ln w="9525">
                <a:noFill/>
              </a:ln>
            </p:spPr>
            <p:txBody>
              <a:bodyPr lIns="0" tIns="0" rIns="0" bIns="0"/>
              <a:p>
                <a:r>
                  <a:rPr lang="zh-CN" altLang="en-US" dirty="0">
                    <a:latin typeface="宋体" panose="02010600030101010101" pitchFamily="2" charset="-122"/>
                  </a:rPr>
                  <a:t>存储器</a:t>
                </a:r>
                <a:endParaRPr lang="zh-CN" altLang="en-US" dirty="0">
                  <a:latin typeface="宋体" panose="02010600030101010101" pitchFamily="2" charset="-122"/>
                </a:endParaRPr>
              </a:p>
            </p:txBody>
          </p:sp>
        </p:grpSp>
        <p:sp>
          <p:nvSpPr>
            <p:cNvPr id="13320" name="Freeform 15"/>
            <p:cNvSpPr>
              <a:spLocks noChangeAspect="1"/>
            </p:cNvSpPr>
            <p:nvPr/>
          </p:nvSpPr>
          <p:spPr>
            <a:xfrm>
              <a:off x="2730" y="2240"/>
              <a:ext cx="721" cy="475"/>
            </a:xfrm>
            <a:custGeom>
              <a:avLst/>
              <a:gdLst>
                <a:gd name="txL" fmla="*/ 0 w 721"/>
                <a:gd name="txT" fmla="*/ 0 h 475"/>
                <a:gd name="txR" fmla="*/ 721 w 721"/>
                <a:gd name="txB" fmla="*/ 475 h 475"/>
              </a:gdLst>
              <a:ahLst/>
              <a:cxnLst>
                <a:cxn ang="0">
                  <a:pos x="1" y="0"/>
                </a:cxn>
                <a:cxn ang="0">
                  <a:pos x="0" y="475"/>
                </a:cxn>
                <a:cxn ang="0">
                  <a:pos x="721" y="468"/>
                </a:cxn>
              </a:cxnLst>
              <a:rect l="txL" t="txT" r="txR" b="txB"/>
              <a:pathLst>
                <a:path w="721" h="475">
                  <a:moveTo>
                    <a:pt x="1" y="0"/>
                  </a:moveTo>
                  <a:lnTo>
                    <a:pt x="0" y="475"/>
                  </a:lnTo>
                  <a:lnTo>
                    <a:pt x="721" y="468"/>
                  </a:lnTo>
                </a:path>
              </a:pathLst>
            </a:custGeom>
            <a:noFill/>
            <a:ln w="9525" cap="flat" cmpd="sng">
              <a:solidFill>
                <a:srgbClr val="000000"/>
              </a:solidFill>
              <a:prstDash val="solid"/>
              <a:round/>
              <a:headEnd type="none" w="med" len="med"/>
              <a:tailEnd type="triangle" w="sm" len="med"/>
            </a:ln>
          </p:spPr>
          <p:txBody>
            <a:bodyPr/>
            <a:p>
              <a:endParaRPr lang="zh-CN" altLang="en-US" dirty="0">
                <a:latin typeface="宋体" panose="02010600030101010101" pitchFamily="2" charset="-122"/>
              </a:endParaRPr>
            </a:p>
          </p:txBody>
        </p:sp>
        <p:grpSp>
          <p:nvGrpSpPr>
            <p:cNvPr id="13321" name="Group 16"/>
            <p:cNvGrpSpPr>
              <a:grpSpLocks noChangeAspect="1"/>
            </p:cNvGrpSpPr>
            <p:nvPr/>
          </p:nvGrpSpPr>
          <p:grpSpPr>
            <a:xfrm>
              <a:off x="1831" y="1586"/>
              <a:ext cx="1260" cy="654"/>
              <a:chOff x="1831" y="1586"/>
              <a:chExt cx="1260" cy="654"/>
            </a:xfrm>
          </p:grpSpPr>
          <p:sp>
            <p:nvSpPr>
              <p:cNvPr id="13322" name="Text Box 17"/>
              <p:cNvSpPr txBox="1">
                <a:spLocks noChangeAspect="1"/>
              </p:cNvSpPr>
              <p:nvPr/>
            </p:nvSpPr>
            <p:spPr>
              <a:xfrm>
                <a:off x="1831" y="1928"/>
                <a:ext cx="1260" cy="309"/>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nSpc>
                    <a:spcPct val="100000"/>
                  </a:lnSpc>
                </a:pPr>
                <a:r>
                  <a:rPr lang="en-US" altLang="zh-CN" dirty="0">
                    <a:latin typeface="宋体" panose="02010600030101010101" pitchFamily="2" charset="-122"/>
                  </a:rPr>
                  <a:t> OP F2   A</a:t>
                </a:r>
                <a:endParaRPr lang="en-US" altLang="zh-CN" dirty="0">
                  <a:latin typeface="宋体" panose="02010600030101010101" pitchFamily="2" charset="-122"/>
                </a:endParaRPr>
              </a:p>
            </p:txBody>
          </p:sp>
          <p:sp>
            <p:nvSpPr>
              <p:cNvPr id="13323" name="Line 18"/>
              <p:cNvSpPr>
                <a:spLocks noChangeAspect="1"/>
              </p:cNvSpPr>
              <p:nvPr/>
            </p:nvSpPr>
            <p:spPr>
              <a:xfrm>
                <a:off x="2236" y="1928"/>
                <a:ext cx="0" cy="283"/>
              </a:xfrm>
              <a:prstGeom prst="line">
                <a:avLst/>
              </a:prstGeom>
              <a:ln w="9525" cap="flat" cmpd="sng">
                <a:solidFill>
                  <a:srgbClr val="000000"/>
                </a:solidFill>
                <a:prstDash val="solid"/>
                <a:headEnd type="none" w="med" len="med"/>
                <a:tailEnd type="none" w="med" len="med"/>
              </a:ln>
            </p:spPr>
          </p:sp>
          <p:sp>
            <p:nvSpPr>
              <p:cNvPr id="13324" name="Text Box 19"/>
              <p:cNvSpPr txBox="1">
                <a:spLocks noChangeAspect="1"/>
              </p:cNvSpPr>
              <p:nvPr/>
            </p:nvSpPr>
            <p:spPr>
              <a:xfrm>
                <a:off x="2236" y="1586"/>
                <a:ext cx="720" cy="255"/>
              </a:xfrm>
              <a:prstGeom prst="rect">
                <a:avLst/>
              </a:prstGeom>
              <a:noFill/>
              <a:ln w="9525">
                <a:noFill/>
              </a:ln>
            </p:spPr>
            <p:txBody>
              <a:bodyPr lIns="0" tIns="0" rIns="0" bIns="0"/>
              <a:p>
                <a:r>
                  <a:rPr lang="zh-CN" altLang="en-US" dirty="0">
                    <a:latin typeface="宋体" panose="02010600030101010101" pitchFamily="2" charset="-122"/>
                  </a:rPr>
                  <a:t>指令</a:t>
                </a:r>
                <a:endParaRPr lang="zh-CN" altLang="en-US" dirty="0">
                  <a:latin typeface="宋体" panose="02010600030101010101" pitchFamily="2" charset="-122"/>
                </a:endParaRPr>
              </a:p>
            </p:txBody>
          </p:sp>
          <p:sp>
            <p:nvSpPr>
              <p:cNvPr id="13325" name="Line 20"/>
              <p:cNvSpPr>
                <a:spLocks noChangeAspect="1"/>
              </p:cNvSpPr>
              <p:nvPr/>
            </p:nvSpPr>
            <p:spPr>
              <a:xfrm>
                <a:off x="2566" y="1957"/>
                <a:ext cx="0" cy="283"/>
              </a:xfrm>
              <a:prstGeom prst="line">
                <a:avLst/>
              </a:prstGeom>
              <a:ln w="9525" cap="flat" cmpd="sng">
                <a:solidFill>
                  <a:srgbClr val="000000"/>
                </a:solidFill>
                <a:prstDash val="solid"/>
                <a:headEnd type="none" w="med" len="med"/>
                <a:tailEnd type="none" w="med" len="med"/>
              </a:ln>
            </p:spPr>
          </p:sp>
        </p:grpSp>
      </p:grpSp>
      <p:graphicFrame>
        <p:nvGraphicFramePr>
          <p:cNvPr id="13314" name="Object 21"/>
          <p:cNvGraphicFramePr/>
          <p:nvPr/>
        </p:nvGraphicFramePr>
        <p:xfrm>
          <a:off x="4389438" y="3048000"/>
          <a:ext cx="4754562" cy="2408238"/>
        </p:xfrm>
        <a:graphic>
          <a:graphicData uri="http://schemas.openxmlformats.org/presentationml/2006/ole">
            <mc:AlternateContent xmlns:mc="http://schemas.openxmlformats.org/markup-compatibility/2006">
              <mc:Choice xmlns:v="urn:schemas-microsoft-com:vml" Requires="v">
                <p:oleObj spid="_x0000_s3088" name="" r:id="rId1" imgW="4754880" imgH="2407920" progId="Paint.Picture">
                  <p:embed/>
                </p:oleObj>
              </mc:Choice>
              <mc:Fallback>
                <p:oleObj name="" r:id="rId1" imgW="4754880" imgH="2407920" progId="Paint.Picture">
                  <p:embed/>
                  <p:pic>
                    <p:nvPicPr>
                      <p:cNvPr id="0" name="图片 3087"/>
                      <p:cNvPicPr/>
                      <p:nvPr/>
                    </p:nvPicPr>
                    <p:blipFill>
                      <a:blip r:embed="rId2"/>
                      <a:stretch>
                        <a:fillRect/>
                      </a:stretch>
                    </p:blipFill>
                    <p:spPr>
                      <a:xfrm>
                        <a:off x="4389438" y="3048000"/>
                        <a:ext cx="4754562" cy="2408238"/>
                      </a:xfrm>
                      <a:prstGeom prst="rect">
                        <a:avLst/>
                      </a:prstGeom>
                      <a:no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Text Box 5"/>
          <p:cNvSpPr txBox="1"/>
          <p:nvPr/>
        </p:nvSpPr>
        <p:spPr>
          <a:xfrm>
            <a:off x="179388" y="639763"/>
            <a:ext cx="6462712" cy="1379537"/>
          </a:xfrm>
          <a:prstGeom prst="rect">
            <a:avLst/>
          </a:prstGeom>
          <a:noFill/>
          <a:ln w="38100">
            <a:noFill/>
          </a:ln>
        </p:spPr>
        <p:txBody>
          <a:bodyPr>
            <a:spAutoFit/>
          </a:bodyPr>
          <a:p>
            <a:pPr marL="457200" indent="-457200">
              <a:lnSpc>
                <a:spcPct val="100000"/>
              </a:lnSpc>
              <a:spcAft>
                <a:spcPct val="30000"/>
              </a:spcAft>
            </a:pPr>
            <a:r>
              <a:rPr lang="en-US" altLang="zh-CN" sz="3000" dirty="0">
                <a:solidFill>
                  <a:srgbClr val="9933FF"/>
                </a:solidFill>
                <a:latin typeface="宋体" panose="02010600030101010101" pitchFamily="2" charset="-122"/>
                <a:ea typeface="楷体_GB2312" pitchFamily="49" charset="-122"/>
              </a:rPr>
              <a:t>3. </a:t>
            </a:r>
            <a:r>
              <a:rPr lang="zh-CN" altLang="en-US" sz="3000" dirty="0">
                <a:solidFill>
                  <a:srgbClr val="9933FF"/>
                </a:solidFill>
                <a:latin typeface="宋体" panose="02010600030101010101" pitchFamily="2" charset="-122"/>
                <a:ea typeface="楷体_GB2312" pitchFamily="49" charset="-122"/>
              </a:rPr>
              <a:t>存储器间接寻址</a:t>
            </a:r>
            <a:r>
              <a:rPr lang="el-GR" altLang="zh-CN" sz="3200" dirty="0">
                <a:solidFill>
                  <a:srgbClr val="008000"/>
                </a:solidFill>
                <a:latin typeface="Times New Roman" panose="02020603050405020304" pitchFamily="18" charset="0"/>
              </a:rPr>
              <a:t>Δ</a:t>
            </a:r>
            <a:endParaRPr lang="zh-CN" altLang="en-US" sz="3000" dirty="0">
              <a:solidFill>
                <a:srgbClr val="9933FF"/>
              </a:solidFill>
              <a:latin typeface="宋体" panose="02010600030101010101" pitchFamily="2" charset="-122"/>
              <a:ea typeface="楷体_GB2312" pitchFamily="49" charset="-122"/>
            </a:endParaRPr>
          </a:p>
          <a:p>
            <a:pPr marL="457200" indent="-457200">
              <a:lnSpc>
                <a:spcPct val="100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操作数地址在内存中；即</a:t>
            </a:r>
            <a:r>
              <a:rPr lang="en-US" altLang="zh-CN" dirty="0">
                <a:latin typeface="宋体" panose="02010600030101010101" pitchFamily="2" charset="-122"/>
              </a:rPr>
              <a:t>EA =</a:t>
            </a:r>
            <a:r>
              <a:rPr lang="zh-CN" altLang="en-US" dirty="0">
                <a:latin typeface="宋体" panose="02010600030101010101" pitchFamily="2" charset="-122"/>
              </a:rPr>
              <a:t>（</a:t>
            </a:r>
            <a:r>
              <a:rPr lang="en-US" altLang="zh-CN" dirty="0">
                <a:latin typeface="宋体" panose="02010600030101010101" pitchFamily="2" charset="-122"/>
              </a:rPr>
              <a:t>A</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165891" name="Rectangle 8"/>
          <p:cNvSpPr/>
          <p:nvPr/>
        </p:nvSpPr>
        <p:spPr>
          <a:xfrm>
            <a:off x="3557588" y="2690813"/>
            <a:ext cx="0" cy="0"/>
          </a:xfrm>
          <a:prstGeom prst="rect">
            <a:avLst/>
          </a:prstGeom>
          <a:noFill/>
          <a:ln w="38100">
            <a:noFill/>
          </a:ln>
        </p:spPr>
        <p:txBody>
          <a:bodyPr>
            <a:spAutoFit/>
          </a:bodyPr>
          <a:p>
            <a:endParaRPr lang="zh-CN" altLang="en-US" dirty="0">
              <a:latin typeface="宋体" panose="02010600030101010101" pitchFamily="2" charset="-122"/>
            </a:endParaRPr>
          </a:p>
        </p:txBody>
      </p:sp>
      <p:grpSp>
        <p:nvGrpSpPr>
          <p:cNvPr id="165892" name="Group 15"/>
          <p:cNvGrpSpPr>
            <a:grpSpLocks noChangeAspect="1"/>
          </p:cNvGrpSpPr>
          <p:nvPr/>
        </p:nvGrpSpPr>
        <p:grpSpPr>
          <a:xfrm>
            <a:off x="2462213" y="1862138"/>
            <a:ext cx="4610100" cy="4462462"/>
            <a:chOff x="5521" y="1175"/>
            <a:chExt cx="2580" cy="2496"/>
          </a:xfrm>
        </p:grpSpPr>
        <p:sp>
          <p:nvSpPr>
            <p:cNvPr id="165893" name="Text Box 16"/>
            <p:cNvSpPr txBox="1">
              <a:spLocks noChangeAspect="1"/>
            </p:cNvSpPr>
            <p:nvPr/>
          </p:nvSpPr>
          <p:spPr>
            <a:xfrm>
              <a:off x="5701" y="3354"/>
              <a:ext cx="1980" cy="317"/>
            </a:xfrm>
            <a:prstGeom prst="rect">
              <a:avLst/>
            </a:prstGeom>
            <a:noFill/>
            <a:ln w="9525">
              <a:noFill/>
            </a:ln>
          </p:spPr>
          <p:txBody>
            <a:bodyPr lIns="18000" tIns="10800" rIns="18000" bIns="10800"/>
            <a:p>
              <a:pPr algn="ctr">
                <a:spcBef>
                  <a:spcPts val="600"/>
                </a:spcBef>
                <a:spcAft>
                  <a:spcPts val="600"/>
                </a:spcAft>
              </a:pPr>
              <a:r>
                <a:rPr lang="zh-CN" altLang="en-US" dirty="0">
                  <a:latin typeface="宋体" panose="02010600030101010101" pitchFamily="2" charset="-122"/>
                </a:rPr>
                <a:t>图</a:t>
              </a:r>
              <a:r>
                <a:rPr lang="en-US" altLang="zh-CN" dirty="0">
                  <a:latin typeface="宋体" panose="02010600030101010101" pitchFamily="2" charset="-122"/>
                </a:rPr>
                <a:t>5.8  </a:t>
              </a:r>
              <a:r>
                <a:rPr lang="zh-CN" altLang="en-US" dirty="0">
                  <a:latin typeface="宋体" panose="02010600030101010101" pitchFamily="2" charset="-122"/>
                </a:rPr>
                <a:t>间接寻址</a:t>
              </a:r>
              <a:endParaRPr lang="zh-CN" altLang="en-US" dirty="0">
                <a:latin typeface="宋体" panose="02010600030101010101" pitchFamily="2" charset="-122"/>
              </a:endParaRPr>
            </a:p>
          </p:txBody>
        </p:sp>
        <p:sp>
          <p:nvSpPr>
            <p:cNvPr id="165894" name="Freeform 17"/>
            <p:cNvSpPr>
              <a:spLocks noChangeAspect="1"/>
            </p:cNvSpPr>
            <p:nvPr/>
          </p:nvSpPr>
          <p:spPr>
            <a:xfrm>
              <a:off x="6421" y="1835"/>
              <a:ext cx="705" cy="423"/>
            </a:xfrm>
            <a:custGeom>
              <a:avLst/>
              <a:gdLst>
                <a:gd name="txL" fmla="*/ 0 w 705"/>
                <a:gd name="txT" fmla="*/ 0 h 423"/>
                <a:gd name="txR" fmla="*/ 705 w 705"/>
                <a:gd name="txB" fmla="*/ 423 h 423"/>
              </a:gdLst>
              <a:ahLst/>
              <a:cxnLst>
                <a:cxn ang="0">
                  <a:pos x="0" y="0"/>
                </a:cxn>
                <a:cxn ang="0">
                  <a:pos x="0" y="423"/>
                </a:cxn>
                <a:cxn ang="0">
                  <a:pos x="705" y="423"/>
                </a:cxn>
              </a:cxnLst>
              <a:rect l="txL" t="txT" r="txR" b="txB"/>
              <a:pathLst>
                <a:path w="705" h="423">
                  <a:moveTo>
                    <a:pt x="0" y="0"/>
                  </a:moveTo>
                  <a:lnTo>
                    <a:pt x="0" y="423"/>
                  </a:lnTo>
                  <a:lnTo>
                    <a:pt x="705" y="423"/>
                  </a:lnTo>
                </a:path>
              </a:pathLst>
            </a:custGeom>
            <a:noFill/>
            <a:ln w="9525" cap="flat" cmpd="sng">
              <a:solidFill>
                <a:srgbClr val="000000"/>
              </a:solidFill>
              <a:prstDash val="solid"/>
              <a:round/>
              <a:headEnd type="none" w="med" len="med"/>
              <a:tailEnd type="triangle" w="sm" len="med"/>
            </a:ln>
          </p:spPr>
          <p:txBody>
            <a:bodyPr/>
            <a:p>
              <a:endParaRPr lang="zh-CN" altLang="en-US" dirty="0">
                <a:latin typeface="宋体" panose="02010600030101010101" pitchFamily="2" charset="-122"/>
              </a:endParaRPr>
            </a:p>
          </p:txBody>
        </p:sp>
        <p:grpSp>
          <p:nvGrpSpPr>
            <p:cNvPr id="165895" name="Group 18"/>
            <p:cNvGrpSpPr>
              <a:grpSpLocks noChangeAspect="1"/>
            </p:cNvGrpSpPr>
            <p:nvPr/>
          </p:nvGrpSpPr>
          <p:grpSpPr>
            <a:xfrm>
              <a:off x="5521" y="1175"/>
              <a:ext cx="1260" cy="651"/>
              <a:chOff x="5521" y="1175"/>
              <a:chExt cx="1260" cy="651"/>
            </a:xfrm>
          </p:grpSpPr>
          <p:sp>
            <p:nvSpPr>
              <p:cNvPr id="165904" name="Text Box 19"/>
              <p:cNvSpPr txBox="1">
                <a:spLocks noChangeAspect="1"/>
              </p:cNvSpPr>
              <p:nvPr/>
            </p:nvSpPr>
            <p:spPr>
              <a:xfrm>
                <a:off x="5521" y="1517"/>
                <a:ext cx="1260" cy="309"/>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gn="just">
                  <a:lnSpc>
                    <a:spcPct val="100000"/>
                  </a:lnSpc>
                </a:pPr>
                <a:r>
                  <a:rPr lang="en-US" altLang="zh-CN" dirty="0">
                    <a:latin typeface="宋体" panose="02010600030101010101" pitchFamily="2" charset="-122"/>
                  </a:rPr>
                  <a:t> OP  F3  A</a:t>
                </a:r>
                <a:endParaRPr lang="en-US" altLang="zh-CN" dirty="0">
                  <a:latin typeface="宋体" panose="02010600030101010101" pitchFamily="2" charset="-122"/>
                </a:endParaRPr>
              </a:p>
            </p:txBody>
          </p:sp>
          <p:sp>
            <p:nvSpPr>
              <p:cNvPr id="165905" name="Line 20"/>
              <p:cNvSpPr>
                <a:spLocks noChangeAspect="1"/>
              </p:cNvSpPr>
              <p:nvPr/>
            </p:nvSpPr>
            <p:spPr>
              <a:xfrm>
                <a:off x="5926" y="1517"/>
                <a:ext cx="0" cy="283"/>
              </a:xfrm>
              <a:prstGeom prst="line">
                <a:avLst/>
              </a:prstGeom>
              <a:ln w="9525" cap="flat" cmpd="sng">
                <a:solidFill>
                  <a:srgbClr val="000000"/>
                </a:solidFill>
                <a:prstDash val="solid"/>
                <a:headEnd type="none" w="med" len="med"/>
                <a:tailEnd type="none" w="med" len="med"/>
              </a:ln>
            </p:spPr>
          </p:sp>
          <p:sp>
            <p:nvSpPr>
              <p:cNvPr id="165906" name="Text Box 21"/>
              <p:cNvSpPr txBox="1">
                <a:spLocks noChangeAspect="1"/>
              </p:cNvSpPr>
              <p:nvPr/>
            </p:nvSpPr>
            <p:spPr>
              <a:xfrm>
                <a:off x="5926" y="1175"/>
                <a:ext cx="720" cy="255"/>
              </a:xfrm>
              <a:prstGeom prst="rect">
                <a:avLst/>
              </a:prstGeom>
              <a:noFill/>
              <a:ln w="9525">
                <a:noFill/>
              </a:ln>
            </p:spPr>
            <p:txBody>
              <a:bodyPr lIns="0" tIns="0" rIns="0" bIns="0"/>
              <a:p>
                <a:pPr algn="just">
                  <a:lnSpc>
                    <a:spcPct val="100000"/>
                  </a:lnSpc>
                </a:pPr>
                <a:r>
                  <a:rPr lang="zh-CN" altLang="en-US" dirty="0">
                    <a:latin typeface="宋体" panose="02010600030101010101" pitchFamily="2" charset="-122"/>
                  </a:rPr>
                  <a:t>指令</a:t>
                </a:r>
                <a:endParaRPr lang="zh-CN" altLang="en-US" dirty="0">
                  <a:latin typeface="宋体" panose="02010600030101010101" pitchFamily="2" charset="-122"/>
                </a:endParaRPr>
              </a:p>
            </p:txBody>
          </p:sp>
          <p:sp>
            <p:nvSpPr>
              <p:cNvPr id="165907" name="Line 22"/>
              <p:cNvSpPr>
                <a:spLocks noChangeAspect="1"/>
              </p:cNvSpPr>
              <p:nvPr/>
            </p:nvSpPr>
            <p:spPr>
              <a:xfrm>
                <a:off x="6256" y="1516"/>
                <a:ext cx="0" cy="283"/>
              </a:xfrm>
              <a:prstGeom prst="line">
                <a:avLst/>
              </a:prstGeom>
              <a:ln w="9525" cap="flat" cmpd="sng">
                <a:solidFill>
                  <a:srgbClr val="000000"/>
                </a:solidFill>
                <a:prstDash val="solid"/>
                <a:headEnd type="none" w="med" len="med"/>
                <a:tailEnd type="none" w="med" len="med"/>
              </a:ln>
            </p:spPr>
          </p:sp>
        </p:grpSp>
        <p:grpSp>
          <p:nvGrpSpPr>
            <p:cNvPr id="165896" name="Group 23"/>
            <p:cNvGrpSpPr>
              <a:grpSpLocks noChangeAspect="1"/>
            </p:cNvGrpSpPr>
            <p:nvPr/>
          </p:nvGrpSpPr>
          <p:grpSpPr>
            <a:xfrm>
              <a:off x="7141" y="1466"/>
              <a:ext cx="780" cy="1737"/>
              <a:chOff x="7141" y="1466"/>
              <a:chExt cx="780" cy="1737"/>
            </a:xfrm>
          </p:grpSpPr>
          <p:sp>
            <p:nvSpPr>
              <p:cNvPr id="165898" name="Text Box 24"/>
              <p:cNvSpPr txBox="1">
                <a:spLocks noChangeAspect="1"/>
              </p:cNvSpPr>
              <p:nvPr/>
            </p:nvSpPr>
            <p:spPr>
              <a:xfrm>
                <a:off x="7141" y="1799"/>
                <a:ext cx="720" cy="1404"/>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gn="ctr"/>
                <a:endParaRPr lang="en-US" altLang="zh-CN" dirty="0">
                  <a:latin typeface="宋体" panose="02010600030101010101" pitchFamily="2" charset="-122"/>
                </a:endParaRPr>
              </a:p>
              <a:p>
                <a:pPr algn="ctr">
                  <a:lnSpc>
                    <a:spcPct val="100000"/>
                  </a:lnSpc>
                </a:pPr>
                <a:r>
                  <a:rPr lang="en-US" altLang="zh-CN" sz="2400" dirty="0">
                    <a:latin typeface="宋体" panose="02010600030101010101" pitchFamily="2" charset="-122"/>
                  </a:rPr>
                  <a:t>A’(EA)</a:t>
                </a:r>
                <a:endParaRPr lang="en-US" altLang="zh-CN" sz="2400" dirty="0">
                  <a:latin typeface="宋体" panose="02010600030101010101" pitchFamily="2" charset="-122"/>
                </a:endParaRPr>
              </a:p>
              <a:p>
                <a:pPr algn="just">
                  <a:lnSpc>
                    <a:spcPct val="100000"/>
                  </a:lnSpc>
                </a:pPr>
                <a:endParaRPr lang="en-US" altLang="zh-CN" dirty="0">
                  <a:solidFill>
                    <a:schemeClr val="folHlink"/>
                  </a:solidFill>
                  <a:latin typeface="宋体" panose="02010600030101010101" pitchFamily="2" charset="-122"/>
                </a:endParaRPr>
              </a:p>
              <a:p>
                <a:pPr algn="just">
                  <a:lnSpc>
                    <a:spcPct val="100000"/>
                  </a:lnSpc>
                </a:pPr>
                <a:r>
                  <a:rPr lang="zh-CN" altLang="en-US" dirty="0">
                    <a:solidFill>
                      <a:schemeClr val="folHlink"/>
                    </a:solidFill>
                    <a:latin typeface="宋体" panose="02010600030101010101" pitchFamily="2" charset="-122"/>
                  </a:rPr>
                  <a:t>操作数</a:t>
                </a:r>
                <a:endParaRPr lang="zh-CN" altLang="en-US" dirty="0">
                  <a:solidFill>
                    <a:schemeClr val="folHlink"/>
                  </a:solidFill>
                  <a:latin typeface="宋体" panose="02010600030101010101" pitchFamily="2" charset="-122"/>
                </a:endParaRPr>
              </a:p>
            </p:txBody>
          </p:sp>
          <p:sp>
            <p:nvSpPr>
              <p:cNvPr id="165899" name="Line 25"/>
              <p:cNvSpPr>
                <a:spLocks noChangeAspect="1"/>
              </p:cNvSpPr>
              <p:nvPr/>
            </p:nvSpPr>
            <p:spPr>
              <a:xfrm>
                <a:off x="7141" y="2933"/>
                <a:ext cx="720" cy="0"/>
              </a:xfrm>
              <a:prstGeom prst="line">
                <a:avLst/>
              </a:prstGeom>
              <a:ln w="9525" cap="flat" cmpd="sng">
                <a:solidFill>
                  <a:srgbClr val="000000"/>
                </a:solidFill>
                <a:prstDash val="solid"/>
                <a:headEnd type="none" w="med" len="med"/>
                <a:tailEnd type="none" w="med" len="med"/>
              </a:ln>
            </p:spPr>
          </p:sp>
          <p:sp>
            <p:nvSpPr>
              <p:cNvPr id="165900" name="Line 26"/>
              <p:cNvSpPr>
                <a:spLocks noChangeAspect="1"/>
              </p:cNvSpPr>
              <p:nvPr/>
            </p:nvSpPr>
            <p:spPr>
              <a:xfrm>
                <a:off x="7141" y="2690"/>
                <a:ext cx="720" cy="0"/>
              </a:xfrm>
              <a:prstGeom prst="line">
                <a:avLst/>
              </a:prstGeom>
              <a:ln w="9525" cap="flat" cmpd="sng">
                <a:solidFill>
                  <a:srgbClr val="000000"/>
                </a:solidFill>
                <a:prstDash val="solid"/>
                <a:headEnd type="none" w="med" len="med"/>
                <a:tailEnd type="none" w="med" len="med"/>
              </a:ln>
            </p:spPr>
          </p:sp>
          <p:sp>
            <p:nvSpPr>
              <p:cNvPr id="165901" name="Text Box 27"/>
              <p:cNvSpPr txBox="1">
                <a:spLocks noChangeAspect="1"/>
              </p:cNvSpPr>
              <p:nvPr/>
            </p:nvSpPr>
            <p:spPr>
              <a:xfrm>
                <a:off x="7201" y="1466"/>
                <a:ext cx="720" cy="255"/>
              </a:xfrm>
              <a:prstGeom prst="rect">
                <a:avLst/>
              </a:prstGeom>
              <a:noFill/>
              <a:ln w="9525">
                <a:noFill/>
              </a:ln>
            </p:spPr>
            <p:txBody>
              <a:bodyPr lIns="0" tIns="0" rIns="0" bIns="0"/>
              <a:p>
                <a:pPr algn="just"/>
                <a:r>
                  <a:rPr lang="zh-CN" altLang="en-US" dirty="0">
                    <a:latin typeface="宋体" panose="02010600030101010101" pitchFamily="2" charset="-122"/>
                  </a:rPr>
                  <a:t>存储器</a:t>
                </a:r>
                <a:endParaRPr lang="zh-CN" altLang="en-US" dirty="0">
                  <a:latin typeface="宋体" panose="02010600030101010101" pitchFamily="2" charset="-122"/>
                </a:endParaRPr>
              </a:p>
            </p:txBody>
          </p:sp>
          <p:sp>
            <p:nvSpPr>
              <p:cNvPr id="165902" name="Line 28"/>
              <p:cNvSpPr>
                <a:spLocks noChangeAspect="1"/>
              </p:cNvSpPr>
              <p:nvPr/>
            </p:nvSpPr>
            <p:spPr>
              <a:xfrm>
                <a:off x="7141" y="2081"/>
                <a:ext cx="720" cy="0"/>
              </a:xfrm>
              <a:prstGeom prst="line">
                <a:avLst/>
              </a:prstGeom>
              <a:ln w="9525" cap="flat" cmpd="sng">
                <a:solidFill>
                  <a:srgbClr val="000000"/>
                </a:solidFill>
                <a:prstDash val="solid"/>
                <a:headEnd type="none" w="med" len="med"/>
                <a:tailEnd type="none" w="med" len="med"/>
              </a:ln>
            </p:spPr>
          </p:sp>
          <p:sp>
            <p:nvSpPr>
              <p:cNvPr id="165903" name="Line 29"/>
              <p:cNvSpPr>
                <a:spLocks noChangeAspect="1"/>
              </p:cNvSpPr>
              <p:nvPr/>
            </p:nvSpPr>
            <p:spPr>
              <a:xfrm>
                <a:off x="7141" y="2342"/>
                <a:ext cx="720" cy="0"/>
              </a:xfrm>
              <a:prstGeom prst="line">
                <a:avLst/>
              </a:prstGeom>
              <a:ln w="9525" cap="flat" cmpd="sng">
                <a:solidFill>
                  <a:srgbClr val="000000"/>
                </a:solidFill>
                <a:prstDash val="solid"/>
                <a:headEnd type="none" w="med" len="med"/>
                <a:tailEnd type="none" w="med" len="med"/>
              </a:ln>
            </p:spPr>
          </p:sp>
        </p:grpSp>
        <p:sp>
          <p:nvSpPr>
            <p:cNvPr id="165897" name="Freeform 30"/>
            <p:cNvSpPr>
              <a:spLocks noChangeAspect="1"/>
            </p:cNvSpPr>
            <p:nvPr/>
          </p:nvSpPr>
          <p:spPr>
            <a:xfrm>
              <a:off x="7861" y="2235"/>
              <a:ext cx="240" cy="578"/>
            </a:xfrm>
            <a:custGeom>
              <a:avLst/>
              <a:gdLst>
                <a:gd name="txL" fmla="*/ 0 w 240"/>
                <a:gd name="txT" fmla="*/ 0 h 578"/>
                <a:gd name="txR" fmla="*/ 240 w 240"/>
                <a:gd name="txB" fmla="*/ 578 h 578"/>
              </a:gdLst>
              <a:ahLst/>
              <a:cxnLst>
                <a:cxn ang="0">
                  <a:pos x="0" y="2"/>
                </a:cxn>
                <a:cxn ang="0">
                  <a:pos x="239" y="0"/>
                </a:cxn>
                <a:cxn ang="0">
                  <a:pos x="240" y="578"/>
                </a:cxn>
                <a:cxn ang="0">
                  <a:pos x="15" y="563"/>
                </a:cxn>
              </a:cxnLst>
              <a:rect l="txL" t="txT" r="txR" b="txB"/>
              <a:pathLst>
                <a:path w="240" h="578">
                  <a:moveTo>
                    <a:pt x="0" y="2"/>
                  </a:moveTo>
                  <a:lnTo>
                    <a:pt x="239" y="0"/>
                  </a:lnTo>
                  <a:lnTo>
                    <a:pt x="240" y="578"/>
                  </a:lnTo>
                  <a:lnTo>
                    <a:pt x="15" y="563"/>
                  </a:lnTo>
                </a:path>
              </a:pathLst>
            </a:custGeom>
            <a:noFill/>
            <a:ln w="9525" cap="flat" cmpd="sng">
              <a:solidFill>
                <a:srgbClr val="000000"/>
              </a:solidFill>
              <a:prstDash val="solid"/>
              <a:round/>
              <a:headEnd type="none" w="med" len="med"/>
              <a:tailEnd type="triangle" w="sm" len="med"/>
            </a:ln>
          </p:spPr>
          <p:txBody>
            <a:bodyPr/>
            <a:p>
              <a:endParaRPr lang="zh-CN" altLang="en-US" dirty="0">
                <a:latin typeface="宋体"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4"/>
          <p:cNvSpPr txBox="1"/>
          <p:nvPr/>
        </p:nvSpPr>
        <p:spPr>
          <a:xfrm>
            <a:off x="395288" y="762000"/>
            <a:ext cx="8266112" cy="4400550"/>
          </a:xfrm>
          <a:prstGeom prst="rect">
            <a:avLst/>
          </a:prstGeom>
          <a:noFill/>
          <a:ln w="9525">
            <a:noFill/>
          </a:ln>
        </p:spPr>
        <p:txBody>
          <a:bodyPr>
            <a:spAutoFit/>
          </a:bodyPr>
          <a:p>
            <a:pPr>
              <a:lnSpc>
                <a:spcPct val="100000"/>
              </a:lnSpc>
            </a:pPr>
            <a:r>
              <a:rPr lang="zh-CN" altLang="en-US" dirty="0">
                <a:latin typeface="宋体" panose="02010600030101010101" pitchFamily="2" charset="-122"/>
              </a:rPr>
              <a:t>基本部件介绍：</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ID</a:t>
            </a:r>
            <a:r>
              <a:rPr lang="zh-CN" altLang="en-US" dirty="0">
                <a:latin typeface="宋体" panose="02010600030101010101" pitchFamily="2" charset="-122"/>
              </a:rPr>
              <a:t>－指令译码器。由</a:t>
            </a:r>
            <a:r>
              <a:rPr lang="en-US" altLang="zh-CN" dirty="0">
                <a:latin typeface="宋体" panose="02010600030101010101" pitchFamily="2" charset="-122"/>
              </a:rPr>
              <a:t>IR</a:t>
            </a:r>
            <a:r>
              <a:rPr lang="zh-CN" altLang="en-US" dirty="0">
                <a:latin typeface="宋体" panose="02010600030101010101" pitchFamily="2" charset="-122"/>
              </a:rPr>
              <a:t>的内容（指令）送入</a:t>
            </a:r>
            <a:r>
              <a:rPr lang="en-US" altLang="zh-CN" dirty="0">
                <a:latin typeface="宋体" panose="02010600030101010101" pitchFamily="2" charset="-122"/>
              </a:rPr>
              <a:t>ID</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IR</a:t>
            </a:r>
            <a:r>
              <a:rPr lang="zh-CN" altLang="en-US" dirty="0">
                <a:latin typeface="宋体" panose="02010600030101010101" pitchFamily="2" charset="-122"/>
              </a:rPr>
              <a:t>－指令寄存器。用于存放待分析、执行指令；</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PC</a:t>
            </a:r>
            <a:r>
              <a:rPr lang="zh-CN" altLang="en-US" dirty="0">
                <a:latin typeface="宋体" panose="02010600030101010101" pitchFamily="2" charset="-122"/>
              </a:rPr>
              <a:t>－程序计数器（或称指令计数器）。用于存放当前欲执行，但还未执行的指令的</a:t>
            </a:r>
            <a:r>
              <a:rPr lang="zh-CN" altLang="en-US" dirty="0">
                <a:solidFill>
                  <a:schemeClr val="hlink"/>
                </a:solidFill>
                <a:latin typeface="宋体" panose="02010600030101010101" pitchFamily="2" charset="-122"/>
              </a:rPr>
              <a:t>地址</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100000"/>
              </a:lnSpc>
            </a:pPr>
            <a:r>
              <a:rPr lang="en-US" altLang="zh-CN" dirty="0">
                <a:latin typeface="宋体" panose="02010600030101010101" pitchFamily="2" charset="-122"/>
              </a:rPr>
              <a:t>MDR</a:t>
            </a:r>
            <a:r>
              <a:rPr lang="zh-CN" altLang="en-US" dirty="0">
                <a:latin typeface="宋体" panose="02010600030101010101" pitchFamily="2" charset="-122"/>
              </a:rPr>
              <a:t>－存储器数据寄存器。用于存放从存储器中取出（读出）的代码；或准备存入（写入）存储器的代码。其宽度等于存储器数据线宽度。</a:t>
            </a:r>
            <a:endParaRPr lang="zh-CN" altLang="en-US" dirty="0">
              <a:latin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Text Box 5"/>
          <p:cNvSpPr txBox="1"/>
          <p:nvPr/>
        </p:nvSpPr>
        <p:spPr>
          <a:xfrm>
            <a:off x="228600" y="685800"/>
            <a:ext cx="4333875" cy="549275"/>
          </a:xfrm>
          <a:prstGeom prst="rect">
            <a:avLst/>
          </a:prstGeom>
          <a:noFill/>
          <a:ln w="38100">
            <a:noFill/>
          </a:ln>
        </p:spPr>
        <p:txBody>
          <a:bodyPr>
            <a:spAutoFit/>
          </a:bodyPr>
          <a:p>
            <a:pPr marL="193675" indent="-193675">
              <a:spcAft>
                <a:spcPct val="50000"/>
              </a:spcAft>
            </a:pPr>
            <a:r>
              <a:rPr lang="en-US" altLang="zh-CN" sz="3000" dirty="0">
                <a:solidFill>
                  <a:srgbClr val="9933FF"/>
                </a:solidFill>
                <a:latin typeface="宋体" panose="02010600030101010101" pitchFamily="2" charset="-122"/>
                <a:ea typeface="楷体_GB2312" pitchFamily="49" charset="-122"/>
              </a:rPr>
              <a:t>4. </a:t>
            </a:r>
            <a:r>
              <a:rPr lang="zh-CN" altLang="en-US" sz="3000" dirty="0">
                <a:solidFill>
                  <a:srgbClr val="9933FF"/>
                </a:solidFill>
                <a:latin typeface="宋体" panose="02010600030101010101" pitchFamily="2" charset="-122"/>
                <a:ea typeface="楷体_GB2312" pitchFamily="49" charset="-122"/>
              </a:rPr>
              <a:t>寄存器（直接）寻址</a:t>
            </a:r>
            <a:endParaRPr lang="zh-CN" altLang="en-US" dirty="0">
              <a:latin typeface="宋体" panose="02010600030101010101" pitchFamily="2" charset="-122"/>
              <a:ea typeface="楷体_GB2312" pitchFamily="49" charset="-122"/>
            </a:endParaRPr>
          </a:p>
        </p:txBody>
      </p:sp>
      <p:sp>
        <p:nvSpPr>
          <p:cNvPr id="193544" name="Text Box 8"/>
          <p:cNvSpPr txBox="1"/>
          <p:nvPr/>
        </p:nvSpPr>
        <p:spPr>
          <a:xfrm>
            <a:off x="314325" y="3886200"/>
            <a:ext cx="8372475" cy="2268538"/>
          </a:xfrm>
          <a:prstGeom prst="rect">
            <a:avLst/>
          </a:prstGeom>
          <a:noFill/>
          <a:ln w="38100">
            <a:noFill/>
          </a:ln>
        </p:spPr>
        <p:txBody>
          <a:bodyPr>
            <a:spAutoFit/>
          </a:bodyPr>
          <a:p>
            <a:pPr marL="381000" indent="-381000">
              <a:lnSpc>
                <a:spcPct val="100000"/>
              </a:lnSpc>
              <a:spcAft>
                <a:spcPct val="30000"/>
              </a:spcAft>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寄存器寻址有以下优点：</a:t>
            </a:r>
            <a:endParaRPr lang="zh-CN" altLang="en-US" dirty="0">
              <a:latin typeface="宋体" panose="02010600030101010101" pitchFamily="2" charset="-122"/>
            </a:endParaRPr>
          </a:p>
          <a:p>
            <a:pPr marL="381000" indent="-381000">
              <a:lnSpc>
                <a:spcPct val="100000"/>
              </a:lnSpc>
            </a:pPr>
            <a:r>
              <a:rPr lang="zh-CN" altLang="en-US" dirty="0">
                <a:latin typeface="宋体" panose="02010600030101010101" pitchFamily="2" charset="-122"/>
              </a:rPr>
              <a:t>① </a:t>
            </a:r>
            <a:r>
              <a:rPr lang="en-US" altLang="zh-CN" dirty="0">
                <a:latin typeface="宋体" panose="02010600030101010101" pitchFamily="2" charset="-122"/>
              </a:rPr>
              <a:t>CPU</a:t>
            </a:r>
            <a:r>
              <a:rPr lang="zh-CN" altLang="en-US" dirty="0">
                <a:latin typeface="宋体" panose="02010600030101010101" pitchFamily="2" charset="-122"/>
              </a:rPr>
              <a:t>寄存器数量远小于内存单元，所以寄存器号比内存地址短，因而寄存器寻址方式</a:t>
            </a:r>
            <a:r>
              <a:rPr lang="zh-CN" altLang="en-US" dirty="0">
                <a:solidFill>
                  <a:schemeClr val="folHlink"/>
                </a:solidFill>
                <a:latin typeface="宋体" panose="02010600030101010101" pitchFamily="2" charset="-122"/>
              </a:rPr>
              <a:t>指令短</a:t>
            </a:r>
            <a:r>
              <a:rPr lang="zh-CN" altLang="en-US" dirty="0">
                <a:latin typeface="宋体" panose="02010600030101010101" pitchFamily="2" charset="-122"/>
              </a:rPr>
              <a:t>；</a:t>
            </a:r>
            <a:endParaRPr lang="zh-CN" altLang="en-US" dirty="0">
              <a:latin typeface="宋体" panose="02010600030101010101" pitchFamily="2" charset="-122"/>
            </a:endParaRPr>
          </a:p>
          <a:p>
            <a:pPr marL="381000" indent="-381000">
              <a:lnSpc>
                <a:spcPct val="100000"/>
              </a:lnSpc>
              <a:spcBef>
                <a:spcPct val="20000"/>
              </a:spcBef>
            </a:pPr>
            <a:r>
              <a:rPr lang="zh-CN" altLang="en-US" dirty="0">
                <a:latin typeface="宋体" panose="02010600030101010101" pitchFamily="2" charset="-122"/>
              </a:rPr>
              <a:t>② 不用访存，指令</a:t>
            </a:r>
            <a:r>
              <a:rPr lang="zh-CN" altLang="en-US" dirty="0">
                <a:solidFill>
                  <a:schemeClr val="folHlink"/>
                </a:solidFill>
                <a:latin typeface="宋体" panose="02010600030101010101" pitchFamily="2" charset="-122"/>
              </a:rPr>
              <a:t>执行速度快</a:t>
            </a:r>
            <a:r>
              <a:rPr lang="zh-CN" altLang="en-US" dirty="0">
                <a:latin typeface="宋体" panose="02010600030101010101" pitchFamily="2" charset="-122"/>
              </a:rPr>
              <a:t>。</a:t>
            </a:r>
            <a:endParaRPr lang="zh-CN" altLang="en-US" dirty="0">
              <a:latin typeface="宋体" panose="02010600030101010101" pitchFamily="2" charset="-122"/>
            </a:endParaRPr>
          </a:p>
        </p:txBody>
      </p:sp>
      <p:grpSp>
        <p:nvGrpSpPr>
          <p:cNvPr id="166916" name="Group 9"/>
          <p:cNvGrpSpPr>
            <a:grpSpLocks noChangeAspect="1"/>
          </p:cNvGrpSpPr>
          <p:nvPr/>
        </p:nvGrpSpPr>
        <p:grpSpPr>
          <a:xfrm>
            <a:off x="4876800" y="942975"/>
            <a:ext cx="3384550" cy="2936875"/>
            <a:chOff x="2520" y="10956"/>
            <a:chExt cx="2400" cy="2081"/>
          </a:xfrm>
        </p:grpSpPr>
        <p:sp>
          <p:nvSpPr>
            <p:cNvPr id="166918" name="Text Box 10"/>
            <p:cNvSpPr txBox="1">
              <a:spLocks noChangeAspect="1"/>
            </p:cNvSpPr>
            <p:nvPr/>
          </p:nvSpPr>
          <p:spPr>
            <a:xfrm>
              <a:off x="2520" y="11298"/>
              <a:ext cx="1260" cy="309"/>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gn="just">
                <a:lnSpc>
                  <a:spcPct val="100000"/>
                </a:lnSpc>
              </a:pPr>
              <a:r>
                <a:rPr lang="en-US" altLang="zh-CN" dirty="0">
                  <a:latin typeface="宋体" panose="02010600030101010101" pitchFamily="2" charset="-122"/>
                </a:rPr>
                <a:t>OP F4   R</a:t>
              </a:r>
              <a:endParaRPr lang="en-US" altLang="zh-CN" dirty="0">
                <a:latin typeface="宋体" panose="02010600030101010101" pitchFamily="2" charset="-122"/>
              </a:endParaRPr>
            </a:p>
          </p:txBody>
        </p:sp>
        <p:sp>
          <p:nvSpPr>
            <p:cNvPr id="166919" name="Line 11"/>
            <p:cNvSpPr>
              <a:spLocks noChangeAspect="1"/>
            </p:cNvSpPr>
            <p:nvPr/>
          </p:nvSpPr>
          <p:spPr>
            <a:xfrm>
              <a:off x="2925" y="11298"/>
              <a:ext cx="0" cy="283"/>
            </a:xfrm>
            <a:prstGeom prst="line">
              <a:avLst/>
            </a:prstGeom>
            <a:ln w="9525" cap="flat" cmpd="sng">
              <a:solidFill>
                <a:srgbClr val="000000"/>
              </a:solidFill>
              <a:prstDash val="solid"/>
              <a:headEnd type="none" w="med" len="med"/>
              <a:tailEnd type="none" w="med" len="med"/>
            </a:ln>
          </p:spPr>
        </p:sp>
        <p:sp>
          <p:nvSpPr>
            <p:cNvPr id="166920" name="Text Box 12"/>
            <p:cNvSpPr txBox="1">
              <a:spLocks noChangeAspect="1"/>
            </p:cNvSpPr>
            <p:nvPr/>
          </p:nvSpPr>
          <p:spPr>
            <a:xfrm>
              <a:off x="2700" y="12720"/>
              <a:ext cx="1980" cy="317"/>
            </a:xfrm>
            <a:prstGeom prst="rect">
              <a:avLst/>
            </a:prstGeom>
            <a:noFill/>
            <a:ln w="9525">
              <a:noFill/>
            </a:ln>
          </p:spPr>
          <p:txBody>
            <a:bodyPr lIns="18000" tIns="10800" rIns="18000" bIns="10800"/>
            <a:p>
              <a:pPr algn="ctr">
                <a:lnSpc>
                  <a:spcPct val="100000"/>
                </a:lnSpc>
                <a:spcBef>
                  <a:spcPts val="600"/>
                </a:spcBef>
                <a:spcAft>
                  <a:spcPts val="600"/>
                </a:spcAft>
              </a:pPr>
              <a:r>
                <a:rPr lang="zh-CN" altLang="en-US" sz="2400" dirty="0">
                  <a:latin typeface="宋体" panose="02010600030101010101" pitchFamily="2" charset="-122"/>
                </a:rPr>
                <a:t>图</a:t>
              </a:r>
              <a:r>
                <a:rPr lang="en-US" altLang="zh-CN" sz="2400" dirty="0">
                  <a:latin typeface="宋体" panose="02010600030101010101" pitchFamily="2" charset="-122"/>
                </a:rPr>
                <a:t>5.9  </a:t>
              </a:r>
              <a:r>
                <a:rPr lang="zh-CN" altLang="en-US" sz="2400" dirty="0">
                  <a:latin typeface="宋体" panose="02010600030101010101" pitchFamily="2" charset="-122"/>
                </a:rPr>
                <a:t>寄存器寻址</a:t>
              </a:r>
              <a:endParaRPr lang="zh-CN" altLang="en-US" sz="2400" dirty="0">
                <a:latin typeface="宋体" panose="02010600030101010101" pitchFamily="2" charset="-122"/>
              </a:endParaRPr>
            </a:p>
          </p:txBody>
        </p:sp>
        <p:sp>
          <p:nvSpPr>
            <p:cNvPr id="166921" name="Text Box 13"/>
            <p:cNvSpPr txBox="1">
              <a:spLocks noChangeAspect="1"/>
            </p:cNvSpPr>
            <p:nvPr/>
          </p:nvSpPr>
          <p:spPr>
            <a:xfrm>
              <a:off x="4140" y="11580"/>
              <a:ext cx="720" cy="1092"/>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gn="just"/>
              <a:endParaRPr lang="en-US" altLang="zh-CN" dirty="0">
                <a:latin typeface="宋体" panose="02010600030101010101" pitchFamily="2" charset="-122"/>
              </a:endParaRPr>
            </a:p>
            <a:p>
              <a:pPr algn="just">
                <a:lnSpc>
                  <a:spcPct val="100000"/>
                </a:lnSpc>
              </a:pPr>
              <a:r>
                <a:rPr lang="zh-CN" altLang="en-US" sz="2400" dirty="0">
                  <a:solidFill>
                    <a:schemeClr val="folHlink"/>
                  </a:solidFill>
                  <a:latin typeface="宋体" panose="02010600030101010101" pitchFamily="2" charset="-122"/>
                </a:rPr>
                <a:t>操作数</a:t>
              </a:r>
              <a:endParaRPr lang="zh-CN" altLang="en-US" sz="2400" dirty="0">
                <a:solidFill>
                  <a:schemeClr val="folHlink"/>
                </a:solidFill>
                <a:latin typeface="宋体" panose="02010600030101010101" pitchFamily="2" charset="-122"/>
              </a:endParaRPr>
            </a:p>
          </p:txBody>
        </p:sp>
        <p:sp>
          <p:nvSpPr>
            <p:cNvPr id="166922" name="Line 14"/>
            <p:cNvSpPr>
              <a:spLocks noChangeAspect="1"/>
            </p:cNvSpPr>
            <p:nvPr/>
          </p:nvSpPr>
          <p:spPr>
            <a:xfrm>
              <a:off x="4140" y="11892"/>
              <a:ext cx="720" cy="0"/>
            </a:xfrm>
            <a:prstGeom prst="line">
              <a:avLst/>
            </a:prstGeom>
            <a:ln w="9525" cap="flat" cmpd="sng">
              <a:solidFill>
                <a:srgbClr val="000000"/>
              </a:solidFill>
              <a:prstDash val="solid"/>
              <a:headEnd type="none" w="med" len="med"/>
              <a:tailEnd type="none" w="med" len="med"/>
            </a:ln>
          </p:spPr>
        </p:sp>
        <p:sp>
          <p:nvSpPr>
            <p:cNvPr id="166923" name="Line 15"/>
            <p:cNvSpPr>
              <a:spLocks noChangeAspect="1"/>
            </p:cNvSpPr>
            <p:nvPr/>
          </p:nvSpPr>
          <p:spPr>
            <a:xfrm>
              <a:off x="4140" y="12204"/>
              <a:ext cx="720" cy="0"/>
            </a:xfrm>
            <a:prstGeom prst="line">
              <a:avLst/>
            </a:prstGeom>
            <a:ln w="9525" cap="flat" cmpd="sng">
              <a:solidFill>
                <a:srgbClr val="000000"/>
              </a:solidFill>
              <a:prstDash val="solid"/>
              <a:headEnd type="none" w="med" len="med"/>
              <a:tailEnd type="none" w="med" len="med"/>
            </a:ln>
          </p:spPr>
        </p:sp>
        <p:sp>
          <p:nvSpPr>
            <p:cNvPr id="166924" name="Text Box 16"/>
            <p:cNvSpPr txBox="1">
              <a:spLocks noChangeAspect="1"/>
            </p:cNvSpPr>
            <p:nvPr/>
          </p:nvSpPr>
          <p:spPr>
            <a:xfrm>
              <a:off x="4200" y="11211"/>
              <a:ext cx="720" cy="255"/>
            </a:xfrm>
            <a:prstGeom prst="rect">
              <a:avLst/>
            </a:prstGeom>
            <a:noFill/>
            <a:ln w="9525">
              <a:noFill/>
            </a:ln>
          </p:spPr>
          <p:txBody>
            <a:bodyPr lIns="0" tIns="0" rIns="0" bIns="0"/>
            <a:p>
              <a:pPr algn="just">
                <a:lnSpc>
                  <a:spcPct val="100000"/>
                </a:lnSpc>
              </a:pPr>
              <a:r>
                <a:rPr lang="zh-CN" altLang="en-US" sz="2400" dirty="0">
                  <a:latin typeface="宋体" panose="02010600030101010101" pitchFamily="2" charset="-122"/>
                </a:rPr>
                <a:t>寄存器</a:t>
              </a:r>
              <a:endParaRPr lang="zh-CN" altLang="en-US" sz="2400" dirty="0">
                <a:latin typeface="宋体" panose="02010600030101010101" pitchFamily="2" charset="-122"/>
              </a:endParaRPr>
            </a:p>
          </p:txBody>
        </p:sp>
        <p:sp>
          <p:nvSpPr>
            <p:cNvPr id="166925" name="Text Box 17"/>
            <p:cNvSpPr txBox="1">
              <a:spLocks noChangeAspect="1"/>
            </p:cNvSpPr>
            <p:nvPr/>
          </p:nvSpPr>
          <p:spPr>
            <a:xfrm>
              <a:off x="2925" y="10956"/>
              <a:ext cx="720" cy="255"/>
            </a:xfrm>
            <a:prstGeom prst="rect">
              <a:avLst/>
            </a:prstGeom>
            <a:noFill/>
            <a:ln w="9525">
              <a:noFill/>
            </a:ln>
          </p:spPr>
          <p:txBody>
            <a:bodyPr lIns="0" tIns="0" rIns="0" bIns="0"/>
            <a:p>
              <a:pPr algn="just"/>
              <a:r>
                <a:rPr lang="zh-CN" altLang="en-US" dirty="0">
                  <a:latin typeface="宋体" panose="02010600030101010101" pitchFamily="2" charset="-122"/>
                </a:rPr>
                <a:t>指令</a:t>
              </a:r>
              <a:endParaRPr lang="zh-CN" altLang="en-US" dirty="0">
                <a:latin typeface="宋体" panose="02010600030101010101" pitchFamily="2" charset="-122"/>
              </a:endParaRPr>
            </a:p>
          </p:txBody>
        </p:sp>
        <p:sp>
          <p:nvSpPr>
            <p:cNvPr id="166926" name="Freeform 18"/>
            <p:cNvSpPr>
              <a:spLocks noChangeAspect="1"/>
            </p:cNvSpPr>
            <p:nvPr/>
          </p:nvSpPr>
          <p:spPr>
            <a:xfrm>
              <a:off x="3420" y="11595"/>
              <a:ext cx="720" cy="468"/>
            </a:xfrm>
            <a:custGeom>
              <a:avLst/>
              <a:gdLst>
                <a:gd name="txL" fmla="*/ 0 w 720"/>
                <a:gd name="txT" fmla="*/ 0 h 468"/>
                <a:gd name="txR" fmla="*/ 720 w 720"/>
                <a:gd name="txB" fmla="*/ 468 h 468"/>
              </a:gdLst>
              <a:ahLst/>
              <a:cxnLst>
                <a:cxn ang="0">
                  <a:pos x="0" y="0"/>
                </a:cxn>
                <a:cxn ang="0">
                  <a:pos x="0" y="465"/>
                </a:cxn>
                <a:cxn ang="0">
                  <a:pos x="720" y="468"/>
                </a:cxn>
              </a:cxnLst>
              <a:rect l="txL" t="txT" r="txR" b="txB"/>
              <a:pathLst>
                <a:path w="720" h="468">
                  <a:moveTo>
                    <a:pt x="0" y="0"/>
                  </a:moveTo>
                  <a:lnTo>
                    <a:pt x="0" y="465"/>
                  </a:lnTo>
                  <a:lnTo>
                    <a:pt x="720" y="468"/>
                  </a:lnTo>
                </a:path>
              </a:pathLst>
            </a:custGeom>
            <a:noFill/>
            <a:ln w="9525" cap="flat" cmpd="sng">
              <a:solidFill>
                <a:srgbClr val="000000"/>
              </a:solidFill>
              <a:prstDash val="solid"/>
              <a:round/>
              <a:headEnd type="none" w="med" len="med"/>
              <a:tailEnd type="triangle" w="sm" len="med"/>
            </a:ln>
          </p:spPr>
          <p:txBody>
            <a:bodyPr/>
            <a:p>
              <a:endParaRPr lang="zh-CN" altLang="en-US" dirty="0">
                <a:latin typeface="宋体" panose="02010600030101010101" pitchFamily="2" charset="-122"/>
              </a:endParaRPr>
            </a:p>
          </p:txBody>
        </p:sp>
        <p:sp>
          <p:nvSpPr>
            <p:cNvPr id="166927" name="Line 19"/>
            <p:cNvSpPr>
              <a:spLocks noChangeAspect="1"/>
            </p:cNvSpPr>
            <p:nvPr/>
          </p:nvSpPr>
          <p:spPr>
            <a:xfrm>
              <a:off x="3255" y="11297"/>
              <a:ext cx="0" cy="283"/>
            </a:xfrm>
            <a:prstGeom prst="line">
              <a:avLst/>
            </a:prstGeom>
            <a:ln w="9525" cap="flat" cmpd="sng">
              <a:solidFill>
                <a:srgbClr val="000000"/>
              </a:solidFill>
              <a:prstDash val="solid"/>
              <a:headEnd type="none" w="med" len="med"/>
              <a:tailEnd type="none" w="med" len="med"/>
            </a:ln>
          </p:spPr>
        </p:sp>
      </p:grpSp>
      <p:sp>
        <p:nvSpPr>
          <p:cNvPr id="166917" name="Text Box 20"/>
          <p:cNvSpPr txBox="1"/>
          <p:nvPr/>
        </p:nvSpPr>
        <p:spPr>
          <a:xfrm>
            <a:off x="314325" y="1604963"/>
            <a:ext cx="4333875" cy="1689100"/>
          </a:xfrm>
          <a:prstGeom prst="rect">
            <a:avLst/>
          </a:prstGeom>
          <a:noFill/>
          <a:ln w="38100">
            <a:noFill/>
          </a:ln>
        </p:spPr>
        <p:txBody>
          <a:bodyPr lIns="90000" tIns="46800" rIns="90000" bIns="46800">
            <a:spAutoFit/>
          </a:bodyPr>
          <a:p>
            <a:pPr marL="187325" indent="-187325">
              <a:lnSpc>
                <a:spcPct val="100000"/>
              </a:lnSpc>
              <a:spcAft>
                <a:spcPct val="20000"/>
              </a:spcAft>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指令地址码字段给出存放操作数的</a:t>
            </a:r>
            <a:r>
              <a:rPr lang="zh-CN" altLang="en-US" dirty="0">
                <a:solidFill>
                  <a:schemeClr val="folHlink"/>
                </a:solidFill>
                <a:latin typeface="宋体" panose="02010600030101010101" pitchFamily="2" charset="-122"/>
              </a:rPr>
              <a:t>寄存器编号</a:t>
            </a:r>
            <a:r>
              <a:rPr lang="zh-CN" altLang="en-US" dirty="0">
                <a:latin typeface="宋体" panose="02010600030101010101" pitchFamily="2" charset="-122"/>
              </a:rPr>
              <a:t>；</a:t>
            </a:r>
            <a:endParaRPr lang="zh-CN" altLang="en-US" dirty="0">
              <a:latin typeface="宋体" panose="02010600030101010101" pitchFamily="2" charset="-122"/>
            </a:endParaRPr>
          </a:p>
          <a:p>
            <a:pPr marL="187325" indent="-187325">
              <a:lnSpc>
                <a:spcPct val="100000"/>
              </a:lnSpc>
            </a:pPr>
            <a:r>
              <a:rPr lang="zh-CN" altLang="en-US" dirty="0">
                <a:latin typeface="宋体" panose="02010600030101010101" pitchFamily="2" charset="-122"/>
              </a:rPr>
              <a:t>  即</a:t>
            </a:r>
            <a:r>
              <a:rPr lang="en-US" altLang="zh-CN" dirty="0">
                <a:latin typeface="宋体" panose="02010600030101010101" pitchFamily="2" charset="-122"/>
              </a:rPr>
              <a:t>data=</a:t>
            </a:r>
            <a:r>
              <a:rPr lang="zh-CN" altLang="en-US" dirty="0">
                <a:latin typeface="宋体" panose="02010600030101010101" pitchFamily="2" charset="-122"/>
              </a:rPr>
              <a:t>（</a:t>
            </a:r>
            <a:r>
              <a:rPr lang="en-US" altLang="zh-CN" dirty="0">
                <a:solidFill>
                  <a:schemeClr val="folHlink"/>
                </a:solidFill>
                <a:latin typeface="宋体" panose="02010600030101010101" pitchFamily="2" charset="-122"/>
              </a:rPr>
              <a:t>R</a:t>
            </a:r>
            <a:r>
              <a:rPr lang="zh-CN" altLang="en-US" dirty="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44"/>
                                        </p:tgtEl>
                                        <p:attrNameLst>
                                          <p:attrName>style.visibility</p:attrName>
                                        </p:attrNameLst>
                                      </p:cBhvr>
                                      <p:to>
                                        <p:strVal val="visible"/>
                                      </p:to>
                                    </p:set>
                                    <p:anim calcmode="lin" valueType="num">
                                      <p:cBhvr additive="base">
                                        <p:cTn id="7" dur="500" fill="hold"/>
                                        <p:tgtEl>
                                          <p:spTgt spid="193544"/>
                                        </p:tgtEl>
                                        <p:attrNameLst>
                                          <p:attrName>ppt_x</p:attrName>
                                        </p:attrNameLst>
                                      </p:cBhvr>
                                      <p:tavLst>
                                        <p:tav tm="0">
                                          <p:val>
                                            <p:strVal val="0-#ppt_w/2"/>
                                          </p:val>
                                        </p:tav>
                                        <p:tav tm="100000">
                                          <p:val>
                                            <p:strVal val="#ppt_x"/>
                                          </p:val>
                                        </p:tav>
                                      </p:tavLst>
                                    </p:anim>
                                    <p:anim calcmode="lin" valueType="num">
                                      <p:cBhvr additive="base">
                                        <p:cTn id="8" dur="500" fill="hold"/>
                                        <p:tgtEl>
                                          <p:spTgt spid="1935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Text Box 5"/>
          <p:cNvSpPr txBox="1"/>
          <p:nvPr/>
        </p:nvSpPr>
        <p:spPr>
          <a:xfrm>
            <a:off x="179388" y="762000"/>
            <a:ext cx="7640637" cy="1833563"/>
          </a:xfrm>
          <a:prstGeom prst="rect">
            <a:avLst/>
          </a:prstGeom>
          <a:noFill/>
          <a:ln w="38100">
            <a:noFill/>
          </a:ln>
        </p:spPr>
        <p:txBody>
          <a:bodyPr>
            <a:spAutoFit/>
          </a:bodyPr>
          <a:p>
            <a:pPr marL="193675" indent="-193675">
              <a:lnSpc>
                <a:spcPct val="100000"/>
              </a:lnSpc>
              <a:spcAft>
                <a:spcPct val="35000"/>
              </a:spcAft>
            </a:pPr>
            <a:r>
              <a:rPr lang="en-US" altLang="zh-CN" sz="3000" dirty="0">
                <a:solidFill>
                  <a:srgbClr val="9933FF"/>
                </a:solidFill>
                <a:latin typeface="宋体" panose="02010600030101010101" pitchFamily="2" charset="-122"/>
                <a:ea typeface="楷体_GB2312" pitchFamily="49" charset="-122"/>
              </a:rPr>
              <a:t>5</a:t>
            </a:r>
            <a:r>
              <a:rPr lang="zh-CN" altLang="en-US" sz="3000" dirty="0">
                <a:solidFill>
                  <a:srgbClr val="9933FF"/>
                </a:solidFill>
                <a:latin typeface="宋体" panose="02010600030101010101" pitchFamily="2" charset="-122"/>
                <a:ea typeface="楷体_GB2312" pitchFamily="49" charset="-122"/>
              </a:rPr>
              <a:t>．寄存器间接寻址</a:t>
            </a:r>
            <a:r>
              <a:rPr lang="el-GR" altLang="zh-CN" sz="3200" dirty="0">
                <a:solidFill>
                  <a:srgbClr val="008000"/>
                </a:solidFill>
                <a:latin typeface="Times New Roman" panose="02020603050405020304" pitchFamily="18" charset="0"/>
              </a:rPr>
              <a:t>Δ</a:t>
            </a:r>
            <a:endParaRPr lang="zh-CN" altLang="en-US" sz="3000" dirty="0">
              <a:solidFill>
                <a:srgbClr val="9933FF"/>
              </a:solidFill>
              <a:latin typeface="宋体" panose="02010600030101010101" pitchFamily="2" charset="-122"/>
              <a:ea typeface="楷体_GB2312" pitchFamily="49" charset="-122"/>
            </a:endParaRPr>
          </a:p>
          <a:p>
            <a:pPr marL="193675" indent="-193675">
              <a:lnSpc>
                <a:spcPct val="100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操作数地址在指令指定的</a:t>
            </a:r>
            <a:r>
              <a:rPr lang="en-US" altLang="zh-CN" dirty="0">
                <a:latin typeface="宋体" panose="02010600030101010101" pitchFamily="2" charset="-122"/>
              </a:rPr>
              <a:t>CPU</a:t>
            </a:r>
            <a:r>
              <a:rPr lang="zh-CN" altLang="en-US" dirty="0">
                <a:latin typeface="宋体" panose="02010600030101010101" pitchFamily="2" charset="-122"/>
              </a:rPr>
              <a:t>某个寄存器中；</a:t>
            </a:r>
            <a:r>
              <a:rPr lang="en-US" altLang="zh-CN" dirty="0">
                <a:latin typeface="宋体" panose="02010600030101010101" pitchFamily="2" charset="-122"/>
              </a:rPr>
              <a:t>EA=</a:t>
            </a:r>
            <a:r>
              <a:rPr lang="zh-CN" altLang="en-US" dirty="0">
                <a:latin typeface="宋体" panose="02010600030101010101" pitchFamily="2" charset="-122"/>
              </a:rPr>
              <a:t>（</a:t>
            </a:r>
            <a:r>
              <a:rPr lang="en-US" altLang="zh-CN" dirty="0">
                <a:latin typeface="宋体" panose="02010600030101010101" pitchFamily="2" charset="-122"/>
              </a:rPr>
              <a:t>R</a:t>
            </a:r>
            <a:r>
              <a:rPr lang="zh-CN" altLang="en-US" dirty="0">
                <a:latin typeface="宋体" panose="02010600030101010101" pitchFamily="2" charset="-122"/>
              </a:rPr>
              <a:t>）；如</a:t>
            </a:r>
            <a:r>
              <a:rPr lang="en-US" altLang="zh-CN" dirty="0">
                <a:latin typeface="宋体" panose="02010600030101010101" pitchFamily="2" charset="-122"/>
              </a:rPr>
              <a:t>8086</a:t>
            </a:r>
            <a:r>
              <a:rPr lang="zh-CN" altLang="en-US" dirty="0">
                <a:latin typeface="宋体" panose="02010600030101010101" pitchFamily="2" charset="-122"/>
              </a:rPr>
              <a:t>指令    </a:t>
            </a:r>
            <a:r>
              <a:rPr lang="en-US" altLang="zh-CN" dirty="0">
                <a:latin typeface="宋体" panose="02010600030101010101" pitchFamily="2" charset="-122"/>
              </a:rPr>
              <a:t>MOV AL</a:t>
            </a:r>
            <a:r>
              <a:rPr lang="zh-CN" altLang="en-US" dirty="0">
                <a:latin typeface="宋体" panose="02010600030101010101" pitchFamily="2" charset="-122"/>
              </a:rPr>
              <a:t>，</a:t>
            </a:r>
            <a:r>
              <a:rPr lang="en-US" altLang="zh-CN" dirty="0">
                <a:latin typeface="宋体" panose="02010600030101010101" pitchFamily="2" charset="-122"/>
              </a:rPr>
              <a:t>B[SI]  </a:t>
            </a:r>
            <a:endParaRPr lang="en-US" altLang="zh-CN" dirty="0">
              <a:latin typeface="宋体" panose="02010600030101010101" pitchFamily="2" charset="-122"/>
            </a:endParaRPr>
          </a:p>
        </p:txBody>
      </p:sp>
      <p:sp>
        <p:nvSpPr>
          <p:cNvPr id="167939" name="Rectangle 10"/>
          <p:cNvSpPr/>
          <p:nvPr/>
        </p:nvSpPr>
        <p:spPr>
          <a:xfrm>
            <a:off x="3171825" y="2713038"/>
            <a:ext cx="0" cy="0"/>
          </a:xfrm>
          <a:prstGeom prst="rect">
            <a:avLst/>
          </a:prstGeom>
          <a:noFill/>
          <a:ln w="38100">
            <a:noFill/>
          </a:ln>
        </p:spPr>
        <p:txBody>
          <a:bodyPr>
            <a:spAutoFit/>
          </a:bodyPr>
          <a:p>
            <a:endParaRPr lang="zh-CN" altLang="en-US" dirty="0">
              <a:latin typeface="宋体" panose="02010600030101010101" pitchFamily="2" charset="-122"/>
            </a:endParaRPr>
          </a:p>
        </p:txBody>
      </p:sp>
      <p:grpSp>
        <p:nvGrpSpPr>
          <p:cNvPr id="167940" name="Group 13"/>
          <p:cNvGrpSpPr>
            <a:grpSpLocks noChangeAspect="1"/>
          </p:cNvGrpSpPr>
          <p:nvPr/>
        </p:nvGrpSpPr>
        <p:grpSpPr>
          <a:xfrm>
            <a:off x="1524000" y="2514600"/>
            <a:ext cx="6372225" cy="3535363"/>
            <a:chOff x="2520" y="1596"/>
            <a:chExt cx="3660" cy="2028"/>
          </a:xfrm>
        </p:grpSpPr>
        <p:sp>
          <p:nvSpPr>
            <p:cNvPr id="167941" name="Text Box 14"/>
            <p:cNvSpPr txBox="1">
              <a:spLocks noChangeAspect="1"/>
            </p:cNvSpPr>
            <p:nvPr/>
          </p:nvSpPr>
          <p:spPr>
            <a:xfrm>
              <a:off x="2520" y="1938"/>
              <a:ext cx="1260" cy="309"/>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gn="just">
                <a:lnSpc>
                  <a:spcPct val="110000"/>
                </a:lnSpc>
              </a:pPr>
              <a:r>
                <a:rPr lang="en-US" altLang="zh-CN" dirty="0">
                  <a:latin typeface="宋体" panose="02010600030101010101" pitchFamily="2" charset="-122"/>
                </a:rPr>
                <a:t> OP  F5   R</a:t>
              </a:r>
              <a:endParaRPr lang="en-US" altLang="zh-CN" dirty="0">
                <a:latin typeface="宋体" panose="02010600030101010101" pitchFamily="2" charset="-122"/>
              </a:endParaRPr>
            </a:p>
          </p:txBody>
        </p:sp>
        <p:sp>
          <p:nvSpPr>
            <p:cNvPr id="167942" name="Line 15"/>
            <p:cNvSpPr>
              <a:spLocks noChangeAspect="1"/>
            </p:cNvSpPr>
            <p:nvPr/>
          </p:nvSpPr>
          <p:spPr>
            <a:xfrm>
              <a:off x="2925" y="1938"/>
              <a:ext cx="0" cy="283"/>
            </a:xfrm>
            <a:prstGeom prst="line">
              <a:avLst/>
            </a:prstGeom>
            <a:ln w="9525" cap="flat" cmpd="sng">
              <a:solidFill>
                <a:srgbClr val="000000"/>
              </a:solidFill>
              <a:prstDash val="solid"/>
              <a:headEnd type="none" w="med" len="med"/>
              <a:tailEnd type="none" w="med" len="med"/>
            </a:ln>
          </p:spPr>
        </p:sp>
        <p:sp>
          <p:nvSpPr>
            <p:cNvPr id="167943" name="Text Box 16"/>
            <p:cNvSpPr txBox="1">
              <a:spLocks noChangeAspect="1"/>
            </p:cNvSpPr>
            <p:nvPr/>
          </p:nvSpPr>
          <p:spPr>
            <a:xfrm>
              <a:off x="3060" y="3360"/>
              <a:ext cx="2520" cy="264"/>
            </a:xfrm>
            <a:prstGeom prst="rect">
              <a:avLst/>
            </a:prstGeom>
            <a:noFill/>
            <a:ln w="9525">
              <a:noFill/>
            </a:ln>
          </p:spPr>
          <p:txBody>
            <a:bodyPr lIns="18000" tIns="10800" rIns="18000" bIns="10800"/>
            <a:p>
              <a:pPr algn="just"/>
              <a:r>
                <a:rPr lang="zh-CN" altLang="en-US" dirty="0">
                  <a:latin typeface="宋体" panose="02010600030101010101" pitchFamily="2" charset="-122"/>
                </a:rPr>
                <a:t>图</a:t>
              </a:r>
              <a:r>
                <a:rPr lang="en-US" altLang="zh-CN" dirty="0">
                  <a:latin typeface="宋体" panose="02010600030101010101" pitchFamily="2" charset="-122"/>
                </a:rPr>
                <a:t>5.10  </a:t>
              </a:r>
              <a:r>
                <a:rPr lang="zh-CN" altLang="en-US" dirty="0">
                  <a:latin typeface="宋体" panose="02010600030101010101" pitchFamily="2" charset="-122"/>
                </a:rPr>
                <a:t>寄存器间接寻址</a:t>
              </a:r>
              <a:endParaRPr lang="zh-CN" altLang="en-US" dirty="0">
                <a:latin typeface="宋体" panose="02010600030101010101" pitchFamily="2" charset="-122"/>
              </a:endParaRPr>
            </a:p>
          </p:txBody>
        </p:sp>
        <p:sp>
          <p:nvSpPr>
            <p:cNvPr id="167944" name="Text Box 17"/>
            <p:cNvSpPr txBox="1">
              <a:spLocks noChangeAspect="1"/>
            </p:cNvSpPr>
            <p:nvPr/>
          </p:nvSpPr>
          <p:spPr>
            <a:xfrm>
              <a:off x="4140" y="2220"/>
              <a:ext cx="720" cy="1092"/>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gn="just"/>
              <a:endParaRPr lang="en-US" altLang="zh-CN" dirty="0">
                <a:latin typeface="宋体" panose="02010600030101010101" pitchFamily="2" charset="-122"/>
              </a:endParaRPr>
            </a:p>
            <a:p>
              <a:pPr algn="ctr">
                <a:lnSpc>
                  <a:spcPct val="100000"/>
                </a:lnSpc>
              </a:pPr>
              <a:r>
                <a:rPr lang="en-US" altLang="zh-CN" sz="2400" dirty="0">
                  <a:latin typeface="宋体" panose="02010600030101010101" pitchFamily="2" charset="-122"/>
                </a:rPr>
                <a:t>A’(EA)</a:t>
              </a:r>
              <a:endParaRPr lang="en-US" altLang="zh-CN" sz="2400" dirty="0">
                <a:latin typeface="宋体" panose="02010600030101010101" pitchFamily="2" charset="-122"/>
              </a:endParaRPr>
            </a:p>
          </p:txBody>
        </p:sp>
        <p:sp>
          <p:nvSpPr>
            <p:cNvPr id="167945" name="Line 18"/>
            <p:cNvSpPr>
              <a:spLocks noChangeAspect="1"/>
            </p:cNvSpPr>
            <p:nvPr/>
          </p:nvSpPr>
          <p:spPr>
            <a:xfrm>
              <a:off x="4140" y="2532"/>
              <a:ext cx="720" cy="0"/>
            </a:xfrm>
            <a:prstGeom prst="line">
              <a:avLst/>
            </a:prstGeom>
            <a:ln w="9525" cap="flat" cmpd="sng">
              <a:solidFill>
                <a:srgbClr val="000000"/>
              </a:solidFill>
              <a:prstDash val="solid"/>
              <a:headEnd type="none" w="med" len="med"/>
              <a:tailEnd type="none" w="med" len="med"/>
            </a:ln>
          </p:spPr>
        </p:sp>
        <p:sp>
          <p:nvSpPr>
            <p:cNvPr id="167946" name="Line 19"/>
            <p:cNvSpPr>
              <a:spLocks noChangeAspect="1"/>
            </p:cNvSpPr>
            <p:nvPr/>
          </p:nvSpPr>
          <p:spPr>
            <a:xfrm>
              <a:off x="4140" y="2844"/>
              <a:ext cx="720" cy="0"/>
            </a:xfrm>
            <a:prstGeom prst="line">
              <a:avLst/>
            </a:prstGeom>
            <a:ln w="9525" cap="flat" cmpd="sng">
              <a:solidFill>
                <a:srgbClr val="000000"/>
              </a:solidFill>
              <a:prstDash val="solid"/>
              <a:headEnd type="none" w="med" len="med"/>
              <a:tailEnd type="none" w="med" len="med"/>
            </a:ln>
          </p:spPr>
        </p:sp>
        <p:sp>
          <p:nvSpPr>
            <p:cNvPr id="167947" name="Text Box 20"/>
            <p:cNvSpPr txBox="1">
              <a:spLocks noChangeAspect="1"/>
            </p:cNvSpPr>
            <p:nvPr/>
          </p:nvSpPr>
          <p:spPr>
            <a:xfrm>
              <a:off x="4200" y="1887"/>
              <a:ext cx="720" cy="255"/>
            </a:xfrm>
            <a:prstGeom prst="rect">
              <a:avLst/>
            </a:prstGeom>
            <a:noFill/>
            <a:ln w="9525">
              <a:noFill/>
            </a:ln>
          </p:spPr>
          <p:txBody>
            <a:bodyPr lIns="0" tIns="0" rIns="0" bIns="0"/>
            <a:p>
              <a:pPr algn="just"/>
              <a:r>
                <a:rPr lang="zh-CN" altLang="en-US" dirty="0">
                  <a:latin typeface="宋体" panose="02010600030101010101" pitchFamily="2" charset="-122"/>
                </a:rPr>
                <a:t>寄存器</a:t>
              </a:r>
              <a:endParaRPr lang="zh-CN" altLang="en-US" dirty="0">
                <a:latin typeface="宋体" panose="02010600030101010101" pitchFamily="2" charset="-122"/>
              </a:endParaRPr>
            </a:p>
          </p:txBody>
        </p:sp>
        <p:sp>
          <p:nvSpPr>
            <p:cNvPr id="167948" name="Text Box 21"/>
            <p:cNvSpPr txBox="1">
              <a:spLocks noChangeAspect="1"/>
            </p:cNvSpPr>
            <p:nvPr/>
          </p:nvSpPr>
          <p:spPr>
            <a:xfrm>
              <a:off x="2925" y="1596"/>
              <a:ext cx="720" cy="255"/>
            </a:xfrm>
            <a:prstGeom prst="rect">
              <a:avLst/>
            </a:prstGeom>
            <a:noFill/>
            <a:ln w="9525">
              <a:noFill/>
            </a:ln>
          </p:spPr>
          <p:txBody>
            <a:bodyPr lIns="0" tIns="0" rIns="0" bIns="0"/>
            <a:p>
              <a:pPr algn="just"/>
              <a:r>
                <a:rPr lang="zh-CN" altLang="en-US" dirty="0">
                  <a:latin typeface="宋体" panose="02010600030101010101" pitchFamily="2" charset="-122"/>
                </a:rPr>
                <a:t>指令</a:t>
              </a:r>
              <a:endParaRPr lang="zh-CN" altLang="en-US" dirty="0">
                <a:latin typeface="宋体" panose="02010600030101010101" pitchFamily="2" charset="-122"/>
              </a:endParaRPr>
            </a:p>
          </p:txBody>
        </p:sp>
        <p:sp>
          <p:nvSpPr>
            <p:cNvPr id="167949" name="Freeform 22"/>
            <p:cNvSpPr>
              <a:spLocks noChangeAspect="1"/>
            </p:cNvSpPr>
            <p:nvPr/>
          </p:nvSpPr>
          <p:spPr>
            <a:xfrm>
              <a:off x="3420" y="2235"/>
              <a:ext cx="720" cy="468"/>
            </a:xfrm>
            <a:custGeom>
              <a:avLst/>
              <a:gdLst>
                <a:gd name="txL" fmla="*/ 0 w 720"/>
                <a:gd name="txT" fmla="*/ 0 h 468"/>
                <a:gd name="txR" fmla="*/ 720 w 720"/>
                <a:gd name="txB" fmla="*/ 468 h 468"/>
              </a:gdLst>
              <a:ahLst/>
              <a:cxnLst>
                <a:cxn ang="0">
                  <a:pos x="0" y="0"/>
                </a:cxn>
                <a:cxn ang="0">
                  <a:pos x="0" y="465"/>
                </a:cxn>
                <a:cxn ang="0">
                  <a:pos x="720" y="468"/>
                </a:cxn>
              </a:cxnLst>
              <a:rect l="txL" t="txT" r="txR" b="txB"/>
              <a:pathLst>
                <a:path w="720" h="468">
                  <a:moveTo>
                    <a:pt x="0" y="0"/>
                  </a:moveTo>
                  <a:lnTo>
                    <a:pt x="0" y="465"/>
                  </a:lnTo>
                  <a:lnTo>
                    <a:pt x="720" y="468"/>
                  </a:lnTo>
                </a:path>
              </a:pathLst>
            </a:custGeom>
            <a:noFill/>
            <a:ln w="9525" cap="flat" cmpd="sng">
              <a:solidFill>
                <a:srgbClr val="000000"/>
              </a:solidFill>
              <a:prstDash val="solid"/>
              <a:round/>
              <a:headEnd type="none" w="med" len="med"/>
              <a:tailEnd type="triangle" w="sm" len="med"/>
            </a:ln>
          </p:spPr>
          <p:txBody>
            <a:bodyPr/>
            <a:p>
              <a:endParaRPr lang="zh-CN" altLang="en-US" dirty="0">
                <a:latin typeface="宋体" panose="02010600030101010101" pitchFamily="2" charset="-122"/>
              </a:endParaRPr>
            </a:p>
          </p:txBody>
        </p:sp>
        <p:sp>
          <p:nvSpPr>
            <p:cNvPr id="167950" name="Line 23"/>
            <p:cNvSpPr>
              <a:spLocks noChangeAspect="1"/>
            </p:cNvSpPr>
            <p:nvPr/>
          </p:nvSpPr>
          <p:spPr>
            <a:xfrm>
              <a:off x="3255" y="1937"/>
              <a:ext cx="0" cy="283"/>
            </a:xfrm>
            <a:prstGeom prst="line">
              <a:avLst/>
            </a:prstGeom>
            <a:ln w="9525" cap="flat" cmpd="sng">
              <a:solidFill>
                <a:srgbClr val="000000"/>
              </a:solidFill>
              <a:prstDash val="solid"/>
              <a:headEnd type="none" w="med" len="med"/>
              <a:tailEnd type="none" w="med" len="med"/>
            </a:ln>
          </p:spPr>
        </p:sp>
        <p:sp>
          <p:nvSpPr>
            <p:cNvPr id="167951" name="Text Box 24"/>
            <p:cNvSpPr txBox="1">
              <a:spLocks noChangeAspect="1"/>
            </p:cNvSpPr>
            <p:nvPr/>
          </p:nvSpPr>
          <p:spPr>
            <a:xfrm>
              <a:off x="5400" y="2241"/>
              <a:ext cx="720" cy="1092"/>
            </a:xfrm>
            <a:prstGeom prst="rect">
              <a:avLst/>
            </a:prstGeom>
            <a:noFill/>
            <a:ln w="9525" cap="flat" cmpd="sng">
              <a:solidFill>
                <a:srgbClr val="000000"/>
              </a:solidFill>
              <a:prstDash val="solid"/>
              <a:miter/>
              <a:headEnd type="none" w="med" len="med"/>
              <a:tailEnd type="none" w="med" len="med"/>
            </a:ln>
          </p:spPr>
          <p:txBody>
            <a:bodyPr lIns="18000" tIns="10800" rIns="18000" bIns="10800"/>
            <a:p>
              <a:pPr algn="just"/>
              <a:endParaRPr lang="en-US" altLang="zh-CN" dirty="0">
                <a:latin typeface="宋体" panose="02010600030101010101" pitchFamily="2" charset="-122"/>
              </a:endParaRPr>
            </a:p>
            <a:p>
              <a:pPr algn="just">
                <a:lnSpc>
                  <a:spcPct val="130000"/>
                </a:lnSpc>
              </a:pPr>
              <a:r>
                <a:rPr lang="zh-CN" altLang="en-US" dirty="0">
                  <a:solidFill>
                    <a:schemeClr val="folHlink"/>
                  </a:solidFill>
                  <a:latin typeface="宋体" panose="02010600030101010101" pitchFamily="2" charset="-122"/>
                </a:rPr>
                <a:t>操作数</a:t>
              </a:r>
              <a:endParaRPr lang="zh-CN" altLang="en-US" dirty="0">
                <a:solidFill>
                  <a:schemeClr val="folHlink"/>
                </a:solidFill>
                <a:latin typeface="宋体" panose="02010600030101010101" pitchFamily="2" charset="-122"/>
              </a:endParaRPr>
            </a:p>
          </p:txBody>
        </p:sp>
        <p:sp>
          <p:nvSpPr>
            <p:cNvPr id="167952" name="Line 25"/>
            <p:cNvSpPr>
              <a:spLocks noChangeAspect="1"/>
            </p:cNvSpPr>
            <p:nvPr/>
          </p:nvSpPr>
          <p:spPr>
            <a:xfrm>
              <a:off x="5400" y="2553"/>
              <a:ext cx="720" cy="0"/>
            </a:xfrm>
            <a:prstGeom prst="line">
              <a:avLst/>
            </a:prstGeom>
            <a:ln w="9525" cap="flat" cmpd="sng">
              <a:solidFill>
                <a:srgbClr val="000000"/>
              </a:solidFill>
              <a:prstDash val="solid"/>
              <a:headEnd type="none" w="med" len="med"/>
              <a:tailEnd type="none" w="med" len="med"/>
            </a:ln>
          </p:spPr>
        </p:sp>
        <p:sp>
          <p:nvSpPr>
            <p:cNvPr id="167953" name="Line 26"/>
            <p:cNvSpPr>
              <a:spLocks noChangeAspect="1"/>
            </p:cNvSpPr>
            <p:nvPr/>
          </p:nvSpPr>
          <p:spPr>
            <a:xfrm>
              <a:off x="5400" y="2865"/>
              <a:ext cx="720" cy="0"/>
            </a:xfrm>
            <a:prstGeom prst="line">
              <a:avLst/>
            </a:prstGeom>
            <a:ln w="9525" cap="flat" cmpd="sng">
              <a:solidFill>
                <a:srgbClr val="000000"/>
              </a:solidFill>
              <a:prstDash val="solid"/>
              <a:headEnd type="none" w="med" len="med"/>
              <a:tailEnd type="none" w="med" len="med"/>
            </a:ln>
          </p:spPr>
        </p:sp>
        <p:sp>
          <p:nvSpPr>
            <p:cNvPr id="167954" name="Text Box 27"/>
            <p:cNvSpPr txBox="1">
              <a:spLocks noChangeAspect="1"/>
            </p:cNvSpPr>
            <p:nvPr/>
          </p:nvSpPr>
          <p:spPr>
            <a:xfrm>
              <a:off x="5460" y="1908"/>
              <a:ext cx="720" cy="255"/>
            </a:xfrm>
            <a:prstGeom prst="rect">
              <a:avLst/>
            </a:prstGeom>
            <a:noFill/>
            <a:ln w="9525">
              <a:noFill/>
            </a:ln>
          </p:spPr>
          <p:txBody>
            <a:bodyPr lIns="0" tIns="0" rIns="0" bIns="0"/>
            <a:p>
              <a:pPr algn="just"/>
              <a:r>
                <a:rPr lang="zh-CN" altLang="en-US" dirty="0">
                  <a:latin typeface="宋体" panose="02010600030101010101" pitchFamily="2" charset="-122"/>
                </a:rPr>
                <a:t>存储器</a:t>
              </a:r>
              <a:endParaRPr lang="zh-CN" altLang="en-US" dirty="0">
                <a:latin typeface="宋体" panose="02010600030101010101" pitchFamily="2" charset="-122"/>
              </a:endParaRPr>
            </a:p>
          </p:txBody>
        </p:sp>
        <p:sp>
          <p:nvSpPr>
            <p:cNvPr id="167955" name="Line 28"/>
            <p:cNvSpPr>
              <a:spLocks noChangeAspect="1"/>
            </p:cNvSpPr>
            <p:nvPr/>
          </p:nvSpPr>
          <p:spPr>
            <a:xfrm>
              <a:off x="4860" y="2688"/>
              <a:ext cx="540" cy="0"/>
            </a:xfrm>
            <a:prstGeom prst="line">
              <a:avLst/>
            </a:prstGeom>
            <a:ln w="9525" cap="flat" cmpd="sng">
              <a:solidFill>
                <a:srgbClr val="000000"/>
              </a:solidFill>
              <a:prstDash val="solid"/>
              <a:headEnd type="none" w="med" len="med"/>
              <a:tailEnd type="triangle" w="sm" len="med"/>
            </a:ln>
          </p:spPr>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p:nvPr/>
        </p:nvSpPr>
        <p:spPr>
          <a:xfrm>
            <a:off x="3171825" y="2713038"/>
            <a:ext cx="0" cy="0"/>
          </a:xfrm>
          <a:prstGeom prst="rect">
            <a:avLst/>
          </a:prstGeom>
          <a:noFill/>
          <a:ln w="38100">
            <a:noFill/>
          </a:ln>
        </p:spPr>
        <p:txBody>
          <a:bodyPr>
            <a:spAutoFit/>
          </a:bodyPr>
          <a:p>
            <a:endParaRPr lang="zh-CN" altLang="en-US" dirty="0">
              <a:latin typeface="宋体" panose="02010600030101010101" pitchFamily="2" charset="-122"/>
            </a:endParaRPr>
          </a:p>
        </p:txBody>
      </p:sp>
      <p:sp>
        <p:nvSpPr>
          <p:cNvPr id="14340" name="Text Box 8"/>
          <p:cNvSpPr txBox="1"/>
          <p:nvPr/>
        </p:nvSpPr>
        <p:spPr>
          <a:xfrm>
            <a:off x="179388" y="381000"/>
            <a:ext cx="7897812" cy="1735138"/>
          </a:xfrm>
          <a:prstGeom prst="rect">
            <a:avLst/>
          </a:prstGeom>
          <a:noFill/>
          <a:ln w="38100">
            <a:noFill/>
          </a:ln>
        </p:spPr>
        <p:txBody>
          <a:bodyPr>
            <a:spAutoFit/>
          </a:bodyPr>
          <a:p>
            <a:pPr marL="182880" indent="-182880">
              <a:lnSpc>
                <a:spcPct val="115000"/>
              </a:lnSpc>
              <a:spcAft>
                <a:spcPct val="30000"/>
              </a:spcAft>
            </a:pPr>
            <a:r>
              <a:rPr lang="en-US" altLang="zh-CN" sz="3000" dirty="0">
                <a:solidFill>
                  <a:srgbClr val="9933FF"/>
                </a:solidFill>
                <a:latin typeface="宋体" panose="02010600030101010101" pitchFamily="2" charset="-122"/>
                <a:ea typeface="楷体_GB2312" pitchFamily="49" charset="-122"/>
              </a:rPr>
              <a:t>6</a:t>
            </a:r>
            <a:r>
              <a:rPr lang="zh-CN" altLang="en-US" sz="3000" dirty="0">
                <a:solidFill>
                  <a:srgbClr val="9933FF"/>
                </a:solidFill>
                <a:latin typeface="宋体" panose="02010600030101010101" pitchFamily="2" charset="-122"/>
                <a:ea typeface="楷体_GB2312" pitchFamily="49" charset="-122"/>
              </a:rPr>
              <a:t>．相对寻址</a:t>
            </a:r>
            <a:r>
              <a:rPr lang="zh-CN" altLang="en-US" dirty="0">
                <a:latin typeface="宋体" panose="02010600030101010101" pitchFamily="2" charset="-122"/>
              </a:rPr>
              <a:t> </a:t>
            </a:r>
            <a:endParaRPr lang="zh-CN" altLang="en-US" dirty="0">
              <a:latin typeface="宋体" panose="02010600030101010101" pitchFamily="2" charset="-122"/>
            </a:endParaRPr>
          </a:p>
          <a:p>
            <a:pPr marL="182880" indent="-182880">
              <a:lnSpc>
                <a:spcPct val="115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操作数地址为程序计数器</a:t>
            </a:r>
            <a:r>
              <a:rPr lang="en-US" altLang="zh-CN" dirty="0">
                <a:latin typeface="宋体" panose="02010600030101010101" pitchFamily="2" charset="-122"/>
              </a:rPr>
              <a:t>PC</a:t>
            </a:r>
            <a:r>
              <a:rPr lang="zh-CN" altLang="en-US" dirty="0">
                <a:latin typeface="宋体" panose="02010600030101010101" pitchFamily="2" charset="-122"/>
              </a:rPr>
              <a:t>中的内容与位移量</a:t>
            </a:r>
            <a:r>
              <a:rPr lang="en-US" altLang="zh-CN" dirty="0">
                <a:latin typeface="宋体" panose="02010600030101010101" pitchFamily="2" charset="-122"/>
              </a:rPr>
              <a:t>A</a:t>
            </a:r>
            <a:r>
              <a:rPr lang="zh-CN" altLang="en-US" dirty="0">
                <a:latin typeface="宋体" panose="02010600030101010101" pitchFamily="2" charset="-122"/>
              </a:rPr>
              <a:t>之和，即</a:t>
            </a:r>
            <a:r>
              <a:rPr lang="en-US" altLang="zh-CN" dirty="0">
                <a:latin typeface="宋体" panose="02010600030101010101" pitchFamily="2" charset="-122"/>
              </a:rPr>
              <a:t>EA=</a:t>
            </a:r>
            <a:r>
              <a:rPr lang="zh-CN" altLang="en-US" dirty="0">
                <a:latin typeface="宋体" panose="02010600030101010101" pitchFamily="2" charset="-122"/>
              </a:rPr>
              <a:t>（</a:t>
            </a:r>
            <a:r>
              <a:rPr lang="en-US" altLang="zh-CN" dirty="0">
                <a:latin typeface="宋体" panose="02010600030101010101" pitchFamily="2" charset="-122"/>
              </a:rPr>
              <a:t>PC</a:t>
            </a:r>
            <a:r>
              <a:rPr lang="zh-CN" altLang="en-US" dirty="0">
                <a:latin typeface="宋体" panose="02010600030101010101" pitchFamily="2" charset="-122"/>
              </a:rPr>
              <a:t>）</a:t>
            </a:r>
            <a:r>
              <a:rPr lang="en-US" altLang="zh-CN" dirty="0">
                <a:latin typeface="宋体" panose="02010600030101010101" pitchFamily="2" charset="-122"/>
              </a:rPr>
              <a:t>+ A</a:t>
            </a:r>
            <a:r>
              <a:rPr lang="zh-CN" altLang="en-US" dirty="0">
                <a:latin typeface="宋体" panose="02010600030101010101" pitchFamily="2" charset="-122"/>
              </a:rPr>
              <a:t>。</a:t>
            </a:r>
            <a:endParaRPr lang="zh-CN" altLang="en-US" dirty="0">
              <a:latin typeface="宋体" panose="02010600030101010101" pitchFamily="2" charset="-122"/>
            </a:endParaRPr>
          </a:p>
        </p:txBody>
      </p:sp>
      <p:graphicFrame>
        <p:nvGraphicFramePr>
          <p:cNvPr id="14338" name="Object 9"/>
          <p:cNvGraphicFramePr/>
          <p:nvPr/>
        </p:nvGraphicFramePr>
        <p:xfrm>
          <a:off x="2209800" y="2209800"/>
          <a:ext cx="4648200" cy="4011613"/>
        </p:xfrm>
        <a:graphic>
          <a:graphicData uri="http://schemas.openxmlformats.org/presentationml/2006/ole">
            <mc:AlternateContent xmlns:mc="http://schemas.openxmlformats.org/markup-compatibility/2006">
              <mc:Choice xmlns:v="urn:schemas-microsoft-com:vml" Requires="v">
                <p:oleObj spid="_x0000_s3091" name="" r:id="rId1" imgW="2924175" imgH="2524125" progId="Paint.Picture">
                  <p:embed/>
                </p:oleObj>
              </mc:Choice>
              <mc:Fallback>
                <p:oleObj name="" r:id="rId1" imgW="2924175" imgH="2524125" progId="Paint.Picture">
                  <p:embed/>
                  <p:pic>
                    <p:nvPicPr>
                      <p:cNvPr id="0" name="图片 3090"/>
                      <p:cNvPicPr/>
                      <p:nvPr/>
                    </p:nvPicPr>
                    <p:blipFill>
                      <a:blip r:embed="rId2"/>
                      <a:stretch>
                        <a:fillRect/>
                      </a:stretch>
                    </p:blipFill>
                    <p:spPr>
                      <a:xfrm>
                        <a:off x="2209800" y="2209800"/>
                        <a:ext cx="4648200" cy="4011613"/>
                      </a:xfrm>
                      <a:prstGeom prst="rect">
                        <a:avLst/>
                      </a:prstGeom>
                      <a:noFill/>
                      <a:ln w="38100">
                        <a:noFill/>
                        <a:miter/>
                      </a:ln>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Text Box 2"/>
          <p:cNvSpPr txBox="1"/>
          <p:nvPr/>
        </p:nvSpPr>
        <p:spPr>
          <a:xfrm>
            <a:off x="331788" y="546100"/>
            <a:ext cx="8355012" cy="1735138"/>
          </a:xfrm>
          <a:prstGeom prst="rect">
            <a:avLst/>
          </a:prstGeom>
          <a:noFill/>
          <a:ln w="38100">
            <a:noFill/>
          </a:ln>
        </p:spPr>
        <p:txBody>
          <a:bodyPr>
            <a:spAutoFit/>
          </a:bodyPr>
          <a:p>
            <a:pPr marL="182880" indent="-182880">
              <a:lnSpc>
                <a:spcPct val="115000"/>
              </a:lnSpc>
              <a:spcAft>
                <a:spcPct val="30000"/>
              </a:spcAft>
            </a:pPr>
            <a:r>
              <a:rPr lang="en-US" altLang="zh-CN" sz="3000" dirty="0">
                <a:solidFill>
                  <a:srgbClr val="9933FF"/>
                </a:solidFill>
                <a:latin typeface="宋体" panose="02010600030101010101" pitchFamily="2" charset="-122"/>
                <a:ea typeface="楷体_GB2312" pitchFamily="49" charset="-122"/>
              </a:rPr>
              <a:t>7</a:t>
            </a:r>
            <a:r>
              <a:rPr lang="zh-CN" altLang="en-US" sz="3000" dirty="0">
                <a:solidFill>
                  <a:srgbClr val="9933FF"/>
                </a:solidFill>
                <a:latin typeface="宋体" panose="02010600030101010101" pitchFamily="2" charset="-122"/>
                <a:ea typeface="楷体_GB2312" pitchFamily="49" charset="-122"/>
              </a:rPr>
              <a:t>．基址寻址</a:t>
            </a:r>
            <a:endParaRPr lang="zh-CN" altLang="en-US" sz="3000" dirty="0">
              <a:solidFill>
                <a:srgbClr val="9933FF"/>
              </a:solidFill>
              <a:latin typeface="宋体" panose="02010600030101010101" pitchFamily="2" charset="-122"/>
              <a:ea typeface="楷体_GB2312" pitchFamily="49" charset="-122"/>
            </a:endParaRPr>
          </a:p>
          <a:p>
            <a:pPr marL="182880" indent="-182880">
              <a:lnSpc>
                <a:spcPct val="115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把由指令中给出的地址（位移量）与</a:t>
            </a:r>
            <a:r>
              <a:rPr lang="en-US" altLang="zh-CN" dirty="0">
                <a:latin typeface="宋体" panose="02010600030101010101" pitchFamily="2" charset="-122"/>
              </a:rPr>
              <a:t>CPU </a:t>
            </a:r>
            <a:r>
              <a:rPr lang="zh-CN" altLang="en-US" dirty="0">
                <a:latin typeface="宋体" panose="02010600030101010101" pitchFamily="2" charset="-122"/>
              </a:rPr>
              <a:t>中的某个基址寄存器相加而得到实际的操作数地址。</a:t>
            </a:r>
            <a:endParaRPr lang="zh-CN" altLang="en-US" dirty="0">
              <a:latin typeface="宋体" panose="02010600030101010101" pitchFamily="2" charset="-122"/>
              <a:ea typeface="楷体_GB2312" pitchFamily="49" charset="-122"/>
            </a:endParaRPr>
          </a:p>
        </p:txBody>
      </p:sp>
      <p:graphicFrame>
        <p:nvGraphicFramePr>
          <p:cNvPr id="15362" name="Object 3"/>
          <p:cNvGraphicFramePr/>
          <p:nvPr/>
        </p:nvGraphicFramePr>
        <p:xfrm>
          <a:off x="1066800" y="2451100"/>
          <a:ext cx="5029200" cy="3873500"/>
        </p:xfrm>
        <a:graphic>
          <a:graphicData uri="http://schemas.openxmlformats.org/presentationml/2006/ole">
            <mc:AlternateContent xmlns:mc="http://schemas.openxmlformats.org/markup-compatibility/2006">
              <mc:Choice xmlns:v="urn:schemas-microsoft-com:vml" Requires="v">
                <p:oleObj spid="_x0000_s3092" name="" r:id="rId1" imgW="3067050" imgH="2362200" progId="Paint.Picture">
                  <p:embed/>
                </p:oleObj>
              </mc:Choice>
              <mc:Fallback>
                <p:oleObj name="" r:id="rId1" imgW="3067050" imgH="2362200" progId="Paint.Picture">
                  <p:embed/>
                  <p:pic>
                    <p:nvPicPr>
                      <p:cNvPr id="0" name="图片 3091"/>
                      <p:cNvPicPr/>
                      <p:nvPr/>
                    </p:nvPicPr>
                    <p:blipFill>
                      <a:blip r:embed="rId2"/>
                      <a:stretch>
                        <a:fillRect/>
                      </a:stretch>
                    </p:blipFill>
                    <p:spPr>
                      <a:xfrm>
                        <a:off x="1066800" y="2451100"/>
                        <a:ext cx="5029200" cy="3873500"/>
                      </a:xfrm>
                      <a:prstGeom prst="rect">
                        <a:avLst/>
                      </a:prstGeom>
                      <a:noFill/>
                      <a:ln w="38100">
                        <a:noFill/>
                        <a:miter/>
                      </a:ln>
                    </p:spPr>
                  </p:pic>
                </p:oleObj>
              </mc:Fallback>
            </mc:AlternateContent>
          </a:graphicData>
        </a:graphic>
      </p:graphicFrame>
      <p:sp>
        <p:nvSpPr>
          <p:cNvPr id="15364" name="Text Box 4"/>
          <p:cNvSpPr txBox="1"/>
          <p:nvPr/>
        </p:nvSpPr>
        <p:spPr>
          <a:xfrm>
            <a:off x="6248400" y="4343400"/>
            <a:ext cx="2319338" cy="519113"/>
          </a:xfrm>
          <a:prstGeom prst="rect">
            <a:avLst/>
          </a:prstGeom>
          <a:noFill/>
          <a:ln w="38100">
            <a:noFill/>
          </a:ln>
        </p:spPr>
        <p:txBody>
          <a:bodyPr wrap="none" lIns="90000" tIns="46800" rIns="90000" bIns="46800">
            <a:spAutoFit/>
          </a:bodyPr>
          <a:p>
            <a:r>
              <a:rPr lang="en-US" altLang="zh-CN" dirty="0">
                <a:latin typeface="宋体" panose="02010600030101010101" pitchFamily="2" charset="-122"/>
              </a:rPr>
              <a:t>EA=(R)</a:t>
            </a:r>
            <a:r>
              <a:rPr lang="zh-CN" altLang="en-US" baseline="-25000" dirty="0">
                <a:latin typeface="宋体" panose="02010600030101010101" pitchFamily="2" charset="-122"/>
              </a:rPr>
              <a:t>基址</a:t>
            </a:r>
            <a:r>
              <a:rPr lang="en-US" altLang="zh-CN" dirty="0">
                <a:latin typeface="宋体" panose="02010600030101010101" pitchFamily="2" charset="-122"/>
              </a:rPr>
              <a:t>+A</a:t>
            </a:r>
            <a:endParaRPr lang="en-US" altLang="zh-CN" dirty="0">
              <a:latin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044"/>
          <p:cNvGrpSpPr/>
          <p:nvPr/>
        </p:nvGrpSpPr>
        <p:grpSpPr>
          <a:xfrm>
            <a:off x="179388" y="1758950"/>
            <a:ext cx="9547225" cy="3179763"/>
            <a:chOff x="113" y="989"/>
            <a:chExt cx="6014" cy="2003"/>
          </a:xfrm>
        </p:grpSpPr>
        <p:grpSp>
          <p:nvGrpSpPr>
            <p:cNvPr id="16394" name="Group 1042"/>
            <p:cNvGrpSpPr/>
            <p:nvPr/>
          </p:nvGrpSpPr>
          <p:grpSpPr>
            <a:xfrm>
              <a:off x="113" y="989"/>
              <a:ext cx="6014" cy="2003"/>
              <a:chOff x="113" y="989"/>
              <a:chExt cx="6014" cy="2003"/>
            </a:xfrm>
          </p:grpSpPr>
          <p:graphicFrame>
            <p:nvGraphicFramePr>
              <p:cNvPr id="16386" name="Object 1029"/>
              <p:cNvGraphicFramePr/>
              <p:nvPr/>
            </p:nvGraphicFramePr>
            <p:xfrm>
              <a:off x="2527" y="989"/>
              <a:ext cx="3600" cy="2003"/>
            </p:xfrm>
            <a:graphic>
              <a:graphicData uri="http://schemas.openxmlformats.org/presentationml/2006/ole">
                <mc:AlternateContent xmlns:mc="http://schemas.openxmlformats.org/markup-compatibility/2006">
                  <mc:Choice xmlns:v="urn:schemas-microsoft-com:vml" Requires="v">
                    <p:oleObj spid="_x0000_s3089" name="" r:id="rId1" imgW="3028950" imgH="1685925" progId="Visio.Drawing.5">
                      <p:embed/>
                    </p:oleObj>
                  </mc:Choice>
                  <mc:Fallback>
                    <p:oleObj name="" r:id="rId1" imgW="3028950" imgH="1685925" progId="Visio.Drawing.5">
                      <p:embed/>
                      <p:pic>
                        <p:nvPicPr>
                          <p:cNvPr id="0" name="图片 3088"/>
                          <p:cNvPicPr/>
                          <p:nvPr/>
                        </p:nvPicPr>
                        <p:blipFill>
                          <a:blip r:embed="rId2"/>
                          <a:stretch>
                            <a:fillRect/>
                          </a:stretch>
                        </p:blipFill>
                        <p:spPr>
                          <a:xfrm>
                            <a:off x="2527" y="989"/>
                            <a:ext cx="3600" cy="2003"/>
                          </a:xfrm>
                          <a:prstGeom prst="rect">
                            <a:avLst/>
                          </a:prstGeom>
                          <a:noFill/>
                          <a:ln w="38100">
                            <a:noFill/>
                            <a:miter/>
                          </a:ln>
                        </p:spPr>
                      </p:pic>
                    </p:oleObj>
                  </mc:Fallback>
                </mc:AlternateContent>
              </a:graphicData>
            </a:graphic>
          </p:graphicFrame>
          <p:grpSp>
            <p:nvGrpSpPr>
              <p:cNvPr id="16397" name="Group 1030"/>
              <p:cNvGrpSpPr/>
              <p:nvPr/>
            </p:nvGrpSpPr>
            <p:grpSpPr>
              <a:xfrm>
                <a:off x="113" y="1600"/>
                <a:ext cx="2527" cy="1072"/>
                <a:chOff x="0" y="2862"/>
                <a:chExt cx="2527" cy="1072"/>
              </a:xfrm>
            </p:grpSpPr>
            <p:graphicFrame>
              <p:nvGraphicFramePr>
                <p:cNvPr id="16398" name="Picture 1031"/>
                <p:cNvGraphicFramePr>
                  <a:graphicFrameLocks noChangeAspect="1"/>
                </p:cNvGraphicFramePr>
                <p:nvPr/>
              </p:nvGraphicFramePr>
              <p:xfrm>
                <a:off x="0" y="2862"/>
                <a:ext cx="2400" cy="265"/>
              </p:xfrm>
              <a:graphic>
                <a:graphicData uri="http://schemas.openxmlformats.org/presentationml/2006/ole">
                  <mc:AlternateContent xmlns:mc="http://schemas.openxmlformats.org/markup-compatibility/2006">
                    <mc:Choice xmlns:v="urn:schemas-microsoft-com:vml" Requires="v">
                      <p:oleObj spid="_x0000_s3090" name="" r:id="rId3" imgW="1740535" imgH="191770" progId="">
                        <p:embed/>
                      </p:oleObj>
                    </mc:Choice>
                    <mc:Fallback>
                      <p:oleObj name="" r:id="rId3" imgW="1740535" imgH="191770" progId="">
                        <p:embed/>
                        <p:pic>
                          <p:nvPicPr>
                            <p:cNvPr id="0" name="图片 3089"/>
                            <p:cNvPicPr/>
                            <p:nvPr/>
                          </p:nvPicPr>
                          <p:blipFill>
                            <a:blip r:embed="rId4"/>
                            <a:stretch>
                              <a:fillRect/>
                            </a:stretch>
                          </p:blipFill>
                          <p:spPr>
                            <a:xfrm>
                              <a:off x="0" y="2862"/>
                              <a:ext cx="2400" cy="265"/>
                            </a:xfrm>
                            <a:prstGeom prst="rect">
                              <a:avLst/>
                            </a:prstGeom>
                            <a:noFill/>
                            <a:ln w="38100">
                              <a:noFill/>
                              <a:miter/>
                            </a:ln>
                          </p:spPr>
                        </p:pic>
                      </p:oleObj>
                    </mc:Fallback>
                  </mc:AlternateContent>
                </a:graphicData>
              </a:graphic>
            </p:graphicFrame>
            <p:sp>
              <p:nvSpPr>
                <p:cNvPr id="16399" name="Text Box 1032"/>
                <p:cNvSpPr txBox="1"/>
                <p:nvPr/>
              </p:nvSpPr>
              <p:spPr>
                <a:xfrm>
                  <a:off x="0" y="3338"/>
                  <a:ext cx="2527" cy="596"/>
                </a:xfrm>
                <a:prstGeom prst="rect">
                  <a:avLst/>
                </a:prstGeom>
                <a:noFill/>
                <a:ln w="38100">
                  <a:noFill/>
                </a:ln>
              </p:spPr>
              <p:txBody>
                <a:bodyPr>
                  <a:spAutoFit/>
                </a:bodyPr>
                <a:p>
                  <a:pPr algn="ctr"/>
                  <a:r>
                    <a:rPr lang="en-US" altLang="zh-CN" dirty="0">
                      <a:latin typeface="宋体" panose="02010600030101010101" pitchFamily="2" charset="-122"/>
                    </a:rPr>
                    <a:t>8086</a:t>
                  </a:r>
                  <a:r>
                    <a:rPr lang="zh-CN" altLang="en-US" dirty="0">
                      <a:latin typeface="宋体" panose="02010600030101010101" pitchFamily="2" charset="-122"/>
                    </a:rPr>
                    <a:t>指令</a:t>
                  </a:r>
                  <a:endParaRPr lang="zh-CN" altLang="en-US" dirty="0">
                    <a:latin typeface="宋体" panose="02010600030101010101" pitchFamily="2" charset="-122"/>
                  </a:endParaRPr>
                </a:p>
                <a:p>
                  <a:pPr algn="ctr"/>
                  <a:r>
                    <a:rPr lang="en-US" altLang="zh-CN" dirty="0">
                      <a:latin typeface="宋体" panose="02010600030101010101" pitchFamily="2" charset="-122"/>
                    </a:rPr>
                    <a:t>MOV AL</a:t>
                  </a:r>
                  <a:r>
                    <a:rPr lang="zh-CN" altLang="en-US" dirty="0">
                      <a:latin typeface="宋体" panose="02010600030101010101" pitchFamily="2" charset="-122"/>
                    </a:rPr>
                    <a:t>，</a:t>
                  </a:r>
                  <a:r>
                    <a:rPr lang="en-US" altLang="zh-CN" dirty="0">
                      <a:latin typeface="宋体" panose="02010600030101010101" pitchFamily="2" charset="-122"/>
                    </a:rPr>
                    <a:t>[SI+1000H] </a:t>
                  </a:r>
                  <a:endParaRPr lang="en-US" altLang="zh-CN" dirty="0">
                    <a:latin typeface="宋体" panose="02010600030101010101" pitchFamily="2" charset="-122"/>
                  </a:endParaRPr>
                </a:p>
              </p:txBody>
            </p:sp>
          </p:grpSp>
        </p:grpSp>
        <p:sp>
          <p:nvSpPr>
            <p:cNvPr id="16395" name="Text Box 1040"/>
            <p:cNvSpPr txBox="1"/>
            <p:nvPr/>
          </p:nvSpPr>
          <p:spPr>
            <a:xfrm>
              <a:off x="3936" y="1497"/>
              <a:ext cx="240" cy="231"/>
            </a:xfrm>
            <a:prstGeom prst="rect">
              <a:avLst/>
            </a:prstGeom>
            <a:noFill/>
            <a:ln w="38100">
              <a:noFill/>
            </a:ln>
          </p:spPr>
          <p:txBody>
            <a:bodyPr lIns="18000" tIns="46800" rIns="0" bIns="46800">
              <a:spAutoFit/>
            </a:bodyPr>
            <a:p>
              <a:r>
                <a:rPr lang="en-US" altLang="zh-CN" sz="1800" dirty="0">
                  <a:latin typeface="宋体" panose="02010600030101010101" pitchFamily="2" charset="-122"/>
                </a:rPr>
                <a:t>EA</a:t>
              </a:r>
              <a:endParaRPr lang="en-US" altLang="zh-CN" sz="1800" dirty="0">
                <a:latin typeface="宋体" panose="02010600030101010101" pitchFamily="2" charset="-122"/>
              </a:endParaRPr>
            </a:p>
          </p:txBody>
        </p:sp>
        <p:sp>
          <p:nvSpPr>
            <p:cNvPr id="16396" name="Text Box 1041"/>
            <p:cNvSpPr txBox="1"/>
            <p:nvPr/>
          </p:nvSpPr>
          <p:spPr>
            <a:xfrm>
              <a:off x="3168" y="2697"/>
              <a:ext cx="511" cy="231"/>
            </a:xfrm>
            <a:prstGeom prst="rect">
              <a:avLst/>
            </a:prstGeom>
            <a:solidFill>
              <a:schemeClr val="bg1"/>
            </a:solidFill>
            <a:ln w="38100">
              <a:noFill/>
            </a:ln>
          </p:spPr>
          <p:txBody>
            <a:bodyPr wrap="none" lIns="90000" tIns="46800" rIns="90000" bIns="46800">
              <a:spAutoFit/>
            </a:bodyPr>
            <a:p>
              <a:r>
                <a:rPr lang="zh-CN" altLang="en-US" sz="1800" dirty="0">
                  <a:latin typeface="宋体" panose="02010600030101010101" pitchFamily="2" charset="-122"/>
                </a:rPr>
                <a:t>图</a:t>
              </a:r>
              <a:r>
                <a:rPr lang="en-US" altLang="zh-CN" sz="1800" dirty="0">
                  <a:latin typeface="宋体" panose="02010600030101010101" pitchFamily="2" charset="-122"/>
                </a:rPr>
                <a:t>5.13</a:t>
              </a:r>
              <a:endParaRPr lang="en-US" altLang="zh-CN" sz="1800" dirty="0">
                <a:latin typeface="宋体" panose="02010600030101010101" pitchFamily="2" charset="-122"/>
              </a:endParaRPr>
            </a:p>
          </p:txBody>
        </p:sp>
      </p:grpSp>
      <p:sp>
        <p:nvSpPr>
          <p:cNvPr id="16388" name="Text Box 1027"/>
          <p:cNvSpPr txBox="1"/>
          <p:nvPr/>
        </p:nvSpPr>
        <p:spPr>
          <a:xfrm>
            <a:off x="179388" y="341313"/>
            <a:ext cx="8736012" cy="1758950"/>
          </a:xfrm>
          <a:prstGeom prst="rect">
            <a:avLst/>
          </a:prstGeom>
          <a:noFill/>
          <a:ln w="38100">
            <a:noFill/>
          </a:ln>
        </p:spPr>
        <p:txBody>
          <a:bodyPr>
            <a:spAutoFit/>
          </a:bodyPr>
          <a:p>
            <a:pPr marL="182880" indent="-182880">
              <a:lnSpc>
                <a:spcPct val="115000"/>
              </a:lnSpc>
              <a:spcAft>
                <a:spcPct val="35000"/>
              </a:spcAft>
            </a:pPr>
            <a:r>
              <a:rPr lang="en-US" altLang="zh-CN" sz="3000" dirty="0">
                <a:solidFill>
                  <a:srgbClr val="9933FF"/>
                </a:solidFill>
                <a:latin typeface="宋体" panose="02010600030101010101" pitchFamily="2" charset="-122"/>
                <a:ea typeface="楷体_GB2312" pitchFamily="49" charset="-122"/>
              </a:rPr>
              <a:t>8</a:t>
            </a:r>
            <a:r>
              <a:rPr lang="zh-CN" altLang="en-US" sz="3000" dirty="0">
                <a:solidFill>
                  <a:srgbClr val="9933FF"/>
                </a:solidFill>
                <a:latin typeface="宋体" panose="02010600030101010101" pitchFamily="2" charset="-122"/>
                <a:ea typeface="楷体_GB2312" pitchFamily="49" charset="-122"/>
              </a:rPr>
              <a:t>．寄存器变址</a:t>
            </a:r>
            <a:r>
              <a:rPr lang="zh-CN" altLang="en-US" sz="3000" dirty="0">
                <a:solidFill>
                  <a:srgbClr val="9933FF"/>
                </a:solidFill>
                <a:latin typeface="楷体_GB2312" pitchFamily="49" charset="-122"/>
                <a:ea typeface="楷体_GB2312" pitchFamily="49" charset="-122"/>
              </a:rPr>
              <a:t>寻址</a:t>
            </a:r>
            <a:r>
              <a:rPr lang="zh-CN" altLang="en-US" sz="3000" dirty="0">
                <a:solidFill>
                  <a:srgbClr val="9933FF"/>
                </a:solidFill>
                <a:latin typeface="宋体" panose="02010600030101010101" pitchFamily="2" charset="-122"/>
                <a:ea typeface="楷体_GB2312" pitchFamily="49" charset="-122"/>
              </a:rPr>
              <a:t> </a:t>
            </a:r>
            <a:endParaRPr lang="zh-CN" altLang="en-US" sz="3000" dirty="0">
              <a:solidFill>
                <a:srgbClr val="9933FF"/>
              </a:solidFill>
              <a:latin typeface="宋体" panose="02010600030101010101" pitchFamily="2" charset="-122"/>
              <a:ea typeface="楷体_GB2312" pitchFamily="49" charset="-122"/>
            </a:endParaRPr>
          </a:p>
          <a:p>
            <a:pPr marL="182880" indent="-182880">
              <a:lnSpc>
                <a:spcPct val="115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操作数地址为</a:t>
            </a:r>
            <a:r>
              <a:rPr lang="zh-CN" altLang="en-US" dirty="0">
                <a:solidFill>
                  <a:schemeClr val="folHlink"/>
                </a:solidFill>
                <a:latin typeface="宋体" panose="02010600030101010101" pitchFamily="2" charset="-122"/>
              </a:rPr>
              <a:t>变址寄存器中的内容与位移量之和</a:t>
            </a:r>
            <a:r>
              <a:rPr lang="zh-CN" altLang="en-US" dirty="0">
                <a:latin typeface="宋体" panose="02010600030101010101" pitchFamily="2" charset="-122"/>
              </a:rPr>
              <a:t>；即</a:t>
            </a:r>
            <a:r>
              <a:rPr lang="en-US" altLang="zh-CN" dirty="0">
                <a:latin typeface="宋体" panose="02010600030101010101" pitchFamily="2" charset="-122"/>
              </a:rPr>
              <a:t>EA=</a:t>
            </a:r>
            <a:r>
              <a:rPr lang="zh-CN" altLang="en-US" dirty="0">
                <a:latin typeface="宋体" panose="02010600030101010101" pitchFamily="2" charset="-122"/>
              </a:rPr>
              <a:t>（</a:t>
            </a:r>
            <a:r>
              <a:rPr lang="en-US" altLang="zh-CN" dirty="0">
                <a:latin typeface="宋体" panose="02010600030101010101" pitchFamily="2" charset="-122"/>
              </a:rPr>
              <a:t>R</a:t>
            </a:r>
            <a:r>
              <a:rPr lang="zh-CN" altLang="en-US" dirty="0">
                <a:latin typeface="宋体" panose="02010600030101010101" pitchFamily="2" charset="-122"/>
              </a:rPr>
              <a:t>）</a:t>
            </a:r>
            <a:r>
              <a:rPr lang="zh-CN" altLang="en-US" baseline="-25000" dirty="0">
                <a:latin typeface="宋体" panose="02010600030101010101" pitchFamily="2" charset="-122"/>
              </a:rPr>
              <a:t>变址</a:t>
            </a:r>
            <a:r>
              <a:rPr lang="en-US" altLang="zh-CN" dirty="0">
                <a:latin typeface="宋体" panose="02010600030101010101" pitchFamily="2" charset="-122"/>
              </a:rPr>
              <a:t>+A</a:t>
            </a:r>
            <a:r>
              <a:rPr lang="zh-CN" altLang="en-US" dirty="0">
                <a:latin typeface="宋体" panose="02010600030101010101" pitchFamily="2" charset="-122"/>
              </a:rPr>
              <a:t>。 </a:t>
            </a:r>
            <a:endParaRPr lang="zh-CN" altLang="en-US" dirty="0">
              <a:latin typeface="宋体" panose="02010600030101010101" pitchFamily="2" charset="-122"/>
            </a:endParaRPr>
          </a:p>
        </p:txBody>
      </p:sp>
      <p:grpSp>
        <p:nvGrpSpPr>
          <p:cNvPr id="16389" name="Group 1039"/>
          <p:cNvGrpSpPr/>
          <p:nvPr/>
        </p:nvGrpSpPr>
        <p:grpSpPr>
          <a:xfrm>
            <a:off x="179388" y="2728913"/>
            <a:ext cx="3832225" cy="525462"/>
            <a:chOff x="113" y="1600"/>
            <a:chExt cx="2414" cy="331"/>
          </a:xfrm>
        </p:grpSpPr>
        <p:sp>
          <p:nvSpPr>
            <p:cNvPr id="16390" name="Text Box 1035"/>
            <p:cNvSpPr txBox="1"/>
            <p:nvPr/>
          </p:nvSpPr>
          <p:spPr>
            <a:xfrm>
              <a:off x="113" y="1600"/>
              <a:ext cx="2414" cy="331"/>
            </a:xfrm>
            <a:prstGeom prst="rect">
              <a:avLst/>
            </a:prstGeom>
            <a:solidFill>
              <a:schemeClr val="bg1"/>
            </a:solidFill>
            <a:ln w="19050" cap="flat" cmpd="sng">
              <a:solidFill>
                <a:schemeClr val="tx1"/>
              </a:solidFill>
              <a:prstDash val="solid"/>
              <a:miter/>
              <a:headEnd type="none" w="med" len="med"/>
              <a:tailEnd type="none" w="med" len="med"/>
            </a:ln>
          </p:spPr>
          <p:txBody>
            <a:bodyPr lIns="90000" tIns="46800" rIns="90000" bIns="46800">
              <a:spAutoFit/>
            </a:bodyPr>
            <a:p>
              <a:pPr>
                <a:lnSpc>
                  <a:spcPct val="100000"/>
                </a:lnSpc>
              </a:pPr>
              <a:r>
                <a:rPr lang="en-US" altLang="zh-CN" dirty="0">
                  <a:latin typeface="宋体" panose="02010600030101010101" pitchFamily="2" charset="-122"/>
                </a:rPr>
                <a:t> OP   F8  R    A</a:t>
              </a:r>
              <a:endParaRPr lang="en-US" altLang="zh-CN" dirty="0">
                <a:latin typeface="宋体" panose="02010600030101010101" pitchFamily="2" charset="-122"/>
              </a:endParaRPr>
            </a:p>
          </p:txBody>
        </p:sp>
        <p:sp>
          <p:nvSpPr>
            <p:cNvPr id="16391" name="Line 1036"/>
            <p:cNvSpPr/>
            <p:nvPr/>
          </p:nvSpPr>
          <p:spPr>
            <a:xfrm>
              <a:off x="720" y="1600"/>
              <a:ext cx="0" cy="300"/>
            </a:xfrm>
            <a:prstGeom prst="line">
              <a:avLst/>
            </a:prstGeom>
            <a:ln w="19050" cap="flat" cmpd="sng">
              <a:solidFill>
                <a:schemeClr val="tx1"/>
              </a:solidFill>
              <a:prstDash val="solid"/>
              <a:miter/>
              <a:headEnd type="none" w="med" len="med"/>
              <a:tailEnd type="none" w="med" len="med"/>
            </a:ln>
          </p:spPr>
        </p:sp>
        <p:sp>
          <p:nvSpPr>
            <p:cNvPr id="16392" name="Line 1037"/>
            <p:cNvSpPr/>
            <p:nvPr/>
          </p:nvSpPr>
          <p:spPr>
            <a:xfrm>
              <a:off x="1200" y="1600"/>
              <a:ext cx="0" cy="300"/>
            </a:xfrm>
            <a:prstGeom prst="line">
              <a:avLst/>
            </a:prstGeom>
            <a:ln w="19050" cap="flat" cmpd="sng">
              <a:solidFill>
                <a:schemeClr val="tx1"/>
              </a:solidFill>
              <a:prstDash val="solid"/>
              <a:miter/>
              <a:headEnd type="none" w="med" len="med"/>
              <a:tailEnd type="none" w="med" len="med"/>
            </a:ln>
          </p:spPr>
        </p:sp>
        <p:sp>
          <p:nvSpPr>
            <p:cNvPr id="16393" name="Line 1038"/>
            <p:cNvSpPr/>
            <p:nvPr/>
          </p:nvSpPr>
          <p:spPr>
            <a:xfrm>
              <a:off x="1680" y="1600"/>
              <a:ext cx="0" cy="300"/>
            </a:xfrm>
            <a:prstGeom prst="line">
              <a:avLst/>
            </a:prstGeom>
            <a:ln w="19050"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Text Box 7171"/>
          <p:cNvSpPr txBox="1"/>
          <p:nvPr/>
        </p:nvSpPr>
        <p:spPr>
          <a:xfrm>
            <a:off x="179388" y="762000"/>
            <a:ext cx="8736012" cy="1803400"/>
          </a:xfrm>
          <a:prstGeom prst="rect">
            <a:avLst/>
          </a:prstGeom>
          <a:noFill/>
          <a:ln w="38100">
            <a:noFill/>
          </a:ln>
        </p:spPr>
        <p:txBody>
          <a:bodyPr>
            <a:spAutoFit/>
          </a:bodyPr>
          <a:p>
            <a:pPr marL="182880" indent="-182880">
              <a:lnSpc>
                <a:spcPct val="120000"/>
              </a:lnSpc>
              <a:spcAft>
                <a:spcPct val="30000"/>
              </a:spcAft>
            </a:pPr>
            <a:r>
              <a:rPr lang="en-US" altLang="zh-CN" sz="3000" dirty="0">
                <a:solidFill>
                  <a:srgbClr val="9933FF"/>
                </a:solidFill>
                <a:latin typeface="宋体" panose="02010600030101010101" pitchFamily="2" charset="-122"/>
                <a:ea typeface="楷体_GB2312" pitchFamily="49" charset="-122"/>
              </a:rPr>
              <a:t>9</a:t>
            </a:r>
            <a:r>
              <a:rPr lang="zh-CN" altLang="en-US" sz="3000" dirty="0">
                <a:solidFill>
                  <a:srgbClr val="9933FF"/>
                </a:solidFill>
                <a:latin typeface="宋体" panose="02010600030101010101" pitchFamily="2" charset="-122"/>
                <a:ea typeface="楷体_GB2312" pitchFamily="49" charset="-122"/>
              </a:rPr>
              <a:t>．隐含寻址方式</a:t>
            </a:r>
            <a:endParaRPr lang="zh-CN" altLang="en-US" sz="3000" dirty="0">
              <a:solidFill>
                <a:srgbClr val="9933FF"/>
              </a:solidFill>
              <a:latin typeface="宋体" panose="02010600030101010101" pitchFamily="2" charset="-122"/>
            </a:endParaRPr>
          </a:p>
          <a:p>
            <a:pPr marL="182880" indent="-182880">
              <a:lnSpc>
                <a:spcPct val="120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指令</a:t>
            </a:r>
            <a:r>
              <a:rPr lang="zh-CN" altLang="en-US" dirty="0">
                <a:solidFill>
                  <a:schemeClr val="folHlink"/>
                </a:solidFill>
                <a:latin typeface="宋体" panose="02010600030101010101" pitchFamily="2" charset="-122"/>
              </a:rPr>
              <a:t>没有明显地给出操作数地址</a:t>
            </a:r>
            <a:r>
              <a:rPr lang="zh-CN" altLang="en-US" dirty="0">
                <a:latin typeface="宋体" panose="02010600030101010101" pitchFamily="2" charset="-122"/>
              </a:rPr>
              <a:t>，而在操作码中隐含着操作数地址。如操作数隐含在</a:t>
            </a:r>
            <a:r>
              <a:rPr lang="zh-CN" altLang="en-US" dirty="0">
                <a:solidFill>
                  <a:schemeClr val="folHlink"/>
                </a:solidFill>
                <a:latin typeface="宋体" panose="02010600030101010101" pitchFamily="2" charset="-122"/>
              </a:rPr>
              <a:t>累加器</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堆栈内</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421892" name="Text Box 7172"/>
          <p:cNvSpPr txBox="1"/>
          <p:nvPr/>
        </p:nvSpPr>
        <p:spPr>
          <a:xfrm>
            <a:off x="179388" y="2667000"/>
            <a:ext cx="8828087" cy="1803400"/>
          </a:xfrm>
          <a:prstGeom prst="rect">
            <a:avLst/>
          </a:prstGeom>
          <a:noFill/>
          <a:ln w="38100">
            <a:noFill/>
          </a:ln>
        </p:spPr>
        <p:txBody>
          <a:bodyPr>
            <a:spAutoFit/>
          </a:bodyPr>
          <a:p>
            <a:pPr marL="182880" indent="-182880">
              <a:lnSpc>
                <a:spcPct val="120000"/>
              </a:lnSpc>
              <a:spcAft>
                <a:spcPct val="30000"/>
              </a:spcAft>
            </a:pPr>
            <a:r>
              <a:rPr lang="en-US" altLang="zh-CN" sz="3000" dirty="0">
                <a:solidFill>
                  <a:srgbClr val="9933FF"/>
                </a:solidFill>
                <a:latin typeface="宋体" panose="02010600030101010101" pitchFamily="2" charset="-122"/>
                <a:ea typeface="楷体_GB2312" pitchFamily="49" charset="-122"/>
              </a:rPr>
              <a:t>10</a:t>
            </a:r>
            <a:r>
              <a:rPr lang="zh-CN" altLang="en-US" sz="3000" dirty="0">
                <a:solidFill>
                  <a:srgbClr val="9933FF"/>
                </a:solidFill>
                <a:latin typeface="宋体" panose="02010600030101010101" pitchFamily="2" charset="-122"/>
                <a:ea typeface="楷体_GB2312" pitchFamily="49" charset="-122"/>
              </a:rPr>
              <a:t>．其它寻址方式</a:t>
            </a:r>
            <a:endParaRPr lang="zh-CN" altLang="en-US" sz="3000" dirty="0">
              <a:solidFill>
                <a:srgbClr val="9933FF"/>
              </a:solidFill>
              <a:latin typeface="宋体" panose="02010600030101010101" pitchFamily="2" charset="-122"/>
            </a:endParaRPr>
          </a:p>
          <a:p>
            <a:pPr marL="182880" indent="-182880">
              <a:lnSpc>
                <a:spcPct val="120000"/>
              </a:lnSpc>
            </a:pPr>
            <a:r>
              <a:rPr lang="zh-CN" altLang="en-US"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有的计算机指令系统中还有更复杂的寻址方式，如基址变址寻址、位寻址、块寻址、串寻址等等。</a:t>
            </a:r>
            <a:endParaRPr lang="zh-CN" altLang="en-US" dirty="0">
              <a:latin typeface="宋体" panose="02010600030101010101" pitchFamily="2" charset="-122"/>
            </a:endParaRPr>
          </a:p>
        </p:txBody>
      </p:sp>
      <p:sp>
        <p:nvSpPr>
          <p:cNvPr id="421893" name="Text Box 7173"/>
          <p:cNvSpPr txBox="1"/>
          <p:nvPr/>
        </p:nvSpPr>
        <p:spPr>
          <a:xfrm>
            <a:off x="179388" y="4597400"/>
            <a:ext cx="8736012" cy="1117600"/>
          </a:xfrm>
          <a:prstGeom prst="rect">
            <a:avLst/>
          </a:prstGeom>
          <a:noFill/>
          <a:ln w="38100">
            <a:noFill/>
          </a:ln>
        </p:spPr>
        <p:txBody>
          <a:bodyPr>
            <a:spAutoFit/>
          </a:bodyPr>
          <a:p>
            <a:pPr marL="182880" indent="-182880">
              <a:lnSpc>
                <a:spcPct val="12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latin typeface="宋体" panose="02010600030101010101" pitchFamily="2" charset="-122"/>
              </a:rPr>
              <a:t>在使用机器时，不仅要了解该机总体上有哪些寻址方式，还应了解各指令具体有哪些寻址方式。</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 calcmode="lin" valueType="num">
                                      <p:cBhvr additive="base">
                                        <p:cTn id="7" dur="500" fill="hold"/>
                                        <p:tgtEl>
                                          <p:spTgt spid="421892"/>
                                        </p:tgtEl>
                                        <p:attrNameLst>
                                          <p:attrName>ppt_x</p:attrName>
                                        </p:attrNameLst>
                                      </p:cBhvr>
                                      <p:tavLst>
                                        <p:tav tm="0">
                                          <p:val>
                                            <p:strVal val="0-#ppt_w/2"/>
                                          </p:val>
                                        </p:tav>
                                        <p:tav tm="100000">
                                          <p:val>
                                            <p:strVal val="#ppt_x"/>
                                          </p:val>
                                        </p:tav>
                                      </p:tavLst>
                                    </p:anim>
                                    <p:anim calcmode="lin" valueType="num">
                                      <p:cBhvr additive="base">
                                        <p:cTn id="8" dur="500" fill="hold"/>
                                        <p:tgtEl>
                                          <p:spTgt spid="4218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1893"/>
                                        </p:tgtEl>
                                        <p:attrNameLst>
                                          <p:attrName>style.visibility</p:attrName>
                                        </p:attrNameLst>
                                      </p:cBhvr>
                                      <p:to>
                                        <p:strVal val="visible"/>
                                      </p:to>
                                    </p:set>
                                    <p:anim calcmode="lin" valueType="num">
                                      <p:cBhvr additive="base">
                                        <p:cTn id="13" dur="500" fill="hold"/>
                                        <p:tgtEl>
                                          <p:spTgt spid="421893"/>
                                        </p:tgtEl>
                                        <p:attrNameLst>
                                          <p:attrName>ppt_x</p:attrName>
                                        </p:attrNameLst>
                                      </p:cBhvr>
                                      <p:tavLst>
                                        <p:tav tm="0">
                                          <p:val>
                                            <p:strVal val="#ppt_x"/>
                                          </p:val>
                                        </p:tav>
                                        <p:tav tm="100000">
                                          <p:val>
                                            <p:strVal val="#ppt_x"/>
                                          </p:val>
                                        </p:tav>
                                      </p:tavLst>
                                    </p:anim>
                                    <p:anim calcmode="lin" valueType="num">
                                      <p:cBhvr additive="base">
                                        <p:cTn id="14" dur="500" fill="hold"/>
                                        <p:tgtEl>
                                          <p:spTgt spid="421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p:bldP spid="42189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69987" name="Rectangle 2"/>
          <p:cNvSpPr/>
          <p:nvPr>
            <p:ph type="title"/>
          </p:nvPr>
        </p:nvSpPr>
        <p:spPr>
          <a:xfrm>
            <a:off x="1962150" y="908050"/>
            <a:ext cx="4779963" cy="838200"/>
          </a:xfrm>
          <a:ln/>
        </p:spPr>
        <p:txBody>
          <a:bodyPr vert="horz" wrap="square" lIns="92075" tIns="46038" rIns="92075" bIns="46038" anchor="ctr" anchorCtr="0"/>
          <a:p>
            <a:pPr eaLnBrk="1" hangingPunct="1">
              <a:lnSpc>
                <a:spcPct val="100000"/>
              </a:lnSpc>
            </a:pPr>
            <a:r>
              <a:rPr lang="zh-CN" altLang="en-US" sz="4000" dirty="0">
                <a:latin typeface="宋体" panose="02010600030101010101" pitchFamily="2" charset="-122"/>
              </a:rPr>
              <a:t>第</a:t>
            </a:r>
            <a:r>
              <a:rPr lang="en-US" altLang="zh-CN" sz="4000" dirty="0">
                <a:latin typeface="Times New Roman" panose="02020603050405020304" pitchFamily="18" charset="0"/>
              </a:rPr>
              <a:t>6</a:t>
            </a:r>
            <a:r>
              <a:rPr lang="zh-CN" altLang="en-US" sz="4000" dirty="0">
                <a:latin typeface="宋体" panose="02010600030101010101" pitchFamily="2" charset="-122"/>
              </a:rPr>
              <a:t>章  中央处理器</a:t>
            </a:r>
            <a:endParaRPr lang="zh-CN" altLang="en-US" dirty="0">
              <a:solidFill>
                <a:schemeClr val="tx1"/>
              </a:solidFill>
            </a:endParaRPr>
          </a:p>
        </p:txBody>
      </p:sp>
      <p:sp>
        <p:nvSpPr>
          <p:cNvPr id="169988" name="Text Box 3"/>
          <p:cNvSpPr txBox="1"/>
          <p:nvPr/>
        </p:nvSpPr>
        <p:spPr>
          <a:xfrm>
            <a:off x="431800" y="1979613"/>
            <a:ext cx="8001000" cy="1830387"/>
          </a:xfrm>
          <a:prstGeom prst="rect">
            <a:avLst/>
          </a:prstGeom>
          <a:noFill/>
          <a:ln w="38100">
            <a:noFill/>
          </a:ln>
        </p:spPr>
        <p:txBody>
          <a:bodyPr>
            <a:spAutoFit/>
          </a:bodyPr>
          <a:p>
            <a:pPr marL="381000" indent="-381000">
              <a:lnSpc>
                <a:spcPct val="100000"/>
              </a:lnSpc>
              <a:spcAft>
                <a:spcPct val="30000"/>
              </a:spcAft>
            </a:pPr>
            <a:r>
              <a:rPr lang="en-US" altLang="zh-CN" sz="2000" b="0" dirty="0">
                <a:solidFill>
                  <a:srgbClr val="008080"/>
                </a:solidFill>
                <a:latin typeface="宋体" panose="02010600030101010101" pitchFamily="2" charset="-122"/>
              </a:rPr>
              <a:t> ●</a:t>
            </a:r>
            <a:r>
              <a:rPr lang="en-US" altLang="zh-CN" sz="3200" dirty="0">
                <a:solidFill>
                  <a:srgbClr val="FF66CC"/>
                </a:solidFill>
                <a:latin typeface="宋体" panose="02010600030101010101" pitchFamily="2" charset="-122"/>
              </a:rPr>
              <a:t> </a:t>
            </a:r>
            <a:r>
              <a:rPr lang="en-US" altLang="zh-CN" dirty="0">
                <a:latin typeface="宋体" panose="02010600030101010101" pitchFamily="2" charset="-122"/>
              </a:rPr>
              <a:t>CPU</a:t>
            </a:r>
            <a:r>
              <a:rPr lang="zh-CN" altLang="en-US" dirty="0">
                <a:latin typeface="宋体" panose="02010600030101010101" pitchFamily="2" charset="-122"/>
              </a:rPr>
              <a:t>概念：</a:t>
            </a:r>
            <a:r>
              <a:rPr lang="zh-CN" altLang="en-US" dirty="0">
                <a:solidFill>
                  <a:schemeClr val="folHlink"/>
                </a:solidFill>
                <a:latin typeface="宋体" panose="02010600030101010101" pitchFamily="2" charset="-122"/>
              </a:rPr>
              <a:t>控制并执行指令的部件</a:t>
            </a:r>
            <a:r>
              <a:rPr lang="zh-CN" altLang="en-US" dirty="0">
                <a:latin typeface="宋体" panose="02010600030101010101" pitchFamily="2" charset="-122"/>
              </a:rPr>
              <a:t>，与其它功能部件</a:t>
            </a:r>
            <a:r>
              <a:rPr lang="zh-CN" altLang="en-US" dirty="0">
                <a:solidFill>
                  <a:schemeClr val="folHlink"/>
                </a:solidFill>
                <a:latin typeface="宋体" panose="02010600030101010101" pitchFamily="2" charset="-122"/>
              </a:rPr>
              <a:t>进行信息交换</a:t>
            </a:r>
            <a:r>
              <a:rPr lang="zh-CN" altLang="en-US" dirty="0">
                <a:latin typeface="宋体" panose="02010600030101010101" pitchFamily="2" charset="-122"/>
              </a:rPr>
              <a:t>，并</a:t>
            </a:r>
            <a:r>
              <a:rPr lang="zh-CN" altLang="en-US" dirty="0">
                <a:solidFill>
                  <a:schemeClr val="folHlink"/>
                </a:solidFill>
                <a:latin typeface="宋体" panose="02010600030101010101" pitchFamily="2" charset="-122"/>
              </a:rPr>
              <a:t>控制它们的操作</a:t>
            </a:r>
            <a:r>
              <a:rPr lang="zh-CN" altLang="en-US" dirty="0">
                <a:latin typeface="宋体" panose="02010600030101010101" pitchFamily="2" charset="-122"/>
              </a:rPr>
              <a:t>。</a:t>
            </a:r>
            <a:endParaRPr lang="zh-CN" altLang="en-US" dirty="0">
              <a:latin typeface="宋体" panose="02010600030101010101" pitchFamily="2" charset="-122"/>
            </a:endParaRPr>
          </a:p>
          <a:p>
            <a:pPr marL="381000" indent="-381000">
              <a:lnSpc>
                <a:spcPct val="100000"/>
              </a:lnSpc>
            </a:pPr>
            <a:r>
              <a:rPr lang="zh-CN" altLang="en-US" sz="2000" b="0" dirty="0">
                <a:solidFill>
                  <a:srgbClr val="008080"/>
                </a:solidFill>
                <a:latin typeface="宋体" panose="02010600030101010101" pitchFamily="2" charset="-122"/>
                <a:sym typeface="Symbol" panose="05050102010706020507" pitchFamily="18" charset="2"/>
              </a:rPr>
              <a:t>     </a:t>
            </a:r>
            <a:r>
              <a:rPr lang="zh-CN" altLang="en-US" dirty="0">
                <a:latin typeface="宋体" panose="02010600030101010101" pitchFamily="2" charset="-122"/>
              </a:rPr>
              <a:t>包括</a:t>
            </a:r>
            <a:r>
              <a:rPr lang="zh-CN" altLang="en-US" dirty="0">
                <a:solidFill>
                  <a:schemeClr val="folHlink"/>
                </a:solidFill>
                <a:latin typeface="宋体" panose="02010600030101010101" pitchFamily="2" charset="-122"/>
              </a:rPr>
              <a:t>控制器</a:t>
            </a:r>
            <a:r>
              <a:rPr lang="zh-CN" altLang="en-US" dirty="0">
                <a:latin typeface="宋体" panose="02010600030101010101" pitchFamily="2" charset="-122"/>
              </a:rPr>
              <a:t>与</a:t>
            </a:r>
            <a:r>
              <a:rPr lang="zh-CN" altLang="en-US" dirty="0">
                <a:solidFill>
                  <a:schemeClr val="folHlink"/>
                </a:solidFill>
                <a:latin typeface="宋体" panose="02010600030101010101" pitchFamily="2" charset="-122"/>
              </a:rPr>
              <a:t>运算器</a:t>
            </a:r>
            <a:endParaRPr lang="zh-CN" altLang="en-US" dirty="0">
              <a:latin typeface="宋体" panose="02010600030101010101" pitchFamily="2" charset="-122"/>
            </a:endParaRPr>
          </a:p>
        </p:txBody>
      </p:sp>
      <p:sp>
        <p:nvSpPr>
          <p:cNvPr id="301061" name="Text Box 5"/>
          <p:cNvSpPr txBox="1"/>
          <p:nvPr/>
        </p:nvSpPr>
        <p:spPr>
          <a:xfrm>
            <a:off x="558800" y="4129088"/>
            <a:ext cx="7874000" cy="1800225"/>
          </a:xfrm>
          <a:prstGeom prst="rect">
            <a:avLst/>
          </a:prstGeom>
          <a:noFill/>
          <a:ln w="38100">
            <a:noFill/>
          </a:ln>
        </p:spPr>
        <p:txBody>
          <a:bodyPr>
            <a:spAutoFit/>
          </a:bodyPr>
          <a:p>
            <a:pPr marL="381000" indent="-381000" eaLnBrk="1" hangingPunct="1">
              <a:lnSpc>
                <a:spcPct val="100000"/>
              </a:lnSpc>
            </a:pPr>
            <a:r>
              <a:rPr lang="en-US" altLang="zh-CN" sz="2000" b="0" dirty="0">
                <a:solidFill>
                  <a:srgbClr val="008080"/>
                </a:solidFill>
                <a:latin typeface="宋体" panose="02010600030101010101" pitchFamily="2" charset="-122"/>
              </a:rPr>
              <a:t>● </a:t>
            </a:r>
            <a:r>
              <a:rPr lang="zh-CN" altLang="en-US" dirty="0">
                <a:latin typeface="宋体" panose="02010600030101010101" pitchFamily="2" charset="-122"/>
              </a:rPr>
              <a:t>中央处理器（</a:t>
            </a:r>
            <a:r>
              <a:rPr lang="en-US" altLang="zh-CN" dirty="0">
                <a:latin typeface="宋体" panose="02010600030101010101" pitchFamily="2" charset="-122"/>
              </a:rPr>
              <a:t>CPU </a:t>
            </a:r>
            <a:r>
              <a:rPr lang="zh-CN" altLang="en-US" dirty="0">
                <a:latin typeface="宋体" panose="02010600030101010101" pitchFamily="2" charset="-122"/>
              </a:rPr>
              <a:t>）是整个计算机的核心。本章着重讨论</a:t>
            </a:r>
            <a:r>
              <a:rPr lang="en-US" altLang="zh-CN" dirty="0">
                <a:solidFill>
                  <a:schemeClr val="folHlink"/>
                </a:solidFill>
                <a:latin typeface="宋体" panose="02010600030101010101" pitchFamily="2" charset="-122"/>
              </a:rPr>
              <a:t>CPU</a:t>
            </a:r>
            <a:r>
              <a:rPr lang="zh-CN" altLang="en-US" dirty="0">
                <a:solidFill>
                  <a:schemeClr val="folHlink"/>
                </a:solidFill>
                <a:latin typeface="宋体" panose="02010600030101010101" pitchFamily="2" charset="-122"/>
              </a:rPr>
              <a:t>的功能与组成</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控制器的工作原理与实现方法</a:t>
            </a:r>
            <a:r>
              <a:rPr lang="zh-CN" altLang="en-US" dirty="0">
                <a:latin typeface="宋体" panose="02010600030101010101" pitchFamily="2" charset="-122"/>
              </a:rPr>
              <a:t>、</a:t>
            </a:r>
            <a:r>
              <a:rPr lang="zh-CN" altLang="en-US" dirty="0">
                <a:solidFill>
                  <a:schemeClr val="hlink"/>
                </a:solidFill>
                <a:latin typeface="宋体" panose="02010600030101010101" pitchFamily="2" charset="-122"/>
              </a:rPr>
              <a:t>微程序控制原理</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基本控制单元的设计</a:t>
            </a:r>
            <a:r>
              <a:rPr lang="zh-CN" altLang="en-US" dirty="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1061"/>
                                        </p:tgtEl>
                                        <p:attrNameLst>
                                          <p:attrName>style.visibility</p:attrName>
                                        </p:attrNameLst>
                                      </p:cBhvr>
                                      <p:to>
                                        <p:strVal val="visible"/>
                                      </p:to>
                                    </p:set>
                                    <p:anim calcmode="lin" valueType="num">
                                      <p:cBhvr additive="base">
                                        <p:cTn id="7" dur="500" fill="hold"/>
                                        <p:tgtEl>
                                          <p:spTgt spid="301061"/>
                                        </p:tgtEl>
                                        <p:attrNameLst>
                                          <p:attrName>ppt_x</p:attrName>
                                        </p:attrNameLst>
                                      </p:cBhvr>
                                      <p:tavLst>
                                        <p:tav tm="0">
                                          <p:val>
                                            <p:strVal val="#ppt_x"/>
                                          </p:val>
                                        </p:tav>
                                        <p:tav tm="100000">
                                          <p:val>
                                            <p:strVal val="#ppt_x"/>
                                          </p:val>
                                        </p:tav>
                                      </p:tavLst>
                                    </p:anim>
                                    <p:anim calcmode="lin" valueType="num">
                                      <p:cBhvr additive="base">
                                        <p:cTn id="8" dur="500" fill="hold"/>
                                        <p:tgtEl>
                                          <p:spTgt spid="301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1011" name="Rectangle 2"/>
          <p:cNvSpPr>
            <a:spLocks noGrp="1"/>
          </p:cNvSpPr>
          <p:nvPr>
            <p:ph type="title"/>
          </p:nvPr>
        </p:nvSpPr>
        <p:spPr>
          <a:xfrm>
            <a:off x="152400" y="152400"/>
            <a:ext cx="6096000" cy="1036638"/>
          </a:xfrm>
          <a:ln/>
        </p:spPr>
        <p:txBody>
          <a:bodyPr vert="horz" wrap="square" lIns="92075" tIns="46038" rIns="92075" bIns="46038" anchor="ctr" anchorCtr="0"/>
          <a:p>
            <a:pPr eaLnBrk="1" hangingPunct="1">
              <a:lnSpc>
                <a:spcPct val="100000"/>
              </a:lnSpc>
            </a:pPr>
            <a:r>
              <a:rPr lang="en-US" altLang="zh-CN" sz="3200" dirty="0">
                <a:solidFill>
                  <a:srgbClr val="0066FF"/>
                </a:solidFill>
                <a:latin typeface="Times New Roman" panose="02020603050405020304" pitchFamily="18" charset="0"/>
              </a:rPr>
              <a:t>6.1  CPU</a:t>
            </a:r>
            <a:r>
              <a:rPr lang="zh-CN" altLang="en-US" sz="3200" dirty="0">
                <a:solidFill>
                  <a:srgbClr val="0066FF"/>
                </a:solidFill>
                <a:latin typeface="宋体" panose="02010600030101010101" pitchFamily="2" charset="-122"/>
              </a:rPr>
              <a:t>的结构与功能</a:t>
            </a:r>
            <a:br>
              <a:rPr lang="zh-CN" altLang="en-US" sz="3200" dirty="0">
                <a:solidFill>
                  <a:srgbClr val="008000"/>
                </a:solidFill>
                <a:latin typeface="Times New Roman" panose="02020603050405020304" pitchFamily="18" charset="0"/>
                <a:ea typeface="黑体" panose="02010609060101010101" pitchFamily="49" charset="-122"/>
              </a:rPr>
            </a:br>
            <a:r>
              <a:rPr lang="zh-CN" altLang="en-US" sz="3200" dirty="0">
                <a:solidFill>
                  <a:srgbClr val="008000"/>
                </a:solidFill>
                <a:latin typeface="Times New Roman" panose="02020603050405020304" pitchFamily="18" charset="0"/>
                <a:ea typeface="黑体" panose="02010609060101010101" pitchFamily="49" charset="-122"/>
              </a:rPr>
              <a:t>  </a:t>
            </a:r>
            <a:r>
              <a:rPr lang="en-US" altLang="zh-CN" sz="3200" dirty="0">
                <a:solidFill>
                  <a:srgbClr val="008000"/>
                </a:solidFill>
                <a:latin typeface="Times New Roman" panose="02020603050405020304" pitchFamily="18" charset="0"/>
                <a:ea typeface="黑体" panose="02010609060101010101" pitchFamily="49" charset="-122"/>
              </a:rPr>
              <a:t>6.1.1  CPU</a:t>
            </a:r>
            <a:r>
              <a:rPr lang="zh-CN" altLang="en-US" sz="3200" dirty="0">
                <a:solidFill>
                  <a:srgbClr val="008000"/>
                </a:solidFill>
                <a:latin typeface="宋体" panose="02010600030101010101" pitchFamily="2" charset="-122"/>
              </a:rPr>
              <a:t>的组成与操作</a:t>
            </a:r>
            <a:endParaRPr lang="zh-CN" altLang="en-US" sz="3200" dirty="0">
              <a:solidFill>
                <a:srgbClr val="008000"/>
              </a:solidFill>
              <a:latin typeface="宋体" panose="02010600030101010101" pitchFamily="2" charset="-122"/>
            </a:endParaRPr>
          </a:p>
        </p:txBody>
      </p:sp>
      <p:sp>
        <p:nvSpPr>
          <p:cNvPr id="171012" name="Text Box 7"/>
          <p:cNvSpPr txBox="1"/>
          <p:nvPr/>
        </p:nvSpPr>
        <p:spPr>
          <a:xfrm>
            <a:off x="152400" y="1524000"/>
            <a:ext cx="6800850" cy="1004888"/>
          </a:xfrm>
          <a:prstGeom prst="rect">
            <a:avLst/>
          </a:prstGeom>
          <a:noFill/>
          <a:ln w="38100">
            <a:noFill/>
          </a:ln>
        </p:spPr>
        <p:txBody>
          <a:bodyPr>
            <a:spAutoFit/>
          </a:bodyPr>
          <a:p>
            <a:pPr eaLnBrk="1" hangingPunct="1"/>
            <a:endParaRPr lang="en-US" altLang="zh-CN" sz="2400" b="0" dirty="0">
              <a:latin typeface="宋体" panose="02010600030101010101" pitchFamily="2" charset="-122"/>
            </a:endParaRPr>
          </a:p>
          <a:p>
            <a:pPr eaLnBrk="1" hangingPunct="1"/>
            <a:endParaRPr lang="en-US" altLang="zh-CN" sz="2400" b="0" dirty="0">
              <a:latin typeface="宋体" panose="02010600030101010101" pitchFamily="2" charset="-122"/>
            </a:endParaRPr>
          </a:p>
        </p:txBody>
      </p:sp>
      <p:sp>
        <p:nvSpPr>
          <p:cNvPr id="171013" name="Text Box 10"/>
          <p:cNvSpPr txBox="1"/>
          <p:nvPr/>
        </p:nvSpPr>
        <p:spPr>
          <a:xfrm>
            <a:off x="152400" y="1385888"/>
            <a:ext cx="2667000" cy="519112"/>
          </a:xfrm>
          <a:prstGeom prst="rect">
            <a:avLst/>
          </a:prstGeom>
          <a:noFill/>
          <a:ln w="38100">
            <a:noFill/>
          </a:ln>
        </p:spPr>
        <p:txBody>
          <a:bodyPr>
            <a:spAutoFit/>
          </a:bodyPr>
          <a:p>
            <a:pPr eaLnBrk="1" hangingPunct="1"/>
            <a:r>
              <a:rPr lang="en-US" altLang="zh-CN" sz="2400" dirty="0">
                <a:solidFill>
                  <a:srgbClr val="008080"/>
                </a:solidFill>
                <a:latin typeface="宋体" panose="02010600030101010101" pitchFamily="2" charset="-122"/>
              </a:rPr>
              <a:t>  ◆  </a:t>
            </a:r>
            <a:r>
              <a:rPr lang="en-US" altLang="zh-CN" dirty="0">
                <a:latin typeface="宋体" panose="02010600030101010101" pitchFamily="2" charset="-122"/>
                <a:ea typeface="黑体" panose="02010609060101010101" pitchFamily="49" charset="-122"/>
              </a:rPr>
              <a:t>CPU</a:t>
            </a:r>
            <a:r>
              <a:rPr lang="zh-CN" altLang="en-US" dirty="0">
                <a:latin typeface="宋体" panose="02010600030101010101" pitchFamily="2" charset="-122"/>
              </a:rPr>
              <a:t>的组成</a:t>
            </a:r>
            <a:endParaRPr lang="zh-CN" altLang="en-US" dirty="0">
              <a:latin typeface="宋体" panose="02010600030101010101" pitchFamily="2" charset="-122"/>
            </a:endParaRPr>
          </a:p>
        </p:txBody>
      </p:sp>
      <p:pic>
        <p:nvPicPr>
          <p:cNvPr id="171014" name="Picture 10"/>
          <p:cNvPicPr>
            <a:picLocks noChangeAspect="1"/>
          </p:cNvPicPr>
          <p:nvPr/>
        </p:nvPicPr>
        <p:blipFill>
          <a:blip r:embed="rId1"/>
          <a:stretch>
            <a:fillRect/>
          </a:stretch>
        </p:blipFill>
        <p:spPr>
          <a:xfrm>
            <a:off x="2903538" y="1189038"/>
            <a:ext cx="6011862" cy="5286375"/>
          </a:xfrm>
          <a:prstGeom prst="rect">
            <a:avLst/>
          </a:prstGeom>
          <a:noFill/>
          <a:ln w="31750">
            <a:noFill/>
          </a:ln>
        </p:spPr>
      </p:pic>
      <p:sp>
        <p:nvSpPr>
          <p:cNvPr id="171015" name="Text Box 82"/>
          <p:cNvSpPr txBox="1"/>
          <p:nvPr/>
        </p:nvSpPr>
        <p:spPr>
          <a:xfrm>
            <a:off x="4751388" y="1189038"/>
            <a:ext cx="1046162" cy="581025"/>
          </a:xfrm>
          <a:prstGeom prst="rect">
            <a:avLst/>
          </a:prstGeom>
          <a:noFill/>
          <a:ln w="31750">
            <a:noFill/>
          </a:ln>
        </p:spPr>
        <p:txBody>
          <a:bodyPr lIns="90000" tIns="46800" rIns="90000" bIns="46800">
            <a:spAutoFit/>
          </a:bodyPr>
          <a:p>
            <a:r>
              <a:rPr lang="en-US" altLang="zh-CN" sz="1600" dirty="0">
                <a:solidFill>
                  <a:schemeClr val="folHlink"/>
                </a:solidFill>
                <a:latin typeface="宋体" panose="02010600030101010101" pitchFamily="2" charset="-122"/>
              </a:rPr>
              <a:t>CPU</a:t>
            </a:r>
            <a:endParaRPr lang="en-US" altLang="zh-CN" sz="1600" dirty="0">
              <a:solidFill>
                <a:schemeClr val="folHlink"/>
              </a:solidFill>
              <a:latin typeface="宋体" panose="02010600030101010101" pitchFamily="2" charset="-122"/>
            </a:endParaRPr>
          </a:p>
          <a:p>
            <a:r>
              <a:rPr lang="zh-CN" altLang="en-US" sz="1600" dirty="0">
                <a:solidFill>
                  <a:schemeClr val="folHlink"/>
                </a:solidFill>
                <a:latin typeface="宋体" panose="02010600030101010101" pitchFamily="2" charset="-122"/>
              </a:rPr>
              <a:t>内部总线 </a:t>
            </a:r>
            <a:endParaRPr lang="zh-CN" altLang="en-US" sz="1600" dirty="0">
              <a:solidFill>
                <a:schemeClr val="folHlink"/>
              </a:solidFill>
              <a:latin typeface="宋体" panose="02010600030101010101" pitchFamily="2" charset="-122"/>
            </a:endParaRPr>
          </a:p>
        </p:txBody>
      </p:sp>
      <p:sp>
        <p:nvSpPr>
          <p:cNvPr id="171016" name="Text Box 81"/>
          <p:cNvSpPr txBox="1"/>
          <p:nvPr/>
        </p:nvSpPr>
        <p:spPr>
          <a:xfrm>
            <a:off x="1827213" y="6276975"/>
            <a:ext cx="3562350" cy="396875"/>
          </a:xfrm>
          <a:prstGeom prst="rect">
            <a:avLst/>
          </a:prstGeom>
          <a:noFill/>
          <a:ln w="31750">
            <a:noFill/>
          </a:ln>
        </p:spPr>
        <p:txBody>
          <a:bodyPr lIns="90000" tIns="46800" rIns="90000" bIns="46800">
            <a:spAutoFit/>
          </a:bodyPr>
          <a:p>
            <a:r>
              <a:rPr lang="zh-CN" altLang="en-US" sz="2000" dirty="0">
                <a:latin typeface="宋体" panose="02010600030101010101" pitchFamily="2" charset="-122"/>
              </a:rPr>
              <a:t>图</a:t>
            </a:r>
            <a:r>
              <a:rPr lang="en-US" altLang="zh-CN" sz="2000" dirty="0">
                <a:latin typeface="宋体" panose="02010600030101010101" pitchFamily="2" charset="-122"/>
              </a:rPr>
              <a:t>6.1  </a:t>
            </a:r>
            <a:r>
              <a:rPr lang="zh-CN" altLang="en-US" sz="2000" dirty="0">
                <a:latin typeface="宋体" panose="02010600030101010101" pitchFamily="2" charset="-122"/>
              </a:rPr>
              <a:t>单总线</a:t>
            </a:r>
            <a:r>
              <a:rPr lang="en-US" altLang="zh-CN" sz="2000" dirty="0">
                <a:latin typeface="宋体" panose="02010600030101010101" pitchFamily="2" charset="-122"/>
              </a:rPr>
              <a:t>CPU</a:t>
            </a:r>
            <a:r>
              <a:rPr lang="zh-CN" altLang="en-US" sz="2000" dirty="0">
                <a:latin typeface="宋体" panose="02010600030101010101" pitchFamily="2" charset="-122"/>
              </a:rPr>
              <a:t>内部结构 </a:t>
            </a:r>
            <a:endParaRPr lang="zh-CN" altLang="en-US" sz="2000" dirty="0">
              <a:latin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3"/>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2035" name="Text Box 5"/>
          <p:cNvSpPr txBox="1"/>
          <p:nvPr/>
        </p:nvSpPr>
        <p:spPr>
          <a:xfrm>
            <a:off x="228600" y="965200"/>
            <a:ext cx="4495800" cy="609600"/>
          </a:xfrm>
          <a:prstGeom prst="rect">
            <a:avLst/>
          </a:prstGeom>
          <a:noFill/>
          <a:ln w="38100">
            <a:noFill/>
          </a:ln>
        </p:spPr>
        <p:txBody>
          <a:bodyPr>
            <a:spAutoFit/>
          </a:bodyPr>
          <a:p>
            <a:pPr>
              <a:lnSpc>
                <a:spcPct val="120000"/>
              </a:lnSpc>
            </a:pPr>
            <a:r>
              <a:rPr lang="en-US" altLang="zh-CN" sz="2400" dirty="0">
                <a:solidFill>
                  <a:srgbClr val="008080"/>
                </a:solidFill>
                <a:latin typeface="宋体" panose="02010600030101010101" pitchFamily="2" charset="-122"/>
              </a:rPr>
              <a:t>◆</a:t>
            </a:r>
            <a:r>
              <a:rPr lang="en-US" altLang="zh-CN" dirty="0">
                <a:solidFill>
                  <a:srgbClr val="008080"/>
                </a:solidFill>
                <a:latin typeface="宋体" panose="02010600030101010101" pitchFamily="2" charset="-122"/>
              </a:rPr>
              <a:t> </a:t>
            </a:r>
            <a:r>
              <a:rPr lang="en-US" altLang="zh-CN" dirty="0">
                <a:latin typeface="宋体" panose="02010600030101010101" pitchFamily="2" charset="-122"/>
              </a:rPr>
              <a:t>CPU</a:t>
            </a:r>
            <a:r>
              <a:rPr lang="zh-CN" altLang="en-US" dirty="0">
                <a:latin typeface="宋体" panose="02010600030101010101" pitchFamily="2" charset="-122"/>
              </a:rPr>
              <a:t>的四种基本操作</a:t>
            </a:r>
            <a:r>
              <a:rPr lang="el-GR" altLang="zh-CN" dirty="0">
                <a:solidFill>
                  <a:srgbClr val="008000"/>
                </a:solidFill>
                <a:latin typeface="Times New Roman" panose="02020603050405020304" pitchFamily="18" charset="0"/>
              </a:rPr>
              <a:t>Δ </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72036" name="Text Box 6"/>
          <p:cNvSpPr txBox="1"/>
          <p:nvPr/>
        </p:nvSpPr>
        <p:spPr>
          <a:xfrm>
            <a:off x="358775" y="1549400"/>
            <a:ext cx="7947025" cy="1117600"/>
          </a:xfrm>
          <a:prstGeom prst="rect">
            <a:avLst/>
          </a:prstGeom>
          <a:noFill/>
          <a:ln w="38100">
            <a:noFill/>
          </a:ln>
        </p:spPr>
        <p:txBody>
          <a:bodyPr>
            <a:spAutoFit/>
          </a:bodyPr>
          <a:p>
            <a:pPr marL="288925" indent="-288925">
              <a:lnSpc>
                <a:spcPct val="12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solidFill>
                  <a:schemeClr val="hlink"/>
                </a:solidFill>
                <a:latin typeface="宋体" panose="02010600030101010101" pitchFamily="2" charset="-122"/>
              </a:rPr>
              <a:t>存储器读</a:t>
            </a:r>
            <a:r>
              <a:rPr lang="zh-CN" altLang="en-US" dirty="0">
                <a:latin typeface="宋体" panose="02010600030101010101" pitchFamily="2" charset="-122"/>
              </a:rPr>
              <a:t>：</a:t>
            </a:r>
            <a:r>
              <a:rPr lang="zh-CN" altLang="en-US" dirty="0">
                <a:solidFill>
                  <a:schemeClr val="folHlink"/>
                </a:solidFill>
                <a:latin typeface="宋体" panose="02010600030101010101" pitchFamily="2" charset="-122"/>
              </a:rPr>
              <a:t>读取某一主存单元的内容</a:t>
            </a:r>
            <a:r>
              <a:rPr lang="zh-CN" altLang="en-US" dirty="0">
                <a:latin typeface="宋体" panose="02010600030101010101" pitchFamily="2" charset="-122"/>
              </a:rPr>
              <a:t>，并将其装入某一个</a:t>
            </a:r>
            <a:r>
              <a:rPr lang="en-US" altLang="zh-CN" dirty="0">
                <a:latin typeface="宋体" panose="02010600030101010101" pitchFamily="2" charset="-122"/>
              </a:rPr>
              <a:t>CPU</a:t>
            </a:r>
            <a:r>
              <a:rPr lang="zh-CN" altLang="en-US" dirty="0">
                <a:latin typeface="宋体" panose="02010600030101010101" pitchFamily="2" charset="-122"/>
              </a:rPr>
              <a:t>寄存器；</a:t>
            </a:r>
            <a:endParaRPr lang="zh-CN" altLang="en-US" dirty="0">
              <a:latin typeface="宋体" panose="02010600030101010101" pitchFamily="2" charset="-122"/>
            </a:endParaRPr>
          </a:p>
        </p:txBody>
      </p:sp>
      <p:sp>
        <p:nvSpPr>
          <p:cNvPr id="67594" name="Text Box 10"/>
          <p:cNvSpPr txBox="1"/>
          <p:nvPr/>
        </p:nvSpPr>
        <p:spPr>
          <a:xfrm>
            <a:off x="358775" y="3784600"/>
            <a:ext cx="8175625" cy="1117600"/>
          </a:xfrm>
          <a:prstGeom prst="rect">
            <a:avLst/>
          </a:prstGeom>
          <a:noFill/>
          <a:ln w="38100">
            <a:noFill/>
          </a:ln>
        </p:spPr>
        <p:txBody>
          <a:bodyPr>
            <a:spAutoFit/>
          </a:bodyPr>
          <a:p>
            <a:pPr marL="290830" indent="-290830">
              <a:lnSpc>
                <a:spcPct val="120000"/>
              </a:lnSpc>
            </a:pPr>
            <a:r>
              <a:rPr lang="en-US" altLang="zh-CN" sz="2000" b="0" dirty="0">
                <a:solidFill>
                  <a:srgbClr val="008080"/>
                </a:solidFill>
                <a:latin typeface="宋体" panose="02010600030101010101" pitchFamily="2" charset="-122"/>
                <a:sym typeface="Symbol" panose="05050102010706020507" pitchFamily="18" charset="2"/>
              </a:rPr>
              <a:t></a:t>
            </a:r>
            <a:r>
              <a:rPr lang="en-US" altLang="zh-CN" sz="2400" dirty="0">
                <a:solidFill>
                  <a:srgbClr val="008080"/>
                </a:solidFill>
                <a:latin typeface="宋体" panose="02010600030101010101" pitchFamily="2" charset="-122"/>
              </a:rPr>
              <a:t> </a:t>
            </a:r>
            <a:r>
              <a:rPr lang="zh-CN" altLang="en-US" dirty="0">
                <a:latin typeface="宋体" panose="02010600030101010101" pitchFamily="2" charset="-122"/>
              </a:rPr>
              <a:t>把一个数据字从某一</a:t>
            </a:r>
            <a:r>
              <a:rPr lang="en-US" altLang="zh-CN" dirty="0">
                <a:latin typeface="宋体" panose="02010600030101010101" pitchFamily="2" charset="-122"/>
              </a:rPr>
              <a:t>CPU</a:t>
            </a:r>
            <a:r>
              <a:rPr lang="zh-CN" altLang="en-US" dirty="0">
                <a:latin typeface="宋体" panose="02010600030101010101" pitchFamily="2" charset="-122"/>
              </a:rPr>
              <a:t>寄存器</a:t>
            </a:r>
            <a:r>
              <a:rPr lang="zh-CN" altLang="en-US" dirty="0">
                <a:solidFill>
                  <a:schemeClr val="folHlink"/>
                </a:solidFill>
                <a:latin typeface="宋体" panose="02010600030101010101" pitchFamily="2" charset="-122"/>
              </a:rPr>
              <a:t>送到另一个寄存器或者</a:t>
            </a:r>
            <a:r>
              <a:rPr lang="en-US" altLang="zh-CN" dirty="0">
                <a:solidFill>
                  <a:schemeClr val="folHlink"/>
                </a:solidFill>
                <a:latin typeface="宋体" panose="02010600030101010101" pitchFamily="2" charset="-122"/>
              </a:rPr>
              <a:t>ALU</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67599" name="Text Box 15"/>
          <p:cNvSpPr txBox="1"/>
          <p:nvPr/>
        </p:nvSpPr>
        <p:spPr>
          <a:xfrm>
            <a:off x="358775" y="2667000"/>
            <a:ext cx="8175625" cy="1117600"/>
          </a:xfrm>
          <a:prstGeom prst="rect">
            <a:avLst/>
          </a:prstGeom>
          <a:noFill/>
          <a:ln w="31750">
            <a:noFill/>
          </a:ln>
        </p:spPr>
        <p:txBody>
          <a:bodyPr lIns="90000" tIns="46800" rIns="90000" bIns="46800">
            <a:spAutoFit/>
          </a:bodyPr>
          <a:p>
            <a:pPr marL="290830" indent="-290830">
              <a:lnSpc>
                <a:spcPct val="120000"/>
              </a:lnSpc>
            </a:pPr>
            <a:r>
              <a:rPr lang="en-US" altLang="zh-CN" sz="2000" b="0" dirty="0">
                <a:solidFill>
                  <a:srgbClr val="008080"/>
                </a:solidFill>
                <a:latin typeface="宋体" panose="02010600030101010101" pitchFamily="2" charset="-122"/>
                <a:sym typeface="Symbol" panose="05050102010706020507" pitchFamily="18" charset="2"/>
              </a:rPr>
              <a:t>  </a:t>
            </a:r>
            <a:r>
              <a:rPr lang="zh-CN" altLang="en-US" dirty="0">
                <a:solidFill>
                  <a:schemeClr val="hlink"/>
                </a:solidFill>
                <a:latin typeface="宋体" panose="02010600030101010101" pitchFamily="2" charset="-122"/>
              </a:rPr>
              <a:t>存储器写</a:t>
            </a:r>
            <a:r>
              <a:rPr lang="zh-CN" altLang="en-US" dirty="0">
                <a:latin typeface="宋体" panose="02010600030101010101" pitchFamily="2" charset="-122"/>
              </a:rPr>
              <a:t>：把一个数据字从某一</a:t>
            </a:r>
            <a:r>
              <a:rPr lang="en-US" altLang="zh-CN" dirty="0">
                <a:latin typeface="宋体" panose="02010600030101010101" pitchFamily="2" charset="-122"/>
              </a:rPr>
              <a:t>CPU</a:t>
            </a:r>
            <a:r>
              <a:rPr lang="zh-CN" altLang="en-US" dirty="0">
                <a:latin typeface="宋体" panose="02010600030101010101" pitchFamily="2" charset="-122"/>
              </a:rPr>
              <a:t>寄存器</a:t>
            </a:r>
            <a:r>
              <a:rPr lang="zh-CN" altLang="en-US" dirty="0">
                <a:solidFill>
                  <a:schemeClr val="folHlink"/>
                </a:solidFill>
                <a:latin typeface="宋体" panose="02010600030101010101" pitchFamily="2" charset="-122"/>
              </a:rPr>
              <a:t>存入给定的主存单元中</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67600" name="Text Box 16"/>
          <p:cNvSpPr txBox="1"/>
          <p:nvPr/>
        </p:nvSpPr>
        <p:spPr>
          <a:xfrm>
            <a:off x="358775" y="4902200"/>
            <a:ext cx="8175625" cy="1117600"/>
          </a:xfrm>
          <a:prstGeom prst="rect">
            <a:avLst/>
          </a:prstGeom>
          <a:noFill/>
          <a:ln w="31750">
            <a:noFill/>
          </a:ln>
        </p:spPr>
        <p:txBody>
          <a:bodyPr lIns="90000" tIns="46800" rIns="90000" bIns="46800">
            <a:spAutoFit/>
          </a:bodyPr>
          <a:p>
            <a:pPr marL="290830" indent="-290830">
              <a:lnSpc>
                <a:spcPct val="120000"/>
              </a:lnSpc>
            </a:pPr>
            <a:r>
              <a:rPr lang="en-US" altLang="zh-CN" sz="2000" b="0" dirty="0">
                <a:solidFill>
                  <a:srgbClr val="008080"/>
                </a:solidFill>
                <a:latin typeface="宋体" panose="02010600030101010101" pitchFamily="2" charset="-122"/>
                <a:sym typeface="Symbol" panose="05050102010706020507" pitchFamily="18" charset="2"/>
              </a:rPr>
              <a:t></a:t>
            </a:r>
            <a:r>
              <a:rPr lang="en-US" altLang="zh-CN" sz="2400" dirty="0">
                <a:solidFill>
                  <a:srgbClr val="008080"/>
                </a:solidFill>
                <a:latin typeface="宋体" panose="02010600030101010101" pitchFamily="2" charset="-122"/>
              </a:rPr>
              <a:t> </a:t>
            </a:r>
            <a:r>
              <a:rPr lang="zh-CN" altLang="en-US" dirty="0">
                <a:latin typeface="宋体" panose="02010600030101010101" pitchFamily="2" charset="-122"/>
              </a:rPr>
              <a:t>进行一个</a:t>
            </a:r>
            <a:r>
              <a:rPr lang="zh-CN" altLang="en-US" dirty="0">
                <a:solidFill>
                  <a:schemeClr val="folHlink"/>
                </a:solidFill>
                <a:latin typeface="宋体" panose="02010600030101010101" pitchFamily="2" charset="-122"/>
              </a:rPr>
              <a:t>算术运算或逻辑运算</a:t>
            </a:r>
            <a:r>
              <a:rPr lang="zh-CN" altLang="en-US" dirty="0">
                <a:latin typeface="宋体" panose="02010600030101010101" pitchFamily="2" charset="-122"/>
              </a:rPr>
              <a:t>，将结果送入某一</a:t>
            </a:r>
            <a:r>
              <a:rPr lang="en-US" altLang="zh-CN" dirty="0">
                <a:latin typeface="宋体" panose="02010600030101010101" pitchFamily="2" charset="-122"/>
              </a:rPr>
              <a:t>CPU</a:t>
            </a:r>
            <a:r>
              <a:rPr lang="zh-CN" altLang="en-US" dirty="0">
                <a:latin typeface="宋体" panose="02010600030101010101" pitchFamily="2" charset="-122"/>
              </a:rPr>
              <a:t>寄存器或存储器 。</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7599"/>
                                        </p:tgtEl>
                                        <p:attrNameLst>
                                          <p:attrName>style.visibility</p:attrName>
                                        </p:attrNameLst>
                                      </p:cBhvr>
                                      <p:to>
                                        <p:strVal val="visible"/>
                                      </p:to>
                                    </p:set>
                                    <p:animEffect transition="in" filter="barn(inHorizontal)">
                                      <p:cBhvr>
                                        <p:cTn id="7" dur="500"/>
                                        <p:tgtEl>
                                          <p:spTgt spid="675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7594"/>
                                        </p:tgtEl>
                                        <p:attrNameLst>
                                          <p:attrName>style.visibility</p:attrName>
                                        </p:attrNameLst>
                                      </p:cBhvr>
                                      <p:to>
                                        <p:strVal val="visible"/>
                                      </p:to>
                                    </p:set>
                                    <p:animEffect transition="in" filter="barn(outHorizontal)">
                                      <p:cBhvr>
                                        <p:cTn id="12" dur="500"/>
                                        <p:tgtEl>
                                          <p:spTgt spid="675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600"/>
                                        </p:tgtEl>
                                        <p:attrNameLst>
                                          <p:attrName>style.visibility</p:attrName>
                                        </p:attrNameLst>
                                      </p:cBhvr>
                                      <p:to>
                                        <p:strVal val="visible"/>
                                      </p:to>
                                    </p:set>
                                    <p:animEffect transition="in" filter="blinds(horizontal)">
                                      <p:cBhvr>
                                        <p:cTn id="17" dur="500"/>
                                        <p:tgtEl>
                                          <p:spTgt spid="67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4" grpId="0"/>
      <p:bldP spid="67599" grpId="0"/>
      <p:bldP spid="6760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ln/>
        </p:spPr>
        <p:txBody>
          <a:bodyPr vert="horz" wrap="none" lIns="92075" tIns="46038" rIns="92075" bIns="46038" numCol="1" anchor="ctr" anchorCtr="0" compatLnSpc="1"/>
          <a:lstStyle>
            <a:lvl1pPr marL="0" lvl="0"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t" latinLnBrk="0" hangingPunct="0">
              <a:lnSpc>
                <a:spcPct val="70000"/>
              </a:lnSpc>
              <a:spcBef>
                <a:spcPct val="5000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fontAlgn="base">
              <a:lnSpc>
                <a:spcPct val="100000"/>
              </a:lnSpc>
              <a:spcBef>
                <a:spcPct val="0"/>
              </a:spcBef>
              <a:buNone/>
            </a:pPr>
            <a:fld id="{9A0DB2DC-4C9A-4742-B13C-FB6460FD3503}" type="slidenum">
              <a:rPr lang="en-US" altLang="zh-CN" sz="1400" b="0" dirty="0">
                <a:solidFill>
                  <a:schemeClr val="hlink"/>
                </a:solidFill>
                <a:latin typeface="Arial" panose="020B0604020202020204" pitchFamily="34" charset="0"/>
              </a:rPr>
            </a:fld>
            <a:endParaRPr lang="en-US" altLang="zh-CN" sz="1400" b="0" dirty="0">
              <a:solidFill>
                <a:schemeClr val="hlink"/>
              </a:solidFill>
              <a:latin typeface="Arial" panose="020B0604020202020204" pitchFamily="34" charset="0"/>
            </a:endParaRPr>
          </a:p>
        </p:txBody>
      </p:sp>
      <p:sp>
        <p:nvSpPr>
          <p:cNvPr id="173059" name="Text Box 1032"/>
          <p:cNvSpPr txBox="1"/>
          <p:nvPr/>
        </p:nvSpPr>
        <p:spPr>
          <a:xfrm>
            <a:off x="304800" y="549275"/>
            <a:ext cx="2282825" cy="549275"/>
          </a:xfrm>
          <a:prstGeom prst="rect">
            <a:avLst/>
          </a:prstGeom>
          <a:noFill/>
          <a:ln w="31750">
            <a:noFill/>
          </a:ln>
        </p:spPr>
        <p:txBody>
          <a:bodyPr wrap="none" lIns="90000" tIns="46800" rIns="90000" bIns="46800">
            <a:spAutoFit/>
          </a:bodyPr>
          <a:p>
            <a:r>
              <a:rPr lang="en-US" altLang="zh-CN" sz="3000" dirty="0">
                <a:solidFill>
                  <a:srgbClr val="9933FF"/>
                </a:solidFill>
                <a:latin typeface="宋体" panose="02010600030101010101" pitchFamily="2" charset="-122"/>
                <a:ea typeface="楷体_GB2312" pitchFamily="49" charset="-122"/>
              </a:rPr>
              <a:t>1.  </a:t>
            </a:r>
            <a:r>
              <a:rPr lang="zh-CN" altLang="en-US" sz="3000" dirty="0">
                <a:solidFill>
                  <a:srgbClr val="9933FF"/>
                </a:solidFill>
                <a:latin typeface="宋体" panose="02010600030101010101" pitchFamily="2" charset="-122"/>
                <a:ea typeface="楷体_GB2312" pitchFamily="49" charset="-122"/>
              </a:rPr>
              <a:t>存储器读</a:t>
            </a:r>
            <a:r>
              <a:rPr lang="zh-CN" altLang="en-US" sz="3000" dirty="0">
                <a:latin typeface="宋体" panose="02010600030101010101" pitchFamily="2" charset="-122"/>
                <a:ea typeface="楷体_GB2312" pitchFamily="49" charset="-122"/>
              </a:rPr>
              <a:t> </a:t>
            </a:r>
            <a:endParaRPr lang="zh-CN" altLang="en-US" sz="3000" dirty="0">
              <a:latin typeface="宋体" panose="02010600030101010101" pitchFamily="2" charset="-122"/>
              <a:ea typeface="楷体_GB2312" pitchFamily="49" charset="-122"/>
            </a:endParaRPr>
          </a:p>
        </p:txBody>
      </p:sp>
      <p:sp>
        <p:nvSpPr>
          <p:cNvPr id="173060" name="Text Box 1033"/>
          <p:cNvSpPr txBox="1"/>
          <p:nvPr/>
        </p:nvSpPr>
        <p:spPr>
          <a:xfrm>
            <a:off x="304800" y="1098550"/>
            <a:ext cx="6781800" cy="519113"/>
          </a:xfrm>
          <a:prstGeom prst="rect">
            <a:avLst/>
          </a:prstGeom>
          <a:noFill/>
          <a:ln w="31750">
            <a:noFill/>
          </a:ln>
        </p:spPr>
        <p:txBody>
          <a:bodyPr lIns="90000" tIns="46800" rIns="90000" bIns="46800">
            <a:spAutoFit/>
          </a:bodyPr>
          <a:p>
            <a:r>
              <a:rPr lang="en-US" altLang="zh-CN" sz="2000" b="0" dirty="0">
                <a:solidFill>
                  <a:srgbClr val="008080"/>
                </a:solidFill>
                <a:latin typeface="宋体" panose="02010600030101010101" pitchFamily="2" charset="-122"/>
              </a:rPr>
              <a:t>▲</a:t>
            </a:r>
            <a:r>
              <a:rPr lang="en-US" altLang="zh-CN" dirty="0">
                <a:latin typeface="宋体" panose="02010600030101010101" pitchFamily="2" charset="-122"/>
              </a:rPr>
              <a:t> CPU</a:t>
            </a:r>
            <a:r>
              <a:rPr lang="zh-CN" altLang="en-US" dirty="0">
                <a:latin typeface="宋体" panose="02010600030101010101" pitchFamily="2" charset="-122"/>
              </a:rPr>
              <a:t>向主存</a:t>
            </a:r>
            <a:r>
              <a:rPr lang="zh-CN" altLang="en-US" dirty="0">
                <a:solidFill>
                  <a:schemeClr val="folHlink"/>
                </a:solidFill>
                <a:latin typeface="宋体" panose="02010600030101010101" pitchFamily="2" charset="-122"/>
              </a:rPr>
              <a:t>发送地址</a:t>
            </a:r>
            <a:r>
              <a:rPr lang="zh-CN" altLang="en-US" dirty="0">
                <a:latin typeface="宋体" panose="02010600030101010101" pitchFamily="2" charset="-122"/>
              </a:rPr>
              <a:t>和</a:t>
            </a:r>
            <a:r>
              <a:rPr lang="zh-CN" altLang="en-US" dirty="0">
                <a:solidFill>
                  <a:schemeClr val="folHlink"/>
                </a:solidFill>
                <a:latin typeface="宋体" panose="02010600030101010101" pitchFamily="2" charset="-122"/>
              </a:rPr>
              <a:t>读控制信号</a:t>
            </a:r>
            <a:r>
              <a:rPr lang="zh-CN" altLang="en-US" dirty="0">
                <a:latin typeface="宋体" panose="02010600030101010101" pitchFamily="2" charset="-122"/>
              </a:rPr>
              <a:t>；</a:t>
            </a:r>
            <a:endParaRPr lang="zh-CN" altLang="en-US" dirty="0">
              <a:latin typeface="宋体" panose="02010600030101010101" pitchFamily="2" charset="-122"/>
            </a:endParaRPr>
          </a:p>
        </p:txBody>
      </p:sp>
      <p:grpSp>
        <p:nvGrpSpPr>
          <p:cNvPr id="2" name="Group 1044"/>
          <p:cNvGrpSpPr/>
          <p:nvPr/>
        </p:nvGrpSpPr>
        <p:grpSpPr>
          <a:xfrm>
            <a:off x="76200" y="2673350"/>
            <a:ext cx="5208588" cy="2355850"/>
            <a:chOff x="48" y="2161"/>
            <a:chExt cx="3281" cy="1484"/>
          </a:xfrm>
        </p:grpSpPr>
        <p:sp>
          <p:nvSpPr>
            <p:cNvPr id="173064" name="Text Box 1035"/>
            <p:cNvSpPr txBox="1"/>
            <p:nvPr/>
          </p:nvSpPr>
          <p:spPr>
            <a:xfrm>
              <a:off x="48" y="2161"/>
              <a:ext cx="3281" cy="1484"/>
            </a:xfrm>
            <a:prstGeom prst="rect">
              <a:avLst/>
            </a:prstGeom>
            <a:noFill/>
            <a:ln w="38100">
              <a:noFill/>
            </a:ln>
          </p:spPr>
          <p:txBody>
            <a:bodyPr>
              <a:spAutoFit/>
            </a:bodyPr>
            <a:p>
              <a:pPr>
                <a:lnSpc>
                  <a:spcPct val="120000"/>
                </a:lnSpc>
                <a:spcAft>
                  <a:spcPct val="20000"/>
                </a:spcAft>
              </a:pPr>
              <a:r>
                <a:rPr lang="zh-CN" altLang="en-US" sz="2400" dirty="0">
                  <a:latin typeface="宋体" panose="02010600030101010101" pitchFamily="2" charset="-122"/>
                </a:rPr>
                <a:t>例：从内存读取一字</a:t>
              </a:r>
              <a:r>
                <a:rPr lang="en-US" altLang="zh-CN" sz="2400" dirty="0">
                  <a:solidFill>
                    <a:schemeClr val="folHlink"/>
                  </a:solidFill>
                  <a:latin typeface="宋体" panose="02010600030101010101" pitchFamily="2" charset="-122"/>
                </a:rPr>
                <a:t>((R1)      R2)</a:t>
              </a:r>
              <a:endParaRPr lang="en-US" altLang="zh-CN" sz="2400" dirty="0">
                <a:solidFill>
                  <a:schemeClr val="folHlink"/>
                </a:solidFill>
                <a:latin typeface="宋体" panose="02010600030101010101" pitchFamily="2" charset="-122"/>
              </a:endParaRPr>
            </a:p>
            <a:p>
              <a:pPr>
                <a:lnSpc>
                  <a:spcPct val="120000"/>
                </a:lnSpc>
              </a:pPr>
              <a:r>
                <a:rPr lang="en-US" altLang="zh-CN" sz="2400" dirty="0">
                  <a:latin typeface="宋体" panose="02010600030101010101" pitchFamily="2" charset="-122"/>
                </a:rPr>
                <a:t>      t1: MAR←[R1]</a:t>
              </a:r>
              <a:endParaRPr lang="en-US" altLang="zh-CN" sz="2400" dirty="0">
                <a:latin typeface="宋体" panose="02010600030101010101" pitchFamily="2" charset="-122"/>
              </a:endParaRPr>
            </a:p>
            <a:p>
              <a:pPr>
                <a:lnSpc>
                  <a:spcPct val="120000"/>
                </a:lnSpc>
              </a:pPr>
              <a:r>
                <a:rPr lang="en-US" altLang="zh-CN" sz="2400" dirty="0">
                  <a:latin typeface="宋体" panose="02010600030101010101" pitchFamily="2" charset="-122"/>
                </a:rPr>
                <a:t>      t2: Read</a:t>
              </a:r>
              <a:endParaRPr lang="en-US" altLang="zh-CN" sz="2400" dirty="0">
                <a:latin typeface="宋体" panose="02010600030101010101" pitchFamily="2" charset="-122"/>
              </a:endParaRPr>
            </a:p>
            <a:p>
              <a:pPr>
                <a:lnSpc>
                  <a:spcPct val="120000"/>
                </a:lnSpc>
              </a:pPr>
              <a:r>
                <a:rPr lang="en-US" altLang="zh-CN" sz="2400" dirty="0">
                  <a:latin typeface="宋体" panose="02010600030101010101" pitchFamily="2" charset="-122"/>
                </a:rPr>
                <a:t>      t3: W</a:t>
              </a:r>
              <a:r>
                <a:rPr lang="en-US" altLang="zh-CN" sz="2400" dirty="0">
                  <a:solidFill>
                    <a:schemeClr val="folHlink"/>
                  </a:solidFill>
                  <a:latin typeface="宋体" panose="02010600030101010101" pitchFamily="2" charset="-122"/>
                </a:rPr>
                <a:t>MFC</a:t>
              </a:r>
              <a:r>
                <a:rPr lang="en-US" altLang="zh-CN" sz="2400" dirty="0">
                  <a:latin typeface="宋体" panose="02010600030101010101" pitchFamily="2" charset="-122"/>
                </a:rPr>
                <a:t> </a:t>
              </a:r>
              <a:r>
                <a:rPr lang="zh-CN" altLang="en-US" sz="2400" dirty="0">
                  <a:latin typeface="宋体" panose="02010600030101010101" pitchFamily="2" charset="-122"/>
                </a:rPr>
                <a:t>；</a:t>
              </a:r>
              <a:r>
                <a:rPr lang="zh-CN" altLang="en-US" sz="1600" dirty="0">
                  <a:latin typeface="宋体" panose="02010600030101010101" pitchFamily="2" charset="-122"/>
                </a:rPr>
                <a:t>等待</a:t>
              </a:r>
              <a:r>
                <a:rPr lang="zh-CN" altLang="en-US" sz="1600" dirty="0">
                  <a:solidFill>
                    <a:schemeClr val="folHlink"/>
                  </a:solidFill>
                  <a:latin typeface="宋体" panose="02010600030101010101" pitchFamily="2" charset="-122"/>
                </a:rPr>
                <a:t>存储器操作完成</a:t>
              </a:r>
              <a:r>
                <a:rPr lang="zh-CN" altLang="en-US" sz="1600" dirty="0">
                  <a:latin typeface="宋体" panose="02010600030101010101" pitchFamily="2" charset="-122"/>
                </a:rPr>
                <a:t>信号</a:t>
              </a:r>
              <a:endParaRPr lang="zh-CN" altLang="en-US" sz="1600" dirty="0">
                <a:latin typeface="宋体" panose="02010600030101010101" pitchFamily="2" charset="-122"/>
              </a:endParaRPr>
            </a:p>
            <a:p>
              <a:pPr>
                <a:lnSpc>
                  <a:spcPct val="120000"/>
                </a:lnSpc>
              </a:pPr>
              <a:r>
                <a:rPr lang="zh-CN" altLang="en-US" sz="2400" dirty="0">
                  <a:latin typeface="宋体" panose="02010600030101010101" pitchFamily="2" charset="-122"/>
                </a:rPr>
                <a:t>      </a:t>
              </a:r>
              <a:r>
                <a:rPr lang="en-US" altLang="zh-CN" sz="2400" dirty="0">
                  <a:latin typeface="宋体" panose="02010600030101010101" pitchFamily="2" charset="-122"/>
                </a:rPr>
                <a:t>t4: R2←[MDR]</a:t>
              </a:r>
              <a:endParaRPr lang="en-US" altLang="zh-CN" sz="2400" dirty="0">
                <a:latin typeface="宋体" panose="02010600030101010101" pitchFamily="2" charset="-122"/>
              </a:endParaRPr>
            </a:p>
          </p:txBody>
        </p:sp>
        <p:sp>
          <p:nvSpPr>
            <p:cNvPr id="173065" name="Line 1036"/>
            <p:cNvSpPr/>
            <p:nvPr/>
          </p:nvSpPr>
          <p:spPr>
            <a:xfrm>
              <a:off x="2304" y="2352"/>
              <a:ext cx="221" cy="0"/>
            </a:xfrm>
            <a:prstGeom prst="line">
              <a:avLst/>
            </a:prstGeom>
            <a:ln w="31750" cap="flat" cmpd="sng">
              <a:solidFill>
                <a:schemeClr val="folHlink"/>
              </a:solidFill>
              <a:prstDash val="solid"/>
              <a:miter/>
              <a:headEnd type="none" w="med" len="med"/>
              <a:tailEnd type="triangle" w="med" len="med"/>
            </a:ln>
          </p:spPr>
        </p:sp>
      </p:grpSp>
      <p:sp>
        <p:nvSpPr>
          <p:cNvPr id="196630" name="Oval 1046"/>
          <p:cNvSpPr/>
          <p:nvPr/>
        </p:nvSpPr>
        <p:spPr>
          <a:xfrm>
            <a:off x="5381625" y="2971800"/>
            <a:ext cx="304800" cy="1066800"/>
          </a:xfrm>
          <a:prstGeom prst="ellipse">
            <a:avLst/>
          </a:prstGeom>
          <a:noFill/>
          <a:ln w="19050" cap="flat" cmpd="sng">
            <a:solidFill>
              <a:schemeClr val="hlink"/>
            </a:solidFill>
            <a:prstDash val="solid"/>
            <a:miter/>
            <a:headEnd type="none" w="med" len="med"/>
            <a:tailEnd type="none" w="med" len="med"/>
          </a:ln>
        </p:spPr>
        <p:txBody>
          <a:bodyPr lIns="90000" tIns="46800" rIns="90000" bIns="46800" anchor="ctr" anchorCtr="0">
            <a:spAutoFit/>
          </a:bodyPr>
          <a:p>
            <a:endParaRPr lang="zh-CN" altLang="en-US" dirty="0">
              <a:latin typeface="宋体" panose="02010600030101010101" pitchFamily="2" charset="-122"/>
            </a:endParaRPr>
          </a:p>
        </p:txBody>
      </p:sp>
      <p:pic>
        <p:nvPicPr>
          <p:cNvPr id="173063" name="Picture 10"/>
          <p:cNvPicPr>
            <a:picLocks noChangeAspect="1"/>
          </p:cNvPicPr>
          <p:nvPr/>
        </p:nvPicPr>
        <p:blipFill>
          <a:blip r:embed="rId1"/>
          <a:stretch>
            <a:fillRect/>
          </a:stretch>
        </p:blipFill>
        <p:spPr>
          <a:xfrm>
            <a:off x="4976813" y="1617663"/>
            <a:ext cx="3886200" cy="4916487"/>
          </a:xfrm>
          <a:prstGeom prst="rect">
            <a:avLst/>
          </a:prstGeom>
          <a:noFill/>
          <a:ln w="3175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9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0" grpId="0" animBg="1"/>
    </p:bldLst>
  </p:timing>
</p:sld>
</file>

<file path=ppt/tags/tag1.xml><?xml version="1.0" encoding="utf-8"?>
<p:tagLst xmlns:p="http://schemas.openxmlformats.org/presentationml/2006/main">
  <p:tag name="KSO_WPP_MARK_KEY" val="db548658-c78c-47aa-9d54-c890c7795a99"/>
  <p:tag name="COMMONDATA" val="eyJoZGlkIjoiZjViOWEyY2E4MTQxOTE5ZWNkYWQ4MzUxMWJmYzA0MzgifQ=="/>
</p:tagLst>
</file>

<file path=ppt/theme/theme1.xml><?xml version="1.0" encoding="utf-8"?>
<a:theme xmlns:a="http://schemas.openxmlformats.org/drawingml/2006/main" name="模板">
  <a:themeElements>
    <a:clrScheme name="">
      <a:dk1>
        <a:srgbClr val="000000"/>
      </a:dk1>
      <a:lt1>
        <a:srgbClr val="FFFFFF"/>
      </a:lt1>
      <a:dk2>
        <a:srgbClr val="336699"/>
      </a:dk2>
      <a:lt2>
        <a:srgbClr val="CEC8BA"/>
      </a:lt2>
      <a:accent1>
        <a:srgbClr val="CCECFF"/>
      </a:accent1>
      <a:accent2>
        <a:srgbClr val="FFFFE7"/>
      </a:accent2>
      <a:accent3>
        <a:srgbClr val="FFFFFF"/>
      </a:accent3>
      <a:accent4>
        <a:srgbClr val="000000"/>
      </a:accent4>
      <a:accent5>
        <a:srgbClr val="E2F4FF"/>
      </a:accent5>
      <a:accent6>
        <a:srgbClr val="E7E7D1"/>
      </a:accent6>
      <a:hlink>
        <a:srgbClr val="FF0000"/>
      </a:hlink>
      <a:folHlink>
        <a:srgbClr val="0000FF"/>
      </a:folHlink>
    </a:clrScheme>
    <a:fontScheme name="模板">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spPr>
      <a:bodyPr vert="horz" wrap="none" lIns="93600" tIns="46800" rIns="93600" bIns="46800" numCol="1" anchor="t" anchorCtr="0" compatLnSpc="1">
        <a:spAutoFit/>
      </a:bodyPr>
      <a:lstStyle>
        <a:defPPr marL="0" marR="0" indent="0" algn="l" defTabSz="914400" rtl="0" eaLnBrk="0" fontAlgn="t" latinLnBrk="0" hangingPunct="0">
          <a:lnSpc>
            <a:spcPct val="70000"/>
          </a:lnSpc>
          <a:spcBef>
            <a:spcPct val="50000"/>
          </a:spcBef>
          <a:spcAft>
            <a:spcPct val="0"/>
          </a:spcAft>
          <a:buClrTx/>
          <a:buSzTx/>
          <a:buFontTx/>
          <a:buNone/>
          <a:defRPr kumimoji="1"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spPr>
      <a:bodyPr vert="horz" wrap="none" lIns="93600" tIns="46800" rIns="93600" bIns="46800" numCol="1" anchor="t" anchorCtr="0" compatLnSpc="1">
        <a:spAutoFit/>
      </a:bodyPr>
      <a:lstStyle>
        <a:defPPr marL="0" marR="0" indent="0" algn="l" defTabSz="914400" rtl="0" eaLnBrk="0" fontAlgn="t" latinLnBrk="0" hangingPunct="0">
          <a:lnSpc>
            <a:spcPct val="70000"/>
          </a:lnSpc>
          <a:spcBef>
            <a:spcPct val="50000"/>
          </a:spcBef>
          <a:spcAft>
            <a:spcPct val="0"/>
          </a:spcAft>
          <a:buClrTx/>
          <a:buSzTx/>
          <a:buFontTx/>
          <a:buNone/>
          <a:defRPr kumimoji="1"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模板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模板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D:\数字电路教案\模板.ppt</Template>
  <TotalTime>0</TotalTime>
  <Words>19965</Words>
  <Application>WPS 演示</Application>
  <PresentationFormat/>
  <Paragraphs>1657</Paragraphs>
  <Slides>136</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10</vt:i4>
      </vt:variant>
      <vt:variant>
        <vt:lpstr>幻灯片标题</vt:lpstr>
      </vt:variant>
      <vt:variant>
        <vt:i4>136</vt:i4>
      </vt:variant>
    </vt:vector>
  </HeadingPairs>
  <TitlesOfParts>
    <vt:vector size="164" baseType="lpstr">
      <vt:lpstr>Arial</vt:lpstr>
      <vt:lpstr>宋体</vt:lpstr>
      <vt:lpstr>Wingdings</vt:lpstr>
      <vt:lpstr>Arial Narrow</vt:lpstr>
      <vt:lpstr>Monotype Sorts</vt:lpstr>
      <vt:lpstr>Wingdings</vt:lpstr>
      <vt:lpstr>Times New Roman</vt:lpstr>
      <vt:lpstr>楷体_GB2312</vt:lpstr>
      <vt:lpstr>新宋体</vt:lpstr>
      <vt:lpstr>Symbol</vt:lpstr>
      <vt:lpstr>黑体</vt:lpstr>
      <vt:lpstr>华文新魏</vt:lpstr>
      <vt:lpstr>Corbel</vt:lpstr>
      <vt:lpstr>等线</vt:lpstr>
      <vt:lpstr>微软雅黑</vt:lpstr>
      <vt:lpstr>Arial Unicode MS</vt:lpstr>
      <vt:lpstr>Symbol</vt:lpstr>
      <vt:lpstr>模板</vt:lpstr>
      <vt:lpstr>Paint.Picture</vt:lpstr>
      <vt:lpstr>Equation.3</vt:lpstr>
      <vt:lpstr>Word.Document.8</vt:lpstr>
      <vt:lpstr>Equation.3</vt:lpstr>
      <vt:lpstr>Paint.Picture</vt:lpstr>
      <vt:lpstr>Visio.Drawing.5</vt:lpstr>
      <vt:lpstr>Paint.Picture</vt:lpstr>
      <vt:lpstr>Paint.Picture</vt:lpstr>
      <vt:lpstr>Paint.Picture</vt:lpstr>
      <vt:lpstr>Visio.Drawing.5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dc:title>
  <dc:creator>吴强</dc:creator>
  <cp:lastModifiedBy>苏泊尔</cp:lastModifiedBy>
  <cp:revision>564</cp:revision>
  <dcterms:created xsi:type="dcterms:W3CDTF">2001-06-02T13:14:41Z</dcterms:created>
  <dcterms:modified xsi:type="dcterms:W3CDTF">2023-06-19T13:08:42Z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081AEEC2825B413F8692449D556D5A45_13</vt:lpwstr>
  </property>
  <property fmtid="{D5CDD505-2E9C-101B-9397-08002B2CF9AE}" pid="3" name="KSOProductBuildVer">
    <vt:lpwstr>2052-11.1.0.14309</vt:lpwstr>
  </property>
</Properties>
</file>