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</p:sldMasterIdLst>
  <p:sldIdLst>
    <p:sldId id="256" r:id="rId2"/>
    <p:sldId id="260" r:id="rId3"/>
    <p:sldId id="257" r:id="rId4"/>
    <p:sldId id="274" r:id="rId5"/>
    <p:sldId id="262" r:id="rId6"/>
    <p:sldId id="258" r:id="rId7"/>
    <p:sldId id="275" r:id="rId8"/>
    <p:sldId id="279" r:id="rId9"/>
    <p:sldId id="259" r:id="rId10"/>
    <p:sldId id="264" r:id="rId11"/>
    <p:sldId id="280" r:id="rId12"/>
    <p:sldId id="281" r:id="rId13"/>
    <p:sldId id="267" r:id="rId14"/>
    <p:sldId id="266" r:id="rId15"/>
    <p:sldId id="276" r:id="rId16"/>
    <p:sldId id="277" r:id="rId17"/>
    <p:sldId id="265" r:id="rId18"/>
    <p:sldId id="273" r:id="rId19"/>
    <p:sldId id="272" r:id="rId20"/>
    <p:sldId id="271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8F33-AC49-4995-8F98-28D9FFC3A658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FF6C-A2EE-4960-A421-152DDA3D5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18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8F33-AC49-4995-8F98-28D9FFC3A658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FF6C-A2EE-4960-A421-152DDA3D5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2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8F33-AC49-4995-8F98-28D9FFC3A658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FF6C-A2EE-4960-A421-152DDA3D5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8F33-AC49-4995-8F98-28D9FFC3A658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FF6C-A2EE-4960-A421-152DDA3D5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7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8F33-AC49-4995-8F98-28D9FFC3A658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FF6C-A2EE-4960-A421-152DDA3D5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8F33-AC49-4995-8F98-28D9FFC3A658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FF6C-A2EE-4960-A421-152DDA3D5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26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8F33-AC49-4995-8F98-28D9FFC3A658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FF6C-A2EE-4960-A421-152DDA3D5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4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8F33-AC49-4995-8F98-28D9FFC3A658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FF6C-A2EE-4960-A421-152DDA3D5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07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8F33-AC49-4995-8F98-28D9FFC3A658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FF6C-A2EE-4960-A421-152DDA3D5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26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8F33-AC49-4995-8F98-28D9FFC3A658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FF6C-A2EE-4960-A421-152DDA3D5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0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8F33-AC49-4995-8F98-28D9FFC3A658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FF6C-A2EE-4960-A421-152DDA3D5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5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8F33-AC49-4995-8F98-28D9FFC3A658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FF6C-A2EE-4960-A421-152DDA3D5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4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97234" y="1698172"/>
            <a:ext cx="3774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2021-2022-1</a:t>
            </a:r>
            <a:endParaRPr lang="zh-CN" altLang="en-US" sz="4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1900" y="2847703"/>
            <a:ext cx="6654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概率统计</a:t>
            </a:r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</a:t>
            </a:r>
            <a:r>
              <a:rPr lang="en-US" altLang="zh-CN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试卷评讲</a:t>
            </a:r>
            <a:endParaRPr lang="zh-CN" altLang="en-US" sz="4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8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364665" y="3524380"/>
                <a:ext cx="2769797" cy="1342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CN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  <m:groupChr>
                        <m:groupChrPr>
                          <m:chr m:val="→"/>
                          <m:vertJc m:val="bot"/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groupCh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sSup>
                        <m:sSupPr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665" y="3524380"/>
                <a:ext cx="2769797" cy="13422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020014" y="3923256"/>
                <a:ext cx="7131896" cy="503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014" y="3923256"/>
                <a:ext cx="7131896" cy="5035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33" y="505291"/>
            <a:ext cx="9263224" cy="25070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028555" y="2264206"/>
                <a:ext cx="7561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555" y="2264206"/>
                <a:ext cx="75610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24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52" y="704129"/>
            <a:ext cx="10514114" cy="26329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093" y="2627352"/>
            <a:ext cx="2133333" cy="971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400320" y="2883881"/>
                <a:ext cx="2061077" cy="503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𝟑𝟔</m:t>
                      </m:r>
                      <m:sSup>
                        <m:sSupPr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320" y="2883881"/>
                <a:ext cx="2061077" cy="5035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400320" y="3500751"/>
                <a:ext cx="2061077" cy="503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𝟑𝟔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320" y="3500751"/>
                <a:ext cx="2061077" cy="5035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400320" y="4104020"/>
                <a:ext cx="1477584" cy="503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𝟑𝟔</m:t>
                      </m:r>
                      <m:sSup>
                        <m:sSupPr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320" y="4104020"/>
                <a:ext cx="1477584" cy="5035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7400320" y="4515844"/>
                <a:ext cx="3482172" cy="997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𝟑𝟔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−(−</m:t>
                              </m:r>
                              <m:r>
                                <a:rPr lang="en-US" altLang="zh-CN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320" y="4515844"/>
                <a:ext cx="3482172" cy="9975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7369426" y="5527902"/>
                <a:ext cx="120757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𝟕𝟓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426" y="5527902"/>
                <a:ext cx="120757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838295" y="2455277"/>
                <a:ext cx="75212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zh-CN" altLang="en-US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295" y="2455277"/>
                <a:ext cx="75212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87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47" y="363982"/>
            <a:ext cx="9990002" cy="3416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4"/>
              <p:cNvSpPr txBox="1"/>
              <p:nvPr/>
            </p:nvSpPr>
            <p:spPr>
              <a:xfrm flipH="1">
                <a:off x="1274974" y="3668381"/>
                <a:ext cx="988589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3200" b="1" dirty="0" smtClean="0">
                    <a:solidFill>
                      <a:srgbClr val="002060"/>
                    </a:solidFill>
                    <a:latin typeface="+mn-ea"/>
                  </a:rPr>
                  <a:t>解：设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CN" alt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产品</m:t>
                    </m:r>
                    <m:r>
                      <a:rPr lang="zh-CN" alt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由</m:t>
                    </m:r>
                    <m:r>
                      <a:rPr lang="zh-CN" alt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zh-CN" alt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车间</m:t>
                    </m:r>
                    <m:r>
                      <a:rPr lang="zh-CN" alt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生产</m:t>
                    </m:r>
                    <m:r>
                      <a:rPr lang="zh-CN" alt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3200" b="1" i="1" dirty="0" smtClean="0">
                  <a:solidFill>
                    <a:srgbClr val="002060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zh-CN" alt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CN" alt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任取</m:t>
                    </m:r>
                    <m:r>
                      <a:rPr lang="zh-CN" alt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一件</m:t>
                    </m:r>
                  </m:oMath>
                </a14:m>
                <a:r>
                  <a:rPr lang="zh-CN" altLang="en-US" sz="3200" b="1" dirty="0" smtClean="0">
                    <a:solidFill>
                      <a:srgbClr val="002060"/>
                    </a:solidFill>
                    <a:latin typeface="+mn-ea"/>
                  </a:rPr>
                  <a:t>产品是次品，</a:t>
                </a:r>
                <a:r>
                  <a:rPr lang="zh-CN" altLang="en-US" sz="3200" b="1" dirty="0">
                    <a:solidFill>
                      <a:srgbClr val="002060"/>
                    </a:solidFill>
                    <a:latin typeface="+mn-ea"/>
                  </a:rPr>
                  <a:t>则</a:t>
                </a:r>
              </a:p>
            </p:txBody>
          </p:sp>
        </mc:Choice>
        <mc:Fallback xmlns="">
          <p:sp>
            <p:nvSpPr>
              <p:cNvPr id="6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74974" y="3668381"/>
                <a:ext cx="9885891" cy="1077218"/>
              </a:xfrm>
              <a:prstGeom prst="rect">
                <a:avLst/>
              </a:prstGeom>
              <a:blipFill>
                <a:blip r:embed="rId3"/>
                <a:stretch>
                  <a:fillRect l="-1541" t="-7386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351" y="4794682"/>
            <a:ext cx="4806487" cy="1475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937" y="4362463"/>
            <a:ext cx="3466667" cy="12284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3794" y="5377599"/>
            <a:ext cx="2142857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96" y="418762"/>
            <a:ext cx="8082318" cy="27851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21" y="2998927"/>
            <a:ext cx="7513060" cy="93490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581" y="3832145"/>
            <a:ext cx="5532088" cy="19643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85" y="5884726"/>
            <a:ext cx="5976503" cy="79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0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47" y="285704"/>
            <a:ext cx="7496810" cy="35232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407" y="3763095"/>
            <a:ext cx="3142326" cy="7914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137" y="4726097"/>
            <a:ext cx="3569433" cy="107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47" y="259578"/>
            <a:ext cx="7496810" cy="352325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420" y="4534638"/>
            <a:ext cx="2474597" cy="10214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322" y="3808958"/>
            <a:ext cx="5904762" cy="5238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9169" y="4402496"/>
            <a:ext cx="3038095" cy="1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8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47" y="259578"/>
            <a:ext cx="7496810" cy="352325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861" y="3972360"/>
            <a:ext cx="4323809" cy="4285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495" y="3876177"/>
            <a:ext cx="2323809" cy="7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817" y="4835072"/>
            <a:ext cx="4390476" cy="1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6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53" y="610733"/>
            <a:ext cx="6891701" cy="35193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628" y="5318125"/>
            <a:ext cx="4630897" cy="10739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218" y="4263933"/>
            <a:ext cx="3623006" cy="104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9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64" y="394050"/>
            <a:ext cx="10550221" cy="177069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51" y="2164741"/>
            <a:ext cx="10090278" cy="74392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647" y="3051438"/>
            <a:ext cx="1595614" cy="76040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3048" y="2960962"/>
            <a:ext cx="4026427" cy="99725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4949" y="4093465"/>
            <a:ext cx="4275744" cy="58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0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719943" y="3562290"/>
                <a:ext cx="1451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𝐸𝑋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943" y="3562290"/>
                <a:ext cx="1451872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388" y="495519"/>
            <a:ext cx="9616548" cy="28306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563" y="4127867"/>
            <a:ext cx="6176407" cy="12641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779398" y="4393865"/>
                <a:ext cx="99155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398" y="4393865"/>
                <a:ext cx="99155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8260" y="5465178"/>
            <a:ext cx="1761002" cy="10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3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129" y="1323704"/>
            <a:ext cx="9215740" cy="32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6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88" y="495519"/>
            <a:ext cx="9616548" cy="283065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366" y="3403331"/>
            <a:ext cx="6592671" cy="9770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346" y="4454067"/>
            <a:ext cx="5218347" cy="88428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945" y="5412011"/>
            <a:ext cx="3733333" cy="90476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6164" y="5412011"/>
            <a:ext cx="2809524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9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05" y="2541151"/>
            <a:ext cx="7458728" cy="7158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991" y="3100250"/>
            <a:ext cx="5641883" cy="11843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36" y="637830"/>
            <a:ext cx="10792889" cy="171219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1856" y="4305667"/>
            <a:ext cx="8295238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4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33" y="812923"/>
            <a:ext cx="10329287" cy="19892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635828" y="2679646"/>
                <a:ext cx="866503" cy="10120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  <m:sup>
                              <m:r>
                                <a:rPr lang="en-US" altLang="zh-CN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zh-CN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28" y="2679646"/>
                <a:ext cx="866503" cy="1012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502331" y="2744600"/>
                <a:ext cx="777649" cy="925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31" y="2744600"/>
                <a:ext cx="777649" cy="9253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9845802" y="204254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√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272" y="3787498"/>
            <a:ext cx="10451195" cy="1167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513795" y="5040938"/>
                <a:ext cx="33377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𝐦𝐚𝐱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795" y="5040938"/>
                <a:ext cx="3337709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724274" y="5056120"/>
                <a:ext cx="33988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274" y="5056120"/>
                <a:ext cx="3398816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928074" y="5679955"/>
                <a:ext cx="405361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74" y="5679955"/>
                <a:ext cx="405361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724274" y="5649510"/>
                <a:ext cx="163237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𝜱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274" y="5649510"/>
                <a:ext cx="163237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048562" y="5658219"/>
                <a:ext cx="121219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𝜱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562" y="5658219"/>
                <a:ext cx="1212191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081681" y="5649510"/>
                <a:ext cx="1981504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l-GR" altLang="zh-CN" sz="3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altLang="zh-CN" sz="3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en-US" altLang="zh-CN" sz="3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32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zh-CN" altLang="en-US" sz="3200" b="1" dirty="0">
                                <a:solidFill>
                                  <a:srgbClr val="002060"/>
                                </a:solidFill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zh-CN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681" y="5649510"/>
                <a:ext cx="1981504" cy="595932"/>
              </a:xfrm>
              <a:prstGeom prst="rect">
                <a:avLst/>
              </a:prstGeom>
              <a:blipFill>
                <a:blip r:embed="rId11"/>
                <a:stretch>
                  <a:fillRect l="-8000" t="-10204" b="-33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10442340" y="437132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25779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03" y="724035"/>
            <a:ext cx="11209950" cy="9109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892475" y="2265564"/>
                <a:ext cx="59131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𝐜𝐨𝐯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32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75" y="2265564"/>
                <a:ext cx="591315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14206" y="2804687"/>
                <a:ext cx="355039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𝐜𝐨𝐯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32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06" y="2804687"/>
                <a:ext cx="3550396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3849053" y="2746356"/>
                <a:ext cx="359220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𝐜𝐨𝐯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32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053" y="2746356"/>
                <a:ext cx="359220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619648" y="3352823"/>
                <a:ext cx="34591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00B0F0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𝐜𝐨𝐯</m:t>
                    </m:r>
                    <m:d>
                      <m:dPr>
                        <m:ctrlPr>
                          <a:rPr lang="en-US" altLang="zh-CN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32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32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48" y="3352823"/>
                <a:ext cx="3459152" cy="584775"/>
              </a:xfrm>
              <a:prstGeom prst="rect">
                <a:avLst/>
              </a:prstGeom>
              <a:blipFill>
                <a:blip r:embed="rId6"/>
                <a:stretch>
                  <a:fillRect l="-4586" t="-135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3849053" y="3376553"/>
                <a:ext cx="356334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𝐜𝐨𝐯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32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053" y="3376553"/>
                <a:ext cx="356334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919756" y="1523999"/>
                <a:ext cx="314445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𝐜𝐨𝐯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𝑫𝑿</m:t>
                      </m:r>
                    </m:oMath>
                  </m:oMathPara>
                </a14:m>
                <a:endParaRPr lang="zh-CN" altLang="en-US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56" y="1523999"/>
                <a:ext cx="314445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926064" y="1492773"/>
                <a:ext cx="42299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𝐜𝐨𝐯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𝐜𝐨𝐯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zh-CN" altLang="en-US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064" y="1492773"/>
                <a:ext cx="422994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023575" y="1472420"/>
                <a:ext cx="277255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𝐜𝐨𝐯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575" y="1472420"/>
                <a:ext cx="2772554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976380" y="6046467"/>
                <a:ext cx="353282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𝒄𝒐𝒗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80" y="6046467"/>
                <a:ext cx="353282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252582" y="6038300"/>
                <a:ext cx="352699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𝑫𝑿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𝒄𝒐𝒗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582" y="6038300"/>
                <a:ext cx="3526991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919756" y="4079093"/>
                <a:ext cx="248215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𝒂𝑿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𝒃𝒀</m:t>
                          </m:r>
                        </m:e>
                      </m:d>
                    </m:oMath>
                  </m:oMathPara>
                </a14:m>
                <a:endParaRPr lang="zh-CN" alt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56" y="4079093"/>
                <a:ext cx="2482154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089568" y="4083026"/>
                <a:ext cx="5890715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𝒂𝒃</m:t>
                      </m:r>
                      <m:r>
                        <a:rPr lang="en-US" altLang="zh-CN" sz="32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𝐜𝐨𝐯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568" y="4083026"/>
                <a:ext cx="5890715" cy="5959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620187" y="4745154"/>
                <a:ext cx="187179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zh-CN" alt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87" y="4745154"/>
                <a:ext cx="1871794" cy="584775"/>
              </a:xfrm>
              <a:prstGeom prst="rect">
                <a:avLst/>
              </a:prstGeom>
              <a:blipFill>
                <a:blip r:embed="rId15"/>
                <a:stretch>
                  <a:fillRect r="-5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492799" y="4720852"/>
                <a:ext cx="9396740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𝑫𝑿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𝑫𝒀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×(−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𝒄𝒐𝒗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799" y="4720852"/>
                <a:ext cx="9396740" cy="5959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613059" y="5389239"/>
                <a:ext cx="120757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𝟏𝟑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59" y="5389239"/>
                <a:ext cx="1207575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3552584" y="5435404"/>
                <a:ext cx="378094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𝒄𝒐𝒗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584" y="5435404"/>
                <a:ext cx="3780948" cy="49244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7542417" y="6003219"/>
                <a:ext cx="96231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7" y="6003219"/>
                <a:ext cx="962315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/>
          <p:cNvSpPr txBox="1"/>
          <p:nvPr/>
        </p:nvSpPr>
        <p:spPr>
          <a:xfrm>
            <a:off x="10818266" y="873283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×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8301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4957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>
              <a:solidFill>
                <a:srgbClr val="00206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3002" y="58252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</a:rPr>
              <a:t>卡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方分布：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092336" y="601517"/>
                <a:ext cx="51776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</m:oMath>
                </a14:m>
                <a:r>
                  <a:rPr lang="en-US" altLang="zh-CN" sz="32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3200" b="1" dirty="0" smtClean="0">
                    <a:solidFill>
                      <a:srgbClr val="002060"/>
                    </a:solidFill>
                  </a:rPr>
                  <a:t>iid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altLang="zh-CN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3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32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则</m:t>
                    </m:r>
                  </m:oMath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336" y="601517"/>
                <a:ext cx="5177699" cy="584775"/>
              </a:xfrm>
              <a:prstGeom prst="rect">
                <a:avLst/>
              </a:prstGeom>
              <a:blipFill>
                <a:blip r:embed="rId2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666308" y="1134586"/>
                <a:ext cx="2389693" cy="1434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𝝌</m:t>
                          </m:r>
                        </m:e>
                        <m:sup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CN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308" y="1134586"/>
                <a:ext cx="2389693" cy="14345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855058" y="1524255"/>
                <a:ext cx="1660455" cy="5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𝝌</m:t>
                          </m:r>
                        </m:e>
                        <m:sup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058" y="1524255"/>
                <a:ext cx="1660455" cy="595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1209208" y="2571621"/>
            <a:ext cx="2012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</a:rPr>
              <a:t>T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分布：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622624" y="2598344"/>
                <a:ext cx="7569279" cy="1088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altLang="zh-CN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zh-CN" alt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、</m:t>
                    </m:r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altLang="zh-CN" sz="3200" b="1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𝐢𝐝</m:t>
                    </m:r>
                    <m:r>
                      <a:rPr lang="zh-CN" alt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3200" b="1" dirty="0" smtClean="0">
                    <a:solidFill>
                      <a:srgbClr val="002060"/>
                    </a:solidFill>
                  </a:rPr>
                  <a:t>则</a:t>
                </a:r>
                <a:endParaRPr lang="zh-CN" altLang="en-US" sz="3200" b="1" dirty="0">
                  <a:solidFill>
                    <a:srgbClr val="002060"/>
                  </a:solidFill>
                </a:endParaRPr>
              </a:p>
              <a:p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24" y="2598344"/>
                <a:ext cx="7569279" cy="1088375"/>
              </a:xfrm>
              <a:prstGeom prst="rect">
                <a:avLst/>
              </a:prstGeom>
              <a:blipFill>
                <a:blip r:embed="rId5"/>
                <a:stretch>
                  <a:fillRect t="-5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451967" y="3156250"/>
                <a:ext cx="1292533" cy="1626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CN" sz="3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num>
                                <m:den>
                                  <m:r>
                                    <a:rPr lang="en-US" altLang="zh-CN" sz="3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967" y="3156250"/>
                <a:ext cx="1292533" cy="16268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3896698" y="3410121"/>
            <a:ext cx="696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</a:rPr>
              <a:t>T=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5550873" y="3373599"/>
                <a:ext cx="13660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873" y="3373599"/>
                <a:ext cx="136608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1164948" y="4730580"/>
            <a:ext cx="1622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</a:rPr>
              <a:t>F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分布：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529938" y="4734492"/>
                <a:ext cx="7817470" cy="1088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altLang="zh-CN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altLang="zh-CN" sz="3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zh-CN" alt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、</m:t>
                    </m:r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altLang="zh-CN" sz="3200" b="1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𝐢𝐝</m:t>
                    </m:r>
                    <m:r>
                      <a:rPr lang="zh-CN" alt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3200" b="1" dirty="0" smtClean="0">
                    <a:solidFill>
                      <a:srgbClr val="002060"/>
                    </a:solidFill>
                  </a:rPr>
                  <a:t>则</a:t>
                </a:r>
                <a:endParaRPr lang="zh-CN" altLang="en-US" sz="3200" b="1" dirty="0">
                  <a:solidFill>
                    <a:srgbClr val="002060"/>
                  </a:solidFill>
                </a:endParaRPr>
              </a:p>
              <a:p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938" y="4734492"/>
                <a:ext cx="7817470" cy="1088375"/>
              </a:xfrm>
              <a:prstGeom prst="rect">
                <a:avLst/>
              </a:prstGeom>
              <a:blipFill>
                <a:blip r:embed="rId8"/>
                <a:stretch>
                  <a:fillRect t="-5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4519776" y="5360612"/>
                <a:ext cx="1120820" cy="1320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altLang="zh-CN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num>
                            <m:den>
                              <m:r>
                                <a:rPr lang="en-US" altLang="zh-CN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altLang="zh-CN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num>
                            <m:den>
                              <m:r>
                                <a:rPr lang="en-US" altLang="zh-CN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76" y="5360612"/>
                <a:ext cx="1120820" cy="13208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3991214" y="5735580"/>
            <a:ext cx="67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</a:rPr>
              <a:t>F=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5449048" y="5726831"/>
                <a:ext cx="34583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048" y="5726831"/>
                <a:ext cx="345831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48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5614319" y="2279720"/>
            <a:ext cx="4018246" cy="148625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716437" y="2159725"/>
            <a:ext cx="4694549" cy="412795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858888" y="3956322"/>
                <a:ext cx="2859181" cy="2172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2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3200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32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32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  <m:r>
                                            <a:rPr lang="en-US" altLang="zh-CN" sz="32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32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𝒀</m:t>
                                          </m:r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sz="3200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CN" sz="3200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32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3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3200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  <m:sup>
                                      <m:r>
                                        <a:rPr lang="en-US" altLang="zh-CN" sz="3200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zh-CN" sz="32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3200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  <m:sup>
                                      <m:r>
                                        <a:rPr lang="en-US" altLang="zh-CN" sz="3200" b="1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altLang="zh-CN" sz="3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888" y="3956322"/>
                <a:ext cx="2859181" cy="21727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25" y="714782"/>
            <a:ext cx="10500172" cy="14449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19770" y="4841178"/>
                <a:ext cx="4300023" cy="1308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m:rPr>
                          <m:nor/>
                        </m:rPr>
                        <a:rPr lang="en-US" altLang="zh-CN" sz="3200" b="1" dirty="0">
                          <a:solidFill>
                            <a:srgbClr val="002060"/>
                          </a:solidFill>
                        </a:rPr>
                        <m:t> </m:t>
                      </m:r>
                      <m:sSup>
                        <m:sSupPr>
                          <m:ctrlPr>
                            <a:rPr lang="en-US" altLang="zh-CN" sz="32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b="1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3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altLang="zh-CN" sz="3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3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32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32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32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𝝌</m:t>
                          </m:r>
                          <m:r>
                            <m:rPr>
                              <m:nor/>
                            </m:rPr>
                            <a:rPr lang="zh-CN" altLang="en-US" sz="3200" b="1" dirty="0"/>
                            <m:t> </m:t>
                          </m:r>
                        </m:e>
                        <m:sup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70" y="4841178"/>
                <a:ext cx="4300023" cy="13086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86814" y="3084402"/>
                <a:ext cx="362881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m:rPr>
                          <m:nor/>
                        </m:rPr>
                        <a:rPr lang="en-US" altLang="zh-CN" sz="3200" b="1" dirty="0">
                          <a:solidFill>
                            <a:srgbClr val="002060"/>
                          </a:solidFill>
                        </a:rPr>
                        <m:t> 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814" y="3084402"/>
                <a:ext cx="362881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919770" y="3765973"/>
                <a:ext cx="4611647" cy="110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m:rPr>
                          <m:nor/>
                        </m:rPr>
                        <a:rPr lang="en-US" altLang="zh-CN" sz="3200" b="1" dirty="0">
                          <a:solidFill>
                            <a:srgbClr val="002060"/>
                          </a:solidFill>
                        </a:rPr>
                        <m:t> </m:t>
                      </m:r>
                      <m:f>
                        <m:fPr>
                          <m:ctrlP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3200" b="1" dirty="0">
                          <a:solidFill>
                            <a:srgbClr val="002060"/>
                          </a:solidFill>
                        </a:rPr>
                        <m:t> 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70" y="3765973"/>
                <a:ext cx="4611647" cy="1109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516418" y="2279721"/>
                <a:ext cx="336130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zh-CN" altLang="en-US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、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32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𝐢𝐢𝐝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418" y="2279721"/>
                <a:ext cx="336130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027772" y="2386154"/>
                <a:ext cx="33372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zh-CN" altLang="en-US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、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altLang="zh-CN" sz="3200" b="1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𝐢𝐢𝐝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772" y="2386154"/>
                <a:ext cx="333725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558605" y="3086554"/>
                <a:ext cx="3864840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m:rPr>
                          <m:nor/>
                        </m:rPr>
                        <a:rPr lang="en-US" altLang="zh-CN" sz="3200" b="1" dirty="0">
                          <a:solidFill>
                            <a:srgbClr val="002060"/>
                          </a:solidFill>
                        </a:rPr>
                        <m:t> </m:t>
                      </m:r>
                      <m:sSup>
                        <m:sSupPr>
                          <m:ctrlPr>
                            <a:rPr lang="en-US" altLang="zh-CN" sz="32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altLang="zh-CN" sz="32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32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32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altLang="zh-CN" sz="32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𝝌</m:t>
                          </m:r>
                          <m:r>
                            <m:rPr>
                              <m:nor/>
                            </m:rPr>
                            <a:rPr lang="zh-CN" altLang="en-US" sz="3200" b="1" dirty="0"/>
                            <m:t> </m:t>
                          </m:r>
                        </m:e>
                        <m:sup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605" y="3086554"/>
                <a:ext cx="3864840" cy="5959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718069" y="5042677"/>
                <a:ext cx="18352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069" y="5042677"/>
                <a:ext cx="1835246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0165827" y="2786809"/>
                <a:ext cx="13978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𝐢𝐝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？</m:t>
                      </m:r>
                      <m:r>
                        <a:rPr lang="zh-CN" altLang="en-US" sz="32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？</m:t>
                      </m:r>
                    </m:oMath>
                  </m:oMathPara>
                </a14:m>
                <a:endParaRPr lang="zh-CN" altLang="en-US" sz="3200" b="1" dirty="0">
                  <a:solidFill>
                    <a:srgbClr val="C00000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5827" y="2786809"/>
                <a:ext cx="139781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10563079" y="1548804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×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1717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8" grpId="0"/>
      <p:bldP spid="4" grpId="0"/>
      <p:bldP spid="5" grpId="0"/>
      <p:bldP spid="10" grpId="0"/>
      <p:bldP spid="11" grpId="0"/>
      <p:bldP spid="12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180097" y="3748064"/>
                <a:ext cx="18660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3200" b="1" dirty="0" smtClean="0">
                    <a:solidFill>
                      <a:srgbClr val="002060"/>
                    </a:solidFill>
                  </a:rPr>
                  <a:t>5</a:t>
                </a:r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097" y="3748064"/>
                <a:ext cx="1866088" cy="584775"/>
              </a:xfrm>
              <a:prstGeom prst="rect">
                <a:avLst/>
              </a:prstGeom>
              <a:blipFill>
                <a:blip r:embed="rId2"/>
                <a:stretch>
                  <a:fillRect t="-13542" r="-719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676505" y="3761937"/>
                <a:ext cx="5293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505" y="3761937"/>
                <a:ext cx="52931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510646" y="3788063"/>
                <a:ext cx="529312" cy="585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acc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646" y="3788063"/>
                <a:ext cx="529312" cy="5859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116712" y="4502097"/>
                <a:ext cx="199593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𝟎𝟏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712" y="4502097"/>
                <a:ext cx="199593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702629" y="4423895"/>
                <a:ext cx="52931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29" y="4423895"/>
                <a:ext cx="52931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557139" y="4423318"/>
                <a:ext cx="529312" cy="585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acc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139" y="4423318"/>
                <a:ext cx="529312" cy="5859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958210" y="4470061"/>
                <a:ext cx="3045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210" y="4470061"/>
                <a:ext cx="304571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944255" y="4439522"/>
                <a:ext cx="48923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zh-CN" altLang="en-US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55" y="4439522"/>
                <a:ext cx="48923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3183" y="719681"/>
            <a:ext cx="10077664" cy="256612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079797" y="2739636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×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3936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80" y="608241"/>
            <a:ext cx="10104889" cy="13808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578185" y="4479096"/>
                <a:ext cx="64627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</m:oMath>
                  </m:oMathPara>
                </a14:m>
                <a:endParaRPr lang="zh-CN" alt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185" y="4479096"/>
                <a:ext cx="64627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347929" y="2254158"/>
                <a:ext cx="184775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𝑨𝑩</m:t>
                          </m:r>
                        </m:e>
                      </m:d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929" y="2254158"/>
                <a:ext cx="184775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578185" y="3379189"/>
                <a:ext cx="425982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𝑨𝑩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e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185" y="3379189"/>
                <a:ext cx="425982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790577" y="2254158"/>
                <a:ext cx="279589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3200" b="1" dirty="0">
                          <a:solidFill>
                            <a:srgbClr val="002060"/>
                          </a:solidFill>
                        </a:rPr>
                        <m:t>=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  <m:e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577" y="2254158"/>
                <a:ext cx="279589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397996" y="1990850"/>
                <a:ext cx="1683281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996" y="1990850"/>
                <a:ext cx="1683281" cy="10175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900368" y="1990850"/>
                <a:ext cx="1207575" cy="1014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368" y="1990850"/>
                <a:ext cx="1207575" cy="10143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591725" y="3079203"/>
                <a:ext cx="3540265" cy="1117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𝑨𝑩</m:t>
                              </m:r>
                            </m:e>
                          </m:d>
                        </m:num>
                        <m:den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  <m:e>
                              <m:r>
                                <a:rPr lang="en-US" altLang="zh-CN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725" y="3079203"/>
                <a:ext cx="3540265" cy="11176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905469" y="2749949"/>
                <a:ext cx="1248612" cy="17306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zh-CN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469" y="2749949"/>
                <a:ext cx="1248612" cy="17306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9921016" y="3079203"/>
                <a:ext cx="962315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1016" y="3079203"/>
                <a:ext cx="962315" cy="101752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3107950" y="5262635"/>
                <a:ext cx="2857421" cy="711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3200" dirty="0" smtClean="0">
                    <a:solidFill>
                      <a:srgbClr val="0070C0"/>
                    </a:solidFill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den>
                    </m:f>
                  </m:oMath>
                </a14:m>
                <a:r>
                  <a:rPr lang="en-US" altLang="zh-CN" sz="3200" dirty="0" smtClean="0">
                    <a:solidFill>
                      <a:srgbClr val="0070C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zh-CN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950" y="5262635"/>
                <a:ext cx="2857421" cy="711349"/>
              </a:xfrm>
              <a:prstGeom prst="rect">
                <a:avLst/>
              </a:prstGeom>
              <a:blipFill>
                <a:blip r:embed="rId12"/>
                <a:stretch>
                  <a:fillRect b="-20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8992102" y="1112640"/>
                <a:ext cx="542136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102" y="1112640"/>
                <a:ext cx="542136" cy="10175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33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1407053" y="5113774"/>
            <a:ext cx="3737898" cy="112059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407053" y="4030034"/>
            <a:ext cx="3737898" cy="10787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30" y="659677"/>
            <a:ext cx="10221621" cy="11974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003292" y="2013428"/>
                <a:ext cx="9201943" cy="5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r>
                            <a:rPr lang="en-US" altLang="zh-CN" sz="3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92" y="2013428"/>
                <a:ext cx="9201943" cy="59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590769" y="1256542"/>
                <a:ext cx="214462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en-US" altLang="zh-CN" sz="3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769" y="1256542"/>
                <a:ext cx="214462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96" y="2657222"/>
            <a:ext cx="10257155" cy="13670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545996" y="4036537"/>
                <a:ext cx="3457550" cy="1000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sup>
                      </m:sSup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996" y="4036537"/>
                <a:ext cx="3457550" cy="10007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533200" y="5182987"/>
                <a:ext cx="3457550" cy="997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sup>
                      </m:sSup>
                    </m:oMath>
                  </m:oMathPara>
                </a14:m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200" y="5182987"/>
                <a:ext cx="3457550" cy="9975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427320" y="4862587"/>
                <a:ext cx="134190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⟹</m:t>
                    </m:r>
                    <m:r>
                      <a:rPr lang="zh-CN" altLang="en-US" sz="3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zh-CN" sz="3200" b="1" dirty="0" smtClean="0">
                    <a:solidFill>
                      <a:srgbClr val="002060"/>
                    </a:solidFill>
                  </a:rPr>
                  <a:t>=1</a:t>
                </a:r>
                <a:endParaRPr lang="zh-CN" alt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320" y="4862587"/>
                <a:ext cx="1341906" cy="492443"/>
              </a:xfrm>
              <a:prstGeom prst="rect">
                <a:avLst/>
              </a:prstGeom>
              <a:blipFill>
                <a:blip r:embed="rId8"/>
                <a:stretch>
                  <a:fillRect t="-26250" r="-1818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8380429" y="4156548"/>
                <a:ext cx="21058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𝑬𝑿</m:t>
                          </m:r>
                        </m:e>
                      </m:d>
                    </m:oMath>
                  </m:oMathPara>
                </a14:m>
                <a:endParaRPr lang="zh-CN" alt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429" y="4156548"/>
                <a:ext cx="2105898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7859431" y="4744872"/>
                <a:ext cx="240296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zh-CN" alt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31" y="4744872"/>
                <a:ext cx="2402966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7934183" y="5450841"/>
                <a:ext cx="1357679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183" y="5450841"/>
                <a:ext cx="1357679" cy="5959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996682" y="3340744"/>
                <a:ext cx="937501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682" y="3340744"/>
                <a:ext cx="937501" cy="5959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74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3" grpId="0"/>
      <p:bldP spid="5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1103</Words>
  <Application>Microsoft Office PowerPoint</Application>
  <PresentationFormat>宽屏</PresentationFormat>
  <Paragraphs>96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黑体</vt:lpstr>
      <vt:lpstr>华文琥珀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33</cp:revision>
  <dcterms:created xsi:type="dcterms:W3CDTF">2021-12-14T10:03:07Z</dcterms:created>
  <dcterms:modified xsi:type="dcterms:W3CDTF">2023-12-22T07:13:30Z</dcterms:modified>
</cp:coreProperties>
</file>