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8" r:id="rId3"/>
    <p:sldId id="260" r:id="rId4"/>
    <p:sldId id="259" r:id="rId5"/>
    <p:sldId id="257" r:id="rId6"/>
    <p:sldId id="261" r:id="rId7"/>
    <p:sldId id="262" r:id="rId8"/>
    <p:sldId id="264" r:id="rId9"/>
    <p:sldId id="266" r:id="rId10"/>
    <p:sldId id="263" r:id="rId11"/>
    <p:sldId id="265"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459" autoAdjust="0"/>
  </p:normalViewPr>
  <p:slideViewPr>
    <p:cSldViewPr snapToGrid="0">
      <p:cViewPr varScale="1">
        <p:scale>
          <a:sx n="110" d="100"/>
          <a:sy n="110" d="100"/>
        </p:scale>
        <p:origin x="164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In the inside </a:t>
            </a:r>
            <a:r>
              <a:rPr lang="en-US" sz="1100" b="0" i="0" u="none" strike="noStrike" cap="none" dirty="0" err="1">
                <a:solidFill>
                  <a:srgbClr val="000000"/>
                </a:solidFill>
                <a:effectLst/>
                <a:latin typeface="Arial"/>
                <a:ea typeface="Arial"/>
                <a:cs typeface="Arial"/>
                <a:sym typeface="Arial"/>
              </a:rPr>
              <a:t>airbnb</a:t>
            </a:r>
            <a:r>
              <a:rPr lang="en-US" sz="1100" b="0" i="0" u="none" strike="noStrike" cap="none" dirty="0">
                <a:solidFill>
                  <a:srgbClr val="000000"/>
                </a:solidFill>
                <a:effectLst/>
                <a:latin typeface="Arial"/>
                <a:ea typeface="Arial"/>
                <a:cs typeface="Arial"/>
                <a:sym typeface="Arial"/>
              </a:rPr>
              <a:t> dataset, the csv file of listings contains the information of the room on the web page. There are 106 columns features. We divide these columns into text data and numeric data, they are processed in different ways.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47ec10ba8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47ec10ba8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Then we used the NLP based features, the sentiment value and the numeric data on host page to train the models.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The training and optimization process are similar as the word embedding features.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47ec10ba8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47ec10ba8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The following table is the metrics of the optimized model. According to the results of it, classification performance by using these features is not as good as the word embedding features.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47ec10ba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47ec10ba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This also contains the different review scores of the room. We divided the samples according to the median score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47ec10ba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47ec10ba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According to the heat map, there are 6 columns contains missing value. These missing values are missing not at random (MCAR), cannot simply apply common imputation methods on them.</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the missing value of acceptance rate, response rate and response time are more than 20%.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The ‘review per month’ has a high correlation (0.91) with ‘number of review item’, so these columns can be discarded.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‘cleaning fee’ and ‘security deposit’ has missing value because they are not on the webpage. So impute them with 0 is the suitable way. </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47ec10ba8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47ec10ba8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The next step is preprocessing on numeric data. </a:t>
            </a:r>
          </a:p>
          <a:p>
            <a:r>
              <a:rPr lang="en-US" altLang="zh-CN" sz="1100" b="0" i="0" u="none" strike="noStrike" cap="none" dirty="0">
                <a:solidFill>
                  <a:srgbClr val="000000"/>
                </a:solidFill>
                <a:effectLst/>
                <a:latin typeface="Arial"/>
                <a:ea typeface="Arial"/>
                <a:cs typeface="Arial"/>
                <a:sym typeface="Arial"/>
              </a:rPr>
              <a:t>We </a:t>
            </a:r>
            <a:r>
              <a:rPr lang="en-US" sz="1100" b="0" i="0" u="none" strike="noStrike" cap="none" dirty="0">
                <a:solidFill>
                  <a:srgbClr val="000000"/>
                </a:solidFill>
                <a:effectLst/>
                <a:latin typeface="Arial"/>
                <a:ea typeface="Arial"/>
                <a:cs typeface="Arial"/>
                <a:sym typeface="Arial"/>
              </a:rPr>
              <a:t>removing of the special symbol in percentage and currency values.</a:t>
            </a:r>
          </a:p>
          <a:p>
            <a:pPr marL="457200" marR="0" lvl="0" indent="-317500" algn="l" defTabSz="914400" rtl="0" eaLnBrk="1" fontAlgn="auto" latinLnBrk="0" hangingPunct="1">
              <a:lnSpc>
                <a:spcPct val="150000"/>
              </a:lnSpc>
              <a:spcBef>
                <a:spcPts val="0"/>
              </a:spcBef>
              <a:spcAft>
                <a:spcPts val="0"/>
              </a:spcAft>
              <a:buClr>
                <a:schemeClr val="dk1"/>
              </a:buClr>
              <a:buSzPts val="1400"/>
              <a:buFont typeface="Arial"/>
              <a:buChar char="●"/>
              <a:tabLst/>
              <a:defRPr/>
            </a:pPr>
            <a:r>
              <a:rPr lang="en-US" sz="1100" dirty="0">
                <a:solidFill>
                  <a:schemeClr val="dk1"/>
                </a:solidFill>
              </a:rPr>
              <a:t>Standardize features with </a:t>
            </a:r>
            <a:r>
              <a:rPr lang="en-US" sz="1100" b="0" i="0" u="none" strike="noStrike" cap="none" dirty="0" err="1">
                <a:solidFill>
                  <a:srgbClr val="000000"/>
                </a:solidFill>
                <a:effectLst/>
                <a:latin typeface="Arial"/>
                <a:ea typeface="Arial"/>
                <a:cs typeface="Arial"/>
                <a:sym typeface="Arial"/>
              </a:rPr>
              <a:t>StandardScaler</a:t>
            </a:r>
            <a:endParaRPr lang="en-US" sz="1100" b="0" i="0" u="none" strike="noStrike" cap="none" dirty="0">
              <a:solidFill>
                <a:srgbClr val="000000"/>
              </a:solidFill>
              <a:effectLst/>
              <a:latin typeface="Arial"/>
              <a:ea typeface="Arial"/>
              <a:cs typeface="Arial"/>
              <a:sym typeface="Arial"/>
            </a:endParaRPr>
          </a:p>
          <a:p>
            <a:pPr marL="457200" lvl="0" indent="-317500" algn="l" rtl="0">
              <a:lnSpc>
                <a:spcPct val="150000"/>
              </a:lnSpc>
              <a:spcBef>
                <a:spcPts val="0"/>
              </a:spcBef>
              <a:spcAft>
                <a:spcPts val="0"/>
              </a:spcAft>
              <a:buClr>
                <a:schemeClr val="dk1"/>
              </a:buClr>
              <a:buSzPts val="1400"/>
              <a:buChar char="●"/>
            </a:pPr>
            <a:endParaRPr lang="en-US" sz="1100" b="0" i="0" u="none" strike="noStrike" cap="none" dirty="0">
              <a:solidFill>
                <a:srgbClr val="000000"/>
              </a:solidFill>
              <a:effectLst/>
              <a:latin typeface="Arial"/>
              <a:ea typeface="Arial"/>
              <a:cs typeface="Arial"/>
              <a:sym typeface="Arial"/>
            </a:endParaRPr>
          </a:p>
          <a:p>
            <a:endParaRPr lang="en-US" sz="1100" b="0" i="0" u="none" strike="noStrike" cap="none" dirty="0">
              <a:solidFill>
                <a:srgbClr val="000000"/>
              </a:solidFill>
              <a:effectLst/>
              <a:latin typeface="Arial"/>
              <a:ea typeface="Arial"/>
              <a:cs typeface="Arial"/>
              <a:sym typeface="Arial"/>
            </a:endParaRPr>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47ec10b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47ec10b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Before preprocessing on the text, We found that the names of these categories actually represent the sections of the article, so we put them together.</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47ec10ba8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47ec10ba8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The steps of preprocessing in our project includes lowercasing, removing punctuation, removing stop words ,lemmatization, removing rare words and common words.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47ec10ba8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47ec10ba8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After preprocessing the text, we implement word embedding and NLP based methods to extract features from the 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In addition, we also extract sentiment values from the text as features for each section of</a:t>
            </a:r>
            <a:r>
              <a:rPr lang="zh-CN" altLang="en-US" sz="1100" b="0" i="0" u="none" strike="noStrike" cap="none" dirty="0">
                <a:solidFill>
                  <a:srgbClr val="000000"/>
                </a:solidFill>
                <a:effectLst/>
                <a:latin typeface="Arial"/>
                <a:ea typeface="Arial"/>
                <a:cs typeface="Arial"/>
                <a:sym typeface="Arial"/>
              </a:rPr>
              <a:t> </a:t>
            </a:r>
            <a:r>
              <a:rPr lang="en-US" altLang="zh-CN" sz="1100" b="0" i="0" u="none" strike="noStrike" cap="none" dirty="0">
                <a:solidFill>
                  <a:srgbClr val="000000"/>
                </a:solidFill>
                <a:effectLst/>
                <a:latin typeface="Arial"/>
                <a:ea typeface="Arial"/>
                <a:cs typeface="Arial"/>
                <a:sym typeface="Arial"/>
              </a:rPr>
              <a:t>the</a:t>
            </a:r>
            <a:r>
              <a:rPr lang="zh-CN" altLang="en-US" sz="1100" b="0" i="0" u="none" strike="noStrike" cap="none" dirty="0">
                <a:solidFill>
                  <a:srgbClr val="000000"/>
                </a:solidFill>
                <a:effectLst/>
                <a:latin typeface="Arial"/>
                <a:ea typeface="Arial"/>
                <a:cs typeface="Arial"/>
                <a:sym typeface="Arial"/>
              </a:rPr>
              <a:t> </a:t>
            </a:r>
            <a:r>
              <a:rPr lang="en-US" altLang="zh-CN" sz="1100" b="0" i="0" u="none" strike="noStrike" cap="none" dirty="0">
                <a:solidFill>
                  <a:srgbClr val="000000"/>
                </a:solidFill>
                <a:effectLst/>
                <a:latin typeface="Arial"/>
                <a:ea typeface="Arial"/>
                <a:cs typeface="Arial"/>
                <a:sym typeface="Arial"/>
              </a:rPr>
              <a:t>article</a:t>
            </a:r>
            <a:r>
              <a:rPr lang="en-US" sz="1100" b="0" i="0" u="none" strike="noStrike" cap="none" dirty="0">
                <a:solidFill>
                  <a:srgbClr val="000000"/>
                </a:solidFill>
                <a:effectLst/>
                <a:latin typeface="Arial"/>
                <a:ea typeface="Arial"/>
                <a:cs typeface="Arial"/>
                <a:sym typeface="Arial"/>
              </a:rPr>
              <a:t>.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47ec10ba8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47ec10ba8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The next step is to use these features to train different classifiers. Since we chose four different types of word embedding  methods and four different models, we get 16 different sets of results. We used the default parameters at </a:t>
            </a:r>
            <a:r>
              <a:rPr lang="en-US" sz="1100" b="0" i="0" u="none" strike="noStrike" cap="none" dirty="0" err="1">
                <a:solidFill>
                  <a:srgbClr val="000000"/>
                </a:solidFill>
                <a:effectLst/>
                <a:latin typeface="Arial"/>
                <a:ea typeface="Arial"/>
                <a:cs typeface="Arial"/>
                <a:sym typeface="Arial"/>
              </a:rPr>
              <a:t>begining</a:t>
            </a:r>
            <a:r>
              <a:rPr lang="en-US" sz="1100" b="0" i="0" u="none" strike="noStrike" cap="none" dirty="0">
                <a:solidFill>
                  <a:srgbClr val="000000"/>
                </a:solidFill>
                <a:effectLst/>
                <a:latin typeface="Arial"/>
                <a:ea typeface="Arial"/>
                <a:cs typeface="Arial"/>
                <a:sym typeface="Arial"/>
              </a:rPr>
              <a:t>, and then tuning the parameters using grid search cross validation</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47ec10ba8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47ec10ba8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According to the metrics and roc curve, Complement and Multinomial NB have better performance with wordcount vectors. According the recall value, logistic regression model with </a:t>
            </a:r>
            <a:r>
              <a:rPr lang="en-US" sz="1100" b="0" i="0" u="none" strike="noStrike" cap="none" dirty="0" err="1">
                <a:solidFill>
                  <a:srgbClr val="000000"/>
                </a:solidFill>
                <a:effectLst/>
                <a:latin typeface="Arial"/>
                <a:ea typeface="Arial"/>
                <a:cs typeface="Arial"/>
                <a:sym typeface="Arial"/>
              </a:rPr>
              <a:t>tf-idf</a:t>
            </a:r>
            <a:r>
              <a:rPr lang="en-US" sz="1100" b="0" i="0" u="none" strike="noStrike" cap="none" dirty="0">
                <a:solidFill>
                  <a:srgbClr val="000000"/>
                </a:solidFill>
                <a:effectLst/>
                <a:latin typeface="Arial"/>
                <a:ea typeface="Arial"/>
                <a:cs typeface="Arial"/>
                <a:sym typeface="Arial"/>
              </a:rPr>
              <a:t> vectors has good </a:t>
            </a:r>
            <a:r>
              <a:rPr lang="en-US" sz="1100" b="0" i="0" u="none" strike="noStrike" cap="none" dirty="0" err="1">
                <a:solidFill>
                  <a:srgbClr val="000000"/>
                </a:solidFill>
                <a:effectLst/>
                <a:latin typeface="Arial"/>
                <a:ea typeface="Arial"/>
                <a:cs typeface="Arial"/>
                <a:sym typeface="Arial"/>
              </a:rPr>
              <a:t>performense</a:t>
            </a:r>
            <a:r>
              <a:rPr lang="en-US" sz="1100" b="0" i="0" u="none" strike="noStrike" cap="none" dirty="0">
                <a:solidFill>
                  <a:srgbClr val="000000"/>
                </a:solidFill>
                <a:effectLst/>
                <a:latin typeface="Arial"/>
                <a:ea typeface="Arial"/>
                <a:cs typeface="Arial"/>
                <a:sym typeface="Arial"/>
              </a:rPr>
              <a:t> in detecting bad rooms. </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airbnb.ie/rooms/44077"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375000" y="221450"/>
            <a:ext cx="3457200" cy="40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800"/>
              <a:t>Data mining for listings</a:t>
            </a:r>
            <a:endParaRPr sz="4800"/>
          </a:p>
        </p:txBody>
      </p:sp>
      <p:pic>
        <p:nvPicPr>
          <p:cNvPr id="55" name="Google Shape;55;p13"/>
          <p:cNvPicPr preferRelativeResize="0"/>
          <p:nvPr/>
        </p:nvPicPr>
        <p:blipFill>
          <a:blip r:embed="rId3">
            <a:alphaModFix/>
          </a:blip>
          <a:stretch>
            <a:fillRect/>
          </a:stretch>
        </p:blipFill>
        <p:spPr>
          <a:xfrm>
            <a:off x="-3" y="0"/>
            <a:ext cx="5260905" cy="5143499"/>
          </a:xfrm>
          <a:prstGeom prst="rect">
            <a:avLst/>
          </a:prstGeom>
          <a:noFill/>
          <a:ln>
            <a:noFill/>
          </a:ln>
        </p:spPr>
      </p:pic>
      <p:sp>
        <p:nvSpPr>
          <p:cNvPr id="56" name="Google Shape;56;p13"/>
          <p:cNvSpPr txBox="1"/>
          <p:nvPr/>
        </p:nvSpPr>
        <p:spPr>
          <a:xfrm>
            <a:off x="5364950" y="4483575"/>
            <a:ext cx="3457200" cy="43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u="sng">
                <a:solidFill>
                  <a:schemeClr val="hlink"/>
                </a:solidFill>
                <a:hlinkClick r:id="rId4"/>
              </a:rPr>
              <a:t>https://www.airbnb.ie/rooms/44077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Modeling on Numeric Features</a:t>
            </a:r>
            <a:endParaRPr/>
          </a:p>
        </p:txBody>
      </p:sp>
      <p:sp>
        <p:nvSpPr>
          <p:cNvPr id="110" name="Google Shape;110;p20"/>
          <p:cNvSpPr txBox="1">
            <a:spLocks noGrp="1"/>
          </p:cNvSpPr>
          <p:nvPr>
            <p:ph type="body" idx="1"/>
          </p:nvPr>
        </p:nvSpPr>
        <p:spPr>
          <a:xfrm>
            <a:off x="311700" y="1152475"/>
            <a:ext cx="3976200" cy="163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NLP-based Features</a:t>
            </a:r>
            <a:endParaRPr dirty="0"/>
          </a:p>
          <a:p>
            <a:pPr marL="0" lvl="0" indent="0" algn="l" rtl="0">
              <a:lnSpc>
                <a:spcPct val="100000"/>
              </a:lnSpc>
              <a:spcBef>
                <a:spcPts val="1600"/>
              </a:spcBef>
              <a:spcAft>
                <a:spcPts val="0"/>
              </a:spcAft>
              <a:buNone/>
            </a:pPr>
            <a:r>
              <a:rPr lang="en-GB" dirty="0"/>
              <a:t>Sentiment Values</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Clr>
                <a:schemeClr val="dk1"/>
              </a:buClr>
              <a:buSzPts val="1100"/>
              <a:buFont typeface="Arial"/>
              <a:buNone/>
            </a:pPr>
            <a:r>
              <a:rPr lang="en-GB" dirty="0"/>
              <a:t>Numeric Data on host page </a:t>
            </a:r>
            <a:endParaRPr dirty="0"/>
          </a:p>
          <a:p>
            <a:pPr marL="0" lvl="0" indent="0" algn="l" rtl="0">
              <a:spcBef>
                <a:spcPts val="0"/>
              </a:spcBef>
              <a:spcAft>
                <a:spcPts val="1600"/>
              </a:spcAft>
              <a:buNone/>
            </a:pPr>
            <a:endParaRPr dirty="0"/>
          </a:p>
        </p:txBody>
      </p:sp>
      <p:pic>
        <p:nvPicPr>
          <p:cNvPr id="111" name="Google Shape;111;p20"/>
          <p:cNvPicPr preferRelativeResize="0"/>
          <p:nvPr/>
        </p:nvPicPr>
        <p:blipFill rotWithShape="1">
          <a:blip r:embed="rId3">
            <a:alphaModFix/>
          </a:blip>
          <a:srcRect b="36760"/>
          <a:stretch/>
        </p:blipFill>
        <p:spPr>
          <a:xfrm>
            <a:off x="311700" y="2924325"/>
            <a:ext cx="2549950" cy="1880700"/>
          </a:xfrm>
          <a:prstGeom prst="rect">
            <a:avLst/>
          </a:prstGeom>
          <a:noFill/>
          <a:ln>
            <a:noFill/>
          </a:ln>
        </p:spPr>
      </p:pic>
      <p:cxnSp>
        <p:nvCxnSpPr>
          <p:cNvPr id="112" name="Google Shape;112;p20"/>
          <p:cNvCxnSpPr/>
          <p:nvPr/>
        </p:nvCxnSpPr>
        <p:spPr>
          <a:xfrm flipH="1">
            <a:off x="1446000" y="2581800"/>
            <a:ext cx="600" cy="302400"/>
          </a:xfrm>
          <a:prstGeom prst="straightConnector1">
            <a:avLst/>
          </a:prstGeom>
          <a:noFill/>
          <a:ln w="28575" cap="flat" cmpd="sng">
            <a:solidFill>
              <a:schemeClr val="dk2"/>
            </a:solidFill>
            <a:prstDash val="solid"/>
            <a:round/>
            <a:headEnd type="none" w="med" len="med"/>
            <a:tailEnd type="triangle" w="med" len="med"/>
          </a:ln>
        </p:spPr>
      </p:cxnSp>
      <p:sp>
        <p:nvSpPr>
          <p:cNvPr id="113" name="Google Shape;113;p20"/>
          <p:cNvSpPr txBox="1"/>
          <p:nvPr/>
        </p:nvSpPr>
        <p:spPr>
          <a:xfrm>
            <a:off x="5253975" y="1152475"/>
            <a:ext cx="3255000" cy="3559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GB" sz="1800">
                <a:solidFill>
                  <a:schemeClr val="dk2"/>
                </a:solidFill>
              </a:rPr>
              <a:t>KNeighborsClassifier</a:t>
            </a:r>
            <a:endParaRPr sz="1800">
              <a:solidFill>
                <a:schemeClr val="dk2"/>
              </a:solidFill>
            </a:endParaRPr>
          </a:p>
          <a:p>
            <a:pPr marL="0" marR="0" lvl="0" indent="0" algn="l" rtl="0">
              <a:lnSpc>
                <a:spcPct val="115000"/>
              </a:lnSpc>
              <a:spcBef>
                <a:spcPts val="1600"/>
              </a:spcBef>
              <a:spcAft>
                <a:spcPts val="0"/>
              </a:spcAft>
              <a:buNone/>
            </a:pPr>
            <a:r>
              <a:rPr lang="en-GB" sz="1800">
                <a:solidFill>
                  <a:schemeClr val="dk2"/>
                </a:solidFill>
              </a:rPr>
              <a:t>LogisticRegression</a:t>
            </a:r>
            <a:endParaRPr sz="1800">
              <a:solidFill>
                <a:schemeClr val="dk2"/>
              </a:solidFill>
            </a:endParaRPr>
          </a:p>
          <a:p>
            <a:pPr marL="0" marR="0" lvl="0" indent="0" algn="l" rtl="0">
              <a:lnSpc>
                <a:spcPct val="115000"/>
              </a:lnSpc>
              <a:spcBef>
                <a:spcPts val="1600"/>
              </a:spcBef>
              <a:spcAft>
                <a:spcPts val="0"/>
              </a:spcAft>
              <a:buNone/>
            </a:pPr>
            <a:r>
              <a:rPr lang="en-GB" sz="1800">
                <a:solidFill>
                  <a:schemeClr val="dk2"/>
                </a:solidFill>
              </a:rPr>
              <a:t>Support Vector Machine</a:t>
            </a:r>
            <a:endParaRPr sz="1800">
              <a:solidFill>
                <a:schemeClr val="dk2"/>
              </a:solidFill>
            </a:endParaRPr>
          </a:p>
          <a:p>
            <a:pPr marL="0" marR="0" lvl="0" indent="0" algn="l" rtl="0">
              <a:lnSpc>
                <a:spcPct val="115000"/>
              </a:lnSpc>
              <a:spcBef>
                <a:spcPts val="1600"/>
              </a:spcBef>
              <a:spcAft>
                <a:spcPts val="0"/>
              </a:spcAft>
              <a:buNone/>
            </a:pPr>
            <a:r>
              <a:rPr lang="en-GB" sz="1800">
                <a:solidFill>
                  <a:schemeClr val="dk2"/>
                </a:solidFill>
              </a:rPr>
              <a:t>Stochastic Gradient Descent</a:t>
            </a:r>
            <a:endParaRPr sz="1800">
              <a:solidFill>
                <a:schemeClr val="dk2"/>
              </a:solidFill>
            </a:endParaRPr>
          </a:p>
          <a:p>
            <a:pPr marL="0" marR="0" lvl="0" indent="0" algn="l" rtl="0">
              <a:lnSpc>
                <a:spcPct val="115000"/>
              </a:lnSpc>
              <a:spcBef>
                <a:spcPts val="1600"/>
              </a:spcBef>
              <a:spcAft>
                <a:spcPts val="1600"/>
              </a:spcAft>
              <a:buNone/>
            </a:pPr>
            <a:r>
              <a:rPr lang="en-GB" sz="1800">
                <a:solidFill>
                  <a:schemeClr val="dk2"/>
                </a:solidFill>
              </a:rPr>
              <a:t>Random Forest Classifier</a:t>
            </a:r>
            <a:endParaRPr/>
          </a:p>
        </p:txBody>
      </p:sp>
      <p:sp>
        <p:nvSpPr>
          <p:cNvPr id="114" name="Google Shape;114;p20"/>
          <p:cNvSpPr/>
          <p:nvPr/>
        </p:nvSpPr>
        <p:spPr>
          <a:xfrm>
            <a:off x="3613500" y="1816900"/>
            <a:ext cx="958500" cy="1006500"/>
          </a:xfrm>
          <a:prstGeom prst="mathMultiply">
            <a:avLst>
              <a:gd name="adj1" fmla="val 4128"/>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144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t>Evaluation on Numeric Features</a:t>
            </a:r>
            <a:endParaRPr dirty="0"/>
          </a:p>
        </p:txBody>
      </p:sp>
      <p:pic>
        <p:nvPicPr>
          <p:cNvPr id="128" name="Google Shape;128;p22"/>
          <p:cNvPicPr preferRelativeResize="0"/>
          <p:nvPr/>
        </p:nvPicPr>
        <p:blipFill>
          <a:blip r:embed="rId3">
            <a:alphaModFix/>
          </a:blip>
          <a:stretch>
            <a:fillRect/>
          </a:stretch>
        </p:blipFill>
        <p:spPr>
          <a:xfrm>
            <a:off x="600075" y="1046613"/>
            <a:ext cx="7943850" cy="1428750"/>
          </a:xfrm>
          <a:prstGeom prst="rect">
            <a:avLst/>
          </a:prstGeom>
          <a:noFill/>
          <a:ln>
            <a:noFill/>
          </a:ln>
        </p:spPr>
      </p:pic>
      <p:sp>
        <p:nvSpPr>
          <p:cNvPr id="130" name="Google Shape;130;p22"/>
          <p:cNvSpPr txBox="1"/>
          <p:nvPr/>
        </p:nvSpPr>
        <p:spPr>
          <a:xfrm>
            <a:off x="300183" y="2476952"/>
            <a:ext cx="3283525" cy="4320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GB" sz="1800" dirty="0">
                <a:solidFill>
                  <a:schemeClr val="dk1"/>
                </a:solidFill>
              </a:rPr>
              <a:t>After tuning hyperparameter</a:t>
            </a:r>
            <a:endParaRPr sz="1800" dirty="0"/>
          </a:p>
        </p:txBody>
      </p:sp>
      <p:pic>
        <p:nvPicPr>
          <p:cNvPr id="131" name="Google Shape;131;p22"/>
          <p:cNvPicPr preferRelativeResize="0"/>
          <p:nvPr/>
        </p:nvPicPr>
        <p:blipFill>
          <a:blip r:embed="rId4">
            <a:alphaModFix/>
          </a:blip>
          <a:stretch>
            <a:fillRect/>
          </a:stretch>
        </p:blipFill>
        <p:spPr>
          <a:xfrm>
            <a:off x="4184550" y="2652425"/>
            <a:ext cx="3452265" cy="2346200"/>
          </a:xfrm>
          <a:prstGeom prst="rect">
            <a:avLst/>
          </a:prstGeom>
          <a:noFill/>
          <a:ln>
            <a:noFill/>
          </a:ln>
        </p:spPr>
      </p:pic>
      <p:pic>
        <p:nvPicPr>
          <p:cNvPr id="4" name="Picture 3">
            <a:extLst>
              <a:ext uri="{FF2B5EF4-FFF2-40B4-BE49-F238E27FC236}">
                <a16:creationId xmlns:a16="http://schemas.microsoft.com/office/drawing/2014/main" id="{06E396CE-6293-4B8D-964B-E981F7A09286}"/>
              </a:ext>
            </a:extLst>
          </p:cNvPr>
          <p:cNvPicPr>
            <a:picLocks noChangeAspect="1"/>
          </p:cNvPicPr>
          <p:nvPr/>
        </p:nvPicPr>
        <p:blipFill>
          <a:blip r:embed="rId5"/>
          <a:stretch>
            <a:fillRect/>
          </a:stretch>
        </p:blipFill>
        <p:spPr>
          <a:xfrm>
            <a:off x="766330" y="2908952"/>
            <a:ext cx="2355561" cy="200140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1034056" y="1912976"/>
            <a:ext cx="5943600" cy="2895600"/>
          </a:xfrm>
          <a:prstGeom prst="rect">
            <a:avLst/>
          </a:prstGeom>
          <a:noFill/>
          <a:ln>
            <a:noFill/>
          </a:ln>
        </p:spPr>
      </p:pic>
      <p:pic>
        <p:nvPicPr>
          <p:cNvPr id="75" name="Google Shape;75;p15"/>
          <p:cNvPicPr preferRelativeResize="0"/>
          <p:nvPr/>
        </p:nvPicPr>
        <p:blipFill>
          <a:blip r:embed="rId4">
            <a:alphaModFix/>
          </a:blip>
          <a:stretch>
            <a:fillRect/>
          </a:stretch>
        </p:blipFill>
        <p:spPr>
          <a:xfrm>
            <a:off x="352425" y="182525"/>
            <a:ext cx="8439150" cy="160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4572000" y="149725"/>
            <a:ext cx="4260300" cy="6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GB" sz="2400"/>
              <a:t>Columns with Missing Values</a:t>
            </a:r>
            <a:endParaRPr sz="2400"/>
          </a:p>
        </p:txBody>
      </p:sp>
      <p:sp>
        <p:nvSpPr>
          <p:cNvPr id="88" name="Google Shape;88;p17"/>
          <p:cNvSpPr txBox="1">
            <a:spLocks noGrp="1"/>
          </p:cNvSpPr>
          <p:nvPr>
            <p:ph type="body" idx="1"/>
          </p:nvPr>
        </p:nvSpPr>
        <p:spPr>
          <a:xfrm>
            <a:off x="4572000" y="1152475"/>
            <a:ext cx="4260300" cy="34164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Char char="●"/>
            </a:pPr>
            <a:r>
              <a:rPr lang="en-GB" sz="1400" dirty="0">
                <a:solidFill>
                  <a:schemeClr val="dk1"/>
                </a:solidFill>
              </a:rPr>
              <a:t>Discarded</a:t>
            </a:r>
            <a:endParaRPr sz="1400" dirty="0">
              <a:solidFill>
                <a:schemeClr val="dk1"/>
              </a:solidFill>
            </a:endParaRPr>
          </a:p>
          <a:p>
            <a:pPr marL="914400" lvl="1" indent="-317500" algn="l" rtl="0">
              <a:lnSpc>
                <a:spcPct val="150000"/>
              </a:lnSpc>
              <a:spcBef>
                <a:spcPts val="0"/>
              </a:spcBef>
              <a:spcAft>
                <a:spcPts val="0"/>
              </a:spcAft>
              <a:buClr>
                <a:schemeClr val="dk1"/>
              </a:buClr>
              <a:buSzPts val="1400"/>
              <a:buChar char="○"/>
            </a:pPr>
            <a:r>
              <a:rPr lang="en-GB" sz="1400" dirty="0" err="1">
                <a:solidFill>
                  <a:schemeClr val="dk1"/>
                </a:solidFill>
              </a:rPr>
              <a:t>host_acceptance_rate</a:t>
            </a:r>
            <a:r>
              <a:rPr lang="en-GB" sz="1400" dirty="0">
                <a:solidFill>
                  <a:schemeClr val="dk1"/>
                </a:solidFill>
              </a:rPr>
              <a:t>(21% missing)</a:t>
            </a:r>
            <a:endParaRPr sz="1400" dirty="0">
              <a:solidFill>
                <a:schemeClr val="dk1"/>
              </a:solidFill>
            </a:endParaRPr>
          </a:p>
          <a:p>
            <a:pPr marL="914400" lvl="1" indent="-317500" algn="l" rtl="0">
              <a:lnSpc>
                <a:spcPct val="150000"/>
              </a:lnSpc>
              <a:spcBef>
                <a:spcPts val="0"/>
              </a:spcBef>
              <a:spcAft>
                <a:spcPts val="0"/>
              </a:spcAft>
              <a:buClr>
                <a:schemeClr val="dk1"/>
              </a:buClr>
              <a:buSzPts val="1400"/>
              <a:buChar char="○"/>
            </a:pPr>
            <a:r>
              <a:rPr lang="en-GB" sz="1400" dirty="0" err="1">
                <a:solidFill>
                  <a:schemeClr val="dk1"/>
                </a:solidFill>
              </a:rPr>
              <a:t>host_response_time</a:t>
            </a:r>
            <a:r>
              <a:rPr lang="en-GB" sz="1400" dirty="0">
                <a:solidFill>
                  <a:schemeClr val="dk1"/>
                </a:solidFill>
              </a:rPr>
              <a:t>(35% missing)	</a:t>
            </a:r>
            <a:endParaRPr sz="1400" dirty="0">
              <a:solidFill>
                <a:schemeClr val="dk1"/>
              </a:solidFill>
            </a:endParaRPr>
          </a:p>
          <a:p>
            <a:pPr marL="914400" lvl="1" indent="-317500" algn="l" rtl="0">
              <a:lnSpc>
                <a:spcPct val="150000"/>
              </a:lnSpc>
              <a:spcBef>
                <a:spcPts val="0"/>
              </a:spcBef>
              <a:spcAft>
                <a:spcPts val="0"/>
              </a:spcAft>
              <a:buClr>
                <a:schemeClr val="dk1"/>
              </a:buClr>
              <a:buSzPts val="1400"/>
              <a:buChar char="○"/>
            </a:pPr>
            <a:r>
              <a:rPr lang="en-GB" sz="1400" dirty="0" err="1">
                <a:solidFill>
                  <a:schemeClr val="dk1"/>
                </a:solidFill>
              </a:rPr>
              <a:t>Host_response_rate</a:t>
            </a:r>
            <a:r>
              <a:rPr lang="en-GB" sz="1400" dirty="0">
                <a:solidFill>
                  <a:schemeClr val="dk1"/>
                </a:solidFill>
              </a:rPr>
              <a:t>(35% missing)</a:t>
            </a:r>
            <a:endParaRPr sz="1400" dirty="0">
              <a:solidFill>
                <a:schemeClr val="dk1"/>
              </a:solidFill>
            </a:endParaRPr>
          </a:p>
          <a:p>
            <a:pPr marL="914400" lvl="1" indent="-317500" algn="l" rtl="0">
              <a:lnSpc>
                <a:spcPct val="150000"/>
              </a:lnSpc>
              <a:spcBef>
                <a:spcPts val="0"/>
              </a:spcBef>
              <a:spcAft>
                <a:spcPts val="0"/>
              </a:spcAft>
              <a:buClr>
                <a:schemeClr val="dk1"/>
              </a:buClr>
              <a:buSzPts val="1400"/>
              <a:buChar char="○"/>
            </a:pPr>
            <a:r>
              <a:rPr lang="en-GB" dirty="0" err="1">
                <a:solidFill>
                  <a:schemeClr val="dk1"/>
                </a:solidFill>
              </a:rPr>
              <a:t>reviews_per_month</a:t>
            </a:r>
            <a:r>
              <a:rPr lang="en-GB" dirty="0">
                <a:solidFill>
                  <a:schemeClr val="dk1"/>
                </a:solidFill>
              </a:rPr>
              <a:t>(91% correlate to review items)</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sz="1400" dirty="0" err="1">
                <a:solidFill>
                  <a:schemeClr val="dk1"/>
                </a:solidFill>
              </a:rPr>
              <a:t>Fillna</a:t>
            </a:r>
            <a:r>
              <a:rPr lang="en-GB" sz="1400" dirty="0">
                <a:solidFill>
                  <a:schemeClr val="dk1"/>
                </a:solidFill>
              </a:rPr>
              <a:t> with 0</a:t>
            </a:r>
            <a:endParaRPr sz="1400" dirty="0">
              <a:solidFill>
                <a:schemeClr val="dk1"/>
              </a:solidFill>
            </a:endParaRPr>
          </a:p>
          <a:p>
            <a:pPr marL="914400" marR="0" lvl="1" indent="-317500" algn="l" rtl="0">
              <a:lnSpc>
                <a:spcPct val="150000"/>
              </a:lnSpc>
              <a:spcBef>
                <a:spcPts val="0"/>
              </a:spcBef>
              <a:spcAft>
                <a:spcPts val="0"/>
              </a:spcAft>
              <a:buClr>
                <a:schemeClr val="dk1"/>
              </a:buClr>
              <a:buSzPts val="1400"/>
              <a:buChar char="○"/>
            </a:pPr>
            <a:r>
              <a:rPr lang="en-GB" sz="1400" dirty="0" err="1">
                <a:solidFill>
                  <a:schemeClr val="dk1"/>
                </a:solidFill>
              </a:rPr>
              <a:t>Security_deposit</a:t>
            </a:r>
            <a:endParaRPr sz="1400" dirty="0">
              <a:solidFill>
                <a:schemeClr val="dk1"/>
              </a:solidFill>
            </a:endParaRPr>
          </a:p>
          <a:p>
            <a:pPr marL="914400" marR="0" lvl="1" indent="-317500" algn="l" rtl="0">
              <a:lnSpc>
                <a:spcPct val="150000"/>
              </a:lnSpc>
              <a:spcBef>
                <a:spcPts val="0"/>
              </a:spcBef>
              <a:spcAft>
                <a:spcPts val="0"/>
              </a:spcAft>
              <a:buClr>
                <a:schemeClr val="dk1"/>
              </a:buClr>
              <a:buSzPts val="1400"/>
              <a:buChar char="○"/>
            </a:pPr>
            <a:r>
              <a:rPr lang="en-GB" sz="1400" dirty="0" err="1">
                <a:solidFill>
                  <a:schemeClr val="dk1"/>
                </a:solidFill>
              </a:rPr>
              <a:t>Cleaning_fee</a:t>
            </a:r>
            <a:endParaRPr sz="1400" dirty="0">
              <a:solidFill>
                <a:schemeClr val="dk1"/>
              </a:solidFill>
            </a:endParaRPr>
          </a:p>
          <a:p>
            <a:pPr marL="457200" marR="0" lvl="0" indent="0" algn="l" rtl="0">
              <a:lnSpc>
                <a:spcPct val="115000"/>
              </a:lnSpc>
              <a:spcBef>
                <a:spcPts val="1600"/>
              </a:spcBef>
              <a:spcAft>
                <a:spcPts val="0"/>
              </a:spcAft>
              <a:buNone/>
            </a:pPr>
            <a:endParaRPr sz="1400" dirty="0">
              <a:solidFill>
                <a:schemeClr val="dk1"/>
              </a:solidFill>
            </a:endParaRPr>
          </a:p>
          <a:p>
            <a:pPr marL="0" marR="0" lvl="0" indent="0" algn="l" rtl="0">
              <a:lnSpc>
                <a:spcPct val="115000"/>
              </a:lnSpc>
              <a:spcBef>
                <a:spcPts val="1600"/>
              </a:spcBef>
              <a:spcAft>
                <a:spcPts val="0"/>
              </a:spcAft>
              <a:buNone/>
            </a:pPr>
            <a:endParaRPr sz="1400" dirty="0">
              <a:solidFill>
                <a:schemeClr val="dk1"/>
              </a:solidFill>
            </a:endParaRPr>
          </a:p>
          <a:p>
            <a:pPr marL="0" lvl="0" indent="0" algn="l" rtl="0">
              <a:spcBef>
                <a:spcPts val="1600"/>
              </a:spcBef>
              <a:spcAft>
                <a:spcPts val="1600"/>
              </a:spcAft>
              <a:buNone/>
            </a:pPr>
            <a:endParaRPr sz="2400" dirty="0"/>
          </a:p>
        </p:txBody>
      </p:sp>
      <p:pic>
        <p:nvPicPr>
          <p:cNvPr id="89" name="Google Shape;89;p17"/>
          <p:cNvPicPr preferRelativeResize="0"/>
          <p:nvPr/>
        </p:nvPicPr>
        <p:blipFill>
          <a:blip r:embed="rId3">
            <a:alphaModFix/>
          </a:blip>
          <a:stretch>
            <a:fillRect/>
          </a:stretch>
        </p:blipFill>
        <p:spPr>
          <a:xfrm>
            <a:off x="136413" y="157163"/>
            <a:ext cx="4029075" cy="4829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4572000" y="333225"/>
            <a:ext cx="4260300" cy="146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a:t>Preprocessing on Numeric Data on host page </a:t>
            </a:r>
            <a:endParaRPr/>
          </a:p>
        </p:txBody>
      </p:sp>
      <p:sp>
        <p:nvSpPr>
          <p:cNvPr id="81" name="Google Shape;81;p16"/>
          <p:cNvSpPr txBox="1">
            <a:spLocks noGrp="1"/>
          </p:cNvSpPr>
          <p:nvPr>
            <p:ph type="body" idx="1"/>
          </p:nvPr>
        </p:nvSpPr>
        <p:spPr>
          <a:xfrm>
            <a:off x="4572000" y="2009400"/>
            <a:ext cx="4260300" cy="31341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Char char="●"/>
            </a:pPr>
            <a:r>
              <a:rPr lang="en-GB" sz="1400" dirty="0">
                <a:solidFill>
                  <a:schemeClr val="dk1"/>
                </a:solidFill>
              </a:rPr>
              <a:t>Removal of the special symbol (‘%’ and ‘$’ in percentage and currency values)</a:t>
            </a:r>
            <a:endParaRPr sz="1400"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sz="1400" dirty="0">
                <a:solidFill>
                  <a:schemeClr val="dk1"/>
                </a:solidFill>
              </a:rPr>
              <a:t>Processing missing value</a:t>
            </a:r>
            <a:endParaRPr sz="1400"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sz="1400" dirty="0">
                <a:solidFill>
                  <a:schemeClr val="dk1"/>
                </a:solidFill>
              </a:rPr>
              <a:t>Standardize features by removing the mean and scaling to unit variance</a:t>
            </a:r>
            <a:endParaRPr sz="1400"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sz="1400" dirty="0">
                <a:solidFill>
                  <a:schemeClr val="dk1"/>
                </a:solidFill>
              </a:rPr>
              <a:t>Split dataset into random train and test subsets</a:t>
            </a:r>
            <a:endParaRPr sz="1400" dirty="0">
              <a:solidFill>
                <a:schemeClr val="dk1"/>
              </a:solidFill>
            </a:endParaRPr>
          </a:p>
          <a:p>
            <a:pPr marL="0" lvl="0" indent="0" algn="l" rtl="0">
              <a:spcBef>
                <a:spcPts val="1600"/>
              </a:spcBef>
              <a:spcAft>
                <a:spcPts val="0"/>
              </a:spcAft>
              <a:buNone/>
            </a:pPr>
            <a:endParaRPr sz="1400" dirty="0">
              <a:solidFill>
                <a:schemeClr val="dk1"/>
              </a:solidFill>
            </a:endParaRPr>
          </a:p>
          <a:p>
            <a:pPr marL="0" lvl="0" indent="0" algn="l" rtl="0">
              <a:spcBef>
                <a:spcPts val="1600"/>
              </a:spcBef>
              <a:spcAft>
                <a:spcPts val="1600"/>
              </a:spcAft>
              <a:buNone/>
            </a:pPr>
            <a:endParaRPr sz="1400" dirty="0">
              <a:solidFill>
                <a:schemeClr val="dk1"/>
              </a:solidFill>
            </a:endParaRPr>
          </a:p>
        </p:txBody>
      </p:sp>
      <p:pic>
        <p:nvPicPr>
          <p:cNvPr id="82" name="Google Shape;82;p16"/>
          <p:cNvPicPr preferRelativeResize="0"/>
          <p:nvPr/>
        </p:nvPicPr>
        <p:blipFill>
          <a:blip r:embed="rId3">
            <a:alphaModFix/>
          </a:blip>
          <a:stretch>
            <a:fillRect/>
          </a:stretch>
        </p:blipFill>
        <p:spPr>
          <a:xfrm>
            <a:off x="152400" y="152400"/>
            <a:ext cx="4148755" cy="4838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572000" y="445025"/>
            <a:ext cx="4260300" cy="572700"/>
          </a:xfrm>
          <a:prstGeom prst="rect">
            <a:avLst/>
          </a:prstGeom>
        </p:spPr>
        <p:txBody>
          <a:bodyPr spcFirstLastPara="1" wrap="square" lIns="91425" tIns="91425" rIns="91425" bIns="91425" anchor="t" anchorCtr="0">
            <a:noAutofit/>
          </a:bodyPr>
          <a:lstStyle/>
          <a:p>
            <a:pPr lvl="0" algn="ctr"/>
            <a:r>
              <a:rPr lang="en-GB" dirty="0">
                <a:solidFill>
                  <a:srgbClr val="EFEFEF"/>
                </a:solidFill>
              </a:rPr>
              <a:t>Text </a:t>
            </a:r>
            <a:r>
              <a:rPr lang="en-GB" dirty="0" err="1">
                <a:solidFill>
                  <a:srgbClr val="EFEFEF"/>
                </a:solidFill>
              </a:rPr>
              <a:t>Preprocessing</a:t>
            </a:r>
            <a:endParaRPr dirty="0">
              <a:solidFill>
                <a:srgbClr val="EFEFEF"/>
              </a:solidFill>
            </a:endParaRPr>
          </a:p>
        </p:txBody>
      </p:sp>
      <p:sp>
        <p:nvSpPr>
          <p:cNvPr id="62" name="Google Shape;62;p14"/>
          <p:cNvSpPr txBox="1">
            <a:spLocks noGrp="1"/>
          </p:cNvSpPr>
          <p:nvPr>
            <p:ph type="body" idx="1"/>
          </p:nvPr>
        </p:nvSpPr>
        <p:spPr>
          <a:xfrm>
            <a:off x="45720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63" name="Google Shape;63;p14"/>
          <p:cNvPicPr preferRelativeResize="0"/>
          <p:nvPr/>
        </p:nvPicPr>
        <p:blipFill>
          <a:blip r:embed="rId3">
            <a:alphaModFix/>
          </a:blip>
          <a:stretch>
            <a:fillRect/>
          </a:stretch>
        </p:blipFill>
        <p:spPr>
          <a:xfrm>
            <a:off x="392225" y="396183"/>
            <a:ext cx="3184250" cy="891825"/>
          </a:xfrm>
          <a:prstGeom prst="rect">
            <a:avLst/>
          </a:prstGeom>
          <a:noFill/>
          <a:ln>
            <a:noFill/>
          </a:ln>
        </p:spPr>
      </p:pic>
      <p:pic>
        <p:nvPicPr>
          <p:cNvPr id="64" name="Google Shape;64;p14"/>
          <p:cNvPicPr preferRelativeResize="0"/>
          <p:nvPr/>
        </p:nvPicPr>
        <p:blipFill>
          <a:blip r:embed="rId4">
            <a:alphaModFix/>
          </a:blip>
          <a:stretch>
            <a:fillRect/>
          </a:stretch>
        </p:blipFill>
        <p:spPr>
          <a:xfrm>
            <a:off x="585225" y="1413812"/>
            <a:ext cx="2182650" cy="1695603"/>
          </a:xfrm>
          <a:prstGeom prst="rect">
            <a:avLst/>
          </a:prstGeom>
          <a:noFill/>
          <a:ln>
            <a:noFill/>
          </a:ln>
        </p:spPr>
      </p:pic>
      <p:pic>
        <p:nvPicPr>
          <p:cNvPr id="65" name="Google Shape;65;p14"/>
          <p:cNvPicPr preferRelativeResize="0"/>
          <p:nvPr/>
        </p:nvPicPr>
        <p:blipFill>
          <a:blip r:embed="rId5">
            <a:alphaModFix/>
          </a:blip>
          <a:stretch>
            <a:fillRect/>
          </a:stretch>
        </p:blipFill>
        <p:spPr>
          <a:xfrm>
            <a:off x="585225" y="3235225"/>
            <a:ext cx="2182657" cy="1394475"/>
          </a:xfrm>
          <a:prstGeom prst="rect">
            <a:avLst/>
          </a:prstGeom>
          <a:noFill/>
          <a:ln>
            <a:noFill/>
          </a:ln>
        </p:spPr>
      </p:pic>
      <p:pic>
        <p:nvPicPr>
          <p:cNvPr id="66" name="Google Shape;66;p14"/>
          <p:cNvPicPr preferRelativeResize="0"/>
          <p:nvPr/>
        </p:nvPicPr>
        <p:blipFill>
          <a:blip r:embed="rId6">
            <a:alphaModFix/>
          </a:blip>
          <a:stretch>
            <a:fillRect/>
          </a:stretch>
        </p:blipFill>
        <p:spPr>
          <a:xfrm>
            <a:off x="3812613" y="1136650"/>
            <a:ext cx="5019675" cy="3448050"/>
          </a:xfrm>
          <a:prstGeom prst="rect">
            <a:avLst/>
          </a:prstGeom>
          <a:noFill/>
          <a:ln>
            <a:noFill/>
          </a:ln>
        </p:spPr>
      </p:pic>
      <p:cxnSp>
        <p:nvCxnSpPr>
          <p:cNvPr id="67" name="Google Shape;67;p14"/>
          <p:cNvCxnSpPr/>
          <p:nvPr/>
        </p:nvCxnSpPr>
        <p:spPr>
          <a:xfrm rot="10800000">
            <a:off x="1509775" y="1691027"/>
            <a:ext cx="2818500" cy="593700"/>
          </a:xfrm>
          <a:prstGeom prst="straightConnector1">
            <a:avLst/>
          </a:prstGeom>
          <a:noFill/>
          <a:ln w="28575" cap="flat" cmpd="sng">
            <a:solidFill>
              <a:schemeClr val="dk2"/>
            </a:solidFill>
            <a:prstDash val="solid"/>
            <a:round/>
            <a:headEnd type="none" w="med" len="med"/>
            <a:tailEnd type="triangle" w="med" len="med"/>
          </a:ln>
        </p:spPr>
      </p:cxnSp>
      <p:cxnSp>
        <p:nvCxnSpPr>
          <p:cNvPr id="68" name="Google Shape;68;p14"/>
          <p:cNvCxnSpPr/>
          <p:nvPr/>
        </p:nvCxnSpPr>
        <p:spPr>
          <a:xfrm rot="10800000">
            <a:off x="1791700" y="3442475"/>
            <a:ext cx="2355300" cy="40200"/>
          </a:xfrm>
          <a:prstGeom prst="straightConnector1">
            <a:avLst/>
          </a:prstGeom>
          <a:noFill/>
          <a:ln w="28575" cap="flat" cmpd="sng">
            <a:solidFill>
              <a:schemeClr val="dk2"/>
            </a:solidFill>
            <a:prstDash val="solid"/>
            <a:round/>
            <a:headEnd type="none" w="med" len="med"/>
            <a:tailEnd type="triangle" w="med" len="med"/>
          </a:ln>
        </p:spPr>
      </p:cxnSp>
      <p:cxnSp>
        <p:nvCxnSpPr>
          <p:cNvPr id="69" name="Google Shape;69;p14"/>
          <p:cNvCxnSpPr/>
          <p:nvPr/>
        </p:nvCxnSpPr>
        <p:spPr>
          <a:xfrm rot="10800000">
            <a:off x="3190850" y="1227975"/>
            <a:ext cx="1117200" cy="7650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Preprocessing</a:t>
            </a:r>
            <a:r>
              <a:rPr lang="en-GB" dirty="0"/>
              <a:t> and Feature Engineering on Text </a:t>
            </a:r>
            <a:endParaRPr dirty="0"/>
          </a:p>
        </p:txBody>
      </p:sp>
      <p:sp>
        <p:nvSpPr>
          <p:cNvPr id="95" name="Google Shape;95;p18"/>
          <p:cNvSpPr txBox="1">
            <a:spLocks noGrp="1"/>
          </p:cNvSpPr>
          <p:nvPr>
            <p:ph type="body" idx="1"/>
          </p:nvPr>
        </p:nvSpPr>
        <p:spPr>
          <a:xfrm>
            <a:off x="428200" y="1215525"/>
            <a:ext cx="3345000" cy="32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Preprocessing</a:t>
            </a:r>
            <a:endParaRPr/>
          </a:p>
          <a:p>
            <a:pPr marL="457200" lvl="0" indent="-317500" algn="l" rtl="0">
              <a:lnSpc>
                <a:spcPct val="150000"/>
              </a:lnSpc>
              <a:spcBef>
                <a:spcPts val="1600"/>
              </a:spcBef>
              <a:spcAft>
                <a:spcPts val="0"/>
              </a:spcAft>
              <a:buSzPts val="1400"/>
              <a:buChar char="●"/>
            </a:pPr>
            <a:r>
              <a:rPr lang="en-GB" sz="1400"/>
              <a:t>Combine the nine parts</a:t>
            </a:r>
            <a:endParaRPr sz="1400"/>
          </a:p>
          <a:p>
            <a:pPr marL="457200" lvl="0" indent="-317500" algn="l" rtl="0">
              <a:lnSpc>
                <a:spcPct val="150000"/>
              </a:lnSpc>
              <a:spcBef>
                <a:spcPts val="0"/>
              </a:spcBef>
              <a:spcAft>
                <a:spcPts val="0"/>
              </a:spcAft>
              <a:buSzPts val="1400"/>
              <a:buChar char="●"/>
            </a:pPr>
            <a:r>
              <a:rPr lang="en-GB" sz="1400"/>
              <a:t>Lowercasing</a:t>
            </a:r>
            <a:endParaRPr sz="1400"/>
          </a:p>
          <a:p>
            <a:pPr marL="457200" lvl="0" indent="-317500" algn="l" rtl="0">
              <a:lnSpc>
                <a:spcPct val="150000"/>
              </a:lnSpc>
              <a:spcBef>
                <a:spcPts val="0"/>
              </a:spcBef>
              <a:spcAft>
                <a:spcPts val="0"/>
              </a:spcAft>
              <a:buSzPts val="1400"/>
              <a:buChar char="●"/>
            </a:pPr>
            <a:r>
              <a:rPr lang="en-GB" sz="1400"/>
              <a:t>Removal of Punctuation</a:t>
            </a:r>
            <a:endParaRPr sz="1400"/>
          </a:p>
          <a:p>
            <a:pPr marL="457200" lvl="0" indent="-317500" algn="l" rtl="0">
              <a:lnSpc>
                <a:spcPct val="150000"/>
              </a:lnSpc>
              <a:spcBef>
                <a:spcPts val="0"/>
              </a:spcBef>
              <a:spcAft>
                <a:spcPts val="0"/>
              </a:spcAft>
              <a:buSzPts val="1400"/>
              <a:buChar char="●"/>
            </a:pPr>
            <a:r>
              <a:rPr lang="en-GB" sz="1400"/>
              <a:t>Removal of StopWords</a:t>
            </a:r>
            <a:endParaRPr sz="1400"/>
          </a:p>
          <a:p>
            <a:pPr marL="457200" lvl="0" indent="-317500" algn="l" rtl="0">
              <a:lnSpc>
                <a:spcPct val="150000"/>
              </a:lnSpc>
              <a:spcBef>
                <a:spcPts val="0"/>
              </a:spcBef>
              <a:spcAft>
                <a:spcPts val="0"/>
              </a:spcAft>
              <a:buSzPts val="1400"/>
              <a:buChar char="●"/>
            </a:pPr>
            <a:r>
              <a:rPr lang="en-GB" sz="1400"/>
              <a:t>Removal of Unusual Characters</a:t>
            </a:r>
            <a:endParaRPr sz="1400"/>
          </a:p>
          <a:p>
            <a:pPr marL="457200" lvl="0" indent="-317500" algn="l" rtl="0">
              <a:lnSpc>
                <a:spcPct val="150000"/>
              </a:lnSpc>
              <a:spcBef>
                <a:spcPts val="0"/>
              </a:spcBef>
              <a:spcAft>
                <a:spcPts val="0"/>
              </a:spcAft>
              <a:buSzPts val="1400"/>
              <a:buChar char="●"/>
            </a:pPr>
            <a:r>
              <a:rPr lang="en-GB" sz="1400"/>
              <a:t>Removal of Common/Rare Words</a:t>
            </a:r>
            <a:endParaRPr sz="1400"/>
          </a:p>
          <a:p>
            <a:pPr marL="457200" lvl="0" indent="-317500" algn="l" rtl="0">
              <a:lnSpc>
                <a:spcPct val="150000"/>
              </a:lnSpc>
              <a:spcBef>
                <a:spcPts val="0"/>
              </a:spcBef>
              <a:spcAft>
                <a:spcPts val="0"/>
              </a:spcAft>
              <a:buSzPts val="1400"/>
              <a:buChar char="●"/>
            </a:pPr>
            <a:r>
              <a:rPr lang="en-GB" sz="1400"/>
              <a:t>Lemmatization</a:t>
            </a:r>
            <a:endParaRPr sz="1400"/>
          </a:p>
        </p:txBody>
      </p:sp>
      <p:pic>
        <p:nvPicPr>
          <p:cNvPr id="96" name="Google Shape;96;p18"/>
          <p:cNvPicPr preferRelativeResize="0"/>
          <p:nvPr/>
        </p:nvPicPr>
        <p:blipFill>
          <a:blip r:embed="rId3">
            <a:alphaModFix/>
          </a:blip>
          <a:stretch>
            <a:fillRect/>
          </a:stretch>
        </p:blipFill>
        <p:spPr>
          <a:xfrm>
            <a:off x="3925600" y="1170125"/>
            <a:ext cx="5066000" cy="3814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Features from Texts</a:t>
            </a:r>
            <a:endParaRPr/>
          </a:p>
        </p:txBody>
      </p:sp>
      <p:sp>
        <p:nvSpPr>
          <p:cNvPr id="102" name="Google Shape;102;p19"/>
          <p:cNvSpPr txBox="1">
            <a:spLocks noGrp="1"/>
          </p:cNvSpPr>
          <p:nvPr>
            <p:ph type="body" idx="1"/>
          </p:nvPr>
        </p:nvSpPr>
        <p:spPr>
          <a:xfrm>
            <a:off x="311700" y="1142950"/>
            <a:ext cx="3224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Frequency-</a:t>
            </a:r>
            <a:r>
              <a:rPr lang="en-US" dirty="0"/>
              <a:t>b</a:t>
            </a:r>
            <a:r>
              <a:rPr lang="en-GB" dirty="0" err="1"/>
              <a:t>ased</a:t>
            </a:r>
            <a:r>
              <a:rPr lang="en-GB" dirty="0"/>
              <a:t> Embedding</a:t>
            </a:r>
            <a:endParaRPr dirty="0"/>
          </a:p>
          <a:p>
            <a:pPr marL="457200" marR="0" lvl="0" indent="-317500" algn="l" rtl="0">
              <a:lnSpc>
                <a:spcPct val="150000"/>
              </a:lnSpc>
              <a:spcBef>
                <a:spcPts val="1600"/>
              </a:spcBef>
              <a:spcAft>
                <a:spcPts val="0"/>
              </a:spcAft>
              <a:buSzPts val="1400"/>
              <a:buChar char="●"/>
            </a:pPr>
            <a:r>
              <a:rPr lang="en-GB" sz="1400" dirty="0"/>
              <a:t>Count Vector</a:t>
            </a:r>
            <a:endParaRPr sz="1400" dirty="0"/>
          </a:p>
          <a:p>
            <a:pPr marL="457200" marR="0" lvl="0" indent="-317500" algn="l" rtl="0">
              <a:lnSpc>
                <a:spcPct val="150000"/>
              </a:lnSpc>
              <a:spcBef>
                <a:spcPts val="0"/>
              </a:spcBef>
              <a:spcAft>
                <a:spcPts val="0"/>
              </a:spcAft>
              <a:buSzPts val="1400"/>
              <a:buChar char="●"/>
            </a:pPr>
            <a:r>
              <a:rPr lang="en-GB" sz="1400" dirty="0"/>
              <a:t>TF-IDF Vector</a:t>
            </a:r>
            <a:endParaRPr sz="1400" dirty="0"/>
          </a:p>
          <a:p>
            <a:pPr marL="914400" marR="0" lvl="1" indent="-317500" algn="l" rtl="0">
              <a:lnSpc>
                <a:spcPct val="150000"/>
              </a:lnSpc>
              <a:spcBef>
                <a:spcPts val="0"/>
              </a:spcBef>
              <a:spcAft>
                <a:spcPts val="0"/>
              </a:spcAft>
              <a:buSzPts val="1400"/>
              <a:buChar char="○"/>
            </a:pPr>
            <a:r>
              <a:rPr lang="en-GB" sz="1400" dirty="0"/>
              <a:t>Word-Level</a:t>
            </a:r>
            <a:endParaRPr sz="1400" dirty="0"/>
          </a:p>
          <a:p>
            <a:pPr marL="914400" marR="0" lvl="1" indent="-317500" algn="l" rtl="0">
              <a:lnSpc>
                <a:spcPct val="150000"/>
              </a:lnSpc>
              <a:spcBef>
                <a:spcPts val="0"/>
              </a:spcBef>
              <a:spcAft>
                <a:spcPts val="0"/>
              </a:spcAft>
              <a:buSzPts val="1400"/>
              <a:buChar char="○"/>
            </a:pPr>
            <a:r>
              <a:rPr lang="en-GB" sz="1400" dirty="0"/>
              <a:t>N-gram Level </a:t>
            </a:r>
            <a:endParaRPr sz="1400" dirty="0"/>
          </a:p>
          <a:p>
            <a:pPr marL="914400" marR="0" lvl="1" indent="-317500" algn="l" rtl="0">
              <a:lnSpc>
                <a:spcPct val="150000"/>
              </a:lnSpc>
              <a:spcBef>
                <a:spcPts val="0"/>
              </a:spcBef>
              <a:spcAft>
                <a:spcPts val="0"/>
              </a:spcAft>
              <a:buSzPts val="1400"/>
              <a:buChar char="○"/>
            </a:pPr>
            <a:r>
              <a:rPr lang="en-GB" sz="1400" dirty="0"/>
              <a:t>Character N-gram Level</a:t>
            </a:r>
            <a:endParaRPr dirty="0"/>
          </a:p>
          <a:p>
            <a:pPr marL="0" lvl="0" indent="0" algn="l" rtl="0">
              <a:spcBef>
                <a:spcPts val="1600"/>
              </a:spcBef>
              <a:spcAft>
                <a:spcPts val="1600"/>
              </a:spcAft>
              <a:buNone/>
            </a:pPr>
            <a:endParaRPr dirty="0"/>
          </a:p>
        </p:txBody>
      </p:sp>
      <p:sp>
        <p:nvSpPr>
          <p:cNvPr id="103" name="Google Shape;103;p19"/>
          <p:cNvSpPr txBox="1"/>
          <p:nvPr/>
        </p:nvSpPr>
        <p:spPr>
          <a:xfrm>
            <a:off x="3737050" y="1142950"/>
            <a:ext cx="2291700" cy="385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dk2"/>
                </a:solidFill>
              </a:rPr>
              <a:t>NLP-based Feature </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457200" marR="0" lvl="0" indent="-317500" algn="l" rtl="0">
              <a:lnSpc>
                <a:spcPct val="115000"/>
              </a:lnSpc>
              <a:spcBef>
                <a:spcPts val="0"/>
              </a:spcBef>
              <a:spcAft>
                <a:spcPts val="0"/>
              </a:spcAft>
              <a:buClr>
                <a:schemeClr val="dk2"/>
              </a:buClr>
              <a:buSzPts val="1400"/>
              <a:buChar char="●"/>
            </a:pPr>
            <a:r>
              <a:rPr lang="en-GB" dirty="0">
                <a:solidFill>
                  <a:schemeClr val="dk2"/>
                </a:solidFill>
              </a:rPr>
              <a:t>Words Count</a:t>
            </a:r>
            <a:endParaRPr dirty="0">
              <a:solidFill>
                <a:schemeClr val="dk2"/>
              </a:solidFill>
            </a:endParaRPr>
          </a:p>
          <a:p>
            <a:pPr marL="457200" marR="0" lvl="0" indent="-317500" algn="l" rtl="0">
              <a:lnSpc>
                <a:spcPct val="115000"/>
              </a:lnSpc>
              <a:spcBef>
                <a:spcPts val="0"/>
              </a:spcBef>
              <a:spcAft>
                <a:spcPts val="0"/>
              </a:spcAft>
              <a:buClr>
                <a:schemeClr val="dk2"/>
              </a:buClr>
              <a:buSzPts val="1400"/>
              <a:buChar char="●"/>
            </a:pPr>
            <a:r>
              <a:rPr lang="en-GB" dirty="0">
                <a:solidFill>
                  <a:schemeClr val="dk2"/>
                </a:solidFill>
              </a:rPr>
              <a:t>Characters Count</a:t>
            </a:r>
            <a:endParaRPr dirty="0">
              <a:solidFill>
                <a:schemeClr val="dk2"/>
              </a:solidFill>
            </a:endParaRPr>
          </a:p>
          <a:p>
            <a:pPr marL="457200" marR="0" lvl="0" indent="-317500" algn="l" rtl="0">
              <a:lnSpc>
                <a:spcPct val="115000"/>
              </a:lnSpc>
              <a:spcBef>
                <a:spcPts val="0"/>
              </a:spcBef>
              <a:spcAft>
                <a:spcPts val="0"/>
              </a:spcAft>
              <a:buClr>
                <a:schemeClr val="dk2"/>
              </a:buClr>
              <a:buSzPts val="1400"/>
              <a:buChar char="●"/>
            </a:pPr>
            <a:r>
              <a:rPr lang="en-GB" dirty="0">
                <a:solidFill>
                  <a:schemeClr val="dk2"/>
                </a:solidFill>
              </a:rPr>
              <a:t>Average Word Length</a:t>
            </a:r>
            <a:endParaRPr dirty="0">
              <a:solidFill>
                <a:schemeClr val="dk2"/>
              </a:solidFill>
            </a:endParaRPr>
          </a:p>
          <a:p>
            <a:pPr marL="457200" marR="0" lvl="0" indent="-317500" algn="l" rtl="0">
              <a:lnSpc>
                <a:spcPct val="115000"/>
              </a:lnSpc>
              <a:spcBef>
                <a:spcPts val="0"/>
              </a:spcBef>
              <a:spcAft>
                <a:spcPts val="0"/>
              </a:spcAft>
              <a:buClr>
                <a:schemeClr val="dk2"/>
              </a:buClr>
              <a:buSzPts val="1400"/>
              <a:buChar char="●"/>
            </a:pPr>
            <a:r>
              <a:rPr lang="en-GB" dirty="0">
                <a:solidFill>
                  <a:schemeClr val="dk2"/>
                </a:solidFill>
              </a:rPr>
              <a:t>Stop Words Count</a:t>
            </a:r>
            <a:endParaRPr dirty="0">
              <a:solidFill>
                <a:schemeClr val="dk2"/>
              </a:solidFill>
            </a:endParaRPr>
          </a:p>
          <a:p>
            <a:pPr marL="457200" marR="0" lvl="0" indent="-317500" algn="l" rtl="0">
              <a:lnSpc>
                <a:spcPct val="115000"/>
              </a:lnSpc>
              <a:spcBef>
                <a:spcPts val="0"/>
              </a:spcBef>
              <a:spcAft>
                <a:spcPts val="0"/>
              </a:spcAft>
              <a:buClr>
                <a:schemeClr val="dk2"/>
              </a:buClr>
              <a:buSzPts val="1400"/>
              <a:buChar char="●"/>
            </a:pPr>
            <a:r>
              <a:rPr lang="en-GB" dirty="0" err="1">
                <a:solidFill>
                  <a:schemeClr val="dk2"/>
                </a:solidFill>
              </a:rPr>
              <a:t>Numerics</a:t>
            </a:r>
            <a:r>
              <a:rPr lang="en-GB" dirty="0">
                <a:solidFill>
                  <a:schemeClr val="dk2"/>
                </a:solidFill>
              </a:rPr>
              <a:t> Count</a:t>
            </a:r>
            <a:endParaRPr dirty="0">
              <a:solidFill>
                <a:schemeClr val="dk2"/>
              </a:solidFill>
            </a:endParaRPr>
          </a:p>
          <a:p>
            <a:pPr marL="457200" marR="0" lvl="0" indent="-317500" algn="l" rtl="0">
              <a:lnSpc>
                <a:spcPct val="115000"/>
              </a:lnSpc>
              <a:spcBef>
                <a:spcPts val="0"/>
              </a:spcBef>
              <a:spcAft>
                <a:spcPts val="0"/>
              </a:spcAft>
              <a:buClr>
                <a:schemeClr val="dk2"/>
              </a:buClr>
              <a:buSzPts val="1400"/>
              <a:buChar char="●"/>
            </a:pPr>
            <a:r>
              <a:rPr lang="en-GB" dirty="0">
                <a:solidFill>
                  <a:schemeClr val="dk2"/>
                </a:solidFill>
              </a:rPr>
              <a:t>Noun Count</a:t>
            </a:r>
            <a:endParaRPr dirty="0">
              <a:solidFill>
                <a:schemeClr val="dk2"/>
              </a:solidFill>
            </a:endParaRPr>
          </a:p>
          <a:p>
            <a:pPr marL="457200" marR="0" lvl="0" indent="-317500" algn="l" rtl="0">
              <a:lnSpc>
                <a:spcPct val="115000"/>
              </a:lnSpc>
              <a:spcBef>
                <a:spcPts val="0"/>
              </a:spcBef>
              <a:spcAft>
                <a:spcPts val="0"/>
              </a:spcAft>
              <a:buClr>
                <a:schemeClr val="dk2"/>
              </a:buClr>
              <a:buSzPts val="1400"/>
              <a:buChar char="●"/>
            </a:pPr>
            <a:r>
              <a:rPr lang="en-GB" dirty="0">
                <a:solidFill>
                  <a:schemeClr val="dk2"/>
                </a:solidFill>
              </a:rPr>
              <a:t>Verb Count</a:t>
            </a:r>
            <a:endParaRPr dirty="0">
              <a:solidFill>
                <a:schemeClr val="dk2"/>
              </a:solidFill>
            </a:endParaRPr>
          </a:p>
          <a:p>
            <a:pPr marL="457200" marR="0" lvl="0" indent="-317500" algn="l" rtl="0">
              <a:lnSpc>
                <a:spcPct val="115000"/>
              </a:lnSpc>
              <a:spcBef>
                <a:spcPts val="0"/>
              </a:spcBef>
              <a:spcAft>
                <a:spcPts val="0"/>
              </a:spcAft>
              <a:buClr>
                <a:schemeClr val="dk2"/>
              </a:buClr>
              <a:buSzPts val="1400"/>
              <a:buChar char="●"/>
            </a:pPr>
            <a:r>
              <a:rPr lang="en-GB" dirty="0">
                <a:solidFill>
                  <a:schemeClr val="dk2"/>
                </a:solidFill>
              </a:rPr>
              <a:t>Adjective Count</a:t>
            </a:r>
            <a:endParaRPr dirty="0">
              <a:solidFill>
                <a:schemeClr val="dk2"/>
              </a:solidFill>
            </a:endParaRPr>
          </a:p>
          <a:p>
            <a:pPr marL="457200" marR="0" lvl="0" indent="-317500" algn="l" rtl="0">
              <a:lnSpc>
                <a:spcPct val="115000"/>
              </a:lnSpc>
              <a:spcBef>
                <a:spcPts val="0"/>
              </a:spcBef>
              <a:spcAft>
                <a:spcPts val="0"/>
              </a:spcAft>
              <a:buClr>
                <a:schemeClr val="dk2"/>
              </a:buClr>
              <a:buSzPts val="1400"/>
              <a:buChar char="●"/>
            </a:pPr>
            <a:r>
              <a:rPr lang="en-GB" dirty="0">
                <a:solidFill>
                  <a:schemeClr val="dk2"/>
                </a:solidFill>
              </a:rPr>
              <a:t>Adverb Count</a:t>
            </a:r>
            <a:endParaRPr dirty="0">
              <a:solidFill>
                <a:schemeClr val="dk2"/>
              </a:solidFill>
            </a:endParaRPr>
          </a:p>
          <a:p>
            <a:pPr marL="457200" marR="0" lvl="0" indent="-317500" algn="l" rtl="0">
              <a:lnSpc>
                <a:spcPct val="115000"/>
              </a:lnSpc>
              <a:spcBef>
                <a:spcPts val="0"/>
              </a:spcBef>
              <a:spcAft>
                <a:spcPts val="0"/>
              </a:spcAft>
              <a:buClr>
                <a:schemeClr val="dk2"/>
              </a:buClr>
              <a:buSzPts val="1400"/>
              <a:buChar char="●"/>
            </a:pPr>
            <a:r>
              <a:rPr lang="en-GB" dirty="0">
                <a:solidFill>
                  <a:schemeClr val="dk2"/>
                </a:solidFill>
              </a:rPr>
              <a:t>Pronoun Count</a:t>
            </a:r>
            <a:endParaRPr dirty="0">
              <a:solidFill>
                <a:schemeClr val="dk2"/>
              </a:solidFill>
            </a:endParaRPr>
          </a:p>
          <a:p>
            <a:pPr marL="457200" lvl="0" indent="0" algn="l" rtl="0">
              <a:lnSpc>
                <a:spcPct val="115000"/>
              </a:lnSpc>
              <a:spcBef>
                <a:spcPts val="1600"/>
              </a:spcBef>
              <a:spcAft>
                <a:spcPts val="0"/>
              </a:spcAft>
              <a:buNone/>
            </a:pPr>
            <a:endParaRPr sz="1800" dirty="0">
              <a:solidFill>
                <a:schemeClr val="dk2"/>
              </a:solidFill>
            </a:endParaRPr>
          </a:p>
          <a:p>
            <a:pPr marL="0" lvl="0" indent="0" algn="l" rtl="0">
              <a:spcBef>
                <a:spcPts val="500"/>
              </a:spcBef>
              <a:spcAft>
                <a:spcPts val="0"/>
              </a:spcAft>
              <a:buNone/>
            </a:pPr>
            <a:endParaRPr sz="1800" dirty="0">
              <a:solidFill>
                <a:schemeClr val="dk2"/>
              </a:solidFill>
            </a:endParaRPr>
          </a:p>
        </p:txBody>
      </p:sp>
      <p:sp>
        <p:nvSpPr>
          <p:cNvPr id="104" name="Google Shape;104;p19"/>
          <p:cNvSpPr txBox="1"/>
          <p:nvPr/>
        </p:nvSpPr>
        <p:spPr>
          <a:xfrm>
            <a:off x="6108000" y="1195450"/>
            <a:ext cx="2724300" cy="374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Sentiment Values</a:t>
            </a:r>
            <a:endParaRPr/>
          </a:p>
          <a:p>
            <a:pPr marL="0" lvl="0" indent="0" algn="l" rtl="0">
              <a:lnSpc>
                <a:spcPct val="135714"/>
              </a:lnSpc>
              <a:spcBef>
                <a:spcPts val="0"/>
              </a:spcBef>
              <a:spcAft>
                <a:spcPts val="0"/>
              </a:spcAft>
              <a:buNone/>
            </a:pPr>
            <a:r>
              <a:rPr lang="en-GB" sz="900">
                <a:solidFill>
                  <a:schemeClr val="dk1"/>
                </a:solidFill>
                <a:highlight>
                  <a:srgbClr val="FFFFFE"/>
                </a:highlight>
                <a:latin typeface="Courier New"/>
                <a:ea typeface="Courier New"/>
                <a:cs typeface="Courier New"/>
                <a:sym typeface="Courier New"/>
              </a:rPr>
              <a:t>Vader Sentiment Intensity Analyzer</a:t>
            </a:r>
            <a:endParaRPr sz="90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900">
              <a:solidFill>
                <a:schemeClr val="dk1"/>
              </a:solidFill>
              <a:highlight>
                <a:srgbClr val="FFFFFE"/>
              </a:highlight>
              <a:latin typeface="Courier New"/>
              <a:ea typeface="Courier New"/>
              <a:cs typeface="Courier New"/>
              <a:sym typeface="Courier New"/>
            </a:endParaRPr>
          </a:p>
          <a:p>
            <a:pPr marL="457200" marR="0" lvl="0" indent="-317500" algn="l" rtl="0">
              <a:lnSpc>
                <a:spcPct val="150000"/>
              </a:lnSpc>
              <a:spcBef>
                <a:spcPts val="0"/>
              </a:spcBef>
              <a:spcAft>
                <a:spcPts val="0"/>
              </a:spcAft>
              <a:buClr>
                <a:schemeClr val="dk2"/>
              </a:buClr>
              <a:buSzPts val="1400"/>
              <a:buChar char="●"/>
            </a:pPr>
            <a:r>
              <a:rPr lang="en-GB">
                <a:solidFill>
                  <a:schemeClr val="dk2"/>
                </a:solidFill>
              </a:rPr>
              <a:t>Negative Value</a:t>
            </a:r>
            <a:endParaRPr>
              <a:solidFill>
                <a:schemeClr val="dk2"/>
              </a:solidFill>
            </a:endParaRPr>
          </a:p>
          <a:p>
            <a:pPr marL="457200" marR="0" lvl="0" indent="-317500" algn="l" rtl="0">
              <a:lnSpc>
                <a:spcPct val="150000"/>
              </a:lnSpc>
              <a:spcBef>
                <a:spcPts val="0"/>
              </a:spcBef>
              <a:spcAft>
                <a:spcPts val="0"/>
              </a:spcAft>
              <a:buClr>
                <a:schemeClr val="dk2"/>
              </a:buClr>
              <a:buSzPts val="1400"/>
              <a:buChar char="●"/>
            </a:pPr>
            <a:r>
              <a:rPr lang="en-GB">
                <a:solidFill>
                  <a:schemeClr val="dk2"/>
                </a:solidFill>
              </a:rPr>
              <a:t>Neutral Value</a:t>
            </a:r>
            <a:endParaRPr>
              <a:solidFill>
                <a:schemeClr val="dk2"/>
              </a:solidFill>
            </a:endParaRPr>
          </a:p>
          <a:p>
            <a:pPr marL="457200" marR="0" lvl="0" indent="-317500" algn="l" rtl="0">
              <a:lnSpc>
                <a:spcPct val="150000"/>
              </a:lnSpc>
              <a:spcBef>
                <a:spcPts val="0"/>
              </a:spcBef>
              <a:spcAft>
                <a:spcPts val="0"/>
              </a:spcAft>
              <a:buClr>
                <a:schemeClr val="dk2"/>
              </a:buClr>
              <a:buSzPts val="1400"/>
              <a:buChar char="●"/>
            </a:pPr>
            <a:r>
              <a:rPr lang="en-GB">
                <a:solidFill>
                  <a:schemeClr val="dk2"/>
                </a:solidFill>
              </a:rPr>
              <a:t>Positive Value</a:t>
            </a:r>
            <a:endParaRPr>
              <a:solidFill>
                <a:schemeClr val="dk2"/>
              </a:solidFill>
            </a:endParaRPr>
          </a:p>
          <a:p>
            <a:pPr marL="457200" marR="0" lvl="0" indent="-317500" algn="l" rtl="0">
              <a:lnSpc>
                <a:spcPct val="150000"/>
              </a:lnSpc>
              <a:spcBef>
                <a:spcPts val="0"/>
              </a:spcBef>
              <a:spcAft>
                <a:spcPts val="0"/>
              </a:spcAft>
              <a:buClr>
                <a:schemeClr val="dk2"/>
              </a:buClr>
              <a:buSzPts val="1400"/>
              <a:buChar char="●"/>
            </a:pPr>
            <a:r>
              <a:rPr lang="en-GB">
                <a:solidFill>
                  <a:schemeClr val="dk2"/>
                </a:solidFill>
              </a:rPr>
              <a:t>Compound Value</a:t>
            </a:r>
            <a:endParaRPr sz="900">
              <a:solidFill>
                <a:schemeClr val="dk1"/>
              </a:solidFill>
              <a:highlight>
                <a:srgbClr val="FFFFFE"/>
              </a:highlight>
              <a:latin typeface="Courier New"/>
              <a:ea typeface="Courier New"/>
              <a:cs typeface="Courier New"/>
              <a:sym typeface="Courier New"/>
            </a:endParaRPr>
          </a:p>
          <a:p>
            <a:pPr marL="0" lvl="0" indent="0" algn="l" rtl="0">
              <a:spcBef>
                <a:spcPts val="160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Modeling</a:t>
            </a:r>
            <a:r>
              <a:rPr lang="en-GB" dirty="0"/>
              <a:t> on Word Embedding Features</a:t>
            </a:r>
            <a:endParaRPr dirty="0"/>
          </a:p>
        </p:txBody>
      </p:sp>
      <p:sp>
        <p:nvSpPr>
          <p:cNvPr id="120" name="Google Shape;120;p21"/>
          <p:cNvSpPr txBox="1">
            <a:spLocks noGrp="1"/>
          </p:cNvSpPr>
          <p:nvPr>
            <p:ph type="body" idx="1"/>
          </p:nvPr>
        </p:nvSpPr>
        <p:spPr>
          <a:xfrm>
            <a:off x="311700" y="1414175"/>
            <a:ext cx="31140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GB"/>
              <a:t>Naïve Bayes Classifier</a:t>
            </a:r>
            <a:endParaRPr/>
          </a:p>
          <a:p>
            <a:pPr marL="914400" lvl="1" indent="-317500" algn="l" rtl="0">
              <a:lnSpc>
                <a:spcPct val="150000"/>
              </a:lnSpc>
              <a:spcBef>
                <a:spcPts val="0"/>
              </a:spcBef>
              <a:spcAft>
                <a:spcPts val="0"/>
              </a:spcAft>
              <a:buClr>
                <a:schemeClr val="dk1"/>
              </a:buClr>
              <a:buSzPts val="1400"/>
              <a:buChar char="○"/>
            </a:pPr>
            <a:r>
              <a:rPr lang="en-GB" sz="1400">
                <a:solidFill>
                  <a:schemeClr val="dk1"/>
                </a:solidFill>
              </a:rPr>
              <a:t>MultinomialNB</a:t>
            </a:r>
            <a:endParaRPr sz="1400">
              <a:solidFill>
                <a:schemeClr val="dk1"/>
              </a:solidFill>
            </a:endParaRPr>
          </a:p>
          <a:p>
            <a:pPr marL="914400" lvl="1" indent="-317500" algn="l" rtl="0">
              <a:lnSpc>
                <a:spcPct val="150000"/>
              </a:lnSpc>
              <a:spcBef>
                <a:spcPts val="0"/>
              </a:spcBef>
              <a:spcAft>
                <a:spcPts val="0"/>
              </a:spcAft>
              <a:buClr>
                <a:srgbClr val="000000"/>
              </a:buClr>
              <a:buSzPts val="1400"/>
              <a:buChar char="○"/>
            </a:pPr>
            <a:r>
              <a:rPr lang="en-GB" sz="1400">
                <a:solidFill>
                  <a:srgbClr val="000000"/>
                </a:solidFill>
              </a:rPr>
              <a:t>ComplementNB</a:t>
            </a:r>
            <a:endParaRPr sz="900">
              <a:solidFill>
                <a:schemeClr val="dk1"/>
              </a:solidFill>
            </a:endParaRPr>
          </a:p>
          <a:p>
            <a:pPr marL="457200" lvl="0" indent="-342900" algn="l" rtl="0">
              <a:lnSpc>
                <a:spcPct val="150000"/>
              </a:lnSpc>
              <a:spcBef>
                <a:spcPts val="0"/>
              </a:spcBef>
              <a:spcAft>
                <a:spcPts val="0"/>
              </a:spcAft>
              <a:buSzPts val="1800"/>
              <a:buChar char="●"/>
            </a:pPr>
            <a:r>
              <a:rPr lang="en-GB"/>
              <a:t>Logistic Regression</a:t>
            </a:r>
            <a:endParaRPr/>
          </a:p>
          <a:p>
            <a:pPr marL="457200" lvl="0" indent="-342900" algn="l" rtl="0">
              <a:lnSpc>
                <a:spcPct val="150000"/>
              </a:lnSpc>
              <a:spcBef>
                <a:spcPts val="0"/>
              </a:spcBef>
              <a:spcAft>
                <a:spcPts val="0"/>
              </a:spcAft>
              <a:buSzPts val="1800"/>
              <a:buChar char="●"/>
            </a:pPr>
            <a:r>
              <a:rPr lang="en-GB"/>
              <a:t>Support Vector Machine </a:t>
            </a:r>
            <a:endParaRPr/>
          </a:p>
        </p:txBody>
      </p:sp>
      <p:sp>
        <p:nvSpPr>
          <p:cNvPr id="121" name="Google Shape;121;p21"/>
          <p:cNvSpPr txBox="1">
            <a:spLocks noGrp="1"/>
          </p:cNvSpPr>
          <p:nvPr>
            <p:ph type="body" idx="1"/>
          </p:nvPr>
        </p:nvSpPr>
        <p:spPr>
          <a:xfrm>
            <a:off x="4881475" y="1414175"/>
            <a:ext cx="3224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Frequency based Embedding</a:t>
            </a:r>
            <a:endParaRPr/>
          </a:p>
          <a:p>
            <a:pPr marL="457200" marR="0" lvl="0" indent="-317500" algn="l" rtl="0">
              <a:lnSpc>
                <a:spcPct val="150000"/>
              </a:lnSpc>
              <a:spcBef>
                <a:spcPts val="1600"/>
              </a:spcBef>
              <a:spcAft>
                <a:spcPts val="0"/>
              </a:spcAft>
              <a:buSzPts val="1400"/>
              <a:buChar char="●"/>
            </a:pPr>
            <a:r>
              <a:rPr lang="en-GB" sz="1400"/>
              <a:t>Count Vector</a:t>
            </a:r>
            <a:endParaRPr sz="1400"/>
          </a:p>
          <a:p>
            <a:pPr marL="457200" marR="0" lvl="0" indent="-317500" algn="l" rtl="0">
              <a:lnSpc>
                <a:spcPct val="150000"/>
              </a:lnSpc>
              <a:spcBef>
                <a:spcPts val="0"/>
              </a:spcBef>
              <a:spcAft>
                <a:spcPts val="0"/>
              </a:spcAft>
              <a:buSzPts val="1400"/>
              <a:buChar char="●"/>
            </a:pPr>
            <a:r>
              <a:rPr lang="en-GB" sz="1400"/>
              <a:t>TF-IDF Vector</a:t>
            </a:r>
            <a:endParaRPr sz="1400"/>
          </a:p>
          <a:p>
            <a:pPr marL="914400" marR="0" lvl="1" indent="-317500" algn="l" rtl="0">
              <a:lnSpc>
                <a:spcPct val="150000"/>
              </a:lnSpc>
              <a:spcBef>
                <a:spcPts val="0"/>
              </a:spcBef>
              <a:spcAft>
                <a:spcPts val="0"/>
              </a:spcAft>
              <a:buSzPts val="1400"/>
              <a:buChar char="○"/>
            </a:pPr>
            <a:r>
              <a:rPr lang="en-GB" sz="1400"/>
              <a:t>Word-Level</a:t>
            </a:r>
            <a:endParaRPr sz="1400"/>
          </a:p>
          <a:p>
            <a:pPr marL="914400" marR="0" lvl="1" indent="-317500" algn="l" rtl="0">
              <a:lnSpc>
                <a:spcPct val="150000"/>
              </a:lnSpc>
              <a:spcBef>
                <a:spcPts val="0"/>
              </a:spcBef>
              <a:spcAft>
                <a:spcPts val="0"/>
              </a:spcAft>
              <a:buSzPts val="1400"/>
              <a:buChar char="○"/>
            </a:pPr>
            <a:r>
              <a:rPr lang="en-GB" sz="1400"/>
              <a:t>N-gram Level </a:t>
            </a:r>
            <a:endParaRPr sz="1400"/>
          </a:p>
          <a:p>
            <a:pPr marL="914400" marR="0" lvl="1" indent="-317500" algn="l" rtl="0">
              <a:lnSpc>
                <a:spcPct val="150000"/>
              </a:lnSpc>
              <a:spcBef>
                <a:spcPts val="0"/>
              </a:spcBef>
              <a:spcAft>
                <a:spcPts val="0"/>
              </a:spcAft>
              <a:buSzPts val="1400"/>
              <a:buChar char="○"/>
            </a:pPr>
            <a:r>
              <a:rPr lang="en-GB" sz="1400"/>
              <a:t>Character N-gram Level</a:t>
            </a:r>
            <a:endParaRPr/>
          </a:p>
          <a:p>
            <a:pPr marL="0" lvl="0" indent="0" algn="l" rtl="0">
              <a:spcBef>
                <a:spcPts val="1600"/>
              </a:spcBef>
              <a:spcAft>
                <a:spcPts val="1600"/>
              </a:spcAft>
              <a:buNone/>
            </a:pPr>
            <a:endParaRPr/>
          </a:p>
        </p:txBody>
      </p:sp>
      <p:sp>
        <p:nvSpPr>
          <p:cNvPr id="122" name="Google Shape;122;p21"/>
          <p:cNvSpPr/>
          <p:nvPr/>
        </p:nvSpPr>
        <p:spPr>
          <a:xfrm>
            <a:off x="3613500" y="1816900"/>
            <a:ext cx="958500" cy="1006500"/>
          </a:xfrm>
          <a:prstGeom prst="mathMultiply">
            <a:avLst>
              <a:gd name="adj1" fmla="val 4128"/>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43200"/>
            <a:ext cx="8520600" cy="572700"/>
          </a:xfrm>
          <a:prstGeom prst="rect">
            <a:avLst/>
          </a:prstGeom>
        </p:spPr>
        <p:txBody>
          <a:bodyPr spcFirstLastPara="1" wrap="square" lIns="91425" tIns="91425" rIns="91425" bIns="91425" anchor="t" anchorCtr="0">
            <a:noAutofit/>
          </a:bodyPr>
          <a:lstStyle/>
          <a:p>
            <a:pPr lvl="0" algn="ctr"/>
            <a:r>
              <a:rPr lang="en-GB" dirty="0"/>
              <a:t>Evaluation after tuning hyperparameter</a:t>
            </a:r>
            <a:endParaRPr dirty="0"/>
          </a:p>
        </p:txBody>
      </p:sp>
      <p:pic>
        <p:nvPicPr>
          <p:cNvPr id="137" name="Google Shape;137;p23"/>
          <p:cNvPicPr preferRelativeResize="0"/>
          <p:nvPr/>
        </p:nvPicPr>
        <p:blipFill>
          <a:blip r:embed="rId3">
            <a:alphaModFix/>
          </a:blip>
          <a:stretch>
            <a:fillRect/>
          </a:stretch>
        </p:blipFill>
        <p:spPr>
          <a:xfrm>
            <a:off x="795325" y="615900"/>
            <a:ext cx="7553325" cy="1200150"/>
          </a:xfrm>
          <a:prstGeom prst="rect">
            <a:avLst/>
          </a:prstGeom>
          <a:noFill/>
          <a:ln>
            <a:noFill/>
          </a:ln>
        </p:spPr>
      </p:pic>
      <p:pic>
        <p:nvPicPr>
          <p:cNvPr id="138" name="Google Shape;138;p23"/>
          <p:cNvPicPr preferRelativeResize="0"/>
          <p:nvPr/>
        </p:nvPicPr>
        <p:blipFill>
          <a:blip r:embed="rId4">
            <a:alphaModFix/>
          </a:blip>
          <a:stretch>
            <a:fillRect/>
          </a:stretch>
        </p:blipFill>
        <p:spPr>
          <a:xfrm>
            <a:off x="152400" y="1968450"/>
            <a:ext cx="4447613" cy="3022650"/>
          </a:xfrm>
          <a:prstGeom prst="rect">
            <a:avLst/>
          </a:prstGeom>
          <a:noFill/>
          <a:ln>
            <a:noFill/>
          </a:ln>
        </p:spPr>
      </p:pic>
      <p:pic>
        <p:nvPicPr>
          <p:cNvPr id="139" name="Google Shape;139;p23"/>
          <p:cNvPicPr preferRelativeResize="0"/>
          <p:nvPr/>
        </p:nvPicPr>
        <p:blipFill>
          <a:blip r:embed="rId5">
            <a:alphaModFix/>
          </a:blip>
          <a:stretch>
            <a:fillRect/>
          </a:stretch>
        </p:blipFill>
        <p:spPr>
          <a:xfrm>
            <a:off x="4600025" y="1968450"/>
            <a:ext cx="4447625" cy="302267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720</Words>
  <Application>Microsoft Office PowerPoint</Application>
  <PresentationFormat>On-screen Show (16:9)</PresentationFormat>
  <Paragraphs>99</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Courier New</vt:lpstr>
      <vt:lpstr>Simple Light</vt:lpstr>
      <vt:lpstr>Data mining for listings</vt:lpstr>
      <vt:lpstr>PowerPoint Presentation</vt:lpstr>
      <vt:lpstr>Columns with Missing Values</vt:lpstr>
      <vt:lpstr>Preprocessing on Numeric Data on host page </vt:lpstr>
      <vt:lpstr>Text Preprocessing</vt:lpstr>
      <vt:lpstr>Preprocessing and Feature Engineering on Text </vt:lpstr>
      <vt:lpstr>Features from Texts</vt:lpstr>
      <vt:lpstr>Modeling on Word Embedding Features</vt:lpstr>
      <vt:lpstr>Evaluation after tuning hyperparameter</vt:lpstr>
      <vt:lpstr>Modeling on Numeric Features</vt:lpstr>
      <vt:lpstr>Evaluation on Numeric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for listings</dc:title>
  <cp:lastModifiedBy>C YJ</cp:lastModifiedBy>
  <cp:revision>31</cp:revision>
  <dcterms:modified xsi:type="dcterms:W3CDTF">2020-04-22T17:54:06Z</dcterms:modified>
</cp:coreProperties>
</file>