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7" r:id="rId3"/>
    <p:sldId id="298" r:id="rId4"/>
    <p:sldId id="296" r:id="rId5"/>
    <p:sldId id="272" r:id="rId6"/>
    <p:sldId id="294" r:id="rId7"/>
    <p:sldId id="289" r:id="rId8"/>
    <p:sldId id="293" r:id="rId9"/>
    <p:sldId id="295" r:id="rId10"/>
    <p:sldId id="276" r:id="rId11"/>
    <p:sldId id="284" r:id="rId12"/>
    <p:sldId id="257" r:id="rId13"/>
    <p:sldId id="258" r:id="rId14"/>
    <p:sldId id="259" r:id="rId15"/>
    <p:sldId id="274" r:id="rId16"/>
    <p:sldId id="275" r:id="rId17"/>
    <p:sldId id="279" r:id="rId18"/>
    <p:sldId id="283" r:id="rId19"/>
    <p:sldId id="280" r:id="rId20"/>
    <p:sldId id="281" r:id="rId21"/>
    <p:sldId id="260" r:id="rId22"/>
    <p:sldId id="261" r:id="rId23"/>
    <p:sldId id="263" r:id="rId24"/>
    <p:sldId id="264" r:id="rId25"/>
    <p:sldId id="265" r:id="rId26"/>
    <p:sldId id="266" r:id="rId27"/>
    <p:sldId id="285" r:id="rId28"/>
    <p:sldId id="267" r:id="rId29"/>
    <p:sldId id="268" r:id="rId30"/>
    <p:sldId id="269" r:id="rId31"/>
    <p:sldId id="277" r:id="rId32"/>
    <p:sldId id="278" r:id="rId33"/>
    <p:sldId id="282" r:id="rId34"/>
    <p:sldId id="299" r:id="rId35"/>
    <p:sldId id="287" r:id="rId36"/>
    <p:sldId id="288" r:id="rId37"/>
    <p:sldId id="290" r:id="rId38"/>
    <p:sldId id="291" r:id="rId39"/>
    <p:sldId id="27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747" autoAdjust="0"/>
  </p:normalViewPr>
  <p:slideViewPr>
    <p:cSldViewPr>
      <p:cViewPr varScale="1">
        <p:scale>
          <a:sx n="80" d="100"/>
          <a:sy n="80" d="100"/>
        </p:scale>
        <p:origin x="103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79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10896F-933F-4DB6-A565-CAAF67553F69}" type="datetimeFigureOut">
              <a:rPr lang="en-IE" smtClean="0"/>
              <a:t>27/01/2020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407AE9-4620-4AB5-B2FA-BAA5344A4BBB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Introduction to data Analytics and data mining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E" dirty="0" smtClean="0"/>
              <a:t>Introduction and Course Overview.</a:t>
            </a:r>
          </a:p>
          <a:p>
            <a:pPr algn="ctr"/>
            <a:r>
              <a:rPr lang="en-IE" dirty="0" smtClean="0"/>
              <a:t>Andrew McCarren,</a:t>
            </a:r>
          </a:p>
          <a:p>
            <a:pPr algn="ctr"/>
            <a:r>
              <a:rPr lang="en-IE" dirty="0" smtClean="0"/>
              <a:t>L235 </a:t>
            </a:r>
            <a:r>
              <a:rPr lang="en-IE" dirty="0" err="1" smtClean="0"/>
              <a:t>ext</a:t>
            </a:r>
            <a:r>
              <a:rPr lang="en-IE" dirty="0" smtClean="0"/>
              <a:t> 8456</a:t>
            </a:r>
          </a:p>
          <a:p>
            <a:pPr algn="ctr"/>
            <a:r>
              <a:rPr lang="en-IE" smtClean="0"/>
              <a:t>Andrew.mccarren@dcu.ie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83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Leads the data analysis/ Data capture</a:t>
            </a:r>
          </a:p>
          <a:p>
            <a:r>
              <a:rPr lang="en-IE" dirty="0" smtClean="0"/>
              <a:t>Interprets the needs of the organisation</a:t>
            </a:r>
          </a:p>
          <a:p>
            <a:r>
              <a:rPr lang="en-IE" dirty="0" smtClean="0"/>
              <a:t>Understands the data and the analysis</a:t>
            </a:r>
          </a:p>
          <a:p>
            <a:r>
              <a:rPr lang="en-IE" dirty="0" smtClean="0"/>
              <a:t>Can speak a common language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analyst?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56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40% of decisions are made on gut instinct.</a:t>
            </a:r>
          </a:p>
          <a:p>
            <a:r>
              <a:rPr lang="en-IE" dirty="0" smtClean="0"/>
              <a:t>Statistical predictions consistently out preforms gut</a:t>
            </a:r>
          </a:p>
          <a:p>
            <a:r>
              <a:rPr lang="en-IE" dirty="0" smtClean="0"/>
              <a:t>Extensive evidence that having experts is good but experts using analysis is much better</a:t>
            </a:r>
          </a:p>
          <a:p>
            <a:r>
              <a:rPr lang="en-IE" dirty="0" smtClean="0"/>
              <a:t>Expert intuition is better only when there is no data and little time to get the data.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Analytics VS Gut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2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+ Cigna health insurance</a:t>
            </a:r>
          </a:p>
          <a:p>
            <a:pPr lvl="1"/>
            <a:r>
              <a:rPr lang="en-IE" dirty="0" smtClean="0"/>
              <a:t>Using phone calls to reduce the amount of time in hospital of its clients</a:t>
            </a:r>
          </a:p>
          <a:p>
            <a:pPr lvl="1"/>
            <a:r>
              <a:rPr lang="en-IE" dirty="0" smtClean="0"/>
              <a:t>Used analytics to determine which illness had reduced time in hospital through phone call intervention</a:t>
            </a:r>
          </a:p>
          <a:p>
            <a:pPr lvl="1"/>
            <a:r>
              <a:rPr lang="en-IE" dirty="0" smtClean="0"/>
              <a:t>Saved money by focusing staff on the right strategy with regard to phone calls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Problem solving with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5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- AIG </a:t>
            </a:r>
          </a:p>
          <a:p>
            <a:pPr lvl="1"/>
            <a:r>
              <a:rPr lang="en-IE" dirty="0" smtClean="0"/>
              <a:t>Didn’t listen to the quants with regard to the risks the company were taking with over leveraged CDS</a:t>
            </a:r>
          </a:p>
          <a:p>
            <a:pPr lvl="1"/>
            <a:r>
              <a:rPr lang="en-IE" dirty="0" smtClean="0"/>
              <a:t>Cost AIG billions and effectively put the planet into a tail spin.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Problem solving with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05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5000bc:- tablets found recording the amount of beer workers were consuming.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WW2 – Focus on supply chain and target optimisation. Advent of Operations research</a:t>
            </a:r>
          </a:p>
          <a:p>
            <a:endParaRPr lang="en-IE" dirty="0" smtClean="0"/>
          </a:p>
          <a:p>
            <a:r>
              <a:rPr lang="en-IE" dirty="0" smtClean="0"/>
              <a:t>UPS created a statistical analysis group in 1954</a:t>
            </a:r>
          </a:p>
          <a:p>
            <a:endParaRPr lang="en-IE" dirty="0" smtClean="0"/>
          </a:p>
          <a:p>
            <a:r>
              <a:rPr lang="en-IE" dirty="0" smtClean="0"/>
              <a:t>Howard </a:t>
            </a:r>
            <a:r>
              <a:rPr lang="en-IE" dirty="0" err="1" smtClean="0"/>
              <a:t>Dresner</a:t>
            </a:r>
            <a:r>
              <a:rPr lang="en-IE" dirty="0" smtClean="0"/>
              <a:t> at Gartner defines “business intelligence</a:t>
            </a:r>
          </a:p>
          <a:p>
            <a:endParaRPr lang="en-IE" dirty="0" smtClean="0"/>
          </a:p>
          <a:p>
            <a:r>
              <a:rPr lang="en-IE" dirty="0" smtClean="0"/>
              <a:t>2010 Analytics begins to blend with decision management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Analytics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02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Faster computers </a:t>
            </a:r>
          </a:p>
          <a:p>
            <a:pPr lvl="1"/>
            <a:r>
              <a:rPr lang="en-IE" dirty="0" smtClean="0"/>
              <a:t>Processing power</a:t>
            </a:r>
          </a:p>
          <a:p>
            <a:pPr marL="393192" lvl="1" indent="0">
              <a:buNone/>
            </a:pPr>
            <a:endParaRPr lang="en-IE" dirty="0" smtClean="0"/>
          </a:p>
          <a:p>
            <a:r>
              <a:rPr lang="en-IE" dirty="0" smtClean="0"/>
              <a:t>Ability to store and process vast amounts of data.</a:t>
            </a:r>
          </a:p>
          <a:p>
            <a:pPr lvl="1"/>
            <a:r>
              <a:rPr lang="en-IE" dirty="0" smtClean="0"/>
              <a:t>Cloud, </a:t>
            </a:r>
            <a:r>
              <a:rPr lang="en-IE" dirty="0" err="1" smtClean="0"/>
              <a:t>hadoop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Better visual analytics</a:t>
            </a:r>
          </a:p>
          <a:p>
            <a:pPr lvl="1"/>
            <a:r>
              <a:rPr lang="en-IE" dirty="0" smtClean="0"/>
              <a:t>Dashboards</a:t>
            </a:r>
          </a:p>
          <a:p>
            <a:pPr lvl="1"/>
            <a:r>
              <a:rPr lang="en-IE" dirty="0" smtClean="0"/>
              <a:t>Graphics</a:t>
            </a:r>
          </a:p>
          <a:p>
            <a:pPr lvl="1"/>
            <a:r>
              <a:rPr lang="en-IE" dirty="0" smtClean="0"/>
              <a:t>More user friendly solutions (Excel, SAS, </a:t>
            </a:r>
            <a:r>
              <a:rPr lang="en-IE" dirty="0" err="1" smtClean="0"/>
              <a:t>Cognos</a:t>
            </a:r>
            <a:r>
              <a:rPr lang="en-IE" dirty="0" smtClean="0"/>
              <a:t>, QLIK, Tableau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Improvements?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3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Academic </a:t>
            </a:r>
            <a:r>
              <a:rPr lang="en-IE" dirty="0" err="1" smtClean="0"/>
              <a:t>Vs</a:t>
            </a:r>
            <a:r>
              <a:rPr lang="en-IE" dirty="0" smtClean="0"/>
              <a:t> Real World</a:t>
            </a:r>
          </a:p>
          <a:p>
            <a:pPr lvl="1"/>
            <a:r>
              <a:rPr lang="en-IE" dirty="0" smtClean="0"/>
              <a:t>The interpretation is not always easy to understand or communicate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The world requires data faster and wants real time solutions</a:t>
            </a:r>
          </a:p>
          <a:p>
            <a:endParaRPr lang="en-IE" dirty="0" smtClean="0"/>
          </a:p>
          <a:p>
            <a:r>
              <a:rPr lang="en-IE" dirty="0" smtClean="0"/>
              <a:t>Mathematical Modelling is not intellectually easy.</a:t>
            </a:r>
          </a:p>
          <a:p>
            <a:endParaRPr lang="en-IE" dirty="0" smtClean="0"/>
          </a:p>
          <a:p>
            <a:r>
              <a:rPr lang="en-IE" dirty="0" smtClean="0"/>
              <a:t>There is so much data</a:t>
            </a:r>
          </a:p>
          <a:p>
            <a:pPr lvl="1"/>
            <a:r>
              <a:rPr lang="en-IE" dirty="0" smtClean="0"/>
              <a:t>Which data do we use?</a:t>
            </a:r>
          </a:p>
          <a:p>
            <a:pPr lvl="1"/>
            <a:r>
              <a:rPr lang="en-IE" dirty="0" smtClean="0"/>
              <a:t>Structured vs non-structured data.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Are our assumptions right?</a:t>
            </a:r>
          </a:p>
          <a:p>
            <a:pPr marL="393192" lvl="1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8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People not Knowing what they want</a:t>
            </a:r>
          </a:p>
          <a:p>
            <a:endParaRPr lang="en-IE" dirty="0" smtClean="0"/>
          </a:p>
          <a:p>
            <a:r>
              <a:rPr lang="en-IE" dirty="0" smtClean="0"/>
              <a:t>Quants(analysts) not been given a clear mandate by the organisation</a:t>
            </a:r>
          </a:p>
          <a:p>
            <a:endParaRPr lang="en-IE" dirty="0" smtClean="0"/>
          </a:p>
          <a:p>
            <a:r>
              <a:rPr lang="en-IE" dirty="0" smtClean="0"/>
              <a:t>Rapid change in operational and delivery technologies</a:t>
            </a:r>
          </a:p>
          <a:p>
            <a:endParaRPr lang="en-IE" dirty="0" smtClean="0"/>
          </a:p>
          <a:p>
            <a:r>
              <a:rPr lang="en-IE" dirty="0" smtClean="0"/>
              <a:t>Lack of standards.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Culture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71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Data</a:t>
            </a:r>
          </a:p>
          <a:p>
            <a:pPr lvl="1"/>
            <a:r>
              <a:rPr lang="en-IE" dirty="0" smtClean="0"/>
              <a:t>Quality clean data?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Enterprise</a:t>
            </a:r>
          </a:p>
          <a:p>
            <a:pPr lvl="1"/>
            <a:r>
              <a:rPr lang="en-IE" dirty="0" smtClean="0"/>
              <a:t>Management approach/systems/software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Leadership</a:t>
            </a:r>
          </a:p>
          <a:p>
            <a:pPr lvl="1"/>
            <a:r>
              <a:rPr lang="en-IE" dirty="0" smtClean="0"/>
              <a:t>Passion and commitment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Targets</a:t>
            </a:r>
          </a:p>
          <a:p>
            <a:pPr lvl="1"/>
            <a:r>
              <a:rPr lang="en-IE" dirty="0" smtClean="0"/>
              <a:t>Get the right Key Performance Indicators/metrics</a:t>
            </a:r>
          </a:p>
          <a:p>
            <a:pPr lvl="2"/>
            <a:r>
              <a:rPr lang="en-IE" dirty="0" smtClean="0"/>
              <a:t>Remember, what gets measured gets managed</a:t>
            </a:r>
          </a:p>
          <a:p>
            <a:pPr lvl="2"/>
            <a:endParaRPr lang="en-IE" dirty="0" smtClean="0"/>
          </a:p>
          <a:p>
            <a:r>
              <a:rPr lang="en-IE" dirty="0" smtClean="0"/>
              <a:t>Communication</a:t>
            </a:r>
          </a:p>
          <a:p>
            <a:pPr lvl="1"/>
            <a:r>
              <a:rPr lang="en-IE" dirty="0" smtClean="0"/>
              <a:t>Training/visuals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What’s needed?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5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r>
              <a:rPr lang="en-IE" dirty="0" smtClean="0"/>
              <a:t>Professionalism</a:t>
            </a:r>
          </a:p>
          <a:p>
            <a:r>
              <a:rPr lang="en-IE" dirty="0" smtClean="0"/>
              <a:t>Define metrics/KPI</a:t>
            </a:r>
          </a:p>
          <a:p>
            <a:r>
              <a:rPr lang="en-IE" dirty="0" smtClean="0"/>
              <a:t>Ask the right question</a:t>
            </a:r>
          </a:p>
          <a:p>
            <a:r>
              <a:rPr lang="en-IE" dirty="0" smtClean="0"/>
              <a:t>Pick the right projects</a:t>
            </a:r>
          </a:p>
          <a:p>
            <a:r>
              <a:rPr lang="en-IE" dirty="0" smtClean="0"/>
              <a:t>Engage management and get their commitment</a:t>
            </a:r>
          </a:p>
          <a:p>
            <a:r>
              <a:rPr lang="en-IE" dirty="0" smtClean="0"/>
              <a:t>Show the benefits</a:t>
            </a:r>
          </a:p>
          <a:p>
            <a:r>
              <a:rPr lang="en-IE" dirty="0" smtClean="0"/>
              <a:t>Make the results clear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Leadership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31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Assistant Professor DCU</a:t>
            </a:r>
          </a:p>
          <a:p>
            <a:r>
              <a:rPr lang="en-IE" dirty="0" smtClean="0"/>
              <a:t>Scientific Centres:</a:t>
            </a:r>
          </a:p>
          <a:p>
            <a:pPr lvl="1"/>
            <a:r>
              <a:rPr lang="en-IE" dirty="0" smtClean="0"/>
              <a:t>Insight centre for Data Analytics</a:t>
            </a:r>
          </a:p>
          <a:p>
            <a:pPr lvl="1"/>
            <a:r>
              <a:rPr lang="en-IE" dirty="0" smtClean="0"/>
              <a:t>Vista Milk</a:t>
            </a:r>
          </a:p>
          <a:p>
            <a:r>
              <a:rPr lang="en-IE" dirty="0" smtClean="0"/>
              <a:t>Science Foundation of Ireland Funded Investigator (Insight and Vista Milk)</a:t>
            </a:r>
          </a:p>
          <a:p>
            <a:r>
              <a:rPr lang="en-IE" dirty="0" smtClean="0"/>
              <a:t>Research areas:</a:t>
            </a:r>
          </a:p>
          <a:p>
            <a:pPr lvl="1"/>
            <a:r>
              <a:rPr lang="en-IE" dirty="0" smtClean="0"/>
              <a:t>Data analytics, Data Mining &amp; Time series analytics</a:t>
            </a:r>
          </a:p>
          <a:p>
            <a:pPr lvl="2"/>
            <a:r>
              <a:rPr lang="en-IE" dirty="0" smtClean="0"/>
              <a:t>Sports Science, Health, Food industry &amp; more</a:t>
            </a:r>
            <a:endParaRPr lang="en-IE" dirty="0"/>
          </a:p>
          <a:p>
            <a:r>
              <a:rPr lang="en-IE" dirty="0" smtClean="0"/>
              <a:t>Director of analytics start-up and consultant.</a:t>
            </a:r>
          </a:p>
          <a:p>
            <a:r>
              <a:rPr lang="en-IE" dirty="0" smtClean="0"/>
              <a:t>20 years experience in Industry </a:t>
            </a:r>
          </a:p>
          <a:p>
            <a:pPr lvl="1"/>
            <a:r>
              <a:rPr lang="en-IE" dirty="0" smtClean="0"/>
              <a:t>Big Pharma, Electronic Engineering, Food and education.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Andrew McCarren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5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What are other industries doing today what we could do tomorrow</a:t>
            </a:r>
          </a:p>
          <a:p>
            <a:pPr lvl="1"/>
            <a:r>
              <a:rPr lang="en-IE" dirty="0" err="1" smtClean="0"/>
              <a:t>Pharma</a:t>
            </a:r>
            <a:r>
              <a:rPr lang="en-IE" dirty="0" smtClean="0"/>
              <a:t> randomised tests</a:t>
            </a:r>
          </a:p>
          <a:p>
            <a:pPr lvl="1"/>
            <a:r>
              <a:rPr lang="en-IE" dirty="0" smtClean="0"/>
              <a:t>Retail/online price optimisation</a:t>
            </a:r>
          </a:p>
          <a:p>
            <a:pPr lvl="1"/>
            <a:r>
              <a:rPr lang="en-IE" dirty="0" smtClean="0"/>
              <a:t>Manufacturing real time yield reporting</a:t>
            </a:r>
          </a:p>
          <a:p>
            <a:pPr marL="393192" lvl="1" indent="0">
              <a:buNone/>
            </a:pPr>
            <a:endParaRPr lang="en-IE" dirty="0"/>
          </a:p>
          <a:p>
            <a:pPr marL="393192" lvl="1" indent="0">
              <a:buNone/>
            </a:pPr>
            <a:endParaRPr lang="en-IE" dirty="0" smtClean="0"/>
          </a:p>
          <a:p>
            <a:r>
              <a:rPr lang="en-IE" dirty="0" smtClean="0"/>
              <a:t>Systems</a:t>
            </a:r>
          </a:p>
          <a:p>
            <a:pPr lvl="1"/>
            <a:r>
              <a:rPr lang="en-IE" dirty="0" smtClean="0"/>
              <a:t>What do we have and can we get data from it?</a:t>
            </a:r>
          </a:p>
          <a:p>
            <a:pPr lvl="1"/>
            <a:r>
              <a:rPr lang="en-IE" dirty="0" smtClean="0"/>
              <a:t>Is our data on differing platforms ?</a:t>
            </a:r>
          </a:p>
          <a:p>
            <a:pPr lvl="1"/>
            <a:r>
              <a:rPr lang="en-IE" dirty="0" smtClean="0"/>
              <a:t>Can we merge our data?</a:t>
            </a:r>
          </a:p>
          <a:p>
            <a:pPr lvl="1"/>
            <a:r>
              <a:rPr lang="en-IE" dirty="0" smtClean="0"/>
              <a:t>Can we interrogate our data in an intelligent and efficient manner?</a:t>
            </a:r>
          </a:p>
          <a:p>
            <a:pPr marL="393192" lvl="1" indent="0">
              <a:buNone/>
            </a:pPr>
            <a:r>
              <a:rPr lang="en-IE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Looking Outside the box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2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Stage 1</a:t>
            </a:r>
          </a:p>
          <a:p>
            <a:pPr lvl="1"/>
            <a:r>
              <a:rPr lang="en-IE" dirty="0" smtClean="0"/>
              <a:t>1. Problem recognition</a:t>
            </a:r>
          </a:p>
          <a:p>
            <a:pPr lvl="1"/>
            <a:r>
              <a:rPr lang="en-IE" dirty="0" smtClean="0"/>
              <a:t>2. Review of previous findings</a:t>
            </a:r>
            <a:endParaRPr lang="en-IE" dirty="0"/>
          </a:p>
          <a:p>
            <a:r>
              <a:rPr lang="en-IE" dirty="0" smtClean="0"/>
              <a:t>Stage 2</a:t>
            </a:r>
          </a:p>
          <a:p>
            <a:pPr lvl="1"/>
            <a:r>
              <a:rPr lang="en-IE" dirty="0" smtClean="0"/>
              <a:t>3. Modelling</a:t>
            </a:r>
          </a:p>
          <a:p>
            <a:pPr lvl="1"/>
            <a:r>
              <a:rPr lang="en-IE" dirty="0" smtClean="0"/>
              <a:t>4. Data Collection</a:t>
            </a:r>
          </a:p>
          <a:p>
            <a:pPr lvl="1"/>
            <a:r>
              <a:rPr lang="en-IE" dirty="0" smtClean="0"/>
              <a:t>5. Data Analysis</a:t>
            </a:r>
          </a:p>
          <a:p>
            <a:r>
              <a:rPr lang="en-IE" dirty="0" smtClean="0"/>
              <a:t>Stage 3</a:t>
            </a:r>
          </a:p>
          <a:p>
            <a:pPr lvl="1"/>
            <a:r>
              <a:rPr lang="en-IE" dirty="0" smtClean="0"/>
              <a:t>6. Results presentation</a:t>
            </a:r>
          </a:p>
          <a:p>
            <a:pPr lvl="1"/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Quantitative Analysis </a:t>
            </a:r>
            <a:br>
              <a:rPr lang="en-IE" dirty="0" smtClean="0"/>
            </a:br>
            <a:r>
              <a:rPr lang="en-IE" dirty="0" smtClean="0"/>
              <a:t>3 stages-6 steps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62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Problem Recognition – Usually starts with broad hypothesis – “We are spending to much money on market research”</a:t>
            </a:r>
          </a:p>
          <a:p>
            <a:pPr marL="109728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2. Review previous findings – Research the area. What are others doing?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Frame the Problem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88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3. Modelling/ Variable selection</a:t>
            </a:r>
          </a:p>
          <a:p>
            <a:endParaRPr lang="en-IE" dirty="0" smtClean="0"/>
          </a:p>
          <a:p>
            <a:r>
              <a:rPr lang="en-IE" dirty="0" smtClean="0"/>
              <a:t>4. Data Collection.</a:t>
            </a:r>
          </a:p>
          <a:p>
            <a:pPr lvl="1"/>
            <a:r>
              <a:rPr lang="en-IE" dirty="0" smtClean="0"/>
              <a:t>Precision/ measurement capability</a:t>
            </a:r>
          </a:p>
          <a:p>
            <a:pPr lvl="1"/>
            <a:r>
              <a:rPr lang="en-IE" dirty="0" smtClean="0"/>
              <a:t>Qualitative/ Quantitative</a:t>
            </a:r>
          </a:p>
          <a:p>
            <a:pPr lvl="1"/>
            <a:r>
              <a:rPr lang="en-IE" dirty="0" smtClean="0"/>
              <a:t>Structured/unstructured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5. Data analysis</a:t>
            </a:r>
          </a:p>
          <a:p>
            <a:pPr lvl="1"/>
            <a:r>
              <a:rPr lang="en-IE" dirty="0" smtClean="0"/>
              <a:t>Types of stories-descriptive VS Inferential analysis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Solve the problem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6. Results </a:t>
            </a:r>
          </a:p>
          <a:p>
            <a:pPr lvl="1"/>
            <a:r>
              <a:rPr lang="en-IE" dirty="0" smtClean="0"/>
              <a:t>Presentation and Action</a:t>
            </a:r>
          </a:p>
          <a:p>
            <a:pPr lvl="1"/>
            <a:r>
              <a:rPr lang="en-IE" dirty="0" smtClean="0"/>
              <a:t>Academic not equal to Normal Interpretation</a:t>
            </a:r>
          </a:p>
          <a:p>
            <a:pPr lvl="1"/>
            <a:r>
              <a:rPr lang="en-IE" dirty="0" smtClean="0"/>
              <a:t>A Picture Tells a thousand Words</a:t>
            </a:r>
          </a:p>
          <a:p>
            <a:pPr lvl="1"/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06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Results </a:t>
            </a:r>
            <a:r>
              <a:rPr lang="en-IE" dirty="0"/>
              <a:t>presentation and action</a:t>
            </a:r>
          </a:p>
          <a:p>
            <a:pPr lvl="1"/>
            <a:r>
              <a:rPr lang="en-IE" dirty="0"/>
              <a:t>Not normally focused on by academics. But beginning to change. Need to tell the story with narrative and pictures.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Communicating and Acting on Results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18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Engineer wants to change printers on board manufacturing because boards are being sent wrong way on the line. </a:t>
            </a:r>
          </a:p>
          <a:p>
            <a:pPr lvl="1"/>
            <a:r>
              <a:rPr lang="en-IE" dirty="0" smtClean="0"/>
              <a:t>Stopped them spending a fortune on replacing printers world wide.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Line installation stopped from going wrong.</a:t>
            </a:r>
          </a:p>
          <a:p>
            <a:pPr lvl="1"/>
            <a:r>
              <a:rPr lang="en-IE" dirty="0" smtClean="0"/>
              <a:t>Line approval was stopped until machine gave stable results.  </a:t>
            </a:r>
          </a:p>
          <a:p>
            <a:pPr marL="109728" indent="0">
              <a:buNone/>
            </a:pPr>
            <a:endParaRPr lang="en-IE" dirty="0" smtClean="0"/>
          </a:p>
          <a:p>
            <a:r>
              <a:rPr lang="en-IE" dirty="0" smtClean="0"/>
              <a:t>Pharmaceutical industry clinical trial on cancer patients and their reaction/adverse events to a drug.</a:t>
            </a:r>
          </a:p>
          <a:p>
            <a:pPr lvl="1"/>
            <a:r>
              <a:rPr lang="en-IE" dirty="0" smtClean="0"/>
              <a:t>Obsession with significance testing </a:t>
            </a:r>
          </a:p>
          <a:p>
            <a:pPr marL="109728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of Success &amp; failure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71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CSI Solve a problem</a:t>
            </a:r>
          </a:p>
          <a:p>
            <a:endParaRPr lang="en-IE" dirty="0" smtClean="0"/>
          </a:p>
          <a:p>
            <a:r>
              <a:rPr lang="en-IE" dirty="0" smtClean="0"/>
              <a:t>Solve a long term problem with analytics</a:t>
            </a:r>
          </a:p>
          <a:p>
            <a:endParaRPr lang="en-IE" dirty="0" smtClean="0"/>
          </a:p>
          <a:p>
            <a:r>
              <a:rPr lang="en-IE" dirty="0" smtClean="0"/>
              <a:t>Survey the situation</a:t>
            </a:r>
          </a:p>
          <a:p>
            <a:endParaRPr lang="en-IE" dirty="0" smtClean="0"/>
          </a:p>
          <a:p>
            <a:r>
              <a:rPr lang="en-IE" dirty="0" smtClean="0"/>
              <a:t>Prediction – use past results to tell the future</a:t>
            </a:r>
          </a:p>
          <a:p>
            <a:endParaRPr lang="en-IE" dirty="0" smtClean="0"/>
          </a:p>
          <a:p>
            <a:r>
              <a:rPr lang="en-IE" dirty="0" smtClean="0"/>
              <a:t>What happened –Straight forward reporting, descriptive statistics (accounts, CSO)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Types of analytical stories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12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Choice of measurement device critical</a:t>
            </a:r>
          </a:p>
          <a:p>
            <a:pPr lvl="1"/>
            <a:r>
              <a:rPr lang="en-IE" dirty="0" smtClean="0"/>
              <a:t>Weigh up the ROI of the options and the results that can be got from it.</a:t>
            </a:r>
          </a:p>
          <a:p>
            <a:pPr lvl="1"/>
            <a:endParaRPr lang="en-IE" dirty="0"/>
          </a:p>
          <a:p>
            <a:r>
              <a:rPr lang="en-IE" dirty="0" smtClean="0"/>
              <a:t>Stability/Accuracy/Consistency and interpretation of Measurement is critical.</a:t>
            </a:r>
          </a:p>
          <a:p>
            <a:pPr lvl="1"/>
            <a:r>
              <a:rPr lang="en-IE" dirty="0" smtClean="0"/>
              <a:t>Wrong measurement gives wrong conclusions</a:t>
            </a:r>
          </a:p>
          <a:p>
            <a:pPr lvl="1"/>
            <a:r>
              <a:rPr lang="en-IE" dirty="0" smtClean="0"/>
              <a:t>How does one translate language into numbers?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Measurement 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80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Learn the business process and problem.</a:t>
            </a:r>
          </a:p>
          <a:p>
            <a:endParaRPr lang="en-IE" dirty="0" smtClean="0"/>
          </a:p>
          <a:p>
            <a:r>
              <a:rPr lang="en-IE" dirty="0" smtClean="0"/>
              <a:t>Communicate results in business terms.</a:t>
            </a:r>
          </a:p>
          <a:p>
            <a:endParaRPr lang="en-IE" dirty="0" smtClean="0"/>
          </a:p>
          <a:p>
            <a:r>
              <a:rPr lang="en-IE" dirty="0" smtClean="0"/>
              <a:t>Seek the truth with no predefined agenda.</a:t>
            </a:r>
          </a:p>
          <a:p>
            <a:endParaRPr lang="en-IE" dirty="0" smtClean="0"/>
          </a:p>
          <a:p>
            <a:r>
              <a:rPr lang="en-IE" dirty="0" smtClean="0"/>
              <a:t>Help frame and communicate the problem, not just solve it.</a:t>
            </a:r>
          </a:p>
          <a:p>
            <a:endParaRPr lang="en-IE" dirty="0" smtClean="0"/>
          </a:p>
          <a:p>
            <a:r>
              <a:rPr lang="en-IE" dirty="0" smtClean="0"/>
              <a:t>Don’t wait to be asked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non-Quants (Deciders) should expect of Quants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41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Open your google form</a:t>
            </a:r>
          </a:p>
          <a:p>
            <a:endParaRPr lang="en-IE" dirty="0" smtClean="0"/>
          </a:p>
          <a:p>
            <a:r>
              <a:rPr lang="en-IE" dirty="0" smtClean="0"/>
              <a:t>Try to answer as many questions as you can in 10 minutes?</a:t>
            </a:r>
          </a:p>
          <a:p>
            <a:endParaRPr lang="en-IE" dirty="0" smtClean="0"/>
          </a:p>
          <a:p>
            <a:r>
              <a:rPr lang="en-IE" dirty="0" smtClean="0"/>
              <a:t>Discussion?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Little test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24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Form a relationship with your quant (Don’t lock them in a room).</a:t>
            </a:r>
          </a:p>
          <a:p>
            <a:endParaRPr lang="en-IE" dirty="0" smtClean="0"/>
          </a:p>
          <a:p>
            <a:r>
              <a:rPr lang="en-IE" dirty="0" smtClean="0"/>
              <a:t>Give access to the business process and problem.</a:t>
            </a:r>
          </a:p>
          <a:p>
            <a:endParaRPr lang="en-IE" dirty="0" smtClean="0"/>
          </a:p>
          <a:p>
            <a:r>
              <a:rPr lang="en-IE" dirty="0" smtClean="0"/>
              <a:t>Focus primarily on framing the problem not solving it.</a:t>
            </a:r>
          </a:p>
          <a:p>
            <a:endParaRPr lang="en-IE" dirty="0" smtClean="0"/>
          </a:p>
          <a:p>
            <a:r>
              <a:rPr lang="en-IE" dirty="0" smtClean="0"/>
              <a:t>Ask lots of questions, especially on assumptions.</a:t>
            </a:r>
          </a:p>
          <a:p>
            <a:endParaRPr lang="en-IE" dirty="0" smtClean="0"/>
          </a:p>
          <a:p>
            <a:r>
              <a:rPr lang="en-IE" dirty="0" smtClean="0"/>
              <a:t>Ask for help with the whole process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Quants should expect of Non-Quants (Deciders)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80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Machine Learning</a:t>
            </a:r>
          </a:p>
          <a:p>
            <a:endParaRPr lang="en-IE" dirty="0"/>
          </a:p>
          <a:p>
            <a:r>
              <a:rPr lang="en-IE" dirty="0" smtClean="0"/>
              <a:t>Voice, Video, text</a:t>
            </a:r>
          </a:p>
          <a:p>
            <a:endParaRPr lang="en-IE" dirty="0" smtClean="0"/>
          </a:p>
          <a:p>
            <a:r>
              <a:rPr lang="en-IE" dirty="0" smtClean="0"/>
              <a:t>Personalised Analysis</a:t>
            </a:r>
          </a:p>
          <a:p>
            <a:pPr lvl="1"/>
            <a:r>
              <a:rPr lang="en-IE" dirty="0" smtClean="0"/>
              <a:t>i.e. what is *this particular* consumer likely to buy at this point in time when presented with these particular choices</a:t>
            </a:r>
          </a:p>
          <a:p>
            <a:pPr lvl="1"/>
            <a:endParaRPr lang="en-IE" dirty="0"/>
          </a:p>
          <a:p>
            <a:r>
              <a:rPr lang="en-IE" dirty="0" smtClean="0"/>
              <a:t>Automotive Modelling</a:t>
            </a:r>
          </a:p>
          <a:p>
            <a:pPr lvl="1"/>
            <a:r>
              <a:rPr lang="en-IE" dirty="0" smtClean="0"/>
              <a:t>The models adapt themselves to update analysis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The future?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29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Building the capability takes a huge amount of time and resources</a:t>
            </a:r>
          </a:p>
          <a:p>
            <a:pPr lvl="1"/>
            <a:r>
              <a:rPr lang="en-IE" dirty="0" smtClean="0"/>
              <a:t>Barclays 5 year plan on ”Information – based customer management”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The big companies believe in it.</a:t>
            </a:r>
          </a:p>
          <a:p>
            <a:endParaRPr lang="en-IE" dirty="0" smtClean="0"/>
          </a:p>
          <a:p>
            <a:r>
              <a:rPr lang="en-IE" dirty="0" smtClean="0"/>
              <a:t>Communication &amp; Culture is key to success.</a:t>
            </a:r>
          </a:p>
          <a:p>
            <a:endParaRPr lang="en-IE" dirty="0" smtClean="0"/>
          </a:p>
          <a:p>
            <a:r>
              <a:rPr lang="en-IE" dirty="0" smtClean="0"/>
              <a:t>Every organisation has vast amounts of data they are not using.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It takes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Assumptions about the data?</a:t>
            </a:r>
          </a:p>
          <a:p>
            <a:endParaRPr lang="en-IE" dirty="0"/>
          </a:p>
          <a:p>
            <a:r>
              <a:rPr lang="en-IE" dirty="0" smtClean="0"/>
              <a:t>Failures to adapt models</a:t>
            </a:r>
          </a:p>
          <a:p>
            <a:pPr lvl="1"/>
            <a:r>
              <a:rPr lang="en-IE" dirty="0" smtClean="0"/>
              <a:t>Proctor and gamble run 5000 models a day</a:t>
            </a:r>
          </a:p>
          <a:p>
            <a:pPr lvl="1"/>
            <a:endParaRPr lang="en-IE" dirty="0"/>
          </a:p>
          <a:p>
            <a:pPr marL="393192" lvl="1" indent="0">
              <a:buNone/>
            </a:pPr>
            <a:r>
              <a:rPr lang="en-IE" dirty="0" smtClean="0"/>
              <a:t>Wrong interpretation of the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Mistakes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Intro to data analysis</a:t>
            </a:r>
          </a:p>
          <a:p>
            <a:r>
              <a:rPr lang="en-IE" dirty="0" smtClean="0"/>
              <a:t>Pre-processing data</a:t>
            </a:r>
          </a:p>
          <a:p>
            <a:pPr lvl="1"/>
            <a:r>
              <a:rPr lang="en-IE" dirty="0" smtClean="0"/>
              <a:t>Continuous data,</a:t>
            </a:r>
          </a:p>
          <a:p>
            <a:pPr lvl="1"/>
            <a:r>
              <a:rPr lang="en-IE" dirty="0" smtClean="0"/>
              <a:t>Discrete data</a:t>
            </a:r>
          </a:p>
          <a:p>
            <a:pPr lvl="1"/>
            <a:r>
              <a:rPr lang="en-IE" dirty="0" smtClean="0"/>
              <a:t>Image pre-processing</a:t>
            </a:r>
          </a:p>
          <a:p>
            <a:pPr lvl="1"/>
            <a:r>
              <a:rPr lang="en-IE" dirty="0" smtClean="0"/>
              <a:t>Text pre-processing</a:t>
            </a:r>
          </a:p>
          <a:p>
            <a:r>
              <a:rPr lang="en-IE" dirty="0" smtClean="0"/>
              <a:t>Generalised linear models</a:t>
            </a:r>
          </a:p>
          <a:p>
            <a:r>
              <a:rPr lang="en-IE" dirty="0" smtClean="0"/>
              <a:t>Association rule mining</a:t>
            </a:r>
          </a:p>
          <a:p>
            <a:r>
              <a:rPr lang="en-IE" dirty="0" smtClean="0"/>
              <a:t>Unsupervised learning(Cluster analysis)</a:t>
            </a:r>
          </a:p>
          <a:p>
            <a:r>
              <a:rPr lang="en-IE" dirty="0" smtClean="0"/>
              <a:t>Bayesian Estimation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Topics covered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797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Python</a:t>
            </a:r>
          </a:p>
          <a:p>
            <a:pPr lvl="1"/>
            <a:r>
              <a:rPr lang="en-IE" dirty="0" smtClean="0"/>
              <a:t>Free</a:t>
            </a:r>
          </a:p>
          <a:p>
            <a:pPr lvl="1"/>
            <a:r>
              <a:rPr lang="en-IE" dirty="0" smtClean="0"/>
              <a:t>Open Source constantly updated</a:t>
            </a:r>
          </a:p>
          <a:p>
            <a:pPr lvl="1"/>
            <a:r>
              <a:rPr lang="en-IE" dirty="0" err="1" smtClean="0"/>
              <a:t>Scikit</a:t>
            </a:r>
            <a:r>
              <a:rPr lang="en-IE" dirty="0" smtClean="0"/>
              <a:t> learn, Tensor Flow, </a:t>
            </a:r>
            <a:r>
              <a:rPr lang="en-IE" dirty="0" err="1" smtClean="0"/>
              <a:t>Kera</a:t>
            </a:r>
            <a:r>
              <a:rPr lang="en-IE" dirty="0" smtClean="0"/>
              <a:t>, </a:t>
            </a:r>
            <a:r>
              <a:rPr lang="en-IE" dirty="0" err="1" smtClean="0"/>
              <a:t>Theano</a:t>
            </a:r>
            <a:r>
              <a:rPr lang="en-IE" dirty="0" smtClean="0"/>
              <a:t>, </a:t>
            </a:r>
            <a:r>
              <a:rPr lang="en-IE" dirty="0" err="1" smtClean="0"/>
              <a:t>Numpy</a:t>
            </a:r>
            <a:r>
              <a:rPr lang="en-IE" dirty="0" smtClean="0"/>
              <a:t>, </a:t>
            </a:r>
            <a:r>
              <a:rPr lang="en-IE" dirty="0" err="1" smtClean="0"/>
              <a:t>Scipy</a:t>
            </a:r>
            <a:r>
              <a:rPr lang="en-IE" dirty="0" smtClean="0"/>
              <a:t>, Pandas, </a:t>
            </a:r>
            <a:r>
              <a:rPr lang="en-IE" dirty="0" err="1" smtClean="0"/>
              <a:t>Matplotlib</a:t>
            </a:r>
            <a:r>
              <a:rPr lang="en-IE" dirty="0" smtClean="0"/>
              <a:t>, </a:t>
            </a:r>
            <a:r>
              <a:rPr lang="en-IE" dirty="0" err="1" smtClean="0"/>
              <a:t>Seaborn</a:t>
            </a:r>
            <a:r>
              <a:rPr lang="en-IE" dirty="0" smtClean="0"/>
              <a:t>, </a:t>
            </a:r>
            <a:r>
              <a:rPr lang="en-IE" dirty="0" err="1" smtClean="0"/>
              <a:t>Bokeh</a:t>
            </a:r>
            <a:r>
              <a:rPr lang="en-IE" dirty="0" smtClean="0"/>
              <a:t> </a:t>
            </a:r>
            <a:r>
              <a:rPr lang="en-IE" dirty="0" err="1" smtClean="0"/>
              <a:t>etc</a:t>
            </a:r>
            <a:endParaRPr lang="en-IE" dirty="0" smtClean="0"/>
          </a:p>
          <a:p>
            <a:r>
              <a:rPr lang="en-IE" dirty="0" smtClean="0"/>
              <a:t>R</a:t>
            </a:r>
          </a:p>
          <a:p>
            <a:pPr lvl="1"/>
            <a:r>
              <a:rPr lang="en-IE" dirty="0" smtClean="0"/>
              <a:t>Free</a:t>
            </a:r>
          </a:p>
          <a:p>
            <a:pPr lvl="1"/>
            <a:r>
              <a:rPr lang="en-IE" dirty="0" smtClean="0"/>
              <a:t>Open Source constantly updated</a:t>
            </a:r>
          </a:p>
          <a:p>
            <a:pPr lvl="1"/>
            <a:r>
              <a:rPr lang="en-IE" dirty="0" smtClean="0"/>
              <a:t>We will be using R.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SAS/</a:t>
            </a:r>
            <a:r>
              <a:rPr lang="en-IE" dirty="0" err="1" smtClean="0"/>
              <a:t>JMP</a:t>
            </a:r>
            <a:endParaRPr lang="en-IE" dirty="0" smtClean="0"/>
          </a:p>
          <a:p>
            <a:pPr lvl="1"/>
            <a:r>
              <a:rPr lang="en-IE" dirty="0" smtClean="0"/>
              <a:t>Academic version</a:t>
            </a:r>
          </a:p>
          <a:p>
            <a:pPr lvl="1"/>
            <a:r>
              <a:rPr lang="en-IE" dirty="0" smtClean="0"/>
              <a:t>Cloud based</a:t>
            </a:r>
          </a:p>
          <a:p>
            <a:pPr lvl="1"/>
            <a:r>
              <a:rPr lang="en-IE" dirty="0" smtClean="0"/>
              <a:t>Extremely powerful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SPSS</a:t>
            </a:r>
          </a:p>
          <a:p>
            <a:pPr lvl="1"/>
            <a:r>
              <a:rPr lang="en-IE" dirty="0" smtClean="0"/>
              <a:t>Free to students</a:t>
            </a:r>
          </a:p>
          <a:p>
            <a:pPr lvl="1"/>
            <a:r>
              <a:rPr lang="en-IE" dirty="0" smtClean="0"/>
              <a:t>DCU academic version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Weka is a collection of state of the art machine learning algorithms and data pre-processing tools.</a:t>
            </a:r>
          </a:p>
          <a:p>
            <a:pPr lvl="1"/>
            <a:r>
              <a:rPr lang="en-IE" dirty="0" smtClean="0"/>
              <a:t>Weka Community </a:t>
            </a:r>
          </a:p>
          <a:p>
            <a:pPr lvl="1"/>
            <a:r>
              <a:rPr lang="en-IE" dirty="0" smtClean="0"/>
              <a:t>Free Downloads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Recommended Software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2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Project 25% </a:t>
            </a:r>
          </a:p>
          <a:p>
            <a:pPr lvl="1"/>
            <a:r>
              <a:rPr lang="en-IE" dirty="0" smtClean="0"/>
              <a:t>See Loop</a:t>
            </a:r>
            <a:endParaRPr lang="en-IE" dirty="0" smtClean="0"/>
          </a:p>
          <a:p>
            <a:r>
              <a:rPr lang="en-IE" dirty="0" smtClean="0"/>
              <a:t>Exam 75%</a:t>
            </a:r>
          </a:p>
          <a:p>
            <a:r>
              <a:rPr lang="en-IE" dirty="0" smtClean="0"/>
              <a:t>2 hours lecture, 1 hour presentation and attendance.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Course Outline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69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Botanists require you to help them design an algorithm to identify flower types from 4 key measurements.</a:t>
            </a:r>
          </a:p>
          <a:p>
            <a:r>
              <a:rPr lang="en-IE" dirty="0" smtClean="0"/>
              <a:t>The data is stored in </a:t>
            </a:r>
            <a:r>
              <a:rPr lang="en-IE" dirty="0" err="1" smtClean="0"/>
              <a:t>iris.csv</a:t>
            </a:r>
            <a:r>
              <a:rPr lang="en-IE" dirty="0" smtClean="0"/>
              <a:t> and is on your loop page.</a:t>
            </a:r>
          </a:p>
          <a:p>
            <a:r>
              <a:rPr lang="en-IE" dirty="0" smtClean="0"/>
              <a:t>Give some univariate statistics to describe the data.</a:t>
            </a:r>
          </a:p>
          <a:p>
            <a:r>
              <a:rPr lang="en-IE" dirty="0" smtClean="0"/>
              <a:t>What should you do with the missing data?</a:t>
            </a:r>
          </a:p>
          <a:p>
            <a:r>
              <a:rPr lang="en-IE" dirty="0" smtClean="0"/>
              <a:t>Can you come up with a rules based algorithm to help the botanist?</a:t>
            </a:r>
          </a:p>
          <a:p>
            <a:r>
              <a:rPr lang="en-IE" dirty="0" smtClean="0"/>
              <a:t>Teams of 3 people</a:t>
            </a:r>
          </a:p>
          <a:p>
            <a:pPr marL="109728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Class Assessment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8147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311894"/>
          </a:xfrm>
        </p:spPr>
        <p:txBody>
          <a:bodyPr>
            <a:normAutofit fontScale="55000" lnSpcReduction="20000"/>
          </a:bodyPr>
          <a:lstStyle/>
          <a:p>
            <a:pPr lvl="1"/>
            <a:endParaRPr lang="en-IE" sz="3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E" sz="3400" dirty="0" smtClean="0"/>
              <a:t>Pick you own dataset:</a:t>
            </a:r>
          </a:p>
          <a:p>
            <a:pPr marL="393192" lvl="1" indent="0">
              <a:buNone/>
            </a:pPr>
            <a:r>
              <a:rPr lang="en-IE" sz="3400" dirty="0" smtClean="0"/>
              <a:t>Make sure it is large enough at least 100,000 records.</a:t>
            </a:r>
          </a:p>
          <a:p>
            <a:pPr marL="393192" lvl="1" indent="0">
              <a:buNone/>
            </a:pPr>
            <a:r>
              <a:rPr lang="en-IE" sz="3400" dirty="0" smtClean="0"/>
              <a:t>Stipulate the questions you want to answer. The dataset must be approved beforehand and marks will be awarded based on difficulty and imagination of the solution.</a:t>
            </a:r>
          </a:p>
          <a:p>
            <a:pPr marL="393192" lvl="1" indent="0">
              <a:buNone/>
            </a:pPr>
            <a:endParaRPr lang="en-IE" sz="3400" dirty="0" smtClean="0"/>
          </a:p>
          <a:p>
            <a:r>
              <a:rPr lang="en-IE" sz="3400" dirty="0" smtClean="0"/>
              <a:t>Rules of engagement:</a:t>
            </a:r>
            <a:endParaRPr lang="en-IE" sz="3400" dirty="0"/>
          </a:p>
          <a:p>
            <a:pPr marL="393192" lvl="1" indent="0">
              <a:buNone/>
            </a:pPr>
            <a:r>
              <a:rPr lang="en-IE" sz="3400" dirty="0" smtClean="0"/>
              <a:t>Every 2 weeks from week </a:t>
            </a:r>
            <a:r>
              <a:rPr lang="en-IE" sz="3400" dirty="0" smtClean="0"/>
              <a:t>5 </a:t>
            </a:r>
            <a:r>
              <a:rPr lang="en-IE" sz="3400" dirty="0" smtClean="0"/>
              <a:t>onwards we will have a presentation of your progress. The presentations will be no more than 10 minutes long. </a:t>
            </a:r>
            <a:r>
              <a:rPr lang="en-IE" sz="3400" dirty="0" smtClean="0"/>
              <a:t>Relate </a:t>
            </a:r>
            <a:r>
              <a:rPr lang="en-IE" sz="3400" dirty="0" smtClean="0"/>
              <a:t>it to the material you are learning if appropriate and don’t be afraid to read ahead. </a:t>
            </a:r>
            <a:endParaRPr lang="en-IE" sz="3400" dirty="0"/>
          </a:p>
          <a:p>
            <a:pPr marL="393192" lvl="1" indent="0">
              <a:buNone/>
            </a:pPr>
            <a:endParaRPr lang="en-IE" sz="3400" dirty="0" smtClean="0"/>
          </a:p>
          <a:p>
            <a:pPr marL="393192" lvl="1" indent="0">
              <a:buNone/>
            </a:pPr>
            <a:r>
              <a:rPr lang="en-IE" sz="3400" dirty="0" smtClean="0"/>
              <a:t>The aim of the project is to help you incorporate the lecture material with your project and to keep on top of the work without falling behind.</a:t>
            </a:r>
          </a:p>
          <a:p>
            <a:pPr marL="137160" indent="0">
              <a:buNone/>
            </a:pPr>
            <a:endParaRPr lang="en-IE" sz="3400" dirty="0" smtClean="0"/>
          </a:p>
          <a:p>
            <a:pPr marL="393192" lvl="1" indent="0">
              <a:buNone/>
            </a:pPr>
            <a:r>
              <a:rPr lang="en-IE" sz="3400" dirty="0"/>
              <a:t>	</a:t>
            </a:r>
          </a:p>
          <a:p>
            <a:pPr lvl="1"/>
            <a:endParaRPr lang="en-IE" sz="3400" dirty="0" smtClean="0"/>
          </a:p>
          <a:p>
            <a:pPr lvl="1"/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assessment 2(25%)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910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Follow the 6 steps</a:t>
            </a:r>
          </a:p>
          <a:p>
            <a:r>
              <a:rPr lang="en-IE" dirty="0" smtClean="0"/>
              <a:t>Always question the data</a:t>
            </a:r>
          </a:p>
          <a:p>
            <a:pPr lvl="1"/>
            <a:r>
              <a:rPr lang="en-IE" dirty="0" smtClean="0"/>
              <a:t>Where did it come from</a:t>
            </a:r>
          </a:p>
          <a:p>
            <a:pPr lvl="1"/>
            <a:r>
              <a:rPr lang="en-IE" dirty="0" smtClean="0"/>
              <a:t>How was it measured?</a:t>
            </a:r>
          </a:p>
          <a:p>
            <a:pPr lvl="1"/>
            <a:r>
              <a:rPr lang="en-IE" dirty="0" smtClean="0"/>
              <a:t>Is the data stable?</a:t>
            </a:r>
          </a:p>
          <a:p>
            <a:pPr lvl="1"/>
            <a:r>
              <a:rPr lang="en-IE" dirty="0" smtClean="0"/>
              <a:t>Examine outliers/unusual events</a:t>
            </a:r>
          </a:p>
          <a:p>
            <a:r>
              <a:rPr lang="en-IE" dirty="0" smtClean="0"/>
              <a:t>Understanding the problem always takes away the mist.</a:t>
            </a:r>
          </a:p>
          <a:p>
            <a:r>
              <a:rPr lang="en-IE" dirty="0" smtClean="0"/>
              <a:t>Communication is key to success.</a:t>
            </a:r>
          </a:p>
          <a:p>
            <a:r>
              <a:rPr lang="en-IE" dirty="0" smtClean="0"/>
              <a:t>Organisation needs a culture/ Leadership to succeed in analytics.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Conclusion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72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067" y="95761"/>
            <a:ext cx="8229600" cy="850106"/>
          </a:xfrm>
        </p:spPr>
        <p:txBody>
          <a:bodyPr/>
          <a:lstStyle/>
          <a:p>
            <a:r>
              <a:rPr lang="en-IE" dirty="0" smtClean="0"/>
              <a:t>What is Mining ?</a:t>
            </a:r>
            <a:endParaRPr lang="en-IE" dirty="0"/>
          </a:p>
        </p:txBody>
      </p:sp>
      <p:pic>
        <p:nvPicPr>
          <p:cNvPr id="1026" name="Picture 2" descr="Image result for pictures of mining go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4784"/>
            <a:ext cx="3384376" cy="28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ctures of mining go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76" y="1214784"/>
            <a:ext cx="3816424" cy="28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722" y="84193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are given this!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8419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want to find this!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1880" y="2420888"/>
            <a:ext cx="1378496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panning for gold pic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85349"/>
            <a:ext cx="2775331" cy="17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46440" y="488828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find a way to start processing?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029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8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are the questions?</a:t>
            </a:r>
          </a:p>
          <a:p>
            <a:r>
              <a:rPr lang="en-IE" dirty="0" smtClean="0"/>
              <a:t>No exact answers?</a:t>
            </a:r>
          </a:p>
          <a:p>
            <a:r>
              <a:rPr lang="en-IE" dirty="0" smtClean="0"/>
              <a:t>Assumptions?</a:t>
            </a:r>
          </a:p>
          <a:p>
            <a:r>
              <a:rPr lang="en-IE" dirty="0" smtClean="0"/>
              <a:t>Variation (the same inputs don’t always give us the same answers)</a:t>
            </a:r>
          </a:p>
          <a:p>
            <a:r>
              <a:rPr lang="en-IE" dirty="0" smtClean="0"/>
              <a:t>Vast amounts data.</a:t>
            </a:r>
          </a:p>
          <a:p>
            <a:r>
              <a:rPr lang="en-IE" dirty="0" smtClean="0"/>
              <a:t>Is it clean?</a:t>
            </a:r>
          </a:p>
          <a:p>
            <a:r>
              <a:rPr lang="en-IE" dirty="0" smtClean="0"/>
              <a:t>How do we present our inferences?</a:t>
            </a:r>
          </a:p>
          <a:p>
            <a:pPr marL="109728" indent="0">
              <a:buNone/>
            </a:pPr>
            <a:r>
              <a:rPr lang="en-IE" dirty="0" smtClean="0"/>
              <a:t> 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Lifting the Mist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8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Analysis – </a:t>
            </a:r>
            <a:r>
              <a:rPr lang="en-IE" dirty="0" smtClean="0"/>
              <a:t>is </a:t>
            </a:r>
            <a:r>
              <a:rPr lang="en-IE" dirty="0"/>
              <a:t>a superset of Data Mining that involves 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extracting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cleaning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transforming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modelling </a:t>
            </a:r>
            <a:r>
              <a:rPr lang="en-IE" dirty="0"/>
              <a:t>and </a:t>
            </a:r>
            <a:r>
              <a:rPr lang="en-IE" dirty="0" smtClean="0"/>
              <a:t>visualization</a:t>
            </a:r>
          </a:p>
          <a:p>
            <a:pPr marL="393192" lvl="1" indent="0">
              <a:buNone/>
            </a:pPr>
            <a:endParaRPr lang="en-IE" dirty="0" smtClean="0"/>
          </a:p>
          <a:p>
            <a:r>
              <a:rPr lang="en-IE" b="1" dirty="0"/>
              <a:t>Data analytics</a:t>
            </a:r>
            <a:r>
              <a:rPr lang="en-IE" dirty="0"/>
              <a:t> (DA) is the science of examining raw </a:t>
            </a:r>
            <a:r>
              <a:rPr lang="en-IE" b="1" dirty="0"/>
              <a:t>data</a:t>
            </a:r>
            <a:r>
              <a:rPr lang="en-IE" dirty="0"/>
              <a:t> with the purpose of drawing conclusions about that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Analysis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8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The Practice of examining large pre-existing databases in order to generate new information.</a:t>
            </a:r>
          </a:p>
          <a:p>
            <a:endParaRPr lang="en-IE" dirty="0" smtClean="0"/>
          </a:p>
          <a:p>
            <a:r>
              <a:rPr lang="en-IE" dirty="0" smtClean="0"/>
              <a:t>The process used by organisations to turn raw data into useful information.</a:t>
            </a:r>
          </a:p>
          <a:p>
            <a:endParaRPr lang="en-IE" dirty="0" smtClean="0"/>
          </a:p>
          <a:p>
            <a:r>
              <a:rPr lang="en-IE" dirty="0"/>
              <a:t> </a:t>
            </a:r>
            <a:r>
              <a:rPr lang="en-IE" b="1" dirty="0" smtClean="0"/>
              <a:t>Data Mining/Analytics </a:t>
            </a:r>
            <a:r>
              <a:rPr lang="en-IE" dirty="0" smtClean="0"/>
              <a:t>is </a:t>
            </a:r>
            <a:r>
              <a:rPr lang="en-IE" dirty="0"/>
              <a:t>used in many industries to allow companies and organization to make better business decisions and in the sciences to verify or disprove existing models or theories.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Mining &amp; Data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 –  </a:t>
            </a:r>
            <a:r>
              <a:rPr lang="en-IE" dirty="0" smtClean="0"/>
              <a:t>is </a:t>
            </a:r>
            <a:r>
              <a:rPr lang="en-IE" dirty="0"/>
              <a:t>a systematic and sequential process of identifying and discovering hidden patterns and information in a large dataset. It is also known as Knowledge Discovery in Databases. </a:t>
            </a:r>
            <a:endParaRPr lang="en-IE" dirty="0" smtClean="0"/>
          </a:p>
          <a:p>
            <a:pPr marL="109728" indent="0">
              <a:buNone/>
            </a:pP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Practice of examining large pre-existing databases in order to generate new information.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Mining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062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09980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Statistics</a:t>
            </a:r>
          </a:p>
          <a:p>
            <a:endParaRPr lang="en-IE" dirty="0" smtClean="0"/>
          </a:p>
          <a:p>
            <a:r>
              <a:rPr lang="en-IE" dirty="0" smtClean="0"/>
              <a:t>Machine Learning</a:t>
            </a:r>
          </a:p>
          <a:p>
            <a:endParaRPr lang="en-IE" dirty="0" smtClean="0"/>
          </a:p>
          <a:p>
            <a:r>
              <a:rPr lang="en-IE" dirty="0" smtClean="0"/>
              <a:t>Now Data Mining &amp; Data analytics</a:t>
            </a:r>
          </a:p>
          <a:p>
            <a:pPr lvl="1"/>
            <a:r>
              <a:rPr lang="en-IE" dirty="0" smtClean="0"/>
              <a:t>Both Stats and Machine learning are major components but not the only tools.</a:t>
            </a:r>
          </a:p>
          <a:p>
            <a:pPr marL="393192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Data prep, Feature building, feature extraction, handling differing types of data.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Journey in Data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261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1637</Words>
  <Application>Microsoft Office PowerPoint</Application>
  <PresentationFormat>On-screen Show (4:3)</PresentationFormat>
  <Paragraphs>340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Lucida Sans Unicode</vt:lpstr>
      <vt:lpstr>Verdana</vt:lpstr>
      <vt:lpstr>Wingdings</vt:lpstr>
      <vt:lpstr>Wingdings 2</vt:lpstr>
      <vt:lpstr>Wingdings 3</vt:lpstr>
      <vt:lpstr>Concourse</vt:lpstr>
      <vt:lpstr>Introduction to data Analytics and data mining</vt:lpstr>
      <vt:lpstr>Andrew McCarren</vt:lpstr>
      <vt:lpstr>A Little test</vt:lpstr>
      <vt:lpstr>What is Mining ?</vt:lpstr>
      <vt:lpstr>Lifting the Mist</vt:lpstr>
      <vt:lpstr>Data Analysis</vt:lpstr>
      <vt:lpstr>Data Mining &amp; Data analytics</vt:lpstr>
      <vt:lpstr>Data Mining</vt:lpstr>
      <vt:lpstr>Your Journey in Data Analytics</vt:lpstr>
      <vt:lpstr>What is an analyst?</vt:lpstr>
      <vt:lpstr>Analytics VS Gut</vt:lpstr>
      <vt:lpstr>Problem solving with Analytics</vt:lpstr>
      <vt:lpstr>Problem solving with Analytics</vt:lpstr>
      <vt:lpstr>History of Analytics </vt:lpstr>
      <vt:lpstr>Improvements?</vt:lpstr>
      <vt:lpstr>Problems</vt:lpstr>
      <vt:lpstr>Culture </vt:lpstr>
      <vt:lpstr>What’s needed?</vt:lpstr>
      <vt:lpstr>Leadership</vt:lpstr>
      <vt:lpstr>Looking Outside the box</vt:lpstr>
      <vt:lpstr>Quantitative Analysis  3 stages-6 steps</vt:lpstr>
      <vt:lpstr>Frame the Problem</vt:lpstr>
      <vt:lpstr>Solve the problem</vt:lpstr>
      <vt:lpstr>Results</vt:lpstr>
      <vt:lpstr>Communicating and Acting on Results</vt:lpstr>
      <vt:lpstr>Examples of Success &amp; failure</vt:lpstr>
      <vt:lpstr>Types of analytical stories</vt:lpstr>
      <vt:lpstr>Measurement Problems</vt:lpstr>
      <vt:lpstr>What non-Quants (Deciders) should expect of Quants</vt:lpstr>
      <vt:lpstr>What Quants should expect of Non-Quants (Deciders)</vt:lpstr>
      <vt:lpstr>The future?</vt:lpstr>
      <vt:lpstr>It takes time</vt:lpstr>
      <vt:lpstr>Mistakes</vt:lpstr>
      <vt:lpstr>Topics covered</vt:lpstr>
      <vt:lpstr>Recommended Software </vt:lpstr>
      <vt:lpstr>Course Outline</vt:lpstr>
      <vt:lpstr>Class Assessment 1</vt:lpstr>
      <vt:lpstr>Class assessment 2(25%)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up with the Quants</dc:title>
  <dc:creator>andrew</dc:creator>
  <cp:lastModifiedBy>Andrew McCarren</cp:lastModifiedBy>
  <cp:revision>72</cp:revision>
  <dcterms:created xsi:type="dcterms:W3CDTF">2013-10-28T11:10:11Z</dcterms:created>
  <dcterms:modified xsi:type="dcterms:W3CDTF">2020-01-27T19:40:19Z</dcterms:modified>
</cp:coreProperties>
</file>