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0IQKFEUS1nIikuKRmd3CFtK1/6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287" autoAdjust="0"/>
  </p:normalViewPr>
  <p:slideViewPr>
    <p:cSldViewPr snapToGrid="0">
      <p:cViewPr varScale="1">
        <p:scale>
          <a:sx n="84" d="100"/>
          <a:sy n="84" d="100"/>
        </p:scale>
        <p:origin x="239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100" b="0" i="0" u="none" strike="noStrike" cap="none">
                <a:solidFill>
                  <a:srgbClr val="000000"/>
                </a:solidFill>
                <a:latin typeface="Arial"/>
                <a:ea typeface="Arial"/>
                <a:cs typeface="Arial"/>
                <a:sym typeface="Arial"/>
              </a:rPr>
              <a:t>In the inside airbnb dataset, the csv file of listings contains the information of the room on the web page. There are 106 columns features. We divide these columns into text data and numeric data, they are processed in different ways.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Then we used the NLP based features, the sentiment value and the numeric data on host page to train the models. </a:t>
            </a:r>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The training and optimization process are similar as the word embedding features.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The following table is the metrics of the optimized model. According to the results of it, classification performance by using these features is not as good as the word embedding features. </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4cc16ec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4cc16ec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4cc16ecb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4cc16ecb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4cc16ecb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4cc16ecb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dirty="0">
                <a:solidFill>
                  <a:srgbClr val="000000"/>
                </a:solidFill>
                <a:latin typeface="Arial"/>
                <a:ea typeface="Arial"/>
                <a:cs typeface="Arial"/>
                <a:sym typeface="Arial"/>
              </a:rPr>
              <a:t>This also contains the different review scores of the room. We divided the samples </a:t>
            </a:r>
            <a:r>
              <a:rPr lang="en-US" altLang="zh-CN" sz="1100" b="0" i="0" u="none" strike="noStrike" cap="none" dirty="0">
                <a:solidFill>
                  <a:srgbClr val="000000"/>
                </a:solidFill>
                <a:latin typeface="Arial"/>
                <a:ea typeface="Arial"/>
                <a:cs typeface="Arial"/>
                <a:sym typeface="Arial"/>
              </a:rPr>
              <a:t>by </a:t>
            </a:r>
            <a:r>
              <a:rPr lang="en-GB" sz="1100" b="0" i="0" u="none" strike="noStrike" cap="none" dirty="0">
                <a:solidFill>
                  <a:srgbClr val="000000"/>
                </a:solidFill>
                <a:latin typeface="Arial"/>
                <a:ea typeface="Arial"/>
                <a:cs typeface="Arial"/>
                <a:sym typeface="Arial"/>
              </a:rPr>
              <a:t>median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100" b="0" i="0" u="none" strike="noStrike" cap="none" dirty="0">
                <a:solidFill>
                  <a:srgbClr val="000000"/>
                </a:solidFill>
                <a:latin typeface="Arial"/>
                <a:ea typeface="Arial"/>
                <a:cs typeface="Arial"/>
                <a:sym typeface="Arial"/>
              </a:rPr>
              <a:t>According to the heat map, there are 6 columns contains missing value. These missing values are missing not at random (MCAR).</a:t>
            </a:r>
          </a:p>
          <a:p>
            <a:pPr marL="0" lvl="0" indent="0" algn="l" rtl="0">
              <a:lnSpc>
                <a:spcPct val="100000"/>
              </a:lnSpc>
              <a:spcBef>
                <a:spcPts val="0"/>
              </a:spcBef>
              <a:spcAft>
                <a:spcPts val="0"/>
              </a:spcAft>
              <a:buSzPts val="1100"/>
              <a:buNone/>
            </a:pPr>
            <a:r>
              <a:rPr lang="en-GB" sz="1100" b="0" i="0" u="none" strike="noStrike" cap="none" dirty="0">
                <a:solidFill>
                  <a:srgbClr val="000000"/>
                </a:solidFill>
                <a:latin typeface="Arial"/>
                <a:ea typeface="Arial"/>
                <a:cs typeface="Arial"/>
                <a:sym typeface="Arial"/>
              </a:rPr>
              <a:t>the missing rate of the left 3 columns are more than 20%. </a:t>
            </a:r>
            <a:endParaRPr dirty="0"/>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dirty="0">
                <a:solidFill>
                  <a:srgbClr val="000000"/>
                </a:solidFill>
                <a:latin typeface="Arial"/>
                <a:ea typeface="Arial"/>
                <a:cs typeface="Arial"/>
                <a:sym typeface="Arial"/>
              </a:rPr>
              <a:t>The ‘review per month’ has a high correlation (0.91) with ‘number of review item’, so these columns can be discarded.</a:t>
            </a:r>
            <a:endParaRPr dirty="0"/>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dirty="0">
                <a:solidFill>
                  <a:srgbClr val="000000"/>
                </a:solidFill>
                <a:latin typeface="Arial"/>
                <a:ea typeface="Arial"/>
                <a:cs typeface="Arial"/>
                <a:sym typeface="Arial"/>
              </a:rPr>
              <a:t>‘cleaning fee’ and ‘security deposit’ has missing value because they are not on the webpage. So impute them with 0 is the suitable way. </a:t>
            </a: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GB" sz="1100" b="0" i="0" u="none" strike="noStrike" cap="none" dirty="0">
                <a:solidFill>
                  <a:srgbClr val="000000"/>
                </a:solidFill>
                <a:latin typeface="Arial"/>
                <a:ea typeface="Arial"/>
                <a:cs typeface="Arial"/>
                <a:sym typeface="Arial"/>
              </a:rPr>
              <a:t>The next step is </a:t>
            </a:r>
            <a:r>
              <a:rPr lang="en-GB" sz="1100" b="0" i="0" u="none" strike="noStrike" cap="none" dirty="0" err="1">
                <a:solidFill>
                  <a:srgbClr val="000000"/>
                </a:solidFill>
                <a:latin typeface="Arial"/>
                <a:ea typeface="Arial"/>
                <a:cs typeface="Arial"/>
                <a:sym typeface="Arial"/>
              </a:rPr>
              <a:t>preprocessing</a:t>
            </a:r>
            <a:r>
              <a:rPr lang="en-GB" sz="1100" b="0" i="0" u="none" strike="noStrike" cap="none" dirty="0">
                <a:solidFill>
                  <a:srgbClr val="000000"/>
                </a:solidFill>
                <a:latin typeface="Arial"/>
                <a:ea typeface="Arial"/>
                <a:cs typeface="Arial"/>
                <a:sym typeface="Arial"/>
              </a:rPr>
              <a:t> on numeric data. </a:t>
            </a:r>
            <a:endParaRPr dirty="0"/>
          </a:p>
          <a:p>
            <a:pPr marL="457200" lvl="0" indent="-298450" algn="l" rtl="0">
              <a:lnSpc>
                <a:spcPct val="100000"/>
              </a:lnSpc>
              <a:spcBef>
                <a:spcPts val="0"/>
              </a:spcBef>
              <a:spcAft>
                <a:spcPts val="0"/>
              </a:spcAft>
              <a:buSzPts val="1100"/>
              <a:buChar char="●"/>
            </a:pPr>
            <a:r>
              <a:rPr lang="en-GB" sz="1100" b="0" i="0" u="none" strike="noStrike" cap="none" dirty="0">
                <a:solidFill>
                  <a:srgbClr val="000000"/>
                </a:solidFill>
                <a:latin typeface="Arial"/>
                <a:ea typeface="Arial"/>
                <a:cs typeface="Arial"/>
                <a:sym typeface="Arial"/>
              </a:rPr>
              <a:t>We removing of the special symbol in percentage and currency values.</a:t>
            </a:r>
            <a:endParaRPr dirty="0"/>
          </a:p>
          <a:p>
            <a:pPr marL="457200" marR="0" lvl="0" indent="-317500" algn="l" rtl="0">
              <a:lnSpc>
                <a:spcPct val="150000"/>
              </a:lnSpc>
              <a:spcBef>
                <a:spcPts val="0"/>
              </a:spcBef>
              <a:spcAft>
                <a:spcPts val="0"/>
              </a:spcAft>
              <a:buClr>
                <a:schemeClr val="dk1"/>
              </a:buClr>
              <a:buSzPts val="1400"/>
              <a:buFont typeface="Arial"/>
              <a:buChar char="●"/>
            </a:pPr>
            <a:r>
              <a:rPr lang="en-GB" sz="1100" dirty="0">
                <a:solidFill>
                  <a:schemeClr val="dk1"/>
                </a:solidFill>
              </a:rPr>
              <a:t>And Standardize features with </a:t>
            </a:r>
            <a:r>
              <a:rPr lang="en-GB" sz="1100" b="0" i="0" u="none" strike="noStrike" cap="none" dirty="0" err="1">
                <a:solidFill>
                  <a:srgbClr val="000000"/>
                </a:solidFill>
                <a:latin typeface="Arial"/>
                <a:ea typeface="Arial"/>
                <a:cs typeface="Arial"/>
                <a:sym typeface="Arial"/>
              </a:rPr>
              <a:t>StandardScaler</a:t>
            </a:r>
            <a:endParaRPr sz="1100" b="0" i="0" u="none" strike="noStrike" cap="none" dirty="0">
              <a:solidFill>
                <a:srgbClr val="000000"/>
              </a:solidFill>
              <a:latin typeface="Arial"/>
              <a:ea typeface="Arial"/>
              <a:cs typeface="Arial"/>
              <a:sym typeface="Arial"/>
            </a:endParaRPr>
          </a:p>
          <a:p>
            <a:pPr marL="457200" lvl="0" indent="-228600" algn="l" rtl="0">
              <a:lnSpc>
                <a:spcPct val="150000"/>
              </a:lnSpc>
              <a:spcBef>
                <a:spcPts val="0"/>
              </a:spcBef>
              <a:spcAft>
                <a:spcPts val="0"/>
              </a:spcAft>
              <a:buClr>
                <a:schemeClr val="dk1"/>
              </a:buClr>
              <a:buSzPts val="1400"/>
              <a:buNone/>
            </a:pPr>
            <a:endParaRPr sz="1100" b="0" i="0" u="none" strike="noStrike" cap="none" dirty="0">
              <a:solidFill>
                <a:srgbClr val="000000"/>
              </a:solidFill>
              <a:latin typeface="Arial"/>
              <a:ea typeface="Arial"/>
              <a:cs typeface="Arial"/>
              <a:sym typeface="Arial"/>
            </a:endParaRPr>
          </a:p>
          <a:p>
            <a:pPr marL="457200" lvl="0" indent="-228600" algn="l"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Before preprocessing on the text, We found that the names of these categories actually represent the sections of the article, so we put them together.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dirty="0">
                <a:solidFill>
                  <a:srgbClr val="000000"/>
                </a:solidFill>
                <a:latin typeface="Arial"/>
                <a:ea typeface="Arial"/>
                <a:cs typeface="Arial"/>
                <a:sym typeface="Arial"/>
              </a:rPr>
              <a:t>The steps of </a:t>
            </a:r>
            <a:r>
              <a:rPr lang="en-GB" sz="1100" b="0" i="0" u="none" strike="noStrike" cap="none" dirty="0" err="1">
                <a:solidFill>
                  <a:srgbClr val="000000"/>
                </a:solidFill>
                <a:latin typeface="Arial"/>
                <a:ea typeface="Arial"/>
                <a:cs typeface="Arial"/>
                <a:sym typeface="Arial"/>
              </a:rPr>
              <a:t>preprocessing</a:t>
            </a:r>
            <a:r>
              <a:rPr lang="en-GB" sz="1100" b="0" i="0" u="none" strike="noStrike" cap="none" dirty="0">
                <a:solidFill>
                  <a:srgbClr val="000000"/>
                </a:solidFill>
                <a:latin typeface="Arial"/>
                <a:ea typeface="Arial"/>
                <a:cs typeface="Arial"/>
                <a:sym typeface="Arial"/>
              </a:rPr>
              <a:t> in our project includes lowercasing, removing punctuation , stop words rare and common words, and lemmatization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After preprocessing the text, we implement word embedding and NLP based methods to extract features from the text. </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GB" sz="1100" b="0" i="0" u="none" strike="noStrike" cap="none">
                <a:solidFill>
                  <a:srgbClr val="000000"/>
                </a:solidFill>
                <a:latin typeface="Arial"/>
                <a:ea typeface="Arial"/>
                <a:cs typeface="Arial"/>
                <a:sym typeface="Arial"/>
              </a:rPr>
              <a:t>In addition, we also extract sentiment values from the text as features for each section of the article.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The next step is to use these features to train different classifiers. Since we chose four different types of word embedding  methods and four different models, we get 16 different sets of results. We used the default parameters at begining, and then tuning the parameters using grid search cross validation</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According to the metrics and roc curve, Complement and Multinomial NB have better performance with wordcount vectors. According the recall value, logistic regression model with tf-idf vectors has good performense in detecting bad rooms.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airbnb.ie/rooms/4407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5375000" y="221450"/>
            <a:ext cx="3457200" cy="407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GB" sz="4800"/>
              <a:t>Data mining for listings</a:t>
            </a:r>
            <a:endParaRPr sz="4800"/>
          </a:p>
        </p:txBody>
      </p:sp>
      <p:pic>
        <p:nvPicPr>
          <p:cNvPr id="61" name="Google Shape;61;p1"/>
          <p:cNvPicPr preferRelativeResize="0"/>
          <p:nvPr/>
        </p:nvPicPr>
        <p:blipFill rotWithShape="1">
          <a:blip r:embed="rId3">
            <a:alphaModFix/>
          </a:blip>
          <a:srcRect/>
          <a:stretch/>
        </p:blipFill>
        <p:spPr>
          <a:xfrm>
            <a:off x="-3" y="0"/>
            <a:ext cx="5260905" cy="5143499"/>
          </a:xfrm>
          <a:prstGeom prst="rect">
            <a:avLst/>
          </a:prstGeom>
          <a:noFill/>
          <a:ln>
            <a:noFill/>
          </a:ln>
        </p:spPr>
      </p:pic>
      <p:sp>
        <p:nvSpPr>
          <p:cNvPr id="62" name="Google Shape;62;p1"/>
          <p:cNvSpPr txBox="1"/>
          <p:nvPr/>
        </p:nvSpPr>
        <p:spPr>
          <a:xfrm>
            <a:off x="5364950" y="4483575"/>
            <a:ext cx="3457200" cy="43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sng" strike="noStrike" cap="none">
                <a:solidFill>
                  <a:schemeClr val="hlink"/>
                </a:solidFill>
                <a:latin typeface="Arial"/>
                <a:ea typeface="Arial"/>
                <a:cs typeface="Arial"/>
                <a:sym typeface="Arial"/>
                <a:hlinkClick r:id="rId4"/>
              </a:rPr>
              <a:t>https://www.airbnb.ie/rooms/44077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a:t>Modeling on Numeric Features</a:t>
            </a:r>
            <a:endParaRPr/>
          </a:p>
        </p:txBody>
      </p:sp>
      <p:sp>
        <p:nvSpPr>
          <p:cNvPr id="132" name="Google Shape;132;p10"/>
          <p:cNvSpPr txBox="1">
            <a:spLocks noGrp="1"/>
          </p:cNvSpPr>
          <p:nvPr>
            <p:ph type="body" idx="1"/>
          </p:nvPr>
        </p:nvSpPr>
        <p:spPr>
          <a:xfrm>
            <a:off x="311700" y="1152475"/>
            <a:ext cx="3976200" cy="163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NLP-based Features</a:t>
            </a:r>
            <a:endParaRPr/>
          </a:p>
          <a:p>
            <a:pPr marL="0" lvl="0" indent="0" algn="l" rtl="0">
              <a:lnSpc>
                <a:spcPct val="100000"/>
              </a:lnSpc>
              <a:spcBef>
                <a:spcPts val="1600"/>
              </a:spcBef>
              <a:spcAft>
                <a:spcPts val="0"/>
              </a:spcAft>
              <a:buSzPts val="1800"/>
              <a:buNone/>
            </a:pPr>
            <a:r>
              <a:rPr lang="en-GB"/>
              <a:t>Sentiment Values</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Clr>
                <a:schemeClr val="dk1"/>
              </a:buClr>
              <a:buSzPts val="1100"/>
              <a:buFont typeface="Arial"/>
              <a:buNone/>
            </a:pPr>
            <a:r>
              <a:rPr lang="en-GB"/>
              <a:t>Numeric Data on host page </a:t>
            </a:r>
            <a:endParaRPr/>
          </a:p>
          <a:p>
            <a:pPr marL="0" lvl="0" indent="0" algn="l" rtl="0">
              <a:lnSpc>
                <a:spcPct val="115000"/>
              </a:lnSpc>
              <a:spcBef>
                <a:spcPts val="0"/>
              </a:spcBef>
              <a:spcAft>
                <a:spcPts val="1600"/>
              </a:spcAft>
              <a:buSzPts val="1800"/>
              <a:buNone/>
            </a:pPr>
            <a:endParaRPr/>
          </a:p>
        </p:txBody>
      </p:sp>
      <p:pic>
        <p:nvPicPr>
          <p:cNvPr id="133" name="Google Shape;133;p10"/>
          <p:cNvPicPr preferRelativeResize="0"/>
          <p:nvPr/>
        </p:nvPicPr>
        <p:blipFill rotWithShape="1">
          <a:blip r:embed="rId3">
            <a:alphaModFix/>
          </a:blip>
          <a:srcRect b="36759"/>
          <a:stretch/>
        </p:blipFill>
        <p:spPr>
          <a:xfrm>
            <a:off x="311700" y="2924325"/>
            <a:ext cx="2549950" cy="1880700"/>
          </a:xfrm>
          <a:prstGeom prst="rect">
            <a:avLst/>
          </a:prstGeom>
          <a:noFill/>
          <a:ln>
            <a:noFill/>
          </a:ln>
        </p:spPr>
      </p:pic>
      <p:cxnSp>
        <p:nvCxnSpPr>
          <p:cNvPr id="134" name="Google Shape;134;p10"/>
          <p:cNvCxnSpPr/>
          <p:nvPr/>
        </p:nvCxnSpPr>
        <p:spPr>
          <a:xfrm flipH="1">
            <a:off x="1446000" y="2581800"/>
            <a:ext cx="600" cy="302400"/>
          </a:xfrm>
          <a:prstGeom prst="straightConnector1">
            <a:avLst/>
          </a:prstGeom>
          <a:noFill/>
          <a:ln w="28575" cap="flat" cmpd="sng">
            <a:solidFill>
              <a:schemeClr val="dk2"/>
            </a:solidFill>
            <a:prstDash val="solid"/>
            <a:round/>
            <a:headEnd type="none" w="sm" len="sm"/>
            <a:tailEnd type="triangle" w="med" len="med"/>
          </a:ln>
        </p:spPr>
      </p:cxnSp>
      <p:sp>
        <p:nvSpPr>
          <p:cNvPr id="135" name="Google Shape;135;p10"/>
          <p:cNvSpPr txBox="1"/>
          <p:nvPr/>
        </p:nvSpPr>
        <p:spPr>
          <a:xfrm>
            <a:off x="5253975" y="1152475"/>
            <a:ext cx="3255000" cy="3559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GB" sz="1800" b="0" i="0" u="none" strike="noStrike" cap="none">
                <a:solidFill>
                  <a:schemeClr val="dk2"/>
                </a:solidFill>
                <a:latin typeface="Arial"/>
                <a:ea typeface="Arial"/>
                <a:cs typeface="Arial"/>
                <a:sym typeface="Arial"/>
              </a:rPr>
              <a:t>KNeighborsClassifier</a:t>
            </a:r>
            <a:endParaRPr sz="18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800"/>
              <a:buFont typeface="Arial"/>
              <a:buNone/>
            </a:pPr>
            <a:r>
              <a:rPr lang="en-GB" sz="1800" b="0" i="0" u="none" strike="noStrike" cap="none">
                <a:solidFill>
                  <a:schemeClr val="dk2"/>
                </a:solidFill>
                <a:latin typeface="Arial"/>
                <a:ea typeface="Arial"/>
                <a:cs typeface="Arial"/>
                <a:sym typeface="Arial"/>
              </a:rPr>
              <a:t>LogisticRegression</a:t>
            </a:r>
            <a:endParaRPr sz="18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800"/>
              <a:buFont typeface="Arial"/>
              <a:buNone/>
            </a:pPr>
            <a:r>
              <a:rPr lang="en-GB" sz="1800" b="0" i="0" u="none" strike="noStrike" cap="none">
                <a:solidFill>
                  <a:schemeClr val="dk2"/>
                </a:solidFill>
                <a:latin typeface="Arial"/>
                <a:ea typeface="Arial"/>
                <a:cs typeface="Arial"/>
                <a:sym typeface="Arial"/>
              </a:rPr>
              <a:t>Support Vector Machine</a:t>
            </a:r>
            <a:endParaRPr sz="18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800"/>
              <a:buFont typeface="Arial"/>
              <a:buNone/>
            </a:pPr>
            <a:r>
              <a:rPr lang="en-GB" sz="1800" b="0" i="0" u="none" strike="noStrike" cap="none">
                <a:solidFill>
                  <a:schemeClr val="dk2"/>
                </a:solidFill>
                <a:latin typeface="Arial"/>
                <a:ea typeface="Arial"/>
                <a:cs typeface="Arial"/>
                <a:sym typeface="Arial"/>
              </a:rPr>
              <a:t>Stochastic Gradient Descent</a:t>
            </a:r>
            <a:endParaRPr sz="18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1800"/>
              <a:buFont typeface="Arial"/>
              <a:buNone/>
            </a:pPr>
            <a:r>
              <a:rPr lang="en-GB" sz="1800" b="0" i="0" u="none" strike="noStrike" cap="none">
                <a:solidFill>
                  <a:schemeClr val="dk2"/>
                </a:solidFill>
                <a:latin typeface="Arial"/>
                <a:ea typeface="Arial"/>
                <a:cs typeface="Arial"/>
                <a:sym typeface="Arial"/>
              </a:rPr>
              <a:t>Random Forest Classifier</a:t>
            </a:r>
            <a:endParaRPr sz="1400" b="0" i="0" u="none" strike="noStrike" cap="none">
              <a:solidFill>
                <a:srgbClr val="000000"/>
              </a:solidFill>
              <a:latin typeface="Arial"/>
              <a:ea typeface="Arial"/>
              <a:cs typeface="Arial"/>
              <a:sym typeface="Arial"/>
            </a:endParaRPr>
          </a:p>
        </p:txBody>
      </p:sp>
      <p:sp>
        <p:nvSpPr>
          <p:cNvPr id="136" name="Google Shape;136;p10"/>
          <p:cNvSpPr/>
          <p:nvPr/>
        </p:nvSpPr>
        <p:spPr>
          <a:xfrm>
            <a:off x="3613500" y="1816900"/>
            <a:ext cx="958500" cy="1006500"/>
          </a:xfrm>
          <a:prstGeom prst="mathMultiply">
            <a:avLst>
              <a:gd name="adj1" fmla="val 4128"/>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title"/>
          </p:nvPr>
        </p:nvSpPr>
        <p:spPr>
          <a:xfrm>
            <a:off x="311700" y="14487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Evaluation on Numeric Features</a:t>
            </a:r>
            <a:endParaRPr/>
          </a:p>
        </p:txBody>
      </p:sp>
      <p:pic>
        <p:nvPicPr>
          <p:cNvPr id="142" name="Google Shape;142;p11"/>
          <p:cNvPicPr preferRelativeResize="0"/>
          <p:nvPr/>
        </p:nvPicPr>
        <p:blipFill rotWithShape="1">
          <a:blip r:embed="rId3">
            <a:alphaModFix/>
          </a:blip>
          <a:srcRect/>
          <a:stretch/>
        </p:blipFill>
        <p:spPr>
          <a:xfrm>
            <a:off x="600075" y="1046613"/>
            <a:ext cx="7943850" cy="1428750"/>
          </a:xfrm>
          <a:prstGeom prst="rect">
            <a:avLst/>
          </a:prstGeom>
          <a:noFill/>
          <a:ln>
            <a:noFill/>
          </a:ln>
        </p:spPr>
      </p:pic>
      <p:sp>
        <p:nvSpPr>
          <p:cNvPr id="143" name="Google Shape;143;p11"/>
          <p:cNvSpPr txBox="1"/>
          <p:nvPr/>
        </p:nvSpPr>
        <p:spPr>
          <a:xfrm>
            <a:off x="300183" y="2476952"/>
            <a:ext cx="3283525" cy="432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1800" b="0" i="0" u="none" strike="noStrike" cap="none">
                <a:solidFill>
                  <a:schemeClr val="dk1"/>
                </a:solidFill>
                <a:latin typeface="Arial"/>
                <a:ea typeface="Arial"/>
                <a:cs typeface="Arial"/>
                <a:sym typeface="Arial"/>
              </a:rPr>
              <a:t>After tuning hyperparameter</a:t>
            </a:r>
            <a:endParaRPr sz="1800" b="0" i="0" u="none" strike="noStrike" cap="none">
              <a:solidFill>
                <a:srgbClr val="000000"/>
              </a:solidFill>
              <a:latin typeface="Arial"/>
              <a:ea typeface="Arial"/>
              <a:cs typeface="Arial"/>
              <a:sym typeface="Arial"/>
            </a:endParaRPr>
          </a:p>
        </p:txBody>
      </p:sp>
      <p:pic>
        <p:nvPicPr>
          <p:cNvPr id="144" name="Google Shape;144;p11"/>
          <p:cNvPicPr preferRelativeResize="0"/>
          <p:nvPr/>
        </p:nvPicPr>
        <p:blipFill rotWithShape="1">
          <a:blip r:embed="rId4">
            <a:alphaModFix/>
          </a:blip>
          <a:srcRect/>
          <a:stretch/>
        </p:blipFill>
        <p:spPr>
          <a:xfrm>
            <a:off x="4184550" y="2652425"/>
            <a:ext cx="3452265" cy="2346200"/>
          </a:xfrm>
          <a:prstGeom prst="rect">
            <a:avLst/>
          </a:prstGeom>
          <a:noFill/>
          <a:ln>
            <a:noFill/>
          </a:ln>
        </p:spPr>
      </p:pic>
      <p:pic>
        <p:nvPicPr>
          <p:cNvPr id="145" name="Google Shape;145;p11"/>
          <p:cNvPicPr preferRelativeResize="0"/>
          <p:nvPr/>
        </p:nvPicPr>
        <p:blipFill rotWithShape="1">
          <a:blip r:embed="rId5">
            <a:alphaModFix/>
          </a:blip>
          <a:srcRect/>
          <a:stretch/>
        </p:blipFill>
        <p:spPr>
          <a:xfrm>
            <a:off x="766330" y="2908952"/>
            <a:ext cx="2355561" cy="20014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74cc16ecb0_0_0"/>
          <p:cNvSpPr txBox="1">
            <a:spLocks noGrp="1"/>
          </p:cNvSpPr>
          <p:nvPr>
            <p:ph type="title"/>
          </p:nvPr>
        </p:nvSpPr>
        <p:spPr>
          <a:xfrm>
            <a:off x="311700" y="98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Rating distribution by neighbourhood</a:t>
            </a:r>
            <a:endParaRPr/>
          </a:p>
        </p:txBody>
      </p:sp>
      <p:sp>
        <p:nvSpPr>
          <p:cNvPr id="151" name="Google Shape;151;g74cc16ecb0_0_0"/>
          <p:cNvSpPr txBox="1">
            <a:spLocks noGrp="1"/>
          </p:cNvSpPr>
          <p:nvPr>
            <p:ph type="body" idx="1"/>
          </p:nvPr>
        </p:nvSpPr>
        <p:spPr>
          <a:xfrm>
            <a:off x="5347550" y="593025"/>
            <a:ext cx="288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Tool: Tableau</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52" name="Google Shape;152;g74cc16ecb0_0_0"/>
          <p:cNvPicPr preferRelativeResize="0"/>
          <p:nvPr/>
        </p:nvPicPr>
        <p:blipFill>
          <a:blip r:embed="rId3">
            <a:alphaModFix/>
          </a:blip>
          <a:stretch>
            <a:fillRect/>
          </a:stretch>
        </p:blipFill>
        <p:spPr>
          <a:xfrm>
            <a:off x="311700" y="671687"/>
            <a:ext cx="5712651" cy="3903276"/>
          </a:xfrm>
          <a:prstGeom prst="rect">
            <a:avLst/>
          </a:prstGeom>
          <a:noFill/>
          <a:ln>
            <a:noFill/>
          </a:ln>
        </p:spPr>
      </p:pic>
      <p:pic>
        <p:nvPicPr>
          <p:cNvPr id="153" name="Google Shape;153;g74cc16ecb0_0_0"/>
          <p:cNvPicPr preferRelativeResize="0"/>
          <p:nvPr/>
        </p:nvPicPr>
        <p:blipFill>
          <a:blip r:embed="rId4">
            <a:alphaModFix/>
          </a:blip>
          <a:stretch>
            <a:fillRect/>
          </a:stretch>
        </p:blipFill>
        <p:spPr>
          <a:xfrm>
            <a:off x="5471500" y="2383000"/>
            <a:ext cx="3095388" cy="244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74cc16ecb0_0_7"/>
          <p:cNvSpPr txBox="1">
            <a:spLocks noGrp="1"/>
          </p:cNvSpPr>
          <p:nvPr>
            <p:ph type="title"/>
          </p:nvPr>
        </p:nvSpPr>
        <p:spPr>
          <a:xfrm>
            <a:off x="311700" y="28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Rating comparison by room types</a:t>
            </a:r>
            <a:endParaRPr/>
          </a:p>
        </p:txBody>
      </p:sp>
      <p:sp>
        <p:nvSpPr>
          <p:cNvPr id="159" name="Google Shape;159;g74cc16ecb0_0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0" name="Google Shape;160;g74cc16ecb0_0_7"/>
          <p:cNvPicPr preferRelativeResize="0"/>
          <p:nvPr/>
        </p:nvPicPr>
        <p:blipFill>
          <a:blip r:embed="rId3">
            <a:alphaModFix/>
          </a:blip>
          <a:stretch>
            <a:fillRect/>
          </a:stretch>
        </p:blipFill>
        <p:spPr>
          <a:xfrm>
            <a:off x="1624006" y="1152475"/>
            <a:ext cx="5249725" cy="365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74cc16ecb0_0_13"/>
          <p:cNvSpPr txBox="1">
            <a:spLocks noGrp="1"/>
          </p:cNvSpPr>
          <p:nvPr>
            <p:ph type="title"/>
          </p:nvPr>
        </p:nvSpPr>
        <p:spPr>
          <a:xfrm>
            <a:off x="390325" y="193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Rating seasonality</a:t>
            </a:r>
            <a:endParaRPr/>
          </a:p>
        </p:txBody>
      </p:sp>
      <p:sp>
        <p:nvSpPr>
          <p:cNvPr id="166" name="Google Shape;166;g74cc16ecb0_0_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7" name="Google Shape;167;g74cc16ecb0_0_13"/>
          <p:cNvPicPr preferRelativeResize="0"/>
          <p:nvPr/>
        </p:nvPicPr>
        <p:blipFill>
          <a:blip r:embed="rId3">
            <a:alphaModFix/>
          </a:blip>
          <a:stretch>
            <a:fillRect/>
          </a:stretch>
        </p:blipFill>
        <p:spPr>
          <a:xfrm>
            <a:off x="390327" y="891890"/>
            <a:ext cx="4221075" cy="2869450"/>
          </a:xfrm>
          <a:prstGeom prst="rect">
            <a:avLst/>
          </a:prstGeom>
          <a:noFill/>
          <a:ln>
            <a:noFill/>
          </a:ln>
        </p:spPr>
      </p:pic>
      <p:pic>
        <p:nvPicPr>
          <p:cNvPr id="168" name="Google Shape;168;g74cc16ecb0_0_13"/>
          <p:cNvPicPr preferRelativeResize="0"/>
          <p:nvPr/>
        </p:nvPicPr>
        <p:blipFill>
          <a:blip r:embed="rId4">
            <a:alphaModFix/>
          </a:blip>
          <a:stretch>
            <a:fillRect/>
          </a:stretch>
        </p:blipFill>
        <p:spPr>
          <a:xfrm>
            <a:off x="2205232" y="3887182"/>
            <a:ext cx="6627074" cy="974100"/>
          </a:xfrm>
          <a:prstGeom prst="rect">
            <a:avLst/>
          </a:prstGeom>
          <a:noFill/>
          <a:ln>
            <a:noFill/>
          </a:ln>
        </p:spPr>
      </p:pic>
      <p:sp>
        <p:nvSpPr>
          <p:cNvPr id="169" name="Google Shape;169;g74cc16ecb0_0_13"/>
          <p:cNvSpPr txBox="1"/>
          <p:nvPr/>
        </p:nvSpPr>
        <p:spPr>
          <a:xfrm>
            <a:off x="3798563" y="891888"/>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2"/>
                </a:solidFill>
              </a:rPr>
              <a:t>          Polarity vs Month</a:t>
            </a:r>
            <a:endParaRPr sz="1800">
              <a:solidFill>
                <a:schemeClr val="dk2"/>
              </a:solidFill>
            </a:endParaRPr>
          </a:p>
          <a:p>
            <a:pPr marL="0" lvl="0" indent="0" algn="l" rtl="0">
              <a:lnSpc>
                <a:spcPct val="115000"/>
              </a:lnSpc>
              <a:spcBef>
                <a:spcPts val="0"/>
              </a:spcBef>
              <a:spcAft>
                <a:spcPts val="0"/>
              </a:spcAft>
              <a:buNone/>
            </a:pPr>
            <a:endParaRPr sz="1800">
              <a:solidFill>
                <a:schemeClr val="dk2"/>
              </a:solidFill>
            </a:endParaRPr>
          </a:p>
          <a:p>
            <a:pPr marL="0" lvl="0" indent="0" algn="l" rtl="0">
              <a:lnSpc>
                <a:spcPct val="115000"/>
              </a:lnSpc>
              <a:spcBef>
                <a:spcPts val="0"/>
              </a:spcBef>
              <a:spcAft>
                <a:spcPts val="0"/>
              </a:spcAft>
              <a:buNone/>
            </a:pPr>
            <a:endParaRPr sz="1800">
              <a:solidFill>
                <a:schemeClr val="dk2"/>
              </a:solidFill>
            </a:endParaRPr>
          </a:p>
          <a:p>
            <a:pPr marL="0" lvl="0" indent="0" algn="l" rtl="0">
              <a:lnSpc>
                <a:spcPct val="115000"/>
              </a:lnSpc>
              <a:spcBef>
                <a:spcPts val="0"/>
              </a:spcBef>
              <a:spcAft>
                <a:spcPts val="0"/>
              </a:spcAft>
              <a:buNone/>
            </a:pP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
        <p:cNvGrpSpPr/>
        <p:nvPr/>
      </p:nvGrpSpPr>
      <p:grpSpPr>
        <a:xfrm>
          <a:off x="0" y="0"/>
          <a:ext cx="0" cy="0"/>
          <a:chOff x="0" y="0"/>
          <a:chExt cx="0" cy="0"/>
        </a:xfrm>
      </p:grpSpPr>
      <p:pic>
        <p:nvPicPr>
          <p:cNvPr id="67" name="Google Shape;67;p2"/>
          <p:cNvPicPr preferRelativeResize="0"/>
          <p:nvPr/>
        </p:nvPicPr>
        <p:blipFill rotWithShape="1">
          <a:blip r:embed="rId3">
            <a:alphaModFix/>
          </a:blip>
          <a:srcRect/>
          <a:stretch/>
        </p:blipFill>
        <p:spPr>
          <a:xfrm>
            <a:off x="1034056" y="1912976"/>
            <a:ext cx="5943600" cy="2895600"/>
          </a:xfrm>
          <a:prstGeom prst="rect">
            <a:avLst/>
          </a:prstGeom>
          <a:noFill/>
          <a:ln>
            <a:noFill/>
          </a:ln>
        </p:spPr>
      </p:pic>
      <p:pic>
        <p:nvPicPr>
          <p:cNvPr id="68" name="Google Shape;68;p2"/>
          <p:cNvPicPr preferRelativeResize="0"/>
          <p:nvPr/>
        </p:nvPicPr>
        <p:blipFill rotWithShape="1">
          <a:blip r:embed="rId4">
            <a:alphaModFix/>
          </a:blip>
          <a:srcRect/>
          <a:stretch/>
        </p:blipFill>
        <p:spPr>
          <a:xfrm>
            <a:off x="352425" y="182525"/>
            <a:ext cx="843915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4572000" y="149725"/>
            <a:ext cx="4260300" cy="6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GB" sz="2400"/>
              <a:t>Columns with Missing Values</a:t>
            </a:r>
            <a:endParaRPr sz="2400"/>
          </a:p>
        </p:txBody>
      </p:sp>
      <p:sp>
        <p:nvSpPr>
          <p:cNvPr id="74" name="Google Shape;74;p3"/>
          <p:cNvSpPr txBox="1">
            <a:spLocks noGrp="1"/>
          </p:cNvSpPr>
          <p:nvPr>
            <p:ph type="body" idx="1"/>
          </p:nvPr>
        </p:nvSpPr>
        <p:spPr>
          <a:xfrm>
            <a:off x="4572000" y="1152475"/>
            <a:ext cx="42603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r>
              <a:rPr lang="en-GB" sz="1400">
                <a:solidFill>
                  <a:schemeClr val="dk1"/>
                </a:solidFill>
              </a:rPr>
              <a:t>Discarded</a:t>
            </a:r>
            <a:endParaRPr sz="1400">
              <a:solidFill>
                <a:schemeClr val="dk1"/>
              </a:solidFill>
            </a:endParaRPr>
          </a:p>
          <a:p>
            <a:pPr marL="914400" lvl="1" indent="-317500" algn="l" rtl="0">
              <a:lnSpc>
                <a:spcPct val="150000"/>
              </a:lnSpc>
              <a:spcBef>
                <a:spcPts val="0"/>
              </a:spcBef>
              <a:spcAft>
                <a:spcPts val="0"/>
              </a:spcAft>
              <a:buClr>
                <a:schemeClr val="dk1"/>
              </a:buClr>
              <a:buSzPts val="1400"/>
              <a:buChar char="○"/>
            </a:pPr>
            <a:r>
              <a:rPr lang="en-GB" sz="1400">
                <a:solidFill>
                  <a:schemeClr val="dk1"/>
                </a:solidFill>
              </a:rPr>
              <a:t>host_acceptance_rate(21% missing)</a:t>
            </a:r>
            <a:endParaRPr sz="1400">
              <a:solidFill>
                <a:schemeClr val="dk1"/>
              </a:solidFill>
            </a:endParaRPr>
          </a:p>
          <a:p>
            <a:pPr marL="914400" lvl="1" indent="-317500" algn="l" rtl="0">
              <a:lnSpc>
                <a:spcPct val="150000"/>
              </a:lnSpc>
              <a:spcBef>
                <a:spcPts val="0"/>
              </a:spcBef>
              <a:spcAft>
                <a:spcPts val="0"/>
              </a:spcAft>
              <a:buClr>
                <a:schemeClr val="dk1"/>
              </a:buClr>
              <a:buSzPts val="1400"/>
              <a:buChar char="○"/>
            </a:pPr>
            <a:r>
              <a:rPr lang="en-GB" sz="1400">
                <a:solidFill>
                  <a:schemeClr val="dk1"/>
                </a:solidFill>
              </a:rPr>
              <a:t>host_response_time(35% missing)	</a:t>
            </a:r>
            <a:endParaRPr sz="1400">
              <a:solidFill>
                <a:schemeClr val="dk1"/>
              </a:solidFill>
            </a:endParaRPr>
          </a:p>
          <a:p>
            <a:pPr marL="914400" lvl="1" indent="-317500" algn="l" rtl="0">
              <a:lnSpc>
                <a:spcPct val="150000"/>
              </a:lnSpc>
              <a:spcBef>
                <a:spcPts val="0"/>
              </a:spcBef>
              <a:spcAft>
                <a:spcPts val="0"/>
              </a:spcAft>
              <a:buClr>
                <a:schemeClr val="dk1"/>
              </a:buClr>
              <a:buSzPts val="1400"/>
              <a:buChar char="○"/>
            </a:pPr>
            <a:r>
              <a:rPr lang="en-GB" sz="1400">
                <a:solidFill>
                  <a:schemeClr val="dk1"/>
                </a:solidFill>
              </a:rPr>
              <a:t>Host_response_rate(35% missing)</a:t>
            </a:r>
            <a:endParaRPr sz="1400">
              <a:solidFill>
                <a:schemeClr val="dk1"/>
              </a:solidFill>
            </a:endParaRPr>
          </a:p>
          <a:p>
            <a:pPr marL="914400" lvl="1" indent="-317500" algn="l" rtl="0">
              <a:lnSpc>
                <a:spcPct val="150000"/>
              </a:lnSpc>
              <a:spcBef>
                <a:spcPts val="0"/>
              </a:spcBef>
              <a:spcAft>
                <a:spcPts val="0"/>
              </a:spcAft>
              <a:buClr>
                <a:schemeClr val="dk1"/>
              </a:buClr>
              <a:buSzPts val="1400"/>
              <a:buChar char="○"/>
            </a:pPr>
            <a:r>
              <a:rPr lang="en-GB">
                <a:solidFill>
                  <a:schemeClr val="dk1"/>
                </a:solidFill>
              </a:rPr>
              <a:t>reviews_per_month(91% correlate to review items)</a:t>
            </a:r>
            <a:endParaRPr>
              <a:solidFill>
                <a:schemeClr val="dk1"/>
              </a:solidFill>
            </a:endParaRPr>
          </a:p>
          <a:p>
            <a:pPr marL="457200" lvl="0" indent="-317500" algn="l" rtl="0">
              <a:lnSpc>
                <a:spcPct val="150000"/>
              </a:lnSpc>
              <a:spcBef>
                <a:spcPts val="0"/>
              </a:spcBef>
              <a:spcAft>
                <a:spcPts val="0"/>
              </a:spcAft>
              <a:buClr>
                <a:schemeClr val="dk1"/>
              </a:buClr>
              <a:buSzPts val="1400"/>
              <a:buChar char="●"/>
            </a:pPr>
            <a:r>
              <a:rPr lang="en-GB" sz="1400">
                <a:solidFill>
                  <a:schemeClr val="dk1"/>
                </a:solidFill>
              </a:rPr>
              <a:t>Fillna with 0</a:t>
            </a:r>
            <a:endParaRPr sz="1400">
              <a:solidFill>
                <a:schemeClr val="dk1"/>
              </a:solidFill>
            </a:endParaRPr>
          </a:p>
          <a:p>
            <a:pPr marL="914400" marR="0" lvl="1" indent="-317500" algn="l" rtl="0">
              <a:lnSpc>
                <a:spcPct val="150000"/>
              </a:lnSpc>
              <a:spcBef>
                <a:spcPts val="0"/>
              </a:spcBef>
              <a:spcAft>
                <a:spcPts val="0"/>
              </a:spcAft>
              <a:buClr>
                <a:schemeClr val="dk1"/>
              </a:buClr>
              <a:buSzPts val="1400"/>
              <a:buChar char="○"/>
            </a:pPr>
            <a:r>
              <a:rPr lang="en-GB" sz="1400">
                <a:solidFill>
                  <a:schemeClr val="dk1"/>
                </a:solidFill>
              </a:rPr>
              <a:t>Security_deposit</a:t>
            </a:r>
            <a:endParaRPr sz="1400">
              <a:solidFill>
                <a:schemeClr val="dk1"/>
              </a:solidFill>
            </a:endParaRPr>
          </a:p>
          <a:p>
            <a:pPr marL="914400" marR="0" lvl="1" indent="-317500" algn="l" rtl="0">
              <a:lnSpc>
                <a:spcPct val="150000"/>
              </a:lnSpc>
              <a:spcBef>
                <a:spcPts val="0"/>
              </a:spcBef>
              <a:spcAft>
                <a:spcPts val="0"/>
              </a:spcAft>
              <a:buClr>
                <a:schemeClr val="dk1"/>
              </a:buClr>
              <a:buSzPts val="1400"/>
              <a:buChar char="○"/>
            </a:pPr>
            <a:r>
              <a:rPr lang="en-GB" sz="1400">
                <a:solidFill>
                  <a:schemeClr val="dk1"/>
                </a:solidFill>
              </a:rPr>
              <a:t>Cleaning_fee</a:t>
            </a:r>
            <a:endParaRPr sz="1400">
              <a:solidFill>
                <a:schemeClr val="dk1"/>
              </a:solidFill>
            </a:endParaRPr>
          </a:p>
          <a:p>
            <a:pPr marL="457200" marR="0" lvl="0" indent="0" algn="l" rtl="0">
              <a:lnSpc>
                <a:spcPct val="115000"/>
              </a:lnSpc>
              <a:spcBef>
                <a:spcPts val="1600"/>
              </a:spcBef>
              <a:spcAft>
                <a:spcPts val="0"/>
              </a:spcAft>
              <a:buSzPts val="1800"/>
              <a:buNone/>
            </a:pPr>
            <a:endParaRPr sz="1400">
              <a:solidFill>
                <a:schemeClr val="dk1"/>
              </a:solidFill>
            </a:endParaRPr>
          </a:p>
          <a:p>
            <a:pPr marL="0" marR="0" lvl="0" indent="0" algn="l" rtl="0">
              <a:lnSpc>
                <a:spcPct val="115000"/>
              </a:lnSpc>
              <a:spcBef>
                <a:spcPts val="1600"/>
              </a:spcBef>
              <a:spcAft>
                <a:spcPts val="0"/>
              </a:spcAft>
              <a:buSzPts val="1800"/>
              <a:buNone/>
            </a:pPr>
            <a:endParaRPr sz="1400">
              <a:solidFill>
                <a:schemeClr val="dk1"/>
              </a:solidFill>
            </a:endParaRPr>
          </a:p>
          <a:p>
            <a:pPr marL="0" lvl="0" indent="0" algn="l" rtl="0">
              <a:lnSpc>
                <a:spcPct val="115000"/>
              </a:lnSpc>
              <a:spcBef>
                <a:spcPts val="1600"/>
              </a:spcBef>
              <a:spcAft>
                <a:spcPts val="1600"/>
              </a:spcAft>
              <a:buSzPts val="1800"/>
              <a:buNone/>
            </a:pPr>
            <a:endParaRPr sz="2400"/>
          </a:p>
        </p:txBody>
      </p:sp>
      <p:pic>
        <p:nvPicPr>
          <p:cNvPr id="75" name="Google Shape;75;p3"/>
          <p:cNvPicPr preferRelativeResize="0"/>
          <p:nvPr/>
        </p:nvPicPr>
        <p:blipFill rotWithShape="1">
          <a:blip r:embed="rId3">
            <a:alphaModFix/>
          </a:blip>
          <a:srcRect/>
          <a:stretch/>
        </p:blipFill>
        <p:spPr>
          <a:xfrm>
            <a:off x="136413" y="157163"/>
            <a:ext cx="4029075" cy="482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4572000" y="333225"/>
            <a:ext cx="4260300" cy="1464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Preprocessing on Numeric Data on host page </a:t>
            </a:r>
            <a:endParaRPr/>
          </a:p>
        </p:txBody>
      </p:sp>
      <p:sp>
        <p:nvSpPr>
          <p:cNvPr id="81" name="Google Shape;81;p4"/>
          <p:cNvSpPr txBox="1">
            <a:spLocks noGrp="1"/>
          </p:cNvSpPr>
          <p:nvPr>
            <p:ph type="body" idx="1"/>
          </p:nvPr>
        </p:nvSpPr>
        <p:spPr>
          <a:xfrm>
            <a:off x="4572000" y="2009400"/>
            <a:ext cx="4260300" cy="3134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r>
              <a:rPr lang="en-GB" sz="1400">
                <a:solidFill>
                  <a:schemeClr val="dk1"/>
                </a:solidFill>
              </a:rPr>
              <a:t>Removal of the special symbol (‘%’ and ‘$’ in percentage and currency values)</a:t>
            </a:r>
            <a:endParaRPr sz="1400">
              <a:solidFill>
                <a:schemeClr val="dk1"/>
              </a:solidFill>
            </a:endParaRPr>
          </a:p>
          <a:p>
            <a:pPr marL="457200" lvl="0" indent="-317500" algn="l" rtl="0">
              <a:lnSpc>
                <a:spcPct val="150000"/>
              </a:lnSpc>
              <a:spcBef>
                <a:spcPts val="0"/>
              </a:spcBef>
              <a:spcAft>
                <a:spcPts val="0"/>
              </a:spcAft>
              <a:buClr>
                <a:schemeClr val="dk1"/>
              </a:buClr>
              <a:buSzPts val="1400"/>
              <a:buChar char="●"/>
            </a:pPr>
            <a:r>
              <a:rPr lang="en-GB" sz="1400">
                <a:solidFill>
                  <a:schemeClr val="dk1"/>
                </a:solidFill>
              </a:rPr>
              <a:t>Processing missing value</a:t>
            </a:r>
            <a:endParaRPr sz="1400">
              <a:solidFill>
                <a:schemeClr val="dk1"/>
              </a:solidFill>
            </a:endParaRPr>
          </a:p>
          <a:p>
            <a:pPr marL="457200" lvl="0" indent="-317500" algn="l" rtl="0">
              <a:lnSpc>
                <a:spcPct val="150000"/>
              </a:lnSpc>
              <a:spcBef>
                <a:spcPts val="0"/>
              </a:spcBef>
              <a:spcAft>
                <a:spcPts val="0"/>
              </a:spcAft>
              <a:buClr>
                <a:schemeClr val="dk1"/>
              </a:buClr>
              <a:buSzPts val="1400"/>
              <a:buChar char="●"/>
            </a:pPr>
            <a:r>
              <a:rPr lang="en-GB" sz="1400">
                <a:solidFill>
                  <a:schemeClr val="dk1"/>
                </a:solidFill>
              </a:rPr>
              <a:t>Standardize features by removing the mean and scaling to unit variance</a:t>
            </a:r>
            <a:endParaRPr sz="1400">
              <a:solidFill>
                <a:schemeClr val="dk1"/>
              </a:solidFill>
            </a:endParaRPr>
          </a:p>
          <a:p>
            <a:pPr marL="457200" lvl="0" indent="-317500" algn="l" rtl="0">
              <a:lnSpc>
                <a:spcPct val="150000"/>
              </a:lnSpc>
              <a:spcBef>
                <a:spcPts val="0"/>
              </a:spcBef>
              <a:spcAft>
                <a:spcPts val="0"/>
              </a:spcAft>
              <a:buClr>
                <a:schemeClr val="dk1"/>
              </a:buClr>
              <a:buSzPts val="1400"/>
              <a:buChar char="●"/>
            </a:pPr>
            <a:r>
              <a:rPr lang="en-GB" sz="1400">
                <a:solidFill>
                  <a:schemeClr val="dk1"/>
                </a:solidFill>
              </a:rPr>
              <a:t>Split dataset into random train and test subsets</a:t>
            </a:r>
            <a:endParaRPr sz="1400">
              <a:solidFill>
                <a:schemeClr val="dk1"/>
              </a:solidFill>
            </a:endParaRPr>
          </a:p>
          <a:p>
            <a:pPr marL="0" lvl="0" indent="0" algn="l" rtl="0">
              <a:lnSpc>
                <a:spcPct val="115000"/>
              </a:lnSpc>
              <a:spcBef>
                <a:spcPts val="1600"/>
              </a:spcBef>
              <a:spcAft>
                <a:spcPts val="0"/>
              </a:spcAft>
              <a:buSzPts val="1800"/>
              <a:buNone/>
            </a:pPr>
            <a:endParaRPr sz="1400">
              <a:solidFill>
                <a:schemeClr val="dk1"/>
              </a:solidFill>
            </a:endParaRPr>
          </a:p>
          <a:p>
            <a:pPr marL="0" lvl="0" indent="0" algn="l" rtl="0">
              <a:lnSpc>
                <a:spcPct val="115000"/>
              </a:lnSpc>
              <a:spcBef>
                <a:spcPts val="1600"/>
              </a:spcBef>
              <a:spcAft>
                <a:spcPts val="1600"/>
              </a:spcAft>
              <a:buSzPts val="1800"/>
              <a:buNone/>
            </a:pPr>
            <a:endParaRPr sz="1400">
              <a:solidFill>
                <a:schemeClr val="dk1"/>
              </a:solidFill>
            </a:endParaRPr>
          </a:p>
        </p:txBody>
      </p:sp>
      <p:pic>
        <p:nvPicPr>
          <p:cNvPr id="82" name="Google Shape;82;p4"/>
          <p:cNvPicPr preferRelativeResize="0"/>
          <p:nvPr/>
        </p:nvPicPr>
        <p:blipFill rotWithShape="1">
          <a:blip r:embed="rId3">
            <a:alphaModFix/>
          </a:blip>
          <a:srcRect/>
          <a:stretch/>
        </p:blipFill>
        <p:spPr>
          <a:xfrm>
            <a:off x="152400" y="152400"/>
            <a:ext cx="4148755"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4572000" y="445025"/>
            <a:ext cx="4260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solidFill>
                  <a:srgbClr val="EFEFEF"/>
                </a:solidFill>
              </a:rPr>
              <a:t>Text Preprocessing</a:t>
            </a:r>
            <a:endParaRPr>
              <a:solidFill>
                <a:srgbClr val="EFEFEF"/>
              </a:solidFill>
            </a:endParaRPr>
          </a:p>
        </p:txBody>
      </p:sp>
      <p:sp>
        <p:nvSpPr>
          <p:cNvPr id="88" name="Google Shape;88;p5"/>
          <p:cNvSpPr txBox="1">
            <a:spLocks noGrp="1"/>
          </p:cNvSpPr>
          <p:nvPr>
            <p:ph type="body" idx="1"/>
          </p:nvPr>
        </p:nvSpPr>
        <p:spPr>
          <a:xfrm>
            <a:off x="4572000" y="1152475"/>
            <a:ext cx="42603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89" name="Google Shape;89;p5"/>
          <p:cNvPicPr preferRelativeResize="0"/>
          <p:nvPr/>
        </p:nvPicPr>
        <p:blipFill rotWithShape="1">
          <a:blip r:embed="rId3">
            <a:alphaModFix/>
          </a:blip>
          <a:srcRect/>
          <a:stretch/>
        </p:blipFill>
        <p:spPr>
          <a:xfrm>
            <a:off x="392225" y="396183"/>
            <a:ext cx="3184250" cy="891825"/>
          </a:xfrm>
          <a:prstGeom prst="rect">
            <a:avLst/>
          </a:prstGeom>
          <a:noFill/>
          <a:ln>
            <a:noFill/>
          </a:ln>
        </p:spPr>
      </p:pic>
      <p:pic>
        <p:nvPicPr>
          <p:cNvPr id="90" name="Google Shape;90;p5"/>
          <p:cNvPicPr preferRelativeResize="0"/>
          <p:nvPr/>
        </p:nvPicPr>
        <p:blipFill rotWithShape="1">
          <a:blip r:embed="rId4">
            <a:alphaModFix/>
          </a:blip>
          <a:srcRect/>
          <a:stretch/>
        </p:blipFill>
        <p:spPr>
          <a:xfrm>
            <a:off x="585225" y="1413812"/>
            <a:ext cx="2182650" cy="1695603"/>
          </a:xfrm>
          <a:prstGeom prst="rect">
            <a:avLst/>
          </a:prstGeom>
          <a:noFill/>
          <a:ln>
            <a:noFill/>
          </a:ln>
        </p:spPr>
      </p:pic>
      <p:pic>
        <p:nvPicPr>
          <p:cNvPr id="91" name="Google Shape;91;p5"/>
          <p:cNvPicPr preferRelativeResize="0"/>
          <p:nvPr/>
        </p:nvPicPr>
        <p:blipFill rotWithShape="1">
          <a:blip r:embed="rId5">
            <a:alphaModFix/>
          </a:blip>
          <a:srcRect/>
          <a:stretch/>
        </p:blipFill>
        <p:spPr>
          <a:xfrm>
            <a:off x="585225" y="3235225"/>
            <a:ext cx="2182657" cy="1394475"/>
          </a:xfrm>
          <a:prstGeom prst="rect">
            <a:avLst/>
          </a:prstGeom>
          <a:noFill/>
          <a:ln>
            <a:noFill/>
          </a:ln>
        </p:spPr>
      </p:pic>
      <p:pic>
        <p:nvPicPr>
          <p:cNvPr id="92" name="Google Shape;92;p5"/>
          <p:cNvPicPr preferRelativeResize="0"/>
          <p:nvPr/>
        </p:nvPicPr>
        <p:blipFill rotWithShape="1">
          <a:blip r:embed="rId6">
            <a:alphaModFix/>
          </a:blip>
          <a:srcRect/>
          <a:stretch/>
        </p:blipFill>
        <p:spPr>
          <a:xfrm>
            <a:off x="3812613" y="1136650"/>
            <a:ext cx="5019675" cy="3448050"/>
          </a:xfrm>
          <a:prstGeom prst="rect">
            <a:avLst/>
          </a:prstGeom>
          <a:noFill/>
          <a:ln>
            <a:noFill/>
          </a:ln>
        </p:spPr>
      </p:pic>
      <p:cxnSp>
        <p:nvCxnSpPr>
          <p:cNvPr id="93" name="Google Shape;93;p5"/>
          <p:cNvCxnSpPr/>
          <p:nvPr/>
        </p:nvCxnSpPr>
        <p:spPr>
          <a:xfrm rot="10800000">
            <a:off x="1509775" y="1691027"/>
            <a:ext cx="2818500" cy="593700"/>
          </a:xfrm>
          <a:prstGeom prst="straightConnector1">
            <a:avLst/>
          </a:prstGeom>
          <a:noFill/>
          <a:ln w="28575" cap="flat" cmpd="sng">
            <a:solidFill>
              <a:schemeClr val="dk2"/>
            </a:solidFill>
            <a:prstDash val="solid"/>
            <a:round/>
            <a:headEnd type="none" w="sm" len="sm"/>
            <a:tailEnd type="triangle" w="med" len="med"/>
          </a:ln>
        </p:spPr>
      </p:cxnSp>
      <p:cxnSp>
        <p:nvCxnSpPr>
          <p:cNvPr id="94" name="Google Shape;94;p5"/>
          <p:cNvCxnSpPr/>
          <p:nvPr/>
        </p:nvCxnSpPr>
        <p:spPr>
          <a:xfrm rot="10800000">
            <a:off x="1791700" y="3442475"/>
            <a:ext cx="2355300" cy="40200"/>
          </a:xfrm>
          <a:prstGeom prst="straightConnector1">
            <a:avLst/>
          </a:prstGeom>
          <a:noFill/>
          <a:ln w="28575" cap="flat" cmpd="sng">
            <a:solidFill>
              <a:schemeClr val="dk2"/>
            </a:solidFill>
            <a:prstDash val="solid"/>
            <a:round/>
            <a:headEnd type="none" w="sm" len="sm"/>
            <a:tailEnd type="triangle" w="med" len="med"/>
          </a:ln>
        </p:spPr>
      </p:cxnSp>
      <p:cxnSp>
        <p:nvCxnSpPr>
          <p:cNvPr id="95" name="Google Shape;95;p5"/>
          <p:cNvCxnSpPr/>
          <p:nvPr/>
        </p:nvCxnSpPr>
        <p:spPr>
          <a:xfrm rot="10800000">
            <a:off x="3190850" y="1227975"/>
            <a:ext cx="1117200" cy="765000"/>
          </a:xfrm>
          <a:prstGeom prst="straightConnector1">
            <a:avLst/>
          </a:prstGeom>
          <a:noFill/>
          <a:ln w="28575" cap="flat" cmpd="sng">
            <a:solidFill>
              <a:schemeClr val="dk2"/>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Preprocessing and Feature Engineering on Text </a:t>
            </a:r>
            <a:endParaRPr/>
          </a:p>
        </p:txBody>
      </p:sp>
      <p:sp>
        <p:nvSpPr>
          <p:cNvPr id="101" name="Google Shape;101;p6"/>
          <p:cNvSpPr txBox="1">
            <a:spLocks noGrp="1"/>
          </p:cNvSpPr>
          <p:nvPr>
            <p:ph type="body" idx="1"/>
          </p:nvPr>
        </p:nvSpPr>
        <p:spPr>
          <a:xfrm>
            <a:off x="428200" y="1215525"/>
            <a:ext cx="3345000" cy="32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Preprocessing</a:t>
            </a:r>
            <a:endParaRPr/>
          </a:p>
          <a:p>
            <a:pPr marL="457200" lvl="0" indent="-317500" algn="l" rtl="0">
              <a:lnSpc>
                <a:spcPct val="150000"/>
              </a:lnSpc>
              <a:spcBef>
                <a:spcPts val="1600"/>
              </a:spcBef>
              <a:spcAft>
                <a:spcPts val="0"/>
              </a:spcAft>
              <a:buSzPts val="1400"/>
              <a:buChar char="●"/>
            </a:pPr>
            <a:r>
              <a:rPr lang="en-GB" sz="1400"/>
              <a:t>Combine the nine parts</a:t>
            </a:r>
            <a:endParaRPr sz="1400"/>
          </a:p>
          <a:p>
            <a:pPr marL="457200" lvl="0" indent="-317500" algn="l" rtl="0">
              <a:lnSpc>
                <a:spcPct val="150000"/>
              </a:lnSpc>
              <a:spcBef>
                <a:spcPts val="0"/>
              </a:spcBef>
              <a:spcAft>
                <a:spcPts val="0"/>
              </a:spcAft>
              <a:buSzPts val="1400"/>
              <a:buChar char="●"/>
            </a:pPr>
            <a:r>
              <a:rPr lang="en-GB" sz="1400"/>
              <a:t>Lowercasing</a:t>
            </a:r>
            <a:endParaRPr sz="1400"/>
          </a:p>
          <a:p>
            <a:pPr marL="457200" lvl="0" indent="-317500" algn="l" rtl="0">
              <a:lnSpc>
                <a:spcPct val="150000"/>
              </a:lnSpc>
              <a:spcBef>
                <a:spcPts val="0"/>
              </a:spcBef>
              <a:spcAft>
                <a:spcPts val="0"/>
              </a:spcAft>
              <a:buSzPts val="1400"/>
              <a:buChar char="●"/>
            </a:pPr>
            <a:r>
              <a:rPr lang="en-GB" sz="1400"/>
              <a:t>Removal of Punctuation</a:t>
            </a:r>
            <a:endParaRPr sz="1400"/>
          </a:p>
          <a:p>
            <a:pPr marL="457200" lvl="0" indent="-317500" algn="l" rtl="0">
              <a:lnSpc>
                <a:spcPct val="150000"/>
              </a:lnSpc>
              <a:spcBef>
                <a:spcPts val="0"/>
              </a:spcBef>
              <a:spcAft>
                <a:spcPts val="0"/>
              </a:spcAft>
              <a:buSzPts val="1400"/>
              <a:buChar char="●"/>
            </a:pPr>
            <a:r>
              <a:rPr lang="en-GB" sz="1400"/>
              <a:t>Removal of StopWords</a:t>
            </a:r>
            <a:endParaRPr sz="1400"/>
          </a:p>
          <a:p>
            <a:pPr marL="457200" lvl="0" indent="-317500" algn="l" rtl="0">
              <a:lnSpc>
                <a:spcPct val="150000"/>
              </a:lnSpc>
              <a:spcBef>
                <a:spcPts val="0"/>
              </a:spcBef>
              <a:spcAft>
                <a:spcPts val="0"/>
              </a:spcAft>
              <a:buSzPts val="1400"/>
              <a:buChar char="●"/>
            </a:pPr>
            <a:r>
              <a:rPr lang="en-GB" sz="1400"/>
              <a:t>Removal of Unusual Characters</a:t>
            </a:r>
            <a:endParaRPr sz="1400"/>
          </a:p>
          <a:p>
            <a:pPr marL="457200" lvl="0" indent="-317500" algn="l" rtl="0">
              <a:lnSpc>
                <a:spcPct val="150000"/>
              </a:lnSpc>
              <a:spcBef>
                <a:spcPts val="0"/>
              </a:spcBef>
              <a:spcAft>
                <a:spcPts val="0"/>
              </a:spcAft>
              <a:buSzPts val="1400"/>
              <a:buChar char="●"/>
            </a:pPr>
            <a:r>
              <a:rPr lang="en-GB" sz="1400"/>
              <a:t>Removal of Common/Rare Words</a:t>
            </a:r>
            <a:endParaRPr sz="1400"/>
          </a:p>
          <a:p>
            <a:pPr marL="457200" lvl="0" indent="-317500" algn="l" rtl="0">
              <a:lnSpc>
                <a:spcPct val="150000"/>
              </a:lnSpc>
              <a:spcBef>
                <a:spcPts val="0"/>
              </a:spcBef>
              <a:spcAft>
                <a:spcPts val="0"/>
              </a:spcAft>
              <a:buSzPts val="1400"/>
              <a:buChar char="●"/>
            </a:pPr>
            <a:r>
              <a:rPr lang="en-GB" sz="1400"/>
              <a:t>Lemmatization</a:t>
            </a:r>
            <a:endParaRPr sz="1400"/>
          </a:p>
        </p:txBody>
      </p:sp>
      <p:pic>
        <p:nvPicPr>
          <p:cNvPr id="102" name="Google Shape;102;p6"/>
          <p:cNvPicPr preferRelativeResize="0"/>
          <p:nvPr/>
        </p:nvPicPr>
        <p:blipFill rotWithShape="1">
          <a:blip r:embed="rId3">
            <a:alphaModFix/>
          </a:blip>
          <a:srcRect/>
          <a:stretch/>
        </p:blipFill>
        <p:spPr>
          <a:xfrm>
            <a:off x="3925600" y="1170125"/>
            <a:ext cx="5066000" cy="3814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Features from Texts</a:t>
            </a:r>
            <a:endParaRPr/>
          </a:p>
        </p:txBody>
      </p:sp>
      <p:sp>
        <p:nvSpPr>
          <p:cNvPr id="108" name="Google Shape;108;p7"/>
          <p:cNvSpPr txBox="1">
            <a:spLocks noGrp="1"/>
          </p:cNvSpPr>
          <p:nvPr>
            <p:ph type="body" idx="1"/>
          </p:nvPr>
        </p:nvSpPr>
        <p:spPr>
          <a:xfrm>
            <a:off x="311700" y="1142950"/>
            <a:ext cx="32244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Frequency-based Embedding</a:t>
            </a:r>
            <a:endParaRPr/>
          </a:p>
          <a:p>
            <a:pPr marL="457200" marR="0" lvl="0" indent="-317500" algn="l" rtl="0">
              <a:lnSpc>
                <a:spcPct val="150000"/>
              </a:lnSpc>
              <a:spcBef>
                <a:spcPts val="1600"/>
              </a:spcBef>
              <a:spcAft>
                <a:spcPts val="0"/>
              </a:spcAft>
              <a:buSzPts val="1400"/>
              <a:buChar char="●"/>
            </a:pPr>
            <a:r>
              <a:rPr lang="en-GB" sz="1400"/>
              <a:t>Count Vector</a:t>
            </a:r>
            <a:endParaRPr sz="1400"/>
          </a:p>
          <a:p>
            <a:pPr marL="457200" marR="0" lvl="0" indent="-317500" algn="l" rtl="0">
              <a:lnSpc>
                <a:spcPct val="150000"/>
              </a:lnSpc>
              <a:spcBef>
                <a:spcPts val="0"/>
              </a:spcBef>
              <a:spcAft>
                <a:spcPts val="0"/>
              </a:spcAft>
              <a:buSzPts val="1400"/>
              <a:buChar char="●"/>
            </a:pPr>
            <a:r>
              <a:rPr lang="en-GB" sz="1400"/>
              <a:t>TF-IDF Vector</a:t>
            </a:r>
            <a:endParaRPr sz="1400"/>
          </a:p>
          <a:p>
            <a:pPr marL="914400" marR="0" lvl="1" indent="-317500" algn="l" rtl="0">
              <a:lnSpc>
                <a:spcPct val="150000"/>
              </a:lnSpc>
              <a:spcBef>
                <a:spcPts val="0"/>
              </a:spcBef>
              <a:spcAft>
                <a:spcPts val="0"/>
              </a:spcAft>
              <a:buSzPts val="1400"/>
              <a:buChar char="○"/>
            </a:pPr>
            <a:r>
              <a:rPr lang="en-GB" sz="1400"/>
              <a:t>Word-Level</a:t>
            </a:r>
            <a:endParaRPr sz="1400"/>
          </a:p>
          <a:p>
            <a:pPr marL="914400" marR="0" lvl="1" indent="-317500" algn="l" rtl="0">
              <a:lnSpc>
                <a:spcPct val="150000"/>
              </a:lnSpc>
              <a:spcBef>
                <a:spcPts val="0"/>
              </a:spcBef>
              <a:spcAft>
                <a:spcPts val="0"/>
              </a:spcAft>
              <a:buSzPts val="1400"/>
              <a:buChar char="○"/>
            </a:pPr>
            <a:r>
              <a:rPr lang="en-GB" sz="1400"/>
              <a:t>N-gram Level </a:t>
            </a:r>
            <a:endParaRPr sz="1400"/>
          </a:p>
          <a:p>
            <a:pPr marL="914400" marR="0" lvl="1" indent="-317500" algn="l" rtl="0">
              <a:lnSpc>
                <a:spcPct val="150000"/>
              </a:lnSpc>
              <a:spcBef>
                <a:spcPts val="0"/>
              </a:spcBef>
              <a:spcAft>
                <a:spcPts val="0"/>
              </a:spcAft>
              <a:buSzPts val="1400"/>
              <a:buChar char="○"/>
            </a:pPr>
            <a:r>
              <a:rPr lang="en-GB" sz="1400"/>
              <a:t>Character N-gram Level</a:t>
            </a:r>
            <a:endParaRPr/>
          </a:p>
          <a:p>
            <a:pPr marL="0" lvl="0" indent="0" algn="l" rtl="0">
              <a:lnSpc>
                <a:spcPct val="115000"/>
              </a:lnSpc>
              <a:spcBef>
                <a:spcPts val="1600"/>
              </a:spcBef>
              <a:spcAft>
                <a:spcPts val="1600"/>
              </a:spcAft>
              <a:buSzPts val="1800"/>
              <a:buNone/>
            </a:pPr>
            <a:endParaRPr/>
          </a:p>
        </p:txBody>
      </p:sp>
      <p:sp>
        <p:nvSpPr>
          <p:cNvPr id="109" name="Google Shape;109;p7"/>
          <p:cNvSpPr txBox="1"/>
          <p:nvPr/>
        </p:nvSpPr>
        <p:spPr>
          <a:xfrm>
            <a:off x="3737050" y="1142950"/>
            <a:ext cx="2291700" cy="385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2"/>
                </a:solidFill>
                <a:latin typeface="Arial"/>
                <a:ea typeface="Arial"/>
                <a:cs typeface="Arial"/>
                <a:sym typeface="Arial"/>
              </a:rPr>
              <a:t>NLP-based Feature </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Words Count</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Characters Count</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Average Word Length</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Stop Words Count</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Numerics Count</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Noun Count</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Verb Count</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Adjective Count</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Adverb Count</a:t>
            </a:r>
            <a:endParaRPr sz="1400" b="0" i="0" u="none" strike="noStrike" cap="none">
              <a:solidFill>
                <a:schemeClr val="dk2"/>
              </a:solidFill>
              <a:latin typeface="Arial"/>
              <a:ea typeface="Arial"/>
              <a:cs typeface="Arial"/>
              <a:sym typeface="Arial"/>
            </a:endParaRPr>
          </a:p>
          <a:p>
            <a:pPr marL="457200" marR="0" lvl="0" indent="-317500" algn="l" rtl="0">
              <a:lnSpc>
                <a:spcPct val="115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Pronoun Count</a:t>
            </a:r>
            <a:endParaRPr sz="1400" b="0" i="0" u="none" strike="noStrike" cap="none">
              <a:solidFill>
                <a:schemeClr val="dk2"/>
              </a:solidFill>
              <a:latin typeface="Arial"/>
              <a:ea typeface="Arial"/>
              <a:cs typeface="Arial"/>
              <a:sym typeface="Arial"/>
            </a:endParaRPr>
          </a:p>
          <a:p>
            <a:pPr marL="457200" marR="0" lvl="0" indent="0" algn="l" rtl="0">
              <a:lnSpc>
                <a:spcPct val="115000"/>
              </a:lnSpc>
              <a:spcBef>
                <a:spcPts val="160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110" name="Google Shape;110;p7"/>
          <p:cNvSpPr txBox="1"/>
          <p:nvPr/>
        </p:nvSpPr>
        <p:spPr>
          <a:xfrm>
            <a:off x="6108000" y="1195450"/>
            <a:ext cx="2724300" cy="374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2"/>
                </a:solidFill>
                <a:latin typeface="Arial"/>
                <a:ea typeface="Arial"/>
                <a:cs typeface="Arial"/>
                <a:sym typeface="Arial"/>
              </a:rPr>
              <a:t>Sentiment Values</a:t>
            </a:r>
            <a:endParaRPr sz="1400" b="0" i="0" u="none" strike="noStrike" cap="none">
              <a:solidFill>
                <a:srgbClr val="000000"/>
              </a:solidFill>
              <a:latin typeface="Arial"/>
              <a:ea typeface="Arial"/>
              <a:cs typeface="Arial"/>
              <a:sym typeface="Arial"/>
            </a:endParaRPr>
          </a:p>
          <a:p>
            <a:pPr marL="0" marR="0" lvl="0" indent="0" algn="l" rtl="0">
              <a:lnSpc>
                <a:spcPct val="135714"/>
              </a:lnSpc>
              <a:spcBef>
                <a:spcPts val="0"/>
              </a:spcBef>
              <a:spcAft>
                <a:spcPts val="0"/>
              </a:spcAft>
              <a:buClr>
                <a:srgbClr val="000000"/>
              </a:buClr>
              <a:buSzPts val="900"/>
              <a:buFont typeface="Arial"/>
              <a:buNone/>
            </a:pPr>
            <a:r>
              <a:rPr lang="en-GB" sz="900" b="0" i="0" u="none" strike="noStrike" cap="none">
                <a:solidFill>
                  <a:schemeClr val="dk1"/>
                </a:solidFill>
                <a:highlight>
                  <a:srgbClr val="FFFFFE"/>
                </a:highlight>
                <a:latin typeface="Courier New"/>
                <a:ea typeface="Courier New"/>
                <a:cs typeface="Courier New"/>
                <a:sym typeface="Courier New"/>
              </a:rPr>
              <a:t>Vader Sentiment Intensity Analyzer</a:t>
            </a:r>
            <a:endParaRPr sz="900" b="0" i="0" u="none" strike="noStrike" cap="none">
              <a:solidFill>
                <a:schemeClr val="dk1"/>
              </a:solidFill>
              <a:highlight>
                <a:srgbClr val="FFFFF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000000"/>
              </a:buClr>
              <a:buSzPts val="900"/>
              <a:buFont typeface="Arial"/>
              <a:buNone/>
            </a:pPr>
            <a:endParaRPr sz="900" b="0" i="0" u="none" strike="noStrike" cap="none">
              <a:solidFill>
                <a:schemeClr val="dk1"/>
              </a:solidFill>
              <a:highlight>
                <a:srgbClr val="FFFFFE"/>
              </a:highlight>
              <a:latin typeface="Courier New"/>
              <a:ea typeface="Courier New"/>
              <a:cs typeface="Courier New"/>
              <a:sym typeface="Courier New"/>
            </a:endParaRPr>
          </a:p>
          <a:p>
            <a:pPr marL="457200" marR="0" lvl="0" indent="-317500" algn="l" rtl="0">
              <a:lnSpc>
                <a:spcPct val="150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Negative Value</a:t>
            </a:r>
            <a:endParaRPr sz="1400" b="0" i="0" u="none" strike="noStrike" cap="none">
              <a:solidFill>
                <a:schemeClr val="dk2"/>
              </a:solidFill>
              <a:latin typeface="Arial"/>
              <a:ea typeface="Arial"/>
              <a:cs typeface="Arial"/>
              <a:sym typeface="Arial"/>
            </a:endParaRPr>
          </a:p>
          <a:p>
            <a:pPr marL="457200" marR="0" lvl="0" indent="-317500" algn="l" rtl="0">
              <a:lnSpc>
                <a:spcPct val="150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Neutral Value</a:t>
            </a:r>
            <a:endParaRPr sz="1400" b="0" i="0" u="none" strike="noStrike" cap="none">
              <a:solidFill>
                <a:schemeClr val="dk2"/>
              </a:solidFill>
              <a:latin typeface="Arial"/>
              <a:ea typeface="Arial"/>
              <a:cs typeface="Arial"/>
              <a:sym typeface="Arial"/>
            </a:endParaRPr>
          </a:p>
          <a:p>
            <a:pPr marL="457200" marR="0" lvl="0" indent="-317500" algn="l" rtl="0">
              <a:lnSpc>
                <a:spcPct val="150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Positive Value</a:t>
            </a:r>
            <a:endParaRPr sz="1400" b="0" i="0" u="none" strike="noStrike" cap="none">
              <a:solidFill>
                <a:schemeClr val="dk2"/>
              </a:solidFill>
              <a:latin typeface="Arial"/>
              <a:ea typeface="Arial"/>
              <a:cs typeface="Arial"/>
              <a:sym typeface="Arial"/>
            </a:endParaRPr>
          </a:p>
          <a:p>
            <a:pPr marL="457200" marR="0" lvl="0" indent="-317500" algn="l" rtl="0">
              <a:lnSpc>
                <a:spcPct val="150000"/>
              </a:lnSpc>
              <a:spcBef>
                <a:spcPts val="0"/>
              </a:spcBef>
              <a:spcAft>
                <a:spcPts val="0"/>
              </a:spcAft>
              <a:buClr>
                <a:schemeClr val="dk2"/>
              </a:buClr>
              <a:buSzPts val="1400"/>
              <a:buFont typeface="Arial"/>
              <a:buChar char="●"/>
            </a:pPr>
            <a:r>
              <a:rPr lang="en-GB" sz="1400" b="0" i="0" u="none" strike="noStrike" cap="none">
                <a:solidFill>
                  <a:schemeClr val="dk2"/>
                </a:solidFill>
                <a:latin typeface="Arial"/>
                <a:ea typeface="Arial"/>
                <a:cs typeface="Arial"/>
                <a:sym typeface="Arial"/>
              </a:rPr>
              <a:t>Compound Value</a:t>
            </a:r>
            <a:endParaRPr sz="900" b="0" i="0" u="none" strike="noStrike" cap="none">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16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Modeling on Word Embedding Features</a:t>
            </a:r>
            <a:endParaRPr/>
          </a:p>
        </p:txBody>
      </p:sp>
      <p:sp>
        <p:nvSpPr>
          <p:cNvPr id="116" name="Google Shape;116;p8"/>
          <p:cNvSpPr txBox="1">
            <a:spLocks noGrp="1"/>
          </p:cNvSpPr>
          <p:nvPr>
            <p:ph type="body" idx="1"/>
          </p:nvPr>
        </p:nvSpPr>
        <p:spPr>
          <a:xfrm>
            <a:off x="311700" y="1414175"/>
            <a:ext cx="31140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Naïve Bayes Classifier</a:t>
            </a:r>
            <a:endParaRPr/>
          </a:p>
          <a:p>
            <a:pPr marL="914400" lvl="1" indent="-317500" algn="l" rtl="0">
              <a:lnSpc>
                <a:spcPct val="150000"/>
              </a:lnSpc>
              <a:spcBef>
                <a:spcPts val="0"/>
              </a:spcBef>
              <a:spcAft>
                <a:spcPts val="0"/>
              </a:spcAft>
              <a:buClr>
                <a:schemeClr val="dk1"/>
              </a:buClr>
              <a:buSzPts val="1400"/>
              <a:buChar char="○"/>
            </a:pPr>
            <a:r>
              <a:rPr lang="en-GB" sz="1400">
                <a:solidFill>
                  <a:schemeClr val="dk1"/>
                </a:solidFill>
              </a:rPr>
              <a:t>MultinomialNB</a:t>
            </a:r>
            <a:endParaRPr sz="1400">
              <a:solidFill>
                <a:schemeClr val="dk1"/>
              </a:solidFill>
            </a:endParaRPr>
          </a:p>
          <a:p>
            <a:pPr marL="914400" lvl="1" indent="-317500" algn="l" rtl="0">
              <a:lnSpc>
                <a:spcPct val="150000"/>
              </a:lnSpc>
              <a:spcBef>
                <a:spcPts val="0"/>
              </a:spcBef>
              <a:spcAft>
                <a:spcPts val="0"/>
              </a:spcAft>
              <a:buClr>
                <a:srgbClr val="000000"/>
              </a:buClr>
              <a:buSzPts val="1400"/>
              <a:buChar char="○"/>
            </a:pPr>
            <a:r>
              <a:rPr lang="en-GB" sz="1400">
                <a:solidFill>
                  <a:srgbClr val="000000"/>
                </a:solidFill>
              </a:rPr>
              <a:t>ComplementNB</a:t>
            </a:r>
            <a:endParaRPr sz="900">
              <a:solidFill>
                <a:schemeClr val="dk1"/>
              </a:solidFill>
            </a:endParaRPr>
          </a:p>
          <a:p>
            <a:pPr marL="457200" lvl="0" indent="-342900" algn="l" rtl="0">
              <a:lnSpc>
                <a:spcPct val="150000"/>
              </a:lnSpc>
              <a:spcBef>
                <a:spcPts val="0"/>
              </a:spcBef>
              <a:spcAft>
                <a:spcPts val="0"/>
              </a:spcAft>
              <a:buSzPts val="1800"/>
              <a:buChar char="●"/>
            </a:pPr>
            <a:r>
              <a:rPr lang="en-GB"/>
              <a:t>Logistic Regression</a:t>
            </a:r>
            <a:endParaRPr/>
          </a:p>
          <a:p>
            <a:pPr marL="457200" lvl="0" indent="-342900" algn="l" rtl="0">
              <a:lnSpc>
                <a:spcPct val="150000"/>
              </a:lnSpc>
              <a:spcBef>
                <a:spcPts val="0"/>
              </a:spcBef>
              <a:spcAft>
                <a:spcPts val="0"/>
              </a:spcAft>
              <a:buSzPts val="1800"/>
              <a:buChar char="●"/>
            </a:pPr>
            <a:r>
              <a:rPr lang="en-GB"/>
              <a:t>Support Vector Machine </a:t>
            </a:r>
            <a:endParaRPr/>
          </a:p>
        </p:txBody>
      </p:sp>
      <p:sp>
        <p:nvSpPr>
          <p:cNvPr id="117" name="Google Shape;117;p8"/>
          <p:cNvSpPr txBox="1">
            <a:spLocks noGrp="1"/>
          </p:cNvSpPr>
          <p:nvPr>
            <p:ph type="body" idx="1"/>
          </p:nvPr>
        </p:nvSpPr>
        <p:spPr>
          <a:xfrm>
            <a:off x="4881475" y="1414175"/>
            <a:ext cx="32244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Frequency based Embedding</a:t>
            </a:r>
            <a:endParaRPr/>
          </a:p>
          <a:p>
            <a:pPr marL="457200" marR="0" lvl="0" indent="-317500" algn="l" rtl="0">
              <a:lnSpc>
                <a:spcPct val="150000"/>
              </a:lnSpc>
              <a:spcBef>
                <a:spcPts val="1600"/>
              </a:spcBef>
              <a:spcAft>
                <a:spcPts val="0"/>
              </a:spcAft>
              <a:buSzPts val="1400"/>
              <a:buChar char="●"/>
            </a:pPr>
            <a:r>
              <a:rPr lang="en-GB" sz="1400"/>
              <a:t>Count Vector</a:t>
            </a:r>
            <a:endParaRPr sz="1400"/>
          </a:p>
          <a:p>
            <a:pPr marL="457200" marR="0" lvl="0" indent="-317500" algn="l" rtl="0">
              <a:lnSpc>
                <a:spcPct val="150000"/>
              </a:lnSpc>
              <a:spcBef>
                <a:spcPts val="0"/>
              </a:spcBef>
              <a:spcAft>
                <a:spcPts val="0"/>
              </a:spcAft>
              <a:buSzPts val="1400"/>
              <a:buChar char="●"/>
            </a:pPr>
            <a:r>
              <a:rPr lang="en-GB" sz="1400"/>
              <a:t>TF-IDF Vector</a:t>
            </a:r>
            <a:endParaRPr sz="1400"/>
          </a:p>
          <a:p>
            <a:pPr marL="914400" marR="0" lvl="1" indent="-317500" algn="l" rtl="0">
              <a:lnSpc>
                <a:spcPct val="150000"/>
              </a:lnSpc>
              <a:spcBef>
                <a:spcPts val="0"/>
              </a:spcBef>
              <a:spcAft>
                <a:spcPts val="0"/>
              </a:spcAft>
              <a:buSzPts val="1400"/>
              <a:buChar char="○"/>
            </a:pPr>
            <a:r>
              <a:rPr lang="en-GB" sz="1400"/>
              <a:t>Word-Level</a:t>
            </a:r>
            <a:endParaRPr sz="1400"/>
          </a:p>
          <a:p>
            <a:pPr marL="914400" marR="0" lvl="1" indent="-317500" algn="l" rtl="0">
              <a:lnSpc>
                <a:spcPct val="150000"/>
              </a:lnSpc>
              <a:spcBef>
                <a:spcPts val="0"/>
              </a:spcBef>
              <a:spcAft>
                <a:spcPts val="0"/>
              </a:spcAft>
              <a:buSzPts val="1400"/>
              <a:buChar char="○"/>
            </a:pPr>
            <a:r>
              <a:rPr lang="en-GB" sz="1400"/>
              <a:t>N-gram Level </a:t>
            </a:r>
            <a:endParaRPr sz="1400"/>
          </a:p>
          <a:p>
            <a:pPr marL="914400" marR="0" lvl="1" indent="-317500" algn="l" rtl="0">
              <a:lnSpc>
                <a:spcPct val="150000"/>
              </a:lnSpc>
              <a:spcBef>
                <a:spcPts val="0"/>
              </a:spcBef>
              <a:spcAft>
                <a:spcPts val="0"/>
              </a:spcAft>
              <a:buSzPts val="1400"/>
              <a:buChar char="○"/>
            </a:pPr>
            <a:r>
              <a:rPr lang="en-GB" sz="1400"/>
              <a:t>Character N-gram Level</a:t>
            </a:r>
            <a:endParaRPr/>
          </a:p>
          <a:p>
            <a:pPr marL="0" lvl="0" indent="0" algn="l" rtl="0">
              <a:lnSpc>
                <a:spcPct val="115000"/>
              </a:lnSpc>
              <a:spcBef>
                <a:spcPts val="1600"/>
              </a:spcBef>
              <a:spcAft>
                <a:spcPts val="1600"/>
              </a:spcAft>
              <a:buSzPts val="1800"/>
              <a:buNone/>
            </a:pPr>
            <a:endParaRPr/>
          </a:p>
        </p:txBody>
      </p:sp>
      <p:sp>
        <p:nvSpPr>
          <p:cNvPr id="118" name="Google Shape;118;p8"/>
          <p:cNvSpPr/>
          <p:nvPr/>
        </p:nvSpPr>
        <p:spPr>
          <a:xfrm>
            <a:off x="3613500" y="1816900"/>
            <a:ext cx="958500" cy="1006500"/>
          </a:xfrm>
          <a:prstGeom prst="mathMultiply">
            <a:avLst>
              <a:gd name="adj1" fmla="val 4128"/>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a:spLocks noGrp="1"/>
          </p:cNvSpPr>
          <p:nvPr>
            <p:ph type="title"/>
          </p:nvPr>
        </p:nvSpPr>
        <p:spPr>
          <a:xfrm>
            <a:off x="311700" y="432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Evaluation after tuning hyperparameter</a:t>
            </a:r>
            <a:endParaRPr/>
          </a:p>
        </p:txBody>
      </p:sp>
      <p:pic>
        <p:nvPicPr>
          <p:cNvPr id="124" name="Google Shape;124;p9"/>
          <p:cNvPicPr preferRelativeResize="0"/>
          <p:nvPr/>
        </p:nvPicPr>
        <p:blipFill rotWithShape="1">
          <a:blip r:embed="rId3">
            <a:alphaModFix/>
          </a:blip>
          <a:srcRect/>
          <a:stretch/>
        </p:blipFill>
        <p:spPr>
          <a:xfrm>
            <a:off x="795325" y="615900"/>
            <a:ext cx="7553325" cy="1200150"/>
          </a:xfrm>
          <a:prstGeom prst="rect">
            <a:avLst/>
          </a:prstGeom>
          <a:noFill/>
          <a:ln>
            <a:noFill/>
          </a:ln>
        </p:spPr>
      </p:pic>
      <p:pic>
        <p:nvPicPr>
          <p:cNvPr id="125" name="Google Shape;125;p9"/>
          <p:cNvPicPr preferRelativeResize="0"/>
          <p:nvPr/>
        </p:nvPicPr>
        <p:blipFill rotWithShape="1">
          <a:blip r:embed="rId4">
            <a:alphaModFix/>
          </a:blip>
          <a:srcRect/>
          <a:stretch/>
        </p:blipFill>
        <p:spPr>
          <a:xfrm>
            <a:off x="152400" y="1968450"/>
            <a:ext cx="4447613" cy="3022650"/>
          </a:xfrm>
          <a:prstGeom prst="rect">
            <a:avLst/>
          </a:prstGeom>
          <a:noFill/>
          <a:ln>
            <a:noFill/>
          </a:ln>
        </p:spPr>
      </p:pic>
      <p:pic>
        <p:nvPicPr>
          <p:cNvPr id="126" name="Google Shape;126;p9"/>
          <p:cNvPicPr preferRelativeResize="0"/>
          <p:nvPr/>
        </p:nvPicPr>
        <p:blipFill rotWithShape="1">
          <a:blip r:embed="rId5">
            <a:alphaModFix/>
          </a:blip>
          <a:srcRect/>
          <a:stretch/>
        </p:blipFill>
        <p:spPr>
          <a:xfrm>
            <a:off x="4600025" y="1968450"/>
            <a:ext cx="4447625" cy="30226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718</Words>
  <Application>Microsoft Office PowerPoint</Application>
  <PresentationFormat>On-screen Show (16:9)</PresentationFormat>
  <Paragraphs>105</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Courier New</vt:lpstr>
      <vt:lpstr>Simple Light</vt:lpstr>
      <vt:lpstr>Data mining for listings</vt:lpstr>
      <vt:lpstr>PowerPoint Presentation</vt:lpstr>
      <vt:lpstr>Columns with Missing Values</vt:lpstr>
      <vt:lpstr>Preprocessing on Numeric Data on host page </vt:lpstr>
      <vt:lpstr>Text Preprocessing</vt:lpstr>
      <vt:lpstr>Preprocessing and Feature Engineering on Text </vt:lpstr>
      <vt:lpstr>Features from Texts</vt:lpstr>
      <vt:lpstr>Modeling on Word Embedding Features</vt:lpstr>
      <vt:lpstr>Evaluation after tuning hyperparameter</vt:lpstr>
      <vt:lpstr>Modeling on Numeric Features</vt:lpstr>
      <vt:lpstr>Evaluation on Numeric Features</vt:lpstr>
      <vt:lpstr>Rating distribution by neighbourhood</vt:lpstr>
      <vt:lpstr>Rating comparison by room types</vt:lpstr>
      <vt:lpstr>Rating seasonality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listings</dc:title>
  <cp:lastModifiedBy>C YJ</cp:lastModifiedBy>
  <cp:revision>2</cp:revision>
  <dcterms:modified xsi:type="dcterms:W3CDTF">2020-04-23T21:29:56Z</dcterms:modified>
</cp:coreProperties>
</file>