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47ec10ba8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47ec10ba8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47ec10ba8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47ec10ba8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47ec10ba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47ec10ba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47ec10ba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47ec10ba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47ec10ba8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47ec10ba8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47ec10ba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47ec10ba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47ec10ba8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47ec10ba8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47ec10ba8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47ec10ba8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47ec10ba8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47ec10ba8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47ec10ba8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47ec10ba8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airbnb.ie/rooms/44077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5375000" y="221450"/>
            <a:ext cx="3457200" cy="40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Data mining for listings</a:t>
            </a:r>
            <a:endParaRPr sz="48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0"/>
            <a:ext cx="526090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364950" y="4483575"/>
            <a:ext cx="34572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hlinkClick r:id="rId4"/>
              </a:rPr>
              <a:t>https://www.airbnb.ie/rooms/44077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Evaluation on Numeric Features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075" y="1063750"/>
            <a:ext cx="79438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075" y="3006550"/>
            <a:ext cx="2209800" cy="191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/>
        </p:nvSpPr>
        <p:spPr>
          <a:xfrm>
            <a:off x="193125" y="2652425"/>
            <a:ext cx="30237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after hyperparameter tuning</a:t>
            </a:r>
            <a:endParaRPr sz="1800"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84550" y="2652425"/>
            <a:ext cx="3452265" cy="234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xfrm>
            <a:off x="311700" y="43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Evaluation after hyperparameter tuning</a:t>
            </a: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325" y="615900"/>
            <a:ext cx="7553325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68450"/>
            <a:ext cx="4447613" cy="302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0025" y="1968450"/>
            <a:ext cx="4447625" cy="302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99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572000" y="445025"/>
            <a:ext cx="426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FEFEF"/>
                </a:solidFill>
              </a:rPr>
              <a:t>Data Understanding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225" y="396183"/>
            <a:ext cx="3184250" cy="89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225" y="1413812"/>
            <a:ext cx="2182650" cy="1695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225" y="3235225"/>
            <a:ext cx="2182657" cy="139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12613" y="1136650"/>
            <a:ext cx="5019675" cy="3448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Google Shape;67;p14"/>
          <p:cNvCxnSpPr/>
          <p:nvPr/>
        </p:nvCxnSpPr>
        <p:spPr>
          <a:xfrm rot="10800000">
            <a:off x="1509775" y="1691027"/>
            <a:ext cx="2818500" cy="593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" name="Google Shape;68;p14"/>
          <p:cNvCxnSpPr/>
          <p:nvPr/>
        </p:nvCxnSpPr>
        <p:spPr>
          <a:xfrm rot="10800000">
            <a:off x="1791700" y="3442475"/>
            <a:ext cx="2355300" cy="40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" name="Google Shape;69;p14"/>
          <p:cNvCxnSpPr/>
          <p:nvPr/>
        </p:nvCxnSpPr>
        <p:spPr>
          <a:xfrm rot="10800000">
            <a:off x="3190850" y="1227975"/>
            <a:ext cx="1117200" cy="765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056" y="1912976"/>
            <a:ext cx="5943600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425" y="182525"/>
            <a:ext cx="843915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4572000" y="333225"/>
            <a:ext cx="4260300" cy="14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Preprocessing on Numeric Data on host page 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4572000" y="2009400"/>
            <a:ext cx="4260300" cy="31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Removal of the special symbol (‘%’ and ‘$’ in percentage and currency values)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Processing missing value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Standardize features by removing the mean and scaling to unit variance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Split dataset into random train and test subsets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solidFill>
                <a:schemeClr val="dk1"/>
              </a:solidFill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14875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4572000" y="149725"/>
            <a:ext cx="4260300" cy="6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Columns with Missing Values</a:t>
            </a:r>
            <a:endParaRPr sz="2400"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Discarded</a:t>
            </a:r>
            <a:endParaRPr sz="140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 sz="1400">
                <a:solidFill>
                  <a:schemeClr val="dk1"/>
                </a:solidFill>
              </a:rPr>
              <a:t>host_acceptance_rate	</a:t>
            </a:r>
            <a:endParaRPr sz="140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 sz="1400">
                <a:solidFill>
                  <a:schemeClr val="dk1"/>
                </a:solidFill>
              </a:rPr>
              <a:t>host_response_time	</a:t>
            </a:r>
            <a:endParaRPr sz="140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 sz="1400">
                <a:solidFill>
                  <a:schemeClr val="dk1"/>
                </a:solidFill>
              </a:rPr>
              <a:t>Host_response_rate</a:t>
            </a:r>
            <a:endParaRPr sz="140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reviews_per_month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Fillna with 0</a:t>
            </a:r>
            <a:endParaRPr sz="1400">
              <a:solidFill>
                <a:schemeClr val="dk1"/>
              </a:solidFill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 sz="1400">
                <a:solidFill>
                  <a:schemeClr val="dk1"/>
                </a:solidFill>
              </a:rPr>
              <a:t>Security_deposit</a:t>
            </a:r>
            <a:endParaRPr sz="1400">
              <a:solidFill>
                <a:schemeClr val="dk1"/>
              </a:solidFill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 sz="1400">
                <a:solidFill>
                  <a:schemeClr val="dk1"/>
                </a:solidFill>
              </a:rPr>
              <a:t>Cleaning_fee</a:t>
            </a:r>
            <a:endParaRPr sz="140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13" y="157163"/>
            <a:ext cx="4029075" cy="48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Preprocessing and Feature Engineering on Text 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28200" y="1215525"/>
            <a:ext cx="3345000" cy="32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Preprocessing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Combine the nine parts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Lowercasing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Removal of Punctuation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Removal of StopWords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Removal of Unusual Characters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Removal of Common/Rare Words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Lemmatization</a:t>
            </a:r>
            <a:endParaRPr sz="1400"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5600" y="1170125"/>
            <a:ext cx="5066000" cy="381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 from Texts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142950"/>
            <a:ext cx="3224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Frequency-</a:t>
            </a:r>
            <a:r>
              <a:rPr lang="en-US" dirty="0"/>
              <a:t>b</a:t>
            </a:r>
            <a:r>
              <a:rPr lang="en-GB" dirty="0" err="1"/>
              <a:t>ased</a:t>
            </a:r>
            <a:r>
              <a:rPr lang="en-GB" dirty="0"/>
              <a:t> Embedding</a:t>
            </a:r>
            <a:endParaRPr dirty="0"/>
          </a:p>
          <a:p>
            <a:pPr marL="457200" marR="0" lvl="0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 sz="1400" dirty="0"/>
              <a:t>Count Vector</a:t>
            </a:r>
            <a:endParaRPr sz="1400" dirty="0"/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 dirty="0"/>
              <a:t>TF-IDF Vector</a:t>
            </a:r>
            <a:endParaRPr sz="1400" dirty="0"/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 dirty="0"/>
              <a:t>Word-Level</a:t>
            </a:r>
            <a:endParaRPr sz="1400" dirty="0"/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 dirty="0"/>
              <a:t>N-gram Level </a:t>
            </a:r>
            <a:endParaRPr sz="1400" dirty="0"/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 dirty="0"/>
              <a:t>Character N-gram Level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03" name="Google Shape;103;p19"/>
          <p:cNvSpPr txBox="1"/>
          <p:nvPr/>
        </p:nvSpPr>
        <p:spPr>
          <a:xfrm>
            <a:off x="3737050" y="1142950"/>
            <a:ext cx="2291700" cy="3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2"/>
                </a:solidFill>
              </a:rPr>
              <a:t>NLP-based Feature 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 dirty="0">
                <a:solidFill>
                  <a:schemeClr val="dk2"/>
                </a:solidFill>
              </a:rPr>
              <a:t>Words Count</a:t>
            </a:r>
            <a:endParaRPr dirty="0">
              <a:solidFill>
                <a:schemeClr val="dk2"/>
              </a:solidFill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 dirty="0">
                <a:solidFill>
                  <a:schemeClr val="dk2"/>
                </a:solidFill>
              </a:rPr>
              <a:t>Characters Count</a:t>
            </a:r>
            <a:endParaRPr dirty="0">
              <a:solidFill>
                <a:schemeClr val="dk2"/>
              </a:solidFill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 dirty="0">
                <a:solidFill>
                  <a:schemeClr val="dk2"/>
                </a:solidFill>
              </a:rPr>
              <a:t>Average Word Length</a:t>
            </a:r>
            <a:endParaRPr dirty="0">
              <a:solidFill>
                <a:schemeClr val="dk2"/>
              </a:solidFill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 dirty="0" err="1">
                <a:solidFill>
                  <a:schemeClr val="dk2"/>
                </a:solidFill>
              </a:rPr>
              <a:t>Stopwords</a:t>
            </a:r>
            <a:r>
              <a:rPr lang="en-GB" dirty="0">
                <a:solidFill>
                  <a:schemeClr val="dk2"/>
                </a:solidFill>
              </a:rPr>
              <a:t> Count</a:t>
            </a:r>
            <a:endParaRPr dirty="0">
              <a:solidFill>
                <a:schemeClr val="dk2"/>
              </a:solidFill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 dirty="0" err="1">
                <a:solidFill>
                  <a:schemeClr val="dk2"/>
                </a:solidFill>
              </a:rPr>
              <a:t>Numerics</a:t>
            </a:r>
            <a:r>
              <a:rPr lang="en-GB" dirty="0">
                <a:solidFill>
                  <a:schemeClr val="dk2"/>
                </a:solidFill>
              </a:rPr>
              <a:t> Count</a:t>
            </a:r>
            <a:endParaRPr dirty="0">
              <a:solidFill>
                <a:schemeClr val="dk2"/>
              </a:solidFill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 dirty="0">
                <a:solidFill>
                  <a:schemeClr val="dk2"/>
                </a:solidFill>
              </a:rPr>
              <a:t>Noun Count</a:t>
            </a:r>
            <a:endParaRPr dirty="0">
              <a:solidFill>
                <a:schemeClr val="dk2"/>
              </a:solidFill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 dirty="0">
                <a:solidFill>
                  <a:schemeClr val="dk2"/>
                </a:solidFill>
              </a:rPr>
              <a:t>Verb Count</a:t>
            </a:r>
            <a:endParaRPr dirty="0">
              <a:solidFill>
                <a:schemeClr val="dk2"/>
              </a:solidFill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 dirty="0">
                <a:solidFill>
                  <a:schemeClr val="dk2"/>
                </a:solidFill>
              </a:rPr>
              <a:t>Adjective Count</a:t>
            </a:r>
            <a:endParaRPr dirty="0">
              <a:solidFill>
                <a:schemeClr val="dk2"/>
              </a:solidFill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 dirty="0">
                <a:solidFill>
                  <a:schemeClr val="dk2"/>
                </a:solidFill>
              </a:rPr>
              <a:t>Adverb Count</a:t>
            </a:r>
            <a:endParaRPr dirty="0">
              <a:solidFill>
                <a:schemeClr val="dk2"/>
              </a:solidFill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 dirty="0">
                <a:solidFill>
                  <a:schemeClr val="dk2"/>
                </a:solidFill>
              </a:rPr>
              <a:t>Pronoun Count</a:t>
            </a:r>
            <a:endParaRPr dirty="0">
              <a:solidFill>
                <a:schemeClr val="dk2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6108000" y="1195450"/>
            <a:ext cx="2724300" cy="3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Sentiment Values</a:t>
            </a:r>
            <a:endParaRPr/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Vader Sentiment Intensity Analyzer</a:t>
            </a:r>
            <a:endParaRPr sz="9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>
                <a:solidFill>
                  <a:schemeClr val="dk2"/>
                </a:solidFill>
              </a:rPr>
              <a:t>Negative Value</a:t>
            </a:r>
            <a:endParaRPr>
              <a:solidFill>
                <a:schemeClr val="dk2"/>
              </a:solidFill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>
                <a:solidFill>
                  <a:schemeClr val="dk2"/>
                </a:solidFill>
              </a:rPr>
              <a:t>Neutral Value</a:t>
            </a:r>
            <a:endParaRPr>
              <a:solidFill>
                <a:schemeClr val="dk2"/>
              </a:solidFill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>
                <a:solidFill>
                  <a:schemeClr val="dk2"/>
                </a:solidFill>
              </a:rPr>
              <a:t>Positive Value</a:t>
            </a:r>
            <a:endParaRPr>
              <a:solidFill>
                <a:schemeClr val="dk2"/>
              </a:solidFill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>
                <a:solidFill>
                  <a:schemeClr val="dk2"/>
                </a:solidFill>
              </a:rPr>
              <a:t>Compound Value</a:t>
            </a:r>
            <a:endParaRPr sz="9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Modeling on Numeric Features</a:t>
            </a: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76200" cy="16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NLP-based Features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Sentiment Values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Numeric Data on host page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 rotWithShape="1">
          <a:blip r:embed="rId3">
            <a:alphaModFix/>
          </a:blip>
          <a:srcRect b="36760"/>
          <a:stretch/>
        </p:blipFill>
        <p:spPr>
          <a:xfrm>
            <a:off x="311700" y="2924325"/>
            <a:ext cx="2549950" cy="1880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20"/>
          <p:cNvCxnSpPr/>
          <p:nvPr/>
        </p:nvCxnSpPr>
        <p:spPr>
          <a:xfrm flipH="1">
            <a:off x="1446000" y="2581800"/>
            <a:ext cx="600" cy="30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3" name="Google Shape;113;p20"/>
          <p:cNvSpPr txBox="1"/>
          <p:nvPr/>
        </p:nvSpPr>
        <p:spPr>
          <a:xfrm>
            <a:off x="5253975" y="1152475"/>
            <a:ext cx="3255000" cy="35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KNeighborsClassifier</a:t>
            </a:r>
            <a:endParaRPr sz="180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LogisticRegression</a:t>
            </a:r>
            <a:endParaRPr sz="180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Support Vector Machine</a:t>
            </a:r>
            <a:endParaRPr sz="180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Stochastic Gradient Descent</a:t>
            </a:r>
            <a:endParaRPr sz="180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Random Forest Classifier</a:t>
            </a: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3613500" y="1816900"/>
            <a:ext cx="958500" cy="1006500"/>
          </a:xfrm>
          <a:prstGeom prst="mathMultiply">
            <a:avLst>
              <a:gd name="adj1" fmla="val 4128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Modeling on Word Embedding Features</a:t>
            </a:r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311700" y="1414175"/>
            <a:ext cx="311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Naïve Bayes Classifier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 sz="1400">
                <a:solidFill>
                  <a:schemeClr val="dk1"/>
                </a:solidFill>
              </a:rPr>
              <a:t>MultinomialNB</a:t>
            </a:r>
            <a:endParaRPr sz="140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GB" sz="1400">
                <a:solidFill>
                  <a:srgbClr val="000000"/>
                </a:solidFill>
              </a:rPr>
              <a:t>ComplementNB</a:t>
            </a:r>
            <a:endParaRPr sz="9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Logistic Regression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Support Vector Machine </a:t>
            </a: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4881475" y="1414175"/>
            <a:ext cx="3224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Frequency based Embedding</a:t>
            </a:r>
            <a:endParaRPr/>
          </a:p>
          <a:p>
            <a:pPr marL="457200" marR="0" lvl="0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Count Vector</a:t>
            </a:r>
            <a:endParaRPr sz="1400"/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TF-IDF Vector</a:t>
            </a:r>
            <a:endParaRPr sz="1400"/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Word-Level</a:t>
            </a:r>
            <a:endParaRPr sz="1400"/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N-gram Level </a:t>
            </a:r>
            <a:endParaRPr sz="1400"/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Character N-gram Level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22" name="Google Shape;122;p21"/>
          <p:cNvSpPr/>
          <p:nvPr/>
        </p:nvSpPr>
        <p:spPr>
          <a:xfrm>
            <a:off x="3613500" y="1816900"/>
            <a:ext cx="958500" cy="1006500"/>
          </a:xfrm>
          <a:prstGeom prst="mathMultiply">
            <a:avLst>
              <a:gd name="adj1" fmla="val 4128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242</Words>
  <Application>Microsoft Office PowerPoint</Application>
  <PresentationFormat>On-screen Show (16:9)</PresentationFormat>
  <Paragraphs>78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Courier New</vt:lpstr>
      <vt:lpstr>Simple Light</vt:lpstr>
      <vt:lpstr>Data mining for listings</vt:lpstr>
      <vt:lpstr>Data Understanding</vt:lpstr>
      <vt:lpstr>PowerPoint Presentation</vt:lpstr>
      <vt:lpstr>Preprocessing on Numeric Data on host page </vt:lpstr>
      <vt:lpstr>Columns with Missing Values</vt:lpstr>
      <vt:lpstr>Preprocessing and Feature Engineering on Text </vt:lpstr>
      <vt:lpstr>Features from Texts</vt:lpstr>
      <vt:lpstr>Modeling on Numeric Features</vt:lpstr>
      <vt:lpstr>Modeling on Word Embedding Features</vt:lpstr>
      <vt:lpstr>Evaluation on Numeric Features</vt:lpstr>
      <vt:lpstr>Evaluation after hyperparameter tuning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for listings</dc:title>
  <cp:lastModifiedBy>C YJ</cp:lastModifiedBy>
  <cp:revision>2</cp:revision>
  <dcterms:modified xsi:type="dcterms:W3CDTF">2020-04-21T19:54:47Z</dcterms:modified>
</cp:coreProperties>
</file>