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rchivo ExtraBold"/>
      <p:bold r:id="rId14"/>
      <p:boldItalic r:id="rId15"/>
    </p:embeddedFont>
    <p:embeddedFont>
      <p:font typeface="Archiv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Archivo-italic.fntdata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Archivo-bold.fntdata"/><Relationship Id="rId2" Type="http://schemas.openxmlformats.org/officeDocument/2006/relationships/presProps" Target="presProps.xml"/><Relationship Id="rId16" Type="http://schemas.openxmlformats.org/officeDocument/2006/relationships/font" Target="fonts/Archivo-regular.fntdata"/><Relationship Id="rId20" Type="http://schemas.openxmlformats.org/officeDocument/2006/relationships/customXml" Target="../customXml/item1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ArchivoExtraBold-boldItalic.fntdata"/><Relationship Id="rId10" Type="http://schemas.openxmlformats.org/officeDocument/2006/relationships/slide" Target="slides/slide6.xml"/><Relationship Id="rId19" Type="http://schemas.openxmlformats.org/officeDocument/2006/relationships/font" Target="fonts/Archivo-bold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rchivoExtraBold-bold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7d3626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7d3626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7d3626c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7d3626c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7d3626d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7d3626d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7d3626d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7d3626d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7d3626da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7d3626da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7d3626d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7d3626d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fdc2293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fdc2293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42.jpg"/><Relationship Id="rId4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b="0" sz="43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_1_1_1_1">
    <p:bg>
      <p:bgPr>
        <a:solidFill>
          <a:srgbClr val="1D1C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b="7501" l="11191" r="12414" t="14918"/>
          <a:stretch/>
        </p:blipFill>
        <p:spPr>
          <a:xfrm flipH="1" rot="10800000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_1_1_1_1_1">
    <p:bg>
      <p:bgPr>
        <a:solidFill>
          <a:srgbClr val="F4F4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rect b="b" l="l" r="r" t="t"/>
            <a:pathLst>
              <a:path extrusionOk="0" h="82309" w="122801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4F4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rect b="b" l="l" r="r" t="t"/>
            <a:pathLst>
              <a:path extrusionOk="0" h="27965" w="97825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rect b="b" l="l" r="r" t="t"/>
            <a:pathLst>
              <a:path extrusionOk="0" h="31583" w="96263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rect b="b" l="l" r="r" t="t"/>
            <a:pathLst>
              <a:path extrusionOk="0" h="18784" w="18923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2947" r="5090" t="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rect b="b" l="l" r="r" t="t"/>
            <a:pathLst>
              <a:path extrusionOk="0" h="54158" w="71093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rect b="b" l="l" r="r" t="t"/>
            <a:pathLst>
              <a:path extrusionOk="0" h="67461" w="5089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rect b="b" l="l" r="r" t="t"/>
            <a:pathLst>
              <a:path extrusionOk="0" h="62103" w="81361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rect b="b" l="l" r="r" t="t"/>
            <a:pathLst>
              <a:path extrusionOk="0" h="85174" w="72965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b="0" sz="28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5CE6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bg>
      <p:bgPr>
        <a:solidFill>
          <a:srgbClr val="231E5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bg>
      <p:bgPr>
        <a:solidFill>
          <a:srgbClr val="231E5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rect b="b" l="l" r="r" t="t"/>
            <a:pathLst>
              <a:path extrusionOk="0" h="129415" w="102033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rect b="b" l="l" r="r" t="t"/>
            <a:pathLst>
              <a:path extrusionOk="0" h="135612" w="138591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cap="flat" cmpd="sng" w="9525">
            <a:solidFill>
              <a:srgbClr val="174EF7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3908" l="0" r="0" t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E6C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rect b="b" l="l" r="r" t="t"/>
            <a:pathLst>
              <a:path extrusionOk="0" h="185880" w="125728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cap="flat" cmpd="sng" w="9525">
            <a:solidFill>
              <a:srgbClr val="1D1C4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174E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AF57E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bg>
      <p:bgPr>
        <a:solidFill>
          <a:srgbClr val="F4F4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rect b="b" l="l" r="r" t="t"/>
            <a:pathLst>
              <a:path extrusionOk="0" h="41965" w="60089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1_1_1">
    <p:bg>
      <p:bgPr>
        <a:solidFill>
          <a:srgbClr val="1D1C4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rect b="b" l="l" r="r" t="t"/>
            <a:pathLst>
              <a:path extrusionOk="0" h="128334" w="11486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cap="flat" cmpd="sng" w="9525">
            <a:solidFill>
              <a:srgbClr val="AF57E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b="9632" l="955" r="4409" t="18263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b="1" sz="25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Infrastructure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16500" y="1381075"/>
            <a:ext cx="78027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this presentation</a:t>
            </a:r>
            <a:r>
              <a:rPr lang="en-GB"/>
              <a:t>, we'll dive into the world of IT Infrastructure, exploring where applications live and gaining insights into the essential hardware components that power modern technology.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IT Infrastructure?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16500" y="1381075"/>
            <a:ext cx="78729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 Infrastructure refers to the underlying foundation of hardware, software, networks, and services that support the organization's technology needs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 serves as the backbone of information systems, enabling applications and data to be available, accessible, and secure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 Applications Live?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616500" y="1803700"/>
            <a:ext cx="81378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On-Premises</a:t>
            </a:r>
            <a:r>
              <a:rPr lang="en-GB"/>
              <a:t>: Applications hosted and maintained on local servers within the organization's data centers.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Cloud</a:t>
            </a:r>
            <a:r>
              <a:rPr lang="en-GB"/>
              <a:t>: Applications hosted on cloud platforms, providing scalability, flexibility, and cost-efficiency.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Hybrid</a:t>
            </a:r>
            <a:r>
              <a:rPr lang="en-GB"/>
              <a:t>: A mix of on-premises and cloud environments, allowing organizations to leverage the best of both worlds.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Installed on the </a:t>
            </a:r>
            <a:r>
              <a:rPr b="1" lang="en-GB"/>
              <a:t>user's machine</a:t>
            </a:r>
            <a:r>
              <a:rPr lang="en-GB"/>
              <a:t> (desktop apps)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720000" y="1290825"/>
            <a:ext cx="7139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Applications can reside in different environments based on the organization's needs: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On-Premises Infrastructure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616500" y="1803700"/>
            <a:ext cx="7865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Local Servers</a:t>
            </a:r>
            <a:r>
              <a:rPr lang="en-GB"/>
              <a:t>: Physical hardware hosting applications and data within the organization's data centers.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Data Centers</a:t>
            </a:r>
            <a:r>
              <a:rPr lang="en-GB"/>
              <a:t>: Facilities dedicated to housing servers, storage, networking equipment, and cooling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720000" y="1290825"/>
            <a:ext cx="7139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On-premises infrastructure involves: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Infrastructure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616500" y="1803700"/>
            <a:ext cx="77403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800"/>
              <a:t>Scalability</a:t>
            </a:r>
            <a:r>
              <a:rPr lang="en-GB" sz="1800"/>
              <a:t>: Easily adjust resources based on demand.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800"/>
              <a:t>Accessibility</a:t>
            </a:r>
            <a:r>
              <a:rPr lang="en-GB" sz="1800"/>
              <a:t>: Applications and data accessible from anywhere with an internet connection.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800"/>
              <a:t>Cost Savings</a:t>
            </a:r>
            <a:r>
              <a:rPr lang="en-GB" sz="1800"/>
              <a:t>: Reduced upfront capital expenditures, pay-as-you-go models.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800"/>
              <a:t>Redundancy</a:t>
            </a:r>
            <a:r>
              <a:rPr lang="en-GB" sz="1800"/>
              <a:t>: Data replication across multiple locations for enhanced reliability.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720000" y="1290825"/>
            <a:ext cx="7139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Cloud infrastructure offers numerous benefits: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Overview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616500" y="1803700"/>
            <a:ext cx="60012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4300"/>
              <a:t>Servers</a:t>
            </a:r>
            <a:r>
              <a:rPr lang="en-GB" sz="4300"/>
              <a:t>: Powerful computers that store and process data, hosting applications and services.</a:t>
            </a:r>
            <a:endParaRPr sz="4300"/>
          </a:p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4300"/>
              <a:t>Storage</a:t>
            </a:r>
            <a:r>
              <a:rPr lang="en-GB" sz="4300"/>
              <a:t>: Devices used to store vast amounts of data, such as hard drives and solid-state drives.</a:t>
            </a:r>
            <a:endParaRPr sz="4300"/>
          </a:p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4300"/>
              <a:t>Networking </a:t>
            </a:r>
            <a:r>
              <a:rPr lang="en-GB" sz="4300"/>
              <a:t>Equipment: Routers, switches, and firewalls that facilitate data communication.</a:t>
            </a:r>
            <a:endParaRPr sz="4300"/>
          </a:p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4300"/>
              <a:t>End-User Devices</a:t>
            </a:r>
            <a:r>
              <a:rPr lang="en-GB" sz="4300"/>
              <a:t>: Computers, laptops, tablets, smartphones used by employees to access applications and data.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720000" y="1290825"/>
            <a:ext cx="7139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Hardware is the physical equipment that comprises IT infrastructure: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325" y="1860375"/>
            <a:ext cx="2147775" cy="161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Role of Hardware in Performance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616500" y="1803700"/>
            <a:ext cx="80442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CPU (Central Processing Unit)</a:t>
            </a:r>
            <a:r>
              <a:rPr lang="en-GB"/>
              <a:t>: Performs calculations and executes tasks.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RAM (Random Access Memory)</a:t>
            </a:r>
            <a:r>
              <a:rPr lang="en-GB"/>
              <a:t>: Temporarily stores data and instructions for faster processing.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Storage Speed (HDD vs SSD)</a:t>
            </a:r>
            <a:r>
              <a:rPr lang="en-GB"/>
              <a:t>: Determines how quickly data can be accessed and retrieved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Network Bandwidth</a:t>
            </a:r>
            <a:r>
              <a:rPr lang="en-GB"/>
              <a:t>: Affects the speed of data transmission between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720000" y="1290825"/>
            <a:ext cx="7139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Hardware directly impacts performance: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2FF297FFCCD4FA39F1DC32AE651C0" ma:contentTypeVersion="13" ma:contentTypeDescription="Create a new document." ma:contentTypeScope="" ma:versionID="212e9273085b353bb193d9d3b4e9ce20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77bc42734a3ae26184ac7c878f745357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B91ACA49-2007-4108-B55D-2C69FA7B3303}"/>
</file>

<file path=customXml/itemProps2.xml><?xml version="1.0" encoding="utf-8"?>
<ds:datastoreItem xmlns:ds="http://schemas.openxmlformats.org/officeDocument/2006/customXml" ds:itemID="{355AD45C-B318-4886-8EEB-1620FAE36551}"/>
</file>

<file path=customXml/itemProps3.xml><?xml version="1.0" encoding="utf-8"?>
<ds:datastoreItem xmlns:ds="http://schemas.openxmlformats.org/officeDocument/2006/customXml" ds:itemID="{072A176E-E9A9-4509-86BF-0DCBD969DAE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