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rchivo ExtraBold"/>
      <p:bold r:id="rId16"/>
      <p:boldItalic r:id="rId17"/>
    </p:embeddedFont>
    <p:embeddedFont>
      <p:font typeface="Archiv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Archivo-regular.fntdata"/><Relationship Id="rId21" Type="http://schemas.openxmlformats.org/officeDocument/2006/relationships/font" Target="fonts/Archivo-boldItalic.fntdata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ArchivoExtraBold-boldItalic.fntdata"/><Relationship Id="rId20" Type="http://schemas.openxmlformats.org/officeDocument/2006/relationships/font" Target="fonts/Archivo-italic.fntdata"/><Relationship Id="rId2" Type="http://schemas.openxmlformats.org/officeDocument/2006/relationships/presProps" Target="presProps.xml"/><Relationship Id="rId16" Type="http://schemas.openxmlformats.org/officeDocument/2006/relationships/font" Target="fonts/ArchivoExtraBold-bold.fntdata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3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font" Target="fonts/Archivo-bold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7d517a0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7d517a0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fdc2293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fdc2293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dc2293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dc2293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7d3626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7d3626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c0112c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c0112c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7d3626c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7d3626c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7d3626da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7d3626da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7d3626d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7d3626d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ec0112c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ec0112c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7d517a03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7d517a03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5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41.jpg"/><Relationship Id="rId4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3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b="0" sz="43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_1_1_1_1">
    <p:bg>
      <p:bgPr>
        <a:solidFill>
          <a:srgbClr val="1D1C4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b="7501" l="11191" r="12414" t="14918"/>
          <a:stretch/>
        </p:blipFill>
        <p:spPr>
          <a:xfrm flipH="1" rot="10800000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_1_1_1_1_1">
    <p:bg>
      <p:bgPr>
        <a:solidFill>
          <a:srgbClr val="F4F4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rect b="b" l="l" r="r" t="t"/>
            <a:pathLst>
              <a:path extrusionOk="0" h="82309" w="122801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F4F4F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rect b="b" l="l" r="r" t="t"/>
            <a:pathLst>
              <a:path extrusionOk="0" h="27965" w="97825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rect b="b" l="l" r="r" t="t"/>
            <a:pathLst>
              <a:path extrusionOk="0" h="31583" w="96263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rect b="b" l="l" r="r" t="t"/>
            <a:pathLst>
              <a:path extrusionOk="0" h="18784" w="18923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52947" r="5090" t="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rect b="b" l="l" r="r" t="t"/>
            <a:pathLst>
              <a:path extrusionOk="0" h="54158" w="71093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rect b="b" l="l" r="r" t="t"/>
            <a:pathLst>
              <a:path extrusionOk="0" h="67461" w="5089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bg>
      <p:bgPr>
        <a:solidFill>
          <a:srgbClr val="F4F4F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rect b="b" l="l" r="r" t="t"/>
            <a:pathLst>
              <a:path extrusionOk="0" h="62103" w="81361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rect b="b" l="l" r="r" t="t"/>
            <a:pathLst>
              <a:path extrusionOk="0" h="85174" w="72965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b="0" sz="28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cap="flat" cmpd="sng" w="38100">
            <a:solidFill>
              <a:srgbClr val="5CE6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bg>
      <p:bgPr>
        <a:solidFill>
          <a:srgbClr val="231E5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bg>
      <p:bgPr>
        <a:solidFill>
          <a:srgbClr val="231E5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rect b="b" l="l" r="r" t="t"/>
            <a:pathLst>
              <a:path extrusionOk="0" h="129415" w="102033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rect b="b" l="l" r="r" t="t"/>
            <a:pathLst>
              <a:path extrusionOk="0" h="135612" w="138591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cap="flat" cmpd="sng" w="9525">
            <a:solidFill>
              <a:srgbClr val="174EF7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2217" r="2217" t="0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b="3908" l="0" r="0" t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CE6C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rect b="b" l="l" r="r" t="t"/>
            <a:pathLst>
              <a:path extrusionOk="0" h="185880" w="125728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cap="flat" cmpd="sng" w="9525">
            <a:solidFill>
              <a:srgbClr val="1D1C4E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174E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AF57E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bg>
      <p:bgPr>
        <a:solidFill>
          <a:srgbClr val="F4F4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rect b="b" l="l" r="r" t="t"/>
            <a:pathLst>
              <a:path extrusionOk="0" h="41965" w="60089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bg>
      <p:bgPr>
        <a:solidFill>
          <a:srgbClr val="F4F4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1_1_1">
    <p:bg>
      <p:bgPr>
        <a:solidFill>
          <a:srgbClr val="1D1C4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rect b="b" l="l" r="r" t="t"/>
            <a:pathLst>
              <a:path extrusionOk="0" h="128334" w="11486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cap="flat" cmpd="sng" w="9525">
            <a:solidFill>
              <a:srgbClr val="AF57E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b="9632" l="955" r="4409" t="18263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b="1" sz="25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and Databases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Data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616500" y="1803700"/>
            <a:ext cx="78183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Characterized by </a:t>
            </a:r>
            <a:r>
              <a:rPr b="1" lang="en-GB"/>
              <a:t>high volume, velocity, and variety</a:t>
            </a:r>
            <a:r>
              <a:rPr lang="en-GB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Requires new technologies for efficient storage and analysis (Hadoop, Spark, NoSQL)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Examples: clickstream data, server logs, social media data, trading/financial data, scientific data, retail data, telecom, etc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 txBox="1"/>
          <p:nvPr/>
        </p:nvSpPr>
        <p:spPr>
          <a:xfrm>
            <a:off x="720000" y="1290825"/>
            <a:ext cx="759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Big Data represents extremely large data sets that cannot be processed with traditional tools 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189" y="3272925"/>
            <a:ext cx="3045524" cy="16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41" name="Google Shape;241;p36"/>
          <p:cNvSpPr txBox="1"/>
          <p:nvPr>
            <p:ph type="title"/>
          </p:nvPr>
        </p:nvSpPr>
        <p:spPr>
          <a:xfrm>
            <a:off x="765150" y="121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Q &amp; 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16500" y="1381075"/>
            <a:ext cx="7740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this presentation</a:t>
            </a:r>
            <a:r>
              <a:rPr lang="en-GB"/>
              <a:t>, we'll explore a bit about data and the different types of databases.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What is Data?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Data is raw </a:t>
            </a:r>
            <a:r>
              <a:rPr b="1" lang="en-GB"/>
              <a:t>facts</a:t>
            </a:r>
            <a:r>
              <a:rPr lang="en-GB"/>
              <a:t>, </a:t>
            </a:r>
            <a:r>
              <a:rPr b="1" lang="en-GB"/>
              <a:t>statistics</a:t>
            </a:r>
            <a:r>
              <a:rPr lang="en-GB"/>
              <a:t>, or </a:t>
            </a:r>
            <a:r>
              <a:rPr b="1" lang="en-GB"/>
              <a:t>pieces </a:t>
            </a:r>
            <a:r>
              <a:rPr lang="en-GB"/>
              <a:t>of information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 can be </a:t>
            </a:r>
            <a:r>
              <a:rPr b="1" lang="en-GB"/>
              <a:t>numbers, text, images, audio</a:t>
            </a:r>
            <a:r>
              <a:rPr lang="en-GB"/>
              <a:t>, </a:t>
            </a:r>
            <a:r>
              <a:rPr b="1" lang="en-GB"/>
              <a:t>video</a:t>
            </a:r>
            <a:r>
              <a:rPr lang="en-GB"/>
              <a:t>,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Data helps us understand the world and </a:t>
            </a:r>
            <a:r>
              <a:rPr b="1" lang="en-GB"/>
              <a:t>make decisions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Example: customer information, sales figures, financial transactions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925" y="1381075"/>
            <a:ext cx="3986850" cy="25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vs Information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89575" y="1381075"/>
            <a:ext cx="3738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Data:</a:t>
            </a:r>
            <a:endParaRPr b="1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Raw Facts</a:t>
            </a:r>
            <a:r>
              <a:rPr lang="en-GB"/>
              <a:t>: Data refers to raw facts and figures without any context. It can be numbers, characters, symbols, or even a set of random facts that, in isolation, may not make much sense.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Unprocessed</a:t>
            </a:r>
            <a:r>
              <a:rPr lang="en-GB"/>
              <a:t>: Data hasn't been analyzed or processed in any way.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No Interpretation</a:t>
            </a:r>
            <a:r>
              <a:rPr lang="en-GB"/>
              <a:t>: It doesn't have meaning or value in its raw state. For instance, a list of numbers is data until it's organized or interpreted in a meaningful way.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Building Block</a:t>
            </a:r>
            <a:r>
              <a:rPr lang="en-GB"/>
              <a:t>: It's the foundation on which information is built.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4732900" y="1381075"/>
            <a:ext cx="3738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Information</a:t>
            </a:r>
            <a:r>
              <a:rPr b="1" lang="en-GB"/>
              <a:t>:</a:t>
            </a:r>
            <a:endParaRPr b="1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Processed Data</a:t>
            </a:r>
            <a:r>
              <a:rPr lang="en-GB"/>
              <a:t>: Information is data that has been processed, organized, or structured in some way to make it meaningful.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Provides Context</a:t>
            </a:r>
            <a:r>
              <a:rPr lang="en-GB"/>
              <a:t>: Information gives context to data, turning it into something useful. For instance, the average of a set of numbers (data) can provide information about that set.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Has Meaning</a:t>
            </a:r>
            <a:r>
              <a:rPr lang="en-GB"/>
              <a:t>: It is data that has been given a purpose and relevance.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Basis for Decisions</a:t>
            </a:r>
            <a:r>
              <a:rPr lang="en-GB"/>
              <a:t>: In businesses and other organizations, information is often the basis for making decisions.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Data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616500" y="1803700"/>
            <a:ext cx="77637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Structured</a:t>
            </a:r>
            <a:r>
              <a:rPr lang="en-GB"/>
              <a:t>: organized into tables, rows, and columns (e.g. spreadsheet)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Unstructured</a:t>
            </a:r>
            <a:r>
              <a:rPr lang="en-GB"/>
              <a:t>: does not fit into traditional databases (e.g. emails, social media posts)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Semi-structured</a:t>
            </a:r>
            <a:r>
              <a:rPr lang="en-GB"/>
              <a:t>: does not fit neatly into tables (e.g. XML, JSON)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720000" y="1290825"/>
            <a:ext cx="7139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We can differentiate between the following types of data: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a Database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616500" y="1803700"/>
            <a:ext cx="7787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Centralizes </a:t>
            </a:r>
            <a:r>
              <a:rPr lang="en-GB"/>
              <a:t>data and </a:t>
            </a:r>
            <a:r>
              <a:rPr lang="en-GB"/>
              <a:t>eliminates </a:t>
            </a:r>
            <a:r>
              <a:rPr lang="en-GB"/>
              <a:t>data silos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Improves data </a:t>
            </a:r>
            <a:r>
              <a:rPr b="1" lang="en-GB"/>
              <a:t>integrity </a:t>
            </a:r>
            <a:r>
              <a:rPr lang="en-GB"/>
              <a:t>and reduce redundancies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Enhances </a:t>
            </a:r>
            <a:r>
              <a:rPr b="1" lang="en-GB"/>
              <a:t>security </a:t>
            </a:r>
            <a:r>
              <a:rPr lang="en-GB"/>
              <a:t>and </a:t>
            </a:r>
            <a:r>
              <a:rPr b="1" lang="en-GB"/>
              <a:t>access control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Allows easy </a:t>
            </a:r>
            <a:r>
              <a:rPr b="1" lang="en-GB"/>
              <a:t>querying</a:t>
            </a:r>
            <a:r>
              <a:rPr lang="en-GB"/>
              <a:t>, </a:t>
            </a:r>
            <a:r>
              <a:rPr b="1" lang="en-GB"/>
              <a:t>reporting </a:t>
            </a:r>
            <a:r>
              <a:rPr lang="en-GB"/>
              <a:t>and </a:t>
            </a:r>
            <a:r>
              <a:rPr b="1" lang="en-GB"/>
              <a:t>analysis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Serves </a:t>
            </a:r>
            <a:r>
              <a:rPr lang="en-GB"/>
              <a:t>the business, helps make </a:t>
            </a:r>
            <a:r>
              <a:rPr b="1" lang="en-GB"/>
              <a:t>data-driven </a:t>
            </a:r>
            <a:r>
              <a:rPr lang="en-GB"/>
              <a:t>business decisions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720000" y="1290825"/>
            <a:ext cx="7139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A good database solution: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Databases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616500" y="1803700"/>
            <a:ext cx="79665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Relational</a:t>
            </a:r>
            <a:r>
              <a:rPr lang="en-GB"/>
              <a:t>: organize data into related tables with rows and columns (e.g. Spreadsheets)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SQL: </a:t>
            </a:r>
            <a:r>
              <a:rPr lang="en-GB"/>
              <a:t>a type of relational database that uses the SQL language (PostgreSQL, MSSQL, MySQL, etc)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Non-relational</a:t>
            </a:r>
            <a:r>
              <a:rPr lang="en-GB"/>
              <a:t> (or NoSQL): flexible schemas, useful for unstructured data (e.g. MongoDB, Cassandra)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Graph</a:t>
            </a:r>
            <a:r>
              <a:rPr lang="en-GB"/>
              <a:t>: store data with connections between entities (e.g. Neo4J)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Other </a:t>
            </a:r>
            <a:r>
              <a:rPr lang="en-GB"/>
              <a:t>types: document, time-series, key-value, etc.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720000" y="1290825"/>
            <a:ext cx="7139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Over time, different approaches have arisen for storing data: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SQL?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616500" y="1381075"/>
            <a:ext cx="7739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Structured Query Language</a:t>
            </a:r>
            <a:r>
              <a:rPr lang="en-GB"/>
              <a:t>: A domain-specific language for managing and manipulating relational databases.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Supports</a:t>
            </a:r>
            <a:r>
              <a:rPr b="1" lang="en-GB"/>
              <a:t> CRUD Operations</a:t>
            </a:r>
            <a:r>
              <a:rPr lang="en-GB"/>
              <a:t>: Used to Create, Read, Update, and Delete data stored in database tables.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Schema Manipulation</a:t>
            </a:r>
            <a:r>
              <a:rPr lang="en-GB"/>
              <a:t>: Allows defining, altering, and dropping tables and relationships.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Data Integrity</a:t>
            </a:r>
            <a:r>
              <a:rPr lang="en-GB"/>
              <a:t>: Provides mechanisms for enforcing database constraints and relationships.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Widely Adopted</a:t>
            </a:r>
            <a:r>
              <a:rPr lang="en-GB"/>
              <a:t>: Supported by many relational database systems like MySQL, PostgreSQL, and SQL Server.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Standardized</a:t>
            </a:r>
            <a:r>
              <a:rPr lang="en-GB"/>
              <a:t>: Though variations exist, SQL's core functionality is standardized across platforms.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077" y="4343075"/>
            <a:ext cx="1113849" cy="5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616500" y="1803700"/>
            <a:ext cx="8106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Descriptive</a:t>
            </a:r>
            <a:r>
              <a:rPr lang="en-GB"/>
              <a:t>: summarize data to see patterns (reports, visualizations)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Diagnostic</a:t>
            </a:r>
            <a:r>
              <a:rPr lang="en-GB"/>
              <a:t>: understand why something happened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Predictive</a:t>
            </a:r>
            <a:r>
              <a:rPr lang="en-GB"/>
              <a:t>: use data to forecast future outcomes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Prescriptive</a:t>
            </a:r>
            <a:r>
              <a:rPr lang="en-GB"/>
              <a:t>: recommend actions to take for optimal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Some tools: Excel/Google Sheets, SQL, Tableau, R, Python, Microsoft Power BI, SAP BusinessObjects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720000" y="1290825"/>
            <a:ext cx="759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Data analysis refers to a set of techniques and tools to analyze and extract insights from data.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2FF297FFCCD4FA39F1DC32AE651C0" ma:contentTypeVersion="13" ma:contentTypeDescription="Create a new document." ma:contentTypeScope="" ma:versionID="212e9273085b353bb193d9d3b4e9ce20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77bc42734a3ae26184ac7c878f745357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Props1.xml><?xml version="1.0" encoding="utf-8"?>
<ds:datastoreItem xmlns:ds="http://schemas.openxmlformats.org/officeDocument/2006/customXml" ds:itemID="{4C7E705A-FAD8-42C2-AD4B-AF40A4CE4E41}"/>
</file>

<file path=customXml/itemProps2.xml><?xml version="1.0" encoding="utf-8"?>
<ds:datastoreItem xmlns:ds="http://schemas.openxmlformats.org/officeDocument/2006/customXml" ds:itemID="{980D4DFB-F162-4F3E-86B1-91C83C3B1221}"/>
</file>

<file path=customXml/itemProps3.xml><?xml version="1.0" encoding="utf-8"?>
<ds:datastoreItem xmlns:ds="http://schemas.openxmlformats.org/officeDocument/2006/customXml" ds:itemID="{2D6AEC0C-6541-40D8-9479-D4B70A03512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