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rchivo ExtraBold"/>
      <p:bold r:id="rId26"/>
      <p:boldItalic r:id="rId27"/>
    </p:embeddedFont>
    <p:embeddedFont>
      <p:font typeface="Archiv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ArchivoExtraBold-bold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34" Type="http://schemas.openxmlformats.org/officeDocument/2006/relationships/customXml" Target="../customXml/item3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customXml" Target="../customXml/item2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Archivo-bold.fntdata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1.xml"/><Relationship Id="rId23" Type="http://schemas.openxmlformats.org/officeDocument/2006/relationships/slide" Target="slides/slide19.xml"/><Relationship Id="rId28" Type="http://schemas.openxmlformats.org/officeDocument/2006/relationships/font" Target="fonts/Archivo-regular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1" Type="http://schemas.openxmlformats.org/officeDocument/2006/relationships/font" Target="fonts/Archivo-boldItalic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ArchivoExtraBold-boldItalic.fntdata"/><Relationship Id="rId30" Type="http://schemas.openxmlformats.org/officeDocument/2006/relationships/font" Target="fonts/Archivo-italic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67221d1e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67221d1e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7221d1e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7221d1e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67221d1e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67221d1e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67221d1e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67221d1e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67221d1e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67221d1e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67221d1e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67221d1e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67221d1e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67221d1e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67221d1e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67221d1e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67221d1e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67221d1e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67221d1e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67221d1e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67221d1ef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67221d1e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67221d1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67221d1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7221d1e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7221d1e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67221d1e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67221d1e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7221d1e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7221d1e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67221d1e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67221d1e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67221d1e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67221d1e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67221d1e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67221d1e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1.jp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Project Management and Governance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72675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Governance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IT Governance?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Alignment of IT strategy and goals with business objectives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Framework for decision rights, accountability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policies, standards, guidelines, procedures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Oversight of critical IT initiatives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Steering Committee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Executive stakeholders who oversee IT strategy and investments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Provide guidance on priority projects and spending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Review status of projects and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Make enterprise architecture decisions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Risk Management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Identify and assess risks continuously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 mitigation and contingency plans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Cybersecurity threats, data loss, system outages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Financial, legal, regulatory risks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and Contract Management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Outline requirements, evaluate vendors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Negotiate terms, pricing, service levels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relationships, agreements, payments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Govern usage, licensing, renewals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Key Performance Indicators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Metrics for monitoring IT performance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Server uptime, response times, incidents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Project on-time/on-budget delivery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Customer satisfaction, net promoter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Compliance and Audits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616500" y="1381075"/>
            <a:ext cx="8145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Adhere to internal policies, external regulations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 audits to identify gaps, risks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Remediate issues, optimize controls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Maintain compliance with data protection laws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study: Commonwealth Bank of Australia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Commonwealth Bank of Australia (CBA) operated on a 40+ year old legacy core banking system that was inefficient, inflexible, and posed risks.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embarked on a core banking modernization initiative to transform operations.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616500" y="1381075"/>
            <a:ext cx="7857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They adopted an agile approach dividing the program into over 300 2-week sprints delivering incremental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Established a project management office for coordination and centralized decision making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Used continuous integration and automated testing to accelerate delivery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Prioritized DevOps culture collaboration between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Governance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616500" y="1381075"/>
            <a:ext cx="7857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Created a steering committee of senior executives providing oversight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Implemented a risk management framework and controls to mitigate hazards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Conducted regular audits and milestone reviews for governance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Managed regulatory compliance through the transformation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81612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presentation introduces key concepts related to IT project management and governance.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616500" y="1381075"/>
            <a:ext cx="7857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After 5 years, CBA successfully deployed the new core platform realizing a 30% improvement in productivity from streamlined operations and increased automation. The agile approach enabled faster adaptations to changing requirements.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banking case study demonstrates effective IT project management and governance in coordinating a complex core modernization initiative.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93" name="Google Shape;293;p46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Project Management 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969075"/>
            <a:ext cx="80364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Developing a project plan with scope, schedule, resources, budgets, risks, and milestones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Assembling an appropriate team with clear roles and responsibilities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Implementing organizational processes around IT projects such as intake/evaluation, change control, communications, status reporting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Managing project execution per the plan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Utilizing specialized project management tools for scheduling, documentation, reporting, collaboration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Ensuring stakeholder participation, addressing needs, aligning business 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Applying methodologies like Agile, Scrum or Waterfall depending on the project characteristics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Measuring key project metrics around budget, quality, risks, issues, change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Transitioning project deliverables to operations and maintenance, while capturing lessons learned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02675" y="1252100"/>
            <a:ext cx="8073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IT project management refers to the application of knowledge, skills, tools and techniques to manage information technology projects in order to meet requirements and deliver business value. Some key aspects: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1: Initiation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Document business case, objectives,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 project scope, timeline, costs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Secure sponsor commitment, identify team roles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 project charter, establish governance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2: </a:t>
            </a:r>
            <a:r>
              <a:rPr lang="en-GB"/>
              <a:t>Planning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Create comprehensive project plan and schedule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 tasks, durations, milestones, dependencies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Estimate resource needs, budget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Identify risks, constraints,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3: Execution and Control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Kick off project, assign tasks to team members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Monitor progress per plan, track issues and risks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changes through change control process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Report status, metrics to stakeholders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4: </a:t>
            </a:r>
            <a:r>
              <a:rPr lang="en-GB"/>
              <a:t>Project Closure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Verify all deliverables completed, objectives met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Transfer project to operations for maintenance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Document lessons learned for future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Celebrate team's success!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Methodologies: Agile/Scrum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Iterative approach for complex, uncertain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Break into sprints, prioritize most valuable features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Continuous planning, development, testing, feedback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Focused on fast adaption, customer collaboration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Methodologies: Waterfall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616500" y="1381075"/>
            <a:ext cx="8013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Linear, sequential software development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Divided into requirements, design, implementation, testing, deployment phases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Output of one phase is input to next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Limited flexibility; scope must be clear upfront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Works well when requirements are fixed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D52FF297FFCCD4FA39F1DC32AE651C0" ma:contentTypeVersion="13" ma:contentTypeDescription="Új dokumentum létrehozása." ma:contentTypeScope="" ma:versionID="99c698ca09198c1b59db2c62160c890e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339b4c008a87b348abdfe41278f7bb20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Képcímkék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453934E1-B36E-4180-B0AA-A220AC61C32C}"/>
</file>

<file path=customXml/itemProps2.xml><?xml version="1.0" encoding="utf-8"?>
<ds:datastoreItem xmlns:ds="http://schemas.openxmlformats.org/officeDocument/2006/customXml" ds:itemID="{89011F5B-A362-4D49-8512-AEC5F32E2DCD}"/>
</file>

<file path=customXml/itemProps3.xml><?xml version="1.0" encoding="utf-8"?>
<ds:datastoreItem xmlns:ds="http://schemas.openxmlformats.org/officeDocument/2006/customXml" ds:itemID="{3FF09F9F-46A6-40CF-B280-7FAFA677A34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