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rchivo ExtraBold"/>
      <p:bold r:id="rId16"/>
      <p:boldItalic r:id="rId17"/>
    </p:embeddedFont>
    <p:embeddedFont>
      <p:font typeface="Archiv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Archivo-regular.fntdata"/><Relationship Id="rId21" Type="http://schemas.openxmlformats.org/officeDocument/2006/relationships/font" Target="fonts/Archivo-boldItalic.fntdata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ArchivoExtraBold-boldItalic.fntdata"/><Relationship Id="rId20" Type="http://schemas.openxmlformats.org/officeDocument/2006/relationships/font" Target="fonts/Archivo-italic.fntdata"/><Relationship Id="rId2" Type="http://schemas.openxmlformats.org/officeDocument/2006/relationships/presProps" Target="presProps.xml"/><Relationship Id="rId16" Type="http://schemas.openxmlformats.org/officeDocument/2006/relationships/font" Target="fonts/ArchivoExtraBold-bold.fntdata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ustomXml" Target="../customXml/item3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ustomXml" Target="../customXml/item2.xml"/><Relationship Id="rId10" Type="http://schemas.openxmlformats.org/officeDocument/2006/relationships/slide" Target="slides/slide6.xml"/><Relationship Id="rId19" Type="http://schemas.openxmlformats.org/officeDocument/2006/relationships/font" Target="fonts/Archivo-bold.fntdata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2f9ebe4c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2f9ebe4c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fdc22931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5fdc22931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fdc2293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fdc2293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71c2d33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71c2d33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2f9ebe4c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2f9ebe4c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65d24223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65d24223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71c2d33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71c2d33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71c2d33c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771c2d33c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2f9ebe4c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82f9ebe4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2f9ebe4c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82f9ebe4c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png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Relationship Id="rId3" Type="http://schemas.openxmlformats.org/officeDocument/2006/relationships/image" Target="../media/image1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43.jpg"/><Relationship Id="rId4" Type="http://schemas.openxmlformats.org/officeDocument/2006/relationships/image" Target="../media/image1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jpg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jpg"/><Relationship Id="rId3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8.png"/><Relationship Id="rId4" Type="http://schemas.openxmlformats.org/officeDocument/2006/relationships/image" Target="../media/image1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1792450" y="1545450"/>
            <a:ext cx="5559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chivo ExtraBold"/>
              <a:buNone/>
              <a:defRPr b="0" sz="4300">
                <a:solidFill>
                  <a:schemeClr val="l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">
  <p:cSld name="CUSTOM_1_1_1_1">
    <p:bg>
      <p:bgPr>
        <a:solidFill>
          <a:srgbClr val="1D1C4E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 amt="49000"/>
          </a:blip>
          <a:srcRect b="7501" l="11191" r="12414" t="14918"/>
          <a:stretch/>
        </p:blipFill>
        <p:spPr>
          <a:xfrm flipH="1" rot="10800000">
            <a:off x="5826750" y="183901"/>
            <a:ext cx="4887351" cy="47756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3871700"/>
            <a:ext cx="2269075" cy="19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1">
  <p:cSld name="CUSTOM_1_1_1_1_1">
    <p:bg>
      <p:bgPr>
        <a:solidFill>
          <a:srgbClr val="F4F4F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92926" y="-565188"/>
            <a:ext cx="6520248" cy="627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>
            <p:ph type="title"/>
          </p:nvPr>
        </p:nvSpPr>
        <p:spPr>
          <a:xfrm>
            <a:off x="623400" y="63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1C4E"/>
              </a:buClr>
              <a:buSzPts val="2800"/>
              <a:buNone/>
              <a:defRPr sz="2800">
                <a:solidFill>
                  <a:srgbClr val="1D1C4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/>
        </p:nvSpPr>
        <p:spPr>
          <a:xfrm>
            <a:off x="-824169" y="4059378"/>
            <a:ext cx="3070025" cy="2057725"/>
          </a:xfrm>
          <a:custGeom>
            <a:rect b="b" l="l" r="r" t="t"/>
            <a:pathLst>
              <a:path extrusionOk="0" h="82309" w="122801">
                <a:moveTo>
                  <a:pt x="17812" y="7128"/>
                </a:moveTo>
                <a:cubicBezTo>
                  <a:pt x="30004" y="1921"/>
                  <a:pt x="56674" y="-2905"/>
                  <a:pt x="73438" y="2556"/>
                </a:cubicBezTo>
                <a:cubicBezTo>
                  <a:pt x="90202" y="8017"/>
                  <a:pt x="112300" y="28591"/>
                  <a:pt x="118396" y="39894"/>
                </a:cubicBezTo>
                <a:cubicBezTo>
                  <a:pt x="124492" y="51197"/>
                  <a:pt x="125635" y="63643"/>
                  <a:pt x="110014" y="70374"/>
                </a:cubicBezTo>
                <a:cubicBezTo>
                  <a:pt x="94393" y="77105"/>
                  <a:pt x="42958" y="86376"/>
                  <a:pt x="24670" y="80280"/>
                </a:cubicBezTo>
                <a:cubicBezTo>
                  <a:pt x="6382" y="74184"/>
                  <a:pt x="1429" y="45990"/>
                  <a:pt x="286" y="33798"/>
                </a:cubicBezTo>
                <a:cubicBezTo>
                  <a:pt x="-857" y="21606"/>
                  <a:pt x="5620" y="12335"/>
                  <a:pt x="17812" y="7128"/>
                </a:cubicBezTo>
                <a:close/>
              </a:path>
            </a:pathLst>
          </a:custGeom>
          <a:solidFill>
            <a:srgbClr val="5CE6C0"/>
          </a:solidFill>
          <a:ln>
            <a:noFill/>
          </a:ln>
        </p:spPr>
      </p:sp>
      <p:pic>
        <p:nvPicPr>
          <p:cNvPr id="74" name="Google Shape;7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51" y="3871228"/>
            <a:ext cx="937625" cy="100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61147">
            <a:off x="2135727" y="4215701"/>
            <a:ext cx="1573076" cy="134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F4F4F4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/>
          <p:nvPr/>
        </p:nvSpPr>
        <p:spPr>
          <a:xfrm>
            <a:off x="1025845" y="-228426"/>
            <a:ext cx="2445625" cy="699125"/>
          </a:xfrm>
          <a:custGeom>
            <a:rect b="b" l="l" r="r" t="t"/>
            <a:pathLst>
              <a:path extrusionOk="0" h="27965" w="97825">
                <a:moveTo>
                  <a:pt x="6445" y="1862"/>
                </a:moveTo>
                <a:cubicBezTo>
                  <a:pt x="2329" y="4214"/>
                  <a:pt x="-2963" y="10095"/>
                  <a:pt x="2133" y="14407"/>
                </a:cubicBezTo>
                <a:cubicBezTo>
                  <a:pt x="7229" y="18719"/>
                  <a:pt x="23564" y="26821"/>
                  <a:pt x="37023" y="27736"/>
                </a:cubicBezTo>
                <a:cubicBezTo>
                  <a:pt x="50483" y="28651"/>
                  <a:pt x="73351" y="24011"/>
                  <a:pt x="82890" y="19895"/>
                </a:cubicBezTo>
                <a:cubicBezTo>
                  <a:pt x="92429" y="15779"/>
                  <a:pt x="103602" y="6305"/>
                  <a:pt x="94259" y="3038"/>
                </a:cubicBezTo>
                <a:cubicBezTo>
                  <a:pt x="84916" y="-229"/>
                  <a:pt x="41466" y="490"/>
                  <a:pt x="26830" y="294"/>
                </a:cubicBezTo>
                <a:cubicBezTo>
                  <a:pt x="12194" y="98"/>
                  <a:pt x="10561" y="-490"/>
                  <a:pt x="6445" y="1862"/>
                </a:cubicBezTo>
                <a:close/>
              </a:path>
            </a:pathLst>
          </a:custGeom>
          <a:solidFill>
            <a:srgbClr val="174EF7"/>
          </a:solidFill>
          <a:ln>
            <a:noFill/>
          </a:ln>
        </p:spPr>
      </p:sp>
      <p:sp>
        <p:nvSpPr>
          <p:cNvPr id="88" name="Google Shape;88;p14"/>
          <p:cNvSpPr/>
          <p:nvPr/>
        </p:nvSpPr>
        <p:spPr>
          <a:xfrm>
            <a:off x="6521849" y="4465241"/>
            <a:ext cx="2406575" cy="789575"/>
          </a:xfrm>
          <a:custGeom>
            <a:rect b="b" l="l" r="r" t="t"/>
            <a:pathLst>
              <a:path extrusionOk="0" h="31583" w="96263">
                <a:moveTo>
                  <a:pt x="476" y="27630"/>
                </a:moveTo>
                <a:cubicBezTo>
                  <a:pt x="-3575" y="22468"/>
                  <a:pt x="20797" y="1691"/>
                  <a:pt x="35759" y="188"/>
                </a:cubicBezTo>
                <a:cubicBezTo>
                  <a:pt x="50721" y="-1315"/>
                  <a:pt x="80972" y="13647"/>
                  <a:pt x="90250" y="18613"/>
                </a:cubicBezTo>
                <a:cubicBezTo>
                  <a:pt x="99528" y="23579"/>
                  <a:pt x="96457" y="27891"/>
                  <a:pt x="91426" y="29982"/>
                </a:cubicBezTo>
                <a:cubicBezTo>
                  <a:pt x="86395" y="32073"/>
                  <a:pt x="75222" y="31550"/>
                  <a:pt x="60064" y="31158"/>
                </a:cubicBezTo>
                <a:cubicBezTo>
                  <a:pt x="44906" y="30766"/>
                  <a:pt x="4527" y="32792"/>
                  <a:pt x="476" y="27630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687" y="2673426"/>
            <a:ext cx="1544276" cy="18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975" y="-140225"/>
            <a:ext cx="1009075" cy="9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6488513" y="4478349"/>
            <a:ext cx="473075" cy="469600"/>
          </a:xfrm>
          <a:custGeom>
            <a:rect b="b" l="l" r="r" t="t"/>
            <a:pathLst>
              <a:path extrusionOk="0" h="18784" w="18923">
                <a:moveTo>
                  <a:pt x="12961" y="196"/>
                </a:moveTo>
                <a:cubicBezTo>
                  <a:pt x="9890" y="980"/>
                  <a:pt x="221" y="8102"/>
                  <a:pt x="25" y="11173"/>
                </a:cubicBezTo>
                <a:cubicBezTo>
                  <a:pt x="-171" y="14244"/>
                  <a:pt x="8845" y="17968"/>
                  <a:pt x="11785" y="18621"/>
                </a:cubicBezTo>
                <a:cubicBezTo>
                  <a:pt x="14725" y="19274"/>
                  <a:pt x="16555" y="17119"/>
                  <a:pt x="17666" y="15093"/>
                </a:cubicBezTo>
                <a:cubicBezTo>
                  <a:pt x="18777" y="13068"/>
                  <a:pt x="19234" y="8951"/>
                  <a:pt x="18450" y="6468"/>
                </a:cubicBezTo>
                <a:cubicBezTo>
                  <a:pt x="17666" y="3985"/>
                  <a:pt x="16032" y="-588"/>
                  <a:pt x="12961" y="196"/>
                </a:cubicBezTo>
                <a:close/>
              </a:path>
            </a:pathLst>
          </a:custGeom>
          <a:solidFill>
            <a:srgbClr val="F9EE60"/>
          </a:solidFill>
          <a:ln>
            <a:noFill/>
          </a:ln>
        </p:spPr>
      </p:sp>
      <p:pic>
        <p:nvPicPr>
          <p:cNvPr id="92" name="Google Shape;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504307">
            <a:off x="211126" y="-595736"/>
            <a:ext cx="1678199" cy="143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2">
            <a:alphaModFix/>
          </a:blip>
          <a:srcRect b="0" l="52947" r="5090" t="0"/>
          <a:stretch/>
        </p:blipFill>
        <p:spPr>
          <a:xfrm>
            <a:off x="5509050" y="-109500"/>
            <a:ext cx="3918600" cy="5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>
            <p:ph type="title"/>
          </p:nvPr>
        </p:nvSpPr>
        <p:spPr>
          <a:xfrm>
            <a:off x="641575" y="529800"/>
            <a:ext cx="4604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64225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4039" t="0"/>
          <a:stretch/>
        </p:blipFill>
        <p:spPr>
          <a:xfrm>
            <a:off x="297450" y="329720"/>
            <a:ext cx="4045200" cy="44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>
            <p:ph type="title"/>
          </p:nvPr>
        </p:nvSpPr>
        <p:spPr>
          <a:xfrm>
            <a:off x="4660700" y="529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683350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1">
  <p:cSld name="SECTION_TITLE_AND_DESCRIPTION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2">
            <a:alphaModFix/>
          </a:blip>
          <a:srcRect b="9" l="0" r="0" t="9"/>
          <a:stretch/>
        </p:blipFill>
        <p:spPr>
          <a:xfrm>
            <a:off x="5715000" y="0"/>
            <a:ext cx="3428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type="title"/>
          </p:nvPr>
        </p:nvSpPr>
        <p:spPr>
          <a:xfrm>
            <a:off x="643800" y="529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66450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17"/>
          <p:cNvSpPr/>
          <p:nvPr/>
        </p:nvSpPr>
        <p:spPr>
          <a:xfrm>
            <a:off x="7028102" y="-438250"/>
            <a:ext cx="2115905" cy="1550137"/>
          </a:xfrm>
          <a:custGeom>
            <a:rect b="b" l="l" r="r" t="t"/>
            <a:pathLst>
              <a:path extrusionOk="0" h="54158" w="71093">
                <a:moveTo>
                  <a:pt x="4865" y="6811"/>
                </a:moveTo>
                <a:cubicBezTo>
                  <a:pt x="95" y="11189"/>
                  <a:pt x="-1407" y="20205"/>
                  <a:pt x="1729" y="26412"/>
                </a:cubicBezTo>
                <a:cubicBezTo>
                  <a:pt x="4865" y="32619"/>
                  <a:pt x="15515" y="39480"/>
                  <a:pt x="23682" y="44054"/>
                </a:cubicBezTo>
                <a:cubicBezTo>
                  <a:pt x="31849" y="48628"/>
                  <a:pt x="43349" y="55618"/>
                  <a:pt x="50732" y="53854"/>
                </a:cubicBezTo>
                <a:cubicBezTo>
                  <a:pt x="58115" y="52090"/>
                  <a:pt x="65237" y="40722"/>
                  <a:pt x="67981" y="33469"/>
                </a:cubicBezTo>
                <a:cubicBezTo>
                  <a:pt x="70725" y="26217"/>
                  <a:pt x="73469" y="15893"/>
                  <a:pt x="67197" y="10339"/>
                </a:cubicBezTo>
                <a:cubicBezTo>
                  <a:pt x="60925" y="4785"/>
                  <a:pt x="40736" y="735"/>
                  <a:pt x="30347" y="147"/>
                </a:cubicBezTo>
                <a:cubicBezTo>
                  <a:pt x="19958" y="-441"/>
                  <a:pt x="9635" y="2434"/>
                  <a:pt x="4865" y="6811"/>
                </a:cubicBezTo>
                <a:close/>
              </a:path>
            </a:pathLst>
          </a:custGeom>
          <a:solidFill>
            <a:srgbClr val="FFF145"/>
          </a:solidFill>
          <a:ln>
            <a:noFill/>
          </a:ln>
        </p:spPr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5230472" y="3701314"/>
            <a:ext cx="1272250" cy="1686525"/>
          </a:xfrm>
          <a:custGeom>
            <a:rect b="b" l="l" r="r" t="t"/>
            <a:pathLst>
              <a:path extrusionOk="0" h="67461" w="50890">
                <a:moveTo>
                  <a:pt x="27638" y="265"/>
                </a:moveTo>
                <a:cubicBezTo>
                  <a:pt x="22150" y="1114"/>
                  <a:pt x="17707" y="4903"/>
                  <a:pt x="13525" y="12417"/>
                </a:cubicBezTo>
                <a:cubicBezTo>
                  <a:pt x="9343" y="19931"/>
                  <a:pt x="4508" y="36462"/>
                  <a:pt x="2548" y="45348"/>
                </a:cubicBezTo>
                <a:cubicBezTo>
                  <a:pt x="588" y="54234"/>
                  <a:pt x="-1503" y="62793"/>
                  <a:pt x="1764" y="65733"/>
                </a:cubicBezTo>
                <a:cubicBezTo>
                  <a:pt x="5031" y="68673"/>
                  <a:pt x="14309" y="67693"/>
                  <a:pt x="22149" y="62989"/>
                </a:cubicBezTo>
                <a:cubicBezTo>
                  <a:pt x="29990" y="58285"/>
                  <a:pt x="44756" y="46785"/>
                  <a:pt x="48807" y="37507"/>
                </a:cubicBezTo>
                <a:cubicBezTo>
                  <a:pt x="52858" y="28229"/>
                  <a:pt x="49983" y="13528"/>
                  <a:pt x="46455" y="7321"/>
                </a:cubicBezTo>
                <a:cubicBezTo>
                  <a:pt x="42927" y="1114"/>
                  <a:pt x="33126" y="-584"/>
                  <a:pt x="27638" y="265"/>
                </a:cubicBezTo>
                <a:close/>
              </a:path>
            </a:pathLst>
          </a:custGeom>
          <a:solidFill>
            <a:srgbClr val="174EF7"/>
          </a:solidFill>
          <a:ln>
            <a:noFill/>
          </a:ln>
        </p:spPr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200" y="3322400"/>
            <a:ext cx="2030150" cy="17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type="title"/>
          </p:nvPr>
        </p:nvSpPr>
        <p:spPr>
          <a:xfrm>
            <a:off x="616500" y="952325"/>
            <a:ext cx="80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616500" y="1464350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2">
    <p:bg>
      <p:bgPr>
        <a:solidFill>
          <a:srgbClr val="F4F4F4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type="title"/>
          </p:nvPr>
        </p:nvSpPr>
        <p:spPr>
          <a:xfrm>
            <a:off x="413250" y="971925"/>
            <a:ext cx="80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413250" y="1483950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19"/>
          <p:cNvSpPr/>
          <p:nvPr/>
        </p:nvSpPr>
        <p:spPr>
          <a:xfrm rot="-484938">
            <a:off x="-532215" y="-349830"/>
            <a:ext cx="2034092" cy="1552627"/>
          </a:xfrm>
          <a:custGeom>
            <a:rect b="b" l="l" r="r" t="t"/>
            <a:pathLst>
              <a:path extrusionOk="0" h="62103" w="81361">
                <a:moveTo>
                  <a:pt x="6848" y="3255"/>
                </a:moveTo>
                <a:cubicBezTo>
                  <a:pt x="-3410" y="7698"/>
                  <a:pt x="1229" y="19002"/>
                  <a:pt x="968" y="28345"/>
                </a:cubicBezTo>
                <a:cubicBezTo>
                  <a:pt x="707" y="37688"/>
                  <a:pt x="-2626" y="54807"/>
                  <a:pt x="5280" y="59315"/>
                </a:cubicBezTo>
                <a:cubicBezTo>
                  <a:pt x="13186" y="63823"/>
                  <a:pt x="35793" y="62712"/>
                  <a:pt x="48403" y="55394"/>
                </a:cubicBezTo>
                <a:cubicBezTo>
                  <a:pt x="61013" y="48076"/>
                  <a:pt x="78589" y="24359"/>
                  <a:pt x="80941" y="15408"/>
                </a:cubicBezTo>
                <a:cubicBezTo>
                  <a:pt x="83293" y="6457"/>
                  <a:pt x="74865" y="3713"/>
                  <a:pt x="62516" y="1687"/>
                </a:cubicBezTo>
                <a:cubicBezTo>
                  <a:pt x="50167" y="-338"/>
                  <a:pt x="17106" y="-1188"/>
                  <a:pt x="6848" y="3255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129" name="Google Shape;129;p19"/>
          <p:cNvSpPr/>
          <p:nvPr/>
        </p:nvSpPr>
        <p:spPr>
          <a:xfrm rot="-552267">
            <a:off x="6832132" y="2928409"/>
            <a:ext cx="3051654" cy="2565463"/>
          </a:xfrm>
          <a:custGeom>
            <a:rect b="b" l="l" r="r" t="t"/>
            <a:pathLst>
              <a:path extrusionOk="0" h="85174" w="72965">
                <a:moveTo>
                  <a:pt x="69378" y="633"/>
                </a:moveTo>
                <a:cubicBezTo>
                  <a:pt x="65930" y="-3084"/>
                  <a:pt x="49384" y="12132"/>
                  <a:pt x="44680" y="19450"/>
                </a:cubicBezTo>
                <a:cubicBezTo>
                  <a:pt x="39976" y="26768"/>
                  <a:pt x="45595" y="37679"/>
                  <a:pt x="41152" y="44539"/>
                </a:cubicBezTo>
                <a:cubicBezTo>
                  <a:pt x="36709" y="51400"/>
                  <a:pt x="24491" y="54413"/>
                  <a:pt x="18022" y="60613"/>
                </a:cubicBezTo>
                <a:cubicBezTo>
                  <a:pt x="11554" y="66813"/>
                  <a:pt x="-6138" y="78283"/>
                  <a:pt x="2341" y="81738"/>
                </a:cubicBezTo>
                <a:cubicBezTo>
                  <a:pt x="10820" y="85194"/>
                  <a:pt x="58393" y="87292"/>
                  <a:pt x="68898" y="81346"/>
                </a:cubicBezTo>
                <a:cubicBezTo>
                  <a:pt x="79403" y="75400"/>
                  <a:pt x="65958" y="52663"/>
                  <a:pt x="65370" y="46064"/>
                </a:cubicBezTo>
                <a:cubicBezTo>
                  <a:pt x="64782" y="39465"/>
                  <a:pt x="64702" y="49324"/>
                  <a:pt x="65370" y="41752"/>
                </a:cubicBezTo>
                <a:cubicBezTo>
                  <a:pt x="66038" y="34180"/>
                  <a:pt x="72826" y="4350"/>
                  <a:pt x="69378" y="633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4675" y="0"/>
            <a:ext cx="1651751" cy="14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3650" y="3419275"/>
            <a:ext cx="1853550" cy="17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461156">
            <a:off x="-469826" y="3159077"/>
            <a:ext cx="1909324" cy="324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type="title"/>
          </p:nvPr>
        </p:nvSpPr>
        <p:spPr>
          <a:xfrm>
            <a:off x="616500" y="952325"/>
            <a:ext cx="785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1" type="subTitle"/>
          </p:nvPr>
        </p:nvSpPr>
        <p:spPr>
          <a:xfrm>
            <a:off x="616500" y="1464350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616500" y="2066875"/>
            <a:ext cx="7856100" cy="24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ctrTitle"/>
          </p:nvPr>
        </p:nvSpPr>
        <p:spPr>
          <a:xfrm>
            <a:off x="672525" y="2960875"/>
            <a:ext cx="6716100" cy="8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ExtraBold"/>
              <a:buNone/>
              <a:defRPr b="0" sz="2800">
                <a:solidFill>
                  <a:schemeClr val="l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3"/>
          <p:cNvCxnSpPr/>
          <p:nvPr/>
        </p:nvCxnSpPr>
        <p:spPr>
          <a:xfrm>
            <a:off x="783200" y="3857275"/>
            <a:ext cx="524700" cy="0"/>
          </a:xfrm>
          <a:prstGeom prst="straightConnector1">
            <a:avLst/>
          </a:prstGeom>
          <a:noFill/>
          <a:ln cap="flat" cmpd="sng" w="38100">
            <a:solidFill>
              <a:srgbClr val="5CE6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672525" y="4028038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3">
    <p:bg>
      <p:bgPr>
        <a:solidFill>
          <a:srgbClr val="231E5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2" name="Google Shape;14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 1">
  <p:cSld name="CUSTOM_3_1">
    <p:bg>
      <p:bgPr>
        <a:solidFill>
          <a:srgbClr val="231E5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5739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5" name="Google Shape;14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 rot="-418138">
            <a:off x="-1993551" y="538505"/>
            <a:ext cx="3206096" cy="4066497"/>
          </a:xfrm>
          <a:custGeom>
            <a:rect b="b" l="l" r="r" t="t"/>
            <a:pathLst>
              <a:path extrusionOk="0" h="129415" w="102033">
                <a:moveTo>
                  <a:pt x="7227" y="56271"/>
                </a:moveTo>
                <a:cubicBezTo>
                  <a:pt x="3417" y="76464"/>
                  <a:pt x="-4584" y="110373"/>
                  <a:pt x="4179" y="121803"/>
                </a:cubicBezTo>
                <a:cubicBezTo>
                  <a:pt x="12942" y="133233"/>
                  <a:pt x="47740" y="129550"/>
                  <a:pt x="59805" y="124851"/>
                </a:cubicBezTo>
                <a:cubicBezTo>
                  <a:pt x="71870" y="120152"/>
                  <a:pt x="69584" y="103769"/>
                  <a:pt x="76569" y="93609"/>
                </a:cubicBezTo>
                <a:cubicBezTo>
                  <a:pt x="83554" y="83449"/>
                  <a:pt x="100445" y="74432"/>
                  <a:pt x="101715" y="63891"/>
                </a:cubicBezTo>
                <a:cubicBezTo>
                  <a:pt x="102985" y="53350"/>
                  <a:pt x="96635" y="40904"/>
                  <a:pt x="84189" y="30363"/>
                </a:cubicBezTo>
                <a:cubicBezTo>
                  <a:pt x="71743" y="19822"/>
                  <a:pt x="39866" y="-3673"/>
                  <a:pt x="27039" y="645"/>
                </a:cubicBezTo>
                <a:cubicBezTo>
                  <a:pt x="14212" y="4963"/>
                  <a:pt x="11037" y="36078"/>
                  <a:pt x="7227" y="56271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sp>
        <p:nvSpPr>
          <p:cNvPr id="147" name="Google Shape;147;p22"/>
          <p:cNvSpPr/>
          <p:nvPr/>
        </p:nvSpPr>
        <p:spPr>
          <a:xfrm>
            <a:off x="7726713" y="1233783"/>
            <a:ext cx="3464775" cy="3390300"/>
          </a:xfrm>
          <a:custGeom>
            <a:rect b="b" l="l" r="r" t="t"/>
            <a:pathLst>
              <a:path extrusionOk="0" h="135612" w="138591">
                <a:moveTo>
                  <a:pt x="113984" y="12740"/>
                </a:moveTo>
                <a:cubicBezTo>
                  <a:pt x="101411" y="-595"/>
                  <a:pt x="79059" y="-1357"/>
                  <a:pt x="62930" y="1310"/>
                </a:cubicBezTo>
                <a:cubicBezTo>
                  <a:pt x="46801" y="3977"/>
                  <a:pt x="26735" y="13883"/>
                  <a:pt x="17210" y="28742"/>
                </a:cubicBezTo>
                <a:cubicBezTo>
                  <a:pt x="7685" y="43601"/>
                  <a:pt x="-8571" y="72684"/>
                  <a:pt x="5780" y="90464"/>
                </a:cubicBezTo>
                <a:cubicBezTo>
                  <a:pt x="20131" y="108244"/>
                  <a:pt x="81218" y="136946"/>
                  <a:pt x="103316" y="135422"/>
                </a:cubicBezTo>
                <a:cubicBezTo>
                  <a:pt x="125414" y="133898"/>
                  <a:pt x="136590" y="101767"/>
                  <a:pt x="138368" y="81320"/>
                </a:cubicBezTo>
                <a:cubicBezTo>
                  <a:pt x="140146" y="60873"/>
                  <a:pt x="126557" y="26075"/>
                  <a:pt x="113984" y="12740"/>
                </a:cubicBezTo>
                <a:close/>
              </a:path>
            </a:pathLst>
          </a:custGeom>
          <a:solidFill>
            <a:srgbClr val="174EF7"/>
          </a:solidFill>
          <a:ln cap="flat" cmpd="sng" w="9525">
            <a:solidFill>
              <a:srgbClr val="174EF7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2217" r="2217" t="0"/>
          <a:stretch/>
        </p:blipFill>
        <p:spPr>
          <a:xfrm>
            <a:off x="-133800" y="1017725"/>
            <a:ext cx="1164626" cy="10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1775" y="2655675"/>
            <a:ext cx="1769175" cy="151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5">
            <a:alphaModFix/>
          </a:blip>
          <a:srcRect b="3908" l="0" r="0" t="3908"/>
          <a:stretch/>
        </p:blipFill>
        <p:spPr>
          <a:xfrm>
            <a:off x="7241074" y="1072550"/>
            <a:ext cx="1624803" cy="15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3989900" y="2130600"/>
            <a:ext cx="3464700" cy="14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type="title"/>
          </p:nvPr>
        </p:nvSpPr>
        <p:spPr>
          <a:xfrm>
            <a:off x="641575" y="529800"/>
            <a:ext cx="4638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664225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7554775" y="159175"/>
            <a:ext cx="1431300" cy="460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825" y="-435024"/>
            <a:ext cx="9219927" cy="614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5CE6C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40110">
            <a:off x="4956008" y="4256829"/>
            <a:ext cx="3087880" cy="16102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6289365" y="773088"/>
            <a:ext cx="3143200" cy="4647000"/>
          </a:xfrm>
          <a:custGeom>
            <a:rect b="b" l="l" r="r" t="t"/>
            <a:pathLst>
              <a:path extrusionOk="0" h="185880" w="125728">
                <a:moveTo>
                  <a:pt x="118149" y="221"/>
                </a:moveTo>
                <a:cubicBezTo>
                  <a:pt x="115862" y="809"/>
                  <a:pt x="110700" y="24134"/>
                  <a:pt x="105212" y="32367"/>
                </a:cubicBezTo>
                <a:cubicBezTo>
                  <a:pt x="99724" y="40600"/>
                  <a:pt x="86983" y="41058"/>
                  <a:pt x="85219" y="49617"/>
                </a:cubicBezTo>
                <a:cubicBezTo>
                  <a:pt x="83455" y="58176"/>
                  <a:pt x="94235" y="73792"/>
                  <a:pt x="94627" y="83723"/>
                </a:cubicBezTo>
                <a:cubicBezTo>
                  <a:pt x="95019" y="93654"/>
                  <a:pt x="95673" y="100645"/>
                  <a:pt x="87571" y="109204"/>
                </a:cubicBezTo>
                <a:cubicBezTo>
                  <a:pt x="79469" y="117763"/>
                  <a:pt x="58626" y="126192"/>
                  <a:pt x="46016" y="135078"/>
                </a:cubicBezTo>
                <a:cubicBezTo>
                  <a:pt x="33406" y="143964"/>
                  <a:pt x="18182" y="154745"/>
                  <a:pt x="11910" y="162520"/>
                </a:cubicBezTo>
                <a:cubicBezTo>
                  <a:pt x="5638" y="170295"/>
                  <a:pt x="-9194" y="178593"/>
                  <a:pt x="8382" y="181729"/>
                </a:cubicBezTo>
                <a:cubicBezTo>
                  <a:pt x="25958" y="184865"/>
                  <a:pt x="99071" y="182970"/>
                  <a:pt x="117365" y="181337"/>
                </a:cubicBezTo>
                <a:cubicBezTo>
                  <a:pt x="135660" y="179704"/>
                  <a:pt x="117888" y="197345"/>
                  <a:pt x="118149" y="171929"/>
                </a:cubicBezTo>
                <a:cubicBezTo>
                  <a:pt x="118410" y="146513"/>
                  <a:pt x="118933" y="57457"/>
                  <a:pt x="118933" y="28839"/>
                </a:cubicBezTo>
                <a:cubicBezTo>
                  <a:pt x="118933" y="221"/>
                  <a:pt x="120436" y="-367"/>
                  <a:pt x="118149" y="221"/>
                </a:cubicBezTo>
                <a:close/>
              </a:path>
            </a:pathLst>
          </a:custGeom>
          <a:solidFill>
            <a:srgbClr val="1D1C4E"/>
          </a:solidFill>
          <a:ln cap="flat" cmpd="sng" w="9525">
            <a:solidFill>
              <a:srgbClr val="1D1C4E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30" name="Google Shape;3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003" y="1342175"/>
            <a:ext cx="1873579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4650" y="3880098"/>
            <a:ext cx="1159412" cy="9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174EF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83375" y="-1414525"/>
            <a:ext cx="8715000" cy="81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649" y="2974176"/>
            <a:ext cx="1723999" cy="22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solidFill>
          <a:srgbClr val="AF57E9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-10668307">
            <a:off x="8054216" y="2972992"/>
            <a:ext cx="2408506" cy="2714716"/>
          </a:xfrm>
          <a:custGeom>
            <a:rect b="b" l="l" r="r" t="t"/>
            <a:pathLst>
              <a:path extrusionOk="0" h="108585" w="96337">
                <a:moveTo>
                  <a:pt x="95321" y="18574"/>
                </a:moveTo>
                <a:cubicBezTo>
                  <a:pt x="98623" y="27337"/>
                  <a:pt x="91765" y="46641"/>
                  <a:pt x="86939" y="54388"/>
                </a:cubicBezTo>
                <a:cubicBezTo>
                  <a:pt x="82113" y="62135"/>
                  <a:pt x="72080" y="59468"/>
                  <a:pt x="66365" y="65056"/>
                </a:cubicBezTo>
                <a:cubicBezTo>
                  <a:pt x="60650" y="70644"/>
                  <a:pt x="58364" y="80804"/>
                  <a:pt x="52649" y="87916"/>
                </a:cubicBezTo>
                <a:cubicBezTo>
                  <a:pt x="46934" y="95028"/>
                  <a:pt x="40711" y="112554"/>
                  <a:pt x="32075" y="107728"/>
                </a:cubicBezTo>
                <a:cubicBezTo>
                  <a:pt x="23439" y="102902"/>
                  <a:pt x="3627" y="75724"/>
                  <a:pt x="833" y="58960"/>
                </a:cubicBezTo>
                <a:cubicBezTo>
                  <a:pt x="-1961" y="42196"/>
                  <a:pt x="4262" y="16669"/>
                  <a:pt x="15311" y="7144"/>
                </a:cubicBezTo>
                <a:cubicBezTo>
                  <a:pt x="26360" y="-2381"/>
                  <a:pt x="53792" y="-95"/>
                  <a:pt x="67127" y="1810"/>
                </a:cubicBezTo>
                <a:cubicBezTo>
                  <a:pt x="80462" y="3715"/>
                  <a:pt x="92019" y="9811"/>
                  <a:pt x="95321" y="18574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39" name="Google Shape;39;p7"/>
          <p:cNvSpPr/>
          <p:nvPr/>
        </p:nvSpPr>
        <p:spPr>
          <a:xfrm>
            <a:off x="-1032611" y="-703519"/>
            <a:ext cx="2408425" cy="2714625"/>
          </a:xfrm>
          <a:custGeom>
            <a:rect b="b" l="l" r="r" t="t"/>
            <a:pathLst>
              <a:path extrusionOk="0" h="108585" w="96337">
                <a:moveTo>
                  <a:pt x="95321" y="18574"/>
                </a:moveTo>
                <a:cubicBezTo>
                  <a:pt x="98623" y="27337"/>
                  <a:pt x="91765" y="46641"/>
                  <a:pt x="86939" y="54388"/>
                </a:cubicBezTo>
                <a:cubicBezTo>
                  <a:pt x="82113" y="62135"/>
                  <a:pt x="72080" y="59468"/>
                  <a:pt x="66365" y="65056"/>
                </a:cubicBezTo>
                <a:cubicBezTo>
                  <a:pt x="60650" y="70644"/>
                  <a:pt x="58364" y="80804"/>
                  <a:pt x="52649" y="87916"/>
                </a:cubicBezTo>
                <a:cubicBezTo>
                  <a:pt x="46934" y="95028"/>
                  <a:pt x="40711" y="112554"/>
                  <a:pt x="32075" y="107728"/>
                </a:cubicBezTo>
                <a:cubicBezTo>
                  <a:pt x="23439" y="102902"/>
                  <a:pt x="3627" y="75724"/>
                  <a:pt x="833" y="58960"/>
                </a:cubicBezTo>
                <a:cubicBezTo>
                  <a:pt x="-1961" y="42196"/>
                  <a:pt x="4262" y="16669"/>
                  <a:pt x="15311" y="7144"/>
                </a:cubicBezTo>
                <a:cubicBezTo>
                  <a:pt x="26360" y="-2381"/>
                  <a:pt x="53792" y="-95"/>
                  <a:pt x="67127" y="1810"/>
                </a:cubicBezTo>
                <a:cubicBezTo>
                  <a:pt x="80462" y="3715"/>
                  <a:pt x="92019" y="9811"/>
                  <a:pt x="95321" y="18574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7925" y="383175"/>
            <a:ext cx="1695450" cy="14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875" y="3214775"/>
            <a:ext cx="1695450" cy="14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type="title"/>
          </p:nvPr>
        </p:nvSpPr>
        <p:spPr>
          <a:xfrm>
            <a:off x="2240700" y="705250"/>
            <a:ext cx="466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">
    <p:bg>
      <p:bgPr>
        <a:solidFill>
          <a:srgbClr val="F4F4F4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/>
          <p:nvPr/>
        </p:nvSpPr>
        <p:spPr>
          <a:xfrm rot="7399498">
            <a:off x="7838392" y="2797495"/>
            <a:ext cx="2079212" cy="1342702"/>
          </a:xfrm>
          <a:custGeom>
            <a:rect b="b" l="l" r="r" t="t"/>
            <a:pathLst>
              <a:path extrusionOk="0" h="41965" w="60089">
                <a:moveTo>
                  <a:pt x="8687" y="803"/>
                </a:moveTo>
                <a:cubicBezTo>
                  <a:pt x="-199" y="3809"/>
                  <a:pt x="-1701" y="19816"/>
                  <a:pt x="2023" y="26676"/>
                </a:cubicBezTo>
                <a:cubicBezTo>
                  <a:pt x="5747" y="33536"/>
                  <a:pt x="22081" y="41965"/>
                  <a:pt x="31032" y="41965"/>
                </a:cubicBezTo>
                <a:cubicBezTo>
                  <a:pt x="39983" y="41965"/>
                  <a:pt x="51679" y="32230"/>
                  <a:pt x="55730" y="26676"/>
                </a:cubicBezTo>
                <a:cubicBezTo>
                  <a:pt x="59781" y="21122"/>
                  <a:pt x="63179" y="12955"/>
                  <a:pt x="55338" y="8643"/>
                </a:cubicBezTo>
                <a:cubicBezTo>
                  <a:pt x="47498" y="4331"/>
                  <a:pt x="17573" y="-2202"/>
                  <a:pt x="8687" y="803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pic>
        <p:nvPicPr>
          <p:cNvPr id="49" name="Google Shape;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874" y="2131101"/>
            <a:ext cx="1723999" cy="22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/>
          <p:nvPr/>
        </p:nvSpPr>
        <p:spPr>
          <a:xfrm>
            <a:off x="8511437" y="3973421"/>
            <a:ext cx="825000" cy="853050"/>
          </a:xfrm>
          <a:custGeom>
            <a:rect b="b" l="l" r="r" t="t"/>
            <a:pathLst>
              <a:path extrusionOk="0" h="34122" w="33000">
                <a:moveTo>
                  <a:pt x="26781" y="8"/>
                </a:moveTo>
                <a:cubicBezTo>
                  <a:pt x="21358" y="73"/>
                  <a:pt x="1103" y="10005"/>
                  <a:pt x="123" y="15689"/>
                </a:cubicBezTo>
                <a:cubicBezTo>
                  <a:pt x="-857" y="21373"/>
                  <a:pt x="15477" y="34179"/>
                  <a:pt x="20900" y="34114"/>
                </a:cubicBezTo>
                <a:cubicBezTo>
                  <a:pt x="26323" y="34049"/>
                  <a:pt x="31681" y="20981"/>
                  <a:pt x="32661" y="15297"/>
                </a:cubicBezTo>
                <a:cubicBezTo>
                  <a:pt x="33641" y="9613"/>
                  <a:pt x="32204" y="-57"/>
                  <a:pt x="26781" y="8"/>
                </a:cubicBezTo>
                <a:close/>
              </a:path>
            </a:pathLst>
          </a:custGeom>
          <a:solidFill>
            <a:srgbClr val="5CE6C0"/>
          </a:solidFill>
          <a:ln>
            <a:noFill/>
          </a:ln>
        </p:spPr>
      </p:sp>
      <p:sp>
        <p:nvSpPr>
          <p:cNvPr id="51" name="Google Shape;51;p8"/>
          <p:cNvSpPr/>
          <p:nvPr/>
        </p:nvSpPr>
        <p:spPr>
          <a:xfrm rot="-1330589">
            <a:off x="-470354" y="218617"/>
            <a:ext cx="959504" cy="1099023"/>
          </a:xfrm>
          <a:custGeom>
            <a:rect b="b" l="l" r="r" t="t"/>
            <a:pathLst>
              <a:path extrusionOk="0" h="34122" w="33000">
                <a:moveTo>
                  <a:pt x="26781" y="8"/>
                </a:moveTo>
                <a:cubicBezTo>
                  <a:pt x="21358" y="73"/>
                  <a:pt x="1103" y="10005"/>
                  <a:pt x="123" y="15689"/>
                </a:cubicBezTo>
                <a:cubicBezTo>
                  <a:pt x="-857" y="21373"/>
                  <a:pt x="15477" y="34179"/>
                  <a:pt x="20900" y="34114"/>
                </a:cubicBezTo>
                <a:cubicBezTo>
                  <a:pt x="26323" y="34049"/>
                  <a:pt x="31681" y="20981"/>
                  <a:pt x="32661" y="15297"/>
                </a:cubicBezTo>
                <a:cubicBezTo>
                  <a:pt x="33641" y="9613"/>
                  <a:pt x="32204" y="-57"/>
                  <a:pt x="26781" y="8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pic>
        <p:nvPicPr>
          <p:cNvPr id="52" name="Google Shape;5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950" y="-705400"/>
            <a:ext cx="1814624" cy="18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1_1">
    <p:bg>
      <p:bgPr>
        <a:solidFill>
          <a:srgbClr val="F4F4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5" name="Google Shape;5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1_1_1">
    <p:bg>
      <p:bgPr>
        <a:solidFill>
          <a:srgbClr val="1D1C4E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7523648" y="2489374"/>
            <a:ext cx="2115147" cy="2283704"/>
          </a:xfrm>
          <a:custGeom>
            <a:rect b="b" l="l" r="r" t="t"/>
            <a:pathLst>
              <a:path extrusionOk="0" h="128334" w="114860">
                <a:moveTo>
                  <a:pt x="35348" y="921"/>
                </a:moveTo>
                <a:cubicBezTo>
                  <a:pt x="16857" y="-6070"/>
                  <a:pt x="588" y="30846"/>
                  <a:pt x="65" y="48356"/>
                </a:cubicBezTo>
                <a:cubicBezTo>
                  <a:pt x="-458" y="65867"/>
                  <a:pt x="23261" y="92721"/>
                  <a:pt x="32212" y="105984"/>
                </a:cubicBezTo>
                <a:cubicBezTo>
                  <a:pt x="41163" y="119248"/>
                  <a:pt x="42731" y="125977"/>
                  <a:pt x="53773" y="127937"/>
                </a:cubicBezTo>
                <a:cubicBezTo>
                  <a:pt x="64815" y="129897"/>
                  <a:pt x="88925" y="124016"/>
                  <a:pt x="98464" y="117744"/>
                </a:cubicBezTo>
                <a:cubicBezTo>
                  <a:pt x="108003" y="111472"/>
                  <a:pt x="121528" y="109774"/>
                  <a:pt x="111009" y="90303"/>
                </a:cubicBezTo>
                <a:cubicBezTo>
                  <a:pt x="100490" y="70833"/>
                  <a:pt x="53839" y="7912"/>
                  <a:pt x="35348" y="921"/>
                </a:cubicBezTo>
                <a:close/>
              </a:path>
            </a:pathLst>
          </a:custGeom>
          <a:solidFill>
            <a:srgbClr val="AF57E9"/>
          </a:solidFill>
          <a:ln cap="flat" cmpd="sng" w="9525">
            <a:solidFill>
              <a:srgbClr val="AF57E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0"/>
          <p:cNvPicPr preferRelativeResize="0"/>
          <p:nvPr/>
        </p:nvPicPr>
        <p:blipFill rotWithShape="1">
          <a:blip r:embed="rId4">
            <a:alphaModFix/>
          </a:blip>
          <a:srcRect b="9632" l="955" r="4409" t="18263"/>
          <a:stretch/>
        </p:blipFill>
        <p:spPr>
          <a:xfrm>
            <a:off x="6488863" y="3115675"/>
            <a:ext cx="3563127" cy="2755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0001" y="2323250"/>
            <a:ext cx="1135825" cy="9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chivo"/>
              <a:buNone/>
              <a:defRPr b="1" sz="25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65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chivo"/>
              <a:buChar char="●"/>
              <a:defRPr sz="1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●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●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ursor.s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ctrTitle"/>
          </p:nvPr>
        </p:nvSpPr>
        <p:spPr>
          <a:xfrm>
            <a:off x="1792450" y="1545450"/>
            <a:ext cx="5559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Development Tooling </a:t>
            </a:r>
            <a:br>
              <a:rPr lang="en-GB"/>
            </a:br>
            <a:r>
              <a:rPr lang="en-GB"/>
              <a:t> - IDEs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Active Community and Updates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616500" y="1381075"/>
            <a:ext cx="78441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Active user community providing feedback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Monthly updates with new features and improvements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Extensive documentation and community tutorials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234" name="Google Shape;234;p36"/>
          <p:cNvSpPr txBox="1"/>
          <p:nvPr>
            <p:ph type="title"/>
          </p:nvPr>
        </p:nvSpPr>
        <p:spPr>
          <a:xfrm>
            <a:off x="765150" y="121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Q &amp; A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616500" y="1381075"/>
            <a:ext cx="84183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presentation will give you an introduction to the specialized text editor software that is invaluable in development work: Integrated Development Environments (IDEs)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an IDE?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616500" y="1381075"/>
            <a:ext cx="79353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All-in-one text editor with built-in tools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/>
              <a:t>Massively enhances developer productivity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/>
              <a:t>Adds features like debugging, code navigation, code generation, and many more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945" y="2608950"/>
            <a:ext cx="3147600" cy="22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AI-assisted coding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616500" y="1381075"/>
            <a:ext cx="76722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With the breakthrough in Generative AI in 2023, code </a:t>
            </a:r>
            <a:r>
              <a:rPr lang="en-GB"/>
              <a:t>generation capabilities have been massively upgraded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Generative AI models like ChatGPT, Bard and Claude are capable of generating high-quality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More specialized solutions for coding like Github Copilot and Amazon CodeWhisperer integrate with IDEs and add many additional 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u="sng">
                <a:solidFill>
                  <a:schemeClr val="hlink"/>
                </a:solidFill>
                <a:hlinkClick r:id="rId3"/>
              </a:rPr>
              <a:t>Cursor AI</a:t>
            </a:r>
            <a:r>
              <a:rPr lang="en-GB"/>
              <a:t> is the first fully AI-powered IDE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Industry-Standard IDEs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616500" y="1381075"/>
            <a:ext cx="8028600" cy="22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00"/>
              <a:buChar char="-"/>
            </a:pPr>
            <a:r>
              <a:rPr b="1" lang="en-GB" sz="1300">
                <a:solidFill>
                  <a:srgbClr val="1C1917"/>
                </a:solidFill>
                <a:highlight>
                  <a:srgbClr val="FFFFFF"/>
                </a:highlight>
              </a:rPr>
              <a:t>Eclipse</a:t>
            </a:r>
            <a:r>
              <a:rPr lang="en-GB" sz="1300">
                <a:solidFill>
                  <a:srgbClr val="1C1917"/>
                </a:solidFill>
                <a:highlight>
                  <a:srgbClr val="FFFFFF"/>
                </a:highlight>
              </a:rPr>
              <a:t>: Used mainly for Java, but supports various languages via plugins</a:t>
            </a:r>
            <a:endParaRPr sz="1300">
              <a:solidFill>
                <a:srgbClr val="1C1917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00"/>
              <a:buChar char="-"/>
            </a:pPr>
            <a:r>
              <a:rPr b="1" lang="en-GB" sz="1300">
                <a:solidFill>
                  <a:srgbClr val="1C1917"/>
                </a:solidFill>
                <a:highlight>
                  <a:srgbClr val="FFFFFF"/>
                </a:highlight>
              </a:rPr>
              <a:t>IntelliJ IDEA</a:t>
            </a:r>
            <a:r>
              <a:rPr lang="en-GB" sz="1300">
                <a:solidFill>
                  <a:srgbClr val="1C1917"/>
                </a:solidFill>
                <a:highlight>
                  <a:srgbClr val="FFFFFF"/>
                </a:highlight>
              </a:rPr>
              <a:t>: Comprehensive tool for Java development</a:t>
            </a:r>
            <a:endParaRPr sz="1300">
              <a:solidFill>
                <a:srgbClr val="1C1917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00"/>
              <a:buChar char="-"/>
            </a:pPr>
            <a:r>
              <a:rPr b="1" lang="en-GB" sz="1300">
                <a:solidFill>
                  <a:srgbClr val="1C1917"/>
                </a:solidFill>
                <a:highlight>
                  <a:srgbClr val="FFFFFF"/>
                </a:highlight>
              </a:rPr>
              <a:t>PyCharm</a:t>
            </a:r>
            <a:r>
              <a:rPr lang="en-GB" sz="1300">
                <a:solidFill>
                  <a:srgbClr val="1C1917"/>
                </a:solidFill>
                <a:highlight>
                  <a:srgbClr val="FFFFFF"/>
                </a:highlight>
              </a:rPr>
              <a:t>: Preferred by many Python developers</a:t>
            </a:r>
            <a:endParaRPr sz="1300">
              <a:solidFill>
                <a:srgbClr val="1C1917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00"/>
              <a:buChar char="-"/>
            </a:pPr>
            <a:r>
              <a:rPr b="1" lang="en-GB" sz="1300">
                <a:solidFill>
                  <a:srgbClr val="1C1917"/>
                </a:solidFill>
                <a:highlight>
                  <a:srgbClr val="FFFFFF"/>
                </a:highlight>
              </a:rPr>
              <a:t>NetBeans</a:t>
            </a:r>
            <a:r>
              <a:rPr lang="en-GB" sz="1300">
                <a:solidFill>
                  <a:srgbClr val="1C1917"/>
                </a:solidFill>
                <a:highlight>
                  <a:srgbClr val="FFFFFF"/>
                </a:highlight>
              </a:rPr>
              <a:t>: Another popular Java IDE with support for other languages</a:t>
            </a:r>
            <a:endParaRPr sz="1300">
              <a:solidFill>
                <a:srgbClr val="1C1917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00"/>
              <a:buChar char="-"/>
            </a:pPr>
            <a:r>
              <a:rPr b="1" lang="en-GB" sz="1300">
                <a:solidFill>
                  <a:srgbClr val="1C1917"/>
                </a:solidFill>
                <a:highlight>
                  <a:srgbClr val="FFFFFF"/>
                </a:highlight>
              </a:rPr>
              <a:t>Xcode</a:t>
            </a:r>
            <a:r>
              <a:rPr lang="en-GB" sz="1300">
                <a:solidFill>
                  <a:srgbClr val="1C1917"/>
                </a:solidFill>
                <a:highlight>
                  <a:srgbClr val="FFFFFF"/>
                </a:highlight>
              </a:rPr>
              <a:t>: Essential for iOS and macOS development</a:t>
            </a:r>
            <a:endParaRPr sz="1300">
              <a:solidFill>
                <a:srgbClr val="1C1917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00"/>
              <a:buChar char="-"/>
            </a:pPr>
            <a:r>
              <a:rPr b="1" lang="en-GB" sz="1300">
                <a:solidFill>
                  <a:srgbClr val="1C1917"/>
                </a:solidFill>
                <a:highlight>
                  <a:srgbClr val="FFFFFF"/>
                </a:highlight>
              </a:rPr>
              <a:t>Visual Studio</a:t>
            </a:r>
            <a:r>
              <a:rPr lang="en-GB" sz="1300">
                <a:solidFill>
                  <a:srgbClr val="1C1917"/>
                </a:solidFill>
                <a:highlight>
                  <a:srgbClr val="FFFFFF"/>
                </a:highlight>
              </a:rPr>
              <a:t>: Microsoft flagship IDE for C#, C++, and Visual Basic</a:t>
            </a:r>
            <a:endParaRPr sz="1300">
              <a:solidFill>
                <a:srgbClr val="1C1917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00"/>
              <a:buChar char="-"/>
            </a:pPr>
            <a:r>
              <a:rPr b="1" lang="en-GB" sz="1300">
                <a:solidFill>
                  <a:srgbClr val="1C1917"/>
                </a:solidFill>
                <a:highlight>
                  <a:srgbClr val="FFFFFF"/>
                </a:highlight>
              </a:rPr>
              <a:t>Atom</a:t>
            </a:r>
            <a:r>
              <a:rPr lang="en-GB" sz="1300">
                <a:solidFill>
                  <a:srgbClr val="1C1917"/>
                </a:solidFill>
                <a:highlight>
                  <a:srgbClr val="FFFFFF"/>
                </a:highlight>
              </a:rPr>
              <a:t>: free, open-source, and customizable text editor developed by GitHub with IDE-like features</a:t>
            </a:r>
            <a:endParaRPr sz="1300">
              <a:solidFill>
                <a:srgbClr val="1C191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1C191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Rise of Visual Studio Code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616500" y="1381075"/>
            <a:ext cx="79353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Visual Studio Code?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Lightweight and fast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Flexible and extensible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Open-source and free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Built by Microsoft, backed by a large community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Supports virtually every programming language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850" y="3556325"/>
            <a:ext cx="1086999" cy="108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 Support in VS Code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616500" y="1381075"/>
            <a:ext cx="79353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Out-of-the-box support for JavaScript, TypeScript, Python, C++, and more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Easily extendable for other languages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Syntax highlighting, linting, and IntelliSense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Extensions and Customizability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616500" y="1381075"/>
            <a:ext cx="79353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Over 20,000 extensions available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Enhance functionality, integrate tools, or add themes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Popular extensions: Python, Docker, GitLens, and Live Share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Versatility of VS Code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616500" y="1381075"/>
            <a:ext cx="77247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Works on Windows, macOS, and Linux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Remote development capabilities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Integrated terminal and Git support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52FF297FFCCD4FA39F1DC32AE651C0" ma:contentTypeVersion="13" ma:contentTypeDescription="Create a new document." ma:contentTypeScope="" ma:versionID="212e9273085b353bb193d9d3b4e9ce20">
  <xsd:schema xmlns:xsd="http://www.w3.org/2001/XMLSchema" xmlns:xs="http://www.w3.org/2001/XMLSchema" xmlns:p="http://schemas.microsoft.com/office/2006/metadata/properties" xmlns:ns2="ad44df2e-0f3f-4ca9-b616-38153171d742" xmlns:ns3="0674c596-33df-4b06-9424-2d88f56dc481" targetNamespace="http://schemas.microsoft.com/office/2006/metadata/properties" ma:root="true" ma:fieldsID="77bc42734a3ae26184ac7c878f745357" ns2:_="" ns3:_="">
    <xsd:import namespace="ad44df2e-0f3f-4ca9-b616-38153171d742"/>
    <xsd:import namespace="0674c596-33df-4b06-9424-2d88f56dc4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4df2e-0f3f-4ca9-b616-38153171d7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b40f9a85-51c2-46b5-80e6-b538335fb4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4c596-33df-4b06-9424-2d88f56dc48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e3281b7e-6882-4039-ab37-591565553c33}" ma:internalName="TaxCatchAll" ma:showField="CatchAllData" ma:web="0674c596-33df-4b06-9424-2d88f56dc4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d44df2e-0f3f-4ca9-b616-38153171d742">
      <Terms xmlns="http://schemas.microsoft.com/office/infopath/2007/PartnerControls"/>
    </lcf76f155ced4ddcb4097134ff3c332f>
    <TaxCatchAll xmlns="0674c596-33df-4b06-9424-2d88f56dc481" xsi:nil="true"/>
  </documentManagement>
</p:properties>
</file>

<file path=customXml/itemProps1.xml><?xml version="1.0" encoding="utf-8"?>
<ds:datastoreItem xmlns:ds="http://schemas.openxmlformats.org/officeDocument/2006/customXml" ds:itemID="{7E7E94EF-CD32-4AC4-8B58-D8514A2AEB7E}"/>
</file>

<file path=customXml/itemProps2.xml><?xml version="1.0" encoding="utf-8"?>
<ds:datastoreItem xmlns:ds="http://schemas.openxmlformats.org/officeDocument/2006/customXml" ds:itemID="{4BFECB5F-8CF4-4201-B7BE-DA9202DB10B5}"/>
</file>

<file path=customXml/itemProps3.xml><?xml version="1.0" encoding="utf-8"?>
<ds:datastoreItem xmlns:ds="http://schemas.openxmlformats.org/officeDocument/2006/customXml" ds:itemID="{28BD2B55-643C-42A1-84E3-7DB86F8DBDE5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0x010100BD52FF297FFCCD4FA39F1DC32AE651C0</vt:lpwstr>
  </property>
</Properties>
</file>