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60" r:id="rId3"/>
    <p:sldId id="261" r:id="rId4"/>
    <p:sldId id="268" r:id="rId5"/>
    <p:sldId id="267" r:id="rId6"/>
    <p:sldId id="301" r:id="rId7"/>
    <p:sldId id="269" r:id="rId8"/>
    <p:sldId id="271" r:id="rId9"/>
    <p:sldId id="272" r:id="rId10"/>
    <p:sldId id="277" r:id="rId11"/>
    <p:sldId id="273" r:id="rId12"/>
    <p:sldId id="290" r:id="rId13"/>
    <p:sldId id="292" r:id="rId14"/>
    <p:sldId id="291" r:id="rId15"/>
    <p:sldId id="293" r:id="rId16"/>
    <p:sldId id="294" r:id="rId17"/>
    <p:sldId id="295" r:id="rId18"/>
    <p:sldId id="296" r:id="rId19"/>
    <p:sldId id="297" r:id="rId20"/>
    <p:sldId id="298" r:id="rId21"/>
    <p:sldId id="299" r:id="rId22"/>
    <p:sldId id="300" r:id="rId23"/>
    <p:sldId id="284" r:id="rId24"/>
    <p:sldId id="285" r:id="rId25"/>
    <p:sldId id="286" r:id="rId26"/>
    <p:sldId id="287" r:id="rId27"/>
    <p:sldId id="288" r:id="rId28"/>
    <p:sldId id="289" r:id="rId29"/>
    <p:sldId id="264" r:id="rId30"/>
    <p:sldId id="302" r:id="rId31"/>
  </p:sldIdLst>
  <p:sldSz cx="9906000" cy="6858000" type="A4"/>
  <p:notesSz cx="6858000" cy="9144000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62143" autoAdjust="0"/>
  </p:normalViewPr>
  <p:slideViewPr>
    <p:cSldViewPr>
      <p:cViewPr varScale="1">
        <p:scale>
          <a:sx n="114" d="100"/>
          <a:sy n="114" d="100"/>
        </p:scale>
        <p:origin x="1254" y="114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3404DC86-C4A2-4431-8DD6-9FF2008DD9E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F46014C-8717-4E76-BDBA-40FAB324FC7F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D2FF432C-B3EA-4F28-947F-98A525B31E33}" type="datetimeFigureOut">
              <a:rPr lang="ru-RU"/>
              <a:pPr>
                <a:defRPr/>
              </a:pPr>
              <a:t>13.06.2022</a:t>
            </a:fld>
            <a:endParaRPr lang="ru-RU"/>
          </a:p>
        </p:txBody>
      </p:sp>
      <p:sp>
        <p:nvSpPr>
          <p:cNvPr id="4" name="Образ слайда 3">
            <a:extLst>
              <a:ext uri="{FF2B5EF4-FFF2-40B4-BE49-F238E27FC236}">
                <a16:creationId xmlns:a16="http://schemas.microsoft.com/office/drawing/2014/main" id="{D6AA4584-1940-490E-9610-71FAA666B55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>
            <a:extLst>
              <a:ext uri="{FF2B5EF4-FFF2-40B4-BE49-F238E27FC236}">
                <a16:creationId xmlns:a16="http://schemas.microsoft.com/office/drawing/2014/main" id="{9ECC1585-4E36-434F-B6EA-01218DD4FC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12D4034-610A-4777-AE33-593460945F9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24C8FD7-7324-4708-A9AA-DD998E42C6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fld id="{18EA2591-21A1-457D-82CA-1EAE353C8160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6" descr="ЧГУ_0000.jpg">
            <a:extLst>
              <a:ext uri="{FF2B5EF4-FFF2-40B4-BE49-F238E27FC236}">
                <a16:creationId xmlns:a16="http://schemas.microsoft.com/office/drawing/2014/main" id="{07455E69-7029-97AA-4AB0-4B5FE400C88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84"/>
          <a:stretch>
            <a:fillRect/>
          </a:stretch>
        </p:blipFill>
        <p:spPr bwMode="auto">
          <a:xfrm>
            <a:off x="0" y="0"/>
            <a:ext cx="9906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5" name="Дата 3">
            <a:extLst>
              <a:ext uri="{FF2B5EF4-FFF2-40B4-BE49-F238E27FC236}">
                <a16:creationId xmlns:a16="http://schemas.microsoft.com/office/drawing/2014/main" id="{5355FF28-9E2F-8B91-ABAB-A753F733D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479A40-5902-4BC4-BC82-4004F1F7A14D}" type="datetimeFigureOut">
              <a:rPr lang="ru-RU"/>
              <a:pPr>
                <a:defRPr/>
              </a:pPr>
              <a:t>13.06.2022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id="{52A6100F-3FCB-DE19-64EF-FEC11FDE1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4FBDD548-F330-6532-0FB0-BE147EE9A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2412FF-87E2-446B-8832-E3D727E43A51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691222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A113611-2C15-7273-DDED-7BF29EF16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682310-E231-4020-ABF0-71E5F6BE1ABF}" type="datetimeFigureOut">
              <a:rPr lang="ru-RU"/>
              <a:pPr>
                <a:defRPr/>
              </a:pPr>
              <a:t>13.06.2022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8AC681B-00B0-7A9E-6B79-9F8C4EE95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C5F56BA-544C-F21D-5753-D4FD48AFE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EB4903-11CA-432B-ABA6-D8473A72CF12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15438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7B85966-3E38-4545-F1D6-CE080C7CE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3FCDD0-868E-4BBC-8AB0-C8E1DFBE5CEE}" type="datetimeFigureOut">
              <a:rPr lang="ru-RU"/>
              <a:pPr>
                <a:defRPr/>
              </a:pPr>
              <a:t>13.06.2022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4912DDE-B03A-5547-2E78-522E36A89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8D40ACF-F076-0BA6-DFFD-F98388CF9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B52AEF-15B9-4878-A83D-DFDCA54BB79B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718588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6" descr="ЧГУ_0001.jpg">
            <a:extLst>
              <a:ext uri="{FF2B5EF4-FFF2-40B4-BE49-F238E27FC236}">
                <a16:creationId xmlns:a16="http://schemas.microsoft.com/office/drawing/2014/main" id="{0C449952-9801-F3FB-22DD-D66701556DA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44"/>
          <a:stretch>
            <a:fillRect/>
          </a:stretch>
        </p:blipFill>
        <p:spPr bwMode="auto">
          <a:xfrm>
            <a:off x="-14288" y="0"/>
            <a:ext cx="992028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5300" y="439702"/>
            <a:ext cx="8915400" cy="560406"/>
          </a:xfrm>
        </p:spPr>
        <p:txBody>
          <a:bodyPr>
            <a:normAutofit/>
          </a:bodyPr>
          <a:lstStyle>
            <a:lvl1pPr algn="r">
              <a:defRPr sz="2800" b="1">
                <a:solidFill>
                  <a:srgbClr val="C00000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09530" y="1285860"/>
            <a:ext cx="9101170" cy="4840304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+mn-lt"/>
                <a:cs typeface="Arial" pitchFamily="34" charset="0"/>
              </a:defRPr>
            </a:lvl1pPr>
            <a:lvl2pPr marL="0" indent="0">
              <a:buNone/>
              <a:defRPr sz="2400">
                <a:latin typeface="Arial" pitchFamily="34" charset="0"/>
                <a:cs typeface="Arial" pitchFamily="34" charset="0"/>
              </a:defRPr>
            </a:lvl2pPr>
            <a:lvl3pPr marL="0" indent="358775">
              <a:defRPr sz="2400">
                <a:latin typeface="Arial" pitchFamily="34" charset="0"/>
                <a:cs typeface="Arial" pitchFamily="34" charset="0"/>
              </a:defRPr>
            </a:lvl3pPr>
            <a:lvl4pPr marL="0" indent="358775">
              <a:defRPr sz="2400">
                <a:latin typeface="Arial" pitchFamily="34" charset="0"/>
                <a:cs typeface="Arial" pitchFamily="34" charset="0"/>
              </a:defRPr>
            </a:lvl4pPr>
            <a:lvl5pPr marL="0" indent="358775">
              <a:defRPr sz="2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0"/>
            <a:endParaRPr lang="ru-RU" dirty="0"/>
          </a:p>
        </p:txBody>
      </p:sp>
      <p:sp>
        <p:nvSpPr>
          <p:cNvPr id="5" name="Дата 3">
            <a:extLst>
              <a:ext uri="{FF2B5EF4-FFF2-40B4-BE49-F238E27FC236}">
                <a16:creationId xmlns:a16="http://schemas.microsoft.com/office/drawing/2014/main" id="{3431314D-6C8C-04C8-6211-D6F271D35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C636C6-0135-4EC9-8795-BA938F1B772F}" type="datetimeFigureOut">
              <a:rPr lang="ru-RU"/>
              <a:pPr>
                <a:defRPr/>
              </a:pPr>
              <a:t>13.06.2022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id="{A6F97EB0-AC77-19DA-5B3F-8AFFD1819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2E657F9A-787B-2142-6F7B-1DD8CB7C3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fld id="{D27B3B33-1B76-4B65-A667-FB4FF3652651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311635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3F5651D-1770-211D-71A1-F91FD1B14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0ACB49-F428-470A-8D4D-033CD78A4992}" type="datetimeFigureOut">
              <a:rPr lang="ru-RU"/>
              <a:pPr>
                <a:defRPr/>
              </a:pPr>
              <a:t>13.06.2022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4CDDDE6-1EA0-979A-E06D-0C2DBE800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744D8FD-D95C-38D4-B34F-2AFCEE647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D7637B-AF43-4AE5-94E5-C9623CD9B94F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249750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3">
            <a:extLst>
              <a:ext uri="{FF2B5EF4-FFF2-40B4-BE49-F238E27FC236}">
                <a16:creationId xmlns:a16="http://schemas.microsoft.com/office/drawing/2014/main" id="{A7116E4B-DED3-F8E8-3E16-FBF5C5AB4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9BDBB5-FE16-40BB-8709-C1E123E64CDA}" type="datetimeFigureOut">
              <a:rPr lang="ru-RU"/>
              <a:pPr>
                <a:defRPr/>
              </a:pPr>
              <a:t>13.06.2022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id="{7AE4BAD4-CD16-0FC7-6953-B30689363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474CC978-1732-655F-68A1-B1D5CD0E3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75026B-D562-46E3-A0AE-7617142E07EF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925463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3">
            <a:extLst>
              <a:ext uri="{FF2B5EF4-FFF2-40B4-BE49-F238E27FC236}">
                <a16:creationId xmlns:a16="http://schemas.microsoft.com/office/drawing/2014/main" id="{609A7224-DCC0-AEE4-7C71-5D9C9613E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E6CBF7-6A94-488F-8E1B-FC4959336AA2}" type="datetimeFigureOut">
              <a:rPr lang="ru-RU"/>
              <a:pPr>
                <a:defRPr/>
              </a:pPr>
              <a:t>13.06.2022</a:t>
            </a:fld>
            <a:endParaRPr lang="ru-RU"/>
          </a:p>
        </p:txBody>
      </p:sp>
      <p:sp>
        <p:nvSpPr>
          <p:cNvPr id="8" name="Нижний колонтитул 4">
            <a:extLst>
              <a:ext uri="{FF2B5EF4-FFF2-40B4-BE49-F238E27FC236}">
                <a16:creationId xmlns:a16="http://schemas.microsoft.com/office/drawing/2014/main" id="{265D3DAF-0EE2-9768-60DD-691F474F4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>
            <a:extLst>
              <a:ext uri="{FF2B5EF4-FFF2-40B4-BE49-F238E27FC236}">
                <a16:creationId xmlns:a16="http://schemas.microsoft.com/office/drawing/2014/main" id="{FEEF3173-FBCA-B0F1-E3E6-CC0651334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2C6E11-962F-4542-B8C8-93F410DEEF24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227853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3">
            <a:extLst>
              <a:ext uri="{FF2B5EF4-FFF2-40B4-BE49-F238E27FC236}">
                <a16:creationId xmlns:a16="http://schemas.microsoft.com/office/drawing/2014/main" id="{B03A2CF7-2904-A7CA-7E1C-16AFD5C1B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DF15F0-0892-4B4D-A41F-BFCB32A3FE49}" type="datetimeFigureOut">
              <a:rPr lang="ru-RU"/>
              <a:pPr>
                <a:defRPr/>
              </a:pPr>
              <a:t>13.06.2022</a:t>
            </a:fld>
            <a:endParaRPr lang="ru-RU"/>
          </a:p>
        </p:txBody>
      </p:sp>
      <p:sp>
        <p:nvSpPr>
          <p:cNvPr id="4" name="Нижний колонтитул 4">
            <a:extLst>
              <a:ext uri="{FF2B5EF4-FFF2-40B4-BE49-F238E27FC236}">
                <a16:creationId xmlns:a16="http://schemas.microsoft.com/office/drawing/2014/main" id="{EC3F9E28-DDF1-F76C-24CC-84AD6A8D2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DB509D6D-8727-B76E-6919-B0B94D8BE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817251-3B7E-4258-ABC1-85DBEFA1A4E4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569375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>
            <a:extLst>
              <a:ext uri="{FF2B5EF4-FFF2-40B4-BE49-F238E27FC236}">
                <a16:creationId xmlns:a16="http://schemas.microsoft.com/office/drawing/2014/main" id="{AD520167-6C8E-DAC9-E30F-E98FF26BD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1DD02B-D054-4CE5-8AC8-63CCAB68CAA4}" type="datetimeFigureOut">
              <a:rPr lang="ru-RU"/>
              <a:pPr>
                <a:defRPr/>
              </a:pPr>
              <a:t>13.06.2022</a:t>
            </a:fld>
            <a:endParaRPr lang="ru-RU"/>
          </a:p>
        </p:txBody>
      </p:sp>
      <p:sp>
        <p:nvSpPr>
          <p:cNvPr id="3" name="Нижний колонтитул 4">
            <a:extLst>
              <a:ext uri="{FF2B5EF4-FFF2-40B4-BE49-F238E27FC236}">
                <a16:creationId xmlns:a16="http://schemas.microsoft.com/office/drawing/2014/main" id="{1D5E7CE5-BCB7-8689-2870-7686334B5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2DF499D9-AA56-CAF9-F14A-0E79997EF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A5BA4F-516E-4BB5-8B6E-E4497E5BCC4A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373649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>
            <a:extLst>
              <a:ext uri="{FF2B5EF4-FFF2-40B4-BE49-F238E27FC236}">
                <a16:creationId xmlns:a16="http://schemas.microsoft.com/office/drawing/2014/main" id="{DF39C08A-8380-4DDE-22AD-5819AFADE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491F53-31AE-4B29-9007-B48574C8C44E}" type="datetimeFigureOut">
              <a:rPr lang="ru-RU"/>
              <a:pPr>
                <a:defRPr/>
              </a:pPr>
              <a:t>13.06.2022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id="{EDB2DF7C-A285-20B1-4C1A-8C5A707C8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EB00EE41-184C-B7ED-B702-29DBAC21B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5B361B-5678-4622-B0DE-4E6F0980D5A6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892425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>
            <a:extLst>
              <a:ext uri="{FF2B5EF4-FFF2-40B4-BE49-F238E27FC236}">
                <a16:creationId xmlns:a16="http://schemas.microsoft.com/office/drawing/2014/main" id="{34F5D45C-CB42-E9E6-ACC0-956B38BC8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0DAF60-0303-4442-A185-239B93C17C03}" type="datetimeFigureOut">
              <a:rPr lang="ru-RU"/>
              <a:pPr>
                <a:defRPr/>
              </a:pPr>
              <a:t>13.06.2022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id="{ECC47766-6457-7CB8-ED5E-CEFA4C7CF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E6F19DE8-F004-9F6E-37CE-118B3A50D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B01EE4-A0D7-4C44-9F7F-16730279A3AF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219203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>
            <a:extLst>
              <a:ext uri="{FF2B5EF4-FFF2-40B4-BE49-F238E27FC236}">
                <a16:creationId xmlns:a16="http://schemas.microsoft.com/office/drawing/2014/main" id="{0AD4013C-178D-6378-0FC8-E47E6593FC39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заголовка</a:t>
            </a:r>
          </a:p>
        </p:txBody>
      </p:sp>
      <p:sp>
        <p:nvSpPr>
          <p:cNvPr id="1027" name="Текст 2">
            <a:extLst>
              <a:ext uri="{FF2B5EF4-FFF2-40B4-BE49-F238E27FC236}">
                <a16:creationId xmlns:a16="http://schemas.microsoft.com/office/drawing/2014/main" id="{5C0AF737-D0AE-07BF-7728-5AAFFC1A533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95300" y="1600200"/>
            <a:ext cx="8915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5DE7000-6670-4C2A-ACC7-B65237C32D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C5AFA70-90CE-4E18-B9CF-8CD91FC6117D}" type="datetimeFigureOut">
              <a:rPr lang="ru-RU"/>
              <a:pPr>
                <a:defRPr/>
              </a:pPr>
              <a:t>13.06.2022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0B3F619-1E2A-42A8-BD26-A52BDD1459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EB44D94-8499-4FA8-AFDD-B7010E8A8F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352E122B-9A0A-4DE3-A4B8-D9DB92794CD0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893" r:id="rId2"/>
    <p:sldLayoutId id="2147483883" r:id="rId3"/>
    <p:sldLayoutId id="2147483884" r:id="rId4"/>
    <p:sldLayoutId id="2147483885" r:id="rId5"/>
    <p:sldLayoutId id="2147483886" r:id="rId6"/>
    <p:sldLayoutId id="2147483887" r:id="rId7"/>
    <p:sldLayoutId id="2147483888" r:id="rId8"/>
    <p:sldLayoutId id="2147483889" r:id="rId9"/>
    <p:sldLayoutId id="2147483890" r:id="rId10"/>
    <p:sldLayoutId id="214748389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8E1BF8-1BBA-4854-82A4-AF5242614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439738"/>
            <a:ext cx="8915400" cy="560387"/>
          </a:xfrm>
        </p:spPr>
        <p:txBody>
          <a:bodyPr/>
          <a:lstStyle/>
          <a:p>
            <a:pPr>
              <a:defRPr/>
            </a:pPr>
            <a:r>
              <a:rPr lang="ru-RU" dirty="0"/>
              <a:t>Спроектированная БД</a:t>
            </a:r>
          </a:p>
        </p:txBody>
      </p:sp>
      <p:sp>
        <p:nvSpPr>
          <p:cNvPr id="13317" name="TextBox 4">
            <a:extLst>
              <a:ext uri="{FF2B5EF4-FFF2-40B4-BE49-F238E27FC236}">
                <a16:creationId xmlns:a16="http://schemas.microsoft.com/office/drawing/2014/main" id="{01732F01-3DA4-E55F-2D6A-79DA844330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53538" y="6251575"/>
            <a:ext cx="3129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ru-RU" sz="1800" dirty="0">
                <a:latin typeface="Arial" panose="020B0604020202020204" pitchFamily="34" charset="0"/>
              </a:rPr>
              <a:t>9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3F54E3E-46D4-EFDF-C186-53C4DFC69C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07455" y="1340768"/>
            <a:ext cx="7343369" cy="34560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46D84965-B9A1-9965-BAEA-82085EEDFC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80" y="4735055"/>
            <a:ext cx="1914916" cy="2129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22E7A7-7405-4EEE-B2F4-3008FF7A9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439738"/>
            <a:ext cx="8915400" cy="560387"/>
          </a:xfrm>
        </p:spPr>
        <p:txBody>
          <a:bodyPr/>
          <a:lstStyle/>
          <a:p>
            <a:pPr>
              <a:defRPr/>
            </a:pPr>
            <a:r>
              <a:rPr lang="ru-RU" dirty="0"/>
              <a:t>Диаграмма пакетов</a:t>
            </a:r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39D49466-8FF3-01B4-48D2-FCDD956FC0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63" y="1989138"/>
            <a:ext cx="12819062" cy="46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ru-RU" altLang="ru-RU" sz="1800">
              <a:latin typeface="Arial" panose="020B0604020202020204" pitchFamily="34" charset="0"/>
            </a:endParaRPr>
          </a:p>
        </p:txBody>
      </p:sp>
      <p:sp>
        <p:nvSpPr>
          <p:cNvPr id="14340" name="Rectangle 6">
            <a:extLst>
              <a:ext uri="{FF2B5EF4-FFF2-40B4-BE49-F238E27FC236}">
                <a16:creationId xmlns:a16="http://schemas.microsoft.com/office/drawing/2014/main" id="{D894B573-E7A4-2858-B54A-7C33F4E380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063" y="2038350"/>
            <a:ext cx="12014200" cy="4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ru-RU" altLang="ru-RU" sz="1800">
              <a:latin typeface="Arial" panose="020B0604020202020204" pitchFamily="34" charset="0"/>
            </a:endParaRPr>
          </a:p>
        </p:txBody>
      </p:sp>
      <p:sp>
        <p:nvSpPr>
          <p:cNvPr id="14341" name="Rectangle 8">
            <a:extLst>
              <a:ext uri="{FF2B5EF4-FFF2-40B4-BE49-F238E27FC236}">
                <a16:creationId xmlns:a16="http://schemas.microsoft.com/office/drawing/2014/main" id="{1D2BF323-19F1-2FBF-7D47-E595D675F3C1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947738" y="2492375"/>
            <a:ext cx="12118975" cy="5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ru-RU" altLang="ru-RU" sz="1800">
              <a:latin typeface="Arial" panose="020B0604020202020204" pitchFamily="34" charset="0"/>
            </a:endParaRPr>
          </a:p>
        </p:txBody>
      </p:sp>
      <p:sp>
        <p:nvSpPr>
          <p:cNvPr id="14343" name="TextBox 6">
            <a:extLst>
              <a:ext uri="{FF2B5EF4-FFF2-40B4-BE49-F238E27FC236}">
                <a16:creationId xmlns:a16="http://schemas.microsoft.com/office/drawing/2014/main" id="{55D46FD6-5CE8-96AD-6F07-5ABFA8BB37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53538" y="6251575"/>
            <a:ext cx="44114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ru-RU" sz="1800" dirty="0">
                <a:latin typeface="Arial" panose="020B0604020202020204" pitchFamily="34" charset="0"/>
              </a:rPr>
              <a:t>10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6E17E4C-3FA7-C8F9-0B73-8FAF97C5BFB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72680" y="1124744"/>
            <a:ext cx="5464892" cy="55149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9CBC5E-CB1E-4CBF-8F9A-446389B9D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439738"/>
            <a:ext cx="8915400" cy="56038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ru-RU" dirty="0"/>
              <a:t>Детальная диаграмма классов</a:t>
            </a:r>
            <a:r>
              <a:rPr lang="en-US" dirty="0"/>
              <a:t> </a:t>
            </a:r>
            <a:r>
              <a:rPr lang="ru-RU" dirty="0"/>
              <a:t>пакета</a:t>
            </a:r>
            <a:br>
              <a:rPr lang="ru-RU" dirty="0"/>
            </a:br>
            <a:r>
              <a:rPr lang="ru-RU" dirty="0"/>
              <a:t>«</a:t>
            </a:r>
            <a:r>
              <a:rPr lang="en-US" dirty="0"/>
              <a:t>Models</a:t>
            </a:r>
            <a:r>
              <a:rPr lang="ru-RU" dirty="0"/>
              <a:t>»</a:t>
            </a:r>
          </a:p>
        </p:txBody>
      </p:sp>
      <p:sp>
        <p:nvSpPr>
          <p:cNvPr id="15364" name="TextBox 3">
            <a:extLst>
              <a:ext uri="{FF2B5EF4-FFF2-40B4-BE49-F238E27FC236}">
                <a16:creationId xmlns:a16="http://schemas.microsoft.com/office/drawing/2014/main" id="{677A6DB1-5DC9-788C-9C7F-FF2FB8CA30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53538" y="6251575"/>
            <a:ext cx="42402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ru-RU" sz="1800" dirty="0">
                <a:latin typeface="Arial" panose="020B0604020202020204" pitchFamily="34" charset="0"/>
              </a:rPr>
              <a:t>11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EDF3E49-A843-4B80-C1C2-FE254B55FC6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93794" y="1379773"/>
            <a:ext cx="8118412" cy="48718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327502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9CBC5E-CB1E-4CBF-8F9A-446389B9D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439738"/>
            <a:ext cx="8915400" cy="56038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ru-RU" dirty="0"/>
              <a:t>Детальная диаграмма классов</a:t>
            </a:r>
            <a:r>
              <a:rPr lang="en-US" dirty="0"/>
              <a:t> </a:t>
            </a:r>
            <a:r>
              <a:rPr lang="ru-RU" dirty="0"/>
              <a:t>пакета</a:t>
            </a:r>
            <a:br>
              <a:rPr lang="ru-RU" dirty="0"/>
            </a:br>
            <a:r>
              <a:rPr lang="ru-RU" dirty="0"/>
              <a:t>«</a:t>
            </a:r>
            <a:r>
              <a:rPr lang="en-US" dirty="0"/>
              <a:t>Views</a:t>
            </a:r>
            <a:r>
              <a:rPr lang="ru-RU" dirty="0"/>
              <a:t>»</a:t>
            </a:r>
          </a:p>
        </p:txBody>
      </p:sp>
      <p:sp>
        <p:nvSpPr>
          <p:cNvPr id="15364" name="TextBox 3">
            <a:extLst>
              <a:ext uri="{FF2B5EF4-FFF2-40B4-BE49-F238E27FC236}">
                <a16:creationId xmlns:a16="http://schemas.microsoft.com/office/drawing/2014/main" id="{677A6DB1-5DC9-788C-9C7F-FF2FB8CA30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53538" y="6251575"/>
            <a:ext cx="44114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ru-RU" sz="1800" dirty="0">
                <a:latin typeface="Arial" panose="020B0604020202020204" pitchFamily="34" charset="0"/>
              </a:rPr>
              <a:t>12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9BBCAF0-144C-4B12-BBC8-7ACDCE66D3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917" y="1916832"/>
            <a:ext cx="8556581" cy="38884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075944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9CBC5E-CB1E-4CBF-8F9A-446389B9D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439738"/>
            <a:ext cx="8915400" cy="56038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ru-RU" dirty="0"/>
              <a:t>Детальная диаграмма классов</a:t>
            </a:r>
            <a:r>
              <a:rPr lang="en-US" dirty="0"/>
              <a:t> </a:t>
            </a:r>
            <a:r>
              <a:rPr lang="ru-RU" dirty="0"/>
              <a:t>пакета</a:t>
            </a:r>
            <a:br>
              <a:rPr lang="ru-RU" dirty="0"/>
            </a:br>
            <a:r>
              <a:rPr lang="ru-RU" dirty="0"/>
              <a:t>«</a:t>
            </a:r>
            <a:r>
              <a:rPr lang="en-US" dirty="0" err="1"/>
              <a:t>ViewModels</a:t>
            </a:r>
            <a:r>
              <a:rPr lang="ru-RU" dirty="0"/>
              <a:t>»</a:t>
            </a:r>
          </a:p>
        </p:txBody>
      </p:sp>
      <p:sp>
        <p:nvSpPr>
          <p:cNvPr id="15364" name="TextBox 3">
            <a:extLst>
              <a:ext uri="{FF2B5EF4-FFF2-40B4-BE49-F238E27FC236}">
                <a16:creationId xmlns:a16="http://schemas.microsoft.com/office/drawing/2014/main" id="{677A6DB1-5DC9-788C-9C7F-FF2FB8CA30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53538" y="6251575"/>
            <a:ext cx="44114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ru-RU" sz="1800" dirty="0">
                <a:latin typeface="Arial" panose="020B0604020202020204" pitchFamily="34" charset="0"/>
              </a:rPr>
              <a:t>13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B2D8E7B-08A2-7A27-CA28-B533808D721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32520" y="2276872"/>
            <a:ext cx="8551615" cy="29633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045726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9CBC5E-CB1E-4CBF-8F9A-446389B9D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439738"/>
            <a:ext cx="8915400" cy="56038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ru-RU" dirty="0"/>
              <a:t>Детальная диаграмма классов</a:t>
            </a:r>
            <a:r>
              <a:rPr lang="en-US" dirty="0"/>
              <a:t> </a:t>
            </a:r>
            <a:r>
              <a:rPr lang="ru-RU" dirty="0"/>
              <a:t>пакета</a:t>
            </a:r>
            <a:br>
              <a:rPr lang="ru-RU" dirty="0"/>
            </a:br>
            <a:r>
              <a:rPr lang="ru-RU" dirty="0"/>
              <a:t>«</a:t>
            </a:r>
            <a:r>
              <a:rPr lang="en-US" dirty="0"/>
              <a:t>Detection</a:t>
            </a:r>
            <a:r>
              <a:rPr lang="ru-RU" dirty="0"/>
              <a:t>»</a:t>
            </a:r>
          </a:p>
        </p:txBody>
      </p:sp>
      <p:sp>
        <p:nvSpPr>
          <p:cNvPr id="15364" name="TextBox 3">
            <a:extLst>
              <a:ext uri="{FF2B5EF4-FFF2-40B4-BE49-F238E27FC236}">
                <a16:creationId xmlns:a16="http://schemas.microsoft.com/office/drawing/2014/main" id="{677A6DB1-5DC9-788C-9C7F-FF2FB8CA30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53538" y="6251575"/>
            <a:ext cx="44114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ru-RU" sz="1800" dirty="0">
                <a:latin typeface="Arial" panose="020B0604020202020204" pitchFamily="34" charset="0"/>
              </a:rPr>
              <a:t>14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091C3D3-0231-BFA7-0D7C-8916ED3813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52600" y="1700808"/>
            <a:ext cx="7340203" cy="43924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107260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9CBC5E-CB1E-4CBF-8F9A-446389B9D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439738"/>
            <a:ext cx="8915400" cy="56038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ru-RU" dirty="0"/>
              <a:t>Детальная диаграмма классов</a:t>
            </a:r>
            <a:r>
              <a:rPr lang="en-US" dirty="0"/>
              <a:t> </a:t>
            </a:r>
            <a:r>
              <a:rPr lang="ru-RU" dirty="0"/>
              <a:t>пакета</a:t>
            </a:r>
            <a:br>
              <a:rPr lang="ru-RU" dirty="0"/>
            </a:br>
            <a:r>
              <a:rPr lang="ru-RU" dirty="0"/>
              <a:t>«</a:t>
            </a:r>
            <a:r>
              <a:rPr lang="en-US" dirty="0"/>
              <a:t>Services</a:t>
            </a:r>
            <a:r>
              <a:rPr lang="ru-RU" dirty="0"/>
              <a:t>»</a:t>
            </a:r>
          </a:p>
        </p:txBody>
      </p:sp>
      <p:sp>
        <p:nvSpPr>
          <p:cNvPr id="15364" name="TextBox 3">
            <a:extLst>
              <a:ext uri="{FF2B5EF4-FFF2-40B4-BE49-F238E27FC236}">
                <a16:creationId xmlns:a16="http://schemas.microsoft.com/office/drawing/2014/main" id="{677A6DB1-5DC9-788C-9C7F-FF2FB8CA30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53538" y="6251575"/>
            <a:ext cx="44114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ru-RU" sz="1800" dirty="0">
                <a:latin typeface="Arial" panose="020B0604020202020204" pitchFamily="34" charset="0"/>
              </a:rPr>
              <a:t>15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30F012C-41ED-A38A-D746-54316CFB4D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36576" y="1844824"/>
            <a:ext cx="7903207" cy="33298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774047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9CBC5E-CB1E-4CBF-8F9A-446389B9D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439738"/>
            <a:ext cx="8915400" cy="56038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ru-RU" dirty="0"/>
              <a:t>Детальная диаграмма классов</a:t>
            </a:r>
            <a:r>
              <a:rPr lang="en-US" dirty="0"/>
              <a:t> </a:t>
            </a:r>
            <a:r>
              <a:rPr lang="ru-RU" dirty="0"/>
              <a:t>пакета</a:t>
            </a:r>
            <a:br>
              <a:rPr lang="ru-RU" dirty="0"/>
            </a:br>
            <a:r>
              <a:rPr lang="ru-RU" dirty="0"/>
              <a:t>«</a:t>
            </a:r>
            <a:r>
              <a:rPr lang="en-US" dirty="0"/>
              <a:t>Database Sending</a:t>
            </a:r>
            <a:r>
              <a:rPr lang="ru-RU" dirty="0"/>
              <a:t>»</a:t>
            </a:r>
          </a:p>
        </p:txBody>
      </p:sp>
      <p:sp>
        <p:nvSpPr>
          <p:cNvPr id="15364" name="TextBox 3">
            <a:extLst>
              <a:ext uri="{FF2B5EF4-FFF2-40B4-BE49-F238E27FC236}">
                <a16:creationId xmlns:a16="http://schemas.microsoft.com/office/drawing/2014/main" id="{677A6DB1-5DC9-788C-9C7F-FF2FB8CA30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53538" y="6251575"/>
            <a:ext cx="44114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ru-RU" sz="1800" dirty="0">
                <a:latin typeface="Arial" panose="020B0604020202020204" pitchFamily="34" charset="0"/>
              </a:rPr>
              <a:t>16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60F5CEE-CF58-0463-3517-7690F3C0ED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84648" y="1628800"/>
            <a:ext cx="6768752" cy="43792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088859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9CBC5E-CB1E-4CBF-8F9A-446389B9D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439738"/>
            <a:ext cx="8915400" cy="56038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ru-RU" dirty="0"/>
              <a:t>Детальная диаграмма классов</a:t>
            </a:r>
            <a:r>
              <a:rPr lang="en-US" dirty="0"/>
              <a:t> </a:t>
            </a:r>
            <a:r>
              <a:rPr lang="ru-RU" dirty="0"/>
              <a:t>пакета</a:t>
            </a:r>
            <a:br>
              <a:rPr lang="ru-RU" dirty="0"/>
            </a:br>
            <a:r>
              <a:rPr lang="ru-RU" dirty="0"/>
              <a:t>«</a:t>
            </a:r>
            <a:r>
              <a:rPr lang="en-US" dirty="0"/>
              <a:t>Teams Sending</a:t>
            </a:r>
            <a:r>
              <a:rPr lang="ru-RU" dirty="0"/>
              <a:t>»</a:t>
            </a:r>
          </a:p>
        </p:txBody>
      </p:sp>
      <p:sp>
        <p:nvSpPr>
          <p:cNvPr id="15364" name="TextBox 3">
            <a:extLst>
              <a:ext uri="{FF2B5EF4-FFF2-40B4-BE49-F238E27FC236}">
                <a16:creationId xmlns:a16="http://schemas.microsoft.com/office/drawing/2014/main" id="{677A6DB1-5DC9-788C-9C7F-FF2FB8CA30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53538" y="6251575"/>
            <a:ext cx="44114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ru-RU" sz="1800" dirty="0">
                <a:latin typeface="Arial" panose="020B0604020202020204" pitchFamily="34" charset="0"/>
              </a:rPr>
              <a:t>17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2F37434-24BE-4191-6A92-2A932C8EC1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656856" y="1916832"/>
            <a:ext cx="2808312" cy="339337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552314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9CBC5E-CB1E-4CBF-8F9A-446389B9D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439738"/>
            <a:ext cx="8915400" cy="56038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ru-RU" dirty="0"/>
              <a:t>Детальная диаграмма классов</a:t>
            </a:r>
            <a:r>
              <a:rPr lang="en-US" dirty="0"/>
              <a:t> </a:t>
            </a:r>
            <a:r>
              <a:rPr lang="ru-RU" dirty="0"/>
              <a:t>пакета</a:t>
            </a:r>
            <a:br>
              <a:rPr lang="ru-RU" dirty="0"/>
            </a:br>
            <a:r>
              <a:rPr lang="ru-RU" dirty="0"/>
              <a:t>«</a:t>
            </a:r>
            <a:r>
              <a:rPr lang="en-US" dirty="0"/>
              <a:t>Reading</a:t>
            </a:r>
            <a:r>
              <a:rPr lang="ru-RU" dirty="0"/>
              <a:t>»</a:t>
            </a:r>
          </a:p>
        </p:txBody>
      </p:sp>
      <p:sp>
        <p:nvSpPr>
          <p:cNvPr id="15364" name="TextBox 3">
            <a:extLst>
              <a:ext uri="{FF2B5EF4-FFF2-40B4-BE49-F238E27FC236}">
                <a16:creationId xmlns:a16="http://schemas.microsoft.com/office/drawing/2014/main" id="{677A6DB1-5DC9-788C-9C7F-FF2FB8CA30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53538" y="6251575"/>
            <a:ext cx="44114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ru-RU" sz="1800" dirty="0">
                <a:latin typeface="Arial" panose="020B0604020202020204" pitchFamily="34" charset="0"/>
              </a:rPr>
              <a:t>18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1BD9CF2-8086-A21F-1335-F2EAD4F3E0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01942" y="2132856"/>
            <a:ext cx="7502115" cy="35283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90397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CEDF5C94-3B6F-4D7B-82FF-515C8363DBC5}"/>
              </a:ext>
            </a:extLst>
          </p:cNvPr>
          <p:cNvSpPr txBox="1">
            <a:spLocks/>
          </p:cNvSpPr>
          <p:nvPr/>
        </p:nvSpPr>
        <p:spPr bwMode="auto">
          <a:xfrm>
            <a:off x="849313" y="2130425"/>
            <a:ext cx="8313737" cy="158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97500"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C00000"/>
                </a:solidFill>
                <a:latin typeface="+mn-lt"/>
                <a:ea typeface="+mj-ea"/>
                <a:cs typeface="Arial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fontAlgn="auto" hangingPunct="1">
              <a:spcAft>
                <a:spcPts val="0"/>
              </a:spcAft>
              <a:defRPr/>
            </a:pPr>
            <a:r>
              <a:rPr lang="ru-RU" b="0" dirty="0">
                <a:solidFill>
                  <a:schemeClr val="tx1"/>
                </a:solidFill>
              </a:rPr>
              <a:t>Разработка программного обеспечения </a:t>
            </a:r>
            <a:r>
              <a:rPr lang="ru-RU" b="0" dirty="0" err="1">
                <a:solidFill>
                  <a:schemeClr val="tx1"/>
                </a:solidFill>
              </a:rPr>
              <a:t>скелетизации</a:t>
            </a:r>
            <a:r>
              <a:rPr lang="ru-RU" b="0" dirty="0">
                <a:solidFill>
                  <a:schemeClr val="tx1"/>
                </a:solidFill>
              </a:rPr>
              <a:t> </a:t>
            </a:r>
          </a:p>
          <a:p>
            <a:pPr algn="ctr" eaLnBrk="1" fontAlgn="auto" hangingPunct="1">
              <a:spcAft>
                <a:spcPts val="0"/>
              </a:spcAft>
              <a:defRPr/>
            </a:pPr>
            <a:r>
              <a:rPr lang="ru-RU" b="0" dirty="0">
                <a:solidFill>
                  <a:schemeClr val="tx1"/>
                </a:solidFill>
              </a:rPr>
              <a:t>изображений человека для контроля опасных действий</a:t>
            </a:r>
          </a:p>
        </p:txBody>
      </p:sp>
      <p:sp>
        <p:nvSpPr>
          <p:cNvPr id="5123" name="TextBox 2">
            <a:extLst>
              <a:ext uri="{FF2B5EF4-FFF2-40B4-BE49-F238E27FC236}">
                <a16:creationId xmlns:a16="http://schemas.microsoft.com/office/drawing/2014/main" id="{2D65BC3C-5F45-0CA9-3658-37B67A9E71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0700" y="3789363"/>
            <a:ext cx="3889375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ru-RU" altLang="ru-RU" sz="1800" dirty="0">
                <a:latin typeface="Roboto" panose="02000000000000000000" pitchFamily="2" charset="0"/>
              </a:rPr>
              <a:t>Выполнил:</a:t>
            </a:r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ru-RU" altLang="ru-RU" sz="1800" dirty="0">
                <a:latin typeface="Roboto" panose="02000000000000000000" pitchFamily="2" charset="0"/>
              </a:rPr>
              <a:t>Студент гр. 1ПИб-01-41Оп</a:t>
            </a:r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ru-RU" altLang="ru-RU" sz="1800" dirty="0">
                <a:latin typeface="Roboto" panose="02000000000000000000" pitchFamily="2" charset="0"/>
              </a:rPr>
              <a:t>Богданов Александр Павлович</a:t>
            </a:r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ru-RU" altLang="ru-RU" sz="1800" dirty="0">
                <a:latin typeface="Roboto" panose="02000000000000000000" pitchFamily="2" charset="0"/>
              </a:rPr>
              <a:t>Руководитель:</a:t>
            </a:r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ru-RU" altLang="ru-RU" sz="1800" dirty="0">
                <a:latin typeface="Roboto" panose="02000000000000000000" pitchFamily="2" charset="0"/>
              </a:rPr>
              <a:t>д.т.н., профессор</a:t>
            </a:r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ru-RU" altLang="ru-RU" sz="1800" dirty="0">
                <a:latin typeface="Roboto" panose="02000000000000000000" pitchFamily="2" charset="0"/>
              </a:rPr>
              <a:t>Ершов Евгений Валентинович</a:t>
            </a:r>
          </a:p>
        </p:txBody>
      </p:sp>
      <p:sp>
        <p:nvSpPr>
          <p:cNvPr id="5124" name="TextBox 1">
            <a:extLst>
              <a:ext uri="{FF2B5EF4-FFF2-40B4-BE49-F238E27FC236}">
                <a16:creationId xmlns:a16="http://schemas.microsoft.com/office/drawing/2014/main" id="{085CABBC-5216-22A1-DE6C-D96FBBCF12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2706" y="6237312"/>
            <a:ext cx="21605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1800" dirty="0">
                <a:latin typeface="Arial" panose="020B0604020202020204" pitchFamily="34" charset="0"/>
              </a:rPr>
              <a:t>Череповец, 2022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9CBC5E-CB1E-4CBF-8F9A-446389B9D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439738"/>
            <a:ext cx="8915400" cy="56038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ru-RU" dirty="0"/>
              <a:t>Детальная диаграмма классов</a:t>
            </a:r>
            <a:r>
              <a:rPr lang="en-US" dirty="0"/>
              <a:t> </a:t>
            </a:r>
            <a:r>
              <a:rPr lang="ru-RU" dirty="0"/>
              <a:t>пакета</a:t>
            </a:r>
            <a:br>
              <a:rPr lang="ru-RU" dirty="0"/>
            </a:br>
            <a:r>
              <a:rPr lang="ru-RU" dirty="0"/>
              <a:t>«</a:t>
            </a:r>
            <a:r>
              <a:rPr lang="en-US" dirty="0"/>
              <a:t>Extensions</a:t>
            </a:r>
            <a:r>
              <a:rPr lang="ru-RU" dirty="0"/>
              <a:t>»</a:t>
            </a:r>
          </a:p>
        </p:txBody>
      </p:sp>
      <p:sp>
        <p:nvSpPr>
          <p:cNvPr id="15364" name="TextBox 3">
            <a:extLst>
              <a:ext uri="{FF2B5EF4-FFF2-40B4-BE49-F238E27FC236}">
                <a16:creationId xmlns:a16="http://schemas.microsoft.com/office/drawing/2014/main" id="{677A6DB1-5DC9-788C-9C7F-FF2FB8CA30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53538" y="6251575"/>
            <a:ext cx="44114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ru-RU" sz="1800" dirty="0">
                <a:latin typeface="Arial" panose="020B0604020202020204" pitchFamily="34" charset="0"/>
              </a:rPr>
              <a:t>19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6E5A9D6-0AF8-453C-87F6-C35D65439A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336" y="2710363"/>
            <a:ext cx="9298652" cy="11003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696913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9CBC5E-CB1E-4CBF-8F9A-446389B9D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439738"/>
            <a:ext cx="8915400" cy="56038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ru-RU" dirty="0"/>
              <a:t>Детальная диаграмма классов</a:t>
            </a:r>
            <a:r>
              <a:rPr lang="en-US" dirty="0"/>
              <a:t> </a:t>
            </a:r>
            <a:r>
              <a:rPr lang="ru-RU" dirty="0"/>
              <a:t>пакета</a:t>
            </a:r>
            <a:br>
              <a:rPr lang="ru-RU" dirty="0"/>
            </a:br>
            <a:r>
              <a:rPr lang="ru-RU" dirty="0"/>
              <a:t>«</a:t>
            </a:r>
            <a:r>
              <a:rPr lang="en-US" dirty="0"/>
              <a:t>Data</a:t>
            </a:r>
            <a:r>
              <a:rPr lang="ru-RU" dirty="0"/>
              <a:t>»</a:t>
            </a:r>
          </a:p>
        </p:txBody>
      </p:sp>
      <p:sp>
        <p:nvSpPr>
          <p:cNvPr id="15364" name="TextBox 3">
            <a:extLst>
              <a:ext uri="{FF2B5EF4-FFF2-40B4-BE49-F238E27FC236}">
                <a16:creationId xmlns:a16="http://schemas.microsoft.com/office/drawing/2014/main" id="{677A6DB1-5DC9-788C-9C7F-FF2FB8CA30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53538" y="6251575"/>
            <a:ext cx="44114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ru-RU" sz="1800" dirty="0">
                <a:latin typeface="Arial" panose="020B0604020202020204" pitchFamily="34" charset="0"/>
              </a:rPr>
              <a:t>20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66C10E7-C6E9-8297-F80D-4815639AE3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00672" y="2277420"/>
            <a:ext cx="6742464" cy="27332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117126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9CBC5E-CB1E-4CBF-8F9A-446389B9D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439738"/>
            <a:ext cx="8915400" cy="56038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ru-RU" dirty="0"/>
              <a:t>Детальная диаграмма классов</a:t>
            </a:r>
            <a:r>
              <a:rPr lang="en-US" dirty="0"/>
              <a:t> </a:t>
            </a:r>
            <a:r>
              <a:rPr lang="ru-RU" dirty="0"/>
              <a:t>пакета</a:t>
            </a:r>
            <a:br>
              <a:rPr lang="ru-RU" dirty="0"/>
            </a:br>
            <a:r>
              <a:rPr lang="ru-RU" dirty="0"/>
              <a:t>«</a:t>
            </a:r>
            <a:r>
              <a:rPr lang="en-US" dirty="0"/>
              <a:t>Exceptions</a:t>
            </a:r>
            <a:r>
              <a:rPr lang="ru-RU" dirty="0"/>
              <a:t>»</a:t>
            </a:r>
          </a:p>
        </p:txBody>
      </p:sp>
      <p:sp>
        <p:nvSpPr>
          <p:cNvPr id="15364" name="TextBox 3">
            <a:extLst>
              <a:ext uri="{FF2B5EF4-FFF2-40B4-BE49-F238E27FC236}">
                <a16:creationId xmlns:a16="http://schemas.microsoft.com/office/drawing/2014/main" id="{677A6DB1-5DC9-788C-9C7F-FF2FB8CA30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53538" y="6251575"/>
            <a:ext cx="44114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ru-RU" sz="1800" dirty="0">
                <a:latin typeface="Arial" panose="020B0604020202020204" pitchFamily="34" charset="0"/>
              </a:rPr>
              <a:t>21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A66FF6E-2F43-B154-D327-45ECDE3CE9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72880" y="2204864"/>
            <a:ext cx="2691602" cy="32677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101281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F24258-3847-49E7-A68B-12CCE040B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439738"/>
            <a:ext cx="8915400" cy="560387"/>
          </a:xfrm>
        </p:spPr>
        <p:txBody>
          <a:bodyPr/>
          <a:lstStyle/>
          <a:p>
            <a:pPr>
              <a:defRPr/>
            </a:pPr>
            <a:r>
              <a:rPr lang="ru-RU" dirty="0"/>
              <a:t>Диаграммы компонентов</a:t>
            </a:r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3E9DBFE4-DD3B-19B0-605D-7E21AABC55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538" y="1484313"/>
            <a:ext cx="12006262" cy="46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ru-RU" altLang="ru-RU" sz="1800">
              <a:latin typeface="Arial" panose="020B0604020202020204" pitchFamily="34" charset="0"/>
            </a:endParaRPr>
          </a:p>
        </p:txBody>
      </p:sp>
      <p:sp>
        <p:nvSpPr>
          <p:cNvPr id="22533" name="TextBox 4">
            <a:extLst>
              <a:ext uri="{FF2B5EF4-FFF2-40B4-BE49-F238E27FC236}">
                <a16:creationId xmlns:a16="http://schemas.microsoft.com/office/drawing/2014/main" id="{C778B260-B2D1-D227-6AD0-755DD025E6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53538" y="6251575"/>
            <a:ext cx="44114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ru-RU" sz="1800" dirty="0">
                <a:latin typeface="Arial" panose="020B0604020202020204" pitchFamily="34" charset="0"/>
              </a:rPr>
              <a:t>22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D609B12-D909-C246-1530-4064BCC6C5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52600" y="1161410"/>
            <a:ext cx="7486798" cy="54584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BF62BA-162A-421B-BF24-D21FE22CA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439738"/>
            <a:ext cx="8915400" cy="560387"/>
          </a:xfrm>
        </p:spPr>
        <p:txBody>
          <a:bodyPr/>
          <a:lstStyle/>
          <a:p>
            <a:pPr>
              <a:defRPr/>
            </a:pPr>
            <a:r>
              <a:rPr lang="ru-RU" dirty="0"/>
              <a:t>Диаграмма размещения</a:t>
            </a:r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AA996D0A-8EE2-D416-6272-8BF594440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7163" y="2276475"/>
            <a:ext cx="11755437" cy="46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ru-RU" altLang="ru-RU" sz="1800">
              <a:latin typeface="Arial" panose="020B0604020202020204" pitchFamily="34" charset="0"/>
            </a:endParaRPr>
          </a:p>
        </p:txBody>
      </p:sp>
      <p:sp>
        <p:nvSpPr>
          <p:cNvPr id="23557" name="TextBox 4">
            <a:extLst>
              <a:ext uri="{FF2B5EF4-FFF2-40B4-BE49-F238E27FC236}">
                <a16:creationId xmlns:a16="http://schemas.microsoft.com/office/drawing/2014/main" id="{5FC6EA6A-43B7-F0F3-7BB6-C1E4C5F5B7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53538" y="6251575"/>
            <a:ext cx="44114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ru-RU" sz="1800" dirty="0">
                <a:latin typeface="Arial" panose="020B0604020202020204" pitchFamily="34" charset="0"/>
              </a:rPr>
              <a:t>23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672F878-2931-8858-C26C-E07DF4EDE8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96807" y="1176831"/>
            <a:ext cx="5112385" cy="5069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A26B9D-3FB1-48FD-8E5A-EF6C08FCA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439738"/>
            <a:ext cx="8915400" cy="560387"/>
          </a:xfrm>
        </p:spPr>
        <p:txBody>
          <a:bodyPr/>
          <a:lstStyle/>
          <a:p>
            <a:pPr>
              <a:defRPr/>
            </a:pPr>
            <a:r>
              <a:rPr lang="ru-RU" dirty="0"/>
              <a:t>Граф диалога</a:t>
            </a: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0CC9AF46-69C9-128C-6641-AB04161484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6150" y="1268413"/>
            <a:ext cx="9906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ru-RU" altLang="ru-RU" sz="1800">
              <a:latin typeface="Arial" panose="020B0604020202020204" pitchFamily="34" charset="0"/>
            </a:endParaRPr>
          </a:p>
        </p:txBody>
      </p:sp>
      <p:sp>
        <p:nvSpPr>
          <p:cNvPr id="24581" name="TextBox 4">
            <a:extLst>
              <a:ext uri="{FF2B5EF4-FFF2-40B4-BE49-F238E27FC236}">
                <a16:creationId xmlns:a16="http://schemas.microsoft.com/office/drawing/2014/main" id="{FCAB568C-ED64-AA1D-8820-1C2D1221FF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53538" y="6251575"/>
            <a:ext cx="44114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ru-RU" sz="1800" dirty="0">
                <a:latin typeface="Arial" panose="020B0604020202020204" pitchFamily="34" charset="0"/>
              </a:rPr>
              <a:t>24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0C1F225-1043-C249-C708-3F58C91A864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81516" y="2196543"/>
            <a:ext cx="8222823" cy="33206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8AEE99-5712-4152-855A-8E44C184D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439738"/>
            <a:ext cx="8915400" cy="560387"/>
          </a:xfrm>
        </p:spPr>
        <p:txBody>
          <a:bodyPr/>
          <a:lstStyle/>
          <a:p>
            <a:pPr>
              <a:defRPr/>
            </a:pPr>
            <a:r>
              <a:rPr lang="ru-RU" dirty="0"/>
              <a:t>Тестирование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7DEE30F1-4FE3-4B07-876E-30F3EA447F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4341829"/>
              </p:ext>
            </p:extLst>
          </p:nvPr>
        </p:nvGraphicFramePr>
        <p:xfrm>
          <a:off x="495300" y="1341438"/>
          <a:ext cx="8634165" cy="4899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6833">
                  <a:extLst>
                    <a:ext uri="{9D8B030D-6E8A-4147-A177-3AD203B41FA5}">
                      <a16:colId xmlns:a16="http://schemas.microsoft.com/office/drawing/2014/main" val="32720054"/>
                    </a:ext>
                  </a:extLst>
                </a:gridCol>
                <a:gridCol w="1726833">
                  <a:extLst>
                    <a:ext uri="{9D8B030D-6E8A-4147-A177-3AD203B41FA5}">
                      <a16:colId xmlns:a16="http://schemas.microsoft.com/office/drawing/2014/main" val="1447757586"/>
                    </a:ext>
                  </a:extLst>
                </a:gridCol>
                <a:gridCol w="1726833">
                  <a:extLst>
                    <a:ext uri="{9D8B030D-6E8A-4147-A177-3AD203B41FA5}">
                      <a16:colId xmlns:a16="http://schemas.microsoft.com/office/drawing/2014/main" val="3943565709"/>
                    </a:ext>
                  </a:extLst>
                </a:gridCol>
                <a:gridCol w="1726833">
                  <a:extLst>
                    <a:ext uri="{9D8B030D-6E8A-4147-A177-3AD203B41FA5}">
                      <a16:colId xmlns:a16="http://schemas.microsoft.com/office/drawing/2014/main" val="1353792887"/>
                    </a:ext>
                  </a:extLst>
                </a:gridCol>
                <a:gridCol w="1726833">
                  <a:extLst>
                    <a:ext uri="{9D8B030D-6E8A-4147-A177-3AD203B41FA5}">
                      <a16:colId xmlns:a16="http://schemas.microsoft.com/office/drawing/2014/main" val="104550708"/>
                    </a:ext>
                  </a:extLst>
                </a:gridCol>
              </a:tblGrid>
              <a:tr h="449721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latin typeface="+mj-lt"/>
                        </a:rPr>
                        <a:t>Дата и время тестирования</a:t>
                      </a: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latin typeface="+mj-lt"/>
                        </a:rPr>
                        <a:t>Тестируемое требование из ТЗ</a:t>
                      </a: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latin typeface="+mj-lt"/>
                        </a:rPr>
                        <a:t>Кто проводил тестирование</a:t>
                      </a: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latin typeface="+mj-lt"/>
                        </a:rPr>
                        <a:t>Способ тестирования</a:t>
                      </a: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latin typeface="+mj-lt"/>
                        </a:rPr>
                        <a:t>Результаты тестирования</a:t>
                      </a:r>
                    </a:p>
                  </a:txBody>
                  <a:tcPr marT="45713" marB="45713"/>
                </a:tc>
                <a:extLst>
                  <a:ext uri="{0D108BD9-81ED-4DB2-BD59-A6C34878D82A}">
                    <a16:rowId xmlns:a16="http://schemas.microsoft.com/office/drawing/2014/main" val="1590755358"/>
                  </a:ext>
                </a:extLst>
              </a:tr>
              <a:tr h="426466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ru-RU" sz="1000" dirty="0">
                          <a:effectLst/>
                          <a:latin typeface="+mn-lt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11.05.202</a:t>
                      </a:r>
                      <a:r>
                        <a:rPr lang="en-US" sz="1000" dirty="0">
                          <a:effectLst/>
                          <a:latin typeface="+mn-lt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ru-RU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</a:pPr>
                      <a:r>
                        <a:rPr lang="ru-RU" sz="10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Отслеживание положение работников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</a:pPr>
                      <a:r>
                        <a:rPr lang="ru-RU" sz="1000" dirty="0">
                          <a:latin typeface="+mn-lt"/>
                          <a:cs typeface="Times New Roman" panose="02020603050405020304" pitchFamily="18" charset="0"/>
                        </a:rPr>
                        <a:t>Тестировщик</a:t>
                      </a: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</a:pPr>
                      <a:r>
                        <a:rPr lang="ru-RU" sz="1000" dirty="0">
                          <a:latin typeface="+mn-lt"/>
                          <a:cs typeface="Times New Roman" panose="02020603050405020304" pitchFamily="18" charset="0"/>
                        </a:rPr>
                        <a:t>Системное тестирование</a:t>
                      </a: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</a:pPr>
                      <a:r>
                        <a:rPr lang="ru-RU" sz="1000" dirty="0">
                          <a:effectLst/>
                          <a:latin typeface="+mn-lt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Успех</a:t>
                      </a:r>
                      <a:endParaRPr lang="ru-RU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28730887"/>
                  </a:ext>
                </a:extLst>
              </a:tr>
              <a:tr h="237072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ru-RU" sz="1000" dirty="0">
                          <a:effectLst/>
                          <a:latin typeface="+mn-lt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11.05.202</a:t>
                      </a:r>
                      <a:r>
                        <a:rPr lang="en-US" sz="1000" dirty="0">
                          <a:effectLst/>
                          <a:latin typeface="+mn-lt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ru-RU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</a:pPr>
                      <a:r>
                        <a:rPr lang="ru-RU" sz="1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Отслеживание отдельных частей тела работников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</a:pPr>
                      <a:r>
                        <a:rPr lang="ru-RU" sz="1000" dirty="0">
                          <a:latin typeface="+mn-lt"/>
                          <a:cs typeface="Times New Roman" panose="02020603050405020304" pitchFamily="18" charset="0"/>
                        </a:rPr>
                        <a:t>Тестировщик</a:t>
                      </a: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</a:pPr>
                      <a:r>
                        <a:rPr lang="ru-RU" sz="1000" dirty="0">
                          <a:latin typeface="+mn-lt"/>
                          <a:cs typeface="Times New Roman" panose="02020603050405020304" pitchFamily="18" charset="0"/>
                        </a:rPr>
                        <a:t>Системное тестирование</a:t>
                      </a: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</a:pPr>
                      <a:r>
                        <a:rPr lang="ru-RU" sz="1000">
                          <a:effectLst/>
                          <a:latin typeface="+mn-lt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Неудача, некорректно преобразуются точки глаз и ушей</a:t>
                      </a:r>
                      <a:endParaRPr lang="ru-RU" sz="1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02854737"/>
                  </a:ext>
                </a:extLst>
              </a:tr>
              <a:tr h="170646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ru-RU" sz="1000" dirty="0">
                          <a:effectLst/>
                          <a:latin typeface="+mn-lt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12.05.202</a:t>
                      </a:r>
                      <a:r>
                        <a:rPr lang="en-US" sz="1000" dirty="0">
                          <a:effectLst/>
                          <a:latin typeface="+mn-lt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ru-RU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</a:pPr>
                      <a:r>
                        <a:rPr lang="ru-RU" sz="1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Отслеживание отдельных частей тела работников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</a:pPr>
                      <a:r>
                        <a:rPr lang="ru-RU" sz="1000" dirty="0">
                          <a:latin typeface="+mn-lt"/>
                          <a:cs typeface="Times New Roman" panose="02020603050405020304" pitchFamily="18" charset="0"/>
                        </a:rPr>
                        <a:t>Тестировщик</a:t>
                      </a: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</a:pPr>
                      <a:r>
                        <a:rPr lang="ru-RU" sz="1000" dirty="0">
                          <a:latin typeface="+mn-lt"/>
                          <a:cs typeface="Times New Roman" panose="02020603050405020304" pitchFamily="18" charset="0"/>
                        </a:rPr>
                        <a:t>Системное тестирование</a:t>
                      </a: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</a:pPr>
                      <a:r>
                        <a:rPr lang="ru-RU" sz="1000">
                          <a:effectLst/>
                          <a:latin typeface="+mn-lt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Успех</a:t>
                      </a:r>
                      <a:endParaRPr lang="ru-RU" sz="1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34004790"/>
                  </a:ext>
                </a:extLst>
              </a:tr>
              <a:tr h="120154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ru-RU" sz="1000" dirty="0">
                          <a:effectLst/>
                          <a:latin typeface="+mn-lt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12.05.202</a:t>
                      </a:r>
                      <a:r>
                        <a:rPr lang="en-US" sz="1000" dirty="0">
                          <a:effectLst/>
                          <a:latin typeface="+mn-lt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ru-RU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</a:pPr>
                      <a:r>
                        <a:rPr lang="ru-RU" sz="1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Определять позу работников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</a:pPr>
                      <a:r>
                        <a:rPr lang="ru-RU" sz="1000" dirty="0">
                          <a:latin typeface="+mn-lt"/>
                          <a:cs typeface="Times New Roman" panose="02020603050405020304" pitchFamily="18" charset="0"/>
                        </a:rPr>
                        <a:t>Тестировщик</a:t>
                      </a: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</a:pPr>
                      <a:r>
                        <a:rPr lang="ru-RU" sz="1000" dirty="0">
                          <a:latin typeface="+mn-lt"/>
                          <a:cs typeface="Times New Roman" panose="02020603050405020304" pitchFamily="18" charset="0"/>
                        </a:rPr>
                        <a:t>Системное тестирование</a:t>
                      </a: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</a:pPr>
                      <a:r>
                        <a:rPr lang="ru-RU" sz="1000">
                          <a:effectLst/>
                          <a:latin typeface="+mn-lt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Неудача, некорректное определение лежачего положения</a:t>
                      </a:r>
                      <a:endParaRPr lang="ru-RU" sz="1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177021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ru-RU" sz="1000" dirty="0">
                          <a:effectLst/>
                          <a:latin typeface="+mn-lt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12.05.202</a:t>
                      </a:r>
                      <a:r>
                        <a:rPr lang="en-US" sz="1000" dirty="0">
                          <a:effectLst/>
                          <a:latin typeface="+mn-lt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ru-RU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</a:pPr>
                      <a:r>
                        <a:rPr lang="ru-RU" sz="1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Определять позу работников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</a:pPr>
                      <a:r>
                        <a:rPr lang="ru-RU" sz="1000" dirty="0">
                          <a:latin typeface="+mn-lt"/>
                          <a:cs typeface="Times New Roman" panose="02020603050405020304" pitchFamily="18" charset="0"/>
                        </a:rPr>
                        <a:t>Тестировщик</a:t>
                      </a: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</a:pPr>
                      <a:r>
                        <a:rPr lang="ru-RU" sz="1000" dirty="0">
                          <a:latin typeface="+mn-lt"/>
                          <a:cs typeface="Times New Roman" panose="02020603050405020304" pitchFamily="18" charset="0"/>
                        </a:rPr>
                        <a:t>Системное тестирование</a:t>
                      </a: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</a:pPr>
                      <a:r>
                        <a:rPr lang="ru-RU" sz="1000" dirty="0">
                          <a:effectLst/>
                          <a:latin typeface="+mn-lt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Успех</a:t>
                      </a:r>
                      <a:endParaRPr lang="ru-RU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94760289"/>
                  </a:ext>
                </a:extLst>
              </a:tr>
              <a:tr h="118452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ru-RU" sz="1000" dirty="0">
                          <a:effectLst/>
                          <a:latin typeface="+mn-lt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12.05.202</a:t>
                      </a:r>
                      <a:r>
                        <a:rPr lang="en-US" sz="1000" dirty="0">
                          <a:effectLst/>
                          <a:latin typeface="+mn-lt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ru-RU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</a:pPr>
                      <a:r>
                        <a:rPr lang="ru-RU" sz="1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Добавление</a:t>
                      </a:r>
                    </a:p>
                    <a:p>
                      <a:pPr indent="0" algn="just">
                        <a:lnSpc>
                          <a:spcPct val="100000"/>
                        </a:lnSpc>
                      </a:pPr>
                      <a:r>
                        <a:rPr lang="ru-RU" sz="1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нескольких зон опасности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</a:pPr>
                      <a:r>
                        <a:rPr lang="ru-RU" sz="1000" dirty="0">
                          <a:latin typeface="+mn-lt"/>
                          <a:cs typeface="Times New Roman" panose="02020603050405020304" pitchFamily="18" charset="0"/>
                        </a:rPr>
                        <a:t>Тестировщик</a:t>
                      </a: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</a:pPr>
                      <a:r>
                        <a:rPr lang="ru-RU" sz="1000" dirty="0">
                          <a:latin typeface="+mn-lt"/>
                          <a:cs typeface="Times New Roman" panose="02020603050405020304" pitchFamily="18" charset="0"/>
                        </a:rPr>
                        <a:t>Системное тестирование</a:t>
                      </a: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</a:pPr>
                      <a:r>
                        <a:rPr lang="ru-RU" sz="1000">
                          <a:effectLst/>
                          <a:latin typeface="+mn-lt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Успех</a:t>
                      </a:r>
                      <a:endParaRPr lang="ru-RU" sz="1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23275109"/>
                  </a:ext>
                </a:extLst>
              </a:tr>
              <a:tr h="539670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ru-RU" sz="1000">
                          <a:effectLst/>
                          <a:latin typeface="+mn-lt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12.05.202</a:t>
                      </a:r>
                      <a:r>
                        <a:rPr lang="en-US" sz="1000">
                          <a:effectLst/>
                          <a:latin typeface="+mn-lt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ru-RU" sz="1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</a:pPr>
                      <a:r>
                        <a:rPr lang="ru-RU" sz="10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Обнаружение конкретных частей тела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</a:pPr>
                      <a:r>
                        <a:rPr lang="ru-RU" sz="1000" dirty="0">
                          <a:latin typeface="+mn-lt"/>
                          <a:cs typeface="Times New Roman" panose="02020603050405020304" pitchFamily="18" charset="0"/>
                        </a:rPr>
                        <a:t>Тестировщик</a:t>
                      </a: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</a:pPr>
                      <a:r>
                        <a:rPr lang="ru-RU" sz="1000" dirty="0">
                          <a:latin typeface="+mn-lt"/>
                          <a:cs typeface="Times New Roman" panose="02020603050405020304" pitchFamily="18" charset="0"/>
                        </a:rPr>
                        <a:t>Системное тестирование</a:t>
                      </a: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</a:pPr>
                      <a:r>
                        <a:rPr lang="ru-RU" sz="1000" dirty="0">
                          <a:effectLst/>
                          <a:latin typeface="+mn-lt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Неудача, комбинирование зон работает только для обнаруженных внутри людей, а не снаружи</a:t>
                      </a:r>
                      <a:endParaRPr lang="ru-RU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83559563"/>
                  </a:ext>
                </a:extLst>
              </a:tr>
              <a:tr h="288464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ru-RU" sz="1000">
                          <a:effectLst/>
                          <a:latin typeface="+mn-lt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12.05.202</a:t>
                      </a:r>
                      <a:r>
                        <a:rPr lang="en-US" sz="1000">
                          <a:effectLst/>
                          <a:latin typeface="+mn-lt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ru-RU" sz="1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</a:pPr>
                      <a:r>
                        <a:rPr lang="ru-RU" sz="10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Тестирование инструмента для комбинирования зон для формирования сложной опасной ситуации.</a:t>
                      </a:r>
                    </a:p>
                    <a:p>
                      <a:pPr indent="0" algn="just">
                        <a:lnSpc>
                          <a:spcPct val="100000"/>
                        </a:lnSpc>
                      </a:pPr>
                      <a:r>
                        <a:rPr lang="ru-RU" sz="10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</a:pPr>
                      <a:r>
                        <a:rPr lang="ru-RU" sz="1000" dirty="0">
                          <a:latin typeface="+mn-lt"/>
                          <a:cs typeface="Times New Roman" panose="02020603050405020304" pitchFamily="18" charset="0"/>
                        </a:rPr>
                        <a:t>Тестировщик</a:t>
                      </a: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</a:pPr>
                      <a:r>
                        <a:rPr lang="ru-RU" sz="1000" dirty="0">
                          <a:latin typeface="+mn-lt"/>
                          <a:cs typeface="Times New Roman" panose="02020603050405020304" pitchFamily="18" charset="0"/>
                        </a:rPr>
                        <a:t>Системное тестирование</a:t>
                      </a: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</a:pPr>
                      <a:r>
                        <a:rPr lang="ru-RU" sz="1000" dirty="0">
                          <a:effectLst/>
                          <a:latin typeface="+mn-lt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Успех</a:t>
                      </a:r>
                      <a:endParaRPr lang="ru-RU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04339771"/>
                  </a:ext>
                </a:extLst>
              </a:tr>
              <a:tr h="87616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000" dirty="0">
                          <a:effectLst/>
                          <a:latin typeface="+mn-lt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12.05.202</a:t>
                      </a:r>
                      <a:r>
                        <a:rPr lang="en-US" sz="1000" dirty="0">
                          <a:effectLst/>
                          <a:latin typeface="+mn-lt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ru-RU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ru-RU" sz="1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Тестирование инструмента для комбинирования зон для формирования сложной опасной ситуации.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000" dirty="0">
                          <a:latin typeface="+mn-lt"/>
                          <a:cs typeface="Times New Roman" panose="02020603050405020304" pitchFamily="18" charset="0"/>
                        </a:rPr>
                        <a:t>Тестировщик</a:t>
                      </a: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000" dirty="0">
                          <a:latin typeface="+mn-lt"/>
                          <a:cs typeface="Times New Roman" panose="02020603050405020304" pitchFamily="18" charset="0"/>
                        </a:rPr>
                        <a:t>Системное тестирование</a:t>
                      </a: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000" dirty="0">
                          <a:latin typeface="+mn-lt"/>
                          <a:cs typeface="Times New Roman" panose="02020603050405020304" pitchFamily="18" charset="0"/>
                        </a:rPr>
                        <a:t>Успех</a:t>
                      </a:r>
                    </a:p>
                  </a:txBody>
                  <a:tcPr marT="45713" marB="45713"/>
                </a:tc>
                <a:extLst>
                  <a:ext uri="{0D108BD9-81ED-4DB2-BD59-A6C34878D82A}">
                    <a16:rowId xmlns:a16="http://schemas.microsoft.com/office/drawing/2014/main" val="1208115490"/>
                  </a:ext>
                </a:extLst>
              </a:tr>
            </a:tbl>
          </a:graphicData>
        </a:graphic>
      </p:graphicFrame>
      <p:sp>
        <p:nvSpPr>
          <p:cNvPr id="25665" name="TextBox 3">
            <a:extLst>
              <a:ext uri="{FF2B5EF4-FFF2-40B4-BE49-F238E27FC236}">
                <a16:creationId xmlns:a16="http://schemas.microsoft.com/office/drawing/2014/main" id="{F29C70E2-32DA-D371-C223-099E5660B1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53538" y="6251575"/>
            <a:ext cx="44114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ru-RU" sz="1800" dirty="0">
                <a:latin typeface="Arial" panose="020B0604020202020204" pitchFamily="34" charset="0"/>
              </a:rPr>
              <a:t>25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5C5136-FE8C-4714-995D-2D687D49E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439738"/>
            <a:ext cx="8915400" cy="560387"/>
          </a:xfrm>
        </p:spPr>
        <p:txBody>
          <a:bodyPr/>
          <a:lstStyle/>
          <a:p>
            <a:pPr>
              <a:defRPr/>
            </a:pPr>
            <a:r>
              <a:rPr lang="ru-RU" dirty="0"/>
              <a:t>Экономическое обоснование</a:t>
            </a:r>
          </a:p>
        </p:txBody>
      </p:sp>
      <p:sp>
        <p:nvSpPr>
          <p:cNvPr id="26628" name="TextBox 3">
            <a:extLst>
              <a:ext uri="{FF2B5EF4-FFF2-40B4-BE49-F238E27FC236}">
                <a16:creationId xmlns:a16="http://schemas.microsoft.com/office/drawing/2014/main" id="{DC7249D1-4884-9336-DB5A-D0C43FCA79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53538" y="6251575"/>
            <a:ext cx="44114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ru-RU" sz="1800" dirty="0">
                <a:latin typeface="Arial" panose="020B0604020202020204" pitchFamily="34" charset="0"/>
              </a:rPr>
              <a:t>26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Объект 4">
                <a:extLst>
                  <a:ext uri="{FF2B5EF4-FFF2-40B4-BE49-F238E27FC236}">
                    <a16:creationId xmlns:a16="http://schemas.microsoft.com/office/drawing/2014/main" id="{C9726A0B-709E-B4F3-029D-1BA7B9E102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/>
                  <a:t>Цена программного продукта</a:t>
                </a:r>
                <a:r>
                  <a:rPr lang="en-US" dirty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Ц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ru-RU">
                              <a:effectLst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п.п</m:t>
                          </m:r>
                        </m:sub>
                      </m:sSub>
                      <m:r>
                        <m:rPr>
                          <m:nor/>
                        </m:rPr>
                        <a:rPr lang="ru-RU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= </m:t>
                      </m:r>
                      <m:r>
                        <a:rPr lang="ru-RU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292</m:t>
                      </m:r>
                      <m:r>
                        <a:rPr lang="ru-RU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ru-RU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790,1 </m:t>
                      </m:r>
                      <m:r>
                        <a:rPr lang="ru-RU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⋅ </m:t>
                      </m:r>
                      <m:d>
                        <m:dPr>
                          <m:ctrlPr>
                            <a:rPr lang="ru-RU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ru-RU">
                              <a:effectLst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 + 0,2</m:t>
                          </m:r>
                        </m:e>
                      </m:d>
                      <m:r>
                        <a:rPr lang="ru-RU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=351 348,12 руб.</m:t>
                      </m:r>
                    </m:oMath>
                  </m:oMathPara>
                </a14:m>
                <a:endParaRPr lang="en-US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ru-RU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Экономия эксплуатационных расходов</a:t>
                </a:r>
                <a:r>
                  <a:rPr lang="en-US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:</a:t>
                </a:r>
              </a:p>
              <a:p>
                <a:r>
                  <a:rPr lang="ru-RU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Э = </a:t>
                </a:r>
                <a:r>
                  <a:rPr lang="ru-RU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871200 –210880,5=</a:t>
                </a:r>
                <a:r>
                  <a:rPr lang="ru-RU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660 319,5 руб.</a:t>
                </a:r>
                <a:endParaRPr lang="ru-RU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ru-RU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Срок окупаемости программного продукта</a:t>
                </a:r>
                <a:r>
                  <a:rPr lang="en-US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Т</m:t>
                        </m:r>
                      </m:e>
                      <m:sub>
                        <m:r>
                          <m:rPr>
                            <m:nor/>
                          </m:rPr>
                          <a:rPr lang="ru-RU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ок</m:t>
                        </m:r>
                      </m:sub>
                    </m:sSub>
                    <m:r>
                      <m:rPr>
                        <m:nor/>
                      </m:rPr>
                      <a:rPr lang="ru-RU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= </m:t>
                    </m:r>
                    <m:f>
                      <m:f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684 228,12  </m:t>
                        </m:r>
                      </m:num>
                      <m:den>
                        <m:r>
                          <a:rPr lang="ru-RU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660</m:t>
                        </m:r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ru-RU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319,5 </m:t>
                        </m:r>
                      </m:den>
                    </m:f>
                  </m:oMath>
                </a14:m>
                <a:r>
                  <a:rPr lang="ru-RU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 = </a:t>
                </a:r>
                <a:r>
                  <a:rPr lang="ru-RU" dirty="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1,036207 год.</a:t>
                </a:r>
                <a:endParaRPr lang="ru-RU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ru-RU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Годовой экономический эффект, полученный одним потребителем</a:t>
                </a:r>
                <a:r>
                  <a:rPr lang="en-US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:</a:t>
                </a:r>
              </a:p>
              <a:p>
                <a:r>
                  <a:rPr lang="ru-RU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ЭЭ = 660 319,5 – 0,15 · 684 228,12 = 557 685,282 руб.</a:t>
                </a:r>
                <a:endParaRPr lang="en-US" dirty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US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US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5" name="Объект 4">
                <a:extLst>
                  <a:ext uri="{FF2B5EF4-FFF2-40B4-BE49-F238E27FC236}">
                    <a16:creationId xmlns:a16="http://schemas.microsoft.com/office/drawing/2014/main" id="{C9726A0B-709E-B4F3-029D-1BA7B9E102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72" t="-100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3F0878-F27F-4595-9758-B7E8F0302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439738"/>
            <a:ext cx="8915400" cy="560387"/>
          </a:xfrm>
        </p:spPr>
        <p:txBody>
          <a:bodyPr/>
          <a:lstStyle/>
          <a:p>
            <a:pPr>
              <a:defRPr/>
            </a:pPr>
            <a:r>
              <a:rPr lang="ru-RU" dirty="0"/>
              <a:t>Выводы</a:t>
            </a:r>
          </a:p>
        </p:txBody>
      </p:sp>
      <p:sp>
        <p:nvSpPr>
          <p:cNvPr id="27651" name="Объект 2">
            <a:extLst>
              <a:ext uri="{FF2B5EF4-FFF2-40B4-BE49-F238E27FC236}">
                <a16:creationId xmlns:a16="http://schemas.microsoft.com/office/drawing/2014/main" id="{6F9F2145-7D04-836A-2ED3-BE899E470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563" y="1285875"/>
            <a:ext cx="9101137" cy="4840288"/>
          </a:xfrm>
        </p:spPr>
        <p:txBody>
          <a:bodyPr/>
          <a:lstStyle/>
          <a:p>
            <a:pPr algn="just"/>
            <a:r>
              <a:rPr lang="ru-RU" altLang="ru-RU" dirty="0"/>
              <a:t>В результате выполнения выпускной квалификационной работы было создано программное обеспечения </a:t>
            </a:r>
            <a:r>
              <a:rPr lang="ru-RU" altLang="ru-RU" dirty="0" err="1"/>
              <a:t>скелетизации</a:t>
            </a:r>
            <a:r>
              <a:rPr lang="ru-RU" altLang="ru-RU" dirty="0"/>
              <a:t> изображения человека для контроля опасных действий.</a:t>
            </a:r>
            <a:endParaRPr lang="en-US" altLang="ru-RU" dirty="0"/>
          </a:p>
          <a:p>
            <a:pPr algn="just"/>
            <a:r>
              <a:rPr lang="ru-RU" altLang="ru-RU" dirty="0"/>
              <a:t>На данный момент проект передан заказчику для внедрения на производство. По данному проекту написано две работы в сборник статей Череповецкого Государственного Университета.</a:t>
            </a:r>
          </a:p>
          <a:p>
            <a:pPr algn="just"/>
            <a:r>
              <a:rPr lang="ru-RU" altLang="ru-RU" dirty="0"/>
              <a:t>Точность распознавания частей тела и определение положения работников равна 85%. После внедрения количество опасных ситуаций снизится на 20%.</a:t>
            </a:r>
          </a:p>
          <a:p>
            <a:pPr algn="just"/>
            <a:r>
              <a:rPr lang="ru-RU" altLang="ru-RU" dirty="0"/>
              <a:t>Разработанная система отвечает требованиям технического задания и предметной области.</a:t>
            </a:r>
          </a:p>
          <a:p>
            <a:endParaRPr lang="ru-RU" altLang="ru-RU" dirty="0"/>
          </a:p>
        </p:txBody>
      </p:sp>
      <p:sp>
        <p:nvSpPr>
          <p:cNvPr id="27652" name="TextBox 3">
            <a:extLst>
              <a:ext uri="{FF2B5EF4-FFF2-40B4-BE49-F238E27FC236}">
                <a16:creationId xmlns:a16="http://schemas.microsoft.com/office/drawing/2014/main" id="{3699663B-54AD-9C30-9090-219652BED8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53538" y="6251575"/>
            <a:ext cx="44114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ru-RU" sz="1800" dirty="0">
                <a:latin typeface="Arial" panose="020B0604020202020204" pitchFamily="34" charset="0"/>
              </a:rPr>
              <a:t>27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9F62B1-3A83-4153-A9FC-0167722129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2950" y="188913"/>
            <a:ext cx="8420100" cy="1470025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>
                <a:solidFill>
                  <a:srgbClr val="C00000"/>
                </a:solidFill>
                <a:latin typeface="Roboto"/>
              </a:rPr>
              <a:t> </a:t>
            </a:r>
            <a:br>
              <a:rPr lang="ru-RU" dirty="0">
                <a:solidFill>
                  <a:srgbClr val="C00000"/>
                </a:solidFill>
                <a:latin typeface="Roboto"/>
              </a:rPr>
            </a:br>
            <a:br>
              <a:rPr lang="ru-RU" dirty="0">
                <a:solidFill>
                  <a:srgbClr val="C00000"/>
                </a:solidFill>
                <a:latin typeface="Roboto"/>
              </a:rPr>
            </a:br>
            <a:r>
              <a:rPr lang="ru-RU" dirty="0">
                <a:solidFill>
                  <a:srgbClr val="C00000"/>
                </a:solidFill>
                <a:latin typeface="Roboto"/>
              </a:rPr>
              <a:t>Спасибо за внимание!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C4DDA2-E070-42AC-B99F-268EB9B49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357188"/>
            <a:ext cx="8915400" cy="560387"/>
          </a:xfrm>
        </p:spPr>
        <p:txBody>
          <a:bodyPr/>
          <a:lstStyle/>
          <a:p>
            <a:pPr eaLnBrk="1" hangingPunct="1">
              <a:defRPr/>
            </a:pPr>
            <a:r>
              <a:rPr lang="ru-RU" dirty="0"/>
              <a:t>Постановка задачи</a:t>
            </a:r>
          </a:p>
        </p:txBody>
      </p:sp>
      <p:sp>
        <p:nvSpPr>
          <p:cNvPr id="6147" name="Содержимое 2">
            <a:extLst>
              <a:ext uri="{FF2B5EF4-FFF2-40B4-BE49-F238E27FC236}">
                <a16:creationId xmlns:a16="http://schemas.microsoft.com/office/drawing/2014/main" id="{3BFA3A1D-B9BD-4534-BD02-0167D3DA3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563" y="1571625"/>
            <a:ext cx="9101137" cy="4857750"/>
          </a:xfrm>
        </p:spPr>
        <p:txBody>
          <a:bodyPr>
            <a:normAutofit fontScale="92500" lnSpcReduction="20000"/>
          </a:bodyPr>
          <a:lstStyle/>
          <a:p>
            <a:pPr algn="just">
              <a:defRPr/>
            </a:pPr>
            <a:r>
              <a:rPr lang="ru-RU" altLang="ru-RU" sz="2000" dirty="0">
                <a:latin typeface="Roboto"/>
              </a:rPr>
              <a:t>Заказчиком было выдано следующее задание: разработать систему </a:t>
            </a:r>
            <a:r>
              <a:rPr lang="ru-RU" altLang="ru-RU" sz="2000" dirty="0" err="1">
                <a:latin typeface="Roboto"/>
              </a:rPr>
              <a:t>скелетизации</a:t>
            </a:r>
            <a:r>
              <a:rPr lang="ru-RU" altLang="ru-RU" sz="2000" dirty="0">
                <a:latin typeface="Roboto"/>
              </a:rPr>
              <a:t> изображений человека для контроля опасных действий При фиксации нарушения автоматически формировать сообщение в </a:t>
            </a:r>
            <a:r>
              <a:rPr lang="en-US" altLang="ru-RU" sz="2000" dirty="0">
                <a:latin typeface="Roboto"/>
              </a:rPr>
              <a:t>Teams </a:t>
            </a:r>
            <a:r>
              <a:rPr lang="ru-RU" altLang="ru-RU" sz="2000" dirty="0">
                <a:latin typeface="Roboto"/>
              </a:rPr>
              <a:t>и в базу данных c описанием  ситуации, местоположением людей на кадре и сам кадр. Требование заказчика</a:t>
            </a:r>
            <a:r>
              <a:rPr lang="en-US" altLang="ru-RU" sz="2000" dirty="0">
                <a:latin typeface="Roboto"/>
              </a:rPr>
              <a:t>: </a:t>
            </a:r>
            <a:r>
              <a:rPr lang="ru-RU" altLang="ru-RU" sz="2000" dirty="0">
                <a:latin typeface="Roboto"/>
              </a:rPr>
              <a:t>точность распознавания не менее 80 %.</a:t>
            </a:r>
          </a:p>
          <a:p>
            <a:pPr algn="just">
              <a:defRPr/>
            </a:pPr>
            <a:r>
              <a:rPr lang="ru-RU" altLang="ru-RU" sz="2000" dirty="0">
                <a:latin typeface="Roboto"/>
              </a:rPr>
              <a:t>Цели: </a:t>
            </a:r>
          </a:p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r>
              <a:rPr lang="ru-RU" altLang="ru-RU" sz="2000" dirty="0">
                <a:latin typeface="Roboto"/>
              </a:rPr>
              <a:t>Уменьшить количество травмоопасных ситуаций</a:t>
            </a:r>
          </a:p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r>
              <a:rPr lang="ru-RU" altLang="ru-RU" sz="2000" dirty="0">
                <a:latin typeface="Roboto"/>
              </a:rPr>
              <a:t>Увеличить контроль опасных ситуаций</a:t>
            </a:r>
          </a:p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r>
              <a:rPr lang="ru-RU" altLang="ru-RU" sz="2000" dirty="0">
                <a:latin typeface="Roboto"/>
              </a:rPr>
              <a:t>Провести анализ предметной области</a:t>
            </a:r>
          </a:p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r>
              <a:rPr lang="ru-RU" altLang="ru-RU" sz="2000" dirty="0">
                <a:latin typeface="Roboto"/>
              </a:rPr>
              <a:t>Провести сравнительный анализ отечественных и зарубежных аналогов проектируемого программного обеспечения</a:t>
            </a:r>
          </a:p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r>
              <a:rPr lang="ru-RU" altLang="ru-RU" sz="2000" dirty="0">
                <a:latin typeface="Roboto"/>
              </a:rPr>
              <a:t>Выбрать технологии, среду и язык программирования разрабатываемого программного обеспечения</a:t>
            </a:r>
          </a:p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r>
              <a:rPr lang="ru-RU" altLang="ru-RU" sz="2000" dirty="0">
                <a:latin typeface="Roboto"/>
              </a:rPr>
              <a:t>Провести анализ процесса обработки информации, выбрать структуры данных для ее хранения, методы и алгоритмы решения задачи</a:t>
            </a:r>
          </a:p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r>
              <a:rPr lang="ru-RU" altLang="ru-RU" sz="2000" dirty="0">
                <a:latin typeface="Roboto"/>
              </a:rPr>
              <a:t>Разработать спецификаций проектируемого программного обеспечения</a:t>
            </a:r>
          </a:p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r>
              <a:rPr lang="ru-RU" altLang="ru-RU" sz="2000" dirty="0">
                <a:latin typeface="Roboto"/>
              </a:rPr>
              <a:t>Спроектировать программное обеспечение</a:t>
            </a:r>
          </a:p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r>
              <a:rPr lang="ru-RU" altLang="ru-RU" sz="2000" dirty="0">
                <a:latin typeface="Roboto"/>
              </a:rPr>
              <a:t>Протестировать программного обеспечение</a:t>
            </a:r>
          </a:p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endParaRPr lang="ru-RU" altLang="ru-RU" sz="2000" dirty="0">
              <a:latin typeface="Roboto"/>
            </a:endParaRPr>
          </a:p>
          <a:p>
            <a:pPr algn="just">
              <a:defRPr/>
            </a:pPr>
            <a:endParaRPr lang="ru-RU" altLang="ru-RU" sz="2000" dirty="0">
              <a:latin typeface="Roboto"/>
            </a:endParaRPr>
          </a:p>
        </p:txBody>
      </p:sp>
      <p:sp>
        <p:nvSpPr>
          <p:cNvPr id="6148" name="TextBox 2">
            <a:extLst>
              <a:ext uri="{FF2B5EF4-FFF2-40B4-BE49-F238E27FC236}">
                <a16:creationId xmlns:a16="http://schemas.microsoft.com/office/drawing/2014/main" id="{D3E005C2-2BF4-5E57-8197-54E7FD77AB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53538" y="6245225"/>
            <a:ext cx="3143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ru-RU" sz="1800">
                <a:latin typeface="Arial" panose="020B0604020202020204" pitchFamily="34" charset="0"/>
              </a:rPr>
              <a:t>2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3F0878-F27F-4595-9758-B7E8F0302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439738"/>
            <a:ext cx="8915400" cy="560387"/>
          </a:xfrm>
        </p:spPr>
        <p:txBody>
          <a:bodyPr/>
          <a:lstStyle/>
          <a:p>
            <a:pPr>
              <a:defRPr/>
            </a:pPr>
            <a:r>
              <a:rPr lang="ru-RU" dirty="0"/>
              <a:t>Определение точности</a:t>
            </a:r>
          </a:p>
        </p:txBody>
      </p:sp>
      <p:sp>
        <p:nvSpPr>
          <p:cNvPr id="27652" name="TextBox 3">
            <a:extLst>
              <a:ext uri="{FF2B5EF4-FFF2-40B4-BE49-F238E27FC236}">
                <a16:creationId xmlns:a16="http://schemas.microsoft.com/office/drawing/2014/main" id="{3699663B-54AD-9C30-9090-219652BED8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53538" y="6251575"/>
            <a:ext cx="44114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ru-RU" sz="1800" dirty="0">
                <a:latin typeface="Arial" panose="020B0604020202020204" pitchFamily="34" charset="0"/>
              </a:rPr>
              <a:t>28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839943C-0FB8-D2B3-8D51-FACDCAA4F5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130878"/>
            <a:ext cx="7620000" cy="513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1102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73FECF-4EB5-412C-AFF6-A2E049507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439738"/>
            <a:ext cx="8915400" cy="560387"/>
          </a:xfrm>
        </p:spPr>
        <p:txBody>
          <a:bodyPr/>
          <a:lstStyle/>
          <a:p>
            <a:pPr>
              <a:defRPr/>
            </a:pPr>
            <a:r>
              <a:rPr lang="ru-RU" dirty="0"/>
              <a:t>Аналоги</a:t>
            </a:r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99AB6C79-E872-4ED3-BA93-92A30308F5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5197135"/>
              </p:ext>
            </p:extLst>
          </p:nvPr>
        </p:nvGraphicFramePr>
        <p:xfrm>
          <a:off x="495300" y="1227139"/>
          <a:ext cx="8706171" cy="54254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3444">
                  <a:extLst>
                    <a:ext uri="{9D8B030D-6E8A-4147-A177-3AD203B41FA5}">
                      <a16:colId xmlns:a16="http://schemas.microsoft.com/office/drawing/2014/main" val="4115590114"/>
                    </a:ext>
                  </a:extLst>
                </a:gridCol>
                <a:gridCol w="3650670">
                  <a:extLst>
                    <a:ext uri="{9D8B030D-6E8A-4147-A177-3AD203B41FA5}">
                      <a16:colId xmlns:a16="http://schemas.microsoft.com/office/drawing/2014/main" val="4097453379"/>
                    </a:ext>
                  </a:extLst>
                </a:gridCol>
                <a:gridCol w="2902057">
                  <a:extLst>
                    <a:ext uri="{9D8B030D-6E8A-4147-A177-3AD203B41FA5}">
                      <a16:colId xmlns:a16="http://schemas.microsoft.com/office/drawing/2014/main" val="1234898553"/>
                    </a:ext>
                  </a:extLst>
                </a:gridCol>
              </a:tblGrid>
              <a:tr h="443057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Наименование ПО</a:t>
                      </a:r>
                    </a:p>
                    <a:p>
                      <a:pPr algn="ctr"/>
                      <a:endParaRPr lang="ru-RU" sz="1400" dirty="0"/>
                    </a:p>
                  </a:txBody>
                  <a:tcPr marT="45722" marB="457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Описание</a:t>
                      </a:r>
                    </a:p>
                  </a:txBody>
                  <a:tcPr marT="45722" marB="457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Недостатки</a:t>
                      </a:r>
                    </a:p>
                  </a:txBody>
                  <a:tcPr marT="45722" marB="45722"/>
                </a:tc>
                <a:extLst>
                  <a:ext uri="{0D108BD9-81ED-4DB2-BD59-A6C34878D82A}">
                    <a16:rowId xmlns:a16="http://schemas.microsoft.com/office/drawing/2014/main" val="2030931438"/>
                  </a:ext>
                </a:extLst>
              </a:tr>
              <a:tr h="1237352">
                <a:tc>
                  <a:txBody>
                    <a:bodyPr/>
                    <a:lstStyle/>
                    <a:p>
                      <a:pPr algn="just"/>
                      <a:r>
                        <a:rPr lang="ru-RU" sz="1400" dirty="0"/>
                        <a:t>Безопасность и Охрана труда — 2018 КРОК</a:t>
                      </a:r>
                    </a:p>
                  </a:txBody>
                  <a:tcPr marT="45722" marB="45722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400" dirty="0"/>
                        <a:t>Проведения предрейсовых и </a:t>
                      </a:r>
                      <a:r>
                        <a:rPr lang="ru-RU" sz="1400" dirty="0" err="1"/>
                        <a:t>предсменных</a:t>
                      </a:r>
                      <a:r>
                        <a:rPr lang="ru-RU" sz="1400" dirty="0"/>
                        <a:t> осмотров, контроля ношения работниками средств индивидуальной защиты</a:t>
                      </a:r>
                    </a:p>
                  </a:txBody>
                  <a:tcPr marT="45722" marB="45722"/>
                </a:tc>
                <a:tc>
                  <a:txBody>
                    <a:bodyPr/>
                    <a:lstStyle/>
                    <a:p>
                      <a:pPr marL="285750" indent="-285750" algn="just">
                        <a:buFontTx/>
                        <a:buChar char="-"/>
                      </a:pPr>
                      <a:r>
                        <a:rPr lang="ru-RU" sz="1400" dirty="0"/>
                        <a:t>Используется только для контроля СИЗ;</a:t>
                      </a:r>
                    </a:p>
                    <a:p>
                      <a:pPr marL="285750" indent="-285750" algn="just">
                        <a:buFontTx/>
                        <a:buChar char="-"/>
                      </a:pPr>
                      <a:r>
                        <a:rPr lang="ru-RU" sz="1400" dirty="0"/>
                        <a:t>Для установки требуется специально обученный человек. </a:t>
                      </a:r>
                    </a:p>
                  </a:txBody>
                  <a:tcPr marT="45722" marB="45722"/>
                </a:tc>
                <a:extLst>
                  <a:ext uri="{0D108BD9-81ED-4DB2-BD59-A6C34878D82A}">
                    <a16:rowId xmlns:a16="http://schemas.microsoft.com/office/drawing/2014/main" val="665558133"/>
                  </a:ext>
                </a:extLst>
              </a:tr>
              <a:tr h="2084963">
                <a:tc>
                  <a:txBody>
                    <a:bodyPr/>
                    <a:lstStyle/>
                    <a:p>
                      <a:pPr algn="just"/>
                      <a:r>
                        <a:rPr lang="ru-RU" sz="1400" dirty="0"/>
                        <a:t>Северсталь. обнаружение людей  в </a:t>
                      </a:r>
                      <a:r>
                        <a:rPr lang="ru-RU" sz="1400" dirty="0" err="1"/>
                        <a:t>подконвертерной</a:t>
                      </a:r>
                      <a:r>
                        <a:rPr lang="ru-RU" sz="1400" dirty="0"/>
                        <a:t> зоне </a:t>
                      </a:r>
                    </a:p>
                  </a:txBody>
                  <a:tcPr marT="45722" marB="45722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400" dirty="0" err="1"/>
                        <a:t>Ввнутри</a:t>
                      </a:r>
                      <a:r>
                        <a:rPr lang="ru-RU" sz="1400" dirty="0"/>
                        <a:t> компании «Северсталь» в цехе выплавки запущена в работу модель, которая фиксирует нахождение человека в </a:t>
                      </a:r>
                      <a:r>
                        <a:rPr lang="ru-RU" sz="1400" dirty="0" err="1"/>
                        <a:t>подконвертерной</a:t>
                      </a:r>
                      <a:r>
                        <a:rPr lang="ru-RU" sz="1400" dirty="0"/>
                        <a:t> зоне во время продувки. В случае фиксации нарушения модель автоматически отправляет снимок по электронной почте начальнику цеха и мастеру, а также включается сирена в </a:t>
                      </a:r>
                      <a:r>
                        <a:rPr lang="ru-RU" sz="1400" dirty="0" err="1"/>
                        <a:t>подконвертерной</a:t>
                      </a:r>
                      <a:r>
                        <a:rPr lang="ru-RU" sz="1400" dirty="0"/>
                        <a:t> зоне </a:t>
                      </a:r>
                    </a:p>
                  </a:txBody>
                  <a:tcPr marT="45722" marB="45722"/>
                </a:tc>
                <a:tc>
                  <a:txBody>
                    <a:bodyPr/>
                    <a:lstStyle/>
                    <a:p>
                      <a:pPr marL="285750" indent="-285750" algn="just">
                        <a:buFontTx/>
                        <a:buChar char="-"/>
                      </a:pPr>
                      <a:r>
                        <a:rPr lang="ru-RU" sz="1400" dirty="0"/>
                        <a:t>Имеет ограниченный функционал по отправке;</a:t>
                      </a:r>
                    </a:p>
                    <a:p>
                      <a:pPr marL="285750" indent="-285750" algn="just">
                        <a:buFontTx/>
                        <a:buChar char="-"/>
                      </a:pPr>
                      <a:r>
                        <a:rPr lang="ru-RU" sz="1400" dirty="0"/>
                        <a:t>Не обнаруживает части тела;</a:t>
                      </a:r>
                    </a:p>
                    <a:p>
                      <a:pPr marL="285750" indent="-285750" algn="just">
                        <a:buFontTx/>
                        <a:buChar char="-"/>
                      </a:pPr>
                      <a:r>
                        <a:rPr lang="ru-RU" sz="1400" dirty="0"/>
                        <a:t>Не универсальна.</a:t>
                      </a:r>
                    </a:p>
                  </a:txBody>
                  <a:tcPr marT="45722" marB="45722"/>
                </a:tc>
                <a:extLst>
                  <a:ext uri="{0D108BD9-81ED-4DB2-BD59-A6C34878D82A}">
                    <a16:rowId xmlns:a16="http://schemas.microsoft.com/office/drawing/2014/main" val="1630936171"/>
                  </a:ext>
                </a:extLst>
              </a:tr>
              <a:tr h="1172793">
                <a:tc>
                  <a:txBody>
                    <a:bodyPr/>
                    <a:lstStyle/>
                    <a:p>
                      <a:pPr algn="just"/>
                      <a:r>
                        <a:rPr lang="de-DE" sz="1400" dirty="0"/>
                        <a:t>EYECONT</a:t>
                      </a:r>
                      <a:endParaRPr lang="ru-RU" sz="1400" dirty="0"/>
                    </a:p>
                  </a:txBody>
                  <a:tcPr marT="45722" marB="45722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400" dirty="0"/>
                        <a:t>система промышленной безопасности EYECONT, разработанная «Малленом Системс», позволяет выявлять такие нарушения техники безопасности, как отсутствие на сотрудниках средств индивидуальной защиты (СИЗ) или нахождение людей в опасных зонах</a:t>
                      </a:r>
                    </a:p>
                  </a:txBody>
                  <a:tcPr marT="45722" marB="45722"/>
                </a:tc>
                <a:tc>
                  <a:txBody>
                    <a:bodyPr/>
                    <a:lstStyle/>
                    <a:p>
                      <a:pPr marL="285750" indent="-285750" algn="just">
                        <a:buFontTx/>
                        <a:buChar char="-"/>
                      </a:pPr>
                      <a:r>
                        <a:rPr lang="ru-RU" sz="1400" dirty="0"/>
                        <a:t>Не обнаруживает части тела</a:t>
                      </a:r>
                    </a:p>
                    <a:p>
                      <a:pPr marL="285750" indent="-285750" algn="just">
                        <a:buFontTx/>
                        <a:buChar char="-"/>
                      </a:pPr>
                      <a:r>
                        <a:rPr lang="ru-RU" sz="1400" dirty="0"/>
                        <a:t>Недостаточная возможность редактирования зон</a:t>
                      </a:r>
                    </a:p>
                    <a:p>
                      <a:pPr marL="285750" indent="-285750" algn="just">
                        <a:buFontTx/>
                        <a:buChar char="-"/>
                      </a:pPr>
                      <a:r>
                        <a:rPr lang="ru-RU" sz="1400" dirty="0"/>
                        <a:t>Используется для </a:t>
                      </a:r>
                      <a:r>
                        <a:rPr lang="ru-RU" sz="1400" dirty="0" err="1"/>
                        <a:t>контрол</a:t>
                      </a:r>
                      <a:r>
                        <a:rPr lang="ru-RU" sz="1400" dirty="0"/>
                        <a:t> СИЗ</a:t>
                      </a:r>
                    </a:p>
                  </a:txBody>
                  <a:tcPr marT="45722" marB="45722"/>
                </a:tc>
                <a:extLst>
                  <a:ext uri="{0D108BD9-81ED-4DB2-BD59-A6C34878D82A}">
                    <a16:rowId xmlns:a16="http://schemas.microsoft.com/office/drawing/2014/main" val="609615147"/>
                  </a:ext>
                </a:extLst>
              </a:tr>
            </a:tbl>
          </a:graphicData>
        </a:graphic>
      </p:graphicFrame>
      <p:sp>
        <p:nvSpPr>
          <p:cNvPr id="7196" name="TextBox 6">
            <a:extLst>
              <a:ext uri="{FF2B5EF4-FFF2-40B4-BE49-F238E27FC236}">
                <a16:creationId xmlns:a16="http://schemas.microsoft.com/office/drawing/2014/main" id="{7790CC41-63EC-6BEB-3846-0386CFA359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53538" y="6256338"/>
            <a:ext cx="314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ru-RU" sz="1800">
                <a:latin typeface="Arial" panose="020B0604020202020204" pitchFamily="34" charset="0"/>
              </a:rPr>
              <a:t>3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80504B-5C15-446A-803B-ECFF4C76A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2413" y="439738"/>
            <a:ext cx="6618287" cy="56038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ru-RU" dirty="0"/>
              <a:t>Описание используемых средств разработки</a:t>
            </a:r>
          </a:p>
        </p:txBody>
      </p:sp>
      <p:sp>
        <p:nvSpPr>
          <p:cNvPr id="8201" name="TextBox 2">
            <a:extLst>
              <a:ext uri="{FF2B5EF4-FFF2-40B4-BE49-F238E27FC236}">
                <a16:creationId xmlns:a16="http://schemas.microsoft.com/office/drawing/2014/main" id="{6E7CF77F-33EF-4857-AA50-DA477867A5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950" y="1340768"/>
            <a:ext cx="892175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ru-RU" sz="2400" dirty="0">
                <a:latin typeface="Arial" panose="020B0604020202020204" pitchFamily="34" charset="0"/>
              </a:rPr>
              <a:t>Модель жизненного цикла: каскадная модель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ru-RU" altLang="ru-RU" sz="2400" dirty="0">
                <a:latin typeface="Arial" panose="020B0604020202020204" pitchFamily="34" charset="0"/>
              </a:rPr>
              <a:t>Подход к разработке: объектно-ориентированный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ru-RU" altLang="ru-RU" sz="2400" dirty="0">
                <a:latin typeface="Arial" panose="020B0604020202020204" pitchFamily="34" charset="0"/>
              </a:rPr>
              <a:t>Методология проектирования:  UML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ru-RU" altLang="ru-RU" sz="2400" dirty="0">
                <a:latin typeface="Arial" panose="020B0604020202020204" pitchFamily="34" charset="0"/>
              </a:rPr>
              <a:t>Среды разработки:  </a:t>
            </a:r>
            <a:r>
              <a:rPr lang="en-US" altLang="ru-RU" sz="2400" dirty="0">
                <a:latin typeface="Arial" panose="020B0604020202020204" pitchFamily="34" charset="0"/>
              </a:rPr>
              <a:t>Visual Studio</a:t>
            </a:r>
            <a:endParaRPr lang="ru-RU" altLang="ru-RU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ru-RU" altLang="ru-RU" sz="2400" dirty="0">
                <a:latin typeface="Arial" panose="020B0604020202020204" pitchFamily="34" charset="0"/>
              </a:rPr>
              <a:t>Язык программирования: </a:t>
            </a:r>
            <a:r>
              <a:rPr lang="en-US" altLang="ru-RU" sz="2400" dirty="0">
                <a:latin typeface="Arial" panose="020B0604020202020204" pitchFamily="34" charset="0"/>
              </a:rPr>
              <a:t>C#</a:t>
            </a:r>
            <a:endParaRPr lang="ru-RU" altLang="ru-RU" sz="2400" dirty="0">
              <a:latin typeface="Arial" panose="020B0604020202020204" pitchFamily="34" charset="0"/>
            </a:endParaRPr>
          </a:p>
        </p:txBody>
      </p:sp>
      <p:sp>
        <p:nvSpPr>
          <p:cNvPr id="8202" name="TextBox 9">
            <a:extLst>
              <a:ext uri="{FF2B5EF4-FFF2-40B4-BE49-F238E27FC236}">
                <a16:creationId xmlns:a16="http://schemas.microsoft.com/office/drawing/2014/main" id="{339CA7FE-41AE-85C2-3ADA-4AE9DB2661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53538" y="6251575"/>
            <a:ext cx="3143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ru-RU" sz="1800">
                <a:latin typeface="Arial" panose="020B0604020202020204" pitchFamily="34" charset="0"/>
              </a:rPr>
              <a:t>4</a:t>
            </a:r>
          </a:p>
        </p:txBody>
      </p:sp>
      <p:pic>
        <p:nvPicPr>
          <p:cNvPr id="1026" name="Picture 2" descr="EmguCVLogo  Библиотека Emgu CV и её установка">
            <a:extLst>
              <a:ext uri="{FF2B5EF4-FFF2-40B4-BE49-F238E27FC236}">
                <a16:creationId xmlns:a16="http://schemas.microsoft.com/office/drawing/2014/main" id="{DAA174C4-5131-7C32-464B-C1F7B76969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672" y="5124326"/>
            <a:ext cx="1786674" cy="804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174319A1-B935-5ADA-A3C4-38DECD9FB6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5871" y="3211790"/>
            <a:ext cx="1482868" cy="148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6910C1D7-CA95-031F-A4FD-232A1848DA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21"/>
          <a:stretch/>
        </p:blipFill>
        <p:spPr bwMode="auto">
          <a:xfrm>
            <a:off x="560512" y="3384799"/>
            <a:ext cx="1082712" cy="1191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>
            <a:extLst>
              <a:ext uri="{FF2B5EF4-FFF2-40B4-BE49-F238E27FC236}">
                <a16:creationId xmlns:a16="http://schemas.microsoft.com/office/drawing/2014/main" id="{198D3D4D-E378-7C46-6641-DC6DB4F2A7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3988" y="3384799"/>
            <a:ext cx="1136850" cy="113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27CBAF6-8052-FF2D-19D4-C5CA7BFDC17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137" y="4728296"/>
            <a:ext cx="1549891" cy="1649290"/>
          </a:xfrm>
          <a:prstGeom prst="rect">
            <a:avLst/>
          </a:prstGeom>
        </p:spPr>
      </p:pic>
      <p:pic>
        <p:nvPicPr>
          <p:cNvPr id="1062" name="Picture 38">
            <a:extLst>
              <a:ext uri="{FF2B5EF4-FFF2-40B4-BE49-F238E27FC236}">
                <a16:creationId xmlns:a16="http://schemas.microsoft.com/office/drawing/2014/main" id="{9ED2FADE-0ED4-3F57-A1FD-680827F156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4093" y="4937507"/>
            <a:ext cx="1322263" cy="1322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3299359-E41D-782C-A095-4B83C1F197E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1072" y="5124326"/>
            <a:ext cx="1990811" cy="1105346"/>
          </a:xfrm>
          <a:prstGeom prst="rect">
            <a:avLst/>
          </a:prstGeom>
        </p:spPr>
      </p:pic>
      <p:pic>
        <p:nvPicPr>
          <p:cNvPr id="1066" name="Picture 42">
            <a:extLst>
              <a:ext uri="{FF2B5EF4-FFF2-40B4-BE49-F238E27FC236}">
                <a16:creationId xmlns:a16="http://schemas.microsoft.com/office/drawing/2014/main" id="{8D30BF9E-FB98-A6E0-CA2B-32C08BC69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5088" y="3125689"/>
            <a:ext cx="1568969" cy="1568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8" name="Picture 44">
            <a:extLst>
              <a:ext uri="{FF2B5EF4-FFF2-40B4-BE49-F238E27FC236}">
                <a16:creationId xmlns:a16="http://schemas.microsoft.com/office/drawing/2014/main" id="{99FC5C23-1932-EB41-14C0-756503D1F5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5532" y="3279760"/>
            <a:ext cx="1296308" cy="1296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0" name="Picture 46">
            <a:extLst>
              <a:ext uri="{FF2B5EF4-FFF2-40B4-BE49-F238E27FC236}">
                <a16:creationId xmlns:a16="http://schemas.microsoft.com/office/drawing/2014/main" id="{386BF5DE-5E2A-DA5A-9DF6-8B1ABC8D3A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6760" y="4894718"/>
            <a:ext cx="1482868" cy="148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D3E1B8-48C2-4507-B1D6-EC30B4A32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439738"/>
            <a:ext cx="8915400" cy="560387"/>
          </a:xfrm>
        </p:spPr>
        <p:txBody>
          <a:bodyPr/>
          <a:lstStyle/>
          <a:p>
            <a:pPr>
              <a:defRPr/>
            </a:pPr>
            <a:r>
              <a:rPr lang="ru-RU" dirty="0"/>
              <a:t>Математический аппарат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78226D2-77AC-43C4-B42F-0917F6169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563" y="1285875"/>
            <a:ext cx="9323957" cy="3799309"/>
          </a:xfrm>
        </p:spPr>
        <p:txBody>
          <a:bodyPr>
            <a:normAutofit/>
          </a:bodyPr>
          <a:lstStyle/>
          <a:p>
            <a:pPr algn="just"/>
            <a:r>
              <a:rPr lang="ru-RU" kern="1200" dirty="0">
                <a:latin typeface="+mn-lt"/>
                <a:ea typeface="+mn-ea"/>
                <a:cs typeface="Arial" panose="020B0604020202020204" pitchFamily="34" charset="0"/>
              </a:rPr>
              <a:t>Математический аппарат при проектировании данной системы используется для определения рабочего в зоне. Очевидно, что части тела рабочего нужно представить как точки, а зоны представляют собой многоугольники. Соответственно, для решения задачи можно воспользоваться алгоритмами проверки принадлежности точки многоугольнику.</a:t>
            </a:r>
          </a:p>
          <a:p>
            <a:pPr algn="just"/>
            <a:r>
              <a:rPr lang="ru-RU" kern="1200" dirty="0">
                <a:latin typeface="+mn-lt"/>
                <a:ea typeface="+mn-ea"/>
                <a:cs typeface="Arial" panose="020B0604020202020204" pitchFamily="34" charset="0"/>
              </a:rPr>
              <a:t>Существует два основных метода проверки принадлежности: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kern="1200" dirty="0">
                <a:latin typeface="+mn-lt"/>
                <a:ea typeface="+mn-ea"/>
                <a:cs typeface="Arial" panose="020B0604020202020204" pitchFamily="34" charset="0"/>
              </a:rPr>
              <a:t>метод трассировки луча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kern="1200" dirty="0">
                <a:latin typeface="+mn-lt"/>
                <a:ea typeface="+mn-ea"/>
                <a:cs typeface="Arial" panose="020B0604020202020204" pitchFamily="34" charset="0"/>
              </a:rPr>
              <a:t>метод суммирования углов</a:t>
            </a:r>
          </a:p>
          <a:p>
            <a:endParaRPr lang="ru-RU" kern="1200" dirty="0">
              <a:latin typeface="+mn-lt"/>
              <a:ea typeface="Arial" panose="020B0604020202020204" pitchFamily="34" charset="0"/>
              <a:cs typeface="+mn-cs"/>
            </a:endParaRPr>
          </a:p>
          <a:p>
            <a:pPr marL="457200" indent="-457200">
              <a:buFont typeface="+mj-lt"/>
              <a:buAutoNum type="arabicPeriod"/>
              <a:defRPr/>
            </a:pPr>
            <a:endParaRPr lang="ru-RU" dirty="0"/>
          </a:p>
        </p:txBody>
      </p:sp>
      <p:sp>
        <p:nvSpPr>
          <p:cNvPr id="9220" name="TextBox 3">
            <a:extLst>
              <a:ext uri="{FF2B5EF4-FFF2-40B4-BE49-F238E27FC236}">
                <a16:creationId xmlns:a16="http://schemas.microsoft.com/office/drawing/2014/main" id="{B9FF90A4-12A5-C136-9A38-3B2A952AE4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53538" y="6251575"/>
            <a:ext cx="3143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ru-RU" sz="1800">
                <a:latin typeface="Arial" panose="020B0604020202020204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877358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D3E1B8-48C2-4507-B1D6-EC30B4A32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439738"/>
            <a:ext cx="8915400" cy="560387"/>
          </a:xfrm>
        </p:spPr>
        <p:txBody>
          <a:bodyPr/>
          <a:lstStyle/>
          <a:p>
            <a:pPr>
              <a:defRPr/>
            </a:pPr>
            <a:r>
              <a:rPr lang="ru-RU" dirty="0"/>
              <a:t>Определение частей тела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78226D2-77AC-43C4-B42F-0917F6169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563" y="1285875"/>
            <a:ext cx="9258300" cy="2791197"/>
          </a:xfrm>
        </p:spPr>
        <p:txBody>
          <a:bodyPr>
            <a:normAutofit fontScale="25000" lnSpcReduction="20000"/>
          </a:bodyPr>
          <a:lstStyle/>
          <a:p>
            <a:pPr algn="just">
              <a:defRPr/>
            </a:pPr>
            <a:r>
              <a:rPr lang="ru-RU" sz="9600" dirty="0"/>
              <a:t>Существуют два способа определить части тела людей на кадре</a:t>
            </a:r>
            <a:r>
              <a:rPr lang="en-US" sz="9600" dirty="0"/>
              <a:t>:</a:t>
            </a:r>
          </a:p>
          <a:p>
            <a:pPr algn="just">
              <a:defRPr/>
            </a:pPr>
            <a:r>
              <a:rPr lang="ru-RU" sz="9600" dirty="0"/>
              <a:t>Восходящий метод</a:t>
            </a:r>
            <a:r>
              <a:rPr lang="en-US" sz="9600" dirty="0"/>
              <a:t>:</a:t>
            </a:r>
            <a:endParaRPr lang="ru-RU" sz="9600" dirty="0"/>
          </a:p>
          <a:p>
            <a:pPr marL="457200" lvl="3" indent="-457200" algn="just">
              <a:buFont typeface="+mj-lt"/>
              <a:buAutoNum type="arabicPeriod"/>
              <a:defRPr/>
            </a:pPr>
            <a:r>
              <a:rPr lang="ru-RU" sz="9600" dirty="0">
                <a:latin typeface="+mn-lt"/>
              </a:rPr>
              <a:t>Обнаружить всех людей</a:t>
            </a:r>
          </a:p>
          <a:p>
            <a:pPr marL="457200" lvl="3" indent="-457200" algn="just">
              <a:buFont typeface="+mj-lt"/>
              <a:buAutoNum type="arabicPeriod"/>
              <a:defRPr/>
            </a:pPr>
            <a:r>
              <a:rPr lang="ru-RU" sz="9600" dirty="0">
                <a:latin typeface="+mn-lt"/>
              </a:rPr>
              <a:t>Обнаружить части тела внутри прямоугольника каждого человека</a:t>
            </a:r>
          </a:p>
          <a:p>
            <a:pPr algn="just">
              <a:defRPr/>
            </a:pPr>
            <a:r>
              <a:rPr lang="ru-RU" sz="9600" dirty="0"/>
              <a:t>Нисходящий метод</a:t>
            </a:r>
            <a:r>
              <a:rPr lang="en-US" sz="9600" dirty="0"/>
              <a:t>:</a:t>
            </a:r>
          </a:p>
          <a:p>
            <a:pPr marL="457200" indent="-457200" algn="just">
              <a:buFont typeface="+mj-lt"/>
              <a:buAutoNum type="arabicPeriod"/>
              <a:defRPr/>
            </a:pPr>
            <a:r>
              <a:rPr lang="ru-RU" sz="9600" dirty="0"/>
              <a:t>Обнаружить все части тела людей на кадре</a:t>
            </a:r>
            <a:endParaRPr lang="en-US" sz="9600" dirty="0"/>
          </a:p>
          <a:p>
            <a:pPr marL="457200" indent="-457200" algn="just">
              <a:buFont typeface="+mj-lt"/>
              <a:buAutoNum type="arabicPeriod"/>
              <a:defRPr/>
            </a:pPr>
            <a:r>
              <a:rPr lang="ru-RU" sz="9600" dirty="0"/>
              <a:t>С помощью алгоритма определить части тела к конкретным людям</a:t>
            </a:r>
          </a:p>
          <a:p>
            <a:pPr marL="457200" indent="-457200" algn="just">
              <a:buFont typeface="+mj-lt"/>
              <a:buAutoNum type="arabicPeriod"/>
              <a:defRPr/>
            </a:pPr>
            <a:endParaRPr lang="ru-RU" sz="2000" dirty="0"/>
          </a:p>
          <a:p>
            <a:pPr marL="457200" indent="-457200">
              <a:buFont typeface="+mj-lt"/>
              <a:buAutoNum type="arabicPeriod"/>
              <a:defRPr/>
            </a:pPr>
            <a:endParaRPr lang="ru-RU" dirty="0"/>
          </a:p>
        </p:txBody>
      </p:sp>
      <p:sp>
        <p:nvSpPr>
          <p:cNvPr id="9220" name="TextBox 3">
            <a:extLst>
              <a:ext uri="{FF2B5EF4-FFF2-40B4-BE49-F238E27FC236}">
                <a16:creationId xmlns:a16="http://schemas.microsoft.com/office/drawing/2014/main" id="{B9FF90A4-12A5-C136-9A38-3B2A952AE4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53538" y="6251575"/>
            <a:ext cx="3129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ru-RU" sz="1800" dirty="0">
                <a:latin typeface="Arial" panose="020B0604020202020204" pitchFamily="34" charset="0"/>
              </a:rPr>
              <a:t>6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6BDB465-F3CE-691D-7C47-52732E8530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91169" y="4221088"/>
            <a:ext cx="9119531" cy="20304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FFEA3E-92FD-460D-BCA9-FA577AB8A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9538" y="439738"/>
            <a:ext cx="6761162" cy="757237"/>
          </a:xfrm>
        </p:spPr>
        <p:txBody>
          <a:bodyPr/>
          <a:lstStyle/>
          <a:p>
            <a:pPr>
              <a:defRPr/>
            </a:pPr>
            <a:r>
              <a:rPr lang="ru-RU" dirty="0"/>
              <a:t>Диаграмма вариантов использования</a:t>
            </a:r>
          </a:p>
        </p:txBody>
      </p:sp>
      <p:sp>
        <p:nvSpPr>
          <p:cNvPr id="11268" name="TextBox 3">
            <a:extLst>
              <a:ext uri="{FF2B5EF4-FFF2-40B4-BE49-F238E27FC236}">
                <a16:creationId xmlns:a16="http://schemas.microsoft.com/office/drawing/2014/main" id="{68AB9B6E-E54C-7ACC-8755-D9BE7DEC31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53538" y="6251575"/>
            <a:ext cx="3129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ru-RU" sz="1800" dirty="0">
                <a:latin typeface="Arial" panose="020B0604020202020204" pitchFamily="34" charset="0"/>
              </a:rPr>
              <a:t>7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C6238C8-DA03-4022-107F-28137CB9A6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9107" y="1484784"/>
            <a:ext cx="6396570" cy="486251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4623E7-36C0-41D7-8F30-1D11D727B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439738"/>
            <a:ext cx="8915400" cy="560387"/>
          </a:xfrm>
        </p:spPr>
        <p:txBody>
          <a:bodyPr/>
          <a:lstStyle/>
          <a:p>
            <a:pPr>
              <a:defRPr/>
            </a:pPr>
            <a:r>
              <a:rPr lang="ru-RU" dirty="0"/>
              <a:t>Описание предметной области</a:t>
            </a:r>
          </a:p>
        </p:txBody>
      </p:sp>
      <p:sp>
        <p:nvSpPr>
          <p:cNvPr id="12292" name="TextBox 3">
            <a:extLst>
              <a:ext uri="{FF2B5EF4-FFF2-40B4-BE49-F238E27FC236}">
                <a16:creationId xmlns:a16="http://schemas.microsoft.com/office/drawing/2014/main" id="{D6047D56-1770-ED30-CAF8-E087A48FB9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53538" y="6251575"/>
            <a:ext cx="3129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ru-RU" sz="1800" dirty="0">
                <a:latin typeface="Arial" panose="020B0604020202020204" pitchFamily="34" charset="0"/>
              </a:rPr>
              <a:t>8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D593EAB-1966-A3FA-3EBF-F883F886E15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87266" y="1403032"/>
            <a:ext cx="6731468" cy="50152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1492</TotalTime>
  <Words>855</Words>
  <Application>Microsoft Office PowerPoint</Application>
  <PresentationFormat>Лист A4 (210x297 мм)</PresentationFormat>
  <Paragraphs>174</Paragraphs>
  <Slides>30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30</vt:i4>
      </vt:variant>
    </vt:vector>
  </HeadingPairs>
  <TitlesOfParts>
    <vt:vector size="36" baseType="lpstr">
      <vt:lpstr>Arial</vt:lpstr>
      <vt:lpstr>Calibri</vt:lpstr>
      <vt:lpstr>Cambria Math</vt:lpstr>
      <vt:lpstr>Roboto</vt:lpstr>
      <vt:lpstr>Times New Roman</vt:lpstr>
      <vt:lpstr>Тема Office</vt:lpstr>
      <vt:lpstr>Презентация PowerPoint</vt:lpstr>
      <vt:lpstr>Презентация PowerPoint</vt:lpstr>
      <vt:lpstr>Постановка задачи</vt:lpstr>
      <vt:lpstr>Аналоги</vt:lpstr>
      <vt:lpstr>Описание используемых средств разработки</vt:lpstr>
      <vt:lpstr>Математический аппарат</vt:lpstr>
      <vt:lpstr>Определение частей тела</vt:lpstr>
      <vt:lpstr>Диаграмма вариантов использования</vt:lpstr>
      <vt:lpstr>Описание предметной области</vt:lpstr>
      <vt:lpstr>Спроектированная БД</vt:lpstr>
      <vt:lpstr>Диаграмма пакетов</vt:lpstr>
      <vt:lpstr>Детальная диаграмма классов пакета «Models»</vt:lpstr>
      <vt:lpstr>Детальная диаграмма классов пакета «Views»</vt:lpstr>
      <vt:lpstr>Детальная диаграмма классов пакета «ViewModels»</vt:lpstr>
      <vt:lpstr>Детальная диаграмма классов пакета «Detection»</vt:lpstr>
      <vt:lpstr>Детальная диаграмма классов пакета «Services»</vt:lpstr>
      <vt:lpstr>Детальная диаграмма классов пакета «Database Sending»</vt:lpstr>
      <vt:lpstr>Детальная диаграмма классов пакета «Teams Sending»</vt:lpstr>
      <vt:lpstr>Детальная диаграмма классов пакета «Reading»</vt:lpstr>
      <vt:lpstr>Детальная диаграмма классов пакета «Extensions»</vt:lpstr>
      <vt:lpstr>Детальная диаграмма классов пакета «Data»</vt:lpstr>
      <vt:lpstr>Детальная диаграмма классов пакета «Exceptions»</vt:lpstr>
      <vt:lpstr>Диаграммы компонентов</vt:lpstr>
      <vt:lpstr>Диаграмма размещения</vt:lpstr>
      <vt:lpstr>Граф диалога</vt:lpstr>
      <vt:lpstr>Тестирование</vt:lpstr>
      <vt:lpstr>Экономическое обоснование</vt:lpstr>
      <vt:lpstr>Выводы</vt:lpstr>
      <vt:lpstr>   Спасибо за внимание!</vt:lpstr>
      <vt:lpstr>Определение точности</vt:lpstr>
    </vt:vector>
  </TitlesOfParts>
  <Company>ГОУ ВПО ЧГУ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изменений структуры административно-правового управления</dc:title>
  <dc:creator>Илона</dc:creator>
  <cp:lastModifiedBy>Богданов Александр Павлович</cp:lastModifiedBy>
  <cp:revision>179</cp:revision>
  <dcterms:created xsi:type="dcterms:W3CDTF">2010-07-28T13:49:31Z</dcterms:created>
  <dcterms:modified xsi:type="dcterms:W3CDTF">2022-06-13T13:53:42Z</dcterms:modified>
</cp:coreProperties>
</file>