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0" r:id="rId3"/>
    <p:sldId id="261" r:id="rId4"/>
    <p:sldId id="268" r:id="rId5"/>
    <p:sldId id="267" r:id="rId6"/>
    <p:sldId id="269" r:id="rId7"/>
    <p:sldId id="271" r:id="rId8"/>
    <p:sldId id="272" r:id="rId9"/>
    <p:sldId id="277" r:id="rId10"/>
    <p:sldId id="273" r:id="rId11"/>
    <p:sldId id="290" r:id="rId12"/>
    <p:sldId id="292" r:id="rId13"/>
    <p:sldId id="291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284" r:id="rId23"/>
    <p:sldId id="285" r:id="rId24"/>
    <p:sldId id="286" r:id="rId25"/>
    <p:sldId id="287" r:id="rId26"/>
    <p:sldId id="288" r:id="rId27"/>
    <p:sldId id="289" r:id="rId28"/>
    <p:sldId id="264" r:id="rId29"/>
  </p:sldIdLst>
  <p:sldSz cx="9906000" cy="6858000" type="A4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62143" autoAdjust="0"/>
  </p:normalViewPr>
  <p:slideViewPr>
    <p:cSldViewPr>
      <p:cViewPr varScale="1">
        <p:scale>
          <a:sx n="114" d="100"/>
          <a:sy n="114" d="100"/>
        </p:scale>
        <p:origin x="1254" y="11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404DC86-C4A2-4431-8DD6-9FF2008DD9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F46014C-8717-4E76-BDBA-40FAB324FC7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FF432C-B3EA-4F28-947F-98A525B31E33}" type="datetimeFigureOut">
              <a:rPr lang="ru-RU"/>
              <a:pPr>
                <a:defRPr/>
              </a:pPr>
              <a:t>08.06.2022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D6AA4584-1940-490E-9610-71FAA666B5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9ECC1585-4E36-434F-B6EA-01218DD4F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2D4034-610A-4777-AE33-593460945F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4C8FD7-7324-4708-A9AA-DD998E42C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18EA2591-21A1-457D-82CA-1EAE353C8160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6" descr="ЧГУ_0000.jpg">
            <a:extLst>
              <a:ext uri="{FF2B5EF4-FFF2-40B4-BE49-F238E27FC236}">
                <a16:creationId xmlns:a16="http://schemas.microsoft.com/office/drawing/2014/main" id="{07455E69-7029-97AA-4AB0-4B5FE400C8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4"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5355FF28-9E2F-8B91-ABAB-A753F733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79A40-5902-4BC4-BC82-4004F1F7A14D}" type="datetimeFigureOut">
              <a:rPr lang="ru-RU"/>
              <a:pPr>
                <a:defRPr/>
              </a:pPr>
              <a:t>08.06.2022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52A6100F-3FCB-DE19-64EF-FEC11FDE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4FBDD548-F330-6532-0FB0-BE147EE9A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12FF-87E2-446B-8832-E3D727E43A5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9122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113611-2C15-7273-DDED-7BF29EF1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82310-E231-4020-ABF0-71E5F6BE1ABF}" type="datetimeFigureOut">
              <a:rPr lang="ru-RU"/>
              <a:pPr>
                <a:defRPr/>
              </a:pPr>
              <a:t>08.06.2022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AC681B-00B0-7A9E-6B79-9F8C4EE9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5F56BA-544C-F21D-5753-D4FD48AF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EB4903-11CA-432B-ABA6-D8473A72CF1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543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B85966-3E38-4545-F1D6-CE080C7C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FCDD0-868E-4BBC-8AB0-C8E1DFBE5CEE}" type="datetimeFigureOut">
              <a:rPr lang="ru-RU"/>
              <a:pPr>
                <a:defRPr/>
              </a:pPr>
              <a:t>08.06.2022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912DDE-B03A-5547-2E78-522E36A8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D40ACF-F076-0BA6-DFFD-F98388CF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52AEF-15B9-4878-A83D-DFDCA54BB79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1858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6" descr="ЧГУ_0001.jpg">
            <a:extLst>
              <a:ext uri="{FF2B5EF4-FFF2-40B4-BE49-F238E27FC236}">
                <a16:creationId xmlns:a16="http://schemas.microsoft.com/office/drawing/2014/main" id="{0C449952-9801-F3FB-22DD-D66701556D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4"/>
          <a:stretch>
            <a:fillRect/>
          </a:stretch>
        </p:blipFill>
        <p:spPr bwMode="auto">
          <a:xfrm>
            <a:off x="-14288" y="0"/>
            <a:ext cx="99202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439702"/>
            <a:ext cx="8915400" cy="560406"/>
          </a:xfrm>
        </p:spPr>
        <p:txBody>
          <a:bodyPr>
            <a:normAutofit/>
          </a:bodyPr>
          <a:lstStyle>
            <a:lvl1pPr algn="r">
              <a:defRPr sz="2800" b="1">
                <a:solidFill>
                  <a:srgbClr val="C0000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9530" y="1285860"/>
            <a:ext cx="9101170" cy="4840304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+mn-lt"/>
                <a:cs typeface="Arial" pitchFamily="34" charset="0"/>
              </a:defRPr>
            </a:lvl1pPr>
            <a:lvl2pPr marL="0" indent="0">
              <a:buNone/>
              <a:defRPr sz="2400">
                <a:latin typeface="Arial" pitchFamily="34" charset="0"/>
                <a:cs typeface="Arial" pitchFamily="34" charset="0"/>
              </a:defRPr>
            </a:lvl2pPr>
            <a:lvl3pPr marL="0" indent="358775">
              <a:defRPr sz="2400">
                <a:latin typeface="Arial" pitchFamily="34" charset="0"/>
                <a:cs typeface="Arial" pitchFamily="34" charset="0"/>
              </a:defRPr>
            </a:lvl3pPr>
            <a:lvl4pPr marL="0" indent="358775">
              <a:defRPr sz="2400">
                <a:latin typeface="Arial" pitchFamily="34" charset="0"/>
                <a:cs typeface="Arial" pitchFamily="34" charset="0"/>
              </a:defRPr>
            </a:lvl4pPr>
            <a:lvl5pPr marL="0" indent="358775">
              <a:defRPr sz="2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endParaRPr lang="ru-RU" dirty="0"/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3431314D-6C8C-04C8-6211-D6F271D3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636C6-0135-4EC9-8795-BA938F1B772F}" type="datetimeFigureOut">
              <a:rPr lang="ru-RU"/>
              <a:pPr>
                <a:defRPr/>
              </a:pPr>
              <a:t>08.06.2022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A6F97EB0-AC77-19DA-5B3F-8AFFD181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2E657F9A-787B-2142-6F7B-1DD8CB7C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D27B3B33-1B76-4B65-A667-FB4FF365265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1163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F5651D-1770-211D-71A1-F91FD1B1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ACB49-F428-470A-8D4D-033CD78A4992}" type="datetimeFigureOut">
              <a:rPr lang="ru-RU"/>
              <a:pPr>
                <a:defRPr/>
              </a:pPr>
              <a:t>08.06.2022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CDDDE6-1EA0-979A-E06D-0C2DBE80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44D8FD-D95C-38D4-B34F-2AFCEE64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D7637B-AF43-4AE5-94E5-C9623CD9B94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975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A7116E4B-DED3-F8E8-3E16-FBF5C5AB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BDBB5-FE16-40BB-8709-C1E123E64CDA}" type="datetimeFigureOut">
              <a:rPr lang="ru-RU"/>
              <a:pPr>
                <a:defRPr/>
              </a:pPr>
              <a:t>08.06.2022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7AE4BAD4-CD16-0FC7-6953-B3068936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474CC978-1732-655F-68A1-B1D5CD0E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75026B-D562-46E3-A0AE-7617142E07E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2546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609A7224-DCC0-AEE4-7C71-5D9C9613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6CBF7-6A94-488F-8E1B-FC4959336AA2}" type="datetimeFigureOut">
              <a:rPr lang="ru-RU"/>
              <a:pPr>
                <a:defRPr/>
              </a:pPr>
              <a:t>08.06.2022</a:t>
            </a:fld>
            <a:endParaRPr lang="ru-RU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265D3DAF-0EE2-9768-60DD-691F474F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FEEF3173-FBCA-B0F1-E3E6-CC065133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2C6E11-962F-4542-B8C8-93F410DEEF2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2785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>
            <a:extLst>
              <a:ext uri="{FF2B5EF4-FFF2-40B4-BE49-F238E27FC236}">
                <a16:creationId xmlns:a16="http://schemas.microsoft.com/office/drawing/2014/main" id="{B03A2CF7-2904-A7CA-7E1C-16AFD5C1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F15F0-0892-4B4D-A41F-BFCB32A3FE49}" type="datetimeFigureOut">
              <a:rPr lang="ru-RU"/>
              <a:pPr>
                <a:defRPr/>
              </a:pPr>
              <a:t>08.06.2022</a:t>
            </a:fld>
            <a:endParaRPr lang="ru-RU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EC3F9E28-DDF1-F76C-24CC-84AD6A8D2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B509D6D-8727-B76E-6919-B0B94D8B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17251-3B7E-4258-ABC1-85DBEFA1A4E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6937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>
            <a:extLst>
              <a:ext uri="{FF2B5EF4-FFF2-40B4-BE49-F238E27FC236}">
                <a16:creationId xmlns:a16="http://schemas.microsoft.com/office/drawing/2014/main" id="{AD520167-6C8E-DAC9-E30F-E98FF26BD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DD02B-D054-4CE5-8AC8-63CCAB68CAA4}" type="datetimeFigureOut">
              <a:rPr lang="ru-RU"/>
              <a:pPr>
                <a:defRPr/>
              </a:pPr>
              <a:t>08.06.2022</a:t>
            </a:fld>
            <a:endParaRPr lang="ru-RU"/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:a16="http://schemas.microsoft.com/office/drawing/2014/main" id="{1D5E7CE5-BCB7-8689-2870-7686334B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2DF499D9-AA56-CAF9-F14A-0E79997E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5BA4F-516E-4BB5-8B6E-E4497E5BCC4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7364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DF39C08A-8380-4DDE-22AD-5819AFAD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91F53-31AE-4B29-9007-B48574C8C44E}" type="datetimeFigureOut">
              <a:rPr lang="ru-RU"/>
              <a:pPr>
                <a:defRPr/>
              </a:pPr>
              <a:t>08.06.2022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EDB2DF7C-A285-20B1-4C1A-8C5A707C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EB00EE41-184C-B7ED-B702-29DBAC21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5B361B-5678-4622-B0DE-4E6F0980D5A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9242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34F5D45C-CB42-E9E6-ACC0-956B38BC8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DAF60-0303-4442-A185-239B93C17C03}" type="datetimeFigureOut">
              <a:rPr lang="ru-RU"/>
              <a:pPr>
                <a:defRPr/>
              </a:pPr>
              <a:t>08.06.2022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ECC47766-6457-7CB8-ED5E-CEFA4C7C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E6F19DE8-F004-9F6E-37CE-118B3A50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B01EE4-A0D7-4C44-9F7F-16730279A3A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1920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>
            <a:extLst>
              <a:ext uri="{FF2B5EF4-FFF2-40B4-BE49-F238E27FC236}">
                <a16:creationId xmlns:a16="http://schemas.microsoft.com/office/drawing/2014/main" id="{0AD4013C-178D-6378-0FC8-E47E6593FC3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>
            <a:extLst>
              <a:ext uri="{FF2B5EF4-FFF2-40B4-BE49-F238E27FC236}">
                <a16:creationId xmlns:a16="http://schemas.microsoft.com/office/drawing/2014/main" id="{5C0AF737-D0AE-07BF-7728-5AAFFC1A53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DE7000-6670-4C2A-ACC7-B65237C32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C5AFA70-90CE-4E18-B9CF-8CD91FC6117D}" type="datetimeFigureOut">
              <a:rPr lang="ru-RU"/>
              <a:pPr>
                <a:defRPr/>
              </a:pPr>
              <a:t>08.06.2022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B3F619-1E2A-42A8-BD26-A52BDD145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B44D94-8499-4FA8-AFDD-B7010E8A8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52E122B-9A0A-4DE3-A4B8-D9DB92794CD0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2E7A7-7405-4EEE-B2F4-3008FF7A9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/>
          <a:lstStyle/>
          <a:p>
            <a:pPr>
              <a:defRPr/>
            </a:pPr>
            <a:r>
              <a:rPr lang="ru-RU" dirty="0"/>
              <a:t>Диаграмма пакетов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39D49466-8FF3-01B4-48D2-FCDD956FC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" y="1989138"/>
            <a:ext cx="12819062" cy="4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D894B573-E7A4-2858-B54A-7C33F4E38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2038350"/>
            <a:ext cx="12014200" cy="4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4341" name="Rectangle 8">
            <a:extLst>
              <a:ext uri="{FF2B5EF4-FFF2-40B4-BE49-F238E27FC236}">
                <a16:creationId xmlns:a16="http://schemas.microsoft.com/office/drawing/2014/main" id="{1D2BF323-19F1-2FBF-7D47-E595D675F3C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47738" y="2492375"/>
            <a:ext cx="12118975" cy="5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4343" name="TextBox 6">
            <a:extLst>
              <a:ext uri="{FF2B5EF4-FFF2-40B4-BE49-F238E27FC236}">
                <a16:creationId xmlns:a16="http://schemas.microsoft.com/office/drawing/2014/main" id="{55D46FD6-5CE8-96AD-6F07-5ABFA8BB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9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6E17E4C-3FA7-C8F9-0B73-8FAF97C5BF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72680" y="1124744"/>
            <a:ext cx="5464892" cy="5514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CBC5E-CB1E-4CBF-8F9A-446389B9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Детальная диаграмма классов</a:t>
            </a:r>
            <a:r>
              <a:rPr lang="en-US" dirty="0"/>
              <a:t> </a:t>
            </a:r>
            <a:r>
              <a:rPr lang="ru-RU" dirty="0"/>
              <a:t>пакета</a:t>
            </a:r>
            <a:br>
              <a:rPr lang="ru-RU" dirty="0"/>
            </a:br>
            <a:r>
              <a:rPr lang="ru-RU" dirty="0"/>
              <a:t>«</a:t>
            </a:r>
            <a:r>
              <a:rPr lang="en-US" dirty="0"/>
              <a:t>Models</a:t>
            </a:r>
            <a:r>
              <a:rPr lang="ru-RU" dirty="0"/>
              <a:t>»</a:t>
            </a:r>
          </a:p>
        </p:txBody>
      </p:sp>
      <p:sp>
        <p:nvSpPr>
          <p:cNvPr id="15364" name="TextBox 3">
            <a:extLst>
              <a:ext uri="{FF2B5EF4-FFF2-40B4-BE49-F238E27FC236}">
                <a16:creationId xmlns:a16="http://schemas.microsoft.com/office/drawing/2014/main" id="{677A6DB1-5DC9-788C-9C7F-FF2FB8CA3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10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DF3E49-A843-4B80-C1C2-FE254B55FC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3794" y="1379773"/>
            <a:ext cx="8118412" cy="4871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2750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CBC5E-CB1E-4CBF-8F9A-446389B9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Детальная диаграмма классов</a:t>
            </a:r>
            <a:r>
              <a:rPr lang="en-US" dirty="0"/>
              <a:t> </a:t>
            </a:r>
            <a:r>
              <a:rPr lang="ru-RU" dirty="0"/>
              <a:t>пакета</a:t>
            </a:r>
            <a:br>
              <a:rPr lang="ru-RU" dirty="0"/>
            </a:br>
            <a:r>
              <a:rPr lang="ru-RU" dirty="0"/>
              <a:t>«</a:t>
            </a:r>
            <a:r>
              <a:rPr lang="en-US" dirty="0"/>
              <a:t>Views</a:t>
            </a:r>
            <a:r>
              <a:rPr lang="ru-RU" dirty="0"/>
              <a:t>»</a:t>
            </a:r>
          </a:p>
        </p:txBody>
      </p:sp>
      <p:sp>
        <p:nvSpPr>
          <p:cNvPr id="15364" name="TextBox 3">
            <a:extLst>
              <a:ext uri="{FF2B5EF4-FFF2-40B4-BE49-F238E27FC236}">
                <a16:creationId xmlns:a16="http://schemas.microsoft.com/office/drawing/2014/main" id="{677A6DB1-5DC9-788C-9C7F-FF2FB8CA3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425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11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BBCAF0-144C-4B12-BBC8-7ACDCE66D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17" y="1916832"/>
            <a:ext cx="8556581" cy="3888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7594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CBC5E-CB1E-4CBF-8F9A-446389B9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Детальная диаграмма классов</a:t>
            </a:r>
            <a:r>
              <a:rPr lang="en-US" dirty="0"/>
              <a:t> </a:t>
            </a:r>
            <a:r>
              <a:rPr lang="ru-RU" dirty="0"/>
              <a:t>пакета</a:t>
            </a:r>
            <a:br>
              <a:rPr lang="ru-RU" dirty="0"/>
            </a:br>
            <a:r>
              <a:rPr lang="ru-RU" dirty="0"/>
              <a:t>«</a:t>
            </a:r>
            <a:r>
              <a:rPr lang="en-US" dirty="0" err="1"/>
              <a:t>ViewModels</a:t>
            </a:r>
            <a:r>
              <a:rPr lang="ru-RU" dirty="0"/>
              <a:t>»</a:t>
            </a:r>
          </a:p>
        </p:txBody>
      </p:sp>
      <p:sp>
        <p:nvSpPr>
          <p:cNvPr id="15364" name="TextBox 3">
            <a:extLst>
              <a:ext uri="{FF2B5EF4-FFF2-40B4-BE49-F238E27FC236}">
                <a16:creationId xmlns:a16="http://schemas.microsoft.com/office/drawing/2014/main" id="{677A6DB1-5DC9-788C-9C7F-FF2FB8CA3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12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2D8E7B-08A2-7A27-CA28-B533808D72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520" y="2276872"/>
            <a:ext cx="8551615" cy="2963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4572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CBC5E-CB1E-4CBF-8F9A-446389B9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Детальная диаграмма классов</a:t>
            </a:r>
            <a:r>
              <a:rPr lang="en-US" dirty="0"/>
              <a:t> </a:t>
            </a:r>
            <a:r>
              <a:rPr lang="ru-RU" dirty="0"/>
              <a:t>пакета</a:t>
            </a:r>
            <a:br>
              <a:rPr lang="ru-RU" dirty="0"/>
            </a:br>
            <a:r>
              <a:rPr lang="ru-RU" dirty="0"/>
              <a:t>«</a:t>
            </a:r>
            <a:r>
              <a:rPr lang="en-US" dirty="0"/>
              <a:t>Detection</a:t>
            </a:r>
            <a:r>
              <a:rPr lang="ru-RU" dirty="0"/>
              <a:t>»</a:t>
            </a:r>
          </a:p>
        </p:txBody>
      </p:sp>
      <p:sp>
        <p:nvSpPr>
          <p:cNvPr id="15364" name="TextBox 3">
            <a:extLst>
              <a:ext uri="{FF2B5EF4-FFF2-40B4-BE49-F238E27FC236}">
                <a16:creationId xmlns:a16="http://schemas.microsoft.com/office/drawing/2014/main" id="{677A6DB1-5DC9-788C-9C7F-FF2FB8CA3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13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91C3D3-0231-BFA7-0D7C-8916ED3813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2600" y="1700808"/>
            <a:ext cx="7340203" cy="4392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0726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CBC5E-CB1E-4CBF-8F9A-446389B9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Детальная диаграмма классов</a:t>
            </a:r>
            <a:r>
              <a:rPr lang="en-US" dirty="0"/>
              <a:t> </a:t>
            </a:r>
            <a:r>
              <a:rPr lang="ru-RU" dirty="0"/>
              <a:t>пакета</a:t>
            </a:r>
            <a:br>
              <a:rPr lang="ru-RU" dirty="0"/>
            </a:br>
            <a:r>
              <a:rPr lang="ru-RU" dirty="0"/>
              <a:t>«</a:t>
            </a:r>
            <a:r>
              <a:rPr lang="en-US" dirty="0"/>
              <a:t>Services</a:t>
            </a:r>
            <a:r>
              <a:rPr lang="ru-RU" dirty="0"/>
              <a:t>»</a:t>
            </a:r>
          </a:p>
        </p:txBody>
      </p:sp>
      <p:sp>
        <p:nvSpPr>
          <p:cNvPr id="15364" name="TextBox 3">
            <a:extLst>
              <a:ext uri="{FF2B5EF4-FFF2-40B4-BE49-F238E27FC236}">
                <a16:creationId xmlns:a16="http://schemas.microsoft.com/office/drawing/2014/main" id="{677A6DB1-5DC9-788C-9C7F-FF2FB8CA3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14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0F012C-41ED-A38A-D746-54316CFB4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36576" y="1844824"/>
            <a:ext cx="7903207" cy="33298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7404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CBC5E-CB1E-4CBF-8F9A-446389B9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Детальная диаграмма классов</a:t>
            </a:r>
            <a:r>
              <a:rPr lang="en-US" dirty="0"/>
              <a:t> </a:t>
            </a:r>
            <a:r>
              <a:rPr lang="ru-RU" dirty="0"/>
              <a:t>пакета</a:t>
            </a:r>
            <a:br>
              <a:rPr lang="ru-RU" dirty="0"/>
            </a:br>
            <a:r>
              <a:rPr lang="ru-RU" dirty="0"/>
              <a:t>«</a:t>
            </a:r>
            <a:r>
              <a:rPr lang="en-US" dirty="0"/>
              <a:t>Database Sending</a:t>
            </a:r>
            <a:r>
              <a:rPr lang="ru-RU" dirty="0"/>
              <a:t>»</a:t>
            </a:r>
          </a:p>
        </p:txBody>
      </p:sp>
      <p:sp>
        <p:nvSpPr>
          <p:cNvPr id="15364" name="TextBox 3">
            <a:extLst>
              <a:ext uri="{FF2B5EF4-FFF2-40B4-BE49-F238E27FC236}">
                <a16:creationId xmlns:a16="http://schemas.microsoft.com/office/drawing/2014/main" id="{677A6DB1-5DC9-788C-9C7F-FF2FB8CA3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15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0F5CEE-CF58-0463-3517-7690F3C0E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84648" y="1628800"/>
            <a:ext cx="6768752" cy="4379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8885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CBC5E-CB1E-4CBF-8F9A-446389B9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Детальная диаграмма классов</a:t>
            </a:r>
            <a:r>
              <a:rPr lang="en-US" dirty="0"/>
              <a:t> </a:t>
            </a:r>
            <a:r>
              <a:rPr lang="ru-RU" dirty="0"/>
              <a:t>пакета</a:t>
            </a:r>
            <a:br>
              <a:rPr lang="ru-RU" dirty="0"/>
            </a:br>
            <a:r>
              <a:rPr lang="ru-RU" dirty="0"/>
              <a:t>«</a:t>
            </a:r>
            <a:r>
              <a:rPr lang="en-US" dirty="0"/>
              <a:t>Teams Sending</a:t>
            </a:r>
            <a:r>
              <a:rPr lang="ru-RU" dirty="0"/>
              <a:t>»</a:t>
            </a:r>
          </a:p>
        </p:txBody>
      </p:sp>
      <p:sp>
        <p:nvSpPr>
          <p:cNvPr id="15364" name="TextBox 3">
            <a:extLst>
              <a:ext uri="{FF2B5EF4-FFF2-40B4-BE49-F238E27FC236}">
                <a16:creationId xmlns:a16="http://schemas.microsoft.com/office/drawing/2014/main" id="{677A6DB1-5DC9-788C-9C7F-FF2FB8CA3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16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F37434-24BE-4191-6A92-2A932C8EC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56856" y="1916832"/>
            <a:ext cx="2808312" cy="33933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5231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CBC5E-CB1E-4CBF-8F9A-446389B9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Детальная диаграмма классов</a:t>
            </a:r>
            <a:r>
              <a:rPr lang="en-US" dirty="0"/>
              <a:t> </a:t>
            </a:r>
            <a:r>
              <a:rPr lang="ru-RU" dirty="0"/>
              <a:t>пакета</a:t>
            </a:r>
            <a:br>
              <a:rPr lang="ru-RU" dirty="0"/>
            </a:br>
            <a:r>
              <a:rPr lang="ru-RU" dirty="0"/>
              <a:t>«</a:t>
            </a:r>
            <a:r>
              <a:rPr lang="en-US" dirty="0"/>
              <a:t>Reading</a:t>
            </a:r>
            <a:r>
              <a:rPr lang="ru-RU" dirty="0"/>
              <a:t>»</a:t>
            </a:r>
          </a:p>
        </p:txBody>
      </p:sp>
      <p:sp>
        <p:nvSpPr>
          <p:cNvPr id="15364" name="TextBox 3">
            <a:extLst>
              <a:ext uri="{FF2B5EF4-FFF2-40B4-BE49-F238E27FC236}">
                <a16:creationId xmlns:a16="http://schemas.microsoft.com/office/drawing/2014/main" id="{677A6DB1-5DC9-788C-9C7F-FF2FB8CA3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17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BD9CF2-8086-A21F-1335-F2EAD4F3E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01942" y="2132856"/>
            <a:ext cx="7502115" cy="3528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0397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CBC5E-CB1E-4CBF-8F9A-446389B9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Детальная диаграмма классов</a:t>
            </a:r>
            <a:r>
              <a:rPr lang="en-US" dirty="0"/>
              <a:t> </a:t>
            </a:r>
            <a:r>
              <a:rPr lang="ru-RU" dirty="0"/>
              <a:t>пакета</a:t>
            </a:r>
            <a:br>
              <a:rPr lang="ru-RU" dirty="0"/>
            </a:br>
            <a:r>
              <a:rPr lang="ru-RU" dirty="0"/>
              <a:t>«</a:t>
            </a:r>
            <a:r>
              <a:rPr lang="en-US" dirty="0"/>
              <a:t>Extensions</a:t>
            </a:r>
            <a:r>
              <a:rPr lang="ru-RU" dirty="0"/>
              <a:t>»</a:t>
            </a:r>
          </a:p>
        </p:txBody>
      </p:sp>
      <p:sp>
        <p:nvSpPr>
          <p:cNvPr id="15364" name="TextBox 3">
            <a:extLst>
              <a:ext uri="{FF2B5EF4-FFF2-40B4-BE49-F238E27FC236}">
                <a16:creationId xmlns:a16="http://schemas.microsoft.com/office/drawing/2014/main" id="{677A6DB1-5DC9-788C-9C7F-FF2FB8CA3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18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E5A9D6-0AF8-453C-87F6-C35D65439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36" y="2710363"/>
            <a:ext cx="9298652" cy="1100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969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EDF5C94-3B6F-4D7B-82FF-515C8363DBC5}"/>
              </a:ext>
            </a:extLst>
          </p:cNvPr>
          <p:cNvSpPr txBox="1">
            <a:spLocks/>
          </p:cNvSpPr>
          <p:nvPr/>
        </p:nvSpPr>
        <p:spPr bwMode="auto">
          <a:xfrm>
            <a:off x="849313" y="2130425"/>
            <a:ext cx="8313737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7500"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00000"/>
                </a:solidFill>
                <a:latin typeface="+mn-lt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0" dirty="0">
                <a:solidFill>
                  <a:schemeClr val="tx1"/>
                </a:solidFill>
              </a:rPr>
              <a:t>Разработка программного обеспечения </a:t>
            </a:r>
            <a:r>
              <a:rPr lang="ru-RU" b="0" dirty="0" err="1">
                <a:solidFill>
                  <a:schemeClr val="tx1"/>
                </a:solidFill>
              </a:rPr>
              <a:t>скелетизации</a:t>
            </a:r>
            <a:r>
              <a:rPr lang="ru-RU" b="0" dirty="0">
                <a:solidFill>
                  <a:schemeClr val="tx1"/>
                </a:solidFill>
              </a:rPr>
              <a:t> 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0" dirty="0">
                <a:solidFill>
                  <a:schemeClr val="tx1"/>
                </a:solidFill>
              </a:rPr>
              <a:t>изображений человека для контроля опасных действий</a:t>
            </a:r>
          </a:p>
        </p:txBody>
      </p:sp>
      <p:sp>
        <p:nvSpPr>
          <p:cNvPr id="5123" name="TextBox 2">
            <a:extLst>
              <a:ext uri="{FF2B5EF4-FFF2-40B4-BE49-F238E27FC236}">
                <a16:creationId xmlns:a16="http://schemas.microsoft.com/office/drawing/2014/main" id="{2D65BC3C-5F45-0CA9-3658-37B67A9E7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700" y="3789363"/>
            <a:ext cx="38893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Roboto" panose="02000000000000000000" pitchFamily="2" charset="0"/>
              </a:rPr>
              <a:t>Выполнил: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Roboto" panose="02000000000000000000" pitchFamily="2" charset="0"/>
              </a:rPr>
              <a:t>Студент гр. 1ПИб-01-41Оп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Roboto" panose="02000000000000000000" pitchFamily="2" charset="0"/>
              </a:rPr>
              <a:t>Богданов Александр Павлович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Roboto" panose="02000000000000000000" pitchFamily="2" charset="0"/>
              </a:rPr>
              <a:t>Руководитель: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Roboto" panose="02000000000000000000" pitchFamily="2" charset="0"/>
              </a:rPr>
              <a:t>д.т.н., профессор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Roboto" panose="02000000000000000000" pitchFamily="2" charset="0"/>
              </a:rPr>
              <a:t>Ершов Евгений Валентинович</a:t>
            </a:r>
          </a:p>
        </p:txBody>
      </p:sp>
      <p:sp>
        <p:nvSpPr>
          <p:cNvPr id="5124" name="TextBox 1">
            <a:extLst>
              <a:ext uri="{FF2B5EF4-FFF2-40B4-BE49-F238E27FC236}">
                <a16:creationId xmlns:a16="http://schemas.microsoft.com/office/drawing/2014/main" id="{085CABBC-5216-22A1-DE6C-D96FBBCF1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2706" y="6237312"/>
            <a:ext cx="2160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Череповец, 2022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CBC5E-CB1E-4CBF-8F9A-446389B9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Детальная диаграмма классов</a:t>
            </a:r>
            <a:r>
              <a:rPr lang="en-US" dirty="0"/>
              <a:t> </a:t>
            </a:r>
            <a:r>
              <a:rPr lang="ru-RU" dirty="0"/>
              <a:t>пакета</a:t>
            </a:r>
            <a:br>
              <a:rPr lang="ru-RU" dirty="0"/>
            </a:br>
            <a:r>
              <a:rPr lang="ru-RU" dirty="0"/>
              <a:t>«</a:t>
            </a:r>
            <a:r>
              <a:rPr lang="en-US" dirty="0"/>
              <a:t>Data</a:t>
            </a:r>
            <a:r>
              <a:rPr lang="ru-RU" dirty="0"/>
              <a:t>»</a:t>
            </a:r>
          </a:p>
        </p:txBody>
      </p:sp>
      <p:sp>
        <p:nvSpPr>
          <p:cNvPr id="15364" name="TextBox 3">
            <a:extLst>
              <a:ext uri="{FF2B5EF4-FFF2-40B4-BE49-F238E27FC236}">
                <a16:creationId xmlns:a16="http://schemas.microsoft.com/office/drawing/2014/main" id="{677A6DB1-5DC9-788C-9C7F-FF2FB8CA3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19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6C10E7-C6E9-8297-F80D-4815639AE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0672" y="2277420"/>
            <a:ext cx="6742464" cy="2733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1712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CBC5E-CB1E-4CBF-8F9A-446389B9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Детальная диаграмма классов</a:t>
            </a:r>
            <a:r>
              <a:rPr lang="en-US" dirty="0"/>
              <a:t> </a:t>
            </a:r>
            <a:r>
              <a:rPr lang="ru-RU" dirty="0"/>
              <a:t>пакета</a:t>
            </a:r>
            <a:br>
              <a:rPr lang="ru-RU" dirty="0"/>
            </a:br>
            <a:r>
              <a:rPr lang="ru-RU" dirty="0"/>
              <a:t>«</a:t>
            </a:r>
            <a:r>
              <a:rPr lang="en-US" dirty="0"/>
              <a:t>Exceptions</a:t>
            </a:r>
            <a:r>
              <a:rPr lang="ru-RU" dirty="0"/>
              <a:t>»</a:t>
            </a:r>
          </a:p>
        </p:txBody>
      </p:sp>
      <p:sp>
        <p:nvSpPr>
          <p:cNvPr id="15364" name="TextBox 3">
            <a:extLst>
              <a:ext uri="{FF2B5EF4-FFF2-40B4-BE49-F238E27FC236}">
                <a16:creationId xmlns:a16="http://schemas.microsoft.com/office/drawing/2014/main" id="{677A6DB1-5DC9-788C-9C7F-FF2FB8CA3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20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66FF6E-2F43-B154-D327-45ECDE3CE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72880" y="2204864"/>
            <a:ext cx="2691602" cy="3267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0128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24258-3847-49E7-A68B-12CCE040B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/>
          <a:lstStyle/>
          <a:p>
            <a:pPr>
              <a:defRPr/>
            </a:pPr>
            <a:r>
              <a:rPr lang="ru-RU" dirty="0"/>
              <a:t>Диаграммы компонентов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3E9DBFE4-DD3B-19B0-605D-7E21AABC5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484313"/>
            <a:ext cx="12006262" cy="4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22533" name="TextBox 4">
            <a:extLst>
              <a:ext uri="{FF2B5EF4-FFF2-40B4-BE49-F238E27FC236}">
                <a16:creationId xmlns:a16="http://schemas.microsoft.com/office/drawing/2014/main" id="{C778B260-B2D1-D227-6AD0-755DD025E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21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609B12-D909-C246-1530-4064BCC6C5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2600" y="1161410"/>
            <a:ext cx="7486798" cy="5458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F62BA-162A-421B-BF24-D21FE22CA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/>
          <a:lstStyle/>
          <a:p>
            <a:pPr>
              <a:defRPr/>
            </a:pPr>
            <a:r>
              <a:rPr lang="ru-RU" dirty="0"/>
              <a:t>Диаграмма размещения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AA996D0A-8EE2-D416-6272-8BF5944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163" y="2276475"/>
            <a:ext cx="11755437" cy="4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23557" name="TextBox 4">
            <a:extLst>
              <a:ext uri="{FF2B5EF4-FFF2-40B4-BE49-F238E27FC236}">
                <a16:creationId xmlns:a16="http://schemas.microsoft.com/office/drawing/2014/main" id="{5FC6EA6A-43B7-F0F3-7BB6-C1E4C5F5B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22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72F878-2931-8858-C26C-E07DF4EDE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96807" y="1176831"/>
            <a:ext cx="5112385" cy="506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26B9D-3FB1-48FD-8E5A-EF6C08FCA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/>
          <a:lstStyle/>
          <a:p>
            <a:pPr>
              <a:defRPr/>
            </a:pPr>
            <a:r>
              <a:rPr lang="ru-RU" dirty="0"/>
              <a:t>Граф диалога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CC9AF46-69C9-128C-6641-AB0416148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1268413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24581" name="TextBox 4">
            <a:extLst>
              <a:ext uri="{FF2B5EF4-FFF2-40B4-BE49-F238E27FC236}">
                <a16:creationId xmlns:a16="http://schemas.microsoft.com/office/drawing/2014/main" id="{FCAB568C-ED64-AA1D-8820-1C2D1221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23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C1F225-1043-C249-C708-3F58C91A86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1516" y="2196543"/>
            <a:ext cx="8222823" cy="3320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8AEE99-5712-4152-855A-8E44C184D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/>
          <a:lstStyle/>
          <a:p>
            <a:pPr>
              <a:defRPr/>
            </a:pPr>
            <a:r>
              <a:rPr lang="ru-RU" dirty="0"/>
              <a:t>Тестирование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DEE30F1-4FE3-4B07-876E-30F3EA447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341829"/>
              </p:ext>
            </p:extLst>
          </p:nvPr>
        </p:nvGraphicFramePr>
        <p:xfrm>
          <a:off x="495300" y="1341438"/>
          <a:ext cx="8634165" cy="489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833">
                  <a:extLst>
                    <a:ext uri="{9D8B030D-6E8A-4147-A177-3AD203B41FA5}">
                      <a16:colId xmlns:a16="http://schemas.microsoft.com/office/drawing/2014/main" val="32720054"/>
                    </a:ext>
                  </a:extLst>
                </a:gridCol>
                <a:gridCol w="1726833">
                  <a:extLst>
                    <a:ext uri="{9D8B030D-6E8A-4147-A177-3AD203B41FA5}">
                      <a16:colId xmlns:a16="http://schemas.microsoft.com/office/drawing/2014/main" val="1447757586"/>
                    </a:ext>
                  </a:extLst>
                </a:gridCol>
                <a:gridCol w="1726833">
                  <a:extLst>
                    <a:ext uri="{9D8B030D-6E8A-4147-A177-3AD203B41FA5}">
                      <a16:colId xmlns:a16="http://schemas.microsoft.com/office/drawing/2014/main" val="3943565709"/>
                    </a:ext>
                  </a:extLst>
                </a:gridCol>
                <a:gridCol w="1726833">
                  <a:extLst>
                    <a:ext uri="{9D8B030D-6E8A-4147-A177-3AD203B41FA5}">
                      <a16:colId xmlns:a16="http://schemas.microsoft.com/office/drawing/2014/main" val="1353792887"/>
                    </a:ext>
                  </a:extLst>
                </a:gridCol>
                <a:gridCol w="1726833">
                  <a:extLst>
                    <a:ext uri="{9D8B030D-6E8A-4147-A177-3AD203B41FA5}">
                      <a16:colId xmlns:a16="http://schemas.microsoft.com/office/drawing/2014/main" val="104550708"/>
                    </a:ext>
                  </a:extLst>
                </a:gridCol>
              </a:tblGrid>
              <a:tr h="449721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Дата и время тестирования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Тестируемое требование из ТЗ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Кто проводил тестирование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Способ тестирования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+mj-lt"/>
                        </a:rPr>
                        <a:t>Результаты тестирования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590755358"/>
                  </a:ext>
                </a:extLst>
              </a:tr>
              <a:tr h="42646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11.05.202</a:t>
                      </a:r>
                      <a:r>
                        <a:rPr lang="en-US" sz="10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ru-RU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Отслеживание положение работников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000" dirty="0">
                          <a:latin typeface="+mn-lt"/>
                          <a:cs typeface="Times New Roman" panose="02020603050405020304" pitchFamily="18" charset="0"/>
                        </a:rPr>
                        <a:t>Тестировщик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000" dirty="0">
                          <a:latin typeface="+mn-lt"/>
                          <a:cs typeface="Times New Roman" panose="02020603050405020304" pitchFamily="18" charset="0"/>
                        </a:rPr>
                        <a:t>Системное тестирование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Успех</a:t>
                      </a:r>
                      <a:endParaRPr lang="ru-RU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8730887"/>
                  </a:ext>
                </a:extLst>
              </a:tr>
              <a:tr h="23707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11.05.202</a:t>
                      </a:r>
                      <a:r>
                        <a:rPr lang="en-US" sz="10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ru-RU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Отслеживание отдельных частей тела работников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000" dirty="0">
                          <a:latin typeface="+mn-lt"/>
                          <a:cs typeface="Times New Roman" panose="02020603050405020304" pitchFamily="18" charset="0"/>
                        </a:rPr>
                        <a:t>Тестировщик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000" dirty="0">
                          <a:latin typeface="+mn-lt"/>
                          <a:cs typeface="Times New Roman" panose="02020603050405020304" pitchFamily="18" charset="0"/>
                        </a:rPr>
                        <a:t>Системное тестирование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00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Неудача, некорректно преобразуются точки глаз и ушей</a:t>
                      </a:r>
                      <a:endParaRPr lang="ru-RU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2854737"/>
                  </a:ext>
                </a:extLst>
              </a:tr>
              <a:tr h="17064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12.05.202</a:t>
                      </a:r>
                      <a:r>
                        <a:rPr lang="en-US" sz="10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ru-RU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Отслеживание отдельных частей тела работников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000" dirty="0">
                          <a:latin typeface="+mn-lt"/>
                          <a:cs typeface="Times New Roman" panose="02020603050405020304" pitchFamily="18" charset="0"/>
                        </a:rPr>
                        <a:t>Тестировщик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000" dirty="0">
                          <a:latin typeface="+mn-lt"/>
                          <a:cs typeface="Times New Roman" panose="02020603050405020304" pitchFamily="18" charset="0"/>
                        </a:rPr>
                        <a:t>Системное тестирование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00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Успех</a:t>
                      </a:r>
                      <a:endParaRPr lang="ru-RU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4004790"/>
                  </a:ext>
                </a:extLst>
              </a:tr>
              <a:tr h="12015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12.05.202</a:t>
                      </a:r>
                      <a:r>
                        <a:rPr lang="en-US" sz="10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ru-RU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Определять позу работников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000" dirty="0">
                          <a:latin typeface="+mn-lt"/>
                          <a:cs typeface="Times New Roman" panose="02020603050405020304" pitchFamily="18" charset="0"/>
                        </a:rPr>
                        <a:t>Тестировщик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000" dirty="0">
                          <a:latin typeface="+mn-lt"/>
                          <a:cs typeface="Times New Roman" panose="02020603050405020304" pitchFamily="18" charset="0"/>
                        </a:rPr>
                        <a:t>Системное тестирование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00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Неудача, некорректное определение лежачего положения</a:t>
                      </a:r>
                      <a:endParaRPr lang="ru-RU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7702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12.05.202</a:t>
                      </a:r>
                      <a:r>
                        <a:rPr lang="en-US" sz="10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ru-RU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Определять позу работников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000" dirty="0">
                          <a:latin typeface="+mn-lt"/>
                          <a:cs typeface="Times New Roman" panose="02020603050405020304" pitchFamily="18" charset="0"/>
                        </a:rPr>
                        <a:t>Тестировщик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000" dirty="0">
                          <a:latin typeface="+mn-lt"/>
                          <a:cs typeface="Times New Roman" panose="02020603050405020304" pitchFamily="18" charset="0"/>
                        </a:rPr>
                        <a:t>Системное тестирование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Успех</a:t>
                      </a:r>
                      <a:endParaRPr lang="ru-RU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4760289"/>
                  </a:ext>
                </a:extLst>
              </a:tr>
              <a:tr h="11845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12.05.202</a:t>
                      </a:r>
                      <a:r>
                        <a:rPr lang="en-US" sz="10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ru-RU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Добавление</a:t>
                      </a:r>
                    </a:p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нескольких зон опасности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000" dirty="0">
                          <a:latin typeface="+mn-lt"/>
                          <a:cs typeface="Times New Roman" panose="02020603050405020304" pitchFamily="18" charset="0"/>
                        </a:rPr>
                        <a:t>Тестировщик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000" dirty="0">
                          <a:latin typeface="+mn-lt"/>
                          <a:cs typeface="Times New Roman" panose="02020603050405020304" pitchFamily="18" charset="0"/>
                        </a:rPr>
                        <a:t>Системное тестирование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00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Успех</a:t>
                      </a:r>
                      <a:endParaRPr lang="ru-RU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3275109"/>
                  </a:ext>
                </a:extLst>
              </a:tr>
              <a:tr h="53967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00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12.05.202</a:t>
                      </a:r>
                      <a:r>
                        <a:rPr lang="en-US" sz="100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ru-RU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Обнаружение конкретных частей тела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000" dirty="0">
                          <a:latin typeface="+mn-lt"/>
                          <a:cs typeface="Times New Roman" panose="02020603050405020304" pitchFamily="18" charset="0"/>
                        </a:rPr>
                        <a:t>Тестировщик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000" dirty="0">
                          <a:latin typeface="+mn-lt"/>
                          <a:cs typeface="Times New Roman" panose="02020603050405020304" pitchFamily="18" charset="0"/>
                        </a:rPr>
                        <a:t>Системное тестирование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Неудача, комбинирование зон работает только для обнаруженных внутри людей, а не снаружи</a:t>
                      </a:r>
                      <a:endParaRPr lang="ru-RU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3559563"/>
                  </a:ext>
                </a:extLst>
              </a:tr>
              <a:tr h="28846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00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12.05.202</a:t>
                      </a:r>
                      <a:r>
                        <a:rPr lang="en-US" sz="100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ru-RU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Тестирование инструмента для комбинирования зон для формирования сложной опасной ситуации.</a:t>
                      </a:r>
                    </a:p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000" dirty="0">
                          <a:latin typeface="+mn-lt"/>
                          <a:cs typeface="Times New Roman" panose="02020603050405020304" pitchFamily="18" charset="0"/>
                        </a:rPr>
                        <a:t>Тестировщик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000" dirty="0">
                          <a:latin typeface="+mn-lt"/>
                          <a:cs typeface="Times New Roman" panose="02020603050405020304" pitchFamily="18" charset="0"/>
                        </a:rPr>
                        <a:t>Системное тестирование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Успех</a:t>
                      </a:r>
                      <a:endParaRPr lang="ru-RU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4339771"/>
                  </a:ext>
                </a:extLst>
              </a:tr>
              <a:tr h="876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12.05.202</a:t>
                      </a:r>
                      <a:r>
                        <a:rPr lang="en-US" sz="10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ru-RU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Тестирование инструмента для комбинирования зон для формирования сложной опасной ситуации.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dirty="0">
                          <a:latin typeface="+mn-lt"/>
                          <a:cs typeface="Times New Roman" panose="02020603050405020304" pitchFamily="18" charset="0"/>
                        </a:rPr>
                        <a:t>Тестировщик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dirty="0">
                          <a:latin typeface="+mn-lt"/>
                          <a:cs typeface="Times New Roman" panose="02020603050405020304" pitchFamily="18" charset="0"/>
                        </a:rPr>
                        <a:t>Системное тестирование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dirty="0">
                          <a:latin typeface="+mn-lt"/>
                          <a:cs typeface="Times New Roman" panose="02020603050405020304" pitchFamily="18" charset="0"/>
                        </a:rPr>
                        <a:t>Успех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208115490"/>
                  </a:ext>
                </a:extLst>
              </a:tr>
            </a:tbl>
          </a:graphicData>
        </a:graphic>
      </p:graphicFrame>
      <p:sp>
        <p:nvSpPr>
          <p:cNvPr id="25665" name="TextBox 3">
            <a:extLst>
              <a:ext uri="{FF2B5EF4-FFF2-40B4-BE49-F238E27FC236}">
                <a16:creationId xmlns:a16="http://schemas.microsoft.com/office/drawing/2014/main" id="{F29C70E2-32DA-D371-C223-099E5660B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24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C5136-FE8C-4714-995D-2D687D49E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/>
          <a:lstStyle/>
          <a:p>
            <a:pPr>
              <a:defRPr/>
            </a:pPr>
            <a:r>
              <a:rPr lang="ru-RU" dirty="0"/>
              <a:t>Экономическое обоснование</a:t>
            </a:r>
          </a:p>
        </p:txBody>
      </p:sp>
      <p:sp>
        <p:nvSpPr>
          <p:cNvPr id="26628" name="TextBox 3">
            <a:extLst>
              <a:ext uri="{FF2B5EF4-FFF2-40B4-BE49-F238E27FC236}">
                <a16:creationId xmlns:a16="http://schemas.microsoft.com/office/drawing/2014/main" id="{DC7249D1-4884-9336-DB5A-D0C43FCA7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25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C9726A0B-709E-B4F3-029D-1BA7B9E102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Цена программного продукта</a:t>
                </a:r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ru-RU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п.п</m:t>
                          </m:r>
                        </m:sub>
                      </m:sSub>
                      <m:r>
                        <m:rPr>
                          <m:nor/>
                        </m:rPr>
                        <a:rPr lang="ru-RU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ru-RU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292</m:t>
                      </m:r>
                      <m:r>
                        <a:rPr lang="ru-RU" i="1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ru-RU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790,1 </m:t>
                      </m:r>
                      <m:r>
                        <a:rPr lang="ru-RU" i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⋅ </m:t>
                      </m:r>
                      <m:d>
                        <m:dPr>
                          <m:ctrlPr>
                            <a:rPr lang="ru-RU" i="1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ru-RU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 + 0,2</m:t>
                          </m:r>
                        </m:e>
                      </m:d>
                      <m:r>
                        <a:rPr lang="ru-RU" i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=351 348,12 руб.</m:t>
                      </m:r>
                    </m:oMath>
                  </m:oMathPara>
                </a14:m>
                <a:endParaRPr lang="en-US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:r>
                  <a:rPr lang="ru-RU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Экономия эксплуатационных расходов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/>
                <a:r>
                  <a:rPr lang="ru-RU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Э = </a:t>
                </a:r>
                <a:r>
                  <a:rPr lang="ru-RU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871200 –210880,5=</a:t>
                </a:r>
                <a:r>
                  <a:rPr lang="ru-RU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660 319,5 руб.</a:t>
                </a:r>
                <a:endParaRPr lang="ru-R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:r>
                  <a:rPr lang="ru-RU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Срок окупаемости программного продукта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Т</m:t>
                        </m:r>
                      </m:e>
                      <m:sub>
                        <m:r>
                          <m:rPr>
                            <m:nor/>
                          </m:rPr>
                          <a:rPr lang="ru-RU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ок</m:t>
                        </m:r>
                      </m:sub>
                    </m:sSub>
                    <m:r>
                      <m:rPr>
                        <m:nor/>
                      </m:rPr>
                      <a:rPr lang="ru-RU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f>
                      <m:fPr>
                        <m:ctrlPr>
                          <a:rPr lang="ru-RU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>
                            <a:effectLst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684 228,12  </m:t>
                        </m:r>
                      </m:num>
                      <m:den>
                        <m:r>
                          <a:rPr lang="ru-RU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660</m:t>
                        </m:r>
                        <m:r>
                          <a:rPr lang="ru-RU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ru-RU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319,5 </m:t>
                        </m:r>
                      </m:den>
                    </m:f>
                  </m:oMath>
                </a14:m>
                <a:r>
                  <a:rPr lang="ru-RU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ru-RU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1,036207 год.</a:t>
                </a:r>
                <a:endParaRPr lang="ru-R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:r>
                  <a:rPr lang="ru-RU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Годовой экономический эффект, полученный одним потребителем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/>
                <a:r>
                  <a:rPr lang="ru-RU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ЭЭ = 660 319,5 – 0,15 · 684 228,12 = 557 685,282 руб.</a:t>
                </a:r>
                <a:endParaRPr lang="en-US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:endParaRPr lang="en-US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C9726A0B-709E-B4F3-029D-1BA7B9E102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2" t="-10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F0878-F27F-4595-9758-B7E8F030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/>
          <a:lstStyle/>
          <a:p>
            <a:pPr>
              <a:defRPr/>
            </a:pPr>
            <a:r>
              <a:rPr lang="ru-RU" dirty="0"/>
              <a:t>Выводы</a:t>
            </a:r>
          </a:p>
        </p:txBody>
      </p:sp>
      <p:sp>
        <p:nvSpPr>
          <p:cNvPr id="27651" name="Объект 2">
            <a:extLst>
              <a:ext uri="{FF2B5EF4-FFF2-40B4-BE49-F238E27FC236}">
                <a16:creationId xmlns:a16="http://schemas.microsoft.com/office/drawing/2014/main" id="{6F9F2145-7D04-836A-2ED3-BE899E47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63" y="1285875"/>
            <a:ext cx="9101137" cy="4840288"/>
          </a:xfrm>
        </p:spPr>
        <p:txBody>
          <a:bodyPr/>
          <a:lstStyle/>
          <a:p>
            <a:pPr algn="just"/>
            <a:r>
              <a:rPr lang="ru-RU" altLang="ru-RU" dirty="0"/>
              <a:t>В результате выполнения выпускной квалификационной работы было создано программное обеспечения </a:t>
            </a:r>
            <a:r>
              <a:rPr lang="ru-RU" altLang="ru-RU" dirty="0" err="1"/>
              <a:t>скелетизации</a:t>
            </a:r>
            <a:r>
              <a:rPr lang="ru-RU" altLang="ru-RU" dirty="0"/>
              <a:t> изображения человека для контроля опасных действий.</a:t>
            </a:r>
            <a:endParaRPr lang="en-US" altLang="ru-RU" dirty="0"/>
          </a:p>
          <a:p>
            <a:pPr algn="just"/>
            <a:r>
              <a:rPr lang="ru-RU" altLang="ru-RU" dirty="0"/>
              <a:t>На данный момент проект передан заказчику для внедрения на производство. По данному проекту написано две работы в сборник статей Череповецкого Государственного Университета.</a:t>
            </a:r>
          </a:p>
          <a:p>
            <a:pPr algn="just"/>
            <a:r>
              <a:rPr lang="ru-RU" altLang="ru-RU" dirty="0"/>
              <a:t>Точность распознавания частей тела и определение положения работников равна 85%. После внедрения количество опасных ситуаций снизится на 20%.</a:t>
            </a:r>
          </a:p>
          <a:p>
            <a:pPr algn="just"/>
            <a:r>
              <a:rPr lang="ru-RU" altLang="ru-RU" dirty="0"/>
              <a:t>Разработанная система отвечает требованиям технического задания и предметной области.</a:t>
            </a:r>
          </a:p>
          <a:p>
            <a:endParaRPr lang="ru-RU" altLang="ru-RU" dirty="0"/>
          </a:p>
        </p:txBody>
      </p:sp>
      <p:sp>
        <p:nvSpPr>
          <p:cNvPr id="27652" name="TextBox 3">
            <a:extLst>
              <a:ext uri="{FF2B5EF4-FFF2-40B4-BE49-F238E27FC236}">
                <a16:creationId xmlns:a16="http://schemas.microsoft.com/office/drawing/2014/main" id="{3699663B-54AD-9C30-9090-219652BED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26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F62B1-3A83-4153-A9FC-016772212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188913"/>
            <a:ext cx="8420100" cy="14700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>
                <a:solidFill>
                  <a:srgbClr val="C00000"/>
                </a:solidFill>
                <a:latin typeface="Roboto"/>
              </a:rPr>
              <a:t> </a:t>
            </a:r>
            <a:br>
              <a:rPr lang="ru-RU" dirty="0">
                <a:solidFill>
                  <a:srgbClr val="C00000"/>
                </a:solidFill>
                <a:latin typeface="Roboto"/>
              </a:rPr>
            </a:br>
            <a:br>
              <a:rPr lang="ru-RU" dirty="0">
                <a:solidFill>
                  <a:srgbClr val="C00000"/>
                </a:solidFill>
                <a:latin typeface="Roboto"/>
              </a:rPr>
            </a:br>
            <a:r>
              <a:rPr lang="ru-RU" dirty="0">
                <a:solidFill>
                  <a:srgbClr val="C00000"/>
                </a:solidFill>
                <a:latin typeface="Roboto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C4DDA2-E070-42AC-B99F-268EB9B49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57188"/>
            <a:ext cx="8915400" cy="560387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/>
              <a:t>Постановка задачи</a:t>
            </a:r>
          </a:p>
        </p:txBody>
      </p:sp>
      <p:sp>
        <p:nvSpPr>
          <p:cNvPr id="6147" name="Содержимое 2">
            <a:extLst>
              <a:ext uri="{FF2B5EF4-FFF2-40B4-BE49-F238E27FC236}">
                <a16:creationId xmlns:a16="http://schemas.microsoft.com/office/drawing/2014/main" id="{3BFA3A1D-B9BD-4534-BD02-0167D3DA3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63" y="1571625"/>
            <a:ext cx="9101137" cy="4857750"/>
          </a:xfrm>
        </p:spPr>
        <p:txBody>
          <a:bodyPr>
            <a:normAutofit fontScale="92500" lnSpcReduction="20000"/>
          </a:bodyPr>
          <a:lstStyle/>
          <a:p>
            <a:pPr algn="just">
              <a:defRPr/>
            </a:pPr>
            <a:r>
              <a:rPr lang="ru-RU" altLang="ru-RU" sz="2000" dirty="0">
                <a:latin typeface="Roboto"/>
              </a:rPr>
              <a:t>Заказчиком было выдано следующее задание: разработать систему </a:t>
            </a:r>
            <a:r>
              <a:rPr lang="ru-RU" altLang="ru-RU" sz="2000" dirty="0" err="1">
                <a:latin typeface="Roboto"/>
              </a:rPr>
              <a:t>скелетизации</a:t>
            </a:r>
            <a:r>
              <a:rPr lang="ru-RU" altLang="ru-RU" sz="2000" dirty="0">
                <a:latin typeface="Roboto"/>
              </a:rPr>
              <a:t> изображений человека для контроля опасных действий При фиксации нарушения автоматически формировать сообщение в </a:t>
            </a:r>
            <a:r>
              <a:rPr lang="en-US" altLang="ru-RU" sz="2000" dirty="0">
                <a:latin typeface="Roboto"/>
              </a:rPr>
              <a:t>Teams </a:t>
            </a:r>
            <a:r>
              <a:rPr lang="ru-RU" altLang="ru-RU" sz="2000" dirty="0">
                <a:latin typeface="Roboto"/>
              </a:rPr>
              <a:t>и в базу данных c описанием  ситуации, местоположением людей на кадре и сам кадр. Требование заказчика</a:t>
            </a:r>
            <a:r>
              <a:rPr lang="en-US" altLang="ru-RU" sz="2000" dirty="0">
                <a:latin typeface="Roboto"/>
              </a:rPr>
              <a:t>: </a:t>
            </a:r>
            <a:r>
              <a:rPr lang="ru-RU" altLang="ru-RU" sz="2000" dirty="0">
                <a:latin typeface="Roboto"/>
              </a:rPr>
              <a:t>точность распознавания не менее 80 %.</a:t>
            </a:r>
          </a:p>
          <a:p>
            <a:pPr algn="just">
              <a:defRPr/>
            </a:pPr>
            <a:r>
              <a:rPr lang="ru-RU" altLang="ru-RU" sz="2000" dirty="0">
                <a:latin typeface="Roboto"/>
              </a:rPr>
              <a:t>Цели: 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Roboto"/>
              </a:rPr>
              <a:t>Уменьшить количество травмоопасных ситуаций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Roboto"/>
              </a:rPr>
              <a:t>Увеличить контроль опасных ситуаций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Roboto"/>
              </a:rPr>
              <a:t>Провести анализ предметной области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Roboto"/>
              </a:rPr>
              <a:t>Провести сравнительный анализ отечественных и зарубежных аналогов проектируемого программного обеспечения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Roboto"/>
              </a:rPr>
              <a:t>Выбрать технологии, среду и язык программирования разрабатываемого программного обеспечения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Roboto"/>
              </a:rPr>
              <a:t>Провести анализ процесса обработки информации, выбрать структуры данных для ее хранения, методы и алгоритмы решения задачи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Roboto"/>
              </a:rPr>
              <a:t>Разработать спецификаций проектируемого программного обеспечения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Roboto"/>
              </a:rPr>
              <a:t>Спроектировать программное обеспечение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Roboto"/>
              </a:rPr>
              <a:t>Протестировать программного обеспечение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ru-RU" altLang="ru-RU" sz="2000" dirty="0">
              <a:latin typeface="Roboto"/>
            </a:endParaRPr>
          </a:p>
          <a:p>
            <a:pPr algn="just">
              <a:defRPr/>
            </a:pPr>
            <a:endParaRPr lang="ru-RU" altLang="ru-RU" sz="2000" dirty="0">
              <a:latin typeface="Roboto"/>
            </a:endParaRPr>
          </a:p>
        </p:txBody>
      </p:sp>
      <p:sp>
        <p:nvSpPr>
          <p:cNvPr id="6148" name="TextBox 2">
            <a:extLst>
              <a:ext uri="{FF2B5EF4-FFF2-40B4-BE49-F238E27FC236}">
                <a16:creationId xmlns:a16="http://schemas.microsoft.com/office/drawing/2014/main" id="{D3E005C2-2BF4-5E57-8197-54E7FD77A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45225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73FECF-4EB5-412C-AFF6-A2E04950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/>
          <a:lstStyle/>
          <a:p>
            <a:pPr>
              <a:defRPr/>
            </a:pPr>
            <a:r>
              <a:rPr lang="ru-RU" dirty="0"/>
              <a:t>Аналоги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9AB6C79-E872-4ED3-BA93-92A30308F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197135"/>
              </p:ext>
            </p:extLst>
          </p:nvPr>
        </p:nvGraphicFramePr>
        <p:xfrm>
          <a:off x="495300" y="1227139"/>
          <a:ext cx="8706171" cy="5425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444">
                  <a:extLst>
                    <a:ext uri="{9D8B030D-6E8A-4147-A177-3AD203B41FA5}">
                      <a16:colId xmlns:a16="http://schemas.microsoft.com/office/drawing/2014/main" val="4115590114"/>
                    </a:ext>
                  </a:extLst>
                </a:gridCol>
                <a:gridCol w="3650670">
                  <a:extLst>
                    <a:ext uri="{9D8B030D-6E8A-4147-A177-3AD203B41FA5}">
                      <a16:colId xmlns:a16="http://schemas.microsoft.com/office/drawing/2014/main" val="4097453379"/>
                    </a:ext>
                  </a:extLst>
                </a:gridCol>
                <a:gridCol w="2902057">
                  <a:extLst>
                    <a:ext uri="{9D8B030D-6E8A-4147-A177-3AD203B41FA5}">
                      <a16:colId xmlns:a16="http://schemas.microsoft.com/office/drawing/2014/main" val="1234898553"/>
                    </a:ext>
                  </a:extLst>
                </a:gridCol>
              </a:tblGrid>
              <a:tr h="443057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Наименование ПО</a:t>
                      </a:r>
                    </a:p>
                    <a:p>
                      <a:pPr algn="ctr"/>
                      <a:endParaRPr lang="ru-RU" sz="1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Описание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Недостатки</a:t>
                      </a:r>
                    </a:p>
                  </a:txBody>
                  <a:tcPr marT="45722" marB="45722"/>
                </a:tc>
                <a:extLst>
                  <a:ext uri="{0D108BD9-81ED-4DB2-BD59-A6C34878D82A}">
                    <a16:rowId xmlns:a16="http://schemas.microsoft.com/office/drawing/2014/main" val="2030931438"/>
                  </a:ext>
                </a:extLst>
              </a:tr>
              <a:tr h="1237352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Безопасность и Охрана труда — 2018 КРОК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Проведения предрейсовых и </a:t>
                      </a:r>
                      <a:r>
                        <a:rPr lang="ru-RU" sz="1400" dirty="0" err="1"/>
                        <a:t>предсменных</a:t>
                      </a:r>
                      <a:r>
                        <a:rPr lang="ru-RU" sz="1400" dirty="0"/>
                        <a:t> осмотров, контроля ношения работниками средств индивидуальной защиты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ru-RU" sz="1400" dirty="0"/>
                        <a:t>Используется только для контроля СИЗ;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ru-RU" sz="1400" dirty="0"/>
                        <a:t>Для установки требуется специально обученный человек. </a:t>
                      </a:r>
                    </a:p>
                  </a:txBody>
                  <a:tcPr marT="45722" marB="45722"/>
                </a:tc>
                <a:extLst>
                  <a:ext uri="{0D108BD9-81ED-4DB2-BD59-A6C34878D82A}">
                    <a16:rowId xmlns:a16="http://schemas.microsoft.com/office/drawing/2014/main" val="665558133"/>
                  </a:ext>
                </a:extLst>
              </a:tr>
              <a:tr h="2084963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Северсталь. обнаружение людей  в </a:t>
                      </a:r>
                      <a:r>
                        <a:rPr lang="ru-RU" sz="1400" dirty="0" err="1"/>
                        <a:t>подконвертерной</a:t>
                      </a:r>
                      <a:r>
                        <a:rPr lang="ru-RU" sz="1400" dirty="0"/>
                        <a:t> зоне 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err="1"/>
                        <a:t>Ввнутри</a:t>
                      </a:r>
                      <a:r>
                        <a:rPr lang="ru-RU" sz="1400" dirty="0"/>
                        <a:t> компании «Северсталь» в цехе выплавки запущена в работу модель, которая фиксирует нахождение человека в </a:t>
                      </a:r>
                      <a:r>
                        <a:rPr lang="ru-RU" sz="1400" dirty="0" err="1"/>
                        <a:t>подконвертерной</a:t>
                      </a:r>
                      <a:r>
                        <a:rPr lang="ru-RU" sz="1400" dirty="0"/>
                        <a:t> зоне во время продувки. В случае фиксации нарушения модель автоматически отправляет снимок по электронной почте начальнику цеха и мастеру, а также включается сирена в </a:t>
                      </a:r>
                      <a:r>
                        <a:rPr lang="ru-RU" sz="1400" dirty="0" err="1"/>
                        <a:t>подконвертерной</a:t>
                      </a:r>
                      <a:r>
                        <a:rPr lang="ru-RU" sz="1400" dirty="0"/>
                        <a:t> зоне 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ru-RU" sz="1400" dirty="0"/>
                        <a:t>Имеет ограниченный функционал по отправке;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ru-RU" sz="1400" dirty="0"/>
                        <a:t>Не обнаруживает части тела;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ru-RU" sz="1400" dirty="0"/>
                        <a:t>Не универсальна.</a:t>
                      </a:r>
                    </a:p>
                  </a:txBody>
                  <a:tcPr marT="45722" marB="45722"/>
                </a:tc>
                <a:extLst>
                  <a:ext uri="{0D108BD9-81ED-4DB2-BD59-A6C34878D82A}">
                    <a16:rowId xmlns:a16="http://schemas.microsoft.com/office/drawing/2014/main" val="1630936171"/>
                  </a:ext>
                </a:extLst>
              </a:tr>
              <a:tr h="1172793">
                <a:tc>
                  <a:txBody>
                    <a:bodyPr/>
                    <a:lstStyle/>
                    <a:p>
                      <a:pPr algn="just"/>
                      <a:r>
                        <a:rPr lang="de-DE" sz="1400" dirty="0"/>
                        <a:t>EYECONT</a:t>
                      </a:r>
                      <a:endParaRPr lang="ru-RU" sz="14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система промышленной безопасности EYECONT, разработанная «Малленом Системс», позволяет выявлять такие нарушения техники безопасности, как отсутствие на сотрудниках средств индивидуальной защиты (СИЗ) или нахождение людей в опасных зонах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ru-RU" sz="1400" dirty="0"/>
                        <a:t>Не обнаруживает части тела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ru-RU" sz="1400" dirty="0"/>
                        <a:t>Недостаточная возможность редактирования зон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ru-RU" sz="1400" dirty="0"/>
                        <a:t>Используется для </a:t>
                      </a:r>
                      <a:r>
                        <a:rPr lang="ru-RU" sz="1400" dirty="0" err="1"/>
                        <a:t>контрол</a:t>
                      </a:r>
                      <a:r>
                        <a:rPr lang="ru-RU" sz="1400" dirty="0"/>
                        <a:t> СИЗ</a:t>
                      </a:r>
                    </a:p>
                  </a:txBody>
                  <a:tcPr marT="45722" marB="45722"/>
                </a:tc>
                <a:extLst>
                  <a:ext uri="{0D108BD9-81ED-4DB2-BD59-A6C34878D82A}">
                    <a16:rowId xmlns:a16="http://schemas.microsoft.com/office/drawing/2014/main" val="609615147"/>
                  </a:ext>
                </a:extLst>
              </a:tr>
            </a:tbl>
          </a:graphicData>
        </a:graphic>
      </p:graphicFrame>
      <p:sp>
        <p:nvSpPr>
          <p:cNvPr id="7196" name="TextBox 6">
            <a:extLst>
              <a:ext uri="{FF2B5EF4-FFF2-40B4-BE49-F238E27FC236}">
                <a16:creationId xmlns:a16="http://schemas.microsoft.com/office/drawing/2014/main" id="{7790CC41-63EC-6BEB-3846-0386CFA35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633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80504B-5C15-446A-803B-ECFF4C76A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413" y="439738"/>
            <a:ext cx="6618287" cy="5603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Описание используемых средств разработки</a:t>
            </a:r>
          </a:p>
        </p:txBody>
      </p:sp>
      <p:sp>
        <p:nvSpPr>
          <p:cNvPr id="8201" name="TextBox 2">
            <a:extLst>
              <a:ext uri="{FF2B5EF4-FFF2-40B4-BE49-F238E27FC236}">
                <a16:creationId xmlns:a16="http://schemas.microsoft.com/office/drawing/2014/main" id="{6E7CF77F-33EF-4857-AA50-DA477867A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1340768"/>
            <a:ext cx="89217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400" dirty="0">
                <a:latin typeface="Arial" panose="020B0604020202020204" pitchFamily="34" charset="0"/>
              </a:rPr>
              <a:t>Модель жизненного цикла: каскадная модель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400" dirty="0">
                <a:latin typeface="Arial" panose="020B0604020202020204" pitchFamily="34" charset="0"/>
              </a:rPr>
              <a:t>Подход к разработке: объектно-ориентированный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400" dirty="0">
                <a:latin typeface="Arial" panose="020B0604020202020204" pitchFamily="34" charset="0"/>
              </a:rPr>
              <a:t>Методология проектирования:  UML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400" dirty="0">
                <a:latin typeface="Arial" panose="020B0604020202020204" pitchFamily="34" charset="0"/>
              </a:rPr>
              <a:t>Среды разработки:  </a:t>
            </a:r>
            <a:r>
              <a:rPr lang="en-US" altLang="ru-RU" sz="2400" dirty="0">
                <a:latin typeface="Arial" panose="020B0604020202020204" pitchFamily="34" charset="0"/>
              </a:rPr>
              <a:t>Visual Studio</a:t>
            </a:r>
            <a:endParaRPr lang="ru-RU" altLang="ru-RU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400" dirty="0">
                <a:latin typeface="Arial" panose="020B0604020202020204" pitchFamily="34" charset="0"/>
              </a:rPr>
              <a:t>Язык программирования: </a:t>
            </a:r>
            <a:r>
              <a:rPr lang="en-US" altLang="ru-RU" sz="2400" dirty="0">
                <a:latin typeface="Arial" panose="020B0604020202020204" pitchFamily="34" charset="0"/>
              </a:rPr>
              <a:t>C#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sp>
        <p:nvSpPr>
          <p:cNvPr id="8202" name="TextBox 9">
            <a:extLst>
              <a:ext uri="{FF2B5EF4-FFF2-40B4-BE49-F238E27FC236}">
                <a16:creationId xmlns:a16="http://schemas.microsoft.com/office/drawing/2014/main" id="{339CA7FE-41AE-85C2-3ADA-4AE9DB266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4</a:t>
            </a:r>
          </a:p>
        </p:txBody>
      </p:sp>
      <p:pic>
        <p:nvPicPr>
          <p:cNvPr id="1026" name="Picture 2" descr="EmguCVLogo  Библиотека Emgu CV и её установка">
            <a:extLst>
              <a:ext uri="{FF2B5EF4-FFF2-40B4-BE49-F238E27FC236}">
                <a16:creationId xmlns:a16="http://schemas.microsoft.com/office/drawing/2014/main" id="{DAA174C4-5131-7C32-464B-C1F7B7696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72" y="5124326"/>
            <a:ext cx="1786674" cy="80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74319A1-B935-5ADA-A3C4-38DECD9FB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871" y="3211790"/>
            <a:ext cx="1482868" cy="148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910C1D7-CA95-031F-A4FD-232A1848D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21"/>
          <a:stretch/>
        </p:blipFill>
        <p:spPr bwMode="auto">
          <a:xfrm>
            <a:off x="560512" y="3384799"/>
            <a:ext cx="1082712" cy="119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198D3D4D-E378-7C46-6641-DC6DB4F2A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988" y="3384799"/>
            <a:ext cx="1136850" cy="113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7CBAF6-8052-FF2D-19D4-C5CA7BFDC1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" y="4728296"/>
            <a:ext cx="1549891" cy="1649290"/>
          </a:xfrm>
          <a:prstGeom prst="rect">
            <a:avLst/>
          </a:prstGeom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9ED2FADE-0ED4-3F57-A1FD-680827F15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093" y="4937507"/>
            <a:ext cx="1322263" cy="132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299359-E41D-782C-A095-4B83C1F197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5124326"/>
            <a:ext cx="1990811" cy="1105346"/>
          </a:xfrm>
          <a:prstGeom prst="rect">
            <a:avLst/>
          </a:prstGeom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8D30BF9E-FB98-A6E0-CA2B-32C08BC69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088" y="3125689"/>
            <a:ext cx="1568969" cy="156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99FC5C23-1932-EB41-14C0-756503D1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320" y="3279760"/>
            <a:ext cx="1296308" cy="129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386BF5DE-5E2A-DA5A-9DF6-8B1ABC8D3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760" y="4894718"/>
            <a:ext cx="1482868" cy="148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3E1B8-48C2-4507-B1D6-EC30B4A32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/>
          <a:lstStyle/>
          <a:p>
            <a:pPr>
              <a:defRPr/>
            </a:pPr>
            <a:r>
              <a:rPr lang="ru-RU" dirty="0"/>
              <a:t>Математический аппарат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8226D2-77AC-43C4-B42F-0917F6169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63" y="1285875"/>
            <a:ext cx="5795565" cy="3439269"/>
          </a:xfrm>
        </p:spPr>
        <p:txBody>
          <a:bodyPr>
            <a:normAutofit fontScale="92500" lnSpcReduction="10000"/>
          </a:bodyPr>
          <a:lstStyle/>
          <a:p>
            <a:pPr algn="just">
              <a:defRPr/>
            </a:pPr>
            <a:r>
              <a:rPr lang="ru-RU" dirty="0"/>
              <a:t>Математический аппарат при проектировании данной системы используется для определения рабочего в зоне. </a:t>
            </a:r>
          </a:p>
          <a:p>
            <a:pPr>
              <a:defRPr/>
            </a:pPr>
            <a:r>
              <a:rPr lang="ru-RU" dirty="0"/>
              <a:t>Определение частей тела</a:t>
            </a:r>
            <a:r>
              <a:rPr lang="en-US" dirty="0"/>
              <a:t>:</a:t>
            </a:r>
            <a:endParaRPr lang="ru-RU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ru-RU" dirty="0"/>
              <a:t>Составить тепловые карты частей тела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ru-RU" dirty="0"/>
              <a:t>Составление направляющих карт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ru-RU" dirty="0"/>
              <a:t>Фильтрация остаточных частей тела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ru-RU" dirty="0"/>
              <a:t>Составление пар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ru-RU" dirty="0"/>
              <a:t>Решение задачи присваивания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ru-RU" dirty="0"/>
          </a:p>
        </p:txBody>
      </p:sp>
      <p:sp>
        <p:nvSpPr>
          <p:cNvPr id="9220" name="TextBox 3">
            <a:extLst>
              <a:ext uri="{FF2B5EF4-FFF2-40B4-BE49-F238E27FC236}">
                <a16:creationId xmlns:a16="http://schemas.microsoft.com/office/drawing/2014/main" id="{B9FF90A4-12A5-C136-9A38-3B2A952AE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5</a:t>
            </a:r>
          </a:p>
        </p:txBody>
      </p:sp>
      <p:pic>
        <p:nvPicPr>
          <p:cNvPr id="5" name="Рисунок 4" descr="Изображение для публикации">
            <a:extLst>
              <a:ext uri="{FF2B5EF4-FFF2-40B4-BE49-F238E27FC236}">
                <a16:creationId xmlns:a16="http://schemas.microsoft.com/office/drawing/2014/main" id="{6D1C71B0-FCA2-D7E0-1A1E-9C570D35A2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56031" y="1221350"/>
            <a:ext cx="2533473" cy="5001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BDB465-F3CE-691D-7C47-52732E853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8912" y="4842927"/>
            <a:ext cx="6326664" cy="1408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FEA3E-92FD-460D-BCA9-FA577AB8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9538" y="439738"/>
            <a:ext cx="6761162" cy="757237"/>
          </a:xfrm>
        </p:spPr>
        <p:txBody>
          <a:bodyPr/>
          <a:lstStyle/>
          <a:p>
            <a:pPr>
              <a:defRPr/>
            </a:pPr>
            <a:r>
              <a:rPr lang="ru-RU" dirty="0"/>
              <a:t>Диаграмма вариантов использования</a:t>
            </a:r>
          </a:p>
        </p:txBody>
      </p:sp>
      <p:sp>
        <p:nvSpPr>
          <p:cNvPr id="11268" name="TextBox 3">
            <a:extLst>
              <a:ext uri="{FF2B5EF4-FFF2-40B4-BE49-F238E27FC236}">
                <a16:creationId xmlns:a16="http://schemas.microsoft.com/office/drawing/2014/main" id="{68AB9B6E-E54C-7ACC-8755-D9BE7DEC3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6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6238C8-DA03-4022-107F-28137CB9A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107" y="1484784"/>
            <a:ext cx="6396570" cy="48625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623E7-36C0-41D7-8F30-1D11D727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/>
          <a:lstStyle/>
          <a:p>
            <a:pPr>
              <a:defRPr/>
            </a:pPr>
            <a:r>
              <a:rPr lang="ru-RU" dirty="0"/>
              <a:t>Описание предметной области</a:t>
            </a:r>
          </a:p>
        </p:txBody>
      </p:sp>
      <p:sp>
        <p:nvSpPr>
          <p:cNvPr id="12292" name="TextBox 3">
            <a:extLst>
              <a:ext uri="{FF2B5EF4-FFF2-40B4-BE49-F238E27FC236}">
                <a16:creationId xmlns:a16="http://schemas.microsoft.com/office/drawing/2014/main" id="{D6047D56-1770-ED30-CAF8-E087A48FB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7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593EAB-1966-A3FA-3EBF-F883F886E1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7266" y="1403032"/>
            <a:ext cx="6731468" cy="5015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E1BF8-1BBA-4854-82A4-AF524261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39738"/>
            <a:ext cx="8915400" cy="560387"/>
          </a:xfrm>
        </p:spPr>
        <p:txBody>
          <a:bodyPr/>
          <a:lstStyle/>
          <a:p>
            <a:pPr>
              <a:defRPr/>
            </a:pPr>
            <a:r>
              <a:rPr lang="ru-RU" dirty="0"/>
              <a:t>Спроектированная БД</a:t>
            </a:r>
          </a:p>
        </p:txBody>
      </p:sp>
      <p:sp>
        <p:nvSpPr>
          <p:cNvPr id="13317" name="TextBox 4">
            <a:extLst>
              <a:ext uri="{FF2B5EF4-FFF2-40B4-BE49-F238E27FC236}">
                <a16:creationId xmlns:a16="http://schemas.microsoft.com/office/drawing/2014/main" id="{01732F01-3DA4-E55F-2D6A-79DA84433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8" y="6251575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8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3F54E3E-46D4-EFDF-C186-53C4DFC69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7455" y="1340768"/>
            <a:ext cx="7343369" cy="3456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6D84965-B9A1-9965-BAEA-82085EEDF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4735055"/>
            <a:ext cx="1914916" cy="212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784</Words>
  <Application>Microsoft Office PowerPoint</Application>
  <PresentationFormat>Лист A4 (210x297 мм)</PresentationFormat>
  <Paragraphs>166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Roboto</vt:lpstr>
      <vt:lpstr>Times New Roman</vt:lpstr>
      <vt:lpstr>Тема Office</vt:lpstr>
      <vt:lpstr>Презентация PowerPoint</vt:lpstr>
      <vt:lpstr>Презентация PowerPoint</vt:lpstr>
      <vt:lpstr>Постановка задачи</vt:lpstr>
      <vt:lpstr>Аналоги</vt:lpstr>
      <vt:lpstr>Описание используемых средств разработки</vt:lpstr>
      <vt:lpstr>Математический аппарат</vt:lpstr>
      <vt:lpstr>Диаграмма вариантов использования</vt:lpstr>
      <vt:lpstr>Описание предметной области</vt:lpstr>
      <vt:lpstr>Спроектированная БД</vt:lpstr>
      <vt:lpstr>Диаграмма пакетов</vt:lpstr>
      <vt:lpstr>Детальная диаграмма классов пакета «Models»</vt:lpstr>
      <vt:lpstr>Детальная диаграмма классов пакета «Views»</vt:lpstr>
      <vt:lpstr>Детальная диаграмма классов пакета «ViewModels»</vt:lpstr>
      <vt:lpstr>Детальная диаграмма классов пакета «Detection»</vt:lpstr>
      <vt:lpstr>Детальная диаграмма классов пакета «Services»</vt:lpstr>
      <vt:lpstr>Детальная диаграмма классов пакета «Database Sending»</vt:lpstr>
      <vt:lpstr>Детальная диаграмма классов пакета «Teams Sending»</vt:lpstr>
      <vt:lpstr>Детальная диаграмма классов пакета «Reading»</vt:lpstr>
      <vt:lpstr>Детальная диаграмма классов пакета «Extensions»</vt:lpstr>
      <vt:lpstr>Детальная диаграмма классов пакета «Data»</vt:lpstr>
      <vt:lpstr>Детальная диаграмма классов пакета «Exceptions»</vt:lpstr>
      <vt:lpstr>Диаграммы компонентов</vt:lpstr>
      <vt:lpstr>Диаграмма размещения</vt:lpstr>
      <vt:lpstr>Граф диалога</vt:lpstr>
      <vt:lpstr>Тестирование</vt:lpstr>
      <vt:lpstr>Экономическое обоснование</vt:lpstr>
      <vt:lpstr>Выводы</vt:lpstr>
      <vt:lpstr>   Спасибо за внимание!</vt:lpstr>
    </vt:vector>
  </TitlesOfParts>
  <Company>ГОУ ВПО ЧГУ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изменений структуры административно-правового управления</dc:title>
  <dc:creator>Илона</dc:creator>
  <cp:lastModifiedBy>Богданов Александр Павлович</cp:lastModifiedBy>
  <cp:revision>169</cp:revision>
  <dcterms:created xsi:type="dcterms:W3CDTF">2010-07-28T13:49:31Z</dcterms:created>
  <dcterms:modified xsi:type="dcterms:W3CDTF">2022-06-08T11:59:45Z</dcterms:modified>
</cp:coreProperties>
</file>