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4" r:id="rId4"/>
    <p:sldMasterId id="2147483656" r:id="rId5"/>
    <p:sldMasterId id="2147483658" r:id="rId6"/>
    <p:sldMasterId id="2147483660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29520" y="433800"/>
            <a:ext cx="3017880" cy="169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F7F3AC-0BB5-4ADF-B2F4-F4601C9E07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29520" y="433800"/>
            <a:ext cx="3017880" cy="169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350A751-E47A-43A6-AE08-0A9EB29521E8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F40A4CF-5CFD-403A-ADE1-08AC7ABCD9EF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29520" y="433800"/>
            <a:ext cx="3017880" cy="169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866326C-C991-4E3B-9D57-3041A4B40B46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2F1530-0AFC-4340-9314-1D840BB40BE8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929520" y="433800"/>
            <a:ext cx="3017880" cy="169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E3F82F5-A721-4481-B3EB-EB86CBE2B854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29520" y="433800"/>
            <a:ext cx="3017880" cy="169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6D76459-A2DA-4DF3-B309-0DEAECD22F99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29520" y="433800"/>
            <a:ext cx="3017880" cy="169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C19851A-AFD2-469F-B4DF-882E4E97865E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5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6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7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29520" y="433800"/>
            <a:ext cx="3017880" cy="169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4FA52E6-BD91-45D3-9D6F-2C9E62B276F2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 hidden="1"/>
          <p:cNvSpPr/>
          <p:nvPr/>
        </p:nvSpPr>
        <p:spPr>
          <a:xfrm>
            <a:off x="0" y="301680"/>
            <a:ext cx="10078920" cy="109476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360"/>
            <a:ext cx="10078920" cy="566892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pic>
        <p:nvPicPr>
          <p:cNvPr id="8" name="Рисунок 8" descr="Рисунок 8"/>
          <p:cNvPicPr/>
          <p:nvPr/>
        </p:nvPicPr>
        <p:blipFill>
          <a:blip r:embed="rId2"/>
          <a:stretch/>
        </p:blipFill>
        <p:spPr>
          <a:xfrm>
            <a:off x="803880" y="632160"/>
            <a:ext cx="1021680" cy="102168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9" name="Прямоугольник 9"/>
          <p:cNvSpPr/>
          <p:nvPr/>
        </p:nvSpPr>
        <p:spPr>
          <a:xfrm>
            <a:off x="803880" y="2115360"/>
            <a:ext cx="89280" cy="233100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10" name="Прямоугольник 10"/>
          <p:cNvSpPr/>
          <p:nvPr/>
        </p:nvSpPr>
        <p:spPr>
          <a:xfrm>
            <a:off x="8533440" y="189360"/>
            <a:ext cx="546480" cy="57348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11" name="Прямоугольник 11"/>
          <p:cNvSpPr/>
          <p:nvPr/>
        </p:nvSpPr>
        <p:spPr>
          <a:xfrm>
            <a:off x="9068760" y="-23040"/>
            <a:ext cx="1010160" cy="106020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12" name="Прямоугольник 12"/>
          <p:cNvSpPr/>
          <p:nvPr/>
        </p:nvSpPr>
        <p:spPr>
          <a:xfrm>
            <a:off x="8740800" y="532440"/>
            <a:ext cx="788040" cy="8269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13" name="Прямоугольник 13"/>
          <p:cNvSpPr/>
          <p:nvPr/>
        </p:nvSpPr>
        <p:spPr>
          <a:xfrm>
            <a:off x="9203760" y="4273560"/>
            <a:ext cx="874800" cy="9183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14" name="Прямоугольник 14"/>
          <p:cNvSpPr/>
          <p:nvPr/>
        </p:nvSpPr>
        <p:spPr>
          <a:xfrm>
            <a:off x="9453240" y="3841560"/>
            <a:ext cx="473400" cy="49680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15" name="Прямоугольник 15"/>
          <p:cNvSpPr/>
          <p:nvPr/>
        </p:nvSpPr>
        <p:spPr>
          <a:xfrm>
            <a:off x="8954280" y="4683240"/>
            <a:ext cx="819720" cy="86076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16" name="Прямоугольник 16"/>
          <p:cNvSpPr/>
          <p:nvPr/>
        </p:nvSpPr>
        <p:spPr>
          <a:xfrm>
            <a:off x="8308440" y="3264120"/>
            <a:ext cx="491040" cy="5155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17" name="Прямоугольник 17"/>
          <p:cNvSpPr/>
          <p:nvPr/>
        </p:nvSpPr>
        <p:spPr>
          <a:xfrm>
            <a:off x="8647920" y="3103920"/>
            <a:ext cx="304200" cy="3193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18" name="Прямоугольник 18"/>
          <p:cNvSpPr/>
          <p:nvPr/>
        </p:nvSpPr>
        <p:spPr>
          <a:xfrm>
            <a:off x="9336600" y="2078640"/>
            <a:ext cx="304200" cy="31932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19" name="Прямоугольник 19"/>
          <p:cNvSpPr/>
          <p:nvPr/>
        </p:nvSpPr>
        <p:spPr>
          <a:xfrm>
            <a:off x="309960" y="4934880"/>
            <a:ext cx="304200" cy="3193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20" name="Прямоугольник 20"/>
          <p:cNvSpPr/>
          <p:nvPr/>
        </p:nvSpPr>
        <p:spPr>
          <a:xfrm>
            <a:off x="-150120" y="5015520"/>
            <a:ext cx="546480" cy="57348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21" name="Прямоугольник 21"/>
          <p:cNvSpPr/>
          <p:nvPr/>
        </p:nvSpPr>
        <p:spPr>
          <a:xfrm>
            <a:off x="8736120" y="5038200"/>
            <a:ext cx="304200" cy="3193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29520" y="433800"/>
            <a:ext cx="3017880" cy="169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4"/>
          </p:nvPr>
        </p:nvSpPr>
        <p:spPr>
          <a:xfrm>
            <a:off x="7118640" y="5255280"/>
            <a:ext cx="255960" cy="2847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177A5CDB-B736-4E29-889D-6C337B14D0C4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3"/>
    <p:sldLayoutId id="2147483652" r:id="rId4"/>
    <p:sldLayoutId id="2147483653" r:id="rId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5" hidden="1"/>
          <p:cNvSpPr/>
          <p:nvPr/>
        </p:nvSpPr>
        <p:spPr>
          <a:xfrm>
            <a:off x="0" y="301680"/>
            <a:ext cx="10080000" cy="109548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30" name="Прямоугольник 8"/>
          <p:cNvSpPr/>
          <p:nvPr/>
        </p:nvSpPr>
        <p:spPr>
          <a:xfrm>
            <a:off x="360" y="360"/>
            <a:ext cx="139320" cy="567000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31" name="Прямоугольник 11"/>
          <p:cNvSpPr/>
          <p:nvPr/>
        </p:nvSpPr>
        <p:spPr>
          <a:xfrm>
            <a:off x="9606240" y="433800"/>
            <a:ext cx="473760" cy="49752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32" name="Прямоугольник 12"/>
          <p:cNvSpPr/>
          <p:nvPr/>
        </p:nvSpPr>
        <p:spPr>
          <a:xfrm>
            <a:off x="9073440" y="189720"/>
            <a:ext cx="231840" cy="24336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33" name="Прямоугольник 13"/>
          <p:cNvSpPr/>
          <p:nvPr/>
        </p:nvSpPr>
        <p:spPr>
          <a:xfrm>
            <a:off x="304200" y="4889520"/>
            <a:ext cx="320400" cy="33624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sldNum" idx="5"/>
          </p:nvPr>
        </p:nvSpPr>
        <p:spPr>
          <a:xfrm>
            <a:off x="7224120" y="5256000"/>
            <a:ext cx="2351520" cy="3038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702BE873-EAB8-435D-A0CA-D5548C55B3A0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5" hidden="1"/>
          <p:cNvSpPr/>
          <p:nvPr/>
        </p:nvSpPr>
        <p:spPr>
          <a:xfrm>
            <a:off x="0" y="301680"/>
            <a:ext cx="10080000" cy="109548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38" name="Прямоугольник 8"/>
          <p:cNvSpPr/>
          <p:nvPr/>
        </p:nvSpPr>
        <p:spPr>
          <a:xfrm>
            <a:off x="360" y="360"/>
            <a:ext cx="139320" cy="567000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39" name="Прямоугольник 11"/>
          <p:cNvSpPr/>
          <p:nvPr/>
        </p:nvSpPr>
        <p:spPr>
          <a:xfrm>
            <a:off x="9606240" y="433800"/>
            <a:ext cx="473760" cy="49752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40" name="Прямоугольник 12"/>
          <p:cNvSpPr/>
          <p:nvPr/>
        </p:nvSpPr>
        <p:spPr>
          <a:xfrm>
            <a:off x="9073440" y="189720"/>
            <a:ext cx="231840" cy="24336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41" name="Прямоугольник 13"/>
          <p:cNvSpPr/>
          <p:nvPr/>
        </p:nvSpPr>
        <p:spPr>
          <a:xfrm>
            <a:off x="304200" y="4889520"/>
            <a:ext cx="320400" cy="33624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29520" y="433800"/>
            <a:ext cx="3017880" cy="169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474080" y="1136880"/>
            <a:ext cx="4015800" cy="60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 idx="6"/>
          </p:nvPr>
        </p:nvSpPr>
        <p:spPr>
          <a:xfrm>
            <a:off x="7224120" y="5256000"/>
            <a:ext cx="2351520" cy="3038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10D3E46C-A915-4ADF-A6E3-2FAB6EFD3B47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5" hidden="1"/>
          <p:cNvSpPr/>
          <p:nvPr/>
        </p:nvSpPr>
        <p:spPr>
          <a:xfrm>
            <a:off x="0" y="301680"/>
            <a:ext cx="10080000" cy="109548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48" name="Прямоугольник 8"/>
          <p:cNvSpPr/>
          <p:nvPr/>
        </p:nvSpPr>
        <p:spPr>
          <a:xfrm>
            <a:off x="360" y="360"/>
            <a:ext cx="139320" cy="567000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49" name="Прямоугольник 11"/>
          <p:cNvSpPr/>
          <p:nvPr/>
        </p:nvSpPr>
        <p:spPr>
          <a:xfrm>
            <a:off x="9606240" y="433800"/>
            <a:ext cx="473760" cy="49752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50" name="Прямоугольник 12"/>
          <p:cNvSpPr/>
          <p:nvPr/>
        </p:nvSpPr>
        <p:spPr>
          <a:xfrm>
            <a:off x="9073440" y="189720"/>
            <a:ext cx="231840" cy="24336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51" name="Прямоугольник 13"/>
          <p:cNvSpPr/>
          <p:nvPr/>
        </p:nvSpPr>
        <p:spPr>
          <a:xfrm>
            <a:off x="304200" y="4889520"/>
            <a:ext cx="320400" cy="33624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929520" y="433800"/>
            <a:ext cx="3017880" cy="169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ldNum" idx="7"/>
          </p:nvPr>
        </p:nvSpPr>
        <p:spPr>
          <a:xfrm>
            <a:off x="7224120" y="5256000"/>
            <a:ext cx="2351520" cy="3038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201BCADF-154D-437F-A39D-D9112CF161B0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"/>
          <p:cNvSpPr/>
          <p:nvPr/>
        </p:nvSpPr>
        <p:spPr>
          <a:xfrm>
            <a:off x="0" y="301680"/>
            <a:ext cx="10080000" cy="109548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29520" y="433800"/>
            <a:ext cx="3017880" cy="169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474080" y="1136880"/>
            <a:ext cx="4015800" cy="60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sldNum" idx="8"/>
          </p:nvPr>
        </p:nvSpPr>
        <p:spPr>
          <a:xfrm>
            <a:off x="7008120" y="5218920"/>
            <a:ext cx="256320" cy="2851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FB89AB7B-25EE-4368-A6FD-C00D328E0A43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27440" y="2057400"/>
            <a:ext cx="8573040" cy="16837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>
            <a:noAutofit/>
          </a:bodyPr>
          <a:p>
            <a:pPr indent="0" defTabSz="74052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40" strike="noStrike" u="none">
                <a:solidFill>
                  <a:srgbClr val="ffffff"/>
                </a:solidFill>
                <a:uFillTx/>
                <a:latin typeface="Bahnschrift"/>
                <a:ea typeface="PermianSerifTypeface"/>
              </a:rPr>
              <a:t>Итоговое Контрольное Мероприятие:</a:t>
            </a:r>
            <a:br>
              <a:rPr sz="3240"/>
            </a:br>
            <a:r>
              <a:rPr b="1" lang="en-US" sz="3240" strike="noStrike" u="none">
                <a:solidFill>
                  <a:srgbClr val="ffffff"/>
                </a:solidFill>
                <a:uFillTx/>
                <a:latin typeface="Bahnschrift"/>
                <a:ea typeface="PermianSerifTypeface"/>
              </a:rPr>
              <a:t>Индивидуальная работа по дисциплине “Языки Программирования”</a:t>
            </a:r>
            <a:endParaRPr b="0" lang="en-US" sz="324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1027440" y="3886200"/>
            <a:ext cx="7558920" cy="5601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Bahnschrift Light"/>
                <a:ea typeface="PermianSansTypeface"/>
              </a:rPr>
              <a:t>Работу выполнил Горбунов Глеб Алексеевич [ИТ-11]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9601200" y="5258160"/>
            <a:ext cx="456840" cy="41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Bahnschrift"/>
              </a:rPr>
              <a:t>0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"/>
          <p:cNvSpPr/>
          <p:nvPr/>
        </p:nvSpPr>
        <p:spPr>
          <a:xfrm>
            <a:off x="228600" y="0"/>
            <a:ext cx="985176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Bahnschrift"/>
              </a:rPr>
              <a:t>Постановка Задачи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457200" y="2514600"/>
            <a:ext cx="914364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</a:rPr>
              <a:t>Составить программу, которая вычисляет точное значение суммы ряда: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</a:rPr>
              <a:t>1</a:t>
            </a:r>
            <a:r>
              <a:rPr b="0" lang="en-US" sz="1800" strike="noStrike" u="none" baseline="33000">
                <a:solidFill>
                  <a:srgbClr val="000000"/>
                </a:solidFill>
                <a:uFillTx/>
                <a:latin typeface="Bahnschrift"/>
              </a:rPr>
              <a:t>n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</a:rPr>
              <a:t> + 2</a:t>
            </a:r>
            <a:r>
              <a:rPr b="0" lang="en-US" sz="1800" strike="noStrike" u="none" baseline="33000">
                <a:solidFill>
                  <a:srgbClr val="000000"/>
                </a:solidFill>
                <a:uFillTx/>
                <a:latin typeface="Bahnschrift"/>
              </a:rPr>
              <a:t>n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</a:rPr>
              <a:t> + 3</a:t>
            </a:r>
            <a:r>
              <a:rPr b="0" lang="en-US" sz="1800" strike="noStrike" u="none" baseline="33000">
                <a:solidFill>
                  <a:srgbClr val="000000"/>
                </a:solidFill>
                <a:uFillTx/>
                <a:latin typeface="Bahnschrift"/>
              </a:rPr>
              <a:t>n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</a:rPr>
              <a:t> + ... + n</a:t>
            </a:r>
            <a:r>
              <a:rPr b="0" lang="en-US" sz="1800" strike="noStrike" u="none" baseline="33000">
                <a:solidFill>
                  <a:srgbClr val="000000"/>
                </a:solidFill>
                <a:uFillTx/>
                <a:latin typeface="Bahnschrift"/>
              </a:rPr>
              <a:t>n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</a:rPr>
              <a:t> (n &gt;= 10).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9601200" y="5257800"/>
            <a:ext cx="456840" cy="41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Bahnschrift"/>
              </a:rPr>
              <a:t>1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92640" y="275760"/>
            <a:ext cx="8694000" cy="10954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ffffff"/>
                </a:solidFill>
                <a:uFillTx/>
                <a:latin typeface="Bahnschrift"/>
                <a:ea typeface="PermianSerifTypeface"/>
              </a:rPr>
              <a:t>Алгоритм решения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Текст 1"/>
          <p:cNvSpPr/>
          <p:nvPr/>
        </p:nvSpPr>
        <p:spPr>
          <a:xfrm>
            <a:off x="228600" y="1600200"/>
            <a:ext cx="9851760" cy="38858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PermianSansTypeface"/>
              </a:rPr>
              <a:t>	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PermianSansTypeface"/>
              </a:rPr>
              <a:t>Программа использует </a:t>
            </a:r>
            <a:r>
              <a:rPr b="1" lang="en-US" sz="1800" strike="noStrike" u="none">
                <a:solidFill>
                  <a:srgbClr val="000000"/>
                </a:solidFill>
                <a:uFillTx/>
                <a:latin typeface="Bahnschrift"/>
                <a:ea typeface="PermianSansTypeface"/>
              </a:rPr>
              <a:t>std::string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PermianSansTypeface"/>
              </a:rPr>
              <a:t> для представления больших чисел, поскольку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PermianSansTypeface"/>
              </a:rPr>
              <a:t>числовых типов, таких как int или long long int, не хватит. В начальной функции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PermianSansTypeface"/>
              </a:rPr>
              <a:t>запускается цикл от 1 до n, каждый раз добавляя к общей сумме i</a:t>
            </a:r>
            <a:r>
              <a:rPr b="0" lang="en-US" sz="1800" strike="noStrike" u="none" baseline="33000">
                <a:solidFill>
                  <a:srgbClr val="000000"/>
                </a:solidFill>
                <a:uFillTx/>
                <a:latin typeface="Bahnschrift"/>
                <a:ea typeface="PermianSansTypeface"/>
              </a:rPr>
              <a:t>n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PermianSansTypeface"/>
              </a:rPr>
              <a:t>, которое считается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PermianSansTypeface"/>
              </a:rPr>
              <a:t>через функцию </a:t>
            </a:r>
            <a:r>
              <a:rPr b="1" lang="en-US" sz="1800" strike="noStrike" u="none">
                <a:solidFill>
                  <a:srgbClr val="000000"/>
                </a:solidFill>
                <a:uFillTx/>
                <a:latin typeface="Bahnschrift"/>
                <a:ea typeface="PermianSansTypeface"/>
              </a:rPr>
              <a:t>pow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PermianSansTypeface"/>
              </a:rPr>
              <a:t>. В контексте подразумевается </a:t>
            </a:r>
            <a:r>
              <a:rPr b="1" lang="en-US" sz="1800" strike="noStrike" u="none">
                <a:solidFill>
                  <a:srgbClr val="000000"/>
                </a:solidFill>
                <a:uFillTx/>
                <a:latin typeface="Bahnschrift"/>
                <a:ea typeface="PermianSansTypeface"/>
              </a:rPr>
              <a:t>не std::pow()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PermianSansTypeface"/>
              </a:rPr>
              <a:t>, а моя собственная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PermianSansTypeface"/>
              </a:rPr>
              <a:t>функция. Эта функция возвращает строковое представление числа i, возведенного в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PermianSansTypeface"/>
              </a:rPr>
              <a:t>степень n, выполняя цикл, который n раз умножает текущее значение результата на i с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PermianSansTypeface"/>
              </a:rPr>
              <a:t>помощью функции </a:t>
            </a:r>
            <a:r>
              <a:rPr b="1" lang="en-US" sz="1800" strike="noStrike" u="none">
                <a:solidFill>
                  <a:srgbClr val="000000"/>
                </a:solidFill>
                <a:uFillTx/>
                <a:latin typeface="Bahnschrift"/>
                <a:ea typeface="PermianSansTypeface"/>
              </a:rPr>
              <a:t>multiply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PermianSansTypeface"/>
              </a:rPr>
              <a:t>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9601200" y="5258160"/>
            <a:ext cx="456840" cy="41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Bahnschrift"/>
              </a:rPr>
              <a:t>2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92640" y="275760"/>
            <a:ext cx="8694000" cy="10954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ffffff"/>
                </a:solidFill>
                <a:uFillTx/>
                <a:latin typeface="Bahnschrift"/>
                <a:ea typeface="PermianSerifTypeface"/>
              </a:rPr>
              <a:t>Алгоритм решения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Текст 2"/>
          <p:cNvSpPr/>
          <p:nvPr/>
        </p:nvSpPr>
        <p:spPr>
          <a:xfrm>
            <a:off x="228600" y="1600200"/>
            <a:ext cx="9851760" cy="38858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Microsoft YaHei"/>
              </a:rPr>
              <a:t>	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Microsoft YaHei"/>
              </a:rPr>
              <a:t>Функция </a:t>
            </a:r>
            <a:r>
              <a:rPr b="1" lang="en-US" sz="1800" strike="noStrike" u="none">
                <a:solidFill>
                  <a:srgbClr val="000000"/>
                </a:solidFill>
                <a:uFillTx/>
                <a:latin typeface="Bahnschrift"/>
                <a:ea typeface="Microsoft YaHei"/>
              </a:rPr>
              <a:t>multiply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Microsoft YaHei"/>
              </a:rPr>
              <a:t> в цикле проходит по цифрам числа с конца, умножает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Microsoft YaHei"/>
              </a:rPr>
              <a:t>каждую цифру на i, добавляет перенос и сохраняет результат в строку, а затем добавляет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Microsoft YaHei"/>
              </a:rPr>
              <a:t>оставшийся перенос (если он остался), после чего результат переворачивается.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Microsoft YaHei"/>
              </a:rPr>
              <a:t>	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Microsoft YaHei"/>
              </a:rPr>
              <a:t>	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Microsoft YaHei"/>
              </a:rPr>
              <a:t>По итогу функция </a:t>
            </a:r>
            <a:r>
              <a:rPr b="1" lang="en-US" sz="1800" strike="noStrike" u="none">
                <a:solidFill>
                  <a:srgbClr val="000000"/>
                </a:solidFill>
                <a:uFillTx/>
                <a:latin typeface="Bahnschrift"/>
                <a:ea typeface="Microsoft YaHei"/>
              </a:rPr>
              <a:t>add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Microsoft YaHei"/>
              </a:rPr>
              <a:t> складывает общую сумму всего ряда и i</a:t>
            </a:r>
            <a:r>
              <a:rPr b="0" lang="en-US" sz="1800" strike="noStrike" u="none" baseline="33000">
                <a:solidFill>
                  <a:srgbClr val="000000"/>
                </a:solidFill>
                <a:uFillTx/>
                <a:latin typeface="Bahnschrift"/>
                <a:ea typeface="Microsoft YaHei"/>
              </a:rPr>
              <a:t>n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Microsoft YaHei"/>
              </a:rPr>
              <a:t> поразрядно.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Microsoft YaHei"/>
              </a:rPr>
              <a:t>Так продолжается пока i &lt;= n.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9601200" y="5258160"/>
            <a:ext cx="456840" cy="41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Bahnschrift"/>
              </a:rPr>
              <a:t>3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"/>
          <p:cNvSpPr/>
          <p:nvPr/>
        </p:nvSpPr>
        <p:spPr>
          <a:xfrm>
            <a:off x="228600" y="0"/>
            <a:ext cx="985176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Bahnschrift"/>
              </a:rPr>
              <a:t>Тестирование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0" y="2590200"/>
            <a:ext cx="10080360" cy="10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</a:rPr>
              <a:t>В программе так же есть ”защита от дурака” в случае, если пользователь введет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</a:rPr>
              <a:t>значение n &lt; 10, либо будет введено нечисловое значение: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9601200" y="5257800"/>
            <a:ext cx="456840" cy="41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Bahnschrift"/>
              </a:rPr>
              <a:t>4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595880" y="1371600"/>
            <a:ext cx="6633360" cy="1218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1600200" y="3598200"/>
            <a:ext cx="6629040" cy="165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9" name=""/>
          <p:cNvSpPr/>
          <p:nvPr/>
        </p:nvSpPr>
        <p:spPr>
          <a:xfrm>
            <a:off x="0" y="532800"/>
            <a:ext cx="10080360" cy="10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</a:rPr>
              <a:t>Программа имеет дружественный интерфейс для взаимодействия с пользователем: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"/>
          <p:cNvSpPr/>
          <p:nvPr/>
        </p:nvSpPr>
        <p:spPr>
          <a:xfrm>
            <a:off x="228600" y="0"/>
            <a:ext cx="985176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Bahnschrift"/>
              </a:rPr>
              <a:t>Тестирование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9601200" y="5257800"/>
            <a:ext cx="456840" cy="41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Bahnschrift"/>
              </a:rPr>
              <a:t>5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0" y="532800"/>
            <a:ext cx="10080360" cy="12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</a:rPr>
              <a:t>Если же будет введено приемлемое значение n, программа совершит подсчет.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</a:rPr>
              <a:t>Результат при </a:t>
            </a:r>
            <a:r>
              <a:rPr b="1" lang="en-US" sz="1800" strike="noStrike" u="none">
                <a:solidFill>
                  <a:srgbClr val="000000"/>
                </a:solidFill>
                <a:uFillTx/>
                <a:latin typeface="Bahnschrift"/>
              </a:rPr>
              <a:t>n = 10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</a:rPr>
              <a:t> равен: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685800" y="1600200"/>
            <a:ext cx="8686440" cy="623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4" name=""/>
          <p:cNvSpPr/>
          <p:nvPr/>
        </p:nvSpPr>
        <p:spPr>
          <a:xfrm>
            <a:off x="0" y="2286000"/>
            <a:ext cx="10080360" cy="12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</a:rPr>
              <a:t>Правильность вычисления можно проверить калькулятором. И действительно, вывод: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</a:rPr>
              <a:t>1</a:t>
            </a:r>
            <a:r>
              <a:rPr b="0" lang="en-US" sz="1800" strike="noStrike" u="none" baseline="33000">
                <a:solidFill>
                  <a:srgbClr val="000000"/>
                </a:solidFill>
                <a:uFillTx/>
                <a:latin typeface="Bahnschrift"/>
              </a:rPr>
              <a:t>10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</a:rPr>
              <a:t> + 2</a:t>
            </a:r>
            <a:r>
              <a:rPr b="0" lang="en-US" sz="1800" strike="noStrike" u="none" baseline="33000">
                <a:solidFill>
                  <a:srgbClr val="000000"/>
                </a:solidFill>
                <a:uFillTx/>
                <a:latin typeface="Bahnschrift"/>
              </a:rPr>
              <a:t>10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</a:rPr>
              <a:t> + 3</a:t>
            </a:r>
            <a:r>
              <a:rPr b="0" lang="en-US" sz="1800" strike="noStrike" u="none" baseline="33000">
                <a:solidFill>
                  <a:srgbClr val="000000"/>
                </a:solidFill>
                <a:uFillTx/>
                <a:latin typeface="Bahnschrift"/>
              </a:rPr>
              <a:t>10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</a:rPr>
              <a:t> + 4</a:t>
            </a:r>
            <a:r>
              <a:rPr b="0" lang="en-US" sz="1800" strike="noStrike" u="none" baseline="33000">
                <a:solidFill>
                  <a:srgbClr val="000000"/>
                </a:solidFill>
                <a:uFillTx/>
                <a:latin typeface="Bahnschrift"/>
              </a:rPr>
              <a:t>10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</a:rPr>
              <a:t> + 5</a:t>
            </a:r>
            <a:r>
              <a:rPr b="0" lang="en-US" sz="1800" strike="noStrike" u="none" baseline="33000">
                <a:solidFill>
                  <a:srgbClr val="000000"/>
                </a:solidFill>
                <a:uFillTx/>
                <a:latin typeface="Bahnschrift"/>
              </a:rPr>
              <a:t>10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</a:rPr>
              <a:t> + 6</a:t>
            </a:r>
            <a:r>
              <a:rPr b="0" lang="en-US" sz="1800" strike="noStrike" u="none" baseline="33000">
                <a:solidFill>
                  <a:srgbClr val="000000"/>
                </a:solidFill>
                <a:uFillTx/>
                <a:latin typeface="Bahnschrift"/>
              </a:rPr>
              <a:t>10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</a:rPr>
              <a:t> + 7</a:t>
            </a:r>
            <a:r>
              <a:rPr b="0" lang="en-US" sz="1800" strike="noStrike" u="none" baseline="33000">
                <a:solidFill>
                  <a:srgbClr val="000000"/>
                </a:solidFill>
                <a:uFillTx/>
                <a:latin typeface="Bahnschrift"/>
              </a:rPr>
              <a:t>10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</a:rPr>
              <a:t> + 8</a:t>
            </a:r>
            <a:r>
              <a:rPr b="0" lang="en-US" sz="1800" strike="noStrike" u="none" baseline="33000">
                <a:solidFill>
                  <a:srgbClr val="000000"/>
                </a:solidFill>
                <a:uFillTx/>
                <a:latin typeface="Bahnschrift"/>
              </a:rPr>
              <a:t>10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</a:rPr>
              <a:t> + 9</a:t>
            </a:r>
            <a:r>
              <a:rPr b="0" lang="en-US" sz="1800" strike="noStrike" u="none" baseline="33000">
                <a:solidFill>
                  <a:srgbClr val="000000"/>
                </a:solidFill>
                <a:uFillTx/>
                <a:latin typeface="Bahnschrift"/>
              </a:rPr>
              <a:t>10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</a:rPr>
              <a:t> + 10</a:t>
            </a:r>
            <a:r>
              <a:rPr b="0" lang="en-US" sz="1800" strike="noStrike" u="none" baseline="33000">
                <a:solidFill>
                  <a:srgbClr val="000000"/>
                </a:solidFill>
                <a:uFillTx/>
                <a:latin typeface="Bahnschrift"/>
              </a:rPr>
              <a:t>10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</a:rPr>
              <a:t> = 14914341925. Ответ верный.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</a:rPr>
              <a:t>Если взять число больше, например </a:t>
            </a:r>
            <a:r>
              <a:rPr b="1" lang="en-US" sz="1800" strike="noStrike" u="none">
                <a:solidFill>
                  <a:srgbClr val="000000"/>
                </a:solidFill>
                <a:uFillTx/>
                <a:latin typeface="Bahnschrift"/>
              </a:rPr>
              <a:t>n = 170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</a:rPr>
              <a:t>, то программе уже понадобится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</a:rPr>
              <a:t>некоторое время для подсчета, но ответ будет выведен: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685800" y="3657600"/>
            <a:ext cx="8686440" cy="1178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228600" y="0"/>
            <a:ext cx="985176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Bahnschrift"/>
              </a:rPr>
              <a:t>Тестирование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9601200" y="5257800"/>
            <a:ext cx="456840" cy="41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Bahnschrift"/>
              </a:rPr>
              <a:t>6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0" y="532800"/>
            <a:ext cx="10080360" cy="12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</a:rPr>
              <a:t>При вводе значения </a:t>
            </a:r>
            <a:r>
              <a:rPr b="1" lang="en-US" sz="1800" strike="noStrike" u="none">
                <a:solidFill>
                  <a:srgbClr val="000000"/>
                </a:solidFill>
                <a:uFillTx/>
                <a:latin typeface="Bahnschrift"/>
              </a:rPr>
              <a:t>n &gt; 200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</a:rPr>
              <a:t>, я добавил предупреждение, потому что числа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</a:rPr>
              <a:t>действительно становятся большими: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0" y="2286000"/>
            <a:ext cx="10080360" cy="12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</a:rPr>
              <a:t>У данного предупреждения тоже имеется “защита от дурака”. Нечисловые значения, а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</a:rPr>
              <a:t>так же значения больше 1 или меньше 0 не могут быть введены. Программа может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</a:rPr>
              <a:t>высчитывать произвольно большие числа, все зависит только лишь от вычислительной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</a:rPr>
              <a:t>способности компьютера пользователя.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685800" y="1600200"/>
            <a:ext cx="8708400" cy="542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"/>
          <p:cNvSpPr/>
          <p:nvPr/>
        </p:nvSpPr>
        <p:spPr>
          <a:xfrm>
            <a:off x="228600" y="0"/>
            <a:ext cx="985176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Bahnschrift"/>
              </a:rPr>
              <a:t>Тестирование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9601200" y="5257800"/>
            <a:ext cx="456840" cy="41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Bahnschrift"/>
              </a:rPr>
              <a:t>7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0" y="457200"/>
            <a:ext cx="10080360" cy="12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</a:rPr>
              <a:t>Результат работы программы при </a:t>
            </a:r>
            <a:r>
              <a:rPr b="1" lang="en-US" sz="1800" strike="noStrike" u="none">
                <a:solidFill>
                  <a:srgbClr val="000000"/>
                </a:solidFill>
                <a:uFillTx/>
                <a:latin typeface="Bahnschrift"/>
              </a:rPr>
              <a:t>n = 1000: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828800" y="1256760"/>
            <a:ext cx="6252840" cy="4000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27440" y="2057400"/>
            <a:ext cx="8573040" cy="16837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>
            <a:noAutofit/>
          </a:bodyPr>
          <a:p>
            <a:pPr indent="0" defTabSz="74052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40" strike="noStrike" u="none">
                <a:solidFill>
                  <a:srgbClr val="ffffff"/>
                </a:solidFill>
                <a:uFillTx/>
                <a:latin typeface="Bahnschrift"/>
                <a:ea typeface="PermianSerifTypeface"/>
              </a:rPr>
              <a:t>Спасибо за внимание!</a:t>
            </a:r>
            <a:endParaRPr b="0" lang="en-US" sz="324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9601200" y="5258160"/>
            <a:ext cx="456840" cy="41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Bahnschrift"/>
              </a:rPr>
              <a:t>8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PermianSansTypeface" pitchFamily="0" charset="1"/>
        <a:ea typeface="PermianSansTypeface" pitchFamily="0" charset="1"/>
        <a:cs typeface="PermianSansTypeface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PermianSansTypeface" pitchFamily="0" charset="1"/>
        <a:ea typeface="PermianSansTypeface" pitchFamily="0" charset="1"/>
        <a:cs typeface="PermianSansTypeface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PermianSansTypeface" pitchFamily="0" charset="1"/>
        <a:ea typeface="PermianSansTypeface" pitchFamily="0" charset="1"/>
        <a:cs typeface="PermianSansTypeface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PermianSansTypeface" pitchFamily="0" charset="1"/>
        <a:ea typeface="PermianSansTypeface" pitchFamily="0" charset="1"/>
        <a:cs typeface="PermianSansTypeface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PermianSansTypeface" pitchFamily="0" charset="1"/>
        <a:ea typeface="PermianSansTypeface" pitchFamily="0" charset="1"/>
        <a:cs typeface="PermianSansTypeface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Application>LibreOffice/24.8.4.2$Windows_X86_64 LibreOffice_project/bb3cfa12c7b1bf994ecc5649a80400d06cd71002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2025-01-19T13:59:00Z</dcterms:created>
  <dc:creator/>
  <dc:description/>
  <dc:language>en-US</dc:language>
  <cp:lastModifiedBy/>
  <dcterms:modified xsi:type="dcterms:W3CDTF">2025-01-20T08:45:13Z</dcterms:modified>
  <cp:revision>34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