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38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6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68" y="108"/>
      </p:cViewPr>
      <p:guideLst>
        <p:guide orient="horz" pos="2157"/>
        <p:guide pos="38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2022-11-17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93F66-C409-43A2-83E0-3DB5B11FE045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FE71-C379-43E8-8280-4B21F3983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87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93F66-C409-43A2-83E0-3DB5B11FE045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FE71-C379-43E8-8280-4B21F3983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69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93F66-C409-43A2-83E0-3DB5B11FE045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FE71-C379-43E8-8280-4B21F3983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298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93F66-C409-43A2-83E0-3DB5B11FE045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FE71-C379-43E8-8280-4B21F3983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24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93F66-C409-43A2-83E0-3DB5B11FE045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FE71-C379-43E8-8280-4B21F3983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896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93F66-C409-43A2-83E0-3DB5B11FE045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FE71-C379-43E8-8280-4B21F3983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284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93F66-C409-43A2-83E0-3DB5B11FE045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FE71-C379-43E8-8280-4B21F3983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234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93F66-C409-43A2-83E0-3DB5B11FE045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FE71-C379-43E8-8280-4B21F3983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886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93F66-C409-43A2-83E0-3DB5B11FE045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FE71-C379-43E8-8280-4B21F3983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704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93F66-C409-43A2-83E0-3DB5B11FE045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FE71-C379-43E8-8280-4B21F3983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397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93F66-C409-43A2-83E0-3DB5B11FE045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FE71-C379-43E8-8280-4B21F3983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977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93F66-C409-43A2-83E0-3DB5B11FE045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2FE71-C379-43E8-8280-4B21F3983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11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37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42" Type="http://schemas.openxmlformats.org/officeDocument/2006/relationships/image" Target="../media/image4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41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40" Type="http://schemas.openxmlformats.org/officeDocument/2006/relationships/image" Target="../media/image38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43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3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43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21.png"/><Relationship Id="rId7" Type="http://schemas.openxmlformats.org/officeDocument/2006/relationships/image" Target="../media/image3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6.png"/><Relationship Id="rId4" Type="http://schemas.openxmlformats.org/officeDocument/2006/relationships/image" Target="../media/image22.png"/><Relationship Id="rId9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Rectangle 32"/>
          <p:cNvSpPr/>
          <p:nvPr/>
        </p:nvSpPr>
        <p:spPr>
          <a:xfrm>
            <a:off x="7458246" y="2266194"/>
            <a:ext cx="1685713" cy="1475849"/>
          </a:xfrm>
          <a:prstGeom prst="rect">
            <a:avLst/>
          </a:prstGeom>
          <a:solidFill>
            <a:srgbClr val="1D8900">
              <a:alpha val="9800"/>
            </a:srgbClr>
          </a:solidFill>
          <a:ln w="12700" cap="flat" cmpd="sng" algn="ctr">
            <a:noFill/>
            <a:prstDash val="dash"/>
            <a:miter/>
          </a:ln>
        </p:spPr>
        <p:txBody>
          <a:bodyPr lIns="502920"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sz="1200" b="0" i="0" u="none" strike="noStrike" kern="1200" cap="none" spc="0" normalizeH="0" baseline="0">
                <a:solidFill>
                  <a:srgbClr val="1E8900"/>
                </a:solidFill>
                <a:latin typeface="Arial"/>
                <a:cs typeface="Arial"/>
              </a:rPr>
              <a:t>Public subnet</a:t>
            </a:r>
          </a:p>
        </p:txBody>
      </p:sp>
      <p:sp>
        <p:nvSpPr>
          <p:cNvPr id="137" name="Rectangle 32"/>
          <p:cNvSpPr/>
          <p:nvPr/>
        </p:nvSpPr>
        <p:spPr>
          <a:xfrm>
            <a:off x="9951415" y="2263814"/>
            <a:ext cx="1685713" cy="1475849"/>
          </a:xfrm>
          <a:prstGeom prst="rect">
            <a:avLst/>
          </a:prstGeom>
          <a:solidFill>
            <a:srgbClr val="1D8900">
              <a:alpha val="98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lvl="0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1E8900"/>
                </a:solidFill>
                <a:latin typeface="Arial"/>
                <a:cs typeface="Arial"/>
              </a:rPr>
              <a:t>Public subnet</a:t>
            </a:r>
          </a:p>
        </p:txBody>
      </p:sp>
      <p:sp>
        <p:nvSpPr>
          <p:cNvPr id="7" name="Rectangle 9"/>
          <p:cNvSpPr/>
          <p:nvPr/>
        </p:nvSpPr>
        <p:spPr>
          <a:xfrm>
            <a:off x="844069" y="177381"/>
            <a:ext cx="11221230" cy="650323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lvl="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pic>
        <p:nvPicPr>
          <p:cNvPr id="8" name="Graphic 35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44518" y="172477"/>
            <a:ext cx="382022" cy="38202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301114" y="246886"/>
            <a:ext cx="1390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ysClr val="windowText" lastClr="000000"/>
                </a:solidFill>
                <a:latin typeface="Arial"/>
                <a:cs typeface="Arial"/>
              </a:rPr>
              <a:t>AWS Cloud</a:t>
            </a:r>
          </a:p>
        </p:txBody>
      </p:sp>
      <p:sp>
        <p:nvSpPr>
          <p:cNvPr id="19" name="Rectangle 10"/>
          <p:cNvSpPr/>
          <p:nvPr/>
        </p:nvSpPr>
        <p:spPr>
          <a:xfrm>
            <a:off x="9803682" y="1436171"/>
            <a:ext cx="1971735" cy="4541505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lvl="0"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5B9CD5"/>
                </a:solidFill>
                <a:latin typeface="Arial"/>
                <a:cs typeface="Arial"/>
              </a:rPr>
              <a:t>Availability Zone C</a:t>
            </a:r>
          </a:p>
        </p:txBody>
      </p:sp>
      <p:sp>
        <p:nvSpPr>
          <p:cNvPr id="20" name="Rectangle 6"/>
          <p:cNvSpPr/>
          <p:nvPr/>
        </p:nvSpPr>
        <p:spPr>
          <a:xfrm>
            <a:off x="4798569" y="1831204"/>
            <a:ext cx="7125137" cy="4014889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lvl="0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ln w="0"/>
                <a:solidFill>
                  <a:srgbClr val="1E8900"/>
                </a:solidFill>
                <a:latin typeface="Arial"/>
                <a:cs typeface="Arial"/>
              </a:rPr>
              <a:t>VPC</a:t>
            </a:r>
            <a:endParaRPr lang="en-US" sz="1200">
              <a:solidFill>
                <a:srgbClr val="1E8900"/>
              </a:solidFill>
              <a:latin typeface="Arial"/>
              <a:cs typeface="Arial"/>
            </a:endParaRPr>
          </a:p>
        </p:txBody>
      </p:sp>
      <p:pic>
        <p:nvPicPr>
          <p:cNvPr id="21" name="Graphic 1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795848" y="1831029"/>
            <a:ext cx="381000" cy="381000"/>
          </a:xfrm>
          <a:prstGeom prst="rect">
            <a:avLst/>
          </a:prstGeom>
        </p:spPr>
      </p:pic>
      <p:sp>
        <p:nvSpPr>
          <p:cNvPr id="30" name="Rectangle 31"/>
          <p:cNvSpPr/>
          <p:nvPr/>
        </p:nvSpPr>
        <p:spPr>
          <a:xfrm>
            <a:off x="7562592" y="2592837"/>
            <a:ext cx="1544491" cy="469503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lvl="0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ln w="0"/>
                <a:solidFill>
                  <a:srgbClr val="D86613"/>
                </a:solidFill>
                <a:latin typeface="Arial"/>
                <a:cs typeface="Arial"/>
              </a:rPr>
              <a:t>EC2 instance</a:t>
            </a:r>
          </a:p>
        </p:txBody>
      </p:sp>
      <p:pic>
        <p:nvPicPr>
          <p:cNvPr id="31" name="Graphic 3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557897" y="2586725"/>
            <a:ext cx="284004" cy="284004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7562375" y="3175900"/>
            <a:ext cx="1544708" cy="492399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lvl="0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ln w="0"/>
                <a:solidFill>
                  <a:srgbClr val="D86613"/>
                </a:solidFill>
                <a:latin typeface="Arial"/>
                <a:cs typeface="Arial"/>
              </a:rPr>
              <a:t>EC2 instance</a:t>
            </a:r>
          </a:p>
        </p:txBody>
      </p:sp>
      <p:pic>
        <p:nvPicPr>
          <p:cNvPr id="33" name="Graphic 3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558580" y="3168732"/>
            <a:ext cx="286136" cy="278992"/>
          </a:xfrm>
          <a:prstGeom prst="rect">
            <a:avLst/>
          </a:prstGeom>
        </p:spPr>
      </p:pic>
      <p:pic>
        <p:nvPicPr>
          <p:cNvPr id="34" name="Graphic 6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3582198" y="671083"/>
            <a:ext cx="446466" cy="446466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TextBox 9"/>
          <p:cNvSpPr txBox="1">
            <a:spLocks noChangeArrowheads="1"/>
          </p:cNvSpPr>
          <p:nvPr/>
        </p:nvSpPr>
        <p:spPr>
          <a:xfrm>
            <a:off x="3216144" y="1112470"/>
            <a:ext cx="1165086" cy="26675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9pPr>
          </a:lstStyle>
          <a:p>
            <a:pPr lvl="0" algn="ctr" eaLnBrk="1" hangingPunct="1">
              <a:defRPr/>
            </a:pPr>
            <a:r>
              <a:rPr lang="en-US" altLang="en-US" sz="1200">
                <a:latin typeface="Arial"/>
                <a:ea typeface="Amazon Ember"/>
                <a:cs typeface="Arial"/>
              </a:rPr>
              <a:t>Amazon RDS</a:t>
            </a:r>
          </a:p>
        </p:txBody>
      </p:sp>
      <p:sp>
        <p:nvSpPr>
          <p:cNvPr id="39" name="Freeform 23"/>
          <p:cNvSpPr/>
          <p:nvPr/>
        </p:nvSpPr>
        <p:spPr>
          <a:xfrm>
            <a:off x="9099449" y="2707618"/>
            <a:ext cx="522702" cy="615693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40" name="Straight Arrow Connector 24"/>
          <p:cNvCxnSpPr/>
          <p:nvPr/>
        </p:nvCxnSpPr>
        <p:spPr>
          <a:xfrm flipV="1">
            <a:off x="9626820" y="3010331"/>
            <a:ext cx="683858" cy="2577"/>
          </a:xfrm>
          <a:prstGeom prst="straightConnector1">
            <a:avLst/>
          </a:prstGeom>
          <a:ln w="12700">
            <a:solidFill>
              <a:srgbClr val="545B64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8086653" y="2815191"/>
            <a:ext cx="698484" cy="269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ysClr val="windowText" lastClr="000000"/>
                </a:solidFill>
                <a:latin typeface="Arial"/>
                <a:cs typeface="Arial"/>
              </a:rPr>
              <a:t>E-class</a:t>
            </a:r>
          </a:p>
        </p:txBody>
      </p:sp>
      <p:pic>
        <p:nvPicPr>
          <p:cNvPr id="46" name="Graphic 6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5121488" y="3321870"/>
            <a:ext cx="360076" cy="360076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TextBox 12"/>
          <p:cNvSpPr txBox="1">
            <a:spLocks noChangeArrowheads="1"/>
          </p:cNvSpPr>
          <p:nvPr/>
        </p:nvSpPr>
        <p:spPr>
          <a:xfrm>
            <a:off x="5064912" y="3710292"/>
            <a:ext cx="479660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9pPr>
          </a:lstStyle>
          <a:p>
            <a:pPr lvl="0" algn="ctr" eaLnBrk="1" hangingPunct="1">
              <a:defRPr/>
            </a:pPr>
            <a:r>
              <a:rPr lang="en-US" altLang="en-US" sz="1200">
                <a:latin typeface="Arial"/>
                <a:ea typeface="Amazon Ember"/>
                <a:cs typeface="Arial"/>
              </a:rPr>
              <a:t>ELB</a:t>
            </a:r>
          </a:p>
        </p:txBody>
      </p:sp>
      <p:sp>
        <p:nvSpPr>
          <p:cNvPr id="48" name="TextBox 12"/>
          <p:cNvSpPr txBox="1">
            <a:spLocks noChangeArrowheads="1"/>
          </p:cNvSpPr>
          <p:nvPr/>
        </p:nvSpPr>
        <p:spPr>
          <a:xfrm>
            <a:off x="1060760" y="3728452"/>
            <a:ext cx="1403350" cy="27699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9pPr>
          </a:lstStyle>
          <a:p>
            <a:pPr lvl="0" algn="ctr" eaLnBrk="1" hangingPunct="1">
              <a:defRPr/>
            </a:pPr>
            <a:r>
              <a:rPr lang="en-US" altLang="en-US" sz="1200">
                <a:latin typeface="Arial"/>
                <a:ea typeface="Amazon Ember"/>
                <a:cs typeface="Arial"/>
              </a:rPr>
              <a:t>Internet gateway</a:t>
            </a:r>
          </a:p>
        </p:txBody>
      </p:sp>
      <p:pic>
        <p:nvPicPr>
          <p:cNvPr id="49" name="Graphic 10"/>
          <p:cNvPicPr>
            <a:picLocks noChangeAspect="1" noChangeArrowheads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1488045" y="3271251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raphic 42"/>
          <p:cNvPicPr>
            <a:picLocks noChangeAspect="1" noChangeArrowheads="1"/>
          </p:cNvPicPr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5963457" y="3280777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TextBox 16"/>
          <p:cNvSpPr txBox="1">
            <a:spLocks noChangeArrowheads="1"/>
          </p:cNvSpPr>
          <p:nvPr/>
        </p:nvSpPr>
        <p:spPr>
          <a:xfrm>
            <a:off x="5588019" y="3708946"/>
            <a:ext cx="1243797" cy="546824"/>
          </a:xfrm>
          <a:prstGeom prst="rect">
            <a:avLst/>
          </a:prstGeom>
          <a:noFill/>
          <a:ln>
            <a:noFill/>
          </a:ln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9pPr>
          </a:lstStyle>
          <a:p>
            <a:pPr lvl="0" algn="ctr" eaLnBrk="1" hangingPunct="1">
              <a:defRPr/>
            </a:pPr>
            <a:r>
              <a:rPr lang="en-US" altLang="en-US" sz="1200">
                <a:latin typeface="Arial"/>
                <a:ea typeface="Amazon Ember"/>
                <a:cs typeface="Arial"/>
              </a:rPr>
              <a:t>Elastic IP address</a:t>
            </a:r>
          </a:p>
          <a:p>
            <a:pPr lvl="0" algn="ctr">
              <a:defRPr/>
            </a:pPr>
            <a:r>
              <a:rPr lang="en-US" altLang="en-US" sz="900">
                <a:ea typeface="Amazon Ember"/>
                <a:cs typeface="Calibri"/>
              </a:rPr>
              <a:t>3.39.2.188</a:t>
            </a:r>
            <a:r>
              <a:rPr lang="en-US" altLang="en-US" sz="800">
                <a:ea typeface="Amazon Ember"/>
                <a:cs typeface="Calibri"/>
              </a:rPr>
              <a:t>(E-class)</a:t>
            </a:r>
          </a:p>
          <a:p>
            <a:pPr lvl="0" algn="ctr">
              <a:defRPr/>
            </a:pPr>
            <a:r>
              <a:rPr lang="en-US" altLang="ko-KR" sz="900">
                <a:cs typeface="Calibri"/>
              </a:rPr>
              <a:t>3.38.77.41</a:t>
            </a:r>
            <a:r>
              <a:rPr lang="en-US" altLang="ko-KR" sz="800">
                <a:cs typeface="Calibri"/>
              </a:rPr>
              <a:t>(</a:t>
            </a:r>
            <a:r>
              <a:rPr lang="ko-KR" altLang="en-US" sz="600">
                <a:cs typeface="Calibri"/>
              </a:rPr>
              <a:t>종합정보</a:t>
            </a:r>
            <a:r>
              <a:rPr lang="en-US" altLang="ko-KR" sz="800">
                <a:cs typeface="Calibri"/>
              </a:rPr>
              <a:t>)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8061128" y="3429506"/>
            <a:ext cx="833690" cy="254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100" b="1">
                <a:solidFill>
                  <a:sysClr val="windowText" lastClr="000000"/>
                </a:solidFill>
                <a:latin typeface="Arial"/>
                <a:cs typeface="Arial"/>
              </a:rPr>
              <a:t>종합정보</a:t>
            </a:r>
            <a:endParaRPr lang="en-US" altLang="ko-KR" sz="1100" b="1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pic>
        <p:nvPicPr>
          <p:cNvPr id="63" name="Graphic 19"/>
          <p:cNvPicPr>
            <a:picLocks noChangeAspect="1" noChangeArrowheads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1487222" y="1549653"/>
            <a:ext cx="460221" cy="460221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TextBox 12"/>
          <p:cNvSpPr txBox="1">
            <a:spLocks noChangeArrowheads="1"/>
          </p:cNvSpPr>
          <p:nvPr/>
        </p:nvSpPr>
        <p:spPr>
          <a:xfrm>
            <a:off x="1477236" y="1991099"/>
            <a:ext cx="486876" cy="2644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9pPr>
          </a:lstStyle>
          <a:p>
            <a:pPr lvl="0" algn="ctr" eaLnBrk="1" hangingPunct="1">
              <a:defRPr/>
            </a:pPr>
            <a:r>
              <a:rPr lang="en-US" altLang="en-US" sz="1200">
                <a:latin typeface="Arial"/>
                <a:ea typeface="Amazon Ember"/>
                <a:cs typeface="Arial"/>
              </a:rPr>
              <a:t>IAM</a:t>
            </a:r>
          </a:p>
        </p:txBody>
      </p:sp>
      <p:pic>
        <p:nvPicPr>
          <p:cNvPr id="65" name="Graphic 19"/>
          <p:cNvPicPr>
            <a:picLocks noChangeAspect="1" noChangeArrowheads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1485024" y="2271553"/>
            <a:ext cx="460221" cy="460221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TextBox 12"/>
          <p:cNvSpPr txBox="1">
            <a:spLocks noChangeArrowheads="1"/>
          </p:cNvSpPr>
          <p:nvPr/>
        </p:nvSpPr>
        <p:spPr>
          <a:xfrm>
            <a:off x="1227604" y="2723219"/>
            <a:ext cx="976163" cy="44670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9pPr>
          </a:lstStyle>
          <a:p>
            <a:pPr lvl="0" algn="ctr">
              <a:defRPr/>
            </a:pPr>
            <a:r>
              <a:rPr lang="en-US" altLang="en-US" sz="1200">
                <a:latin typeface="Arial"/>
                <a:ea typeface="Amazon Ember"/>
                <a:cs typeface="Arial"/>
              </a:rPr>
              <a:t>Amazon</a:t>
            </a:r>
          </a:p>
          <a:p>
            <a:pPr lvl="0" algn="ctr">
              <a:defRPr/>
            </a:pPr>
            <a:r>
              <a:rPr lang="en-US" altLang="en-US" sz="1200">
                <a:latin typeface="Arial"/>
                <a:ea typeface="Amazon Ember"/>
                <a:cs typeface="Arial"/>
              </a:rPr>
              <a:t>GuardDuty</a:t>
            </a:r>
          </a:p>
        </p:txBody>
      </p:sp>
      <p:pic>
        <p:nvPicPr>
          <p:cNvPr id="67" name="Graphic 15"/>
          <p:cNvPicPr>
            <a:picLocks noChangeAspect="1" noChangeArrowheads="1"/>
          </p:cNvPicPr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1485817" y="4002312"/>
            <a:ext cx="468808" cy="468808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TextBox 11"/>
          <p:cNvSpPr txBox="1">
            <a:spLocks noChangeArrowheads="1"/>
          </p:cNvSpPr>
          <p:nvPr/>
        </p:nvSpPr>
        <p:spPr>
          <a:xfrm>
            <a:off x="1467177" y="4460470"/>
            <a:ext cx="520659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9pPr>
          </a:lstStyle>
          <a:p>
            <a:pPr lvl="0" algn="ctr" eaLnBrk="1" hangingPunct="1">
              <a:defRPr/>
            </a:pPr>
            <a:r>
              <a:rPr lang="en-US" altLang="en-US" sz="1200">
                <a:latin typeface="Arial"/>
                <a:ea typeface="Amazon Ember"/>
                <a:cs typeface="Arial"/>
              </a:rPr>
              <a:t>SSM</a:t>
            </a:r>
          </a:p>
        </p:txBody>
      </p:sp>
      <p:pic>
        <p:nvPicPr>
          <p:cNvPr id="71" name="Graphic 17"/>
          <p:cNvPicPr>
            <a:picLocks noChangeAspect="1" noChangeArrowheads="1"/>
          </p:cNvPicPr>
          <p:nvPr/>
        </p:nvPicPr>
        <p:blipFill rotWithShape="1">
          <a:blip r:embed="rId13"/>
          <a:srcRect/>
          <a:stretch>
            <a:fillRect/>
          </a:stretch>
        </p:blipFill>
        <p:spPr>
          <a:xfrm>
            <a:off x="1486199" y="4709614"/>
            <a:ext cx="468044" cy="468044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TextBox 9"/>
          <p:cNvSpPr txBox="1">
            <a:spLocks noChangeArrowheads="1"/>
          </p:cNvSpPr>
          <p:nvPr/>
        </p:nvSpPr>
        <p:spPr>
          <a:xfrm>
            <a:off x="1186019" y="5160994"/>
            <a:ext cx="1051532" cy="26635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9pPr>
          </a:lstStyle>
          <a:p>
            <a:pPr lvl="0" algn="ctr" eaLnBrk="1" hangingPunct="1">
              <a:defRPr/>
            </a:pPr>
            <a:r>
              <a:rPr lang="en-US" altLang="en-US" sz="1200">
                <a:latin typeface="Arial"/>
                <a:ea typeface="Amazon Ember"/>
                <a:cs typeface="Arial"/>
              </a:rPr>
              <a:t>CloudWatch</a:t>
            </a:r>
          </a:p>
        </p:txBody>
      </p:sp>
      <p:pic>
        <p:nvPicPr>
          <p:cNvPr id="73" name="Graphic 8"/>
          <p:cNvPicPr>
            <a:picLocks noChangeAspect="1" noChangeArrowheads="1"/>
          </p:cNvPicPr>
          <p:nvPr/>
        </p:nvPicPr>
        <p:blipFill rotWithShape="1">
          <a:blip r:embed="rId14"/>
          <a:srcRect/>
          <a:stretch>
            <a:fillRect/>
          </a:stretch>
        </p:blipFill>
        <p:spPr>
          <a:xfrm>
            <a:off x="1490174" y="5447477"/>
            <a:ext cx="473247" cy="473247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TextBox 11"/>
          <p:cNvSpPr txBox="1">
            <a:spLocks noChangeArrowheads="1"/>
          </p:cNvSpPr>
          <p:nvPr/>
        </p:nvSpPr>
        <p:spPr>
          <a:xfrm>
            <a:off x="1091825" y="5883412"/>
            <a:ext cx="1239919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9pPr>
          </a:lstStyle>
          <a:p>
            <a:pPr lvl="0" algn="ctr" eaLnBrk="1" hangingPunct="1">
              <a:defRPr/>
            </a:pPr>
            <a:r>
              <a:rPr lang="en-US" altLang="en-US" sz="1200">
                <a:latin typeface="Arial"/>
                <a:ea typeface="Amazon Ember"/>
                <a:cs typeface="Arial"/>
              </a:rPr>
              <a:t>AWS Config</a:t>
            </a:r>
          </a:p>
        </p:txBody>
      </p:sp>
      <p:pic>
        <p:nvPicPr>
          <p:cNvPr id="75" name="Graphic 20"/>
          <p:cNvPicPr>
            <a:picLocks noChangeAspect="1" noChangeArrowheads="1"/>
          </p:cNvPicPr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1485024" y="669733"/>
            <a:ext cx="453522" cy="453522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TextBox 12"/>
          <p:cNvSpPr txBox="1">
            <a:spLocks noChangeArrowheads="1"/>
          </p:cNvSpPr>
          <p:nvPr/>
        </p:nvSpPr>
        <p:spPr>
          <a:xfrm>
            <a:off x="959826" y="1121062"/>
            <a:ext cx="1583593" cy="44865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9pPr>
          </a:lstStyle>
          <a:p>
            <a:pPr lvl="0" algn="ctr" eaLnBrk="1" hangingPunct="1">
              <a:defRPr/>
            </a:pPr>
            <a:r>
              <a:rPr lang="en-US" altLang="en-US" sz="1200">
                <a:latin typeface="Arial"/>
                <a:ea typeface="Amazon Ember"/>
                <a:cs typeface="Arial"/>
              </a:rPr>
              <a:t>Amazon</a:t>
            </a:r>
          </a:p>
          <a:p>
            <a:pPr lvl="0" algn="ctr" eaLnBrk="1" hangingPunct="1">
              <a:defRPr/>
            </a:pPr>
            <a:r>
              <a:rPr lang="en-US" altLang="en-US" sz="1200">
                <a:latin typeface="Arial"/>
                <a:ea typeface="Amazon Ember"/>
                <a:cs typeface="Arial"/>
              </a:rPr>
              <a:t>Detective</a:t>
            </a:r>
          </a:p>
        </p:txBody>
      </p:sp>
      <p:pic>
        <p:nvPicPr>
          <p:cNvPr id="77" name="Graphic 8"/>
          <p:cNvPicPr>
            <a:picLocks noChangeAspect="1" noChangeArrowheads="1"/>
          </p:cNvPicPr>
          <p:nvPr/>
        </p:nvPicPr>
        <p:blipFill rotWithShape="1">
          <a:blip r:embed="rId16"/>
          <a:srcRect/>
          <a:stretch>
            <a:fillRect/>
          </a:stretch>
        </p:blipFill>
        <p:spPr>
          <a:xfrm>
            <a:off x="5131696" y="2481834"/>
            <a:ext cx="371900" cy="3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TextBox 11"/>
          <p:cNvSpPr txBox="1">
            <a:spLocks noChangeArrowheads="1"/>
          </p:cNvSpPr>
          <p:nvPr/>
        </p:nvSpPr>
        <p:spPr>
          <a:xfrm>
            <a:off x="4805765" y="2814532"/>
            <a:ext cx="1024160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9pPr>
          </a:lstStyle>
          <a:p>
            <a:pPr lvl="0" algn="ctr" eaLnBrk="1" hangingPunct="1">
              <a:defRPr/>
            </a:pPr>
            <a:r>
              <a:rPr lang="en-US" altLang="en-US" sz="1000">
                <a:latin typeface="Arial"/>
                <a:ea typeface="Amazon Ember"/>
                <a:cs typeface="Arial"/>
              </a:rPr>
              <a:t>AWS WAF</a:t>
            </a:r>
          </a:p>
        </p:txBody>
      </p:sp>
      <p:pic>
        <p:nvPicPr>
          <p:cNvPr id="79" name="Graphic 23"/>
          <p:cNvPicPr>
            <a:picLocks noChangeAspect="1" noChangeArrowheads="1"/>
          </p:cNvPicPr>
          <p:nvPr/>
        </p:nvPicPr>
        <p:blipFill rotWithShape="1">
          <a:blip r:embed="rId17"/>
          <a:srcRect/>
          <a:stretch>
            <a:fillRect/>
          </a:stretch>
        </p:blipFill>
        <p:spPr>
          <a:xfrm>
            <a:off x="2592214" y="4004773"/>
            <a:ext cx="474838" cy="474838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TextBox 15"/>
          <p:cNvSpPr txBox="1">
            <a:spLocks noChangeArrowheads="1"/>
          </p:cNvSpPr>
          <p:nvPr/>
        </p:nvSpPr>
        <p:spPr>
          <a:xfrm>
            <a:off x="2069613" y="4479611"/>
            <a:ext cx="1581458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9pPr>
          </a:lstStyle>
          <a:p>
            <a:pPr lvl="0" algn="ctr" eaLnBrk="1" hangingPunct="1">
              <a:defRPr/>
            </a:pPr>
            <a:r>
              <a:rPr lang="en-US" altLang="en-US" sz="1200">
                <a:latin typeface="Arial"/>
                <a:ea typeface="Amazon Ember"/>
                <a:cs typeface="Arial"/>
              </a:rPr>
              <a:t>AWS CloudTrail</a:t>
            </a:r>
          </a:p>
        </p:txBody>
      </p:sp>
      <p:pic>
        <p:nvPicPr>
          <p:cNvPr id="81" name="Graphic 12">
            <a:extLst>
              <a:ext uri="{FF2B5EF4-FFF2-40B4-BE49-F238E27FC236}">
                <a16:creationId xmlns:a16="http://schemas.microsoft.com/office/drawing/2014/main" id="{6126B0F3-5EE7-1D42-B391-C817DF314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80" y="323045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TextBox 29">
            <a:extLst>
              <a:ext uri="{FF2B5EF4-FFF2-40B4-BE49-F238E27FC236}">
                <a16:creationId xmlns:a16="http://schemas.microsoft.com/office/drawing/2014/main" id="{A0E61288-9BAF-3A4C-B4BA-A8CAADFC4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32558" y="3651026"/>
            <a:ext cx="10731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</a:p>
        </p:txBody>
      </p:sp>
      <p:sp>
        <p:nvSpPr>
          <p:cNvPr id="117" name="Freeform 26"/>
          <p:cNvSpPr/>
          <p:nvPr/>
        </p:nvSpPr>
        <p:spPr>
          <a:xfrm rot="10800000">
            <a:off x="6992030" y="2727833"/>
            <a:ext cx="530520" cy="782051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26" name="Graphic 8"/>
          <p:cNvPicPr>
            <a:picLocks noChangeAspect="1" noChangeArrowheads="1"/>
          </p:cNvPicPr>
          <p:nvPr/>
        </p:nvPicPr>
        <p:blipFill rotWithShape="1">
          <a:blip r:embed="rId19"/>
          <a:srcRect/>
          <a:stretch>
            <a:fillRect/>
          </a:stretch>
        </p:blipFill>
        <p:spPr>
          <a:xfrm>
            <a:off x="2610203" y="2290076"/>
            <a:ext cx="450236" cy="450236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TextBox 9"/>
          <p:cNvSpPr txBox="1">
            <a:spLocks noChangeArrowheads="1"/>
          </p:cNvSpPr>
          <p:nvPr/>
        </p:nvSpPr>
        <p:spPr>
          <a:xfrm>
            <a:off x="2323183" y="2738171"/>
            <a:ext cx="1024275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9pPr>
          </a:lstStyle>
          <a:p>
            <a:pPr lvl="0" algn="ctr" eaLnBrk="1" hangingPunct="1">
              <a:defRPr/>
            </a:pPr>
            <a:r>
              <a:rPr lang="en-US" altLang="en-US" sz="1200">
                <a:latin typeface="Arial"/>
                <a:ea typeface="Amazon Ember"/>
                <a:cs typeface="Arial"/>
              </a:rPr>
              <a:t>Amazon S3</a:t>
            </a:r>
          </a:p>
        </p:txBody>
      </p:sp>
      <p:pic>
        <p:nvPicPr>
          <p:cNvPr id="128" name="Graphic 7"/>
          <p:cNvPicPr>
            <a:picLocks noChangeAspect="1" noChangeArrowheads="1"/>
          </p:cNvPicPr>
          <p:nvPr/>
        </p:nvPicPr>
        <p:blipFill rotWithShape="1">
          <a:blip r:embed="rId20"/>
          <a:srcRect/>
          <a:stretch>
            <a:fillRect/>
          </a:stretch>
        </p:blipFill>
        <p:spPr>
          <a:xfrm>
            <a:off x="2606170" y="670401"/>
            <a:ext cx="448716" cy="448716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TextBox 9"/>
          <p:cNvSpPr txBox="1">
            <a:spLocks noChangeArrowheads="1"/>
          </p:cNvSpPr>
          <p:nvPr/>
        </p:nvSpPr>
        <p:spPr>
          <a:xfrm>
            <a:off x="2349930" y="1117664"/>
            <a:ext cx="965832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9pPr>
          </a:lstStyle>
          <a:p>
            <a:pPr lvl="0" algn="ctr" eaLnBrk="1" hangingPunct="1">
              <a:defRPr/>
            </a:pPr>
            <a:r>
              <a:rPr lang="en-US" altLang="en-US" sz="1200">
                <a:latin typeface="Arial"/>
                <a:ea typeface="Amazon Ember"/>
                <a:cs typeface="Arial"/>
              </a:rPr>
              <a:t>AWS KMS</a:t>
            </a:r>
          </a:p>
        </p:txBody>
      </p:sp>
      <p:pic>
        <p:nvPicPr>
          <p:cNvPr id="130" name="Graphic 6"/>
          <p:cNvPicPr>
            <a:picLocks noChangeAspect="1" noChangeArrowheads="1"/>
          </p:cNvPicPr>
          <p:nvPr/>
        </p:nvPicPr>
        <p:blipFill rotWithShape="1">
          <a:blip r:embed="rId21"/>
          <a:srcRect/>
          <a:stretch>
            <a:fillRect/>
          </a:stretch>
        </p:blipFill>
        <p:spPr>
          <a:xfrm>
            <a:off x="2617202" y="1547677"/>
            <a:ext cx="449217" cy="449217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TextBox 9"/>
          <p:cNvSpPr txBox="1">
            <a:spLocks noChangeArrowheads="1"/>
          </p:cNvSpPr>
          <p:nvPr/>
        </p:nvSpPr>
        <p:spPr>
          <a:xfrm>
            <a:off x="2369582" y="1992653"/>
            <a:ext cx="910718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9pPr>
          </a:lstStyle>
          <a:p>
            <a:pPr lvl="0" algn="ctr" eaLnBrk="1" hangingPunct="1">
              <a:defRPr/>
            </a:pPr>
            <a:r>
              <a:rPr lang="en-US" sz="1200">
                <a:latin typeface="Arial"/>
                <a:cs typeface="Arial"/>
              </a:rPr>
              <a:t>AWS SSO</a:t>
            </a:r>
            <a:endParaRPr lang="en-US" altLang="en-US" sz="1200">
              <a:latin typeface="Arial"/>
              <a:ea typeface="Amazon Ember"/>
              <a:cs typeface="Arial"/>
            </a:endParaRPr>
          </a:p>
        </p:txBody>
      </p:sp>
      <p:sp>
        <p:nvSpPr>
          <p:cNvPr id="132" name="TextBox 18"/>
          <p:cNvSpPr txBox="1">
            <a:spLocks noChangeArrowheads="1"/>
          </p:cNvSpPr>
          <p:nvPr/>
        </p:nvSpPr>
        <p:spPr>
          <a:xfrm>
            <a:off x="6053858" y="1051208"/>
            <a:ext cx="831848" cy="27086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9pPr>
          </a:lstStyle>
          <a:p>
            <a:pPr lvl="0" algn="ctr" eaLnBrk="1" hangingPunct="1">
              <a:defRPr/>
            </a:pPr>
            <a:r>
              <a:rPr lang="en-US" altLang="en-US" sz="1200">
                <a:latin typeface="Arial"/>
                <a:ea typeface="Amazon Ember"/>
                <a:cs typeface="Arial"/>
              </a:rPr>
              <a:t>Snapshot</a:t>
            </a:r>
          </a:p>
        </p:txBody>
      </p:sp>
      <p:pic>
        <p:nvPicPr>
          <p:cNvPr id="133" name="Graphic 6"/>
          <p:cNvPicPr>
            <a:picLocks noChangeAspect="1" noChangeArrowheads="1"/>
          </p:cNvPicPr>
          <p:nvPr/>
        </p:nvPicPr>
        <p:blipFill rotWithShape="1">
          <a:blip r:embed="rId22"/>
          <a:srcRect/>
          <a:stretch>
            <a:fillRect/>
          </a:stretch>
        </p:blipFill>
        <p:spPr>
          <a:xfrm>
            <a:off x="6243242" y="602241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Rectangle 7"/>
          <p:cNvSpPr/>
          <p:nvPr/>
        </p:nvSpPr>
        <p:spPr>
          <a:xfrm>
            <a:off x="9957826" y="4303763"/>
            <a:ext cx="1677424" cy="1110300"/>
          </a:xfrm>
          <a:prstGeom prst="rect">
            <a:avLst/>
          </a:prstGeom>
          <a:solidFill>
            <a:srgbClr val="007CBC">
              <a:alpha val="98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lvl="0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5B9CD5"/>
                </a:solidFill>
                <a:latin typeface="Arial"/>
                <a:cs typeface="Arial"/>
              </a:rPr>
              <a:t>Private subnet</a:t>
            </a:r>
          </a:p>
        </p:txBody>
      </p:sp>
      <p:pic>
        <p:nvPicPr>
          <p:cNvPr id="136" name="Graphic 21"/>
          <p:cNvPicPr>
            <a:picLocks noChangeAspect="1"/>
          </p:cNvPicPr>
          <p:nvPr/>
        </p:nvPicPr>
        <p:blipFill rotWithShape="1">
          <a:blip r:embed="rId23"/>
          <a:stretch>
            <a:fillRect/>
          </a:stretch>
        </p:blipFill>
        <p:spPr>
          <a:xfrm>
            <a:off x="9959558" y="4300411"/>
            <a:ext cx="286251" cy="283881"/>
          </a:xfrm>
          <a:prstGeom prst="rect">
            <a:avLst/>
          </a:prstGeom>
        </p:spPr>
      </p:pic>
      <p:pic>
        <p:nvPicPr>
          <p:cNvPr id="138" name="Graphic 19"/>
          <p:cNvPicPr>
            <a:picLocks noChangeAspect="1"/>
          </p:cNvPicPr>
          <p:nvPr/>
        </p:nvPicPr>
        <p:blipFill rotWithShape="1">
          <a:blip r:embed="rId24"/>
          <a:stretch>
            <a:fillRect/>
          </a:stretch>
        </p:blipFill>
        <p:spPr>
          <a:xfrm>
            <a:off x="9957304" y="2263814"/>
            <a:ext cx="279619" cy="279619"/>
          </a:xfrm>
          <a:prstGeom prst="rect">
            <a:avLst/>
          </a:prstGeom>
        </p:spPr>
      </p:pic>
      <p:pic>
        <p:nvPicPr>
          <p:cNvPr id="141" name="Graphic 23"/>
          <p:cNvPicPr>
            <a:picLocks noChangeAspect="1" noChangeArrowheads="1"/>
          </p:cNvPicPr>
          <p:nvPr/>
        </p:nvPicPr>
        <p:blipFill rotWithShape="1">
          <a:blip r:embed="rId25"/>
          <a:srcRect/>
          <a:stretch>
            <a:fillRect/>
          </a:stretch>
        </p:blipFill>
        <p:spPr>
          <a:xfrm>
            <a:off x="5131302" y="5139872"/>
            <a:ext cx="357316" cy="357316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TextBox 15"/>
          <p:cNvSpPr txBox="1">
            <a:spLocks noChangeArrowheads="1"/>
          </p:cNvSpPr>
          <p:nvPr/>
        </p:nvSpPr>
        <p:spPr>
          <a:xfrm>
            <a:off x="4860309" y="5499275"/>
            <a:ext cx="935459" cy="270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9pPr>
          </a:lstStyle>
          <a:p>
            <a:pPr lvl="0" algn="ctr" eaLnBrk="1" hangingPunct="1">
              <a:defRPr/>
            </a:pPr>
            <a:r>
              <a:rPr lang="en-US" altLang="en-US" sz="1200">
                <a:latin typeface="Arial"/>
                <a:ea typeface="Amazon Ember"/>
                <a:cs typeface="Arial"/>
              </a:rPr>
              <a:t>CloudTrail</a:t>
            </a:r>
          </a:p>
        </p:txBody>
      </p:sp>
      <p:pic>
        <p:nvPicPr>
          <p:cNvPr id="143" name="Graphic 110"/>
          <p:cNvPicPr>
            <a:picLocks noChangeAspect="1" noChangeArrowheads="1"/>
          </p:cNvPicPr>
          <p:nvPr/>
        </p:nvPicPr>
        <p:blipFill rotWithShape="1">
          <a:blip r:embed="rId26"/>
          <a:srcRect/>
          <a:stretch>
            <a:fillRect/>
          </a:stretch>
        </p:blipFill>
        <p:spPr>
          <a:xfrm>
            <a:off x="5092309" y="4247122"/>
            <a:ext cx="437730" cy="43773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TextBox 16"/>
          <p:cNvSpPr txBox="1">
            <a:spLocks noChangeArrowheads="1"/>
          </p:cNvSpPr>
          <p:nvPr/>
        </p:nvSpPr>
        <p:spPr>
          <a:xfrm>
            <a:off x="4823843" y="4659646"/>
            <a:ext cx="976932" cy="461665"/>
          </a:xfrm>
          <a:prstGeom prst="rect">
            <a:avLst/>
          </a:prstGeom>
          <a:noFill/>
          <a:ln>
            <a:noFill/>
          </a:ln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9pPr>
          </a:lstStyle>
          <a:p>
            <a:pPr lvl="0" algn="ctr" eaLnBrk="1" hangingPunct="1">
              <a:defRPr/>
            </a:pPr>
            <a:r>
              <a:rPr lang="en-US" altLang="en-US" sz="1200">
                <a:latin typeface="Arial"/>
                <a:ea typeface="Amazon Ember"/>
                <a:cs typeface="Arial"/>
              </a:rPr>
              <a:t>Instance with</a:t>
            </a:r>
          </a:p>
          <a:p>
            <a:pPr lvl="0" algn="ctr" eaLnBrk="1" hangingPunct="1">
              <a:defRPr/>
            </a:pPr>
            <a:r>
              <a:rPr lang="en-US" altLang="en-US" sz="1200">
                <a:latin typeface="Arial"/>
                <a:ea typeface="Amazon Ember"/>
                <a:cs typeface="Arial"/>
              </a:rPr>
              <a:t>CloudWatch</a:t>
            </a:r>
          </a:p>
        </p:txBody>
      </p:sp>
      <p:sp>
        <p:nvSpPr>
          <p:cNvPr id="165" name="TextBox 27"/>
          <p:cNvSpPr txBox="1">
            <a:spLocks noChangeArrowheads="1"/>
          </p:cNvSpPr>
          <p:nvPr/>
        </p:nvSpPr>
        <p:spPr>
          <a:xfrm>
            <a:off x="2506379" y="3727536"/>
            <a:ext cx="687559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9pPr>
          </a:lstStyle>
          <a:p>
            <a:pPr lvl="0" algn="ctr" eaLnBrk="1" hangingPunct="1">
              <a:defRPr/>
            </a:pPr>
            <a:r>
              <a:rPr lang="en-US" altLang="en-US" sz="1200">
                <a:latin typeface="Arial"/>
                <a:ea typeface="Amazon Ember"/>
                <a:cs typeface="Arial"/>
              </a:rPr>
              <a:t>Router</a:t>
            </a:r>
          </a:p>
        </p:txBody>
      </p:sp>
      <p:pic>
        <p:nvPicPr>
          <p:cNvPr id="166" name="Graphic 31"/>
          <p:cNvPicPr>
            <a:picLocks noChangeAspect="1" noChangeArrowheads="1"/>
          </p:cNvPicPr>
          <p:nvPr/>
        </p:nvPicPr>
        <p:blipFill rotWithShape="1">
          <a:blip r:embed="rId27"/>
          <a:srcRect/>
          <a:stretch>
            <a:fillRect/>
          </a:stretch>
        </p:blipFill>
        <p:spPr>
          <a:xfrm>
            <a:off x="2591957" y="3261517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Rectangle 10"/>
          <p:cNvSpPr/>
          <p:nvPr/>
        </p:nvSpPr>
        <p:spPr>
          <a:xfrm>
            <a:off x="7310513" y="1438551"/>
            <a:ext cx="1971735" cy="4537841"/>
          </a:xfrm>
          <a:prstGeom prst="rect">
            <a:avLst/>
          </a:prstGeom>
          <a:noFill/>
          <a:ln w="12700" cap="flat" cmpd="sng" algn="ctr">
            <a:solidFill>
              <a:srgbClr val="5B9CD5">
                <a:alpha val="100000"/>
              </a:srgbClr>
            </a:solidFill>
            <a:prstDash val="dash"/>
            <a:miter/>
          </a:ln>
        </p:spPr>
        <p:txBody>
          <a:bodyPr tIns="91440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sz="1200" b="0" i="0" u="none" strike="noStrike" kern="1200" cap="none" spc="0" normalizeH="0" baseline="0">
                <a:solidFill>
                  <a:srgbClr val="5B9CD5"/>
                </a:solidFill>
                <a:latin typeface="Arial"/>
                <a:cs typeface="Arial"/>
              </a:rPr>
              <a:t>Availability Zone 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5B9CD5"/>
                </a:solidFill>
                <a:latin typeface="Arial"/>
                <a:cs typeface="Arial"/>
              </a:rPr>
              <a:t>A</a:t>
            </a:r>
          </a:p>
        </p:txBody>
      </p:sp>
      <p:sp>
        <p:nvSpPr>
          <p:cNvPr id="204" name="Rectangle 7"/>
          <p:cNvSpPr/>
          <p:nvPr/>
        </p:nvSpPr>
        <p:spPr>
          <a:xfrm>
            <a:off x="7464657" y="4306144"/>
            <a:ext cx="1677424" cy="1110300"/>
          </a:xfrm>
          <a:prstGeom prst="rect">
            <a:avLst/>
          </a:prstGeom>
          <a:solidFill>
            <a:srgbClr val="007CBC">
              <a:alpha val="9800"/>
            </a:srgbClr>
          </a:solidFill>
          <a:ln w="12700" cap="flat" cmpd="sng" algn="ctr">
            <a:noFill/>
            <a:prstDash val="dash"/>
            <a:miter/>
          </a:ln>
        </p:spPr>
        <p:txBody>
          <a:bodyPr lIns="502920"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sz="1200" b="0" i="0" u="none" strike="noStrike" kern="1200" cap="none" spc="0" normalizeH="0" baseline="0">
                <a:solidFill>
                  <a:srgbClr val="5B9CD5"/>
                </a:solidFill>
                <a:latin typeface="Arial"/>
                <a:cs typeface="Arial"/>
              </a:rPr>
              <a:t>Private subnet</a:t>
            </a:r>
          </a:p>
        </p:txBody>
      </p:sp>
      <p:pic>
        <p:nvPicPr>
          <p:cNvPr id="205" name="Graphic 21"/>
          <p:cNvPicPr>
            <a:picLocks noChangeAspect="1"/>
          </p:cNvPicPr>
          <p:nvPr/>
        </p:nvPicPr>
        <p:blipFill rotWithShape="1">
          <a:blip r:embed="rId23"/>
          <a:stretch>
            <a:fillRect/>
          </a:stretch>
        </p:blipFill>
        <p:spPr>
          <a:xfrm>
            <a:off x="7466389" y="4302792"/>
            <a:ext cx="286251" cy="283881"/>
          </a:xfrm>
          <a:prstGeom prst="rect">
            <a:avLst/>
          </a:prstGeom>
        </p:spPr>
      </p:pic>
      <p:pic>
        <p:nvPicPr>
          <p:cNvPr id="206" name="Graphic 19"/>
          <p:cNvPicPr>
            <a:picLocks noChangeAspect="1"/>
          </p:cNvPicPr>
          <p:nvPr/>
        </p:nvPicPr>
        <p:blipFill rotWithShape="1">
          <a:blip r:embed="rId24"/>
          <a:stretch>
            <a:fillRect/>
          </a:stretch>
        </p:blipFill>
        <p:spPr>
          <a:xfrm>
            <a:off x="7464134" y="2270165"/>
            <a:ext cx="283588" cy="283588"/>
          </a:xfrm>
          <a:prstGeom prst="rect">
            <a:avLst/>
          </a:prstGeom>
        </p:spPr>
      </p:pic>
      <p:pic>
        <p:nvPicPr>
          <p:cNvPr id="207" name="그림 206"/>
          <p:cNvPicPr>
            <a:picLocks noChangeAspect="1"/>
          </p:cNvPicPr>
          <p:nvPr/>
        </p:nvPicPr>
        <p:blipFill rotWithShape="1">
          <a:blip r:embed="rId28"/>
          <a:stretch>
            <a:fillRect/>
          </a:stretch>
        </p:blipFill>
        <p:spPr>
          <a:xfrm>
            <a:off x="10498139" y="208016"/>
            <a:ext cx="1511301" cy="326412"/>
          </a:xfrm>
          <a:prstGeom prst="rect">
            <a:avLst/>
          </a:prstGeom>
        </p:spPr>
      </p:pic>
      <p:pic>
        <p:nvPicPr>
          <p:cNvPr id="208" name="그림 207"/>
          <p:cNvPicPr>
            <a:picLocks noChangeAspect="1"/>
          </p:cNvPicPr>
          <p:nvPr/>
        </p:nvPicPr>
        <p:blipFill rotWithShape="1">
          <a:blip r:embed="rId29"/>
          <a:stretch>
            <a:fillRect/>
          </a:stretch>
        </p:blipFill>
        <p:spPr>
          <a:xfrm>
            <a:off x="11245607" y="519428"/>
            <a:ext cx="763832" cy="159330"/>
          </a:xfrm>
          <a:prstGeom prst="rect">
            <a:avLst/>
          </a:prstGeom>
        </p:spPr>
      </p:pic>
      <p:pic>
        <p:nvPicPr>
          <p:cNvPr id="209" name="그림 208"/>
          <p:cNvPicPr>
            <a:picLocks noChangeAspect="1"/>
          </p:cNvPicPr>
          <p:nvPr/>
        </p:nvPicPr>
        <p:blipFill rotWithShape="1">
          <a:blip r:embed="rId30"/>
          <a:stretch>
            <a:fillRect/>
          </a:stretch>
        </p:blipFill>
        <p:spPr>
          <a:xfrm>
            <a:off x="11198333" y="739775"/>
            <a:ext cx="822220" cy="209730"/>
          </a:xfrm>
          <a:prstGeom prst="rect">
            <a:avLst/>
          </a:prstGeom>
        </p:spPr>
      </p:pic>
      <p:pic>
        <p:nvPicPr>
          <p:cNvPr id="210" name="Graphic 7"/>
          <p:cNvPicPr>
            <a:picLocks noChangeAspect="1" noChangeArrowheads="1"/>
          </p:cNvPicPr>
          <p:nvPr/>
        </p:nvPicPr>
        <p:blipFill rotWithShape="1">
          <a:blip r:embed="rId31"/>
          <a:srcRect/>
          <a:stretch>
            <a:fillRect/>
          </a:stretch>
        </p:blipFill>
        <p:spPr>
          <a:xfrm>
            <a:off x="3621233" y="4008004"/>
            <a:ext cx="468745" cy="46874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TextBox 11"/>
          <p:cNvSpPr txBox="1">
            <a:spLocks noChangeArrowheads="1"/>
          </p:cNvSpPr>
          <p:nvPr/>
        </p:nvSpPr>
        <p:spPr>
          <a:xfrm>
            <a:off x="3455550" y="4460274"/>
            <a:ext cx="823478" cy="27174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 algn="ctr" eaLnBrk="1" hangingPunct="1">
              <a:defRPr/>
            </a:pPr>
            <a:r>
              <a:rPr lang="en-US" altLang="en-US" sz="1200">
                <a:latin typeface="Arial"/>
                <a:cs typeface="Arial"/>
              </a:rPr>
              <a:t>Lambda</a:t>
            </a:r>
          </a:p>
        </p:txBody>
      </p:sp>
      <p:pic>
        <p:nvPicPr>
          <p:cNvPr id="212" name="Graphic 62"/>
          <p:cNvPicPr>
            <a:picLocks noChangeAspect="1" noChangeArrowheads="1"/>
          </p:cNvPicPr>
          <p:nvPr/>
        </p:nvPicPr>
        <p:blipFill rotWithShape="1">
          <a:blip r:embed="rId32"/>
          <a:srcRect/>
          <a:stretch>
            <a:fillRect/>
          </a:stretch>
        </p:blipFill>
        <p:spPr>
          <a:xfrm>
            <a:off x="8139064" y="4674612"/>
            <a:ext cx="323850" cy="323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TextBox 16"/>
          <p:cNvSpPr txBox="1">
            <a:spLocks noChangeArrowheads="1"/>
          </p:cNvSpPr>
          <p:nvPr/>
        </p:nvSpPr>
        <p:spPr>
          <a:xfrm>
            <a:off x="7607481" y="5053328"/>
            <a:ext cx="1378205" cy="259717"/>
          </a:xfrm>
          <a:prstGeom prst="rect">
            <a:avLst/>
          </a:prstGeom>
          <a:noFill/>
          <a:ln>
            <a:noFill/>
          </a:ln>
        </p:spPr>
        <p:txBody>
          <a:bodyPr wrap="square" lIns="0" rIns="0">
            <a:spAutoFit/>
          </a:bodyPr>
          <a:lstStyle/>
          <a:p>
            <a:pPr lvl="0" algn="ctr" eaLnBrk="1" hangingPunct="1">
              <a:defRPr/>
            </a:pPr>
            <a:r>
              <a:rPr lang="en-US" altLang="ko-KR" sz="1100">
                <a:latin typeface="Arial"/>
                <a:ea typeface="Amazon Ember"/>
                <a:cs typeface="Arial"/>
              </a:rPr>
              <a:t>Kubernetes nodes</a:t>
            </a:r>
          </a:p>
        </p:txBody>
      </p:sp>
      <p:sp>
        <p:nvSpPr>
          <p:cNvPr id="214" name="Rectangle 40"/>
          <p:cNvSpPr/>
          <p:nvPr/>
        </p:nvSpPr>
        <p:spPr>
          <a:xfrm>
            <a:off x="7564193" y="4625976"/>
            <a:ext cx="3965115" cy="715602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lvl="0"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D86613"/>
                </a:solidFill>
                <a:latin typeface="Arial"/>
                <a:cs typeface="Arial"/>
              </a:rPr>
              <a:t>Auto</a:t>
            </a:r>
          </a:p>
          <a:p>
            <a:pPr lvl="0"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D86613"/>
                </a:solidFill>
                <a:latin typeface="Arial"/>
                <a:cs typeface="Arial"/>
              </a:rPr>
              <a:t>Scaling</a:t>
            </a:r>
          </a:p>
          <a:p>
            <a:pPr lvl="0"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D86613"/>
                </a:solidFill>
                <a:latin typeface="Arial"/>
                <a:cs typeface="Arial"/>
              </a:rPr>
              <a:t>group</a:t>
            </a:r>
          </a:p>
        </p:txBody>
      </p:sp>
      <p:pic>
        <p:nvPicPr>
          <p:cNvPr id="215" name="Graphic 39"/>
          <p:cNvPicPr>
            <a:picLocks noChangeAspect="1"/>
          </p:cNvPicPr>
          <p:nvPr/>
        </p:nvPicPr>
        <p:blipFill rotWithShape="1">
          <a:blip r:embed="rId33"/>
          <a:stretch>
            <a:fillRect/>
          </a:stretch>
        </p:blipFill>
        <p:spPr>
          <a:xfrm>
            <a:off x="7558016" y="4614365"/>
            <a:ext cx="282664" cy="278847"/>
          </a:xfrm>
          <a:prstGeom prst="rect">
            <a:avLst/>
          </a:prstGeom>
        </p:spPr>
      </p:pic>
      <p:cxnSp>
        <p:nvCxnSpPr>
          <p:cNvPr id="217" name="Straight Arrow Connector 24"/>
          <p:cNvCxnSpPr>
            <a:stCxn id="202" idx="2"/>
            <a:endCxn id="204" idx="0"/>
          </p:cNvCxnSpPr>
          <p:nvPr/>
        </p:nvCxnSpPr>
        <p:spPr>
          <a:xfrm rot="16200000" flipH="1">
            <a:off x="8020187" y="4022958"/>
            <a:ext cx="564100" cy="2270"/>
          </a:xfrm>
          <a:prstGeom prst="straightConnector1">
            <a:avLst/>
          </a:prstGeom>
          <a:noFill/>
          <a:ln w="12700" cap="flat" cmpd="sng" algn="ctr">
            <a:solidFill>
              <a:srgbClr val="545B64">
                <a:alpha val="100000"/>
              </a:srgbClr>
            </a:solidFill>
            <a:prstDash val="solid"/>
            <a:miter/>
            <a:headEnd w="med" len="sm"/>
            <a:tailEnd type="arrow" w="med" len="sm"/>
          </a:ln>
        </p:spPr>
      </p:cxnSp>
      <p:cxnSp>
        <p:nvCxnSpPr>
          <p:cNvPr id="218" name="Straight Arrow Connector 24"/>
          <p:cNvCxnSpPr/>
          <p:nvPr/>
        </p:nvCxnSpPr>
        <p:spPr>
          <a:xfrm rot="16200000" flipV="1">
            <a:off x="8020185" y="4015817"/>
            <a:ext cx="564100" cy="2266"/>
          </a:xfrm>
          <a:prstGeom prst="straightConnector1">
            <a:avLst/>
          </a:prstGeom>
          <a:noFill/>
          <a:ln w="12700" cap="flat" cmpd="sng" algn="ctr">
            <a:solidFill>
              <a:srgbClr val="545B64">
                <a:alpha val="100000"/>
              </a:srgbClr>
            </a:solidFill>
            <a:prstDash val="solid"/>
            <a:miter/>
            <a:headEnd w="med" len="sm"/>
            <a:tailEnd type="arrow" w="med" len="sm"/>
          </a:ln>
        </p:spPr>
      </p:cxnSp>
      <p:pic>
        <p:nvPicPr>
          <p:cNvPr id="228" name="그림 227"/>
          <p:cNvPicPr>
            <a:picLocks noChangeAspect="1"/>
          </p:cNvPicPr>
          <p:nvPr/>
        </p:nvPicPr>
        <p:blipFill rotWithShape="1">
          <a:blip r:embed="rId34"/>
          <a:stretch>
            <a:fillRect/>
          </a:stretch>
        </p:blipFill>
        <p:spPr>
          <a:xfrm>
            <a:off x="140494" y="5957490"/>
            <a:ext cx="373368" cy="373368"/>
          </a:xfrm>
          <a:prstGeom prst="rect">
            <a:avLst/>
          </a:prstGeom>
        </p:spPr>
      </p:pic>
      <p:sp>
        <p:nvSpPr>
          <p:cNvPr id="229" name="TextBox 15"/>
          <p:cNvSpPr txBox="1">
            <a:spLocks noChangeArrowheads="1"/>
          </p:cNvSpPr>
          <p:nvPr/>
        </p:nvSpPr>
        <p:spPr>
          <a:xfrm>
            <a:off x="46217" y="6299359"/>
            <a:ext cx="597321" cy="24241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rgbClr val="000000"/>
                </a:solidFill>
                <a:latin typeface="Arial"/>
                <a:ea typeface="Amazon Ember"/>
                <a:cs typeface="Arial"/>
              </a:rPr>
              <a:t>Slack</a:t>
            </a:r>
          </a:p>
        </p:txBody>
      </p:sp>
      <p:sp>
        <p:nvSpPr>
          <p:cNvPr id="230" name="TextBox 9"/>
          <p:cNvSpPr txBox="1">
            <a:spLocks noChangeArrowheads="1"/>
          </p:cNvSpPr>
          <p:nvPr/>
        </p:nvSpPr>
        <p:spPr>
          <a:xfrm>
            <a:off x="2384489" y="5172528"/>
            <a:ext cx="933322" cy="26565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en-US" sz="1200" b="0" i="0" u="none" strike="noStrike" kern="1200" cap="none" spc="0" normalizeH="0" baseline="0">
                <a:solidFill>
                  <a:srgbClr val="000000"/>
                </a:solidFill>
                <a:latin typeface="Arial"/>
                <a:ea typeface="Amazon Ember"/>
                <a:cs typeface="Arial"/>
              </a:rPr>
              <a:t>SNS</a:t>
            </a:r>
          </a:p>
        </p:txBody>
      </p:sp>
      <p:pic>
        <p:nvPicPr>
          <p:cNvPr id="231" name="Graphic 24"/>
          <p:cNvPicPr>
            <a:picLocks noChangeAspect="1" noChangeArrowheads="1"/>
          </p:cNvPicPr>
          <p:nvPr/>
        </p:nvPicPr>
        <p:blipFill rotWithShape="1">
          <a:blip r:embed="rId35"/>
          <a:srcRect/>
          <a:stretch>
            <a:fillRect/>
          </a:stretch>
        </p:blipFill>
        <p:spPr>
          <a:xfrm>
            <a:off x="2590399" y="4711291"/>
            <a:ext cx="473457" cy="473457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TextBox 17"/>
          <p:cNvSpPr txBox="1">
            <a:spLocks noChangeArrowheads="1"/>
          </p:cNvSpPr>
          <p:nvPr/>
        </p:nvSpPr>
        <p:spPr>
          <a:xfrm>
            <a:off x="5668841" y="5247053"/>
            <a:ext cx="816218" cy="44699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 algn="ctr" eaLnBrk="1" hangingPunct="1">
              <a:defRPr/>
            </a:pPr>
            <a:r>
              <a:rPr lang="en-US" altLang="en-US" sz="1200">
                <a:latin typeface="Arial"/>
                <a:ea typeface="Amazon Ember"/>
                <a:cs typeface="Arial"/>
              </a:rPr>
              <a:t>Lambda</a:t>
            </a:r>
          </a:p>
          <a:p>
            <a:pPr lvl="0" algn="ctr" eaLnBrk="1" hangingPunct="1">
              <a:defRPr/>
            </a:pPr>
            <a:r>
              <a:rPr lang="en-US" altLang="en-US" sz="1200">
                <a:latin typeface="Arial"/>
                <a:ea typeface="Amazon Ember"/>
                <a:cs typeface="Arial"/>
              </a:rPr>
              <a:t>function</a:t>
            </a:r>
          </a:p>
        </p:txBody>
      </p:sp>
      <p:pic>
        <p:nvPicPr>
          <p:cNvPr id="235" name="Graphic 13"/>
          <p:cNvPicPr>
            <a:picLocks noChangeAspect="1" noChangeArrowheads="1"/>
          </p:cNvPicPr>
          <p:nvPr/>
        </p:nvPicPr>
        <p:blipFill rotWithShape="1">
          <a:blip r:embed="rId36"/>
          <a:srcRect/>
          <a:stretch>
            <a:fillRect/>
          </a:stretch>
        </p:blipFill>
        <p:spPr>
          <a:xfrm>
            <a:off x="5865447" y="4899513"/>
            <a:ext cx="398583" cy="398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raphic 27"/>
          <p:cNvPicPr>
            <a:picLocks noChangeAspect="1" noChangeArrowheads="1"/>
          </p:cNvPicPr>
          <p:nvPr/>
        </p:nvPicPr>
        <p:blipFill rotWithShape="1">
          <a:blip r:embed="rId37"/>
          <a:srcRect/>
          <a:stretch>
            <a:fillRect/>
          </a:stretch>
        </p:blipFill>
        <p:spPr>
          <a:xfrm>
            <a:off x="3616761" y="4713916"/>
            <a:ext cx="476250" cy="47625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TextBox 26"/>
          <p:cNvSpPr txBox="1">
            <a:spLocks noChangeArrowheads="1"/>
          </p:cNvSpPr>
          <p:nvPr/>
        </p:nvSpPr>
        <p:spPr>
          <a:xfrm>
            <a:off x="3310675" y="5177876"/>
            <a:ext cx="1104844" cy="45212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 algn="ctr" eaLnBrk="1" hangingPunct="1">
              <a:defRPr/>
            </a:pPr>
            <a:r>
              <a:rPr lang="en-US" altLang="en-US" sz="1200">
                <a:latin typeface="Arial"/>
                <a:ea typeface="Amazon Ember"/>
                <a:cs typeface="Arial"/>
              </a:rPr>
              <a:t>Amazon EC2</a:t>
            </a:r>
            <a:br>
              <a:rPr lang="en-US" altLang="en-US" sz="1200">
                <a:latin typeface="Arial"/>
                <a:ea typeface="Amazon Ember"/>
                <a:cs typeface="Arial"/>
              </a:rPr>
            </a:br>
            <a:r>
              <a:rPr lang="en-US" altLang="en-US" sz="1200">
                <a:latin typeface="Arial"/>
                <a:ea typeface="Amazon Ember"/>
                <a:cs typeface="Arial"/>
              </a:rPr>
              <a:t>Auto Scaling</a:t>
            </a:r>
          </a:p>
        </p:txBody>
      </p:sp>
      <p:sp>
        <p:nvSpPr>
          <p:cNvPr id="240" name="TextBox 8"/>
          <p:cNvSpPr txBox="1">
            <a:spLocks noChangeArrowheads="1"/>
          </p:cNvSpPr>
          <p:nvPr/>
        </p:nvSpPr>
        <p:spPr>
          <a:xfrm>
            <a:off x="10058401" y="3213556"/>
            <a:ext cx="1493838" cy="4308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lvl="0" algn="ctr" eaLnBrk="1" hangingPunct="1">
              <a:defRPr/>
            </a:pPr>
            <a:r>
              <a:rPr lang="en-US" altLang="en-US" sz="1100">
                <a:latin typeface="Arial"/>
                <a:ea typeface="Amazon Ember"/>
                <a:cs typeface="Arial"/>
              </a:rPr>
              <a:t>MySQL</a:t>
            </a:r>
          </a:p>
          <a:p>
            <a:pPr lvl="0" algn="ctr" eaLnBrk="1" hangingPunct="1">
              <a:defRPr/>
            </a:pPr>
            <a:r>
              <a:rPr lang="en-US" altLang="en-US" sz="1100">
                <a:latin typeface="Arial"/>
                <a:ea typeface="Amazon Ember"/>
                <a:cs typeface="Arial"/>
              </a:rPr>
              <a:t>instance</a:t>
            </a:r>
          </a:p>
        </p:txBody>
      </p:sp>
      <p:pic>
        <p:nvPicPr>
          <p:cNvPr id="241" name="Graphic 53"/>
          <p:cNvPicPr>
            <a:picLocks noChangeAspect="1" noChangeArrowheads="1"/>
          </p:cNvPicPr>
          <p:nvPr/>
        </p:nvPicPr>
        <p:blipFill rotWithShape="1">
          <a:blip r:embed="rId38"/>
          <a:srcRect/>
          <a:stretch>
            <a:fillRect/>
          </a:stretch>
        </p:blipFill>
        <p:spPr>
          <a:xfrm>
            <a:off x="10557194" y="2756356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Freeform 37"/>
          <p:cNvSpPr/>
          <p:nvPr/>
        </p:nvSpPr>
        <p:spPr>
          <a:xfrm rot="10800000" flipH="1" flipV="1">
            <a:off x="6934202" y="938212"/>
            <a:ext cx="1370011" cy="504825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243" name="Straight Arrow Connector 7"/>
          <p:cNvCxnSpPr/>
          <p:nvPr/>
        </p:nvCxnSpPr>
        <p:spPr>
          <a:xfrm>
            <a:off x="8304680" y="937747"/>
            <a:ext cx="2545382" cy="0"/>
          </a:xfrm>
          <a:prstGeom prst="straightConnector1">
            <a:avLst/>
          </a:prstGeom>
          <a:ln w="12700">
            <a:solidFill>
              <a:srgbClr val="545B64"/>
            </a:solidFill>
            <a:headEnd w="med" len="sm"/>
            <a:tailEnd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15"/>
          <p:cNvCxnSpPr/>
          <p:nvPr/>
        </p:nvCxnSpPr>
        <p:spPr>
          <a:xfrm rot="16200000">
            <a:off x="10590274" y="1192430"/>
            <a:ext cx="507875" cy="0"/>
          </a:xfrm>
          <a:prstGeom prst="straightConnector1">
            <a:avLst/>
          </a:prstGeom>
          <a:ln w="12700">
            <a:solidFill>
              <a:schemeClr val="tx2"/>
            </a:solidFill>
            <a:headEnd w="med" len="sm"/>
            <a:tailEnd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8" name="그림 247"/>
          <p:cNvPicPr>
            <a:picLocks noChangeAspect="1"/>
          </p:cNvPicPr>
          <p:nvPr/>
        </p:nvPicPr>
        <p:blipFill rotWithShape="1">
          <a:blip r:embed="rId39"/>
          <a:stretch>
            <a:fillRect/>
          </a:stretch>
        </p:blipFill>
        <p:spPr>
          <a:xfrm>
            <a:off x="8247485" y="6197449"/>
            <a:ext cx="404846" cy="404846"/>
          </a:xfrm>
          <a:prstGeom prst="rect">
            <a:avLst/>
          </a:prstGeom>
        </p:spPr>
      </p:pic>
      <p:cxnSp>
        <p:nvCxnSpPr>
          <p:cNvPr id="250" name="Straight Arrow Connector 24"/>
          <p:cNvCxnSpPr/>
          <p:nvPr/>
        </p:nvCxnSpPr>
        <p:spPr>
          <a:xfrm rot="16200000" flipH="1">
            <a:off x="9184240" y="5778306"/>
            <a:ext cx="711586" cy="0"/>
          </a:xfrm>
          <a:prstGeom prst="straightConnector1">
            <a:avLst/>
          </a:prstGeom>
          <a:noFill/>
          <a:ln w="12700" cap="flat" cmpd="sng" algn="ctr">
            <a:solidFill>
              <a:srgbClr val="545B64">
                <a:alpha val="100000"/>
              </a:srgbClr>
            </a:solidFill>
            <a:prstDash val="solid"/>
            <a:miter/>
            <a:headEnd w="med" len="sm"/>
            <a:tailEnd type="arrow" w="med" len="sm"/>
          </a:ln>
        </p:spPr>
      </p:cxnSp>
      <p:pic>
        <p:nvPicPr>
          <p:cNvPr id="252" name="그림 251"/>
          <p:cNvPicPr>
            <a:picLocks noChangeAspect="1"/>
          </p:cNvPicPr>
          <p:nvPr/>
        </p:nvPicPr>
        <p:blipFill rotWithShape="1">
          <a:blip r:embed="rId40"/>
          <a:stretch>
            <a:fillRect/>
          </a:stretch>
        </p:blipFill>
        <p:spPr>
          <a:xfrm>
            <a:off x="9332688" y="6218822"/>
            <a:ext cx="421776" cy="376106"/>
          </a:xfrm>
          <a:prstGeom prst="rect">
            <a:avLst/>
          </a:prstGeom>
        </p:spPr>
      </p:pic>
      <p:cxnSp>
        <p:nvCxnSpPr>
          <p:cNvPr id="253" name="Straight Arrow Connector 9"/>
          <p:cNvCxnSpPr/>
          <p:nvPr/>
        </p:nvCxnSpPr>
        <p:spPr>
          <a:xfrm>
            <a:off x="8639176" y="6365873"/>
            <a:ext cx="687035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6"/>
          <p:cNvCxnSpPr/>
          <p:nvPr/>
        </p:nvCxnSpPr>
        <p:spPr>
          <a:xfrm>
            <a:off x="3097212" y="3498850"/>
            <a:ext cx="1956615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6"/>
          <p:cNvCxnSpPr/>
          <p:nvPr/>
        </p:nvCxnSpPr>
        <p:spPr>
          <a:xfrm>
            <a:off x="1944686" y="3494088"/>
            <a:ext cx="609168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6"/>
          <p:cNvCxnSpPr/>
          <p:nvPr/>
        </p:nvCxnSpPr>
        <p:spPr>
          <a:xfrm>
            <a:off x="592136" y="3489325"/>
            <a:ext cx="848977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6"/>
          <p:cNvCxnSpPr/>
          <p:nvPr/>
        </p:nvCxnSpPr>
        <p:spPr>
          <a:xfrm rot="16200000">
            <a:off x="5169980" y="4086880"/>
            <a:ext cx="244283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6"/>
          <p:cNvCxnSpPr/>
          <p:nvPr/>
        </p:nvCxnSpPr>
        <p:spPr>
          <a:xfrm rot="16200000">
            <a:off x="5182306" y="3163515"/>
            <a:ext cx="244283" cy="0"/>
          </a:xfrm>
          <a:prstGeom prst="straightConnector1">
            <a:avLst/>
          </a:prstGeom>
          <a:noFill/>
          <a:ln w="12700" cap="flat" cmpd="sng" algn="ctr">
            <a:solidFill>
              <a:srgbClr val="545B64">
                <a:alpha val="100000"/>
              </a:srgbClr>
            </a:solidFill>
            <a:prstDash val="solid"/>
            <a:miter/>
            <a:headEnd type="arrow" w="med" len="sm"/>
            <a:tailEnd type="arrow" w="med" len="sm"/>
          </a:ln>
        </p:spPr>
      </p:cxnSp>
      <p:cxnSp>
        <p:nvCxnSpPr>
          <p:cNvPr id="223" name="Straight Arrow Connector 9"/>
          <p:cNvCxnSpPr/>
          <p:nvPr/>
        </p:nvCxnSpPr>
        <p:spPr>
          <a:xfrm>
            <a:off x="555532" y="6209251"/>
            <a:ext cx="5506357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7"/>
          <p:cNvCxnSpPr/>
          <p:nvPr/>
        </p:nvCxnSpPr>
        <p:spPr>
          <a:xfrm rot="16200000">
            <a:off x="5858323" y="4651291"/>
            <a:ext cx="380830" cy="0"/>
          </a:xfrm>
          <a:prstGeom prst="straightConnector1">
            <a:avLst/>
          </a:prstGeom>
          <a:ln w="12700">
            <a:solidFill>
              <a:srgbClr val="545B64"/>
            </a:solidFill>
            <a:headEnd w="med" len="sm"/>
            <a:tailEnd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7"/>
          <p:cNvCxnSpPr/>
          <p:nvPr/>
        </p:nvCxnSpPr>
        <p:spPr>
          <a:xfrm>
            <a:off x="5582939" y="4467269"/>
            <a:ext cx="466697" cy="0"/>
          </a:xfrm>
          <a:prstGeom prst="straightConnector1">
            <a:avLst/>
          </a:prstGeom>
          <a:ln w="12700">
            <a:solidFill>
              <a:srgbClr val="545B64"/>
            </a:solidFill>
            <a:headEnd w="med" len="sm"/>
            <a:tailEnd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7"/>
          <p:cNvCxnSpPr/>
          <p:nvPr/>
        </p:nvCxnSpPr>
        <p:spPr>
          <a:xfrm rot="16200000">
            <a:off x="5793296" y="5953245"/>
            <a:ext cx="530185" cy="0"/>
          </a:xfrm>
          <a:prstGeom prst="straightConnector1">
            <a:avLst/>
          </a:prstGeom>
          <a:noFill/>
          <a:ln w="12700" cap="flat" cmpd="sng" algn="ctr">
            <a:solidFill>
              <a:srgbClr val="545B64">
                <a:alpha val="100000"/>
              </a:srgbClr>
            </a:solidFill>
            <a:prstDash val="solid"/>
            <a:miter/>
            <a:headEnd w="med" len="sm"/>
            <a:tailEnd w="med" len="sm"/>
          </a:ln>
        </p:spPr>
      </p:cxnSp>
      <p:cxnSp>
        <p:nvCxnSpPr>
          <p:cNvPr id="263" name="Straight Arrow Connector 9"/>
          <p:cNvCxnSpPr/>
          <p:nvPr/>
        </p:nvCxnSpPr>
        <p:spPr>
          <a:xfrm>
            <a:off x="6464299" y="3509168"/>
            <a:ext cx="794670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Freeform 37"/>
          <p:cNvSpPr/>
          <p:nvPr/>
        </p:nvSpPr>
        <p:spPr>
          <a:xfrm rot="10800000" flipH="1" flipV="1">
            <a:off x="6462884" y="3644527"/>
            <a:ext cx="661022" cy="2721059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267" name="Straight Arrow Connector 8"/>
          <p:cNvCxnSpPr/>
          <p:nvPr/>
        </p:nvCxnSpPr>
        <p:spPr>
          <a:xfrm>
            <a:off x="7125504" y="6367030"/>
            <a:ext cx="1135275" cy="0"/>
          </a:xfrm>
          <a:prstGeom prst="straightConnector1">
            <a:avLst/>
          </a:prstGeom>
          <a:ln w="12700">
            <a:solidFill>
              <a:srgbClr val="545B64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8" name="그림 267"/>
          <p:cNvPicPr>
            <a:picLocks noChangeAspect="1"/>
          </p:cNvPicPr>
          <p:nvPr/>
        </p:nvPicPr>
        <p:blipFill rotWithShape="1">
          <a:blip r:embed="rId41"/>
          <a:stretch>
            <a:fillRect/>
          </a:stretch>
        </p:blipFill>
        <p:spPr>
          <a:xfrm>
            <a:off x="10458109" y="532766"/>
            <a:ext cx="771861" cy="401719"/>
          </a:xfrm>
          <a:prstGeom prst="rect">
            <a:avLst/>
          </a:prstGeom>
        </p:spPr>
      </p:pic>
      <p:pic>
        <p:nvPicPr>
          <p:cNvPr id="270" name="그림 269"/>
          <p:cNvPicPr>
            <a:picLocks noChangeAspect="1"/>
          </p:cNvPicPr>
          <p:nvPr/>
        </p:nvPicPr>
        <p:blipFill rotWithShape="1">
          <a:blip r:embed="rId42"/>
          <a:stretch>
            <a:fillRect/>
          </a:stretch>
        </p:blipFill>
        <p:spPr>
          <a:xfrm>
            <a:off x="10845240" y="1005677"/>
            <a:ext cx="1203884" cy="329262"/>
          </a:xfrm>
          <a:prstGeom prst="rect">
            <a:avLst/>
          </a:prstGeom>
        </p:spPr>
      </p:pic>
      <p:cxnSp>
        <p:nvCxnSpPr>
          <p:cNvPr id="271" name="Straight Arrow Connector 6"/>
          <p:cNvCxnSpPr/>
          <p:nvPr/>
        </p:nvCxnSpPr>
        <p:spPr>
          <a:xfrm>
            <a:off x="5509419" y="3507581"/>
            <a:ext cx="429559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2" name="Graphic 6"/>
          <p:cNvPicPr>
            <a:picLocks noChangeAspect="1" noChangeArrowheads="1"/>
          </p:cNvPicPr>
          <p:nvPr/>
        </p:nvPicPr>
        <p:blipFill rotWithShape="1">
          <a:blip r:embed="rId43"/>
          <a:srcRect/>
          <a:stretch>
            <a:fillRect/>
          </a:stretch>
        </p:blipFill>
        <p:spPr>
          <a:xfrm>
            <a:off x="3581400" y="1547812"/>
            <a:ext cx="448468" cy="448468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TextBox 9"/>
          <p:cNvSpPr txBox="1">
            <a:spLocks noChangeArrowheads="1"/>
          </p:cNvSpPr>
          <p:nvPr/>
        </p:nvSpPr>
        <p:spPr>
          <a:xfrm>
            <a:off x="2693987" y="1989931"/>
            <a:ext cx="2243138" cy="44656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 algn="ctr" eaLnBrk="1" hangingPunct="1">
              <a:defRPr/>
            </a:pPr>
            <a:r>
              <a:rPr lang="en-US" altLang="en-US" sz="1200">
                <a:latin typeface="Arial"/>
                <a:ea typeface="Amazon Ember"/>
                <a:cs typeface="Arial"/>
              </a:rPr>
              <a:t>Amazon Virtual</a:t>
            </a:r>
          </a:p>
          <a:p>
            <a:pPr lvl="0" algn="ctr" eaLnBrk="1" hangingPunct="1">
              <a:defRPr/>
            </a:pPr>
            <a:r>
              <a:rPr lang="en-US" altLang="en-US" sz="1200">
                <a:latin typeface="Arial"/>
                <a:ea typeface="Amazon Ember"/>
                <a:cs typeface="Arial"/>
              </a:rPr>
              <a:t>Private Cloud </a:t>
            </a:r>
          </a:p>
        </p:txBody>
      </p:sp>
    </p:spTree>
    <p:extLst>
      <p:ext uri="{BB962C8B-B14F-4D97-AF65-F5344CB8AC3E}">
        <p14:creationId xmlns:p14="http://schemas.microsoft.com/office/powerpoint/2010/main" val="5433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anchor="ctr">
            <a:normAutofit/>
          </a:bodyPr>
          <a:lstStyle/>
          <a:p>
            <a:pPr lvl="0" algn="ctr">
              <a:defRPr/>
            </a:pPr>
            <a:r>
              <a:rPr lang="ko-KR" altLang="en-US"/>
              <a:t>클라우드 워치 </a:t>
            </a:r>
            <a:r>
              <a:rPr lang="en-US" altLang="ko-KR"/>
              <a:t>-</a:t>
            </a:r>
            <a:r>
              <a:rPr lang="ko-KR" altLang="en-US"/>
              <a:t> 슬랙 시스템 구성도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813810" y="1967490"/>
            <a:ext cx="10564379" cy="2108054"/>
            <a:chOff x="813810" y="1967490"/>
            <a:chExt cx="10564379" cy="2108054"/>
          </a:xfrm>
        </p:grpSpPr>
        <p:pic>
          <p:nvPicPr>
            <p:cNvPr id="6" name="Graphic 9"/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1702811" y="2600324"/>
              <a:ext cx="711200" cy="711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Rectangle 32"/>
            <p:cNvSpPr/>
            <p:nvPr/>
          </p:nvSpPr>
          <p:spPr>
            <a:xfrm>
              <a:off x="813810" y="1967490"/>
              <a:ext cx="10564379" cy="210805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lvl="0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>
                <a:solidFill>
                  <a:sysClr val="windowText" lastClr="000000"/>
                </a:solidFill>
                <a:latin typeface="Arial"/>
                <a:cs typeface="Arial"/>
              </a:endParaRPr>
            </a:p>
          </p:txBody>
        </p:sp>
        <p:sp>
          <p:nvSpPr>
            <p:cNvPr id="8" name="TextBox 24"/>
            <p:cNvSpPr txBox="1">
              <a:spLocks noChangeArrowheads="1"/>
            </p:cNvSpPr>
            <p:nvPr/>
          </p:nvSpPr>
          <p:spPr>
            <a:xfrm>
              <a:off x="1354282" y="3356913"/>
              <a:ext cx="1375207" cy="2987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lvl="0" algn="ctr" eaLnBrk="1" hangingPunct="1">
                <a:defRPr/>
              </a:pPr>
              <a:r>
                <a:rPr lang="en-US" altLang="ko-KR" sz="1400">
                  <a:latin typeface="Arial"/>
                  <a:cs typeface="Arial"/>
                </a:rPr>
                <a:t>Resources</a:t>
              </a:r>
            </a:p>
          </p:txBody>
        </p:sp>
        <p:cxnSp>
          <p:nvCxnSpPr>
            <p:cNvPr id="9" name="Straight Arrow Connector 7"/>
            <p:cNvCxnSpPr/>
            <p:nvPr/>
          </p:nvCxnSpPr>
          <p:spPr>
            <a:xfrm>
              <a:off x="2642323" y="3009756"/>
              <a:ext cx="957206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24"/>
            <p:cNvSpPr txBox="1">
              <a:spLocks noChangeArrowheads="1"/>
            </p:cNvSpPr>
            <p:nvPr/>
          </p:nvSpPr>
          <p:spPr>
            <a:xfrm>
              <a:off x="2447925" y="2608767"/>
              <a:ext cx="1375207" cy="29762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400" b="0" i="0" u="none" strike="noStrike" kern="1200" cap="none" spc="0" normalizeH="0" baseline="0">
                  <a:solidFill>
                    <a:srgbClr val="000000"/>
                  </a:solidFill>
                  <a:latin typeface="Arial"/>
                  <a:cs typeface="Arial"/>
                </a:rPr>
                <a:t>리소스 전달</a:t>
              </a:r>
            </a:p>
          </p:txBody>
        </p:sp>
        <p:pic>
          <p:nvPicPr>
            <p:cNvPr id="11" name="Graphic 17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3812074" y="2600377"/>
              <a:ext cx="706694" cy="7066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" name="TextBox 9"/>
            <p:cNvSpPr txBox="1">
              <a:spLocks noChangeArrowheads="1"/>
            </p:cNvSpPr>
            <p:nvPr/>
          </p:nvSpPr>
          <p:spPr>
            <a:xfrm>
              <a:off x="3649935" y="3374250"/>
              <a:ext cx="1051532" cy="2719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en-US" sz="1200" b="0" i="0" u="none" strike="noStrike" kern="1200" cap="none" spc="0" normalizeH="0" baseline="0">
                  <a:solidFill>
                    <a:srgbClr val="000000"/>
                  </a:solidFill>
                  <a:latin typeface="Arial"/>
                  <a:ea typeface="Amazon Ember"/>
                  <a:cs typeface="Arial"/>
                </a:rPr>
                <a:t>CloudWatch</a:t>
              </a:r>
            </a:p>
          </p:txBody>
        </p:sp>
        <p:sp>
          <p:nvSpPr>
            <p:cNvPr id="14" name="TextBox 9"/>
            <p:cNvSpPr txBox="1">
              <a:spLocks noChangeArrowheads="1"/>
            </p:cNvSpPr>
            <p:nvPr/>
          </p:nvSpPr>
          <p:spPr>
            <a:xfrm>
              <a:off x="5596546" y="3380104"/>
              <a:ext cx="1306433" cy="2711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en-US" sz="1200" b="0" i="0" u="none" strike="noStrike" kern="1200" cap="none" spc="0" normalizeH="0" baseline="0">
                  <a:solidFill>
                    <a:srgbClr val="000000"/>
                  </a:solidFill>
                  <a:latin typeface="Arial"/>
                  <a:ea typeface="Amazon Ember"/>
                  <a:cs typeface="Arial"/>
                </a:rPr>
                <a:t>Amazon SNS</a:t>
              </a:r>
            </a:p>
          </p:txBody>
        </p:sp>
        <p:cxnSp>
          <p:nvCxnSpPr>
            <p:cNvPr id="15" name="Straight Arrow Connector 7"/>
            <p:cNvCxnSpPr/>
            <p:nvPr/>
          </p:nvCxnSpPr>
          <p:spPr>
            <a:xfrm>
              <a:off x="4712951" y="2984885"/>
              <a:ext cx="957206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545B64">
                  <a:alpha val="100000"/>
                </a:srgbClr>
              </a:solidFill>
              <a:prstDash val="solid"/>
              <a:miter/>
              <a:headEnd w="med" len="sm"/>
              <a:tailEnd type="arrow" w="med" len="sm"/>
            </a:ln>
          </p:spPr>
        </p:cxnSp>
        <p:sp>
          <p:nvSpPr>
            <p:cNvPr id="16" name="TextBox 24"/>
            <p:cNvSpPr txBox="1">
              <a:spLocks noChangeArrowheads="1"/>
            </p:cNvSpPr>
            <p:nvPr/>
          </p:nvSpPr>
          <p:spPr>
            <a:xfrm>
              <a:off x="4518553" y="2583896"/>
              <a:ext cx="1375207" cy="30027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400" b="0" i="0" u="none" strike="noStrike" kern="1200" cap="none" spc="0" normalizeH="0" baseline="0">
                  <a:solidFill>
                    <a:srgbClr val="000000"/>
                  </a:solidFill>
                  <a:latin typeface="Arial"/>
                  <a:cs typeface="Arial"/>
                </a:rPr>
                <a:t>결과값 전달</a:t>
              </a:r>
            </a:p>
          </p:txBody>
        </p:sp>
        <p:pic>
          <p:nvPicPr>
            <p:cNvPr id="17" name="Graphic 7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7874722" y="2607397"/>
              <a:ext cx="704890" cy="7048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TextBox 11"/>
            <p:cNvSpPr txBox="1">
              <a:spLocks noChangeArrowheads="1"/>
            </p:cNvSpPr>
            <p:nvPr/>
          </p:nvSpPr>
          <p:spPr>
            <a:xfrm>
              <a:off x="7749726" y="3384299"/>
              <a:ext cx="958884" cy="2713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en-US" sz="1200" b="0" i="0" u="none" strike="noStrike" kern="1200" cap="none" spc="0" normalizeH="0" baseline="0">
                  <a:solidFill>
                    <a:srgbClr val="000000"/>
                  </a:solidFill>
                  <a:latin typeface="Arial"/>
                  <a:cs typeface="Arial"/>
                </a:rPr>
                <a:t>Lambda</a:t>
              </a:r>
            </a:p>
          </p:txBody>
        </p:sp>
        <p:cxnSp>
          <p:nvCxnSpPr>
            <p:cNvPr id="19" name="Straight Arrow Connector 7"/>
            <p:cNvCxnSpPr/>
            <p:nvPr/>
          </p:nvCxnSpPr>
          <p:spPr>
            <a:xfrm>
              <a:off x="6780378" y="2994410"/>
              <a:ext cx="957206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545B64">
                  <a:alpha val="100000"/>
                </a:srgbClr>
              </a:solidFill>
              <a:prstDash val="solid"/>
              <a:miter/>
              <a:headEnd w="med" len="sm"/>
              <a:tailEnd type="arrow" w="med" len="sm"/>
            </a:ln>
          </p:spPr>
        </p:cxnSp>
        <p:sp>
          <p:nvSpPr>
            <p:cNvPr id="20" name="TextBox 24"/>
            <p:cNvSpPr txBox="1">
              <a:spLocks noChangeArrowheads="1"/>
            </p:cNvSpPr>
            <p:nvPr/>
          </p:nvSpPr>
          <p:spPr>
            <a:xfrm>
              <a:off x="6585979" y="2593421"/>
              <a:ext cx="1375207" cy="30027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400" b="0" i="0" u="none" strike="noStrike" kern="1200" cap="none" spc="0" normalizeH="0" baseline="0">
                  <a:solidFill>
                    <a:srgbClr val="000000"/>
                  </a:solidFill>
                  <a:latin typeface="Arial"/>
                  <a:cs typeface="Arial"/>
                </a:rPr>
                <a:t>트리거 작동</a:t>
              </a:r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9889256" y="2603498"/>
              <a:ext cx="717777" cy="717777"/>
            </a:xfrm>
            <a:prstGeom prst="rect">
              <a:avLst/>
            </a:prstGeom>
          </p:spPr>
        </p:pic>
        <p:cxnSp>
          <p:nvCxnSpPr>
            <p:cNvPr id="22" name="Straight Arrow Connector 7"/>
            <p:cNvCxnSpPr/>
            <p:nvPr/>
          </p:nvCxnSpPr>
          <p:spPr>
            <a:xfrm>
              <a:off x="8777454" y="2981710"/>
              <a:ext cx="957206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545B64">
                  <a:alpha val="100000"/>
                </a:srgbClr>
              </a:solidFill>
              <a:prstDash val="solid"/>
              <a:miter/>
              <a:headEnd w="med" len="sm"/>
              <a:tailEnd type="arrow" w="med" len="sm"/>
            </a:ln>
          </p:spPr>
        </p:cxnSp>
        <p:sp>
          <p:nvSpPr>
            <p:cNvPr id="23" name="TextBox 24"/>
            <p:cNvSpPr txBox="1">
              <a:spLocks noChangeArrowheads="1"/>
            </p:cNvSpPr>
            <p:nvPr/>
          </p:nvSpPr>
          <p:spPr>
            <a:xfrm>
              <a:off x="8583054" y="2580721"/>
              <a:ext cx="1375207" cy="2970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400" b="0" i="0" u="none" strike="noStrike" kern="1200" cap="none" spc="0" normalizeH="0" baseline="0">
                  <a:solidFill>
                    <a:srgbClr val="000000"/>
                  </a:solidFill>
                  <a:latin typeface="Arial"/>
                  <a:cs typeface="Arial"/>
                </a:rPr>
                <a:t>메세지 전달</a:t>
              </a:r>
            </a:p>
          </p:txBody>
        </p:sp>
        <p:pic>
          <p:nvPicPr>
            <p:cNvPr id="24" name="Graphic 7"/>
            <p:cNvPicPr>
              <a:picLocks noChangeAspect="1" noChangeArrowheads="1"/>
            </p:cNvPicPr>
            <p:nvPr/>
          </p:nvPicPr>
          <p:blipFill rotWithShape="1">
            <a:blip r:embed="rId6"/>
            <a:srcRect/>
            <a:stretch>
              <a:fillRect/>
            </a:stretch>
          </p:blipFill>
          <p:spPr>
            <a:xfrm>
              <a:off x="9026742" y="3065486"/>
              <a:ext cx="448716" cy="4487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" name="TextBox 9"/>
            <p:cNvSpPr txBox="1">
              <a:spLocks noChangeArrowheads="1"/>
            </p:cNvSpPr>
            <p:nvPr/>
          </p:nvSpPr>
          <p:spPr>
            <a:xfrm>
              <a:off x="8586675" y="3512749"/>
              <a:ext cx="137158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en-US" sz="1200" b="0" i="0" u="none" strike="noStrike" kern="1200" cap="none" spc="0" normalizeH="0" baseline="0" dirty="0">
                  <a:solidFill>
                    <a:srgbClr val="000000"/>
                  </a:solidFill>
                  <a:latin typeface="Arial"/>
                  <a:ea typeface="Amazon Ember"/>
                  <a:cs typeface="Arial"/>
                </a:rPr>
                <a:t>AWS KMS</a:t>
              </a: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0" i="0" u="none" strike="noStrike" kern="1200" cap="none" spc="0" normalizeH="0" baseline="0" dirty="0" err="1">
                  <a:solidFill>
                    <a:srgbClr val="000000"/>
                  </a:solidFill>
                  <a:latin typeface="Arial"/>
                  <a:ea typeface="Amazon Ember"/>
                  <a:cs typeface="Arial"/>
                </a:rPr>
                <a:t>를</a:t>
              </a:r>
              <a:r>
                <a:rPr kumimoji="0" lang="ko-KR" altLang="en-US" sz="1200" b="0" i="0" u="none" strike="noStrike" kern="1200" cap="none" spc="0" normalizeH="0" baseline="0" dirty="0">
                  <a:solidFill>
                    <a:srgbClr val="000000"/>
                  </a:solidFill>
                  <a:latin typeface="Arial"/>
                  <a:ea typeface="Amazon Ember"/>
                  <a:cs typeface="Arial"/>
                </a:rPr>
                <a:t> 이용한 암호화</a:t>
              </a:r>
            </a:p>
          </p:txBody>
        </p:sp>
        <p:sp>
          <p:nvSpPr>
            <p:cNvPr id="26" name="TextBox 9"/>
            <p:cNvSpPr txBox="1">
              <a:spLocks noChangeArrowheads="1"/>
            </p:cNvSpPr>
            <p:nvPr/>
          </p:nvSpPr>
          <p:spPr>
            <a:xfrm>
              <a:off x="9796027" y="3381304"/>
              <a:ext cx="965832" cy="2699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200" b="0" i="0" u="none" strike="noStrike" kern="1200" cap="none" spc="0" normalizeH="0" baseline="0">
                  <a:solidFill>
                    <a:srgbClr val="000000"/>
                  </a:solidFill>
                  <a:latin typeface="Arial"/>
                  <a:ea typeface="Amazon Ember"/>
                  <a:cs typeface="Arial"/>
                </a:rPr>
                <a:t>Slack</a:t>
              </a:r>
            </a:p>
          </p:txBody>
        </p:sp>
        <p:pic>
          <p:nvPicPr>
            <p:cNvPr id="13" name="Graphic 24"/>
            <p:cNvPicPr>
              <a:picLocks noChangeAspect="1" noChangeArrowheads="1"/>
            </p:cNvPicPr>
            <p:nvPr/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5883958" y="2603644"/>
              <a:ext cx="709926" cy="709926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582151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>
              <a:defRPr/>
            </a:pPr>
            <a:r>
              <a:rPr lang="en-US" altLang="ko-KR"/>
              <a:t>EFK Stack</a:t>
            </a:r>
            <a:r>
              <a:rPr lang="ko-KR" altLang="en-US"/>
              <a:t> 시스템 구성도</a:t>
            </a:r>
            <a:endParaRPr lang="en-US" altLang="ko-KR"/>
          </a:p>
        </p:txBody>
      </p:sp>
      <p:sp>
        <p:nvSpPr>
          <p:cNvPr id="8" name="Rectangle 32"/>
          <p:cNvSpPr/>
          <p:nvPr/>
        </p:nvSpPr>
        <p:spPr>
          <a:xfrm>
            <a:off x="813810" y="3300990"/>
            <a:ext cx="10564379" cy="2917679"/>
          </a:xfrm>
          <a:prstGeom prst="rect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lIns="502920" tIns="91440"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sz="1200" b="0" i="0" u="none" strike="noStrike" kern="1200" cap="none" spc="0" normalizeH="0" baseline="0">
              <a:solidFill>
                <a:srgbClr val="000000"/>
              </a:solidFill>
              <a:latin typeface="Arial"/>
              <a:cs typeface="Arial"/>
            </a:endParaRPr>
          </a:p>
        </p:txBody>
      </p:sp>
      <p:grpSp>
        <p:nvGrpSpPr>
          <p:cNvPr id="28" name="Group 1"/>
          <p:cNvGrpSpPr/>
          <p:nvPr/>
        </p:nvGrpSpPr>
        <p:grpSpPr>
          <a:xfrm>
            <a:off x="1447713" y="3366870"/>
            <a:ext cx="1023913" cy="657659"/>
            <a:chOff x="5625233" y="3348677"/>
            <a:chExt cx="1115568" cy="716529"/>
          </a:xfrm>
        </p:grpSpPr>
        <p:pic>
          <p:nvPicPr>
            <p:cNvPr id="29" name="Graphic 60"/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5951092" y="3348677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" name="TextBox 16"/>
            <p:cNvSpPr txBox="1">
              <a:spLocks noChangeArrowheads="1"/>
            </p:cNvSpPr>
            <p:nvPr/>
          </p:nvSpPr>
          <p:spPr>
            <a:xfrm>
              <a:off x="5625231" y="3803594"/>
              <a:ext cx="1115569" cy="2852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>
              <a:spAutoFit/>
            </a:bodyPr>
            <a:lstStyle/>
            <a:p>
              <a:pPr lvl="0" algn="ctr" eaLnBrk="1" hangingPunct="1">
                <a:defRPr/>
              </a:pPr>
              <a:r>
                <a:rPr lang="en-US" altLang="ko-KR" sz="1100">
                  <a:latin typeface="Arial"/>
                  <a:ea typeface="Amazon Ember"/>
                  <a:cs typeface="Arial"/>
                </a:rPr>
                <a:t>NGINX</a:t>
              </a:r>
            </a:p>
          </p:txBody>
        </p:sp>
      </p:grpSp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793635" y="4177164"/>
            <a:ext cx="1077829" cy="961122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612267" y="4090153"/>
            <a:ext cx="2327469" cy="1211343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092829" y="4238278"/>
            <a:ext cx="1048443" cy="1048443"/>
          </a:xfrm>
          <a:prstGeom prst="rect">
            <a:avLst/>
          </a:prstGeom>
        </p:spPr>
      </p:pic>
      <p:grpSp>
        <p:nvGrpSpPr>
          <p:cNvPr id="43" name="Group 1"/>
          <p:cNvGrpSpPr/>
          <p:nvPr/>
        </p:nvGrpSpPr>
        <p:grpSpPr>
          <a:xfrm>
            <a:off x="1450239" y="4433670"/>
            <a:ext cx="1023913" cy="657659"/>
            <a:chOff x="5625233" y="3348677"/>
            <a:chExt cx="1115568" cy="716529"/>
          </a:xfrm>
        </p:grpSpPr>
        <p:pic>
          <p:nvPicPr>
            <p:cNvPr id="44" name="Graphic 60"/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5951092" y="3348677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" name="TextBox 16"/>
            <p:cNvSpPr txBox="1">
              <a:spLocks noChangeArrowheads="1"/>
            </p:cNvSpPr>
            <p:nvPr/>
          </p:nvSpPr>
          <p:spPr>
            <a:xfrm>
              <a:off x="5625226" y="3803594"/>
              <a:ext cx="1115571" cy="2852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>
              <a:spAutoFit/>
            </a:bodyPr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100" b="0" i="0" u="none" strike="noStrike" kern="1200" cap="none" spc="0" normalizeH="0" baseline="0">
                  <a:solidFill>
                    <a:srgbClr val="000000"/>
                  </a:solidFill>
                  <a:latin typeface="Arial"/>
                  <a:ea typeface="Amazon Ember"/>
                  <a:cs typeface="Arial"/>
                </a:rPr>
                <a:t>NGINX</a:t>
              </a:r>
            </a:p>
          </p:txBody>
        </p:sp>
      </p:grpSp>
      <p:grpSp>
        <p:nvGrpSpPr>
          <p:cNvPr id="46" name="Group 1"/>
          <p:cNvGrpSpPr/>
          <p:nvPr/>
        </p:nvGrpSpPr>
        <p:grpSpPr>
          <a:xfrm>
            <a:off x="1451752" y="5490945"/>
            <a:ext cx="1023913" cy="657659"/>
            <a:chOff x="5625233" y="3348677"/>
            <a:chExt cx="1115568" cy="716529"/>
          </a:xfrm>
        </p:grpSpPr>
        <p:pic>
          <p:nvPicPr>
            <p:cNvPr id="47" name="Graphic 60"/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5951092" y="3348677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" name="TextBox 16"/>
            <p:cNvSpPr txBox="1">
              <a:spLocks noChangeArrowheads="1"/>
            </p:cNvSpPr>
            <p:nvPr/>
          </p:nvSpPr>
          <p:spPr>
            <a:xfrm>
              <a:off x="5625233" y="3803594"/>
              <a:ext cx="1115568" cy="2852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>
              <a:spAutoFit/>
            </a:bodyPr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100" b="0" i="0" u="none" strike="noStrike" kern="1200" cap="none" spc="0" normalizeH="0" baseline="0">
                  <a:solidFill>
                    <a:srgbClr val="000000"/>
                  </a:solidFill>
                  <a:latin typeface="Arial"/>
                  <a:ea typeface="Amazon Ember"/>
                  <a:cs typeface="Arial"/>
                </a:rPr>
                <a:t>NGINX</a:t>
              </a:r>
            </a:p>
          </p:txBody>
        </p:sp>
      </p:grpSp>
      <p:cxnSp>
        <p:nvCxnSpPr>
          <p:cNvPr id="49" name="Straight Arrow Connector 8"/>
          <p:cNvCxnSpPr>
            <a:stCxn id="29" idx="3"/>
            <a:endCxn id="37" idx="1"/>
          </p:cNvCxnSpPr>
          <p:nvPr/>
        </p:nvCxnSpPr>
        <p:spPr>
          <a:xfrm>
            <a:off x="2166437" y="3576688"/>
            <a:ext cx="1627198" cy="1081036"/>
          </a:xfrm>
          <a:prstGeom prst="straightConnector1">
            <a:avLst/>
          </a:prstGeom>
          <a:ln w="12700">
            <a:solidFill>
              <a:srgbClr val="545B64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8"/>
          <p:cNvCxnSpPr>
            <a:stCxn id="44" idx="3"/>
            <a:endCxn id="37" idx="1"/>
          </p:cNvCxnSpPr>
          <p:nvPr/>
        </p:nvCxnSpPr>
        <p:spPr>
          <a:xfrm>
            <a:off x="2168963" y="4643488"/>
            <a:ext cx="1624672" cy="14236"/>
          </a:xfrm>
          <a:prstGeom prst="straightConnector1">
            <a:avLst/>
          </a:prstGeom>
          <a:ln w="12700">
            <a:solidFill>
              <a:srgbClr val="545B64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8"/>
          <p:cNvCxnSpPr>
            <a:stCxn id="47" idx="3"/>
            <a:endCxn id="37" idx="1"/>
          </p:cNvCxnSpPr>
          <p:nvPr/>
        </p:nvCxnSpPr>
        <p:spPr>
          <a:xfrm flipV="1">
            <a:off x="2170475" y="4657725"/>
            <a:ext cx="1623160" cy="1043039"/>
          </a:xfrm>
          <a:prstGeom prst="straightConnector1">
            <a:avLst/>
          </a:prstGeom>
          <a:ln w="12700">
            <a:solidFill>
              <a:srgbClr val="545B64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8"/>
          <p:cNvCxnSpPr>
            <a:stCxn id="37" idx="3"/>
          </p:cNvCxnSpPr>
          <p:nvPr/>
        </p:nvCxnSpPr>
        <p:spPr>
          <a:xfrm>
            <a:off x="4871466" y="4657725"/>
            <a:ext cx="1177290" cy="0"/>
          </a:xfrm>
          <a:prstGeom prst="straightConnector1">
            <a:avLst/>
          </a:prstGeom>
          <a:ln w="12700">
            <a:solidFill>
              <a:srgbClr val="545B64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8"/>
          <p:cNvCxnSpPr/>
          <p:nvPr/>
        </p:nvCxnSpPr>
        <p:spPr>
          <a:xfrm>
            <a:off x="7621308" y="4641476"/>
            <a:ext cx="1393846" cy="0"/>
          </a:xfrm>
          <a:prstGeom prst="straightConnector1">
            <a:avLst/>
          </a:prstGeom>
          <a:ln w="12700">
            <a:solidFill>
              <a:srgbClr val="545B64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18"/>
          <p:cNvSpPr txBox="1">
            <a:spLocks noChangeArrowheads="1"/>
          </p:cNvSpPr>
          <p:nvPr/>
        </p:nvSpPr>
        <p:spPr>
          <a:xfrm>
            <a:off x="2117310" y="4182209"/>
            <a:ext cx="1003298" cy="27086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Arial"/>
                <a:ea typeface="Amazon Ember"/>
                <a:cs typeface="Arial"/>
              </a:rPr>
              <a:t>로그스트림</a:t>
            </a:r>
          </a:p>
        </p:txBody>
      </p:sp>
      <p:sp>
        <p:nvSpPr>
          <p:cNvPr id="55" name="내용 개체 틀 2"/>
          <p:cNvSpPr>
            <a:spLocks noGrp="1"/>
          </p:cNvSpPr>
          <p:nvPr>
            <p:ph idx="1"/>
          </p:nvPr>
        </p:nvSpPr>
        <p:spPr>
          <a:xfrm>
            <a:off x="838200" y="1635125"/>
            <a:ext cx="10515600" cy="1493838"/>
          </a:xfrm>
        </p:spPr>
        <p:txBody>
          <a:bodyPr vert="horz" lIns="91440" tIns="45720" rIns="91440" bIns="45720">
            <a:normAutofit lnSpcReduction="10000"/>
          </a:bodyPr>
          <a:lstStyle/>
          <a:p>
            <a:pPr marL="0" lvl="0" indent="0" algn="l" defTabSz="914400" rtl="0" eaLnBrk="1" latinLnBrk="1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쿠버네티스는 파드가 정상상태가 아니면 새로 생성을 하고 그 후 죽은 파드에 있는 컨테이너가 남긴로그는 밑의 과정처럼 로그가 전송되며 관리가 가능합니다</a:t>
            </a: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</p:txBody>
      </p:sp>
      <p:sp>
        <p:nvSpPr>
          <p:cNvPr id="56" name="TextBox 18"/>
          <p:cNvSpPr txBox="1">
            <a:spLocks noChangeArrowheads="1"/>
          </p:cNvSpPr>
          <p:nvPr/>
        </p:nvSpPr>
        <p:spPr>
          <a:xfrm>
            <a:off x="3827728" y="5287109"/>
            <a:ext cx="1003298" cy="27086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Arial"/>
                <a:ea typeface="Amazon Ember"/>
                <a:cs typeface="Arial"/>
              </a:rPr>
              <a:t>로그 수집</a:t>
            </a:r>
          </a:p>
        </p:txBody>
      </p:sp>
      <p:sp>
        <p:nvSpPr>
          <p:cNvPr id="57" name="TextBox 18"/>
          <p:cNvSpPr txBox="1">
            <a:spLocks noChangeArrowheads="1"/>
          </p:cNvSpPr>
          <p:nvPr/>
        </p:nvSpPr>
        <p:spPr>
          <a:xfrm>
            <a:off x="6283818" y="5273502"/>
            <a:ext cx="1003298" cy="27086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Arial"/>
                <a:ea typeface="Amazon Ember"/>
                <a:cs typeface="Arial"/>
              </a:rPr>
              <a:t>로그 저장소</a:t>
            </a:r>
          </a:p>
        </p:txBody>
      </p:sp>
      <p:sp>
        <p:nvSpPr>
          <p:cNvPr id="58" name="TextBox 18"/>
          <p:cNvSpPr txBox="1">
            <a:spLocks noChangeArrowheads="1"/>
          </p:cNvSpPr>
          <p:nvPr/>
        </p:nvSpPr>
        <p:spPr>
          <a:xfrm>
            <a:off x="9026078" y="5287109"/>
            <a:ext cx="1265078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 dirty="0">
                <a:solidFill>
                  <a:srgbClr val="000000"/>
                </a:solidFill>
                <a:latin typeface="Arial"/>
                <a:ea typeface="Amazon Ember"/>
                <a:cs typeface="Arial"/>
              </a:rPr>
              <a:t>로그 대시보드</a:t>
            </a:r>
          </a:p>
        </p:txBody>
      </p:sp>
    </p:spTree>
    <p:extLst>
      <p:ext uri="{BB962C8B-B14F-4D97-AF65-F5344CB8AC3E}">
        <p14:creationId xmlns:p14="http://schemas.microsoft.com/office/powerpoint/2010/main" val="2136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>
              <a:defRPr/>
            </a:pPr>
            <a:r>
              <a:rPr lang="ko-KR" altLang="en-US"/>
              <a:t>라우터 작동 방식</a:t>
            </a:r>
          </a:p>
        </p:txBody>
      </p:sp>
      <p:sp>
        <p:nvSpPr>
          <p:cNvPr id="4" name="Rectangle 32"/>
          <p:cNvSpPr/>
          <p:nvPr/>
        </p:nvSpPr>
        <p:spPr>
          <a:xfrm>
            <a:off x="1285313" y="3118629"/>
            <a:ext cx="1685713" cy="1475849"/>
          </a:xfrm>
          <a:prstGeom prst="rect">
            <a:avLst/>
          </a:prstGeom>
          <a:solidFill>
            <a:srgbClr val="1D8900">
              <a:alpha val="9410"/>
            </a:srgbClr>
          </a:solidFill>
          <a:ln w="12700" cap="flat" cmpd="sng" algn="ctr">
            <a:noFill/>
            <a:prstDash val="dash"/>
            <a:miter/>
          </a:ln>
        </p:spPr>
        <p:txBody>
          <a:bodyPr lIns="502920"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sz="1200" b="0" i="0" u="none" strike="noStrike" kern="1200" cap="none" spc="0" normalizeH="0" baseline="0">
                <a:solidFill>
                  <a:srgbClr val="1E8900"/>
                </a:solidFill>
                <a:latin typeface="Arial"/>
                <a:cs typeface="Arial"/>
              </a:rPr>
              <a:t>Public subnet</a:t>
            </a:r>
          </a:p>
        </p:txBody>
      </p:sp>
      <p:sp>
        <p:nvSpPr>
          <p:cNvPr id="5" name="Rectangle 32"/>
          <p:cNvSpPr/>
          <p:nvPr/>
        </p:nvSpPr>
        <p:spPr>
          <a:xfrm>
            <a:off x="9356104" y="3116249"/>
            <a:ext cx="1685713" cy="1475849"/>
          </a:xfrm>
          <a:prstGeom prst="rect">
            <a:avLst/>
          </a:prstGeom>
          <a:solidFill>
            <a:srgbClr val="1D8900">
              <a:alpha val="9410"/>
            </a:srgbClr>
          </a:solidFill>
          <a:ln w="12700" cap="flat" cmpd="sng" algn="ctr">
            <a:noFill/>
            <a:prstDash val="dash"/>
            <a:miter/>
          </a:ln>
        </p:spPr>
        <p:txBody>
          <a:bodyPr lIns="502920"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sz="1200" b="0" i="0" u="none" strike="noStrike" kern="1200" cap="none" spc="0" normalizeH="0" baseline="0">
                <a:solidFill>
                  <a:srgbClr val="1E8900"/>
                </a:solidFill>
                <a:latin typeface="Arial"/>
                <a:cs typeface="Arial"/>
              </a:rPr>
              <a:t>Public subnet</a:t>
            </a:r>
          </a:p>
        </p:txBody>
      </p:sp>
      <p:sp>
        <p:nvSpPr>
          <p:cNvPr id="6" name="Rectangle 10"/>
          <p:cNvSpPr/>
          <p:nvPr/>
        </p:nvSpPr>
        <p:spPr>
          <a:xfrm>
            <a:off x="9208370" y="2288606"/>
            <a:ext cx="1971735" cy="4411513"/>
          </a:xfrm>
          <a:prstGeom prst="rect">
            <a:avLst/>
          </a:prstGeom>
          <a:noFill/>
          <a:ln w="12700" cap="flat" cmpd="sng" algn="ctr">
            <a:solidFill>
              <a:srgbClr val="5B9CD5">
                <a:alpha val="100000"/>
              </a:srgbClr>
            </a:solidFill>
            <a:prstDash val="dash"/>
            <a:miter/>
          </a:ln>
        </p:spPr>
        <p:txBody>
          <a:bodyPr tIns="91440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sz="1200" b="0" i="0" u="none" strike="noStrike" kern="1200" cap="none" spc="0" normalizeH="0" baseline="0">
                <a:solidFill>
                  <a:srgbClr val="5B9CD5"/>
                </a:solidFill>
                <a:latin typeface="Arial"/>
                <a:cs typeface="Arial"/>
              </a:rPr>
              <a:t>Availability Zone C</a:t>
            </a:r>
          </a:p>
        </p:txBody>
      </p:sp>
      <p:sp>
        <p:nvSpPr>
          <p:cNvPr id="7" name="Rectangle 31"/>
          <p:cNvSpPr/>
          <p:nvPr/>
        </p:nvSpPr>
        <p:spPr>
          <a:xfrm>
            <a:off x="1389659" y="3445272"/>
            <a:ext cx="1544491" cy="469503"/>
          </a:xfrm>
          <a:prstGeom prst="rect">
            <a:avLst/>
          </a:prstGeom>
          <a:noFill/>
          <a:ln w="12700" cap="flat" cmpd="sng" algn="ctr">
            <a:solidFill>
              <a:srgbClr val="D86613">
                <a:alpha val="100000"/>
              </a:srgbClr>
            </a:solidFill>
            <a:prstDash val="solid"/>
            <a:miter/>
          </a:ln>
        </p:spPr>
        <p:txBody>
          <a:bodyPr lIns="502920" tIns="91440"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sz="1200" b="0" i="0" u="none" strike="noStrike" kern="1200" cap="none" spc="0" normalizeH="0" baseline="0">
                <a:ln w="0"/>
                <a:solidFill>
                  <a:srgbClr val="D86613"/>
                </a:solidFill>
                <a:latin typeface="Arial"/>
                <a:cs typeface="Arial"/>
              </a:rPr>
              <a:t>EC2 instance</a:t>
            </a:r>
          </a:p>
        </p:txBody>
      </p:sp>
      <p:pic>
        <p:nvPicPr>
          <p:cNvPr id="8" name="Graphic 3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964" y="3439160"/>
            <a:ext cx="284004" cy="284004"/>
          </a:xfrm>
          <a:prstGeom prst="rect">
            <a:avLst/>
          </a:prstGeom>
        </p:spPr>
      </p:pic>
      <p:sp>
        <p:nvSpPr>
          <p:cNvPr id="9" name="Rectangle 31"/>
          <p:cNvSpPr/>
          <p:nvPr/>
        </p:nvSpPr>
        <p:spPr>
          <a:xfrm>
            <a:off x="1389442" y="4028335"/>
            <a:ext cx="1544708" cy="492399"/>
          </a:xfrm>
          <a:prstGeom prst="rect">
            <a:avLst/>
          </a:prstGeom>
          <a:noFill/>
          <a:ln w="12700" cap="flat" cmpd="sng" algn="ctr">
            <a:solidFill>
              <a:srgbClr val="D86613">
                <a:alpha val="100000"/>
              </a:srgbClr>
            </a:solidFill>
            <a:prstDash val="solid"/>
            <a:miter/>
          </a:ln>
        </p:spPr>
        <p:txBody>
          <a:bodyPr lIns="502920" tIns="91440"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sz="1200" b="0" i="0" u="none" strike="noStrike" kern="1200" cap="none" spc="0" normalizeH="0" baseline="0">
                <a:ln w="0"/>
                <a:solidFill>
                  <a:srgbClr val="D86613"/>
                </a:solidFill>
                <a:latin typeface="Arial"/>
                <a:cs typeface="Arial"/>
              </a:rPr>
              <a:t>EC2 instance</a:t>
            </a:r>
          </a:p>
        </p:txBody>
      </p:sp>
      <p:pic>
        <p:nvPicPr>
          <p:cNvPr id="10" name="Graphic 3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5647" y="4021167"/>
            <a:ext cx="286136" cy="278992"/>
          </a:xfrm>
          <a:prstGeom prst="rect">
            <a:avLst/>
          </a:prstGeom>
        </p:spPr>
      </p:pic>
      <p:sp>
        <p:nvSpPr>
          <p:cNvPr id="13" name="직사각형 43"/>
          <p:cNvSpPr/>
          <p:nvPr/>
        </p:nvSpPr>
        <p:spPr>
          <a:xfrm>
            <a:off x="1913720" y="3667626"/>
            <a:ext cx="698484" cy="269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Arial"/>
                <a:cs typeface="Arial"/>
              </a:rPr>
              <a:t>E-class</a:t>
            </a:r>
          </a:p>
        </p:txBody>
      </p:sp>
      <p:sp>
        <p:nvSpPr>
          <p:cNvPr id="14" name="직사각형 61"/>
          <p:cNvSpPr/>
          <p:nvPr/>
        </p:nvSpPr>
        <p:spPr>
          <a:xfrm>
            <a:off x="1888195" y="4281941"/>
            <a:ext cx="833690" cy="259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100" b="1" i="0" u="none" strike="noStrike" kern="1200" cap="none" spc="0" normalizeH="0" baseline="0">
                <a:solidFill>
                  <a:srgbClr val="000000"/>
                </a:solidFill>
                <a:latin typeface="Arial"/>
                <a:cs typeface="Arial"/>
              </a:rPr>
              <a:t>종합정보</a:t>
            </a:r>
            <a:endParaRPr kumimoji="0" lang="en-US" altLang="ko-KR" sz="1100" b="1" i="0" u="none" strike="noStrike" kern="1200" cap="none" spc="0" normalizeH="0" baseline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5" name="Rectangle 7"/>
          <p:cNvSpPr/>
          <p:nvPr/>
        </p:nvSpPr>
        <p:spPr>
          <a:xfrm>
            <a:off x="9362515" y="5156198"/>
            <a:ext cx="1677424" cy="1110300"/>
          </a:xfrm>
          <a:prstGeom prst="rect">
            <a:avLst/>
          </a:prstGeom>
          <a:solidFill>
            <a:srgbClr val="007CBC">
              <a:alpha val="9410"/>
            </a:srgbClr>
          </a:solidFill>
          <a:ln w="12700" cap="flat" cmpd="sng" algn="ctr">
            <a:noFill/>
            <a:prstDash val="dash"/>
            <a:miter/>
          </a:ln>
        </p:spPr>
        <p:txBody>
          <a:bodyPr lIns="502920"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sz="1200" b="0" i="0" u="none" strike="noStrike" kern="1200" cap="none" spc="0" normalizeH="0" baseline="0">
                <a:solidFill>
                  <a:srgbClr val="5B9CD5"/>
                </a:solidFill>
                <a:latin typeface="Arial"/>
                <a:cs typeface="Arial"/>
              </a:rPr>
              <a:t>Private subnet</a:t>
            </a:r>
          </a:p>
        </p:txBody>
      </p:sp>
      <p:pic>
        <p:nvPicPr>
          <p:cNvPr id="16" name="Graphic 2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364247" y="5152846"/>
            <a:ext cx="286251" cy="283881"/>
          </a:xfrm>
          <a:prstGeom prst="rect">
            <a:avLst/>
          </a:prstGeom>
        </p:spPr>
      </p:pic>
      <p:pic>
        <p:nvPicPr>
          <p:cNvPr id="17" name="Graphic 1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361993" y="3116249"/>
            <a:ext cx="279619" cy="279619"/>
          </a:xfrm>
          <a:prstGeom prst="rect">
            <a:avLst/>
          </a:prstGeom>
        </p:spPr>
      </p:pic>
      <p:sp>
        <p:nvSpPr>
          <p:cNvPr id="18" name="Rectangle 10"/>
          <p:cNvSpPr/>
          <p:nvPr/>
        </p:nvSpPr>
        <p:spPr>
          <a:xfrm>
            <a:off x="1137580" y="2290986"/>
            <a:ext cx="1971735" cy="4407954"/>
          </a:xfrm>
          <a:prstGeom prst="rect">
            <a:avLst/>
          </a:prstGeom>
          <a:noFill/>
          <a:ln w="12700" cap="flat" cmpd="sng" algn="ctr">
            <a:solidFill>
              <a:srgbClr val="5B9CD5">
                <a:alpha val="100000"/>
              </a:srgbClr>
            </a:solidFill>
            <a:prstDash val="dash"/>
            <a:miter/>
          </a:ln>
        </p:spPr>
        <p:txBody>
          <a:bodyPr tIns="91440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sz="1200" b="0" i="0" u="none" strike="noStrike" kern="1200" cap="none" spc="0" normalizeH="0" baseline="0">
                <a:solidFill>
                  <a:srgbClr val="5B9CD5"/>
                </a:solidFill>
                <a:latin typeface="Arial"/>
                <a:cs typeface="Arial"/>
              </a:rPr>
              <a:t>Availability Zone 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5B9CD5"/>
                </a:solidFill>
                <a:latin typeface="Arial"/>
                <a:cs typeface="Arial"/>
              </a:rPr>
              <a:t>A</a:t>
            </a:r>
          </a:p>
        </p:txBody>
      </p:sp>
      <p:sp>
        <p:nvSpPr>
          <p:cNvPr id="19" name="Rectangle 7"/>
          <p:cNvSpPr/>
          <p:nvPr/>
        </p:nvSpPr>
        <p:spPr>
          <a:xfrm>
            <a:off x="1291724" y="5158579"/>
            <a:ext cx="1677424" cy="1110300"/>
          </a:xfrm>
          <a:prstGeom prst="rect">
            <a:avLst/>
          </a:prstGeom>
          <a:solidFill>
            <a:srgbClr val="007CBC">
              <a:alpha val="9410"/>
            </a:srgbClr>
          </a:solidFill>
          <a:ln w="12700" cap="flat" cmpd="sng" algn="ctr">
            <a:noFill/>
            <a:prstDash val="dash"/>
            <a:miter/>
          </a:ln>
        </p:spPr>
        <p:txBody>
          <a:bodyPr lIns="502920"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sz="1200" b="0" i="0" u="none" strike="noStrike" kern="1200" cap="none" spc="0" normalizeH="0" baseline="0">
                <a:solidFill>
                  <a:srgbClr val="5B9CD5"/>
                </a:solidFill>
                <a:latin typeface="Arial"/>
                <a:cs typeface="Arial"/>
              </a:rPr>
              <a:t>Private subnet</a:t>
            </a:r>
          </a:p>
        </p:txBody>
      </p:sp>
      <p:pic>
        <p:nvPicPr>
          <p:cNvPr id="20" name="Graphic 2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93456" y="5155227"/>
            <a:ext cx="286251" cy="283881"/>
          </a:xfrm>
          <a:prstGeom prst="rect">
            <a:avLst/>
          </a:prstGeom>
        </p:spPr>
      </p:pic>
      <p:pic>
        <p:nvPicPr>
          <p:cNvPr id="21" name="Graphic 1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291201" y="3122600"/>
            <a:ext cx="283588" cy="283588"/>
          </a:xfrm>
          <a:prstGeom prst="rect">
            <a:avLst/>
          </a:prstGeom>
        </p:spPr>
      </p:pic>
      <p:pic>
        <p:nvPicPr>
          <p:cNvPr id="22" name="Graphic 62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966131" y="5527047"/>
            <a:ext cx="323850" cy="32385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extBox 16"/>
          <p:cNvSpPr txBox="1">
            <a:spLocks noChangeArrowheads="1"/>
          </p:cNvSpPr>
          <p:nvPr/>
        </p:nvSpPr>
        <p:spPr>
          <a:xfrm>
            <a:off x="1434548" y="5905763"/>
            <a:ext cx="1378205" cy="259717"/>
          </a:xfrm>
          <a:prstGeom prst="rect">
            <a:avLst/>
          </a:prstGeom>
          <a:noFill/>
          <a:ln>
            <a:noFill/>
          </a:ln>
        </p:spPr>
        <p:txBody>
          <a:bodyPr wrap="square" lIns="0" rIns="0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100" b="0" i="0" u="none" strike="noStrike" kern="1200" cap="none" spc="0" normalizeH="0" baseline="0">
                <a:solidFill>
                  <a:srgbClr val="000000"/>
                </a:solidFill>
                <a:latin typeface="Arial"/>
                <a:ea typeface="Amazon Ember"/>
                <a:cs typeface="Arial"/>
              </a:rPr>
              <a:t>Kubernetes nodes</a:t>
            </a:r>
          </a:p>
        </p:txBody>
      </p:sp>
      <p:sp>
        <p:nvSpPr>
          <p:cNvPr id="24" name="Rectangle 40"/>
          <p:cNvSpPr/>
          <p:nvPr/>
        </p:nvSpPr>
        <p:spPr>
          <a:xfrm>
            <a:off x="1391260" y="5478411"/>
            <a:ext cx="9533578" cy="715602"/>
          </a:xfrm>
          <a:prstGeom prst="rect">
            <a:avLst/>
          </a:prstGeom>
          <a:noFill/>
          <a:ln w="12700" cap="flat" cmpd="sng" algn="ctr">
            <a:solidFill>
              <a:srgbClr val="D86613">
                <a:alpha val="100000"/>
              </a:srgbClr>
            </a:solidFill>
            <a:prstDash val="dash"/>
            <a:miter/>
          </a:ln>
        </p:spPr>
        <p:txBody>
          <a:bodyPr tIns="91440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sz="1200" b="0" i="0" u="none" strike="noStrike" kern="1200" cap="none" spc="0" normalizeH="0" baseline="0">
                <a:solidFill>
                  <a:srgbClr val="D86613"/>
                </a:solidFill>
                <a:latin typeface="Arial"/>
                <a:cs typeface="Arial"/>
              </a:rPr>
              <a:t>Auto</a:t>
            </a:r>
            <a:r>
              <a:rPr kumimoji="0" lang="ko-KR" altLang="en-US" sz="1200" b="0" i="0" u="none" strike="noStrike" kern="1200" cap="none" spc="0" normalizeH="0" baseline="0">
                <a:solidFill>
                  <a:srgbClr val="D86613"/>
                </a:solidFill>
                <a:latin typeface="Arial"/>
                <a:cs typeface="Arial"/>
              </a:rPr>
              <a:t> </a:t>
            </a:r>
            <a:r>
              <a:rPr kumimoji="0" lang="en-US" sz="1200" b="0" i="0" u="none" strike="noStrike" kern="1200" cap="none" spc="0" normalizeH="0" baseline="0">
                <a:solidFill>
                  <a:srgbClr val="D86613"/>
                </a:solidFill>
                <a:latin typeface="Arial"/>
                <a:cs typeface="Arial"/>
              </a:rPr>
              <a:t>Scaling</a:t>
            </a:r>
            <a:r>
              <a:rPr kumimoji="0" lang="ko-KR" altLang="en-US" sz="1200" b="0" i="0" u="none" strike="noStrike" kern="1200" cap="none" spc="0" normalizeH="0" baseline="0">
                <a:solidFill>
                  <a:srgbClr val="D86613"/>
                </a:solidFill>
                <a:latin typeface="Arial"/>
                <a:cs typeface="Arial"/>
              </a:rPr>
              <a:t> </a:t>
            </a:r>
            <a:r>
              <a:rPr kumimoji="0" lang="en-US" sz="1200" b="0" i="0" u="none" strike="noStrike" kern="1200" cap="none" spc="0" normalizeH="0" baseline="0">
                <a:solidFill>
                  <a:srgbClr val="D86613"/>
                </a:solidFill>
                <a:latin typeface="Arial"/>
                <a:cs typeface="Arial"/>
              </a:rPr>
              <a:t>group</a:t>
            </a:r>
          </a:p>
        </p:txBody>
      </p:sp>
      <p:pic>
        <p:nvPicPr>
          <p:cNvPr id="25" name="Graphic 39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385083" y="5466800"/>
            <a:ext cx="282664" cy="278847"/>
          </a:xfrm>
          <a:prstGeom prst="rect">
            <a:avLst/>
          </a:prstGeom>
        </p:spPr>
      </p:pic>
      <p:cxnSp>
        <p:nvCxnSpPr>
          <p:cNvPr id="26" name="Straight Arrow Connector 24"/>
          <p:cNvCxnSpPr>
            <a:stCxn id="4" idx="2"/>
            <a:endCxn id="19" idx="0"/>
          </p:cNvCxnSpPr>
          <p:nvPr/>
        </p:nvCxnSpPr>
        <p:spPr>
          <a:xfrm rot="16200000" flipH="1">
            <a:off x="1847254" y="4875393"/>
            <a:ext cx="564100" cy="2270"/>
          </a:xfrm>
          <a:prstGeom prst="straightConnector1">
            <a:avLst/>
          </a:prstGeom>
          <a:noFill/>
          <a:ln w="12700" cap="flat" cmpd="sng" algn="ctr">
            <a:solidFill>
              <a:srgbClr val="545B64">
                <a:alpha val="100000"/>
              </a:srgbClr>
            </a:solidFill>
            <a:prstDash val="solid"/>
            <a:miter/>
            <a:headEnd w="med" len="sm"/>
            <a:tailEnd type="arrow" w="med" len="sm"/>
          </a:ln>
        </p:spPr>
      </p:cxnSp>
      <p:cxnSp>
        <p:nvCxnSpPr>
          <p:cNvPr id="27" name="Straight Arrow Connector 24"/>
          <p:cNvCxnSpPr/>
          <p:nvPr/>
        </p:nvCxnSpPr>
        <p:spPr>
          <a:xfrm rot="16200000" flipV="1">
            <a:off x="1847252" y="4868252"/>
            <a:ext cx="564100" cy="2266"/>
          </a:xfrm>
          <a:prstGeom prst="straightConnector1">
            <a:avLst/>
          </a:prstGeom>
          <a:noFill/>
          <a:ln w="12700" cap="flat" cmpd="sng" algn="ctr">
            <a:solidFill>
              <a:srgbClr val="545B64">
                <a:alpha val="100000"/>
              </a:srgbClr>
            </a:solidFill>
            <a:prstDash val="solid"/>
            <a:miter/>
            <a:headEnd w="med" len="sm"/>
            <a:tailEnd type="arrow" w="med" len="sm"/>
          </a:ln>
        </p:spPr>
      </p:cxnSp>
      <p:sp>
        <p:nvSpPr>
          <p:cNvPr id="28" name="TextBox 8"/>
          <p:cNvSpPr txBox="1">
            <a:spLocks noChangeArrowheads="1"/>
          </p:cNvSpPr>
          <p:nvPr/>
        </p:nvSpPr>
        <p:spPr>
          <a:xfrm>
            <a:off x="9463090" y="4065991"/>
            <a:ext cx="1493838" cy="41837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en-US" sz="1100" b="0" i="0" u="none" strike="noStrike" kern="1200" cap="none" spc="0" normalizeH="0" baseline="0">
                <a:solidFill>
                  <a:srgbClr val="000000"/>
                </a:solidFill>
                <a:latin typeface="Arial"/>
                <a:ea typeface="Amazon Ember"/>
                <a:cs typeface="Arial"/>
              </a:rPr>
              <a:t>MySQL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en-US" sz="1100" b="0" i="0" u="none" strike="noStrike" kern="1200" cap="none" spc="0" normalizeH="0" baseline="0">
                <a:solidFill>
                  <a:srgbClr val="000000"/>
                </a:solidFill>
                <a:latin typeface="Arial"/>
                <a:ea typeface="Amazon Ember"/>
                <a:cs typeface="Arial"/>
              </a:rPr>
              <a:t>instance</a:t>
            </a:r>
          </a:p>
        </p:txBody>
      </p:sp>
      <p:pic>
        <p:nvPicPr>
          <p:cNvPr id="29" name="Graphic 53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9961883" y="3608791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6"/>
          <p:cNvSpPr/>
          <p:nvPr/>
        </p:nvSpPr>
        <p:spPr>
          <a:xfrm>
            <a:off x="484843" y="2582580"/>
            <a:ext cx="11338118" cy="4014889"/>
          </a:xfrm>
          <a:prstGeom prst="rect">
            <a:avLst/>
          </a:prstGeom>
          <a:noFill/>
          <a:ln w="12700" cap="flat" cmpd="sng" algn="ctr">
            <a:solidFill>
              <a:srgbClr val="1E8900">
                <a:alpha val="100000"/>
              </a:srgbClr>
            </a:solidFill>
            <a:prstDash val="solid"/>
            <a:miter/>
          </a:ln>
        </p:spPr>
        <p:txBody>
          <a:bodyPr lIns="502920" tIns="91440"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sz="1200" b="0" i="0" u="none" strike="noStrike" kern="1200" cap="none" spc="0" normalizeH="0" baseline="0">
                <a:ln w="0"/>
                <a:solidFill>
                  <a:srgbClr val="1E8900"/>
                </a:solidFill>
                <a:latin typeface="Arial"/>
                <a:cs typeface="Arial"/>
              </a:rPr>
              <a:t>VPC</a:t>
            </a:r>
            <a:endParaRPr kumimoji="0" lang="en-US" sz="1200" b="0" i="0" u="none" strike="noStrike" kern="1200" cap="none" spc="0" normalizeH="0" baseline="0">
              <a:solidFill>
                <a:srgbClr val="1E8900"/>
              </a:solidFill>
              <a:latin typeface="Arial"/>
              <a:cs typeface="Arial"/>
            </a:endParaRPr>
          </a:p>
        </p:txBody>
      </p:sp>
      <p:pic>
        <p:nvPicPr>
          <p:cNvPr id="32" name="Graphic 16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82122" y="2582405"/>
            <a:ext cx="381000" cy="381000"/>
          </a:xfrm>
          <a:prstGeom prst="rect">
            <a:avLst/>
          </a:prstGeom>
        </p:spPr>
      </p:pic>
      <p:sp>
        <p:nvSpPr>
          <p:cNvPr id="33" name="TextBox 27"/>
          <p:cNvSpPr txBox="1">
            <a:spLocks noChangeArrowheads="1"/>
          </p:cNvSpPr>
          <p:nvPr/>
        </p:nvSpPr>
        <p:spPr>
          <a:xfrm>
            <a:off x="5273675" y="4143375"/>
            <a:ext cx="1644650" cy="26479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lvl="0" algn="ctr" eaLnBrk="1" hangingPunct="1">
              <a:defRPr/>
            </a:pPr>
            <a:r>
              <a:rPr lang="en-US" altLang="en-US" sz="1200">
                <a:latin typeface="Arial"/>
                <a:ea typeface="Amazon Ember"/>
                <a:cs typeface="Arial"/>
              </a:rPr>
              <a:t>Router</a:t>
            </a:r>
          </a:p>
        </p:txBody>
      </p:sp>
      <p:pic>
        <p:nvPicPr>
          <p:cNvPr id="34" name="Graphic 31"/>
          <p:cNvPicPr>
            <a:picLocks noChangeAspect="1" noChangeArrowheads="1"/>
          </p:cNvPicPr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5867400" y="3686175"/>
            <a:ext cx="457200" cy="457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4708207" y="2642129"/>
          <a:ext cx="2775585" cy="9601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383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2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6694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500"/>
                        <a:t>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500"/>
                        <a:t>타겟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694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500"/>
                        <a:t>10.0.0.0/16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500"/>
                        <a:t>Local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018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500"/>
                        <a:t>0.0.0.0/0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500"/>
                        <a:t>BC-IGW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4708207" y="4397904"/>
          <a:ext cx="2775585" cy="9601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383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2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6694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500"/>
                        <a:t>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500"/>
                        <a:t>타겟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694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500"/>
                        <a:t>10.0.0.0/16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500"/>
                        <a:t>Local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018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500"/>
                        <a:t>0.0.0.0/0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500"/>
                        <a:t>NAT-GW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8" name="Freeform 23"/>
          <p:cNvSpPr/>
          <p:nvPr/>
        </p:nvSpPr>
        <p:spPr>
          <a:xfrm>
            <a:off x="3027261" y="3914775"/>
            <a:ext cx="522702" cy="1846005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 cap="flat" cmpd="sng" algn="ctr">
            <a:solidFill>
              <a:srgbClr val="44546A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40" name="Straight Arrow Connector 7"/>
          <p:cNvCxnSpPr/>
          <p:nvPr/>
        </p:nvCxnSpPr>
        <p:spPr>
          <a:xfrm>
            <a:off x="3557288" y="4010025"/>
            <a:ext cx="2093010" cy="0"/>
          </a:xfrm>
          <a:prstGeom prst="straightConnector1">
            <a:avLst/>
          </a:prstGeom>
          <a:noFill/>
          <a:ln w="12700" cap="flat" cmpd="sng" algn="ctr">
            <a:solidFill>
              <a:srgbClr val="545B64">
                <a:alpha val="100000"/>
              </a:srgbClr>
            </a:solidFill>
            <a:prstDash val="solid"/>
            <a:miter/>
            <a:headEnd w="med" len="sm"/>
            <a:tailEnd w="med" len="sm"/>
          </a:ln>
        </p:spPr>
      </p:cxnSp>
      <p:sp>
        <p:nvSpPr>
          <p:cNvPr id="41" name="Freeform 23"/>
          <p:cNvSpPr/>
          <p:nvPr/>
        </p:nvSpPr>
        <p:spPr>
          <a:xfrm rot="10816458">
            <a:off x="8751785" y="3916015"/>
            <a:ext cx="522702" cy="1846005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 cap="flat" cmpd="sng" algn="ctr">
            <a:solidFill>
              <a:srgbClr val="44546A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42" name="Straight Arrow Connector 7"/>
          <p:cNvCxnSpPr/>
          <p:nvPr/>
        </p:nvCxnSpPr>
        <p:spPr>
          <a:xfrm>
            <a:off x="6551538" y="4009197"/>
            <a:ext cx="2203911" cy="0"/>
          </a:xfrm>
          <a:prstGeom prst="straightConnector1">
            <a:avLst/>
          </a:prstGeom>
          <a:noFill/>
          <a:ln w="12700" cap="flat" cmpd="sng" algn="ctr">
            <a:solidFill>
              <a:srgbClr val="545B64">
                <a:alpha val="100000"/>
              </a:srgbClr>
            </a:solidFill>
            <a:prstDash val="solid"/>
            <a:miter/>
            <a:headEnd w="med" len="sm"/>
            <a:tailEnd w="med" len="sm"/>
          </a:ln>
        </p:spPr>
      </p:cxnSp>
      <p:sp>
        <p:nvSpPr>
          <p:cNvPr id="43" name="TextBox 9"/>
          <p:cNvSpPr txBox="1">
            <a:spLocks noChangeArrowheads="1"/>
          </p:cNvSpPr>
          <p:nvPr/>
        </p:nvSpPr>
        <p:spPr>
          <a:xfrm>
            <a:off x="3539994" y="3007945"/>
            <a:ext cx="1165086" cy="6382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Arial"/>
                <a:ea typeface="Amazon Ember"/>
                <a:cs typeface="Arial"/>
              </a:rPr>
              <a:t>Public Subnet Route Table</a:t>
            </a:r>
            <a:b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Arial"/>
                <a:ea typeface="Amazon Ember"/>
                <a:cs typeface="Arial"/>
              </a:rPr>
            </a:b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Arial"/>
                <a:ea typeface="Amazon Ember"/>
                <a:cs typeface="Arial"/>
              </a:rPr>
              <a:t>(bc-exrt)</a:t>
            </a:r>
          </a:p>
        </p:txBody>
      </p:sp>
      <p:sp>
        <p:nvSpPr>
          <p:cNvPr id="45" name="TextBox 9"/>
          <p:cNvSpPr txBox="1">
            <a:spLocks noChangeArrowheads="1"/>
          </p:cNvSpPr>
          <p:nvPr/>
        </p:nvSpPr>
        <p:spPr>
          <a:xfrm>
            <a:off x="3549519" y="4550995"/>
            <a:ext cx="1241286" cy="6382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Arial"/>
                <a:ea typeface="Amazon Ember"/>
                <a:cs typeface="Arial"/>
              </a:rPr>
              <a:t>Private Subnet Route Table</a:t>
            </a:r>
            <a:b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Arial"/>
                <a:ea typeface="Amazon Ember"/>
                <a:cs typeface="Arial"/>
              </a:rPr>
            </a:b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Arial"/>
                <a:ea typeface="Amazon Ember"/>
                <a:cs typeface="Arial"/>
              </a:rPr>
              <a:t>(bc-inrt)</a:t>
            </a:r>
          </a:p>
        </p:txBody>
      </p:sp>
      <p:cxnSp>
        <p:nvCxnSpPr>
          <p:cNvPr id="46" name="Straight Arrow Connector 7"/>
          <p:cNvCxnSpPr/>
          <p:nvPr/>
        </p:nvCxnSpPr>
        <p:spPr>
          <a:xfrm rot="16200000" flipH="1">
            <a:off x="8010942" y="3525302"/>
            <a:ext cx="948470" cy="0"/>
          </a:xfrm>
          <a:prstGeom prst="straightConnector1">
            <a:avLst/>
          </a:prstGeom>
          <a:noFill/>
          <a:ln w="12700" cap="flat" cmpd="sng" algn="ctr">
            <a:solidFill>
              <a:srgbClr val="545B64">
                <a:alpha val="100000"/>
              </a:srgbClr>
            </a:solidFill>
            <a:prstDash val="solid"/>
            <a:miter/>
            <a:headEnd w="med" len="sm"/>
            <a:tailEnd w="med" len="sm"/>
          </a:ln>
        </p:spPr>
      </p:cxnSp>
      <p:pic>
        <p:nvPicPr>
          <p:cNvPr id="47" name="Graphic 10"/>
          <p:cNvPicPr>
            <a:picLocks noChangeAspect="1" noChangeArrowheads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8260320" y="2334626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TextBox 12"/>
          <p:cNvSpPr txBox="1">
            <a:spLocks noChangeArrowheads="1"/>
          </p:cNvSpPr>
          <p:nvPr/>
        </p:nvSpPr>
        <p:spPr>
          <a:xfrm>
            <a:off x="7785409" y="2766425"/>
            <a:ext cx="1403350" cy="27699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en-US" sz="1200" b="0" i="0" u="none" strike="noStrike" kern="1200" cap="none" spc="0" normalizeH="0" baseline="0">
                <a:solidFill>
                  <a:srgbClr val="000000"/>
                </a:solidFill>
                <a:latin typeface="Arial"/>
                <a:ea typeface="Amazon Ember"/>
                <a:cs typeface="Arial"/>
              </a:rPr>
              <a:t>Internet gateway</a:t>
            </a:r>
          </a:p>
        </p:txBody>
      </p:sp>
      <p:sp>
        <p:nvSpPr>
          <p:cNvPr id="49" name="내용 개체 틀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974292"/>
          </a:xfrm>
        </p:spPr>
        <p:txBody>
          <a:bodyPr vert="horz" lIns="91440" tIns="45720" rIns="91440" bIns="45720">
            <a:normAutofit lnSpcReduction="10000"/>
          </a:bodyPr>
          <a:lstStyle/>
          <a:p>
            <a:pPr marL="0" lvl="0" indent="0" algn="l" defTabSz="914400" rtl="0" eaLnBrk="1" latinLnBrk="1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1. Private Subnet</a:t>
            </a: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이 인터넷과 통신하기 위한 아웃바운드 인스턴스</a:t>
            </a:r>
          </a:p>
          <a:p>
            <a:pPr marL="0" lvl="0" indent="0" algn="l" defTabSz="914400" rtl="0" eaLnBrk="1" latinLnBrk="1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2.Private Subnet</a:t>
            </a: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은 외부에서 요청하는 인바운드는 차단하더라도 아웃바운드 트래픽 허용</a:t>
            </a:r>
          </a:p>
          <a:p>
            <a:pPr marL="0" lvl="0" indent="0" algn="l" defTabSz="914400" rtl="0" eaLnBrk="1" latinLnBrk="1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3.</a:t>
            </a: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Private Subnet</a:t>
            </a: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에서 외부로 요청하는 아웃바운드 트래픽을 받아 </a:t>
            </a:r>
            <a:r>
              <a:rPr kumimoji="0" lang="en-US" altLang="ko-KR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Internet Gateway</a:t>
            </a: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와 연결</a:t>
            </a:r>
          </a:p>
        </p:txBody>
      </p:sp>
    </p:spTree>
    <p:extLst>
      <p:ext uri="{BB962C8B-B14F-4D97-AF65-F5344CB8AC3E}">
        <p14:creationId xmlns:p14="http://schemas.microsoft.com/office/powerpoint/2010/main" val="142768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</Words>
  <Application>Microsoft Office PowerPoint</Application>
  <PresentationFormat>와이드스크린</PresentationFormat>
  <Paragraphs>108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Amazon Ember</vt:lpstr>
      <vt:lpstr>Arial</vt:lpstr>
      <vt:lpstr>Calibri</vt:lpstr>
      <vt:lpstr>맑은 고딕</vt:lpstr>
      <vt:lpstr>Office 테마</vt:lpstr>
      <vt:lpstr>PowerPoint 프레젠테이션</vt:lpstr>
      <vt:lpstr>클라우드 워치 - 슬랙 시스템 구성도</vt:lpstr>
      <vt:lpstr>EFK Stack 시스템 구성도</vt:lpstr>
      <vt:lpstr>라우터 작동 방식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</dc:title>
  <dc:creator>ADMIN</dc:creator>
  <cp:lastModifiedBy>ADMIN</cp:lastModifiedBy>
  <cp:revision>139</cp:revision>
  <dcterms:created xsi:type="dcterms:W3CDTF">2022-09-27T02:00:47Z</dcterms:created>
  <dcterms:modified xsi:type="dcterms:W3CDTF">2022-11-17T04:27:35Z</dcterms:modified>
  <cp:version/>
</cp:coreProperties>
</file>