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2"/>
  </p:notesMasterIdLst>
  <p:handoutMasterIdLst>
    <p:handoutMasterId r:id="rId23"/>
  </p:handoutMasterIdLst>
  <p:sldIdLst>
    <p:sldId id="257" r:id="rId5"/>
    <p:sldId id="389" r:id="rId6"/>
    <p:sldId id="384" r:id="rId7"/>
    <p:sldId id="317" r:id="rId8"/>
    <p:sldId id="393" r:id="rId9"/>
    <p:sldId id="394" r:id="rId10"/>
    <p:sldId id="395" r:id="rId11"/>
    <p:sldId id="397" r:id="rId12"/>
    <p:sldId id="406" r:id="rId13"/>
    <p:sldId id="396" r:id="rId14"/>
    <p:sldId id="398" r:id="rId15"/>
    <p:sldId id="407" r:id="rId16"/>
    <p:sldId id="399" r:id="rId17"/>
    <p:sldId id="400" r:id="rId18"/>
    <p:sldId id="403" r:id="rId19"/>
    <p:sldId id="404" r:id="rId20"/>
    <p:sldId id="40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725" autoAdjust="0"/>
  </p:normalViewPr>
  <p:slideViewPr>
    <p:cSldViewPr snapToGrid="0">
      <p:cViewPr varScale="1">
        <p:scale>
          <a:sx n="68" d="100"/>
          <a:sy n="68" d="100"/>
        </p:scale>
        <p:origin x="84" y="7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12/14/2022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587618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684674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1462685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2374216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3184652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1050904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1309303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725997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203474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571997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186371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2735963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2308614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2.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Freeform: Shape 3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4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Oval 4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1" name="Group 4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2" name="Freeform: Shape 4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4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Oval 4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4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6" name="Rectangle 5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6" descr="A couple of people standing next to a yellow car&#10;&#10;Description automatically generated with low confidence">
            <a:extLst>
              <a:ext uri="{FF2B5EF4-FFF2-40B4-BE49-F238E27FC236}">
                <a16:creationId xmlns:a16="http://schemas.microsoft.com/office/drawing/2014/main" id="{8B16BB6D-EA32-AF33-BE79-7E6E5E4850CF}"/>
              </a:ext>
            </a:extLst>
          </p:cNvPr>
          <p:cNvPicPr>
            <a:picLocks noGrp="1" noChangeAspect="1"/>
          </p:cNvPicPr>
          <p:nvPr>
            <p:ph type="pic" sz="quarter" idx="13"/>
          </p:nvPr>
        </p:nvPicPr>
        <p:blipFill rotWithShape="1">
          <a:blip r:embed="rId3"/>
          <a:srcRect l="3579" r="3580" b="1"/>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7" name="Rectangle 53">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55">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r>
              <a:rPr lang="en-US" sz="5400" kern="1200" dirty="0">
                <a:solidFill>
                  <a:schemeClr val="tx1"/>
                </a:solidFill>
                <a:latin typeface="+mj-lt"/>
                <a:ea typeface="+mj-ea"/>
                <a:cs typeface="+mj-cs"/>
              </a:rPr>
              <a:t>CAB SERVICE - SUPPLY AND DEMAND GAP ANALYSIS</a:t>
            </a:r>
          </a:p>
        </p:txBody>
      </p:sp>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550863" y="3827610"/>
            <a:ext cx="5437187" cy="2265216"/>
          </a:xfrm>
        </p:spPr>
        <p:txBody>
          <a:bodyPr vert="horz" wrap="square" lIns="0" tIns="0" rIns="0" bIns="0" rtlCol="0">
            <a:normAutofit/>
          </a:bodyPr>
          <a:lstStyle/>
          <a:p>
            <a:pPr marL="0" indent="0">
              <a:lnSpc>
                <a:spcPct val="100000"/>
              </a:lnSpc>
            </a:pPr>
            <a:r>
              <a:rPr lang="en-US" sz="2400" kern="1200">
                <a:latin typeface="+mn-lt"/>
                <a:ea typeface="+mn-ea"/>
                <a:cs typeface="+mn-cs"/>
              </a:rPr>
              <a:t>Golda Hepzibha</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a:stretch>
            <a:fillRect/>
          </a:stretch>
        </p:blipFill>
        <p:spPr>
          <a:xfrm>
            <a:off x="0" y="0"/>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6"/>
            <a:ext cx="6720794" cy="546942"/>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ANALYSIS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210844"/>
            <a:ext cx="11317049" cy="4850952"/>
          </a:xfrm>
        </p:spPr>
        <p:txBody>
          <a:bodyPr vert="horz" wrap="square" lIns="0" tIns="0" rIns="0" bIns="0" rtlCol="0">
            <a:normAutofit/>
          </a:bodyPr>
          <a:lstStyle/>
          <a:p>
            <a:pPr marL="342900" lvl="0" indent="-342900" algn="just">
              <a:lnSpc>
                <a:spcPct val="107000"/>
              </a:lnSpc>
              <a:buFont typeface="Symbol" panose="05050102010706020507" pitchFamily="18" charset="2"/>
              <a:buChar char=""/>
            </a:pPr>
            <a:r>
              <a:rPr lang="en-US" dirty="0">
                <a:solidFill>
                  <a:schemeClr val="tx1"/>
                </a:solidFill>
                <a:latin typeface="Times New Roman" panose="02020603050405020304" pitchFamily="18" charset="0"/>
                <a:cs typeface="Times New Roman" panose="02020603050405020304" pitchFamily="18" charset="0"/>
              </a:rPr>
              <a:t>	Customer Rating of different types of cars is shown</a:t>
            </a:r>
          </a:p>
          <a:p>
            <a:pPr marL="342900" lvl="0" indent="-342900" algn="just">
              <a:lnSpc>
                <a:spcPct val="107000"/>
              </a:lnSpc>
              <a:buFont typeface="Symbol" panose="05050102010706020507" pitchFamily="18" charset="2"/>
              <a:buChar char=""/>
            </a:pPr>
            <a:r>
              <a:rPr lang="en-US" dirty="0">
                <a:solidFill>
                  <a:schemeClr val="tx1"/>
                </a:solidFill>
                <a:latin typeface="Times New Roman" panose="02020603050405020304" pitchFamily="18" charset="0"/>
                <a:cs typeface="Times New Roman" panose="02020603050405020304" pitchFamily="18" charset="0"/>
              </a:rPr>
              <a:t>	Type B has the highest customer rating of 90.46k.</a:t>
            </a:r>
          </a:p>
          <a:p>
            <a:pPr marL="342900" lvl="0" indent="-342900" algn="just">
              <a:lnSpc>
                <a:spcPct val="107000"/>
              </a:lnSpc>
              <a:buFont typeface="Symbol" panose="05050102010706020507" pitchFamily="18" charset="2"/>
              <a:buChar char=""/>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3" name="Picture 2" descr="Graphical user interface, application, treemap chart, PowerPoint&#10;&#10;Description automatically generated">
            <a:extLst>
              <a:ext uri="{FF2B5EF4-FFF2-40B4-BE49-F238E27FC236}">
                <a16:creationId xmlns:a16="http://schemas.microsoft.com/office/drawing/2014/main" id="{35899096-811F-AC26-E98B-D6CD7F764616}"/>
              </a:ext>
            </a:extLst>
          </p:cNvPr>
          <p:cNvPicPr>
            <a:picLocks noChangeAspect="1"/>
          </p:cNvPicPr>
          <p:nvPr/>
        </p:nvPicPr>
        <p:blipFill rotWithShape="1">
          <a:blip r:embed="rId5">
            <a:extLst>
              <a:ext uri="{28A0092B-C50C-407E-A947-70E740481C1C}">
                <a14:useLocalDpi xmlns:a14="http://schemas.microsoft.com/office/drawing/2010/main" val="0"/>
              </a:ext>
            </a:extLst>
          </a:blip>
          <a:srcRect l="2991" t="23351" r="27210" b="36452"/>
          <a:stretch/>
        </p:blipFill>
        <p:spPr bwMode="auto">
          <a:xfrm>
            <a:off x="942535" y="2224087"/>
            <a:ext cx="9849713" cy="434890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24730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a:stretch>
            <a:fillRect/>
          </a:stretch>
        </p:blipFill>
        <p:spPr>
          <a:xfrm>
            <a:off x="0" y="0"/>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6"/>
            <a:ext cx="6720794" cy="546942"/>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ANALYSIS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210844"/>
            <a:ext cx="11317049" cy="4850952"/>
          </a:xfrm>
        </p:spPr>
        <p:txBody>
          <a:bodyPr vert="horz" wrap="square" lIns="0" tIns="0" rIns="0" bIns="0" rtlCol="0">
            <a:normAutofit/>
          </a:bodyPr>
          <a:lstStyle/>
          <a:p>
            <a:pPr marL="342900" lvl="0" indent="-342900" algn="just">
              <a:lnSpc>
                <a:spcPct val="107000"/>
              </a:lnSpc>
              <a:buFont typeface="Symbol" panose="05050102010706020507" pitchFamily="18" charset="2"/>
              <a:buChar char=""/>
            </a:pPr>
            <a:r>
              <a:rPr lang="en-US" dirty="0">
                <a:solidFill>
                  <a:schemeClr val="tx1"/>
                </a:solidFill>
                <a:latin typeface="Times New Roman" panose="02020603050405020304" pitchFamily="18" charset="0"/>
                <a:cs typeface="Times New Roman" panose="02020603050405020304" pitchFamily="18" charset="0"/>
              </a:rPr>
              <a:t>Total number of males travelled is 49k.</a:t>
            </a:r>
          </a:p>
          <a:p>
            <a:pPr marL="342900" lvl="0" indent="-342900" algn="just">
              <a:lnSpc>
                <a:spcPct val="107000"/>
              </a:lnSpc>
              <a:buFont typeface="Symbol" panose="05050102010706020507" pitchFamily="18" charset="2"/>
              <a:buChar char=""/>
            </a:pPr>
            <a:r>
              <a:rPr lang="en-US" dirty="0">
                <a:solidFill>
                  <a:schemeClr val="tx1"/>
                </a:solidFill>
                <a:latin typeface="Times New Roman" panose="02020603050405020304" pitchFamily="18" charset="0"/>
                <a:cs typeface="Times New Roman" panose="02020603050405020304" pitchFamily="18" charset="0"/>
              </a:rPr>
              <a:t>A measure is created to find the males travelled</a:t>
            </a:r>
          </a:p>
          <a:p>
            <a:pPr marL="342900" lvl="0" indent="-342900" algn="just">
              <a:lnSpc>
                <a:spcPct val="107000"/>
              </a:lnSpc>
              <a:buFont typeface="Symbol" panose="05050102010706020507" pitchFamily="18" charset="2"/>
              <a:buChar char=""/>
            </a:pPr>
            <a:r>
              <a:rPr lang="en-US" dirty="0" err="1">
                <a:solidFill>
                  <a:schemeClr val="tx1"/>
                </a:solidFill>
                <a:latin typeface="Times New Roman" panose="02020603050405020304" pitchFamily="18" charset="0"/>
                <a:cs typeface="Times New Roman" panose="02020603050405020304" pitchFamily="18" charset="0"/>
              </a:rPr>
              <a:t>Maletravelled</a:t>
            </a:r>
            <a:r>
              <a:rPr lang="en-US" dirty="0">
                <a:solidFill>
                  <a:schemeClr val="tx1"/>
                </a:solidFill>
                <a:latin typeface="Times New Roman" panose="02020603050405020304" pitchFamily="18" charset="0"/>
                <a:cs typeface="Times New Roman" panose="02020603050405020304" pitchFamily="18" charset="0"/>
              </a:rPr>
              <a:t> = CALCULATE(COUNT(</a:t>
            </a:r>
            <a:r>
              <a:rPr lang="en-US" dirty="0" err="1">
                <a:solidFill>
                  <a:schemeClr val="tx1"/>
                </a:solidFill>
                <a:latin typeface="Times New Roman" panose="02020603050405020304" pitchFamily="18" charset="0"/>
                <a:cs typeface="Times New Roman" panose="02020603050405020304" pitchFamily="18" charset="0"/>
              </a:rPr>
              <a:t>sigma_cabs</a:t>
            </a:r>
            <a:r>
              <a:rPr lang="en-US" dirty="0">
                <a:solidFill>
                  <a:schemeClr val="tx1"/>
                </a:solidFill>
                <a:latin typeface="Times New Roman" panose="02020603050405020304" pitchFamily="18" charset="0"/>
                <a:cs typeface="Times New Roman" panose="02020603050405020304" pitchFamily="18" charset="0"/>
              </a:rPr>
              <a:t>[Gender]),</a:t>
            </a:r>
            <a:r>
              <a:rPr lang="en-US" dirty="0" err="1">
                <a:solidFill>
                  <a:schemeClr val="tx1"/>
                </a:solidFill>
                <a:latin typeface="Times New Roman" panose="02020603050405020304" pitchFamily="18" charset="0"/>
                <a:cs typeface="Times New Roman" panose="02020603050405020304" pitchFamily="18" charset="0"/>
              </a:rPr>
              <a:t>sigma_cabs</a:t>
            </a:r>
            <a:r>
              <a:rPr lang="en-US" dirty="0">
                <a:solidFill>
                  <a:schemeClr val="tx1"/>
                </a:solidFill>
                <a:latin typeface="Times New Roman" panose="02020603050405020304" pitchFamily="18" charset="0"/>
                <a:cs typeface="Times New Roman" panose="02020603050405020304" pitchFamily="18" charset="0"/>
              </a:rPr>
              <a:t>[Gender]="male", </a:t>
            </a:r>
            <a:r>
              <a:rPr lang="en-US" dirty="0" err="1">
                <a:solidFill>
                  <a:schemeClr val="tx1"/>
                </a:solidFill>
                <a:latin typeface="Times New Roman" panose="02020603050405020304" pitchFamily="18" charset="0"/>
                <a:cs typeface="Times New Roman" panose="02020603050405020304" pitchFamily="18" charset="0"/>
              </a:rPr>
              <a:t>sigma_cabs</a:t>
            </a:r>
            <a:r>
              <a:rPr lang="en-US" dirty="0">
                <a:solidFill>
                  <a:schemeClr val="tx1"/>
                </a:solidFill>
                <a:latin typeface="Times New Roman" panose="02020603050405020304" pitchFamily="18" charset="0"/>
                <a:cs typeface="Times New Roman" panose="02020603050405020304" pitchFamily="18" charset="0"/>
              </a:rPr>
              <a:t>[Cancellation_Last_1Month] = 0  )</a:t>
            </a:r>
          </a:p>
          <a:p>
            <a:pPr marL="342900" lvl="0" indent="-342900" algn="just">
              <a:lnSpc>
                <a:spcPct val="107000"/>
              </a:lnSpc>
              <a:buFont typeface="Symbol" panose="05050102010706020507" pitchFamily="18" charset="2"/>
              <a:buChar char=""/>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Picture 4" descr="A screenshot of a computer&#10;&#10;Description automatically generated with medium confidence">
            <a:extLst>
              <a:ext uri="{FF2B5EF4-FFF2-40B4-BE49-F238E27FC236}">
                <a16:creationId xmlns:a16="http://schemas.microsoft.com/office/drawing/2014/main" id="{B68907E7-9E6C-08DA-9065-96595203CCA0}"/>
              </a:ext>
            </a:extLst>
          </p:cNvPr>
          <p:cNvPicPr>
            <a:picLocks noChangeAspect="1"/>
          </p:cNvPicPr>
          <p:nvPr/>
        </p:nvPicPr>
        <p:blipFill rotWithShape="1">
          <a:blip r:embed="rId5">
            <a:extLst>
              <a:ext uri="{28A0092B-C50C-407E-A947-70E740481C1C}">
                <a14:useLocalDpi xmlns:a14="http://schemas.microsoft.com/office/drawing/2010/main" val="0"/>
              </a:ext>
            </a:extLst>
          </a:blip>
          <a:srcRect l="46200" t="19212" r="41173" b="61576"/>
          <a:stretch/>
        </p:blipFill>
        <p:spPr bwMode="auto">
          <a:xfrm>
            <a:off x="3415713" y="3798681"/>
            <a:ext cx="3028950" cy="2590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5811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a:stretch>
            <a:fillRect/>
          </a:stretch>
        </p:blipFill>
        <p:spPr>
          <a:xfrm>
            <a:off x="0" y="0"/>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6"/>
            <a:ext cx="6720794" cy="546942"/>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ANALYSIS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210844"/>
            <a:ext cx="11317049" cy="4850952"/>
          </a:xfrm>
        </p:spPr>
        <p:txBody>
          <a:bodyPr vert="horz" wrap="square" lIns="0" tIns="0" rIns="0" bIns="0" rtlCol="0">
            <a:normAutofit/>
          </a:bodyPr>
          <a:lstStyle/>
          <a:p>
            <a:pPr marL="342900" lvl="0" indent="-342900" algn="just">
              <a:lnSpc>
                <a:spcPct val="107000"/>
              </a:lnSpc>
              <a:buFont typeface="Symbol" panose="05050102010706020507" pitchFamily="18" charset="2"/>
              <a:buChar char=""/>
            </a:pPr>
            <a:r>
              <a:rPr lang="en-US" dirty="0">
                <a:solidFill>
                  <a:schemeClr val="tx1"/>
                </a:solidFill>
                <a:latin typeface="Times New Roman" panose="02020603050405020304" pitchFamily="18" charset="0"/>
                <a:cs typeface="Times New Roman" panose="02020603050405020304" pitchFamily="18" charset="0"/>
              </a:rPr>
              <a:t>Total number of females travelled is 20k.</a:t>
            </a:r>
          </a:p>
          <a:p>
            <a:pPr marL="342900" lvl="0" indent="-342900" algn="just">
              <a:lnSpc>
                <a:spcPct val="107000"/>
              </a:lnSpc>
              <a:buFont typeface="Symbol" panose="05050102010706020507" pitchFamily="18" charset="2"/>
              <a:buChar char=""/>
            </a:pPr>
            <a:r>
              <a:rPr lang="en-US" dirty="0">
                <a:solidFill>
                  <a:schemeClr val="tx1"/>
                </a:solidFill>
                <a:latin typeface="Times New Roman" panose="02020603050405020304" pitchFamily="18" charset="0"/>
                <a:cs typeface="Times New Roman" panose="02020603050405020304" pitchFamily="18" charset="0"/>
              </a:rPr>
              <a:t>A measure is created to find the males travelled</a:t>
            </a:r>
          </a:p>
          <a:p>
            <a:pPr marL="342900" lvl="0" indent="-342900" algn="just">
              <a:lnSpc>
                <a:spcPct val="107000"/>
              </a:lnSpc>
              <a:buFont typeface="Symbol" panose="05050102010706020507" pitchFamily="18" charset="2"/>
              <a:buChar char=""/>
            </a:pPr>
            <a:r>
              <a:rPr lang="en-US" dirty="0" err="1">
                <a:solidFill>
                  <a:schemeClr val="tx1"/>
                </a:solidFill>
                <a:latin typeface="Times New Roman" panose="02020603050405020304" pitchFamily="18" charset="0"/>
                <a:cs typeface="Times New Roman" panose="02020603050405020304" pitchFamily="18" charset="0"/>
              </a:rPr>
              <a:t>Femaletravelled</a:t>
            </a:r>
            <a:r>
              <a:rPr lang="en-US" dirty="0">
                <a:solidFill>
                  <a:schemeClr val="tx1"/>
                </a:solidFill>
                <a:latin typeface="Times New Roman" panose="02020603050405020304" pitchFamily="18" charset="0"/>
                <a:cs typeface="Times New Roman" panose="02020603050405020304" pitchFamily="18" charset="0"/>
              </a:rPr>
              <a:t> = CALCULATE(COUNT(</a:t>
            </a:r>
            <a:r>
              <a:rPr lang="en-US" dirty="0" err="1">
                <a:solidFill>
                  <a:schemeClr val="tx1"/>
                </a:solidFill>
                <a:latin typeface="Times New Roman" panose="02020603050405020304" pitchFamily="18" charset="0"/>
                <a:cs typeface="Times New Roman" panose="02020603050405020304" pitchFamily="18" charset="0"/>
              </a:rPr>
              <a:t>sigma_cabs</a:t>
            </a:r>
            <a:r>
              <a:rPr lang="en-US" dirty="0">
                <a:solidFill>
                  <a:schemeClr val="tx1"/>
                </a:solidFill>
                <a:latin typeface="Times New Roman" panose="02020603050405020304" pitchFamily="18" charset="0"/>
                <a:cs typeface="Times New Roman" panose="02020603050405020304" pitchFamily="18" charset="0"/>
              </a:rPr>
              <a:t>[Gender]),</a:t>
            </a:r>
            <a:r>
              <a:rPr lang="en-US" dirty="0" err="1">
                <a:solidFill>
                  <a:schemeClr val="tx1"/>
                </a:solidFill>
                <a:latin typeface="Times New Roman" panose="02020603050405020304" pitchFamily="18" charset="0"/>
                <a:cs typeface="Times New Roman" panose="02020603050405020304" pitchFamily="18" charset="0"/>
              </a:rPr>
              <a:t>sigma_cabs</a:t>
            </a:r>
            <a:r>
              <a:rPr lang="en-US" dirty="0">
                <a:solidFill>
                  <a:schemeClr val="tx1"/>
                </a:solidFill>
                <a:latin typeface="Times New Roman" panose="02020603050405020304" pitchFamily="18" charset="0"/>
                <a:cs typeface="Times New Roman" panose="02020603050405020304" pitchFamily="18" charset="0"/>
              </a:rPr>
              <a:t>[Gender]="Female", </a:t>
            </a:r>
            <a:r>
              <a:rPr lang="en-US" dirty="0" err="1">
                <a:solidFill>
                  <a:schemeClr val="tx1"/>
                </a:solidFill>
                <a:latin typeface="Times New Roman" panose="02020603050405020304" pitchFamily="18" charset="0"/>
                <a:cs typeface="Times New Roman" panose="02020603050405020304" pitchFamily="18" charset="0"/>
              </a:rPr>
              <a:t>sigma_cabs</a:t>
            </a:r>
            <a:r>
              <a:rPr lang="en-US" dirty="0">
                <a:solidFill>
                  <a:schemeClr val="tx1"/>
                </a:solidFill>
                <a:latin typeface="Times New Roman" panose="02020603050405020304" pitchFamily="18" charset="0"/>
                <a:cs typeface="Times New Roman" panose="02020603050405020304" pitchFamily="18" charset="0"/>
              </a:rPr>
              <a:t>[Cancellation_Last_1Month] = 0  )</a:t>
            </a:r>
          </a:p>
          <a:p>
            <a:pPr marL="342900" lvl="0" indent="-342900" algn="just">
              <a:lnSpc>
                <a:spcPct val="107000"/>
              </a:lnSpc>
              <a:buFont typeface="Symbol" panose="05050102010706020507" pitchFamily="18" charset="2"/>
              <a:buChar char=""/>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C4FE0608-C061-6C03-A6FD-985351413DF6}"/>
              </a:ext>
            </a:extLst>
          </p:cNvPr>
          <p:cNvPicPr>
            <a:picLocks noChangeAspect="1"/>
          </p:cNvPicPr>
          <p:nvPr/>
        </p:nvPicPr>
        <p:blipFill rotWithShape="1">
          <a:blip r:embed="rId5">
            <a:extLst>
              <a:ext uri="{28A0092B-C50C-407E-A947-70E740481C1C}">
                <a14:useLocalDpi xmlns:a14="http://schemas.microsoft.com/office/drawing/2010/main" val="0"/>
              </a:ext>
            </a:extLst>
          </a:blip>
          <a:srcRect l="57938" t="19212" r="30509" b="61576"/>
          <a:stretch/>
        </p:blipFill>
        <p:spPr bwMode="auto">
          <a:xfrm>
            <a:off x="3688794" y="3788451"/>
            <a:ext cx="2857500" cy="26714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8792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a:stretch>
            <a:fillRect/>
          </a:stretch>
        </p:blipFill>
        <p:spPr>
          <a:xfrm>
            <a:off x="84937" y="0"/>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6"/>
            <a:ext cx="6720794" cy="546942"/>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ANALYSIS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210844"/>
            <a:ext cx="11317049" cy="4850952"/>
          </a:xfrm>
        </p:spPr>
        <p:txBody>
          <a:bodyPr vert="horz" wrap="square" lIns="0" tIns="0" rIns="0" bIns="0" rtlCol="0">
            <a:normAutofit/>
          </a:bodyPr>
          <a:lstStyle/>
          <a:p>
            <a:pPr marL="342900" lvl="0" indent="-342900" algn="just">
              <a:lnSpc>
                <a:spcPct val="107000"/>
              </a:lnSpc>
              <a:buFont typeface="Symbol" panose="05050102010706020507" pitchFamily="18" charset="2"/>
              <a:buChar char=""/>
            </a:pPr>
            <a:r>
              <a:rPr lang="en-US" dirty="0">
                <a:solidFill>
                  <a:schemeClr val="tx1"/>
                </a:solidFill>
                <a:latin typeface="Times New Roman" panose="02020603050405020304" pitchFamily="18" charset="0"/>
                <a:cs typeface="Times New Roman" panose="02020603050405020304" pitchFamily="18" charset="0"/>
              </a:rPr>
              <a:t>Count of customers since months are shown.</a:t>
            </a:r>
          </a:p>
          <a:p>
            <a:pPr marL="342900" lvl="0" indent="-342900" algn="just">
              <a:lnSpc>
                <a:spcPct val="107000"/>
              </a:lnSpc>
              <a:buFont typeface="Symbol" panose="05050102010706020507" pitchFamily="18" charset="2"/>
              <a:buChar char=""/>
            </a:pPr>
            <a:r>
              <a:rPr lang="en-US" dirty="0">
                <a:solidFill>
                  <a:schemeClr val="tx1"/>
                </a:solidFill>
                <a:latin typeface="Times New Roman" panose="02020603050405020304" pitchFamily="18" charset="0"/>
                <a:cs typeface="Times New Roman" panose="02020603050405020304" pitchFamily="18" charset="0"/>
              </a:rPr>
              <a:t>There are 42k customers in the last 10 months.</a:t>
            </a:r>
          </a:p>
        </p:txBody>
      </p:sp>
      <p:pic>
        <p:nvPicPr>
          <p:cNvPr id="3" name="Picture 2">
            <a:extLst>
              <a:ext uri="{FF2B5EF4-FFF2-40B4-BE49-F238E27FC236}">
                <a16:creationId xmlns:a16="http://schemas.microsoft.com/office/drawing/2014/main" id="{C1B087E3-0ABC-7311-4A52-CFA69F2B7B9B}"/>
              </a:ext>
            </a:extLst>
          </p:cNvPr>
          <p:cNvPicPr>
            <a:picLocks noChangeAspect="1"/>
          </p:cNvPicPr>
          <p:nvPr/>
        </p:nvPicPr>
        <p:blipFill rotWithShape="1">
          <a:blip r:embed="rId5">
            <a:extLst>
              <a:ext uri="{28A0092B-C50C-407E-A947-70E740481C1C}">
                <a14:useLocalDpi xmlns:a14="http://schemas.microsoft.com/office/drawing/2010/main" val="0"/>
              </a:ext>
            </a:extLst>
          </a:blip>
          <a:srcRect l="2160" t="27192" r="28706" b="38522"/>
          <a:stretch/>
        </p:blipFill>
        <p:spPr bwMode="auto">
          <a:xfrm>
            <a:off x="942110" y="2443158"/>
            <a:ext cx="9628908" cy="393770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53349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a:stretch>
            <a:fillRect/>
          </a:stretch>
        </p:blipFill>
        <p:spPr>
          <a:xfrm>
            <a:off x="141207" y="0"/>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6"/>
            <a:ext cx="6720794" cy="546942"/>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ANALYSIS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210844"/>
            <a:ext cx="11317049" cy="4850952"/>
          </a:xfrm>
        </p:spPr>
        <p:txBody>
          <a:bodyPr vert="horz" wrap="square" lIns="0" tIns="0" rIns="0" bIns="0" rtlCol="0">
            <a:normAutofit/>
          </a:bodyPr>
          <a:lstStyle/>
          <a:p>
            <a:pPr marL="0" indent="0" algn="just">
              <a:lnSpc>
                <a:spcPct val="107000"/>
              </a:lnSpc>
            </a:pPr>
            <a:r>
              <a:rPr lang="en-US" dirty="0">
                <a:solidFill>
                  <a:schemeClr val="tx1"/>
                </a:solidFill>
                <a:latin typeface="Times New Roman" panose="02020603050405020304" pitchFamily="18" charset="0"/>
                <a:cs typeface="Times New Roman" panose="02020603050405020304" pitchFamily="18" charset="0"/>
              </a:rPr>
              <a:t>•     Cancellations regarding type of cabs is shown.</a:t>
            </a:r>
          </a:p>
          <a:p>
            <a:pPr marL="0" indent="0" algn="just">
              <a:lnSpc>
                <a:spcPct val="107000"/>
              </a:lnSpc>
            </a:pPr>
            <a:r>
              <a:rPr lang="en-US" dirty="0">
                <a:solidFill>
                  <a:schemeClr val="tx1"/>
                </a:solidFill>
                <a:latin typeface="Times New Roman" panose="02020603050405020304" pitchFamily="18" charset="0"/>
                <a:cs typeface="Times New Roman" panose="02020603050405020304" pitchFamily="18" charset="0"/>
              </a:rPr>
              <a:t>•     Type c cabs has more number of cancellations of 23.5k</a:t>
            </a:r>
          </a:p>
          <a:p>
            <a:pPr marL="0" indent="0" algn="just">
              <a:lnSpc>
                <a:spcPct val="107000"/>
              </a:lnSpc>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A406973D-285B-F995-C509-EF7B33FDCE42}"/>
              </a:ext>
            </a:extLst>
          </p:cNvPr>
          <p:cNvPicPr>
            <a:picLocks noChangeAspect="1"/>
          </p:cNvPicPr>
          <p:nvPr/>
        </p:nvPicPr>
        <p:blipFill rotWithShape="1">
          <a:blip r:embed="rId5">
            <a:extLst>
              <a:ext uri="{28A0092B-C50C-407E-A947-70E740481C1C}">
                <a14:useLocalDpi xmlns:a14="http://schemas.microsoft.com/office/drawing/2010/main" val="0"/>
              </a:ext>
            </a:extLst>
          </a:blip>
          <a:srcRect l="2825" t="23054" r="28374" b="39409"/>
          <a:stretch/>
        </p:blipFill>
        <p:spPr bwMode="auto">
          <a:xfrm>
            <a:off x="1041009" y="2452920"/>
            <a:ext cx="9326880" cy="41400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34405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a:stretch>
            <a:fillRect/>
          </a:stretch>
        </p:blipFill>
        <p:spPr>
          <a:xfrm>
            <a:off x="0" y="0"/>
            <a:ext cx="12192000" cy="6858000"/>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6"/>
            <a:ext cx="6720794" cy="546942"/>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INSIGHTS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210844"/>
            <a:ext cx="11317049" cy="4850952"/>
          </a:xfrm>
        </p:spPr>
        <p:txBody>
          <a:bodyPr vert="horz" wrap="square" lIns="0" tIns="0" rIns="0" bIns="0" rtlCol="0">
            <a:normAutofit/>
          </a:bodyPr>
          <a:lstStyle/>
          <a:p>
            <a:pPr marL="342900" indent="-342900" algn="just">
              <a:lnSpc>
                <a:spcPct val="107000"/>
              </a:lnSpc>
              <a:spcAft>
                <a:spcPts val="800"/>
              </a:spcAf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	In conclusion, we can take a look at the final Dashboard for further analysis.</a:t>
            </a:r>
          </a:p>
          <a:p>
            <a:pPr marL="342900" indent="-342900" algn="just">
              <a:lnSpc>
                <a:spcPct val="107000"/>
              </a:lnSpc>
              <a:spcAft>
                <a:spcPts val="800"/>
              </a:spcAf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	We can see the values according to gender.</a:t>
            </a:r>
          </a:p>
        </p:txBody>
      </p:sp>
    </p:spTree>
    <p:extLst>
      <p:ext uri="{BB962C8B-B14F-4D97-AF65-F5344CB8AC3E}">
        <p14:creationId xmlns:p14="http://schemas.microsoft.com/office/powerpoint/2010/main" val="470890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a:stretch>
            <a:fillRect/>
          </a:stretch>
        </p:blipFill>
        <p:spPr>
          <a:xfrm>
            <a:off x="0" y="0"/>
            <a:ext cx="12192000" cy="6858000"/>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549276"/>
            <a:ext cx="8537719" cy="546942"/>
          </a:xfrm>
        </p:spPr>
        <p:txBody>
          <a:bodyPr vert="horz" wrap="square" lIns="0" tIns="0" rIns="0" bIns="0" rtlCol="0" anchor="b" anchorCtr="0">
            <a:normAutofit fontScale="90000"/>
          </a:bodyPr>
          <a:lstStyle/>
          <a:p>
            <a:pPr>
              <a:lnSpc>
                <a:spcPct val="100000"/>
              </a:lnSpc>
            </a:pPr>
            <a:r>
              <a:rPr lang="en-US" dirty="0"/>
              <a:t>RECOMMENDATIONS</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210844"/>
            <a:ext cx="11317049" cy="4850952"/>
          </a:xfrm>
        </p:spPr>
        <p:txBody>
          <a:bodyPr vert="horz" wrap="square" lIns="0" tIns="0" rIns="0" bIns="0" rtlCol="0">
            <a:normAutofit/>
          </a:bodyPr>
          <a:lstStyle/>
          <a:p>
            <a:pPr marL="0" indent="0" algn="just">
              <a:lnSpc>
                <a:spcPct val="107000"/>
              </a:lnSpc>
              <a:spcAft>
                <a:spcPts val="800"/>
              </a:spcAft>
            </a:pPr>
            <a:endParaRPr lang="en-IN" dirty="0">
              <a:solidFill>
                <a:schemeClr val="tx1"/>
              </a:solidFill>
              <a:latin typeface="Times New Roman" panose="02020603050405020304" pitchFamily="18" charset="0"/>
              <a:cs typeface="Times New Roman" panose="02020603050405020304" pitchFamily="18" charset="0"/>
            </a:endParaRPr>
          </a:p>
          <a:p>
            <a:pPr marL="0" indent="0" algn="just">
              <a:lnSpc>
                <a:spcPct val="107000"/>
              </a:lnSpc>
            </a:pPr>
            <a:r>
              <a:rPr lang="en-US" dirty="0">
                <a:solidFill>
                  <a:schemeClr val="tx1"/>
                </a:solidFill>
                <a:latin typeface="Times New Roman" panose="02020603050405020304" pitchFamily="18" charset="0"/>
                <a:cs typeface="Times New Roman" panose="02020603050405020304" pitchFamily="18" charset="0"/>
              </a:rPr>
              <a:t>•   We can collect a large dataset for analysis.</a:t>
            </a:r>
          </a:p>
          <a:p>
            <a:pPr marL="0" indent="0" algn="just">
              <a:lnSpc>
                <a:spcPct val="107000"/>
              </a:lnSpc>
            </a:pPr>
            <a:r>
              <a:rPr lang="en-US" dirty="0">
                <a:solidFill>
                  <a:schemeClr val="tx1"/>
                </a:solidFill>
                <a:latin typeface="Times New Roman" panose="02020603050405020304" pitchFamily="18" charset="0"/>
                <a:cs typeface="Times New Roman" panose="02020603050405020304" pitchFamily="18" charset="0"/>
              </a:rPr>
              <a:t>•    We can analyze the data of the trip destination.</a:t>
            </a:r>
          </a:p>
          <a:p>
            <a:pPr marL="0" indent="0" algn="just">
              <a:lnSpc>
                <a:spcPct val="107000"/>
              </a:lnSpc>
            </a:pPr>
            <a:r>
              <a:rPr lang="en-US" dirty="0">
                <a:solidFill>
                  <a:schemeClr val="tx1"/>
                </a:solidFill>
                <a:latin typeface="Times New Roman" panose="02020603050405020304" pitchFamily="18" charset="0"/>
                <a:cs typeface="Times New Roman" panose="02020603050405020304" pitchFamily="18" charset="0"/>
              </a:rPr>
              <a:t>•  Like this dataset we can perform operations with various types of cabs, gender, or                 destination type.</a:t>
            </a:r>
          </a:p>
          <a:p>
            <a:pPr marL="0" indent="0" algn="just">
              <a:lnSpc>
                <a:spcPct val="107000"/>
              </a:lnSpc>
            </a:pPr>
            <a:r>
              <a:rPr lang="en-US" dirty="0">
                <a:solidFill>
                  <a:schemeClr val="tx1"/>
                </a:solidFill>
                <a:latin typeface="Times New Roman" panose="02020603050405020304" pitchFamily="18" charset="0"/>
                <a:cs typeface="Times New Roman" panose="02020603050405020304" pitchFamily="18" charset="0"/>
              </a:rPr>
              <a:t>•    We can work on large datasets and analyze them with the proper format of the chart.</a:t>
            </a:r>
          </a:p>
        </p:txBody>
      </p:sp>
    </p:spTree>
    <p:extLst>
      <p:ext uri="{BB962C8B-B14F-4D97-AF65-F5344CB8AC3E}">
        <p14:creationId xmlns:p14="http://schemas.microsoft.com/office/powerpoint/2010/main" val="2501436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a:stretch>
            <a:fillRect/>
          </a:stretch>
        </p:blipFill>
        <p:spPr>
          <a:xfrm>
            <a:off x="0" y="16895"/>
            <a:ext cx="12192000" cy="6858000"/>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549276"/>
            <a:ext cx="8537719" cy="546942"/>
          </a:xfrm>
        </p:spPr>
        <p:txBody>
          <a:bodyPr vert="horz" wrap="square" lIns="0" tIns="0" rIns="0" bIns="0" rtlCol="0" anchor="b" anchorCtr="0">
            <a:normAutofit fontScale="90000"/>
          </a:bodyPr>
          <a:lstStyle/>
          <a:p>
            <a:pPr>
              <a:lnSpc>
                <a:spcPct val="100000"/>
              </a:lnSpc>
            </a:pPr>
            <a:r>
              <a:rPr lang="en-US"/>
              <a:t>CONCLUSION</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829994"/>
            <a:ext cx="11317049" cy="5231802"/>
          </a:xfrm>
        </p:spPr>
        <p:txBody>
          <a:bodyPr vert="horz" wrap="square" lIns="0" tIns="0" rIns="0" bIns="0" rtlCol="0">
            <a:normAutofit/>
          </a:bodyPr>
          <a:lstStyle/>
          <a:p>
            <a:pPr algn="just">
              <a:lnSpc>
                <a:spcPct val="200000"/>
              </a:lnSpc>
              <a:spcAft>
                <a:spcPts val="800"/>
              </a:spcAft>
            </a:pPr>
            <a:r>
              <a:rPr lang="en-US" dirty="0">
                <a:solidFill>
                  <a:schemeClr val="tx1"/>
                </a:solidFill>
                <a:latin typeface="Times New Roman" panose="02020603050405020304" pitchFamily="18" charset="0"/>
                <a:cs typeface="Times New Roman" panose="02020603050405020304" pitchFamily="18" charset="0"/>
              </a:rPr>
              <a:t>In conclusion, we can look at the final Report for further analysis. </a:t>
            </a:r>
          </a:p>
          <a:p>
            <a:pPr algn="just">
              <a:lnSpc>
                <a:spcPct val="200000"/>
              </a:lnSpc>
              <a:spcAft>
                <a:spcPts val="800"/>
              </a:spcAft>
            </a:pPr>
            <a:endParaRPr lang="en-IN" dirty="0">
              <a:solidFill>
                <a:schemeClr val="tx1"/>
              </a:solidFill>
              <a:latin typeface="Times New Roman" panose="02020603050405020304" pitchFamily="18" charset="0"/>
              <a:cs typeface="Times New Roman" panose="02020603050405020304" pitchFamily="18" charset="0"/>
            </a:endParaRPr>
          </a:p>
        </p:txBody>
      </p:sp>
      <p:pic>
        <p:nvPicPr>
          <p:cNvPr id="3" name="Picture 2" descr="Graphical user interface, chart, application&#10;&#10;Description automatically generated">
            <a:extLst>
              <a:ext uri="{FF2B5EF4-FFF2-40B4-BE49-F238E27FC236}">
                <a16:creationId xmlns:a16="http://schemas.microsoft.com/office/drawing/2014/main" id="{A5EE0470-06CD-EFFD-C2FD-C3879487619B}"/>
              </a:ext>
            </a:extLst>
          </p:cNvPr>
          <p:cNvPicPr>
            <a:picLocks noChangeAspect="1"/>
          </p:cNvPicPr>
          <p:nvPr/>
        </p:nvPicPr>
        <p:blipFill>
          <a:blip r:embed="rId5"/>
          <a:stretch>
            <a:fillRect/>
          </a:stretch>
        </p:blipFill>
        <p:spPr>
          <a:xfrm>
            <a:off x="1366800" y="1645494"/>
            <a:ext cx="9050013" cy="5058481"/>
          </a:xfrm>
          <a:prstGeom prst="rect">
            <a:avLst/>
          </a:prstGeom>
        </p:spPr>
      </p:pic>
    </p:spTree>
    <p:extLst>
      <p:ext uri="{BB962C8B-B14F-4D97-AF65-F5344CB8AC3E}">
        <p14:creationId xmlns:p14="http://schemas.microsoft.com/office/powerpoint/2010/main" val="2802642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390361"/>
          </a:xfrm>
        </p:spPr>
        <p:txBody>
          <a:bodyPr/>
          <a:lstStyle/>
          <a:p>
            <a:r>
              <a:rPr lang="en-US"/>
              <a:t>CONTENTS</a:t>
            </a:r>
            <a:br>
              <a:rPr lang="en-US"/>
            </a:br>
            <a:endParaRPr lang="en-US" dirty="0"/>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801850" y="1554443"/>
            <a:ext cx="5044253" cy="4083712"/>
          </a:xfrm>
        </p:spPr>
        <p:txBody>
          <a:bodyPr/>
          <a:lstStyle/>
          <a:p>
            <a:pPr marL="342900" lvl="0" indent="-342900" algn="just">
              <a:buFont typeface="Symbol" panose="05050102010706020507" pitchFamily="18" charset="2"/>
              <a:buChar char=""/>
            </a:pPr>
            <a:r>
              <a:rPr lang="en-IN" sz="2400">
                <a:solidFill>
                  <a:schemeClr val="tx1"/>
                </a:solidFill>
                <a:effectLst/>
                <a:latin typeface="Times New Roman" panose="02020603050405020304" pitchFamily="18" charset="0"/>
                <a:ea typeface="Times New Roman" panose="02020603050405020304" pitchFamily="18" charset="0"/>
              </a:rPr>
              <a:t>Aim</a:t>
            </a:r>
          </a:p>
          <a:p>
            <a:pPr marL="342900" lvl="0" indent="-342900" algn="just">
              <a:buFont typeface="Symbol" panose="05050102010706020507" pitchFamily="18" charset="2"/>
              <a:buChar char=""/>
            </a:pPr>
            <a:r>
              <a:rPr lang="en-IN" sz="2400">
                <a:solidFill>
                  <a:schemeClr val="tx1"/>
                </a:solidFill>
                <a:effectLst/>
                <a:latin typeface="Times New Roman" panose="02020603050405020304" pitchFamily="18" charset="0"/>
                <a:ea typeface="Times New Roman" panose="02020603050405020304" pitchFamily="18" charset="0"/>
              </a:rPr>
              <a:t>Introduction</a:t>
            </a:r>
          </a:p>
          <a:p>
            <a:pPr marL="342900" lvl="0" indent="-342900" algn="just">
              <a:buFont typeface="Symbol" panose="05050102010706020507" pitchFamily="18" charset="2"/>
              <a:buChar char=""/>
            </a:pPr>
            <a:r>
              <a:rPr lang="en-IN" sz="2400">
                <a:solidFill>
                  <a:schemeClr val="tx1"/>
                </a:solidFill>
                <a:effectLst/>
                <a:latin typeface="Times New Roman" panose="02020603050405020304" pitchFamily="18" charset="0"/>
                <a:ea typeface="Times New Roman" panose="02020603050405020304" pitchFamily="18" charset="0"/>
              </a:rPr>
              <a:t>Problem statement</a:t>
            </a:r>
          </a:p>
          <a:p>
            <a:pPr marL="342900" lvl="0" indent="-342900" algn="just">
              <a:buFont typeface="Symbol" panose="05050102010706020507" pitchFamily="18" charset="2"/>
              <a:buChar char=""/>
            </a:pPr>
            <a:r>
              <a:rPr lang="en-IN" sz="2400">
                <a:solidFill>
                  <a:schemeClr val="tx1"/>
                </a:solidFill>
                <a:effectLst/>
                <a:latin typeface="Times New Roman" panose="02020603050405020304" pitchFamily="18" charset="0"/>
                <a:ea typeface="Times New Roman" panose="02020603050405020304" pitchFamily="18" charset="0"/>
              </a:rPr>
              <a:t>Methodology</a:t>
            </a:r>
          </a:p>
          <a:p>
            <a:pPr marL="342900" lvl="0" indent="-342900" algn="just">
              <a:buFont typeface="Symbol" panose="05050102010706020507" pitchFamily="18" charset="2"/>
              <a:buChar char=""/>
            </a:pPr>
            <a:r>
              <a:rPr lang="en-IN" sz="2400">
                <a:solidFill>
                  <a:schemeClr val="tx1"/>
                </a:solidFill>
                <a:effectLst/>
                <a:latin typeface="Times New Roman" panose="02020603050405020304" pitchFamily="18" charset="0"/>
                <a:ea typeface="Times New Roman" panose="02020603050405020304" pitchFamily="18" charset="0"/>
              </a:rPr>
              <a:t>Analysis (Data sheets pertaining to it)</a:t>
            </a:r>
          </a:p>
          <a:p>
            <a:pPr marL="342900" lvl="0" indent="-342900" algn="just">
              <a:buFont typeface="Symbol" panose="05050102010706020507" pitchFamily="18" charset="2"/>
              <a:buChar char=""/>
            </a:pPr>
            <a:r>
              <a:rPr lang="en-IN" sz="2400">
                <a:solidFill>
                  <a:schemeClr val="tx1"/>
                </a:solidFill>
                <a:effectLst/>
                <a:latin typeface="Times New Roman" panose="02020603050405020304" pitchFamily="18" charset="0"/>
                <a:ea typeface="Times New Roman" panose="02020603050405020304" pitchFamily="18" charset="0"/>
              </a:rPr>
              <a:t>Insights</a:t>
            </a:r>
          </a:p>
          <a:p>
            <a:pPr marL="342900" lvl="0" indent="-342900" algn="just">
              <a:buFont typeface="Symbol" panose="05050102010706020507" pitchFamily="18" charset="2"/>
              <a:buChar char=""/>
            </a:pPr>
            <a:r>
              <a:rPr lang="en-IN" sz="2400">
                <a:solidFill>
                  <a:schemeClr val="tx1"/>
                </a:solidFill>
                <a:effectLst/>
                <a:latin typeface="Times New Roman" panose="02020603050405020304" pitchFamily="18" charset="0"/>
                <a:ea typeface="Times New Roman" panose="02020603050405020304" pitchFamily="18" charset="0"/>
              </a:rPr>
              <a:t>Recommendations</a:t>
            </a:r>
          </a:p>
          <a:p>
            <a:pPr marL="342900" lvl="0" indent="-342900" algn="just">
              <a:buFont typeface="Symbol" panose="05050102010706020507" pitchFamily="18" charset="2"/>
              <a:buChar char=""/>
            </a:pPr>
            <a:r>
              <a:rPr lang="en-IN" sz="2400">
                <a:solidFill>
                  <a:schemeClr val="tx1"/>
                </a:solidFill>
                <a:effectLst/>
                <a:latin typeface="Times New Roman" panose="02020603050405020304" pitchFamily="18" charset="0"/>
                <a:ea typeface="Times New Roman" panose="02020603050405020304" pitchFamily="18" charset="0"/>
              </a:rPr>
              <a:t>Conclusion</a:t>
            </a:r>
          </a:p>
          <a:p>
            <a:endParaRPr lang="en-US" dirty="0"/>
          </a:p>
        </p:txBody>
      </p:sp>
      <p:pic>
        <p:nvPicPr>
          <p:cNvPr id="7" name="Picture Placeholder 6" descr="A picture containing graphical user interface&#10;&#10;Description automatically generated">
            <a:extLst>
              <a:ext uri="{FF2B5EF4-FFF2-40B4-BE49-F238E27FC236}">
                <a16:creationId xmlns:a16="http://schemas.microsoft.com/office/drawing/2014/main" id="{0A805ADD-E4DE-AE61-2C33-37AF85925ACE}"/>
              </a:ext>
            </a:extLst>
          </p:cNvPr>
          <p:cNvPicPr>
            <a:picLocks noGrp="1" noChangeAspect="1"/>
          </p:cNvPicPr>
          <p:nvPr>
            <p:ph type="pic" sz="quarter" idx="13"/>
          </p:nvPr>
        </p:nvPicPr>
        <p:blipFill>
          <a:blip r:embed="rId2"/>
          <a:srcRect l="16712" r="16712"/>
          <a:stretch>
            <a:fillRect/>
          </a:stretch>
        </p:blipFill>
        <p:spPr>
          <a:xfrm>
            <a:off x="5303838" y="1554163"/>
            <a:ext cx="3449637" cy="3448050"/>
          </a:xfrm>
        </p:spPr>
      </p:pic>
      <p:pic>
        <p:nvPicPr>
          <p:cNvPr id="14" name="Picture Placeholder 13" descr="A picture containing text, yellow&#10;&#10;Description automatically generated">
            <a:extLst>
              <a:ext uri="{FF2B5EF4-FFF2-40B4-BE49-F238E27FC236}">
                <a16:creationId xmlns:a16="http://schemas.microsoft.com/office/drawing/2014/main" id="{A31EB321-F865-2F79-AF61-0D8157E38371}"/>
              </a:ext>
            </a:extLst>
          </p:cNvPr>
          <p:cNvPicPr>
            <a:picLocks noGrp="1" noChangeAspect="1"/>
          </p:cNvPicPr>
          <p:nvPr>
            <p:ph type="pic" sz="quarter" idx="14"/>
          </p:nvPr>
        </p:nvPicPr>
        <p:blipFill>
          <a:blip r:embed="rId3"/>
          <a:srcRect l="12548" r="12548"/>
          <a:stretch>
            <a:fillRect/>
          </a:stretch>
        </p:blipFill>
        <p:spPr>
          <a:xfrm>
            <a:off x="8753475" y="186265"/>
            <a:ext cx="2263776" cy="2263776"/>
          </a:xfrm>
        </p:spPr>
      </p:pic>
      <p:pic>
        <p:nvPicPr>
          <p:cNvPr id="18" name="Picture Placeholder 17" descr="A couple of people standing next to a yellow car&#10;&#10;Description automatically generated with low confidence">
            <a:extLst>
              <a:ext uri="{FF2B5EF4-FFF2-40B4-BE49-F238E27FC236}">
                <a16:creationId xmlns:a16="http://schemas.microsoft.com/office/drawing/2014/main" id="{F398F28B-BAD2-2465-ACAA-4E2B98316E3C}"/>
              </a:ext>
            </a:extLst>
          </p:cNvPr>
          <p:cNvPicPr>
            <a:picLocks noGrp="1" noChangeAspect="1"/>
          </p:cNvPicPr>
          <p:nvPr>
            <p:ph type="pic" sz="quarter" idx="15"/>
          </p:nvPr>
        </p:nvPicPr>
        <p:blipFill>
          <a:blip r:embed="rId4"/>
          <a:srcRect l="23888" r="23888"/>
          <a:stretch>
            <a:fillRect/>
          </a:stretch>
        </p:blipFill>
        <p:spPr>
          <a:xfrm>
            <a:off x="8753475" y="3278188"/>
            <a:ext cx="2936876" cy="2936876"/>
          </a:xfrm>
        </p:spPr>
      </p:pic>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Aim</a:t>
            </a:r>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2813539" y="3882683"/>
            <a:ext cx="9059594" cy="2785403"/>
          </a:xfrm>
          <a:noFill/>
        </p:spPr>
        <p:txBody>
          <a:bodyPr>
            <a:normAutofit fontScale="70000" lnSpcReduction="20000"/>
          </a:bodyPr>
          <a:lstStyle/>
          <a:p>
            <a:pPr marL="0" indent="0" algn="just">
              <a:lnSpc>
                <a:spcPct val="107000"/>
              </a:lnSpc>
              <a:spcAft>
                <a:spcPts val="800"/>
              </a:spcAft>
              <a:buNone/>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800"/>
              </a:spcAft>
            </a:pPr>
            <a:r>
              <a:rPr lang="en-US"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project aims to collect and analyze the data of Trip Pricing with Taxi Mobility Analytics site data and analyze it in detail by each Destination type, Gender, Type of Cab and Customer Rating and trip destination.</a:t>
            </a:r>
            <a:endPar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Placeholder 6" descr="A picture containing text, car&#10;&#10;Description automatically generated">
            <a:extLst>
              <a:ext uri="{FF2B5EF4-FFF2-40B4-BE49-F238E27FC236}">
                <a16:creationId xmlns:a16="http://schemas.microsoft.com/office/drawing/2014/main" id="{E2329142-9116-DFE9-C104-BFDCFA198BBD}"/>
              </a:ext>
            </a:extLst>
          </p:cNvPr>
          <p:cNvPicPr>
            <a:picLocks noGrp="1" noChangeAspect="1"/>
          </p:cNvPicPr>
          <p:nvPr>
            <p:ph type="pic" sz="quarter" idx="13"/>
          </p:nvPr>
        </p:nvPicPr>
        <p:blipFill>
          <a:blip r:embed="rId4"/>
          <a:srcRect l="23091" r="23091"/>
          <a:stretch>
            <a:fillRect/>
          </a:stretch>
        </p:blipFill>
        <p:spPr/>
      </p:pic>
      <p:pic>
        <p:nvPicPr>
          <p:cNvPr id="9" name="Picture Placeholder 8" descr="A picture containing graphical user interface&#10;&#10;Description automatically generated">
            <a:extLst>
              <a:ext uri="{FF2B5EF4-FFF2-40B4-BE49-F238E27FC236}">
                <a16:creationId xmlns:a16="http://schemas.microsoft.com/office/drawing/2014/main" id="{4EC48DEC-9CC3-A865-A3E8-6798164A6DA2}"/>
              </a:ext>
            </a:extLst>
          </p:cNvPr>
          <p:cNvPicPr>
            <a:picLocks noGrp="1" noChangeAspect="1"/>
          </p:cNvPicPr>
          <p:nvPr>
            <p:ph type="pic" sz="quarter" idx="16"/>
          </p:nvPr>
        </p:nvPicPr>
        <p:blipFill>
          <a:blip r:embed="rId5"/>
          <a:srcRect l="23091" r="23091"/>
          <a:stretch>
            <a:fillRect/>
          </a:stretch>
        </p:blipFill>
        <p:spPr/>
      </p:pic>
      <p:pic>
        <p:nvPicPr>
          <p:cNvPr id="27" name="Picture Placeholder 26" descr="Icon&#10;&#10;Description automatically generated">
            <a:extLst>
              <a:ext uri="{FF2B5EF4-FFF2-40B4-BE49-F238E27FC236}">
                <a16:creationId xmlns:a16="http://schemas.microsoft.com/office/drawing/2014/main" id="{435B1D4B-3659-E717-225F-4E60EEB029E2}"/>
              </a:ext>
            </a:extLst>
          </p:cNvPr>
          <p:cNvPicPr>
            <a:picLocks noGrp="1" noChangeAspect="1"/>
          </p:cNvPicPr>
          <p:nvPr>
            <p:ph type="pic" sz="quarter" idx="14"/>
          </p:nvPr>
        </p:nvPicPr>
        <p:blipFill>
          <a:blip r:embed="rId6"/>
          <a:srcRect l="14300" r="14300"/>
          <a:stretch>
            <a:fillRect/>
          </a:stretch>
        </p:blipFill>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a:stretch>
            <a:fillRect/>
          </a:stretch>
        </p:blipFill>
        <p:spPr>
          <a:xfrm>
            <a:off x="0" y="-7"/>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6"/>
            <a:ext cx="6720794" cy="546942"/>
          </a:xfrm>
        </p:spPr>
        <p:txBody>
          <a:bodyPr vert="horz" wrap="square" lIns="0" tIns="0" rIns="0" bIns="0" rtlCol="0" anchor="b" anchorCtr="0">
            <a:normAutofit fontScale="90000"/>
          </a:bodyPr>
          <a:lstStyle/>
          <a:p>
            <a:pPr>
              <a:lnSpc>
                <a:spcPct val="100000"/>
              </a:lnSpc>
            </a:pPr>
            <a:r>
              <a:rPr lang="en-US" dirty="0"/>
              <a:t>INTRODUCTION</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210844"/>
            <a:ext cx="11317049" cy="4850952"/>
          </a:xfrm>
        </p:spPr>
        <p:txBody>
          <a:bodyPr vert="horz" wrap="square" lIns="0" tIns="0" rIns="0" bIns="0" rtlCol="0">
            <a:normAutofit/>
          </a:bodyPr>
          <a:lstStyle/>
          <a:p>
            <a:pPr algn="just">
              <a:lnSpc>
                <a:spcPct val="200000"/>
              </a:lnSpc>
            </a:pPr>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main objective of this project is to analyze the data on, Trip pricing with taxi mobility. Through the Analysis of data, we can find out some important insights</a:t>
            </a:r>
            <a:endParaRPr lang="en-US" sz="3200" kern="1200" dirty="0">
              <a:solidFill>
                <a:schemeClr val="tx1"/>
              </a:solidFill>
              <a:latin typeface="+mn-lt"/>
              <a:ea typeface="+mn-ea"/>
              <a:cs typeface="+mn-cs"/>
            </a:endParaRP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a:stretch>
            <a:fillRect/>
          </a:stretch>
        </p:blipFill>
        <p:spPr>
          <a:xfrm>
            <a:off x="0" y="-7"/>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6"/>
            <a:ext cx="6720794" cy="546942"/>
          </a:xfrm>
        </p:spPr>
        <p:txBody>
          <a:bodyPr vert="horz" wrap="square" lIns="0" tIns="0" rIns="0" bIns="0" rtlCol="0" anchor="b" anchorCtr="0">
            <a:normAutofit fontScale="90000"/>
          </a:bodyPr>
          <a:lstStyle/>
          <a:p>
            <a:pPr>
              <a:lnSpc>
                <a:spcPct val="100000"/>
              </a:lnSpc>
            </a:pPr>
            <a:r>
              <a:rPr lang="en-US" dirty="0"/>
              <a:t>METHODOLOGY</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210844"/>
            <a:ext cx="11317049" cy="4850952"/>
          </a:xfrm>
        </p:spPr>
        <p:txBody>
          <a:bodyPr vert="horz" wrap="square" lIns="0" tIns="0" rIns="0" bIns="0" rtlCol="0">
            <a:normAutofit/>
          </a:bodyPr>
          <a:lstStyle/>
          <a:p>
            <a:pPr algn="just">
              <a:lnSpc>
                <a:spcPct val="200000"/>
              </a:lnSpc>
            </a:pPr>
            <a:r>
              <a:rPr lang="en-IN" sz="2800" b="1" i="1" u="sng" dirty="0">
                <a:solidFill>
                  <a:schemeClr val="tx1"/>
                </a:solidFill>
                <a:latin typeface="Times New Roman" panose="02020603050405020304" pitchFamily="18" charset="0"/>
                <a:cs typeface="Times New Roman" panose="02020603050405020304" pitchFamily="18" charset="0"/>
              </a:rPr>
              <a:t>Step 1: Data cleaning</a:t>
            </a:r>
          </a:p>
          <a:p>
            <a:pPr algn="just">
              <a:lnSpc>
                <a:spcPct val="150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In data cleaning I cleaned the data with the transform data option present in Power BI because the dataset was not cleaned and included some missing values, so with the help of the duplicates function in Power BI, I cleaned the data and replaced the null values with 0. </a:t>
            </a:r>
          </a:p>
        </p:txBody>
      </p:sp>
    </p:spTree>
    <p:extLst>
      <p:ext uri="{BB962C8B-B14F-4D97-AF65-F5344CB8AC3E}">
        <p14:creationId xmlns:p14="http://schemas.microsoft.com/office/powerpoint/2010/main" val="3840916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a:stretch>
            <a:fillRect/>
          </a:stretch>
        </p:blipFill>
        <p:spPr>
          <a:xfrm>
            <a:off x="0" y="0"/>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6"/>
            <a:ext cx="6720794" cy="546942"/>
          </a:xfrm>
        </p:spPr>
        <p:txBody>
          <a:bodyPr vert="horz" wrap="square" lIns="0" tIns="0" rIns="0" bIns="0" rtlCol="0" anchor="b" anchorCtr="0">
            <a:normAutofit fontScale="90000"/>
          </a:bodyPr>
          <a:lstStyle/>
          <a:p>
            <a:pPr>
              <a:lnSpc>
                <a:spcPct val="100000"/>
              </a:lnSpc>
            </a:pPr>
            <a:r>
              <a:rPr lang="en-US" dirty="0"/>
              <a:t>METHODOLOGY</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210844"/>
            <a:ext cx="11317049" cy="4850952"/>
          </a:xfrm>
        </p:spPr>
        <p:txBody>
          <a:bodyPr vert="horz" wrap="square" lIns="0" tIns="0" rIns="0" bIns="0" rtlCol="0">
            <a:normAutofit/>
          </a:bodyPr>
          <a:lstStyle/>
          <a:p>
            <a:pPr algn="just">
              <a:lnSpc>
                <a:spcPct val="200000"/>
              </a:lnSpc>
            </a:pPr>
            <a:r>
              <a:rPr lang="en-IN" sz="2800" b="1" i="1" u="sng" dirty="0">
                <a:solidFill>
                  <a:schemeClr val="tx1"/>
                </a:solidFill>
                <a:latin typeface="Times New Roman" panose="02020603050405020304" pitchFamily="18" charset="0"/>
                <a:cs typeface="Times New Roman" panose="02020603050405020304" pitchFamily="18" charset="0"/>
              </a:rPr>
              <a:t>Step 2: Data Interpretation</a:t>
            </a:r>
          </a:p>
          <a:p>
            <a:pPr algn="just">
              <a:lnSpc>
                <a:spcPct val="200000"/>
              </a:lnSpc>
              <a:spcAft>
                <a:spcPts val="800"/>
              </a:spcAft>
            </a:pPr>
            <a:r>
              <a:rPr lang="en-IN" dirty="0">
                <a:solidFill>
                  <a:schemeClr val="tx1"/>
                </a:solidFill>
                <a:latin typeface="Times New Roman" panose="02020603050405020304" pitchFamily="18" charset="0"/>
                <a:cs typeface="Times New Roman" panose="02020603050405020304" pitchFamily="18" charset="0"/>
              </a:rPr>
              <a:t>In this data interpretation step, I found out some important information about the data set.</a:t>
            </a:r>
          </a:p>
          <a:p>
            <a:pPr algn="just">
              <a:lnSpc>
                <a:spcPct val="200000"/>
              </a:lnSpc>
              <a:spcAft>
                <a:spcPts val="800"/>
              </a:spcAft>
            </a:pPr>
            <a:r>
              <a:rPr lang="en-IN" dirty="0">
                <a:solidFill>
                  <a:schemeClr val="tx1"/>
                </a:solidFill>
                <a:latin typeface="Times New Roman" panose="02020603050405020304" pitchFamily="18" charset="0"/>
                <a:cs typeface="Times New Roman" panose="02020603050405020304" pitchFamily="18" charset="0"/>
              </a:rPr>
              <a:t>• The data set was almost clear and completed.</a:t>
            </a:r>
          </a:p>
          <a:p>
            <a:pPr algn="just">
              <a:lnSpc>
                <a:spcPct val="200000"/>
              </a:lnSpc>
              <a:spcAft>
                <a:spcPts val="800"/>
              </a:spcAft>
            </a:pPr>
            <a:r>
              <a:rPr lang="en-IN" dirty="0">
                <a:solidFill>
                  <a:schemeClr val="tx1"/>
                </a:solidFill>
                <a:latin typeface="Times New Roman" panose="02020603050405020304" pitchFamily="18" charset="0"/>
                <a:cs typeface="Times New Roman" panose="02020603050405020304" pitchFamily="18" charset="0"/>
              </a:rPr>
              <a:t>• I replaced the null values with 0.</a:t>
            </a:r>
          </a:p>
          <a:p>
            <a:pPr algn="just">
              <a:lnSpc>
                <a:spcPct val="200000"/>
              </a:lnSpc>
              <a:spcAft>
                <a:spcPts val="800"/>
              </a:spcAft>
            </a:pPr>
            <a:r>
              <a:rPr lang="en-IN"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There is a total of 131662 rows and 14 columns.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0370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a:stretch>
            <a:fillRect/>
          </a:stretch>
        </p:blipFill>
        <p:spPr>
          <a:xfrm>
            <a:off x="0" y="0"/>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6"/>
            <a:ext cx="6720794" cy="546942"/>
          </a:xfrm>
        </p:spPr>
        <p:txBody>
          <a:bodyPr vert="horz" wrap="square" lIns="0" tIns="0" rIns="0" bIns="0" rtlCol="0" anchor="b" anchorCtr="0">
            <a:normAutofit fontScale="90000"/>
          </a:bodyPr>
          <a:lstStyle/>
          <a:p>
            <a:pPr>
              <a:lnSpc>
                <a:spcPct val="100000"/>
              </a:lnSpc>
            </a:pPr>
            <a:r>
              <a:rPr lang="en-US" dirty="0"/>
              <a:t>METHODOLOGY</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210844"/>
            <a:ext cx="11317049" cy="4850952"/>
          </a:xfrm>
        </p:spPr>
        <p:txBody>
          <a:bodyPr vert="horz" wrap="square" lIns="0" tIns="0" rIns="0" bIns="0" rtlCol="0">
            <a:normAutofit/>
          </a:bodyPr>
          <a:lstStyle/>
          <a:p>
            <a:pPr algn="just">
              <a:lnSpc>
                <a:spcPct val="200000"/>
              </a:lnSpc>
            </a:pPr>
            <a:r>
              <a:rPr lang="en-IN" sz="2800" b="1" i="1" u="sng" dirty="0">
                <a:solidFill>
                  <a:schemeClr val="tx1"/>
                </a:solidFill>
                <a:latin typeface="Times New Roman" panose="02020603050405020304" pitchFamily="18" charset="0"/>
                <a:cs typeface="Times New Roman" panose="02020603050405020304" pitchFamily="18" charset="0"/>
              </a:rPr>
              <a:t>Step 3: Visualization</a:t>
            </a:r>
          </a:p>
          <a:p>
            <a:pPr algn="just">
              <a:lnSpc>
                <a:spcPct val="107000"/>
              </a:lnSpc>
              <a:spcAft>
                <a:spcPts val="800"/>
              </a:spcAft>
            </a:pPr>
            <a:r>
              <a:rPr lang="en-IN" dirty="0">
                <a:solidFill>
                  <a:schemeClr val="tx1"/>
                </a:solidFill>
                <a:latin typeface="Times New Roman" panose="02020603050405020304" pitchFamily="18" charset="0"/>
                <a:cs typeface="Times New Roman" panose="02020603050405020304" pitchFamily="18" charset="0"/>
              </a:rPr>
              <a:t>   In visualization, I have taken the help of Power BI Desktop software to make graphs and charts.</a:t>
            </a:r>
          </a:p>
        </p:txBody>
      </p:sp>
    </p:spTree>
    <p:extLst>
      <p:ext uri="{BB962C8B-B14F-4D97-AF65-F5344CB8AC3E}">
        <p14:creationId xmlns:p14="http://schemas.microsoft.com/office/powerpoint/2010/main" val="1652848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a:stretch>
            <a:fillRect/>
          </a:stretch>
        </p:blipFill>
        <p:spPr>
          <a:xfrm>
            <a:off x="0" y="0"/>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6"/>
            <a:ext cx="6720794" cy="546942"/>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ANALYSIS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210844"/>
            <a:ext cx="11317049" cy="4850952"/>
          </a:xfrm>
        </p:spPr>
        <p:txBody>
          <a:bodyPr vert="horz" wrap="square" lIns="0" tIns="0" rIns="0" bIns="0" rtlCol="0">
            <a:normAutofit/>
          </a:bodyPr>
          <a:lstStyle/>
          <a:p>
            <a:pPr marL="342900" lvl="0" indent="-342900" algn="just">
              <a:lnSpc>
                <a:spcPct val="250000"/>
              </a:lnSpc>
              <a:buFont typeface="Symbol" panose="05050102010706020507" pitchFamily="18" charset="2"/>
              <a:buChar char=""/>
            </a:pPr>
            <a:r>
              <a:rPr lang="en-US" dirty="0">
                <a:solidFill>
                  <a:schemeClr val="tx1"/>
                </a:solidFill>
                <a:latin typeface="Times New Roman" panose="02020603050405020304" pitchFamily="18" charset="0"/>
                <a:cs typeface="Times New Roman" panose="02020603050405020304" pitchFamily="18" charset="0"/>
              </a:rPr>
              <a:t>	According to data there are 6 types of cars and among that one type is unknown.</a:t>
            </a:r>
          </a:p>
          <a:p>
            <a:pPr marL="342900" lvl="0" indent="-342900" algn="just">
              <a:lnSpc>
                <a:spcPct val="250000"/>
              </a:lnSpc>
              <a:buFont typeface="Symbol" panose="05050102010706020507" pitchFamily="18" charset="2"/>
              <a:buChar char=""/>
            </a:pPr>
            <a:r>
              <a:rPr lang="en-US" dirty="0">
                <a:solidFill>
                  <a:schemeClr val="tx1"/>
                </a:solidFill>
                <a:latin typeface="Times New Roman" panose="02020603050405020304" pitchFamily="18" charset="0"/>
                <a:cs typeface="Times New Roman" panose="02020603050405020304" pitchFamily="18" charset="0"/>
              </a:rPr>
              <a:t>       The total trip distance covered by each type of car is shown.</a:t>
            </a:r>
          </a:p>
          <a:p>
            <a:pPr marL="342900" lvl="0" indent="-342900" algn="just">
              <a:lnSpc>
                <a:spcPct val="250000"/>
              </a:lnSpc>
              <a:buFont typeface="Symbol" panose="05050102010706020507" pitchFamily="18" charset="2"/>
              <a:buChar char=""/>
            </a:pPr>
            <a:r>
              <a:rPr lang="en-US" dirty="0">
                <a:solidFill>
                  <a:schemeClr val="tx1"/>
                </a:solidFill>
                <a:latin typeface="Times New Roman" panose="02020603050405020304" pitchFamily="18" charset="0"/>
                <a:cs typeface="Times New Roman" panose="02020603050405020304" pitchFamily="18" charset="0"/>
              </a:rPr>
              <a:t>	Type B covers the maximum distance of 1.3M</a:t>
            </a:r>
          </a:p>
        </p:txBody>
      </p:sp>
    </p:spTree>
    <p:extLst>
      <p:ext uri="{BB962C8B-B14F-4D97-AF65-F5344CB8AC3E}">
        <p14:creationId xmlns:p14="http://schemas.microsoft.com/office/powerpoint/2010/main" val="1054026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a:stretch>
            <a:fillRect/>
          </a:stretch>
        </p:blipFill>
        <p:spPr>
          <a:xfrm>
            <a:off x="0" y="0"/>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6"/>
            <a:ext cx="6720794" cy="546942"/>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ANALYSIS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210844"/>
            <a:ext cx="11317049" cy="4850952"/>
          </a:xfrm>
        </p:spPr>
        <p:txBody>
          <a:bodyPr vert="horz" wrap="square" lIns="0" tIns="0" rIns="0" bIns="0" rtlCol="0">
            <a:normAutofit/>
          </a:bodyPr>
          <a:lstStyle/>
          <a:p>
            <a:pPr marL="342900" lvl="0" indent="-342900" algn="just">
              <a:lnSpc>
                <a:spcPct val="250000"/>
              </a:lnSpc>
              <a:buFont typeface="Symbol" panose="05050102010706020507" pitchFamily="18" charset="2"/>
              <a:buChar char=""/>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C1341CE9-FCA5-6E74-B66D-AE49B0271336}"/>
              </a:ext>
            </a:extLst>
          </p:cNvPr>
          <p:cNvPicPr>
            <a:picLocks noChangeAspect="1"/>
          </p:cNvPicPr>
          <p:nvPr/>
        </p:nvPicPr>
        <p:blipFill rotWithShape="1">
          <a:blip r:embed="rId5">
            <a:extLst>
              <a:ext uri="{28A0092B-C50C-407E-A947-70E740481C1C}">
                <a14:useLocalDpi xmlns:a14="http://schemas.microsoft.com/office/drawing/2010/main" val="0"/>
              </a:ext>
            </a:extLst>
          </a:blip>
          <a:srcRect l="11965" t="20985" r="27876" b="37340"/>
          <a:stretch/>
        </p:blipFill>
        <p:spPr bwMode="auto">
          <a:xfrm>
            <a:off x="815925" y="1210844"/>
            <a:ext cx="10283483" cy="529375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0386682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{9D527065-FE0D-46D3-AD67-CA29CF1014CC}tf33713516_win32</Template>
  <TotalTime>83</TotalTime>
  <Words>567</Words>
  <Application>Microsoft Office PowerPoint</Application>
  <PresentationFormat>Widescreen</PresentationFormat>
  <Paragraphs>77</Paragraphs>
  <Slides>17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Gill Sans MT</vt:lpstr>
      <vt:lpstr>Symbol</vt:lpstr>
      <vt:lpstr>Times New Roman</vt:lpstr>
      <vt:lpstr>Walbaum Display</vt:lpstr>
      <vt:lpstr>3DFloatVTI</vt:lpstr>
      <vt:lpstr>CAB SERVICE - SUPPLY AND DEMAND GAP ANALYSIS</vt:lpstr>
      <vt:lpstr>CONTENTS </vt:lpstr>
      <vt:lpstr>Aim</vt:lpstr>
      <vt:lpstr>INTRODUCTION</vt:lpstr>
      <vt:lpstr>METHODOLOGY</vt:lpstr>
      <vt:lpstr>METHODOLOGY</vt:lpstr>
      <vt:lpstr>METHODOLOGY</vt:lpstr>
      <vt:lpstr>ANALYSIS</vt:lpstr>
      <vt:lpstr>ANALYSIS</vt:lpstr>
      <vt:lpstr>ANALYSIS</vt:lpstr>
      <vt:lpstr>ANALYSIS</vt:lpstr>
      <vt:lpstr>ANALYSIS</vt:lpstr>
      <vt:lpstr>ANALYSIS</vt:lpstr>
      <vt:lpstr>ANALYSIS</vt:lpstr>
      <vt:lpstr>INSIGHTS</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VACCINATIONS TREND ANALYSIS</dc:title>
  <dc:creator>Golda Hepzibha</dc:creator>
  <cp:lastModifiedBy>Golda Hepzibha</cp:lastModifiedBy>
  <cp:revision>4</cp:revision>
  <dcterms:created xsi:type="dcterms:W3CDTF">2022-12-13T12:13:26Z</dcterms:created>
  <dcterms:modified xsi:type="dcterms:W3CDTF">2022-12-14T09:32:34Z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2022-12-13T12:37:03Z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ca4434b4-a8d6-453c-b1d8-17b7eb69c934</vt:lpwstr>
  </property>
  <property fmtid="{D5CDD505-2E9C-101B-9397-08002B2CF9AE}" pid="8" name="MSIP_Label_defa4170-0d19-0005-0004-bc88714345d2_ActionId">
    <vt:lpwstr>94c43bed-37c0-4798-a233-23d9e6c519fa</vt:lpwstr>
  </property>
  <property fmtid="{D5CDD505-2E9C-101B-9397-08002B2CF9AE}" pid="9" name="MSIP_Label_defa4170-0d19-0005-0004-bc88714345d2_ContentBits">
    <vt:lpwstr>0</vt:lpwstr>
  </property>
</Properties>
</file>