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4" r:id="rId95"/>
    <p:sldId id="350" r:id="rId96"/>
    <p:sldId id="351" r:id="rId97"/>
    <p:sldId id="352" r:id="rId98"/>
    <p:sldId id="353" r:id="rId9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1A698-CB54-4385-B4C4-A418C7B1E060}">
  <a:tblStyle styleId="{D641A698-CB54-4385-B4C4-A418C7B1E0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CDFD0C-C1FE-4E34-8E04-5FA16A01FFC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A38100-B446-4A55-845F-21317C6E5B3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79426"/>
  </p:normalViewPr>
  <p:slideViewPr>
    <p:cSldViewPr snapToGrid="0">
      <p:cViewPr varScale="1">
        <p:scale>
          <a:sx n="117" d="100"/>
          <a:sy n="117" d="100"/>
        </p:scale>
        <p:origin x="11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9395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INFORMATION FOR INSTRUCTORS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Slide notes are intended as aids for delivering and supplementing slide content.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See the “Classes” tab of the ‘Lesson Plans’ worksheet (Google Drive) for the detailed breakdown of slides for each module/part. This includes estimated time (hours) to devote to each slide, with sums at daily and module/part level.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Slide Notes that include a “QUIZ” caption may have animation effects (fly-ins) for displaying the answer after the class has had an opportunity to reply. If present, the number of fly-ins is indicated in a “FLY-INS” caption in the Slide Notes. (See the “Slide Notes” tab of the Google sheet for other captions used.)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may add slides or content, if required, but should have new material approved before delivery.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should plan to supplement slide content with whiteboard illustrations and class discussion.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Engaging comprehension checks should be performed frequently. Slide notes contain some suggestions already; instructors should add their own.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Instructors are encouraged to mention practical examples from their own experience and to invite students to do the same.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Most labs have IPython notebook starter files and were developed using Jupyter Notebooks. Other labs have been designed to be executed in an IPython (or other) IDE.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/>
              <a:t>Support should be provided for managing conda environments (command-line and Anaconda Navigator.) Students who choose not to use Anaconda should be competent at managing Python environments by their preferred means.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15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(1) A function is a vector with infinite dimensions. (2) Python and R use ‘vector’ to refer to a column of homogenous data.</a:t>
            </a:r>
            <a:endParaRPr/>
          </a:p>
        </p:txBody>
      </p:sp>
      <p:sp>
        <p:nvSpPr>
          <p:cNvPr id="264" name="Google Shape;2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43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Can we multiply vectors of different length?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MENTION: (1) cos(0) = 1, so parallel vectors have maximum dot product.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(2) cos(90</a:t>
            </a:r>
            <a:r>
              <a:rPr lang="en-AU" baseline="30000"/>
              <a:t>o</a:t>
            </a:r>
            <a:r>
              <a:rPr lang="en-AU"/>
              <a:t>) = 0, so orthogonal vectors have 0 dot product.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(3) If two vectors represent term frequency in two docs, dot product measures similarity of docs.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A dot product represents the projection of one vector on another.</a:t>
            </a:r>
            <a:endParaRPr/>
          </a:p>
        </p:txBody>
      </p:sp>
      <p:sp>
        <p:nvSpPr>
          <p:cNvPr id="273" name="Google Shape;27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10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MENTIONS: i, j, k are unit vectors in 3D</a:t>
            </a:r>
            <a:endParaRPr/>
          </a:p>
        </p:txBody>
      </p:sp>
      <p:sp>
        <p:nvSpPr>
          <p:cNvPr id="282" name="Google Shape;28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47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0" name="Google Shape;29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10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2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6" name="Google Shape;30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61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844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531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The determinant is useful for solving linear equations, capturing how linear transformation change area or volume, and changing variables in integrals.</a:t>
            </a:r>
            <a:endParaRPr/>
          </a:p>
        </p:txBody>
      </p:sp>
      <p:sp>
        <p:nvSpPr>
          <p:cNvPr id="336" name="Google Shape;33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41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5497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484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8184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450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8" name="Google Shape;36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34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6" name="Google Shape;37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339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MENTION: ‘bigger’ = higher order</a:t>
            </a:r>
            <a:endParaRPr dirty="0"/>
          </a:p>
        </p:txBody>
      </p:sp>
      <p:sp>
        <p:nvSpPr>
          <p:cNvPr id="384" name="Google Shape;38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59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100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033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0344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5" name="Google Shape;41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32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0" name="Google Shape;1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353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6" name="Google Shape;4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869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4" name="Google Shape;43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9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1" name="Google Shape;45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12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9" name="Google Shape;45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7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6" name="Google Shape;47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185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741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032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9" name="Google Shape;49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366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7" name="Google Shape;50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646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6" name="Google Shape;51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13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14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2647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478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765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261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319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5472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3" name="Google Shape;573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2707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1" name="Google Shape;581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86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690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1" name="Google Shape;601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88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39173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2889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8" name="Google Shape;618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56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01677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5" name="Google Shape;635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7083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2" name="Google Shape;64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87787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9384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In</a:t>
            </a:r>
            <a:endParaRPr dirty="0"/>
          </a:p>
        </p:txBody>
      </p:sp>
      <p:sp>
        <p:nvSpPr>
          <p:cNvPr id="660" name="Google Shape;660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231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7" name="Google Shape;66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2751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WEEK 1, DAY 3, PART 1</a:t>
            </a:r>
            <a:endParaRPr/>
          </a:p>
        </p:txBody>
      </p:sp>
      <p:sp>
        <p:nvSpPr>
          <p:cNvPr id="677" name="Google Shape;677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682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4" name="Google Shape;6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61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74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3" name="Google Shape;693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38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71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2" name="Google Shape;712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84923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JOKE: As opposed to the ZZZ-score, which measures how boring the lecture 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3" name="Google Shape;723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96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1" name="Google Shape;73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8896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9" name="Google Shape;739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9601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8" name="Google Shape;748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6651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6" name="Google Shape;75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4854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6" name="Google Shape;766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220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6" name="Google Shape;776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4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0973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85" name="Google Shape;785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5236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8" name="Google Shape;79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3284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A discrete variable is a variable whose value is obtained by counting. A discrete random variable X has a countable number of possible values.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Examples:     number of students present. </a:t>
            </a:r>
            <a:r>
              <a:rPr lang="en-A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red marbles in a jar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A continuous variable is a variable whose value is obtained by measuring.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Examples:     height of students in class, weight of students in class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AU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variable</a:t>
            </a:r>
            <a:r>
              <a:rPr lang="en-A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variable whose value is a numerical outcome of a random phenomenon.</a:t>
            </a:r>
            <a:endParaRPr dirty="0"/>
          </a:p>
        </p:txBody>
      </p:sp>
      <p:sp>
        <p:nvSpPr>
          <p:cNvPr id="806" name="Google Shape;806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690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4" name="Google Shape;814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6003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2" name="Google Shape;822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113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0" name="Google Shape;830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8667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Probability Distribution Function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MENTION: CDF is the integral of PDF.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6" name="Google Shape;846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5326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6086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3" name="Google Shape;86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27601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1" name="Google Shape;871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84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WHITEBOARD: alt. syntax for vectors (boldface, overhead bar). </a:t>
            </a:r>
            <a:endParaRPr dirty="0"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0207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0" name="Google Shape;880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016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0" name="Google Shape;890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6150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MENTION: (1) +/- 1 SD covers 68.2% of population; 2 covers 95.4%, 3 covers 99.7%.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9" name="Google Shape;899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626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0645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36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 dirty="0"/>
              <a:t>MENTION: We apply the t-test in the same way as the z-test, but we get smaller confidence intervals.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5885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null hypothesis is the hypothesis that there </a:t>
            </a:r>
            <a:r>
              <a:rPr lang="en-AU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 no significant difference between specified populations</a:t>
            </a:r>
            <a:r>
              <a:rPr lang="en-AU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any observed difference being due to sampling or experimental error.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5723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4132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336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2" name="Google Shape;95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41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MENTIONS: If A, B are described by components, we don’t need trigonometry to compute 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QUIZ: (1) Where is Rx? (2) Where is Ry? (3) Can we always eliminate one component (as we did here for By)?</a:t>
            </a:r>
            <a:endParaRPr dirty="0"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1686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8" name="Google Shape;95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4178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6612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1110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8823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162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1" name="Google Shape;99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4093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0" name="Google Shape;100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21463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8" name="Google Shape;100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448573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5" name="Google Shape;101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63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" y="126328"/>
            <a:ext cx="679344" cy="680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" y="126328"/>
            <a:ext cx="679344" cy="680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 white 1-column">
  <p:cSld name="Outline white 1-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7" name="Google Shape;27;p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38100" cap="flat" cmpd="sng">
            <a:solidFill>
              <a:srgbClr val="1E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318F4A-0911-B64B-83A3-57A750CAADD9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" y="222255"/>
            <a:ext cx="2628522" cy="2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-column">
  <p:cSld name="Title and Content 1-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" y="126328"/>
            <a:ext cx="679344" cy="680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 black 1-column">
  <p:cSld name="Outline black 1-column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38100" cap="flat" cmpd="sng">
            <a:solidFill>
              <a:srgbClr val="1E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" y="222255"/>
            <a:ext cx="2628522" cy="2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atermark black 1-column">
  <p:cSld name="Title and Content watermark black 1-column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" y="126328"/>
            <a:ext cx="679344" cy="680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Title 2-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8" y="126328"/>
            <a:ext cx="679344" cy="680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dirty="0"/>
          </a:p>
        </p:txBody>
      </p:sp>
      <p:sp>
        <p:nvSpPr>
          <p:cNvPr id="8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" name="Google Shape;301;p45"/>
          <p:cNvSpPr txBox="1"/>
          <p:nvPr userDrawn="1"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2019 Data Science Institute of Australia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frederickson.com/numerical-optimization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752268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6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6"/>
          <p:cNvCxnSpPr/>
          <p:nvPr/>
        </p:nvCxnSpPr>
        <p:spPr>
          <a:xfrm>
            <a:off x="4044088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22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3" y="739187"/>
            <a:ext cx="3545609" cy="3545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3D Vectors</a:t>
            </a: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6354147" y="3508310"/>
            <a:ext cx="4273420" cy="21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AU" b="1" i="1" u="sng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| =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 1/2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Note: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AU"/>
              <a:t>are unit vectors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61" y="2036212"/>
            <a:ext cx="4201010" cy="39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Scalar Multiplication of Vectors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924361" y="2377440"/>
            <a:ext cx="10709835" cy="143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 i="1">
                <a:solidFill>
                  <a:srgbClr val="7F7F7F"/>
                </a:solidFill>
              </a:rPr>
              <a:t>aka</a:t>
            </a:r>
            <a:r>
              <a:rPr lang="en-AU">
                <a:solidFill>
                  <a:srgbClr val="7F7F7F"/>
                </a:solidFill>
              </a:rPr>
              <a:t> inner product, dot product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result is a </a:t>
            </a:r>
            <a:r>
              <a:rPr lang="en-AU" i="1"/>
              <a:t>scalar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3310128" y="4032504"/>
            <a:ext cx="7315200" cy="1810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Multiplication of Vectors</a:t>
            </a:r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924361" y="2103120"/>
            <a:ext cx="10709835" cy="3456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24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 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cross product – cont’d</a:t>
            </a:r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6986016" y="2761488"/>
            <a:ext cx="4648180" cy="279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magnitude of  </a:t>
            </a:r>
            <a:r>
              <a:rPr lang="en-AU" b="1" i="1"/>
              <a:t>a</a:t>
            </a:r>
            <a:r>
              <a:rPr lang="en-AU" i="1"/>
              <a:t> </a:t>
            </a:r>
            <a:r>
              <a:rPr lang="en-AU"/>
              <a:t>X</a:t>
            </a:r>
            <a:r>
              <a:rPr lang="en-AU" i="1"/>
              <a:t> </a:t>
            </a:r>
            <a:r>
              <a:rPr lang="en-AU" b="1" i="1"/>
              <a:t>b</a:t>
            </a:r>
            <a:r>
              <a:rPr lang="en-AU"/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= area of parallelogram</a:t>
            </a:r>
            <a:endParaRPr/>
          </a:p>
        </p:txBody>
      </p:sp>
      <p:pic>
        <p:nvPicPr>
          <p:cNvPr id="295" name="Google Shape;295;p38" descr="https://upload.wikimedia.org/wikipedia/commons/thumb/4/4e/Cross_product_parallelogram.svg/480px-Cross_product_parallelogram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4959" y="1857375"/>
            <a:ext cx="4572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Operations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Matrices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def: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a rectangular array of numbers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5102843" y="3060585"/>
            <a:ext cx="2587440" cy="14719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Arithmetic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Arithmetic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Operations3</a:t>
            </a:r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i="1"/>
              <a:t>Determinant </a:t>
            </a:r>
            <a:r>
              <a:rPr lang="en-AU"/>
              <a:t>of a Matrix</a:t>
            </a:r>
            <a:endParaRPr/>
          </a:p>
        </p:txBody>
      </p:sp>
      <p:sp>
        <p:nvSpPr>
          <p:cNvPr id="339" name="Google Shape;339;p44"/>
          <p:cNvSpPr txBox="1">
            <a:spLocks noGrp="1"/>
          </p:cNvSpPr>
          <p:nvPr>
            <p:ph type="body" idx="1"/>
          </p:nvPr>
        </p:nvSpPr>
        <p:spPr>
          <a:xfrm>
            <a:off x="924361" y="2165130"/>
            <a:ext cx="10709835" cy="4408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sz="4400" dirty="0">
                <a:latin typeface="Cambria"/>
                <a:ea typeface="Cambria"/>
                <a:cs typeface="Cambria"/>
                <a:sym typeface="Cambria"/>
              </a:rPr>
              <a:t>Module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 sz="4400" dirty="0">
                <a:latin typeface="Cambria"/>
                <a:ea typeface="Cambria"/>
                <a:cs typeface="Cambria"/>
                <a:sym typeface="Cambria"/>
              </a:rPr>
              <a:t>Part 1: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 dirty="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Mathematics</a:t>
            </a:r>
            <a:r>
              <a:rPr lang="en-AU" sz="3600" dirty="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 &amp; </a:t>
            </a:r>
            <a:r>
              <a:rPr lang="en-AU" sz="4400" dirty="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Statistics</a:t>
            </a:r>
            <a:endParaRPr dirty="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</p:txBody>
      </p:sp>
      <p:cxnSp>
        <p:nvCxnSpPr>
          <p:cNvPr id="175" name="Google Shape;175;p27"/>
          <p:cNvCxnSpPr/>
          <p:nvPr/>
        </p:nvCxnSpPr>
        <p:spPr>
          <a:xfrm>
            <a:off x="1145402" y="5215479"/>
            <a:ext cx="6156351" cy="20284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1145402" y="4009726"/>
            <a:ext cx="6156351" cy="20284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Identity Matrix</a:t>
            </a:r>
            <a:endParaRPr/>
          </a:p>
        </p:txBody>
      </p:sp>
      <p:sp>
        <p:nvSpPr>
          <p:cNvPr id="346" name="Google Shape;346;p4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Matrix Inversion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21</a:t>
            </a:r>
            <a:endParaRPr lang="en-US" sz="25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Solving Systems of Linear Equations</a:t>
            </a:r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Simultaneous linear equations in </a:t>
            </a:r>
            <a:r>
              <a:rPr lang="en-AU"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AU"/>
              <a:t> unknowns (</a:t>
            </a:r>
            <a:r>
              <a:rPr lang="en-AU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AU"/>
              <a:t>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matrix form: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5053" y="2340034"/>
            <a:ext cx="3714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9256" y="4763486"/>
            <a:ext cx="10382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8707" y="4413854"/>
            <a:ext cx="63531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Solving Systems of Linear Equations – cont’d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Eigenvalues and Eigenvectors</a:t>
            </a:r>
            <a:endParaRPr/>
          </a:p>
        </p:txBody>
      </p:sp>
      <p:sp>
        <p:nvSpPr>
          <p:cNvPr id="379" name="Google Shape;379;p4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i="1"/>
              <a:t>What is bigger than a matrix?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tensor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represented by an </a:t>
            </a:r>
            <a:r>
              <a:rPr lang="en-AU" i="1"/>
              <a:t>n</a:t>
            </a:r>
            <a:r>
              <a:rPr lang="en-AU"/>
              <a:t>-dimensional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examples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stress tensor (mechanics)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spacetime tensor (general relativity)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1.1.1: Vector and Matrix Operations</a:t>
            </a: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To apply the definitions of vector and matrix operations </a:t>
            </a:r>
            <a:br>
              <a:rPr lang="en-AU"/>
            </a:br>
            <a:r>
              <a:rPr lang="en-AU"/>
              <a:t>by designing code that implements them.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'Lab 1.1.docx’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See Notebook: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 ‘Lab 1.1 – Notebook – Linear Algebra’</a:t>
            </a:r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0506" y="3648808"/>
            <a:ext cx="35052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Calculus</a:t>
            </a:r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Limits and continuity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Taking derivatives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Integration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Sequences and series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What is Calculus and why is it important for Data Scientists?</a:t>
            </a:r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Calculus is the mathematical study of </a:t>
            </a:r>
            <a:r>
              <a:rPr lang="en-AU" b="1"/>
              <a:t>continuous change</a:t>
            </a:r>
            <a:r>
              <a:rPr lang="en-AU"/>
              <a:t>. It is used extensively in many science and engineering domains such as business, economics and medicine.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All key concepts in calculus can be mapped directly to </a:t>
            </a:r>
            <a:r>
              <a:rPr lang="en-AU" b="1"/>
              <a:t>geometrical concepts</a:t>
            </a:r>
            <a:r>
              <a:rPr lang="en-AU"/>
              <a:t>. For example, differentiation is the slope of a curve and integration is the area under a curve.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Calculus is usually used with linear algebra to find the </a:t>
            </a:r>
            <a:r>
              <a:rPr lang="en-AU" b="1"/>
              <a:t>"best fit" </a:t>
            </a:r>
            <a:r>
              <a:rPr lang="en-AU"/>
              <a:t>linear approximation for a set of points in a domain. Therefore it is essential for Data Science as it underpins all model optimisation.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Limits and Continuity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grpSp>
        <p:nvGrpSpPr>
          <p:cNvPr id="420" name="Google Shape;420;p54"/>
          <p:cNvGrpSpPr/>
          <p:nvPr/>
        </p:nvGrpSpPr>
        <p:grpSpPr>
          <a:xfrm>
            <a:off x="2738652" y="4483304"/>
            <a:ext cx="2095500" cy="1495426"/>
            <a:chOff x="2551934" y="4150326"/>
            <a:chExt cx="2095500" cy="1495426"/>
          </a:xfrm>
        </p:grpSpPr>
        <p:pic>
          <p:nvPicPr>
            <p:cNvPr id="421" name="Google Shape;421;p54" descr="https://upload.wikimedia.org/wikipedia/commons/thumb/c/c0/Upper_semi.svg/220px-Upper_semi.sv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51934" y="4150326"/>
              <a:ext cx="2095500" cy="1495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54"/>
            <p:cNvSpPr/>
            <p:nvPr/>
          </p:nvSpPr>
          <p:spPr>
            <a:xfrm>
              <a:off x="3412966" y="5231017"/>
              <a:ext cx="373436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83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AU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Agenda: Module 1 Part 1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400"/>
              <a:t>Linear algebra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400"/>
              <a:t>Calculus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400"/>
              <a:t>Multivariable calculus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400"/>
              <a:t>Statistics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Probability</a:t>
            </a: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Limit Theorems</a:t>
            </a:r>
            <a:endParaRPr/>
          </a:p>
        </p:txBody>
      </p:sp>
      <p:sp>
        <p:nvSpPr>
          <p:cNvPr id="429" name="Google Shape;429;p5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Differentiation</a:t>
            </a:r>
            <a:endParaRPr/>
          </a:p>
        </p:txBody>
      </p:sp>
      <p:sp>
        <p:nvSpPr>
          <p:cNvPr id="437" name="Google Shape;437;p5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6327777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38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cxnSp>
        <p:nvCxnSpPr>
          <p:cNvPr id="439" name="Google Shape;439;p56"/>
          <p:cNvCxnSpPr/>
          <p:nvPr/>
        </p:nvCxnSpPr>
        <p:spPr>
          <a:xfrm>
            <a:off x="1433726" y="5510515"/>
            <a:ext cx="3789915" cy="1051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0" name="Google Shape;440;p56"/>
          <p:cNvCxnSpPr/>
          <p:nvPr/>
        </p:nvCxnSpPr>
        <p:spPr>
          <a:xfrm rot="10800000">
            <a:off x="1410852" y="2795767"/>
            <a:ext cx="17321" cy="271627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1" name="Google Shape;441;p56"/>
          <p:cNvCxnSpPr/>
          <p:nvPr/>
        </p:nvCxnSpPr>
        <p:spPr>
          <a:xfrm rot="10800000">
            <a:off x="4718662" y="3492938"/>
            <a:ext cx="0" cy="2038598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2" name="Google Shape;442;p56"/>
          <p:cNvCxnSpPr/>
          <p:nvPr/>
        </p:nvCxnSpPr>
        <p:spPr>
          <a:xfrm>
            <a:off x="1419512" y="3513958"/>
            <a:ext cx="3279297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56"/>
          <p:cNvSpPr/>
          <p:nvPr/>
        </p:nvSpPr>
        <p:spPr>
          <a:xfrm>
            <a:off x="1415737" y="3132098"/>
            <a:ext cx="3622119" cy="2378417"/>
          </a:xfrm>
          <a:custGeom>
            <a:avLst/>
            <a:gdLst/>
            <a:ahLst/>
            <a:cxnLst/>
            <a:rect l="l" t="t" r="r" b="b"/>
            <a:pathLst>
              <a:path w="1797269" h="1146371" extrusionOk="0">
                <a:moveTo>
                  <a:pt x="0" y="483476"/>
                </a:moveTo>
                <a:cubicBezTo>
                  <a:pt x="144517" y="849586"/>
                  <a:pt x="289035" y="1215696"/>
                  <a:pt x="588580" y="1135117"/>
                </a:cubicBezTo>
                <a:cubicBezTo>
                  <a:pt x="888125" y="1054538"/>
                  <a:pt x="1342697" y="527269"/>
                  <a:pt x="1797269" y="0"/>
                </a:cubicBezTo>
              </a:path>
            </a:pathLst>
          </a:cu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56"/>
          <p:cNvCxnSpPr/>
          <p:nvPr/>
        </p:nvCxnSpPr>
        <p:spPr>
          <a:xfrm>
            <a:off x="1410852" y="5006229"/>
            <a:ext cx="191783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56"/>
          <p:cNvCxnSpPr/>
          <p:nvPr/>
        </p:nvCxnSpPr>
        <p:spPr>
          <a:xfrm rot="10800000">
            <a:off x="3328683" y="5006229"/>
            <a:ext cx="0" cy="525307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6" name="Google Shape;446;p56"/>
          <p:cNvCxnSpPr/>
          <p:nvPr/>
        </p:nvCxnSpPr>
        <p:spPr>
          <a:xfrm rot="10800000" flipH="1">
            <a:off x="2883513" y="3132098"/>
            <a:ext cx="2200063" cy="237841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56"/>
          <p:cNvSpPr txBox="1"/>
          <p:nvPr/>
        </p:nvSpPr>
        <p:spPr>
          <a:xfrm>
            <a:off x="6947337" y="3300248"/>
            <a:ext cx="4288221" cy="20094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273" t="-24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Rules of Differentiation</a:t>
            </a:r>
            <a:endParaRPr/>
          </a:p>
        </p:txBody>
      </p:sp>
      <p:sp>
        <p:nvSpPr>
          <p:cNvPr id="454" name="Google Shape;454;p5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195584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52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Integration</a:t>
            </a:r>
            <a:endParaRPr/>
          </a:p>
        </p:txBody>
      </p:sp>
      <p:sp>
        <p:nvSpPr>
          <p:cNvPr id="462" name="Google Shape;462;p5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3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cxnSp>
        <p:nvCxnSpPr>
          <p:cNvPr id="464" name="Google Shape;464;p58"/>
          <p:cNvCxnSpPr/>
          <p:nvPr/>
        </p:nvCxnSpPr>
        <p:spPr>
          <a:xfrm rot="10800000">
            <a:off x="1804132" y="2795767"/>
            <a:ext cx="17321" cy="271627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5" name="Google Shape;465;p58"/>
          <p:cNvCxnSpPr/>
          <p:nvPr/>
        </p:nvCxnSpPr>
        <p:spPr>
          <a:xfrm rot="10800000">
            <a:off x="5111942" y="4025462"/>
            <a:ext cx="0" cy="1612752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6" name="Google Shape;466;p58"/>
          <p:cNvSpPr/>
          <p:nvPr/>
        </p:nvSpPr>
        <p:spPr>
          <a:xfrm>
            <a:off x="2040308" y="4200525"/>
            <a:ext cx="491344" cy="130999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58"/>
          <p:cNvCxnSpPr/>
          <p:nvPr/>
        </p:nvCxnSpPr>
        <p:spPr>
          <a:xfrm>
            <a:off x="1827006" y="5510515"/>
            <a:ext cx="3789915" cy="1051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58"/>
          <p:cNvCxnSpPr/>
          <p:nvPr/>
        </p:nvCxnSpPr>
        <p:spPr>
          <a:xfrm rot="10800000">
            <a:off x="2040308" y="5510515"/>
            <a:ext cx="1" cy="127699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9" name="Google Shape;469;p58"/>
          <p:cNvSpPr txBox="1"/>
          <p:nvPr/>
        </p:nvSpPr>
        <p:spPr>
          <a:xfrm>
            <a:off x="6986665" y="3568096"/>
            <a:ext cx="4288221" cy="29156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128" t="-16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58"/>
          <p:cNvCxnSpPr/>
          <p:nvPr/>
        </p:nvCxnSpPr>
        <p:spPr>
          <a:xfrm rot="10800000">
            <a:off x="2526889" y="5510515"/>
            <a:ext cx="0" cy="126218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1" name="Google Shape;471;p58"/>
          <p:cNvSpPr/>
          <p:nvPr/>
        </p:nvSpPr>
        <p:spPr>
          <a:xfrm>
            <a:off x="2040309" y="3733800"/>
            <a:ext cx="491344" cy="466725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8"/>
          <p:cNvSpPr/>
          <p:nvPr/>
        </p:nvSpPr>
        <p:spPr>
          <a:xfrm>
            <a:off x="1789922" y="3256390"/>
            <a:ext cx="3783724" cy="1305527"/>
          </a:xfrm>
          <a:custGeom>
            <a:avLst/>
            <a:gdLst/>
            <a:ahLst/>
            <a:cxnLst/>
            <a:rect l="l" t="t" r="r" b="b"/>
            <a:pathLst>
              <a:path w="3783724" h="1305527" extrusionOk="0">
                <a:moveTo>
                  <a:pt x="0" y="65306"/>
                </a:moveTo>
                <a:cubicBezTo>
                  <a:pt x="261883" y="522505"/>
                  <a:pt x="523766" y="979705"/>
                  <a:pt x="914400" y="969195"/>
                </a:cubicBezTo>
                <a:cubicBezTo>
                  <a:pt x="1305034" y="958685"/>
                  <a:pt x="1865586" y="-53811"/>
                  <a:pt x="2343807" y="2244"/>
                </a:cubicBezTo>
                <a:cubicBezTo>
                  <a:pt x="2822028" y="58299"/>
                  <a:pt x="3302876" y="681913"/>
                  <a:pt x="3783724" y="1305527"/>
                </a:cubicBezTo>
              </a:path>
            </a:pathLst>
          </a:cu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Sequences and Series</a:t>
            </a:r>
            <a:endParaRPr/>
          </a:p>
        </p:txBody>
      </p:sp>
      <p:sp>
        <p:nvSpPr>
          <p:cNvPr id="479" name="Google Shape;479;p5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Multivariate Calculus</a:t>
            </a:r>
            <a:endParaRPr/>
          </a:p>
        </p:txBody>
      </p:sp>
      <p:sp>
        <p:nvSpPr>
          <p:cNvPr id="487" name="Google Shape;487;p6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Partial derivatives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Multivariate differentiation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Multivariate integration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Optimising multivariate functions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Partial Derivatives</a:t>
            </a:r>
            <a:endParaRPr/>
          </a:p>
        </p:txBody>
      </p:sp>
      <p:sp>
        <p:nvSpPr>
          <p:cNvPr id="494" name="Google Shape;494;p6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Partial Derivatives – cont’d</a:t>
            </a:r>
            <a:endParaRPr/>
          </a:p>
        </p:txBody>
      </p:sp>
      <p:sp>
        <p:nvSpPr>
          <p:cNvPr id="502" name="Google Shape;502;p6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Multivariate Integration</a:t>
            </a:r>
            <a:endParaRPr/>
          </a:p>
        </p:txBody>
      </p:sp>
      <p:sp>
        <p:nvSpPr>
          <p:cNvPr id="510" name="Google Shape;510;p6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512" name="Google Shape;512;p63" descr="https://upload.wikimedia.org/wikipedia/commons/thumb/8/87/Surface_integral1.svg/429px-Surface_integral1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7971" y="2525105"/>
            <a:ext cx="40862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Multivariate Optimisation</a:t>
            </a:r>
            <a:endParaRPr/>
          </a:p>
        </p:txBody>
      </p:sp>
      <p:sp>
        <p:nvSpPr>
          <p:cNvPr id="519" name="Google Shape;519;p6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521" name="Google Shape;521;p64" descr="G:\My Documents\Academic\Black Cat Data\graphics\maximis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5620" y="2877289"/>
            <a:ext cx="4486051" cy="3585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What is Linear Algebra and </a:t>
            </a:r>
            <a:r>
              <a:rPr lang="en-AU" i="1"/>
              <a:t>why is it important for Data Science</a:t>
            </a:r>
            <a:r>
              <a:rPr lang="en-AU"/>
              <a:t>?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Linear Algebra is the branch of mathematics that deals with </a:t>
            </a:r>
            <a:r>
              <a:rPr lang="en-AU" sz="2000" b="1" i="1"/>
              <a:t>linear equations </a:t>
            </a:r>
            <a:r>
              <a:rPr lang="en-AU" sz="2000"/>
              <a:t>and their representations.</a:t>
            </a:r>
            <a:endParaRPr sz="20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Linear Algebra is used extensively in science and engineering to </a:t>
            </a:r>
            <a:r>
              <a:rPr lang="en-AU" sz="2000" b="1" i="1"/>
              <a:t>‘model’ </a:t>
            </a:r>
            <a:r>
              <a:rPr lang="en-AU" sz="2000"/>
              <a:t>many systems such as in economics, health and finance.</a:t>
            </a:r>
            <a:endParaRPr sz="20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Although many systems are </a:t>
            </a:r>
            <a:r>
              <a:rPr lang="en-AU" sz="2000" b="1" i="1"/>
              <a:t>‘non-linear’</a:t>
            </a:r>
            <a:r>
              <a:rPr lang="en-AU" sz="2000" i="1"/>
              <a:t>,</a:t>
            </a:r>
            <a:r>
              <a:rPr lang="en-AU" sz="2000" b="1" i="1"/>
              <a:t> </a:t>
            </a:r>
            <a:r>
              <a:rPr lang="en-AU" sz="2000"/>
              <a:t>Linear Models can be effective </a:t>
            </a:r>
            <a:r>
              <a:rPr lang="en-AU" sz="2000" b="1" i="1"/>
              <a:t>first-order approximation</a:t>
            </a:r>
            <a:r>
              <a:rPr lang="en-AU" sz="2000"/>
              <a:t>. This is crucial, because non-linear models are </a:t>
            </a:r>
            <a:r>
              <a:rPr lang="en-AU" sz="2000" b="1" i="1"/>
              <a:t>very difficult </a:t>
            </a:r>
            <a:r>
              <a:rPr lang="en-AU" sz="2000"/>
              <a:t>to represent and manipulate.</a:t>
            </a:r>
            <a:endParaRPr sz="20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One excellent way to better understand Linear Algebra is use the </a:t>
            </a:r>
            <a:r>
              <a:rPr lang="en-AU" sz="2000" b="1"/>
              <a:t>geometrical representations</a:t>
            </a:r>
            <a:r>
              <a:rPr lang="en-AU" sz="2000"/>
              <a:t> of its constructs. </a:t>
            </a:r>
            <a:endParaRPr sz="20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Another way to better understand Linear Algebra is through </a:t>
            </a:r>
            <a:r>
              <a:rPr lang="en-AU" sz="2000" b="1" i="1"/>
              <a:t>programming</a:t>
            </a:r>
            <a:r>
              <a:rPr lang="en-AU" sz="2000"/>
              <a:t>. This is crucial for a Data Scientist.</a:t>
            </a:r>
            <a:endParaRPr sz="20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sz="2000"/>
              <a:t>Key constructs of Linear Algebra are: Scalar, Vector, Matrix and Tensor.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1.1.2: Differentiation and integration in Python</a:t>
            </a:r>
            <a:endParaRPr/>
          </a:p>
        </p:txBody>
      </p:sp>
      <p:sp>
        <p:nvSpPr>
          <p:cNvPr id="527" name="Google Shape;527;p6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Use python to define limits, derivative and  integral of a function (for example, f(x) = x**2).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See Notebooks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Calculus - Limits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Calculus  – Derivative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Calculus – Integral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/>
              <a:t>Note: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sz="2000">
                <a:solidFill>
                  <a:srgbClr val="A5A5A5"/>
                </a:solidFill>
              </a:rPr>
              <a:t>There may not be enough time to complete this lab in the class.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Please complete it as a part of you homework.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This should apply to all labs.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529" name="Google Shape;5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996" y="2776450"/>
            <a:ext cx="35052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Discussion</a:t>
            </a:r>
            <a:endParaRPr/>
          </a:p>
        </p:txBody>
      </p:sp>
      <p:sp>
        <p:nvSpPr>
          <p:cNvPr id="537" name="Google Shape;537;p6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Why do data scientists need to be proficient at calculus, infinite series, and linear algebra?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Considering the illustrative Data Science process, where would you use calculus?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539" name="Google Shape;53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904" y="2950048"/>
            <a:ext cx="10920248" cy="33451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Homework: Optimisation</a:t>
            </a:r>
            <a:endParaRPr/>
          </a:p>
        </p:txBody>
      </p:sp>
      <p:sp>
        <p:nvSpPr>
          <p:cNvPr id="545" name="Google Shape;545;p6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To introduce several methods of multivariate optimisation </a:t>
            </a:r>
            <a:br>
              <a:rPr lang="en-AU"/>
            </a:br>
            <a:r>
              <a:rPr lang="en-AU"/>
              <a:t>via working examples.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An Interactive Tutorial on Numerical Optimization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3"/>
              </a:rPr>
              <a:t>https://www.benfrederickson.com/numerical-optimization/</a:t>
            </a:r>
            <a:r>
              <a:rPr lang="en-AU" sz="20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Prepare to discuss: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trade-off: convergence speed vs accuracy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faster convergence requires lower resolution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prefer methods with adaptive resolution 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547" name="Google Shape;547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4327" y="3918796"/>
            <a:ext cx="2699725" cy="24669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</a:t>
            </a:r>
            <a:endParaRPr/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 dirty="0"/>
              <a:t>Statistical Thinking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Categorical data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Continuous variables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Summarising quantitative data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Modelling data distributions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Confidence intervals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Significance tests and hypothesis testing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dirty="0"/>
              <a:t>Statistical Inference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 dirty="0"/>
              <a:t>Analysing one categorical variable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 dirty="0"/>
              <a:t>Two-way tables: Analysing categorical data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 dirty="0"/>
              <a:t>Distributions in two-way tables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Why statistics is important for a Data Scientist?</a:t>
            </a:r>
            <a:endParaRPr/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b="1">
                <a:solidFill>
                  <a:srgbClr val="1EBADD"/>
                </a:solidFill>
              </a:rPr>
              <a:t>Statistical Thinking </a:t>
            </a:r>
            <a:r>
              <a:rPr lang="en-AU"/>
              <a:t>is an an essential component of a data-driven mindset which is crucial for a Data Scientist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Statistical analysis must start with the appropriate </a:t>
            </a:r>
            <a:r>
              <a:rPr lang="en-AU" b="1">
                <a:solidFill>
                  <a:srgbClr val="1EBADD"/>
                </a:solidFill>
              </a:rPr>
              <a:t>data</a:t>
            </a:r>
            <a:r>
              <a:rPr lang="en-AU"/>
              <a:t> (sample)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Statistical Inference (reasoning) should start with measurement, ideally, via </a:t>
            </a:r>
            <a:r>
              <a:rPr lang="en-AU" b="1">
                <a:solidFill>
                  <a:srgbClr val="1EBADD"/>
                </a:solidFill>
              </a:rPr>
              <a:t>controlled experiments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Statistics uses samples (a small subset of the population) and therefore always has a degree of </a:t>
            </a:r>
            <a:r>
              <a:rPr lang="en-AU" b="1">
                <a:solidFill>
                  <a:srgbClr val="1EBADD"/>
                </a:solidFill>
              </a:rPr>
              <a:t>uncertainty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Sampling must be </a:t>
            </a:r>
            <a:r>
              <a:rPr lang="en-AU" b="1">
                <a:solidFill>
                  <a:srgbClr val="1EBADD"/>
                </a:solidFill>
              </a:rPr>
              <a:t>random, and preferably, independent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The best way to learn statistics is by </a:t>
            </a:r>
            <a:r>
              <a:rPr lang="en-AU" b="1">
                <a:solidFill>
                  <a:srgbClr val="1EBADD"/>
                </a:solidFill>
              </a:rPr>
              <a:t>experimenting with data using Python code and visualisation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b="1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b="1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1</a:t>
            </a:r>
            <a:endParaRPr/>
          </a:p>
        </p:txBody>
      </p:sp>
      <p:sp>
        <p:nvSpPr>
          <p:cNvPr id="568" name="Google Shape;568;p7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Analysing categorical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Analysing one categorical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Two-way tables: Analysing categorical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Distributions in two-way tables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Categorical Variables</a:t>
            </a:r>
            <a:endParaRPr/>
          </a:p>
        </p:txBody>
      </p:sp>
      <p:sp>
        <p:nvSpPr>
          <p:cNvPr id="576" name="Google Shape;576;p7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FALSE / TRUE     (alt: 0 / 1)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colour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size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e.g. species, occupation, degree program, disease category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tier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e.g. age range, income range, frequency range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dirty="0"/>
              <a:t>Analysing Categorical Variables</a:t>
            </a:r>
            <a:endParaRPr dirty="0"/>
          </a:p>
        </p:txBody>
      </p:sp>
      <p:sp>
        <p:nvSpPr>
          <p:cNvPr id="584" name="Google Shape;584;p7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300" dirty="0"/>
              <a:t>Frequency Tables   </a:t>
            </a:r>
            <a:r>
              <a:rPr lang="en-AU" sz="2300" dirty="0">
                <a:solidFill>
                  <a:srgbClr val="7F7F7F"/>
                </a:solidFill>
              </a:rPr>
              <a:t>(</a:t>
            </a:r>
            <a:r>
              <a:rPr lang="en-AU" sz="2300" i="1" dirty="0">
                <a:solidFill>
                  <a:srgbClr val="7F7F7F"/>
                </a:solidFill>
              </a:rPr>
              <a:t>aka</a:t>
            </a:r>
            <a:r>
              <a:rPr lang="en-AU" sz="2300" dirty="0">
                <a:solidFill>
                  <a:srgbClr val="7F7F7F"/>
                </a:solidFill>
              </a:rPr>
              <a:t> contingency tables)</a:t>
            </a:r>
            <a:endParaRPr sz="2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000" dirty="0"/>
              <a:t>	</a:t>
            </a:r>
            <a:r>
              <a:rPr lang="en-AU" sz="2000" i="1" dirty="0"/>
              <a:t>category incidence for a single variable within a population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dirty="0"/>
              <a:t>Donut Charts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</p:txBody>
      </p:sp>
      <p:graphicFrame>
        <p:nvGraphicFramePr>
          <p:cNvPr id="586" name="Google Shape;586;p72"/>
          <p:cNvGraphicFramePr/>
          <p:nvPr>
            <p:extLst>
              <p:ext uri="{D42A27DB-BD31-4B8C-83A1-F6EECF244321}">
                <p14:modId xmlns:p14="http://schemas.microsoft.com/office/powerpoint/2010/main" val="615317984"/>
              </p:ext>
            </p:extLst>
          </p:nvPr>
        </p:nvGraphicFramePr>
        <p:xfrm>
          <a:off x="4870728" y="2642498"/>
          <a:ext cx="2817100" cy="111255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4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 dirty="0"/>
                        <a:t>Passed Exam</a:t>
                      </a:r>
                      <a:endParaRPr sz="1800" b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37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 dirty="0"/>
                        <a:t>14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7" name="Google Shape;587;p72"/>
          <p:cNvGraphicFramePr/>
          <p:nvPr>
            <p:extLst>
              <p:ext uri="{D42A27DB-BD31-4B8C-83A1-F6EECF244321}">
                <p14:modId xmlns:p14="http://schemas.microsoft.com/office/powerpoint/2010/main" val="763603838"/>
              </p:ext>
            </p:extLst>
          </p:nvPr>
        </p:nvGraphicFramePr>
        <p:xfrm>
          <a:off x="8167489" y="2271648"/>
          <a:ext cx="3306600" cy="148340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65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 dirty="0"/>
                        <a:t>Income Bracket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Low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0.27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Medium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0.67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High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 dirty="0"/>
                        <a:t>0.06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88" name="Google Shape;58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4175" y="3795389"/>
            <a:ext cx="2806918" cy="2540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7476" y="3795389"/>
            <a:ext cx="3716720" cy="28181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Analysing Categorical Variables – cont’d</a:t>
            </a:r>
            <a:endParaRPr sz="3600"/>
          </a:p>
        </p:txBody>
      </p:sp>
      <p:sp>
        <p:nvSpPr>
          <p:cNvPr id="595" name="Google Shape;595;p7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Two-Way Frequency Tables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for a Single Variable within Two Populations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totals row, column: marginal frequencies  </a:t>
            </a:r>
            <a:r>
              <a:rPr lang="en-AU">
                <a:solidFill>
                  <a:srgbClr val="7F7F7F"/>
                </a:solidFill>
              </a:rPr>
              <a:t>(</a:t>
            </a:r>
            <a:r>
              <a:rPr lang="en-AU" i="1">
                <a:solidFill>
                  <a:srgbClr val="7F7F7F"/>
                </a:solidFill>
              </a:rPr>
              <a:t>aka</a:t>
            </a:r>
            <a:r>
              <a:rPr lang="en-AU">
                <a:solidFill>
                  <a:srgbClr val="7F7F7F"/>
                </a:solidFill>
              </a:rPr>
              <a:t> marginal distribution)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graphicFrame>
        <p:nvGraphicFramePr>
          <p:cNvPr id="597" name="Google Shape;597;p73"/>
          <p:cNvGraphicFramePr/>
          <p:nvPr/>
        </p:nvGraphicFramePr>
        <p:xfrm>
          <a:off x="2807853" y="3125770"/>
          <a:ext cx="6410000" cy="175264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2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Income Bracket: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Low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Medium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High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Male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75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108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Female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32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94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134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202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Analysing Categorical Variables – cont’d</a:t>
            </a:r>
            <a:endParaRPr/>
          </a:p>
        </p:txBody>
      </p:sp>
      <p:sp>
        <p:nvSpPr>
          <p:cNvPr id="604" name="Google Shape;604;p7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Dummy Variables   </a:t>
            </a:r>
            <a:r>
              <a:rPr lang="en-AU">
                <a:solidFill>
                  <a:srgbClr val="7F7F7F"/>
                </a:solidFill>
              </a:rPr>
              <a:t>(</a:t>
            </a:r>
            <a:r>
              <a:rPr lang="en-AU" i="1">
                <a:solidFill>
                  <a:srgbClr val="7F7F7F"/>
                </a:solidFill>
              </a:rPr>
              <a:t>aka </a:t>
            </a:r>
            <a:r>
              <a:rPr lang="en-AU">
                <a:solidFill>
                  <a:srgbClr val="7F7F7F"/>
                </a:solidFill>
              </a:rPr>
              <a:t>dummy coding)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allows categorical variables to be treated like continuous variables</a:t>
            </a:r>
            <a:endParaRPr/>
          </a:p>
        </p:txBody>
      </p:sp>
      <p:graphicFrame>
        <p:nvGraphicFramePr>
          <p:cNvPr id="606" name="Google Shape;606;p74"/>
          <p:cNvGraphicFramePr/>
          <p:nvPr/>
        </p:nvGraphicFramePr>
        <p:xfrm>
          <a:off x="5920502" y="3586259"/>
          <a:ext cx="4350300" cy="148340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4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Treatment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T1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T2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Control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Drug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strike="noStrike" cap="none"/>
                        <a:t>Drug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7" name="Google Shape;607;p74"/>
          <p:cNvGraphicFramePr/>
          <p:nvPr/>
        </p:nvGraphicFramePr>
        <p:xfrm>
          <a:off x="1958114" y="3611284"/>
          <a:ext cx="2817100" cy="111255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4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b="1" u="none" strike="noStrike" cap="none"/>
                        <a:t>Passed Exam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37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Linear Algebra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Vectors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definitions</a:t>
            </a:r>
            <a:endParaRPr>
              <a:solidFill>
                <a:srgbClr val="595959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vector arithmetic (adding, subtracting and multiplying vectors), dot products and cross products</a:t>
            </a:r>
            <a:endParaRPr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Matrices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definitions</a:t>
            </a:r>
            <a:endParaRPr>
              <a:solidFill>
                <a:srgbClr val="595959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matrix arithmetic</a:t>
            </a:r>
            <a:endParaRPr>
              <a:solidFill>
                <a:srgbClr val="595959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>
                <a:solidFill>
                  <a:srgbClr val="595959"/>
                </a:solidFill>
              </a:rPr>
              <a:t>inverses, determinants, transposes</a:t>
            </a:r>
            <a:endParaRPr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Solving systems of linear equations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Eigenvalues and eigenvectors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2</a:t>
            </a:r>
            <a:endParaRPr/>
          </a:p>
        </p:txBody>
      </p:sp>
      <p:sp>
        <p:nvSpPr>
          <p:cNvPr id="613" name="Google Shape;613;p7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Continuous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Summarising quantitative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Measuring centre in quantitative data: mean, mode, and median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Interquartile range (IQR)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Variance and standard deviation of a population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Continuous Variables</a:t>
            </a:r>
            <a:endParaRPr/>
          </a:p>
        </p:txBody>
      </p:sp>
      <p:sp>
        <p:nvSpPr>
          <p:cNvPr id="621" name="Google Shape;62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Examples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height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dose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temperature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concentration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revenue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clicks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22" name="Google Shape;62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“Continuous”?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variability is treated as infinite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precision is determined by data acquisition methodology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range usually has practical limits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outliers can be defined statistically or heuristically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AU" i="1">
                <a:solidFill>
                  <a:srgbClr val="7F7F7F"/>
                </a:solidFill>
              </a:rPr>
              <a:t>frequency (contingency) is not meaningful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Analysing Continuous Variables</a:t>
            </a:r>
            <a:endParaRPr/>
          </a:p>
        </p:txBody>
      </p:sp>
      <p:sp>
        <p:nvSpPr>
          <p:cNvPr id="629" name="Google Shape;629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Distribution of binned data: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choose an appropriate bin width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‘cut’ the data into bins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count the number of samples that fall into each bin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i="1">
                <a:solidFill>
                  <a:srgbClr val="7F7F7F"/>
                </a:solidFill>
              </a:rPr>
              <a:t>what is the resulting plot called?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AU"/>
              <a:t>histogram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31" name="Google Shape;631;p77" descr="https://upload.wikimedia.org/wikipedia/commons/thumb/d/d9/Black_cherry_tree_histogram.svg/216px-Black_cherry_tree_histogram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5261" y="2564842"/>
            <a:ext cx="2937865" cy="29378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Summarising Quantitative Data</a:t>
            </a:r>
            <a:endParaRPr/>
          </a:p>
        </p:txBody>
      </p:sp>
      <p:sp>
        <p:nvSpPr>
          <p:cNvPr id="638" name="Google Shape;638;p7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Measuring the centre of the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average value of the variable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median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value that separates the 50% lowest values from the rest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the most frequently occurring value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645" name="Google Shape;645;p79"/>
          <p:cNvSpPr txBox="1">
            <a:spLocks noGrp="1"/>
          </p:cNvSpPr>
          <p:nvPr>
            <p:ph type="body" idx="1"/>
          </p:nvPr>
        </p:nvSpPr>
        <p:spPr>
          <a:xfrm>
            <a:off x="924361" y="1745523"/>
            <a:ext cx="10709835" cy="443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Quantiles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inverse of  binning data for a histogram: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specify proportions of samples we want in each bin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compute bin boundaries that correspond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</a:rPr>
              <a:t>example: 4 quantiles from a random sample (mean = 0, variance = 1):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graphicFrame>
        <p:nvGraphicFramePr>
          <p:cNvPr id="647" name="Google Shape;647;p79"/>
          <p:cNvGraphicFramePr/>
          <p:nvPr/>
        </p:nvGraphicFramePr>
        <p:xfrm>
          <a:off x="3409120" y="4642609"/>
          <a:ext cx="4591900" cy="1190625"/>
        </p:xfrm>
        <a:graphic>
          <a:graphicData uri="http://schemas.openxmlformats.org/drawingml/2006/table">
            <a:tbl>
              <a:tblPr>
                <a:noFill/>
                <a:tableStyleId>{7BA38100-B446-4A55-845F-21317C6E5B3E}</a:tableStyleId>
              </a:tblPr>
              <a:tblGrid>
                <a:gridCol w="169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1" u="none" strike="noStrike" cap="none"/>
                        <a:t>Quantile</a:t>
                      </a:r>
                      <a:endParaRPr sz="1400" b="1" i="0" u="none" strike="noStrike" cap="non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1" u="none" strike="noStrike" cap="none"/>
                        <a:t>Boundaries</a:t>
                      </a:r>
                      <a:endParaRPr sz="1400" b="1" i="0" u="none" strike="noStrike" cap="non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1" u="none" strike="noStrike" cap="none"/>
                        <a:t>Count</a:t>
                      </a:r>
                      <a:endParaRPr sz="1400" b="1" i="0" u="none" strike="noStrike" cap="none">
                        <a:solidFill>
                          <a:srgbClr val="16365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(0 - 0.25]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(-3.135, -1.61] 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53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(0.25 - 0.50]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(-1.61, -0.0913] 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389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(0.50 - 0.75]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(-0.0913, 1.427] 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476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(0.75 - 1.0]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(1.427, 2.946] 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/>
                        <a:t>82</a:t>
                      </a:r>
                      <a:endParaRPr sz="1400" b="0" i="0" u="none" strike="noStrike" cap="none">
                        <a:solidFill>
                          <a:srgbClr val="2F559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653" name="Google Shape;653;p80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482045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Interquartile range (IQR)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IQR = [0.25, 0.75]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box plots are drawn with whiskers extending 1.5 IQR beyond the 0.25 and 0.75 quantiles (i.e. the 1</a:t>
            </a:r>
            <a:r>
              <a:rPr lang="en-AU" baseline="30000"/>
              <a:t>st</a:t>
            </a:r>
            <a:r>
              <a:rPr lang="en-AU"/>
              <a:t> and 3</a:t>
            </a:r>
            <a:r>
              <a:rPr lang="en-AU" baseline="30000"/>
              <a:t>rd</a:t>
            </a:r>
            <a:r>
              <a:rPr lang="en-AU"/>
              <a:t> quartiles)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b="1" i="1"/>
              <a:t>outliers</a:t>
            </a:r>
            <a:r>
              <a:rPr lang="en-AU"/>
              <a:t> are typically defined as lying outside this range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655" name="Google Shape;655;p80"/>
          <p:cNvSpPr/>
          <p:nvPr/>
        </p:nvSpPr>
        <p:spPr>
          <a:xfrm>
            <a:off x="6321287" y="5769518"/>
            <a:ext cx="5201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Jhguch at en.wikipedia, CC BY-SA 2.5, https://commons.wikimedia.org/w/index.php?curid=14524285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1165" y="2105623"/>
            <a:ext cx="4610514" cy="3461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663" name="Google Shape;663;p8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1.1.3: Simple data visualisation</a:t>
            </a:r>
            <a:endParaRPr/>
          </a:p>
        </p:txBody>
      </p:sp>
      <p:sp>
        <p:nvSpPr>
          <p:cNvPr id="670" name="Google Shape;670;p8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Use various plot types to visualise statistical observations.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 sz="2000"/>
              <a:t>Notebook: ‘Statistics – part 1’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/>
              <a:t>Note: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sz="2000">
                <a:solidFill>
                  <a:srgbClr val="A5A5A5"/>
                </a:solidFill>
              </a:rPr>
              <a:t>There may not be enough time to complete this lab in the class.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Please complete it as a part of you homework.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This should apply to all labs.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672" name="Google Shape;67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0479" y="4062989"/>
            <a:ext cx="30289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3</a:t>
            </a:r>
            <a:endParaRPr/>
          </a:p>
        </p:txBody>
      </p:sp>
      <p:sp>
        <p:nvSpPr>
          <p:cNvPr id="680" name="Google Shape;680;p8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Modelling data distributions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Percentiles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Z-scores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Density curves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Normal distributions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Summarising Quantitative Data – cont’d</a:t>
            </a:r>
            <a:endParaRPr sz="3600"/>
          </a:p>
        </p:txBody>
      </p:sp>
      <p:sp>
        <p:nvSpPr>
          <p:cNvPr id="687" name="Google Shape;687;p8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Summary statistics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689" name="Google Shape;689;p84"/>
          <p:cNvSpPr/>
          <p:nvPr/>
        </p:nvSpPr>
        <p:spPr>
          <a:xfrm>
            <a:off x="3048000" y="2635386"/>
            <a:ext cx="6096000" cy="31758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97" t="-1532" b="-34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Mapping and usage of Linear Algebra in Data Science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05778" y="1890916"/>
          <a:ext cx="10087600" cy="4292600"/>
        </p:xfrm>
        <a:graphic>
          <a:graphicData uri="http://schemas.openxmlformats.org/drawingml/2006/table">
            <a:tbl>
              <a:tblPr>
                <a:noFill/>
                <a:tableStyleId>{D641A698-CB54-4385-B4C4-A418C7B1E060}</a:tableStyleId>
              </a:tblPr>
              <a:tblGrid>
                <a:gridCol w="12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AU" sz="16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AU" sz="16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 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AU" sz="16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Mapping to Data Science 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AU" sz="16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Scalar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‘zero-dimensional’ dataset.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number, value, magnitude.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Geometrically, it’s </a:t>
                      </a:r>
                      <a:r>
                        <a:rPr lang="en-AU" sz="1400" b="1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point on on a  line</a:t>
                      </a: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single data point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AU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a customer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one-dimension dataset. A two or more values.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 it represent a vector in a plane that has </a:t>
                      </a:r>
                      <a:r>
                        <a:rPr lang="en-AU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magnitude and direction</a:t>
                      </a: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 of data points (usually about a single entity)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(or </a:t>
                      </a:r>
                      <a:r>
                        <a:rPr lang="en-AU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of one customer: Age, income, marital status, postcode, …, etc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Deep Learning a vector could be the input to a Neural Network.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two-dimensional dataset.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Geometrically, it represents a </a:t>
                      </a:r>
                      <a:r>
                        <a:rPr lang="en-AU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transformation</a:t>
                      </a: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two or more vectors.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set of observations for multiple entities.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transformation of a dataset from one representation to another. 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about all customers.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Deep Learning a matrix may represents the mapping and weights on hidden layer.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n-dimensional dataset. 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number of sets of observations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about all customers.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TensorFlow is built around tensors.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Modelling Data Distributions</a:t>
            </a:r>
            <a:endParaRPr/>
          </a:p>
        </p:txBody>
      </p:sp>
      <p:sp>
        <p:nvSpPr>
          <p:cNvPr id="696" name="Google Shape;696;p8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60</a:t>
            </a:r>
            <a:endParaRPr lang="en-US" sz="25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704" name="Google Shape;704;p8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Mean and Standard Deviation of a Population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pic>
        <p:nvPicPr>
          <p:cNvPr id="706" name="Google Shape;706;p86" descr="G:\My Documents\Academic\Black Cat Data\graphics\bell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5329" y="2543662"/>
            <a:ext cx="7566233" cy="380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86"/>
          <p:cNvCxnSpPr/>
          <p:nvPr/>
        </p:nvCxnSpPr>
        <p:spPr>
          <a:xfrm rot="10800000" flipH="1">
            <a:off x="6251713" y="2543662"/>
            <a:ext cx="536713" cy="2392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8" name="Google Shape;708;p86"/>
          <p:cNvSpPr txBox="1"/>
          <p:nvPr/>
        </p:nvSpPr>
        <p:spPr>
          <a:xfrm>
            <a:off x="6291472" y="2252005"/>
            <a:ext cx="1282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AU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715" name="Google Shape;715;p8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Probability Density Function		    Cumulative Probability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717" name="Google Shape;717;p87"/>
          <p:cNvSpPr/>
          <p:nvPr/>
        </p:nvSpPr>
        <p:spPr>
          <a:xfrm>
            <a:off x="6142382" y="5889735"/>
            <a:ext cx="560566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M. W. </a:t>
            </a:r>
            <a:r>
              <a:rPr lang="en-AU" sz="11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Toews</a:t>
            </a:r>
            <a:r>
              <a:rPr lang="en-AU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- Own work, based (in concept) on figure by Jeremy Kemp, on 2005-02-09, CC BY 2.5, https://</a:t>
            </a:r>
            <a:r>
              <a:rPr lang="en-AU" sz="11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commons.wikimedia.org</a:t>
            </a:r>
            <a:r>
              <a:rPr lang="en-AU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/w/</a:t>
            </a:r>
            <a:r>
              <a:rPr lang="en-AU" sz="11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index.php?curid</a:t>
            </a:r>
            <a:r>
              <a:rPr lang="en-AU" sz="11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=1903871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718" name="Google Shape;718;p87" descr="G:\My Documents\Academic\Black Cat Data\graphics\Standard_deviation_diagram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61" y="2963776"/>
            <a:ext cx="4845740" cy="242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7" descr="G:\My Documents\Academic\Black Cat Data\graphics\899px-Normal-distribution-cumulative-density-function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8090" y="2510383"/>
            <a:ext cx="4570017" cy="33296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Modelling Data Distributions – cont’d</a:t>
            </a:r>
            <a:endParaRPr sz="3600"/>
          </a:p>
        </p:txBody>
      </p:sp>
      <p:sp>
        <p:nvSpPr>
          <p:cNvPr id="726" name="Google Shape;726;p8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519814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73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728" name="Google Shape;728;p88" descr="G:\My Documents\Academic\Black Cat Data\graphics\z-scor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794" y="2786127"/>
            <a:ext cx="5680657" cy="3787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4</a:t>
            </a:r>
            <a:endParaRPr/>
          </a:p>
        </p:txBody>
      </p:sp>
      <p:sp>
        <p:nvSpPr>
          <p:cNvPr id="734" name="Google Shape;734;p8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Exploring bivariate numerical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Scatterplots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Correlation coefficients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Trend lines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Least-squares regression equations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Assessing the fit in least-squares regression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Scatter Plots</a:t>
            </a:r>
            <a:endParaRPr/>
          </a:p>
        </p:txBody>
      </p:sp>
      <p:sp>
        <p:nvSpPr>
          <p:cNvPr id="742" name="Google Shape;742;p90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4790638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2D: plots one variable against another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demonstrates a relation (or lack thereof) between two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assumption: data pairs are sampled simultaneously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pic>
        <p:nvPicPr>
          <p:cNvPr id="744" name="Google Shape;744;p90" descr="G:\My Documents\Academic\Black Cat Data\graphics\faithful_ida_scat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907" y="1669773"/>
            <a:ext cx="6288985" cy="47167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Correlation</a:t>
            </a:r>
            <a:endParaRPr/>
          </a:p>
        </p:txBody>
      </p:sp>
      <p:sp>
        <p:nvSpPr>
          <p:cNvPr id="751" name="Google Shape;751;p9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Correlation</a:t>
            </a:r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4760821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46" t="-2157" r="-1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761" name="Google Shape;761;p92"/>
          <p:cNvSpPr/>
          <p:nvPr/>
        </p:nvSpPr>
        <p:spPr>
          <a:xfrm>
            <a:off x="4480788" y="5817450"/>
            <a:ext cx="75040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Anscombe.svg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SchutzDerivative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works of this file:(label using subscripts): Avenue -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Anscombe.svg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CC BY-SA 3.0, https://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commons.wikimedia.org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/w/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index.php?curid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=9838454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2" name="Google Shape;762;p92" descr="G:\My Documents\Academic\Black Cat Data\graphics\990px-Anscombe's_quartet_3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3845" y="1579060"/>
            <a:ext cx="5778569" cy="42025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Trend Lines</a:t>
            </a:r>
            <a:endParaRPr/>
          </a:p>
        </p:txBody>
      </p:sp>
      <p:sp>
        <p:nvSpPr>
          <p:cNvPr id="769" name="Google Shape;769;p93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4760821" cy="39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best (linear) fit to a 2D scatter plot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the line that minimises error </a:t>
            </a:r>
            <a:br>
              <a:rPr lang="en-AU"/>
            </a:br>
            <a:r>
              <a:rPr lang="en-AU" i="1"/>
              <a:t>by some criterion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line is specified by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slope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intercept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pic>
        <p:nvPicPr>
          <p:cNvPr id="771" name="Google Shape;771;p93" descr="G:\My Documents\Academic\Black Cat Data\graphics\990px-Anscombe's_quartet_3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3845" y="1579060"/>
            <a:ext cx="5778569" cy="42025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1;p92"/>
          <p:cNvSpPr/>
          <p:nvPr/>
        </p:nvSpPr>
        <p:spPr>
          <a:xfrm>
            <a:off x="4480788" y="5817450"/>
            <a:ext cx="75040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Anscombe.svg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SchutzDerivative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works of this file:(label using subscripts): Avenue -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Anscombe.svg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CC BY-SA 3.0, https://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commons.wikimedia.org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/w/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index.php?curid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=9838454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Least-Squares Regression</a:t>
            </a:r>
            <a:endParaRPr/>
          </a:p>
        </p:txBody>
      </p:sp>
      <p:sp>
        <p:nvSpPr>
          <p:cNvPr id="779" name="Google Shape;779;p94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5893881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51" t="-21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781" name="Google Shape;781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2057778"/>
            <a:ext cx="3726471" cy="2742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Vectors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746385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def: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a directed quantity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examples: 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displacement (</a:t>
            </a:r>
            <a:r>
              <a:rPr lang="en-AU" i="1"/>
              <a:t>not</a:t>
            </a:r>
            <a:r>
              <a:rPr lang="en-AU"/>
              <a:t> length)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velocity (</a:t>
            </a:r>
            <a:r>
              <a:rPr lang="en-AU" i="1"/>
              <a:t>not</a:t>
            </a:r>
            <a:r>
              <a:rPr lang="en-AU"/>
              <a:t> speed)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acceleration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force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weight (</a:t>
            </a:r>
            <a:r>
              <a:rPr lang="en-AU" i="1"/>
              <a:t>not</a:t>
            </a:r>
            <a:r>
              <a:rPr lang="en-AU"/>
              <a:t> mass)</a:t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 rot="10800000" flipH="1">
            <a:off x="7879702" y="2689923"/>
            <a:ext cx="1763486" cy="86774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16" name="Google Shape;216;p32"/>
          <p:cNvSpPr txBox="1"/>
          <p:nvPr/>
        </p:nvSpPr>
        <p:spPr>
          <a:xfrm>
            <a:off x="7693090" y="4061525"/>
            <a:ext cx="23793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dimensionality &gt;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Least-Squares Regression</a:t>
            </a:r>
            <a:endParaRPr/>
          </a:p>
        </p:txBody>
      </p:sp>
      <p:sp>
        <p:nvSpPr>
          <p:cNvPr id="788" name="Google Shape;788;p95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10296916" cy="39495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43" t="-21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grpSp>
        <p:nvGrpSpPr>
          <p:cNvPr id="790" name="Google Shape;790;p95"/>
          <p:cNvGrpSpPr/>
          <p:nvPr/>
        </p:nvGrpSpPr>
        <p:grpSpPr>
          <a:xfrm>
            <a:off x="3616334" y="3707297"/>
            <a:ext cx="4732526" cy="1938124"/>
            <a:chOff x="3616334" y="3707297"/>
            <a:chExt cx="4732526" cy="1938124"/>
          </a:xfrm>
        </p:grpSpPr>
        <p:grpSp>
          <p:nvGrpSpPr>
            <p:cNvPr id="791" name="Google Shape;791;p95"/>
            <p:cNvGrpSpPr/>
            <p:nvPr/>
          </p:nvGrpSpPr>
          <p:grpSpPr>
            <a:xfrm>
              <a:off x="3616334" y="3935924"/>
              <a:ext cx="4732526" cy="1709497"/>
              <a:chOff x="2269175" y="3125000"/>
              <a:chExt cx="3508200" cy="1311900"/>
            </a:xfrm>
          </p:grpSpPr>
          <p:pic>
            <p:nvPicPr>
              <p:cNvPr id="792" name="Google Shape;792;p95" descr="pasted-image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69175" y="3125000"/>
                <a:ext cx="3508200" cy="1311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3" name="Google Shape;793;p95"/>
              <p:cNvSpPr/>
              <p:nvPr/>
            </p:nvSpPr>
            <p:spPr>
              <a:xfrm>
                <a:off x="5630050" y="3560300"/>
                <a:ext cx="138900" cy="20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95"/>
              <p:cNvSpPr/>
              <p:nvPr/>
            </p:nvSpPr>
            <p:spPr>
              <a:xfrm>
                <a:off x="3983600" y="4228400"/>
                <a:ext cx="138900" cy="20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5" name="Google Shape;795;p95"/>
            <p:cNvSpPr txBox="1"/>
            <p:nvPr/>
          </p:nvSpPr>
          <p:spPr>
            <a:xfrm>
              <a:off x="5158409" y="3707297"/>
              <a:ext cx="218661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70</a:t>
            </a:r>
            <a:endParaRPr lang="en-US" sz="25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5</a:t>
            </a:r>
            <a:endParaRPr/>
          </a:p>
        </p:txBody>
      </p:sp>
      <p:sp>
        <p:nvSpPr>
          <p:cNvPr id="801" name="Google Shape;801;p9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Random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Discrete random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Continuous random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Transforming random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Combining random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Binomial random variables, mean and standard deviation formulas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Geometric random variables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 sz="2400"/>
              <a:t>Poisson distribution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AU"/>
              <a:t>The central limit theorem</a:t>
            </a: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Random Variables</a:t>
            </a:r>
            <a:endParaRPr/>
          </a:p>
        </p:txBody>
      </p:sp>
      <p:sp>
        <p:nvSpPr>
          <p:cNvPr id="809" name="Google Shape;809;p9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Transforming random variables</a:t>
            </a:r>
            <a:endParaRPr/>
          </a:p>
        </p:txBody>
      </p:sp>
      <p:sp>
        <p:nvSpPr>
          <p:cNvPr id="817" name="Google Shape;817;p9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Transforming random variables – cont’d</a:t>
            </a:r>
            <a:endParaRPr sz="3600"/>
          </a:p>
        </p:txBody>
      </p:sp>
      <p:sp>
        <p:nvSpPr>
          <p:cNvPr id="825" name="Google Shape;825;p9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8" t="-1763" r="-7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Transforming random variables – cont’d</a:t>
            </a:r>
            <a:endParaRPr sz="3600"/>
          </a:p>
        </p:txBody>
      </p:sp>
      <p:sp>
        <p:nvSpPr>
          <p:cNvPr id="833" name="Google Shape;833;p10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Normal Distribution</a:t>
            </a:r>
            <a:endParaRPr/>
          </a:p>
        </p:txBody>
      </p:sp>
      <p:sp>
        <p:nvSpPr>
          <p:cNvPr id="849" name="Google Shape;849;p10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851" name="Google Shape;851;p102"/>
          <p:cNvSpPr/>
          <p:nvPr/>
        </p:nvSpPr>
        <p:spPr>
          <a:xfrm>
            <a:off x="1063487" y="6130219"/>
            <a:ext cx="105707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Inductiveload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- self-made,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Mathematica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Inkscape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Public Domain, https://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commons.wikimedia.org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/w/</a:t>
            </a:r>
            <a:r>
              <a:rPr lang="en-AU" sz="1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index.php?curid</a:t>
            </a:r>
            <a:r>
              <a:rPr lang="en-AU" sz="1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=3817954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102" descr="G:\My Documents\Academic\Black Cat Data\graphics\720px-Normal_Distribution_PDF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173" y="3176927"/>
            <a:ext cx="4601196" cy="293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02" descr="G:\My Documents\Academic\Black Cat Data\graphics\720px-Normal_Distribution_CDF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0070" y="3138429"/>
            <a:ext cx="4661452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Other types of Probability Distributions</a:t>
            </a:r>
            <a:endParaRPr/>
          </a:p>
        </p:txBody>
      </p:sp>
      <p:sp>
        <p:nvSpPr>
          <p:cNvPr id="859" name="Google Shape;859;p10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Bernoulli distribution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The outcome of a </a:t>
            </a:r>
            <a:r>
              <a:rPr lang="en-AU" b="1" dirty="0">
                <a:solidFill>
                  <a:srgbClr val="1EBADD"/>
                </a:solidFill>
              </a:rPr>
              <a:t>single</a:t>
            </a:r>
            <a:r>
              <a:rPr lang="en-AU" dirty="0"/>
              <a:t> Bernoulli trial (e.g. success/failure, yes/no)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Binomial distribution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The number of </a:t>
            </a:r>
            <a:r>
              <a:rPr lang="en-AU" b="1" dirty="0">
                <a:solidFill>
                  <a:srgbClr val="1EBADD"/>
                </a:solidFill>
              </a:rPr>
              <a:t>"positive occurrences" </a:t>
            </a:r>
            <a:r>
              <a:rPr lang="en-AU" dirty="0"/>
              <a:t>(e.g. successes, yes votes, etc.) given a fixed total number of independent occurrences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Geometric distribution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Binomial-type observations where the quantity of interest is </a:t>
            </a:r>
            <a:r>
              <a:rPr lang="en-AU" b="1" dirty="0">
                <a:solidFill>
                  <a:srgbClr val="1EBADD"/>
                </a:solidFill>
              </a:rPr>
              <a:t>the number of failures </a:t>
            </a:r>
            <a:r>
              <a:rPr lang="en-AU" dirty="0"/>
              <a:t>before the first success; a special case of the negative binomial distribution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Statistics – Part 6</a:t>
            </a:r>
            <a:endParaRPr/>
          </a:p>
        </p:txBody>
      </p:sp>
      <p:sp>
        <p:nvSpPr>
          <p:cNvPr id="866" name="Google Shape;866;p10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Confidence intervals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Significance tests and hypothesis testing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Inference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ANOVA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p-Value</a:t>
            </a:r>
            <a:endParaRPr/>
          </a:p>
        </p:txBody>
      </p:sp>
      <p:sp>
        <p:nvSpPr>
          <p:cNvPr id="874" name="Google Shape;874;p10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876" name="Google Shape;876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8488" y="3011558"/>
            <a:ext cx="4611756" cy="33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Decomposition: 2D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6354147" y="3219735"/>
            <a:ext cx="4273420" cy="158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cos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AU" b="1" i="1" u="sng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| =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 1/2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 rot="10800000" flipH="1">
            <a:off x="1415738" y="2883159"/>
            <a:ext cx="2773707" cy="135564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26" name="Google Shape;226;p33"/>
          <p:cNvCxnSpPr/>
          <p:nvPr/>
        </p:nvCxnSpPr>
        <p:spPr>
          <a:xfrm>
            <a:off x="1023836" y="4238805"/>
            <a:ext cx="3604131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33"/>
          <p:cNvCxnSpPr/>
          <p:nvPr/>
        </p:nvCxnSpPr>
        <p:spPr>
          <a:xfrm rot="10800000">
            <a:off x="1428173" y="2519265"/>
            <a:ext cx="0" cy="2067891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33"/>
          <p:cNvCxnSpPr/>
          <p:nvPr/>
        </p:nvCxnSpPr>
        <p:spPr>
          <a:xfrm rot="10800000">
            <a:off x="4193144" y="2883160"/>
            <a:ext cx="0" cy="1355645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3"/>
          <p:cNvCxnSpPr/>
          <p:nvPr/>
        </p:nvCxnSpPr>
        <p:spPr>
          <a:xfrm>
            <a:off x="1428173" y="2883159"/>
            <a:ext cx="2761272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33"/>
          <p:cNvSpPr txBox="1"/>
          <p:nvPr/>
        </p:nvSpPr>
        <p:spPr>
          <a:xfrm>
            <a:off x="4777273" y="3974837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222899" y="1898980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2485053" y="2988903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2392044" y="3744004"/>
            <a:ext cx="41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713499" y="4326685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sz="1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970150" y="3362622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AU" sz="1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Confidence Intervals</a:t>
            </a:r>
            <a:endParaRPr/>
          </a:p>
        </p:txBody>
      </p:sp>
      <p:sp>
        <p:nvSpPr>
          <p:cNvPr id="883" name="Google Shape;883;p10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7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885" name="Google Shape;885;p106" descr="G:\My Documents\Academic\Black Cat Data\graphics\Standard_deviation_diagram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433" y="3951328"/>
            <a:ext cx="4845740" cy="2422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6" name="Google Shape;886;p106"/>
          <p:cNvGraphicFramePr/>
          <p:nvPr/>
        </p:nvGraphicFramePr>
        <p:xfrm>
          <a:off x="6729984" y="4421083"/>
          <a:ext cx="3780650" cy="148340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89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mean ±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% population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1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68.2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2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95.4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3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99.7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Confidence Intervals – cont’d</a:t>
            </a:r>
            <a:endParaRPr sz="3600"/>
          </a:p>
        </p:txBody>
      </p:sp>
      <p:sp>
        <p:nvSpPr>
          <p:cNvPr id="893" name="Google Shape;893;p10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We define confidence intervals in terms of target probability bands: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	</a:t>
            </a:r>
            <a:endParaRPr/>
          </a:p>
        </p:txBody>
      </p:sp>
      <p:graphicFrame>
        <p:nvGraphicFramePr>
          <p:cNvPr id="895" name="Google Shape;895;p107"/>
          <p:cNvGraphicFramePr/>
          <p:nvPr/>
        </p:nvGraphicFramePr>
        <p:xfrm>
          <a:off x="2865120" y="2811739"/>
          <a:ext cx="5949675" cy="1483400"/>
        </p:xfrm>
        <a:graphic>
          <a:graphicData uri="http://schemas.openxmlformats.org/drawingml/2006/table">
            <a:tbl>
              <a:tblPr firstRow="1" bandRow="1">
                <a:noFill/>
                <a:tableStyleId>{40CDFD0C-C1FE-4E34-8E04-5FA16A01FFC2}</a:tableStyleId>
              </a:tblPr>
              <a:tblGrid>
                <a:gridCol w="19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confidence interval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mean ±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p-value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0.68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∼1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0.32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0.95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strike="noStrike" cap="none"/>
                        <a:t>∼2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strike="noStrike" cap="none"/>
                        <a:t>0.05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 u="none" strike="noStrike" cap="none"/>
                        <a:t>0.99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strike="noStrike" cap="none"/>
                        <a:t>∼3 σ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AU" sz="1800" u="none" strike="noStrike" cap="none"/>
                        <a:t>0.01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dirty="0"/>
              <a:t>Significance Tests</a:t>
            </a:r>
            <a:endParaRPr dirty="0"/>
          </a:p>
        </p:txBody>
      </p:sp>
      <p:sp>
        <p:nvSpPr>
          <p:cNvPr id="902" name="Google Shape;902;p108"/>
          <p:cNvSpPr txBox="1">
            <a:spLocks noGrp="1"/>
          </p:cNvSpPr>
          <p:nvPr>
            <p:ph type="body" idx="1"/>
          </p:nvPr>
        </p:nvSpPr>
        <p:spPr>
          <a:xfrm>
            <a:off x="586905" y="1655242"/>
            <a:ext cx="10709835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93" t="-17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 </a:t>
            </a:r>
            <a:endParaRPr dirty="0"/>
          </a:p>
        </p:txBody>
      </p:sp>
      <p:pic>
        <p:nvPicPr>
          <p:cNvPr id="904" name="Google Shape;904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8488" y="3011558"/>
            <a:ext cx="4611756" cy="33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One-Tailed Test vs Two-Tailed Test</a:t>
            </a:r>
            <a:endParaRPr/>
          </a:p>
        </p:txBody>
      </p:sp>
      <p:sp>
        <p:nvSpPr>
          <p:cNvPr id="910" name="Google Shape;910;p10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5671511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b="1">
                <a:solidFill>
                  <a:schemeClr val="dk1"/>
                </a:solidFill>
              </a:rPr>
              <a:t>One-tailed test:</a:t>
            </a:r>
            <a:r>
              <a:rPr lang="en-AU">
                <a:solidFill>
                  <a:schemeClr val="dk1"/>
                </a:solidFill>
              </a:rPr>
              <a:t> is B greater than A?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>
                <a:solidFill>
                  <a:schemeClr val="dk1"/>
                </a:solidFill>
              </a:rPr>
              <a:t>a 95% confidence interval would mean we are interested in the last 5% of the right tail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AU" sz="1900" i="1">
                <a:solidFill>
                  <a:schemeClr val="dk1"/>
                </a:solidFill>
              </a:rPr>
              <a:t>Nb. for “Is B less than A” we would be looking at the left tail instead of the right.</a:t>
            </a:r>
            <a:endParaRPr sz="19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AU" b="1">
                <a:solidFill>
                  <a:schemeClr val="dk1"/>
                </a:solidFill>
              </a:rPr>
              <a:t>Two-tailed test:</a:t>
            </a:r>
            <a:r>
              <a:rPr lang="en-AU">
                <a:solidFill>
                  <a:schemeClr val="dk1"/>
                </a:solidFill>
              </a:rPr>
              <a:t> is B different from A?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AU" sz="2000">
                <a:solidFill>
                  <a:schemeClr val="dk1"/>
                </a:solidFill>
              </a:rPr>
              <a:t>a 95% confidence interval would mean we are interested in the last 2.5% of </a:t>
            </a:r>
            <a:r>
              <a:rPr lang="en-AU" sz="2000" i="1">
                <a:solidFill>
                  <a:schemeClr val="dk1"/>
                </a:solidFill>
              </a:rPr>
              <a:t>each</a:t>
            </a:r>
            <a:r>
              <a:rPr lang="en-AU" sz="2000">
                <a:solidFill>
                  <a:schemeClr val="dk1"/>
                </a:solidFill>
              </a:rPr>
              <a:t> tail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11" name="Google Shape;91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801" y="1560167"/>
            <a:ext cx="3032300" cy="207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800" y="4043100"/>
            <a:ext cx="3068632" cy="2155933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09"/>
          <p:cNvSpPr txBox="1"/>
          <p:nvPr/>
        </p:nvSpPr>
        <p:spPr>
          <a:xfrm>
            <a:off x="10210567" y="3076233"/>
            <a:ext cx="14740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 normal distribution</a:t>
            </a:r>
            <a:endParaRPr sz="1800" b="0" i="0" u="none" strike="noStrike" cap="none">
              <a:solidFill>
                <a:srgbClr val="7F7F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Standard Error of the Mean</a:t>
            </a:r>
            <a:endParaRPr/>
          </a:p>
        </p:txBody>
      </p:sp>
      <p:sp>
        <p:nvSpPr>
          <p:cNvPr id="920" name="Google Shape;920;p11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4767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1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Student’s </a:t>
            </a:r>
            <a:r>
              <a:rPr lang="en-AU" i="1"/>
              <a:t>t</a:t>
            </a:r>
            <a:r>
              <a:rPr lang="en-AU"/>
              <a:t>-Test</a:t>
            </a:r>
            <a:endParaRPr/>
          </a:p>
        </p:txBody>
      </p:sp>
      <p:sp>
        <p:nvSpPr>
          <p:cNvPr id="927" name="Google Shape;927;p11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4767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Null Hypothesis</a:t>
            </a:r>
            <a:endParaRPr/>
          </a:p>
        </p:txBody>
      </p:sp>
      <p:sp>
        <p:nvSpPr>
          <p:cNvPr id="934" name="Google Shape;934;p11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986555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If we want to test whether </a:t>
            </a:r>
            <a:r>
              <a:rPr lang="en-AU" b="1" i="1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different from </a:t>
            </a:r>
            <a:r>
              <a:rPr lang="en-AU" b="1" i="1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, we first assume that it is not.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Then we test to see if the difference between </a:t>
            </a:r>
            <a:r>
              <a:rPr lang="en-AU" b="1" i="1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 and </a:t>
            </a:r>
            <a:r>
              <a:rPr lang="en-AU" b="1" i="1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likely to occur by random chance.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dk1"/>
                </a:solidFill>
              </a:rPr>
              <a:t>If the difference between </a:t>
            </a:r>
            <a:r>
              <a:rPr lang="en-AU" b="1" i="1">
                <a:solidFill>
                  <a:schemeClr val="dk1"/>
                </a:solidFill>
              </a:rPr>
              <a:t>A</a:t>
            </a:r>
            <a:r>
              <a:rPr lang="en-AU">
                <a:solidFill>
                  <a:schemeClr val="dk1"/>
                </a:solidFill>
              </a:rPr>
              <a:t> and </a:t>
            </a:r>
            <a:r>
              <a:rPr lang="en-AU" b="1" i="1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exceeds the confidence interval, we reject the null hypothesis, and infer that </a:t>
            </a:r>
            <a:r>
              <a:rPr lang="en-AU" b="1" i="1">
                <a:solidFill>
                  <a:schemeClr val="dk1"/>
                </a:solidFill>
              </a:rPr>
              <a:t>B</a:t>
            </a:r>
            <a:r>
              <a:rPr lang="en-AU">
                <a:solidFill>
                  <a:schemeClr val="dk1"/>
                </a:solidFill>
              </a:rPr>
              <a:t> is not from the same population.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4400"/>
            </a:pPr>
            <a:r>
              <a:rPr lang="en-AU" dirty="0"/>
              <a:t>ANOVA (Analysis of variance)</a:t>
            </a:r>
            <a:endParaRPr dirty="0"/>
          </a:p>
        </p:txBody>
      </p:sp>
      <p:sp>
        <p:nvSpPr>
          <p:cNvPr id="941" name="Google Shape;941;p11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986555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dirty="0">
                <a:solidFill>
                  <a:schemeClr val="dk1"/>
                </a:solidFill>
              </a:rPr>
              <a:t>for comparing multiple groups, repeated application of the </a:t>
            </a:r>
            <a:r>
              <a:rPr lang="en-AU" i="1" dirty="0">
                <a:solidFill>
                  <a:schemeClr val="dk1"/>
                </a:solidFill>
              </a:rPr>
              <a:t>t</a:t>
            </a:r>
            <a:r>
              <a:rPr lang="en-AU" dirty="0">
                <a:solidFill>
                  <a:schemeClr val="dk1"/>
                </a:solidFill>
              </a:rPr>
              <a:t>-test would randomly give rise to apparent significance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dirty="0">
                <a:solidFill>
                  <a:schemeClr val="dk1"/>
                </a:solidFill>
              </a:rPr>
              <a:t>ANOVA avoids this error by introducing the </a:t>
            </a:r>
            <a:r>
              <a:rPr lang="en-AU" i="1" dirty="0">
                <a:solidFill>
                  <a:schemeClr val="dk1"/>
                </a:solidFill>
              </a:rPr>
              <a:t>F</a:t>
            </a:r>
            <a:r>
              <a:rPr lang="en-AU" dirty="0">
                <a:solidFill>
                  <a:schemeClr val="dk1"/>
                </a:solidFill>
              </a:rPr>
              <a:t>-test (analogous to the t-test but for more than 2 groups)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dirty="0">
                <a:solidFill>
                  <a:schemeClr val="dk1"/>
                </a:solidFill>
              </a:rPr>
              <a:t>You can use </a:t>
            </a:r>
            <a:r>
              <a:rPr lang="en-AU" dirty="0" err="1">
                <a:solidFill>
                  <a:schemeClr val="dk1"/>
                </a:solidFill>
              </a:rPr>
              <a:t>SciPy</a:t>
            </a:r>
            <a:r>
              <a:rPr lang="en-AU" dirty="0">
                <a:solidFill>
                  <a:schemeClr val="dk1"/>
                </a:solidFill>
              </a:rPr>
              <a:t> to estimate variations between two or more groups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3F3F3F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88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Probability</a:t>
            </a:r>
            <a:endParaRPr/>
          </a:p>
        </p:txBody>
      </p:sp>
      <p:sp>
        <p:nvSpPr>
          <p:cNvPr id="948" name="Google Shape;948;p11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Basic theoretical probability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Bayesian inference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Probability using sample spaces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Basic set operations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Permutations and combinations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 sz="2400"/>
              <a:t>Conditional probability and independence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89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Probability</a:t>
            </a:r>
            <a:endParaRPr/>
          </a:p>
        </p:txBody>
      </p:sp>
      <p:sp>
        <p:nvSpPr>
          <p:cNvPr id="955" name="Google Shape;955;p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3" t="-22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Vector Addition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7039947" y="2276856"/>
            <a:ext cx="4273420" cy="34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general: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in this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cos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    θ 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= tan</a:t>
            </a:r>
            <a:r>
              <a:rPr lang="en-AU" baseline="30000">
                <a:latin typeface="Times New Roman"/>
                <a:ea typeface="Times New Roman"/>
                <a:cs typeface="Times New Roman"/>
                <a:sym typeface="Times New Roman"/>
              </a:rPr>
              <a:t>−1 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AU" b="1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AU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A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244" name="Google Shape;244;p34"/>
          <p:cNvCxnSpPr/>
          <p:nvPr/>
        </p:nvCxnSpPr>
        <p:spPr>
          <a:xfrm rot="10800000" flipH="1">
            <a:off x="961685" y="2743140"/>
            <a:ext cx="1123147" cy="179228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5" name="Google Shape;245;p34"/>
          <p:cNvCxnSpPr/>
          <p:nvPr/>
        </p:nvCxnSpPr>
        <p:spPr>
          <a:xfrm>
            <a:off x="961685" y="4535425"/>
            <a:ext cx="33359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6" name="Google Shape;246;p34"/>
          <p:cNvCxnSpPr/>
          <p:nvPr/>
        </p:nvCxnSpPr>
        <p:spPr>
          <a:xfrm>
            <a:off x="2066544" y="2770572"/>
            <a:ext cx="3335995" cy="0"/>
          </a:xfrm>
          <a:prstGeom prst="straightConnector1">
            <a:avLst/>
          </a:prstGeom>
          <a:noFill/>
          <a:ln w="38100" cap="flat" cmpd="sng">
            <a:solidFill>
              <a:srgbClr val="BBD6EE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247" name="Google Shape;247;p34"/>
          <p:cNvCxnSpPr/>
          <p:nvPr/>
        </p:nvCxnSpPr>
        <p:spPr>
          <a:xfrm rot="10800000" flipH="1">
            <a:off x="4258577" y="2752284"/>
            <a:ext cx="1123147" cy="1792285"/>
          </a:xfrm>
          <a:prstGeom prst="straightConnector1">
            <a:avLst/>
          </a:prstGeom>
          <a:noFill/>
          <a:ln w="38100" cap="flat" cmpd="sng">
            <a:solidFill>
              <a:srgbClr val="BBD6EE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248" name="Google Shape;248;p34"/>
          <p:cNvCxnSpPr/>
          <p:nvPr/>
        </p:nvCxnSpPr>
        <p:spPr>
          <a:xfrm rot="10800000" flipH="1">
            <a:off x="961685" y="2770572"/>
            <a:ext cx="4440854" cy="176485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49" name="Google Shape;249;p34"/>
          <p:cNvSpPr/>
          <p:nvPr/>
        </p:nvSpPr>
        <p:spPr>
          <a:xfrm>
            <a:off x="3265819" y="305966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1263283" y="314932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2794790" y="409472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1023836" y="4522269"/>
            <a:ext cx="4672876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34"/>
          <p:cNvCxnSpPr/>
          <p:nvPr/>
        </p:nvCxnSpPr>
        <p:spPr>
          <a:xfrm rot="10800000">
            <a:off x="961685" y="2276856"/>
            <a:ext cx="0" cy="2227975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4"/>
          <p:cNvSpPr/>
          <p:nvPr/>
        </p:nvSpPr>
        <p:spPr>
          <a:xfrm>
            <a:off x="2629682" y="459764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AU" sz="1800" b="1" i="1" u="none" strike="noStrike" cap="none" baseline="-25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 rot="10800000">
            <a:off x="5381724" y="2793062"/>
            <a:ext cx="0" cy="1729207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34"/>
          <p:cNvCxnSpPr/>
          <p:nvPr/>
        </p:nvCxnSpPr>
        <p:spPr>
          <a:xfrm>
            <a:off x="961685" y="2770572"/>
            <a:ext cx="1104859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34"/>
          <p:cNvSpPr/>
          <p:nvPr/>
        </p:nvSpPr>
        <p:spPr>
          <a:xfrm>
            <a:off x="1315509" y="236287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sz="1800" b="1" i="1" u="none" strike="noStrike" cap="none" baseline="-25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5402539" y="3472999"/>
            <a:ext cx="390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AU" sz="1800" b="1" i="1" u="none" strike="noStrike" cap="none" baseline="-25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/>
          <p:nvPr/>
        </p:nvSpPr>
        <p:spPr>
          <a:xfrm rot="2717843">
            <a:off x="1534489" y="3998812"/>
            <a:ext cx="668746" cy="62611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2174136" y="40947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Sample Space</a:t>
            </a:r>
            <a:endParaRPr/>
          </a:p>
        </p:txBody>
      </p:sp>
      <p:sp>
        <p:nvSpPr>
          <p:cNvPr id="961" name="Google Shape;961;p116"/>
          <p:cNvSpPr txBox="1">
            <a:spLocks noGrp="1"/>
          </p:cNvSpPr>
          <p:nvPr>
            <p:ph type="body" idx="1"/>
          </p:nvPr>
        </p:nvSpPr>
        <p:spPr>
          <a:xfrm>
            <a:off x="1076761" y="1655242"/>
            <a:ext cx="9865559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91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Set Operations</a:t>
            </a:r>
            <a:endParaRPr/>
          </a:p>
        </p:txBody>
      </p:sp>
      <p:sp>
        <p:nvSpPr>
          <p:cNvPr id="968" name="Google Shape;968;p11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2660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pic>
        <p:nvPicPr>
          <p:cNvPr id="969" name="Google Shape;969;p117" descr="G:\My Documents\Academic\Black Cat Data\graphics\330px-Venn0110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7258" y="5382774"/>
            <a:ext cx="1052894" cy="76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17" descr="G:\My Documents\Academic\Black Cat Data\graphics\155px-Venn_A_subset_B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4612" y="1975705"/>
            <a:ext cx="738187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117" descr="G:\My Documents\Academic\Black Cat Data\graphics\384px-Venn0111.sv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3978" y="2805921"/>
            <a:ext cx="1067023" cy="77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117" descr="G:\My Documents\Academic\Black Cat Data\graphics\384px-Venn0100.sv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6108" y="4574081"/>
            <a:ext cx="1042764" cy="7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17" descr="G:\My Documents\Academic\Black Cat Data\graphics\384px-Venn0001.sv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67258" y="3657111"/>
            <a:ext cx="1052894" cy="7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Permutations and Combinations</a:t>
            </a:r>
            <a:endParaRPr/>
          </a:p>
        </p:txBody>
      </p:sp>
      <p:sp>
        <p:nvSpPr>
          <p:cNvPr id="980" name="Google Shape;980;p11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266073" cy="4827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/>
              <a:t> 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93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/>
              <a:t>Bayes’ inference theorem</a:t>
            </a:r>
            <a:endParaRPr/>
          </a:p>
        </p:txBody>
      </p:sp>
      <p:sp>
        <p:nvSpPr>
          <p:cNvPr id="987" name="Google Shape;987;p11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Bayes’ inference theorem is used to update the probability for a hypothesis as more </a:t>
            </a:r>
            <a:r>
              <a:rPr lang="en-AU" b="1" dirty="0">
                <a:solidFill>
                  <a:srgbClr val="1EBADD"/>
                </a:solidFill>
              </a:rPr>
              <a:t>evidence</a:t>
            </a:r>
            <a:r>
              <a:rPr lang="en-AU" dirty="0"/>
              <a:t> or information becomes available.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Theorem: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P(H|E) = P(E|H).P(H)/P(E)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dirty="0"/>
              <a:t>Definition: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dirty="0"/>
              <a:t>P(A|B): The probability of a event A given B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94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AU" dirty="0"/>
              <a:t>Bayesian versus Frequentist reasoning</a:t>
            </a:r>
            <a:endParaRPr dirty="0"/>
          </a:p>
        </p:txBody>
      </p:sp>
      <p:sp>
        <p:nvSpPr>
          <p:cNvPr id="987" name="Google Shape;987;p11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A Bayesian defines a "probability" as an indication of the </a:t>
            </a:r>
            <a:r>
              <a:rPr lang="en-AU" b="1" dirty="0">
                <a:solidFill>
                  <a:srgbClr val="1EBADD"/>
                </a:solidFill>
              </a:rPr>
              <a:t>plausibility</a:t>
            </a:r>
            <a:r>
              <a:rPr lang="en-AU" dirty="0"/>
              <a:t> of a proposition or a situation. </a:t>
            </a:r>
          </a:p>
          <a:p>
            <a:r>
              <a:rPr lang="en-AU" dirty="0"/>
              <a:t>A Frequentist is someone that believes probabilities represent </a:t>
            </a:r>
            <a:r>
              <a:rPr lang="en-AU" b="1" dirty="0">
                <a:solidFill>
                  <a:srgbClr val="1EBADD"/>
                </a:solidFill>
              </a:rPr>
              <a:t>long run </a:t>
            </a:r>
            <a:r>
              <a:rPr lang="en-AU" dirty="0"/>
              <a:t>frequencies with which events occur or has occurred.</a:t>
            </a:r>
          </a:p>
          <a:p>
            <a:r>
              <a:rPr lang="en-AU" dirty="0"/>
              <a:t>The main critique of Bayesian inference is that a </a:t>
            </a:r>
            <a:r>
              <a:rPr lang="en-AU" b="1" dirty="0">
                <a:solidFill>
                  <a:srgbClr val="1EBADD"/>
                </a:solidFill>
              </a:rPr>
              <a:t>subjective</a:t>
            </a:r>
            <a:r>
              <a:rPr lang="en-AU" dirty="0"/>
              <a:t> prior is, well, subjective. </a:t>
            </a:r>
          </a:p>
          <a:p>
            <a:r>
              <a:rPr lang="en-AU" dirty="0"/>
              <a:t>The defence is that the probability of hypotheses is exactly what we need to make </a:t>
            </a:r>
            <a:r>
              <a:rPr lang="en-AU" b="1" dirty="0">
                <a:solidFill>
                  <a:srgbClr val="1EBADD"/>
                </a:solidFill>
              </a:rPr>
              <a:t>decisions.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5032944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1.1.4: Applying statistical thinking using Python</a:t>
            </a:r>
            <a:endParaRPr/>
          </a:p>
        </p:txBody>
      </p:sp>
      <p:sp>
        <p:nvSpPr>
          <p:cNvPr id="994" name="Google Shape;994;p12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Purpose: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/>
              <a:t>Explore how to use Python (and related packages) to apply Statistical Thinking on data.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/>
              <a:t>Materials: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 sz="2000"/>
              <a:t>Notebook: ‘Statistics – part 2’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/>
              <a:t>Note: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 sz="2000">
                <a:solidFill>
                  <a:srgbClr val="A5A5A5"/>
                </a:solidFill>
              </a:rPr>
              <a:t>The may not be enough time to complete this lab in the class.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Please complete it as a part of you homework.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AU" sz="2000"/>
              <a:t>This should apply to all labs.</a:t>
            </a:r>
            <a:endParaRPr/>
          </a:p>
        </p:txBody>
      </p:sp>
      <p:pic>
        <p:nvPicPr>
          <p:cNvPr id="996" name="Google Shape;996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7202" y="3044952"/>
            <a:ext cx="30289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Homework</a:t>
            </a:r>
            <a:endParaRPr/>
          </a:p>
        </p:txBody>
      </p:sp>
      <p:sp>
        <p:nvSpPr>
          <p:cNvPr id="1003" name="Google Shape;1003;p12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0C0C0C"/>
                </a:solidFill>
              </a:rPr>
              <a:t>Install Anaconda (for Python 3.7) on your laptop</a:t>
            </a:r>
            <a:endParaRPr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0C0C0C"/>
                </a:solidFill>
              </a:rPr>
              <a:t>Please share your experience (success or problems) with the team on the course Slack channel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C0C0C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0C0C0C"/>
                </a:solidFill>
              </a:rPr>
              <a:t>Apply for a Twitter Developer Account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/>
          </a:p>
        </p:txBody>
      </p:sp>
      <p:pic>
        <p:nvPicPr>
          <p:cNvPr id="1005" name="Google Shape;1005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897" y="3723332"/>
            <a:ext cx="8180867" cy="265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96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2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1EBADD"/>
                </a:solidFill>
              </a:rPr>
              <a:t>Questions?</a:t>
            </a:r>
            <a:endParaRPr>
              <a:solidFill>
                <a:srgbClr val="1EBADD"/>
              </a:solidFill>
            </a:endParaRPr>
          </a:p>
        </p:txBody>
      </p:sp>
      <p:sp>
        <p:nvSpPr>
          <p:cNvPr id="1011" name="Google Shape;1011;p1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3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dirty="0"/>
              <a:t>End of presentation</a:t>
            </a:r>
            <a:endParaRPr dirty="0"/>
          </a:p>
        </p:txBody>
      </p:sp>
      <p:sp>
        <p:nvSpPr>
          <p:cNvPr id="1018" name="Google Shape;1018;p1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3377</Words>
  <Application>Microsoft Macintosh PowerPoint</Application>
  <PresentationFormat>Widescreen</PresentationFormat>
  <Paragraphs>776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Cambria</vt:lpstr>
      <vt:lpstr>Noto Sans Symbols</vt:lpstr>
      <vt:lpstr>Proxima Nova</vt:lpstr>
      <vt:lpstr>Times New Roman</vt:lpstr>
      <vt:lpstr>Custom Design</vt:lpstr>
      <vt:lpstr>PowerPoint Presentation</vt:lpstr>
      <vt:lpstr>Data Science and AI</vt:lpstr>
      <vt:lpstr>Agenda: Module 1 Part 1</vt:lpstr>
      <vt:lpstr>What is Linear Algebra and why is it important for Data Science?</vt:lpstr>
      <vt:lpstr>Linear Algebra</vt:lpstr>
      <vt:lpstr>Mapping and usage of Linear Algebra in Data Science</vt:lpstr>
      <vt:lpstr>Vectors</vt:lpstr>
      <vt:lpstr>Vector Decomposition: 2D</vt:lpstr>
      <vt:lpstr>Vector Addition</vt:lpstr>
      <vt:lpstr>3D Vectors</vt:lpstr>
      <vt:lpstr>Scalar Multiplication of Vectors</vt:lpstr>
      <vt:lpstr>Vector Multiplication of Vectors</vt:lpstr>
      <vt:lpstr>cross product – cont’d</vt:lpstr>
      <vt:lpstr>Vector Operations</vt:lpstr>
      <vt:lpstr>Matrices</vt:lpstr>
      <vt:lpstr>Matrix Arithmetic</vt:lpstr>
      <vt:lpstr>Matrix Arithmetic</vt:lpstr>
      <vt:lpstr>Matrix Operations3</vt:lpstr>
      <vt:lpstr>Determinant of a Matrix</vt:lpstr>
      <vt:lpstr>Identity Matrix</vt:lpstr>
      <vt:lpstr>Matrix Inversion</vt:lpstr>
      <vt:lpstr>Solving Systems of Linear Equations</vt:lpstr>
      <vt:lpstr>Solving Systems of Linear Equations – cont’d</vt:lpstr>
      <vt:lpstr>Eigenvalues and Eigenvectors</vt:lpstr>
      <vt:lpstr>What is bigger than a matrix?</vt:lpstr>
      <vt:lpstr>Lab 1.1.1: Vector and Matrix Operations</vt:lpstr>
      <vt:lpstr>Calculus</vt:lpstr>
      <vt:lpstr>What is Calculus and why is it important for Data Scientists?</vt:lpstr>
      <vt:lpstr>Limits and Continuity</vt:lpstr>
      <vt:lpstr>Limit Theorems</vt:lpstr>
      <vt:lpstr>Differentiation</vt:lpstr>
      <vt:lpstr>Rules of Differentiation</vt:lpstr>
      <vt:lpstr>Integration</vt:lpstr>
      <vt:lpstr>Sequences and Series</vt:lpstr>
      <vt:lpstr>Multivariate Calculus</vt:lpstr>
      <vt:lpstr>Partial Derivatives</vt:lpstr>
      <vt:lpstr>Partial Derivatives – cont’d</vt:lpstr>
      <vt:lpstr>Multivariate Integration</vt:lpstr>
      <vt:lpstr>Multivariate Optimisation</vt:lpstr>
      <vt:lpstr>Lab 1.1.2: Differentiation and integration in Python</vt:lpstr>
      <vt:lpstr>Discussion</vt:lpstr>
      <vt:lpstr>Homework: Optimisation</vt:lpstr>
      <vt:lpstr>Statistics</vt:lpstr>
      <vt:lpstr>Why statistics is important for a Data Scientist?</vt:lpstr>
      <vt:lpstr>Statistics – Part 1</vt:lpstr>
      <vt:lpstr>Categorical Variables</vt:lpstr>
      <vt:lpstr>Analysing Categorical Variables</vt:lpstr>
      <vt:lpstr>Analysing Categorical Variables – cont’d</vt:lpstr>
      <vt:lpstr>Analysing Categorical Variables – cont’d</vt:lpstr>
      <vt:lpstr>Statistics – Part 2</vt:lpstr>
      <vt:lpstr>Continuous Variables</vt:lpstr>
      <vt:lpstr>Analysing Continuous Variables</vt:lpstr>
      <vt:lpstr>Summarising Quantitative Data</vt:lpstr>
      <vt:lpstr>Summarising Quantitative Data – cont’d</vt:lpstr>
      <vt:lpstr>Summarising Quantitative Data – cont’d</vt:lpstr>
      <vt:lpstr>Summarising Quantitative Data – cont’d</vt:lpstr>
      <vt:lpstr>Lab 1.1.3: Simple data visualisation</vt:lpstr>
      <vt:lpstr>Statistics – Part 3</vt:lpstr>
      <vt:lpstr>Summarising Quantitative Data – cont’d</vt:lpstr>
      <vt:lpstr>Modelling Data Distributions</vt:lpstr>
      <vt:lpstr>Modelling Data Distributions – cont’d</vt:lpstr>
      <vt:lpstr>Modelling Data Distributions – cont’d</vt:lpstr>
      <vt:lpstr>Modelling Data Distributions – cont’d</vt:lpstr>
      <vt:lpstr>Statistics – Part 4</vt:lpstr>
      <vt:lpstr>Scatter Plots</vt:lpstr>
      <vt:lpstr>Correlation</vt:lpstr>
      <vt:lpstr>Correlation</vt:lpstr>
      <vt:lpstr>Trend Lines</vt:lpstr>
      <vt:lpstr>Least-Squares Regression</vt:lpstr>
      <vt:lpstr>Least-Squares Regression</vt:lpstr>
      <vt:lpstr>Statistics – Part 5</vt:lpstr>
      <vt:lpstr>Random Variables</vt:lpstr>
      <vt:lpstr>Transforming random variables</vt:lpstr>
      <vt:lpstr>Transforming random variables – cont’d</vt:lpstr>
      <vt:lpstr>Transforming random variables – cont’d</vt:lpstr>
      <vt:lpstr>Normal Distribution</vt:lpstr>
      <vt:lpstr>Other types of Probability Distributions</vt:lpstr>
      <vt:lpstr>Statistics – Part 6</vt:lpstr>
      <vt:lpstr>p-Value</vt:lpstr>
      <vt:lpstr>Confidence Intervals</vt:lpstr>
      <vt:lpstr>Confidence Intervals – cont’d</vt:lpstr>
      <vt:lpstr>Significance Tests</vt:lpstr>
      <vt:lpstr>One-Tailed Test vs Two-Tailed Test</vt:lpstr>
      <vt:lpstr>Standard Error of the Mean</vt:lpstr>
      <vt:lpstr>Student’s t-Test</vt:lpstr>
      <vt:lpstr>Null Hypothesis</vt:lpstr>
      <vt:lpstr>ANOVA (Analysis of variance)</vt:lpstr>
      <vt:lpstr>Probability</vt:lpstr>
      <vt:lpstr>Probability</vt:lpstr>
      <vt:lpstr>Sample Space</vt:lpstr>
      <vt:lpstr>Set Operations</vt:lpstr>
      <vt:lpstr>Permutations and Combinations</vt:lpstr>
      <vt:lpstr>Bayes’ inference theorem</vt:lpstr>
      <vt:lpstr>Bayesian versus Frequentist reasoning</vt:lpstr>
      <vt:lpstr>Lab 1.1.4: Applying statistical thinking using Python</vt:lpstr>
      <vt:lpstr>Homework</vt:lpstr>
      <vt:lpstr>Questions?</vt:lpstr>
      <vt:lpstr>End of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Fattah</cp:lastModifiedBy>
  <cp:revision>37</cp:revision>
  <cp:lastPrinted>2019-03-14T02:08:04Z</cp:lastPrinted>
  <dcterms:modified xsi:type="dcterms:W3CDTF">2019-03-21T00:00:52Z</dcterms:modified>
</cp:coreProperties>
</file>