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embeddedFontLst>
    <p:embeddedFont>
      <p:font typeface="Arial Narrow" panose="020B0604020202020204" pitchFamily="34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" panose="02040503050406030204" pitchFamily="18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zyJoJ9I/UlyE1iyajS6pAmY/h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8BACA-21BE-4A2D-B746-9AD5AD7A99D5}">
  <a:tblStyle styleId="{52F8BACA-21BE-4A2D-B746-9AD5AD7A99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>
      <p:cViewPr varScale="1">
        <p:scale>
          <a:sx n="100" d="100"/>
          <a:sy n="100" d="100"/>
        </p:scale>
        <p:origin x="100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1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5" name="Google Shape;26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QUIZ: What is a DataFrame?</a:t>
            </a:r>
            <a:endParaRPr/>
          </a:p>
        </p:txBody>
      </p:sp>
      <p:sp>
        <p:nvSpPr>
          <p:cNvPr id="428" name="Google Shape;4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5" name="Google Shape;27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2" name="Google Shape;5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0" name="Google Shape;56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9" name="Google Shape;579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3" name="Google Shape;28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0" name="Google Shape;59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9" name="Google Shape;19;p50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0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1" name="Google Shape;91;p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7" name="Google Shape;117;p66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66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cxnSp>
        <p:nvCxnSpPr>
          <p:cNvPr id="119" name="Google Shape;119;p66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3" name="Google Shape;123;p6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4" name="Google Shape;124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7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cxnSp>
        <p:nvCxnSpPr>
          <p:cNvPr id="126" name="Google Shape;126;p6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6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9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Title 2-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7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4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XX Section and Title 2-content">
  <p:cSld name="XXX Section and Title 2-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7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5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7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7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7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6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AU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0" name="Google Shape;190;p7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52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38100" cap="flat" cmpd="sng">
            <a:solidFill>
              <a:srgbClr val="1EBAD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2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16" y="222255"/>
            <a:ext cx="2628522" cy="262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8" name="Google Shape;19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ck Title black">
  <p:cSld name="Slide Deck Title black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3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83"/>
          <p:cNvSpPr txBox="1">
            <a:spLocks noGrp="1"/>
          </p:cNvSpPr>
          <p:nvPr>
            <p:ph type="body" idx="1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1-column">
  <p:cSld name="Section Title white 1-colum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9" name="Google Shape;219;p84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84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8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4" name="Google Shape;224;p85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5" name="Google Shape;225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5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 2-column">
  <p:cSld name="Section Title white 2-colum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8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30" name="Google Shape;230;p86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86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2-column">
  <p:cSld name="Section Title black 2-column"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8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35" name="Google Shape;235;p8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87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8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88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2-column">
  <p:cSld name="Title and Content white 2-colum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8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89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ack 1-column">
  <p:cSld name="Section Title black 1-column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4" name="Google Shape;34;p53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w="38100" cap="flat" cmpd="sng">
            <a:solidFill>
              <a:srgbClr val="1EBAD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53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16" y="222255"/>
            <a:ext cx="2628522" cy="262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3-column">
  <p:cSld name="Title and Content white 3-colum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0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90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90"/>
          <p:cNvSpPr txBox="1">
            <a:spLocks noGrp="1"/>
          </p:cNvSpPr>
          <p:nvPr>
            <p:ph type="sldNum" idx="12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Copy">
  <p:cSld name="Body Cop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1"/>
          <p:cNvSpPr txBox="1">
            <a:spLocks noGrp="1"/>
          </p:cNvSpPr>
          <p:nvPr>
            <p:ph type="title"/>
          </p:nvPr>
        </p:nvSpPr>
        <p:spPr>
          <a:xfrm>
            <a:off x="427033" y="690100"/>
            <a:ext cx="112100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91"/>
          <p:cNvSpPr txBox="1">
            <a:spLocks noGrp="1"/>
          </p:cNvSpPr>
          <p:nvPr>
            <p:ph type="subTitle" idx="1"/>
          </p:nvPr>
        </p:nvSpPr>
        <p:spPr>
          <a:xfrm>
            <a:off x="427033" y="1254667"/>
            <a:ext cx="11149600" cy="5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hite 1-column">
  <p:cSld name="Title and Content white 1-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Title 2-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ack 1-column">
  <p:cSld name="Title and Content black 1-column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2019 Data Science Institute of Australia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eaborn.pydata.org/examples/index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RAnalyticRepository/employee-attrition-dat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/>
        </p:nvSpPr>
        <p:spPr>
          <a:xfrm>
            <a:off x="37616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lang="en-AU" sz="6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60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1"/>
          <p:cNvCxnSpPr/>
          <p:nvPr/>
        </p:nvCxnSpPr>
        <p:spPr>
          <a:xfrm>
            <a:off x="4053436" y="4565538"/>
            <a:ext cx="4149912" cy="13673"/>
          </a:xfrm>
          <a:prstGeom prst="straightConnector1">
            <a:avLst/>
          </a:prstGeom>
          <a:noFill/>
          <a:ln w="28575" cap="flat" cmpd="sng">
            <a:solidFill>
              <a:srgbClr val="22BAD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1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261" name="Google Shape;26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441" y="739187"/>
            <a:ext cx="3545609" cy="354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1085725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Environments</a:t>
            </a:r>
            <a:endParaRPr/>
          </a:p>
        </p:txBody>
      </p:sp>
      <p:sp>
        <p:nvSpPr>
          <p:cNvPr id="330" name="Google Shape;330;p10"/>
          <p:cNvSpPr txBox="1">
            <a:spLocks noGrp="1"/>
          </p:cNvSpPr>
          <p:nvPr>
            <p:ph type="body" idx="1"/>
          </p:nvPr>
        </p:nvSpPr>
        <p:spPr>
          <a:xfrm>
            <a:off x="1085725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What is an environment?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>
                <a:solidFill>
                  <a:srgbClr val="1EBADD"/>
                </a:solidFill>
              </a:rPr>
              <a:t>&gt;</a:t>
            </a:r>
            <a:r>
              <a:rPr lang="en-AU" b="1"/>
              <a:t> </a:t>
            </a:r>
            <a:r>
              <a:rPr lang="en-AU"/>
              <a:t>a practical way to deal with Python’s packages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>
                <a:solidFill>
                  <a:srgbClr val="1EBADD"/>
                </a:solidFill>
              </a:rPr>
              <a:t>Issues:</a:t>
            </a:r>
            <a:endParaRPr b="1">
              <a:solidFill>
                <a:srgbClr val="1EBAD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many packages have not been around long enough to be tested with other packages that you might want to use with them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packages don’t always get updated quickly in response to updated dependences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b="1">
                <a:solidFill>
                  <a:srgbClr val="1EBADD"/>
                </a:solidFill>
              </a:rPr>
              <a:t>solution: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Create virtual environments for hosting isolated projects using Anaconda Navigator</a:t>
            </a:r>
            <a:endParaRPr/>
          </a:p>
        </p:txBody>
      </p:sp>
      <p:sp>
        <p:nvSpPr>
          <p:cNvPr id="331" name="Google Shape;331;p10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>
            <a:spLocks noGrp="1"/>
          </p:cNvSpPr>
          <p:nvPr>
            <p:ph type="body" idx="1"/>
          </p:nvPr>
        </p:nvSpPr>
        <p:spPr>
          <a:xfrm>
            <a:off x="1120588" y="14605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create an environment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activate an environment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deactivate an environment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install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search for available packages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install a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list installed packages</a:t>
            </a: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2"/>
          </p:nvPr>
        </p:nvSpPr>
        <p:spPr>
          <a:xfrm>
            <a:off x="6454588" y="14605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conda create --name myenv1 python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source activate myenv1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source deactivate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conda install python=version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conda search searchterm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conda install anypkg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conda list --name myenv1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116866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4000" b="0" i="0" u="none" strike="noStrike" cap="none">
                <a:solidFill>
                  <a:srgbClr val="1EBADD"/>
                </a:solidFill>
                <a:latin typeface="Calibri"/>
                <a:ea typeface="Calibri"/>
                <a:cs typeface="Calibri"/>
                <a:sym typeface="Calibri"/>
              </a:rPr>
              <a:t>Environments – cont’d: </a:t>
            </a:r>
            <a:r>
              <a:rPr lang="en-AU" sz="4000" b="1" i="1" u="none" strike="noStrike" cap="none">
                <a:solidFill>
                  <a:srgbClr val="1EBADD"/>
                </a:solidFill>
                <a:latin typeface="Calibri"/>
                <a:ea typeface="Calibri"/>
                <a:cs typeface="Calibri"/>
                <a:sym typeface="Calibri"/>
              </a:rPr>
              <a:t>conda</a:t>
            </a:r>
            <a:endParaRPr sz="3800" b="0" i="0" u="none" strike="noStrike" cap="none">
              <a:solidFill>
                <a:srgbClr val="1EBA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>
            <a:spLocks noGrp="1"/>
          </p:cNvSpPr>
          <p:nvPr>
            <p:ph type="body" idx="1"/>
          </p:nvPr>
        </p:nvSpPr>
        <p:spPr>
          <a:xfrm>
            <a:off x="1112620" y="1470025"/>
            <a:ext cx="426345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implements conda via a GUI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create envs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switch between envs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list packages in an env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search for packages to add to env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env-specific app instances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set env (e.g. Python27)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launch Jupyter notebook to run Python 2.7 code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pic>
        <p:nvPicPr>
          <p:cNvPr id="346" name="Google Shape;3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7103" y="1470026"/>
            <a:ext cx="6027026" cy="402982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2"/>
          <p:cNvSpPr txBox="1"/>
          <p:nvPr/>
        </p:nvSpPr>
        <p:spPr>
          <a:xfrm>
            <a:off x="116866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4000" b="0" i="0" u="none" strike="noStrike" cap="none">
                <a:solidFill>
                  <a:srgbClr val="1EBADD"/>
                </a:solidFill>
                <a:latin typeface="Calibri"/>
                <a:ea typeface="Calibri"/>
                <a:cs typeface="Calibri"/>
                <a:sym typeface="Calibri"/>
              </a:rPr>
              <a:t>Environments – cont’d: </a:t>
            </a:r>
            <a:r>
              <a:rPr lang="en-AU" sz="4000" b="1" i="1" u="none" strike="noStrike" cap="none">
                <a:solidFill>
                  <a:srgbClr val="1EBADD"/>
                </a:solidFill>
                <a:latin typeface="Calibri"/>
                <a:ea typeface="Calibri"/>
                <a:cs typeface="Calibri"/>
                <a:sym typeface="Calibri"/>
              </a:rPr>
              <a:t>Anaconda Navigator</a:t>
            </a:r>
            <a:endParaRPr sz="4000" b="0" i="0" u="none" strike="noStrike" cap="none">
              <a:solidFill>
                <a:srgbClr val="1EBA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924362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Jupyter Notebooks</a:t>
            </a:r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3526340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shareable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environment-based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interactive or batch execution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&gt; 40 languages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Python, R, Scala,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Big Data support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Spark</a:t>
            </a:r>
            <a:endParaRPr/>
          </a:p>
        </p:txBody>
      </p:sp>
      <p:pic>
        <p:nvPicPr>
          <p:cNvPr id="355" name="Google Shape;3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531" y="1745524"/>
            <a:ext cx="7084079" cy="330651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14"/>
          <p:cNvGraphicFramePr/>
          <p:nvPr/>
        </p:nvGraphicFramePr>
        <p:xfrm>
          <a:off x="538817" y="1577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{52F8BACA-21BE-4A2D-B746-9AD5AD7A99D5}</a:tableStyleId>
              </a:tblPr>
              <a:tblGrid>
                <a:gridCol w="33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AU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AU" sz="21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B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signed, unsigned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unicode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true, false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AU" sz="2000" u="none" strike="noStrike" cap="none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 u="none" strike="noStrike" cap="none" baseline="30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floating-point (‘float’)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= 2 x float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array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0-based </a:t>
                      </a:r>
                      <a:r>
                        <a:rPr lang="en-AU" sz="200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1-based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null-terminated </a:t>
                      </a:r>
                      <a:r>
                        <a:rPr lang="en-AU" sz="200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length-encoded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usually </a:t>
                      </a: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immutable in OOP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unassigned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undefined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+, − infinity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x double</a:t>
                      </a:r>
                      <a:b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(real, imaginary)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key-value pairs </a:t>
                      </a:r>
                      <a:b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(JSON strings)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BLOB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images, video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2" name="Google Shape;362;p14"/>
          <p:cNvSpPr txBox="1">
            <a:spLocks noGrp="1"/>
          </p:cNvSpPr>
          <p:nvPr>
            <p:ph type="title"/>
          </p:nvPr>
        </p:nvSpPr>
        <p:spPr>
          <a:xfrm>
            <a:off x="866782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Generic Data Types</a:t>
            </a:r>
            <a:endParaRPr/>
          </a:p>
        </p:txBody>
      </p:sp>
      <p:sp>
        <p:nvSpPr>
          <p:cNvPr id="363" name="Google Shape;363;p1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"/>
          <p:cNvSpPr txBox="1">
            <a:spLocks noGrp="1"/>
          </p:cNvSpPr>
          <p:nvPr>
            <p:ph type="title"/>
          </p:nvPr>
        </p:nvSpPr>
        <p:spPr>
          <a:xfrm>
            <a:off x="991597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Data Structures</a:t>
            </a:r>
            <a:endParaRPr/>
          </a:p>
        </p:txBody>
      </p:sp>
      <p:sp>
        <p:nvSpPr>
          <p:cNvPr id="370" name="Google Shape;370;p15"/>
          <p:cNvSpPr txBox="1">
            <a:spLocks noGrp="1"/>
          </p:cNvSpPr>
          <p:nvPr>
            <p:ph type="body" idx="1"/>
          </p:nvPr>
        </p:nvSpPr>
        <p:spPr>
          <a:xfrm>
            <a:off x="991597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lists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ordered, mixed-type, mutable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append, extend, insert, remove, pop, clear, index, count, sort, reverse, copy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comprehensions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tuples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ordered, mixed-type, immutable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support packing, unpacking of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sets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unordered, no duplicates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dictionaries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key-value pairs (unordered)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371" name="Google Shape;371;p1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>
            <a:spLocks noGrp="1"/>
          </p:cNvSpPr>
          <p:nvPr>
            <p:ph type="title"/>
          </p:nvPr>
        </p:nvSpPr>
        <p:spPr>
          <a:xfrm>
            <a:off x="1005043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Functions</a:t>
            </a:r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1005043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def funcName(param1, param2, defArg1 = 0, defArg2 = 100):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	# code here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	return someResult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optional parameters take default arguments if missing from function call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arguments are assigned to parameters in defined sequence unless named in call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return statement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optional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can return multiple items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scope is inherited from main (but not from a calling function)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379" name="Google Shape;379;p1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>
            <a:spLocks noGrp="1"/>
          </p:cNvSpPr>
          <p:nvPr>
            <p:ph type="title"/>
          </p:nvPr>
        </p:nvSpPr>
        <p:spPr>
          <a:xfrm>
            <a:off x="1101866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Classes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body" idx="1"/>
          </p:nvPr>
        </p:nvSpPr>
        <p:spPr>
          <a:xfrm>
            <a:off x="1101867" y="1470025"/>
            <a:ext cx="5373802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class phasor: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def __init__(</a:t>
            </a:r>
            <a:r>
              <a:rPr lang="en-AU" b="1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AU">
                <a:latin typeface="Calibri"/>
                <a:ea typeface="Calibri"/>
                <a:cs typeface="Calibri"/>
                <a:sym typeface="Calibri"/>
              </a:rPr>
              <a:t>, r=0, p=0):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self.r = 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self.p = 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def real(self):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return (self.r * math.cos(self.p))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def imag(self):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        return (self.r * math.sin(self.p))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z = phasor(2.7, 0.4 * math.pi)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387" name="Google Shape;387;p17"/>
          <p:cNvSpPr txBox="1"/>
          <p:nvPr/>
        </p:nvSpPr>
        <p:spPr>
          <a:xfrm>
            <a:off x="6456783" y="1203218"/>
            <a:ext cx="4976326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underscores before/after init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AU" sz="24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parameter is not explicitly mapped to the function call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>
            <a:spLocks noGrp="1"/>
          </p:cNvSpPr>
          <p:nvPr>
            <p:ph type="title"/>
          </p:nvPr>
        </p:nvSpPr>
        <p:spPr>
          <a:xfrm>
            <a:off x="112058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Iteration</a:t>
            </a: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body" idx="1"/>
          </p:nvPr>
        </p:nvSpPr>
        <p:spPr>
          <a:xfrm>
            <a:off x="1120589" y="14605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while </a:t>
            </a:r>
            <a:r>
              <a:rPr lang="en-AU" i="1"/>
              <a:t>condition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for </a:t>
            </a:r>
            <a:r>
              <a:rPr lang="en-AU" i="1"/>
              <a:t>iterator</a:t>
            </a:r>
            <a:r>
              <a:rPr lang="en-AU"/>
              <a:t> in </a:t>
            </a:r>
            <a:r>
              <a:rPr lang="en-AU" i="1"/>
              <a:t>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continue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break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pass</a:t>
            </a:r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body" idx="2"/>
          </p:nvPr>
        </p:nvSpPr>
        <p:spPr>
          <a:xfrm>
            <a:off x="6454589" y="1460500"/>
            <a:ext cx="5181600" cy="249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 = ['Mary', 'had', 'a', 'little', 'lamb']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b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 w </a:t>
            </a:r>
            <a:r>
              <a:rPr lang="en-AU" sz="2400" b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 a: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    print(w)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b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AU" sz="2400" b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 range(len(a)):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    print (i, a[i])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18</a:t>
            </a:fld>
            <a:endParaRPr/>
          </a:p>
        </p:txBody>
      </p:sp>
      <p:sp>
        <p:nvSpPr>
          <p:cNvPr id="398" name="Google Shape;398;p18"/>
          <p:cNvSpPr txBox="1"/>
          <p:nvPr/>
        </p:nvSpPr>
        <p:spPr>
          <a:xfrm>
            <a:off x="6454589" y="4093988"/>
            <a:ext cx="4182429" cy="208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MyClass(object):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 meth_a(self):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 meth_b(self):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 (“I'm meth_b”)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>
            <a:spLocks noGrp="1"/>
          </p:cNvSpPr>
          <p:nvPr>
            <p:ph type="title"/>
          </p:nvPr>
        </p:nvSpPr>
        <p:spPr>
          <a:xfrm>
            <a:off x="1053353" y="-601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SciPy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body" idx="1"/>
          </p:nvPr>
        </p:nvSpPr>
        <p:spPr>
          <a:xfrm>
            <a:off x="1053353" y="140030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AU"/>
              <a:t>SciPy (pronounced “Sigh Pie”) is a Python-based ecosystem of open-source software for mathematics, science, and engineering. In particular.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AU"/>
              <a:t>Main libraries (packages) include numpy, scipy, matplotlib, ipython, jupyter, pandas, sympy, nose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19</a:t>
            </a:fld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7648419" y="4862099"/>
            <a:ext cx="24670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https://www.scipy.org/</a:t>
            </a:r>
            <a:r>
              <a:rPr lang="en-A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pic>
        <p:nvPicPr>
          <p:cNvPr id="409" name="Google Shape;40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9979" y="1400306"/>
            <a:ext cx="4803902" cy="310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"/>
          <p:cNvSpPr txBox="1"/>
          <p:nvPr/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r>
              <a:rPr lang="en-AU" sz="4400" b="0" i="0" u="none" strike="noStrike" cap="non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Module 1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r>
              <a:rPr lang="en-AU" sz="4400" b="0" i="0" u="none" strike="noStrike" cap="non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Part 2:</a:t>
            </a:r>
            <a:endParaRPr sz="2400" b="0" i="0" u="none" strike="noStrike" cap="non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r>
              <a:rPr lang="en-AU" sz="4400" b="0" i="0" u="none" strike="noStrike" cap="none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Python for Data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Font typeface="Arial"/>
              <a:buNone/>
            </a:pPr>
            <a:endParaRPr sz="2400" b="0" i="0" u="none" strike="noStrike" cap="none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"/>
          <p:cNvCxnSpPr/>
          <p:nvPr/>
        </p:nvCxnSpPr>
        <p:spPr>
          <a:xfrm>
            <a:off x="1145402" y="5215479"/>
            <a:ext cx="5726045" cy="15427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"/>
          <p:cNvCxnSpPr/>
          <p:nvPr/>
        </p:nvCxnSpPr>
        <p:spPr>
          <a:xfrm>
            <a:off x="1145402" y="4009726"/>
            <a:ext cx="5726045" cy="24392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2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>
            <a:spLocks noGrp="1"/>
          </p:cNvSpPr>
          <p:nvPr>
            <p:ph type="title"/>
          </p:nvPr>
        </p:nvSpPr>
        <p:spPr>
          <a:xfrm>
            <a:off x="1112620" y="-617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NumPy</a:t>
            </a:r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body" idx="1"/>
          </p:nvPr>
        </p:nvSpPr>
        <p:spPr>
          <a:xfrm>
            <a:off x="1112620" y="1463846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the fundamental package for scientific computing with Python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 powerful N-dimensional array object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sophisticated (broadcasting)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tools for integrating C/C++ and Fortran code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useful linear algebra, Fourier transform, and random number capabilities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457200" lvl="1" indent="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import numpy as np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9309395" y="5001170"/>
            <a:ext cx="2513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http://www.numpy.org/</a:t>
            </a:r>
            <a:r>
              <a:rPr lang="en-A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p21"/>
          <p:cNvGraphicFramePr/>
          <p:nvPr/>
        </p:nvGraphicFramePr>
        <p:xfrm>
          <a:off x="538817" y="16608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{52F8BACA-21BE-4A2D-B746-9AD5AD7A99D5}</a:tableStyleId>
              </a:tblPr>
              <a:tblGrid>
                <a:gridCol w="230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AU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AU" sz="21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Numpy</a:t>
                      </a:r>
                      <a:endParaRPr sz="21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Proxima Nova"/>
                        <a:buNone/>
                      </a:pPr>
                      <a:r>
                        <a:rPr lang="en-AU" sz="21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Usage</a:t>
                      </a:r>
                      <a:endParaRPr sz="21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>
                    <a:solidFill>
                      <a:srgbClr val="1EB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 array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b‘any string’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bytearray()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immutable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mutable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types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signed, unsigned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 16, 32, 64 bits, </a:t>
                      </a: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unlimited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floating-point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types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 32, 64 bits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complex()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types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64, 128 bits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unassigned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myVar is not None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 sz="1600" u="none" strike="noStrike" cap="non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isnull()</a:t>
                      </a:r>
                      <a:r>
                        <a:rPr lang="en-AU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notnull()</a:t>
                      </a:r>
                      <a:r>
                        <a:rPr lang="en-AU" sz="2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AU" sz="1600" u="none" strike="noStrike" cap="non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isnan()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AU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object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8000" marR="108000" marT="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3" name="Google Shape;423;p21"/>
          <p:cNvSpPr txBox="1">
            <a:spLocks noGrp="1"/>
          </p:cNvSpPr>
          <p:nvPr>
            <p:ph type="title"/>
          </p:nvPr>
        </p:nvSpPr>
        <p:spPr>
          <a:xfrm>
            <a:off x="866782" y="75302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Data Types in Python and NumPy</a:t>
            </a:r>
            <a:endParaRPr/>
          </a:p>
        </p:txBody>
      </p:sp>
      <p:sp>
        <p:nvSpPr>
          <p:cNvPr id="424" name="Google Shape;424;p21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/>
          </p:nvPr>
        </p:nvSpPr>
        <p:spPr>
          <a:xfrm>
            <a:off x="1085726" y="8006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Pandas</a:t>
            </a:r>
            <a:endParaRPr/>
          </a:p>
        </p:txBody>
      </p:sp>
      <p:sp>
        <p:nvSpPr>
          <p:cNvPr id="431" name="Google Shape;431;p22"/>
          <p:cNvSpPr txBox="1">
            <a:spLocks noGrp="1"/>
          </p:cNvSpPr>
          <p:nvPr>
            <p:ph type="body" idx="1"/>
          </p:nvPr>
        </p:nvSpPr>
        <p:spPr>
          <a:xfrm>
            <a:off x="1085728" y="1478031"/>
            <a:ext cx="3890310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Rich relational data analysis tool built on top of NumPy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Easy to use and highly performing APIs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 foundation for data wrangling, munging, preparation, etc in Python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  <p:pic>
        <p:nvPicPr>
          <p:cNvPr id="433" name="Google Shape;4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6119" y="1856265"/>
            <a:ext cx="6639442" cy="23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2"/>
          <p:cNvSpPr/>
          <p:nvPr/>
        </p:nvSpPr>
        <p:spPr>
          <a:xfrm>
            <a:off x="7200755" y="4359196"/>
            <a:ext cx="294183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000" b="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Pandas Data Frame</a:t>
            </a:r>
            <a:endParaRPr sz="2000" b="0" i="0" u="none" strike="noStrike" cap="none">
              <a:solidFill>
                <a:srgbClr val="3F3F3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>
            <a:spLocks noGrp="1"/>
          </p:cNvSpPr>
          <p:nvPr>
            <p:ph type="title"/>
          </p:nvPr>
        </p:nvSpPr>
        <p:spPr>
          <a:xfrm>
            <a:off x="1085726" y="8006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Pandas</a:t>
            </a:r>
            <a:endParaRPr/>
          </a:p>
        </p:txBody>
      </p:sp>
      <p:sp>
        <p:nvSpPr>
          <p:cNvPr id="441" name="Google Shape;441;p23"/>
          <p:cNvSpPr txBox="1">
            <a:spLocks noGrp="1"/>
          </p:cNvSpPr>
          <p:nvPr>
            <p:ph type="body" idx="1"/>
          </p:nvPr>
        </p:nvSpPr>
        <p:spPr>
          <a:xfrm>
            <a:off x="1085726" y="1478031"/>
            <a:ext cx="959123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high-performance, easy-to-use data structures and data analysis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DataFrame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IO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data alignment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handling of missing data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manipulating data sets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reshaping, pivoting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slicing, dicing, subsetting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merging, joining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8233131" y="5112214"/>
            <a:ext cx="294183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pandas as pd</a:t>
            </a:r>
            <a:endParaRPr sz="2400" b="0" i="0" u="none" strike="noStrike" cap="none">
              <a:solidFill>
                <a:srgbClr val="3F3F3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8744928" y="5936405"/>
            <a:ext cx="27953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https://pandas.pydata.org/</a:t>
            </a:r>
            <a:r>
              <a:rPr lang="en-A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1220197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Scikit-learn</a:t>
            </a:r>
            <a:endParaRPr/>
          </a:p>
        </p:txBody>
      </p:sp>
      <p:sp>
        <p:nvSpPr>
          <p:cNvPr id="451" name="Google Shape;451;p24"/>
          <p:cNvSpPr txBox="1">
            <a:spLocks noGrp="1"/>
          </p:cNvSpPr>
          <p:nvPr>
            <p:ph type="body" idx="1"/>
          </p:nvPr>
        </p:nvSpPr>
        <p:spPr>
          <a:xfrm>
            <a:off x="1220197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biggest library of ML functions for Python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classification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regression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clustering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dimensional reduction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model selection &amp; tuning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preprocessing</a:t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8327525" y="5637826"/>
            <a:ext cx="30042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http://scikit-learn.org/stable/</a:t>
            </a:r>
            <a:r>
              <a:rPr lang="en-A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879976" y="4420057"/>
            <a:ext cx="3899319" cy="121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 pip install -U scikit-learn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 conda install scikit-learn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"/>
          <p:cNvSpPr txBox="1">
            <a:spLocks noGrp="1"/>
          </p:cNvSpPr>
          <p:nvPr>
            <p:ph type="title"/>
          </p:nvPr>
        </p:nvSpPr>
        <p:spPr>
          <a:xfrm>
            <a:off x="1126067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Other Python Packages for Data Science</a:t>
            </a:r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body" idx="1"/>
          </p:nvPr>
        </p:nvSpPr>
        <p:spPr>
          <a:xfrm>
            <a:off x="1126067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statsmodels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statistical modelling &amp;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R-style formulae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01967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import statsmodels.api as sm</a:t>
            </a:r>
            <a:b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import statsmodels.formula.api as smf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reading &amp; parsing XML &amp; HTML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01967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from bs4 import BeautifulSoup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Natural Language Toolkit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tokenising, tagging, analysing text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01967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import nltk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461" name="Google Shape;461;p2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title"/>
          </p:nvPr>
        </p:nvSpPr>
        <p:spPr>
          <a:xfrm>
            <a:off x="1083174" y="-1882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Visualisation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body" idx="1"/>
          </p:nvPr>
        </p:nvSpPr>
        <p:spPr>
          <a:xfrm>
            <a:off x="1083174" y="127224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matplotlib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histograms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bars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curves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surfaces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contours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maps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legends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annotations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primitives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body" idx="2"/>
          </p:nvPr>
        </p:nvSpPr>
        <p:spPr>
          <a:xfrm>
            <a:off x="6417174" y="127224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Seaborn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based on matplotlib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prettier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more informative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/>
              <a:t>more specialised</a:t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1486586" y="5438913"/>
            <a:ext cx="10314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https://matplotlib.org/gallery.html</a:t>
            </a:r>
            <a:r>
              <a:rPr lang="en-A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</a:t>
            </a:r>
            <a:r>
              <a:rPr lang="en-AU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https://seaborn.pydata.org/examples/index.html</a:t>
            </a:r>
            <a:r>
              <a:rPr lang="en-A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92436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1.2.1: Numpy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560797" y="-1614703"/>
            <a:ext cx="99464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AU" sz="2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Explain the following Numpy methods and create working examples in Jupyter notebook using the data created for you in the beginning of the Lab notebook: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your code using functions (prepare to discuss the value of using functions.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115432" y="5529376"/>
            <a:ext cx="99464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Stretch exercise. Use matplot to explore the data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1279791" y="2978755"/>
            <a:ext cx="9998974" cy="144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ndim</a:t>
            </a:r>
            <a:endParaRPr sz="2400" b="0" i="0" u="none" strike="noStrike" cap="none">
              <a:solidFill>
                <a:srgbClr val="1EBA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itemsize</a:t>
            </a:r>
            <a:endParaRPr sz="2400" b="0" i="0" u="none" strike="noStrike" cap="none">
              <a:solidFill>
                <a:srgbClr val="1EBA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linspace</a:t>
            </a:r>
            <a:endParaRPr sz="2400" b="0" i="0" u="none" strike="noStrike" cap="none">
              <a:solidFill>
                <a:srgbClr val="1EBA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cumsum</a:t>
            </a:r>
            <a:endParaRPr sz="2400" b="0" i="0" u="none" strike="noStrike" cap="none">
              <a:solidFill>
                <a:srgbClr val="1EBA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endParaRPr sz="2400" b="0" i="0" u="none" strike="noStrike" cap="none">
              <a:solidFill>
                <a:srgbClr val="1EBA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rgbClr val="1EBADD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1EBA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1115432" y="1501427"/>
            <a:ext cx="1004341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A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following NumPy methods and create working examples in Jupyter notebook using the data created for you in the beginning of the Lab notebook: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A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your code using functions (prepare to discuss the value of using functions).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>
            <a:spLocks noGrp="1"/>
          </p:cNvSpPr>
          <p:nvPr>
            <p:ph type="title"/>
          </p:nvPr>
        </p:nvSpPr>
        <p:spPr>
          <a:xfrm>
            <a:off x="92436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AU"/>
              <a:t>Lab 1.2.2: Pandas</a:t>
            </a:r>
            <a:endParaRPr/>
          </a:p>
        </p:txBody>
      </p:sp>
      <p:sp>
        <p:nvSpPr>
          <p:cNvPr id="489" name="Google Shape;489;p28"/>
          <p:cNvSpPr txBox="1">
            <a:spLocks noGrp="1"/>
          </p:cNvSpPr>
          <p:nvPr>
            <p:ph type="body" idx="1"/>
          </p:nvPr>
        </p:nvSpPr>
        <p:spPr>
          <a:xfrm>
            <a:off x="421927" y="3608319"/>
            <a:ext cx="11265408" cy="20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read_csv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describe</a:t>
            </a:r>
            <a:endParaRPr>
              <a:solidFill>
                <a:srgbClr val="1EBAD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loc</a:t>
            </a:r>
            <a:endParaRPr>
              <a:solidFill>
                <a:srgbClr val="1EBAD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iloc</a:t>
            </a:r>
            <a:endParaRPr>
              <a:solidFill>
                <a:srgbClr val="1EBAD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Index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sort_index</a:t>
            </a:r>
            <a:endParaRPr>
              <a:solidFill>
                <a:srgbClr val="1EBAD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set_index</a:t>
            </a:r>
            <a:endParaRPr>
              <a:solidFill>
                <a:srgbClr val="1EBADD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sample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solidFill>
                  <a:srgbClr val="1EBADD"/>
                </a:solidFill>
              </a:rPr>
              <a:t>…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1EBADD"/>
              </a:solidFill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>
              <a:solidFill>
                <a:srgbClr val="1EBADD"/>
              </a:solidFill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>
              <a:solidFill>
                <a:srgbClr val="1EBADD"/>
              </a:solidFill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798856" y="1314031"/>
            <a:ext cx="10066368" cy="168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AU" sz="2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Explore and download Employee Attrition file from Kaggle (</a:t>
            </a:r>
            <a:r>
              <a:rPr lang="en-AU" sz="2400" b="0" i="0" u="sng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https://www.kaggle.com/HRAnalyticRepository/employee-attrition-data</a:t>
            </a:r>
            <a:r>
              <a:rPr lang="en-AU" sz="2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AU" sz="2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Explain the following Pandas methods and create working examples in the lab Jupyter notebook 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AU" sz="2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Structure your code using functions (prepare to discuss the value of using functions.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585216" y="5662687"/>
            <a:ext cx="99464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2. Stretch exercise. Use matplot to explore some of the data in the data frame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Software Engineering Best Practices</a:t>
            </a:r>
            <a:endParaRPr/>
          </a:p>
        </p:txBody>
      </p:sp>
      <p:sp>
        <p:nvSpPr>
          <p:cNvPr id="498" name="Google Shape;498;p29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Object-Oriented Programming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Refactoring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Coding for readability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Coding for testability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Documenting</a:t>
            </a:r>
            <a:endParaRPr/>
          </a:p>
        </p:txBody>
      </p:sp>
      <p:sp>
        <p:nvSpPr>
          <p:cNvPr id="499" name="Google Shape;499;p29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Agenda: Module 1 Part 2</a:t>
            </a:r>
            <a:endParaRPr/>
          </a:p>
        </p:txBody>
      </p:sp>
      <p:sp>
        <p:nvSpPr>
          <p:cNvPr id="278" name="Google Shape;278;p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Python Fundamentals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Software Engineering Best Practices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Using Git &amp; GitHub for Version Control</a:t>
            </a:r>
            <a:endParaRPr/>
          </a:p>
        </p:txBody>
      </p:sp>
      <p:sp>
        <p:nvSpPr>
          <p:cNvPr id="279" name="Google Shape;279;p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title"/>
          </p:nvPr>
        </p:nvSpPr>
        <p:spPr>
          <a:xfrm>
            <a:off x="101849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Object-Oriented Programming</a:t>
            </a:r>
            <a:endParaRPr/>
          </a:p>
        </p:txBody>
      </p:sp>
      <p:sp>
        <p:nvSpPr>
          <p:cNvPr id="506" name="Google Shape;506;p30"/>
          <p:cNvSpPr txBox="1">
            <a:spLocks noGrp="1"/>
          </p:cNvSpPr>
          <p:nvPr>
            <p:ph type="body" idx="1"/>
          </p:nvPr>
        </p:nvSpPr>
        <p:spPr>
          <a:xfrm>
            <a:off x="1018491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an </a:t>
            </a:r>
            <a:r>
              <a:rPr lang="en-AU" i="1"/>
              <a:t>object</a:t>
            </a:r>
            <a:r>
              <a:rPr lang="en-AU"/>
              <a:t> encapsulates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data (</a:t>
            </a:r>
            <a:r>
              <a:rPr lang="en-AU" i="1"/>
              <a:t>attributes</a:t>
            </a:r>
            <a:r>
              <a:rPr lang="en-AU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procedures (</a:t>
            </a:r>
            <a:r>
              <a:rPr lang="en-AU" i="1"/>
              <a:t>methods</a:t>
            </a:r>
            <a:r>
              <a:rPr lang="en-AU"/>
              <a:t>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 </a:t>
            </a:r>
            <a:r>
              <a:rPr lang="en-AU" i="1"/>
              <a:t>class</a:t>
            </a:r>
            <a:r>
              <a:rPr lang="en-AU"/>
              <a:t> is a prototype for an object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i="1"/>
              <a:t>instantiation</a:t>
            </a:r>
            <a:r>
              <a:rPr lang="en-AU"/>
              <a:t>: creating an object (in memory) from a class definition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def</a:t>
            </a:r>
            <a:r>
              <a:rPr lang="en-AU"/>
              <a:t>: </a:t>
            </a:r>
            <a:r>
              <a:rPr lang="en-AU" b="1"/>
              <a:t>encapsulation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attributes of the class should only be accessible by methods of the class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get()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set()</a:t>
            </a:r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title"/>
          </p:nvPr>
        </p:nvSpPr>
        <p:spPr>
          <a:xfrm>
            <a:off x="101301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Creating and Using a Class in Python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body" idx="1"/>
          </p:nvPr>
        </p:nvSpPr>
        <p:spPr>
          <a:xfrm>
            <a:off x="1013011" y="14605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class myclass: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def __init__(self, param1, …):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# initialise class attributes</a:t>
            </a:r>
            <a:b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def method1(self, 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# do something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return (method1result)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b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obj1 = myclass(arg1, …)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7F7F7F"/>
              </a:solidFill>
            </a:endParaRPr>
          </a:p>
        </p:txBody>
      </p:sp>
      <p:sp>
        <p:nvSpPr>
          <p:cNvPr id="514" name="Google Shape;514;p31"/>
          <p:cNvSpPr txBox="1">
            <a:spLocks noGrp="1"/>
          </p:cNvSpPr>
          <p:nvPr>
            <p:ph type="body" idx="2"/>
          </p:nvPr>
        </p:nvSpPr>
        <p:spPr>
          <a:xfrm>
            <a:off x="6347011" y="14605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define class by 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initialisation code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-AU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 is mandatory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use arguments passed from caller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define methods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-AU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 is mandatory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use arguments passed from caller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use attributes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may return a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88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invoke class name in assignment to instantiate an object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omit </a:t>
            </a:r>
            <a:r>
              <a:rPr lang="en-AU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 txBox="1">
            <a:spLocks noGrp="1"/>
          </p:cNvSpPr>
          <p:nvPr>
            <p:ph type="title"/>
          </p:nvPr>
        </p:nvSpPr>
        <p:spPr>
          <a:xfrm>
            <a:off x="1099173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Other OOP Concepts</a:t>
            </a:r>
            <a:endParaRPr/>
          </a:p>
        </p:txBody>
      </p:sp>
      <p:sp>
        <p:nvSpPr>
          <p:cNvPr id="522" name="Google Shape;522;p32"/>
          <p:cNvSpPr txBox="1">
            <a:spLocks noGrp="1"/>
          </p:cNvSpPr>
          <p:nvPr>
            <p:ph type="body" idx="1"/>
          </p:nvPr>
        </p:nvSpPr>
        <p:spPr>
          <a:xfrm>
            <a:off x="1099173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def</a:t>
            </a:r>
            <a:r>
              <a:rPr lang="en-AU"/>
              <a:t>: </a:t>
            </a:r>
            <a:r>
              <a:rPr lang="en-AU" b="1"/>
              <a:t>abstraction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data and procedures that do not need to be accessible to the caller should be hidden within the class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def</a:t>
            </a:r>
            <a:r>
              <a:rPr lang="en-AU"/>
              <a:t>: </a:t>
            </a:r>
            <a:r>
              <a:rPr lang="en-AU" b="1"/>
              <a:t>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new classes can be based on and extend an existing class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def</a:t>
            </a:r>
            <a:r>
              <a:rPr lang="en-AU"/>
              <a:t>: </a:t>
            </a:r>
            <a:r>
              <a:rPr lang="en-AU" b="1"/>
              <a:t>polymorphism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a class can implement multiple methods with the same name and function, but which operate on different parameters (type and/or number)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523" name="Google Shape;523;p32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"/>
          <p:cNvSpPr txBox="1">
            <a:spLocks noGrp="1"/>
          </p:cNvSpPr>
          <p:nvPr>
            <p:ph type="title"/>
          </p:nvPr>
        </p:nvSpPr>
        <p:spPr>
          <a:xfrm>
            <a:off x="1058832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Refactoring</a:t>
            </a:r>
            <a:endParaRPr/>
          </a:p>
        </p:txBody>
      </p:sp>
      <p:sp>
        <p:nvSpPr>
          <p:cNvPr id="530" name="Google Shape;530;p33"/>
          <p:cNvSpPr txBox="1">
            <a:spLocks noGrp="1"/>
          </p:cNvSpPr>
          <p:nvPr>
            <p:ph type="body" idx="1"/>
          </p:nvPr>
        </p:nvSpPr>
        <p:spPr>
          <a:xfrm>
            <a:off x="1058832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i="1"/>
              <a:t>def</a:t>
            </a:r>
            <a:r>
              <a:rPr lang="en-AU"/>
              <a:t>: Restructuring existing code without changing its behaviour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Examples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abstract reused code to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generalise functions (polymorphism?)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use get, set methods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simplify structure of nested loops, logic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minimise use of global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in Python, this includes all variables defined in main program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>
            <a:spLocks noGrp="1"/>
          </p:cNvSpPr>
          <p:nvPr>
            <p:ph type="title"/>
          </p:nvPr>
        </p:nvSpPr>
        <p:spPr>
          <a:xfrm>
            <a:off x="1112620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Coding for Readability </a:t>
            </a:r>
            <a:r>
              <a:rPr lang="en-AU" sz="3600"/>
              <a:t>(Maintainability)</a:t>
            </a:r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body" idx="1"/>
          </p:nvPr>
        </p:nvSpPr>
        <p:spPr>
          <a:xfrm>
            <a:off x="1112620" y="1470025"/>
            <a:ext cx="632552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Examples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indent blocks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mandatory in Python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white 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between groups of lines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between symbols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comments: </a:t>
            </a:r>
            <a:r>
              <a:rPr lang="en-AU" sz="2000"/>
              <a:t>inline (to explain logic, return values, etc.)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sectional (to explain functional blocks)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header (to explain program or module)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purpose, authors, date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dependences, assumptions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sp>
        <p:nvSpPr>
          <p:cNvPr id="539" name="Google Shape;539;p34"/>
          <p:cNvSpPr txBox="1"/>
          <p:nvPr/>
        </p:nvSpPr>
        <p:spPr>
          <a:xfrm>
            <a:off x="7699402" y="2097587"/>
            <a:ext cx="3864429" cy="33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comments are for coders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maintaining or extending your code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documentation is for users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explaining what the application is for and how to use it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>
            <a:spLocks noGrp="1"/>
          </p:cNvSpPr>
          <p:nvPr>
            <p:ph type="title"/>
          </p:nvPr>
        </p:nvSpPr>
        <p:spPr>
          <a:xfrm>
            <a:off x="1099173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Coding for Testability</a:t>
            </a:r>
            <a:endParaRPr/>
          </a:p>
        </p:txBody>
      </p:sp>
      <p:sp>
        <p:nvSpPr>
          <p:cNvPr id="547" name="Google Shape;547;p35"/>
          <p:cNvSpPr txBox="1">
            <a:spLocks noGrp="1"/>
          </p:cNvSpPr>
          <p:nvPr>
            <p:ph type="body" idx="1"/>
          </p:nvPr>
        </p:nvSpPr>
        <p:spPr>
          <a:xfrm>
            <a:off x="1099173" y="1470025"/>
            <a:ext cx="5998953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avoid side-effects in 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enable testing via compiler flags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A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#define TEST_MODE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#if TEST_MODE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print(“test mode activated”)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write tests </a:t>
            </a:r>
            <a:r>
              <a:rPr lang="en-AU" i="1"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AU"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specify return type(s) supported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test return type(s), validity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pass sample data as arguments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print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7381155" y="1913998"/>
            <a:ext cx="4288971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AU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frequently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marathon coding sessions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top-down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wireframe code to test logic, structures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the details later</a:t>
            </a: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pytest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https://docs.pytest.org/en/latest/</a:t>
            </a:r>
            <a:r>
              <a:rPr lang="en-A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>
            <a:spLocks noGrp="1"/>
          </p:cNvSpPr>
          <p:nvPr>
            <p:ph type="title"/>
          </p:nvPr>
        </p:nvSpPr>
        <p:spPr>
          <a:xfrm>
            <a:off x="991596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Homework </a:t>
            </a:r>
            <a:endParaRPr/>
          </a:p>
        </p:txBody>
      </p:sp>
      <p:sp>
        <p:nvSpPr>
          <p:cNvPr id="555" name="Google Shape;555;p36"/>
          <p:cNvSpPr txBox="1">
            <a:spLocks noGrp="1"/>
          </p:cNvSpPr>
          <p:nvPr>
            <p:ph type="body" idx="1"/>
          </p:nvPr>
        </p:nvSpPr>
        <p:spPr>
          <a:xfrm>
            <a:off x="991596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/>
              <a:buAutoNum type="arabicPeriod"/>
            </a:pPr>
            <a:r>
              <a:rPr lang="en-AU"/>
              <a:t>Create a GitHub account (if you don’t already have one).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/>
              <a:buAutoNum type="arabicPeriod"/>
            </a:pPr>
            <a:r>
              <a:rPr lang="en-AU"/>
              <a:t>Optional: Install GitHub Desktop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</a:pPr>
            <a:r>
              <a:rPr lang="en-AU" sz="2000"/>
              <a:t>url: </a:t>
            </a:r>
            <a:r>
              <a:rPr lang="en-AU" sz="2000" u="sng">
                <a:solidFill>
                  <a:schemeClr val="hlink"/>
                </a:solidFill>
                <a:hlinkClick r:id="rId3"/>
              </a:rPr>
              <a:t>https://desktop.github.com</a:t>
            </a:r>
            <a:r>
              <a:rPr lang="en-AU" sz="2000"/>
              <a:t> 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/>
              <a:buNone/>
            </a:pPr>
            <a:endParaRPr/>
          </a:p>
        </p:txBody>
      </p:sp>
      <p:sp>
        <p:nvSpPr>
          <p:cNvPr id="556" name="Google Shape;556;p3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Version Control with Git &amp; GitHub</a:t>
            </a:r>
            <a:endParaRPr/>
          </a:p>
        </p:txBody>
      </p:sp>
      <p:sp>
        <p:nvSpPr>
          <p:cNvPr id="563" name="Google Shape;563;p37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Forking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Cloning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Communicating issues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Managing notifications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Creating branches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Making commits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AU"/>
              <a:t>Introducing changes with Pull Requests</a:t>
            </a:r>
            <a:endParaRPr/>
          </a:p>
        </p:txBody>
      </p:sp>
      <p:sp>
        <p:nvSpPr>
          <p:cNvPr id="564" name="Google Shape;564;p3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8"/>
          <p:cNvSpPr txBox="1">
            <a:spLocks noGrp="1"/>
          </p:cNvSpPr>
          <p:nvPr>
            <p:ph type="title"/>
          </p:nvPr>
        </p:nvSpPr>
        <p:spPr>
          <a:xfrm>
            <a:off x="109798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 &amp; GitHub</a:t>
            </a:r>
            <a:endParaRPr/>
          </a:p>
        </p:txBody>
      </p:sp>
      <p:sp>
        <p:nvSpPr>
          <p:cNvPr id="571" name="Google Shape;571;p38"/>
          <p:cNvSpPr txBox="1">
            <a:spLocks noGrp="1"/>
          </p:cNvSpPr>
          <p:nvPr>
            <p:ph type="body" idx="1"/>
          </p:nvPr>
        </p:nvSpPr>
        <p:spPr>
          <a:xfrm>
            <a:off x="1097982" y="1470025"/>
            <a:ext cx="6661426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web-based, API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host code, data, resources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version control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integrates with open-source and commercial IDE tools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share, collaborate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branching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showcase achievements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command line &amp; desktop versions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  <p:pic>
        <p:nvPicPr>
          <p:cNvPr id="572" name="Google Shape;57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4074" y="2218642"/>
            <a:ext cx="1573857" cy="65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1549" y="721407"/>
            <a:ext cx="1502525" cy="149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8" descr="Image result for github deskto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7053" y="3357957"/>
            <a:ext cx="3947238" cy="212543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8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>
            <a:spLocks noGrp="1"/>
          </p:cNvSpPr>
          <p:nvPr>
            <p:ph type="title"/>
          </p:nvPr>
        </p:nvSpPr>
        <p:spPr>
          <a:xfrm>
            <a:off x="1121131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Forking &amp; Cloning a Repo</a:t>
            </a:r>
            <a:endParaRPr/>
          </a:p>
        </p:txBody>
      </p:sp>
      <p:sp>
        <p:nvSpPr>
          <p:cNvPr id="582" name="Google Shape;582;p39"/>
          <p:cNvSpPr txBox="1">
            <a:spLocks noGrp="1"/>
          </p:cNvSpPr>
          <p:nvPr>
            <p:ph type="body" idx="1"/>
          </p:nvPr>
        </p:nvSpPr>
        <p:spPr>
          <a:xfrm>
            <a:off x="1121132" y="1470025"/>
            <a:ext cx="5215182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i="1"/>
              <a:t>fork: </a:t>
            </a:r>
            <a:r>
              <a:rPr lang="en-AU"/>
              <a:t>make your own copy of someone else’s repo, on GitHub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&lt;Fork&gt;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i="1"/>
              <a:t>clone: </a:t>
            </a:r>
            <a:r>
              <a:rPr lang="en-AU"/>
              <a:t>create a (working) copy of the repo on your computer</a:t>
            </a:r>
            <a:br>
              <a:rPr lang="en-AU"/>
            </a:br>
            <a:br>
              <a:rPr lang="en-AU"/>
            </a:br>
            <a:br>
              <a:rPr lang="en-AU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AU" sz="2000">
                <a:solidFill>
                  <a:srgbClr val="7F7F7F"/>
                </a:solidFill>
              </a:rPr>
              <a:t>GitHub Desktop procedure: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&lt;Clone or download&gt;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&lt;Open in Desktop&gt;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navigate to target (local) folder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click &lt;Clone&gt;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endParaRPr sz="1800"/>
          </a:p>
        </p:txBody>
      </p:sp>
      <p:pic>
        <p:nvPicPr>
          <p:cNvPr id="583" name="Google Shape;58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2581" y="1892822"/>
            <a:ext cx="5371615" cy="284851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9"/>
          <p:cNvSpPr/>
          <p:nvPr/>
        </p:nvSpPr>
        <p:spPr>
          <a:xfrm>
            <a:off x="6781450" y="4872096"/>
            <a:ext cx="433387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n-AU"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command-line procedure: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cd yourpath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clone https://github.com/</a:t>
            </a:r>
            <a:br>
              <a:rPr lang="en-AU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yourgithubname/yourgithubrepo</a:t>
            </a: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9"/>
          <p:cNvSpPr/>
          <p:nvPr/>
        </p:nvSpPr>
        <p:spPr>
          <a:xfrm rot="-6020793">
            <a:off x="7837779" y="1385879"/>
            <a:ext cx="222357" cy="6038682"/>
          </a:xfrm>
          <a:prstGeom prst="downArrow">
            <a:avLst>
              <a:gd name="adj1" fmla="val 50000"/>
              <a:gd name="adj2" fmla="val 441060"/>
            </a:avLst>
          </a:prstGeom>
          <a:solidFill>
            <a:srgbClr val="FFC000">
              <a:alpha val="4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9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>
            <a:spLocks noGrp="1"/>
          </p:cNvSpPr>
          <p:nvPr>
            <p:ph type="title"/>
          </p:nvPr>
        </p:nvSpPr>
        <p:spPr>
          <a:xfrm>
            <a:off x="3142051" y="0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Python Fundamentals</a:t>
            </a:r>
            <a:endParaRPr/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3142051" y="1436242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2400"/>
              <a:buChar char="•"/>
            </a:pPr>
            <a:r>
              <a:rPr lang="en-AU" sz="2300"/>
              <a:t>Programming Data Science in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BADD"/>
              </a:buClr>
              <a:buSzPts val="2400"/>
              <a:buChar char="•"/>
            </a:pPr>
            <a:r>
              <a:rPr lang="en-AU" sz="2000"/>
              <a:t>Developing and running Python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BADD"/>
              </a:buClr>
              <a:buSzPts val="2400"/>
              <a:buChar char="•"/>
            </a:pPr>
            <a:r>
              <a:rPr lang="en-AU" sz="2300"/>
              <a:t>Data structures in Python</a:t>
            </a:r>
            <a:endParaRPr sz="23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BADD"/>
              </a:buClr>
              <a:buSzPts val="2400"/>
              <a:buChar char="•"/>
            </a:pPr>
            <a:r>
              <a:rPr lang="en-AU" sz="2300"/>
              <a:t>Writing functions in Python</a:t>
            </a:r>
            <a:endParaRPr sz="23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BADD"/>
              </a:buClr>
              <a:buSzPts val="2400"/>
              <a:buChar char="•"/>
            </a:pPr>
            <a:r>
              <a:rPr lang="en-AU" sz="2300"/>
              <a:t>Iterating in Python</a:t>
            </a:r>
            <a:endParaRPr sz="23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BADD"/>
              </a:buClr>
              <a:buSzPts val="2400"/>
              <a:buChar char="•"/>
            </a:pPr>
            <a:r>
              <a:rPr lang="en-AU" sz="2300"/>
              <a:t>numpy, pandas, scikit-learn</a:t>
            </a:r>
            <a:endParaRPr sz="2300"/>
          </a:p>
        </p:txBody>
      </p:sp>
      <p:sp>
        <p:nvSpPr>
          <p:cNvPr id="287" name="Google Shape;287;p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"/>
          <p:cNvSpPr txBox="1">
            <a:spLocks noGrp="1"/>
          </p:cNvSpPr>
          <p:nvPr>
            <p:ph type="title"/>
          </p:nvPr>
        </p:nvSpPr>
        <p:spPr>
          <a:xfrm>
            <a:off x="1121133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Creating a New Repo</a:t>
            </a:r>
            <a:endParaRPr/>
          </a:p>
        </p:txBody>
      </p:sp>
      <p:sp>
        <p:nvSpPr>
          <p:cNvPr id="593" name="Google Shape;593;p40"/>
          <p:cNvSpPr txBox="1">
            <a:spLocks noGrp="1"/>
          </p:cNvSpPr>
          <p:nvPr>
            <p:ph type="body" idx="1"/>
          </p:nvPr>
        </p:nvSpPr>
        <p:spPr>
          <a:xfrm>
            <a:off x="1121134" y="1470025"/>
            <a:ext cx="10384340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from your GitHub home page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&lt;New repository&gt;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clone the repo to your local drive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copy files, folders into it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commit changes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AU" sz="1800">
                <a:solidFill>
                  <a:srgbClr val="7F7F7F"/>
                </a:solidFill>
              </a:rPr>
              <a:t>generate a </a:t>
            </a:r>
            <a:r>
              <a:rPr lang="en-AU" sz="1800" i="1">
                <a:solidFill>
                  <a:srgbClr val="7F7F7F"/>
                </a:solidFill>
              </a:rPr>
              <a:t>pull </a:t>
            </a:r>
            <a:r>
              <a:rPr lang="en-AU" sz="1800">
                <a:solidFill>
                  <a:srgbClr val="7F7F7F"/>
                </a:solidFill>
              </a:rPr>
              <a:t>request</a:t>
            </a:r>
            <a:endParaRPr/>
          </a:p>
          <a:p>
            <a:pPr marL="8001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endParaRPr sz="1800">
              <a:solidFill>
                <a:srgbClr val="7F7F7F"/>
              </a:solidFill>
            </a:endParaRPr>
          </a:p>
          <a:p>
            <a:pPr marL="3429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Creating a branch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to allow development in isolation from source repo </a:t>
            </a:r>
            <a:endParaRPr/>
          </a:p>
          <a:p>
            <a:pPr marL="12573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protects your changes from changes to source</a:t>
            </a:r>
            <a:endParaRPr/>
          </a:p>
          <a:p>
            <a:pPr marL="12573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rejoin main branch when ready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endParaRPr sz="1800"/>
          </a:p>
        </p:txBody>
      </p:sp>
      <p:pic>
        <p:nvPicPr>
          <p:cNvPr id="594" name="Google Shape;59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8992" y="1927918"/>
            <a:ext cx="2286826" cy="169495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0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1"/>
          <p:cNvSpPr txBox="1">
            <a:spLocks noGrp="1"/>
          </p:cNvSpPr>
          <p:nvPr>
            <p:ph type="title"/>
          </p:nvPr>
        </p:nvSpPr>
        <p:spPr>
          <a:xfrm>
            <a:off x="1115993" y="-23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Refreshing Local Repo from Source</a:t>
            </a:r>
            <a:endParaRPr/>
          </a:p>
        </p:txBody>
      </p:sp>
      <p:sp>
        <p:nvSpPr>
          <p:cNvPr id="602" name="Google Shape;602;p41"/>
          <p:cNvSpPr txBox="1">
            <a:spLocks noGrp="1"/>
          </p:cNvSpPr>
          <p:nvPr>
            <p:ph type="body" idx="1"/>
          </p:nvPr>
        </p:nvSpPr>
        <p:spPr>
          <a:xfrm>
            <a:off x="1115993" y="1860431"/>
            <a:ext cx="5181600" cy="37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Desktop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&lt;Fetch origin&gt;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Command-line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checkout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fetch upstream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AU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merge upstream/master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3" name="Google Shape;603;p41"/>
          <p:cNvSpPr txBox="1">
            <a:spLocks noGrp="1"/>
          </p:cNvSpPr>
          <p:nvPr>
            <p:ph type="body" idx="2"/>
          </p:nvPr>
        </p:nvSpPr>
        <p:spPr>
          <a:xfrm>
            <a:off x="5635690" y="3489885"/>
            <a:ext cx="5181600" cy="205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you’re in the master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 the latest changes from the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the master changes with your repo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4" name="Google Shape;60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6109" y="2306451"/>
            <a:ext cx="5885484" cy="104849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1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"/>
          <p:cNvSpPr txBox="1">
            <a:spLocks noGrp="1"/>
          </p:cNvSpPr>
          <p:nvPr>
            <p:ph type="title"/>
          </p:nvPr>
        </p:nvSpPr>
        <p:spPr>
          <a:xfrm>
            <a:off x="1104419" y="-11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Commit &amp; Pull Request</a:t>
            </a:r>
            <a:endParaRPr/>
          </a:p>
        </p:txBody>
      </p:sp>
      <p:sp>
        <p:nvSpPr>
          <p:cNvPr id="612" name="Google Shape;612;p42"/>
          <p:cNvSpPr txBox="1">
            <a:spLocks noGrp="1"/>
          </p:cNvSpPr>
          <p:nvPr>
            <p:ph type="body" idx="1"/>
          </p:nvPr>
        </p:nvSpPr>
        <p:spPr>
          <a:xfrm>
            <a:off x="1104419" y="1448925"/>
            <a:ext cx="5181600" cy="289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/>
              <a:t>Desktop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enter comments in text box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&lt;Commit to master&gt;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Repository &gt; Push</a:t>
            </a:r>
            <a:br>
              <a:rPr lang="en-AU"/>
            </a:br>
            <a:r>
              <a:rPr lang="en-AU" i="1"/>
              <a:t>or</a:t>
            </a:r>
            <a:br>
              <a:rPr lang="en-AU"/>
            </a:br>
            <a:r>
              <a:rPr lang="en-AU"/>
              <a:t>&lt;Push origin&gt;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13" name="Google Shape;61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704" y="1448925"/>
            <a:ext cx="5981315" cy="420038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2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 txBox="1">
            <a:spLocks noGrp="1"/>
          </p:cNvSpPr>
          <p:nvPr>
            <p:ph type="title"/>
          </p:nvPr>
        </p:nvSpPr>
        <p:spPr>
          <a:xfrm>
            <a:off x="1104419" y="-11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Commit &amp; Pull Request</a:t>
            </a:r>
            <a:endParaRPr/>
          </a:p>
        </p:txBody>
      </p:sp>
      <p:sp>
        <p:nvSpPr>
          <p:cNvPr id="620" name="Google Shape;620;p43"/>
          <p:cNvSpPr txBox="1">
            <a:spLocks noGrp="1"/>
          </p:cNvSpPr>
          <p:nvPr>
            <p:ph type="body" idx="1"/>
          </p:nvPr>
        </p:nvSpPr>
        <p:spPr>
          <a:xfrm>
            <a:off x="1104419" y="14489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Command-line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commit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add filename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add 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commit -m your_comments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status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pull request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AU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git push origin master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21" name="Google Shape;621;p43"/>
          <p:cNvSpPr txBox="1">
            <a:spLocks noGrp="1"/>
          </p:cNvSpPr>
          <p:nvPr>
            <p:ph type="body" idx="2"/>
          </p:nvPr>
        </p:nvSpPr>
        <p:spPr>
          <a:xfrm>
            <a:off x="5697638" y="1566362"/>
            <a:ext cx="5181600" cy="354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/>
              <a:t>show changes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/>
              <a:t>stage one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/>
              <a:t>stage all change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/>
              <a:t>commit file(s), with comments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/>
              <a:t>origin = your GitHub repo (forked from source repo)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/>
              <a:t>master = source repo</a:t>
            </a:r>
            <a:endParaRPr/>
          </a:p>
        </p:txBody>
      </p:sp>
      <p:sp>
        <p:nvSpPr>
          <p:cNvPr id="622" name="Google Shape;622;p43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4"/>
          <p:cNvSpPr txBox="1">
            <a:spLocks noGrp="1"/>
          </p:cNvSpPr>
          <p:nvPr>
            <p:ph type="title"/>
          </p:nvPr>
        </p:nvSpPr>
        <p:spPr>
          <a:xfrm>
            <a:off x="1109560" y="11575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Issues</a:t>
            </a: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body" idx="1"/>
          </p:nvPr>
        </p:nvSpPr>
        <p:spPr>
          <a:xfrm>
            <a:off x="1109560" y="1481600"/>
            <a:ext cx="6754733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track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issues / bugs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to-do items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feature requests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search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filter</a:t>
            </a:r>
            <a:endParaRPr/>
          </a:p>
        </p:txBody>
      </p:sp>
      <p:pic>
        <p:nvPicPr>
          <p:cNvPr id="629" name="Google Shape;62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955" y="1314071"/>
            <a:ext cx="7662440" cy="41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4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5"/>
          <p:cNvSpPr txBox="1">
            <a:spLocks noGrp="1"/>
          </p:cNvSpPr>
          <p:nvPr>
            <p:ph type="title"/>
          </p:nvPr>
        </p:nvSpPr>
        <p:spPr>
          <a:xfrm>
            <a:off x="1097980" y="11575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GitHub: Notifications</a:t>
            </a:r>
            <a:endParaRPr/>
          </a:p>
        </p:txBody>
      </p:sp>
      <p:sp>
        <p:nvSpPr>
          <p:cNvPr id="637" name="Google Shape;637;p45"/>
          <p:cNvSpPr txBox="1">
            <a:spLocks noGrp="1"/>
          </p:cNvSpPr>
          <p:nvPr>
            <p:ph type="body" idx="1"/>
          </p:nvPr>
        </p:nvSpPr>
        <p:spPr>
          <a:xfrm>
            <a:off x="1097980" y="1481600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/>
              <a:t>Triggers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you, a team member, or a parent team are mentioned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you're assigned to an issue or pull request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a comment is added in a conversation you're subscribed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a commit is made to a pull request you're subscribed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you open, comment on, or close an issue or pull request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a review is submitted that approves or requests changes to a pull request you're subscribed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you or a team member are requested to review a pull request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you or a team member are the designated owner of a file affected by a pull request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AU" sz="2000"/>
              <a:t>you create or reply to a team discussion</a:t>
            </a:r>
            <a:endParaRPr/>
          </a:p>
        </p:txBody>
      </p:sp>
      <p:sp>
        <p:nvSpPr>
          <p:cNvPr id="638" name="Google Shape;638;p4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063257" y="0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AU"/>
              <a:t>Lab 1.2.3: Setting Up GitHub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body" idx="1"/>
          </p:nvPr>
        </p:nvSpPr>
        <p:spPr>
          <a:xfrm>
            <a:off x="1063257" y="1470025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 dirty="0"/>
              <a:t>Purpose: 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 dirty="0"/>
              <a:t>To establish a GitHub repo and develop basic skills for collaborating and maintaining projects.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 dirty="0"/>
              <a:t>Tools &amp; Resources: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 dirty="0"/>
              <a:t>GitHub / GitHub Desktop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rPr lang="en-AU" dirty="0"/>
              <a:t>Materials: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AU" dirty="0"/>
              <a:t>‘Lab 1.2.5.docx’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endParaRPr dirty="0"/>
          </a:p>
        </p:txBody>
      </p:sp>
      <p:pic>
        <p:nvPicPr>
          <p:cNvPr id="645" name="Google Shape;64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1985" y="2777924"/>
            <a:ext cx="4697883" cy="265833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 txBox="1">
            <a:spLocks noGrp="1"/>
          </p:cNvSpPr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1EBADD"/>
                </a:solidFill>
              </a:rPr>
              <a:t>Questions?</a:t>
            </a:r>
            <a:endParaRPr>
              <a:solidFill>
                <a:srgbClr val="1EBADD"/>
              </a:solidFill>
            </a:endParaRPr>
          </a:p>
        </p:txBody>
      </p:sp>
      <p:sp>
        <p:nvSpPr>
          <p:cNvPr id="652" name="Google Shape;652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  <p:sp>
        <p:nvSpPr>
          <p:cNvPr id="653" name="Google Shape;65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8"/>
          <p:cNvSpPr txBox="1"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1EBADD"/>
                </a:solidFill>
              </a:rPr>
              <a:t>End of presentation</a:t>
            </a:r>
            <a:endParaRPr>
              <a:solidFill>
                <a:srgbClr val="1EBADD"/>
              </a:solidFill>
            </a:endParaRPr>
          </a:p>
        </p:txBody>
      </p:sp>
      <p:sp>
        <p:nvSpPr>
          <p:cNvPr id="659" name="Google Shape;659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  <p:sp>
        <p:nvSpPr>
          <p:cNvPr id="660" name="Google Shape;66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Programming Data Science in Python</a:t>
            </a:r>
            <a:endParaRPr/>
          </a:p>
        </p:txBody>
      </p:sp>
      <p:sp>
        <p:nvSpPr>
          <p:cNvPr id="293" name="Google Shape;293;p5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 sz="2000"/>
              <a:t>Programming is the </a:t>
            </a:r>
            <a:r>
              <a:rPr lang="en-AU" sz="2000" b="1">
                <a:solidFill>
                  <a:srgbClr val="1EBADD"/>
                </a:solidFill>
              </a:rPr>
              <a:t>process of creating a set of instructions </a:t>
            </a:r>
            <a:r>
              <a:rPr lang="en-AU" sz="2000"/>
              <a:t>that tell a computer how to perform a task.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 sz="2000"/>
              <a:t>Python is an Interpreted, </a:t>
            </a:r>
            <a:r>
              <a:rPr lang="en-AU" sz="2000" i="1"/>
              <a:t>High Level general purpose programming language</a:t>
            </a:r>
            <a:r>
              <a:rPr lang="en-AU" sz="2000"/>
              <a:t>. 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 sz="2000"/>
              <a:t>Python is easy to learn and use and powerful enough to tackle the most difficult problems in any domain.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 sz="2000">
                <a:solidFill>
                  <a:schemeClr val="dk1"/>
                </a:solidFill>
              </a:rPr>
              <a:t>Python has a very active community with a vast selection of libraries, especially in scientific computing, data analysis and visualisation which makes it </a:t>
            </a:r>
            <a:r>
              <a:rPr lang="en-AU" sz="2000" b="1">
                <a:solidFill>
                  <a:srgbClr val="1EBADD"/>
                </a:solidFill>
              </a:rPr>
              <a:t>very suitable for Data Science</a:t>
            </a:r>
            <a:r>
              <a:rPr lang="en-AU" sz="2000">
                <a:solidFill>
                  <a:schemeClr val="dk1"/>
                </a:solidFill>
              </a:rPr>
              <a:t>.</a:t>
            </a:r>
            <a:endParaRPr sz="200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94" name="Google Shape;294;p5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Python versions: 2.7 vs 3.x</a:t>
            </a:r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version 2.x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large code base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last version = 2.7 (no more releases!)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version 3.x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 i="1"/>
              <a:t>print</a:t>
            </a:r>
            <a:r>
              <a:rPr lang="en-AU"/>
              <a:t> is a function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raising &amp; catching exceptions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integer division (2.x truncates; 3.x converts to float)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short → long integers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octal constants: 0</a:t>
            </a:r>
            <a:r>
              <a:rPr lang="en-AU" i="1"/>
              <a:t>nnn</a:t>
            </a:r>
            <a:r>
              <a:rPr lang="en-AU"/>
              <a:t> → 0o</a:t>
            </a:r>
            <a:r>
              <a:rPr lang="en-AU" i="1"/>
              <a:t>nnn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unicode strings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AU"/>
              <a:t>…</a:t>
            </a:r>
            <a:endParaRPr/>
          </a:p>
        </p:txBody>
      </p:sp>
      <p:sp>
        <p:nvSpPr>
          <p:cNvPr id="301" name="Google Shape;301;p6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Developing and running Python </a:t>
            </a:r>
            <a:endParaRPr/>
          </a:p>
        </p:txBody>
      </p:sp>
      <p:sp>
        <p:nvSpPr>
          <p:cNvPr id="307" name="Google Shape;307;p7"/>
          <p:cNvSpPr txBox="1">
            <a:spLocks noGrp="1"/>
          </p:cNvSpPr>
          <p:nvPr>
            <p:ph type="body" idx="1"/>
          </p:nvPr>
        </p:nvSpPr>
        <p:spPr>
          <a:xfrm>
            <a:off x="924362" y="1745524"/>
            <a:ext cx="4944594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Jupyter notebook</a:t>
            </a: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Visual Studio Code (VSC)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 sz="1800"/>
              <a:t>VSC has now built-in Jupyter notebook support</a:t>
            </a: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Jupyter Lab</a:t>
            </a: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command prompt</a:t>
            </a: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/>
              <a:t>Anaconda</a:t>
            </a:r>
            <a:endParaRPr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AU" sz="1800"/>
              <a:t>Anaconda Distribution is </a:t>
            </a:r>
            <a:r>
              <a:rPr lang="en-AU" sz="1800" b="1">
                <a:solidFill>
                  <a:srgbClr val="1EBADD"/>
                </a:solidFill>
              </a:rPr>
              <a:t>the recommended way</a:t>
            </a:r>
            <a:r>
              <a:rPr lang="en-AU" sz="1800"/>
              <a:t> to configure and manage your Python development and running environment(s). </a:t>
            </a:r>
            <a:endParaRPr sz="1800"/>
          </a:p>
          <a:p>
            <a:pPr marL="22860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2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sz="2000"/>
          </a:p>
        </p:txBody>
      </p: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9278" y="1945357"/>
            <a:ext cx="4731372" cy="2728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7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Installing Packages with pip</a:t>
            </a:r>
            <a:endParaRPr/>
          </a:p>
        </p:txBody>
      </p:sp>
      <p:sp>
        <p:nvSpPr>
          <p:cNvPr id="315" name="Google Shape;315;p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pip is the package installer for Python. You can use pip to install packages from the Python Package Index and other indexes.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You can use pip directly in Jupyter notebook or use Anaconda to manage environment configuration (preferred).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AU" sz="3600"/>
              <a:t>Installing Packages with pip – cont’d</a:t>
            </a:r>
            <a:endParaRPr/>
          </a:p>
        </p:txBody>
      </p:sp>
      <p:sp>
        <p:nvSpPr>
          <p:cNvPr id="322" name="Google Shape;32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install a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upgrade a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install a specific version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install a set of 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install from an alternate index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install from a local archive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3" name="Google Shape;323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anypkg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--upgrade anypkg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anypkg==1.0.4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-r reqsfile.txt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--index-url http://my.package.repo/simple/ anypkg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AU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./downloads/anypkg-1.0.1.tar.gz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159710" y="6244421"/>
            <a:ext cx="524435" cy="477054"/>
          </a:xfrm>
          <a:prstGeom prst="rect">
            <a:avLst/>
          </a:prstGeom>
          <a:solidFill>
            <a:srgbClr val="1EBA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D Curriculum Template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Microsoft Macintosh PowerPoint</Application>
  <PresentationFormat>Widescreen</PresentationFormat>
  <Paragraphs>624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Proxima Nova</vt:lpstr>
      <vt:lpstr>Cambria</vt:lpstr>
      <vt:lpstr>Arial Narrow</vt:lpstr>
      <vt:lpstr>Bitter</vt:lpstr>
      <vt:lpstr>Calibri</vt:lpstr>
      <vt:lpstr>Arial</vt:lpstr>
      <vt:lpstr>Custom Design</vt:lpstr>
      <vt:lpstr>BCD Curriculum Template Slides</vt:lpstr>
      <vt:lpstr>PowerPoint Presentation</vt:lpstr>
      <vt:lpstr>Data Science and AI</vt:lpstr>
      <vt:lpstr>Agenda: Module 1 Part 2</vt:lpstr>
      <vt:lpstr>Python Fundamentals</vt:lpstr>
      <vt:lpstr>Programming Data Science in Python</vt:lpstr>
      <vt:lpstr>Python versions: 2.7 vs 3.x</vt:lpstr>
      <vt:lpstr>Developing and running Python </vt:lpstr>
      <vt:lpstr>Installing Packages with pip</vt:lpstr>
      <vt:lpstr>Installing Packages with pip – cont’d</vt:lpstr>
      <vt:lpstr>Environments</vt:lpstr>
      <vt:lpstr>PowerPoint Presentation</vt:lpstr>
      <vt:lpstr>PowerPoint Presentation</vt:lpstr>
      <vt:lpstr>Jupyter Notebooks</vt:lpstr>
      <vt:lpstr>Generic Data Types</vt:lpstr>
      <vt:lpstr>Data Structures</vt:lpstr>
      <vt:lpstr>Functions</vt:lpstr>
      <vt:lpstr>Classes</vt:lpstr>
      <vt:lpstr>Iteration</vt:lpstr>
      <vt:lpstr>SciPy</vt:lpstr>
      <vt:lpstr>NumPy</vt:lpstr>
      <vt:lpstr>Data Types in Python and NumPy</vt:lpstr>
      <vt:lpstr>Pandas</vt:lpstr>
      <vt:lpstr>Pandas</vt:lpstr>
      <vt:lpstr>Scikit-learn</vt:lpstr>
      <vt:lpstr>Other Python Packages for Data Science</vt:lpstr>
      <vt:lpstr>Visualisation</vt:lpstr>
      <vt:lpstr>Lab 1.2.1: Numpy</vt:lpstr>
      <vt:lpstr>Lab 1.2.2: Pandas</vt:lpstr>
      <vt:lpstr>Software Engineering Best Practices</vt:lpstr>
      <vt:lpstr>Object-Oriented Programming</vt:lpstr>
      <vt:lpstr>Creating and Using a Class in Python</vt:lpstr>
      <vt:lpstr>Other OOP Concepts</vt:lpstr>
      <vt:lpstr>Refactoring</vt:lpstr>
      <vt:lpstr>Coding for Readability (Maintainability)</vt:lpstr>
      <vt:lpstr>Coding for Testability</vt:lpstr>
      <vt:lpstr>Homework </vt:lpstr>
      <vt:lpstr>Version Control with Git &amp; GitHub</vt:lpstr>
      <vt:lpstr>Git &amp; GitHub</vt:lpstr>
      <vt:lpstr>GitHub: Forking &amp; Cloning a Repo</vt:lpstr>
      <vt:lpstr>GitHub: Creating a New Repo</vt:lpstr>
      <vt:lpstr>GitHub: Refreshing Local Repo from Source</vt:lpstr>
      <vt:lpstr>GitHub: Commit &amp; Pull Request</vt:lpstr>
      <vt:lpstr>GitHub: Commit &amp; Pull Request</vt:lpstr>
      <vt:lpstr>GitHub: Issues</vt:lpstr>
      <vt:lpstr>GitHub: Notifications</vt:lpstr>
      <vt:lpstr>Lab 1.2.3: Setting Up GitHub</vt:lpstr>
      <vt:lpstr>Questions?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Harshad Madhamshettiwar</cp:lastModifiedBy>
  <cp:revision>1</cp:revision>
  <dcterms:modified xsi:type="dcterms:W3CDTF">2019-09-13T13:42:24Z</dcterms:modified>
</cp:coreProperties>
</file>