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8"/>
  </p:notesMasterIdLst>
  <p:sldIdLst>
    <p:sldId id="256" r:id="rId2"/>
    <p:sldId id="257" r:id="rId3"/>
    <p:sldId id="267" r:id="rId4"/>
    <p:sldId id="259" r:id="rId5"/>
    <p:sldId id="261" r:id="rId6"/>
    <p:sldId id="269" r:id="rId7"/>
    <p:sldId id="437" r:id="rId8"/>
    <p:sldId id="440" r:id="rId9"/>
    <p:sldId id="413" r:id="rId10"/>
    <p:sldId id="268" r:id="rId11"/>
    <p:sldId id="438" r:id="rId12"/>
    <p:sldId id="439" r:id="rId13"/>
    <p:sldId id="263" r:id="rId14"/>
    <p:sldId id="264" r:id="rId15"/>
    <p:sldId id="270" r:id="rId16"/>
    <p:sldId id="26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BADD"/>
    <a:srgbClr val="DD47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466"/>
  </p:normalViewPr>
  <p:slideViewPr>
    <p:cSldViewPr snapToGrid="0">
      <p:cViewPr varScale="1">
        <p:scale>
          <a:sx n="110" d="100"/>
          <a:sy n="110" d="100"/>
        </p:scale>
        <p:origin x="632"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E9462-34CA-A848-AB21-3A9B6B9113E8}"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769891F5-1F20-AD4C-82D6-B75B990F6F1A}">
      <dgm:prSet phldrT="[Text]"/>
      <dgm:spPr/>
      <dgm:t>
        <a:bodyPr/>
        <a:lstStyle/>
        <a:p>
          <a:r>
            <a:rPr lang="en-US" dirty="0"/>
            <a:t>Define/ refine questions</a:t>
          </a:r>
        </a:p>
      </dgm:t>
    </dgm:pt>
    <dgm:pt modelId="{016D3808-C803-8F47-AFF2-C28CA70C89BE}" type="parTrans" cxnId="{7282C8ED-1828-9E49-B23B-F714F255E459}">
      <dgm:prSet/>
      <dgm:spPr/>
      <dgm:t>
        <a:bodyPr/>
        <a:lstStyle/>
        <a:p>
          <a:endParaRPr lang="en-US"/>
        </a:p>
      </dgm:t>
    </dgm:pt>
    <dgm:pt modelId="{092EEC07-3DBF-0441-A460-D36BD8097EC9}" type="sibTrans" cxnId="{7282C8ED-1828-9E49-B23B-F714F255E459}">
      <dgm:prSet/>
      <dgm:spPr/>
      <dgm:t>
        <a:bodyPr/>
        <a:lstStyle/>
        <a:p>
          <a:endParaRPr lang="en-US"/>
        </a:p>
      </dgm:t>
    </dgm:pt>
    <dgm:pt modelId="{C31E1ED2-18E8-644C-AF64-556BABBDD50D}">
      <dgm:prSet phldrT="[Text]"/>
      <dgm:spPr/>
      <dgm:t>
        <a:bodyPr/>
        <a:lstStyle/>
        <a:p>
          <a:r>
            <a:rPr lang="en-US" dirty="0"/>
            <a:t>Identify/ collect/ </a:t>
          </a:r>
          <a:r>
            <a:rPr lang="en-US" dirty="0" err="1"/>
            <a:t>analyse</a:t>
          </a:r>
          <a:r>
            <a:rPr lang="en-US"/>
            <a:t>/ </a:t>
          </a:r>
          <a:r>
            <a:rPr lang="en-US" err="1"/>
            <a:t>visualise</a:t>
          </a:r>
          <a:r>
            <a:rPr lang="en-US"/>
            <a:t> data</a:t>
          </a:r>
        </a:p>
      </dgm:t>
    </dgm:pt>
    <dgm:pt modelId="{22905226-5B87-3A4D-8842-9851101499E9}" type="parTrans" cxnId="{7319E45A-C680-3C41-A58A-897627924B90}">
      <dgm:prSet/>
      <dgm:spPr/>
      <dgm:t>
        <a:bodyPr/>
        <a:lstStyle/>
        <a:p>
          <a:endParaRPr lang="en-US"/>
        </a:p>
      </dgm:t>
    </dgm:pt>
    <dgm:pt modelId="{6EA021A8-9A87-0349-8C45-D98510A95F7E}" type="sibTrans" cxnId="{7319E45A-C680-3C41-A58A-897627924B90}">
      <dgm:prSet/>
      <dgm:spPr/>
      <dgm:t>
        <a:bodyPr/>
        <a:lstStyle/>
        <a:p>
          <a:endParaRPr lang="en-US"/>
        </a:p>
      </dgm:t>
    </dgm:pt>
    <dgm:pt modelId="{CF4603BC-55C8-5D42-BA86-E986CFBA4D29}">
      <dgm:prSet phldrT="[Text]"/>
      <dgm:spPr/>
      <dgm:t>
        <a:bodyPr/>
        <a:lstStyle/>
        <a:p>
          <a:r>
            <a:rPr lang="en-AU" noProof="0"/>
            <a:t>Communicate/ collaborate</a:t>
          </a:r>
        </a:p>
      </dgm:t>
    </dgm:pt>
    <dgm:pt modelId="{1B5C0332-3AED-E84C-B165-4BD0289B6CD2}" type="parTrans" cxnId="{C3B2D198-D782-0A43-80E5-2BEDD9B2581C}">
      <dgm:prSet/>
      <dgm:spPr/>
      <dgm:t>
        <a:bodyPr/>
        <a:lstStyle/>
        <a:p>
          <a:endParaRPr lang="en-US"/>
        </a:p>
      </dgm:t>
    </dgm:pt>
    <dgm:pt modelId="{847BA9AE-4A7F-EC4B-B8CF-052CF84B5B3B}" type="sibTrans" cxnId="{C3B2D198-D782-0A43-80E5-2BEDD9B2581C}">
      <dgm:prSet/>
      <dgm:spPr/>
      <dgm:t>
        <a:bodyPr/>
        <a:lstStyle/>
        <a:p>
          <a:endParaRPr lang="en-US"/>
        </a:p>
      </dgm:t>
    </dgm:pt>
    <dgm:pt modelId="{1DE91460-D5EB-544F-B99A-146F4C4CD393}">
      <dgm:prSet phldrT="[Text]"/>
      <dgm:spPr/>
      <dgm:t>
        <a:bodyPr/>
        <a:lstStyle/>
        <a:p>
          <a:r>
            <a:rPr lang="en-US"/>
            <a:t>Verify/ evaluate</a:t>
          </a:r>
        </a:p>
      </dgm:t>
    </dgm:pt>
    <dgm:pt modelId="{C2D6BCE3-CEE7-7B49-83B3-B513CE47041B}" type="parTrans" cxnId="{F282AF65-682F-AC44-8CDB-12BD341B4C95}">
      <dgm:prSet/>
      <dgm:spPr/>
      <dgm:t>
        <a:bodyPr/>
        <a:lstStyle/>
        <a:p>
          <a:endParaRPr lang="en-US"/>
        </a:p>
      </dgm:t>
    </dgm:pt>
    <dgm:pt modelId="{67C1FC1D-F605-CD49-BF15-8ACD1ED249D9}" type="sibTrans" cxnId="{F282AF65-682F-AC44-8CDB-12BD341B4C95}">
      <dgm:prSet/>
      <dgm:spPr/>
      <dgm:t>
        <a:bodyPr/>
        <a:lstStyle/>
        <a:p>
          <a:endParaRPr lang="en-US"/>
        </a:p>
      </dgm:t>
    </dgm:pt>
    <dgm:pt modelId="{C8C91A0E-97F0-5845-A025-5E64BFFEDB40}" type="pres">
      <dgm:prSet presAssocID="{EFEE9462-34CA-A848-AB21-3A9B6B9113E8}" presName="cycle" presStyleCnt="0">
        <dgm:presLayoutVars>
          <dgm:dir/>
          <dgm:resizeHandles val="exact"/>
        </dgm:presLayoutVars>
      </dgm:prSet>
      <dgm:spPr/>
    </dgm:pt>
    <dgm:pt modelId="{D71E614B-2D08-E648-BBA4-D6B86C289F04}" type="pres">
      <dgm:prSet presAssocID="{769891F5-1F20-AD4C-82D6-B75B990F6F1A}" presName="node" presStyleLbl="node1" presStyleIdx="0" presStyleCnt="4">
        <dgm:presLayoutVars>
          <dgm:bulletEnabled val="1"/>
        </dgm:presLayoutVars>
      </dgm:prSet>
      <dgm:spPr/>
    </dgm:pt>
    <dgm:pt modelId="{E458F55F-C844-1A41-BC12-0E1D6F1B0038}" type="pres">
      <dgm:prSet presAssocID="{092EEC07-3DBF-0441-A460-D36BD8097EC9}" presName="sibTrans" presStyleLbl="sibTrans2D1" presStyleIdx="0" presStyleCnt="4"/>
      <dgm:spPr/>
    </dgm:pt>
    <dgm:pt modelId="{B1C17D10-6C5B-7D47-8D35-21108DE49DCE}" type="pres">
      <dgm:prSet presAssocID="{092EEC07-3DBF-0441-A460-D36BD8097EC9}" presName="connectorText" presStyleLbl="sibTrans2D1" presStyleIdx="0" presStyleCnt="4"/>
      <dgm:spPr/>
    </dgm:pt>
    <dgm:pt modelId="{3C88BC80-3C6B-6144-99E9-50A9912F8800}" type="pres">
      <dgm:prSet presAssocID="{C31E1ED2-18E8-644C-AF64-556BABBDD50D}" presName="node" presStyleLbl="node1" presStyleIdx="1" presStyleCnt="4" custRadScaleRad="108507" custRadScaleInc="127">
        <dgm:presLayoutVars>
          <dgm:bulletEnabled val="1"/>
        </dgm:presLayoutVars>
      </dgm:prSet>
      <dgm:spPr/>
    </dgm:pt>
    <dgm:pt modelId="{45205DF3-5EED-7942-8E34-556DCAF38060}" type="pres">
      <dgm:prSet presAssocID="{6EA021A8-9A87-0349-8C45-D98510A95F7E}" presName="sibTrans" presStyleLbl="sibTrans2D1" presStyleIdx="1" presStyleCnt="4"/>
      <dgm:spPr/>
    </dgm:pt>
    <dgm:pt modelId="{1BE2EBF9-4FA4-3E40-92FA-A2273AE2CF8B}" type="pres">
      <dgm:prSet presAssocID="{6EA021A8-9A87-0349-8C45-D98510A95F7E}" presName="connectorText" presStyleLbl="sibTrans2D1" presStyleIdx="1" presStyleCnt="4"/>
      <dgm:spPr/>
    </dgm:pt>
    <dgm:pt modelId="{2C3963DB-3388-8446-A49B-1F396DD58CA1}" type="pres">
      <dgm:prSet presAssocID="{CF4603BC-55C8-5D42-BA86-E986CFBA4D29}" presName="node" presStyleLbl="node1" presStyleIdx="2" presStyleCnt="4">
        <dgm:presLayoutVars>
          <dgm:bulletEnabled val="1"/>
        </dgm:presLayoutVars>
      </dgm:prSet>
      <dgm:spPr/>
    </dgm:pt>
    <dgm:pt modelId="{1327769C-F7E2-5640-A52E-514C83AD6E69}" type="pres">
      <dgm:prSet presAssocID="{847BA9AE-4A7F-EC4B-B8CF-052CF84B5B3B}" presName="sibTrans" presStyleLbl="sibTrans2D1" presStyleIdx="2" presStyleCnt="4"/>
      <dgm:spPr/>
    </dgm:pt>
    <dgm:pt modelId="{CA44F01E-36BC-4E42-85DD-C08019A7BD23}" type="pres">
      <dgm:prSet presAssocID="{847BA9AE-4A7F-EC4B-B8CF-052CF84B5B3B}" presName="connectorText" presStyleLbl="sibTrans2D1" presStyleIdx="2" presStyleCnt="4"/>
      <dgm:spPr/>
    </dgm:pt>
    <dgm:pt modelId="{F7063B30-8CC7-F840-9E27-A52F825ED6BD}" type="pres">
      <dgm:prSet presAssocID="{1DE91460-D5EB-544F-B99A-146F4C4CD393}" presName="node" presStyleLbl="node1" presStyleIdx="3" presStyleCnt="4">
        <dgm:presLayoutVars>
          <dgm:bulletEnabled val="1"/>
        </dgm:presLayoutVars>
      </dgm:prSet>
      <dgm:spPr/>
    </dgm:pt>
    <dgm:pt modelId="{8670B1E9-8FFA-EC4C-91B0-675A3B5F4534}" type="pres">
      <dgm:prSet presAssocID="{67C1FC1D-F605-CD49-BF15-8ACD1ED249D9}" presName="sibTrans" presStyleLbl="sibTrans2D1" presStyleIdx="3" presStyleCnt="4"/>
      <dgm:spPr/>
    </dgm:pt>
    <dgm:pt modelId="{AA8E711C-9A9C-DA44-BF22-2B4638356FF5}" type="pres">
      <dgm:prSet presAssocID="{67C1FC1D-F605-CD49-BF15-8ACD1ED249D9}" presName="connectorText" presStyleLbl="sibTrans2D1" presStyleIdx="3" presStyleCnt="4"/>
      <dgm:spPr/>
    </dgm:pt>
  </dgm:ptLst>
  <dgm:cxnLst>
    <dgm:cxn modelId="{4F12180C-B69B-F840-A244-14F027C11798}" type="presOf" srcId="{C31E1ED2-18E8-644C-AF64-556BABBDD50D}" destId="{3C88BC80-3C6B-6144-99E9-50A9912F8800}" srcOrd="0" destOrd="0" presId="urn:microsoft.com/office/officeart/2005/8/layout/cycle2"/>
    <dgm:cxn modelId="{7319E45A-C680-3C41-A58A-897627924B90}" srcId="{EFEE9462-34CA-A848-AB21-3A9B6B9113E8}" destId="{C31E1ED2-18E8-644C-AF64-556BABBDD50D}" srcOrd="1" destOrd="0" parTransId="{22905226-5B87-3A4D-8842-9851101499E9}" sibTransId="{6EA021A8-9A87-0349-8C45-D98510A95F7E}"/>
    <dgm:cxn modelId="{F282AF65-682F-AC44-8CDB-12BD341B4C95}" srcId="{EFEE9462-34CA-A848-AB21-3A9B6B9113E8}" destId="{1DE91460-D5EB-544F-B99A-146F4C4CD393}" srcOrd="3" destOrd="0" parTransId="{C2D6BCE3-CEE7-7B49-83B3-B513CE47041B}" sibTransId="{67C1FC1D-F605-CD49-BF15-8ACD1ED249D9}"/>
    <dgm:cxn modelId="{E2E4C380-1C2C-6648-B0DC-0639B1C87178}" type="presOf" srcId="{6EA021A8-9A87-0349-8C45-D98510A95F7E}" destId="{45205DF3-5EED-7942-8E34-556DCAF38060}" srcOrd="0" destOrd="0" presId="urn:microsoft.com/office/officeart/2005/8/layout/cycle2"/>
    <dgm:cxn modelId="{6700AC89-5323-6243-A29D-EE5E19DB94B2}" type="presOf" srcId="{847BA9AE-4A7F-EC4B-B8CF-052CF84B5B3B}" destId="{CA44F01E-36BC-4E42-85DD-C08019A7BD23}" srcOrd="1" destOrd="0" presId="urn:microsoft.com/office/officeart/2005/8/layout/cycle2"/>
    <dgm:cxn modelId="{4640DE90-7682-9146-9F72-BCDC5DB950E1}" type="presOf" srcId="{6EA021A8-9A87-0349-8C45-D98510A95F7E}" destId="{1BE2EBF9-4FA4-3E40-92FA-A2273AE2CF8B}" srcOrd="1" destOrd="0" presId="urn:microsoft.com/office/officeart/2005/8/layout/cycle2"/>
    <dgm:cxn modelId="{DF4AD796-28B9-BF41-8D5B-7CC029B8AA8B}" type="presOf" srcId="{769891F5-1F20-AD4C-82D6-B75B990F6F1A}" destId="{D71E614B-2D08-E648-BBA4-D6B86C289F04}" srcOrd="0" destOrd="0" presId="urn:microsoft.com/office/officeart/2005/8/layout/cycle2"/>
    <dgm:cxn modelId="{C3B2D198-D782-0A43-80E5-2BEDD9B2581C}" srcId="{EFEE9462-34CA-A848-AB21-3A9B6B9113E8}" destId="{CF4603BC-55C8-5D42-BA86-E986CFBA4D29}" srcOrd="2" destOrd="0" parTransId="{1B5C0332-3AED-E84C-B165-4BD0289B6CD2}" sibTransId="{847BA9AE-4A7F-EC4B-B8CF-052CF84B5B3B}"/>
    <dgm:cxn modelId="{446E2FB1-1B25-C947-82E2-ACF55481BDC5}" type="presOf" srcId="{EFEE9462-34CA-A848-AB21-3A9B6B9113E8}" destId="{C8C91A0E-97F0-5845-A025-5E64BFFEDB40}" srcOrd="0" destOrd="0" presId="urn:microsoft.com/office/officeart/2005/8/layout/cycle2"/>
    <dgm:cxn modelId="{35874FB4-1160-7B4C-934A-137B269C28EA}" type="presOf" srcId="{67C1FC1D-F605-CD49-BF15-8ACD1ED249D9}" destId="{AA8E711C-9A9C-DA44-BF22-2B4638356FF5}" srcOrd="1" destOrd="0" presId="urn:microsoft.com/office/officeart/2005/8/layout/cycle2"/>
    <dgm:cxn modelId="{9E6013BE-3CA5-AD43-AD8A-A4956FD1A363}" type="presOf" srcId="{1DE91460-D5EB-544F-B99A-146F4C4CD393}" destId="{F7063B30-8CC7-F840-9E27-A52F825ED6BD}" srcOrd="0" destOrd="0" presId="urn:microsoft.com/office/officeart/2005/8/layout/cycle2"/>
    <dgm:cxn modelId="{CF3AC7D4-25AA-104D-B583-CCB12D0E3032}" type="presOf" srcId="{67C1FC1D-F605-CD49-BF15-8ACD1ED249D9}" destId="{8670B1E9-8FFA-EC4C-91B0-675A3B5F4534}" srcOrd="0" destOrd="0" presId="urn:microsoft.com/office/officeart/2005/8/layout/cycle2"/>
    <dgm:cxn modelId="{9E6394D5-3573-3F48-9F03-7A9D1D9A7930}" type="presOf" srcId="{092EEC07-3DBF-0441-A460-D36BD8097EC9}" destId="{E458F55F-C844-1A41-BC12-0E1D6F1B0038}" srcOrd="0" destOrd="0" presId="urn:microsoft.com/office/officeart/2005/8/layout/cycle2"/>
    <dgm:cxn modelId="{422EA2DD-FA82-9E4F-97F1-014544008583}" type="presOf" srcId="{CF4603BC-55C8-5D42-BA86-E986CFBA4D29}" destId="{2C3963DB-3388-8446-A49B-1F396DD58CA1}" srcOrd="0" destOrd="0" presId="urn:microsoft.com/office/officeart/2005/8/layout/cycle2"/>
    <dgm:cxn modelId="{BB652EE0-9BC7-EA4B-9CEF-87620FA558F0}" type="presOf" srcId="{847BA9AE-4A7F-EC4B-B8CF-052CF84B5B3B}" destId="{1327769C-F7E2-5640-A52E-514C83AD6E69}" srcOrd="0" destOrd="0" presId="urn:microsoft.com/office/officeart/2005/8/layout/cycle2"/>
    <dgm:cxn modelId="{7282C8ED-1828-9E49-B23B-F714F255E459}" srcId="{EFEE9462-34CA-A848-AB21-3A9B6B9113E8}" destId="{769891F5-1F20-AD4C-82D6-B75B990F6F1A}" srcOrd="0" destOrd="0" parTransId="{016D3808-C803-8F47-AFF2-C28CA70C89BE}" sibTransId="{092EEC07-3DBF-0441-A460-D36BD8097EC9}"/>
    <dgm:cxn modelId="{70E238FC-3777-DE43-A80B-6A943274BFA3}" type="presOf" srcId="{092EEC07-3DBF-0441-A460-D36BD8097EC9}" destId="{B1C17D10-6C5B-7D47-8D35-21108DE49DCE}" srcOrd="1" destOrd="0" presId="urn:microsoft.com/office/officeart/2005/8/layout/cycle2"/>
    <dgm:cxn modelId="{FCD40332-EAEC-7C4C-9C70-057B4CF7C996}" type="presParOf" srcId="{C8C91A0E-97F0-5845-A025-5E64BFFEDB40}" destId="{D71E614B-2D08-E648-BBA4-D6B86C289F04}" srcOrd="0" destOrd="0" presId="urn:microsoft.com/office/officeart/2005/8/layout/cycle2"/>
    <dgm:cxn modelId="{10E2A037-71EA-7D4B-B0E1-320A825AC965}" type="presParOf" srcId="{C8C91A0E-97F0-5845-A025-5E64BFFEDB40}" destId="{E458F55F-C844-1A41-BC12-0E1D6F1B0038}" srcOrd="1" destOrd="0" presId="urn:microsoft.com/office/officeart/2005/8/layout/cycle2"/>
    <dgm:cxn modelId="{116C4182-F03C-044F-802C-21DB0A49D064}" type="presParOf" srcId="{E458F55F-C844-1A41-BC12-0E1D6F1B0038}" destId="{B1C17D10-6C5B-7D47-8D35-21108DE49DCE}" srcOrd="0" destOrd="0" presId="urn:microsoft.com/office/officeart/2005/8/layout/cycle2"/>
    <dgm:cxn modelId="{48A4BBB9-D5CE-1C43-9599-7510223313A8}" type="presParOf" srcId="{C8C91A0E-97F0-5845-A025-5E64BFFEDB40}" destId="{3C88BC80-3C6B-6144-99E9-50A9912F8800}" srcOrd="2" destOrd="0" presId="urn:microsoft.com/office/officeart/2005/8/layout/cycle2"/>
    <dgm:cxn modelId="{1B19B9FA-DF9D-A244-8533-B03786A97AE9}" type="presParOf" srcId="{C8C91A0E-97F0-5845-A025-5E64BFFEDB40}" destId="{45205DF3-5EED-7942-8E34-556DCAF38060}" srcOrd="3" destOrd="0" presId="urn:microsoft.com/office/officeart/2005/8/layout/cycle2"/>
    <dgm:cxn modelId="{294CCA7E-D2EF-744F-AFBD-865950F8534D}" type="presParOf" srcId="{45205DF3-5EED-7942-8E34-556DCAF38060}" destId="{1BE2EBF9-4FA4-3E40-92FA-A2273AE2CF8B}" srcOrd="0" destOrd="0" presId="urn:microsoft.com/office/officeart/2005/8/layout/cycle2"/>
    <dgm:cxn modelId="{A2954185-67E1-F54F-8D80-081E8A79D90A}" type="presParOf" srcId="{C8C91A0E-97F0-5845-A025-5E64BFFEDB40}" destId="{2C3963DB-3388-8446-A49B-1F396DD58CA1}" srcOrd="4" destOrd="0" presId="urn:microsoft.com/office/officeart/2005/8/layout/cycle2"/>
    <dgm:cxn modelId="{4FBC984E-7A3C-594E-AFEE-3E761266B6AC}" type="presParOf" srcId="{C8C91A0E-97F0-5845-A025-5E64BFFEDB40}" destId="{1327769C-F7E2-5640-A52E-514C83AD6E69}" srcOrd="5" destOrd="0" presId="urn:microsoft.com/office/officeart/2005/8/layout/cycle2"/>
    <dgm:cxn modelId="{72C61BFC-76A4-4F4D-9C0D-B6445B7618D1}" type="presParOf" srcId="{1327769C-F7E2-5640-A52E-514C83AD6E69}" destId="{CA44F01E-36BC-4E42-85DD-C08019A7BD23}" srcOrd="0" destOrd="0" presId="urn:microsoft.com/office/officeart/2005/8/layout/cycle2"/>
    <dgm:cxn modelId="{02CD289F-F4F3-354A-ABA8-489D57553594}" type="presParOf" srcId="{C8C91A0E-97F0-5845-A025-5E64BFFEDB40}" destId="{F7063B30-8CC7-F840-9E27-A52F825ED6BD}" srcOrd="6" destOrd="0" presId="urn:microsoft.com/office/officeart/2005/8/layout/cycle2"/>
    <dgm:cxn modelId="{C1C6631E-0248-794E-8711-8FBFB3218E89}" type="presParOf" srcId="{C8C91A0E-97F0-5845-A025-5E64BFFEDB40}" destId="{8670B1E9-8FFA-EC4C-91B0-675A3B5F4534}" srcOrd="7" destOrd="0" presId="urn:microsoft.com/office/officeart/2005/8/layout/cycle2"/>
    <dgm:cxn modelId="{CA795E65-82BF-1E47-B34E-CCB3D2FF6C18}" type="presParOf" srcId="{8670B1E9-8FFA-EC4C-91B0-675A3B5F4534}" destId="{AA8E711C-9A9C-DA44-BF22-2B4638356FF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54DA77-23D1-2A42-932E-7E544159FC9B}"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6CCE8E60-94B5-D146-9E93-F28856503BDF}">
      <dgm:prSet phldrT="[Text]"/>
      <dgm:spPr/>
      <dgm:t>
        <a:bodyPr/>
        <a:lstStyle/>
        <a:p>
          <a:r>
            <a:rPr lang="en-US"/>
            <a:t>Explore</a:t>
          </a:r>
        </a:p>
      </dgm:t>
    </dgm:pt>
    <dgm:pt modelId="{935F1282-3009-5C40-A053-90B6631B1C51}" type="parTrans" cxnId="{3264696C-5A1E-7941-A9DE-9D665E82FBA5}">
      <dgm:prSet/>
      <dgm:spPr/>
      <dgm:t>
        <a:bodyPr/>
        <a:lstStyle/>
        <a:p>
          <a:endParaRPr lang="en-US"/>
        </a:p>
      </dgm:t>
    </dgm:pt>
    <dgm:pt modelId="{B9D81787-370B-834D-A067-601C9F975378}" type="sibTrans" cxnId="{3264696C-5A1E-7941-A9DE-9D665E82FBA5}">
      <dgm:prSet/>
      <dgm:spPr/>
      <dgm:t>
        <a:bodyPr/>
        <a:lstStyle/>
        <a:p>
          <a:endParaRPr lang="en-US"/>
        </a:p>
      </dgm:t>
    </dgm:pt>
    <dgm:pt modelId="{2010D50C-DC68-1A41-8BF2-1553A2EBB0B6}">
      <dgm:prSet phldrT="[Text]"/>
      <dgm:spPr/>
      <dgm:t>
        <a:bodyPr/>
        <a:lstStyle/>
        <a:p>
          <a:r>
            <a:rPr lang="en-US"/>
            <a:t>Exploit</a:t>
          </a:r>
        </a:p>
      </dgm:t>
    </dgm:pt>
    <dgm:pt modelId="{E69498A7-5D6D-854E-AB71-43D6F44F2AA5}" type="parTrans" cxnId="{B990A13C-A77D-5D49-8056-4C092E464D8A}">
      <dgm:prSet/>
      <dgm:spPr/>
      <dgm:t>
        <a:bodyPr/>
        <a:lstStyle/>
        <a:p>
          <a:endParaRPr lang="en-US"/>
        </a:p>
      </dgm:t>
    </dgm:pt>
    <dgm:pt modelId="{BFC5A63D-20F2-3745-98DC-F9001240DF71}" type="sibTrans" cxnId="{B990A13C-A77D-5D49-8056-4C092E464D8A}">
      <dgm:prSet/>
      <dgm:spPr/>
      <dgm:t>
        <a:bodyPr/>
        <a:lstStyle/>
        <a:p>
          <a:endParaRPr lang="en-US"/>
        </a:p>
      </dgm:t>
    </dgm:pt>
    <dgm:pt modelId="{34D80D9C-D242-BD47-A685-33EEB06D3381}" type="pres">
      <dgm:prSet presAssocID="{F754DA77-23D1-2A42-932E-7E544159FC9B}" presName="cycle" presStyleCnt="0">
        <dgm:presLayoutVars>
          <dgm:dir/>
          <dgm:resizeHandles val="exact"/>
        </dgm:presLayoutVars>
      </dgm:prSet>
      <dgm:spPr/>
    </dgm:pt>
    <dgm:pt modelId="{99C0278C-CE56-3B48-8A99-7AE21739F460}" type="pres">
      <dgm:prSet presAssocID="{6CCE8E60-94B5-D146-9E93-F28856503BDF}" presName="node" presStyleLbl="node1" presStyleIdx="0" presStyleCnt="2">
        <dgm:presLayoutVars>
          <dgm:bulletEnabled val="1"/>
        </dgm:presLayoutVars>
      </dgm:prSet>
      <dgm:spPr/>
    </dgm:pt>
    <dgm:pt modelId="{B2D5E05F-DBB6-5442-B244-10E68E482539}" type="pres">
      <dgm:prSet presAssocID="{B9D81787-370B-834D-A067-601C9F975378}" presName="sibTrans" presStyleLbl="sibTrans2D1" presStyleIdx="0" presStyleCnt="2"/>
      <dgm:spPr/>
    </dgm:pt>
    <dgm:pt modelId="{21037344-2758-6046-A30D-0C10997BFBF8}" type="pres">
      <dgm:prSet presAssocID="{B9D81787-370B-834D-A067-601C9F975378}" presName="connectorText" presStyleLbl="sibTrans2D1" presStyleIdx="0" presStyleCnt="2"/>
      <dgm:spPr/>
    </dgm:pt>
    <dgm:pt modelId="{FD682882-FE53-484D-9399-4432EE6D56B3}" type="pres">
      <dgm:prSet presAssocID="{2010D50C-DC68-1A41-8BF2-1553A2EBB0B6}" presName="node" presStyleLbl="node1" presStyleIdx="1" presStyleCnt="2">
        <dgm:presLayoutVars>
          <dgm:bulletEnabled val="1"/>
        </dgm:presLayoutVars>
      </dgm:prSet>
      <dgm:spPr/>
    </dgm:pt>
    <dgm:pt modelId="{0A90F448-6C31-A745-9F84-B836353816C4}" type="pres">
      <dgm:prSet presAssocID="{BFC5A63D-20F2-3745-98DC-F9001240DF71}" presName="sibTrans" presStyleLbl="sibTrans2D1" presStyleIdx="1" presStyleCnt="2"/>
      <dgm:spPr/>
    </dgm:pt>
    <dgm:pt modelId="{0254FC64-F2E6-D848-B325-F6F0B3CC6ECD}" type="pres">
      <dgm:prSet presAssocID="{BFC5A63D-20F2-3745-98DC-F9001240DF71}" presName="connectorText" presStyleLbl="sibTrans2D1" presStyleIdx="1" presStyleCnt="2"/>
      <dgm:spPr/>
    </dgm:pt>
  </dgm:ptLst>
  <dgm:cxnLst>
    <dgm:cxn modelId="{4C0F8C2D-0CC5-EC4E-9A6B-3874DDFB20D2}" type="presOf" srcId="{6CCE8E60-94B5-D146-9E93-F28856503BDF}" destId="{99C0278C-CE56-3B48-8A99-7AE21739F460}" srcOrd="0" destOrd="0" presId="urn:microsoft.com/office/officeart/2005/8/layout/cycle2"/>
    <dgm:cxn modelId="{7A52542E-0BDB-364D-9C42-AA81A5A4D945}" type="presOf" srcId="{BFC5A63D-20F2-3745-98DC-F9001240DF71}" destId="{0254FC64-F2E6-D848-B325-F6F0B3CC6ECD}" srcOrd="1" destOrd="0" presId="urn:microsoft.com/office/officeart/2005/8/layout/cycle2"/>
    <dgm:cxn modelId="{B990A13C-A77D-5D49-8056-4C092E464D8A}" srcId="{F754DA77-23D1-2A42-932E-7E544159FC9B}" destId="{2010D50C-DC68-1A41-8BF2-1553A2EBB0B6}" srcOrd="1" destOrd="0" parTransId="{E69498A7-5D6D-854E-AB71-43D6F44F2AA5}" sibTransId="{BFC5A63D-20F2-3745-98DC-F9001240DF71}"/>
    <dgm:cxn modelId="{3264696C-5A1E-7941-A9DE-9D665E82FBA5}" srcId="{F754DA77-23D1-2A42-932E-7E544159FC9B}" destId="{6CCE8E60-94B5-D146-9E93-F28856503BDF}" srcOrd="0" destOrd="0" parTransId="{935F1282-3009-5C40-A053-90B6631B1C51}" sibTransId="{B9D81787-370B-834D-A067-601C9F975378}"/>
    <dgm:cxn modelId="{4A75F992-94D3-F540-BC49-80D2B1450710}" type="presOf" srcId="{B9D81787-370B-834D-A067-601C9F975378}" destId="{21037344-2758-6046-A30D-0C10997BFBF8}" srcOrd="1" destOrd="0" presId="urn:microsoft.com/office/officeart/2005/8/layout/cycle2"/>
    <dgm:cxn modelId="{826E73A7-9E53-FB48-96DF-BF8E34280BE8}" type="presOf" srcId="{B9D81787-370B-834D-A067-601C9F975378}" destId="{B2D5E05F-DBB6-5442-B244-10E68E482539}" srcOrd="0" destOrd="0" presId="urn:microsoft.com/office/officeart/2005/8/layout/cycle2"/>
    <dgm:cxn modelId="{94E1C6D9-9191-D046-97A8-BC66E7B2BB6A}" type="presOf" srcId="{BFC5A63D-20F2-3745-98DC-F9001240DF71}" destId="{0A90F448-6C31-A745-9F84-B836353816C4}" srcOrd="0" destOrd="0" presId="urn:microsoft.com/office/officeart/2005/8/layout/cycle2"/>
    <dgm:cxn modelId="{8AF68EE1-C081-C949-B265-9B60996D1248}" type="presOf" srcId="{2010D50C-DC68-1A41-8BF2-1553A2EBB0B6}" destId="{FD682882-FE53-484D-9399-4432EE6D56B3}" srcOrd="0" destOrd="0" presId="urn:microsoft.com/office/officeart/2005/8/layout/cycle2"/>
    <dgm:cxn modelId="{C0C43AED-CEE0-2E4C-BF94-E5F870392D95}" type="presOf" srcId="{F754DA77-23D1-2A42-932E-7E544159FC9B}" destId="{34D80D9C-D242-BD47-A685-33EEB06D3381}" srcOrd="0" destOrd="0" presId="urn:microsoft.com/office/officeart/2005/8/layout/cycle2"/>
    <dgm:cxn modelId="{1034CF14-A9A5-C84E-A768-48589D2BD611}" type="presParOf" srcId="{34D80D9C-D242-BD47-A685-33EEB06D3381}" destId="{99C0278C-CE56-3B48-8A99-7AE21739F460}" srcOrd="0" destOrd="0" presId="urn:microsoft.com/office/officeart/2005/8/layout/cycle2"/>
    <dgm:cxn modelId="{90894BD3-03F5-774F-A250-90665C144D2D}" type="presParOf" srcId="{34D80D9C-D242-BD47-A685-33EEB06D3381}" destId="{B2D5E05F-DBB6-5442-B244-10E68E482539}" srcOrd="1" destOrd="0" presId="urn:microsoft.com/office/officeart/2005/8/layout/cycle2"/>
    <dgm:cxn modelId="{86A1DE7A-8EDF-4342-AF26-95DDC796631B}" type="presParOf" srcId="{B2D5E05F-DBB6-5442-B244-10E68E482539}" destId="{21037344-2758-6046-A30D-0C10997BFBF8}" srcOrd="0" destOrd="0" presId="urn:microsoft.com/office/officeart/2005/8/layout/cycle2"/>
    <dgm:cxn modelId="{1D5FDB61-EEA5-364D-847B-E2CD1C6692E7}" type="presParOf" srcId="{34D80D9C-D242-BD47-A685-33EEB06D3381}" destId="{FD682882-FE53-484D-9399-4432EE6D56B3}" srcOrd="2" destOrd="0" presId="urn:microsoft.com/office/officeart/2005/8/layout/cycle2"/>
    <dgm:cxn modelId="{72159E48-60CD-CF4A-8FEA-ACFA4841EBD2}" type="presParOf" srcId="{34D80D9C-D242-BD47-A685-33EEB06D3381}" destId="{0A90F448-6C31-A745-9F84-B836353816C4}" srcOrd="3" destOrd="0" presId="urn:microsoft.com/office/officeart/2005/8/layout/cycle2"/>
    <dgm:cxn modelId="{C871C0EC-8B70-AA40-804D-7D96B6571E60}" type="presParOf" srcId="{0A90F448-6C31-A745-9F84-B836353816C4}" destId="{0254FC64-F2E6-D848-B325-F6F0B3CC6ECD}"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E614B-2D08-E648-BBA4-D6B86C289F04}">
      <dsp:nvSpPr>
        <dsp:cNvPr id="0" name=""/>
        <dsp:cNvSpPr/>
      </dsp:nvSpPr>
      <dsp:spPr>
        <a:xfrm>
          <a:off x="1807819" y="499"/>
          <a:ext cx="992219" cy="992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Define/ refine questions</a:t>
          </a:r>
        </a:p>
      </dsp:txBody>
      <dsp:txXfrm>
        <a:off x="1953126" y="145806"/>
        <a:ext cx="701605" cy="701605"/>
      </dsp:txXfrm>
    </dsp:sp>
    <dsp:sp modelId="{E458F55F-C844-1A41-BC12-0E1D6F1B0038}">
      <dsp:nvSpPr>
        <dsp:cNvPr id="0" name=""/>
        <dsp:cNvSpPr/>
      </dsp:nvSpPr>
      <dsp:spPr>
        <a:xfrm rot="2561673">
          <a:off x="2720168" y="851145"/>
          <a:ext cx="299052" cy="334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732056" y="887702"/>
        <a:ext cx="209336" cy="200924"/>
      </dsp:txXfrm>
    </dsp:sp>
    <dsp:sp modelId="{3C88BC80-3C6B-6144-99E9-50A9912F8800}">
      <dsp:nvSpPr>
        <dsp:cNvPr id="0" name=""/>
        <dsp:cNvSpPr/>
      </dsp:nvSpPr>
      <dsp:spPr>
        <a:xfrm>
          <a:off x="2951792" y="1055925"/>
          <a:ext cx="992219" cy="992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Identify/ collect/ </a:t>
          </a:r>
          <a:r>
            <a:rPr lang="en-US" sz="800" kern="1200" dirty="0" err="1"/>
            <a:t>analyse</a:t>
          </a:r>
          <a:r>
            <a:rPr lang="en-US" sz="800" kern="1200"/>
            <a:t>/ </a:t>
          </a:r>
          <a:r>
            <a:rPr lang="en-US" sz="800" kern="1200" err="1"/>
            <a:t>visualise</a:t>
          </a:r>
          <a:r>
            <a:rPr lang="en-US" sz="800" kern="1200"/>
            <a:t> data</a:t>
          </a:r>
        </a:p>
      </dsp:txBody>
      <dsp:txXfrm>
        <a:off x="3097099" y="1201232"/>
        <a:ext cx="701605" cy="701605"/>
      </dsp:txXfrm>
    </dsp:sp>
    <dsp:sp modelId="{45205DF3-5EED-7942-8E34-556DCAF38060}">
      <dsp:nvSpPr>
        <dsp:cNvPr id="0" name=""/>
        <dsp:cNvSpPr/>
      </dsp:nvSpPr>
      <dsp:spPr>
        <a:xfrm rot="8242035">
          <a:off x="2733009" y="1905453"/>
          <a:ext cx="298232" cy="334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810656" y="1942129"/>
        <a:ext cx="208762" cy="200924"/>
      </dsp:txXfrm>
    </dsp:sp>
    <dsp:sp modelId="{2C3963DB-3388-8446-A49B-1F396DD58CA1}">
      <dsp:nvSpPr>
        <dsp:cNvPr id="0" name=""/>
        <dsp:cNvSpPr/>
      </dsp:nvSpPr>
      <dsp:spPr>
        <a:xfrm>
          <a:off x="1807819" y="2109069"/>
          <a:ext cx="992219" cy="992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AU" sz="800" kern="1200" noProof="0"/>
            <a:t>Communicate/ collaborate</a:t>
          </a:r>
        </a:p>
      </dsp:txBody>
      <dsp:txXfrm>
        <a:off x="1953126" y="2254376"/>
        <a:ext cx="701605" cy="701605"/>
      </dsp:txXfrm>
    </dsp:sp>
    <dsp:sp modelId="{1327769C-F7E2-5640-A52E-514C83AD6E69}">
      <dsp:nvSpPr>
        <dsp:cNvPr id="0" name=""/>
        <dsp:cNvSpPr/>
      </dsp:nvSpPr>
      <dsp:spPr>
        <a:xfrm rot="13500000">
          <a:off x="1649904" y="1915889"/>
          <a:ext cx="264345" cy="334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1717593" y="2010902"/>
        <a:ext cx="185042" cy="200924"/>
      </dsp:txXfrm>
    </dsp:sp>
    <dsp:sp modelId="{F7063B30-8CC7-F840-9E27-A52F825ED6BD}">
      <dsp:nvSpPr>
        <dsp:cNvPr id="0" name=""/>
        <dsp:cNvSpPr/>
      </dsp:nvSpPr>
      <dsp:spPr>
        <a:xfrm>
          <a:off x="753534" y="1054784"/>
          <a:ext cx="992219" cy="992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a:t>Verify/ evaluate</a:t>
          </a:r>
        </a:p>
      </dsp:txBody>
      <dsp:txXfrm>
        <a:off x="898841" y="1200091"/>
        <a:ext cx="701605" cy="701605"/>
      </dsp:txXfrm>
    </dsp:sp>
    <dsp:sp modelId="{8670B1E9-8FFA-EC4C-91B0-675A3B5F4534}">
      <dsp:nvSpPr>
        <dsp:cNvPr id="0" name=""/>
        <dsp:cNvSpPr/>
      </dsp:nvSpPr>
      <dsp:spPr>
        <a:xfrm rot="18900000">
          <a:off x="1639324" y="861604"/>
          <a:ext cx="264345" cy="33487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650938" y="956617"/>
        <a:ext cx="185042" cy="200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0278C-CE56-3B48-8A99-7AE21739F460}">
      <dsp:nvSpPr>
        <dsp:cNvPr id="0" name=""/>
        <dsp:cNvSpPr/>
      </dsp:nvSpPr>
      <dsp:spPr>
        <a:xfrm>
          <a:off x="241" y="1222523"/>
          <a:ext cx="932157" cy="9321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Explore</a:t>
          </a:r>
        </a:p>
      </dsp:txBody>
      <dsp:txXfrm>
        <a:off x="136752" y="1359034"/>
        <a:ext cx="659135" cy="659135"/>
      </dsp:txXfrm>
    </dsp:sp>
    <dsp:sp modelId="{B2D5E05F-DBB6-5442-B244-10E68E482539}">
      <dsp:nvSpPr>
        <dsp:cNvPr id="0" name=""/>
        <dsp:cNvSpPr/>
      </dsp:nvSpPr>
      <dsp:spPr>
        <a:xfrm>
          <a:off x="859804" y="1090769"/>
          <a:ext cx="581299" cy="3146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59804" y="1153690"/>
        <a:ext cx="486918" cy="188761"/>
      </dsp:txXfrm>
    </dsp:sp>
    <dsp:sp modelId="{FD682882-FE53-484D-9399-4432EE6D56B3}">
      <dsp:nvSpPr>
        <dsp:cNvPr id="0" name=""/>
        <dsp:cNvSpPr/>
      </dsp:nvSpPr>
      <dsp:spPr>
        <a:xfrm>
          <a:off x="1401413" y="1222523"/>
          <a:ext cx="932157" cy="93215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Exploit</a:t>
          </a:r>
        </a:p>
      </dsp:txBody>
      <dsp:txXfrm>
        <a:off x="1537924" y="1359034"/>
        <a:ext cx="659135" cy="659135"/>
      </dsp:txXfrm>
    </dsp:sp>
    <dsp:sp modelId="{0A90F448-6C31-A745-9F84-B836353816C4}">
      <dsp:nvSpPr>
        <dsp:cNvPr id="0" name=""/>
        <dsp:cNvSpPr/>
      </dsp:nvSpPr>
      <dsp:spPr>
        <a:xfrm rot="10800000">
          <a:off x="892708" y="1971831"/>
          <a:ext cx="581299" cy="31460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987089" y="2034752"/>
        <a:ext cx="486918" cy="18876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43204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
        <p:nvSpPr>
          <p:cNvPr id="135" name="Google Shape;13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1</a:t>
            </a:fld>
            <a:endParaRPr/>
          </a:p>
        </p:txBody>
      </p:sp>
    </p:spTree>
    <p:extLst>
      <p:ext uri="{BB962C8B-B14F-4D97-AF65-F5344CB8AC3E}">
        <p14:creationId xmlns:p14="http://schemas.microsoft.com/office/powerpoint/2010/main" val="83368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083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283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61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17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339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983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
        <p:nvSpPr>
          <p:cNvPr id="135" name="Google Shape;13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AU"/>
              <a:t>3</a:t>
            </a:fld>
            <a:endParaRPr/>
          </a:p>
        </p:txBody>
      </p:sp>
    </p:spTree>
    <p:extLst>
      <p:ext uri="{BB962C8B-B14F-4D97-AF65-F5344CB8AC3E}">
        <p14:creationId xmlns:p14="http://schemas.microsoft.com/office/powerpoint/2010/main" val="58657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AU" dirty="0"/>
              <a:t>Ask students to:</a:t>
            </a:r>
            <a:endParaRPr dirty="0"/>
          </a:p>
          <a:p>
            <a:pPr marL="457200" lvl="0" indent="-228600" algn="l" rtl="0">
              <a:lnSpc>
                <a:spcPct val="100000"/>
              </a:lnSpc>
              <a:spcBef>
                <a:spcPts val="0"/>
              </a:spcBef>
              <a:spcAft>
                <a:spcPts val="0"/>
              </a:spcAft>
              <a:buSzPts val="1400"/>
              <a:buFont typeface="Arial"/>
              <a:buChar char="•"/>
            </a:pPr>
            <a:r>
              <a:rPr lang="en-AU" dirty="0"/>
              <a:t>use a number from 0 to 10 to indicate their skill level </a:t>
            </a:r>
            <a:endParaRPr dirty="0"/>
          </a:p>
          <a:p>
            <a:pPr marL="457200" lvl="0" indent="-228600" algn="l" rtl="0">
              <a:lnSpc>
                <a:spcPct val="100000"/>
              </a:lnSpc>
              <a:spcBef>
                <a:spcPts val="0"/>
              </a:spcBef>
              <a:spcAft>
                <a:spcPts val="0"/>
              </a:spcAft>
              <a:buSzPts val="1400"/>
              <a:buFont typeface="Arial"/>
              <a:buChar char="•"/>
            </a:pPr>
            <a:r>
              <a:rPr lang="en-AU" dirty="0"/>
              <a:t>Mention other relevant skill/ experience areas such as Business Intelligence, for example</a:t>
            </a:r>
            <a:endParaRPr dirty="0"/>
          </a:p>
          <a:p>
            <a:pPr marL="457200" lvl="0" indent="-139700" algn="l" rtl="0">
              <a:lnSpc>
                <a:spcPct val="100000"/>
              </a:lnSpc>
              <a:spcBef>
                <a:spcPts val="0"/>
              </a:spcBef>
              <a:spcAft>
                <a:spcPts val="0"/>
              </a:spcAft>
              <a:buSzPts val="1400"/>
              <a:buFont typeface="Arial"/>
              <a:buNone/>
            </a:pPr>
            <a:endParaRPr dirty="0"/>
          </a:p>
          <a:p>
            <a:pPr marL="228600" lvl="0" indent="0" algn="l" rtl="0">
              <a:lnSpc>
                <a:spcPct val="100000"/>
              </a:lnSpc>
              <a:spcBef>
                <a:spcPts val="0"/>
              </a:spcBef>
              <a:spcAft>
                <a:spcPts val="0"/>
              </a:spcAft>
              <a:buSzPts val="1400"/>
              <a:buFont typeface="Arial"/>
              <a:buNone/>
            </a:pPr>
            <a:r>
              <a:rPr lang="en-AU" dirty="0"/>
              <a:t>Get assistant to record information about each student in a spreadsheet</a:t>
            </a:r>
            <a:endParaRPr dirty="0"/>
          </a:p>
          <a:p>
            <a:pPr marL="228600" lvl="0" indent="0" algn="l" rtl="0">
              <a:lnSpc>
                <a:spcPct val="100000"/>
              </a:lnSpc>
              <a:spcBef>
                <a:spcPts val="0"/>
              </a:spcBef>
              <a:spcAft>
                <a:spcPts val="0"/>
              </a:spcAft>
              <a:buSzPts val="1400"/>
              <a:buFont typeface="Arial"/>
              <a:buNone/>
            </a:pPr>
            <a:endParaRPr dirty="0"/>
          </a:p>
          <a:p>
            <a:pPr marL="457200" lvl="0" indent="-139700" algn="l" rtl="0">
              <a:lnSpc>
                <a:spcPct val="100000"/>
              </a:lnSpc>
              <a:spcBef>
                <a:spcPts val="0"/>
              </a:spcBef>
              <a:spcAft>
                <a:spcPts val="0"/>
              </a:spcAft>
              <a:buSzPts val="1400"/>
              <a:buFont typeface="Arial"/>
              <a:buNone/>
            </a:pPr>
            <a:endParaRPr dirty="0"/>
          </a:p>
          <a:p>
            <a:pPr marL="457200" marR="0" lvl="0" indent="-228600" algn="l" rtl="0">
              <a:lnSpc>
                <a:spcPct val="100000"/>
              </a:lnSpc>
              <a:spcBef>
                <a:spcPts val="0"/>
              </a:spcBef>
              <a:spcAft>
                <a:spcPts val="0"/>
              </a:spcAft>
              <a:buSzPts val="1400"/>
              <a:buNone/>
            </a:pPr>
            <a:endParaRPr dirty="0"/>
          </a:p>
        </p:txBody>
      </p:sp>
      <p:sp>
        <p:nvSpPr>
          <p:cNvPr id="159" name="Google Shape;15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2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9168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167" name="Google Shape;16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386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19" name="Google Shape;2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AU"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144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7763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7917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Deck Title black">
  <p:cSld name="Slide Deck Title black">
    <p:bg>
      <p:bgPr>
        <a:solidFill>
          <a:schemeClr val="dk1"/>
        </a:solidFill>
        <a:effectLst/>
      </p:bgPr>
    </p:bg>
    <p:spTree>
      <p:nvGrpSpPr>
        <p:cNvPr id="1" name="Shape 86"/>
        <p:cNvGrpSpPr/>
        <p:nvPr/>
      </p:nvGrpSpPr>
      <p:grpSpPr>
        <a:xfrm>
          <a:off x="0" y="0"/>
          <a:ext cx="0" cy="0"/>
          <a:chOff x="0" y="0"/>
          <a:chExt cx="0" cy="0"/>
        </a:xfrm>
      </p:grpSpPr>
      <p:sp>
        <p:nvSpPr>
          <p:cNvPr id="88" name="Google Shape;88;p13"/>
          <p:cNvSpPr txBox="1">
            <a:spLocks noGrp="1"/>
          </p:cNvSpPr>
          <p:nvPr>
            <p:ph type="title"/>
          </p:nvPr>
        </p:nvSpPr>
        <p:spPr>
          <a:xfrm>
            <a:off x="924361" y="275499"/>
            <a:ext cx="10709835" cy="168393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7200"/>
              <a:buFont typeface="Calibri"/>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924361" y="2743200"/>
            <a:ext cx="10709835" cy="383003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A5A5A5"/>
              </a:buClr>
              <a:buSzPts val="2400"/>
              <a:buNone/>
              <a:defRPr sz="2400">
                <a:solidFill>
                  <a:srgbClr val="A5A5A5"/>
                </a:solidFill>
              </a:defRPr>
            </a:lvl1pPr>
            <a:lvl2pPr marL="914400" lvl="1" indent="-381000" algn="l">
              <a:lnSpc>
                <a:spcPct val="90000"/>
              </a:lnSpc>
              <a:spcBef>
                <a:spcPts val="500"/>
              </a:spcBef>
              <a:spcAft>
                <a:spcPts val="0"/>
              </a:spcAft>
              <a:buClr>
                <a:srgbClr val="A5A5A5"/>
              </a:buClr>
              <a:buSzPts val="2400"/>
              <a:buChar char="•"/>
              <a:defRPr sz="2400">
                <a:solidFill>
                  <a:srgbClr val="A5A5A5"/>
                </a:solidFill>
              </a:defRPr>
            </a:lvl2pPr>
            <a:lvl3pPr marL="1371600" lvl="2" indent="-381000" algn="l">
              <a:lnSpc>
                <a:spcPct val="90000"/>
              </a:lnSpc>
              <a:spcBef>
                <a:spcPts val="500"/>
              </a:spcBef>
              <a:spcAft>
                <a:spcPts val="0"/>
              </a:spcAft>
              <a:buClr>
                <a:srgbClr val="A5A5A5"/>
              </a:buClr>
              <a:buSzPts val="2400"/>
              <a:buChar char="•"/>
              <a:defRPr sz="2400">
                <a:solidFill>
                  <a:srgbClr val="A5A5A5"/>
                </a:solidFill>
              </a:defRPr>
            </a:lvl3pPr>
            <a:lvl4pPr marL="1828800" lvl="3" indent="-381000" algn="l">
              <a:lnSpc>
                <a:spcPct val="90000"/>
              </a:lnSpc>
              <a:spcBef>
                <a:spcPts val="500"/>
              </a:spcBef>
              <a:spcAft>
                <a:spcPts val="0"/>
              </a:spcAft>
              <a:buClr>
                <a:srgbClr val="A5A5A5"/>
              </a:buClr>
              <a:buSzPts val="2400"/>
              <a:buChar char="•"/>
              <a:defRPr sz="2400">
                <a:solidFill>
                  <a:srgbClr val="A5A5A5"/>
                </a:solidFill>
              </a:defRPr>
            </a:lvl4pPr>
            <a:lvl5pPr marL="2286000" lvl="4" indent="-381000" algn="l">
              <a:lnSpc>
                <a:spcPct val="90000"/>
              </a:lnSpc>
              <a:spcBef>
                <a:spcPts val="500"/>
              </a:spcBef>
              <a:spcAft>
                <a:spcPts val="0"/>
              </a:spcAft>
              <a:buClr>
                <a:srgbClr val="A5A5A5"/>
              </a:buClr>
              <a:buSzPts val="2400"/>
              <a:buChar char="•"/>
              <a:defRPr sz="2400">
                <a:solidFill>
                  <a:srgbClr val="A5A5A5"/>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white 1-column">
  <p:cSld name="Section Title white 1-column">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94" name="Google Shape;94;p14"/>
          <p:cNvCxnSpPr/>
          <p:nvPr/>
        </p:nvCxnSpPr>
        <p:spPr>
          <a:xfrm>
            <a:off x="2842477" y="276934"/>
            <a:ext cx="0" cy="6296299"/>
          </a:xfrm>
          <a:prstGeom prst="straightConnector1">
            <a:avLst/>
          </a:prstGeom>
          <a:noFill/>
          <a:ln w="12700" cap="flat" cmpd="sng">
            <a:solidFill>
              <a:schemeClr val="dk1"/>
            </a:solidFill>
            <a:prstDash val="solid"/>
            <a:miter lim="800000"/>
            <a:headEnd type="none" w="sm" len="sm"/>
            <a:tailEnd type="none" w="sm" len="sm"/>
          </a:ln>
        </p:spPr>
      </p:cxnSp>
      <p:sp>
        <p:nvSpPr>
          <p:cNvPr id="96" name="Google Shape;96;p14"/>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black 1-column">
  <p:cSld name="Section Title black 1-column">
    <p:bg>
      <p:bgPr>
        <a:solidFill>
          <a:schemeClr val="dk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5"/>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81000" algn="l">
              <a:lnSpc>
                <a:spcPct val="90000"/>
              </a:lnSpc>
              <a:spcBef>
                <a:spcPts val="500"/>
              </a:spcBef>
              <a:spcAft>
                <a:spcPts val="0"/>
              </a:spcAft>
              <a:buClr>
                <a:schemeClr val="lt1"/>
              </a:buClr>
              <a:buSzPts val="2400"/>
              <a:buChar char="•"/>
              <a:defRPr sz="2400">
                <a:solidFill>
                  <a:schemeClr val="lt1"/>
                </a:solidFill>
              </a:defRPr>
            </a:lvl4pPr>
            <a:lvl5pPr marL="2286000" lvl="4" indent="-381000" algn="l">
              <a:lnSpc>
                <a:spcPct val="90000"/>
              </a:lnSpc>
              <a:spcBef>
                <a:spcPts val="500"/>
              </a:spcBef>
              <a:spcAft>
                <a:spcPts val="0"/>
              </a:spcAft>
              <a:buClr>
                <a:schemeClr val="lt1"/>
              </a:buClr>
              <a:buSzPts val="2400"/>
              <a:buChar char="•"/>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0" name="Google Shape;100;p15"/>
          <p:cNvCxnSpPr/>
          <p:nvPr/>
        </p:nvCxnSpPr>
        <p:spPr>
          <a:xfrm>
            <a:off x="2842477" y="276934"/>
            <a:ext cx="0" cy="6296299"/>
          </a:xfrm>
          <a:prstGeom prst="straightConnector1">
            <a:avLst/>
          </a:prstGeom>
          <a:noFill/>
          <a:ln w="12700" cap="flat" cmpd="sng">
            <a:solidFill>
              <a:schemeClr val="lt1"/>
            </a:solidFill>
            <a:prstDash val="solid"/>
            <a:miter lim="800000"/>
            <a:headEnd type="none" w="sm" len="sm"/>
            <a:tailEnd type="none" w="sm" len="sm"/>
          </a:ln>
        </p:spPr>
      </p:cxnSp>
      <p:pic>
        <p:nvPicPr>
          <p:cNvPr id="101" name="Google Shape;101;p15"/>
          <p:cNvPicPr preferRelativeResize="0"/>
          <p:nvPr/>
        </p:nvPicPr>
        <p:blipFill rotWithShape="1">
          <a:blip r:embed="rId2">
            <a:alphaModFix/>
          </a:blip>
          <a:srcRect/>
          <a:stretch/>
        </p:blipFill>
        <p:spPr>
          <a:xfrm>
            <a:off x="390747" y="275499"/>
            <a:ext cx="2152157" cy="2016907"/>
          </a:xfrm>
          <a:prstGeom prst="rect">
            <a:avLst/>
          </a:prstGeom>
          <a:noFill/>
          <a:ln>
            <a:noFill/>
          </a:ln>
        </p:spPr>
      </p:pic>
      <p:sp>
        <p:nvSpPr>
          <p:cNvPr id="102" name="Google Shape;102;p15"/>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white 2-column">
  <p:cSld name="Section Title white 2-column">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6"/>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07" name="Google Shape;107;p16"/>
          <p:cNvCxnSpPr/>
          <p:nvPr/>
        </p:nvCxnSpPr>
        <p:spPr>
          <a:xfrm>
            <a:off x="2842477" y="276934"/>
            <a:ext cx="0" cy="6296299"/>
          </a:xfrm>
          <a:prstGeom prst="straightConnector1">
            <a:avLst/>
          </a:prstGeom>
          <a:noFill/>
          <a:ln w="12700" cap="flat" cmpd="sng">
            <a:solidFill>
              <a:schemeClr val="dk1"/>
            </a:solidFill>
            <a:prstDash val="solid"/>
            <a:miter lim="800000"/>
            <a:headEnd type="none" w="sm" len="sm"/>
            <a:tailEnd type="none" w="sm" len="sm"/>
          </a:ln>
        </p:spPr>
      </p:cxnSp>
      <p:sp>
        <p:nvSpPr>
          <p:cNvPr id="109" name="Google Shape;109;p16"/>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black 2-column">
  <p:cSld name="Section Title black 2-column">
    <p:bg>
      <p:bgPr>
        <a:solidFill>
          <a:schemeClr val="dk1"/>
        </a:solidFill>
        <a:effectLst/>
      </p:bgPr>
    </p:bg>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42051" y="275499"/>
            <a:ext cx="8440349"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4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7"/>
          <p:cNvSpPr txBox="1">
            <a:spLocks noGrp="1"/>
          </p:cNvSpPr>
          <p:nvPr>
            <p:ph type="body" idx="1"/>
          </p:nvPr>
        </p:nvSpPr>
        <p:spPr>
          <a:xfrm>
            <a:off x="3142051" y="1745524"/>
            <a:ext cx="8440349"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81000" algn="l">
              <a:lnSpc>
                <a:spcPct val="90000"/>
              </a:lnSpc>
              <a:spcBef>
                <a:spcPts val="500"/>
              </a:spcBef>
              <a:spcAft>
                <a:spcPts val="0"/>
              </a:spcAft>
              <a:buClr>
                <a:schemeClr val="lt1"/>
              </a:buClr>
              <a:buSzPts val="2400"/>
              <a:buChar char="•"/>
              <a:defRPr sz="24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81000" algn="l">
              <a:lnSpc>
                <a:spcPct val="90000"/>
              </a:lnSpc>
              <a:spcBef>
                <a:spcPts val="500"/>
              </a:spcBef>
              <a:spcAft>
                <a:spcPts val="0"/>
              </a:spcAft>
              <a:buClr>
                <a:schemeClr val="lt1"/>
              </a:buClr>
              <a:buSzPts val="2400"/>
              <a:buChar char="•"/>
              <a:defRPr sz="2400">
                <a:solidFill>
                  <a:schemeClr val="lt1"/>
                </a:solidFill>
              </a:defRPr>
            </a:lvl4pPr>
            <a:lvl5pPr marL="2286000" lvl="4" indent="-381000" algn="l">
              <a:lnSpc>
                <a:spcPct val="90000"/>
              </a:lnSpc>
              <a:spcBef>
                <a:spcPts val="500"/>
              </a:spcBef>
              <a:spcAft>
                <a:spcPts val="0"/>
              </a:spcAft>
              <a:buClr>
                <a:schemeClr val="lt1"/>
              </a:buClr>
              <a:buSzPts val="2400"/>
              <a:buChar char="•"/>
              <a:defRPr sz="2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3" name="Google Shape;113;p17"/>
          <p:cNvCxnSpPr/>
          <p:nvPr/>
        </p:nvCxnSpPr>
        <p:spPr>
          <a:xfrm>
            <a:off x="2842477" y="276934"/>
            <a:ext cx="0" cy="6296299"/>
          </a:xfrm>
          <a:prstGeom prst="straightConnector1">
            <a:avLst/>
          </a:prstGeom>
          <a:noFill/>
          <a:ln w="12700" cap="flat" cmpd="sng">
            <a:solidFill>
              <a:schemeClr val="lt1"/>
            </a:solidFill>
            <a:prstDash val="solid"/>
            <a:miter lim="800000"/>
            <a:headEnd type="none" w="sm" len="sm"/>
            <a:tailEnd type="none" w="sm" len="sm"/>
          </a:ln>
        </p:spPr>
      </p:cxnSp>
      <p:sp>
        <p:nvSpPr>
          <p:cNvPr id="115" name="Google Shape;115;p17"/>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white 1-column">
  <p:cSld name="Title and Content white 1-column">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8"/>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white 2-column">
  <p:cSld name="Title and Content white 2-column">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9"/>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9"/>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white 3-column">
  <p:cSld name="Title and Content white 3-column">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0"/>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a:solidFill>
                  <a:srgbClr val="3F3F3F"/>
                </a:solidFill>
              </a:defRPr>
            </a:lvl1pPr>
            <a:lvl2pPr marL="914400" lvl="1" indent="-381000" algn="l">
              <a:lnSpc>
                <a:spcPct val="90000"/>
              </a:lnSpc>
              <a:spcBef>
                <a:spcPts val="500"/>
              </a:spcBef>
              <a:spcAft>
                <a:spcPts val="0"/>
              </a:spcAft>
              <a:buClr>
                <a:srgbClr val="3F3F3F"/>
              </a:buClr>
              <a:buSzPts val="2400"/>
              <a:buChar char="•"/>
              <a:defRPr sz="2400">
                <a:solidFill>
                  <a:srgbClr val="3F3F3F"/>
                </a:solidFill>
              </a:defRPr>
            </a:lvl2pPr>
            <a:lvl3pPr marL="1371600" lvl="2" indent="-381000" algn="l">
              <a:lnSpc>
                <a:spcPct val="90000"/>
              </a:lnSpc>
              <a:spcBef>
                <a:spcPts val="500"/>
              </a:spcBef>
              <a:spcAft>
                <a:spcPts val="0"/>
              </a:spcAft>
              <a:buClr>
                <a:srgbClr val="3F3F3F"/>
              </a:buClr>
              <a:buSzPts val="2400"/>
              <a:buChar char="•"/>
              <a:defRPr sz="2400">
                <a:solidFill>
                  <a:srgbClr val="3F3F3F"/>
                </a:solidFill>
              </a:defRPr>
            </a:lvl3pPr>
            <a:lvl4pPr marL="1828800" lvl="3" indent="-381000" algn="l">
              <a:lnSpc>
                <a:spcPct val="90000"/>
              </a:lnSpc>
              <a:spcBef>
                <a:spcPts val="500"/>
              </a:spcBef>
              <a:spcAft>
                <a:spcPts val="0"/>
              </a:spcAft>
              <a:buClr>
                <a:srgbClr val="3F3F3F"/>
              </a:buClr>
              <a:buSzPts val="2400"/>
              <a:buChar char="•"/>
              <a:defRPr sz="2400">
                <a:solidFill>
                  <a:srgbClr val="3F3F3F"/>
                </a:solidFill>
              </a:defRPr>
            </a:lvl4pPr>
            <a:lvl5pPr marL="2286000" lvl="4" indent="-381000" algn="l">
              <a:lnSpc>
                <a:spcPct val="90000"/>
              </a:lnSpc>
              <a:spcBef>
                <a:spcPts val="500"/>
              </a:spcBef>
              <a:spcAft>
                <a:spcPts val="0"/>
              </a:spcAft>
              <a:buClr>
                <a:srgbClr val="3F3F3F"/>
              </a:buClr>
              <a:buSzPts val="2400"/>
              <a:buChar char="•"/>
              <a:defRPr sz="24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20"/>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black 1-column">
  <p:cSld name="Title and Content black 1-column">
    <p:bg>
      <p:bgPr>
        <a:solidFill>
          <a:schemeClr val="bg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924361" y="275499"/>
            <a:ext cx="10709835" cy="1302496"/>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lt1"/>
              </a:buClr>
              <a:buSzPts val="4400"/>
              <a:buFont typeface="Calibri"/>
              <a:buNone/>
              <a:defRPr>
                <a:solidFill>
                  <a:srgbClr val="1EBAD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3"/>
          <p:cNvSpPr txBox="1">
            <a:spLocks noGrp="1"/>
          </p:cNvSpPr>
          <p:nvPr>
            <p:ph type="body" idx="1"/>
          </p:nvPr>
        </p:nvSpPr>
        <p:spPr>
          <a:xfrm>
            <a:off x="924361" y="1745524"/>
            <a:ext cx="10709835" cy="4827706"/>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A5A5A5"/>
              </a:buClr>
              <a:buSzPts val="2400"/>
              <a:buChar char="•"/>
              <a:defRPr sz="2400">
                <a:solidFill>
                  <a:srgbClr val="A5A5A5"/>
                </a:solidFill>
              </a:defRPr>
            </a:lvl1pPr>
            <a:lvl2pPr marL="914400" lvl="1" indent="-381000" algn="l">
              <a:lnSpc>
                <a:spcPct val="90000"/>
              </a:lnSpc>
              <a:spcBef>
                <a:spcPts val="500"/>
              </a:spcBef>
              <a:spcAft>
                <a:spcPts val="0"/>
              </a:spcAft>
              <a:buClr>
                <a:srgbClr val="A5A5A5"/>
              </a:buClr>
              <a:buSzPts val="2400"/>
              <a:buChar char="•"/>
              <a:defRPr sz="2400">
                <a:solidFill>
                  <a:srgbClr val="A5A5A5"/>
                </a:solidFill>
              </a:defRPr>
            </a:lvl2pPr>
            <a:lvl3pPr marL="1371600" lvl="2" indent="-381000" algn="l">
              <a:lnSpc>
                <a:spcPct val="90000"/>
              </a:lnSpc>
              <a:spcBef>
                <a:spcPts val="500"/>
              </a:spcBef>
              <a:spcAft>
                <a:spcPts val="0"/>
              </a:spcAft>
              <a:buClr>
                <a:srgbClr val="A5A5A5"/>
              </a:buClr>
              <a:buSzPts val="2400"/>
              <a:buChar char="•"/>
              <a:defRPr sz="2400">
                <a:solidFill>
                  <a:srgbClr val="A5A5A5"/>
                </a:solidFill>
              </a:defRPr>
            </a:lvl3pPr>
            <a:lvl4pPr marL="1828800" lvl="3" indent="-381000" algn="l">
              <a:lnSpc>
                <a:spcPct val="90000"/>
              </a:lnSpc>
              <a:spcBef>
                <a:spcPts val="500"/>
              </a:spcBef>
              <a:spcAft>
                <a:spcPts val="0"/>
              </a:spcAft>
              <a:buClr>
                <a:srgbClr val="A5A5A5"/>
              </a:buClr>
              <a:buSzPts val="2400"/>
              <a:buChar char="•"/>
              <a:defRPr sz="2400">
                <a:solidFill>
                  <a:srgbClr val="A5A5A5"/>
                </a:solidFill>
              </a:defRPr>
            </a:lvl4pPr>
            <a:lvl5pPr marL="2286000" lvl="4" indent="-381000" algn="l">
              <a:lnSpc>
                <a:spcPct val="90000"/>
              </a:lnSpc>
              <a:spcBef>
                <a:spcPts val="500"/>
              </a:spcBef>
              <a:spcAft>
                <a:spcPts val="0"/>
              </a:spcAft>
              <a:buClr>
                <a:srgbClr val="A5A5A5"/>
              </a:buClr>
              <a:buSzPts val="2400"/>
              <a:buChar char="•"/>
              <a:defRPr sz="2400">
                <a:solidFill>
                  <a:srgbClr val="A5A5A5"/>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3" name="Google Shape;23;p3"/>
          <p:cNvSpPr txBox="1">
            <a:spLocks noGrp="1"/>
          </p:cNvSpPr>
          <p:nvPr>
            <p:ph type="sldNum" idx="12"/>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000"/>
              <a:buFont typeface="Arial"/>
              <a:buNone/>
              <a:defRPr sz="2000" b="0" i="0" u="none" strike="noStrike" cap="none">
                <a:solidFill>
                  <a:srgbClr val="888888"/>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AU"/>
              <a:t>‹#›</a:t>
            </a:fld>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449" y="137396"/>
            <a:ext cx="667822" cy="66782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Title and Content black 1-column">
    <p:spTree>
      <p:nvGrpSpPr>
        <p:cNvPr id="1" name=""/>
        <p:cNvGrpSpPr/>
        <p:nvPr/>
      </p:nvGrpSpPr>
      <p:grpSpPr>
        <a:xfrm>
          <a:off x="0" y="0"/>
          <a:ext cx="0" cy="0"/>
          <a:chOff x="0" y="0"/>
          <a:chExt cx="0" cy="0"/>
        </a:xfrm>
      </p:grpSpPr>
      <p:sp>
        <p:nvSpPr>
          <p:cNvPr id="23" name="Title Text"/>
          <p:cNvSpPr txBox="1">
            <a:spLocks noGrp="1"/>
          </p:cNvSpPr>
          <p:nvPr>
            <p:ph type="title"/>
          </p:nvPr>
        </p:nvSpPr>
        <p:spPr>
          <a:prstGeom prst="rect">
            <a:avLst/>
          </a:prstGeom>
        </p:spPr>
        <p:txBody>
          <a:bodyPr/>
          <a:lstStyle/>
          <a:p>
            <a:r>
              <a:t>Title Text</a:t>
            </a:r>
          </a:p>
        </p:txBody>
      </p:sp>
      <p:sp>
        <p:nvSpPr>
          <p:cNvPr id="2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0331676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838200" y="365125"/>
            <a:ext cx="10515600" cy="1325563"/>
          </a:xfrm>
          <a:prstGeom prst="rect">
            <a:avLst/>
          </a:prstGeom>
        </p:spPr>
        <p:txBody>
          <a:bodyPr anchor="ctr"/>
          <a:lstStyle>
            <a:lvl1pPr>
              <a:defRPr>
                <a:solidFill>
                  <a:srgbClr val="000000"/>
                </a:solidFill>
              </a:defRPr>
            </a:lvl1pPr>
          </a:lstStyle>
          <a:p>
            <a:r>
              <a:t>Title Text</a:t>
            </a:r>
          </a:p>
        </p:txBody>
      </p:sp>
      <p:sp>
        <p:nvSpPr>
          <p:cNvPr id="127" name="Slide Number"/>
          <p:cNvSpPr txBox="1">
            <a:spLocks noGrp="1"/>
          </p:cNvSpPr>
          <p:nvPr>
            <p:ph type="sldNum" sz="quarter" idx="2"/>
          </p:nvPr>
        </p:nvSpPr>
        <p:spPr>
          <a:xfrm>
            <a:off x="11095219" y="6404313"/>
            <a:ext cx="258582" cy="269199"/>
          </a:xfrm>
          <a:prstGeom prst="rect">
            <a:avLst/>
          </a:prstGeom>
        </p:spPr>
        <p:txBody>
          <a:bodyPr/>
          <a:lstStyle>
            <a:lvl1pP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22087129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 name="Google Shape;301;p45"/>
          <p:cNvSpPr txBox="1"/>
          <p:nvPr/>
        </p:nvSpPr>
        <p:spPr>
          <a:xfrm>
            <a:off x="3735454" y="6356350"/>
            <a:ext cx="4721092" cy="307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a:solidFill>
                  <a:srgbClr val="595959"/>
                </a:solidFill>
              </a:defRPr>
            </a:lvl1pPr>
          </a:lstStyle>
          <a:p>
            <a:r>
              <a:t>© 2019 Data Science Institute of Australia</a:t>
            </a:r>
          </a:p>
        </p:txBody>
      </p:sp>
      <p:sp>
        <p:nvSpPr>
          <p:cNvPr id="15" name="Rectangle"/>
          <p:cNvSpPr/>
          <p:nvPr/>
        </p:nvSpPr>
        <p:spPr>
          <a:xfrm>
            <a:off x="159709" y="6244421"/>
            <a:ext cx="514307" cy="477055"/>
          </a:xfrm>
          <a:prstGeom prst="rect">
            <a:avLst/>
          </a:prstGeom>
          <a:solidFill>
            <a:srgbClr val="1DBBDD"/>
          </a:solidFill>
          <a:ln w="12700">
            <a:miter lim="400000"/>
          </a:ln>
        </p:spPr>
        <p:txBody>
          <a:bodyPr lIns="45719" rIns="45719" anchor="ctr"/>
          <a:lstStyle/>
          <a:p>
            <a:pPr algn="ctr">
              <a:defRPr sz="2500">
                <a:solidFill>
                  <a:srgbClr val="FFFFFF"/>
                </a:solidFill>
              </a:defRPr>
            </a:pPr>
            <a:endParaRPr/>
          </a:p>
        </p:txBody>
      </p:sp>
      <p:sp>
        <p:nvSpPr>
          <p:cNvPr id="16" name="Slide Number"/>
          <p:cNvSpPr txBox="1">
            <a:spLocks noGrp="1"/>
          </p:cNvSpPr>
          <p:nvPr>
            <p:ph type="sldNum" sz="quarter" idx="2"/>
          </p:nvPr>
        </p:nvSpPr>
        <p:spPr>
          <a:xfrm>
            <a:off x="209287" y="6254750"/>
            <a:ext cx="413066" cy="459699"/>
          </a:xfrm>
          <a:prstGeom prst="rect">
            <a:avLst/>
          </a:prstGeom>
        </p:spPr>
        <p:txBody>
          <a:bodyPr/>
          <a:lstStyle>
            <a:lvl1pPr>
              <a:defRPr>
                <a:solidFill>
                  <a:srgbClr val="FCFAFF"/>
                </a:solidFill>
              </a:defRPr>
            </a:lvl1pPr>
          </a:lstStyle>
          <a:p>
            <a:fld id="{86CB4B4D-7CA3-9044-876B-883B54F8677D}" type="slidenum">
              <a:t>‹#›</a:t>
            </a:fld>
            <a:endParaRPr/>
          </a:p>
        </p:txBody>
      </p:sp>
    </p:spTree>
    <p:extLst>
      <p:ext uri="{BB962C8B-B14F-4D97-AF65-F5344CB8AC3E}">
        <p14:creationId xmlns:p14="http://schemas.microsoft.com/office/powerpoint/2010/main" val="175008819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solidFill>
                  <a:srgbClr val="1EBAD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58" y="55509"/>
            <a:ext cx="667822" cy="66782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58" y="55509"/>
            <a:ext cx="667822" cy="66782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AU" sz="2000" b="0" i="0" u="none" strike="noStrike" cap="none">
                <a:solidFill>
                  <a:srgbClr val="888888"/>
                </a:solidFill>
                <a:latin typeface="Arial"/>
                <a:ea typeface="Arial"/>
                <a:cs typeface="Arial"/>
                <a:sym typeface="Arial"/>
              </a:rPr>
              <a:t>‹#›</a:t>
            </a:fld>
            <a:endParaRPr sz="2000" b="0" i="0" u="none" strike="noStrike" cap="none">
              <a:solidFill>
                <a:srgbClr val="888888"/>
              </a:solidFill>
              <a:latin typeface="Arial"/>
              <a:ea typeface="Arial"/>
              <a:cs typeface="Arial"/>
              <a:sym typeface="Arial"/>
            </a:endParaRPr>
          </a:p>
        </p:txBody>
      </p:sp>
      <p:sp>
        <p:nvSpPr>
          <p:cNvPr id="54" name="Google Shape;54;p7"/>
          <p:cNvSpPr txBox="1"/>
          <p:nvPr/>
        </p:nvSpPr>
        <p:spPr>
          <a:xfrm>
            <a:off x="39841" y="6462998"/>
            <a:ext cx="225764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fld id="{00000000-1234-1234-1234-123412341234}" type="slidenum">
              <a:rPr lang="en-AU" sz="2000" b="0" i="0" u="none" strike="noStrike" cap="none">
                <a:solidFill>
                  <a:srgbClr val="888888"/>
                </a:solidFill>
                <a:latin typeface="Arial"/>
                <a:ea typeface="Arial"/>
                <a:cs typeface="Arial"/>
                <a:sym typeface="Arial"/>
              </a:rPr>
              <a:t>‹#›</a:t>
            </a:fld>
            <a:endParaRPr sz="2000" b="0" i="0" u="none" strike="noStrike" cap="none">
              <a:solidFill>
                <a:srgbClr val="888888"/>
              </a:solidFill>
              <a:latin typeface="Arial"/>
              <a:ea typeface="Arial"/>
              <a:cs typeface="Arial"/>
              <a:sym typeface="Arial"/>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58" y="55509"/>
            <a:ext cx="667822" cy="66782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jupyter.readthedocs.io/en/latest/install.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anaconda.com/distribut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37" name="Google Shape;137;p21"/>
          <p:cNvSpPr txBox="1"/>
          <p:nvPr/>
        </p:nvSpPr>
        <p:spPr>
          <a:xfrm>
            <a:off x="4900708" y="5509418"/>
            <a:ext cx="2390591" cy="23914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7" name="Google Shape;301;p47"/>
          <p:cNvSpPr txBox="1"/>
          <p:nvPr/>
        </p:nvSpPr>
        <p:spPr>
          <a:xfrm>
            <a:off x="3695116" y="4705060"/>
            <a:ext cx="4721091" cy="20000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7F7F7F"/>
              </a:buClr>
              <a:buSzPts val="2900"/>
              <a:buFont typeface="Arial"/>
              <a:buNone/>
            </a:pPr>
            <a:r>
              <a:rPr lang="en-AU" sz="6000" b="0" i="0" u="none" strike="noStrike" cap="none" dirty="0">
                <a:solidFill>
                  <a:schemeClr val="tx1">
                    <a:lumMod val="65000"/>
                    <a:lumOff val="35000"/>
                  </a:schemeClr>
                </a:solidFill>
                <a:latin typeface="Calibri" charset="0"/>
                <a:ea typeface="Calibri" charset="0"/>
                <a:cs typeface="Calibri" charset="0"/>
                <a:sym typeface="Arial"/>
              </a:rPr>
              <a:t>2019</a:t>
            </a:r>
            <a:endParaRPr sz="6000" dirty="0">
              <a:solidFill>
                <a:schemeClr val="tx1">
                  <a:lumMod val="65000"/>
                  <a:lumOff val="35000"/>
                </a:schemeClr>
              </a:solidFill>
              <a:latin typeface="Calibri" charset="0"/>
              <a:ea typeface="Calibri" charset="0"/>
              <a:cs typeface="Calibri" charset="0"/>
            </a:endParaRPr>
          </a:p>
        </p:txBody>
      </p:sp>
      <p:cxnSp>
        <p:nvCxnSpPr>
          <p:cNvPr id="8" name="Google Shape;302;p47"/>
          <p:cNvCxnSpPr/>
          <p:nvPr/>
        </p:nvCxnSpPr>
        <p:spPr>
          <a:xfrm>
            <a:off x="3915496" y="4565538"/>
            <a:ext cx="4149912" cy="13673"/>
          </a:xfrm>
          <a:prstGeom prst="straightConnector1">
            <a:avLst/>
          </a:prstGeom>
          <a:noFill/>
          <a:ln w="28575" cap="flat" cmpd="sng">
            <a:solidFill>
              <a:srgbClr val="22BADD"/>
            </a:solidFill>
            <a:prstDash val="solid"/>
            <a:miter lim="800000"/>
            <a:headEnd type="none" w="sm" len="sm"/>
            <a:tailEnd type="none" w="sm" len="sm"/>
          </a:ln>
        </p:spPr>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287" y="838552"/>
            <a:ext cx="3464329" cy="34643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sz="4000" dirty="0"/>
              <a:t>Course overview</a:t>
            </a:r>
            <a:endParaRPr sz="4000" dirty="0"/>
          </a:p>
        </p:txBody>
      </p:sp>
      <p:sp>
        <p:nvSpPr>
          <p:cNvPr id="230" name="Google Shape;23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10</a:t>
            </a:fld>
            <a:endParaRPr/>
          </a:p>
        </p:txBody>
      </p:sp>
      <p:graphicFrame>
        <p:nvGraphicFramePr>
          <p:cNvPr id="6" name="Google Shape;209;p31"/>
          <p:cNvGraphicFramePr/>
          <p:nvPr>
            <p:extLst>
              <p:ext uri="{D42A27DB-BD31-4B8C-83A1-F6EECF244321}">
                <p14:modId xmlns:p14="http://schemas.microsoft.com/office/powerpoint/2010/main" val="2107380163"/>
              </p:ext>
            </p:extLst>
          </p:nvPr>
        </p:nvGraphicFramePr>
        <p:xfrm>
          <a:off x="388526" y="1407286"/>
          <a:ext cx="11414947" cy="5014976"/>
        </p:xfrm>
        <a:graphic>
          <a:graphicData uri="http://schemas.openxmlformats.org/drawingml/2006/table">
            <a:tbl>
              <a:tblPr>
                <a:noFill/>
              </a:tblPr>
              <a:tblGrid>
                <a:gridCol w="3861089">
                  <a:extLst>
                    <a:ext uri="{9D8B030D-6E8A-4147-A177-3AD203B41FA5}">
                      <a16:colId xmlns:a16="http://schemas.microsoft.com/office/drawing/2014/main" val="20000"/>
                    </a:ext>
                  </a:extLst>
                </a:gridCol>
                <a:gridCol w="4161146">
                  <a:extLst>
                    <a:ext uri="{9D8B030D-6E8A-4147-A177-3AD203B41FA5}">
                      <a16:colId xmlns:a16="http://schemas.microsoft.com/office/drawing/2014/main" val="20001"/>
                    </a:ext>
                  </a:extLst>
                </a:gridCol>
                <a:gridCol w="3392712">
                  <a:extLst>
                    <a:ext uri="{9D8B030D-6E8A-4147-A177-3AD203B41FA5}">
                      <a16:colId xmlns:a16="http://schemas.microsoft.com/office/drawing/2014/main" val="20002"/>
                    </a:ext>
                  </a:extLst>
                </a:gridCol>
              </a:tblGrid>
              <a:tr h="352793">
                <a:tc>
                  <a:txBody>
                    <a:bodyPr/>
                    <a:lstStyle/>
                    <a:p>
                      <a:pPr marL="0" marR="0" lvl="0" indent="0" algn="ctr" rtl="0">
                        <a:lnSpc>
                          <a:spcPct val="100000"/>
                        </a:lnSpc>
                        <a:spcBef>
                          <a:spcPts val="0"/>
                        </a:spcBef>
                        <a:spcAft>
                          <a:spcPts val="0"/>
                        </a:spcAft>
                        <a:buNone/>
                      </a:pPr>
                      <a:r>
                        <a:rPr lang="en-AU" sz="2000" b="1" dirty="0">
                          <a:solidFill>
                            <a:srgbClr val="1EBADD"/>
                          </a:solidFill>
                          <a:latin typeface="Calibri" charset="0"/>
                          <a:ea typeface="Calibri" charset="0"/>
                          <a:cs typeface="Calibri" charset="0"/>
                        </a:rPr>
                        <a:t>Foundational skills</a:t>
                      </a:r>
                    </a:p>
                    <a:p>
                      <a:pPr marL="0" marR="0" lvl="0" indent="0" algn="ctr" rtl="0">
                        <a:lnSpc>
                          <a:spcPct val="100000"/>
                        </a:lnSpc>
                        <a:spcBef>
                          <a:spcPts val="0"/>
                        </a:spcBef>
                        <a:spcAft>
                          <a:spcPts val="0"/>
                        </a:spcAft>
                        <a:buNone/>
                      </a:pPr>
                      <a:endParaRPr lang="en-AU" sz="2000" b="1" dirty="0">
                        <a:solidFill>
                          <a:schemeClr val="tx1">
                            <a:lumMod val="95000"/>
                            <a:lumOff val="5000"/>
                          </a:schemeClr>
                        </a:solidFill>
                        <a:latin typeface="Calibri" charset="0"/>
                        <a:ea typeface="Calibri" charset="0"/>
                        <a:cs typeface="Calibri" charset="0"/>
                      </a:endParaRPr>
                    </a:p>
                    <a:p>
                      <a:pPr marL="171450" marR="0" lvl="0" indent="-171450" algn="l" rtl="0">
                        <a:lnSpc>
                          <a:spcPct val="100000"/>
                        </a:lnSpc>
                        <a:spcBef>
                          <a:spcPts val="0"/>
                        </a:spcBef>
                        <a:spcAft>
                          <a:spcPts val="0"/>
                        </a:spcAft>
                        <a:buClr>
                          <a:schemeClr val="tx1">
                            <a:lumMod val="95000"/>
                            <a:lumOff val="5000"/>
                          </a:schemeClr>
                        </a:buClr>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Programming for Data Science (Python)</a:t>
                      </a:r>
                    </a:p>
                    <a:p>
                      <a:pPr marL="171450" marR="0" lvl="0" indent="-171450" algn="l" rtl="0">
                        <a:lnSpc>
                          <a:spcPct val="100000"/>
                        </a:lnSpc>
                        <a:spcBef>
                          <a:spcPts val="0"/>
                        </a:spcBef>
                        <a:spcAft>
                          <a:spcPts val="0"/>
                        </a:spcAft>
                        <a:buClr>
                          <a:schemeClr val="tx1">
                            <a:lumMod val="95000"/>
                            <a:lumOff val="5000"/>
                          </a:schemeClr>
                        </a:buClr>
                        <a:buFont typeface="Arial" panose="020B0604020202020204" pitchFamily="34" charset="0"/>
                        <a:buChar char="•"/>
                      </a:pPr>
                      <a:endParaRPr lang="en-AU" sz="1200" b="0" i="0" u="none" strike="noStrike" cap="none" dirty="0">
                        <a:solidFill>
                          <a:schemeClr val="tx1">
                            <a:lumMod val="95000"/>
                            <a:lumOff val="5000"/>
                          </a:schemeClr>
                        </a:solidFill>
                        <a:latin typeface="Calibri" charset="0"/>
                        <a:ea typeface="+mn-ea"/>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tx1">
                            <a:lumMod val="95000"/>
                            <a:lumOff val="5000"/>
                          </a:schemeClr>
                        </a:buClr>
                        <a:buSzTx/>
                        <a:buFont typeface="Arial" panose="020B0604020202020204" pitchFamily="34" charset="0"/>
                        <a:buChar char="•"/>
                        <a:tabLst/>
                        <a:defRPr/>
                      </a:pPr>
                      <a:r>
                        <a:rPr lang="en-AU" sz="1200" b="0" i="0" u="none" strike="noStrike" cap="none" dirty="0">
                          <a:solidFill>
                            <a:schemeClr val="tx1">
                              <a:lumMod val="95000"/>
                              <a:lumOff val="5000"/>
                            </a:schemeClr>
                          </a:solidFill>
                          <a:latin typeface="Calibri" charset="0"/>
                          <a:ea typeface="Calibri" charset="0"/>
                          <a:cs typeface="Calibri" charset="0"/>
                          <a:sym typeface="Arial"/>
                        </a:rPr>
                        <a:t>Maths and Statistics for Data Science</a:t>
                      </a: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171450" marR="0" lvl="0" indent="-1714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AU" sz="1400" b="1" dirty="0">
                        <a:solidFill>
                          <a:schemeClr val="tx1">
                            <a:lumMod val="95000"/>
                            <a:lumOff val="5000"/>
                          </a:schemeClr>
                        </a:solidFill>
                        <a:latin typeface="Calibri" charset="0"/>
                        <a:ea typeface="Calibri" charset="0"/>
                        <a:cs typeface="Calibri" charset="0"/>
                      </a:endParaRPr>
                    </a:p>
                  </a:txBody>
                  <a:tcPr marL="63500" marR="63500" marT="63500" marB="635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114300" lvl="0" indent="0" algn="ctr" rtl="0">
                        <a:lnSpc>
                          <a:spcPct val="90000"/>
                        </a:lnSpc>
                        <a:spcBef>
                          <a:spcPts val="1000"/>
                        </a:spcBef>
                        <a:spcAft>
                          <a:spcPts val="0"/>
                        </a:spcAft>
                        <a:buClr>
                          <a:schemeClr val="dk1"/>
                        </a:buClr>
                        <a:buSzPts val="1800"/>
                        <a:buNone/>
                      </a:pPr>
                      <a:r>
                        <a:rPr lang="en-AU" sz="2000" b="1" dirty="0">
                          <a:solidFill>
                            <a:srgbClr val="1EBADD"/>
                          </a:solidFill>
                          <a:latin typeface="Calibri" charset="0"/>
                          <a:ea typeface="Calibri" charset="0"/>
                          <a:cs typeface="Calibri" charset="0"/>
                        </a:rPr>
                        <a:t>Core data science and AI skills</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Exploratory Data Analysis (EDA) and data wrangling</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Data Visualisation</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Database access</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Application Programming Interfaces (APIs)</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Supervised learning (Regression and Classification)</a:t>
                      </a:r>
                    </a:p>
                    <a:p>
                      <a:pPr marL="400050" lvl="0" indent="-2857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dirty="0">
                          <a:solidFill>
                            <a:schemeClr val="tx1">
                              <a:lumMod val="95000"/>
                              <a:lumOff val="5000"/>
                            </a:schemeClr>
                          </a:solidFill>
                          <a:latin typeface="Calibri" charset="0"/>
                          <a:ea typeface="Calibri" charset="0"/>
                          <a:cs typeface="Calibri" charset="0"/>
                        </a:rPr>
                        <a:t>Unsupervised learning (Clustering and Dimensionality reduction)</a:t>
                      </a:r>
                    </a:p>
                    <a:p>
                      <a:pPr marL="400050" marR="0" lvl="0" indent="-2857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dirty="0">
                          <a:solidFill>
                            <a:schemeClr val="tx1">
                              <a:lumMod val="95000"/>
                              <a:lumOff val="5000"/>
                            </a:schemeClr>
                          </a:solidFill>
                          <a:latin typeface="Calibri" charset="0"/>
                          <a:ea typeface="Calibri" charset="0"/>
                          <a:cs typeface="Calibri" charset="0"/>
                        </a:rPr>
                        <a:t>Deep Learning</a:t>
                      </a:r>
                    </a:p>
                    <a:p>
                      <a:pPr marL="400050" marR="0" lvl="0" indent="-2857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dirty="0">
                          <a:solidFill>
                            <a:schemeClr val="tx1">
                              <a:lumMod val="95000"/>
                              <a:lumOff val="5000"/>
                            </a:schemeClr>
                          </a:solidFill>
                          <a:latin typeface="Calibri" charset="0"/>
                          <a:ea typeface="Calibri" charset="0"/>
                          <a:cs typeface="Calibri" charset="0"/>
                        </a:rPr>
                        <a:t>Natural Language Processing (NLP)</a:t>
                      </a:r>
                    </a:p>
                    <a:p>
                      <a:pPr marL="400050" marR="0" lvl="0" indent="-2857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dirty="0">
                          <a:solidFill>
                            <a:schemeClr val="tx1">
                              <a:lumMod val="95000"/>
                              <a:lumOff val="5000"/>
                            </a:schemeClr>
                          </a:solidFill>
                          <a:latin typeface="Calibri" charset="0"/>
                          <a:ea typeface="Calibri" charset="0"/>
                          <a:cs typeface="Calibri" charset="0"/>
                        </a:rPr>
                        <a:t>Artificial Intelligence</a:t>
                      </a:r>
                    </a:p>
                    <a:p>
                      <a:pPr marL="400050" marR="0" lvl="0" indent="-2857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dirty="0">
                          <a:solidFill>
                            <a:schemeClr val="tx1">
                              <a:lumMod val="95000"/>
                              <a:lumOff val="5000"/>
                            </a:schemeClr>
                          </a:solidFill>
                          <a:latin typeface="Calibri" charset="0"/>
                          <a:ea typeface="Calibri" charset="0"/>
                          <a:cs typeface="Calibri" charset="0"/>
                        </a:rPr>
                        <a:t>Data science industry practices</a:t>
                      </a:r>
                    </a:p>
                  </a:txBody>
                  <a:tcPr marL="63500" marR="63500" marT="63500" marB="63500">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a:txBody>
                    <a:bodyPr/>
                    <a:lstStyle/>
                    <a:p>
                      <a:pPr marL="114300" lvl="0" indent="0" algn="ctr" rtl="0">
                        <a:lnSpc>
                          <a:spcPct val="90000"/>
                        </a:lnSpc>
                        <a:spcBef>
                          <a:spcPts val="1000"/>
                        </a:spcBef>
                        <a:spcAft>
                          <a:spcPts val="0"/>
                        </a:spcAft>
                        <a:buClr>
                          <a:schemeClr val="dk1"/>
                        </a:buClr>
                        <a:buSzPts val="1800"/>
                        <a:buNone/>
                      </a:pPr>
                      <a:r>
                        <a:rPr lang="en-AU" sz="2000" b="1" dirty="0">
                          <a:solidFill>
                            <a:srgbClr val="1EBADD"/>
                          </a:solidFill>
                          <a:latin typeface="Calibri" charset="0"/>
                          <a:ea typeface="Calibri" charset="0"/>
                          <a:cs typeface="Calibri" charset="0"/>
                        </a:rPr>
                        <a:t>Applying data science in industry</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Applying data science on different data structures and domains</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Defining a data science project</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Designing a data science project </a:t>
                      </a:r>
                    </a:p>
                    <a:p>
                      <a:pPr marL="285750" marR="0" lvl="0" indent="-1714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i="0" u="none" strike="noStrike" cap="none" dirty="0">
                          <a:solidFill>
                            <a:schemeClr val="tx1">
                              <a:lumMod val="95000"/>
                              <a:lumOff val="5000"/>
                            </a:schemeClr>
                          </a:solidFill>
                          <a:latin typeface="Calibri" charset="0"/>
                          <a:ea typeface="+mn-ea"/>
                          <a:cs typeface="Calibri" charset="0"/>
                          <a:sym typeface="Arial"/>
                        </a:rPr>
                        <a:t>Delivering  data science project</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Optimising Machine Learning model algorithms</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Overall end-to-end solution</a:t>
                      </a:r>
                    </a:p>
                    <a:p>
                      <a:pPr marL="285750" lvl="0" indent="-171450" algn="l" rtl="0">
                        <a:lnSpc>
                          <a:spcPct val="90000"/>
                        </a:lnSpc>
                        <a:spcBef>
                          <a:spcPts val="1000"/>
                        </a:spcBef>
                        <a:spcAft>
                          <a:spcPts val="0"/>
                        </a:spcAft>
                        <a:buClr>
                          <a:schemeClr val="tx1">
                            <a:lumMod val="95000"/>
                            <a:lumOff val="5000"/>
                          </a:schemeClr>
                        </a:buClr>
                        <a:buSzPts val="1800"/>
                        <a:buFont typeface="Arial" panose="020B0604020202020204" pitchFamily="34" charset="0"/>
                        <a:buChar char="•"/>
                      </a:pPr>
                      <a:r>
                        <a:rPr lang="en-AU" sz="1200" b="0" i="0" u="none" strike="noStrike" cap="none" dirty="0">
                          <a:solidFill>
                            <a:schemeClr val="tx1">
                              <a:lumMod val="95000"/>
                              <a:lumOff val="5000"/>
                            </a:schemeClr>
                          </a:solidFill>
                          <a:latin typeface="Calibri" charset="0"/>
                          <a:ea typeface="+mn-ea"/>
                          <a:cs typeface="Calibri" charset="0"/>
                          <a:sym typeface="Arial"/>
                        </a:rPr>
                        <a:t>Presenting to stakeholders and obtaining buy-in</a:t>
                      </a:r>
                    </a:p>
                    <a:p>
                      <a:pPr marL="285750" marR="0" lvl="0" indent="-171450" algn="l" defTabSz="914400" rtl="0" eaLnBrk="1" fontAlgn="auto" latinLnBrk="0" hangingPunct="1">
                        <a:lnSpc>
                          <a:spcPct val="90000"/>
                        </a:lnSpc>
                        <a:spcBef>
                          <a:spcPts val="1000"/>
                        </a:spcBef>
                        <a:spcAft>
                          <a:spcPts val="0"/>
                        </a:spcAft>
                        <a:buClr>
                          <a:schemeClr val="tx1">
                            <a:lumMod val="95000"/>
                            <a:lumOff val="5000"/>
                          </a:schemeClr>
                        </a:buClr>
                        <a:buSzPts val="1800"/>
                        <a:buFont typeface="Arial" panose="020B0604020202020204" pitchFamily="34" charset="0"/>
                        <a:buChar char="•"/>
                        <a:tabLst/>
                        <a:defRPr/>
                      </a:pPr>
                      <a:r>
                        <a:rPr lang="en-AU" sz="1200" b="0" i="0" u="none" strike="noStrike" cap="none" dirty="0">
                          <a:solidFill>
                            <a:schemeClr val="tx1">
                              <a:lumMod val="95000"/>
                              <a:lumOff val="5000"/>
                            </a:schemeClr>
                          </a:solidFill>
                          <a:latin typeface="Calibri" charset="0"/>
                          <a:ea typeface="+mn-ea"/>
                          <a:cs typeface="Calibri" charset="0"/>
                          <a:sym typeface="Arial"/>
                        </a:rPr>
                        <a:t>Capstone project</a:t>
                      </a:r>
                    </a:p>
                    <a:p>
                      <a:pPr marL="285750" lvl="0" indent="-171450" algn="l" rtl="0">
                        <a:lnSpc>
                          <a:spcPct val="90000"/>
                        </a:lnSpc>
                        <a:spcBef>
                          <a:spcPts val="1000"/>
                        </a:spcBef>
                        <a:spcAft>
                          <a:spcPts val="0"/>
                        </a:spcAft>
                        <a:buClr>
                          <a:schemeClr val="bg1"/>
                        </a:buClr>
                        <a:buSzPts val="1800"/>
                        <a:buFont typeface="Arial" panose="020B0604020202020204" pitchFamily="34" charset="0"/>
                        <a:buChar char="•"/>
                      </a:pPr>
                      <a:endParaRPr lang="en-AU" sz="1200" b="0" i="0" u="none" strike="noStrike" cap="none" dirty="0">
                        <a:solidFill>
                          <a:schemeClr val="tx1">
                            <a:lumMod val="95000"/>
                            <a:lumOff val="5000"/>
                          </a:schemeClr>
                        </a:solidFill>
                        <a:latin typeface="Calibri" charset="0"/>
                        <a:ea typeface="+mn-ea"/>
                        <a:cs typeface="Calibri" charset="0"/>
                        <a:sym typeface="Arial"/>
                      </a:endParaRPr>
                    </a:p>
                    <a:p>
                      <a:pPr marL="285750" lvl="0" indent="-171450" algn="l" rtl="0">
                        <a:lnSpc>
                          <a:spcPct val="90000"/>
                        </a:lnSpc>
                        <a:spcBef>
                          <a:spcPts val="1000"/>
                        </a:spcBef>
                        <a:spcAft>
                          <a:spcPts val="0"/>
                        </a:spcAft>
                        <a:buClr>
                          <a:schemeClr val="bg1"/>
                        </a:buClr>
                        <a:buSzPts val="1800"/>
                        <a:buFont typeface="Arial" panose="020B0604020202020204" pitchFamily="34" charset="0"/>
                        <a:buChar char="•"/>
                      </a:pP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txBody>
                  <a:tcPr marL="63500" marR="63500" marT="63500" marB="63500">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04000">
                <a:tc gridSpan="3">
                  <a:txBody>
                    <a:bodyPr/>
                    <a:lstStyle/>
                    <a:p>
                      <a:pPr marL="571500" lvl="1" indent="0" algn="ctr" rtl="0">
                        <a:lnSpc>
                          <a:spcPct val="90000"/>
                        </a:lnSpc>
                        <a:spcBef>
                          <a:spcPts val="500"/>
                        </a:spcBef>
                        <a:spcAft>
                          <a:spcPts val="0"/>
                        </a:spcAft>
                        <a:buSzPts val="1800"/>
                        <a:buNone/>
                      </a:pPr>
                      <a:r>
                        <a:rPr lang="en-AU" sz="2000" b="1" i="0" u="none" strike="noStrike" cap="none" dirty="0">
                          <a:solidFill>
                            <a:srgbClr val="1EBADD"/>
                          </a:solidFill>
                          <a:latin typeface="Calibri" charset="0"/>
                          <a:ea typeface="Calibri" charset="0"/>
                          <a:cs typeface="Calibri" charset="0"/>
                          <a:sym typeface="Arial"/>
                        </a:rPr>
                        <a:t>Soft skills</a:t>
                      </a:r>
                    </a:p>
                    <a:p>
                      <a:pPr marL="571500" lvl="1" indent="0" algn="ctr" rtl="0">
                        <a:lnSpc>
                          <a:spcPct val="90000"/>
                        </a:lnSpc>
                        <a:spcBef>
                          <a:spcPts val="500"/>
                        </a:spcBef>
                        <a:spcAft>
                          <a:spcPts val="0"/>
                        </a:spcAft>
                        <a:buSzPts val="1800"/>
                        <a:buNone/>
                      </a:pPr>
                      <a:r>
                        <a:rPr lang="en-AU" sz="1200" b="0" i="0" u="none" strike="noStrike" cap="none" dirty="0">
                          <a:solidFill>
                            <a:schemeClr val="tx1">
                              <a:lumMod val="95000"/>
                              <a:lumOff val="5000"/>
                            </a:schemeClr>
                          </a:solidFill>
                          <a:latin typeface="Calibri" charset="0"/>
                          <a:ea typeface="+mn-ea"/>
                          <a:cs typeface="Calibri" charset="0"/>
                          <a:sym typeface="Arial"/>
                        </a:rPr>
                        <a:t>Consulting, Questioning, Documenting, Presenting</a:t>
                      </a:r>
                    </a:p>
                  </a:txBody>
                  <a:tcPr marL="63500" marR="63500" marT="63500" marB="635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marL="914400" lvl="1" indent="-342900" algn="l" rtl="0">
                        <a:lnSpc>
                          <a:spcPct val="90000"/>
                        </a:lnSpc>
                        <a:spcBef>
                          <a:spcPts val="500"/>
                        </a:spcBef>
                        <a:spcAft>
                          <a:spcPts val="0"/>
                        </a:spcAft>
                        <a:buSzPts val="1800"/>
                        <a:buChar char="•"/>
                      </a:pPr>
                      <a:endParaRPr sz="1800" u="none" strike="noStrike" cap="none" dirty="0">
                        <a:latin typeface="Calibri" charset="0"/>
                        <a:ea typeface="Calibri" charset="0"/>
                        <a:cs typeface="Calibri" charset="0"/>
                      </a:endParaRPr>
                    </a:p>
                  </a:txBody>
                  <a:tcPr marL="63500" marR="63500" marT="63500" marB="6350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pPr marL="914400" lvl="1" indent="-342900" algn="l" rtl="0">
                        <a:lnSpc>
                          <a:spcPct val="90000"/>
                        </a:lnSpc>
                        <a:spcBef>
                          <a:spcPts val="500"/>
                        </a:spcBef>
                        <a:spcAft>
                          <a:spcPts val="0"/>
                        </a:spcAft>
                        <a:buSzPts val="1800"/>
                        <a:buChar char="•"/>
                      </a:pPr>
                      <a:endParaRPr lang="en-AU" sz="1800" i="0" dirty="0">
                        <a:latin typeface="Calibri" charset="0"/>
                        <a:ea typeface="Calibri" charset="0"/>
                        <a:cs typeface="Calibri" charset="0"/>
                      </a:endParaRPr>
                    </a:p>
                  </a:txBody>
                  <a:tcPr marL="63500" marR="63500" marT="63500" marB="63500">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3972987170"/>
                  </a:ext>
                </a:extLst>
              </a:tr>
              <a:tr h="504000">
                <a:tc gridSpan="3">
                  <a:txBody>
                    <a:bodyPr/>
                    <a:lstStyle/>
                    <a:p>
                      <a:pPr marL="571500" marR="0" lvl="1" indent="0" algn="ctr" defTabSz="914400" rtl="0" eaLnBrk="1" fontAlgn="auto" latinLnBrk="0" hangingPunct="1">
                        <a:lnSpc>
                          <a:spcPct val="90000"/>
                        </a:lnSpc>
                        <a:spcBef>
                          <a:spcPts val="500"/>
                        </a:spcBef>
                        <a:spcAft>
                          <a:spcPts val="0"/>
                        </a:spcAft>
                        <a:buClr>
                          <a:srgbClr val="000000"/>
                        </a:buClr>
                        <a:buSzPts val="1800"/>
                        <a:buFont typeface="Arial"/>
                        <a:buNone/>
                        <a:tabLst/>
                        <a:defRPr/>
                      </a:pPr>
                      <a:r>
                        <a:rPr lang="en-AU" sz="2000" b="1" dirty="0">
                          <a:solidFill>
                            <a:srgbClr val="1EBADD"/>
                          </a:solidFill>
                          <a:latin typeface="Calibri" charset="0"/>
                          <a:ea typeface="Calibri" charset="0"/>
                          <a:cs typeface="Calibri" charset="0"/>
                        </a:rPr>
                        <a:t>Learning how to learn effectively framework</a:t>
                      </a:r>
                    </a:p>
                    <a:p>
                      <a:pPr marL="571500" marR="0" lvl="1" indent="0" algn="ctr" defTabSz="914400" rtl="0" eaLnBrk="1" fontAlgn="auto" latinLnBrk="0" hangingPunct="1">
                        <a:lnSpc>
                          <a:spcPct val="90000"/>
                        </a:lnSpc>
                        <a:spcBef>
                          <a:spcPts val="500"/>
                        </a:spcBef>
                        <a:spcAft>
                          <a:spcPts val="0"/>
                        </a:spcAft>
                        <a:buClr>
                          <a:srgbClr val="000000"/>
                        </a:buClr>
                        <a:buSzPts val="1800"/>
                        <a:buFont typeface="Arial"/>
                        <a:buNone/>
                        <a:tabLst/>
                        <a:defRPr/>
                      </a:pPr>
                      <a:r>
                        <a:rPr lang="en-AU" sz="1200" b="0" i="0" u="none" strike="noStrike" cap="none" dirty="0">
                          <a:solidFill>
                            <a:schemeClr val="tx1">
                              <a:lumMod val="95000"/>
                              <a:lumOff val="5000"/>
                            </a:schemeClr>
                          </a:solidFill>
                          <a:latin typeface="Calibri" charset="0"/>
                          <a:ea typeface="+mn-ea"/>
                          <a:cs typeface="Calibri" charset="0"/>
                          <a:sym typeface="Arial"/>
                        </a:rPr>
                        <a:t>Minimal Viable Learning (MVL), Multimodal learning, Learn-Create cycle</a:t>
                      </a:r>
                      <a:endParaRPr lang="en-AU" sz="1200" b="0" i="0" u="none" strike="noStrike" cap="none" dirty="0">
                        <a:solidFill>
                          <a:schemeClr val="tx1">
                            <a:lumMod val="95000"/>
                            <a:lumOff val="5000"/>
                          </a:schemeClr>
                        </a:solidFill>
                        <a:latin typeface="Calibri" charset="0"/>
                        <a:ea typeface="Calibri" charset="0"/>
                        <a:cs typeface="Calibri" charset="0"/>
                        <a:sym typeface="Arial"/>
                      </a:endParaRPr>
                    </a:p>
                  </a:txBody>
                  <a:tcPr marL="63500" marR="63500" marT="63500" marB="63500" anchor="ctr">
                    <a:lnL w="28575" cap="flat" cmpd="sng" algn="ctr">
                      <a:solidFill>
                        <a:schemeClr val="bg1">
                          <a:lumMod val="50000"/>
                        </a:schemeClr>
                      </a:solidFill>
                      <a:prstDash val="solid"/>
                      <a:round/>
                      <a:headEnd type="none" w="med" len="med"/>
                      <a:tailEnd type="none" w="med" len="med"/>
                    </a:lnL>
                    <a:lnR w="28575" cap="flat" cmpd="sng" algn="ctr">
                      <a:solidFill>
                        <a:schemeClr val="bg1">
                          <a:lumMod val="50000"/>
                        </a:schemeClr>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6182473"/>
                  </a:ext>
                </a:extLst>
              </a:tr>
            </a:tbl>
          </a:graphicData>
        </a:graphic>
      </p:graphicFrame>
    </p:spTree>
    <p:extLst>
      <p:ext uri="{BB962C8B-B14F-4D97-AF65-F5344CB8AC3E}">
        <p14:creationId xmlns:p14="http://schemas.microsoft.com/office/powerpoint/2010/main" val="105719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A85E7B0-6DEA-5144-9E2D-384210126EC5}"/>
              </a:ext>
            </a:extLst>
          </p:cNvPr>
          <p:cNvGrpSpPr/>
          <p:nvPr/>
        </p:nvGrpSpPr>
        <p:grpSpPr>
          <a:xfrm>
            <a:off x="248706" y="429926"/>
            <a:ext cx="11825153" cy="5884561"/>
            <a:chOff x="204638" y="-627693"/>
            <a:chExt cx="11825153" cy="5884561"/>
          </a:xfrm>
        </p:grpSpPr>
        <p:sp>
          <p:nvSpPr>
            <p:cNvPr id="4" name="Circular Arrow 3">
              <a:extLst>
                <a:ext uri="{FF2B5EF4-FFF2-40B4-BE49-F238E27FC236}">
                  <a16:creationId xmlns:a16="http://schemas.microsoft.com/office/drawing/2014/main" id="{01CDD792-AFFE-914A-ADE0-6B525C503539}"/>
                </a:ext>
              </a:extLst>
            </p:cNvPr>
            <p:cNvSpPr/>
            <p:nvPr/>
          </p:nvSpPr>
          <p:spPr>
            <a:xfrm>
              <a:off x="4629497" y="960768"/>
              <a:ext cx="2450034" cy="1422148"/>
            </a:xfrm>
            <a:prstGeom prst="circularArrow">
              <a:avLst>
                <a:gd name="adj1" fmla="val 7732"/>
                <a:gd name="adj2" fmla="val 1047488"/>
                <a:gd name="adj3" fmla="val 20255691"/>
                <a:gd name="adj4" fmla="val 10726157"/>
                <a:gd name="adj5" fmla="val 13935"/>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aphicFrame>
          <p:nvGraphicFramePr>
            <p:cNvPr id="2" name="Diagram 1">
              <a:extLst>
                <a:ext uri="{FF2B5EF4-FFF2-40B4-BE49-F238E27FC236}">
                  <a16:creationId xmlns:a16="http://schemas.microsoft.com/office/drawing/2014/main" id="{5BAFF5FB-0644-8144-8699-3FC9F5709FFE}"/>
                </a:ext>
              </a:extLst>
            </p:cNvPr>
            <p:cNvGraphicFramePr/>
            <p:nvPr/>
          </p:nvGraphicFramePr>
          <p:xfrm>
            <a:off x="6151452" y="1622336"/>
            <a:ext cx="4607859" cy="3101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FDDDC90A-8B60-7A4E-BDC9-A0216A308EEE}"/>
                </a:ext>
              </a:extLst>
            </p:cNvPr>
            <p:cNvGraphicFramePr/>
            <p:nvPr/>
          </p:nvGraphicFramePr>
          <p:xfrm>
            <a:off x="2024698" y="1503803"/>
            <a:ext cx="2333812" cy="33772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Oval 4">
              <a:extLst>
                <a:ext uri="{FF2B5EF4-FFF2-40B4-BE49-F238E27FC236}">
                  <a16:creationId xmlns:a16="http://schemas.microsoft.com/office/drawing/2014/main" id="{199F732E-5C9D-CE44-9FC5-CF1B086B6393}"/>
                </a:ext>
              </a:extLst>
            </p:cNvPr>
            <p:cNvSpPr/>
            <p:nvPr/>
          </p:nvSpPr>
          <p:spPr>
            <a:xfrm>
              <a:off x="1359816" y="673150"/>
              <a:ext cx="3792071" cy="404308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rgbClr val="1EBADD"/>
                  </a:solidFill>
                  <a:latin typeface="Calibri"/>
                  <a:cs typeface="Calibri"/>
                  <a:sym typeface="Calibri"/>
                </a:rPr>
                <a:t>Learn</a:t>
              </a:r>
            </a:p>
          </p:txBody>
        </p:sp>
        <p:sp>
          <p:nvSpPr>
            <p:cNvPr id="12" name="Circular Arrow 11">
              <a:extLst>
                <a:ext uri="{FF2B5EF4-FFF2-40B4-BE49-F238E27FC236}">
                  <a16:creationId xmlns:a16="http://schemas.microsoft.com/office/drawing/2014/main" id="{4C5C1C4F-C01D-374A-B1C8-A8C86AE014FC}"/>
                </a:ext>
              </a:extLst>
            </p:cNvPr>
            <p:cNvSpPr/>
            <p:nvPr/>
          </p:nvSpPr>
          <p:spPr>
            <a:xfrm flipH="1" flipV="1">
              <a:off x="4572740" y="3166923"/>
              <a:ext cx="2619912" cy="1422148"/>
            </a:xfrm>
            <a:prstGeom prst="circularArrow">
              <a:avLst>
                <a:gd name="adj1" fmla="val 7732"/>
                <a:gd name="adj2" fmla="val 1047488"/>
                <a:gd name="adj3" fmla="val 20255691"/>
                <a:gd name="adj4" fmla="val 10726157"/>
                <a:gd name="adj5" fmla="val 13935"/>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6" name="Oval 5">
              <a:extLst>
                <a:ext uri="{FF2B5EF4-FFF2-40B4-BE49-F238E27FC236}">
                  <a16:creationId xmlns:a16="http://schemas.microsoft.com/office/drawing/2014/main" id="{18C4C7CA-E9C0-0F43-A41C-778A1FC2F767}"/>
                </a:ext>
              </a:extLst>
            </p:cNvPr>
            <p:cNvSpPr/>
            <p:nvPr/>
          </p:nvSpPr>
          <p:spPr>
            <a:xfrm>
              <a:off x="6594459" y="673150"/>
              <a:ext cx="3792071" cy="4043083"/>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rgbClr val="1EBADD"/>
                  </a:solidFill>
                  <a:latin typeface="Calibri"/>
                  <a:cs typeface="Calibri"/>
                </a:rPr>
                <a:t>Create</a:t>
              </a:r>
            </a:p>
          </p:txBody>
        </p:sp>
        <p:sp>
          <p:nvSpPr>
            <p:cNvPr id="7" name="TextBox 6">
              <a:extLst>
                <a:ext uri="{FF2B5EF4-FFF2-40B4-BE49-F238E27FC236}">
                  <a16:creationId xmlns:a16="http://schemas.microsoft.com/office/drawing/2014/main" id="{C7A75188-6B68-8F40-8C7D-E6F529374F05}"/>
                </a:ext>
              </a:extLst>
            </p:cNvPr>
            <p:cNvSpPr txBox="1"/>
            <p:nvPr/>
          </p:nvSpPr>
          <p:spPr>
            <a:xfrm>
              <a:off x="204638" y="-627693"/>
              <a:ext cx="11694588" cy="1015663"/>
            </a:xfrm>
            <a:prstGeom prst="rect">
              <a:avLst/>
            </a:prstGeom>
            <a:noFill/>
          </p:spPr>
          <p:txBody>
            <a:bodyPr wrap="square" rtlCol="0">
              <a:spAutoFit/>
            </a:bodyPr>
            <a:lstStyle/>
            <a:p>
              <a:r>
                <a:rPr lang="en-AU" sz="2000" b="1" dirty="0">
                  <a:solidFill>
                    <a:srgbClr val="1EBADD"/>
                  </a:solidFill>
                </a:rPr>
                <a:t>The Minimal Viable Learning (MVL) concept helps you move quickly from learning to creating. As you create you identify possible gaps in your skills and go back to learning to fill these gaps</a:t>
              </a:r>
            </a:p>
          </p:txBody>
        </p:sp>
        <p:sp>
          <p:nvSpPr>
            <p:cNvPr id="13" name="TextBox 12">
              <a:extLst>
                <a:ext uri="{FF2B5EF4-FFF2-40B4-BE49-F238E27FC236}">
                  <a16:creationId xmlns:a16="http://schemas.microsoft.com/office/drawing/2014/main" id="{A26F7C62-98DE-3A48-BB76-A7D61CBF3CC0}"/>
                </a:ext>
              </a:extLst>
            </p:cNvPr>
            <p:cNvSpPr txBox="1"/>
            <p:nvPr/>
          </p:nvSpPr>
          <p:spPr>
            <a:xfrm>
              <a:off x="9629282" y="2141966"/>
              <a:ext cx="2400509" cy="369332"/>
            </a:xfrm>
            <a:prstGeom prst="rect">
              <a:avLst/>
            </a:prstGeom>
            <a:noFill/>
          </p:spPr>
          <p:txBody>
            <a:bodyPr wrap="square" rtlCol="0">
              <a:spAutoFit/>
            </a:bodyPr>
            <a:lstStyle/>
            <a:p>
              <a:pPr algn="ctr"/>
              <a:endParaRPr lang="en-AU" dirty="0"/>
            </a:p>
          </p:txBody>
        </p:sp>
        <p:sp>
          <p:nvSpPr>
            <p:cNvPr id="11" name="TextBox 10">
              <a:extLst>
                <a:ext uri="{FF2B5EF4-FFF2-40B4-BE49-F238E27FC236}">
                  <a16:creationId xmlns:a16="http://schemas.microsoft.com/office/drawing/2014/main" id="{5743C1CB-84F2-BE40-9E4E-709DF3F32068}"/>
                </a:ext>
              </a:extLst>
            </p:cNvPr>
            <p:cNvSpPr txBox="1"/>
            <p:nvPr/>
          </p:nvSpPr>
          <p:spPr>
            <a:xfrm>
              <a:off x="4621779" y="555349"/>
              <a:ext cx="2400509" cy="523220"/>
            </a:xfrm>
            <a:prstGeom prst="rect">
              <a:avLst/>
            </a:prstGeom>
            <a:noFill/>
          </p:spPr>
          <p:txBody>
            <a:bodyPr wrap="square" rtlCol="0">
              <a:spAutoFit/>
            </a:bodyPr>
            <a:lstStyle/>
            <a:p>
              <a:pPr algn="ctr"/>
              <a:r>
                <a:rPr lang="en-AU" sz="1400" dirty="0"/>
                <a:t>What is the minimum I need to learn to start creating?</a:t>
              </a:r>
            </a:p>
          </p:txBody>
        </p:sp>
        <p:sp>
          <p:nvSpPr>
            <p:cNvPr id="14" name="TextBox 13">
              <a:extLst>
                <a:ext uri="{FF2B5EF4-FFF2-40B4-BE49-F238E27FC236}">
                  <a16:creationId xmlns:a16="http://schemas.microsoft.com/office/drawing/2014/main" id="{B846D97E-A2B2-A448-A286-1246FC2F1F14}"/>
                </a:ext>
              </a:extLst>
            </p:cNvPr>
            <p:cNvSpPr txBox="1"/>
            <p:nvPr/>
          </p:nvSpPr>
          <p:spPr>
            <a:xfrm>
              <a:off x="4621779" y="4518204"/>
              <a:ext cx="2400509" cy="738664"/>
            </a:xfrm>
            <a:prstGeom prst="rect">
              <a:avLst/>
            </a:prstGeom>
            <a:noFill/>
          </p:spPr>
          <p:txBody>
            <a:bodyPr wrap="square" rtlCol="0">
              <a:spAutoFit/>
            </a:bodyPr>
            <a:lstStyle/>
            <a:p>
              <a:pPr algn="ctr"/>
              <a:r>
                <a:rPr lang="en-AU" sz="1400" dirty="0"/>
                <a:t>What are the gaps in my skills that is hindering me from creating?</a:t>
              </a:r>
            </a:p>
          </p:txBody>
        </p:sp>
      </p:grpSp>
    </p:spTree>
    <p:extLst>
      <p:ext uri="{BB962C8B-B14F-4D97-AF65-F5344CB8AC3E}">
        <p14:creationId xmlns:p14="http://schemas.microsoft.com/office/powerpoint/2010/main" val="311370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dirty="0"/>
              <a:t>Hands-on labs</a:t>
            </a:r>
            <a:endParaRPr dirty="0"/>
          </a:p>
        </p:txBody>
      </p:sp>
      <p:sp>
        <p:nvSpPr>
          <p:cNvPr id="236" name="Google Shape;23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AU" sz="2400" dirty="0"/>
              <a:t>The course focuses on the practical aspects of Data Science to prepare for real-life role starting from today!</a:t>
            </a:r>
            <a:endParaRPr sz="2400" dirty="0"/>
          </a:p>
          <a:p>
            <a:pPr marL="457200" lvl="0" indent="-342900" algn="l" rtl="0">
              <a:lnSpc>
                <a:spcPct val="90000"/>
              </a:lnSpc>
              <a:spcBef>
                <a:spcPts val="1000"/>
              </a:spcBef>
              <a:spcAft>
                <a:spcPts val="0"/>
              </a:spcAft>
              <a:buClr>
                <a:schemeClr val="dk1"/>
              </a:buClr>
              <a:buSzPts val="1800"/>
              <a:buChar char="•"/>
            </a:pPr>
            <a:r>
              <a:rPr lang="en-AU" sz="2400" dirty="0"/>
              <a:t>Programming environment</a:t>
            </a:r>
            <a:endParaRPr sz="2400" dirty="0"/>
          </a:p>
          <a:p>
            <a:pPr marL="914400" lvl="1" indent="-342900" algn="l" rtl="0">
              <a:lnSpc>
                <a:spcPct val="90000"/>
              </a:lnSpc>
              <a:spcBef>
                <a:spcPts val="500"/>
              </a:spcBef>
              <a:spcAft>
                <a:spcPts val="0"/>
              </a:spcAft>
              <a:buSzPts val="1800"/>
              <a:buChar char="•"/>
            </a:pPr>
            <a:endParaRPr lang="en-AU" sz="2000" dirty="0">
              <a:solidFill>
                <a:srgbClr val="1EBADD"/>
              </a:solidFill>
            </a:endParaRPr>
          </a:p>
          <a:p>
            <a:pPr marL="914400" lvl="1" indent="-342900" algn="l" rtl="0">
              <a:lnSpc>
                <a:spcPct val="90000"/>
              </a:lnSpc>
              <a:spcBef>
                <a:spcPts val="500"/>
              </a:spcBef>
              <a:spcAft>
                <a:spcPts val="0"/>
              </a:spcAft>
              <a:buSzPts val="1800"/>
              <a:buChar char="•"/>
            </a:pPr>
            <a:r>
              <a:rPr lang="en-AU" sz="2000" dirty="0">
                <a:solidFill>
                  <a:srgbClr val="1EBADD"/>
                </a:solidFill>
              </a:rPr>
              <a:t>We will use Google Collaboratory (Collab) for </a:t>
            </a:r>
            <a:r>
              <a:rPr lang="en-AU" sz="2000" i="1" dirty="0">
                <a:solidFill>
                  <a:srgbClr val="1EBADD"/>
                </a:solidFill>
              </a:rPr>
              <a:t>coding and sharing </a:t>
            </a:r>
            <a:r>
              <a:rPr lang="en-AU" sz="2000" dirty="0">
                <a:solidFill>
                  <a:srgbClr val="1EBADD"/>
                </a:solidFill>
              </a:rPr>
              <a:t>Notebooks today</a:t>
            </a:r>
            <a:endParaRPr dirty="0">
              <a:solidFill>
                <a:srgbClr val="1EBADD"/>
              </a:solidFill>
            </a:endParaRPr>
          </a:p>
          <a:p>
            <a:pPr marL="1371600" lvl="2" indent="-342900" algn="l" rtl="0">
              <a:lnSpc>
                <a:spcPct val="90000"/>
              </a:lnSpc>
              <a:spcBef>
                <a:spcPts val="500"/>
              </a:spcBef>
              <a:spcAft>
                <a:spcPts val="0"/>
              </a:spcAft>
              <a:buSzPts val="1800"/>
              <a:buChar char="•"/>
            </a:pPr>
            <a:r>
              <a:rPr lang="en-AU" sz="1600" dirty="0"/>
              <a:t>Collab is a free Jupyter notebook environment that requires no setup and runs entirely in the cloud.</a:t>
            </a:r>
            <a:endParaRPr dirty="0"/>
          </a:p>
          <a:p>
            <a:pPr marL="1371600" lvl="2" indent="-342900" algn="l" rtl="0">
              <a:lnSpc>
                <a:spcPct val="90000"/>
              </a:lnSpc>
              <a:spcBef>
                <a:spcPts val="500"/>
              </a:spcBef>
              <a:spcAft>
                <a:spcPts val="0"/>
              </a:spcAft>
              <a:buSzPts val="1800"/>
              <a:buChar char="•"/>
            </a:pPr>
            <a:r>
              <a:rPr lang="en-AU" sz="1600" dirty="0"/>
              <a:t>With Collaboratory you can write and execute code, save and share your analyses, and access powerful computing resources, all for free from your browser.</a:t>
            </a:r>
            <a:endParaRPr dirty="0"/>
          </a:p>
          <a:p>
            <a:pPr marL="914400" lvl="1" indent="-342900" algn="l" rtl="0">
              <a:lnSpc>
                <a:spcPct val="90000"/>
              </a:lnSpc>
              <a:spcBef>
                <a:spcPts val="500"/>
              </a:spcBef>
              <a:spcAft>
                <a:spcPts val="0"/>
              </a:spcAft>
              <a:buSzPts val="1800"/>
              <a:buChar char="•"/>
            </a:pPr>
            <a:endParaRPr lang="en-AU" sz="2000" dirty="0"/>
          </a:p>
          <a:p>
            <a:pPr marL="914400" lvl="1" indent="-342900" algn="l" rtl="0">
              <a:lnSpc>
                <a:spcPct val="90000"/>
              </a:lnSpc>
              <a:spcBef>
                <a:spcPts val="500"/>
              </a:spcBef>
              <a:spcAft>
                <a:spcPts val="0"/>
              </a:spcAft>
              <a:buSzPts val="1800"/>
              <a:buChar char="•"/>
            </a:pPr>
            <a:r>
              <a:rPr lang="en-AU" sz="2000" dirty="0"/>
              <a:t>We will introduce you to other development environment later</a:t>
            </a:r>
            <a:endParaRPr dirty="0"/>
          </a:p>
        </p:txBody>
      </p:sp>
      <p:sp>
        <p:nvSpPr>
          <p:cNvPr id="237" name="Google Shape;23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12</a:t>
            </a:fld>
            <a:endParaRPr/>
          </a:p>
        </p:txBody>
      </p:sp>
    </p:spTree>
    <p:extLst>
      <p:ext uri="{BB962C8B-B14F-4D97-AF65-F5344CB8AC3E}">
        <p14:creationId xmlns:p14="http://schemas.microsoft.com/office/powerpoint/2010/main" val="328943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dirty="0"/>
              <a:t>Homework</a:t>
            </a:r>
            <a:endParaRPr dirty="0"/>
          </a:p>
        </p:txBody>
      </p:sp>
      <p:sp>
        <p:nvSpPr>
          <p:cNvPr id="236" name="Google Shape;23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AU" sz="2400" dirty="0"/>
              <a:t>Note that you will need around 6 hours/ week for homework</a:t>
            </a:r>
            <a:endParaRPr sz="2400" dirty="0"/>
          </a:p>
          <a:p>
            <a:pPr marL="457200" lvl="0" indent="-342900" algn="l" rtl="0">
              <a:lnSpc>
                <a:spcPct val="90000"/>
              </a:lnSpc>
              <a:spcBef>
                <a:spcPts val="1000"/>
              </a:spcBef>
              <a:spcAft>
                <a:spcPts val="0"/>
              </a:spcAft>
              <a:buClr>
                <a:schemeClr val="dk1"/>
              </a:buClr>
              <a:buSzPts val="1800"/>
              <a:buChar char="•"/>
            </a:pPr>
            <a:r>
              <a:rPr lang="en-AU" sz="2400" dirty="0"/>
              <a:t>The first homework is to install:</a:t>
            </a:r>
          </a:p>
          <a:p>
            <a:pPr lvl="1">
              <a:spcBef>
                <a:spcPts val="1000"/>
              </a:spcBef>
            </a:pPr>
            <a:r>
              <a:rPr lang="en-AU" dirty="0"/>
              <a:t>Jupyter Notebook</a:t>
            </a:r>
          </a:p>
          <a:p>
            <a:pPr lvl="2">
              <a:spcBef>
                <a:spcPts val="1000"/>
              </a:spcBef>
            </a:pPr>
            <a:r>
              <a:rPr lang="en-AU" dirty="0">
                <a:hlinkClick r:id="rId3"/>
              </a:rPr>
              <a:t>https://jupyter.readthedocs.io/en/latest/install.html</a:t>
            </a:r>
            <a:endParaRPr lang="en-AU" dirty="0"/>
          </a:p>
          <a:p>
            <a:pPr lvl="1">
              <a:spcBef>
                <a:spcPts val="1000"/>
              </a:spcBef>
            </a:pPr>
            <a:r>
              <a:rPr lang="en-AU" dirty="0"/>
              <a:t>Anaconda </a:t>
            </a:r>
          </a:p>
          <a:p>
            <a:pPr lvl="2">
              <a:spcBef>
                <a:spcPts val="1000"/>
              </a:spcBef>
            </a:pPr>
            <a:r>
              <a:rPr lang="en-AU" dirty="0">
                <a:hlinkClick r:id="rId4"/>
              </a:rPr>
              <a:t>https://www.anaconda.com/distribution/</a:t>
            </a:r>
            <a:endParaRPr dirty="0"/>
          </a:p>
        </p:txBody>
      </p:sp>
      <p:sp>
        <p:nvSpPr>
          <p:cNvPr id="237" name="Google Shape;23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ctrTitle"/>
          </p:nvPr>
        </p:nvSpPr>
        <p:spPr>
          <a:xfrm>
            <a:off x="1524000" y="1340729"/>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EBADD"/>
                </a:solidFill>
              </a:rPr>
              <a:t>Questions?</a:t>
            </a:r>
            <a:endParaRPr dirty="0">
              <a:solidFill>
                <a:srgbClr val="1EBADD"/>
              </a:solidFill>
            </a:endParaRPr>
          </a:p>
        </p:txBody>
      </p:sp>
      <p:sp>
        <p:nvSpPr>
          <p:cNvPr id="243" name="Google Shape;24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44" name="Google Shape;2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ctrTitle"/>
          </p:nvPr>
        </p:nvSpPr>
        <p:spPr>
          <a:xfrm>
            <a:off x="1524000" y="1340729"/>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EBADD"/>
                </a:solidFill>
              </a:rPr>
              <a:t>Appendices</a:t>
            </a:r>
            <a:endParaRPr dirty="0">
              <a:solidFill>
                <a:srgbClr val="1EBADD"/>
              </a:solidFill>
            </a:endParaRPr>
          </a:p>
        </p:txBody>
      </p:sp>
      <p:sp>
        <p:nvSpPr>
          <p:cNvPr id="243" name="Google Shape;243;p2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44" name="Google Shape;2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15</a:t>
            </a:fld>
            <a:endParaRPr/>
          </a:p>
        </p:txBody>
      </p:sp>
    </p:spTree>
    <p:extLst>
      <p:ext uri="{BB962C8B-B14F-4D97-AF65-F5344CB8AC3E}">
        <p14:creationId xmlns:p14="http://schemas.microsoft.com/office/powerpoint/2010/main" val="1878381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0"/>
          <p:cNvSpPr txBox="1">
            <a:spLocks noGrp="1"/>
          </p:cNvSpPr>
          <p:nvPr>
            <p:ph type="ctrTitle"/>
          </p:nvPr>
        </p:nvSpPr>
        <p:spPr>
          <a:xfrm>
            <a:off x="1524000" y="149085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n-AU" dirty="0">
                <a:solidFill>
                  <a:srgbClr val="1EBADD"/>
                </a:solidFill>
              </a:rPr>
              <a:t>End of presentation</a:t>
            </a:r>
            <a:endParaRPr dirty="0">
              <a:solidFill>
                <a:srgbClr val="1EBADD"/>
              </a:solidFill>
            </a:endParaRPr>
          </a:p>
        </p:txBody>
      </p:sp>
      <p:sp>
        <p:nvSpPr>
          <p:cNvPr id="250" name="Google Shape;250;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Clr>
                <a:schemeClr val="dk1"/>
              </a:buClr>
              <a:buSzPts val="2400"/>
              <a:buNone/>
            </a:pPr>
            <a:r>
              <a:rPr lang="en-AU"/>
              <a:t> </a:t>
            </a:r>
            <a:endParaRPr/>
          </a:p>
        </p:txBody>
      </p:sp>
      <p:sp>
        <p:nvSpPr>
          <p:cNvPr id="251" name="Google Shape;25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924361" y="275498"/>
            <a:ext cx="10709835" cy="1758575"/>
          </a:xfrm>
          <a:prstGeom prst="rect">
            <a:avLst/>
          </a:prstGeom>
          <a:noFill/>
          <a:ln>
            <a:noFill/>
          </a:ln>
        </p:spPr>
        <p:txBody>
          <a:bodyPr spcFirstLastPara="1" wrap="square" lIns="91425" tIns="45700" rIns="91425" bIns="45700" anchor="b" anchorCtr="0">
            <a:noAutofit/>
          </a:bodyPr>
          <a:lstStyle/>
          <a:p>
            <a:pPr lvl="0">
              <a:buSzPts val="7200"/>
            </a:pPr>
            <a:r>
              <a:rPr lang="en-AU" sz="7200" dirty="0">
                <a:solidFill>
                  <a:srgbClr val="1EBADD"/>
                </a:solidFill>
                <a:latin typeface="Cambria" charset="0"/>
                <a:ea typeface="Cambria" charset="0"/>
                <a:cs typeface="Cambria" charset="0"/>
              </a:rPr>
              <a:t>Data Science and AI</a:t>
            </a:r>
            <a:endParaRPr dirty="0">
              <a:solidFill>
                <a:srgbClr val="1EBADD"/>
              </a:solidFill>
            </a:endParaRPr>
          </a:p>
        </p:txBody>
      </p:sp>
      <p:sp>
        <p:nvSpPr>
          <p:cNvPr id="147" name="Google Shape;147;p22"/>
          <p:cNvSpPr txBox="1">
            <a:spLocks noGrp="1"/>
          </p:cNvSpPr>
          <p:nvPr>
            <p:ph type="body" idx="1"/>
          </p:nvPr>
        </p:nvSpPr>
        <p:spPr>
          <a:xfrm>
            <a:off x="924361" y="2807123"/>
            <a:ext cx="10709835" cy="38206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5A5A5"/>
              </a:buClr>
              <a:buSzPts val="4400"/>
              <a:buNone/>
            </a:pPr>
            <a:r>
              <a:rPr lang="en-AU" sz="4400" dirty="0">
                <a:solidFill>
                  <a:schemeClr val="tx1">
                    <a:lumMod val="65000"/>
                    <a:lumOff val="35000"/>
                  </a:schemeClr>
                </a:solidFill>
                <a:latin typeface="Cambria" charset="0"/>
                <a:ea typeface="Cambria" charset="0"/>
                <a:cs typeface="Cambria" charset="0"/>
              </a:rPr>
              <a:t>Module 0</a:t>
            </a:r>
            <a:endParaRPr sz="4400" dirty="0">
              <a:solidFill>
                <a:schemeClr val="tx1">
                  <a:lumMod val="65000"/>
                  <a:lumOff val="35000"/>
                </a:schemeClr>
              </a:solidFill>
              <a:latin typeface="Cambria" charset="0"/>
              <a:ea typeface="Cambria" charset="0"/>
              <a:cs typeface="Cambria" charset="0"/>
            </a:endParaRPr>
          </a:p>
          <a:p>
            <a:pPr marL="0" lvl="0" indent="0" algn="l" rtl="0">
              <a:lnSpc>
                <a:spcPct val="90000"/>
              </a:lnSpc>
              <a:spcBef>
                <a:spcPts val="1000"/>
              </a:spcBef>
              <a:spcAft>
                <a:spcPts val="0"/>
              </a:spcAft>
              <a:buClr>
                <a:srgbClr val="A5A5A5"/>
              </a:buClr>
              <a:buSzPts val="3600"/>
              <a:buNone/>
            </a:pPr>
            <a:endParaRPr sz="3600" dirty="0"/>
          </a:p>
          <a:p>
            <a:pPr marL="0" lvl="0" indent="0" algn="l" rtl="0">
              <a:lnSpc>
                <a:spcPct val="90000"/>
              </a:lnSpc>
              <a:spcBef>
                <a:spcPts val="1000"/>
              </a:spcBef>
              <a:spcAft>
                <a:spcPts val="0"/>
              </a:spcAft>
              <a:buClr>
                <a:srgbClr val="A5A5A5"/>
              </a:buClr>
              <a:buSzPts val="4400"/>
              <a:buNone/>
            </a:pPr>
            <a:r>
              <a:rPr lang="en-AU" sz="4400" b="1" dirty="0">
                <a:solidFill>
                  <a:srgbClr val="DD4755"/>
                </a:solidFill>
              </a:rPr>
              <a:t>Introductions, objectives &amp; overview</a:t>
            </a:r>
            <a:endParaRPr b="1" dirty="0">
              <a:solidFill>
                <a:srgbClr val="DD4755"/>
              </a:solidFill>
            </a:endParaRPr>
          </a:p>
          <a:p>
            <a:pPr marL="0" lvl="0" indent="0" algn="l" rtl="0">
              <a:lnSpc>
                <a:spcPct val="90000"/>
              </a:lnSpc>
              <a:spcBef>
                <a:spcPts val="1000"/>
              </a:spcBef>
              <a:spcAft>
                <a:spcPts val="0"/>
              </a:spcAft>
              <a:buClr>
                <a:srgbClr val="A5A5A5"/>
              </a:buClr>
              <a:buSzPts val="2400"/>
              <a:buNone/>
            </a:pPr>
            <a:endParaRPr dirty="0"/>
          </a:p>
        </p:txBody>
      </p:sp>
      <p:cxnSp>
        <p:nvCxnSpPr>
          <p:cNvPr id="12" name="Google Shape;302;p47"/>
          <p:cNvCxnSpPr/>
          <p:nvPr/>
        </p:nvCxnSpPr>
        <p:spPr>
          <a:xfrm flipV="1">
            <a:off x="1022570" y="3848669"/>
            <a:ext cx="8326146" cy="9094"/>
          </a:xfrm>
          <a:prstGeom prst="straightConnector1">
            <a:avLst/>
          </a:prstGeom>
          <a:noFill/>
          <a:ln w="28575" cap="flat" cmpd="sng">
            <a:solidFill>
              <a:srgbClr val="DD4755"/>
            </a:solidFill>
            <a:prstDash val="solid"/>
            <a:miter lim="800000"/>
            <a:headEnd type="none" w="sm" len="sm"/>
            <a:tailEnd type="none" w="sm" len="sm"/>
          </a:ln>
        </p:spPr>
      </p:cxnSp>
      <p:cxnSp>
        <p:nvCxnSpPr>
          <p:cNvPr id="18" name="Google Shape;302;p47"/>
          <p:cNvCxnSpPr/>
          <p:nvPr/>
        </p:nvCxnSpPr>
        <p:spPr>
          <a:xfrm flipV="1">
            <a:off x="1022570" y="5155833"/>
            <a:ext cx="8326146" cy="9094"/>
          </a:xfrm>
          <a:prstGeom prst="straightConnector1">
            <a:avLst/>
          </a:prstGeom>
          <a:noFill/>
          <a:ln w="28575" cap="flat" cmpd="sng">
            <a:solidFill>
              <a:srgbClr val="DD4755"/>
            </a:solidFill>
            <a:prstDash val="solid"/>
            <a:miter lim="800000"/>
            <a:headEnd type="none" w="sm" len="sm"/>
            <a:tailEnd type="none" w="sm" len="sm"/>
          </a:ln>
        </p:spPr>
      </p:cxnSp>
      <p:sp>
        <p:nvSpPr>
          <p:cNvPr id="19" name="Google Shape;1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r>
              <a:rPr lang="en-AU" sz="1200" dirty="0">
                <a:latin typeface="Calibri" charset="0"/>
                <a:ea typeface="Calibri" charset="0"/>
                <a:cs typeface="Calibri" charset="0"/>
              </a:rPr>
              <a:t>2</a:t>
            </a:r>
            <a:endParaRPr sz="1200" dirty="0">
              <a:latin typeface="Calibri" charset="0"/>
              <a:ea typeface="Calibri"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p:nvPr/>
        </p:nvSpPr>
        <p:spPr>
          <a:xfrm>
            <a:off x="4900708" y="5509418"/>
            <a:ext cx="2390591" cy="239148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41" name="Google Shape;1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3</a:t>
            </a:fld>
            <a:endParaRPr dirty="0"/>
          </a:p>
        </p:txBody>
      </p:sp>
      <p:sp>
        <p:nvSpPr>
          <p:cNvPr id="10" name="Google Shape;153;p23"/>
          <p:cNvSpPr txBox="1">
            <a:spLocks/>
          </p:cNvSpPr>
          <p:nvPr/>
        </p:nvSpPr>
        <p:spPr>
          <a:xfrm>
            <a:off x="3185615" y="320675"/>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1800"/>
            </a:pPr>
            <a:r>
              <a:rPr lang="en-AU" sz="4400" dirty="0">
                <a:solidFill>
                  <a:srgbClr val="1EBADD"/>
                </a:solidFill>
                <a:latin typeface="Calibri" charset="0"/>
                <a:ea typeface="Calibri" charset="0"/>
                <a:cs typeface="Calibri" charset="0"/>
              </a:rPr>
              <a:t>Agenda of Module 0	</a:t>
            </a:r>
          </a:p>
        </p:txBody>
      </p:sp>
      <p:sp>
        <p:nvSpPr>
          <p:cNvPr id="11" name="Google Shape;154;p23"/>
          <p:cNvSpPr txBox="1">
            <a:spLocks/>
          </p:cNvSpPr>
          <p:nvPr/>
        </p:nvSpPr>
        <p:spPr>
          <a:xfrm>
            <a:off x="3185615" y="1513982"/>
            <a:ext cx="10515600" cy="43513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nSpc>
                <a:spcPct val="90000"/>
              </a:lnSpc>
              <a:spcBef>
                <a:spcPts val="1000"/>
              </a:spcBef>
              <a:buClr>
                <a:schemeClr val="dk1"/>
              </a:buClr>
              <a:buSzPts val="1800"/>
              <a:buFont typeface="Arial"/>
              <a:buChar char="•"/>
            </a:pPr>
            <a:r>
              <a:rPr lang="en-AU" sz="2000" dirty="0">
                <a:latin typeface="Calibri" charset="0"/>
                <a:ea typeface="Calibri" charset="0"/>
                <a:cs typeface="Calibri" charset="0"/>
              </a:rPr>
              <a:t>Introductions</a:t>
            </a:r>
          </a:p>
          <a:p>
            <a:pPr marL="457200" indent="-342900">
              <a:lnSpc>
                <a:spcPct val="90000"/>
              </a:lnSpc>
              <a:spcBef>
                <a:spcPts val="1000"/>
              </a:spcBef>
              <a:buClr>
                <a:schemeClr val="dk1"/>
              </a:buClr>
              <a:buSzPts val="1800"/>
              <a:buFont typeface="Arial"/>
              <a:buChar char="•"/>
            </a:pPr>
            <a:r>
              <a:rPr lang="en-AU" sz="2000" dirty="0">
                <a:latin typeface="Calibri" charset="0"/>
                <a:ea typeface="Calibri" charset="0"/>
                <a:cs typeface="Calibri" charset="0"/>
              </a:rPr>
              <a:t>The Data Scientist role</a:t>
            </a:r>
          </a:p>
          <a:p>
            <a:pPr marL="457200" indent="-342900">
              <a:lnSpc>
                <a:spcPct val="90000"/>
              </a:lnSpc>
              <a:spcBef>
                <a:spcPts val="1000"/>
              </a:spcBef>
              <a:buClr>
                <a:schemeClr val="dk1"/>
              </a:buClr>
              <a:buSzPts val="1800"/>
              <a:buFont typeface="Arial"/>
              <a:buChar char="•"/>
            </a:pPr>
            <a:r>
              <a:rPr lang="en-AU" sz="2000" dirty="0">
                <a:latin typeface="Calibri" charset="0"/>
                <a:ea typeface="Calibri" charset="0"/>
                <a:cs typeface="Calibri" charset="0"/>
              </a:rPr>
              <a:t>Overview of the course</a:t>
            </a:r>
          </a:p>
          <a:p>
            <a:pPr marL="457200" indent="-342900">
              <a:lnSpc>
                <a:spcPct val="90000"/>
              </a:lnSpc>
              <a:spcBef>
                <a:spcPts val="1000"/>
              </a:spcBef>
              <a:buClr>
                <a:schemeClr val="dk1"/>
              </a:buClr>
              <a:buSzPts val="1800"/>
              <a:buFont typeface="Arial"/>
              <a:buChar char="•"/>
            </a:pPr>
            <a:r>
              <a:rPr lang="en-AU" sz="2000" dirty="0">
                <a:latin typeface="Calibri" charset="0"/>
                <a:ea typeface="Calibri" charset="0"/>
                <a:cs typeface="Calibri" charset="0"/>
              </a:rPr>
              <a:t>Hands-on labs</a:t>
            </a:r>
          </a:p>
          <a:p>
            <a:pPr marL="457200" indent="-228600">
              <a:lnSpc>
                <a:spcPct val="90000"/>
              </a:lnSpc>
              <a:spcBef>
                <a:spcPts val="1000"/>
              </a:spcBef>
              <a:buClr>
                <a:schemeClr val="dk1"/>
              </a:buClr>
              <a:buSzPts val="1800"/>
            </a:pPr>
            <a:endParaRPr lang="en-AU" dirty="0"/>
          </a:p>
        </p:txBody>
      </p:sp>
      <p:cxnSp>
        <p:nvCxnSpPr>
          <p:cNvPr id="12" name="Google Shape;28;p4"/>
          <p:cNvCxnSpPr/>
          <p:nvPr/>
        </p:nvCxnSpPr>
        <p:spPr>
          <a:xfrm>
            <a:off x="2842477" y="276934"/>
            <a:ext cx="0" cy="6296299"/>
          </a:xfrm>
          <a:prstGeom prst="straightConnector1">
            <a:avLst/>
          </a:prstGeom>
          <a:noFill/>
          <a:ln w="38100" cap="flat" cmpd="sng">
            <a:solidFill>
              <a:srgbClr val="1EBADD"/>
            </a:solidFill>
            <a:prstDash val="solid"/>
            <a:miter lim="800000"/>
            <a:headEnd type="none" w="sm" len="sm"/>
            <a:tailEnd type="none" w="sm" len="sm"/>
          </a:ln>
        </p:spPr>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07" y="216884"/>
            <a:ext cx="2518661" cy="2518661"/>
          </a:xfrm>
          <a:prstGeom prst="rect">
            <a:avLst/>
          </a:prstGeom>
        </p:spPr>
      </p:pic>
    </p:spTree>
    <p:extLst>
      <p:ext uri="{BB962C8B-B14F-4D97-AF65-F5344CB8AC3E}">
        <p14:creationId xmlns:p14="http://schemas.microsoft.com/office/powerpoint/2010/main" val="67736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a:t>Introductions	</a:t>
            </a:r>
            <a:endParaRPr/>
          </a:p>
        </p:txBody>
      </p:sp>
      <p:sp>
        <p:nvSpPr>
          <p:cNvPr id="162" name="Google Shape;162;p24"/>
          <p:cNvSpPr txBox="1">
            <a:spLocks noGrp="1"/>
          </p:cNvSpPr>
          <p:nvPr>
            <p:ph type="body" idx="1"/>
          </p:nvPr>
        </p:nvSpPr>
        <p:spPr>
          <a:xfrm>
            <a:off x="838200" y="1457135"/>
            <a:ext cx="10515600"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AU" sz="2000" dirty="0">
                <a:solidFill>
                  <a:schemeClr val="tx1">
                    <a:lumMod val="75000"/>
                    <a:lumOff val="25000"/>
                  </a:schemeClr>
                </a:solidFill>
              </a:rPr>
              <a:t>Please share:</a:t>
            </a:r>
            <a:endParaRPr sz="2000" dirty="0">
              <a:solidFill>
                <a:schemeClr val="tx1">
                  <a:lumMod val="75000"/>
                  <a:lumOff val="25000"/>
                </a:schemeClr>
              </a:solidFill>
            </a:endParaRPr>
          </a:p>
          <a:p>
            <a:pPr marL="914400" lvl="1" indent="-342900" algn="l" rtl="0">
              <a:lnSpc>
                <a:spcPct val="90000"/>
              </a:lnSpc>
              <a:spcBef>
                <a:spcPts val="500"/>
              </a:spcBef>
              <a:spcAft>
                <a:spcPts val="0"/>
              </a:spcAft>
              <a:buSzPts val="1800"/>
              <a:buChar char="•"/>
            </a:pPr>
            <a:r>
              <a:rPr lang="en-AU" sz="2000" dirty="0">
                <a:solidFill>
                  <a:schemeClr val="tx1">
                    <a:lumMod val="75000"/>
                    <a:lumOff val="25000"/>
                  </a:schemeClr>
                </a:solidFill>
              </a:rPr>
              <a:t>Current/ last role and background</a:t>
            </a:r>
            <a:endParaRPr sz="2000" dirty="0">
              <a:solidFill>
                <a:schemeClr val="tx1">
                  <a:lumMod val="75000"/>
                  <a:lumOff val="25000"/>
                </a:schemeClr>
              </a:solidFill>
            </a:endParaRPr>
          </a:p>
          <a:p>
            <a:pPr marL="914400" lvl="1" indent="-342900" algn="l" rtl="0">
              <a:lnSpc>
                <a:spcPct val="90000"/>
              </a:lnSpc>
              <a:spcBef>
                <a:spcPts val="500"/>
              </a:spcBef>
              <a:spcAft>
                <a:spcPts val="0"/>
              </a:spcAft>
              <a:buSzPts val="1800"/>
              <a:buChar char="•"/>
            </a:pPr>
            <a:r>
              <a:rPr lang="en-AU" sz="2000" dirty="0">
                <a:solidFill>
                  <a:schemeClr val="tx1">
                    <a:lumMod val="75000"/>
                    <a:lumOff val="25000"/>
                  </a:schemeClr>
                </a:solidFill>
              </a:rPr>
              <a:t>Why are you here?</a:t>
            </a:r>
            <a:endParaRPr sz="2000" dirty="0">
              <a:solidFill>
                <a:schemeClr val="tx1">
                  <a:lumMod val="75000"/>
                  <a:lumOff val="25000"/>
                </a:schemeClr>
              </a:solidFill>
            </a:endParaRPr>
          </a:p>
          <a:p>
            <a:pPr marL="1371600" lvl="2" indent="-342900" algn="l" rtl="0">
              <a:lnSpc>
                <a:spcPct val="90000"/>
              </a:lnSpc>
              <a:spcBef>
                <a:spcPts val="500"/>
              </a:spcBef>
              <a:spcAft>
                <a:spcPts val="0"/>
              </a:spcAft>
              <a:buSzPts val="1800"/>
              <a:buChar char="•"/>
            </a:pPr>
            <a:r>
              <a:rPr lang="en-AU" dirty="0">
                <a:solidFill>
                  <a:schemeClr val="tx1">
                    <a:lumMod val="75000"/>
                    <a:lumOff val="25000"/>
                  </a:schemeClr>
                </a:solidFill>
              </a:rPr>
              <a:t>Your </a:t>
            </a:r>
            <a:r>
              <a:rPr lang="en-AU" b="1" dirty="0">
                <a:solidFill>
                  <a:srgbClr val="1EBADD"/>
                </a:solidFill>
              </a:rPr>
              <a:t>objectives and expectations</a:t>
            </a:r>
            <a:r>
              <a:rPr lang="en-AU" dirty="0">
                <a:solidFill>
                  <a:srgbClr val="1EBADD"/>
                </a:solidFill>
              </a:rPr>
              <a:t> </a:t>
            </a:r>
            <a:r>
              <a:rPr lang="en-AU" dirty="0">
                <a:solidFill>
                  <a:schemeClr val="tx1">
                    <a:lumMod val="75000"/>
                    <a:lumOff val="25000"/>
                  </a:schemeClr>
                </a:solidFill>
              </a:rPr>
              <a:t>of attending the course</a:t>
            </a:r>
            <a:endParaRPr dirty="0">
              <a:solidFill>
                <a:schemeClr val="tx1">
                  <a:lumMod val="75000"/>
                  <a:lumOff val="25000"/>
                </a:schemeClr>
              </a:solidFill>
            </a:endParaRPr>
          </a:p>
          <a:p>
            <a:pPr marL="914400" lvl="1" indent="-342900" algn="l" rtl="0">
              <a:lnSpc>
                <a:spcPct val="90000"/>
              </a:lnSpc>
              <a:spcBef>
                <a:spcPts val="500"/>
              </a:spcBef>
              <a:spcAft>
                <a:spcPts val="0"/>
              </a:spcAft>
              <a:buSzPts val="1800"/>
              <a:buChar char="•"/>
            </a:pPr>
            <a:r>
              <a:rPr lang="en-AU" sz="2000" dirty="0">
                <a:solidFill>
                  <a:schemeClr val="tx1">
                    <a:lumMod val="75000"/>
                    <a:lumOff val="25000"/>
                  </a:schemeClr>
                </a:solidFill>
              </a:rPr>
              <a:t>Your current skill levels in:</a:t>
            </a:r>
            <a:endParaRPr sz="2000" dirty="0">
              <a:solidFill>
                <a:schemeClr val="tx1">
                  <a:lumMod val="75000"/>
                  <a:lumOff val="25000"/>
                </a:schemeClr>
              </a:solidFill>
            </a:endParaRPr>
          </a:p>
          <a:p>
            <a:pPr lvl="2"/>
            <a:r>
              <a:rPr lang="en-AU" b="1" dirty="0">
                <a:solidFill>
                  <a:srgbClr val="1EBADD"/>
                </a:solidFill>
              </a:rPr>
              <a:t>Programming</a:t>
            </a:r>
            <a:endParaRPr lang="en-AU" dirty="0">
              <a:solidFill>
                <a:srgbClr val="1EBADD"/>
              </a:solidFill>
            </a:endParaRPr>
          </a:p>
          <a:p>
            <a:pPr marL="1371600" lvl="2" indent="-342900" algn="l" rtl="0">
              <a:lnSpc>
                <a:spcPct val="90000"/>
              </a:lnSpc>
              <a:spcBef>
                <a:spcPts val="500"/>
              </a:spcBef>
              <a:spcAft>
                <a:spcPts val="0"/>
              </a:spcAft>
              <a:buSzPts val="1800"/>
              <a:buChar char="•"/>
            </a:pPr>
            <a:r>
              <a:rPr lang="en-AU" b="1" dirty="0">
                <a:solidFill>
                  <a:srgbClr val="1EBADD"/>
                </a:solidFill>
              </a:rPr>
              <a:t>Mathematics</a:t>
            </a:r>
            <a:endParaRPr dirty="0">
              <a:solidFill>
                <a:srgbClr val="1EBADD"/>
              </a:solidFill>
            </a:endParaRPr>
          </a:p>
          <a:p>
            <a:pPr marL="1371600" lvl="2" indent="-342900" algn="l" rtl="0">
              <a:lnSpc>
                <a:spcPct val="90000"/>
              </a:lnSpc>
              <a:spcBef>
                <a:spcPts val="500"/>
              </a:spcBef>
              <a:spcAft>
                <a:spcPts val="0"/>
              </a:spcAft>
              <a:buSzPts val="1800"/>
              <a:buChar char="•"/>
            </a:pPr>
            <a:r>
              <a:rPr lang="en-AU" dirty="0">
                <a:solidFill>
                  <a:schemeClr val="tx1">
                    <a:lumMod val="75000"/>
                    <a:lumOff val="25000"/>
                  </a:schemeClr>
                </a:solidFill>
              </a:rPr>
              <a:t>Other related areas (if applicable to you):</a:t>
            </a:r>
            <a:endParaRPr dirty="0">
              <a:solidFill>
                <a:schemeClr val="tx1">
                  <a:lumMod val="75000"/>
                  <a:lumOff val="25000"/>
                </a:schemeClr>
              </a:solidFill>
            </a:endParaRPr>
          </a:p>
          <a:p>
            <a:pPr marL="1828800" lvl="3" indent="-342900" algn="l" rtl="0">
              <a:lnSpc>
                <a:spcPct val="90000"/>
              </a:lnSpc>
              <a:spcBef>
                <a:spcPts val="500"/>
              </a:spcBef>
              <a:spcAft>
                <a:spcPts val="0"/>
              </a:spcAft>
              <a:buSzPts val="1800"/>
              <a:buChar char="•"/>
            </a:pPr>
            <a:r>
              <a:rPr lang="en-AU" sz="2000" dirty="0">
                <a:solidFill>
                  <a:schemeClr val="tx1">
                    <a:lumMod val="75000"/>
                    <a:lumOff val="25000"/>
                  </a:schemeClr>
                </a:solidFill>
              </a:rPr>
              <a:t>Information Management</a:t>
            </a:r>
            <a:endParaRPr sz="2000" dirty="0">
              <a:solidFill>
                <a:schemeClr val="tx1">
                  <a:lumMod val="75000"/>
                  <a:lumOff val="25000"/>
                </a:schemeClr>
              </a:solidFill>
            </a:endParaRPr>
          </a:p>
          <a:p>
            <a:pPr marL="1828800" lvl="3" indent="-342900" algn="l" rtl="0">
              <a:lnSpc>
                <a:spcPct val="90000"/>
              </a:lnSpc>
              <a:spcBef>
                <a:spcPts val="500"/>
              </a:spcBef>
              <a:spcAft>
                <a:spcPts val="0"/>
              </a:spcAft>
              <a:buSzPts val="1800"/>
              <a:buChar char="•"/>
            </a:pPr>
            <a:r>
              <a:rPr lang="en-AU" sz="2000" dirty="0">
                <a:solidFill>
                  <a:schemeClr val="tx1">
                    <a:lumMod val="75000"/>
                    <a:lumOff val="25000"/>
                  </a:schemeClr>
                </a:solidFill>
              </a:rPr>
              <a:t>Software Engineering</a:t>
            </a:r>
            <a:endParaRPr sz="2000" dirty="0">
              <a:solidFill>
                <a:schemeClr val="tx1">
                  <a:lumMod val="75000"/>
                  <a:lumOff val="25000"/>
                </a:schemeClr>
              </a:solidFill>
            </a:endParaRPr>
          </a:p>
          <a:p>
            <a:pPr marL="1828800" lvl="3" indent="-342900" algn="l" rtl="0">
              <a:lnSpc>
                <a:spcPct val="90000"/>
              </a:lnSpc>
              <a:spcBef>
                <a:spcPts val="500"/>
              </a:spcBef>
              <a:spcAft>
                <a:spcPts val="0"/>
              </a:spcAft>
              <a:buSzPts val="1800"/>
              <a:buChar char="•"/>
            </a:pPr>
            <a:r>
              <a:rPr lang="en-AU" sz="2000" dirty="0">
                <a:solidFill>
                  <a:schemeClr val="tx1">
                    <a:lumMod val="75000"/>
                    <a:lumOff val="25000"/>
                  </a:schemeClr>
                </a:solidFill>
              </a:rPr>
              <a:t>Business domain knowledge</a:t>
            </a:r>
            <a:endParaRPr sz="2000" dirty="0">
              <a:solidFill>
                <a:schemeClr val="tx1">
                  <a:lumMod val="75000"/>
                  <a:lumOff val="25000"/>
                </a:schemeClr>
              </a:solidFill>
            </a:endParaRPr>
          </a:p>
          <a:p>
            <a:pPr marL="914400" lvl="1" indent="-342900" algn="l" rtl="0">
              <a:lnSpc>
                <a:spcPct val="90000"/>
              </a:lnSpc>
              <a:spcBef>
                <a:spcPts val="500"/>
              </a:spcBef>
              <a:spcAft>
                <a:spcPts val="0"/>
              </a:spcAft>
              <a:buSzPts val="1800"/>
              <a:buChar char="•"/>
            </a:pPr>
            <a:r>
              <a:rPr lang="en-AU" sz="2000" dirty="0">
                <a:solidFill>
                  <a:schemeClr val="tx1">
                    <a:lumMod val="75000"/>
                    <a:lumOff val="25000"/>
                  </a:schemeClr>
                </a:solidFill>
              </a:rPr>
              <a:t>Your experience completing the prework</a:t>
            </a:r>
            <a:endParaRPr sz="2000" dirty="0">
              <a:solidFill>
                <a:schemeClr val="tx1">
                  <a:lumMod val="75000"/>
                  <a:lumOff val="25000"/>
                </a:schemeClr>
              </a:solidFill>
            </a:endParaRPr>
          </a:p>
        </p:txBody>
      </p:sp>
      <p:sp>
        <p:nvSpPr>
          <p:cNvPr id="163" name="Google Shape;16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35565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Data scientist’s responsibilities</a:t>
            </a:r>
            <a:endParaRPr b="1" dirty="0"/>
          </a:p>
        </p:txBody>
      </p:sp>
      <p:sp>
        <p:nvSpPr>
          <p:cNvPr id="222" name="Google Shape;222;p26"/>
          <p:cNvSpPr txBox="1">
            <a:spLocks noGrp="1"/>
          </p:cNvSpPr>
          <p:nvPr>
            <p:ph type="body" idx="1"/>
          </p:nvPr>
        </p:nvSpPr>
        <p:spPr>
          <a:xfrm>
            <a:off x="838200" y="1511726"/>
            <a:ext cx="10515600" cy="4351338"/>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AU" sz="2000" dirty="0"/>
              <a:t>By the end of the Data Science and AI program you will be able to:</a:t>
            </a:r>
          </a:p>
          <a:p>
            <a:pPr marL="114300" lvl="0" indent="0" algn="l" rtl="0">
              <a:lnSpc>
                <a:spcPct val="90000"/>
              </a:lnSpc>
              <a:spcBef>
                <a:spcPts val="1000"/>
              </a:spcBef>
              <a:spcAft>
                <a:spcPts val="0"/>
              </a:spcAft>
              <a:buSzPts val="1800"/>
              <a:buNone/>
            </a:pPr>
            <a:endParaRPr sz="1600" dirty="0"/>
          </a:p>
          <a:p>
            <a:pPr marL="114300" lvl="0" indent="0" algn="l" rtl="0">
              <a:lnSpc>
                <a:spcPct val="90000"/>
              </a:lnSpc>
              <a:spcBef>
                <a:spcPts val="1000"/>
              </a:spcBef>
              <a:spcAft>
                <a:spcPts val="0"/>
              </a:spcAft>
              <a:buSzPts val="1800"/>
              <a:buNone/>
            </a:pPr>
            <a:r>
              <a:rPr lang="en-AU" sz="2400" b="1" i="1" dirty="0">
                <a:solidFill>
                  <a:srgbClr val="1EBADD"/>
                </a:solidFill>
              </a:rPr>
              <a:t>Help business to make effective data-driven decisions and track their effectiveness using the appropriate combination of the following tasks</a:t>
            </a:r>
            <a:r>
              <a:rPr lang="en-AU" sz="2400" dirty="0">
                <a:solidFill>
                  <a:srgbClr val="1EBADD"/>
                </a:solidFill>
              </a:rPr>
              <a:t>:</a:t>
            </a:r>
          </a:p>
          <a:p>
            <a:pPr marL="114300" lvl="0" indent="0" algn="l" rtl="0">
              <a:lnSpc>
                <a:spcPct val="90000"/>
              </a:lnSpc>
              <a:spcBef>
                <a:spcPts val="1000"/>
              </a:spcBef>
              <a:spcAft>
                <a:spcPts val="0"/>
              </a:spcAft>
              <a:buSzPts val="1800"/>
              <a:buNone/>
            </a:pPr>
            <a:endParaRPr sz="1600" dirty="0"/>
          </a:p>
          <a:p>
            <a:pPr fontAlgn="base"/>
            <a:r>
              <a:rPr lang="en-AU" sz="2000" dirty="0">
                <a:solidFill>
                  <a:schemeClr val="tx1">
                    <a:lumMod val="95000"/>
                    <a:lumOff val="5000"/>
                  </a:schemeClr>
                </a:solidFill>
              </a:rPr>
              <a:t>Identify business needs that can be addressed by data science</a:t>
            </a:r>
          </a:p>
          <a:p>
            <a:pPr fontAlgn="base"/>
            <a:r>
              <a:rPr lang="en-AU" sz="2000" dirty="0">
                <a:solidFill>
                  <a:schemeClr val="tx1">
                    <a:lumMod val="95000"/>
                    <a:lumOff val="5000"/>
                  </a:schemeClr>
                </a:solidFill>
              </a:rPr>
              <a:t>Analyse data</a:t>
            </a:r>
          </a:p>
          <a:p>
            <a:r>
              <a:rPr lang="en-AU" sz="2000" dirty="0">
                <a:solidFill>
                  <a:schemeClr val="tx1">
                    <a:lumMod val="95000"/>
                    <a:lumOff val="5000"/>
                  </a:schemeClr>
                </a:solidFill>
              </a:rPr>
              <a:t>Develop machine learning models and solutions</a:t>
            </a:r>
          </a:p>
          <a:p>
            <a:r>
              <a:rPr lang="en-AU" sz="2000" dirty="0">
                <a:solidFill>
                  <a:schemeClr val="tx1">
                    <a:lumMod val="95000"/>
                    <a:lumOff val="5000"/>
                  </a:schemeClr>
                </a:solidFill>
              </a:rPr>
              <a:t>Present insights</a:t>
            </a:r>
          </a:p>
          <a:p>
            <a:r>
              <a:rPr lang="en-AU" sz="2000" dirty="0">
                <a:solidFill>
                  <a:schemeClr val="tx1">
                    <a:lumMod val="95000"/>
                    <a:lumOff val="5000"/>
                  </a:schemeClr>
                </a:solidFill>
              </a:rPr>
              <a:t>Manage data science projects</a:t>
            </a:r>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838200" y="9125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AU" b="1" dirty="0"/>
              <a:t>Skills of various roles in Data Science and AI</a:t>
            </a:r>
            <a:endParaRPr b="1" dirty="0"/>
          </a:p>
        </p:txBody>
      </p:sp>
      <p:sp>
        <p:nvSpPr>
          <p:cNvPr id="170" name="Google Shape;170;p25"/>
          <p:cNvSpPr txBox="1">
            <a:spLocks noGrp="1"/>
          </p:cNvSpPr>
          <p:nvPr>
            <p:ph type="body" idx="1"/>
          </p:nvPr>
        </p:nvSpPr>
        <p:spPr>
          <a:xfrm>
            <a:off x="305640" y="1825625"/>
            <a:ext cx="3050512" cy="4351338"/>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1"/>
              </a:buClr>
              <a:buSzPts val="1800"/>
              <a:buChar char="•"/>
            </a:pPr>
            <a:r>
              <a:rPr lang="en-AU" sz="1800" dirty="0">
                <a:solidFill>
                  <a:schemeClr val="tx1">
                    <a:lumMod val="65000"/>
                    <a:lumOff val="35000"/>
                    <a:alpha val="99000"/>
                  </a:schemeClr>
                </a:solidFill>
              </a:rPr>
              <a:t>There are a number of roles that are required to deliver Data Science/AI solutions.</a:t>
            </a:r>
            <a:endParaRPr dirty="0">
              <a:solidFill>
                <a:schemeClr val="tx1">
                  <a:lumMod val="65000"/>
                  <a:lumOff val="35000"/>
                  <a:alpha val="99000"/>
                </a:schemeClr>
              </a:solidFill>
            </a:endParaRPr>
          </a:p>
          <a:p>
            <a:pPr marL="457200" lvl="0" indent="-342900" algn="l" rtl="0">
              <a:lnSpc>
                <a:spcPct val="90000"/>
              </a:lnSpc>
              <a:spcBef>
                <a:spcPts val="1000"/>
              </a:spcBef>
              <a:spcAft>
                <a:spcPts val="0"/>
              </a:spcAft>
              <a:buClr>
                <a:schemeClr val="dk1"/>
              </a:buClr>
              <a:buSzPts val="1800"/>
              <a:buChar char="•"/>
            </a:pPr>
            <a:r>
              <a:rPr lang="en-AU" sz="1800" dirty="0">
                <a:solidFill>
                  <a:schemeClr val="tx1">
                    <a:lumMod val="65000"/>
                    <a:lumOff val="35000"/>
                    <a:alpha val="99000"/>
                  </a:schemeClr>
                </a:solidFill>
              </a:rPr>
              <a:t>Some roles are closer to business while others are more technical.</a:t>
            </a:r>
            <a:endParaRPr dirty="0">
              <a:solidFill>
                <a:schemeClr val="tx1">
                  <a:lumMod val="65000"/>
                  <a:lumOff val="35000"/>
                  <a:alpha val="99000"/>
                </a:schemeClr>
              </a:solidFill>
            </a:endParaRPr>
          </a:p>
          <a:p>
            <a:pPr marL="457200" lvl="0" indent="-342900" algn="l" rtl="0">
              <a:lnSpc>
                <a:spcPct val="90000"/>
              </a:lnSpc>
              <a:spcBef>
                <a:spcPts val="1000"/>
              </a:spcBef>
              <a:spcAft>
                <a:spcPts val="0"/>
              </a:spcAft>
              <a:buClr>
                <a:schemeClr val="dk1"/>
              </a:buClr>
              <a:buSzPts val="1800"/>
              <a:buChar char="•"/>
            </a:pPr>
            <a:r>
              <a:rPr lang="en-AU" sz="1800" dirty="0">
                <a:solidFill>
                  <a:schemeClr val="tx1">
                    <a:lumMod val="65000"/>
                    <a:lumOff val="35000"/>
                    <a:alpha val="99000"/>
                  </a:schemeClr>
                </a:solidFill>
              </a:rPr>
              <a:t>There is a growing demand for Data Scientists to be able to contribute directly to implementing systems in ‘production’.</a:t>
            </a:r>
            <a:endParaRPr dirty="0">
              <a:solidFill>
                <a:schemeClr val="tx1">
                  <a:lumMod val="65000"/>
                  <a:lumOff val="35000"/>
                  <a:alpha val="99000"/>
                </a:schemeClr>
              </a:solidFill>
            </a:endParaRPr>
          </a:p>
        </p:txBody>
      </p:sp>
      <p:grpSp>
        <p:nvGrpSpPr>
          <p:cNvPr id="171" name="Google Shape;171;p25"/>
          <p:cNvGrpSpPr/>
          <p:nvPr/>
        </p:nvGrpSpPr>
        <p:grpSpPr>
          <a:xfrm>
            <a:off x="3462392" y="1320206"/>
            <a:ext cx="8278401" cy="5349404"/>
            <a:chOff x="342359" y="144771"/>
            <a:chExt cx="11439529" cy="6707525"/>
          </a:xfrm>
        </p:grpSpPr>
        <p:sp>
          <p:nvSpPr>
            <p:cNvPr id="172" name="Google Shape;172;p25"/>
            <p:cNvSpPr/>
            <p:nvPr/>
          </p:nvSpPr>
          <p:spPr>
            <a:xfrm>
              <a:off x="342359" y="4045731"/>
              <a:ext cx="11439529" cy="1049326"/>
            </a:xfrm>
            <a:prstGeom prst="rect">
              <a:avLst/>
            </a:prstGeom>
            <a:solidFill>
              <a:schemeClr val="lt1"/>
            </a:solidFill>
            <a:ln w="25400" cap="flat" cmpd="sng">
              <a:solidFill>
                <a:srgbClr val="1EBAD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AU" sz="1200" b="0" i="0" u="none" strike="noStrike" cap="none">
                  <a:solidFill>
                    <a:srgbClr val="0C0C0C"/>
                  </a:solidFill>
                  <a:latin typeface="Arial"/>
                  <a:ea typeface="Arial"/>
                  <a:cs typeface="Arial"/>
                  <a:sym typeface="Arial"/>
                </a:rPr>
                <a:t>Programming</a:t>
              </a:r>
              <a:endParaRPr/>
            </a:p>
          </p:txBody>
        </p:sp>
        <p:sp>
          <p:nvSpPr>
            <p:cNvPr id="173" name="Google Shape;173;p25"/>
            <p:cNvSpPr/>
            <p:nvPr/>
          </p:nvSpPr>
          <p:spPr>
            <a:xfrm>
              <a:off x="4216565" y="6358309"/>
              <a:ext cx="7414841" cy="146663"/>
            </a:xfrm>
            <a:prstGeom prst="leftRightArrow">
              <a:avLst>
                <a:gd name="adj1" fmla="val 50000"/>
                <a:gd name="adj2" fmla="val 50000"/>
              </a:avLst>
            </a:prstGeom>
            <a:gradFill>
              <a:gsLst>
                <a:gs pos="0">
                  <a:srgbClr val="FF0000">
                    <a:alpha val="49803"/>
                  </a:srgbClr>
                </a:gs>
                <a:gs pos="74000">
                  <a:srgbClr val="B3D1EC"/>
                </a:gs>
                <a:gs pos="83000">
                  <a:srgbClr val="B3D1EC"/>
                </a:gs>
                <a:gs pos="100000">
                  <a:srgbClr val="CCE0F2"/>
                </a:gs>
              </a:gsLst>
              <a:lin ang="10800000" scaled="0"/>
            </a:gradFill>
            <a:ln w="25400" cap="flat" cmpd="sng">
              <a:solidFill>
                <a:srgbClr val="42719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74" name="Google Shape;174;p25"/>
            <p:cNvSpPr txBox="1"/>
            <p:nvPr/>
          </p:nvSpPr>
          <p:spPr>
            <a:xfrm>
              <a:off x="10464076" y="6465775"/>
              <a:ext cx="1317812" cy="34732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200" b="0" i="0" u="none" strike="noStrike" cap="none" dirty="0">
                  <a:solidFill>
                    <a:srgbClr val="DD4755"/>
                  </a:solidFill>
                  <a:sym typeface="Arial"/>
                </a:rPr>
                <a:t>Business</a:t>
              </a:r>
              <a:endParaRPr dirty="0">
                <a:solidFill>
                  <a:srgbClr val="DD4755"/>
                </a:solidFill>
              </a:endParaRPr>
            </a:p>
          </p:txBody>
        </p:sp>
        <p:sp>
          <p:nvSpPr>
            <p:cNvPr id="175" name="Google Shape;175;p25"/>
            <p:cNvSpPr txBox="1"/>
            <p:nvPr/>
          </p:nvSpPr>
          <p:spPr>
            <a:xfrm>
              <a:off x="4122754" y="6504972"/>
              <a:ext cx="1317812" cy="34732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200" b="0" i="0" u="none" strike="noStrike" cap="none" dirty="0">
                  <a:solidFill>
                    <a:srgbClr val="1EBADD"/>
                  </a:solidFill>
                  <a:sym typeface="Arial"/>
                </a:rPr>
                <a:t>Technical</a:t>
              </a:r>
              <a:endParaRPr dirty="0">
                <a:solidFill>
                  <a:srgbClr val="1EBADD"/>
                </a:solidFill>
              </a:endParaRPr>
            </a:p>
          </p:txBody>
        </p:sp>
        <p:sp>
          <p:nvSpPr>
            <p:cNvPr id="176" name="Google Shape;176;p25"/>
            <p:cNvSpPr/>
            <p:nvPr/>
          </p:nvSpPr>
          <p:spPr>
            <a:xfrm>
              <a:off x="342359" y="5189894"/>
              <a:ext cx="11439529" cy="1049326"/>
            </a:xfrm>
            <a:prstGeom prst="rect">
              <a:avLst/>
            </a:prstGeom>
            <a:solidFill>
              <a:schemeClr val="lt1"/>
            </a:solidFill>
            <a:ln w="25400" cap="flat" cmpd="sng">
              <a:solidFill>
                <a:srgbClr val="1EBAD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AU" sz="1200" b="0" i="0" u="none" strike="noStrike" cap="none" dirty="0">
                  <a:solidFill>
                    <a:srgbClr val="0C0C0C"/>
                  </a:solidFill>
                  <a:latin typeface="Arial"/>
                  <a:ea typeface="Arial"/>
                  <a:cs typeface="Arial"/>
                  <a:sym typeface="Arial"/>
                </a:rPr>
                <a:t>Math &amp; statistics</a:t>
              </a:r>
              <a:endParaRPr dirty="0"/>
            </a:p>
            <a:p>
              <a:pPr marL="0" marR="0" lvl="0" indent="0" algn="l" rtl="0">
                <a:lnSpc>
                  <a:spcPct val="100000"/>
                </a:lnSpc>
                <a:spcBef>
                  <a:spcPts val="0"/>
                </a:spcBef>
                <a:spcAft>
                  <a:spcPts val="0"/>
                </a:spcAft>
                <a:buNone/>
              </a:pPr>
              <a:r>
                <a:rPr lang="en-AU" sz="1100" b="0" i="0" u="none" strike="noStrike" cap="none" dirty="0">
                  <a:solidFill>
                    <a:srgbClr val="7F7F7F"/>
                  </a:solidFill>
                  <a:latin typeface="Arial"/>
                  <a:ea typeface="Arial"/>
                  <a:cs typeface="Arial"/>
                  <a:sym typeface="Arial"/>
                </a:rPr>
                <a:t>Linear Algebra, </a:t>
              </a:r>
              <a:endParaRPr dirty="0"/>
            </a:p>
            <a:p>
              <a:pPr marL="0" marR="0" lvl="0" indent="0" algn="l" rtl="0">
                <a:lnSpc>
                  <a:spcPct val="100000"/>
                </a:lnSpc>
                <a:spcBef>
                  <a:spcPts val="0"/>
                </a:spcBef>
                <a:spcAft>
                  <a:spcPts val="0"/>
                </a:spcAft>
                <a:buNone/>
              </a:pPr>
              <a:r>
                <a:rPr lang="en-AU" sz="1100" b="0" i="0" u="none" strike="noStrike" cap="none" dirty="0">
                  <a:solidFill>
                    <a:srgbClr val="7F7F7F"/>
                  </a:solidFill>
                  <a:latin typeface="Arial"/>
                  <a:ea typeface="Arial"/>
                  <a:cs typeface="Arial"/>
                  <a:sym typeface="Arial"/>
                </a:rPr>
                <a:t>Calculus, Statistics</a:t>
              </a:r>
              <a:endParaRPr dirty="0"/>
            </a:p>
          </p:txBody>
        </p:sp>
        <p:sp>
          <p:nvSpPr>
            <p:cNvPr id="177" name="Google Shape;177;p25"/>
            <p:cNvSpPr/>
            <p:nvPr/>
          </p:nvSpPr>
          <p:spPr>
            <a:xfrm>
              <a:off x="342359" y="2901567"/>
              <a:ext cx="11439529" cy="1049326"/>
            </a:xfrm>
            <a:prstGeom prst="rect">
              <a:avLst/>
            </a:prstGeom>
            <a:noFill/>
            <a:ln w="25400" cap="flat" cmpd="sng">
              <a:solidFill>
                <a:srgbClr val="1EBAD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AU" sz="1200" b="0" i="0" u="none" strike="noStrike" cap="none">
                  <a:solidFill>
                    <a:srgbClr val="0C0C0C"/>
                  </a:solidFill>
                  <a:latin typeface="Arial"/>
                  <a:ea typeface="Arial"/>
                  <a:cs typeface="Arial"/>
                  <a:sym typeface="Arial"/>
                </a:rPr>
                <a:t>Software </a:t>
              </a:r>
              <a:endParaRPr/>
            </a:p>
            <a:p>
              <a:pPr marL="0" marR="0" lvl="0" indent="0" algn="l" rtl="0">
                <a:lnSpc>
                  <a:spcPct val="100000"/>
                </a:lnSpc>
                <a:spcBef>
                  <a:spcPts val="0"/>
                </a:spcBef>
                <a:spcAft>
                  <a:spcPts val="0"/>
                </a:spcAft>
                <a:buNone/>
              </a:pPr>
              <a:r>
                <a:rPr lang="en-AU" sz="1200" b="0" i="0" u="none" strike="noStrike" cap="none">
                  <a:solidFill>
                    <a:srgbClr val="0C0C0C"/>
                  </a:solidFill>
                  <a:latin typeface="Arial"/>
                  <a:ea typeface="Arial"/>
                  <a:cs typeface="Arial"/>
                  <a:sym typeface="Arial"/>
                </a:rPr>
                <a:t>Engineering</a:t>
              </a:r>
              <a:endParaRPr/>
            </a:p>
            <a:p>
              <a:pPr marL="0" marR="0" lvl="0" indent="0" algn="l" rtl="0">
                <a:lnSpc>
                  <a:spcPct val="100000"/>
                </a:lnSpc>
                <a:spcBef>
                  <a:spcPts val="0"/>
                </a:spcBef>
                <a:spcAft>
                  <a:spcPts val="0"/>
                </a:spcAft>
                <a:buNone/>
              </a:pPr>
              <a:r>
                <a:rPr lang="en-AU" sz="1100" b="0" i="0" u="none" strike="noStrike" cap="none">
                  <a:solidFill>
                    <a:srgbClr val="7F7F7F"/>
                  </a:solidFill>
                  <a:latin typeface="Arial"/>
                  <a:ea typeface="Arial"/>
                  <a:cs typeface="Arial"/>
                  <a:sym typeface="Arial"/>
                </a:rPr>
                <a:t>&amp; Information Management</a:t>
              </a:r>
              <a:endParaRPr/>
            </a:p>
          </p:txBody>
        </p:sp>
        <p:sp>
          <p:nvSpPr>
            <p:cNvPr id="178" name="Google Shape;178;p25"/>
            <p:cNvSpPr/>
            <p:nvPr/>
          </p:nvSpPr>
          <p:spPr>
            <a:xfrm>
              <a:off x="342359" y="1757403"/>
              <a:ext cx="11439529" cy="1049326"/>
            </a:xfrm>
            <a:prstGeom prst="rect">
              <a:avLst/>
            </a:prstGeom>
            <a:noFill/>
            <a:ln w="25400" cap="flat" cmpd="sng">
              <a:solidFill>
                <a:srgbClr val="1EBAD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AU" sz="1200" b="0" i="0" u="none" strike="noStrike" cap="none">
                  <a:solidFill>
                    <a:srgbClr val="0C0C0C"/>
                  </a:solidFill>
                  <a:latin typeface="Arial"/>
                  <a:ea typeface="Arial"/>
                  <a:cs typeface="Arial"/>
                  <a:sym typeface="Arial"/>
                </a:rPr>
                <a:t>Business Domain </a:t>
              </a:r>
              <a:endParaRPr/>
            </a:p>
            <a:p>
              <a:pPr marL="0" marR="0" lvl="0" indent="0" algn="l" rtl="0">
                <a:lnSpc>
                  <a:spcPct val="100000"/>
                </a:lnSpc>
                <a:spcBef>
                  <a:spcPts val="0"/>
                </a:spcBef>
                <a:spcAft>
                  <a:spcPts val="0"/>
                </a:spcAft>
                <a:buNone/>
              </a:pPr>
              <a:r>
                <a:rPr lang="en-AU" sz="1200" b="0" i="0" u="none" strike="noStrike" cap="none">
                  <a:solidFill>
                    <a:srgbClr val="0C0C0C"/>
                  </a:solidFill>
                  <a:latin typeface="Arial"/>
                  <a:ea typeface="Arial"/>
                  <a:cs typeface="Arial"/>
                  <a:sym typeface="Arial"/>
                </a:rPr>
                <a:t>Knowledge</a:t>
              </a:r>
              <a:endParaRPr/>
            </a:p>
          </p:txBody>
        </p:sp>
        <p:sp>
          <p:nvSpPr>
            <p:cNvPr id="179" name="Google Shape;179;p25"/>
            <p:cNvSpPr/>
            <p:nvPr/>
          </p:nvSpPr>
          <p:spPr>
            <a:xfrm>
              <a:off x="342359" y="613239"/>
              <a:ext cx="11439529" cy="1049326"/>
            </a:xfrm>
            <a:prstGeom prst="rect">
              <a:avLst/>
            </a:prstGeom>
            <a:solidFill>
              <a:schemeClr val="lt1"/>
            </a:solidFill>
            <a:ln w="25400" cap="flat" cmpd="sng">
              <a:solidFill>
                <a:srgbClr val="1EBAD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AU" sz="1200" b="0" i="0" u="none" strike="noStrike" cap="none" dirty="0">
                  <a:solidFill>
                    <a:srgbClr val="0C0C0C"/>
                  </a:solidFill>
                  <a:latin typeface="Arial"/>
                  <a:ea typeface="Arial"/>
                  <a:cs typeface="Arial"/>
                  <a:sym typeface="Arial"/>
                </a:rPr>
                <a:t>‘Soft Skills’</a:t>
              </a:r>
              <a:endParaRPr dirty="0"/>
            </a:p>
            <a:p>
              <a:pPr marL="0" marR="0" lvl="0" indent="0" algn="l" rtl="0">
                <a:lnSpc>
                  <a:spcPct val="100000"/>
                </a:lnSpc>
                <a:spcBef>
                  <a:spcPts val="0"/>
                </a:spcBef>
                <a:spcAft>
                  <a:spcPts val="0"/>
                </a:spcAft>
                <a:buNone/>
              </a:pPr>
              <a:r>
                <a:rPr lang="en-AU" sz="1100" b="0" i="0" u="none" strike="noStrike" cap="none" dirty="0">
                  <a:solidFill>
                    <a:srgbClr val="7F7F7F"/>
                  </a:solidFill>
                  <a:latin typeface="Arial"/>
                  <a:ea typeface="Arial"/>
                  <a:cs typeface="Arial"/>
                  <a:sym typeface="Arial"/>
                </a:rPr>
                <a:t>Data-driven mindset, Communication, </a:t>
              </a:r>
              <a:endParaRPr dirty="0"/>
            </a:p>
            <a:p>
              <a:pPr marL="0" marR="0" lvl="0" indent="0" algn="l" rtl="0">
                <a:lnSpc>
                  <a:spcPct val="100000"/>
                </a:lnSpc>
                <a:spcBef>
                  <a:spcPts val="0"/>
                </a:spcBef>
                <a:spcAft>
                  <a:spcPts val="0"/>
                </a:spcAft>
                <a:buNone/>
              </a:pPr>
              <a:r>
                <a:rPr lang="en-AU" sz="1100" b="0" i="0" u="none" strike="noStrike" cap="none" dirty="0">
                  <a:solidFill>
                    <a:srgbClr val="7F7F7F"/>
                  </a:solidFill>
                  <a:latin typeface="Arial"/>
                  <a:ea typeface="Arial"/>
                  <a:cs typeface="Arial"/>
                  <a:sym typeface="Arial"/>
                </a:rPr>
                <a:t>Collaboration,  Critical Thinking, Creativity </a:t>
              </a:r>
              <a:endParaRPr dirty="0"/>
            </a:p>
          </p:txBody>
        </p:sp>
        <p:sp>
          <p:nvSpPr>
            <p:cNvPr id="180" name="Google Shape;180;p25"/>
            <p:cNvSpPr txBox="1"/>
            <p:nvPr/>
          </p:nvSpPr>
          <p:spPr>
            <a:xfrm>
              <a:off x="8822373" y="168863"/>
              <a:ext cx="1224000" cy="6008353"/>
            </a:xfrm>
            <a:prstGeom prst="rect">
              <a:avLst/>
            </a:prstGeom>
            <a:noFill/>
            <a:ln w="9525" cap="flat" cmpd="sng">
              <a:solidFill>
                <a:srgbClr val="1EBAD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000" b="1" i="0" u="none" strike="noStrike" cap="none">
                  <a:solidFill>
                    <a:srgbClr val="000000"/>
                  </a:solidFill>
                  <a:latin typeface="Arial"/>
                  <a:ea typeface="Arial"/>
                  <a:cs typeface="Arial"/>
                  <a:sym typeface="Arial"/>
                </a:rPr>
                <a:t>Data Scientist</a:t>
              </a:r>
              <a:endParaRPr/>
            </a:p>
          </p:txBody>
        </p:sp>
        <p:sp>
          <p:nvSpPr>
            <p:cNvPr id="181" name="Google Shape;181;p25"/>
            <p:cNvSpPr txBox="1"/>
            <p:nvPr/>
          </p:nvSpPr>
          <p:spPr>
            <a:xfrm>
              <a:off x="10388117" y="172537"/>
              <a:ext cx="1224000" cy="6004679"/>
            </a:xfrm>
            <a:prstGeom prst="rect">
              <a:avLst/>
            </a:prstGeom>
            <a:noFill/>
            <a:ln w="9525" cap="flat" cmpd="sng">
              <a:solidFill>
                <a:srgbClr val="1EBAD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000" b="1" i="0" u="none" strike="noStrike" cap="none">
                  <a:solidFill>
                    <a:srgbClr val="000000"/>
                  </a:solidFill>
                  <a:latin typeface="Arial"/>
                  <a:ea typeface="Arial"/>
                  <a:cs typeface="Arial"/>
                  <a:sym typeface="Arial"/>
                </a:rPr>
                <a:t>Business Analyst</a:t>
              </a:r>
              <a:endParaRPr/>
            </a:p>
          </p:txBody>
        </p:sp>
        <p:sp>
          <p:nvSpPr>
            <p:cNvPr id="182" name="Google Shape;182;p25"/>
            <p:cNvSpPr txBox="1"/>
            <p:nvPr/>
          </p:nvSpPr>
          <p:spPr>
            <a:xfrm>
              <a:off x="5690885" y="146039"/>
              <a:ext cx="1224000" cy="6031177"/>
            </a:xfrm>
            <a:prstGeom prst="rect">
              <a:avLst/>
            </a:prstGeom>
            <a:noFill/>
            <a:ln w="9525" cap="flat" cmpd="sng">
              <a:solidFill>
                <a:srgbClr val="1EBAD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000" b="1" i="0" u="none" strike="noStrike" cap="none">
                  <a:solidFill>
                    <a:srgbClr val="000000"/>
                  </a:solidFill>
                  <a:latin typeface="Arial"/>
                  <a:ea typeface="Arial"/>
                  <a:cs typeface="Arial"/>
                  <a:sym typeface="Arial"/>
                </a:rPr>
                <a:t>ML/AI Engineer</a:t>
              </a:r>
              <a:endParaRPr/>
            </a:p>
          </p:txBody>
        </p:sp>
        <p:sp>
          <p:nvSpPr>
            <p:cNvPr id="183" name="Google Shape;183;p25"/>
            <p:cNvSpPr txBox="1"/>
            <p:nvPr/>
          </p:nvSpPr>
          <p:spPr>
            <a:xfrm>
              <a:off x="7256629" y="144771"/>
              <a:ext cx="1224000" cy="6032445"/>
            </a:xfrm>
            <a:prstGeom prst="rect">
              <a:avLst/>
            </a:prstGeom>
            <a:noFill/>
            <a:ln w="9525" cap="flat" cmpd="sng">
              <a:solidFill>
                <a:srgbClr val="1EBAD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000" b="1" i="0" u="none" strike="noStrike" cap="none">
                  <a:solidFill>
                    <a:srgbClr val="000000"/>
                  </a:solidFill>
                  <a:latin typeface="Arial"/>
                  <a:ea typeface="Arial"/>
                  <a:cs typeface="Arial"/>
                  <a:sym typeface="Arial"/>
                </a:rPr>
                <a:t>AI Architect</a:t>
              </a:r>
              <a:endParaRPr/>
            </a:p>
          </p:txBody>
        </p:sp>
        <p:pic>
          <p:nvPicPr>
            <p:cNvPr id="184" name="Google Shape;184;p25"/>
            <p:cNvPicPr preferRelativeResize="0"/>
            <p:nvPr/>
          </p:nvPicPr>
          <p:blipFill rotWithShape="1">
            <a:blip r:embed="rId3">
              <a:alphaModFix/>
            </a:blip>
            <a:srcRect/>
            <a:stretch/>
          </p:blipFill>
          <p:spPr>
            <a:xfrm>
              <a:off x="10730117" y="833133"/>
              <a:ext cx="540000" cy="540000"/>
            </a:xfrm>
            <a:prstGeom prst="rect">
              <a:avLst/>
            </a:prstGeom>
            <a:noFill/>
            <a:ln>
              <a:noFill/>
            </a:ln>
          </p:spPr>
        </p:pic>
        <p:pic>
          <p:nvPicPr>
            <p:cNvPr id="185" name="Google Shape;185;p25"/>
            <p:cNvPicPr preferRelativeResize="0"/>
            <p:nvPr/>
          </p:nvPicPr>
          <p:blipFill rotWithShape="1">
            <a:blip r:embed="rId3">
              <a:alphaModFix/>
            </a:blip>
            <a:srcRect/>
            <a:stretch/>
          </p:blipFill>
          <p:spPr>
            <a:xfrm>
              <a:off x="9164373" y="848071"/>
              <a:ext cx="540000" cy="540000"/>
            </a:xfrm>
            <a:prstGeom prst="rect">
              <a:avLst/>
            </a:prstGeom>
            <a:solidFill>
              <a:srgbClr val="1EBADD"/>
            </a:solidFill>
            <a:ln>
              <a:noFill/>
            </a:ln>
          </p:spPr>
        </p:pic>
        <p:pic>
          <p:nvPicPr>
            <p:cNvPr id="186" name="Google Shape;186;p25"/>
            <p:cNvPicPr preferRelativeResize="0"/>
            <p:nvPr/>
          </p:nvPicPr>
          <p:blipFill rotWithShape="1">
            <a:blip r:embed="rId3">
              <a:alphaModFix/>
            </a:blip>
            <a:srcRect/>
            <a:stretch/>
          </p:blipFill>
          <p:spPr>
            <a:xfrm>
              <a:off x="7598629" y="863009"/>
              <a:ext cx="540000" cy="540000"/>
            </a:xfrm>
            <a:prstGeom prst="rect">
              <a:avLst/>
            </a:prstGeom>
            <a:solidFill>
              <a:schemeClr val="lt1"/>
            </a:solidFill>
            <a:ln>
              <a:noFill/>
            </a:ln>
          </p:spPr>
        </p:pic>
        <p:pic>
          <p:nvPicPr>
            <p:cNvPr id="187" name="Google Shape;187;p25"/>
            <p:cNvPicPr preferRelativeResize="0"/>
            <p:nvPr/>
          </p:nvPicPr>
          <p:blipFill rotWithShape="1">
            <a:blip r:embed="rId4">
              <a:alphaModFix/>
            </a:blip>
            <a:srcRect/>
            <a:stretch/>
          </p:blipFill>
          <p:spPr>
            <a:xfrm>
              <a:off x="6031218" y="898328"/>
              <a:ext cx="540000" cy="540000"/>
            </a:xfrm>
            <a:prstGeom prst="rect">
              <a:avLst/>
            </a:prstGeom>
            <a:noFill/>
            <a:ln>
              <a:noFill/>
            </a:ln>
            <a:effectLst/>
          </p:spPr>
        </p:pic>
        <p:pic>
          <p:nvPicPr>
            <p:cNvPr id="188" name="Google Shape;188;p25"/>
            <p:cNvPicPr preferRelativeResize="0"/>
            <p:nvPr/>
          </p:nvPicPr>
          <p:blipFill rotWithShape="1">
            <a:blip r:embed="rId4">
              <a:alphaModFix/>
            </a:blip>
            <a:srcRect/>
            <a:stretch/>
          </p:blipFill>
          <p:spPr>
            <a:xfrm>
              <a:off x="4583187" y="898328"/>
              <a:ext cx="540000" cy="540000"/>
            </a:xfrm>
            <a:prstGeom prst="rect">
              <a:avLst/>
            </a:prstGeom>
            <a:noFill/>
            <a:ln>
              <a:noFill/>
            </a:ln>
          </p:spPr>
        </p:pic>
        <p:pic>
          <p:nvPicPr>
            <p:cNvPr id="189" name="Google Shape;189;p25"/>
            <p:cNvPicPr preferRelativeResize="0"/>
            <p:nvPr/>
          </p:nvPicPr>
          <p:blipFill rotWithShape="1">
            <a:blip r:embed="rId3">
              <a:alphaModFix/>
            </a:blip>
            <a:srcRect/>
            <a:stretch/>
          </p:blipFill>
          <p:spPr>
            <a:xfrm>
              <a:off x="10730117" y="2027731"/>
              <a:ext cx="540000" cy="540000"/>
            </a:xfrm>
            <a:prstGeom prst="rect">
              <a:avLst/>
            </a:prstGeom>
            <a:noFill/>
            <a:ln>
              <a:noFill/>
            </a:ln>
          </p:spPr>
        </p:pic>
        <p:pic>
          <p:nvPicPr>
            <p:cNvPr id="190" name="Google Shape;190;p25"/>
            <p:cNvPicPr preferRelativeResize="0"/>
            <p:nvPr/>
          </p:nvPicPr>
          <p:blipFill rotWithShape="1">
            <a:blip r:embed="rId5">
              <a:alphaModFix/>
            </a:blip>
            <a:srcRect/>
            <a:stretch/>
          </p:blipFill>
          <p:spPr>
            <a:xfrm>
              <a:off x="9163711" y="1992235"/>
              <a:ext cx="543335" cy="540000"/>
            </a:xfrm>
            <a:prstGeom prst="rect">
              <a:avLst/>
            </a:prstGeom>
            <a:noFill/>
            <a:ln>
              <a:noFill/>
            </a:ln>
          </p:spPr>
        </p:pic>
        <p:pic>
          <p:nvPicPr>
            <p:cNvPr id="191" name="Google Shape;191;p25"/>
            <p:cNvPicPr preferRelativeResize="0"/>
            <p:nvPr/>
          </p:nvPicPr>
          <p:blipFill rotWithShape="1">
            <a:blip r:embed="rId4">
              <a:alphaModFix/>
            </a:blip>
            <a:srcRect/>
            <a:stretch/>
          </p:blipFill>
          <p:spPr>
            <a:xfrm>
              <a:off x="7598629" y="1992235"/>
              <a:ext cx="540000" cy="540000"/>
            </a:xfrm>
            <a:prstGeom prst="rect">
              <a:avLst/>
            </a:prstGeom>
            <a:noFill/>
            <a:ln>
              <a:noFill/>
            </a:ln>
          </p:spPr>
        </p:pic>
        <p:pic>
          <p:nvPicPr>
            <p:cNvPr id="192" name="Google Shape;192;p25"/>
            <p:cNvPicPr preferRelativeResize="0"/>
            <p:nvPr/>
          </p:nvPicPr>
          <p:blipFill rotWithShape="1">
            <a:blip r:embed="rId4">
              <a:alphaModFix/>
            </a:blip>
            <a:srcRect/>
            <a:stretch/>
          </p:blipFill>
          <p:spPr>
            <a:xfrm>
              <a:off x="6021270" y="2016860"/>
              <a:ext cx="540000" cy="540000"/>
            </a:xfrm>
            <a:prstGeom prst="rect">
              <a:avLst/>
            </a:prstGeom>
            <a:noFill/>
            <a:ln>
              <a:noFill/>
            </a:ln>
          </p:spPr>
        </p:pic>
        <p:pic>
          <p:nvPicPr>
            <p:cNvPr id="193" name="Google Shape;193;p25"/>
            <p:cNvPicPr preferRelativeResize="0"/>
            <p:nvPr/>
          </p:nvPicPr>
          <p:blipFill rotWithShape="1">
            <a:blip r:embed="rId6">
              <a:alphaModFix/>
            </a:blip>
            <a:srcRect/>
            <a:stretch/>
          </p:blipFill>
          <p:spPr>
            <a:xfrm>
              <a:off x="4583187" y="1980717"/>
              <a:ext cx="543333" cy="540000"/>
            </a:xfrm>
            <a:prstGeom prst="rect">
              <a:avLst/>
            </a:prstGeom>
            <a:noFill/>
            <a:ln>
              <a:noFill/>
            </a:ln>
          </p:spPr>
        </p:pic>
        <p:pic>
          <p:nvPicPr>
            <p:cNvPr id="194" name="Google Shape;194;p25"/>
            <p:cNvPicPr preferRelativeResize="0"/>
            <p:nvPr/>
          </p:nvPicPr>
          <p:blipFill rotWithShape="1">
            <a:blip r:embed="rId3">
              <a:alphaModFix/>
            </a:blip>
            <a:srcRect/>
            <a:stretch/>
          </p:blipFill>
          <p:spPr>
            <a:xfrm>
              <a:off x="4583187" y="3124881"/>
              <a:ext cx="540000" cy="540000"/>
            </a:xfrm>
            <a:prstGeom prst="rect">
              <a:avLst/>
            </a:prstGeom>
            <a:noFill/>
            <a:ln>
              <a:noFill/>
            </a:ln>
          </p:spPr>
        </p:pic>
        <p:pic>
          <p:nvPicPr>
            <p:cNvPr id="195" name="Google Shape;195;p25"/>
            <p:cNvPicPr preferRelativeResize="0"/>
            <p:nvPr/>
          </p:nvPicPr>
          <p:blipFill rotWithShape="1">
            <a:blip r:embed="rId3">
              <a:alphaModFix/>
            </a:blip>
            <a:srcRect/>
            <a:stretch/>
          </p:blipFill>
          <p:spPr>
            <a:xfrm>
              <a:off x="7598629" y="3112581"/>
              <a:ext cx="540000" cy="540000"/>
            </a:xfrm>
            <a:prstGeom prst="rect">
              <a:avLst/>
            </a:prstGeom>
            <a:noFill/>
            <a:ln>
              <a:noFill/>
            </a:ln>
          </p:spPr>
        </p:pic>
        <p:pic>
          <p:nvPicPr>
            <p:cNvPr id="196" name="Google Shape;196;p25"/>
            <p:cNvPicPr preferRelativeResize="0"/>
            <p:nvPr/>
          </p:nvPicPr>
          <p:blipFill rotWithShape="1">
            <a:blip r:embed="rId6">
              <a:alphaModFix/>
            </a:blip>
            <a:srcRect/>
            <a:stretch/>
          </p:blipFill>
          <p:spPr>
            <a:xfrm>
              <a:off x="6031218" y="3136399"/>
              <a:ext cx="543333" cy="540000"/>
            </a:xfrm>
            <a:prstGeom prst="rect">
              <a:avLst/>
            </a:prstGeom>
            <a:noFill/>
            <a:ln>
              <a:noFill/>
            </a:ln>
          </p:spPr>
        </p:pic>
        <p:sp>
          <p:nvSpPr>
            <p:cNvPr id="197" name="Google Shape;197;p25"/>
            <p:cNvSpPr/>
            <p:nvPr/>
          </p:nvSpPr>
          <p:spPr>
            <a:xfrm>
              <a:off x="10749584" y="3153292"/>
              <a:ext cx="547298" cy="540000"/>
            </a:xfrm>
            <a:prstGeom prst="ellipse">
              <a:avLst/>
            </a:prstGeom>
            <a:noFill/>
            <a:ln w="19050" cap="flat" cmpd="sng">
              <a:solidFill>
                <a:srgbClr val="0099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000000"/>
                </a:buClr>
                <a:buSzPts val="540"/>
                <a:buFont typeface="Noto Sans Symbols"/>
                <a:buNone/>
              </a:pPr>
              <a:endParaRPr sz="1200" b="0" i="0" u="none" strike="noStrike" cap="none">
                <a:solidFill>
                  <a:srgbClr val="99FE00"/>
                </a:solidFill>
                <a:latin typeface="Arial"/>
                <a:ea typeface="Arial"/>
                <a:cs typeface="Arial"/>
                <a:sym typeface="Arial"/>
              </a:endParaRPr>
            </a:p>
          </p:txBody>
        </p:sp>
        <p:pic>
          <p:nvPicPr>
            <p:cNvPr id="198" name="Google Shape;198;p25"/>
            <p:cNvPicPr preferRelativeResize="0"/>
            <p:nvPr/>
          </p:nvPicPr>
          <p:blipFill rotWithShape="1">
            <a:blip r:embed="rId4">
              <a:alphaModFix/>
            </a:blip>
            <a:srcRect/>
            <a:stretch/>
          </p:blipFill>
          <p:spPr>
            <a:xfrm>
              <a:off x="9164373" y="3188312"/>
              <a:ext cx="540000" cy="540000"/>
            </a:xfrm>
            <a:prstGeom prst="rect">
              <a:avLst/>
            </a:prstGeom>
            <a:noFill/>
            <a:ln>
              <a:noFill/>
            </a:ln>
          </p:spPr>
        </p:pic>
        <p:pic>
          <p:nvPicPr>
            <p:cNvPr id="200" name="Google Shape;200;p25"/>
            <p:cNvPicPr preferRelativeResize="0"/>
            <p:nvPr/>
          </p:nvPicPr>
          <p:blipFill rotWithShape="1">
            <a:blip r:embed="rId3">
              <a:alphaModFix/>
            </a:blip>
            <a:srcRect/>
            <a:stretch/>
          </p:blipFill>
          <p:spPr>
            <a:xfrm>
              <a:off x="6031218" y="4300394"/>
              <a:ext cx="540000" cy="540000"/>
            </a:xfrm>
            <a:prstGeom prst="rect">
              <a:avLst/>
            </a:prstGeom>
            <a:noFill/>
            <a:ln>
              <a:noFill/>
            </a:ln>
          </p:spPr>
        </p:pic>
        <p:pic>
          <p:nvPicPr>
            <p:cNvPr id="201" name="Google Shape;201;p25"/>
            <p:cNvPicPr preferRelativeResize="0"/>
            <p:nvPr/>
          </p:nvPicPr>
          <p:blipFill rotWithShape="1">
            <a:blip r:embed="rId3">
              <a:alphaModFix/>
            </a:blip>
            <a:srcRect/>
            <a:stretch/>
          </p:blipFill>
          <p:spPr>
            <a:xfrm>
              <a:off x="4614091" y="4342243"/>
              <a:ext cx="540000" cy="540000"/>
            </a:xfrm>
            <a:prstGeom prst="rect">
              <a:avLst/>
            </a:prstGeom>
            <a:noFill/>
            <a:ln>
              <a:noFill/>
            </a:ln>
          </p:spPr>
        </p:pic>
        <p:pic>
          <p:nvPicPr>
            <p:cNvPr id="202" name="Google Shape;202;p25"/>
            <p:cNvPicPr preferRelativeResize="0"/>
            <p:nvPr/>
          </p:nvPicPr>
          <p:blipFill rotWithShape="1">
            <a:blip r:embed="rId4">
              <a:alphaModFix/>
            </a:blip>
            <a:srcRect/>
            <a:stretch/>
          </p:blipFill>
          <p:spPr>
            <a:xfrm>
              <a:off x="7598629" y="4282600"/>
              <a:ext cx="540000" cy="540000"/>
            </a:xfrm>
            <a:prstGeom prst="rect">
              <a:avLst/>
            </a:prstGeom>
            <a:noFill/>
            <a:ln>
              <a:noFill/>
            </a:ln>
          </p:spPr>
        </p:pic>
        <p:sp>
          <p:nvSpPr>
            <p:cNvPr id="203" name="Google Shape;203;p25"/>
            <p:cNvSpPr/>
            <p:nvPr/>
          </p:nvSpPr>
          <p:spPr>
            <a:xfrm>
              <a:off x="10752161" y="4280562"/>
              <a:ext cx="547298" cy="540000"/>
            </a:xfrm>
            <a:prstGeom prst="ellipse">
              <a:avLst/>
            </a:prstGeom>
            <a:noFill/>
            <a:ln w="19050" cap="flat" cmpd="sng">
              <a:solidFill>
                <a:srgbClr val="0099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000000"/>
                </a:buClr>
                <a:buSzPts val="540"/>
                <a:buFont typeface="Noto Sans Symbols"/>
                <a:buNone/>
              </a:pPr>
              <a:endParaRPr sz="1200" b="0" i="0" u="none" strike="noStrike" cap="none">
                <a:solidFill>
                  <a:srgbClr val="99FE00"/>
                </a:solidFill>
                <a:latin typeface="Arial"/>
                <a:ea typeface="Arial"/>
                <a:cs typeface="Arial"/>
                <a:sym typeface="Arial"/>
              </a:endParaRPr>
            </a:p>
          </p:txBody>
        </p:sp>
        <p:pic>
          <p:nvPicPr>
            <p:cNvPr id="204" name="Google Shape;204;p25"/>
            <p:cNvPicPr preferRelativeResize="0"/>
            <p:nvPr/>
          </p:nvPicPr>
          <p:blipFill rotWithShape="1">
            <a:blip r:embed="rId3">
              <a:alphaModFix/>
            </a:blip>
            <a:srcRect/>
            <a:stretch/>
          </p:blipFill>
          <p:spPr>
            <a:xfrm>
              <a:off x="9163711" y="5418535"/>
              <a:ext cx="540000" cy="540000"/>
            </a:xfrm>
            <a:prstGeom prst="rect">
              <a:avLst/>
            </a:prstGeom>
            <a:noFill/>
            <a:ln>
              <a:noFill/>
            </a:ln>
          </p:spPr>
        </p:pic>
        <p:pic>
          <p:nvPicPr>
            <p:cNvPr id="205" name="Google Shape;205;p25"/>
            <p:cNvPicPr preferRelativeResize="0"/>
            <p:nvPr/>
          </p:nvPicPr>
          <p:blipFill rotWithShape="1">
            <a:blip r:embed="rId6">
              <a:alphaModFix/>
            </a:blip>
            <a:srcRect/>
            <a:stretch/>
          </p:blipFill>
          <p:spPr>
            <a:xfrm>
              <a:off x="10749584" y="5398218"/>
              <a:ext cx="543333" cy="540000"/>
            </a:xfrm>
            <a:prstGeom prst="rect">
              <a:avLst/>
            </a:prstGeom>
            <a:noFill/>
            <a:ln>
              <a:noFill/>
            </a:ln>
          </p:spPr>
        </p:pic>
        <p:pic>
          <p:nvPicPr>
            <p:cNvPr id="206" name="Google Shape;206;p25"/>
            <p:cNvPicPr preferRelativeResize="0"/>
            <p:nvPr/>
          </p:nvPicPr>
          <p:blipFill rotWithShape="1">
            <a:blip r:embed="rId4">
              <a:alphaModFix/>
            </a:blip>
            <a:srcRect/>
            <a:stretch/>
          </p:blipFill>
          <p:spPr>
            <a:xfrm>
              <a:off x="7598629" y="5448035"/>
              <a:ext cx="540000" cy="540000"/>
            </a:xfrm>
            <a:prstGeom prst="rect">
              <a:avLst/>
            </a:prstGeom>
            <a:noFill/>
            <a:ln>
              <a:noFill/>
            </a:ln>
          </p:spPr>
        </p:pic>
        <p:pic>
          <p:nvPicPr>
            <p:cNvPr id="207" name="Google Shape;207;p25"/>
            <p:cNvPicPr preferRelativeResize="0"/>
            <p:nvPr/>
          </p:nvPicPr>
          <p:blipFill rotWithShape="1">
            <a:blip r:embed="rId3">
              <a:alphaModFix/>
            </a:blip>
            <a:srcRect/>
            <a:stretch/>
          </p:blipFill>
          <p:spPr>
            <a:xfrm>
              <a:off x="6062123" y="5427671"/>
              <a:ext cx="540000" cy="540000"/>
            </a:xfrm>
            <a:prstGeom prst="rect">
              <a:avLst/>
            </a:prstGeom>
            <a:noFill/>
            <a:ln>
              <a:noFill/>
            </a:ln>
          </p:spPr>
        </p:pic>
        <p:pic>
          <p:nvPicPr>
            <p:cNvPr id="208" name="Google Shape;208;p25"/>
            <p:cNvPicPr preferRelativeResize="0"/>
            <p:nvPr/>
          </p:nvPicPr>
          <p:blipFill rotWithShape="1">
            <a:blip r:embed="rId6">
              <a:alphaModFix/>
            </a:blip>
            <a:srcRect/>
            <a:stretch/>
          </p:blipFill>
          <p:spPr>
            <a:xfrm>
              <a:off x="4610758" y="5485097"/>
              <a:ext cx="543333" cy="540000"/>
            </a:xfrm>
            <a:prstGeom prst="rect">
              <a:avLst/>
            </a:prstGeom>
            <a:noFill/>
            <a:ln>
              <a:noFill/>
            </a:ln>
          </p:spPr>
        </p:pic>
        <p:sp>
          <p:nvSpPr>
            <p:cNvPr id="209" name="Google Shape;209;p25"/>
            <p:cNvSpPr txBox="1"/>
            <p:nvPr/>
          </p:nvSpPr>
          <p:spPr>
            <a:xfrm>
              <a:off x="4216566" y="144771"/>
              <a:ext cx="1224000" cy="6032445"/>
            </a:xfrm>
            <a:prstGeom prst="rect">
              <a:avLst/>
            </a:prstGeom>
            <a:noFill/>
            <a:ln w="9525" cap="flat" cmpd="sng">
              <a:solidFill>
                <a:srgbClr val="1EBAD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1000" b="1" i="0" u="none" strike="noStrike" cap="none">
                  <a:solidFill>
                    <a:srgbClr val="000000"/>
                  </a:solidFill>
                  <a:latin typeface="Arial"/>
                  <a:ea typeface="Arial"/>
                  <a:cs typeface="Arial"/>
                  <a:sym typeface="Arial"/>
                </a:rPr>
                <a:t>Data Engineer</a:t>
              </a:r>
              <a:endParaRPr/>
            </a:p>
          </p:txBody>
        </p:sp>
        <p:pic>
          <p:nvPicPr>
            <p:cNvPr id="210" name="Google Shape;210;p25"/>
            <p:cNvPicPr preferRelativeResize="0"/>
            <p:nvPr/>
          </p:nvPicPr>
          <p:blipFill rotWithShape="1">
            <a:blip r:embed="rId3">
              <a:alphaModFix/>
            </a:blip>
            <a:srcRect/>
            <a:stretch/>
          </p:blipFill>
          <p:spPr>
            <a:xfrm>
              <a:off x="2798923" y="6379174"/>
              <a:ext cx="180000" cy="180000"/>
            </a:xfrm>
            <a:prstGeom prst="rect">
              <a:avLst/>
            </a:prstGeom>
            <a:noFill/>
            <a:ln>
              <a:noFill/>
            </a:ln>
          </p:spPr>
        </p:pic>
        <p:sp>
          <p:nvSpPr>
            <p:cNvPr id="211" name="Google Shape;211;p25"/>
            <p:cNvSpPr/>
            <p:nvPr/>
          </p:nvSpPr>
          <p:spPr>
            <a:xfrm>
              <a:off x="1013358" y="6379174"/>
              <a:ext cx="182432" cy="180000"/>
            </a:xfrm>
            <a:prstGeom prst="ellipse">
              <a:avLst/>
            </a:prstGeom>
            <a:noFill/>
            <a:ln w="19050" cap="flat" cmpd="sng">
              <a:solidFill>
                <a:srgbClr val="0099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2000"/>
                </a:lnSpc>
                <a:spcBef>
                  <a:spcPts val="0"/>
                </a:spcBef>
                <a:spcAft>
                  <a:spcPts val="0"/>
                </a:spcAft>
                <a:buClr>
                  <a:srgbClr val="000000"/>
                </a:buClr>
                <a:buSzPts val="540"/>
                <a:buFont typeface="Noto Sans Symbols"/>
                <a:buNone/>
              </a:pPr>
              <a:endParaRPr sz="1200" b="0" i="0" u="none" strike="noStrike" cap="none">
                <a:solidFill>
                  <a:srgbClr val="99FE00"/>
                </a:solidFill>
                <a:latin typeface="Arial"/>
                <a:ea typeface="Arial"/>
                <a:cs typeface="Arial"/>
                <a:sym typeface="Arial"/>
              </a:endParaRPr>
            </a:p>
          </p:txBody>
        </p:sp>
        <p:sp>
          <p:nvSpPr>
            <p:cNvPr id="212" name="Google Shape;212;p25"/>
            <p:cNvSpPr txBox="1"/>
            <p:nvPr/>
          </p:nvSpPr>
          <p:spPr>
            <a:xfrm>
              <a:off x="2230017" y="6549266"/>
              <a:ext cx="1317812" cy="2543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700" b="0" i="0" u="none" strike="noStrike" cap="none">
                  <a:solidFill>
                    <a:srgbClr val="7F7F7F"/>
                  </a:solidFill>
                  <a:latin typeface="Arial"/>
                  <a:ea typeface="Arial"/>
                  <a:cs typeface="Arial"/>
                  <a:sym typeface="Arial"/>
                </a:rPr>
                <a:t>Very Important</a:t>
              </a:r>
              <a:endParaRPr/>
            </a:p>
          </p:txBody>
        </p:sp>
        <p:sp>
          <p:nvSpPr>
            <p:cNvPr id="213" name="Google Shape;213;p25"/>
            <p:cNvSpPr txBox="1"/>
            <p:nvPr/>
          </p:nvSpPr>
          <p:spPr>
            <a:xfrm>
              <a:off x="487751" y="6549266"/>
              <a:ext cx="1317812" cy="2543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AU" sz="700" b="0" i="0" u="none" strike="noStrike" cap="none">
                  <a:solidFill>
                    <a:srgbClr val="7F7F7F"/>
                  </a:solidFill>
                  <a:latin typeface="Arial"/>
                  <a:ea typeface="Arial"/>
                  <a:cs typeface="Arial"/>
                  <a:sym typeface="Arial"/>
                </a:rPr>
                <a:t>Not Important</a:t>
              </a:r>
              <a:endParaRPr/>
            </a:p>
          </p:txBody>
        </p:sp>
        <p:cxnSp>
          <p:nvCxnSpPr>
            <p:cNvPr id="214" name="Google Shape;214;p25"/>
            <p:cNvCxnSpPr/>
            <p:nvPr/>
          </p:nvCxnSpPr>
          <p:spPr>
            <a:xfrm>
              <a:off x="1331089" y="6465774"/>
              <a:ext cx="1296364" cy="0"/>
            </a:xfrm>
            <a:prstGeom prst="straightConnector1">
              <a:avLst/>
            </a:prstGeom>
            <a:noFill/>
            <a:ln w="9525" cap="flat" cmpd="sng">
              <a:solidFill>
                <a:srgbClr val="7F7F7F"/>
              </a:solidFill>
              <a:prstDash val="solid"/>
              <a:round/>
              <a:headEnd type="triangle" w="med" len="med"/>
              <a:tailEnd type="triangle" w="med" len="med"/>
            </a:ln>
          </p:spPr>
        </p:cxnSp>
        <p:pic>
          <p:nvPicPr>
            <p:cNvPr id="49" name="Google Shape;190;p25">
              <a:extLst>
                <a:ext uri="{FF2B5EF4-FFF2-40B4-BE49-F238E27FC236}">
                  <a16:creationId xmlns:a16="http://schemas.microsoft.com/office/drawing/2014/main" id="{C100B8A6-A9D4-834C-92A2-03D8E4EF332C}"/>
                </a:ext>
              </a:extLst>
            </p:cNvPr>
            <p:cNvPicPr preferRelativeResize="0"/>
            <p:nvPr/>
          </p:nvPicPr>
          <p:blipFill rotWithShape="1">
            <a:blip r:embed="rId5">
              <a:alphaModFix/>
            </a:blip>
            <a:srcRect/>
            <a:stretch/>
          </p:blipFill>
          <p:spPr>
            <a:xfrm>
              <a:off x="9162705" y="4230801"/>
              <a:ext cx="543335" cy="540000"/>
            </a:xfrm>
            <a:prstGeom prst="rect">
              <a:avLst/>
            </a:prstGeom>
            <a:noFill/>
            <a:ln>
              <a:noFill/>
            </a:ln>
          </p:spPr>
        </p:pic>
      </p:grpSp>
    </p:spTree>
    <p:extLst>
      <p:ext uri="{BB962C8B-B14F-4D97-AF65-F5344CB8AC3E}">
        <p14:creationId xmlns:p14="http://schemas.microsoft.com/office/powerpoint/2010/main" val="294265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Google Shape;197;p30"/>
          <p:cNvSpPr txBox="1">
            <a:spLocks noGrp="1"/>
          </p:cNvSpPr>
          <p:nvPr>
            <p:ph type="title"/>
          </p:nvPr>
        </p:nvSpPr>
        <p:spPr>
          <a:xfrm>
            <a:off x="1267261" y="377099"/>
            <a:ext cx="10709835" cy="1016001"/>
          </a:xfrm>
          <a:prstGeom prst="rect">
            <a:avLst/>
          </a:prstGeom>
        </p:spPr>
        <p:txBody>
          <a:bodyPr>
            <a:normAutofit/>
          </a:bodyPr>
          <a:lstStyle/>
          <a:p>
            <a:r>
              <a:rPr lang="en-AU" sz="3600" b="1" dirty="0">
                <a:solidFill>
                  <a:srgbClr val="1EBADD"/>
                </a:solidFill>
              </a:rPr>
              <a:t>Data Science skills for industry</a:t>
            </a:r>
            <a:endParaRPr sz="3600" b="1" dirty="0">
              <a:solidFill>
                <a:srgbClr val="1EBADD"/>
              </a:solidFill>
            </a:endParaRPr>
          </a:p>
        </p:txBody>
      </p:sp>
      <p:sp>
        <p:nvSpPr>
          <p:cNvPr id="277" name="Slide Number"/>
          <p:cNvSpPr txBox="1">
            <a:spLocks noGrp="1"/>
          </p:cNvSpPr>
          <p:nvPr>
            <p:ph type="sldNum" sz="quarter" idx="2"/>
          </p:nvPr>
        </p:nvSpPr>
        <p:spPr>
          <a:xfrm>
            <a:off x="358549" y="6253099"/>
            <a:ext cx="258583" cy="4596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278" name="TextBox 4"/>
          <p:cNvSpPr txBox="1"/>
          <p:nvPr/>
        </p:nvSpPr>
        <p:spPr>
          <a:xfrm>
            <a:off x="159708" y="6244421"/>
            <a:ext cx="524438" cy="485139"/>
          </a:xfrm>
          <a:prstGeom prst="rect">
            <a:avLst/>
          </a:prstGeom>
          <a:solidFill>
            <a:srgbClr val="1EBADD"/>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2500">
                <a:solidFill>
                  <a:srgbClr val="FFFFFF"/>
                </a:solidFill>
              </a:defRPr>
            </a:lvl1pPr>
          </a:lstStyle>
          <a:p>
            <a:r>
              <a:t>5</a:t>
            </a:r>
          </a:p>
        </p:txBody>
      </p:sp>
      <p:sp>
        <p:nvSpPr>
          <p:cNvPr id="8" name="Rectangle 7">
            <a:extLst>
              <a:ext uri="{FF2B5EF4-FFF2-40B4-BE49-F238E27FC236}">
                <a16:creationId xmlns:a16="http://schemas.microsoft.com/office/drawing/2014/main" id="{162D02C8-A6E2-874A-9A72-3144E0E1E3CB}"/>
              </a:ext>
            </a:extLst>
          </p:cNvPr>
          <p:cNvSpPr/>
          <p:nvPr/>
        </p:nvSpPr>
        <p:spPr>
          <a:xfrm>
            <a:off x="1426476" y="5792394"/>
            <a:ext cx="3300413" cy="437784"/>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Programming</a:t>
            </a:r>
            <a:endParaRPr kumimoji="0" lang="en-US"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9" name="Rectangle 8">
            <a:extLst>
              <a:ext uri="{FF2B5EF4-FFF2-40B4-BE49-F238E27FC236}">
                <a16:creationId xmlns:a16="http://schemas.microsoft.com/office/drawing/2014/main" id="{CB80E471-FA62-7340-B5A9-4FC7CF61D729}"/>
              </a:ext>
            </a:extLst>
          </p:cNvPr>
          <p:cNvSpPr/>
          <p:nvPr/>
        </p:nvSpPr>
        <p:spPr>
          <a:xfrm>
            <a:off x="3743434" y="5144278"/>
            <a:ext cx="4593433" cy="512544"/>
          </a:xfrm>
          <a:prstGeom prst="rect">
            <a:avLst/>
          </a:prstGeom>
          <a:solidFill>
            <a:schemeClr val="accent2">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Computational Math and statistics</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err="1">
                <a:ln>
                  <a:noFill/>
                </a:ln>
                <a:solidFill>
                  <a:srgbClr val="000000"/>
                </a:solidFill>
                <a:effectLst/>
                <a:uFillTx/>
                <a:latin typeface="Calibri"/>
                <a:ea typeface="Calibri"/>
                <a:cs typeface="Calibri"/>
                <a:sym typeface="Calibri"/>
              </a:rPr>
              <a:t>Numpy</a:t>
            </a:r>
            <a:r>
              <a:rPr kumimoji="0" lang="en-US" sz="1200" b="0" i="0" u="none" strike="noStrike" cap="none" spc="0" normalizeH="0" baseline="0" dirty="0">
                <a:ln>
                  <a:noFill/>
                </a:ln>
                <a:solidFill>
                  <a:srgbClr val="000000"/>
                </a:solidFill>
                <a:effectLst/>
                <a:uFillTx/>
                <a:latin typeface="Calibri"/>
                <a:ea typeface="Calibri"/>
                <a:cs typeface="Calibri"/>
                <a:sym typeface="Calibri"/>
              </a:rPr>
              <a:t>, matplotlib</a:t>
            </a:r>
          </a:p>
        </p:txBody>
      </p:sp>
      <p:sp>
        <p:nvSpPr>
          <p:cNvPr id="10" name="Rectangle 9">
            <a:extLst>
              <a:ext uri="{FF2B5EF4-FFF2-40B4-BE49-F238E27FC236}">
                <a16:creationId xmlns:a16="http://schemas.microsoft.com/office/drawing/2014/main" id="{8977FB52-DFD7-BB42-98F0-307D060E10E7}"/>
              </a:ext>
            </a:extLst>
          </p:cNvPr>
          <p:cNvSpPr/>
          <p:nvPr/>
        </p:nvSpPr>
        <p:spPr>
          <a:xfrm>
            <a:off x="6650940" y="5799048"/>
            <a:ext cx="1685925" cy="437784"/>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Math</a:t>
            </a:r>
            <a:endParaRPr kumimoji="0" lang="en-US"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1" name="Rectangle 10">
            <a:extLst>
              <a:ext uri="{FF2B5EF4-FFF2-40B4-BE49-F238E27FC236}">
                <a16:creationId xmlns:a16="http://schemas.microsoft.com/office/drawing/2014/main" id="{DC323893-7372-B74E-90AD-ACE6FBAE349A}"/>
              </a:ext>
            </a:extLst>
          </p:cNvPr>
          <p:cNvSpPr/>
          <p:nvPr/>
        </p:nvSpPr>
        <p:spPr>
          <a:xfrm>
            <a:off x="4845952" y="5799047"/>
            <a:ext cx="1685925" cy="437784"/>
          </a:xfrm>
          <a:prstGeom prst="rect">
            <a:avLst/>
          </a:prstGeom>
          <a:solidFill>
            <a:schemeClr val="accent5">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Statistics</a:t>
            </a:r>
            <a:endParaRPr kumimoji="0" lang="en-US" sz="14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2" name="Rectangle 11">
            <a:extLst>
              <a:ext uri="{FF2B5EF4-FFF2-40B4-BE49-F238E27FC236}">
                <a16:creationId xmlns:a16="http://schemas.microsoft.com/office/drawing/2014/main" id="{5EE1A2E2-0437-354C-99A1-3544A27F81EF}"/>
              </a:ext>
            </a:extLst>
          </p:cNvPr>
          <p:cNvSpPr/>
          <p:nvPr/>
        </p:nvSpPr>
        <p:spPr>
          <a:xfrm>
            <a:off x="1426476" y="3390785"/>
            <a:ext cx="2197900" cy="2266038"/>
          </a:xfrm>
          <a:prstGeom prst="rect">
            <a:avLst/>
          </a:prstGeom>
          <a:solidFill>
            <a:schemeClr val="accent3">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Software Engineering</a:t>
            </a:r>
          </a:p>
          <a:p>
            <a:pPr marL="0" marR="0" indent="0" algn="ctr"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dirty="0">
                <a:ln>
                  <a:noFill/>
                </a:ln>
                <a:solidFill>
                  <a:srgbClr val="000000"/>
                </a:solidFill>
                <a:effectLst/>
                <a:uFillTx/>
                <a:latin typeface="Calibri"/>
                <a:ea typeface="Calibri"/>
                <a:cs typeface="Calibri"/>
                <a:sym typeface="Calibri"/>
              </a:rPr>
              <a:t>Software Development Lifecycle, cloud computing </a:t>
            </a:r>
          </a:p>
        </p:txBody>
      </p:sp>
      <p:sp>
        <p:nvSpPr>
          <p:cNvPr id="13" name="Rectangle 12">
            <a:extLst>
              <a:ext uri="{FF2B5EF4-FFF2-40B4-BE49-F238E27FC236}">
                <a16:creationId xmlns:a16="http://schemas.microsoft.com/office/drawing/2014/main" id="{EDBADC83-40BB-014B-8462-81C2EB8DD855}"/>
              </a:ext>
            </a:extLst>
          </p:cNvPr>
          <p:cNvSpPr/>
          <p:nvPr/>
        </p:nvSpPr>
        <p:spPr>
          <a:xfrm>
            <a:off x="3743433" y="4398794"/>
            <a:ext cx="4593433" cy="603258"/>
          </a:xfrm>
          <a:prstGeom prst="rect">
            <a:avLst/>
          </a:prstGeom>
          <a:solidFill>
            <a:schemeClr val="accent2">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Data Analysis</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Calibri"/>
                <a:ea typeface="Calibri"/>
                <a:cs typeface="Calibri"/>
                <a:sym typeface="Calibri"/>
              </a:rPr>
              <a:t>Pandas</a:t>
            </a:r>
          </a:p>
        </p:txBody>
      </p:sp>
      <p:sp>
        <p:nvSpPr>
          <p:cNvPr id="14" name="Rectangle 13">
            <a:extLst>
              <a:ext uri="{FF2B5EF4-FFF2-40B4-BE49-F238E27FC236}">
                <a16:creationId xmlns:a16="http://schemas.microsoft.com/office/drawing/2014/main" id="{2949EF41-D2E8-7D44-8B5C-083471ECA6AC}"/>
              </a:ext>
            </a:extLst>
          </p:cNvPr>
          <p:cNvSpPr/>
          <p:nvPr/>
        </p:nvSpPr>
        <p:spPr>
          <a:xfrm>
            <a:off x="3743432" y="3390785"/>
            <a:ext cx="4593433" cy="901294"/>
          </a:xfrm>
          <a:prstGeom prst="rect">
            <a:avLst/>
          </a:prstGeom>
          <a:solidFill>
            <a:schemeClr val="accent2">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Machine Learning</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err="1">
                <a:ln>
                  <a:noFill/>
                </a:ln>
                <a:solidFill>
                  <a:srgbClr val="000000"/>
                </a:solidFill>
                <a:effectLst/>
                <a:uFillTx/>
                <a:latin typeface="Calibri"/>
                <a:ea typeface="Calibri"/>
                <a:cs typeface="Calibri"/>
                <a:sym typeface="Calibri"/>
              </a:rPr>
              <a:t>Scikit</a:t>
            </a:r>
            <a:r>
              <a:rPr kumimoji="0" lang="en-US" sz="1200" b="0" i="0" u="none" strike="noStrike" cap="none" spc="0" normalizeH="0" baseline="0" dirty="0">
                <a:ln>
                  <a:noFill/>
                </a:ln>
                <a:solidFill>
                  <a:srgbClr val="000000"/>
                </a:solidFill>
                <a:effectLst/>
                <a:uFillTx/>
                <a:latin typeface="Calibri"/>
                <a:ea typeface="Calibri"/>
                <a:cs typeface="Calibri"/>
                <a:sym typeface="Calibri"/>
              </a:rPr>
              <a:t> Learn, </a:t>
            </a:r>
            <a:r>
              <a:rPr kumimoji="0" lang="en-US" sz="1200" b="0" i="0" u="none" strike="noStrike" cap="none" spc="0" normalizeH="0" baseline="0" dirty="0" err="1">
                <a:ln>
                  <a:noFill/>
                </a:ln>
                <a:solidFill>
                  <a:srgbClr val="000000"/>
                </a:solidFill>
                <a:effectLst/>
                <a:uFillTx/>
                <a:latin typeface="Calibri"/>
                <a:ea typeface="Calibri"/>
                <a:cs typeface="Calibri"/>
                <a:sym typeface="Calibri"/>
              </a:rPr>
              <a:t>Keras</a:t>
            </a:r>
            <a:endParaRPr kumimoji="0" lang="en-US" sz="12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15" name="Rectangle 14">
            <a:extLst>
              <a:ext uri="{FF2B5EF4-FFF2-40B4-BE49-F238E27FC236}">
                <a16:creationId xmlns:a16="http://schemas.microsoft.com/office/drawing/2014/main" id="{4292410B-F1E8-204B-B8DB-CD6D2EBAB880}"/>
              </a:ext>
            </a:extLst>
          </p:cNvPr>
          <p:cNvSpPr/>
          <p:nvPr/>
        </p:nvSpPr>
        <p:spPr>
          <a:xfrm>
            <a:off x="8455921" y="3390785"/>
            <a:ext cx="2157414" cy="2862314"/>
          </a:xfrm>
          <a:prstGeom prst="rect">
            <a:avLst/>
          </a:prstGeom>
          <a:solidFill>
            <a:schemeClr val="accent6">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Soft skills</a:t>
            </a:r>
          </a:p>
          <a:p>
            <a:pPr marL="0" marR="0" indent="0" algn="ctr"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Calibri"/>
                <a:ea typeface="Calibri"/>
                <a:cs typeface="Calibri"/>
                <a:sym typeface="Calibri"/>
              </a:rPr>
              <a:t>Data-driven mindset, Communication, questioning, visualization, stakeholder’s management, </a:t>
            </a:r>
            <a:r>
              <a:rPr kumimoji="0" lang="en-US" sz="1200" b="0" i="1" u="none" strike="noStrike" cap="none" spc="0" normalizeH="0" baseline="0" dirty="0">
                <a:ln>
                  <a:noFill/>
                </a:ln>
                <a:solidFill>
                  <a:srgbClr val="000000"/>
                </a:solidFill>
                <a:effectLst/>
                <a:uFillTx/>
                <a:latin typeface="Calibri"/>
                <a:ea typeface="Calibri"/>
                <a:cs typeface="Calibri"/>
                <a:sym typeface="Calibri"/>
              </a:rPr>
              <a:t>domain knowledge</a:t>
            </a:r>
          </a:p>
        </p:txBody>
      </p:sp>
      <p:sp>
        <p:nvSpPr>
          <p:cNvPr id="16" name="Rectangle 15">
            <a:extLst>
              <a:ext uri="{FF2B5EF4-FFF2-40B4-BE49-F238E27FC236}">
                <a16:creationId xmlns:a16="http://schemas.microsoft.com/office/drawing/2014/main" id="{2D266E32-A4B7-5140-A58A-8DE4665D9CD5}"/>
              </a:ext>
            </a:extLst>
          </p:cNvPr>
          <p:cNvSpPr/>
          <p:nvPr/>
        </p:nvSpPr>
        <p:spPr>
          <a:xfrm>
            <a:off x="1426462" y="1296216"/>
            <a:ext cx="9186873" cy="606631"/>
          </a:xfrm>
          <a:prstGeom prst="rect">
            <a:avLst/>
          </a:prstGeom>
          <a:solidFill>
            <a:schemeClr val="accent4">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AI Architect/ Full stack Data Scientist</a:t>
            </a:r>
          </a:p>
          <a:p>
            <a:pPr marL="0" marR="0" indent="0" algn="ctr" defTabSz="914400" rtl="0" fontAlgn="auto" latinLnBrk="0" hangingPunct="0">
              <a:lnSpc>
                <a:spcPct val="100000"/>
              </a:lnSpc>
              <a:spcBef>
                <a:spcPts val="0"/>
              </a:spcBef>
              <a:spcAft>
                <a:spcPts val="0"/>
              </a:spcAft>
              <a:buClrTx/>
              <a:buSzTx/>
              <a:buFontTx/>
              <a:buNone/>
              <a:tabLst/>
            </a:pPr>
            <a:endParaRPr lang="en-US" b="1" dirty="0"/>
          </a:p>
        </p:txBody>
      </p:sp>
      <p:sp>
        <p:nvSpPr>
          <p:cNvPr id="17" name="Rectangle 16">
            <a:extLst>
              <a:ext uri="{FF2B5EF4-FFF2-40B4-BE49-F238E27FC236}">
                <a16:creationId xmlns:a16="http://schemas.microsoft.com/office/drawing/2014/main" id="{CE3A9747-49E1-9743-B86F-468388D4589C}"/>
              </a:ext>
            </a:extLst>
          </p:cNvPr>
          <p:cNvSpPr/>
          <p:nvPr/>
        </p:nvSpPr>
        <p:spPr>
          <a:xfrm>
            <a:off x="1426476" y="2664295"/>
            <a:ext cx="9186873" cy="606631"/>
          </a:xfrm>
          <a:prstGeom prst="rect">
            <a:avLst/>
          </a:prstGeom>
          <a:solidFill>
            <a:schemeClr val="accent4">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Data Scientist</a:t>
            </a:r>
          </a:p>
        </p:txBody>
      </p:sp>
      <p:sp>
        <p:nvSpPr>
          <p:cNvPr id="18" name="Rectangle 17">
            <a:extLst>
              <a:ext uri="{FF2B5EF4-FFF2-40B4-BE49-F238E27FC236}">
                <a16:creationId xmlns:a16="http://schemas.microsoft.com/office/drawing/2014/main" id="{32112E97-2E8E-C24D-9C56-04EEC9F38DA3}"/>
              </a:ext>
            </a:extLst>
          </p:cNvPr>
          <p:cNvSpPr/>
          <p:nvPr/>
        </p:nvSpPr>
        <p:spPr>
          <a:xfrm>
            <a:off x="1423561" y="1994702"/>
            <a:ext cx="9186873" cy="606631"/>
          </a:xfrm>
          <a:prstGeom prst="rect">
            <a:avLst/>
          </a:prstGeom>
          <a:solidFill>
            <a:schemeClr val="accent4">
              <a:lumMod val="20000"/>
              <a:lumOff val="8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t>Data Engineer/ Machine Learning Engineer</a:t>
            </a:r>
          </a:p>
        </p:txBody>
      </p:sp>
      <p:sp>
        <p:nvSpPr>
          <p:cNvPr id="2" name="Right Triangle 1">
            <a:extLst>
              <a:ext uri="{FF2B5EF4-FFF2-40B4-BE49-F238E27FC236}">
                <a16:creationId xmlns:a16="http://schemas.microsoft.com/office/drawing/2014/main" id="{D547DC02-67AE-5546-B0BE-71F777ADD3DD}"/>
              </a:ext>
            </a:extLst>
          </p:cNvPr>
          <p:cNvSpPr/>
          <p:nvPr/>
        </p:nvSpPr>
        <p:spPr>
          <a:xfrm>
            <a:off x="1442654" y="2298017"/>
            <a:ext cx="9167780" cy="303316"/>
          </a:xfrm>
          <a:prstGeom prst="rtTriangle">
            <a:avLst/>
          </a:prstGeom>
          <a:solidFill>
            <a:schemeClr val="accent4">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fromWordArt="0" anchor="ctr" anchorCtr="0" forceAA="0" compatLnSpc="1">
            <a:prstTxWarp prst="textNoShape">
              <a:avLst/>
            </a:prstTxWarp>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19" name="Right Triangle 18">
            <a:extLst>
              <a:ext uri="{FF2B5EF4-FFF2-40B4-BE49-F238E27FC236}">
                <a16:creationId xmlns:a16="http://schemas.microsoft.com/office/drawing/2014/main" id="{88CA0ABE-229D-5146-A7DB-1ADFAABF9C44}"/>
              </a:ext>
            </a:extLst>
          </p:cNvPr>
          <p:cNvSpPr/>
          <p:nvPr/>
        </p:nvSpPr>
        <p:spPr>
          <a:xfrm flipH="1">
            <a:off x="1442654" y="2915039"/>
            <a:ext cx="9167779" cy="303316"/>
          </a:xfrm>
          <a:prstGeom prst="rtTriangle">
            <a:avLst/>
          </a:prstGeom>
          <a:solidFill>
            <a:schemeClr val="accent4">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fromWordArt="0" anchor="ctr" anchorCtr="0" forceAA="0" compatLnSpc="1">
            <a:prstTxWarp prst="textNoShape">
              <a:avLst/>
            </a:prstTxWarp>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3" name="Rectangle 2">
            <a:extLst>
              <a:ext uri="{FF2B5EF4-FFF2-40B4-BE49-F238E27FC236}">
                <a16:creationId xmlns:a16="http://schemas.microsoft.com/office/drawing/2014/main" id="{F08A3B0B-CD30-2E4B-B7FC-664D68429264}"/>
              </a:ext>
            </a:extLst>
          </p:cNvPr>
          <p:cNvSpPr/>
          <p:nvPr/>
        </p:nvSpPr>
        <p:spPr>
          <a:xfrm>
            <a:off x="1442654" y="1655180"/>
            <a:ext cx="9167779" cy="231493"/>
          </a:xfrm>
          <a:prstGeom prst="rect">
            <a:avLst/>
          </a:prstGeom>
          <a:solidFill>
            <a:schemeClr val="accent4">
              <a:lumMod val="40000"/>
              <a:lumOff val="60000"/>
            </a:schemeClr>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539006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933734" y="355658"/>
            <a:ext cx="10515600" cy="1325563"/>
          </a:xfrm>
          <a:prstGeom prst="rect">
            <a:avLst/>
          </a:prstGeom>
          <a:noFill/>
          <a:ln>
            <a:noFill/>
          </a:ln>
        </p:spPr>
        <p:txBody>
          <a:bodyPr spcFirstLastPara="1" wrap="square" lIns="91425" tIns="45700" rIns="91425" bIns="45700" anchor="ctr" anchorCtr="0">
            <a:noAutofit/>
          </a:bodyPr>
          <a:lstStyle/>
          <a:p>
            <a:pPr lvl="0"/>
            <a:r>
              <a:rPr lang="en-AU" b="1" dirty="0"/>
              <a:t>Approach and principles of the course</a:t>
            </a:r>
            <a:endParaRPr b="1" dirty="0"/>
          </a:p>
        </p:txBody>
      </p:sp>
      <p:sp>
        <p:nvSpPr>
          <p:cNvPr id="222" name="Google Shape;222;p26"/>
          <p:cNvSpPr txBox="1">
            <a:spLocks noGrp="1"/>
          </p:cNvSpPr>
          <p:nvPr>
            <p:ph type="body" idx="1"/>
          </p:nvPr>
        </p:nvSpPr>
        <p:spPr>
          <a:xfrm>
            <a:off x="838200" y="1511726"/>
            <a:ext cx="10515600" cy="4351338"/>
          </a:xfrm>
          <a:prstGeom prst="rect">
            <a:avLst/>
          </a:prstGeom>
          <a:noFill/>
          <a:ln>
            <a:noFill/>
          </a:ln>
        </p:spPr>
        <p:txBody>
          <a:bodyPr spcFirstLastPara="1" wrap="square" lIns="91425" tIns="45700" rIns="91425" bIns="45700" anchor="t" anchorCtr="0">
            <a:noAutofit/>
          </a:bodyPr>
          <a:lstStyle/>
          <a:p>
            <a:pPr marL="114300" lvl="0" indent="0">
              <a:buNone/>
            </a:pPr>
            <a:r>
              <a:rPr lang="en-AU" sz="2000" dirty="0"/>
              <a:t>This course aims particularly to prepare students to </a:t>
            </a:r>
            <a:r>
              <a:rPr lang="en-AU" sz="2000" b="1" dirty="0">
                <a:solidFill>
                  <a:srgbClr val="1EBADD"/>
                </a:solidFill>
              </a:rPr>
              <a:t>get a role as a data scientist and perform well in this role in the industry</a:t>
            </a:r>
            <a:r>
              <a:rPr lang="en-AU" sz="2000" dirty="0"/>
              <a:t>. This aim shapes the curriculum and the delivery of the course through the following principles:</a:t>
            </a:r>
          </a:p>
          <a:p>
            <a:r>
              <a:rPr lang="en-AU" sz="2000" dirty="0"/>
              <a:t>Emphasis on </a:t>
            </a:r>
            <a:r>
              <a:rPr lang="en-AU" sz="2000" b="1" dirty="0">
                <a:solidFill>
                  <a:srgbClr val="1EBADD"/>
                </a:solidFill>
              </a:rPr>
              <a:t>practical skills </a:t>
            </a:r>
            <a:r>
              <a:rPr lang="en-AU" sz="2000" dirty="0"/>
              <a:t>for succeeding as a data scientist in the industry</a:t>
            </a:r>
          </a:p>
          <a:p>
            <a:r>
              <a:rPr lang="en-AU" sz="2000" b="1" dirty="0">
                <a:solidFill>
                  <a:srgbClr val="1EBADD"/>
                </a:solidFill>
              </a:rPr>
              <a:t>Workshop-style</a:t>
            </a:r>
            <a:r>
              <a:rPr lang="en-AU" sz="2000" dirty="0"/>
              <a:t>, </a:t>
            </a:r>
            <a:r>
              <a:rPr lang="en-AU" sz="2000" b="1" dirty="0">
                <a:solidFill>
                  <a:srgbClr val="1EBADD"/>
                </a:solidFill>
              </a:rPr>
              <a:t>highly interactive </a:t>
            </a:r>
            <a:r>
              <a:rPr lang="en-AU" sz="2000" dirty="0"/>
              <a:t>and </a:t>
            </a:r>
            <a:r>
              <a:rPr lang="en-AU" sz="2000" b="1" dirty="0">
                <a:solidFill>
                  <a:srgbClr val="1EBADD"/>
                </a:solidFill>
              </a:rPr>
              <a:t>collaborative</a:t>
            </a:r>
            <a:r>
              <a:rPr lang="en-AU" sz="2000" dirty="0"/>
              <a:t> teaching techniques</a:t>
            </a:r>
          </a:p>
          <a:p>
            <a:r>
              <a:rPr lang="en-AU" sz="2000" dirty="0"/>
              <a:t>Use of </a:t>
            </a:r>
            <a:r>
              <a:rPr lang="en-AU" sz="2000" b="1" dirty="0">
                <a:solidFill>
                  <a:srgbClr val="1EBADD"/>
                </a:solidFill>
              </a:rPr>
              <a:t>computational math and statistics</a:t>
            </a:r>
            <a:r>
              <a:rPr lang="en-AU" sz="2000" dirty="0"/>
              <a:t> rather theoretical aspects</a:t>
            </a:r>
          </a:p>
          <a:p>
            <a:r>
              <a:rPr lang="en-AU" sz="2000" dirty="0"/>
              <a:t>Priority on </a:t>
            </a:r>
            <a:r>
              <a:rPr lang="en-AU" sz="2000" b="1" dirty="0">
                <a:solidFill>
                  <a:srgbClr val="1EBADD"/>
                </a:solidFill>
              </a:rPr>
              <a:t>doing than remembering</a:t>
            </a:r>
          </a:p>
          <a:p>
            <a:r>
              <a:rPr lang="en-AU" sz="2000" b="1" dirty="0">
                <a:solidFill>
                  <a:srgbClr val="1EBADD"/>
                </a:solidFill>
              </a:rPr>
              <a:t>Minimal Viable Learning </a:t>
            </a:r>
            <a:r>
              <a:rPr lang="en-AU" sz="2000" dirty="0"/>
              <a:t>(MVL) approach</a:t>
            </a:r>
          </a:p>
        </p:txBody>
      </p:sp>
      <p:sp>
        <p:nvSpPr>
          <p:cNvPr id="223" name="Google Shape;22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AU"/>
              <a:t>8</a:t>
            </a:fld>
            <a:endParaRPr/>
          </a:p>
        </p:txBody>
      </p:sp>
    </p:spTree>
    <p:extLst>
      <p:ext uri="{BB962C8B-B14F-4D97-AF65-F5344CB8AC3E}">
        <p14:creationId xmlns:p14="http://schemas.microsoft.com/office/powerpoint/2010/main" val="266130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3" name="Title 2">
            <a:extLst>
              <a:ext uri="{FF2B5EF4-FFF2-40B4-BE49-F238E27FC236}">
                <a16:creationId xmlns:a16="http://schemas.microsoft.com/office/drawing/2014/main" id="{9EBB79B1-7E76-9A4F-A166-4965BB466B86}"/>
              </a:ext>
            </a:extLst>
          </p:cNvPr>
          <p:cNvSpPr>
            <a:spLocks noGrp="1"/>
          </p:cNvSpPr>
          <p:nvPr>
            <p:ph type="title"/>
          </p:nvPr>
        </p:nvSpPr>
        <p:spPr>
          <a:xfrm>
            <a:off x="441064" y="373057"/>
            <a:ext cx="4779231" cy="1325563"/>
          </a:xfrm>
        </p:spPr>
        <p:txBody>
          <a:bodyPr>
            <a:normAutofit/>
          </a:bodyPr>
          <a:lstStyle/>
          <a:p>
            <a:r>
              <a:rPr lang="en-US" sz="2800" b="1" dirty="0">
                <a:solidFill>
                  <a:srgbClr val="1EBADD"/>
                </a:solidFill>
              </a:rPr>
              <a:t>Skills for succeeding as a data scientist in the industry</a:t>
            </a:r>
          </a:p>
        </p:txBody>
      </p:sp>
      <p:sp>
        <p:nvSpPr>
          <p:cNvPr id="4" name="Rectangle 3">
            <a:extLst>
              <a:ext uri="{FF2B5EF4-FFF2-40B4-BE49-F238E27FC236}">
                <a16:creationId xmlns:a16="http://schemas.microsoft.com/office/drawing/2014/main" id="{0BE1A3A5-05CE-DB4F-AF20-2983262A6EEE}"/>
              </a:ext>
            </a:extLst>
          </p:cNvPr>
          <p:cNvSpPr/>
          <p:nvPr/>
        </p:nvSpPr>
        <p:spPr>
          <a:xfrm>
            <a:off x="8802298" y="413472"/>
            <a:ext cx="3138691" cy="1807284"/>
          </a:xfrm>
          <a:prstGeom prst="rect">
            <a:avLst/>
          </a:prstGeom>
          <a:solidFill>
            <a:schemeClr val="bg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1DBBDD"/>
                </a:solidFill>
              </a:rPr>
              <a:t>Perform effectively in a data scientist role in industry</a:t>
            </a:r>
          </a:p>
        </p:txBody>
      </p:sp>
      <p:sp>
        <p:nvSpPr>
          <p:cNvPr id="8" name="Rectangle 7">
            <a:extLst>
              <a:ext uri="{FF2B5EF4-FFF2-40B4-BE49-F238E27FC236}">
                <a16:creationId xmlns:a16="http://schemas.microsoft.com/office/drawing/2014/main" id="{E9161842-364C-C44C-BA74-9FAEA71EBADD}"/>
              </a:ext>
            </a:extLst>
          </p:cNvPr>
          <p:cNvSpPr/>
          <p:nvPr/>
        </p:nvSpPr>
        <p:spPr>
          <a:xfrm>
            <a:off x="6898561" y="713335"/>
            <a:ext cx="1667435" cy="1345603"/>
          </a:xfrm>
          <a:prstGeom prst="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1DBBDD"/>
                </a:solidFill>
              </a:rPr>
              <a:t>Get a job as a data scientist</a:t>
            </a:r>
          </a:p>
        </p:txBody>
      </p:sp>
      <p:sp>
        <p:nvSpPr>
          <p:cNvPr id="12" name="Rounded Rectangle 11">
            <a:extLst>
              <a:ext uri="{FF2B5EF4-FFF2-40B4-BE49-F238E27FC236}">
                <a16:creationId xmlns:a16="http://schemas.microsoft.com/office/drawing/2014/main" id="{C50216D1-A0E2-DC48-83DF-0837D99614E5}"/>
              </a:ext>
            </a:extLst>
          </p:cNvPr>
          <p:cNvSpPr/>
          <p:nvPr/>
        </p:nvSpPr>
        <p:spPr>
          <a:xfrm>
            <a:off x="6572922" y="2388031"/>
            <a:ext cx="5368066" cy="2158024"/>
          </a:xfrm>
          <a:prstGeom prst="roundRect">
            <a:avLst>
              <a:gd name="adj" fmla="val 9190"/>
            </a:avLst>
          </a:prstGeom>
          <a:solidFill>
            <a:srgbClr val="13C4EB">
              <a:alpha val="5098"/>
            </a:srgbClr>
          </a:solidFill>
          <a:ln w="19050">
            <a:solidFill>
              <a:srgbClr val="00AC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solidFill>
                  <a:srgbClr val="1DBBDD"/>
                </a:solidFill>
              </a:rPr>
              <a:t>Applying data science in an industry project</a:t>
            </a:r>
          </a:p>
          <a:p>
            <a:pPr algn="ctr"/>
            <a:r>
              <a:rPr lang="en-US" sz="1200" dirty="0">
                <a:solidFill>
                  <a:schemeClr val="tx1">
                    <a:lumMod val="95000"/>
                    <a:lumOff val="5000"/>
                  </a:schemeClr>
                </a:solidFill>
              </a:rPr>
              <a:t>Learn how to apply Data Science skills on real-life industry problems</a:t>
            </a:r>
          </a:p>
        </p:txBody>
      </p:sp>
      <p:sp>
        <p:nvSpPr>
          <p:cNvPr id="13" name="Rounded Rectangle 12">
            <a:extLst>
              <a:ext uri="{FF2B5EF4-FFF2-40B4-BE49-F238E27FC236}">
                <a16:creationId xmlns:a16="http://schemas.microsoft.com/office/drawing/2014/main" id="{F953BE47-7222-6E45-97B0-5D9350DA94AD}"/>
              </a:ext>
            </a:extLst>
          </p:cNvPr>
          <p:cNvSpPr/>
          <p:nvPr/>
        </p:nvSpPr>
        <p:spPr>
          <a:xfrm>
            <a:off x="2293172" y="2388031"/>
            <a:ext cx="4063024" cy="2186174"/>
          </a:xfrm>
          <a:prstGeom prst="roundRect">
            <a:avLst>
              <a:gd name="adj" fmla="val 10762"/>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b="1" dirty="0">
                <a:solidFill>
                  <a:srgbClr val="1DBBDD"/>
                </a:solidFill>
              </a:rPr>
              <a:t>Core data science skills</a:t>
            </a:r>
          </a:p>
          <a:p>
            <a:pPr algn="ctr"/>
            <a:r>
              <a:rPr lang="en-US" sz="1200" dirty="0">
                <a:solidFill>
                  <a:schemeClr val="tx1">
                    <a:lumMod val="95000"/>
                    <a:lumOff val="5000"/>
                  </a:schemeClr>
                </a:solidFill>
              </a:rPr>
              <a:t>Learn core data science skills</a:t>
            </a:r>
          </a:p>
        </p:txBody>
      </p:sp>
      <p:sp>
        <p:nvSpPr>
          <p:cNvPr id="14" name="Rounded Rectangle 13">
            <a:extLst>
              <a:ext uri="{FF2B5EF4-FFF2-40B4-BE49-F238E27FC236}">
                <a16:creationId xmlns:a16="http://schemas.microsoft.com/office/drawing/2014/main" id="{B10ED7E0-3D87-0741-AA18-34FAA1134144}"/>
              </a:ext>
            </a:extLst>
          </p:cNvPr>
          <p:cNvSpPr/>
          <p:nvPr/>
        </p:nvSpPr>
        <p:spPr>
          <a:xfrm>
            <a:off x="441064" y="2388030"/>
            <a:ext cx="1667435" cy="2201055"/>
          </a:xfrm>
          <a:prstGeom prst="roundRect">
            <a:avLst>
              <a:gd name="adj" fmla="val 12796"/>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1DBBDD"/>
                </a:solidFill>
              </a:rPr>
              <a:t>Foundational data science skills</a:t>
            </a:r>
          </a:p>
          <a:p>
            <a:pPr algn="ctr"/>
            <a:r>
              <a:rPr lang="en-US" sz="1100" dirty="0">
                <a:solidFill>
                  <a:schemeClr val="tx1">
                    <a:lumMod val="95000"/>
                    <a:lumOff val="5000"/>
                  </a:schemeClr>
                </a:solidFill>
              </a:rPr>
              <a:t>Learn foundational data science skills</a:t>
            </a:r>
          </a:p>
        </p:txBody>
      </p:sp>
      <p:sp>
        <p:nvSpPr>
          <p:cNvPr id="15" name="Rounded Rectangle 14">
            <a:extLst>
              <a:ext uri="{FF2B5EF4-FFF2-40B4-BE49-F238E27FC236}">
                <a16:creationId xmlns:a16="http://schemas.microsoft.com/office/drawing/2014/main" id="{1729511F-334A-0B45-8F69-9CB2CB7DD684}"/>
              </a:ext>
            </a:extLst>
          </p:cNvPr>
          <p:cNvSpPr/>
          <p:nvPr/>
        </p:nvSpPr>
        <p:spPr>
          <a:xfrm>
            <a:off x="441064" y="4735225"/>
            <a:ext cx="11499924" cy="799013"/>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rgbClr val="1DBBDD"/>
                </a:solidFill>
              </a:rPr>
              <a:t>Soft skills</a:t>
            </a:r>
          </a:p>
          <a:p>
            <a:pPr algn="ctr"/>
            <a:r>
              <a:rPr lang="en-US" sz="1200" dirty="0">
                <a:solidFill>
                  <a:schemeClr val="tx1">
                    <a:lumMod val="95000"/>
                    <a:lumOff val="5000"/>
                  </a:schemeClr>
                </a:solidFill>
              </a:rPr>
              <a:t>Learn soft skills required for effectively solving problems in </a:t>
            </a:r>
            <a:r>
              <a:rPr lang="en-US" sz="1200" i="1" dirty="0">
                <a:solidFill>
                  <a:schemeClr val="tx1">
                    <a:lumMod val="95000"/>
                    <a:lumOff val="5000"/>
                  </a:schemeClr>
                </a:solidFill>
              </a:rPr>
              <a:t>real-life industry context</a:t>
            </a:r>
          </a:p>
        </p:txBody>
      </p:sp>
      <p:sp>
        <p:nvSpPr>
          <p:cNvPr id="16" name="Rounded Rectangle 15">
            <a:extLst>
              <a:ext uri="{FF2B5EF4-FFF2-40B4-BE49-F238E27FC236}">
                <a16:creationId xmlns:a16="http://schemas.microsoft.com/office/drawing/2014/main" id="{2D619096-F103-E543-ACAD-CB6643DD3B19}"/>
              </a:ext>
            </a:extLst>
          </p:cNvPr>
          <p:cNvSpPr/>
          <p:nvPr/>
        </p:nvSpPr>
        <p:spPr>
          <a:xfrm>
            <a:off x="441064" y="5670397"/>
            <a:ext cx="11585985" cy="692924"/>
          </a:xfrm>
          <a:prstGeom prst="roundRect">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tx1">
                  <a:lumMod val="95000"/>
                  <a:lumOff val="5000"/>
                </a:schemeClr>
              </a:solidFill>
            </a:endParaRPr>
          </a:p>
          <a:p>
            <a:pPr algn="ctr"/>
            <a:r>
              <a:rPr lang="en-US" sz="1800" dirty="0">
                <a:solidFill>
                  <a:srgbClr val="1DBBDD"/>
                </a:solidFill>
              </a:rPr>
              <a:t>Learn to learn effectively framework</a:t>
            </a:r>
          </a:p>
          <a:p>
            <a:pPr algn="ctr"/>
            <a:r>
              <a:rPr lang="en-US" sz="1200" dirty="0">
                <a:solidFill>
                  <a:schemeClr val="tx1">
                    <a:lumMod val="95000"/>
                    <a:lumOff val="5000"/>
                  </a:schemeClr>
                </a:solidFill>
              </a:rPr>
              <a:t>Learn how to learn effectively by starting applying your learned skills as early as possible</a:t>
            </a:r>
          </a:p>
        </p:txBody>
      </p:sp>
      <p:pic>
        <p:nvPicPr>
          <p:cNvPr id="6" name="Picture 5">
            <a:extLst>
              <a:ext uri="{FF2B5EF4-FFF2-40B4-BE49-F238E27FC236}">
                <a16:creationId xmlns:a16="http://schemas.microsoft.com/office/drawing/2014/main" id="{FEF1BA48-4367-254B-A4DD-AC57770A6123}"/>
              </a:ext>
            </a:extLst>
          </p:cNvPr>
          <p:cNvPicPr>
            <a:picLocks noChangeAspect="1"/>
          </p:cNvPicPr>
          <p:nvPr/>
        </p:nvPicPr>
        <p:blipFill>
          <a:blip r:embed="rId3">
            <a:grayscl/>
          </a:blip>
          <a:stretch>
            <a:fillRect/>
          </a:stretch>
        </p:blipFill>
        <p:spPr>
          <a:xfrm>
            <a:off x="6849911" y="577176"/>
            <a:ext cx="486991" cy="363370"/>
          </a:xfrm>
          <a:prstGeom prst="rect">
            <a:avLst/>
          </a:prstGeom>
        </p:spPr>
      </p:pic>
      <p:pic>
        <p:nvPicPr>
          <p:cNvPr id="18" name="Picture 17">
            <a:extLst>
              <a:ext uri="{FF2B5EF4-FFF2-40B4-BE49-F238E27FC236}">
                <a16:creationId xmlns:a16="http://schemas.microsoft.com/office/drawing/2014/main" id="{8C587A95-8751-9F4E-8D5A-9195BE094ED6}"/>
              </a:ext>
            </a:extLst>
          </p:cNvPr>
          <p:cNvPicPr>
            <a:picLocks noChangeAspect="1"/>
          </p:cNvPicPr>
          <p:nvPr/>
        </p:nvPicPr>
        <p:blipFill>
          <a:blip r:embed="rId3">
            <a:grayscl/>
          </a:blip>
          <a:stretch>
            <a:fillRect/>
          </a:stretch>
        </p:blipFill>
        <p:spPr>
          <a:xfrm>
            <a:off x="8551165" y="198710"/>
            <a:ext cx="725097" cy="541034"/>
          </a:xfrm>
          <a:prstGeom prst="rect">
            <a:avLst/>
          </a:prstGeom>
        </p:spPr>
      </p:pic>
      <p:sp>
        <p:nvSpPr>
          <p:cNvPr id="2" name="Down Arrow 1">
            <a:extLst>
              <a:ext uri="{FF2B5EF4-FFF2-40B4-BE49-F238E27FC236}">
                <a16:creationId xmlns:a16="http://schemas.microsoft.com/office/drawing/2014/main" id="{2CEB6EA8-DE20-EC4D-B9EC-A406B5EC39CB}"/>
              </a:ext>
            </a:extLst>
          </p:cNvPr>
          <p:cNvSpPr/>
          <p:nvPr/>
        </p:nvSpPr>
        <p:spPr>
          <a:xfrm rot="10800000">
            <a:off x="7660888" y="1862255"/>
            <a:ext cx="223024" cy="579864"/>
          </a:xfrm>
          <a:prstGeom prst="downArrow">
            <a:avLst/>
          </a:prstGeom>
          <a:solidFill>
            <a:srgbClr val="FFFFFF"/>
          </a:solidFill>
          <a:ln w="3175" cap="flat">
            <a:solidFill>
              <a:schemeClr val="tx1">
                <a:lumMod val="50000"/>
                <a:lumOff val="50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17" name="Down Arrow 16">
            <a:extLst>
              <a:ext uri="{FF2B5EF4-FFF2-40B4-BE49-F238E27FC236}">
                <a16:creationId xmlns:a16="http://schemas.microsoft.com/office/drawing/2014/main" id="{3B9952E4-3500-5D4A-BA18-419018BCDFAC}"/>
              </a:ext>
            </a:extLst>
          </p:cNvPr>
          <p:cNvSpPr/>
          <p:nvPr/>
        </p:nvSpPr>
        <p:spPr>
          <a:xfrm rot="10800000">
            <a:off x="10678409" y="1875724"/>
            <a:ext cx="223024" cy="579864"/>
          </a:xfrm>
          <a:prstGeom prst="downArrow">
            <a:avLst/>
          </a:prstGeom>
          <a:solidFill>
            <a:srgbClr val="FFFFFF"/>
          </a:solidFill>
          <a:ln w="3175" cap="flat">
            <a:solidFill>
              <a:schemeClr val="tx1">
                <a:lumMod val="50000"/>
                <a:lumOff val="50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19" name="Down Arrow 18">
            <a:extLst>
              <a:ext uri="{FF2B5EF4-FFF2-40B4-BE49-F238E27FC236}">
                <a16:creationId xmlns:a16="http://schemas.microsoft.com/office/drawing/2014/main" id="{4F5E3C2B-01DB-824C-9200-3AC2D7595F87}"/>
              </a:ext>
            </a:extLst>
          </p:cNvPr>
          <p:cNvSpPr/>
          <p:nvPr/>
        </p:nvSpPr>
        <p:spPr>
          <a:xfrm rot="16200000">
            <a:off x="6335993" y="3655645"/>
            <a:ext cx="223024" cy="579864"/>
          </a:xfrm>
          <a:prstGeom prst="downArrow">
            <a:avLst/>
          </a:prstGeom>
          <a:solidFill>
            <a:srgbClr val="FFFFFF"/>
          </a:solidFill>
          <a:ln w="3175" cap="flat">
            <a:solidFill>
              <a:schemeClr val="tx1">
                <a:lumMod val="95000"/>
                <a:lumOff val="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0" name="Down Arrow 19">
            <a:extLst>
              <a:ext uri="{FF2B5EF4-FFF2-40B4-BE49-F238E27FC236}">
                <a16:creationId xmlns:a16="http://schemas.microsoft.com/office/drawing/2014/main" id="{CAA233DC-86F3-9942-83DD-DB083C3E9264}"/>
              </a:ext>
            </a:extLst>
          </p:cNvPr>
          <p:cNvSpPr/>
          <p:nvPr/>
        </p:nvSpPr>
        <p:spPr>
          <a:xfrm rot="16200000">
            <a:off x="8594937" y="1374357"/>
            <a:ext cx="223024" cy="579864"/>
          </a:xfrm>
          <a:prstGeom prst="downArrow">
            <a:avLst/>
          </a:prstGeom>
          <a:solidFill>
            <a:srgbClr val="FFFFFF"/>
          </a:solidFill>
          <a:ln w="3175" cap="flat">
            <a:solidFill>
              <a:schemeClr val="tx1">
                <a:lumMod val="50000"/>
                <a:lumOff val="50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1" name="Down Arrow 20">
            <a:extLst>
              <a:ext uri="{FF2B5EF4-FFF2-40B4-BE49-F238E27FC236}">
                <a16:creationId xmlns:a16="http://schemas.microsoft.com/office/drawing/2014/main" id="{AF153A0F-5CCE-204A-A662-D58E26B96D28}"/>
              </a:ext>
            </a:extLst>
          </p:cNvPr>
          <p:cNvSpPr/>
          <p:nvPr/>
        </p:nvSpPr>
        <p:spPr>
          <a:xfrm rot="10800000">
            <a:off x="7660887" y="4309134"/>
            <a:ext cx="223024" cy="579864"/>
          </a:xfrm>
          <a:prstGeom prst="downArrow">
            <a:avLst/>
          </a:prstGeom>
          <a:solidFill>
            <a:srgbClr val="FFFFFF"/>
          </a:solidFill>
          <a:ln w="3175" cap="flat">
            <a:solidFill>
              <a:schemeClr val="tx1">
                <a:lumMod val="50000"/>
                <a:lumOff val="50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2" name="Down Arrow 21">
            <a:extLst>
              <a:ext uri="{FF2B5EF4-FFF2-40B4-BE49-F238E27FC236}">
                <a16:creationId xmlns:a16="http://schemas.microsoft.com/office/drawing/2014/main" id="{5E9A4D11-4108-8C49-BC03-A7CFC90E7629}"/>
              </a:ext>
            </a:extLst>
          </p:cNvPr>
          <p:cNvSpPr/>
          <p:nvPr/>
        </p:nvSpPr>
        <p:spPr>
          <a:xfrm rot="10800000">
            <a:off x="10678409" y="4309134"/>
            <a:ext cx="223024" cy="1540340"/>
          </a:xfrm>
          <a:prstGeom prst="downArrow">
            <a:avLst/>
          </a:prstGeom>
          <a:solidFill>
            <a:srgbClr val="FFFFFF"/>
          </a:solidFill>
          <a:ln w="3175" cap="flat">
            <a:solidFill>
              <a:schemeClr val="tx1">
                <a:lumMod val="50000"/>
                <a:lumOff val="50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3" name="Down Arrow 22">
            <a:extLst>
              <a:ext uri="{FF2B5EF4-FFF2-40B4-BE49-F238E27FC236}">
                <a16:creationId xmlns:a16="http://schemas.microsoft.com/office/drawing/2014/main" id="{EE4140F0-CCDE-0849-BD2F-F333C0510848}"/>
              </a:ext>
            </a:extLst>
          </p:cNvPr>
          <p:cNvSpPr/>
          <p:nvPr/>
        </p:nvSpPr>
        <p:spPr>
          <a:xfrm rot="5400000">
            <a:off x="6296963" y="2811513"/>
            <a:ext cx="223024" cy="579864"/>
          </a:xfrm>
          <a:prstGeom prst="downArrow">
            <a:avLst/>
          </a:prstGeom>
          <a:solidFill>
            <a:srgbClr val="FFFFFF"/>
          </a:solidFill>
          <a:ln w="3175" cap="flat">
            <a:solidFill>
              <a:schemeClr val="tx1">
                <a:lumMod val="95000"/>
                <a:lumOff val="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4" name="Down Arrow 23">
            <a:extLst>
              <a:ext uri="{FF2B5EF4-FFF2-40B4-BE49-F238E27FC236}">
                <a16:creationId xmlns:a16="http://schemas.microsoft.com/office/drawing/2014/main" id="{E12DD833-D183-0546-93A9-402F7A01B9D8}"/>
              </a:ext>
            </a:extLst>
          </p:cNvPr>
          <p:cNvSpPr/>
          <p:nvPr/>
        </p:nvSpPr>
        <p:spPr>
          <a:xfrm rot="16200000">
            <a:off x="2181660" y="3655645"/>
            <a:ext cx="223024" cy="579864"/>
          </a:xfrm>
          <a:prstGeom prst="downArrow">
            <a:avLst/>
          </a:prstGeom>
          <a:solidFill>
            <a:srgbClr val="FFFFFF"/>
          </a:solidFill>
          <a:ln w="3175" cap="flat">
            <a:solidFill>
              <a:schemeClr val="tx1">
                <a:lumMod val="95000"/>
                <a:lumOff val="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
        <p:nvSpPr>
          <p:cNvPr id="25" name="Down Arrow 24">
            <a:extLst>
              <a:ext uri="{FF2B5EF4-FFF2-40B4-BE49-F238E27FC236}">
                <a16:creationId xmlns:a16="http://schemas.microsoft.com/office/drawing/2014/main" id="{D8C5CA20-E3F9-204A-BDC8-6CF9397D3091}"/>
              </a:ext>
            </a:extLst>
          </p:cNvPr>
          <p:cNvSpPr/>
          <p:nvPr/>
        </p:nvSpPr>
        <p:spPr>
          <a:xfrm rot="5400000">
            <a:off x="2141909" y="2700001"/>
            <a:ext cx="223024" cy="579864"/>
          </a:xfrm>
          <a:prstGeom prst="downArrow">
            <a:avLst/>
          </a:prstGeom>
          <a:solidFill>
            <a:srgbClr val="FFFFFF"/>
          </a:solidFill>
          <a:ln w="3175" cap="flat">
            <a:solidFill>
              <a:schemeClr val="tx1">
                <a:lumMod val="95000"/>
                <a:lumOff val="5000"/>
              </a:schemeClr>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05583816"/>
      </p:ext>
    </p:extLst>
  </p:cSld>
  <p:clrMapOvr>
    <a:masterClrMapping/>
  </p:clrMapOvr>
  <p:transition spd="med"/>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915</Words>
  <Application>Microsoft Macintosh PowerPoint</Application>
  <PresentationFormat>Widescreen</PresentationFormat>
  <Paragraphs>195</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Noto Sans Symbols</vt:lpstr>
      <vt:lpstr>Custom Design</vt:lpstr>
      <vt:lpstr>PowerPoint Presentation</vt:lpstr>
      <vt:lpstr>Data Science and AI</vt:lpstr>
      <vt:lpstr>PowerPoint Presentation</vt:lpstr>
      <vt:lpstr>Introductions </vt:lpstr>
      <vt:lpstr>Data scientist’s responsibilities</vt:lpstr>
      <vt:lpstr>Skills of various roles in Data Science and AI</vt:lpstr>
      <vt:lpstr>Data Science skills for industry</vt:lpstr>
      <vt:lpstr>Approach and principles of the course</vt:lpstr>
      <vt:lpstr>Skills for succeeding as a data scientist in the industry</vt:lpstr>
      <vt:lpstr>Course overview</vt:lpstr>
      <vt:lpstr>PowerPoint Presentation</vt:lpstr>
      <vt:lpstr>Hands-on labs</vt:lpstr>
      <vt:lpstr>Homework</vt:lpstr>
      <vt:lpstr>Questions?</vt:lpstr>
      <vt:lpstr>Appendices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Ahmed Fattah</cp:lastModifiedBy>
  <cp:revision>32</cp:revision>
  <cp:lastPrinted>2019-03-11T06:23:51Z</cp:lastPrinted>
  <dcterms:modified xsi:type="dcterms:W3CDTF">2019-09-09T00:26:23Z</dcterms:modified>
</cp:coreProperties>
</file>