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9D0395-C05C-430B-BF10-EE8CB016CCBC}">
  <a:tblStyle styleId="{E69D0395-C05C-430B-BF10-EE8CB016CC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C367DA-D120-4192-88E6-A93A5C605BF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6E09135-A6C2-4448-8340-BD7B1DD3D0DB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0730"/>
  </p:normalViewPr>
  <p:slideViewPr>
    <p:cSldViewPr snapToGrid="0">
      <p:cViewPr varScale="1">
        <p:scale>
          <a:sx n="112" d="100"/>
          <a:sy n="112" d="100"/>
        </p:scale>
        <p:origin x="4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7752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7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440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ck Title black">
  <p:cSld name="Slide Deck Title black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4705188" y="1879289"/>
            <a:ext cx="7486813" cy="4978712"/>
          </a:xfrm>
          <a:prstGeom prst="rect">
            <a:avLst/>
          </a:prstGeom>
          <a:blipFill rotWithShape="1">
            <a:blip r:embed="rId2">
              <a:alphaModFix amt="14000"/>
            </a:blip>
            <a:stretch>
              <a:fillRect r="-14453" b="-661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641" y="144025"/>
            <a:ext cx="611597" cy="57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1-column">
  <p:cSld name="Section Title white 1-colum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1-column">
  <p:cSld name="Section Title black 1-column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3" name="Google Shape;13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90746" y="275498"/>
            <a:ext cx="2152157" cy="2016907"/>
          </a:xfrm>
          <a:prstGeom prst="rect">
            <a:avLst/>
          </a:prstGeom>
          <a:blipFill rotWithShape="1">
            <a:blip r:embed="rId3">
              <a:alphaModFix amt="14000"/>
            </a:blip>
            <a:stretch>
              <a:fillRect r="-530" b="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2-column">
  <p:cSld name="Section Title white 2-colum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2-column">
  <p:cSld name="Section Title black 2-column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5" name="Google Shape;145;p22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6" name="Google Shape;14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90746" y="275498"/>
            <a:ext cx="2152157" cy="2016907"/>
          </a:xfrm>
          <a:prstGeom prst="rect">
            <a:avLst/>
          </a:prstGeom>
          <a:blipFill rotWithShape="1">
            <a:blip r:embed="rId3">
              <a:alphaModFix amt="14000"/>
            </a:blip>
            <a:stretch>
              <a:fillRect r="-530" b="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1-column">
  <p:cSld name="Title and Content white 1-colum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641" y="144022"/>
            <a:ext cx="611597" cy="57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2-column">
  <p:cSld name="Title and Content white 2-colum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641" y="144022"/>
            <a:ext cx="611597" cy="57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3-column">
  <p:cSld name="Title and Content white 3-colum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641" y="144022"/>
            <a:ext cx="611597" cy="57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Title and Content black 1-column">
    <p:bg>
      <p:bgPr>
        <a:solidFill>
          <a:schemeClr val="bg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6" y="119031"/>
            <a:ext cx="631246" cy="6312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6" y="119031"/>
            <a:ext cx="631246" cy="6312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strategies-learning-advancing-skills-data-science-ai-ahmed-fatta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4900708" y="5509418"/>
            <a:ext cx="2390591" cy="239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  <p:sp>
        <p:nvSpPr>
          <p:cNvPr id="7" name="Google Shape;301;p47"/>
          <p:cNvSpPr txBox="1"/>
          <p:nvPr/>
        </p:nvSpPr>
        <p:spPr>
          <a:xfrm>
            <a:off x="3695116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60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2019</a:t>
            </a:r>
            <a:endParaRPr sz="60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Google Shape;302;p47"/>
          <p:cNvCxnSpPr/>
          <p:nvPr/>
        </p:nvCxnSpPr>
        <p:spPr>
          <a:xfrm>
            <a:off x="3915496" y="4565538"/>
            <a:ext cx="4149912" cy="13673"/>
          </a:xfrm>
          <a:prstGeom prst="straightConnector1">
            <a:avLst/>
          </a:prstGeom>
          <a:noFill/>
          <a:ln w="28575" cap="flat" cmpd="sng">
            <a:solidFill>
              <a:srgbClr val="22BAD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87" y="838552"/>
            <a:ext cx="3464329" cy="3464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  <p:sp>
        <p:nvSpPr>
          <p:cNvPr id="7" name="Google Shape;307;p48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AU" sz="7200" dirty="0">
                <a:latin typeface="Cambria" charset="0"/>
                <a:ea typeface="Cambria" charset="0"/>
                <a:cs typeface="Cambria" charset="0"/>
              </a:rPr>
              <a:t>Data Science and AI</a:t>
            </a:r>
            <a:endParaRPr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" name="Google Shape;308;p48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4400"/>
              <a:buNone/>
            </a:pPr>
            <a:r>
              <a:rPr lang="en-AU" sz="4400" dirty="0">
                <a:latin typeface="Cambria" charset="0"/>
                <a:ea typeface="Cambria" charset="0"/>
                <a:cs typeface="Cambria" charset="0"/>
              </a:rPr>
              <a:t>Module 0 – Part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None/>
            </a:pPr>
            <a:endParaRPr sz="3600" dirty="0">
              <a:latin typeface="Cambria" charset="0"/>
              <a:ea typeface="Cambria" charset="0"/>
              <a:cs typeface="Cambria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endParaRPr lang="en-AU" sz="4400" dirty="0">
              <a:solidFill>
                <a:srgbClr val="DD4755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 dirty="0">
                <a:solidFill>
                  <a:srgbClr val="DD4755"/>
                </a:solidFill>
                <a:latin typeface="Cambria" charset="0"/>
                <a:ea typeface="Cambria" charset="0"/>
                <a:cs typeface="Cambria" charset="0"/>
              </a:rPr>
              <a:t>Strategies for Learning DS &amp; AI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endParaRPr dirty="0">
              <a:solidFill>
                <a:srgbClr val="DD4755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 dirty="0"/>
          </a:p>
        </p:txBody>
      </p:sp>
      <p:cxnSp>
        <p:nvCxnSpPr>
          <p:cNvPr id="9" name="Google Shape;302;p47"/>
          <p:cNvCxnSpPr/>
          <p:nvPr/>
        </p:nvCxnSpPr>
        <p:spPr>
          <a:xfrm>
            <a:off x="1145402" y="5215479"/>
            <a:ext cx="6156351" cy="20284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302;p47"/>
          <p:cNvCxnSpPr/>
          <p:nvPr/>
        </p:nvCxnSpPr>
        <p:spPr>
          <a:xfrm>
            <a:off x="1145402" y="4009726"/>
            <a:ext cx="6156351" cy="20284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5B47A5-D32E-4140-9A60-C8A14ACAD78E}"/>
              </a:ext>
            </a:extLst>
          </p:cNvPr>
          <p:cNvSpPr txBox="1"/>
          <p:nvPr/>
        </p:nvSpPr>
        <p:spPr>
          <a:xfrm>
            <a:off x="1040108" y="5382587"/>
            <a:ext cx="861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See: </a:t>
            </a:r>
            <a:r>
              <a:rPr lang="en-AU" sz="1100" dirty="0">
                <a:hlinkClick r:id="rId3"/>
              </a:rPr>
              <a:t>https://www.linkedin.com/pulse/strategies-learning-advancing-skills-data-science-ai-ahmed-fattah/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1FF9-4A7D-B946-86D7-AA4BF504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b="1" dirty="0"/>
              <a:t>Strategies for learning DS &amp;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0E6A0-1477-BE4B-AE36-79CFAFF0B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935" y="1495802"/>
            <a:ext cx="11928296" cy="482770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The aim of course is to make you an </a:t>
            </a:r>
            <a:r>
              <a:rPr lang="en-AU" b="1" dirty="0">
                <a:solidFill>
                  <a:srgbClr val="1EBADD"/>
                </a:solidFill>
              </a:rPr>
              <a:t>effective</a:t>
            </a:r>
            <a:r>
              <a:rPr lang="en-AU" dirty="0">
                <a:solidFill>
                  <a:schemeClr val="tx1"/>
                </a:solidFill>
              </a:rPr>
              <a:t> Data Scientist in </a:t>
            </a:r>
            <a:r>
              <a:rPr lang="en-AU" b="1" dirty="0">
                <a:solidFill>
                  <a:srgbClr val="1EBADD"/>
                </a:solidFill>
              </a:rPr>
              <a:t>industry</a:t>
            </a:r>
            <a:r>
              <a:rPr lang="en-AU" dirty="0">
                <a:solidFill>
                  <a:schemeClr val="tx1"/>
                </a:solidFill>
              </a:rPr>
              <a:t>.</a:t>
            </a:r>
          </a:p>
          <a:p>
            <a:r>
              <a:rPr lang="en-AU" dirty="0">
                <a:solidFill>
                  <a:schemeClr val="tx1"/>
                </a:solidFill>
              </a:rPr>
              <a:t>Information about DS and AI are readily available for anyone to learn but </a:t>
            </a:r>
            <a:r>
              <a:rPr lang="en-AU" b="1" dirty="0">
                <a:solidFill>
                  <a:srgbClr val="1EBADD"/>
                </a:solidFill>
              </a:rPr>
              <a:t>few</a:t>
            </a:r>
            <a:r>
              <a:rPr lang="en-AU" dirty="0">
                <a:solidFill>
                  <a:schemeClr val="tx1"/>
                </a:solidFill>
              </a:rPr>
              <a:t> are able to develop their learning and achieve a level where they can </a:t>
            </a:r>
            <a:r>
              <a:rPr lang="en-AU" b="1" dirty="0">
                <a:solidFill>
                  <a:srgbClr val="1EBADD"/>
                </a:solidFill>
              </a:rPr>
              <a:t>effectively perform 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role of a Data Scientist</a:t>
            </a:r>
            <a:r>
              <a:rPr lang="en-AU" dirty="0">
                <a:solidFill>
                  <a:schemeClr val="tx1"/>
                </a:solidFill>
              </a:rPr>
              <a:t>. </a:t>
            </a:r>
          </a:p>
          <a:p>
            <a:r>
              <a:rPr lang="en-AU" dirty="0">
                <a:solidFill>
                  <a:schemeClr val="tx1"/>
                </a:solidFill>
              </a:rPr>
              <a:t>Using the following </a:t>
            </a:r>
            <a:r>
              <a:rPr lang="en-AU" b="1" dirty="0">
                <a:solidFill>
                  <a:srgbClr val="1EBADD"/>
                </a:solidFill>
              </a:rPr>
              <a:t>strategies</a:t>
            </a:r>
            <a:r>
              <a:rPr lang="en-AU" dirty="0">
                <a:solidFill>
                  <a:schemeClr val="tx1"/>
                </a:solidFill>
              </a:rPr>
              <a:t>, you can do it: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Develop a </a:t>
            </a:r>
            <a:r>
              <a:rPr lang="en-AU" sz="2000" b="1" dirty="0">
                <a:solidFill>
                  <a:srgbClr val="1EBADD"/>
                </a:solidFill>
              </a:rPr>
              <a:t>data-driven mindset</a:t>
            </a:r>
          </a:p>
          <a:p>
            <a:pPr lvl="2"/>
            <a:r>
              <a:rPr lang="en-AU" sz="2000" dirty="0">
                <a:solidFill>
                  <a:schemeClr val="tx1"/>
                </a:solidFill>
              </a:rPr>
              <a:t>Look at every topic or a question as a mini </a:t>
            </a:r>
            <a:r>
              <a:rPr lang="en-AU" sz="2000" b="1" dirty="0">
                <a:solidFill>
                  <a:srgbClr val="1EBADD"/>
                </a:solidFill>
              </a:rPr>
              <a:t>Data Science project</a:t>
            </a:r>
          </a:p>
          <a:p>
            <a:pPr lvl="2"/>
            <a:r>
              <a:rPr lang="en-AU" sz="2000" dirty="0">
                <a:solidFill>
                  <a:schemeClr val="tx1"/>
                </a:solidFill>
              </a:rPr>
              <a:t>Ask yourself what </a:t>
            </a:r>
            <a:r>
              <a:rPr lang="en-AU" sz="2000" b="1" dirty="0">
                <a:solidFill>
                  <a:srgbClr val="1EBADD"/>
                </a:solidFill>
              </a:rPr>
              <a:t>data</a:t>
            </a:r>
            <a:r>
              <a:rPr lang="en-AU" sz="2000" dirty="0">
                <a:solidFill>
                  <a:schemeClr val="tx1"/>
                </a:solidFill>
              </a:rPr>
              <a:t> can answer this question and what the data is telling me</a:t>
            </a:r>
          </a:p>
          <a:p>
            <a:pPr lvl="2"/>
            <a:r>
              <a:rPr lang="en-AU" sz="2000" dirty="0">
                <a:solidFill>
                  <a:schemeClr val="tx1"/>
                </a:solidFill>
              </a:rPr>
              <a:t>Develop your </a:t>
            </a:r>
            <a:r>
              <a:rPr lang="en-AU" sz="2000" b="1" dirty="0">
                <a:solidFill>
                  <a:srgbClr val="1EBADD"/>
                </a:solidFill>
              </a:rPr>
              <a:t>Statistical Thinking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Accumulate your learning in </a:t>
            </a:r>
            <a:r>
              <a:rPr lang="en-AU" sz="2000" b="1" dirty="0">
                <a:solidFill>
                  <a:srgbClr val="1EBADD"/>
                </a:solidFill>
              </a:rPr>
              <a:t>Cookbook</a:t>
            </a:r>
            <a:r>
              <a:rPr lang="en-AU" sz="2000" dirty="0">
                <a:solidFill>
                  <a:schemeClr val="tx1"/>
                </a:solidFill>
              </a:rPr>
              <a:t> Notebook(s)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Understand </a:t>
            </a:r>
            <a:r>
              <a:rPr lang="en-AU" sz="2000" b="1" dirty="0">
                <a:solidFill>
                  <a:srgbClr val="1EBADD"/>
                </a:solidFill>
              </a:rPr>
              <a:t>your strengths </a:t>
            </a:r>
            <a:r>
              <a:rPr lang="en-AU" sz="2000" dirty="0">
                <a:solidFill>
                  <a:schemeClr val="tx1"/>
                </a:solidFill>
              </a:rPr>
              <a:t>(including your previous experiences).Be flexible but avoid a Data Scientist </a:t>
            </a:r>
            <a:r>
              <a:rPr lang="en-AU" sz="2000" b="1" dirty="0">
                <a:solidFill>
                  <a:srgbClr val="1EBADD"/>
                </a:solidFill>
              </a:rPr>
              <a:t>generalist</a:t>
            </a:r>
            <a:r>
              <a:rPr lang="en-AU" sz="2000" dirty="0">
                <a:solidFill>
                  <a:schemeClr val="tx1"/>
                </a:solidFill>
              </a:rPr>
              <a:t> stance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Build your own </a:t>
            </a:r>
            <a:r>
              <a:rPr lang="en-AU" sz="2000" b="1" dirty="0">
                <a:solidFill>
                  <a:srgbClr val="1EBADD"/>
                </a:solidFill>
              </a:rPr>
              <a:t>portfolio</a:t>
            </a:r>
            <a:r>
              <a:rPr lang="en-AU" sz="2000" b="1" dirty="0">
                <a:solidFill>
                  <a:schemeClr val="tx1"/>
                </a:solidFill>
              </a:rPr>
              <a:t> </a:t>
            </a:r>
          </a:p>
          <a:p>
            <a:pPr lvl="1"/>
            <a:r>
              <a:rPr lang="en-AU" sz="2000" b="1" dirty="0">
                <a:solidFill>
                  <a:srgbClr val="1EBADD"/>
                </a:solidFill>
              </a:rPr>
              <a:t>Learn how to learn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62C2-0495-8640-9E99-6BEDA22FD3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508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1787-9876-0647-851C-C3304C61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how to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2C532-D08B-CD49-BC54-B851475BB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 </a:t>
            </a:r>
            <a:r>
              <a:rPr lang="en-AU" b="1" dirty="0">
                <a:solidFill>
                  <a:srgbClr val="1EBADD"/>
                </a:solidFill>
              </a:rPr>
              <a:t>multi-modal</a:t>
            </a:r>
            <a:r>
              <a:rPr lang="en-AU" dirty="0"/>
              <a:t> learning, For example: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Reading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Writing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Observing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Researching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Coding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Experimenting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Visualising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Communicating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Collaborating</a:t>
            </a:r>
          </a:p>
          <a:p>
            <a:pPr lvl="1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Questioning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08B0B-2592-A345-BB3D-EE13BDA0DC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6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346FFF-BFD9-1048-AB37-185AE129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34" y="25098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1EBADD"/>
                </a:solidFill>
              </a:rPr>
              <a:t>Learning how to learn </a:t>
            </a:r>
            <a:br>
              <a:rPr lang="en-US" dirty="0">
                <a:solidFill>
                  <a:srgbClr val="1EBADD"/>
                </a:solidFill>
              </a:rPr>
            </a:br>
            <a:r>
              <a:rPr lang="en-US" sz="2400" dirty="0">
                <a:solidFill>
                  <a:srgbClr val="1EBADD"/>
                </a:solidFill>
              </a:rPr>
              <a:t>Some learning modes are more effective</a:t>
            </a:r>
            <a:endParaRPr lang="en-US" dirty="0">
              <a:solidFill>
                <a:srgbClr val="1EBADD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ECB86-CBF9-594B-A17A-BE872D6E3C19}"/>
              </a:ext>
            </a:extLst>
          </p:cNvPr>
          <p:cNvSpPr/>
          <p:nvPr/>
        </p:nvSpPr>
        <p:spPr>
          <a:xfrm>
            <a:off x="838200" y="1587501"/>
            <a:ext cx="10407869" cy="47688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58173-256E-D744-B14B-A445777A86A1}"/>
              </a:ext>
            </a:extLst>
          </p:cNvPr>
          <p:cNvSpPr txBox="1"/>
          <p:nvPr/>
        </p:nvSpPr>
        <p:spPr>
          <a:xfrm>
            <a:off x="1944414" y="6463862"/>
            <a:ext cx="170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28224-051B-2047-B4A5-ECA15875CD84}"/>
              </a:ext>
            </a:extLst>
          </p:cNvPr>
          <p:cNvSpPr txBox="1"/>
          <p:nvPr/>
        </p:nvSpPr>
        <p:spPr>
          <a:xfrm>
            <a:off x="7135603" y="6431542"/>
            <a:ext cx="170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345FE-5229-4A43-A8FC-256C7207277C}"/>
              </a:ext>
            </a:extLst>
          </p:cNvPr>
          <p:cNvSpPr txBox="1"/>
          <p:nvPr/>
        </p:nvSpPr>
        <p:spPr>
          <a:xfrm rot="16200000">
            <a:off x="-274757" y="2908601"/>
            <a:ext cx="170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Effective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58CB4-4C00-B446-8B1B-92DA328A2E25}"/>
              </a:ext>
            </a:extLst>
          </p:cNvPr>
          <p:cNvSpPr txBox="1"/>
          <p:nvPr/>
        </p:nvSpPr>
        <p:spPr>
          <a:xfrm rot="16200000">
            <a:off x="-274758" y="4948394"/>
            <a:ext cx="170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  Effective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21183-5295-2F43-85B7-233280F938E1}"/>
              </a:ext>
            </a:extLst>
          </p:cNvPr>
          <p:cNvSpPr txBox="1"/>
          <p:nvPr/>
        </p:nvSpPr>
        <p:spPr>
          <a:xfrm>
            <a:off x="993268" y="5928838"/>
            <a:ext cx="170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Listening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FF034-2303-C545-94F4-5848F0D6AF24}"/>
              </a:ext>
            </a:extLst>
          </p:cNvPr>
          <p:cNvSpPr txBox="1"/>
          <p:nvPr/>
        </p:nvSpPr>
        <p:spPr>
          <a:xfrm>
            <a:off x="9649807" y="1627029"/>
            <a:ext cx="170267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Questioning</a:t>
            </a:r>
          </a:p>
          <a:p>
            <a:r>
              <a:rPr lang="en-US" sz="1050" b="1" dirty="0">
                <a:solidFill>
                  <a:srgbClr val="1EBADD"/>
                </a:solidFill>
              </a:rPr>
              <a:t>Why are doing this?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20139-AA4D-D54E-A5FE-F1507F9F2132}"/>
              </a:ext>
            </a:extLst>
          </p:cNvPr>
          <p:cNvSpPr txBox="1"/>
          <p:nvPr/>
        </p:nvSpPr>
        <p:spPr>
          <a:xfrm>
            <a:off x="1563910" y="5571341"/>
            <a:ext cx="170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Watching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F16182-A0D9-4848-A56D-34C604BBC19A}"/>
              </a:ext>
            </a:extLst>
          </p:cNvPr>
          <p:cNvSpPr txBox="1"/>
          <p:nvPr/>
        </p:nvSpPr>
        <p:spPr>
          <a:xfrm>
            <a:off x="2916736" y="4856345"/>
            <a:ext cx="170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Critiquing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B2448-6D71-4F46-BF07-6A541ABE7E4A}"/>
              </a:ext>
            </a:extLst>
          </p:cNvPr>
          <p:cNvSpPr txBox="1"/>
          <p:nvPr/>
        </p:nvSpPr>
        <p:spPr>
          <a:xfrm>
            <a:off x="4713010" y="4238297"/>
            <a:ext cx="170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Writing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D3AEB-5538-4343-9235-2A27CD4D256C}"/>
              </a:ext>
            </a:extLst>
          </p:cNvPr>
          <p:cNvSpPr txBox="1"/>
          <p:nvPr/>
        </p:nvSpPr>
        <p:spPr>
          <a:xfrm>
            <a:off x="5516439" y="3796590"/>
            <a:ext cx="23157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Program</a:t>
            </a:r>
          </a:p>
          <a:p>
            <a:r>
              <a:rPr lang="en-US" sz="1100" dirty="0">
                <a:solidFill>
                  <a:srgbClr val="1EBADD"/>
                </a:solidFill>
              </a:rPr>
              <a:t>Make the process reproduceable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7E158-83C0-644B-8962-085EB3D20B26}"/>
              </a:ext>
            </a:extLst>
          </p:cNvPr>
          <p:cNvSpPr txBox="1"/>
          <p:nvPr/>
        </p:nvSpPr>
        <p:spPr>
          <a:xfrm>
            <a:off x="6846609" y="2884189"/>
            <a:ext cx="170267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Experimenting</a:t>
            </a:r>
          </a:p>
          <a:p>
            <a:r>
              <a:rPr lang="en-US" sz="1050" b="1" dirty="0">
                <a:solidFill>
                  <a:srgbClr val="1EBADD"/>
                </a:solidFill>
              </a:rPr>
              <a:t>What if?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60C32-EDDB-C045-A5D5-2B0FC04F9A72}"/>
              </a:ext>
            </a:extLst>
          </p:cNvPr>
          <p:cNvSpPr txBox="1"/>
          <p:nvPr/>
        </p:nvSpPr>
        <p:spPr>
          <a:xfrm>
            <a:off x="6284265" y="3426353"/>
            <a:ext cx="170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Visualize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A4817-94DE-3847-9B16-358FE72ED2CD}"/>
              </a:ext>
            </a:extLst>
          </p:cNvPr>
          <p:cNvSpPr txBox="1"/>
          <p:nvPr/>
        </p:nvSpPr>
        <p:spPr>
          <a:xfrm>
            <a:off x="2132556" y="5213843"/>
            <a:ext cx="170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Reading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7F0551-DA8E-E54F-8707-B4B8FAB88237}"/>
              </a:ext>
            </a:extLst>
          </p:cNvPr>
          <p:cNvCxnSpPr>
            <a:stCxn id="13" idx="3"/>
          </p:cNvCxnSpPr>
          <p:nvPr/>
        </p:nvCxnSpPr>
        <p:spPr>
          <a:xfrm flipH="1" flipV="1">
            <a:off x="576580" y="1690688"/>
            <a:ext cx="1" cy="520464"/>
          </a:xfrm>
          <a:prstGeom prst="straightConnector1">
            <a:avLst/>
          </a:prstGeom>
          <a:ln w="28575">
            <a:solidFill>
              <a:srgbClr val="1EBA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9A7770-076A-4542-8921-DACDD6EAC8EE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576581" y="5953621"/>
            <a:ext cx="0" cy="402729"/>
          </a:xfrm>
          <a:prstGeom prst="straightConnector1">
            <a:avLst/>
          </a:prstGeom>
          <a:ln w="28575">
            <a:solidFill>
              <a:srgbClr val="1EBA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3A3675-BA56-0446-9880-1FB2691FF377}"/>
              </a:ext>
            </a:extLst>
          </p:cNvPr>
          <p:cNvSpPr txBox="1"/>
          <p:nvPr/>
        </p:nvSpPr>
        <p:spPr>
          <a:xfrm>
            <a:off x="3861672" y="4582330"/>
            <a:ext cx="170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Researching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E344B4-8F11-3F40-B8CE-1BA9C5905890}"/>
              </a:ext>
            </a:extLst>
          </p:cNvPr>
          <p:cNvSpPr txBox="1"/>
          <p:nvPr/>
        </p:nvSpPr>
        <p:spPr>
          <a:xfrm>
            <a:off x="7836880" y="2526691"/>
            <a:ext cx="192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Communicating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1D85F0-4A56-DB49-B484-062BE1774E92}"/>
              </a:ext>
            </a:extLst>
          </p:cNvPr>
          <p:cNvCxnSpPr>
            <a:cxnSpLocks/>
          </p:cNvCxnSpPr>
          <p:nvPr/>
        </p:nvCxnSpPr>
        <p:spPr>
          <a:xfrm>
            <a:off x="9349385" y="6617750"/>
            <a:ext cx="1896684" cy="0"/>
          </a:xfrm>
          <a:prstGeom prst="straightConnector1">
            <a:avLst/>
          </a:prstGeom>
          <a:ln w="28575">
            <a:solidFill>
              <a:srgbClr val="1EBA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419757-ECD2-DA46-8F36-E9D78C94844E}"/>
              </a:ext>
            </a:extLst>
          </p:cNvPr>
          <p:cNvCxnSpPr>
            <a:cxnSpLocks/>
          </p:cNvCxnSpPr>
          <p:nvPr/>
        </p:nvCxnSpPr>
        <p:spPr>
          <a:xfrm>
            <a:off x="18122190" y="11544812"/>
            <a:ext cx="1896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AF705D-CC22-144A-8423-05B53E784502}"/>
              </a:ext>
            </a:extLst>
          </p:cNvPr>
          <p:cNvCxnSpPr>
            <a:cxnSpLocks/>
          </p:cNvCxnSpPr>
          <p:nvPr/>
        </p:nvCxnSpPr>
        <p:spPr>
          <a:xfrm flipH="1">
            <a:off x="887139" y="6617750"/>
            <a:ext cx="1353543" cy="0"/>
          </a:xfrm>
          <a:prstGeom prst="straightConnector1">
            <a:avLst/>
          </a:prstGeom>
          <a:ln w="28575">
            <a:solidFill>
              <a:srgbClr val="1EBA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5B83A0F-83FE-CC4A-8B62-5B22C51EFA53}"/>
              </a:ext>
            </a:extLst>
          </p:cNvPr>
          <p:cNvSpPr txBox="1"/>
          <p:nvPr/>
        </p:nvSpPr>
        <p:spPr>
          <a:xfrm>
            <a:off x="8969922" y="2169193"/>
            <a:ext cx="170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EBADD"/>
                </a:solidFill>
              </a:rPr>
              <a:t>Collaborating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FF3EDDD-595D-7443-8F7E-5E360EA3AEEC}"/>
              </a:ext>
            </a:extLst>
          </p:cNvPr>
          <p:cNvSpPr/>
          <p:nvPr/>
        </p:nvSpPr>
        <p:spPr>
          <a:xfrm rot="17773425">
            <a:off x="-153023" y="2831889"/>
            <a:ext cx="6573514" cy="4121679"/>
          </a:xfrm>
          <a:prstGeom prst="arc">
            <a:avLst>
              <a:gd name="adj1" fmla="val 15424796"/>
              <a:gd name="adj2" fmla="val 20897006"/>
            </a:avLst>
          </a:prstGeom>
          <a:ln w="38100">
            <a:solidFill>
              <a:srgbClr val="1EBAD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871F1640-402D-3F45-AD61-7F4ADBB3F5B2}"/>
              </a:ext>
            </a:extLst>
          </p:cNvPr>
          <p:cNvSpPr/>
          <p:nvPr/>
        </p:nvSpPr>
        <p:spPr>
          <a:xfrm rot="6480907">
            <a:off x="5468469" y="807557"/>
            <a:ext cx="6573514" cy="4121679"/>
          </a:xfrm>
          <a:prstGeom prst="arc">
            <a:avLst>
              <a:gd name="adj1" fmla="val 15424796"/>
              <a:gd name="adj2" fmla="val 20897006"/>
            </a:avLst>
          </a:prstGeom>
          <a:ln w="38100">
            <a:solidFill>
              <a:srgbClr val="1EBAD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1BC673-F52D-A04A-96BF-D389C0B30E07}"/>
              </a:ext>
            </a:extLst>
          </p:cNvPr>
          <p:cNvSpPr txBox="1"/>
          <p:nvPr/>
        </p:nvSpPr>
        <p:spPr>
          <a:xfrm>
            <a:off x="2124832" y="3052009"/>
            <a:ext cx="28753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not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sz="1200" b="1" dirty="0">
                <a:solidFill>
                  <a:srgbClr val="1EBADD"/>
                </a:solidFill>
              </a:rPr>
              <a:t>sequence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how you  learn. It is an iterative process. 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should cycle through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these learning modes to produce an effective outcome.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8BFF64-A72B-C44A-A9DF-C427E7E02CC4}"/>
              </a:ext>
            </a:extLst>
          </p:cNvPr>
          <p:cNvSpPr txBox="1"/>
          <p:nvPr/>
        </p:nvSpPr>
        <p:spPr>
          <a:xfrm>
            <a:off x="6560271" y="4677158"/>
            <a:ext cx="287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you identify your questions, go back and collect the data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32800572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270</Words>
  <Application>Microsoft Macintosh PowerPoint</Application>
  <PresentationFormat>Widescreen</PresentationFormat>
  <Paragraphs>59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Custom Design</vt:lpstr>
      <vt:lpstr>PowerPoint Presentation</vt:lpstr>
      <vt:lpstr>Data Science and AI</vt:lpstr>
      <vt:lpstr>Strategies for learning DS &amp; AI</vt:lpstr>
      <vt:lpstr>Learning how to learn</vt:lpstr>
      <vt:lpstr>Learning how to learn  Some learning modes are more effective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Fattah</cp:lastModifiedBy>
  <cp:revision>66</cp:revision>
  <dcterms:modified xsi:type="dcterms:W3CDTF">2019-09-09T04:42:36Z</dcterms:modified>
</cp:coreProperties>
</file>