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9"/>
  </p:notesMasterIdLst>
  <p:sldIdLst>
    <p:sldId id="257" r:id="rId2"/>
    <p:sldId id="258" r:id="rId3"/>
    <p:sldId id="291" r:id="rId4"/>
    <p:sldId id="296" r:id="rId5"/>
    <p:sldId id="292" r:id="rId6"/>
    <p:sldId id="307" r:id="rId7"/>
    <p:sldId id="297" r:id="rId8"/>
    <p:sldId id="299" r:id="rId9"/>
    <p:sldId id="300" r:id="rId10"/>
    <p:sldId id="301" r:id="rId11"/>
    <p:sldId id="302" r:id="rId12"/>
    <p:sldId id="303" r:id="rId13"/>
    <p:sldId id="304" r:id="rId14"/>
    <p:sldId id="305" r:id="rId15"/>
    <p:sldId id="306" r:id="rId16"/>
    <p:sldId id="310" r:id="rId17"/>
    <p:sldId id="295" r:id="rId18"/>
    <p:sldId id="308" r:id="rId19"/>
    <p:sldId id="259" r:id="rId20"/>
    <p:sldId id="269" r:id="rId21"/>
    <p:sldId id="311" r:id="rId22"/>
    <p:sldId id="266" r:id="rId23"/>
    <p:sldId id="261" r:id="rId24"/>
    <p:sldId id="260" r:id="rId25"/>
    <p:sldId id="268" r:id="rId26"/>
    <p:sldId id="264" r:id="rId27"/>
    <p:sldId id="309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75" d="100"/>
          <a:sy n="75" d="100"/>
        </p:scale>
        <p:origin x="72" y="7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13" Type="http://schemas.openxmlformats.org/officeDocument/2006/relationships/image" Target="../media/image18.emf"/><Relationship Id="rId18" Type="http://schemas.openxmlformats.org/officeDocument/2006/relationships/image" Target="../media/image23.emf"/><Relationship Id="rId3" Type="http://schemas.openxmlformats.org/officeDocument/2006/relationships/image" Target="../media/image8.emf"/><Relationship Id="rId7" Type="http://schemas.openxmlformats.org/officeDocument/2006/relationships/image" Target="../media/image12.emf"/><Relationship Id="rId12" Type="http://schemas.openxmlformats.org/officeDocument/2006/relationships/image" Target="../media/image17.emf"/><Relationship Id="rId17" Type="http://schemas.openxmlformats.org/officeDocument/2006/relationships/image" Target="../media/image22.emf"/><Relationship Id="rId2" Type="http://schemas.openxmlformats.org/officeDocument/2006/relationships/image" Target="../media/image7.emf"/><Relationship Id="rId16" Type="http://schemas.openxmlformats.org/officeDocument/2006/relationships/image" Target="../media/image21.emf"/><Relationship Id="rId1" Type="http://schemas.openxmlformats.org/officeDocument/2006/relationships/image" Target="../media/image6.emf"/><Relationship Id="rId6" Type="http://schemas.openxmlformats.org/officeDocument/2006/relationships/image" Target="../media/image11.emf"/><Relationship Id="rId11" Type="http://schemas.openxmlformats.org/officeDocument/2006/relationships/image" Target="../media/image16.emf"/><Relationship Id="rId5" Type="http://schemas.openxmlformats.org/officeDocument/2006/relationships/image" Target="../media/image10.emf"/><Relationship Id="rId15" Type="http://schemas.openxmlformats.org/officeDocument/2006/relationships/image" Target="../media/image20.emf"/><Relationship Id="rId10" Type="http://schemas.openxmlformats.org/officeDocument/2006/relationships/image" Target="../media/image15.emf"/><Relationship Id="rId19" Type="http://schemas.openxmlformats.org/officeDocument/2006/relationships/image" Target="../media/image24.emf"/><Relationship Id="rId4" Type="http://schemas.openxmlformats.org/officeDocument/2006/relationships/image" Target="../media/image9.emf"/><Relationship Id="rId9" Type="http://schemas.openxmlformats.org/officeDocument/2006/relationships/image" Target="../media/image14.emf"/><Relationship Id="rId14" Type="http://schemas.openxmlformats.org/officeDocument/2006/relationships/image" Target="../media/image19.e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13" Type="http://schemas.openxmlformats.org/officeDocument/2006/relationships/image" Target="../media/image27.emf"/><Relationship Id="rId3" Type="http://schemas.openxmlformats.org/officeDocument/2006/relationships/image" Target="../media/image8.emf"/><Relationship Id="rId7" Type="http://schemas.openxmlformats.org/officeDocument/2006/relationships/image" Target="../media/image14.emf"/><Relationship Id="rId12" Type="http://schemas.openxmlformats.org/officeDocument/2006/relationships/image" Target="../media/image26.emf"/><Relationship Id="rId2" Type="http://schemas.openxmlformats.org/officeDocument/2006/relationships/image" Target="../media/image7.emf"/><Relationship Id="rId1" Type="http://schemas.openxmlformats.org/officeDocument/2006/relationships/image" Target="../media/image6.emf"/><Relationship Id="rId6" Type="http://schemas.openxmlformats.org/officeDocument/2006/relationships/image" Target="../media/image13.emf"/><Relationship Id="rId11" Type="http://schemas.openxmlformats.org/officeDocument/2006/relationships/image" Target="../media/image24.emf"/><Relationship Id="rId5" Type="http://schemas.openxmlformats.org/officeDocument/2006/relationships/image" Target="../media/image10.emf"/><Relationship Id="rId10" Type="http://schemas.openxmlformats.org/officeDocument/2006/relationships/image" Target="../media/image23.emf"/><Relationship Id="rId4" Type="http://schemas.openxmlformats.org/officeDocument/2006/relationships/image" Target="../media/image9.emf"/><Relationship Id="rId9" Type="http://schemas.openxmlformats.org/officeDocument/2006/relationships/image" Target="../media/image16.emf"/><Relationship Id="rId14" Type="http://schemas.openxmlformats.org/officeDocument/2006/relationships/image" Target="../media/image28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image" Target="../media/image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6B806B-E083-4EB0-B1D6-EA5E016DFA15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B4A610-3F19-41F0-8482-DB0780C8D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0661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D60E77-D91C-48BB-94DB-76481A581A56}" type="slidenum">
              <a:rPr lang="en-US"/>
              <a:pPr/>
              <a:t>3</a:t>
            </a:fld>
            <a:endParaRPr lang="en-US"/>
          </a:p>
        </p:txBody>
      </p:sp>
      <p:sp>
        <p:nvSpPr>
          <p:cNvPr id="234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410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0871D4-25BB-4627-A8B3-DAE528855986}" type="slidenum">
              <a:rPr lang="en-US"/>
              <a:pPr/>
              <a:t>12</a:t>
            </a:fld>
            <a:endParaRPr lang="en-US"/>
          </a:p>
        </p:txBody>
      </p:sp>
      <p:sp>
        <p:nvSpPr>
          <p:cNvPr id="605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5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4403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690655-4652-4845-BD60-D1E5A28154B5}" type="slidenum">
              <a:rPr lang="en-US"/>
              <a:pPr/>
              <a:t>13</a:t>
            </a:fld>
            <a:endParaRPr lang="en-US"/>
          </a:p>
        </p:txBody>
      </p:sp>
      <p:sp>
        <p:nvSpPr>
          <p:cNvPr id="606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6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3844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662CAF1-3289-4F40-A083-7E6C92A950A9}" type="slidenum">
              <a:rPr lang="en-US"/>
              <a:pPr/>
              <a:t>14</a:t>
            </a:fld>
            <a:endParaRPr lang="en-US"/>
          </a:p>
        </p:txBody>
      </p:sp>
      <p:sp>
        <p:nvSpPr>
          <p:cNvPr id="607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7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2275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202853-6FC6-4C94-AAB2-81B3DE876249}" type="slidenum">
              <a:rPr lang="en-US"/>
              <a:pPr/>
              <a:t>15</a:t>
            </a:fld>
            <a:endParaRPr lang="en-US"/>
          </a:p>
        </p:txBody>
      </p:sp>
      <p:sp>
        <p:nvSpPr>
          <p:cNvPr id="608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8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0426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C22A56-E16B-4DB8-A4AE-D2AC936A86A9}" type="slidenum">
              <a:rPr lang="en-US"/>
              <a:pPr/>
              <a:t>16</a:t>
            </a:fld>
            <a:endParaRPr lang="en-US"/>
          </a:p>
        </p:txBody>
      </p:sp>
      <p:sp>
        <p:nvSpPr>
          <p:cNvPr id="593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898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F775536-A592-44D6-AEF7-DD716B1F175C}" type="slidenum">
              <a:rPr lang="en-US"/>
              <a:pPr/>
              <a:t>17</a:t>
            </a:fld>
            <a:endParaRPr lang="en-US"/>
          </a:p>
        </p:txBody>
      </p:sp>
      <p:sp>
        <p:nvSpPr>
          <p:cNvPr id="376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6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7388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78A9EF-9643-4D52-A0EC-A318B1F42052}" type="slidenum">
              <a:rPr lang="en-US"/>
              <a:pPr/>
              <a:t>4</a:t>
            </a:fld>
            <a:endParaRPr lang="en-US"/>
          </a:p>
        </p:txBody>
      </p:sp>
      <p:sp>
        <p:nvSpPr>
          <p:cNvPr id="237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6242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0CC2E5-0834-4190-87FE-6581D1E62658}" type="slidenum">
              <a:rPr lang="en-US"/>
              <a:pPr/>
              <a:t>5</a:t>
            </a:fld>
            <a:endParaRPr lang="en-US"/>
          </a:p>
        </p:txBody>
      </p:sp>
      <p:sp>
        <p:nvSpPr>
          <p:cNvPr id="276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2532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F8D47A-A5A9-4A37-8015-9A78D9F33FD7}" type="slidenum">
              <a:rPr lang="en-US"/>
              <a:pPr/>
              <a:t>6</a:t>
            </a:fld>
            <a:endParaRPr lang="en-US"/>
          </a:p>
        </p:txBody>
      </p:sp>
      <p:sp>
        <p:nvSpPr>
          <p:cNvPr id="591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1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638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887101-1C68-4C13-92F2-EDF3C4028B36}" type="slidenum">
              <a:rPr lang="en-US"/>
              <a:pPr/>
              <a:t>7</a:t>
            </a:fld>
            <a:endParaRPr lang="en-US"/>
          </a:p>
        </p:txBody>
      </p:sp>
      <p:sp>
        <p:nvSpPr>
          <p:cNvPr id="592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2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6093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980DAB-FF3A-4F29-B2F8-259FDD99DF68}" type="slidenum">
              <a:rPr lang="en-US"/>
              <a:pPr/>
              <a:t>8</a:t>
            </a:fld>
            <a:endParaRPr lang="en-US"/>
          </a:p>
        </p:txBody>
      </p:sp>
      <p:sp>
        <p:nvSpPr>
          <p:cNvPr id="601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1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7230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100B321-328D-4E62-A923-4904D62F5127}" type="slidenum">
              <a:rPr lang="en-US"/>
              <a:pPr/>
              <a:t>9</a:t>
            </a:fld>
            <a:endParaRPr lang="en-US"/>
          </a:p>
        </p:txBody>
      </p:sp>
      <p:sp>
        <p:nvSpPr>
          <p:cNvPr id="602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2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0793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5C2884-549C-464D-9C58-C90126051158}" type="slidenum">
              <a:rPr lang="en-US"/>
              <a:pPr/>
              <a:t>10</a:t>
            </a:fld>
            <a:endParaRPr lang="en-US"/>
          </a:p>
        </p:txBody>
      </p:sp>
      <p:sp>
        <p:nvSpPr>
          <p:cNvPr id="603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3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5351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AB772E-C008-4D90-ADAB-C84218577CB8}" type="slidenum">
              <a:rPr lang="en-US"/>
              <a:pPr/>
              <a:t>11</a:t>
            </a:fld>
            <a:endParaRPr lang="en-US"/>
          </a:p>
        </p:txBody>
      </p:sp>
      <p:sp>
        <p:nvSpPr>
          <p:cNvPr id="604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8819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09600" y="274638"/>
            <a:ext cx="10972800" cy="58594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737600" y="6243638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fld id="{F91C6589-5B5A-4DC3-9232-87D7D345482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>
          <a:xfrm>
            <a:off x="609600" y="6243638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>
          <a:xfrm>
            <a:off x="4165600" y="6243638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530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  <p:sldLayoutId id="2147483669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13" Type="http://schemas.openxmlformats.org/officeDocument/2006/relationships/image" Target="../media/image10.emf"/><Relationship Id="rId18" Type="http://schemas.openxmlformats.org/officeDocument/2006/relationships/oleObject" Target="../embeddings/oleObject27.bin"/><Relationship Id="rId26" Type="http://schemas.openxmlformats.org/officeDocument/2006/relationships/oleObject" Target="../embeddings/oleObject31.bin"/><Relationship Id="rId3" Type="http://schemas.openxmlformats.org/officeDocument/2006/relationships/notesSlide" Target="../notesSlides/notesSlide14.xml"/><Relationship Id="rId21" Type="http://schemas.openxmlformats.org/officeDocument/2006/relationships/image" Target="../media/image16.emf"/><Relationship Id="rId7" Type="http://schemas.openxmlformats.org/officeDocument/2006/relationships/image" Target="../media/image7.emf"/><Relationship Id="rId12" Type="http://schemas.openxmlformats.org/officeDocument/2006/relationships/oleObject" Target="../embeddings/oleObject24.bin"/><Relationship Id="rId17" Type="http://schemas.openxmlformats.org/officeDocument/2006/relationships/image" Target="../media/image14.emf"/><Relationship Id="rId25" Type="http://schemas.openxmlformats.org/officeDocument/2006/relationships/image" Target="../media/image24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6.bin"/><Relationship Id="rId20" Type="http://schemas.openxmlformats.org/officeDocument/2006/relationships/oleObject" Target="../embeddings/oleObject28.bin"/><Relationship Id="rId29" Type="http://schemas.openxmlformats.org/officeDocument/2006/relationships/image" Target="../media/image27.emf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1.bin"/><Relationship Id="rId11" Type="http://schemas.openxmlformats.org/officeDocument/2006/relationships/image" Target="../media/image9.emf"/><Relationship Id="rId24" Type="http://schemas.openxmlformats.org/officeDocument/2006/relationships/oleObject" Target="../embeddings/oleObject30.bin"/><Relationship Id="rId5" Type="http://schemas.openxmlformats.org/officeDocument/2006/relationships/image" Target="../media/image6.emf"/><Relationship Id="rId15" Type="http://schemas.openxmlformats.org/officeDocument/2006/relationships/image" Target="../media/image13.emf"/><Relationship Id="rId23" Type="http://schemas.openxmlformats.org/officeDocument/2006/relationships/image" Target="../media/image23.emf"/><Relationship Id="rId28" Type="http://schemas.openxmlformats.org/officeDocument/2006/relationships/oleObject" Target="../embeddings/oleObject32.bin"/><Relationship Id="rId10" Type="http://schemas.openxmlformats.org/officeDocument/2006/relationships/oleObject" Target="../embeddings/oleObject23.bin"/><Relationship Id="rId19" Type="http://schemas.openxmlformats.org/officeDocument/2006/relationships/image" Target="../media/image15.emf"/><Relationship Id="rId31" Type="http://schemas.openxmlformats.org/officeDocument/2006/relationships/image" Target="../media/image28.emf"/><Relationship Id="rId4" Type="http://schemas.openxmlformats.org/officeDocument/2006/relationships/oleObject" Target="../embeddings/oleObject20.bin"/><Relationship Id="rId9" Type="http://schemas.openxmlformats.org/officeDocument/2006/relationships/image" Target="../media/image8.emf"/><Relationship Id="rId14" Type="http://schemas.openxmlformats.org/officeDocument/2006/relationships/oleObject" Target="../embeddings/oleObject25.bin"/><Relationship Id="rId22" Type="http://schemas.openxmlformats.org/officeDocument/2006/relationships/oleObject" Target="../embeddings/oleObject29.bin"/><Relationship Id="rId27" Type="http://schemas.openxmlformats.org/officeDocument/2006/relationships/image" Target="../media/image26.emf"/><Relationship Id="rId30" Type="http://schemas.openxmlformats.org/officeDocument/2006/relationships/oleObject" Target="../embeddings/oleObject33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34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7" Type="http://schemas.openxmlformats.org/officeDocument/2006/relationships/image" Target="../media/image2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36.bin"/><Relationship Id="rId4" Type="http://schemas.openxmlformats.org/officeDocument/2006/relationships/image" Target="../media/image6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.emf"/><Relationship Id="rId18" Type="http://schemas.openxmlformats.org/officeDocument/2006/relationships/oleObject" Target="../embeddings/oleObject8.bin"/><Relationship Id="rId26" Type="http://schemas.openxmlformats.org/officeDocument/2006/relationships/oleObject" Target="../embeddings/oleObject12.bin"/><Relationship Id="rId39" Type="http://schemas.openxmlformats.org/officeDocument/2006/relationships/image" Target="../media/image23.emf"/><Relationship Id="rId21" Type="http://schemas.openxmlformats.org/officeDocument/2006/relationships/image" Target="../media/image14.emf"/><Relationship Id="rId34" Type="http://schemas.openxmlformats.org/officeDocument/2006/relationships/oleObject" Target="../embeddings/oleObject16.bin"/><Relationship Id="rId7" Type="http://schemas.openxmlformats.org/officeDocument/2006/relationships/image" Target="../media/image7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7.bin"/><Relationship Id="rId20" Type="http://schemas.openxmlformats.org/officeDocument/2006/relationships/oleObject" Target="../embeddings/oleObject9.bin"/><Relationship Id="rId29" Type="http://schemas.openxmlformats.org/officeDocument/2006/relationships/image" Target="../media/image18.emf"/><Relationship Id="rId41" Type="http://schemas.openxmlformats.org/officeDocument/2006/relationships/image" Target="../media/image24.emf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9.emf"/><Relationship Id="rId24" Type="http://schemas.openxmlformats.org/officeDocument/2006/relationships/oleObject" Target="../embeddings/oleObject11.bin"/><Relationship Id="rId32" Type="http://schemas.openxmlformats.org/officeDocument/2006/relationships/oleObject" Target="../embeddings/oleObject15.bin"/><Relationship Id="rId37" Type="http://schemas.openxmlformats.org/officeDocument/2006/relationships/image" Target="../media/image22.emf"/><Relationship Id="rId40" Type="http://schemas.openxmlformats.org/officeDocument/2006/relationships/oleObject" Target="../embeddings/oleObject19.bin"/><Relationship Id="rId5" Type="http://schemas.openxmlformats.org/officeDocument/2006/relationships/image" Target="../media/image6.emf"/><Relationship Id="rId15" Type="http://schemas.openxmlformats.org/officeDocument/2006/relationships/image" Target="../media/image11.emf"/><Relationship Id="rId23" Type="http://schemas.openxmlformats.org/officeDocument/2006/relationships/image" Target="../media/image15.emf"/><Relationship Id="rId28" Type="http://schemas.openxmlformats.org/officeDocument/2006/relationships/oleObject" Target="../embeddings/oleObject13.bin"/><Relationship Id="rId36" Type="http://schemas.openxmlformats.org/officeDocument/2006/relationships/oleObject" Target="../embeddings/oleObject17.bin"/><Relationship Id="rId10" Type="http://schemas.openxmlformats.org/officeDocument/2006/relationships/oleObject" Target="../embeddings/oleObject4.bin"/><Relationship Id="rId19" Type="http://schemas.openxmlformats.org/officeDocument/2006/relationships/image" Target="../media/image13.emf"/><Relationship Id="rId31" Type="http://schemas.openxmlformats.org/officeDocument/2006/relationships/image" Target="../media/image19.e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8.emf"/><Relationship Id="rId14" Type="http://schemas.openxmlformats.org/officeDocument/2006/relationships/oleObject" Target="../embeddings/oleObject6.bin"/><Relationship Id="rId22" Type="http://schemas.openxmlformats.org/officeDocument/2006/relationships/oleObject" Target="../embeddings/oleObject10.bin"/><Relationship Id="rId27" Type="http://schemas.openxmlformats.org/officeDocument/2006/relationships/image" Target="../media/image17.emf"/><Relationship Id="rId30" Type="http://schemas.openxmlformats.org/officeDocument/2006/relationships/oleObject" Target="../embeddings/oleObject14.bin"/><Relationship Id="rId35" Type="http://schemas.openxmlformats.org/officeDocument/2006/relationships/image" Target="../media/image21.emf"/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2.xml"/><Relationship Id="rId12" Type="http://schemas.openxmlformats.org/officeDocument/2006/relationships/oleObject" Target="../embeddings/oleObject5.bin"/><Relationship Id="rId17" Type="http://schemas.openxmlformats.org/officeDocument/2006/relationships/image" Target="../media/image12.emf"/><Relationship Id="rId25" Type="http://schemas.openxmlformats.org/officeDocument/2006/relationships/image" Target="../media/image16.emf"/><Relationship Id="rId33" Type="http://schemas.openxmlformats.org/officeDocument/2006/relationships/image" Target="../media/image20.emf"/><Relationship Id="rId38" Type="http://schemas.openxmlformats.org/officeDocument/2006/relationships/oleObject" Target="../embeddings/oleObject18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14212" y="895739"/>
            <a:ext cx="9405037" cy="4159146"/>
          </a:xfrm>
        </p:spPr>
        <p:txBody>
          <a:bodyPr>
            <a:normAutofit/>
          </a:bodyPr>
          <a:lstStyle/>
          <a:p>
            <a:r>
              <a:rPr lang="en-US" sz="3600" dirty="0"/>
              <a:t>CSC 480: Artificial Intelligence I</a:t>
            </a:r>
            <a:br>
              <a:rPr lang="en-US" sz="3600" dirty="0"/>
            </a:br>
            <a:br>
              <a:rPr lang="en-US" sz="3600" dirty="0"/>
            </a:br>
            <a:r>
              <a:rPr lang="en-US" sz="3600" b="1" dirty="0"/>
              <a:t>Assignment 1: Eight Puzzle (Search)</a:t>
            </a:r>
            <a:br>
              <a:rPr lang="en-US" sz="3600" b="1" dirty="0"/>
            </a:br>
            <a:br>
              <a:rPr lang="en-US" sz="3600" b="1" dirty="0"/>
            </a:b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22635183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178" name="Rectangle 2"/>
          <p:cNvSpPr>
            <a:spLocks noChangeArrowheads="1"/>
          </p:cNvSpPr>
          <p:nvPr/>
        </p:nvSpPr>
        <p:spPr bwMode="auto">
          <a:xfrm>
            <a:off x="4476751" y="171450"/>
            <a:ext cx="5838825" cy="657225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562179" name="Picture 3" descr="8puzzle1"/>
          <p:cNvPicPr>
            <a:picLocks noGrp="1" noChangeAspect="1" noChangeArrowheads="1"/>
          </p:cNvPicPr>
          <p:nvPr>
            <p:ph/>
          </p:nvPr>
        </p:nvPicPr>
        <p:blipFill>
          <a:blip r:embed="rId3"/>
          <a:srcRect b="52042"/>
          <a:stretch>
            <a:fillRect/>
          </a:stretch>
        </p:blipFill>
        <p:spPr>
          <a:xfrm>
            <a:off x="4595813" y="292101"/>
            <a:ext cx="5561012" cy="3019425"/>
          </a:xfrm>
          <a:noFill/>
          <a:ln/>
        </p:spPr>
      </p:pic>
      <p:sp>
        <p:nvSpPr>
          <p:cNvPr id="562181" name="Text Box 5"/>
          <p:cNvSpPr txBox="1">
            <a:spLocks noChangeArrowheads="1"/>
          </p:cNvSpPr>
          <p:nvPr/>
        </p:nvSpPr>
        <p:spPr bwMode="auto">
          <a:xfrm>
            <a:off x="4708525" y="620714"/>
            <a:ext cx="1658938" cy="3460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b="1" i="1">
                <a:solidFill>
                  <a:schemeClr val="accent2"/>
                </a:solidFill>
                <a:latin typeface="Times New Roman" pitchFamily="18" charset="0"/>
              </a:rPr>
              <a:t>f</a:t>
            </a:r>
            <a:r>
              <a:rPr lang="en-US" sz="1600" b="1">
                <a:solidFill>
                  <a:schemeClr val="accent2"/>
                </a:solidFill>
                <a:latin typeface="Times New Roman" pitchFamily="18" charset="0"/>
              </a:rPr>
              <a:t>(</a:t>
            </a:r>
            <a:r>
              <a:rPr lang="en-US" sz="1600" b="1" i="1">
                <a:solidFill>
                  <a:schemeClr val="accent2"/>
                </a:solidFill>
                <a:latin typeface="Times New Roman" pitchFamily="18" charset="0"/>
              </a:rPr>
              <a:t>n</a:t>
            </a:r>
            <a:r>
              <a:rPr lang="en-US" sz="1600" b="1">
                <a:solidFill>
                  <a:schemeClr val="accent2"/>
                </a:solidFill>
                <a:latin typeface="Times New Roman" pitchFamily="18" charset="0"/>
              </a:rPr>
              <a:t>) = </a:t>
            </a:r>
            <a:r>
              <a:rPr lang="en-US" sz="1600" b="1" i="1">
                <a:solidFill>
                  <a:schemeClr val="accent2"/>
                </a:solidFill>
                <a:latin typeface="Times New Roman" pitchFamily="18" charset="0"/>
              </a:rPr>
              <a:t>g</a:t>
            </a:r>
            <a:r>
              <a:rPr lang="en-US" sz="1600" b="1">
                <a:solidFill>
                  <a:schemeClr val="accent2"/>
                </a:solidFill>
                <a:latin typeface="Times New Roman" pitchFamily="18" charset="0"/>
              </a:rPr>
              <a:t>(</a:t>
            </a:r>
            <a:r>
              <a:rPr lang="en-US" sz="1600" b="1" i="1">
                <a:solidFill>
                  <a:schemeClr val="accent2"/>
                </a:solidFill>
                <a:latin typeface="Times New Roman" pitchFamily="18" charset="0"/>
              </a:rPr>
              <a:t>n</a:t>
            </a:r>
            <a:r>
              <a:rPr lang="en-US" sz="1600" b="1">
                <a:solidFill>
                  <a:schemeClr val="accent2"/>
                </a:solidFill>
                <a:latin typeface="Times New Roman" pitchFamily="18" charset="0"/>
              </a:rPr>
              <a:t>) + </a:t>
            </a:r>
            <a:r>
              <a:rPr lang="en-US" sz="1600" b="1" i="1">
                <a:solidFill>
                  <a:schemeClr val="accent2"/>
                </a:solidFill>
                <a:latin typeface="Times New Roman" pitchFamily="18" charset="0"/>
              </a:rPr>
              <a:t>h</a:t>
            </a:r>
            <a:r>
              <a:rPr lang="en-US" sz="1600" b="1">
                <a:solidFill>
                  <a:schemeClr val="accent2"/>
                </a:solidFill>
                <a:latin typeface="Times New Roman" pitchFamily="18" charset="0"/>
              </a:rPr>
              <a:t>(</a:t>
            </a:r>
            <a:r>
              <a:rPr lang="en-US" sz="1600" b="1" i="1">
                <a:solidFill>
                  <a:schemeClr val="accent2"/>
                </a:solidFill>
                <a:latin typeface="Times New Roman" pitchFamily="18" charset="0"/>
              </a:rPr>
              <a:t>n</a:t>
            </a:r>
            <a:r>
              <a:rPr lang="en-US" sz="1600" b="1">
                <a:solidFill>
                  <a:schemeClr val="accent2"/>
                </a:solidFill>
                <a:latin typeface="Times New Roman" pitchFamily="18" charset="0"/>
              </a:rPr>
              <a:t>)</a:t>
            </a:r>
          </a:p>
        </p:txBody>
      </p:sp>
      <p:sp>
        <p:nvSpPr>
          <p:cNvPr id="562189" name="Rectangle 13"/>
          <p:cNvSpPr>
            <a:spLocks noChangeArrowheads="1"/>
          </p:cNvSpPr>
          <p:nvPr/>
        </p:nvSpPr>
        <p:spPr bwMode="auto">
          <a:xfrm>
            <a:off x="7372350" y="2438400"/>
            <a:ext cx="266700" cy="17145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25A37992-0625-4D75-9C3E-24E948CA8A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3677" y="373063"/>
            <a:ext cx="2686050" cy="2046714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Font typeface="Marlett" pitchFamily="2" charset="2"/>
              <a:buNone/>
            </a:pPr>
            <a:r>
              <a:rPr lang="en-US" sz="1600" b="1" dirty="0">
                <a:solidFill>
                  <a:schemeClr val="bg2"/>
                </a:solidFill>
              </a:rPr>
              <a:t>A* search for an instance of 8-puzzle with h1 (sum of misplaced tiles).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Font typeface="Marlett" pitchFamily="2" charset="2"/>
              <a:buNone/>
            </a:pPr>
            <a:endParaRPr lang="en-US" sz="900" b="1" dirty="0">
              <a:solidFill>
                <a:schemeClr val="bg2"/>
              </a:solidFill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Font typeface="Marlett" pitchFamily="2" charset="2"/>
              <a:buNone/>
            </a:pPr>
            <a:r>
              <a:rPr lang="en-US" sz="1600" b="1" dirty="0">
                <a:solidFill>
                  <a:schemeClr val="bg2"/>
                </a:solidFill>
              </a:rPr>
              <a:t>g(n) assumes each move has a cost of 1.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Font typeface="Marlett" pitchFamily="2" charset="2"/>
              <a:buNone/>
            </a:pPr>
            <a:endParaRPr lang="en-US" sz="900" b="1" dirty="0">
              <a:solidFill>
                <a:schemeClr val="bg2"/>
              </a:solidFill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Font typeface="Marlett" pitchFamily="2" charset="2"/>
              <a:buNone/>
            </a:pPr>
            <a:r>
              <a:rPr lang="en-US" sz="1600" b="1" dirty="0">
                <a:solidFill>
                  <a:schemeClr val="bg2"/>
                </a:solidFill>
              </a:rPr>
              <a:t>Here we assume repeated state checking.</a:t>
            </a:r>
          </a:p>
        </p:txBody>
      </p:sp>
    </p:spTree>
    <p:extLst>
      <p:ext uri="{BB962C8B-B14F-4D97-AF65-F5344CB8AC3E}">
        <p14:creationId xmlns:p14="http://schemas.microsoft.com/office/powerpoint/2010/main" val="26881009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226" name="Rectangle 2"/>
          <p:cNvSpPr>
            <a:spLocks noChangeArrowheads="1"/>
          </p:cNvSpPr>
          <p:nvPr/>
        </p:nvSpPr>
        <p:spPr bwMode="auto">
          <a:xfrm>
            <a:off x="4476751" y="171450"/>
            <a:ext cx="5838825" cy="657225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564227" name="Picture 3" descr="8puzzle1"/>
          <p:cNvPicPr>
            <a:picLocks noGrp="1" noChangeAspect="1" noChangeArrowheads="1"/>
          </p:cNvPicPr>
          <p:nvPr>
            <p:ph/>
          </p:nvPr>
        </p:nvPicPr>
        <p:blipFill>
          <a:blip r:embed="rId3"/>
          <a:srcRect b="32375"/>
          <a:stretch>
            <a:fillRect/>
          </a:stretch>
        </p:blipFill>
        <p:spPr>
          <a:xfrm>
            <a:off x="4595813" y="292101"/>
            <a:ext cx="5561012" cy="4257675"/>
          </a:xfrm>
          <a:noFill/>
          <a:ln/>
        </p:spPr>
      </p:pic>
      <p:sp>
        <p:nvSpPr>
          <p:cNvPr id="564229" name="Text Box 5"/>
          <p:cNvSpPr txBox="1">
            <a:spLocks noChangeArrowheads="1"/>
          </p:cNvSpPr>
          <p:nvPr/>
        </p:nvSpPr>
        <p:spPr bwMode="auto">
          <a:xfrm>
            <a:off x="4708525" y="620714"/>
            <a:ext cx="1658938" cy="3460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b="1" i="1">
                <a:solidFill>
                  <a:schemeClr val="accent2"/>
                </a:solidFill>
                <a:latin typeface="Times New Roman" pitchFamily="18" charset="0"/>
              </a:rPr>
              <a:t>f</a:t>
            </a:r>
            <a:r>
              <a:rPr lang="en-US" sz="1600" b="1">
                <a:solidFill>
                  <a:schemeClr val="accent2"/>
                </a:solidFill>
                <a:latin typeface="Times New Roman" pitchFamily="18" charset="0"/>
              </a:rPr>
              <a:t>(</a:t>
            </a:r>
            <a:r>
              <a:rPr lang="en-US" sz="1600" b="1" i="1">
                <a:solidFill>
                  <a:schemeClr val="accent2"/>
                </a:solidFill>
                <a:latin typeface="Times New Roman" pitchFamily="18" charset="0"/>
              </a:rPr>
              <a:t>n</a:t>
            </a:r>
            <a:r>
              <a:rPr lang="en-US" sz="1600" b="1">
                <a:solidFill>
                  <a:schemeClr val="accent2"/>
                </a:solidFill>
                <a:latin typeface="Times New Roman" pitchFamily="18" charset="0"/>
              </a:rPr>
              <a:t>) = </a:t>
            </a:r>
            <a:r>
              <a:rPr lang="en-US" sz="1600" b="1" i="1">
                <a:solidFill>
                  <a:schemeClr val="accent2"/>
                </a:solidFill>
                <a:latin typeface="Times New Roman" pitchFamily="18" charset="0"/>
              </a:rPr>
              <a:t>g</a:t>
            </a:r>
            <a:r>
              <a:rPr lang="en-US" sz="1600" b="1">
                <a:solidFill>
                  <a:schemeClr val="accent2"/>
                </a:solidFill>
                <a:latin typeface="Times New Roman" pitchFamily="18" charset="0"/>
              </a:rPr>
              <a:t>(</a:t>
            </a:r>
            <a:r>
              <a:rPr lang="en-US" sz="1600" b="1" i="1">
                <a:solidFill>
                  <a:schemeClr val="accent2"/>
                </a:solidFill>
                <a:latin typeface="Times New Roman" pitchFamily="18" charset="0"/>
              </a:rPr>
              <a:t>n</a:t>
            </a:r>
            <a:r>
              <a:rPr lang="en-US" sz="1600" b="1">
                <a:solidFill>
                  <a:schemeClr val="accent2"/>
                </a:solidFill>
                <a:latin typeface="Times New Roman" pitchFamily="18" charset="0"/>
              </a:rPr>
              <a:t>) + </a:t>
            </a:r>
            <a:r>
              <a:rPr lang="en-US" sz="1600" b="1" i="1">
                <a:solidFill>
                  <a:schemeClr val="accent2"/>
                </a:solidFill>
                <a:latin typeface="Times New Roman" pitchFamily="18" charset="0"/>
              </a:rPr>
              <a:t>h</a:t>
            </a:r>
            <a:r>
              <a:rPr lang="en-US" sz="1600" b="1">
                <a:solidFill>
                  <a:schemeClr val="accent2"/>
                </a:solidFill>
                <a:latin typeface="Times New Roman" pitchFamily="18" charset="0"/>
              </a:rPr>
              <a:t>(</a:t>
            </a:r>
            <a:r>
              <a:rPr lang="en-US" sz="1600" b="1" i="1">
                <a:solidFill>
                  <a:schemeClr val="accent2"/>
                </a:solidFill>
                <a:latin typeface="Times New Roman" pitchFamily="18" charset="0"/>
              </a:rPr>
              <a:t>n</a:t>
            </a:r>
            <a:r>
              <a:rPr lang="en-US" sz="1600" b="1">
                <a:solidFill>
                  <a:schemeClr val="accent2"/>
                </a:solidFill>
                <a:latin typeface="Times New Roman" pitchFamily="18" charset="0"/>
              </a:rPr>
              <a:t>)</a:t>
            </a:r>
          </a:p>
        </p:txBody>
      </p:sp>
      <p:sp>
        <p:nvSpPr>
          <p:cNvPr id="564231" name="Rectangle 7"/>
          <p:cNvSpPr>
            <a:spLocks noChangeArrowheads="1"/>
          </p:cNvSpPr>
          <p:nvPr/>
        </p:nvSpPr>
        <p:spPr bwMode="auto">
          <a:xfrm>
            <a:off x="7067551" y="3314701"/>
            <a:ext cx="2524125" cy="181927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BCD35576-B792-4B8B-BCFA-66C072FBBB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3677" y="373063"/>
            <a:ext cx="2686050" cy="2046714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Font typeface="Marlett" pitchFamily="2" charset="2"/>
              <a:buNone/>
            </a:pPr>
            <a:r>
              <a:rPr lang="en-US" sz="1600" b="1" dirty="0">
                <a:solidFill>
                  <a:schemeClr val="bg2"/>
                </a:solidFill>
              </a:rPr>
              <a:t>A* search for an instance of 8-puzzle with h1 (sum of misplaced tiles).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Font typeface="Marlett" pitchFamily="2" charset="2"/>
              <a:buNone/>
            </a:pPr>
            <a:endParaRPr lang="en-US" sz="900" b="1" dirty="0">
              <a:solidFill>
                <a:schemeClr val="bg2"/>
              </a:solidFill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Font typeface="Marlett" pitchFamily="2" charset="2"/>
              <a:buNone/>
            </a:pPr>
            <a:r>
              <a:rPr lang="en-US" sz="1600" b="1" dirty="0">
                <a:solidFill>
                  <a:schemeClr val="bg2"/>
                </a:solidFill>
              </a:rPr>
              <a:t>g(n) assumes each move has a cost of 1.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Font typeface="Marlett" pitchFamily="2" charset="2"/>
              <a:buNone/>
            </a:pPr>
            <a:endParaRPr lang="en-US" sz="900" b="1" dirty="0">
              <a:solidFill>
                <a:schemeClr val="bg2"/>
              </a:solidFill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Font typeface="Marlett" pitchFamily="2" charset="2"/>
              <a:buNone/>
            </a:pPr>
            <a:r>
              <a:rPr lang="en-US" sz="1600" b="1" dirty="0">
                <a:solidFill>
                  <a:schemeClr val="bg2"/>
                </a:solidFill>
              </a:rPr>
              <a:t>Here we assume repeated state checking.</a:t>
            </a:r>
          </a:p>
        </p:txBody>
      </p:sp>
    </p:spTree>
    <p:extLst>
      <p:ext uri="{BB962C8B-B14F-4D97-AF65-F5344CB8AC3E}">
        <p14:creationId xmlns:p14="http://schemas.microsoft.com/office/powerpoint/2010/main" val="3801315433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250" name="Rectangle 2"/>
          <p:cNvSpPr>
            <a:spLocks noChangeArrowheads="1"/>
          </p:cNvSpPr>
          <p:nvPr/>
        </p:nvSpPr>
        <p:spPr bwMode="auto">
          <a:xfrm>
            <a:off x="4476751" y="171450"/>
            <a:ext cx="5838825" cy="657225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565251" name="Picture 3" descr="8puzzle1"/>
          <p:cNvPicPr>
            <a:picLocks noGrp="1" noChangeAspect="1" noChangeArrowheads="1"/>
          </p:cNvPicPr>
          <p:nvPr>
            <p:ph/>
          </p:nvPr>
        </p:nvPicPr>
        <p:blipFill>
          <a:blip r:embed="rId3"/>
          <a:srcRect b="35098"/>
          <a:stretch>
            <a:fillRect/>
          </a:stretch>
        </p:blipFill>
        <p:spPr>
          <a:xfrm>
            <a:off x="4595813" y="292101"/>
            <a:ext cx="5561012" cy="4086225"/>
          </a:xfrm>
          <a:noFill/>
          <a:ln/>
        </p:spPr>
      </p:pic>
      <p:sp>
        <p:nvSpPr>
          <p:cNvPr id="565253" name="Text Box 5"/>
          <p:cNvSpPr txBox="1">
            <a:spLocks noChangeArrowheads="1"/>
          </p:cNvSpPr>
          <p:nvPr/>
        </p:nvSpPr>
        <p:spPr bwMode="auto">
          <a:xfrm>
            <a:off x="4708525" y="620714"/>
            <a:ext cx="1658938" cy="3460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b="1" i="1">
                <a:solidFill>
                  <a:schemeClr val="accent2"/>
                </a:solidFill>
                <a:latin typeface="Times New Roman" pitchFamily="18" charset="0"/>
              </a:rPr>
              <a:t>f</a:t>
            </a:r>
            <a:r>
              <a:rPr lang="en-US" sz="1600" b="1">
                <a:solidFill>
                  <a:schemeClr val="accent2"/>
                </a:solidFill>
                <a:latin typeface="Times New Roman" pitchFamily="18" charset="0"/>
              </a:rPr>
              <a:t>(</a:t>
            </a:r>
            <a:r>
              <a:rPr lang="en-US" sz="1600" b="1" i="1">
                <a:solidFill>
                  <a:schemeClr val="accent2"/>
                </a:solidFill>
                <a:latin typeface="Times New Roman" pitchFamily="18" charset="0"/>
              </a:rPr>
              <a:t>n</a:t>
            </a:r>
            <a:r>
              <a:rPr lang="en-US" sz="1600" b="1">
                <a:solidFill>
                  <a:schemeClr val="accent2"/>
                </a:solidFill>
                <a:latin typeface="Times New Roman" pitchFamily="18" charset="0"/>
              </a:rPr>
              <a:t>) = </a:t>
            </a:r>
            <a:r>
              <a:rPr lang="en-US" sz="1600" b="1" i="1">
                <a:solidFill>
                  <a:schemeClr val="accent2"/>
                </a:solidFill>
                <a:latin typeface="Times New Roman" pitchFamily="18" charset="0"/>
              </a:rPr>
              <a:t>g</a:t>
            </a:r>
            <a:r>
              <a:rPr lang="en-US" sz="1600" b="1">
                <a:solidFill>
                  <a:schemeClr val="accent2"/>
                </a:solidFill>
                <a:latin typeface="Times New Roman" pitchFamily="18" charset="0"/>
              </a:rPr>
              <a:t>(</a:t>
            </a:r>
            <a:r>
              <a:rPr lang="en-US" sz="1600" b="1" i="1">
                <a:solidFill>
                  <a:schemeClr val="accent2"/>
                </a:solidFill>
                <a:latin typeface="Times New Roman" pitchFamily="18" charset="0"/>
              </a:rPr>
              <a:t>n</a:t>
            </a:r>
            <a:r>
              <a:rPr lang="en-US" sz="1600" b="1">
                <a:solidFill>
                  <a:schemeClr val="accent2"/>
                </a:solidFill>
                <a:latin typeface="Times New Roman" pitchFamily="18" charset="0"/>
              </a:rPr>
              <a:t>) + </a:t>
            </a:r>
            <a:r>
              <a:rPr lang="en-US" sz="1600" b="1" i="1">
                <a:solidFill>
                  <a:schemeClr val="accent2"/>
                </a:solidFill>
                <a:latin typeface="Times New Roman" pitchFamily="18" charset="0"/>
              </a:rPr>
              <a:t>h</a:t>
            </a:r>
            <a:r>
              <a:rPr lang="en-US" sz="1600" b="1">
                <a:solidFill>
                  <a:schemeClr val="accent2"/>
                </a:solidFill>
                <a:latin typeface="Times New Roman" pitchFamily="18" charset="0"/>
              </a:rPr>
              <a:t>(</a:t>
            </a:r>
            <a:r>
              <a:rPr lang="en-US" sz="1600" b="1" i="1">
                <a:solidFill>
                  <a:schemeClr val="accent2"/>
                </a:solidFill>
                <a:latin typeface="Times New Roman" pitchFamily="18" charset="0"/>
              </a:rPr>
              <a:t>n</a:t>
            </a:r>
            <a:r>
              <a:rPr lang="en-US" sz="1600" b="1">
                <a:solidFill>
                  <a:schemeClr val="accent2"/>
                </a:solidFill>
                <a:latin typeface="Times New Roman" pitchFamily="18" charset="0"/>
              </a:rPr>
              <a:t>)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C2CF5766-A47C-4177-852F-3CDEAA20F4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3677" y="373063"/>
            <a:ext cx="2686050" cy="2046714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Font typeface="Marlett" pitchFamily="2" charset="2"/>
              <a:buNone/>
            </a:pPr>
            <a:r>
              <a:rPr lang="en-US" sz="1600" b="1" dirty="0">
                <a:solidFill>
                  <a:schemeClr val="bg2"/>
                </a:solidFill>
              </a:rPr>
              <a:t>A* search for an instance of 8-puzzle with h1 (sum of misplaced tiles).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Font typeface="Marlett" pitchFamily="2" charset="2"/>
              <a:buNone/>
            </a:pPr>
            <a:endParaRPr lang="en-US" sz="900" b="1" dirty="0">
              <a:solidFill>
                <a:schemeClr val="bg2"/>
              </a:solidFill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Font typeface="Marlett" pitchFamily="2" charset="2"/>
              <a:buNone/>
            </a:pPr>
            <a:r>
              <a:rPr lang="en-US" sz="1600" b="1" dirty="0">
                <a:solidFill>
                  <a:schemeClr val="bg2"/>
                </a:solidFill>
              </a:rPr>
              <a:t>g(n) assumes each move has a cost of 1.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Font typeface="Marlett" pitchFamily="2" charset="2"/>
              <a:buNone/>
            </a:pPr>
            <a:endParaRPr lang="en-US" sz="900" b="1" dirty="0">
              <a:solidFill>
                <a:schemeClr val="bg2"/>
              </a:solidFill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Font typeface="Marlett" pitchFamily="2" charset="2"/>
              <a:buNone/>
            </a:pPr>
            <a:r>
              <a:rPr lang="en-US" sz="1600" b="1" dirty="0">
                <a:solidFill>
                  <a:schemeClr val="bg2"/>
                </a:solidFill>
              </a:rPr>
              <a:t>Here we assume repeated state checking.</a:t>
            </a:r>
          </a:p>
        </p:txBody>
      </p:sp>
    </p:spTree>
    <p:extLst>
      <p:ext uri="{BB962C8B-B14F-4D97-AF65-F5344CB8AC3E}">
        <p14:creationId xmlns:p14="http://schemas.microsoft.com/office/powerpoint/2010/main" val="3558425985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274" name="Rectangle 2"/>
          <p:cNvSpPr>
            <a:spLocks noChangeArrowheads="1"/>
          </p:cNvSpPr>
          <p:nvPr/>
        </p:nvSpPr>
        <p:spPr bwMode="auto">
          <a:xfrm>
            <a:off x="4476751" y="142875"/>
            <a:ext cx="5838825" cy="657225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566275" name="Picture 3" descr="8puzzle1"/>
          <p:cNvPicPr>
            <a:picLocks noGrp="1" noChangeAspect="1" noChangeArrowheads="1"/>
          </p:cNvPicPr>
          <p:nvPr>
            <p:ph/>
          </p:nvPr>
        </p:nvPicPr>
        <p:blipFill>
          <a:blip r:embed="rId3"/>
          <a:srcRect b="17700"/>
          <a:stretch>
            <a:fillRect/>
          </a:stretch>
        </p:blipFill>
        <p:spPr>
          <a:xfrm>
            <a:off x="4595813" y="292100"/>
            <a:ext cx="5561012" cy="5181600"/>
          </a:xfrm>
          <a:noFill/>
          <a:ln/>
        </p:spPr>
      </p:pic>
      <p:sp>
        <p:nvSpPr>
          <p:cNvPr id="566277" name="Text Box 5"/>
          <p:cNvSpPr txBox="1">
            <a:spLocks noChangeArrowheads="1"/>
          </p:cNvSpPr>
          <p:nvPr/>
        </p:nvSpPr>
        <p:spPr bwMode="auto">
          <a:xfrm>
            <a:off x="4708525" y="620714"/>
            <a:ext cx="1658938" cy="3460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b="1" i="1">
                <a:solidFill>
                  <a:schemeClr val="accent2"/>
                </a:solidFill>
                <a:latin typeface="Times New Roman" pitchFamily="18" charset="0"/>
              </a:rPr>
              <a:t>f</a:t>
            </a:r>
            <a:r>
              <a:rPr lang="en-US" sz="1600" b="1">
                <a:solidFill>
                  <a:schemeClr val="accent2"/>
                </a:solidFill>
                <a:latin typeface="Times New Roman" pitchFamily="18" charset="0"/>
              </a:rPr>
              <a:t>(</a:t>
            </a:r>
            <a:r>
              <a:rPr lang="en-US" sz="1600" b="1" i="1">
                <a:solidFill>
                  <a:schemeClr val="accent2"/>
                </a:solidFill>
                <a:latin typeface="Times New Roman" pitchFamily="18" charset="0"/>
              </a:rPr>
              <a:t>n</a:t>
            </a:r>
            <a:r>
              <a:rPr lang="en-US" sz="1600" b="1">
                <a:solidFill>
                  <a:schemeClr val="accent2"/>
                </a:solidFill>
                <a:latin typeface="Times New Roman" pitchFamily="18" charset="0"/>
              </a:rPr>
              <a:t>) = </a:t>
            </a:r>
            <a:r>
              <a:rPr lang="en-US" sz="1600" b="1" i="1">
                <a:solidFill>
                  <a:schemeClr val="accent2"/>
                </a:solidFill>
                <a:latin typeface="Times New Roman" pitchFamily="18" charset="0"/>
              </a:rPr>
              <a:t>g</a:t>
            </a:r>
            <a:r>
              <a:rPr lang="en-US" sz="1600" b="1">
                <a:solidFill>
                  <a:schemeClr val="accent2"/>
                </a:solidFill>
                <a:latin typeface="Times New Roman" pitchFamily="18" charset="0"/>
              </a:rPr>
              <a:t>(</a:t>
            </a:r>
            <a:r>
              <a:rPr lang="en-US" sz="1600" b="1" i="1">
                <a:solidFill>
                  <a:schemeClr val="accent2"/>
                </a:solidFill>
                <a:latin typeface="Times New Roman" pitchFamily="18" charset="0"/>
              </a:rPr>
              <a:t>n</a:t>
            </a:r>
            <a:r>
              <a:rPr lang="en-US" sz="1600" b="1">
                <a:solidFill>
                  <a:schemeClr val="accent2"/>
                </a:solidFill>
                <a:latin typeface="Times New Roman" pitchFamily="18" charset="0"/>
              </a:rPr>
              <a:t>) + </a:t>
            </a:r>
            <a:r>
              <a:rPr lang="en-US" sz="1600" b="1" i="1">
                <a:solidFill>
                  <a:schemeClr val="accent2"/>
                </a:solidFill>
                <a:latin typeface="Times New Roman" pitchFamily="18" charset="0"/>
              </a:rPr>
              <a:t>h</a:t>
            </a:r>
            <a:r>
              <a:rPr lang="en-US" sz="1600" b="1">
                <a:solidFill>
                  <a:schemeClr val="accent2"/>
                </a:solidFill>
                <a:latin typeface="Times New Roman" pitchFamily="18" charset="0"/>
              </a:rPr>
              <a:t>(</a:t>
            </a:r>
            <a:r>
              <a:rPr lang="en-US" sz="1600" b="1" i="1">
                <a:solidFill>
                  <a:schemeClr val="accent2"/>
                </a:solidFill>
                <a:latin typeface="Times New Roman" pitchFamily="18" charset="0"/>
              </a:rPr>
              <a:t>n</a:t>
            </a:r>
            <a:r>
              <a:rPr lang="en-US" sz="1600" b="1">
                <a:solidFill>
                  <a:schemeClr val="accent2"/>
                </a:solidFill>
                <a:latin typeface="Times New Roman" pitchFamily="18" charset="0"/>
              </a:rPr>
              <a:t>)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80584F78-02CA-4624-A9A5-2AEF733F21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3677" y="373063"/>
            <a:ext cx="2686050" cy="2046714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Font typeface="Marlett" pitchFamily="2" charset="2"/>
              <a:buNone/>
            </a:pPr>
            <a:r>
              <a:rPr lang="en-US" sz="1600" b="1" dirty="0">
                <a:solidFill>
                  <a:schemeClr val="bg2"/>
                </a:solidFill>
              </a:rPr>
              <a:t>A* search for an instance of 8-puzzle with h1 (sum of misplaced tiles).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Font typeface="Marlett" pitchFamily="2" charset="2"/>
              <a:buNone/>
            </a:pPr>
            <a:endParaRPr lang="en-US" sz="900" b="1" dirty="0">
              <a:solidFill>
                <a:schemeClr val="bg2"/>
              </a:solidFill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Font typeface="Marlett" pitchFamily="2" charset="2"/>
              <a:buNone/>
            </a:pPr>
            <a:r>
              <a:rPr lang="en-US" sz="1600" b="1" dirty="0">
                <a:solidFill>
                  <a:schemeClr val="bg2"/>
                </a:solidFill>
              </a:rPr>
              <a:t>g(n) assumes each move has a cost of 1.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Font typeface="Marlett" pitchFamily="2" charset="2"/>
              <a:buNone/>
            </a:pPr>
            <a:endParaRPr lang="en-US" sz="900" b="1" dirty="0">
              <a:solidFill>
                <a:schemeClr val="bg2"/>
              </a:solidFill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Font typeface="Marlett" pitchFamily="2" charset="2"/>
              <a:buNone/>
            </a:pPr>
            <a:r>
              <a:rPr lang="en-US" sz="1600" b="1" dirty="0">
                <a:solidFill>
                  <a:schemeClr val="bg2"/>
                </a:solidFill>
              </a:rPr>
              <a:t>Here we assume repeated state checking.</a:t>
            </a:r>
          </a:p>
        </p:txBody>
      </p:sp>
    </p:spTree>
    <p:extLst>
      <p:ext uri="{BB962C8B-B14F-4D97-AF65-F5344CB8AC3E}">
        <p14:creationId xmlns:p14="http://schemas.microsoft.com/office/powerpoint/2010/main" val="2702214783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298" name="Rectangle 2"/>
          <p:cNvSpPr>
            <a:spLocks noChangeArrowheads="1"/>
          </p:cNvSpPr>
          <p:nvPr/>
        </p:nvSpPr>
        <p:spPr bwMode="auto">
          <a:xfrm>
            <a:off x="4476751" y="142875"/>
            <a:ext cx="5838825" cy="657225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567299" name="Picture 3" descr="8puzzle1"/>
          <p:cNvPicPr>
            <a:picLocks noGrp="1" noChangeAspect="1" noChangeArrowheads="1"/>
          </p:cNvPicPr>
          <p:nvPr>
            <p:ph/>
          </p:nvPr>
        </p:nvPicPr>
        <p:blipFill>
          <a:blip r:embed="rId3"/>
          <a:srcRect b="-908"/>
          <a:stretch>
            <a:fillRect/>
          </a:stretch>
        </p:blipFill>
        <p:spPr>
          <a:xfrm>
            <a:off x="4595813" y="292101"/>
            <a:ext cx="5561012" cy="6353175"/>
          </a:xfrm>
          <a:noFill/>
          <a:ln/>
        </p:spPr>
      </p:pic>
      <p:sp>
        <p:nvSpPr>
          <p:cNvPr id="567301" name="Text Box 5"/>
          <p:cNvSpPr txBox="1">
            <a:spLocks noChangeArrowheads="1"/>
          </p:cNvSpPr>
          <p:nvPr/>
        </p:nvSpPr>
        <p:spPr bwMode="auto">
          <a:xfrm>
            <a:off x="4708525" y="620714"/>
            <a:ext cx="1658938" cy="3460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b="1" i="1">
                <a:solidFill>
                  <a:schemeClr val="accent2"/>
                </a:solidFill>
                <a:latin typeface="Times New Roman" pitchFamily="18" charset="0"/>
              </a:rPr>
              <a:t>f</a:t>
            </a:r>
            <a:r>
              <a:rPr lang="en-US" sz="1600" b="1">
                <a:solidFill>
                  <a:schemeClr val="accent2"/>
                </a:solidFill>
                <a:latin typeface="Times New Roman" pitchFamily="18" charset="0"/>
              </a:rPr>
              <a:t>(</a:t>
            </a:r>
            <a:r>
              <a:rPr lang="en-US" sz="1600" b="1" i="1">
                <a:solidFill>
                  <a:schemeClr val="accent2"/>
                </a:solidFill>
                <a:latin typeface="Times New Roman" pitchFamily="18" charset="0"/>
              </a:rPr>
              <a:t>n</a:t>
            </a:r>
            <a:r>
              <a:rPr lang="en-US" sz="1600" b="1">
                <a:solidFill>
                  <a:schemeClr val="accent2"/>
                </a:solidFill>
                <a:latin typeface="Times New Roman" pitchFamily="18" charset="0"/>
              </a:rPr>
              <a:t>) = </a:t>
            </a:r>
            <a:r>
              <a:rPr lang="en-US" sz="1600" b="1" i="1">
                <a:solidFill>
                  <a:schemeClr val="accent2"/>
                </a:solidFill>
                <a:latin typeface="Times New Roman" pitchFamily="18" charset="0"/>
              </a:rPr>
              <a:t>g</a:t>
            </a:r>
            <a:r>
              <a:rPr lang="en-US" sz="1600" b="1">
                <a:solidFill>
                  <a:schemeClr val="accent2"/>
                </a:solidFill>
                <a:latin typeface="Times New Roman" pitchFamily="18" charset="0"/>
              </a:rPr>
              <a:t>(</a:t>
            </a:r>
            <a:r>
              <a:rPr lang="en-US" sz="1600" b="1" i="1">
                <a:solidFill>
                  <a:schemeClr val="accent2"/>
                </a:solidFill>
                <a:latin typeface="Times New Roman" pitchFamily="18" charset="0"/>
              </a:rPr>
              <a:t>n</a:t>
            </a:r>
            <a:r>
              <a:rPr lang="en-US" sz="1600" b="1">
                <a:solidFill>
                  <a:schemeClr val="accent2"/>
                </a:solidFill>
                <a:latin typeface="Times New Roman" pitchFamily="18" charset="0"/>
              </a:rPr>
              <a:t>) + </a:t>
            </a:r>
            <a:r>
              <a:rPr lang="en-US" sz="1600" b="1" i="1">
                <a:solidFill>
                  <a:schemeClr val="accent2"/>
                </a:solidFill>
                <a:latin typeface="Times New Roman" pitchFamily="18" charset="0"/>
              </a:rPr>
              <a:t>h</a:t>
            </a:r>
            <a:r>
              <a:rPr lang="en-US" sz="1600" b="1">
                <a:solidFill>
                  <a:schemeClr val="accent2"/>
                </a:solidFill>
                <a:latin typeface="Times New Roman" pitchFamily="18" charset="0"/>
              </a:rPr>
              <a:t>(</a:t>
            </a:r>
            <a:r>
              <a:rPr lang="en-US" sz="1600" b="1" i="1">
                <a:solidFill>
                  <a:schemeClr val="accent2"/>
                </a:solidFill>
                <a:latin typeface="Times New Roman" pitchFamily="18" charset="0"/>
              </a:rPr>
              <a:t>n</a:t>
            </a:r>
            <a:r>
              <a:rPr lang="en-US" sz="1600" b="1">
                <a:solidFill>
                  <a:schemeClr val="accent2"/>
                </a:solidFill>
                <a:latin typeface="Times New Roman" pitchFamily="18" charset="0"/>
              </a:rPr>
              <a:t>)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8C5A03BB-6B3F-4BDF-A7E3-B321A1307E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3677" y="373063"/>
            <a:ext cx="2686050" cy="2046714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Font typeface="Marlett" pitchFamily="2" charset="2"/>
              <a:buNone/>
            </a:pPr>
            <a:r>
              <a:rPr lang="en-US" sz="1600" b="1" dirty="0">
                <a:solidFill>
                  <a:schemeClr val="bg2"/>
                </a:solidFill>
              </a:rPr>
              <a:t>A* search for an instance of 8-puzzle with h1 (sum of misplaced tiles).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Font typeface="Marlett" pitchFamily="2" charset="2"/>
              <a:buNone/>
            </a:pPr>
            <a:endParaRPr lang="en-US" sz="900" b="1" dirty="0">
              <a:solidFill>
                <a:schemeClr val="bg2"/>
              </a:solidFill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Font typeface="Marlett" pitchFamily="2" charset="2"/>
              <a:buNone/>
            </a:pPr>
            <a:r>
              <a:rPr lang="en-US" sz="1600" b="1" dirty="0">
                <a:solidFill>
                  <a:schemeClr val="bg2"/>
                </a:solidFill>
              </a:rPr>
              <a:t>g(n) assumes each move has a cost of 1.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Font typeface="Marlett" pitchFamily="2" charset="2"/>
              <a:buNone/>
            </a:pPr>
            <a:endParaRPr lang="en-US" sz="900" b="1" dirty="0">
              <a:solidFill>
                <a:schemeClr val="bg2"/>
              </a:solidFill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Font typeface="Marlett" pitchFamily="2" charset="2"/>
              <a:buNone/>
            </a:pPr>
            <a:r>
              <a:rPr lang="en-US" sz="1600" b="1" dirty="0">
                <a:solidFill>
                  <a:schemeClr val="bg2"/>
                </a:solidFill>
              </a:rPr>
              <a:t>Here we assume repeated state checking.</a:t>
            </a:r>
          </a:p>
        </p:txBody>
      </p:sp>
    </p:spTree>
    <p:extLst>
      <p:ext uri="{BB962C8B-B14F-4D97-AF65-F5344CB8AC3E}">
        <p14:creationId xmlns:p14="http://schemas.microsoft.com/office/powerpoint/2010/main" val="953600798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5012" name="Picture 4" descr="8puzzle1"/>
          <p:cNvPicPr>
            <a:picLocks noGrp="1" noChangeAspect="1" noChangeArrowheads="1"/>
          </p:cNvPicPr>
          <p:nvPr>
            <p:ph/>
          </p:nvPr>
        </p:nvPicPr>
        <p:blipFill>
          <a:blip r:embed="rId3"/>
          <a:srcRect/>
          <a:stretch>
            <a:fillRect/>
          </a:stretch>
        </p:blipFill>
        <p:spPr>
          <a:xfrm>
            <a:off x="4595813" y="292101"/>
            <a:ext cx="5561012" cy="6296025"/>
          </a:xfrm>
          <a:noFill/>
          <a:ln/>
        </p:spPr>
      </p:pic>
      <p:sp>
        <p:nvSpPr>
          <p:cNvPr id="555014" name="Rectangle 6"/>
          <p:cNvSpPr>
            <a:spLocks noChangeArrowheads="1"/>
          </p:cNvSpPr>
          <p:nvPr/>
        </p:nvSpPr>
        <p:spPr bwMode="auto">
          <a:xfrm>
            <a:off x="2001839" y="373063"/>
            <a:ext cx="2147887" cy="1806648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Font typeface="Marlett" pitchFamily="2" charset="2"/>
              <a:buNone/>
            </a:pPr>
            <a:r>
              <a:rPr lang="en-US" sz="1400" b="1">
                <a:solidFill>
                  <a:schemeClr val="accent2"/>
                </a:solidFill>
              </a:rPr>
              <a:t>A* search for an instance of 8-puzzle with h1 (sum of misplaced tiles).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Font typeface="Marlett" pitchFamily="2" charset="2"/>
              <a:buNone/>
            </a:pPr>
            <a:endParaRPr lang="en-US" sz="800" b="1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Font typeface="Marlett" pitchFamily="2" charset="2"/>
              <a:buNone/>
            </a:pPr>
            <a:r>
              <a:rPr lang="en-US" sz="1400" b="1">
                <a:solidFill>
                  <a:schemeClr val="accent2"/>
                </a:solidFill>
              </a:rPr>
              <a:t>g(n) assumes each move has a cost of 1.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Font typeface="Marlett" pitchFamily="2" charset="2"/>
              <a:buNone/>
            </a:pPr>
            <a:endParaRPr lang="en-US" sz="800" b="1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Font typeface="Marlett" pitchFamily="2" charset="2"/>
              <a:buNone/>
            </a:pPr>
            <a:r>
              <a:rPr lang="en-US" sz="1400" b="1">
                <a:solidFill>
                  <a:schemeClr val="accent2"/>
                </a:solidFill>
              </a:rPr>
              <a:t>Here we assume repeated state checking.</a:t>
            </a:r>
          </a:p>
        </p:txBody>
      </p:sp>
      <p:sp>
        <p:nvSpPr>
          <p:cNvPr id="555015" name="Text Box 7"/>
          <p:cNvSpPr txBox="1">
            <a:spLocks noChangeArrowheads="1"/>
          </p:cNvSpPr>
          <p:nvPr/>
        </p:nvSpPr>
        <p:spPr bwMode="auto">
          <a:xfrm>
            <a:off x="4708525" y="620714"/>
            <a:ext cx="1658938" cy="3460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b="1" i="1">
                <a:solidFill>
                  <a:schemeClr val="accent2"/>
                </a:solidFill>
                <a:latin typeface="Times New Roman" pitchFamily="18" charset="0"/>
              </a:rPr>
              <a:t>f</a:t>
            </a:r>
            <a:r>
              <a:rPr lang="en-US" sz="1600" b="1">
                <a:solidFill>
                  <a:schemeClr val="accent2"/>
                </a:solidFill>
                <a:latin typeface="Times New Roman" pitchFamily="18" charset="0"/>
              </a:rPr>
              <a:t>(</a:t>
            </a:r>
            <a:r>
              <a:rPr lang="en-US" sz="1600" b="1" i="1">
                <a:solidFill>
                  <a:schemeClr val="accent2"/>
                </a:solidFill>
                <a:latin typeface="Times New Roman" pitchFamily="18" charset="0"/>
              </a:rPr>
              <a:t>n</a:t>
            </a:r>
            <a:r>
              <a:rPr lang="en-US" sz="1600" b="1">
                <a:solidFill>
                  <a:schemeClr val="accent2"/>
                </a:solidFill>
                <a:latin typeface="Times New Roman" pitchFamily="18" charset="0"/>
              </a:rPr>
              <a:t>) = </a:t>
            </a:r>
            <a:r>
              <a:rPr lang="en-US" sz="1600" b="1" i="1">
                <a:solidFill>
                  <a:schemeClr val="accent2"/>
                </a:solidFill>
                <a:latin typeface="Times New Roman" pitchFamily="18" charset="0"/>
              </a:rPr>
              <a:t>g</a:t>
            </a:r>
            <a:r>
              <a:rPr lang="en-US" sz="1600" b="1">
                <a:solidFill>
                  <a:schemeClr val="accent2"/>
                </a:solidFill>
                <a:latin typeface="Times New Roman" pitchFamily="18" charset="0"/>
              </a:rPr>
              <a:t>(</a:t>
            </a:r>
            <a:r>
              <a:rPr lang="en-US" sz="1600" b="1" i="1">
                <a:solidFill>
                  <a:schemeClr val="accent2"/>
                </a:solidFill>
                <a:latin typeface="Times New Roman" pitchFamily="18" charset="0"/>
              </a:rPr>
              <a:t>n</a:t>
            </a:r>
            <a:r>
              <a:rPr lang="en-US" sz="1600" b="1">
                <a:solidFill>
                  <a:schemeClr val="accent2"/>
                </a:solidFill>
                <a:latin typeface="Times New Roman" pitchFamily="18" charset="0"/>
              </a:rPr>
              <a:t>) + </a:t>
            </a:r>
            <a:r>
              <a:rPr lang="en-US" sz="1600" b="1" i="1">
                <a:solidFill>
                  <a:schemeClr val="accent2"/>
                </a:solidFill>
                <a:latin typeface="Times New Roman" pitchFamily="18" charset="0"/>
              </a:rPr>
              <a:t>h</a:t>
            </a:r>
            <a:r>
              <a:rPr lang="en-US" sz="1600" b="1">
                <a:solidFill>
                  <a:schemeClr val="accent2"/>
                </a:solidFill>
                <a:latin typeface="Times New Roman" pitchFamily="18" charset="0"/>
              </a:rPr>
              <a:t>(</a:t>
            </a:r>
            <a:r>
              <a:rPr lang="en-US" sz="1600" b="1" i="1">
                <a:solidFill>
                  <a:schemeClr val="accent2"/>
                </a:solidFill>
                <a:latin typeface="Times New Roman" pitchFamily="18" charset="0"/>
              </a:rPr>
              <a:t>n</a:t>
            </a:r>
            <a:r>
              <a:rPr lang="en-US" sz="1600" b="1">
                <a:solidFill>
                  <a:schemeClr val="accent2"/>
                </a:solidFill>
                <a:latin typeface="Times New Roman" pitchFamily="18" charset="0"/>
              </a:rPr>
              <a:t>)</a:t>
            </a:r>
          </a:p>
        </p:txBody>
      </p:sp>
      <p:sp>
        <p:nvSpPr>
          <p:cNvPr id="555016" name="Rectangle 8"/>
          <p:cNvSpPr>
            <a:spLocks noChangeArrowheads="1"/>
          </p:cNvSpPr>
          <p:nvPr/>
        </p:nvSpPr>
        <p:spPr bwMode="auto">
          <a:xfrm>
            <a:off x="1476377" y="2849564"/>
            <a:ext cx="2686049" cy="2086725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Font typeface="Marlett" pitchFamily="2" charset="2"/>
              <a:buNone/>
            </a:pPr>
            <a:r>
              <a:rPr lang="en-US" sz="1600" b="1" dirty="0">
                <a:solidFill>
                  <a:schemeClr val="bg2"/>
                </a:solidFill>
              </a:rPr>
              <a:t>Note: at level 2 there are two nodes listed with </a:t>
            </a:r>
            <a:r>
              <a:rPr lang="en-US" sz="1600" b="1" i="1" dirty="0">
                <a:solidFill>
                  <a:schemeClr val="bg2"/>
                </a:solidFill>
              </a:rPr>
              <a:t>f</a:t>
            </a:r>
            <a:r>
              <a:rPr lang="en-US" sz="1600" b="1" dirty="0">
                <a:solidFill>
                  <a:schemeClr val="bg2"/>
                </a:solidFill>
              </a:rPr>
              <a:t>(</a:t>
            </a:r>
            <a:r>
              <a:rPr lang="en-US" sz="1600" b="1" i="1" dirty="0">
                <a:solidFill>
                  <a:schemeClr val="bg2"/>
                </a:solidFill>
              </a:rPr>
              <a:t>n</a:t>
            </a:r>
            <a:r>
              <a:rPr lang="en-US" sz="1600" b="1" dirty="0">
                <a:solidFill>
                  <a:schemeClr val="bg2"/>
                </a:solidFill>
              </a:rPr>
              <a:t>) = 5.  Depending on which node is put in front of the queue, the algorithm will either expand 6 or 7 nodes. Here we have assumed the worse case, and thus the tree shows that 6 nodes were expanded </a:t>
            </a:r>
          </a:p>
        </p:txBody>
      </p:sp>
      <p:sp>
        <p:nvSpPr>
          <p:cNvPr id="555022" name="Line 14"/>
          <p:cNvSpPr>
            <a:spLocks noChangeShapeType="1"/>
          </p:cNvSpPr>
          <p:nvPr/>
        </p:nvSpPr>
        <p:spPr bwMode="auto">
          <a:xfrm>
            <a:off x="4200526" y="3019425"/>
            <a:ext cx="8858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55023" name="Text Box 15"/>
          <p:cNvSpPr txBox="1">
            <a:spLocks noChangeArrowheads="1"/>
          </p:cNvSpPr>
          <p:nvPr/>
        </p:nvSpPr>
        <p:spPr bwMode="auto">
          <a:xfrm>
            <a:off x="6470650" y="5667375"/>
            <a:ext cx="2095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200" b="1">
                <a:solidFill>
                  <a:srgbClr val="003366"/>
                </a:solidFill>
                <a:latin typeface="Times New Roman" pitchFamily="18" charset="0"/>
              </a:rPr>
              <a:t>7</a:t>
            </a:r>
          </a:p>
        </p:txBody>
      </p:sp>
      <p:sp>
        <p:nvSpPr>
          <p:cNvPr id="555024" name="Oval 16"/>
          <p:cNvSpPr>
            <a:spLocks noChangeArrowheads="1"/>
          </p:cNvSpPr>
          <p:nvPr/>
        </p:nvSpPr>
        <p:spPr bwMode="auto">
          <a:xfrm>
            <a:off x="6134101" y="5657850"/>
            <a:ext cx="1323975" cy="10668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6F55CF6C-D4C8-4E12-8509-B0B8FEBEC4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3677" y="373063"/>
            <a:ext cx="2686050" cy="2046714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Font typeface="Marlett" pitchFamily="2" charset="2"/>
              <a:buNone/>
            </a:pPr>
            <a:r>
              <a:rPr lang="en-US" sz="1600" b="1" dirty="0">
                <a:solidFill>
                  <a:schemeClr val="bg2"/>
                </a:solidFill>
              </a:rPr>
              <a:t>A* search for an instance of 8-puzzle with h1 (sum of misplaced tiles).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Font typeface="Marlett" pitchFamily="2" charset="2"/>
              <a:buNone/>
            </a:pPr>
            <a:endParaRPr lang="en-US" sz="900" b="1" dirty="0">
              <a:solidFill>
                <a:schemeClr val="bg2"/>
              </a:solidFill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Font typeface="Marlett" pitchFamily="2" charset="2"/>
              <a:buNone/>
            </a:pPr>
            <a:r>
              <a:rPr lang="en-US" sz="1600" b="1" dirty="0">
                <a:solidFill>
                  <a:schemeClr val="bg2"/>
                </a:solidFill>
              </a:rPr>
              <a:t>g(n) assumes each move has a cost of 1.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Font typeface="Marlett" pitchFamily="2" charset="2"/>
              <a:buNone/>
            </a:pPr>
            <a:endParaRPr lang="en-US" sz="900" b="1" dirty="0">
              <a:solidFill>
                <a:schemeClr val="bg2"/>
              </a:solidFill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Font typeface="Marlett" pitchFamily="2" charset="2"/>
              <a:buNone/>
            </a:pPr>
            <a:r>
              <a:rPr lang="en-US" sz="1600" b="1" dirty="0">
                <a:solidFill>
                  <a:schemeClr val="bg2"/>
                </a:solidFill>
              </a:rPr>
              <a:t>Here we assume repeated state checking.</a:t>
            </a:r>
          </a:p>
        </p:txBody>
      </p:sp>
    </p:spTree>
    <p:extLst>
      <p:ext uri="{BB962C8B-B14F-4D97-AF65-F5344CB8AC3E}">
        <p14:creationId xmlns:p14="http://schemas.microsoft.com/office/powerpoint/2010/main" val="4094404379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2806700" y="152400"/>
            <a:ext cx="7531100" cy="6102350"/>
            <a:chOff x="560" y="96"/>
            <a:chExt cx="4744" cy="3844"/>
          </a:xfrm>
        </p:grpSpPr>
        <p:graphicFrame>
          <p:nvGraphicFramePr>
            <p:cNvPr id="537603" name="Object 3"/>
            <p:cNvGraphicFramePr>
              <a:graphicFrameLocks noChangeAspect="1"/>
            </p:cNvGraphicFramePr>
            <p:nvPr/>
          </p:nvGraphicFramePr>
          <p:xfrm>
            <a:off x="3312" y="96"/>
            <a:ext cx="472" cy="4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24" name="Worksheet" r:id="rId4" imgW="950040" imgH="921600" progId="Excel.Sheet.8">
                    <p:embed/>
                  </p:oleObj>
                </mc:Choice>
                <mc:Fallback>
                  <p:oleObj name="Worksheet" r:id="rId4" imgW="950040" imgH="921600" progId="Excel.Shee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2" y="96"/>
                          <a:ext cx="472" cy="4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37604" name="Object 4"/>
            <p:cNvGraphicFramePr>
              <a:graphicFrameLocks noChangeAspect="1"/>
            </p:cNvGraphicFramePr>
            <p:nvPr/>
          </p:nvGraphicFramePr>
          <p:xfrm>
            <a:off x="2296" y="608"/>
            <a:ext cx="472" cy="4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25" name="Worksheet" r:id="rId6" imgW="950040" imgH="921600" progId="Excel.Sheet.8">
                    <p:embed/>
                  </p:oleObj>
                </mc:Choice>
                <mc:Fallback>
                  <p:oleObj name="Worksheet" r:id="rId6" imgW="950040" imgH="921600" progId="Excel.Shee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96" y="608"/>
                          <a:ext cx="472" cy="4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37605" name="Object 5"/>
            <p:cNvGraphicFramePr>
              <a:graphicFrameLocks noChangeAspect="1"/>
            </p:cNvGraphicFramePr>
            <p:nvPr/>
          </p:nvGraphicFramePr>
          <p:xfrm>
            <a:off x="4368" y="672"/>
            <a:ext cx="472" cy="4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26" name="Worksheet" r:id="rId8" imgW="950040" imgH="921600" progId="Excel.Sheet.8">
                    <p:embed/>
                  </p:oleObj>
                </mc:Choice>
                <mc:Fallback>
                  <p:oleObj name="Worksheet" r:id="rId8" imgW="950040" imgH="921600" progId="Excel.Shee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672"/>
                          <a:ext cx="472" cy="4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37606" name="Object 6"/>
            <p:cNvGraphicFramePr>
              <a:graphicFrameLocks noChangeAspect="1"/>
            </p:cNvGraphicFramePr>
            <p:nvPr/>
          </p:nvGraphicFramePr>
          <p:xfrm>
            <a:off x="760" y="1200"/>
            <a:ext cx="472" cy="4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27" name="Worksheet" r:id="rId10" imgW="950040" imgH="921600" progId="Excel.Sheet.8">
                    <p:embed/>
                  </p:oleObj>
                </mc:Choice>
                <mc:Fallback>
                  <p:oleObj name="Worksheet" r:id="rId10" imgW="950040" imgH="921600" progId="Excel.Shee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0" y="1200"/>
                          <a:ext cx="472" cy="4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37607" name="Object 7"/>
            <p:cNvGraphicFramePr>
              <a:graphicFrameLocks noChangeAspect="1"/>
            </p:cNvGraphicFramePr>
            <p:nvPr/>
          </p:nvGraphicFramePr>
          <p:xfrm>
            <a:off x="3648" y="1168"/>
            <a:ext cx="472" cy="4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28" name="Worksheet" r:id="rId12" imgW="950040" imgH="921600" progId="Excel.Sheet.8">
                    <p:embed/>
                  </p:oleObj>
                </mc:Choice>
                <mc:Fallback>
                  <p:oleObj name="Worksheet" r:id="rId12" imgW="950040" imgH="921600" progId="Excel.Shee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48" y="1168"/>
                          <a:ext cx="472" cy="4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37608" name="Object 8"/>
            <p:cNvGraphicFramePr>
              <a:graphicFrameLocks noChangeAspect="1"/>
            </p:cNvGraphicFramePr>
            <p:nvPr/>
          </p:nvGraphicFramePr>
          <p:xfrm>
            <a:off x="768" y="1788"/>
            <a:ext cx="472" cy="4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29" name="Worksheet" r:id="rId14" imgW="950040" imgH="921600" progId="Excel.Sheet.8">
                    <p:embed/>
                  </p:oleObj>
                </mc:Choice>
                <mc:Fallback>
                  <p:oleObj name="Worksheet" r:id="rId14" imgW="950040" imgH="921600" progId="Excel.Shee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8" y="1788"/>
                          <a:ext cx="472" cy="4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37609" name="Object 9"/>
            <p:cNvGraphicFramePr>
              <a:graphicFrameLocks noChangeAspect="1"/>
            </p:cNvGraphicFramePr>
            <p:nvPr/>
          </p:nvGraphicFramePr>
          <p:xfrm>
            <a:off x="2384" y="1756"/>
            <a:ext cx="472" cy="4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30" name="Worksheet" r:id="rId16" imgW="950040" imgH="921600" progId="Excel.Sheet.8">
                    <p:embed/>
                  </p:oleObj>
                </mc:Choice>
                <mc:Fallback>
                  <p:oleObj name="Worksheet" r:id="rId16" imgW="950040" imgH="921600" progId="Excel.Shee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84" y="1756"/>
                          <a:ext cx="472" cy="4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37610" name="Object 10"/>
            <p:cNvGraphicFramePr>
              <a:graphicFrameLocks noChangeAspect="1"/>
            </p:cNvGraphicFramePr>
            <p:nvPr/>
          </p:nvGraphicFramePr>
          <p:xfrm>
            <a:off x="3656" y="1716"/>
            <a:ext cx="472" cy="4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31" name="Worksheet" r:id="rId18" imgW="950040" imgH="921600" progId="Excel.Sheet.8">
                    <p:embed/>
                  </p:oleObj>
                </mc:Choice>
                <mc:Fallback>
                  <p:oleObj name="Worksheet" r:id="rId18" imgW="950040" imgH="921600" progId="Excel.Shee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56" y="1716"/>
                          <a:ext cx="472" cy="4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37611" name="Object 11"/>
            <p:cNvGraphicFramePr>
              <a:graphicFrameLocks noChangeAspect="1"/>
            </p:cNvGraphicFramePr>
            <p:nvPr/>
          </p:nvGraphicFramePr>
          <p:xfrm>
            <a:off x="4656" y="1780"/>
            <a:ext cx="472" cy="4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32" name="Worksheet" r:id="rId20" imgW="950040" imgH="921600" progId="Excel.Sheet.8">
                    <p:embed/>
                  </p:oleObj>
                </mc:Choice>
                <mc:Fallback>
                  <p:oleObj name="Worksheet" r:id="rId20" imgW="950040" imgH="921600" progId="Excel.Shee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56" y="1780"/>
                          <a:ext cx="472" cy="4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37612" name="Object 12"/>
            <p:cNvGraphicFramePr>
              <a:graphicFrameLocks noChangeAspect="1"/>
            </p:cNvGraphicFramePr>
            <p:nvPr/>
          </p:nvGraphicFramePr>
          <p:xfrm>
            <a:off x="1600" y="2324"/>
            <a:ext cx="472" cy="4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33" name="Worksheet" r:id="rId22" imgW="950040" imgH="921600" progId="Excel.Sheet.8">
                    <p:embed/>
                  </p:oleObj>
                </mc:Choice>
                <mc:Fallback>
                  <p:oleObj name="Worksheet" r:id="rId22" imgW="950040" imgH="921600" progId="Excel.Shee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00" y="2324"/>
                          <a:ext cx="472" cy="4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37613" name="Object 13"/>
            <p:cNvGraphicFramePr>
              <a:graphicFrameLocks noChangeAspect="1"/>
            </p:cNvGraphicFramePr>
            <p:nvPr/>
          </p:nvGraphicFramePr>
          <p:xfrm>
            <a:off x="2912" y="2364"/>
            <a:ext cx="472" cy="4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34" name="Worksheet" r:id="rId24" imgW="950040" imgH="921600" progId="Excel.Sheet.8">
                    <p:embed/>
                  </p:oleObj>
                </mc:Choice>
                <mc:Fallback>
                  <p:oleObj name="Worksheet" r:id="rId24" imgW="950040" imgH="921600" progId="Excel.Shee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2" y="2364"/>
                          <a:ext cx="472" cy="4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37614" name="Oval 14"/>
            <p:cNvSpPr>
              <a:spLocks noChangeArrowheads="1"/>
            </p:cNvSpPr>
            <p:nvPr/>
          </p:nvSpPr>
          <p:spPr bwMode="auto">
            <a:xfrm>
              <a:off x="3824" y="224"/>
              <a:ext cx="152" cy="152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b="1">
                  <a:solidFill>
                    <a:schemeClr val="bg1"/>
                  </a:solidFill>
                  <a:latin typeface="Times New Roman" pitchFamily="18" charset="0"/>
                </a:rPr>
                <a:t>18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37615" name="Oval 15"/>
            <p:cNvSpPr>
              <a:spLocks noChangeArrowheads="1"/>
            </p:cNvSpPr>
            <p:nvPr/>
          </p:nvSpPr>
          <p:spPr bwMode="auto">
            <a:xfrm>
              <a:off x="4864" y="816"/>
              <a:ext cx="152" cy="152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b="1">
                  <a:solidFill>
                    <a:schemeClr val="bg1"/>
                  </a:solidFill>
                  <a:latin typeface="Times New Roman" pitchFamily="18" charset="0"/>
                </a:rPr>
                <a:t>19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37616" name="Oval 16"/>
            <p:cNvSpPr>
              <a:spLocks noChangeArrowheads="1"/>
            </p:cNvSpPr>
            <p:nvPr/>
          </p:nvSpPr>
          <p:spPr bwMode="auto">
            <a:xfrm>
              <a:off x="2088" y="752"/>
              <a:ext cx="152" cy="152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b="1">
                  <a:solidFill>
                    <a:schemeClr val="bg1"/>
                  </a:solidFill>
                  <a:latin typeface="Times New Roman" pitchFamily="18" charset="0"/>
                </a:rPr>
                <a:t>17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37617" name="Oval 17"/>
            <p:cNvSpPr>
              <a:spLocks noChangeArrowheads="1"/>
            </p:cNvSpPr>
            <p:nvPr/>
          </p:nvSpPr>
          <p:spPr bwMode="auto">
            <a:xfrm>
              <a:off x="560" y="1344"/>
              <a:ext cx="152" cy="152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b="1">
                  <a:solidFill>
                    <a:schemeClr val="bg1"/>
                  </a:solidFill>
                  <a:latin typeface="Times New Roman" pitchFamily="18" charset="0"/>
                </a:rPr>
                <a:t>16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37618" name="Oval 18"/>
            <p:cNvSpPr>
              <a:spLocks noChangeArrowheads="1"/>
            </p:cNvSpPr>
            <p:nvPr/>
          </p:nvSpPr>
          <p:spPr bwMode="auto">
            <a:xfrm>
              <a:off x="4144" y="1280"/>
              <a:ext cx="152" cy="152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b="1">
                  <a:solidFill>
                    <a:schemeClr val="bg1"/>
                  </a:solidFill>
                  <a:latin typeface="Times New Roman" pitchFamily="18" charset="0"/>
                </a:rPr>
                <a:t>16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37619" name="Oval 19"/>
            <p:cNvSpPr>
              <a:spLocks noChangeArrowheads="1"/>
            </p:cNvSpPr>
            <p:nvPr/>
          </p:nvSpPr>
          <p:spPr bwMode="auto">
            <a:xfrm>
              <a:off x="592" y="1936"/>
              <a:ext cx="152" cy="152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b="1">
                  <a:solidFill>
                    <a:schemeClr val="bg1"/>
                  </a:solidFill>
                  <a:latin typeface="Times New Roman" pitchFamily="18" charset="0"/>
                </a:rPr>
                <a:t>17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37620" name="Oval 20"/>
            <p:cNvSpPr>
              <a:spLocks noChangeArrowheads="1"/>
            </p:cNvSpPr>
            <p:nvPr/>
          </p:nvSpPr>
          <p:spPr bwMode="auto">
            <a:xfrm>
              <a:off x="2192" y="1888"/>
              <a:ext cx="152" cy="152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b="1">
                  <a:solidFill>
                    <a:schemeClr val="bg1"/>
                  </a:solidFill>
                  <a:latin typeface="Times New Roman" pitchFamily="18" charset="0"/>
                </a:rPr>
                <a:t>15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37621" name="Oval 21"/>
            <p:cNvSpPr>
              <a:spLocks noChangeArrowheads="1"/>
            </p:cNvSpPr>
            <p:nvPr/>
          </p:nvSpPr>
          <p:spPr bwMode="auto">
            <a:xfrm>
              <a:off x="4152" y="1808"/>
              <a:ext cx="152" cy="152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b="1">
                  <a:solidFill>
                    <a:schemeClr val="bg1"/>
                  </a:solidFill>
                  <a:latin typeface="Times New Roman" pitchFamily="18" charset="0"/>
                </a:rPr>
                <a:t>15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37622" name="Oval 22"/>
            <p:cNvSpPr>
              <a:spLocks noChangeArrowheads="1"/>
            </p:cNvSpPr>
            <p:nvPr/>
          </p:nvSpPr>
          <p:spPr bwMode="auto">
            <a:xfrm>
              <a:off x="5152" y="1912"/>
              <a:ext cx="152" cy="152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b="1">
                  <a:solidFill>
                    <a:schemeClr val="bg1"/>
                  </a:solidFill>
                  <a:latin typeface="Times New Roman" pitchFamily="18" charset="0"/>
                </a:rPr>
                <a:t>15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37623" name="Oval 23"/>
            <p:cNvSpPr>
              <a:spLocks noChangeArrowheads="1"/>
            </p:cNvSpPr>
            <p:nvPr/>
          </p:nvSpPr>
          <p:spPr bwMode="auto">
            <a:xfrm>
              <a:off x="3400" y="2496"/>
              <a:ext cx="152" cy="152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b="1">
                  <a:solidFill>
                    <a:schemeClr val="bg1"/>
                  </a:solidFill>
                  <a:latin typeface="Times New Roman" pitchFamily="18" charset="0"/>
                </a:rPr>
                <a:t>16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37624" name="Oval 24"/>
            <p:cNvSpPr>
              <a:spLocks noChangeArrowheads="1"/>
            </p:cNvSpPr>
            <p:nvPr/>
          </p:nvSpPr>
          <p:spPr bwMode="auto">
            <a:xfrm>
              <a:off x="1424" y="2472"/>
              <a:ext cx="152" cy="152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b="1">
                  <a:solidFill>
                    <a:schemeClr val="bg1"/>
                  </a:solidFill>
                  <a:latin typeface="Times New Roman" pitchFamily="18" charset="0"/>
                </a:rPr>
                <a:t>14</a:t>
              </a:r>
              <a:endParaRPr lang="en-US" sz="2400">
                <a:latin typeface="Times New Roman" pitchFamily="18" charset="0"/>
              </a:endParaRPr>
            </a:p>
          </p:txBody>
        </p:sp>
        <p:cxnSp>
          <p:nvCxnSpPr>
            <p:cNvPr id="537625" name="AutoShape 25"/>
            <p:cNvCxnSpPr>
              <a:cxnSpLocks noChangeShapeType="1"/>
            </p:cNvCxnSpPr>
            <p:nvPr/>
          </p:nvCxnSpPr>
          <p:spPr bwMode="auto">
            <a:xfrm flipH="1">
              <a:off x="2532" y="536"/>
              <a:ext cx="1016" cy="72"/>
            </a:xfrm>
            <a:prstGeom prst="straightConnector1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</p:spPr>
        </p:cxnSp>
        <p:cxnSp>
          <p:nvCxnSpPr>
            <p:cNvPr id="537626" name="AutoShape 26"/>
            <p:cNvCxnSpPr>
              <a:cxnSpLocks noChangeShapeType="1"/>
            </p:cNvCxnSpPr>
            <p:nvPr/>
          </p:nvCxnSpPr>
          <p:spPr bwMode="auto">
            <a:xfrm>
              <a:off x="3548" y="536"/>
              <a:ext cx="1056" cy="136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</p:cxnSp>
        <p:cxnSp>
          <p:nvCxnSpPr>
            <p:cNvPr id="537627" name="AutoShape 27"/>
            <p:cNvCxnSpPr>
              <a:cxnSpLocks noChangeShapeType="1"/>
            </p:cNvCxnSpPr>
            <p:nvPr/>
          </p:nvCxnSpPr>
          <p:spPr bwMode="auto">
            <a:xfrm flipH="1">
              <a:off x="996" y="1048"/>
              <a:ext cx="1536" cy="152"/>
            </a:xfrm>
            <a:prstGeom prst="straightConnector1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</p:spPr>
        </p:cxnSp>
        <p:cxnSp>
          <p:nvCxnSpPr>
            <p:cNvPr id="537628" name="AutoShape 28"/>
            <p:cNvCxnSpPr>
              <a:cxnSpLocks noChangeShapeType="1"/>
            </p:cNvCxnSpPr>
            <p:nvPr/>
          </p:nvCxnSpPr>
          <p:spPr bwMode="auto">
            <a:xfrm>
              <a:off x="2532" y="1048"/>
              <a:ext cx="1352" cy="120"/>
            </a:xfrm>
            <a:prstGeom prst="straightConnector1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</p:spPr>
        </p:cxnSp>
        <p:cxnSp>
          <p:nvCxnSpPr>
            <p:cNvPr id="537629" name="AutoShape 29"/>
            <p:cNvCxnSpPr>
              <a:cxnSpLocks noChangeShapeType="1"/>
            </p:cNvCxnSpPr>
            <p:nvPr/>
          </p:nvCxnSpPr>
          <p:spPr bwMode="auto">
            <a:xfrm>
              <a:off x="996" y="1640"/>
              <a:ext cx="8" cy="14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</p:cxnSp>
        <p:cxnSp>
          <p:nvCxnSpPr>
            <p:cNvPr id="537630" name="AutoShape 30"/>
            <p:cNvCxnSpPr>
              <a:cxnSpLocks noChangeShapeType="1"/>
            </p:cNvCxnSpPr>
            <p:nvPr/>
          </p:nvCxnSpPr>
          <p:spPr bwMode="auto">
            <a:xfrm flipH="1">
              <a:off x="2620" y="1608"/>
              <a:ext cx="1264" cy="148"/>
            </a:xfrm>
            <a:prstGeom prst="straightConnector1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</p:spPr>
        </p:cxnSp>
        <p:cxnSp>
          <p:nvCxnSpPr>
            <p:cNvPr id="537631" name="AutoShape 31"/>
            <p:cNvCxnSpPr>
              <a:cxnSpLocks noChangeShapeType="1"/>
            </p:cNvCxnSpPr>
            <p:nvPr/>
          </p:nvCxnSpPr>
          <p:spPr bwMode="auto">
            <a:xfrm>
              <a:off x="3884" y="1608"/>
              <a:ext cx="8" cy="10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</p:cxnSp>
        <p:cxnSp>
          <p:nvCxnSpPr>
            <p:cNvPr id="537632" name="AutoShape 32"/>
            <p:cNvCxnSpPr>
              <a:cxnSpLocks noChangeShapeType="1"/>
            </p:cNvCxnSpPr>
            <p:nvPr/>
          </p:nvCxnSpPr>
          <p:spPr bwMode="auto">
            <a:xfrm>
              <a:off x="3884" y="1608"/>
              <a:ext cx="1008" cy="172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</p:cxnSp>
        <p:cxnSp>
          <p:nvCxnSpPr>
            <p:cNvPr id="537633" name="AutoShape 33"/>
            <p:cNvCxnSpPr>
              <a:cxnSpLocks noChangeShapeType="1"/>
            </p:cNvCxnSpPr>
            <p:nvPr/>
          </p:nvCxnSpPr>
          <p:spPr bwMode="auto">
            <a:xfrm flipH="1">
              <a:off x="1836" y="2196"/>
              <a:ext cx="784" cy="128"/>
            </a:xfrm>
            <a:prstGeom prst="straightConnector1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</p:spPr>
        </p:cxnSp>
        <p:cxnSp>
          <p:nvCxnSpPr>
            <p:cNvPr id="537634" name="AutoShape 34"/>
            <p:cNvCxnSpPr>
              <a:cxnSpLocks noChangeShapeType="1"/>
            </p:cNvCxnSpPr>
            <p:nvPr/>
          </p:nvCxnSpPr>
          <p:spPr bwMode="auto">
            <a:xfrm>
              <a:off x="2620" y="2196"/>
              <a:ext cx="528" cy="16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</p:cxnSp>
        <p:graphicFrame>
          <p:nvGraphicFramePr>
            <p:cNvPr id="537635" name="Object 35"/>
            <p:cNvGraphicFramePr>
              <a:graphicFrameLocks noChangeAspect="1"/>
            </p:cNvGraphicFramePr>
            <p:nvPr/>
          </p:nvGraphicFramePr>
          <p:xfrm>
            <a:off x="1608" y="2924"/>
            <a:ext cx="472" cy="4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35" name="Worksheet" r:id="rId26" imgW="950040" imgH="921600" progId="Excel.Sheet.8">
                    <p:embed/>
                  </p:oleObj>
                </mc:Choice>
                <mc:Fallback>
                  <p:oleObj name="Worksheet" r:id="rId26" imgW="950040" imgH="921600" progId="Excel.Shee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08" y="2924"/>
                          <a:ext cx="472" cy="4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37636" name="Oval 36"/>
            <p:cNvSpPr>
              <a:spLocks noChangeArrowheads="1"/>
            </p:cNvSpPr>
            <p:nvPr/>
          </p:nvSpPr>
          <p:spPr bwMode="auto">
            <a:xfrm>
              <a:off x="1424" y="3048"/>
              <a:ext cx="152" cy="152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b="1">
                  <a:solidFill>
                    <a:schemeClr val="bg1"/>
                  </a:solidFill>
                  <a:latin typeface="Times New Roman" pitchFamily="18" charset="0"/>
                </a:rPr>
                <a:t>13</a:t>
              </a:r>
              <a:endParaRPr lang="en-US" sz="2400">
                <a:latin typeface="Times New Roman" pitchFamily="18" charset="0"/>
              </a:endParaRPr>
            </a:p>
          </p:txBody>
        </p:sp>
        <p:graphicFrame>
          <p:nvGraphicFramePr>
            <p:cNvPr id="537637" name="Object 37"/>
            <p:cNvGraphicFramePr>
              <a:graphicFrameLocks noChangeAspect="1"/>
            </p:cNvGraphicFramePr>
            <p:nvPr/>
          </p:nvGraphicFramePr>
          <p:xfrm>
            <a:off x="1304" y="3492"/>
            <a:ext cx="472" cy="4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36" name="Worksheet" r:id="rId28" imgW="950040" imgH="921600" progId="Excel.Sheet.8">
                    <p:embed/>
                  </p:oleObj>
                </mc:Choice>
                <mc:Fallback>
                  <p:oleObj name="Worksheet" r:id="rId28" imgW="950040" imgH="921600" progId="Excel.Shee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04" y="3492"/>
                          <a:ext cx="472" cy="4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37638" name="Object 38"/>
            <p:cNvGraphicFramePr>
              <a:graphicFrameLocks noChangeAspect="1"/>
            </p:cNvGraphicFramePr>
            <p:nvPr/>
          </p:nvGraphicFramePr>
          <p:xfrm>
            <a:off x="1952" y="3500"/>
            <a:ext cx="472" cy="4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37" name="Worksheet" r:id="rId30" imgW="950040" imgH="921600" progId="Excel.Sheet.8">
                    <p:embed/>
                  </p:oleObj>
                </mc:Choice>
                <mc:Fallback>
                  <p:oleObj name="Worksheet" r:id="rId30" imgW="950040" imgH="921600" progId="Excel.Shee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52" y="3500"/>
                          <a:ext cx="472" cy="4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37639" name="Oval 39"/>
            <p:cNvSpPr>
              <a:spLocks noChangeArrowheads="1"/>
            </p:cNvSpPr>
            <p:nvPr/>
          </p:nvSpPr>
          <p:spPr bwMode="auto">
            <a:xfrm>
              <a:off x="1112" y="3664"/>
              <a:ext cx="152" cy="152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b="1">
                  <a:solidFill>
                    <a:schemeClr val="bg1"/>
                  </a:solidFill>
                  <a:latin typeface="Times New Roman" pitchFamily="18" charset="0"/>
                </a:rPr>
                <a:t>14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37640" name="Oval 40"/>
            <p:cNvSpPr>
              <a:spLocks noChangeArrowheads="1"/>
            </p:cNvSpPr>
            <p:nvPr/>
          </p:nvSpPr>
          <p:spPr bwMode="auto">
            <a:xfrm>
              <a:off x="2456" y="3648"/>
              <a:ext cx="152" cy="152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b="1">
                  <a:solidFill>
                    <a:schemeClr val="bg1"/>
                  </a:solidFill>
                  <a:latin typeface="Times New Roman" pitchFamily="18" charset="0"/>
                </a:rPr>
                <a:t>14</a:t>
              </a:r>
              <a:endParaRPr lang="en-US" sz="2400">
                <a:latin typeface="Times New Roman" pitchFamily="18" charset="0"/>
              </a:endParaRPr>
            </a:p>
          </p:txBody>
        </p:sp>
        <p:cxnSp>
          <p:nvCxnSpPr>
            <p:cNvPr id="537641" name="AutoShape 41"/>
            <p:cNvCxnSpPr>
              <a:cxnSpLocks noChangeShapeType="1"/>
            </p:cNvCxnSpPr>
            <p:nvPr/>
          </p:nvCxnSpPr>
          <p:spPr bwMode="auto">
            <a:xfrm>
              <a:off x="1836" y="2764"/>
              <a:ext cx="8" cy="160"/>
            </a:xfrm>
            <a:prstGeom prst="straightConnector1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</p:spPr>
        </p:cxnSp>
        <p:cxnSp>
          <p:nvCxnSpPr>
            <p:cNvPr id="537642" name="AutoShape 42"/>
            <p:cNvCxnSpPr>
              <a:cxnSpLocks noChangeShapeType="1"/>
            </p:cNvCxnSpPr>
            <p:nvPr/>
          </p:nvCxnSpPr>
          <p:spPr bwMode="auto">
            <a:xfrm flipH="1">
              <a:off x="1540" y="3364"/>
              <a:ext cx="304" cy="128"/>
            </a:xfrm>
            <a:prstGeom prst="straightConnector1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</p:spPr>
        </p:cxnSp>
        <p:cxnSp>
          <p:nvCxnSpPr>
            <p:cNvPr id="537643" name="AutoShape 43"/>
            <p:cNvCxnSpPr>
              <a:cxnSpLocks noChangeShapeType="1"/>
            </p:cNvCxnSpPr>
            <p:nvPr/>
          </p:nvCxnSpPr>
          <p:spPr bwMode="auto">
            <a:xfrm>
              <a:off x="1844" y="3364"/>
              <a:ext cx="344" cy="136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</p:cxnSp>
      </p:grpSp>
      <p:sp>
        <p:nvSpPr>
          <p:cNvPr id="537644" name="Text Box 44"/>
          <p:cNvSpPr txBox="1">
            <a:spLocks noChangeArrowheads="1"/>
          </p:cNvSpPr>
          <p:nvPr/>
        </p:nvSpPr>
        <p:spPr bwMode="auto">
          <a:xfrm>
            <a:off x="1862139" y="250825"/>
            <a:ext cx="2522537" cy="120015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anchor="ctr">
            <a:spAutoFit/>
          </a:bodyPr>
          <a:lstStyle/>
          <a:p>
            <a:r>
              <a:rPr lang="en-US">
                <a:latin typeface="Times New Roman" pitchFamily="18" charset="0"/>
              </a:rPr>
              <a:t>Part of the search tree generated by Best-First search using </a:t>
            </a:r>
            <a:r>
              <a:rPr lang="en-US" i="1">
                <a:latin typeface="Times New Roman" pitchFamily="18" charset="0"/>
              </a:rPr>
              <a:t>h</a:t>
            </a:r>
            <a:r>
              <a:rPr lang="en-US">
                <a:latin typeface="Times New Roman" pitchFamily="18" charset="0"/>
              </a:rPr>
              <a:t>2 = sum of Manhattan distances.</a:t>
            </a:r>
          </a:p>
        </p:txBody>
      </p:sp>
    </p:spTree>
    <p:extLst>
      <p:ext uri="{BB962C8B-B14F-4D97-AF65-F5344CB8AC3E}">
        <p14:creationId xmlns:p14="http://schemas.microsoft.com/office/powerpoint/2010/main" val="3456785620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810" name="Rectangle 2"/>
          <p:cNvSpPr>
            <a:spLocks noGrp="1" noChangeArrowheads="1"/>
          </p:cNvSpPr>
          <p:nvPr>
            <p:ph type="title"/>
          </p:nvPr>
        </p:nvSpPr>
        <p:spPr>
          <a:xfrm>
            <a:off x="1281114" y="59414"/>
            <a:ext cx="9905998" cy="1478570"/>
          </a:xfrm>
        </p:spPr>
        <p:txBody>
          <a:bodyPr/>
          <a:lstStyle/>
          <a:p>
            <a:r>
              <a:rPr lang="en-US" sz="3200" dirty="0"/>
              <a:t>Data Structure of a Node</a:t>
            </a:r>
          </a:p>
        </p:txBody>
      </p:sp>
      <p:sp>
        <p:nvSpPr>
          <p:cNvPr id="375811" name="Oval 3"/>
          <p:cNvSpPr>
            <a:spLocks noChangeArrowheads="1"/>
          </p:cNvSpPr>
          <p:nvPr/>
        </p:nvSpPr>
        <p:spPr bwMode="auto">
          <a:xfrm>
            <a:off x="6527800" y="3098800"/>
            <a:ext cx="457200" cy="4572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75812" name="Group 4"/>
          <p:cNvGrpSpPr>
            <a:grpSpLocks/>
          </p:cNvGrpSpPr>
          <p:nvPr/>
        </p:nvGrpSpPr>
        <p:grpSpPr bwMode="auto">
          <a:xfrm>
            <a:off x="6892926" y="1574801"/>
            <a:ext cx="2397125" cy="1584325"/>
            <a:chOff x="2918" y="816"/>
            <a:chExt cx="1510" cy="998"/>
          </a:xfrm>
        </p:grpSpPr>
        <p:sp>
          <p:nvSpPr>
            <p:cNvPr id="375813" name="Oval 5"/>
            <p:cNvSpPr>
              <a:spLocks noChangeArrowheads="1"/>
            </p:cNvSpPr>
            <p:nvPr/>
          </p:nvSpPr>
          <p:spPr bwMode="auto">
            <a:xfrm>
              <a:off x="3408" y="816"/>
              <a:ext cx="288" cy="288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5814" name="Line 6"/>
            <p:cNvSpPr>
              <a:spLocks noChangeShapeType="1"/>
            </p:cNvSpPr>
            <p:nvPr/>
          </p:nvSpPr>
          <p:spPr bwMode="auto">
            <a:xfrm flipV="1">
              <a:off x="2918" y="1056"/>
              <a:ext cx="538" cy="7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75815" name="Text Box 7"/>
            <p:cNvSpPr txBox="1">
              <a:spLocks noChangeArrowheads="1"/>
            </p:cNvSpPr>
            <p:nvPr/>
          </p:nvSpPr>
          <p:spPr bwMode="auto">
            <a:xfrm>
              <a:off x="3264" y="1245"/>
              <a:ext cx="116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>
                  <a:latin typeface="Arial" pitchFamily="34" charset="0"/>
                  <a:cs typeface="Times New Roman" pitchFamily="18" charset="0"/>
                </a:rPr>
                <a:t>PARENT-NODE</a:t>
              </a:r>
              <a:endParaRPr lang="en-US">
                <a:solidFill>
                  <a:srgbClr val="333333"/>
                </a:solidFill>
                <a:latin typeface="Arial" pitchFamily="34" charset="0"/>
                <a:cs typeface="Times New Roman" pitchFamily="18" charset="0"/>
              </a:endParaRPr>
            </a:p>
          </p:txBody>
        </p:sp>
      </p:grpSp>
      <p:sp>
        <p:nvSpPr>
          <p:cNvPr id="375835" name="Freeform 27"/>
          <p:cNvSpPr>
            <a:spLocks/>
          </p:cNvSpPr>
          <p:nvPr/>
        </p:nvSpPr>
        <p:spPr bwMode="auto">
          <a:xfrm>
            <a:off x="4943476" y="2428875"/>
            <a:ext cx="1720850" cy="684213"/>
          </a:xfrm>
          <a:custGeom>
            <a:avLst/>
            <a:gdLst/>
            <a:ahLst/>
            <a:cxnLst>
              <a:cxn ang="0">
                <a:pos x="1046" y="470"/>
              </a:cxn>
              <a:cxn ang="0">
                <a:pos x="816" y="115"/>
              </a:cxn>
              <a:cxn ang="0">
                <a:pos x="0" y="0"/>
              </a:cxn>
            </a:cxnLst>
            <a:rect l="0" t="0" r="r" b="b"/>
            <a:pathLst>
              <a:path w="1046" h="470">
                <a:moveTo>
                  <a:pt x="1046" y="470"/>
                </a:moveTo>
                <a:cubicBezTo>
                  <a:pt x="1018" y="331"/>
                  <a:pt x="990" y="193"/>
                  <a:pt x="816" y="115"/>
                </a:cubicBezTo>
                <a:cubicBezTo>
                  <a:pt x="642" y="37"/>
                  <a:pt x="321" y="18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stealth" w="lg" len="lg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75836" name="Text Box 28"/>
          <p:cNvSpPr txBox="1">
            <a:spLocks noChangeArrowheads="1"/>
          </p:cNvSpPr>
          <p:nvPr/>
        </p:nvSpPr>
        <p:spPr bwMode="auto">
          <a:xfrm>
            <a:off x="5384801" y="2106613"/>
            <a:ext cx="920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r>
              <a:rPr lang="en-US">
                <a:latin typeface="Arial" pitchFamily="34" charset="0"/>
                <a:cs typeface="Times New Roman" pitchFamily="18" charset="0"/>
              </a:rPr>
              <a:t>STATE</a:t>
            </a:r>
          </a:p>
        </p:txBody>
      </p:sp>
      <p:sp>
        <p:nvSpPr>
          <p:cNvPr id="375837" name="Text Box 29"/>
          <p:cNvSpPr txBox="1">
            <a:spLocks noChangeArrowheads="1"/>
          </p:cNvSpPr>
          <p:nvPr/>
        </p:nvSpPr>
        <p:spPr bwMode="auto">
          <a:xfrm>
            <a:off x="3556000" y="5784851"/>
            <a:ext cx="6153150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r>
              <a:rPr lang="en-US" sz="2000" b="1" dirty="0">
                <a:latin typeface="Arial" pitchFamily="34" charset="0"/>
                <a:cs typeface="Arial" pitchFamily="34" charset="0"/>
              </a:rPr>
              <a:t>Depth of a node N  = length of path from root to N</a:t>
            </a:r>
          </a:p>
          <a:p>
            <a:pPr algn="l" eaLnBrk="1" hangingPunct="1"/>
            <a:endParaRPr lang="en-US" sz="800" b="1" dirty="0">
              <a:latin typeface="Arial" pitchFamily="34" charset="0"/>
              <a:cs typeface="Arial" pitchFamily="34" charset="0"/>
            </a:endParaRPr>
          </a:p>
          <a:p>
            <a:pPr algn="l" eaLnBrk="1" hangingPunct="1"/>
            <a:r>
              <a:rPr lang="en-US" sz="2000" b="1" dirty="0">
                <a:latin typeface="Arial" pitchFamily="34" charset="0"/>
                <a:cs typeface="Arial" pitchFamily="34" charset="0"/>
              </a:rPr>
              <a:t>(Depth of the root = 0) </a:t>
            </a:r>
          </a:p>
        </p:txBody>
      </p:sp>
      <p:grpSp>
        <p:nvGrpSpPr>
          <p:cNvPr id="375838" name="Group 30"/>
          <p:cNvGrpSpPr>
            <a:grpSpLocks/>
          </p:cNvGrpSpPr>
          <p:nvPr/>
        </p:nvGrpSpPr>
        <p:grpSpPr bwMode="auto">
          <a:xfrm>
            <a:off x="6985000" y="3195638"/>
            <a:ext cx="3765550" cy="2341562"/>
            <a:chOff x="2976" y="1837"/>
            <a:chExt cx="2372" cy="1475"/>
          </a:xfrm>
        </p:grpSpPr>
        <p:sp>
          <p:nvSpPr>
            <p:cNvPr id="375839" name="Freeform 31"/>
            <p:cNvSpPr>
              <a:spLocks/>
            </p:cNvSpPr>
            <p:nvPr/>
          </p:nvSpPr>
          <p:spPr bwMode="auto">
            <a:xfrm>
              <a:off x="2976" y="1912"/>
              <a:ext cx="1488" cy="39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720" y="8"/>
                </a:cxn>
                <a:cxn ang="0">
                  <a:pos x="1104" y="56"/>
                </a:cxn>
                <a:cxn ang="0">
                  <a:pos x="1392" y="200"/>
                </a:cxn>
                <a:cxn ang="0">
                  <a:pos x="1488" y="392"/>
                </a:cxn>
              </a:cxnLst>
              <a:rect l="0" t="0" r="r" b="b"/>
              <a:pathLst>
                <a:path w="1488" h="392">
                  <a:moveTo>
                    <a:pt x="0" y="8"/>
                  </a:moveTo>
                  <a:cubicBezTo>
                    <a:pt x="268" y="4"/>
                    <a:pt x="536" y="0"/>
                    <a:pt x="720" y="8"/>
                  </a:cubicBezTo>
                  <a:cubicBezTo>
                    <a:pt x="904" y="16"/>
                    <a:pt x="992" y="24"/>
                    <a:pt x="1104" y="56"/>
                  </a:cubicBezTo>
                  <a:cubicBezTo>
                    <a:pt x="1216" y="88"/>
                    <a:pt x="1328" y="144"/>
                    <a:pt x="1392" y="200"/>
                  </a:cubicBezTo>
                  <a:cubicBezTo>
                    <a:pt x="1456" y="256"/>
                    <a:pt x="1472" y="324"/>
                    <a:pt x="1488" y="39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stealth" w="lg" len="lg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75840" name="Text Box 32"/>
            <p:cNvSpPr txBox="1">
              <a:spLocks noChangeArrowheads="1"/>
            </p:cNvSpPr>
            <p:nvPr/>
          </p:nvSpPr>
          <p:spPr bwMode="auto">
            <a:xfrm>
              <a:off x="4176" y="1837"/>
              <a:ext cx="117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>
                  <a:latin typeface="Arial" pitchFamily="34" charset="0"/>
                  <a:cs typeface="Times New Roman" pitchFamily="18" charset="0"/>
                </a:rPr>
                <a:t>BOOKKEEPING</a:t>
              </a:r>
            </a:p>
          </p:txBody>
        </p:sp>
        <p:grpSp>
          <p:nvGrpSpPr>
            <p:cNvPr id="375841" name="Group 33"/>
            <p:cNvGrpSpPr>
              <a:grpSpLocks/>
            </p:cNvGrpSpPr>
            <p:nvPr/>
          </p:nvGrpSpPr>
          <p:grpSpPr bwMode="auto">
            <a:xfrm>
              <a:off x="3600" y="2304"/>
              <a:ext cx="1728" cy="1008"/>
              <a:chOff x="3600" y="2304"/>
              <a:chExt cx="1728" cy="1008"/>
            </a:xfrm>
          </p:grpSpPr>
          <p:sp>
            <p:nvSpPr>
              <p:cNvPr id="375842" name="Rectangle 34"/>
              <p:cNvSpPr>
                <a:spLocks noChangeArrowheads="1"/>
              </p:cNvSpPr>
              <p:nvPr/>
            </p:nvSpPr>
            <p:spPr bwMode="auto">
              <a:xfrm>
                <a:off x="4464" y="2809"/>
                <a:ext cx="864" cy="25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l">
                  <a:spcBef>
                    <a:spcPct val="20000"/>
                  </a:spcBef>
                  <a:buClr>
                    <a:schemeClr val="accent2"/>
                  </a:buClr>
                  <a:buFont typeface="Marlett" pitchFamily="2" charset="2"/>
                  <a:buNone/>
                </a:pPr>
                <a:r>
                  <a:rPr lang="en-US" sz="1600" b="1">
                    <a:latin typeface="Arial" pitchFamily="34" charset="0"/>
                  </a:rPr>
                  <a:t>5</a:t>
                </a:r>
              </a:p>
            </p:txBody>
          </p:sp>
          <p:sp>
            <p:nvSpPr>
              <p:cNvPr id="375843" name="Rectangle 35"/>
              <p:cNvSpPr>
                <a:spLocks noChangeArrowheads="1"/>
              </p:cNvSpPr>
              <p:nvPr/>
            </p:nvSpPr>
            <p:spPr bwMode="auto">
              <a:xfrm>
                <a:off x="3600" y="2809"/>
                <a:ext cx="864" cy="25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l">
                  <a:spcBef>
                    <a:spcPct val="20000"/>
                  </a:spcBef>
                  <a:buClr>
                    <a:schemeClr val="accent2"/>
                  </a:buClr>
                  <a:buFont typeface="Marlett" pitchFamily="2" charset="2"/>
                  <a:buNone/>
                </a:pPr>
                <a:r>
                  <a:rPr lang="en-US" sz="1600" b="1">
                    <a:latin typeface="Arial" pitchFamily="34" charset="0"/>
                  </a:rPr>
                  <a:t>Path-Cost</a:t>
                </a:r>
              </a:p>
            </p:txBody>
          </p:sp>
          <p:sp>
            <p:nvSpPr>
              <p:cNvPr id="375844" name="Rectangle 36"/>
              <p:cNvSpPr>
                <a:spLocks noChangeArrowheads="1"/>
              </p:cNvSpPr>
              <p:nvPr/>
            </p:nvSpPr>
            <p:spPr bwMode="auto">
              <a:xfrm>
                <a:off x="4464" y="2553"/>
                <a:ext cx="864" cy="25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l">
                  <a:spcBef>
                    <a:spcPct val="20000"/>
                  </a:spcBef>
                  <a:buClr>
                    <a:schemeClr val="accent2"/>
                  </a:buClr>
                  <a:buFont typeface="Marlett" pitchFamily="2" charset="2"/>
                  <a:buNone/>
                </a:pPr>
                <a:r>
                  <a:rPr lang="en-US" sz="1600" b="1">
                    <a:latin typeface="Arial" pitchFamily="34" charset="0"/>
                  </a:rPr>
                  <a:t>5</a:t>
                </a:r>
              </a:p>
            </p:txBody>
          </p:sp>
          <p:sp>
            <p:nvSpPr>
              <p:cNvPr id="375845" name="Rectangle 37"/>
              <p:cNvSpPr>
                <a:spLocks noChangeArrowheads="1"/>
              </p:cNvSpPr>
              <p:nvPr/>
            </p:nvSpPr>
            <p:spPr bwMode="auto">
              <a:xfrm>
                <a:off x="3600" y="2553"/>
                <a:ext cx="864" cy="25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l">
                  <a:spcBef>
                    <a:spcPct val="20000"/>
                  </a:spcBef>
                  <a:buClr>
                    <a:schemeClr val="accent2"/>
                  </a:buClr>
                  <a:buFont typeface="Marlett" pitchFamily="2" charset="2"/>
                  <a:buNone/>
                </a:pPr>
                <a:r>
                  <a:rPr lang="en-US" sz="1600" b="1">
                    <a:latin typeface="Arial" pitchFamily="34" charset="0"/>
                  </a:rPr>
                  <a:t>Depth</a:t>
                </a:r>
              </a:p>
            </p:txBody>
          </p:sp>
          <p:sp>
            <p:nvSpPr>
              <p:cNvPr id="375846" name="Rectangle 38"/>
              <p:cNvSpPr>
                <a:spLocks noChangeArrowheads="1"/>
              </p:cNvSpPr>
              <p:nvPr/>
            </p:nvSpPr>
            <p:spPr bwMode="auto">
              <a:xfrm>
                <a:off x="4464" y="2304"/>
                <a:ext cx="864" cy="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l">
                  <a:spcBef>
                    <a:spcPct val="20000"/>
                  </a:spcBef>
                  <a:buClr>
                    <a:schemeClr val="accent2"/>
                  </a:buClr>
                  <a:buFont typeface="Marlett" pitchFamily="2" charset="2"/>
                  <a:buNone/>
                </a:pPr>
                <a:r>
                  <a:rPr lang="en-US" sz="1600" b="1">
                    <a:latin typeface="Arial" pitchFamily="34" charset="0"/>
                  </a:rPr>
                  <a:t>Right</a:t>
                </a:r>
              </a:p>
            </p:txBody>
          </p:sp>
          <p:sp>
            <p:nvSpPr>
              <p:cNvPr id="375847" name="Rectangle 39"/>
              <p:cNvSpPr>
                <a:spLocks noChangeArrowheads="1"/>
              </p:cNvSpPr>
              <p:nvPr/>
            </p:nvSpPr>
            <p:spPr bwMode="auto">
              <a:xfrm>
                <a:off x="3600" y="2304"/>
                <a:ext cx="864" cy="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l">
                  <a:spcBef>
                    <a:spcPct val="20000"/>
                  </a:spcBef>
                  <a:buClr>
                    <a:schemeClr val="accent2"/>
                  </a:buClr>
                  <a:buFont typeface="Marlett" pitchFamily="2" charset="2"/>
                  <a:buNone/>
                </a:pPr>
                <a:r>
                  <a:rPr lang="en-US" sz="1600" b="1">
                    <a:latin typeface="Arial" pitchFamily="34" charset="0"/>
                  </a:rPr>
                  <a:t>Action</a:t>
                </a:r>
              </a:p>
            </p:txBody>
          </p:sp>
          <p:sp>
            <p:nvSpPr>
              <p:cNvPr id="375848" name="Line 40"/>
              <p:cNvSpPr>
                <a:spLocks noChangeShapeType="1"/>
              </p:cNvSpPr>
              <p:nvPr/>
            </p:nvSpPr>
            <p:spPr bwMode="auto">
              <a:xfrm>
                <a:off x="3600" y="2304"/>
                <a:ext cx="1728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75849" name="Line 41"/>
              <p:cNvSpPr>
                <a:spLocks noChangeShapeType="1"/>
              </p:cNvSpPr>
              <p:nvPr/>
            </p:nvSpPr>
            <p:spPr bwMode="auto">
              <a:xfrm>
                <a:off x="3600" y="2553"/>
                <a:ext cx="172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75850" name="Line 42"/>
              <p:cNvSpPr>
                <a:spLocks noChangeShapeType="1"/>
              </p:cNvSpPr>
              <p:nvPr/>
            </p:nvSpPr>
            <p:spPr bwMode="auto">
              <a:xfrm>
                <a:off x="3600" y="2809"/>
                <a:ext cx="172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75851" name="Line 43"/>
              <p:cNvSpPr>
                <a:spLocks noChangeShapeType="1"/>
              </p:cNvSpPr>
              <p:nvPr/>
            </p:nvSpPr>
            <p:spPr bwMode="auto">
              <a:xfrm>
                <a:off x="3600" y="3312"/>
                <a:ext cx="1728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75852" name="Line 44"/>
              <p:cNvSpPr>
                <a:spLocks noChangeShapeType="1"/>
              </p:cNvSpPr>
              <p:nvPr/>
            </p:nvSpPr>
            <p:spPr bwMode="auto">
              <a:xfrm>
                <a:off x="3600" y="2304"/>
                <a:ext cx="0" cy="1008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75853" name="Line 45"/>
              <p:cNvSpPr>
                <a:spLocks noChangeShapeType="1"/>
              </p:cNvSpPr>
              <p:nvPr/>
            </p:nvSpPr>
            <p:spPr bwMode="auto">
              <a:xfrm>
                <a:off x="4464" y="2304"/>
                <a:ext cx="0" cy="100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75854" name="Line 46"/>
              <p:cNvSpPr>
                <a:spLocks noChangeShapeType="1"/>
              </p:cNvSpPr>
              <p:nvPr/>
            </p:nvSpPr>
            <p:spPr bwMode="auto">
              <a:xfrm>
                <a:off x="5328" y="2304"/>
                <a:ext cx="0" cy="1008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75855" name="Line 47"/>
              <p:cNvSpPr>
                <a:spLocks noChangeShapeType="1"/>
              </p:cNvSpPr>
              <p:nvPr/>
            </p:nvSpPr>
            <p:spPr bwMode="auto">
              <a:xfrm>
                <a:off x="3600" y="3072"/>
                <a:ext cx="172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75856" name="Text Box 48"/>
              <p:cNvSpPr txBox="1">
                <a:spLocks noChangeArrowheads="1"/>
              </p:cNvSpPr>
              <p:nvPr/>
            </p:nvSpPr>
            <p:spPr bwMode="auto">
              <a:xfrm>
                <a:off x="3600" y="3072"/>
                <a:ext cx="76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 eaLnBrk="1" hangingPunct="1"/>
                <a:r>
                  <a:rPr lang="en-US">
                    <a:latin typeface="Arial" pitchFamily="34" charset="0"/>
                    <a:cs typeface="Arial" pitchFamily="34" charset="0"/>
                  </a:rPr>
                  <a:t>Expanded</a:t>
                </a:r>
              </a:p>
            </p:txBody>
          </p:sp>
          <p:sp>
            <p:nvSpPr>
              <p:cNvPr id="375857" name="Text Box 49"/>
              <p:cNvSpPr txBox="1">
                <a:spLocks noChangeArrowheads="1"/>
              </p:cNvSpPr>
              <p:nvPr/>
            </p:nvSpPr>
            <p:spPr bwMode="auto">
              <a:xfrm>
                <a:off x="4502" y="3047"/>
                <a:ext cx="3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 eaLnBrk="1" hangingPunct="1"/>
                <a:r>
                  <a:rPr lang="en-US">
                    <a:latin typeface="Arial" pitchFamily="34" charset="0"/>
                    <a:cs typeface="Arial" pitchFamily="34" charset="0"/>
                  </a:rPr>
                  <a:t>yes</a:t>
                </a:r>
              </a:p>
            </p:txBody>
          </p:sp>
        </p:grpSp>
      </p:grpSp>
      <p:grpSp>
        <p:nvGrpSpPr>
          <p:cNvPr id="375858" name="Group 50"/>
          <p:cNvGrpSpPr>
            <a:grpSpLocks/>
          </p:cNvGrpSpPr>
          <p:nvPr/>
        </p:nvGrpSpPr>
        <p:grpSpPr bwMode="auto">
          <a:xfrm>
            <a:off x="5080000" y="3551239"/>
            <a:ext cx="2286000" cy="1743075"/>
            <a:chOff x="1776" y="2061"/>
            <a:chExt cx="1440" cy="1098"/>
          </a:xfrm>
        </p:grpSpPr>
        <p:grpSp>
          <p:nvGrpSpPr>
            <p:cNvPr id="375859" name="Group 51"/>
            <p:cNvGrpSpPr>
              <a:grpSpLocks/>
            </p:cNvGrpSpPr>
            <p:nvPr/>
          </p:nvGrpSpPr>
          <p:grpSpPr bwMode="auto">
            <a:xfrm>
              <a:off x="1776" y="2064"/>
              <a:ext cx="1440" cy="1095"/>
              <a:chOff x="1776" y="2064"/>
              <a:chExt cx="1440" cy="1095"/>
            </a:xfrm>
          </p:grpSpPr>
          <p:grpSp>
            <p:nvGrpSpPr>
              <p:cNvPr id="375860" name="Group 52"/>
              <p:cNvGrpSpPr>
                <a:grpSpLocks/>
              </p:cNvGrpSpPr>
              <p:nvPr/>
            </p:nvGrpSpPr>
            <p:grpSpPr bwMode="auto">
              <a:xfrm>
                <a:off x="1776" y="2640"/>
                <a:ext cx="1440" cy="519"/>
                <a:chOff x="1776" y="2640"/>
                <a:chExt cx="1440" cy="519"/>
              </a:xfrm>
            </p:grpSpPr>
            <p:sp>
              <p:nvSpPr>
                <p:cNvPr id="375861" name="Oval 53"/>
                <p:cNvSpPr>
                  <a:spLocks noChangeArrowheads="1"/>
                </p:cNvSpPr>
                <p:nvPr/>
              </p:nvSpPr>
              <p:spPr bwMode="auto">
                <a:xfrm>
                  <a:off x="1776" y="2832"/>
                  <a:ext cx="288" cy="288"/>
                </a:xfrm>
                <a:prstGeom prst="ellipse">
                  <a:avLst/>
                </a:prstGeom>
                <a:solidFill>
                  <a:schemeClr val="bg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75862" name="Oval 54"/>
                <p:cNvSpPr>
                  <a:spLocks noChangeArrowheads="1"/>
                </p:cNvSpPr>
                <p:nvPr/>
              </p:nvSpPr>
              <p:spPr bwMode="auto">
                <a:xfrm>
                  <a:off x="2928" y="2832"/>
                  <a:ext cx="288" cy="288"/>
                </a:xfrm>
                <a:prstGeom prst="ellipse">
                  <a:avLst/>
                </a:prstGeom>
                <a:solidFill>
                  <a:schemeClr val="bg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75863" name="Text Box 55"/>
                <p:cNvSpPr txBox="1">
                  <a:spLocks noChangeArrowheads="1"/>
                </p:cNvSpPr>
                <p:nvPr/>
              </p:nvSpPr>
              <p:spPr bwMode="auto">
                <a:xfrm>
                  <a:off x="2304" y="2640"/>
                  <a:ext cx="437" cy="51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l" eaLnBrk="1" hangingPunct="1"/>
                  <a:r>
                    <a:rPr lang="en-US" sz="4800" b="1">
                      <a:latin typeface="Arial" pitchFamily="34" charset="0"/>
                      <a:cs typeface="Arial" pitchFamily="34" charset="0"/>
                    </a:rPr>
                    <a:t>...</a:t>
                  </a:r>
                </a:p>
              </p:txBody>
            </p:sp>
          </p:grpSp>
          <p:sp>
            <p:nvSpPr>
              <p:cNvPr id="375864" name="Freeform 56"/>
              <p:cNvSpPr>
                <a:spLocks/>
              </p:cNvSpPr>
              <p:nvPr/>
            </p:nvSpPr>
            <p:spPr bwMode="auto">
              <a:xfrm>
                <a:off x="2016" y="2064"/>
                <a:ext cx="768" cy="816"/>
              </a:xfrm>
              <a:custGeom>
                <a:avLst/>
                <a:gdLst/>
                <a:ahLst/>
                <a:cxnLst>
                  <a:cxn ang="0">
                    <a:pos x="768" y="0"/>
                  </a:cxn>
                  <a:cxn ang="0">
                    <a:pos x="528" y="384"/>
                  </a:cxn>
                  <a:cxn ang="0">
                    <a:pos x="0" y="816"/>
                  </a:cxn>
                </a:cxnLst>
                <a:rect l="0" t="0" r="r" b="b"/>
                <a:pathLst>
                  <a:path w="768" h="816">
                    <a:moveTo>
                      <a:pt x="768" y="0"/>
                    </a:moveTo>
                    <a:cubicBezTo>
                      <a:pt x="712" y="124"/>
                      <a:pt x="656" y="248"/>
                      <a:pt x="528" y="384"/>
                    </a:cubicBezTo>
                    <a:cubicBezTo>
                      <a:pt x="400" y="520"/>
                      <a:pt x="88" y="744"/>
                      <a:pt x="0" y="816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none" w="med" len="med"/>
                <a:tailEnd type="stealth" w="lg" len="lg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75865" name="Freeform 57"/>
              <p:cNvSpPr>
                <a:spLocks/>
              </p:cNvSpPr>
              <p:nvPr/>
            </p:nvSpPr>
            <p:spPr bwMode="auto">
              <a:xfrm>
                <a:off x="2675" y="2064"/>
                <a:ext cx="292" cy="801"/>
              </a:xfrm>
              <a:custGeom>
                <a:avLst/>
                <a:gdLst/>
                <a:ahLst/>
                <a:cxnLst>
                  <a:cxn ang="0">
                    <a:pos x="109" y="0"/>
                  </a:cxn>
                  <a:cxn ang="0">
                    <a:pos x="61" y="96"/>
                  </a:cxn>
                  <a:cxn ang="0">
                    <a:pos x="19" y="183"/>
                  </a:cxn>
                  <a:cxn ang="0">
                    <a:pos x="4" y="264"/>
                  </a:cxn>
                  <a:cxn ang="0">
                    <a:pos x="43" y="405"/>
                  </a:cxn>
                  <a:cxn ang="0">
                    <a:pos x="229" y="708"/>
                  </a:cxn>
                  <a:cxn ang="0">
                    <a:pos x="292" y="801"/>
                  </a:cxn>
                </a:cxnLst>
                <a:rect l="0" t="0" r="r" b="b"/>
                <a:pathLst>
                  <a:path w="292" h="801">
                    <a:moveTo>
                      <a:pt x="109" y="0"/>
                    </a:moveTo>
                    <a:cubicBezTo>
                      <a:pt x="92" y="32"/>
                      <a:pt x="76" y="65"/>
                      <a:pt x="61" y="96"/>
                    </a:cubicBezTo>
                    <a:cubicBezTo>
                      <a:pt x="46" y="127"/>
                      <a:pt x="28" y="155"/>
                      <a:pt x="19" y="183"/>
                    </a:cubicBezTo>
                    <a:cubicBezTo>
                      <a:pt x="10" y="211"/>
                      <a:pt x="0" y="227"/>
                      <a:pt x="4" y="264"/>
                    </a:cubicBezTo>
                    <a:cubicBezTo>
                      <a:pt x="8" y="301"/>
                      <a:pt x="6" y="331"/>
                      <a:pt x="43" y="405"/>
                    </a:cubicBezTo>
                    <a:cubicBezTo>
                      <a:pt x="80" y="479"/>
                      <a:pt x="188" y="642"/>
                      <a:pt x="229" y="708"/>
                    </a:cubicBezTo>
                    <a:cubicBezTo>
                      <a:pt x="270" y="774"/>
                      <a:pt x="281" y="787"/>
                      <a:pt x="292" y="801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none" w="med" len="med"/>
                <a:tailEnd type="stealth" w="lg" len="lg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375866" name="Text Box 58"/>
            <p:cNvSpPr txBox="1">
              <a:spLocks noChangeArrowheads="1"/>
            </p:cNvSpPr>
            <p:nvPr/>
          </p:nvSpPr>
          <p:spPr bwMode="auto">
            <a:xfrm>
              <a:off x="1824" y="2061"/>
              <a:ext cx="85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>
                  <a:latin typeface="Arial" pitchFamily="34" charset="0"/>
                  <a:cs typeface="Arial" pitchFamily="34" charset="0"/>
                </a:rPr>
                <a:t>CHILDREN</a:t>
              </a:r>
            </a:p>
          </p:txBody>
        </p:sp>
      </p:grpSp>
      <p:graphicFrame>
        <p:nvGraphicFramePr>
          <p:cNvPr id="5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0992181"/>
              </p:ext>
            </p:extLst>
          </p:nvPr>
        </p:nvGraphicFramePr>
        <p:xfrm>
          <a:off x="3589147" y="1861215"/>
          <a:ext cx="1240029" cy="11559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6" name="Worksheet" r:id="rId4" imgW="950040" imgH="921600" progId="Excel.Sheet.8">
                  <p:embed/>
                </p:oleObj>
              </mc:Choice>
              <mc:Fallback>
                <p:oleObj name="Worksheet" r:id="rId4" imgW="950040" imgH="92160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9147" y="1861215"/>
                        <a:ext cx="1240029" cy="115595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" name="Rectangle 8">
            <a:extLst>
              <a:ext uri="{FF2B5EF4-FFF2-40B4-BE49-F238E27FC236}">
                <a16:creationId xmlns:a16="http://schemas.microsoft.com/office/drawing/2014/main" id="{E89A8B69-955A-47A8-BA45-4E93D61F32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198" y="3279740"/>
            <a:ext cx="2686049" cy="978729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Font typeface="Marlett" pitchFamily="2" charset="2"/>
              <a:buNone/>
            </a:pPr>
            <a:r>
              <a:rPr lang="en-US" sz="1600" b="1" dirty="0">
                <a:solidFill>
                  <a:schemeClr val="bg2"/>
                </a:solidFill>
              </a:rPr>
              <a:t>In your implementation, you should use a data structure similar to this to store local information for each node.</a:t>
            </a:r>
          </a:p>
        </p:txBody>
      </p:sp>
    </p:spTree>
    <p:extLst>
      <p:ext uri="{BB962C8B-B14F-4D97-AF65-F5344CB8AC3E}">
        <p14:creationId xmlns:p14="http://schemas.microsoft.com/office/powerpoint/2010/main" val="1990346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583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1: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will solve a </a:t>
            </a:r>
            <a:r>
              <a:rPr lang="en-US" sz="3200" u="sng" dirty="0">
                <a:solidFill>
                  <a:srgbClr val="FF0000"/>
                </a:solidFill>
              </a:rPr>
              <a:t>MODIFIED</a:t>
            </a:r>
            <a:r>
              <a:rPr lang="en-US" u="sng" dirty="0"/>
              <a:t> version of the eight-puzzle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The cost of a move is the VALUE OF THE TILE BEING MOVED.</a:t>
            </a:r>
          </a:p>
          <a:p>
            <a:pPr lvl="1"/>
            <a:r>
              <a:rPr lang="en-US" dirty="0"/>
              <a:t>The cost of the move below is 8.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4462816"/>
              </p:ext>
            </p:extLst>
          </p:nvPr>
        </p:nvGraphicFramePr>
        <p:xfrm>
          <a:off x="2794776" y="4187371"/>
          <a:ext cx="1535923" cy="14317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7" name="Worksheet" r:id="rId3" imgW="950040" imgH="921600" progId="Excel.Sheet.8">
                  <p:embed/>
                </p:oleObj>
              </mc:Choice>
              <mc:Fallback>
                <p:oleObj name="Worksheet" r:id="rId3" imgW="950040" imgH="92160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4776" y="4187371"/>
                        <a:ext cx="1535923" cy="143179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2847362"/>
              </p:ext>
            </p:extLst>
          </p:nvPr>
        </p:nvGraphicFramePr>
        <p:xfrm>
          <a:off x="5256762" y="4187371"/>
          <a:ext cx="1535923" cy="14317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8" name="Worksheet" r:id="rId5" imgW="950040" imgH="921600" progId="Excel.Sheet.8">
                  <p:embed/>
                </p:oleObj>
              </mc:Choice>
              <mc:Fallback>
                <p:oleObj name="Worksheet" r:id="rId5" imgW="950040" imgH="92160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6762" y="4187371"/>
                        <a:ext cx="1535923" cy="143179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ight Arrow 5"/>
          <p:cNvSpPr/>
          <p:nvPr/>
        </p:nvSpPr>
        <p:spPr>
          <a:xfrm>
            <a:off x="4667767" y="4702659"/>
            <a:ext cx="251927" cy="401216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6" name="Picture 2" descr="http://images2.wikia.nocookie.net/__cb20130117173954/clubpenguin/images/7/7c/Exclamation_Point_Emoticon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3232" y="895738"/>
            <a:ext cx="5100735" cy="5100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11423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" y="457200"/>
            <a:ext cx="121920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Search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22260" y="1380530"/>
            <a:ext cx="1065966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You will implement search algorithms to solve the </a:t>
            </a:r>
            <a:r>
              <a:rPr lang="en-US" sz="2800" b="1" u="sng" dirty="0"/>
              <a:t>modified</a:t>
            </a:r>
            <a:r>
              <a:rPr lang="en-US" sz="2800" u="sng" dirty="0"/>
              <a:t> 8-puzzle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Breadth-first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Depth-first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Iterative deepening </a:t>
            </a:r>
            <a:r>
              <a:rPr lang="en-US" sz="2800" dirty="0">
                <a:solidFill>
                  <a:srgbClr val="FFC000"/>
                </a:solidFill>
              </a:rPr>
              <a:t>(Extra Credit)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Uniform-Cost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Best-first, h = number of tiles that are not it correct position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A*1, h = number of tiles that are not it correct position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A*2, h = sum of Manhattan distances between all tiles and their correct positions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A*3, design a better heuristic </a:t>
            </a:r>
            <a:r>
              <a:rPr lang="en-US" sz="2800" dirty="0">
                <a:solidFill>
                  <a:srgbClr val="FFC000"/>
                </a:solidFill>
              </a:rPr>
              <a:t>(Extra Credit)</a:t>
            </a:r>
          </a:p>
        </p:txBody>
      </p:sp>
    </p:spTree>
    <p:extLst>
      <p:ext uri="{BB962C8B-B14F-4D97-AF65-F5344CB8AC3E}">
        <p14:creationId xmlns:p14="http://schemas.microsoft.com/office/powerpoint/2010/main" val="3584929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" y="457200"/>
            <a:ext cx="121920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Eight Puzzle</a:t>
            </a:r>
          </a:p>
        </p:txBody>
      </p:sp>
      <p:pic>
        <p:nvPicPr>
          <p:cNvPr id="1028" name="Picture 4" descr="http://www.8puzzle.com/images/8_puzzle_goal_state_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0991" y="2853681"/>
            <a:ext cx="2009775" cy="2009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900964" y="1585636"/>
            <a:ext cx="638952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/>
              <a:t>A sliding puzzle that consists of a frame of numbered square tiles in random order with one tile missing.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/>
              <a:t>The puzzle also exists in other sizes. If the size is 4×4 tiles, the puzzle is called the 15-puzzle.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/>
              <a:t>The object of the puzzle is to place the tiles in order (see diagram) by making sliding moves that use the empty space.</a:t>
            </a:r>
          </a:p>
        </p:txBody>
      </p:sp>
    </p:spTree>
    <p:extLst>
      <p:ext uri="{BB962C8B-B14F-4D97-AF65-F5344CB8AC3E}">
        <p14:creationId xmlns:p14="http://schemas.microsoft.com/office/powerpoint/2010/main" val="9616633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4794" y="0"/>
            <a:ext cx="121920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Inputs / Outputs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20701" y="1204636"/>
            <a:ext cx="1101452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Run your program with these configurations (“0” = blank tile)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800" dirty="0"/>
              <a:t>Goal: 1 2 3 8 0 4 7 6 5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800" dirty="0"/>
              <a:t>Starting States:</a:t>
            </a:r>
          </a:p>
          <a:p>
            <a:pPr marL="1828800" lvl="3" indent="-457200">
              <a:buFont typeface="Arial" panose="020B0604020202020204" pitchFamily="34" charset="0"/>
              <a:buChar char="•"/>
            </a:pPr>
            <a:r>
              <a:rPr lang="en-US" sz="2800" dirty="0"/>
              <a:t>Easy: 1 3 4 8 6 2 7 0 5</a:t>
            </a:r>
          </a:p>
          <a:p>
            <a:pPr marL="1828800" lvl="3" indent="-457200">
              <a:buFont typeface="Arial" panose="020B0604020202020204" pitchFamily="34" charset="0"/>
              <a:buChar char="•"/>
            </a:pPr>
            <a:r>
              <a:rPr lang="en-US" sz="2800" dirty="0"/>
              <a:t>Medium: 2 8 1 0 4 3 7 6 5</a:t>
            </a:r>
          </a:p>
          <a:p>
            <a:pPr marL="1828800" lvl="3" indent="-457200">
              <a:buFont typeface="Arial" panose="020B0604020202020204" pitchFamily="34" charset="0"/>
              <a:buChar char="•"/>
            </a:pPr>
            <a:r>
              <a:rPr lang="en-US" sz="2800" dirty="0"/>
              <a:t>Hard: 5 6 7 4 0 8 3 2 1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The output should be a solution (a sequence of actions) from </a:t>
            </a:r>
            <a:r>
              <a:rPr lang="en-US" sz="2800" i="1" dirty="0"/>
              <a:t>start</a:t>
            </a:r>
            <a:r>
              <a:rPr lang="en-US" sz="2800" dirty="0"/>
              <a:t> to </a:t>
            </a:r>
            <a:r>
              <a:rPr lang="en-US" sz="2800" i="1" dirty="0"/>
              <a:t>goal</a:t>
            </a:r>
            <a:r>
              <a:rPr lang="en-US" sz="2800" dirty="0"/>
              <a:t>, a sequence of board positions and moves.  For example….</a:t>
            </a:r>
          </a:p>
          <a:p>
            <a:pPr marL="1828800" lvl="3" indent="-45720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FFC000"/>
                </a:solidFill>
              </a:rPr>
              <a:t>…</a:t>
            </a:r>
          </a:p>
          <a:p>
            <a:pPr marL="1828800" lvl="3" indent="-45720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FFC000"/>
                </a:solidFill>
              </a:rPr>
              <a:t>1 3 4 8 6 2 7 0 5</a:t>
            </a:r>
          </a:p>
          <a:p>
            <a:pPr marL="1828800" lvl="3" indent="-45720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FFC000"/>
                </a:solidFill>
              </a:rPr>
              <a:t>RIGHT, cost = 7, total cost = 59</a:t>
            </a:r>
          </a:p>
          <a:p>
            <a:pPr marL="1828800" lvl="3" indent="-45720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FFC000"/>
                </a:solidFill>
              </a:rPr>
              <a:t>1 3 4 8 6 2 0 7 5</a:t>
            </a:r>
          </a:p>
          <a:p>
            <a:pPr marL="1828800" lvl="3" indent="-45720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FFC000"/>
                </a:solidFill>
              </a:rPr>
              <a:t>…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800" dirty="0"/>
              <a:t>However, you are welcome to dress up the UI if you so wish</a:t>
            </a:r>
          </a:p>
          <a:p>
            <a:pPr marL="1828800" lvl="3" indent="-457200">
              <a:buFont typeface="Arial" panose="020B0604020202020204" pitchFamily="34" charset="0"/>
              <a:buChar char="•"/>
            </a:pPr>
            <a:r>
              <a:rPr lang="en-US" sz="2800" dirty="0"/>
              <a:t>Previous students have turned in some remarkable GUIs</a:t>
            </a:r>
          </a:p>
        </p:txBody>
      </p:sp>
    </p:spTree>
    <p:extLst>
      <p:ext uri="{BB962C8B-B14F-4D97-AF65-F5344CB8AC3E}">
        <p14:creationId xmlns:p14="http://schemas.microsoft.com/office/powerpoint/2010/main" val="25830096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https://mail.google.com/mail/u/0/?ui=2&amp;ik=c16125bc81&amp;view=att&amp;th=1438881351c462fc&amp;attid=0.1&amp;disp=emb&amp;zw&amp;atsh=1"/>
          <p:cNvSpPr>
            <a:spLocks noChangeAspect="1" noChangeArrowheads="1"/>
          </p:cNvSpPr>
          <p:nvPr/>
        </p:nvSpPr>
        <p:spPr bwMode="auto">
          <a:xfrm>
            <a:off x="1679575" y="-1790700"/>
            <a:ext cx="3733800" cy="3733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https://mail.google.com/mail/u/0/?ui=2&amp;ik=c16125bc81&amp;view=att&amp;th=1438881351c462fc&amp;attid=0.1&amp;disp=emb&amp;zw&amp;atsh=1"/>
          <p:cNvSpPr>
            <a:spLocks noChangeAspect="1" noChangeArrowheads="1"/>
          </p:cNvSpPr>
          <p:nvPr/>
        </p:nvSpPr>
        <p:spPr bwMode="auto">
          <a:xfrm>
            <a:off x="1679575" y="-1790700"/>
            <a:ext cx="3733800" cy="3733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0" name="AutoShape 6" descr="https://mail.google.com/mail/u/0/?ui=2&amp;ik=c16125bc81&amp;view=att&amp;th=1438881351c462fc&amp;attid=0.1&amp;disp=emb&amp;zw&amp;atsh=1"/>
          <p:cNvSpPr>
            <a:spLocks noChangeAspect="1" noChangeArrowheads="1"/>
          </p:cNvSpPr>
          <p:nvPr/>
        </p:nvSpPr>
        <p:spPr bwMode="auto">
          <a:xfrm>
            <a:off x="1679575" y="-1790700"/>
            <a:ext cx="3733800" cy="3733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1" name="Picture 7" descr="C:\Users\admin\AppData\Local\Temp\Capture_puzzl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33700" y="965200"/>
            <a:ext cx="5892800" cy="5892800"/>
          </a:xfrm>
          <a:prstGeom prst="rect">
            <a:avLst/>
          </a:prstGeom>
          <a:noFill/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90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From a former CSC 480 student…</a:t>
            </a:r>
          </a:p>
        </p:txBody>
      </p:sp>
    </p:spTree>
    <p:extLst>
      <p:ext uri="{BB962C8B-B14F-4D97-AF65-F5344CB8AC3E}">
        <p14:creationId xmlns:p14="http://schemas.microsoft.com/office/powerpoint/2010/main" val="6205018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" y="457200"/>
            <a:ext cx="121920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Deliverables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9625" y="1380530"/>
            <a:ext cx="8961493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400" dirty="0"/>
              <a:t>You will deliver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US" sz="2400" dirty="0"/>
              <a:t>Code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US" sz="2400" dirty="0"/>
              <a:t>YouTube video (include the link at the top of your write up)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US" sz="2400" dirty="0"/>
              <a:t>Write up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US" sz="2400" u="sng" dirty="0"/>
              <a:t>Submissions that do not include all three deliverables WILL NOT be graded</a:t>
            </a:r>
            <a:endParaRPr lang="en-US" sz="2400" dirty="0"/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US" sz="2800" b="1" u="sng" dirty="0">
                <a:solidFill>
                  <a:srgbClr val="FFC000"/>
                </a:solidFill>
              </a:rPr>
              <a:t>DO NOT ZIP YOUR CODE OR WRITE UP.  SUBMIT EACH FILE SEPERATELY.</a:t>
            </a:r>
          </a:p>
        </p:txBody>
      </p:sp>
    </p:spTree>
    <p:extLst>
      <p:ext uri="{BB962C8B-B14F-4D97-AF65-F5344CB8AC3E}">
        <p14:creationId xmlns:p14="http://schemas.microsoft.com/office/powerpoint/2010/main" val="6272064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66700"/>
            <a:ext cx="121920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Code (60 points)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1380530"/>
            <a:ext cx="10452099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400" dirty="0"/>
              <a:t>Function (20 points)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US" sz="2400" dirty="0"/>
              <a:t>The code works as intended for all inputs and search algorithms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US" sz="2400" dirty="0"/>
              <a:t>A pleasant user interface (Just a text interface is fine)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400" dirty="0"/>
              <a:t>Implementation (20 points)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US" sz="2400" dirty="0"/>
              <a:t>Code demonstrates the author’s understanding of the algorithms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US" sz="2400" dirty="0"/>
              <a:t>Code should be efficient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US" sz="2400" dirty="0"/>
              <a:t>No spaghetti code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400" dirty="0"/>
              <a:t>Code aesthetics (20 points)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US" sz="2400" dirty="0"/>
              <a:t>Proper use of white space, structure, variable names, etc.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US" sz="2400" dirty="0"/>
              <a:t>Code is appropriately commented</a:t>
            </a:r>
          </a:p>
          <a:p>
            <a:pPr marL="1371600" lvl="2" indent="-457200" algn="just">
              <a:buFont typeface="Arial" panose="020B0604020202020204" pitchFamily="34" charset="0"/>
              <a:buChar char="•"/>
            </a:pPr>
            <a:r>
              <a:rPr lang="en-US" sz="2400" dirty="0"/>
              <a:t>Every method/function/script should be commented</a:t>
            </a:r>
          </a:p>
          <a:p>
            <a:pPr marL="1371600" lvl="2" indent="-457200" algn="just">
              <a:buFont typeface="Arial" panose="020B0604020202020204" pitchFamily="34" charset="0"/>
              <a:buChar char="•"/>
            </a:pPr>
            <a:r>
              <a:rPr lang="en-US" sz="2400" dirty="0"/>
              <a:t>Assignments will be returned ungraded if your code is not understandable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US" sz="2400" dirty="0"/>
              <a:t>Code should be well organized and adhere to good programming standards</a:t>
            </a:r>
          </a:p>
          <a:p>
            <a:pPr marL="1371600" lvl="2" indent="-457200" algn="just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5870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63086"/>
            <a:ext cx="121920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Video (20 points)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85436" y="1524268"/>
            <a:ext cx="10221126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000" dirty="0"/>
              <a:t>YouTube video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US" sz="2000" dirty="0"/>
              <a:t>5 minutes.  </a:t>
            </a:r>
            <a:r>
              <a:rPr lang="en-US" sz="2000" b="1" u="sng" dirty="0"/>
              <a:t>No more!</a:t>
            </a:r>
            <a:r>
              <a:rPr lang="en-US" sz="2000" b="1" dirty="0"/>
              <a:t> I will stop watching after five minute.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000" dirty="0"/>
              <a:t>Video capture of your desktop with voice over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000" dirty="0"/>
              <a:t>Demonstrate your code running (not more than 1 minute)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US" sz="2000" dirty="0"/>
              <a:t>Present your code</a:t>
            </a:r>
          </a:p>
          <a:p>
            <a:pPr marL="1371600" lvl="2" indent="-457200" algn="just">
              <a:buFont typeface="Arial" panose="020B0604020202020204" pitchFamily="34" charset="0"/>
              <a:buChar char="•"/>
            </a:pPr>
            <a:r>
              <a:rPr lang="en-US" sz="2000" dirty="0"/>
              <a:t>Describe/show how you modeled the 8-puzzle including the successor function</a:t>
            </a:r>
          </a:p>
          <a:p>
            <a:pPr marL="1371600" lvl="2" indent="-457200" algn="just">
              <a:buFont typeface="Arial" panose="020B0604020202020204" pitchFamily="34" charset="0"/>
              <a:buChar char="•"/>
            </a:pPr>
            <a:r>
              <a:rPr lang="en-US" sz="2000" dirty="0"/>
              <a:t>Describe/show how you implemented the search algorithms</a:t>
            </a:r>
          </a:p>
          <a:p>
            <a:pPr marL="1828800" lvl="3" indent="-457200" algn="just">
              <a:buFont typeface="Arial" panose="020B0604020202020204" pitchFamily="34" charset="0"/>
              <a:buChar char="•"/>
            </a:pPr>
            <a:r>
              <a:rPr lang="en-US" sz="2000" dirty="0"/>
              <a:t>In particular highlight the main loop</a:t>
            </a:r>
          </a:p>
          <a:p>
            <a:pPr marL="1371600" lvl="2" indent="-457200" algn="just">
              <a:buFont typeface="Arial" panose="020B0604020202020204" pitchFamily="34" charset="0"/>
              <a:buChar char="•"/>
            </a:pPr>
            <a:r>
              <a:rPr lang="en-US" sz="2000" dirty="0"/>
              <a:t>Describe/show how you inserted and/or removed nodes from the list/queue/heap</a:t>
            </a:r>
          </a:p>
          <a:p>
            <a:pPr marL="1828800" lvl="3" indent="-457200" algn="just">
              <a:buFont typeface="Arial" panose="020B0604020202020204" pitchFamily="34" charset="0"/>
              <a:buChar char="•"/>
            </a:pPr>
            <a:r>
              <a:rPr lang="en-US" sz="2000" dirty="0"/>
              <a:t>How did you modify it for different search algorithms?</a:t>
            </a:r>
          </a:p>
          <a:p>
            <a:pPr marL="1371600" lvl="2" indent="-457200" algn="just">
              <a:buFont typeface="Arial" panose="020B0604020202020204" pitchFamily="34" charset="0"/>
              <a:buChar char="•"/>
            </a:pPr>
            <a:r>
              <a:rPr lang="en-US" sz="2000" dirty="0"/>
              <a:t>Describe/show how you checked for duplicate states</a:t>
            </a:r>
          </a:p>
          <a:p>
            <a:pPr marL="1828800" lvl="3" indent="-457200" algn="just">
              <a:buFont typeface="Arial" panose="020B0604020202020204" pitchFamily="34" charset="0"/>
              <a:buChar char="•"/>
            </a:pPr>
            <a:r>
              <a:rPr lang="en-US" sz="2000" dirty="0"/>
              <a:t>Both </a:t>
            </a:r>
            <a:r>
              <a:rPr lang="en-US" sz="2000" u="sng" dirty="0"/>
              <a:t>on the queue </a:t>
            </a:r>
            <a:r>
              <a:rPr lang="en-US" sz="2000" dirty="0"/>
              <a:t>and </a:t>
            </a:r>
            <a:r>
              <a:rPr lang="en-US" sz="2000" u="sng" dirty="0"/>
              <a:t>previously popped</a:t>
            </a:r>
            <a:r>
              <a:rPr lang="en-US" sz="2000" dirty="0"/>
              <a:t> off the queue.</a:t>
            </a:r>
          </a:p>
          <a:p>
            <a:pPr marL="1371600" lvl="2" indent="-457200" algn="just">
              <a:buFont typeface="Arial" panose="020B0604020202020204" pitchFamily="34" charset="0"/>
              <a:buChar char="•"/>
            </a:pPr>
            <a:r>
              <a:rPr lang="en-US" sz="2000" dirty="0"/>
              <a:t>Describe the heuristic you designed.  (Extra Credit)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000" dirty="0"/>
              <a:t>Leave the analysis for the written report.  The video is about showing that you mastered the concepts needed to write the code.</a:t>
            </a:r>
          </a:p>
        </p:txBody>
      </p:sp>
    </p:spTree>
    <p:extLst>
      <p:ext uri="{BB962C8B-B14F-4D97-AF65-F5344CB8AC3E}">
        <p14:creationId xmlns:p14="http://schemas.microsoft.com/office/powerpoint/2010/main" val="35914290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" y="177800"/>
            <a:ext cx="121920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Write up (20 points)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9626" y="1215958"/>
            <a:ext cx="683411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000" dirty="0"/>
              <a:t>At the top of the document, include the link for the YouTube video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US" sz="2000" u="sng" dirty="0"/>
              <a:t>DOUBLE CHECK THE VIDEO IS PUBLIC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000" dirty="0"/>
              <a:t>Provide the output of your program for the Easy, Medium, and Hard inputs for BFS and A*2. (If you do the extra credit, also include A*3) 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000" dirty="0"/>
              <a:t>Does one solution seem better than the other?  Explain.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000" dirty="0"/>
              <a:t>Create a table comparing the length, cost, time and space of the different search methods using the Easy, Medium, and Hard inputs (see the table on the right for the easy case):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US" sz="2000" dirty="0"/>
              <a:t>Length = length of the solution path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US" sz="2000" dirty="0"/>
              <a:t>Cost = cost of the solution path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US" sz="2000" dirty="0"/>
              <a:t>Time = number of nodes popped off the queue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US" sz="2000" dirty="0"/>
              <a:t>Space = size of the queue at its max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000" dirty="0"/>
              <a:t>Some search methods may fail to produce a solution, running forever until it crashes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US" sz="2000" dirty="0"/>
              <a:t>Kill anything that lasts more than 5 min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US" sz="2000" dirty="0"/>
              <a:t>Identify which approaches failed and explain why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0911695"/>
              </p:ext>
            </p:extLst>
          </p:nvPr>
        </p:nvGraphicFramePr>
        <p:xfrm>
          <a:off x="8024328" y="1945434"/>
          <a:ext cx="3996610" cy="413385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993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93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93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93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93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3385">
                <a:tc gridSpan="5">
                  <a:txBody>
                    <a:bodyPr/>
                    <a:lstStyle/>
                    <a:p>
                      <a:pPr algn="ctr"/>
                      <a:r>
                        <a:rPr lang="en-US" u="sng" dirty="0"/>
                        <a:t>Easy   </a:t>
                      </a:r>
                      <a:endParaRPr lang="en-US" b="0" u="sn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338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Alg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Space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3385">
                <a:tc>
                  <a:txBody>
                    <a:bodyPr/>
                    <a:lstStyle/>
                    <a:p>
                      <a:r>
                        <a:rPr lang="en-US" dirty="0"/>
                        <a:t>BFS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3385">
                <a:tc>
                  <a:txBody>
                    <a:bodyPr/>
                    <a:lstStyle/>
                    <a:p>
                      <a:r>
                        <a:rPr lang="en-US" dirty="0"/>
                        <a:t>DFS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3385">
                <a:tc>
                  <a:txBody>
                    <a:bodyPr/>
                    <a:lstStyle/>
                    <a:p>
                      <a:r>
                        <a:rPr lang="en-US" dirty="0"/>
                        <a:t>IDS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3385">
                <a:tc>
                  <a:txBody>
                    <a:bodyPr/>
                    <a:lstStyle/>
                    <a:p>
                      <a:r>
                        <a:rPr lang="en-US" dirty="0"/>
                        <a:t>UCS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3385">
                <a:tc>
                  <a:txBody>
                    <a:bodyPr/>
                    <a:lstStyle/>
                    <a:p>
                      <a:r>
                        <a:rPr lang="en-US" dirty="0"/>
                        <a:t>GBF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3385">
                <a:tc>
                  <a:txBody>
                    <a:bodyPr/>
                    <a:lstStyle/>
                    <a:p>
                      <a:r>
                        <a:rPr lang="en-US" dirty="0"/>
                        <a:t>A*1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3385">
                <a:tc>
                  <a:txBody>
                    <a:bodyPr/>
                    <a:lstStyle/>
                    <a:p>
                      <a:r>
                        <a:rPr lang="en-US" dirty="0"/>
                        <a:t>A*2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3385">
                <a:tc>
                  <a:txBody>
                    <a:bodyPr/>
                    <a:lstStyle/>
                    <a:p>
                      <a:r>
                        <a:rPr lang="en-US" dirty="0"/>
                        <a:t>A*3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51210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https://mail.google.com/mail/u/0/?ui=2&amp;ik=c16125bc81&amp;view=att&amp;th=1438881351c462fc&amp;attid=0.1&amp;disp=emb&amp;zw&amp;atsh=1"/>
          <p:cNvSpPr>
            <a:spLocks noChangeAspect="1" noChangeArrowheads="1"/>
          </p:cNvSpPr>
          <p:nvPr/>
        </p:nvSpPr>
        <p:spPr bwMode="auto">
          <a:xfrm>
            <a:off x="1679575" y="-1790700"/>
            <a:ext cx="3733800" cy="3733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https://mail.google.com/mail/u/0/?ui=2&amp;ik=c16125bc81&amp;view=att&amp;th=1438881351c462fc&amp;attid=0.1&amp;disp=emb&amp;zw&amp;atsh=1"/>
          <p:cNvSpPr>
            <a:spLocks noChangeAspect="1" noChangeArrowheads="1"/>
          </p:cNvSpPr>
          <p:nvPr/>
        </p:nvSpPr>
        <p:spPr bwMode="auto">
          <a:xfrm>
            <a:off x="1679575" y="-1790700"/>
            <a:ext cx="3733800" cy="3733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0" name="AutoShape 6" descr="https://mail.google.com/mail/u/0/?ui=2&amp;ik=c16125bc81&amp;view=att&amp;th=1438881351c462fc&amp;attid=0.1&amp;disp=emb&amp;zw&amp;atsh=1"/>
          <p:cNvSpPr>
            <a:spLocks noChangeAspect="1" noChangeArrowheads="1"/>
          </p:cNvSpPr>
          <p:nvPr/>
        </p:nvSpPr>
        <p:spPr bwMode="auto">
          <a:xfrm>
            <a:off x="1679575" y="-1790700"/>
            <a:ext cx="3733800" cy="3733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289300" y="0"/>
            <a:ext cx="4648200" cy="990600"/>
          </a:xfrm>
        </p:spPr>
        <p:txBody>
          <a:bodyPr>
            <a:normAutofit/>
          </a:bodyPr>
          <a:lstStyle/>
          <a:p>
            <a:r>
              <a:rPr lang="en-US" dirty="0"/>
              <a:t>Discussion Forums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quarter" idx="1"/>
          </p:nvPr>
        </p:nvSpPr>
        <p:spPr>
          <a:xfrm>
            <a:off x="1583031" y="1333500"/>
            <a:ext cx="9063197" cy="5179266"/>
          </a:xfrm>
        </p:spPr>
        <p:txBody>
          <a:bodyPr>
            <a:normAutofit/>
          </a:bodyPr>
          <a:lstStyle/>
          <a:p>
            <a:pPr lvl="1"/>
            <a:r>
              <a:rPr lang="en-US" sz="3200" dirty="0"/>
              <a:t>Post ideas</a:t>
            </a:r>
          </a:p>
          <a:p>
            <a:pPr lvl="1"/>
            <a:r>
              <a:rPr lang="en-US" sz="3200" dirty="0"/>
              <a:t>Post questions</a:t>
            </a:r>
          </a:p>
          <a:p>
            <a:pPr lvl="1"/>
            <a:r>
              <a:rPr lang="en-US" sz="3200" dirty="0"/>
              <a:t>Post helpful answers</a:t>
            </a:r>
          </a:p>
          <a:p>
            <a:pPr lvl="1"/>
            <a:r>
              <a:rPr lang="en-US" sz="3200" dirty="0"/>
              <a:t>Post good humored jokes</a:t>
            </a:r>
          </a:p>
          <a:p>
            <a:pPr lvl="1"/>
            <a:r>
              <a:rPr lang="en-US" sz="3200" b="1" u="sng" dirty="0"/>
              <a:t>!!!!! Do not post code or solutions !!!!!</a:t>
            </a:r>
          </a:p>
        </p:txBody>
      </p:sp>
    </p:spTree>
    <p:extLst>
      <p:ext uri="{BB962C8B-B14F-4D97-AF65-F5344CB8AC3E}">
        <p14:creationId xmlns:p14="http://schemas.microsoft.com/office/powerpoint/2010/main" val="1416340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801618"/>
            <a:ext cx="9905999" cy="4347256"/>
          </a:xfrm>
        </p:spPr>
        <p:txBody>
          <a:bodyPr>
            <a:normAutofit/>
          </a:bodyPr>
          <a:lstStyle/>
          <a:p>
            <a:r>
              <a:rPr lang="en-US" dirty="0"/>
              <a:t>A quick Google search of “Eight puzzle code” will give you about millions of hits.</a:t>
            </a:r>
          </a:p>
          <a:p>
            <a:r>
              <a:rPr lang="en-US" dirty="0"/>
              <a:t>I strongly discourage you from lifting code from the web.</a:t>
            </a:r>
          </a:p>
          <a:p>
            <a:r>
              <a:rPr lang="en-US" dirty="0"/>
              <a:t>It is plagiarism (and will result in severe sanctions)</a:t>
            </a:r>
          </a:p>
          <a:p>
            <a:r>
              <a:rPr lang="en-US" dirty="0"/>
              <a:t>As part of the grading, your submissions will go through a nice sophisticated program that will compare your code to all the code on the Web.</a:t>
            </a:r>
          </a:p>
          <a:p>
            <a:r>
              <a:rPr lang="en-US" dirty="0"/>
              <a:t>The “Modified” part of our “Modified Eight Puzzle” makes most of the code you find on the Web useless anyway.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181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9" name="Rectangle 7"/>
          <p:cNvSpPr>
            <a:spLocks noGrp="1" noChangeArrowheads="1"/>
          </p:cNvSpPr>
          <p:nvPr>
            <p:ph sz="quarter" idx="1"/>
          </p:nvPr>
        </p:nvSpPr>
        <p:spPr>
          <a:xfrm>
            <a:off x="3010192" y="4163582"/>
            <a:ext cx="5611295" cy="2387600"/>
          </a:xfrm>
          <a:noFill/>
          <a:ln/>
        </p:spPr>
        <p:txBody>
          <a:bodyPr>
            <a:normAutofit fontScale="92500" lnSpcReduction="20000"/>
          </a:bodyPr>
          <a:lstStyle/>
          <a:p>
            <a:pPr>
              <a:tabLst>
                <a:tab pos="1943100" algn="l"/>
              </a:tabLst>
            </a:pPr>
            <a:r>
              <a:rPr lang="en-US" sz="2000" dirty="0"/>
              <a:t>States?	integer location of tiles</a:t>
            </a:r>
          </a:p>
          <a:p>
            <a:pPr>
              <a:tabLst>
                <a:tab pos="1943100" algn="l"/>
              </a:tabLst>
            </a:pPr>
            <a:r>
              <a:rPr lang="en-US" sz="2000" dirty="0"/>
              <a:t>Operators? 	move blank left, right, up, down</a:t>
            </a:r>
          </a:p>
          <a:p>
            <a:pPr>
              <a:tabLst>
                <a:tab pos="1943100" algn="l"/>
              </a:tabLst>
            </a:pPr>
            <a:r>
              <a:rPr lang="en-US" sz="2000" dirty="0"/>
              <a:t>Goal Test?	= goal state (given)</a:t>
            </a:r>
          </a:p>
          <a:p>
            <a:pPr>
              <a:tabLst>
                <a:tab pos="1943100" algn="l"/>
              </a:tabLst>
            </a:pPr>
            <a:r>
              <a:rPr lang="en-US" sz="2000" dirty="0"/>
              <a:t>Path Cost?	One per move</a:t>
            </a:r>
          </a:p>
          <a:p>
            <a:pPr>
              <a:tabLst>
                <a:tab pos="1943100" algn="l"/>
              </a:tabLst>
            </a:pPr>
            <a:endParaRPr lang="en-US" sz="1200" dirty="0"/>
          </a:p>
          <a:p>
            <a:pPr>
              <a:tabLst>
                <a:tab pos="1943100" algn="l"/>
              </a:tabLst>
            </a:pPr>
            <a:r>
              <a:rPr lang="en-US" sz="2000" i="1" dirty="0"/>
              <a:t>Note</a:t>
            </a:r>
            <a:r>
              <a:rPr lang="en-US" sz="2000" dirty="0"/>
              <a:t>: optimal solution of </a:t>
            </a:r>
            <a:r>
              <a:rPr lang="en-US" sz="2000" i="1" dirty="0"/>
              <a:t>n</a:t>
            </a:r>
            <a:r>
              <a:rPr lang="en-US" sz="2000" dirty="0"/>
              <a:t>-Puzzle problem is NP-hard</a:t>
            </a:r>
          </a:p>
        </p:txBody>
      </p:sp>
      <p:pic>
        <p:nvPicPr>
          <p:cNvPr id="16179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17322" y="1670050"/>
            <a:ext cx="2076450" cy="203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1797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271787" y="1670050"/>
            <a:ext cx="2038350" cy="203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65314" y="291538"/>
            <a:ext cx="119307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Eight Puzzle</a:t>
            </a:r>
          </a:p>
        </p:txBody>
      </p:sp>
    </p:spTree>
    <p:extLst>
      <p:ext uri="{BB962C8B-B14F-4D97-AF65-F5344CB8AC3E}">
        <p14:creationId xmlns:p14="http://schemas.microsoft.com/office/powerpoint/2010/main" val="3826266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531" name="Rectangle 43"/>
          <p:cNvSpPr>
            <a:spLocks noGrp="1" noChangeArrowheads="1"/>
          </p:cNvSpPr>
          <p:nvPr>
            <p:ph type="title"/>
          </p:nvPr>
        </p:nvSpPr>
        <p:spPr>
          <a:xfrm>
            <a:off x="2031999" y="177800"/>
            <a:ext cx="8828833" cy="6096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dirty="0"/>
              <a:t>Portion of Search Space for an Instance</a:t>
            </a:r>
            <a:br>
              <a:rPr lang="en-US" sz="2800" dirty="0"/>
            </a:br>
            <a:r>
              <a:rPr lang="en-US" sz="2800" dirty="0"/>
              <a:t>of the 8-Puzzle Problem</a:t>
            </a:r>
          </a:p>
        </p:txBody>
      </p:sp>
      <p:grpSp>
        <p:nvGrpSpPr>
          <p:cNvPr id="191490" name="Group 2"/>
          <p:cNvGrpSpPr>
            <a:grpSpLocks/>
          </p:cNvGrpSpPr>
          <p:nvPr/>
        </p:nvGrpSpPr>
        <p:grpSpPr bwMode="auto">
          <a:xfrm>
            <a:off x="1864308" y="1276221"/>
            <a:ext cx="8407400" cy="5084763"/>
            <a:chOff x="160" y="248"/>
            <a:chExt cx="5296" cy="3203"/>
          </a:xfrm>
        </p:grpSpPr>
        <p:graphicFrame>
          <p:nvGraphicFramePr>
            <p:cNvPr id="191491" name="Object 3"/>
            <p:cNvGraphicFramePr>
              <a:graphicFrameLocks noChangeAspect="1"/>
            </p:cNvGraphicFramePr>
            <p:nvPr/>
          </p:nvGraphicFramePr>
          <p:xfrm>
            <a:off x="2768" y="248"/>
            <a:ext cx="472" cy="4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78" name="Worksheet" r:id="rId4" imgW="950040" imgH="921600" progId="Excel.Sheet.8">
                    <p:embed/>
                  </p:oleObj>
                </mc:Choice>
                <mc:Fallback>
                  <p:oleObj name="Worksheet" r:id="rId4" imgW="950040" imgH="921600" progId="Excel.Shee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68" y="248"/>
                          <a:ext cx="472" cy="4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1492" name="Object 4"/>
            <p:cNvGraphicFramePr>
              <a:graphicFrameLocks noChangeAspect="1"/>
            </p:cNvGraphicFramePr>
            <p:nvPr/>
          </p:nvGraphicFramePr>
          <p:xfrm>
            <a:off x="1160" y="864"/>
            <a:ext cx="472" cy="4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79" name="Worksheet" r:id="rId6" imgW="950040" imgH="921600" progId="Excel.Sheet.8">
                    <p:embed/>
                  </p:oleObj>
                </mc:Choice>
                <mc:Fallback>
                  <p:oleObj name="Worksheet" r:id="rId6" imgW="950040" imgH="921600" progId="Excel.Shee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60" y="864"/>
                          <a:ext cx="472" cy="4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1493" name="Object 5"/>
            <p:cNvGraphicFramePr>
              <a:graphicFrameLocks noChangeAspect="1"/>
            </p:cNvGraphicFramePr>
            <p:nvPr/>
          </p:nvGraphicFramePr>
          <p:xfrm>
            <a:off x="4360" y="856"/>
            <a:ext cx="472" cy="4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0" name="Worksheet" r:id="rId8" imgW="950040" imgH="921600" progId="Excel.Sheet.8">
                    <p:embed/>
                  </p:oleObj>
                </mc:Choice>
                <mc:Fallback>
                  <p:oleObj name="Worksheet" r:id="rId8" imgW="950040" imgH="921600" progId="Excel.Shee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0" y="856"/>
                          <a:ext cx="472" cy="4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1494" name="Object 6"/>
            <p:cNvGraphicFramePr>
              <a:graphicFrameLocks noChangeAspect="1"/>
            </p:cNvGraphicFramePr>
            <p:nvPr/>
          </p:nvGraphicFramePr>
          <p:xfrm>
            <a:off x="416" y="1488"/>
            <a:ext cx="472" cy="4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1" name="Worksheet" r:id="rId10" imgW="950040" imgH="921600" progId="Excel.Sheet.8">
                    <p:embed/>
                  </p:oleObj>
                </mc:Choice>
                <mc:Fallback>
                  <p:oleObj name="Worksheet" r:id="rId10" imgW="950040" imgH="921600" progId="Excel.Shee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6" y="1488"/>
                          <a:ext cx="472" cy="4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1495" name="Object 7"/>
            <p:cNvGraphicFramePr>
              <a:graphicFrameLocks noChangeAspect="1"/>
            </p:cNvGraphicFramePr>
            <p:nvPr/>
          </p:nvGraphicFramePr>
          <p:xfrm>
            <a:off x="1888" y="1536"/>
            <a:ext cx="472" cy="4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2" name="Worksheet" r:id="rId12" imgW="950040" imgH="921600" progId="Excel.Sheet.8">
                    <p:embed/>
                  </p:oleObj>
                </mc:Choice>
                <mc:Fallback>
                  <p:oleObj name="Worksheet" r:id="rId12" imgW="950040" imgH="921600" progId="Excel.Shee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88" y="1536"/>
                          <a:ext cx="472" cy="4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1496" name="Object 8"/>
            <p:cNvGraphicFramePr>
              <a:graphicFrameLocks noChangeAspect="1"/>
            </p:cNvGraphicFramePr>
            <p:nvPr/>
          </p:nvGraphicFramePr>
          <p:xfrm>
            <a:off x="3664" y="1576"/>
            <a:ext cx="472" cy="4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3" name="Worksheet" r:id="rId14" imgW="950040" imgH="921600" progId="Excel.Sheet.8">
                    <p:embed/>
                  </p:oleObj>
                </mc:Choice>
                <mc:Fallback>
                  <p:oleObj name="Worksheet" r:id="rId14" imgW="950040" imgH="921600" progId="Excel.Shee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64" y="1576"/>
                          <a:ext cx="472" cy="4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1497" name="Object 9"/>
            <p:cNvGraphicFramePr>
              <a:graphicFrameLocks noChangeAspect="1"/>
            </p:cNvGraphicFramePr>
            <p:nvPr/>
          </p:nvGraphicFramePr>
          <p:xfrm>
            <a:off x="4976" y="1536"/>
            <a:ext cx="472" cy="4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4" name="Worksheet" r:id="rId16" imgW="950040" imgH="921600" progId="Excel.Sheet.8">
                    <p:embed/>
                  </p:oleObj>
                </mc:Choice>
                <mc:Fallback>
                  <p:oleObj name="Worksheet" r:id="rId16" imgW="950040" imgH="921600" progId="Excel.Shee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76" y="1536"/>
                          <a:ext cx="472" cy="4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1498" name="Object 10"/>
            <p:cNvGraphicFramePr>
              <a:graphicFrameLocks noChangeAspect="1"/>
            </p:cNvGraphicFramePr>
            <p:nvPr/>
          </p:nvGraphicFramePr>
          <p:xfrm>
            <a:off x="424" y="2220"/>
            <a:ext cx="472" cy="4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5" name="Worksheet" r:id="rId18" imgW="950040" imgH="921600" progId="Excel.Sheet.8">
                    <p:embed/>
                  </p:oleObj>
                </mc:Choice>
                <mc:Fallback>
                  <p:oleObj name="Worksheet" r:id="rId18" imgW="950040" imgH="921600" progId="Excel.Shee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4" y="2220"/>
                          <a:ext cx="472" cy="4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1499" name="Object 11"/>
            <p:cNvGraphicFramePr>
              <a:graphicFrameLocks noChangeAspect="1"/>
            </p:cNvGraphicFramePr>
            <p:nvPr/>
          </p:nvGraphicFramePr>
          <p:xfrm>
            <a:off x="1360" y="2252"/>
            <a:ext cx="472" cy="4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6" name="Worksheet" r:id="rId20" imgW="950040" imgH="921600" progId="Excel.Sheet.8">
                    <p:embed/>
                  </p:oleObj>
                </mc:Choice>
                <mc:Fallback>
                  <p:oleObj name="Worksheet" r:id="rId20" imgW="950040" imgH="921600" progId="Excel.Shee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60" y="2252"/>
                          <a:ext cx="472" cy="4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1500" name="Object 12"/>
            <p:cNvGraphicFramePr>
              <a:graphicFrameLocks noChangeAspect="1"/>
            </p:cNvGraphicFramePr>
            <p:nvPr/>
          </p:nvGraphicFramePr>
          <p:xfrm>
            <a:off x="1896" y="2252"/>
            <a:ext cx="472" cy="4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7" name="Worksheet" r:id="rId22" imgW="950040" imgH="921600" progId="Excel.Sheet.8">
                    <p:embed/>
                  </p:oleObj>
                </mc:Choice>
                <mc:Fallback>
                  <p:oleObj name="Worksheet" r:id="rId22" imgW="950040" imgH="921600" progId="Excel.Shee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96" y="2252"/>
                          <a:ext cx="472" cy="4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1501" name="Object 13"/>
            <p:cNvGraphicFramePr>
              <a:graphicFrameLocks noChangeAspect="1"/>
            </p:cNvGraphicFramePr>
            <p:nvPr/>
          </p:nvGraphicFramePr>
          <p:xfrm>
            <a:off x="2424" y="2252"/>
            <a:ext cx="472" cy="4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8" name="Worksheet" r:id="rId24" imgW="950040" imgH="921600" progId="Excel.Sheet.8">
                    <p:embed/>
                  </p:oleObj>
                </mc:Choice>
                <mc:Fallback>
                  <p:oleObj name="Worksheet" r:id="rId24" imgW="950040" imgH="921600" progId="Excel.Shee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24" y="2252"/>
                          <a:ext cx="472" cy="4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1502" name="Object 14"/>
            <p:cNvGraphicFramePr>
              <a:graphicFrameLocks noChangeAspect="1"/>
            </p:cNvGraphicFramePr>
            <p:nvPr/>
          </p:nvGraphicFramePr>
          <p:xfrm>
            <a:off x="3144" y="2252"/>
            <a:ext cx="472" cy="4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9" name="Worksheet" r:id="rId26" imgW="950040" imgH="921600" progId="Excel.Sheet.8">
                    <p:embed/>
                  </p:oleObj>
                </mc:Choice>
                <mc:Fallback>
                  <p:oleObj name="Worksheet" r:id="rId26" imgW="950040" imgH="921600" progId="Excel.Shee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44" y="2252"/>
                          <a:ext cx="472" cy="4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1503" name="Object 15"/>
            <p:cNvGraphicFramePr>
              <a:graphicFrameLocks noChangeAspect="1"/>
            </p:cNvGraphicFramePr>
            <p:nvPr/>
          </p:nvGraphicFramePr>
          <p:xfrm>
            <a:off x="3672" y="2260"/>
            <a:ext cx="472" cy="4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90" name="Worksheet" r:id="rId28" imgW="950040" imgH="921600" progId="Excel.Sheet.8">
                    <p:embed/>
                  </p:oleObj>
                </mc:Choice>
                <mc:Fallback>
                  <p:oleObj name="Worksheet" r:id="rId28" imgW="950040" imgH="921600" progId="Excel.Shee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72" y="2260"/>
                          <a:ext cx="472" cy="4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1504" name="Object 16"/>
            <p:cNvGraphicFramePr>
              <a:graphicFrameLocks noChangeAspect="1"/>
            </p:cNvGraphicFramePr>
            <p:nvPr/>
          </p:nvGraphicFramePr>
          <p:xfrm>
            <a:off x="4200" y="2252"/>
            <a:ext cx="472" cy="4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91" name="Worksheet" r:id="rId30" imgW="950040" imgH="921600" progId="Excel.Sheet.8">
                    <p:embed/>
                  </p:oleObj>
                </mc:Choice>
                <mc:Fallback>
                  <p:oleObj name="Worksheet" r:id="rId30" imgW="950040" imgH="921600" progId="Excel.Shee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00" y="2252"/>
                          <a:ext cx="472" cy="4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1505" name="Object 17"/>
            <p:cNvGraphicFramePr>
              <a:graphicFrameLocks noChangeAspect="1"/>
            </p:cNvGraphicFramePr>
            <p:nvPr/>
          </p:nvGraphicFramePr>
          <p:xfrm>
            <a:off x="4984" y="2268"/>
            <a:ext cx="472" cy="4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92" name="Worksheet" r:id="rId32" imgW="950040" imgH="921600" progId="Excel.Sheet.8">
                    <p:embed/>
                  </p:oleObj>
                </mc:Choice>
                <mc:Fallback>
                  <p:oleObj name="Worksheet" r:id="rId32" imgW="950040" imgH="921600" progId="Excel.Shee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84" y="2268"/>
                          <a:ext cx="472" cy="4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1506" name="Object 18"/>
            <p:cNvGraphicFramePr>
              <a:graphicFrameLocks noChangeAspect="1"/>
            </p:cNvGraphicFramePr>
            <p:nvPr/>
          </p:nvGraphicFramePr>
          <p:xfrm>
            <a:off x="160" y="2972"/>
            <a:ext cx="472" cy="4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93" name="Worksheet" r:id="rId34" imgW="950040" imgH="921600" progId="Excel.Sheet.8">
                    <p:embed/>
                  </p:oleObj>
                </mc:Choice>
                <mc:Fallback>
                  <p:oleObj name="Worksheet" r:id="rId34" imgW="950040" imgH="921600" progId="Excel.Shee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0" y="2972"/>
                          <a:ext cx="472" cy="4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1507" name="Object 19"/>
            <p:cNvGraphicFramePr>
              <a:graphicFrameLocks noChangeAspect="1"/>
            </p:cNvGraphicFramePr>
            <p:nvPr/>
          </p:nvGraphicFramePr>
          <p:xfrm>
            <a:off x="680" y="2980"/>
            <a:ext cx="472" cy="4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94" name="Worksheet" r:id="rId36" imgW="950040" imgH="921600" progId="Excel.Sheet.8">
                    <p:embed/>
                  </p:oleObj>
                </mc:Choice>
                <mc:Fallback>
                  <p:oleObj name="Worksheet" r:id="rId36" imgW="950040" imgH="921600" progId="Excel.Shee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0" y="2980"/>
                          <a:ext cx="472" cy="4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1508" name="Object 20"/>
            <p:cNvGraphicFramePr>
              <a:graphicFrameLocks noChangeAspect="1"/>
            </p:cNvGraphicFramePr>
            <p:nvPr/>
          </p:nvGraphicFramePr>
          <p:xfrm>
            <a:off x="1368" y="3004"/>
            <a:ext cx="472" cy="4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95" name="Worksheet" r:id="rId38" imgW="950040" imgH="921600" progId="Excel.Sheet.8">
                    <p:embed/>
                  </p:oleObj>
                </mc:Choice>
                <mc:Fallback>
                  <p:oleObj name="Worksheet" r:id="rId38" imgW="950040" imgH="921600" progId="Excel.Shee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68" y="3004"/>
                          <a:ext cx="472" cy="4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1509" name="Object 21"/>
            <p:cNvGraphicFramePr>
              <a:graphicFrameLocks noChangeAspect="1"/>
            </p:cNvGraphicFramePr>
            <p:nvPr/>
          </p:nvGraphicFramePr>
          <p:xfrm>
            <a:off x="1920" y="2996"/>
            <a:ext cx="472" cy="4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96" name="Worksheet" r:id="rId40" imgW="950040" imgH="921600" progId="Excel.Sheet.8">
                    <p:embed/>
                  </p:oleObj>
                </mc:Choice>
                <mc:Fallback>
                  <p:oleObj name="Worksheet" r:id="rId40" imgW="950040" imgH="921600" progId="Excel.Shee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0" y="2996"/>
                          <a:ext cx="472" cy="4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91510" name="AutoShape 22"/>
            <p:cNvCxnSpPr>
              <a:cxnSpLocks noChangeShapeType="1"/>
            </p:cNvCxnSpPr>
            <p:nvPr/>
          </p:nvCxnSpPr>
          <p:spPr bwMode="auto">
            <a:xfrm flipH="1">
              <a:off x="1396" y="688"/>
              <a:ext cx="1608" cy="176"/>
            </a:xfrm>
            <a:prstGeom prst="straightConnector1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91511" name="AutoShape 23"/>
            <p:cNvCxnSpPr>
              <a:cxnSpLocks noChangeShapeType="1"/>
            </p:cNvCxnSpPr>
            <p:nvPr/>
          </p:nvCxnSpPr>
          <p:spPr bwMode="auto">
            <a:xfrm>
              <a:off x="3004" y="688"/>
              <a:ext cx="1592" cy="168"/>
            </a:xfrm>
            <a:prstGeom prst="straightConnector1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91512" name="AutoShape 24"/>
            <p:cNvCxnSpPr>
              <a:cxnSpLocks noChangeShapeType="1"/>
            </p:cNvCxnSpPr>
            <p:nvPr/>
          </p:nvCxnSpPr>
          <p:spPr bwMode="auto">
            <a:xfrm flipH="1">
              <a:off x="652" y="1304"/>
              <a:ext cx="744" cy="184"/>
            </a:xfrm>
            <a:prstGeom prst="straightConnector1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91513" name="AutoShape 25"/>
            <p:cNvCxnSpPr>
              <a:cxnSpLocks noChangeShapeType="1"/>
            </p:cNvCxnSpPr>
            <p:nvPr/>
          </p:nvCxnSpPr>
          <p:spPr bwMode="auto">
            <a:xfrm>
              <a:off x="1396" y="1304"/>
              <a:ext cx="728" cy="232"/>
            </a:xfrm>
            <a:prstGeom prst="straightConnector1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91514" name="AutoShape 26"/>
            <p:cNvCxnSpPr>
              <a:cxnSpLocks noChangeShapeType="1"/>
            </p:cNvCxnSpPr>
            <p:nvPr/>
          </p:nvCxnSpPr>
          <p:spPr bwMode="auto">
            <a:xfrm flipH="1">
              <a:off x="3900" y="1296"/>
              <a:ext cx="696" cy="280"/>
            </a:xfrm>
            <a:prstGeom prst="straightConnector1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91515" name="AutoShape 27"/>
            <p:cNvCxnSpPr>
              <a:cxnSpLocks noChangeShapeType="1"/>
            </p:cNvCxnSpPr>
            <p:nvPr/>
          </p:nvCxnSpPr>
          <p:spPr bwMode="auto">
            <a:xfrm>
              <a:off x="4596" y="1296"/>
              <a:ext cx="616" cy="240"/>
            </a:xfrm>
            <a:prstGeom prst="straightConnector1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91516" name="AutoShape 28"/>
            <p:cNvCxnSpPr>
              <a:cxnSpLocks noChangeShapeType="1"/>
            </p:cNvCxnSpPr>
            <p:nvPr/>
          </p:nvCxnSpPr>
          <p:spPr bwMode="auto">
            <a:xfrm>
              <a:off x="652" y="1928"/>
              <a:ext cx="8" cy="292"/>
            </a:xfrm>
            <a:prstGeom prst="straightConnector1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91517" name="AutoShape 29"/>
            <p:cNvCxnSpPr>
              <a:cxnSpLocks noChangeShapeType="1"/>
            </p:cNvCxnSpPr>
            <p:nvPr/>
          </p:nvCxnSpPr>
          <p:spPr bwMode="auto">
            <a:xfrm flipH="1">
              <a:off x="1596" y="1976"/>
              <a:ext cx="528" cy="276"/>
            </a:xfrm>
            <a:prstGeom prst="straightConnector1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91518" name="AutoShape 30"/>
            <p:cNvCxnSpPr>
              <a:cxnSpLocks noChangeShapeType="1"/>
            </p:cNvCxnSpPr>
            <p:nvPr/>
          </p:nvCxnSpPr>
          <p:spPr bwMode="auto">
            <a:xfrm>
              <a:off x="2124" y="1976"/>
              <a:ext cx="8" cy="276"/>
            </a:xfrm>
            <a:prstGeom prst="straightConnector1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91519" name="AutoShape 31"/>
            <p:cNvCxnSpPr>
              <a:cxnSpLocks noChangeShapeType="1"/>
            </p:cNvCxnSpPr>
            <p:nvPr/>
          </p:nvCxnSpPr>
          <p:spPr bwMode="auto">
            <a:xfrm>
              <a:off x="2124" y="1976"/>
              <a:ext cx="536" cy="276"/>
            </a:xfrm>
            <a:prstGeom prst="straightConnector1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91520" name="AutoShape 32"/>
            <p:cNvCxnSpPr>
              <a:cxnSpLocks noChangeShapeType="1"/>
            </p:cNvCxnSpPr>
            <p:nvPr/>
          </p:nvCxnSpPr>
          <p:spPr bwMode="auto">
            <a:xfrm flipH="1">
              <a:off x="3380" y="2016"/>
              <a:ext cx="520" cy="236"/>
            </a:xfrm>
            <a:prstGeom prst="straightConnector1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91521" name="AutoShape 33"/>
            <p:cNvCxnSpPr>
              <a:cxnSpLocks noChangeShapeType="1"/>
            </p:cNvCxnSpPr>
            <p:nvPr/>
          </p:nvCxnSpPr>
          <p:spPr bwMode="auto">
            <a:xfrm>
              <a:off x="3900" y="2016"/>
              <a:ext cx="8" cy="244"/>
            </a:xfrm>
            <a:prstGeom prst="straightConnector1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91522" name="AutoShape 34"/>
            <p:cNvCxnSpPr>
              <a:cxnSpLocks noChangeShapeType="1"/>
            </p:cNvCxnSpPr>
            <p:nvPr/>
          </p:nvCxnSpPr>
          <p:spPr bwMode="auto">
            <a:xfrm>
              <a:off x="3900" y="2016"/>
              <a:ext cx="536" cy="236"/>
            </a:xfrm>
            <a:prstGeom prst="straightConnector1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91523" name="AutoShape 35"/>
            <p:cNvCxnSpPr>
              <a:cxnSpLocks noChangeShapeType="1"/>
            </p:cNvCxnSpPr>
            <p:nvPr/>
          </p:nvCxnSpPr>
          <p:spPr bwMode="auto">
            <a:xfrm>
              <a:off x="5212" y="1976"/>
              <a:ext cx="8" cy="292"/>
            </a:xfrm>
            <a:prstGeom prst="straightConnector1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91524" name="AutoShape 36"/>
            <p:cNvCxnSpPr>
              <a:cxnSpLocks noChangeShapeType="1"/>
            </p:cNvCxnSpPr>
            <p:nvPr/>
          </p:nvCxnSpPr>
          <p:spPr bwMode="auto">
            <a:xfrm flipH="1">
              <a:off x="396" y="2660"/>
              <a:ext cx="264" cy="312"/>
            </a:xfrm>
            <a:prstGeom prst="straightConnector1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91525" name="AutoShape 37"/>
            <p:cNvCxnSpPr>
              <a:cxnSpLocks noChangeShapeType="1"/>
            </p:cNvCxnSpPr>
            <p:nvPr/>
          </p:nvCxnSpPr>
          <p:spPr bwMode="auto">
            <a:xfrm>
              <a:off x="660" y="2660"/>
              <a:ext cx="256" cy="320"/>
            </a:xfrm>
            <a:prstGeom prst="straightConnector1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91526" name="AutoShape 38"/>
            <p:cNvCxnSpPr>
              <a:cxnSpLocks noChangeShapeType="1"/>
            </p:cNvCxnSpPr>
            <p:nvPr/>
          </p:nvCxnSpPr>
          <p:spPr bwMode="auto">
            <a:xfrm>
              <a:off x="1596" y="2692"/>
              <a:ext cx="8" cy="312"/>
            </a:xfrm>
            <a:prstGeom prst="straightConnector1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91527" name="AutoShape 39"/>
            <p:cNvCxnSpPr>
              <a:cxnSpLocks noChangeShapeType="1"/>
            </p:cNvCxnSpPr>
            <p:nvPr/>
          </p:nvCxnSpPr>
          <p:spPr bwMode="auto">
            <a:xfrm>
              <a:off x="1596" y="2692"/>
              <a:ext cx="560" cy="304"/>
            </a:xfrm>
            <a:prstGeom prst="straightConnector1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sp>
          <p:nvSpPr>
            <p:cNvPr id="191528" name="Text Box 40"/>
            <p:cNvSpPr txBox="1">
              <a:spLocks noChangeArrowheads="1"/>
            </p:cNvSpPr>
            <p:nvPr/>
          </p:nvSpPr>
          <p:spPr bwMode="auto">
            <a:xfrm>
              <a:off x="2782" y="3044"/>
              <a:ext cx="499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3600" b="1"/>
                <a:t>. . .</a:t>
              </a:r>
            </a:p>
          </p:txBody>
        </p:sp>
        <p:sp>
          <p:nvSpPr>
            <p:cNvPr id="191529" name="Line 41"/>
            <p:cNvSpPr>
              <a:spLocks noChangeShapeType="1"/>
            </p:cNvSpPr>
            <p:nvPr/>
          </p:nvSpPr>
          <p:spPr bwMode="auto">
            <a:xfrm>
              <a:off x="2152" y="2704"/>
              <a:ext cx="632" cy="512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1530" name="Line 42"/>
            <p:cNvSpPr>
              <a:spLocks noChangeShapeType="1"/>
            </p:cNvSpPr>
            <p:nvPr/>
          </p:nvSpPr>
          <p:spPr bwMode="auto">
            <a:xfrm>
              <a:off x="2152" y="2688"/>
              <a:ext cx="992" cy="512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4" name="Text Box 133"/>
          <p:cNvSpPr txBox="1">
            <a:spLocks noChangeArrowheads="1"/>
          </p:cNvSpPr>
          <p:nvPr/>
        </p:nvSpPr>
        <p:spPr bwMode="auto">
          <a:xfrm>
            <a:off x="7233111" y="5632321"/>
            <a:ext cx="4095993" cy="92333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8100000" algn="ctr" rotWithShape="0">
              <a:srgbClr val="808080"/>
            </a:outerShdw>
          </a:effectLst>
        </p:spPr>
        <p:txBody>
          <a:bodyPr wrap="none">
            <a:spAutoFit/>
          </a:bodyPr>
          <a:lstStyle/>
          <a:p>
            <a:pPr eaLnBrk="1" hangingPunct="1"/>
            <a:r>
              <a:rPr lang="en-US" b="1">
                <a:latin typeface="Arial" pitchFamily="34" charset="0"/>
              </a:rPr>
              <a:t>If states are allowed to be revisited,</a:t>
            </a:r>
            <a:br>
              <a:rPr lang="en-US" b="1">
                <a:latin typeface="Arial" pitchFamily="34" charset="0"/>
              </a:rPr>
            </a:br>
            <a:r>
              <a:rPr lang="en-US" b="1">
                <a:latin typeface="Arial" pitchFamily="34" charset="0"/>
              </a:rPr>
              <a:t>the search tree may be infinite even</a:t>
            </a:r>
          </a:p>
          <a:p>
            <a:pPr eaLnBrk="1" hangingPunct="1"/>
            <a:r>
              <a:rPr lang="en-US" b="1">
                <a:latin typeface="Arial" pitchFamily="34" charset="0"/>
              </a:rPr>
              <a:t>when the state space is finite</a:t>
            </a:r>
          </a:p>
        </p:txBody>
      </p:sp>
      <p:sp>
        <p:nvSpPr>
          <p:cNvPr id="2" name="Rectangle 1"/>
          <p:cNvSpPr/>
          <p:nvPr/>
        </p:nvSpPr>
        <p:spPr>
          <a:xfrm>
            <a:off x="8264071" y="988922"/>
            <a:ext cx="367198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8-puzzle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9! = 362,880 states</a:t>
            </a:r>
          </a:p>
          <a:p>
            <a:r>
              <a:rPr lang="en-US" dirty="0"/>
              <a:t>15-puzzle </a:t>
            </a:r>
            <a:r>
              <a:rPr lang="en-US" dirty="0">
                <a:sym typeface="Wingdings" pitchFamily="2" charset="2"/>
              </a:rPr>
              <a:t> 16! ~ 1.3 x 10</a:t>
            </a:r>
            <a:r>
              <a:rPr lang="en-US" baseline="30000" dirty="0">
                <a:sym typeface="Wingdings" pitchFamily="2" charset="2"/>
              </a:rPr>
              <a:t>12</a:t>
            </a:r>
            <a:r>
              <a:rPr lang="en-US" dirty="0"/>
              <a:t> states</a:t>
            </a:r>
          </a:p>
          <a:p>
            <a:r>
              <a:rPr lang="en-US" dirty="0"/>
              <a:t>24-puzzle </a:t>
            </a:r>
            <a:r>
              <a:rPr lang="en-US" dirty="0">
                <a:sym typeface="Wingdings" pitchFamily="2" charset="2"/>
              </a:rPr>
              <a:t> 25! ~ </a:t>
            </a:r>
            <a:r>
              <a:rPr lang="en-US" dirty="0"/>
              <a:t>10</a:t>
            </a:r>
            <a:r>
              <a:rPr lang="en-US" baseline="30000" dirty="0"/>
              <a:t>25</a:t>
            </a:r>
            <a:r>
              <a:rPr lang="en-US" dirty="0"/>
              <a:t> states</a:t>
            </a:r>
          </a:p>
        </p:txBody>
      </p:sp>
    </p:spTree>
    <p:extLst>
      <p:ext uri="{BB962C8B-B14F-4D97-AF65-F5344CB8AC3E}">
        <p14:creationId xmlns:p14="http://schemas.microsoft.com/office/powerpoint/2010/main" val="4066398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2"/>
          <p:cNvSpPr>
            <a:spLocks noGrp="1" noChangeArrowheads="1"/>
          </p:cNvSpPr>
          <p:nvPr>
            <p:ph type="title"/>
          </p:nvPr>
        </p:nvSpPr>
        <p:spPr>
          <a:xfrm>
            <a:off x="1555103" y="189722"/>
            <a:ext cx="9905998" cy="1478570"/>
          </a:xfrm>
        </p:spPr>
        <p:txBody>
          <a:bodyPr/>
          <a:lstStyle/>
          <a:p>
            <a:r>
              <a:rPr lang="en-US" dirty="0"/>
              <a:t>8-Puzzle: Successor Function</a:t>
            </a:r>
          </a:p>
        </p:txBody>
      </p:sp>
      <p:grpSp>
        <p:nvGrpSpPr>
          <p:cNvPr id="275459" name="Group 3"/>
          <p:cNvGrpSpPr>
            <a:grpSpLocks/>
          </p:cNvGrpSpPr>
          <p:nvPr/>
        </p:nvGrpSpPr>
        <p:grpSpPr bwMode="auto">
          <a:xfrm>
            <a:off x="2240902" y="4421155"/>
            <a:ext cx="1828800" cy="1828800"/>
            <a:chOff x="656" y="1776"/>
            <a:chExt cx="1152" cy="1152"/>
          </a:xfrm>
          <a:solidFill>
            <a:schemeClr val="accent1">
              <a:lumMod val="75000"/>
            </a:schemeClr>
          </a:solidFill>
        </p:grpSpPr>
        <p:sp>
          <p:nvSpPr>
            <p:cNvPr id="275460" name="Rectangle 4"/>
            <p:cNvSpPr>
              <a:spLocks noChangeArrowheads="1"/>
            </p:cNvSpPr>
            <p:nvPr/>
          </p:nvSpPr>
          <p:spPr bwMode="auto">
            <a:xfrm>
              <a:off x="656" y="1776"/>
              <a:ext cx="1152" cy="1152"/>
            </a:xfrm>
            <a:prstGeom prst="rect">
              <a:avLst/>
            </a:prstGeom>
            <a:grpFill/>
            <a:ln w="19050">
              <a:solidFill>
                <a:srgbClr val="FF99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5461" name="Rectangle 5"/>
            <p:cNvSpPr>
              <a:spLocks noChangeArrowheads="1"/>
            </p:cNvSpPr>
            <p:nvPr/>
          </p:nvSpPr>
          <p:spPr bwMode="auto">
            <a:xfrm>
              <a:off x="656" y="1776"/>
              <a:ext cx="384" cy="384"/>
            </a:xfrm>
            <a:prstGeom prst="rect">
              <a:avLst/>
            </a:prstGeom>
            <a:grpFill/>
            <a:ln w="9525">
              <a:solidFill>
                <a:srgbClr val="FF99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5462" name="Rectangle 6"/>
            <p:cNvSpPr>
              <a:spLocks noChangeArrowheads="1"/>
            </p:cNvSpPr>
            <p:nvPr/>
          </p:nvSpPr>
          <p:spPr bwMode="auto">
            <a:xfrm>
              <a:off x="656" y="2160"/>
              <a:ext cx="384" cy="384"/>
            </a:xfrm>
            <a:prstGeom prst="rect">
              <a:avLst/>
            </a:prstGeom>
            <a:grpFill/>
            <a:ln w="9525">
              <a:solidFill>
                <a:srgbClr val="FF99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5463" name="Rectangle 7"/>
            <p:cNvSpPr>
              <a:spLocks noChangeArrowheads="1"/>
            </p:cNvSpPr>
            <p:nvPr/>
          </p:nvSpPr>
          <p:spPr bwMode="auto">
            <a:xfrm>
              <a:off x="656" y="2544"/>
              <a:ext cx="384" cy="384"/>
            </a:xfrm>
            <a:prstGeom prst="rect">
              <a:avLst/>
            </a:prstGeom>
            <a:grpFill/>
            <a:ln w="9525">
              <a:solidFill>
                <a:srgbClr val="FF99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5464" name="Rectangle 8"/>
            <p:cNvSpPr>
              <a:spLocks noChangeArrowheads="1"/>
            </p:cNvSpPr>
            <p:nvPr/>
          </p:nvSpPr>
          <p:spPr bwMode="auto">
            <a:xfrm>
              <a:off x="1040" y="1776"/>
              <a:ext cx="384" cy="384"/>
            </a:xfrm>
            <a:prstGeom prst="rect">
              <a:avLst/>
            </a:prstGeom>
            <a:grpFill/>
            <a:ln w="9525">
              <a:solidFill>
                <a:srgbClr val="FF99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5465" name="Rectangle 9"/>
            <p:cNvSpPr>
              <a:spLocks noChangeArrowheads="1"/>
            </p:cNvSpPr>
            <p:nvPr/>
          </p:nvSpPr>
          <p:spPr bwMode="auto">
            <a:xfrm>
              <a:off x="1040" y="2160"/>
              <a:ext cx="384" cy="384"/>
            </a:xfrm>
            <a:prstGeom prst="rect">
              <a:avLst/>
            </a:prstGeom>
            <a:grpFill/>
            <a:ln w="9525">
              <a:solidFill>
                <a:srgbClr val="FF99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5466" name="Rectangle 10"/>
            <p:cNvSpPr>
              <a:spLocks noChangeArrowheads="1"/>
            </p:cNvSpPr>
            <p:nvPr/>
          </p:nvSpPr>
          <p:spPr bwMode="auto">
            <a:xfrm>
              <a:off x="1424" y="2160"/>
              <a:ext cx="384" cy="384"/>
            </a:xfrm>
            <a:prstGeom prst="rect">
              <a:avLst/>
            </a:prstGeom>
            <a:grpFill/>
            <a:ln w="9525">
              <a:solidFill>
                <a:srgbClr val="FF99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5467" name="Rectangle 11"/>
            <p:cNvSpPr>
              <a:spLocks noChangeArrowheads="1"/>
            </p:cNvSpPr>
            <p:nvPr/>
          </p:nvSpPr>
          <p:spPr bwMode="auto">
            <a:xfrm>
              <a:off x="1040" y="2544"/>
              <a:ext cx="384" cy="384"/>
            </a:xfrm>
            <a:prstGeom prst="rect">
              <a:avLst/>
            </a:prstGeom>
            <a:grpFill/>
            <a:ln w="9525">
              <a:solidFill>
                <a:srgbClr val="FF99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5468" name="Rectangle 12"/>
            <p:cNvSpPr>
              <a:spLocks noChangeArrowheads="1"/>
            </p:cNvSpPr>
            <p:nvPr/>
          </p:nvSpPr>
          <p:spPr bwMode="auto">
            <a:xfrm>
              <a:off x="1424" y="2544"/>
              <a:ext cx="384" cy="384"/>
            </a:xfrm>
            <a:prstGeom prst="rect">
              <a:avLst/>
            </a:prstGeom>
            <a:grpFill/>
            <a:ln w="9525">
              <a:solidFill>
                <a:srgbClr val="FF99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5469" name="Text Box 13"/>
            <p:cNvSpPr txBox="1">
              <a:spLocks noChangeArrowheads="1"/>
            </p:cNvSpPr>
            <p:nvPr/>
          </p:nvSpPr>
          <p:spPr bwMode="auto">
            <a:xfrm>
              <a:off x="1136" y="2592"/>
              <a:ext cx="196" cy="233"/>
            </a:xfrm>
            <a:prstGeom prst="rect">
              <a:avLst/>
            </a:prstGeom>
            <a:grpFill/>
            <a:ln w="9525">
              <a:solidFill>
                <a:srgbClr val="FF99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>
                  <a:latin typeface="Tahoma" pitchFamily="34" charset="0"/>
                </a:rPr>
                <a:t>1</a:t>
              </a:r>
            </a:p>
          </p:txBody>
        </p:sp>
        <p:sp>
          <p:nvSpPr>
            <p:cNvPr id="275470" name="Text Box 14"/>
            <p:cNvSpPr txBox="1">
              <a:spLocks noChangeArrowheads="1"/>
            </p:cNvSpPr>
            <p:nvPr/>
          </p:nvSpPr>
          <p:spPr bwMode="auto">
            <a:xfrm>
              <a:off x="1136" y="1824"/>
              <a:ext cx="196" cy="233"/>
            </a:xfrm>
            <a:prstGeom prst="rect">
              <a:avLst/>
            </a:prstGeom>
            <a:grpFill/>
            <a:ln w="9525">
              <a:solidFill>
                <a:srgbClr val="FF99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>
                  <a:latin typeface="Tahoma" pitchFamily="34" charset="0"/>
                </a:rPr>
                <a:t>2</a:t>
              </a:r>
            </a:p>
          </p:txBody>
        </p:sp>
        <p:sp>
          <p:nvSpPr>
            <p:cNvPr id="275471" name="Text Box 15"/>
            <p:cNvSpPr txBox="1">
              <a:spLocks noChangeArrowheads="1"/>
            </p:cNvSpPr>
            <p:nvPr/>
          </p:nvSpPr>
          <p:spPr bwMode="auto">
            <a:xfrm>
              <a:off x="752" y="2208"/>
              <a:ext cx="196" cy="233"/>
            </a:xfrm>
            <a:prstGeom prst="rect">
              <a:avLst/>
            </a:prstGeom>
            <a:grpFill/>
            <a:ln w="9525">
              <a:solidFill>
                <a:srgbClr val="FF99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>
                  <a:latin typeface="Tahoma" pitchFamily="34" charset="0"/>
                </a:rPr>
                <a:t>3</a:t>
              </a:r>
            </a:p>
          </p:txBody>
        </p:sp>
        <p:sp>
          <p:nvSpPr>
            <p:cNvPr id="275472" name="Text Box 16"/>
            <p:cNvSpPr txBox="1">
              <a:spLocks noChangeArrowheads="1"/>
            </p:cNvSpPr>
            <p:nvPr/>
          </p:nvSpPr>
          <p:spPr bwMode="auto">
            <a:xfrm>
              <a:off x="1136" y="2208"/>
              <a:ext cx="196" cy="233"/>
            </a:xfrm>
            <a:prstGeom prst="rect">
              <a:avLst/>
            </a:prstGeom>
            <a:grpFill/>
            <a:ln w="9525">
              <a:solidFill>
                <a:srgbClr val="FF99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>
                  <a:latin typeface="Tahoma" pitchFamily="34" charset="0"/>
                </a:rPr>
                <a:t>4</a:t>
              </a:r>
            </a:p>
          </p:txBody>
        </p:sp>
        <p:sp>
          <p:nvSpPr>
            <p:cNvPr id="275473" name="Text Box 17"/>
            <p:cNvSpPr txBox="1">
              <a:spLocks noChangeArrowheads="1"/>
            </p:cNvSpPr>
            <p:nvPr/>
          </p:nvSpPr>
          <p:spPr bwMode="auto">
            <a:xfrm>
              <a:off x="752" y="2592"/>
              <a:ext cx="196" cy="233"/>
            </a:xfrm>
            <a:prstGeom prst="rect">
              <a:avLst/>
            </a:prstGeom>
            <a:grpFill/>
            <a:ln w="9525">
              <a:solidFill>
                <a:srgbClr val="FF99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>
                  <a:latin typeface="Tahoma" pitchFamily="34" charset="0"/>
                </a:rPr>
                <a:t>5</a:t>
              </a:r>
            </a:p>
          </p:txBody>
        </p:sp>
        <p:sp>
          <p:nvSpPr>
            <p:cNvPr id="275474" name="Text Box 18"/>
            <p:cNvSpPr txBox="1">
              <a:spLocks noChangeArrowheads="1"/>
            </p:cNvSpPr>
            <p:nvPr/>
          </p:nvSpPr>
          <p:spPr bwMode="auto">
            <a:xfrm>
              <a:off x="1520" y="2592"/>
              <a:ext cx="196" cy="233"/>
            </a:xfrm>
            <a:prstGeom prst="rect">
              <a:avLst/>
            </a:prstGeom>
            <a:grpFill/>
            <a:ln w="9525">
              <a:solidFill>
                <a:srgbClr val="FF99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>
                  <a:latin typeface="Tahoma" pitchFamily="34" charset="0"/>
                </a:rPr>
                <a:t>6</a:t>
              </a:r>
            </a:p>
          </p:txBody>
        </p:sp>
        <p:sp>
          <p:nvSpPr>
            <p:cNvPr id="275475" name="Text Box 19"/>
            <p:cNvSpPr txBox="1">
              <a:spLocks noChangeArrowheads="1"/>
            </p:cNvSpPr>
            <p:nvPr/>
          </p:nvSpPr>
          <p:spPr bwMode="auto">
            <a:xfrm>
              <a:off x="1520" y="2208"/>
              <a:ext cx="196" cy="233"/>
            </a:xfrm>
            <a:prstGeom prst="rect">
              <a:avLst/>
            </a:prstGeom>
            <a:grpFill/>
            <a:ln w="9525">
              <a:solidFill>
                <a:srgbClr val="FF99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>
                  <a:latin typeface="Tahoma" pitchFamily="34" charset="0"/>
                </a:rPr>
                <a:t>7</a:t>
              </a:r>
            </a:p>
          </p:txBody>
        </p:sp>
        <p:sp>
          <p:nvSpPr>
            <p:cNvPr id="275476" name="Text Box 20"/>
            <p:cNvSpPr txBox="1">
              <a:spLocks noChangeArrowheads="1"/>
            </p:cNvSpPr>
            <p:nvPr/>
          </p:nvSpPr>
          <p:spPr bwMode="auto">
            <a:xfrm>
              <a:off x="752" y="1824"/>
              <a:ext cx="196" cy="233"/>
            </a:xfrm>
            <a:prstGeom prst="rect">
              <a:avLst/>
            </a:prstGeom>
            <a:grpFill/>
            <a:ln w="9525">
              <a:solidFill>
                <a:srgbClr val="FF99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>
                  <a:latin typeface="Tahoma" pitchFamily="34" charset="0"/>
                </a:rPr>
                <a:t>8</a:t>
              </a:r>
            </a:p>
          </p:txBody>
        </p:sp>
      </p:grpSp>
      <p:grpSp>
        <p:nvGrpSpPr>
          <p:cNvPr id="275477" name="Group 21"/>
          <p:cNvGrpSpPr>
            <a:grpSpLocks/>
          </p:cNvGrpSpPr>
          <p:nvPr/>
        </p:nvGrpSpPr>
        <p:grpSpPr bwMode="auto">
          <a:xfrm>
            <a:off x="4984102" y="4421155"/>
            <a:ext cx="1828800" cy="1828800"/>
            <a:chOff x="2256" y="2544"/>
            <a:chExt cx="1152" cy="1152"/>
          </a:xfrm>
          <a:solidFill>
            <a:schemeClr val="accent1">
              <a:lumMod val="75000"/>
            </a:schemeClr>
          </a:solidFill>
        </p:grpSpPr>
        <p:sp>
          <p:nvSpPr>
            <p:cNvPr id="275478" name="Rectangle 22"/>
            <p:cNvSpPr>
              <a:spLocks noChangeArrowheads="1"/>
            </p:cNvSpPr>
            <p:nvPr/>
          </p:nvSpPr>
          <p:spPr bwMode="auto">
            <a:xfrm>
              <a:off x="2256" y="2544"/>
              <a:ext cx="1152" cy="1152"/>
            </a:xfrm>
            <a:prstGeom prst="rect">
              <a:avLst/>
            </a:prstGeom>
            <a:grpFill/>
            <a:ln w="19050">
              <a:solidFill>
                <a:srgbClr val="FF99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5479" name="Rectangle 23"/>
            <p:cNvSpPr>
              <a:spLocks noChangeArrowheads="1"/>
            </p:cNvSpPr>
            <p:nvPr/>
          </p:nvSpPr>
          <p:spPr bwMode="auto">
            <a:xfrm>
              <a:off x="2256" y="2544"/>
              <a:ext cx="384" cy="384"/>
            </a:xfrm>
            <a:prstGeom prst="rect">
              <a:avLst/>
            </a:prstGeom>
            <a:grpFill/>
            <a:ln w="9525">
              <a:solidFill>
                <a:srgbClr val="FF99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5480" name="Rectangle 24"/>
            <p:cNvSpPr>
              <a:spLocks noChangeArrowheads="1"/>
            </p:cNvSpPr>
            <p:nvPr/>
          </p:nvSpPr>
          <p:spPr bwMode="auto">
            <a:xfrm>
              <a:off x="2256" y="2928"/>
              <a:ext cx="384" cy="384"/>
            </a:xfrm>
            <a:prstGeom prst="rect">
              <a:avLst/>
            </a:prstGeom>
            <a:grpFill/>
            <a:ln w="9525">
              <a:solidFill>
                <a:srgbClr val="FF99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5481" name="Rectangle 25"/>
            <p:cNvSpPr>
              <a:spLocks noChangeArrowheads="1"/>
            </p:cNvSpPr>
            <p:nvPr/>
          </p:nvSpPr>
          <p:spPr bwMode="auto">
            <a:xfrm>
              <a:off x="2256" y="3312"/>
              <a:ext cx="384" cy="384"/>
            </a:xfrm>
            <a:prstGeom prst="rect">
              <a:avLst/>
            </a:prstGeom>
            <a:grpFill/>
            <a:ln w="9525">
              <a:solidFill>
                <a:srgbClr val="FF99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5482" name="Rectangle 26"/>
            <p:cNvSpPr>
              <a:spLocks noChangeArrowheads="1"/>
            </p:cNvSpPr>
            <p:nvPr/>
          </p:nvSpPr>
          <p:spPr bwMode="auto">
            <a:xfrm>
              <a:off x="2640" y="2544"/>
              <a:ext cx="384" cy="384"/>
            </a:xfrm>
            <a:prstGeom prst="rect">
              <a:avLst/>
            </a:prstGeom>
            <a:grpFill/>
            <a:ln w="9525">
              <a:solidFill>
                <a:srgbClr val="FF99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5483" name="Rectangle 27"/>
            <p:cNvSpPr>
              <a:spLocks noChangeArrowheads="1"/>
            </p:cNvSpPr>
            <p:nvPr/>
          </p:nvSpPr>
          <p:spPr bwMode="auto">
            <a:xfrm>
              <a:off x="2640" y="2928"/>
              <a:ext cx="384" cy="384"/>
            </a:xfrm>
            <a:prstGeom prst="rect">
              <a:avLst/>
            </a:prstGeom>
            <a:grpFill/>
            <a:ln w="9525">
              <a:solidFill>
                <a:srgbClr val="FF99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5484" name="Rectangle 28"/>
            <p:cNvSpPr>
              <a:spLocks noChangeArrowheads="1"/>
            </p:cNvSpPr>
            <p:nvPr/>
          </p:nvSpPr>
          <p:spPr bwMode="auto">
            <a:xfrm>
              <a:off x="3024" y="2544"/>
              <a:ext cx="384" cy="384"/>
            </a:xfrm>
            <a:prstGeom prst="rect">
              <a:avLst/>
            </a:prstGeom>
            <a:grpFill/>
            <a:ln w="9525">
              <a:solidFill>
                <a:srgbClr val="FF99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5485" name="Rectangle 29"/>
            <p:cNvSpPr>
              <a:spLocks noChangeArrowheads="1"/>
            </p:cNvSpPr>
            <p:nvPr/>
          </p:nvSpPr>
          <p:spPr bwMode="auto">
            <a:xfrm>
              <a:off x="2640" y="3312"/>
              <a:ext cx="384" cy="384"/>
            </a:xfrm>
            <a:prstGeom prst="rect">
              <a:avLst/>
            </a:prstGeom>
            <a:grpFill/>
            <a:ln w="9525">
              <a:solidFill>
                <a:srgbClr val="FF99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5486" name="Rectangle 30"/>
            <p:cNvSpPr>
              <a:spLocks noChangeArrowheads="1"/>
            </p:cNvSpPr>
            <p:nvPr/>
          </p:nvSpPr>
          <p:spPr bwMode="auto">
            <a:xfrm>
              <a:off x="3024" y="2928"/>
              <a:ext cx="384" cy="384"/>
            </a:xfrm>
            <a:prstGeom prst="rect">
              <a:avLst/>
            </a:prstGeom>
            <a:grpFill/>
            <a:ln w="9525">
              <a:solidFill>
                <a:srgbClr val="FF99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5487" name="Text Box 31"/>
            <p:cNvSpPr txBox="1">
              <a:spLocks noChangeArrowheads="1"/>
            </p:cNvSpPr>
            <p:nvPr/>
          </p:nvSpPr>
          <p:spPr bwMode="auto">
            <a:xfrm>
              <a:off x="2736" y="3360"/>
              <a:ext cx="196" cy="233"/>
            </a:xfrm>
            <a:prstGeom prst="rect">
              <a:avLst/>
            </a:prstGeom>
            <a:grpFill/>
            <a:ln w="9525">
              <a:solidFill>
                <a:srgbClr val="FF99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>
                  <a:latin typeface="Tahoma" pitchFamily="34" charset="0"/>
                </a:rPr>
                <a:t>1</a:t>
              </a:r>
            </a:p>
          </p:txBody>
        </p:sp>
        <p:sp>
          <p:nvSpPr>
            <p:cNvPr id="275488" name="Text Box 32"/>
            <p:cNvSpPr txBox="1">
              <a:spLocks noChangeArrowheads="1"/>
            </p:cNvSpPr>
            <p:nvPr/>
          </p:nvSpPr>
          <p:spPr bwMode="auto">
            <a:xfrm>
              <a:off x="2736" y="2592"/>
              <a:ext cx="196" cy="233"/>
            </a:xfrm>
            <a:prstGeom prst="rect">
              <a:avLst/>
            </a:prstGeom>
            <a:grpFill/>
            <a:ln w="9525">
              <a:solidFill>
                <a:srgbClr val="FF99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>
                  <a:latin typeface="Tahoma" pitchFamily="34" charset="0"/>
                </a:rPr>
                <a:t>2</a:t>
              </a:r>
            </a:p>
          </p:txBody>
        </p:sp>
        <p:sp>
          <p:nvSpPr>
            <p:cNvPr id="275489" name="Text Box 33"/>
            <p:cNvSpPr txBox="1">
              <a:spLocks noChangeArrowheads="1"/>
            </p:cNvSpPr>
            <p:nvPr/>
          </p:nvSpPr>
          <p:spPr bwMode="auto">
            <a:xfrm>
              <a:off x="2352" y="2976"/>
              <a:ext cx="196" cy="233"/>
            </a:xfrm>
            <a:prstGeom prst="rect">
              <a:avLst/>
            </a:prstGeom>
            <a:grpFill/>
            <a:ln w="9525">
              <a:solidFill>
                <a:srgbClr val="FF99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>
                  <a:latin typeface="Tahoma" pitchFamily="34" charset="0"/>
                </a:rPr>
                <a:t>3</a:t>
              </a:r>
            </a:p>
          </p:txBody>
        </p:sp>
        <p:sp>
          <p:nvSpPr>
            <p:cNvPr id="275490" name="Text Box 34"/>
            <p:cNvSpPr txBox="1">
              <a:spLocks noChangeArrowheads="1"/>
            </p:cNvSpPr>
            <p:nvPr/>
          </p:nvSpPr>
          <p:spPr bwMode="auto">
            <a:xfrm>
              <a:off x="2736" y="2976"/>
              <a:ext cx="196" cy="233"/>
            </a:xfrm>
            <a:prstGeom prst="rect">
              <a:avLst/>
            </a:prstGeom>
            <a:grpFill/>
            <a:ln w="9525">
              <a:solidFill>
                <a:srgbClr val="FF99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>
                  <a:latin typeface="Tahoma" pitchFamily="34" charset="0"/>
                </a:rPr>
                <a:t>4</a:t>
              </a:r>
            </a:p>
          </p:txBody>
        </p:sp>
        <p:sp>
          <p:nvSpPr>
            <p:cNvPr id="275491" name="Text Box 35"/>
            <p:cNvSpPr txBox="1">
              <a:spLocks noChangeArrowheads="1"/>
            </p:cNvSpPr>
            <p:nvPr/>
          </p:nvSpPr>
          <p:spPr bwMode="auto">
            <a:xfrm>
              <a:off x="2352" y="3360"/>
              <a:ext cx="196" cy="233"/>
            </a:xfrm>
            <a:prstGeom prst="rect">
              <a:avLst/>
            </a:prstGeom>
            <a:grpFill/>
            <a:ln w="9525">
              <a:solidFill>
                <a:srgbClr val="FF99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>
                  <a:latin typeface="Tahoma" pitchFamily="34" charset="0"/>
                </a:rPr>
                <a:t>5</a:t>
              </a:r>
            </a:p>
          </p:txBody>
        </p:sp>
        <p:sp>
          <p:nvSpPr>
            <p:cNvPr id="275492" name="Text Box 36"/>
            <p:cNvSpPr txBox="1">
              <a:spLocks noChangeArrowheads="1"/>
            </p:cNvSpPr>
            <p:nvPr/>
          </p:nvSpPr>
          <p:spPr bwMode="auto">
            <a:xfrm>
              <a:off x="3120" y="2976"/>
              <a:ext cx="196" cy="233"/>
            </a:xfrm>
            <a:prstGeom prst="rect">
              <a:avLst/>
            </a:prstGeom>
            <a:grpFill/>
            <a:ln w="9525">
              <a:solidFill>
                <a:srgbClr val="FF99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>
                  <a:latin typeface="Tahoma" pitchFamily="34" charset="0"/>
                </a:rPr>
                <a:t>6</a:t>
              </a:r>
            </a:p>
          </p:txBody>
        </p:sp>
        <p:sp>
          <p:nvSpPr>
            <p:cNvPr id="275493" name="Text Box 37"/>
            <p:cNvSpPr txBox="1">
              <a:spLocks noChangeArrowheads="1"/>
            </p:cNvSpPr>
            <p:nvPr/>
          </p:nvSpPr>
          <p:spPr bwMode="auto">
            <a:xfrm>
              <a:off x="3120" y="2592"/>
              <a:ext cx="196" cy="233"/>
            </a:xfrm>
            <a:prstGeom prst="rect">
              <a:avLst/>
            </a:prstGeom>
            <a:grpFill/>
            <a:ln w="9525">
              <a:solidFill>
                <a:srgbClr val="FF99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>
                  <a:latin typeface="Tahoma" pitchFamily="34" charset="0"/>
                </a:rPr>
                <a:t>7</a:t>
              </a:r>
            </a:p>
          </p:txBody>
        </p:sp>
        <p:sp>
          <p:nvSpPr>
            <p:cNvPr id="275494" name="Text Box 38"/>
            <p:cNvSpPr txBox="1">
              <a:spLocks noChangeArrowheads="1"/>
            </p:cNvSpPr>
            <p:nvPr/>
          </p:nvSpPr>
          <p:spPr bwMode="auto">
            <a:xfrm>
              <a:off x="2352" y="2592"/>
              <a:ext cx="196" cy="233"/>
            </a:xfrm>
            <a:prstGeom prst="rect">
              <a:avLst/>
            </a:prstGeom>
            <a:grpFill/>
            <a:ln w="9525">
              <a:solidFill>
                <a:srgbClr val="FF99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>
                  <a:latin typeface="Tahoma" pitchFamily="34" charset="0"/>
                </a:rPr>
                <a:t>8</a:t>
              </a:r>
            </a:p>
          </p:txBody>
        </p:sp>
      </p:grpSp>
      <p:grpSp>
        <p:nvGrpSpPr>
          <p:cNvPr id="275495" name="Group 39"/>
          <p:cNvGrpSpPr>
            <a:grpSpLocks/>
          </p:cNvGrpSpPr>
          <p:nvPr/>
        </p:nvGrpSpPr>
        <p:grpSpPr bwMode="auto">
          <a:xfrm>
            <a:off x="5009502" y="1982755"/>
            <a:ext cx="1828800" cy="1828800"/>
            <a:chOff x="2400" y="1008"/>
            <a:chExt cx="1152" cy="1152"/>
          </a:xfrm>
          <a:solidFill>
            <a:schemeClr val="accent1">
              <a:lumMod val="75000"/>
            </a:schemeClr>
          </a:solidFill>
        </p:grpSpPr>
        <p:sp>
          <p:nvSpPr>
            <p:cNvPr id="275496" name="Rectangle 40"/>
            <p:cNvSpPr>
              <a:spLocks noChangeArrowheads="1"/>
            </p:cNvSpPr>
            <p:nvPr/>
          </p:nvSpPr>
          <p:spPr bwMode="auto">
            <a:xfrm>
              <a:off x="2400" y="1008"/>
              <a:ext cx="1152" cy="1152"/>
            </a:xfrm>
            <a:prstGeom prst="rect">
              <a:avLst/>
            </a:prstGeom>
            <a:grpFill/>
            <a:ln w="19050">
              <a:solidFill>
                <a:srgbClr val="FF99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5497" name="Rectangle 41"/>
            <p:cNvSpPr>
              <a:spLocks noChangeArrowheads="1"/>
            </p:cNvSpPr>
            <p:nvPr/>
          </p:nvSpPr>
          <p:spPr bwMode="auto">
            <a:xfrm>
              <a:off x="2400" y="1008"/>
              <a:ext cx="384" cy="384"/>
            </a:xfrm>
            <a:prstGeom prst="rect">
              <a:avLst/>
            </a:prstGeom>
            <a:grpFill/>
            <a:ln w="9525">
              <a:solidFill>
                <a:srgbClr val="FF99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5498" name="Rectangle 42"/>
            <p:cNvSpPr>
              <a:spLocks noChangeArrowheads="1"/>
            </p:cNvSpPr>
            <p:nvPr/>
          </p:nvSpPr>
          <p:spPr bwMode="auto">
            <a:xfrm>
              <a:off x="2400" y="1392"/>
              <a:ext cx="384" cy="384"/>
            </a:xfrm>
            <a:prstGeom prst="rect">
              <a:avLst/>
            </a:prstGeom>
            <a:grpFill/>
            <a:ln w="9525">
              <a:solidFill>
                <a:srgbClr val="FF99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5499" name="Rectangle 43"/>
            <p:cNvSpPr>
              <a:spLocks noChangeArrowheads="1"/>
            </p:cNvSpPr>
            <p:nvPr/>
          </p:nvSpPr>
          <p:spPr bwMode="auto">
            <a:xfrm>
              <a:off x="2400" y="1776"/>
              <a:ext cx="384" cy="384"/>
            </a:xfrm>
            <a:prstGeom prst="rect">
              <a:avLst/>
            </a:prstGeom>
            <a:grpFill/>
            <a:ln w="9525">
              <a:solidFill>
                <a:srgbClr val="FF99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5500" name="Rectangle 44"/>
            <p:cNvSpPr>
              <a:spLocks noChangeArrowheads="1"/>
            </p:cNvSpPr>
            <p:nvPr/>
          </p:nvSpPr>
          <p:spPr bwMode="auto">
            <a:xfrm>
              <a:off x="2784" y="1008"/>
              <a:ext cx="384" cy="384"/>
            </a:xfrm>
            <a:prstGeom prst="rect">
              <a:avLst/>
            </a:prstGeom>
            <a:grpFill/>
            <a:ln w="9525">
              <a:solidFill>
                <a:srgbClr val="FF99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5501" name="Rectangle 45"/>
            <p:cNvSpPr>
              <a:spLocks noChangeArrowheads="1"/>
            </p:cNvSpPr>
            <p:nvPr/>
          </p:nvSpPr>
          <p:spPr bwMode="auto">
            <a:xfrm>
              <a:off x="2784" y="1392"/>
              <a:ext cx="384" cy="384"/>
            </a:xfrm>
            <a:prstGeom prst="rect">
              <a:avLst/>
            </a:prstGeom>
            <a:grpFill/>
            <a:ln w="9525">
              <a:solidFill>
                <a:srgbClr val="FF99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5502" name="Rectangle 46"/>
            <p:cNvSpPr>
              <a:spLocks noChangeArrowheads="1"/>
            </p:cNvSpPr>
            <p:nvPr/>
          </p:nvSpPr>
          <p:spPr bwMode="auto">
            <a:xfrm>
              <a:off x="3168" y="1008"/>
              <a:ext cx="384" cy="384"/>
            </a:xfrm>
            <a:prstGeom prst="rect">
              <a:avLst/>
            </a:prstGeom>
            <a:grpFill/>
            <a:ln w="9525">
              <a:solidFill>
                <a:srgbClr val="FF99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5503" name="Rectangle 47"/>
            <p:cNvSpPr>
              <a:spLocks noChangeArrowheads="1"/>
            </p:cNvSpPr>
            <p:nvPr/>
          </p:nvSpPr>
          <p:spPr bwMode="auto">
            <a:xfrm>
              <a:off x="2784" y="1776"/>
              <a:ext cx="384" cy="384"/>
            </a:xfrm>
            <a:prstGeom prst="rect">
              <a:avLst/>
            </a:prstGeom>
            <a:grpFill/>
            <a:ln w="9525">
              <a:solidFill>
                <a:srgbClr val="FF99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5504" name="Rectangle 48"/>
            <p:cNvSpPr>
              <a:spLocks noChangeArrowheads="1"/>
            </p:cNvSpPr>
            <p:nvPr/>
          </p:nvSpPr>
          <p:spPr bwMode="auto">
            <a:xfrm>
              <a:off x="3168" y="1776"/>
              <a:ext cx="384" cy="384"/>
            </a:xfrm>
            <a:prstGeom prst="rect">
              <a:avLst/>
            </a:prstGeom>
            <a:grpFill/>
            <a:ln w="9525">
              <a:solidFill>
                <a:srgbClr val="FF99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5505" name="Text Box 49"/>
            <p:cNvSpPr txBox="1">
              <a:spLocks noChangeArrowheads="1"/>
            </p:cNvSpPr>
            <p:nvPr/>
          </p:nvSpPr>
          <p:spPr bwMode="auto">
            <a:xfrm>
              <a:off x="2880" y="1824"/>
              <a:ext cx="196" cy="233"/>
            </a:xfrm>
            <a:prstGeom prst="rect">
              <a:avLst/>
            </a:prstGeom>
            <a:grpFill/>
            <a:ln w="9525">
              <a:solidFill>
                <a:srgbClr val="FF99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>
                  <a:latin typeface="Tahoma" pitchFamily="34" charset="0"/>
                </a:rPr>
                <a:t>1</a:t>
              </a:r>
            </a:p>
          </p:txBody>
        </p:sp>
        <p:sp>
          <p:nvSpPr>
            <p:cNvPr id="275506" name="Text Box 50"/>
            <p:cNvSpPr txBox="1">
              <a:spLocks noChangeArrowheads="1"/>
            </p:cNvSpPr>
            <p:nvPr/>
          </p:nvSpPr>
          <p:spPr bwMode="auto">
            <a:xfrm>
              <a:off x="2880" y="1056"/>
              <a:ext cx="196" cy="233"/>
            </a:xfrm>
            <a:prstGeom prst="rect">
              <a:avLst/>
            </a:prstGeom>
            <a:grpFill/>
            <a:ln w="9525">
              <a:solidFill>
                <a:srgbClr val="FF99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>
                  <a:latin typeface="Tahoma" pitchFamily="34" charset="0"/>
                </a:rPr>
                <a:t>2</a:t>
              </a:r>
            </a:p>
          </p:txBody>
        </p:sp>
        <p:sp>
          <p:nvSpPr>
            <p:cNvPr id="275507" name="Text Box 51"/>
            <p:cNvSpPr txBox="1">
              <a:spLocks noChangeArrowheads="1"/>
            </p:cNvSpPr>
            <p:nvPr/>
          </p:nvSpPr>
          <p:spPr bwMode="auto">
            <a:xfrm>
              <a:off x="2496" y="1440"/>
              <a:ext cx="196" cy="233"/>
            </a:xfrm>
            <a:prstGeom prst="rect">
              <a:avLst/>
            </a:prstGeom>
            <a:grpFill/>
            <a:ln w="9525">
              <a:solidFill>
                <a:srgbClr val="FF99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>
                  <a:latin typeface="Tahoma" pitchFamily="34" charset="0"/>
                </a:rPr>
                <a:t>3</a:t>
              </a:r>
            </a:p>
          </p:txBody>
        </p:sp>
        <p:sp>
          <p:nvSpPr>
            <p:cNvPr id="275508" name="Text Box 52"/>
            <p:cNvSpPr txBox="1">
              <a:spLocks noChangeArrowheads="1"/>
            </p:cNvSpPr>
            <p:nvPr/>
          </p:nvSpPr>
          <p:spPr bwMode="auto">
            <a:xfrm>
              <a:off x="2880" y="1440"/>
              <a:ext cx="196" cy="233"/>
            </a:xfrm>
            <a:prstGeom prst="rect">
              <a:avLst/>
            </a:prstGeom>
            <a:grpFill/>
            <a:ln w="9525">
              <a:solidFill>
                <a:srgbClr val="FF99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>
                  <a:latin typeface="Tahoma" pitchFamily="34" charset="0"/>
                </a:rPr>
                <a:t>4</a:t>
              </a:r>
            </a:p>
          </p:txBody>
        </p:sp>
        <p:sp>
          <p:nvSpPr>
            <p:cNvPr id="275509" name="Text Box 53"/>
            <p:cNvSpPr txBox="1">
              <a:spLocks noChangeArrowheads="1"/>
            </p:cNvSpPr>
            <p:nvPr/>
          </p:nvSpPr>
          <p:spPr bwMode="auto">
            <a:xfrm>
              <a:off x="2496" y="1824"/>
              <a:ext cx="196" cy="233"/>
            </a:xfrm>
            <a:prstGeom prst="rect">
              <a:avLst/>
            </a:prstGeom>
            <a:grpFill/>
            <a:ln w="9525">
              <a:solidFill>
                <a:srgbClr val="FF99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>
                  <a:latin typeface="Tahoma" pitchFamily="34" charset="0"/>
                </a:rPr>
                <a:t>5</a:t>
              </a:r>
            </a:p>
          </p:txBody>
        </p:sp>
        <p:sp>
          <p:nvSpPr>
            <p:cNvPr id="275510" name="Text Box 54"/>
            <p:cNvSpPr txBox="1">
              <a:spLocks noChangeArrowheads="1"/>
            </p:cNvSpPr>
            <p:nvPr/>
          </p:nvSpPr>
          <p:spPr bwMode="auto">
            <a:xfrm>
              <a:off x="3264" y="1824"/>
              <a:ext cx="196" cy="233"/>
            </a:xfrm>
            <a:prstGeom prst="rect">
              <a:avLst/>
            </a:prstGeom>
            <a:grpFill/>
            <a:ln w="9525">
              <a:solidFill>
                <a:srgbClr val="FF99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>
                  <a:latin typeface="Tahoma" pitchFamily="34" charset="0"/>
                </a:rPr>
                <a:t>6</a:t>
              </a:r>
            </a:p>
          </p:txBody>
        </p:sp>
        <p:sp>
          <p:nvSpPr>
            <p:cNvPr id="275511" name="Text Box 55"/>
            <p:cNvSpPr txBox="1">
              <a:spLocks noChangeArrowheads="1"/>
            </p:cNvSpPr>
            <p:nvPr/>
          </p:nvSpPr>
          <p:spPr bwMode="auto">
            <a:xfrm>
              <a:off x="3264" y="1056"/>
              <a:ext cx="196" cy="233"/>
            </a:xfrm>
            <a:prstGeom prst="rect">
              <a:avLst/>
            </a:prstGeom>
            <a:grpFill/>
            <a:ln w="9525">
              <a:solidFill>
                <a:srgbClr val="FF99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 dirty="0">
                  <a:latin typeface="Tahoma" pitchFamily="34" charset="0"/>
                </a:rPr>
                <a:t>7</a:t>
              </a:r>
            </a:p>
          </p:txBody>
        </p:sp>
        <p:sp>
          <p:nvSpPr>
            <p:cNvPr id="275512" name="Text Box 56"/>
            <p:cNvSpPr txBox="1">
              <a:spLocks noChangeArrowheads="1"/>
            </p:cNvSpPr>
            <p:nvPr/>
          </p:nvSpPr>
          <p:spPr bwMode="auto">
            <a:xfrm>
              <a:off x="2496" y="1056"/>
              <a:ext cx="196" cy="233"/>
            </a:xfrm>
            <a:prstGeom prst="rect">
              <a:avLst/>
            </a:prstGeom>
            <a:grpFill/>
            <a:ln w="9525">
              <a:solidFill>
                <a:srgbClr val="FF99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>
                  <a:latin typeface="Tahoma" pitchFamily="34" charset="0"/>
                </a:rPr>
                <a:t>8</a:t>
              </a:r>
            </a:p>
          </p:txBody>
        </p:sp>
      </p:grpSp>
      <p:grpSp>
        <p:nvGrpSpPr>
          <p:cNvPr id="275513" name="Group 57"/>
          <p:cNvGrpSpPr>
            <a:grpSpLocks/>
          </p:cNvGrpSpPr>
          <p:nvPr/>
        </p:nvGrpSpPr>
        <p:grpSpPr bwMode="auto">
          <a:xfrm>
            <a:off x="7651102" y="4421155"/>
            <a:ext cx="1828800" cy="1828800"/>
            <a:chOff x="3888" y="2544"/>
            <a:chExt cx="1152" cy="1152"/>
          </a:xfrm>
          <a:solidFill>
            <a:schemeClr val="accent1">
              <a:lumMod val="75000"/>
            </a:schemeClr>
          </a:solidFill>
        </p:grpSpPr>
        <p:sp>
          <p:nvSpPr>
            <p:cNvPr id="275514" name="Rectangle 58"/>
            <p:cNvSpPr>
              <a:spLocks noChangeArrowheads="1"/>
            </p:cNvSpPr>
            <p:nvPr/>
          </p:nvSpPr>
          <p:spPr bwMode="auto">
            <a:xfrm>
              <a:off x="3888" y="2544"/>
              <a:ext cx="1152" cy="1152"/>
            </a:xfrm>
            <a:prstGeom prst="rect">
              <a:avLst/>
            </a:prstGeom>
            <a:grpFill/>
            <a:ln w="19050">
              <a:solidFill>
                <a:srgbClr val="FF99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5515" name="Rectangle 59"/>
            <p:cNvSpPr>
              <a:spLocks noChangeArrowheads="1"/>
            </p:cNvSpPr>
            <p:nvPr/>
          </p:nvSpPr>
          <p:spPr bwMode="auto">
            <a:xfrm>
              <a:off x="3888" y="2544"/>
              <a:ext cx="384" cy="384"/>
            </a:xfrm>
            <a:prstGeom prst="rect">
              <a:avLst/>
            </a:prstGeom>
            <a:grpFill/>
            <a:ln w="9525">
              <a:solidFill>
                <a:srgbClr val="FF99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5516" name="Rectangle 60"/>
            <p:cNvSpPr>
              <a:spLocks noChangeArrowheads="1"/>
            </p:cNvSpPr>
            <p:nvPr/>
          </p:nvSpPr>
          <p:spPr bwMode="auto">
            <a:xfrm>
              <a:off x="3888" y="2928"/>
              <a:ext cx="384" cy="384"/>
            </a:xfrm>
            <a:prstGeom prst="rect">
              <a:avLst/>
            </a:prstGeom>
            <a:grpFill/>
            <a:ln w="9525">
              <a:solidFill>
                <a:srgbClr val="FF99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5517" name="Rectangle 61"/>
            <p:cNvSpPr>
              <a:spLocks noChangeArrowheads="1"/>
            </p:cNvSpPr>
            <p:nvPr/>
          </p:nvSpPr>
          <p:spPr bwMode="auto">
            <a:xfrm>
              <a:off x="3888" y="3312"/>
              <a:ext cx="384" cy="384"/>
            </a:xfrm>
            <a:prstGeom prst="rect">
              <a:avLst/>
            </a:prstGeom>
            <a:grpFill/>
            <a:ln w="9525">
              <a:solidFill>
                <a:srgbClr val="FF99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5518" name="Rectangle 62"/>
            <p:cNvSpPr>
              <a:spLocks noChangeArrowheads="1"/>
            </p:cNvSpPr>
            <p:nvPr/>
          </p:nvSpPr>
          <p:spPr bwMode="auto">
            <a:xfrm>
              <a:off x="4272" y="2544"/>
              <a:ext cx="384" cy="384"/>
            </a:xfrm>
            <a:prstGeom prst="rect">
              <a:avLst/>
            </a:prstGeom>
            <a:grpFill/>
            <a:ln w="9525">
              <a:solidFill>
                <a:srgbClr val="FF99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5519" name="Rectangle 63"/>
            <p:cNvSpPr>
              <a:spLocks noChangeArrowheads="1"/>
            </p:cNvSpPr>
            <p:nvPr/>
          </p:nvSpPr>
          <p:spPr bwMode="auto">
            <a:xfrm>
              <a:off x="4656" y="2928"/>
              <a:ext cx="384" cy="384"/>
            </a:xfrm>
            <a:prstGeom prst="rect">
              <a:avLst/>
            </a:prstGeom>
            <a:grpFill/>
            <a:ln w="9525">
              <a:solidFill>
                <a:srgbClr val="FF99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5520" name="Rectangle 64"/>
            <p:cNvSpPr>
              <a:spLocks noChangeArrowheads="1"/>
            </p:cNvSpPr>
            <p:nvPr/>
          </p:nvSpPr>
          <p:spPr bwMode="auto">
            <a:xfrm>
              <a:off x="4656" y="2544"/>
              <a:ext cx="384" cy="384"/>
            </a:xfrm>
            <a:prstGeom prst="rect">
              <a:avLst/>
            </a:prstGeom>
            <a:grpFill/>
            <a:ln w="9525">
              <a:solidFill>
                <a:srgbClr val="FF99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5521" name="Rectangle 65"/>
            <p:cNvSpPr>
              <a:spLocks noChangeArrowheads="1"/>
            </p:cNvSpPr>
            <p:nvPr/>
          </p:nvSpPr>
          <p:spPr bwMode="auto">
            <a:xfrm>
              <a:off x="4272" y="3312"/>
              <a:ext cx="384" cy="384"/>
            </a:xfrm>
            <a:prstGeom prst="rect">
              <a:avLst/>
            </a:prstGeom>
            <a:grpFill/>
            <a:ln w="9525">
              <a:solidFill>
                <a:srgbClr val="FF99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5522" name="Rectangle 66"/>
            <p:cNvSpPr>
              <a:spLocks noChangeArrowheads="1"/>
            </p:cNvSpPr>
            <p:nvPr/>
          </p:nvSpPr>
          <p:spPr bwMode="auto">
            <a:xfrm>
              <a:off x="4656" y="3312"/>
              <a:ext cx="384" cy="384"/>
            </a:xfrm>
            <a:prstGeom prst="rect">
              <a:avLst/>
            </a:prstGeom>
            <a:grpFill/>
            <a:ln w="9525">
              <a:solidFill>
                <a:srgbClr val="FF99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5523" name="Text Box 67"/>
            <p:cNvSpPr txBox="1">
              <a:spLocks noChangeArrowheads="1"/>
            </p:cNvSpPr>
            <p:nvPr/>
          </p:nvSpPr>
          <p:spPr bwMode="auto">
            <a:xfrm>
              <a:off x="4368" y="3360"/>
              <a:ext cx="196" cy="233"/>
            </a:xfrm>
            <a:prstGeom prst="rect">
              <a:avLst/>
            </a:prstGeom>
            <a:grpFill/>
            <a:ln w="9525">
              <a:solidFill>
                <a:srgbClr val="FF99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>
                  <a:latin typeface="Tahoma" pitchFamily="34" charset="0"/>
                </a:rPr>
                <a:t>1</a:t>
              </a:r>
            </a:p>
          </p:txBody>
        </p:sp>
        <p:sp>
          <p:nvSpPr>
            <p:cNvPr id="275524" name="Text Box 68"/>
            <p:cNvSpPr txBox="1">
              <a:spLocks noChangeArrowheads="1"/>
            </p:cNvSpPr>
            <p:nvPr/>
          </p:nvSpPr>
          <p:spPr bwMode="auto">
            <a:xfrm>
              <a:off x="4368" y="2592"/>
              <a:ext cx="196" cy="233"/>
            </a:xfrm>
            <a:prstGeom prst="rect">
              <a:avLst/>
            </a:prstGeom>
            <a:grpFill/>
            <a:ln w="9525">
              <a:solidFill>
                <a:srgbClr val="FF99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>
                  <a:latin typeface="Tahoma" pitchFamily="34" charset="0"/>
                </a:rPr>
                <a:t>2</a:t>
              </a:r>
            </a:p>
          </p:txBody>
        </p:sp>
        <p:sp>
          <p:nvSpPr>
            <p:cNvPr id="275525" name="Text Box 69"/>
            <p:cNvSpPr txBox="1">
              <a:spLocks noChangeArrowheads="1"/>
            </p:cNvSpPr>
            <p:nvPr/>
          </p:nvSpPr>
          <p:spPr bwMode="auto">
            <a:xfrm>
              <a:off x="3984" y="2976"/>
              <a:ext cx="196" cy="233"/>
            </a:xfrm>
            <a:prstGeom prst="rect">
              <a:avLst/>
            </a:prstGeom>
            <a:grpFill/>
            <a:ln w="9525">
              <a:solidFill>
                <a:srgbClr val="FF99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>
                  <a:latin typeface="Tahoma" pitchFamily="34" charset="0"/>
                </a:rPr>
                <a:t>3</a:t>
              </a:r>
            </a:p>
          </p:txBody>
        </p:sp>
        <p:sp>
          <p:nvSpPr>
            <p:cNvPr id="275526" name="Text Box 70"/>
            <p:cNvSpPr txBox="1">
              <a:spLocks noChangeArrowheads="1"/>
            </p:cNvSpPr>
            <p:nvPr/>
          </p:nvSpPr>
          <p:spPr bwMode="auto">
            <a:xfrm>
              <a:off x="4752" y="2976"/>
              <a:ext cx="196" cy="233"/>
            </a:xfrm>
            <a:prstGeom prst="rect">
              <a:avLst/>
            </a:prstGeom>
            <a:grpFill/>
            <a:ln w="9525">
              <a:solidFill>
                <a:srgbClr val="FF99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>
                  <a:latin typeface="Tahoma" pitchFamily="34" charset="0"/>
                </a:rPr>
                <a:t>4</a:t>
              </a:r>
            </a:p>
          </p:txBody>
        </p:sp>
        <p:sp>
          <p:nvSpPr>
            <p:cNvPr id="275527" name="Text Box 71"/>
            <p:cNvSpPr txBox="1">
              <a:spLocks noChangeArrowheads="1"/>
            </p:cNvSpPr>
            <p:nvPr/>
          </p:nvSpPr>
          <p:spPr bwMode="auto">
            <a:xfrm>
              <a:off x="3984" y="3360"/>
              <a:ext cx="196" cy="233"/>
            </a:xfrm>
            <a:prstGeom prst="rect">
              <a:avLst/>
            </a:prstGeom>
            <a:grpFill/>
            <a:ln w="9525">
              <a:solidFill>
                <a:srgbClr val="FF99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>
                  <a:latin typeface="Tahoma" pitchFamily="34" charset="0"/>
                </a:rPr>
                <a:t>5</a:t>
              </a:r>
            </a:p>
          </p:txBody>
        </p:sp>
        <p:sp>
          <p:nvSpPr>
            <p:cNvPr id="275528" name="Text Box 72"/>
            <p:cNvSpPr txBox="1">
              <a:spLocks noChangeArrowheads="1"/>
            </p:cNvSpPr>
            <p:nvPr/>
          </p:nvSpPr>
          <p:spPr bwMode="auto">
            <a:xfrm>
              <a:off x="4752" y="3360"/>
              <a:ext cx="196" cy="233"/>
            </a:xfrm>
            <a:prstGeom prst="rect">
              <a:avLst/>
            </a:prstGeom>
            <a:grpFill/>
            <a:ln w="9525">
              <a:solidFill>
                <a:srgbClr val="FF99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>
                  <a:latin typeface="Tahoma" pitchFamily="34" charset="0"/>
                </a:rPr>
                <a:t>6</a:t>
              </a:r>
            </a:p>
          </p:txBody>
        </p:sp>
        <p:sp>
          <p:nvSpPr>
            <p:cNvPr id="275529" name="Text Box 73"/>
            <p:cNvSpPr txBox="1">
              <a:spLocks noChangeArrowheads="1"/>
            </p:cNvSpPr>
            <p:nvPr/>
          </p:nvSpPr>
          <p:spPr bwMode="auto">
            <a:xfrm>
              <a:off x="4752" y="2592"/>
              <a:ext cx="196" cy="233"/>
            </a:xfrm>
            <a:prstGeom prst="rect">
              <a:avLst/>
            </a:prstGeom>
            <a:grpFill/>
            <a:ln w="9525">
              <a:solidFill>
                <a:srgbClr val="FF99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>
                  <a:latin typeface="Tahoma" pitchFamily="34" charset="0"/>
                </a:rPr>
                <a:t>7</a:t>
              </a:r>
            </a:p>
          </p:txBody>
        </p:sp>
        <p:sp>
          <p:nvSpPr>
            <p:cNvPr id="275530" name="Text Box 74"/>
            <p:cNvSpPr txBox="1">
              <a:spLocks noChangeArrowheads="1"/>
            </p:cNvSpPr>
            <p:nvPr/>
          </p:nvSpPr>
          <p:spPr bwMode="auto">
            <a:xfrm>
              <a:off x="3984" y="2592"/>
              <a:ext cx="196" cy="233"/>
            </a:xfrm>
            <a:prstGeom prst="rect">
              <a:avLst/>
            </a:prstGeom>
            <a:grpFill/>
            <a:ln w="9525">
              <a:solidFill>
                <a:srgbClr val="FF99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>
                  <a:latin typeface="Tahoma" pitchFamily="34" charset="0"/>
                </a:rPr>
                <a:t>8</a:t>
              </a:r>
            </a:p>
          </p:txBody>
        </p:sp>
      </p:grpSp>
      <p:sp>
        <p:nvSpPr>
          <p:cNvPr id="275531" name="Line 75"/>
          <p:cNvSpPr>
            <a:spLocks noChangeShapeType="1"/>
          </p:cNvSpPr>
          <p:nvPr/>
        </p:nvSpPr>
        <p:spPr bwMode="auto">
          <a:xfrm flipH="1">
            <a:off x="3155302" y="3811555"/>
            <a:ext cx="281940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75532" name="Line 76"/>
          <p:cNvSpPr>
            <a:spLocks noChangeShapeType="1"/>
          </p:cNvSpPr>
          <p:nvPr/>
        </p:nvSpPr>
        <p:spPr bwMode="auto">
          <a:xfrm>
            <a:off x="5898502" y="3811555"/>
            <a:ext cx="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75533" name="Line 77"/>
          <p:cNvSpPr>
            <a:spLocks noChangeShapeType="1"/>
          </p:cNvSpPr>
          <p:nvPr/>
        </p:nvSpPr>
        <p:spPr bwMode="auto">
          <a:xfrm>
            <a:off x="5898502" y="3811555"/>
            <a:ext cx="266700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9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955800" y="342900"/>
            <a:ext cx="8229600" cy="609600"/>
          </a:xfrm>
        </p:spPr>
        <p:txBody>
          <a:bodyPr>
            <a:normAutofit/>
          </a:bodyPr>
          <a:lstStyle/>
          <a:p>
            <a:r>
              <a:rPr lang="en-US"/>
              <a:t>Heuristics for 8-Puzzle Problem</a:t>
            </a:r>
          </a:p>
        </p:txBody>
      </p:sp>
      <p:sp>
        <p:nvSpPr>
          <p:cNvPr id="535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1524000"/>
            <a:ext cx="8229600" cy="5041900"/>
          </a:xfrm>
        </p:spPr>
        <p:txBody>
          <a:bodyPr>
            <a:normAutofit fontScale="92500" lnSpcReduction="10000"/>
          </a:bodyPr>
          <a:lstStyle/>
          <a:p>
            <a:r>
              <a:rPr lang="en-US" sz="2500" dirty="0"/>
              <a:t>In total, there are a possible of 9! or </a:t>
            </a:r>
            <a:r>
              <a:rPr lang="en-US" sz="2500" b="1" dirty="0"/>
              <a:t>362,880 possible states</a:t>
            </a:r>
            <a:r>
              <a:rPr lang="en-US" sz="2500" dirty="0"/>
              <a:t>. </a:t>
            </a:r>
          </a:p>
          <a:p>
            <a:r>
              <a:rPr lang="en-US" sz="2500" dirty="0"/>
              <a:t>However, with a good heuristic function, it is possible to reduce the number of visited states to less than 50.</a:t>
            </a:r>
          </a:p>
          <a:p>
            <a:endParaRPr lang="en-US" sz="1100" dirty="0"/>
          </a:p>
          <a:p>
            <a:r>
              <a:rPr lang="en-US" sz="2500" dirty="0"/>
              <a:t>Some possible heuristics for 8-Puzzle:</a:t>
            </a:r>
          </a:p>
          <a:p>
            <a:endParaRPr lang="en-US" sz="900" dirty="0"/>
          </a:p>
          <a:p>
            <a:pPr lvl="1"/>
            <a:r>
              <a:rPr lang="en-US" i="1" dirty="0"/>
              <a:t>h</a:t>
            </a:r>
            <a:r>
              <a:rPr lang="en-US" dirty="0"/>
              <a:t>1(</a:t>
            </a:r>
            <a:r>
              <a:rPr lang="en-US" i="1" dirty="0"/>
              <a:t>n</a:t>
            </a:r>
            <a:r>
              <a:rPr lang="en-US" dirty="0"/>
              <a:t>) = no. of misplaced tiles</a:t>
            </a:r>
          </a:p>
          <a:p>
            <a:pPr lvl="2"/>
            <a:r>
              <a:rPr lang="en-US" dirty="0"/>
              <a:t>may have many plateaus (indistinguishable states)</a:t>
            </a:r>
          </a:p>
          <a:p>
            <a:pPr lvl="2"/>
            <a:r>
              <a:rPr lang="en-US" dirty="0"/>
              <a:t>doesn’t captures the number of moves to get to the right place</a:t>
            </a:r>
          </a:p>
          <a:p>
            <a:pPr lvl="1"/>
            <a:endParaRPr lang="en-US" sz="900" dirty="0"/>
          </a:p>
          <a:p>
            <a:pPr lvl="1"/>
            <a:r>
              <a:rPr lang="en-US" i="1" dirty="0"/>
              <a:t>h</a:t>
            </a:r>
            <a:r>
              <a:rPr lang="en-US" dirty="0"/>
              <a:t>2(</a:t>
            </a:r>
            <a:r>
              <a:rPr lang="en-US" i="1" dirty="0"/>
              <a:t>n</a:t>
            </a:r>
            <a:r>
              <a:rPr lang="en-US" dirty="0"/>
              <a:t>) = sum of Manhattan distances (i.e., no. of squares from desired location of each tile)</a:t>
            </a:r>
          </a:p>
          <a:p>
            <a:pPr lvl="2"/>
            <a:r>
              <a:rPr lang="en-US" dirty="0"/>
              <a:t>doesn’t capture the importance of sequencing tiles (putting them in the right order)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979377293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15900"/>
            <a:ext cx="8229600" cy="609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Heuristics for 8-Puzzle Problem</a:t>
            </a:r>
          </a:p>
        </p:txBody>
      </p:sp>
      <p:sp>
        <p:nvSpPr>
          <p:cNvPr id="536580" name="Rectangle 4"/>
          <p:cNvSpPr>
            <a:spLocks noChangeAspect="1" noChangeArrowheads="1"/>
          </p:cNvSpPr>
          <p:nvPr/>
        </p:nvSpPr>
        <p:spPr bwMode="auto">
          <a:xfrm>
            <a:off x="3338514" y="1212851"/>
            <a:ext cx="1870075" cy="17065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6581" name="Line 5"/>
          <p:cNvSpPr>
            <a:spLocks noChangeShapeType="1"/>
          </p:cNvSpPr>
          <p:nvPr/>
        </p:nvSpPr>
        <p:spPr bwMode="auto">
          <a:xfrm flipH="1">
            <a:off x="4581525" y="1212850"/>
            <a:ext cx="1588" cy="17160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6582" name="Line 6"/>
          <p:cNvSpPr>
            <a:spLocks noChangeAspect="1" noChangeShapeType="1"/>
          </p:cNvSpPr>
          <p:nvPr/>
        </p:nvSpPr>
        <p:spPr bwMode="auto">
          <a:xfrm>
            <a:off x="3338514" y="1778000"/>
            <a:ext cx="188118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6583" name="Line 7"/>
          <p:cNvSpPr>
            <a:spLocks noChangeAspect="1" noChangeShapeType="1"/>
          </p:cNvSpPr>
          <p:nvPr/>
        </p:nvSpPr>
        <p:spPr bwMode="auto">
          <a:xfrm>
            <a:off x="3327400" y="2343150"/>
            <a:ext cx="188118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6584" name="Rectangle 8"/>
          <p:cNvSpPr>
            <a:spLocks noChangeAspect="1" noChangeArrowheads="1"/>
          </p:cNvSpPr>
          <p:nvPr/>
        </p:nvSpPr>
        <p:spPr bwMode="auto">
          <a:xfrm>
            <a:off x="3398838" y="1258889"/>
            <a:ext cx="488950" cy="4540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b="1">
                <a:latin typeface="Times New Roman" pitchFamily="18" charset="0"/>
              </a:rPr>
              <a:t>5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536585" name="Rectangle 9"/>
          <p:cNvSpPr>
            <a:spLocks noChangeAspect="1" noChangeArrowheads="1"/>
          </p:cNvSpPr>
          <p:nvPr/>
        </p:nvSpPr>
        <p:spPr bwMode="auto">
          <a:xfrm>
            <a:off x="4029075" y="1258889"/>
            <a:ext cx="488950" cy="4540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b="1">
                <a:latin typeface="Times New Roman" pitchFamily="18" charset="0"/>
              </a:rPr>
              <a:t>4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536586" name="Rectangle 10"/>
          <p:cNvSpPr>
            <a:spLocks noChangeAspect="1" noChangeArrowheads="1"/>
          </p:cNvSpPr>
          <p:nvPr/>
        </p:nvSpPr>
        <p:spPr bwMode="auto">
          <a:xfrm>
            <a:off x="4029075" y="2389189"/>
            <a:ext cx="488950" cy="4540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b="1">
                <a:latin typeface="Times New Roman" pitchFamily="18" charset="0"/>
              </a:rPr>
              <a:t>3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536587" name="Rectangle 11"/>
          <p:cNvSpPr>
            <a:spLocks noChangeAspect="1" noChangeArrowheads="1"/>
          </p:cNvSpPr>
          <p:nvPr/>
        </p:nvSpPr>
        <p:spPr bwMode="auto">
          <a:xfrm>
            <a:off x="3398838" y="1824039"/>
            <a:ext cx="488950" cy="4540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b="1">
                <a:latin typeface="Times New Roman" pitchFamily="18" charset="0"/>
              </a:rPr>
              <a:t>6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536588" name="Rectangle 12"/>
          <p:cNvSpPr>
            <a:spLocks noChangeAspect="1" noChangeArrowheads="1"/>
          </p:cNvSpPr>
          <p:nvPr/>
        </p:nvSpPr>
        <p:spPr bwMode="auto">
          <a:xfrm>
            <a:off x="4029075" y="1824039"/>
            <a:ext cx="488950" cy="4540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b="1">
                <a:latin typeface="Times New Roman" pitchFamily="18" charset="0"/>
              </a:rPr>
              <a:t>1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536589" name="Rectangle 13"/>
          <p:cNvSpPr>
            <a:spLocks noChangeAspect="1" noChangeArrowheads="1"/>
          </p:cNvSpPr>
          <p:nvPr/>
        </p:nvSpPr>
        <p:spPr bwMode="auto">
          <a:xfrm>
            <a:off x="4648200" y="1824039"/>
            <a:ext cx="490538" cy="4540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b="1">
                <a:latin typeface="Times New Roman" pitchFamily="18" charset="0"/>
              </a:rPr>
              <a:t>8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536590" name="Rectangle 14"/>
          <p:cNvSpPr>
            <a:spLocks noChangeAspect="1" noChangeArrowheads="1"/>
          </p:cNvSpPr>
          <p:nvPr/>
        </p:nvSpPr>
        <p:spPr bwMode="auto">
          <a:xfrm>
            <a:off x="3387725" y="2398714"/>
            <a:ext cx="488950" cy="4540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b="1">
                <a:latin typeface="Times New Roman" pitchFamily="18" charset="0"/>
              </a:rPr>
              <a:t>7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536591" name="Rectangle 15"/>
          <p:cNvSpPr>
            <a:spLocks noChangeAspect="1" noChangeArrowheads="1"/>
          </p:cNvSpPr>
          <p:nvPr/>
        </p:nvSpPr>
        <p:spPr bwMode="auto">
          <a:xfrm>
            <a:off x="4637089" y="2398714"/>
            <a:ext cx="490537" cy="4540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b="1">
                <a:latin typeface="Times New Roman" pitchFamily="18" charset="0"/>
              </a:rPr>
              <a:t>2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536592" name="Rectangle 16"/>
          <p:cNvSpPr>
            <a:spLocks noChangeAspect="1" noChangeArrowheads="1"/>
          </p:cNvSpPr>
          <p:nvPr/>
        </p:nvSpPr>
        <p:spPr bwMode="auto">
          <a:xfrm>
            <a:off x="6526214" y="1200151"/>
            <a:ext cx="1819275" cy="17192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6593" name="Line 17"/>
          <p:cNvSpPr>
            <a:spLocks noChangeAspect="1" noChangeShapeType="1"/>
          </p:cNvSpPr>
          <p:nvPr/>
        </p:nvSpPr>
        <p:spPr bwMode="auto">
          <a:xfrm>
            <a:off x="7138988" y="1195389"/>
            <a:ext cx="0" cy="17176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6594" name="Line 18"/>
          <p:cNvSpPr>
            <a:spLocks noChangeShapeType="1"/>
          </p:cNvSpPr>
          <p:nvPr/>
        </p:nvSpPr>
        <p:spPr bwMode="auto">
          <a:xfrm flipH="1">
            <a:off x="7735889" y="1200150"/>
            <a:ext cx="1587" cy="17287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6595" name="Line 19"/>
          <p:cNvSpPr>
            <a:spLocks noChangeAspect="1" noChangeShapeType="1"/>
          </p:cNvSpPr>
          <p:nvPr/>
        </p:nvSpPr>
        <p:spPr bwMode="auto">
          <a:xfrm>
            <a:off x="6526214" y="1770063"/>
            <a:ext cx="183038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6596" name="Line 20"/>
          <p:cNvSpPr>
            <a:spLocks noChangeAspect="1" noChangeShapeType="1"/>
          </p:cNvSpPr>
          <p:nvPr/>
        </p:nvSpPr>
        <p:spPr bwMode="auto">
          <a:xfrm>
            <a:off x="6515100" y="2339975"/>
            <a:ext cx="183038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6597" name="Rectangle 21"/>
          <p:cNvSpPr>
            <a:spLocks noChangeAspect="1" noChangeArrowheads="1"/>
          </p:cNvSpPr>
          <p:nvPr/>
        </p:nvSpPr>
        <p:spPr bwMode="auto">
          <a:xfrm>
            <a:off x="6583363" y="1246188"/>
            <a:ext cx="47625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b="1">
                <a:latin typeface="Times New Roman" pitchFamily="18" charset="0"/>
              </a:rPr>
              <a:t>1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536598" name="Rectangle 22"/>
          <p:cNvSpPr>
            <a:spLocks noChangeAspect="1" noChangeArrowheads="1"/>
          </p:cNvSpPr>
          <p:nvPr/>
        </p:nvSpPr>
        <p:spPr bwMode="auto">
          <a:xfrm>
            <a:off x="7197725" y="1246188"/>
            <a:ext cx="47625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b="1">
                <a:latin typeface="Times New Roman" pitchFamily="18" charset="0"/>
              </a:rPr>
              <a:t>2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536599" name="Rectangle 23"/>
          <p:cNvSpPr>
            <a:spLocks noChangeAspect="1" noChangeArrowheads="1"/>
          </p:cNvSpPr>
          <p:nvPr/>
        </p:nvSpPr>
        <p:spPr bwMode="auto">
          <a:xfrm>
            <a:off x="7197725" y="2384425"/>
            <a:ext cx="476250" cy="4587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b="1">
                <a:latin typeface="Times New Roman" pitchFamily="18" charset="0"/>
              </a:rPr>
              <a:t>6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536600" name="Rectangle 24"/>
          <p:cNvSpPr>
            <a:spLocks noChangeAspect="1" noChangeArrowheads="1"/>
          </p:cNvSpPr>
          <p:nvPr/>
        </p:nvSpPr>
        <p:spPr bwMode="auto">
          <a:xfrm>
            <a:off x="6583363" y="1816100"/>
            <a:ext cx="47625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b="1">
                <a:latin typeface="Times New Roman" pitchFamily="18" charset="0"/>
              </a:rPr>
              <a:t>8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536601" name="Rectangle 25"/>
          <p:cNvSpPr>
            <a:spLocks noChangeAspect="1" noChangeArrowheads="1"/>
          </p:cNvSpPr>
          <p:nvPr/>
        </p:nvSpPr>
        <p:spPr bwMode="auto">
          <a:xfrm>
            <a:off x="7800975" y="1255714"/>
            <a:ext cx="476250" cy="4587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b="1">
                <a:latin typeface="Times New Roman" pitchFamily="18" charset="0"/>
              </a:rPr>
              <a:t>3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536602" name="Rectangle 26"/>
          <p:cNvSpPr>
            <a:spLocks noChangeAspect="1" noChangeArrowheads="1"/>
          </p:cNvSpPr>
          <p:nvPr/>
        </p:nvSpPr>
        <p:spPr bwMode="auto">
          <a:xfrm>
            <a:off x="7800975" y="1816100"/>
            <a:ext cx="47625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b="1">
                <a:latin typeface="Times New Roman" pitchFamily="18" charset="0"/>
              </a:rPr>
              <a:t>4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536603" name="Rectangle 27"/>
          <p:cNvSpPr>
            <a:spLocks noChangeAspect="1" noChangeArrowheads="1"/>
          </p:cNvSpPr>
          <p:nvPr/>
        </p:nvSpPr>
        <p:spPr bwMode="auto">
          <a:xfrm>
            <a:off x="6573838" y="2395538"/>
            <a:ext cx="47625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b="1">
                <a:latin typeface="Times New Roman" pitchFamily="18" charset="0"/>
              </a:rPr>
              <a:t>7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536604" name="Rectangle 28"/>
          <p:cNvSpPr>
            <a:spLocks noChangeAspect="1" noChangeArrowheads="1"/>
          </p:cNvSpPr>
          <p:nvPr/>
        </p:nvSpPr>
        <p:spPr bwMode="auto">
          <a:xfrm>
            <a:off x="7789863" y="2395538"/>
            <a:ext cx="47625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b="1">
                <a:latin typeface="Times New Roman" pitchFamily="18" charset="0"/>
              </a:rPr>
              <a:t>5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536605" name="Text Box 29"/>
          <p:cNvSpPr txBox="1">
            <a:spLocks noChangeArrowheads="1"/>
          </p:cNvSpPr>
          <p:nvPr/>
        </p:nvSpPr>
        <p:spPr bwMode="auto">
          <a:xfrm>
            <a:off x="3603626" y="2979738"/>
            <a:ext cx="1425575" cy="3667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i="1">
                <a:latin typeface="Times New Roman" pitchFamily="18" charset="0"/>
              </a:rPr>
              <a:t>s = start state</a:t>
            </a:r>
          </a:p>
        </p:txBody>
      </p:sp>
      <p:sp>
        <p:nvSpPr>
          <p:cNvPr id="536606" name="Text Box 30"/>
          <p:cNvSpPr txBox="1">
            <a:spLocks noChangeArrowheads="1"/>
          </p:cNvSpPr>
          <p:nvPr/>
        </p:nvSpPr>
        <p:spPr bwMode="auto">
          <a:xfrm>
            <a:off x="6740526" y="3005138"/>
            <a:ext cx="1438275" cy="3667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i="1">
                <a:latin typeface="Times New Roman" pitchFamily="18" charset="0"/>
              </a:rPr>
              <a:t>g = goal state</a:t>
            </a:r>
          </a:p>
        </p:txBody>
      </p:sp>
      <p:sp>
        <p:nvSpPr>
          <p:cNvPr id="536607" name="Line 31"/>
          <p:cNvSpPr>
            <a:spLocks noChangeAspect="1" noChangeShapeType="1"/>
          </p:cNvSpPr>
          <p:nvPr/>
        </p:nvSpPr>
        <p:spPr bwMode="auto">
          <a:xfrm>
            <a:off x="3951288" y="1195389"/>
            <a:ext cx="0" cy="17176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917372" y="4068762"/>
            <a:ext cx="659052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0000CC"/>
              </a:buClr>
            </a:pPr>
            <a:r>
              <a:rPr lang="en-US" sz="2400" dirty="0"/>
              <a:t>h1(N)  = number of misplaced tiles</a:t>
            </a:r>
          </a:p>
          <a:p>
            <a:pPr lvl="1">
              <a:buClr>
                <a:srgbClr val="0000CC"/>
              </a:buClr>
            </a:pPr>
            <a:r>
              <a:rPr lang="en-US" sz="2400" dirty="0"/>
              <a:t>h1(s) = 7</a:t>
            </a:r>
          </a:p>
          <a:p>
            <a:pPr>
              <a:buClr>
                <a:srgbClr val="0000CC"/>
              </a:buClr>
            </a:pPr>
            <a:r>
              <a:rPr lang="en-US" sz="2400" dirty="0"/>
              <a:t> h2(N) = sum of the (Manhattan) distances of every tile to its goal position</a:t>
            </a:r>
          </a:p>
          <a:p>
            <a:pPr lvl="1">
              <a:buClr>
                <a:srgbClr val="0000CC"/>
              </a:buClr>
            </a:pPr>
            <a:r>
              <a:rPr lang="en-US" sz="2400" dirty="0"/>
              <a:t>h2(s) = 4 + 2 + 2 + 3 + 3 + 0 + 2 + 2 = 18</a:t>
            </a:r>
          </a:p>
        </p:txBody>
      </p:sp>
    </p:spTree>
    <p:extLst>
      <p:ext uri="{BB962C8B-B14F-4D97-AF65-F5344CB8AC3E}">
        <p14:creationId xmlns:p14="http://schemas.microsoft.com/office/powerpoint/2010/main" val="1475831523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41" name="Rectangle 13"/>
          <p:cNvSpPr>
            <a:spLocks noChangeArrowheads="1"/>
          </p:cNvSpPr>
          <p:nvPr/>
        </p:nvSpPr>
        <p:spPr bwMode="auto">
          <a:xfrm>
            <a:off x="4457701" y="171451"/>
            <a:ext cx="5819775" cy="650557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560130" name="Picture 2" descr="8puzzle1"/>
          <p:cNvPicPr>
            <a:picLocks noGrp="1" noChangeAspect="1" noChangeArrowheads="1"/>
          </p:cNvPicPr>
          <p:nvPr>
            <p:ph/>
          </p:nvPr>
        </p:nvPicPr>
        <p:blipFill>
          <a:blip r:embed="rId3"/>
          <a:srcRect b="85779"/>
          <a:stretch>
            <a:fillRect/>
          </a:stretch>
        </p:blipFill>
        <p:spPr>
          <a:xfrm>
            <a:off x="4595813" y="292100"/>
            <a:ext cx="5561012" cy="895350"/>
          </a:xfrm>
          <a:noFill/>
          <a:ln/>
        </p:spPr>
      </p:pic>
      <p:sp>
        <p:nvSpPr>
          <p:cNvPr id="560131" name="Rectangle 3"/>
          <p:cNvSpPr>
            <a:spLocks noChangeArrowheads="1"/>
          </p:cNvSpPr>
          <p:nvPr/>
        </p:nvSpPr>
        <p:spPr bwMode="auto">
          <a:xfrm>
            <a:off x="1463677" y="373063"/>
            <a:ext cx="2686050" cy="2046714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Font typeface="Marlett" pitchFamily="2" charset="2"/>
              <a:buNone/>
            </a:pPr>
            <a:r>
              <a:rPr lang="en-US" sz="1600" b="1" dirty="0">
                <a:solidFill>
                  <a:schemeClr val="bg2"/>
                </a:solidFill>
              </a:rPr>
              <a:t>A* search for an instance of 8-puzzle with h1 (sum of misplaced tiles).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Font typeface="Marlett" pitchFamily="2" charset="2"/>
              <a:buNone/>
            </a:pPr>
            <a:endParaRPr lang="en-US" sz="900" b="1" dirty="0">
              <a:solidFill>
                <a:schemeClr val="bg2"/>
              </a:solidFill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Font typeface="Marlett" pitchFamily="2" charset="2"/>
              <a:buNone/>
            </a:pPr>
            <a:r>
              <a:rPr lang="en-US" sz="1600" b="1" dirty="0">
                <a:solidFill>
                  <a:schemeClr val="bg2"/>
                </a:solidFill>
              </a:rPr>
              <a:t>g(n) assumes each move has a cost of 1.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Font typeface="Marlett" pitchFamily="2" charset="2"/>
              <a:buNone/>
            </a:pPr>
            <a:endParaRPr lang="en-US" sz="900" b="1" dirty="0">
              <a:solidFill>
                <a:schemeClr val="bg2"/>
              </a:solidFill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Font typeface="Marlett" pitchFamily="2" charset="2"/>
              <a:buNone/>
            </a:pPr>
            <a:r>
              <a:rPr lang="en-US" sz="1600" b="1" dirty="0">
                <a:solidFill>
                  <a:schemeClr val="bg2"/>
                </a:solidFill>
              </a:rPr>
              <a:t>Here we assume repeated state checking.</a:t>
            </a:r>
          </a:p>
        </p:txBody>
      </p:sp>
      <p:sp>
        <p:nvSpPr>
          <p:cNvPr id="560132" name="Text Box 4"/>
          <p:cNvSpPr txBox="1">
            <a:spLocks noChangeArrowheads="1"/>
          </p:cNvSpPr>
          <p:nvPr/>
        </p:nvSpPr>
        <p:spPr bwMode="auto">
          <a:xfrm>
            <a:off x="4708525" y="620714"/>
            <a:ext cx="1658938" cy="3460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b="1" i="1">
                <a:solidFill>
                  <a:schemeClr val="accent2"/>
                </a:solidFill>
                <a:latin typeface="Times New Roman" pitchFamily="18" charset="0"/>
              </a:rPr>
              <a:t>f</a:t>
            </a:r>
            <a:r>
              <a:rPr lang="en-US" sz="1600" b="1">
                <a:solidFill>
                  <a:schemeClr val="accent2"/>
                </a:solidFill>
                <a:latin typeface="Times New Roman" pitchFamily="18" charset="0"/>
              </a:rPr>
              <a:t>(</a:t>
            </a:r>
            <a:r>
              <a:rPr lang="en-US" sz="1600" b="1" i="1">
                <a:solidFill>
                  <a:schemeClr val="accent2"/>
                </a:solidFill>
                <a:latin typeface="Times New Roman" pitchFamily="18" charset="0"/>
              </a:rPr>
              <a:t>n</a:t>
            </a:r>
            <a:r>
              <a:rPr lang="en-US" sz="1600" b="1">
                <a:solidFill>
                  <a:schemeClr val="accent2"/>
                </a:solidFill>
                <a:latin typeface="Times New Roman" pitchFamily="18" charset="0"/>
              </a:rPr>
              <a:t>) = </a:t>
            </a:r>
            <a:r>
              <a:rPr lang="en-US" sz="1600" b="1" i="1">
                <a:solidFill>
                  <a:schemeClr val="accent2"/>
                </a:solidFill>
                <a:latin typeface="Times New Roman" pitchFamily="18" charset="0"/>
              </a:rPr>
              <a:t>g</a:t>
            </a:r>
            <a:r>
              <a:rPr lang="en-US" sz="1600" b="1">
                <a:solidFill>
                  <a:schemeClr val="accent2"/>
                </a:solidFill>
                <a:latin typeface="Times New Roman" pitchFamily="18" charset="0"/>
              </a:rPr>
              <a:t>(</a:t>
            </a:r>
            <a:r>
              <a:rPr lang="en-US" sz="1600" b="1" i="1">
                <a:solidFill>
                  <a:schemeClr val="accent2"/>
                </a:solidFill>
                <a:latin typeface="Times New Roman" pitchFamily="18" charset="0"/>
              </a:rPr>
              <a:t>n</a:t>
            </a:r>
            <a:r>
              <a:rPr lang="en-US" sz="1600" b="1">
                <a:solidFill>
                  <a:schemeClr val="accent2"/>
                </a:solidFill>
                <a:latin typeface="Times New Roman" pitchFamily="18" charset="0"/>
              </a:rPr>
              <a:t>) + </a:t>
            </a:r>
            <a:r>
              <a:rPr lang="en-US" sz="1600" b="1" i="1">
                <a:solidFill>
                  <a:schemeClr val="accent2"/>
                </a:solidFill>
                <a:latin typeface="Times New Roman" pitchFamily="18" charset="0"/>
              </a:rPr>
              <a:t>h</a:t>
            </a:r>
            <a:r>
              <a:rPr lang="en-US" sz="1600" b="1">
                <a:solidFill>
                  <a:schemeClr val="accent2"/>
                </a:solidFill>
                <a:latin typeface="Times New Roman" pitchFamily="18" charset="0"/>
              </a:rPr>
              <a:t>(</a:t>
            </a:r>
            <a:r>
              <a:rPr lang="en-US" sz="1600" b="1" i="1">
                <a:solidFill>
                  <a:schemeClr val="accent2"/>
                </a:solidFill>
                <a:latin typeface="Times New Roman" pitchFamily="18" charset="0"/>
              </a:rPr>
              <a:t>n</a:t>
            </a:r>
            <a:r>
              <a:rPr lang="en-US" sz="1600" b="1">
                <a:solidFill>
                  <a:schemeClr val="accent2"/>
                </a:solidFill>
                <a:latin typeface="Times New Roman" pitchFamily="18" charset="0"/>
              </a:rPr>
              <a:t>)</a:t>
            </a:r>
          </a:p>
        </p:txBody>
      </p:sp>
      <p:sp>
        <p:nvSpPr>
          <p:cNvPr id="560142" name="Line 14"/>
          <p:cNvSpPr>
            <a:spLocks noChangeShapeType="1"/>
          </p:cNvSpPr>
          <p:nvPr/>
        </p:nvSpPr>
        <p:spPr bwMode="auto">
          <a:xfrm>
            <a:off x="6381750" y="809625"/>
            <a:ext cx="781050" cy="381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411098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116" name="Rectangle 12"/>
          <p:cNvSpPr>
            <a:spLocks noChangeArrowheads="1"/>
          </p:cNvSpPr>
          <p:nvPr/>
        </p:nvSpPr>
        <p:spPr bwMode="auto">
          <a:xfrm>
            <a:off x="4476751" y="171450"/>
            <a:ext cx="5838825" cy="657225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559106" name="Picture 2" descr="8puzzle1"/>
          <p:cNvPicPr>
            <a:picLocks noGrp="1" noChangeAspect="1" noChangeArrowheads="1"/>
          </p:cNvPicPr>
          <p:nvPr>
            <p:ph/>
          </p:nvPr>
        </p:nvPicPr>
        <p:blipFill>
          <a:blip r:embed="rId3"/>
          <a:srcRect b="69894"/>
          <a:stretch>
            <a:fillRect/>
          </a:stretch>
        </p:blipFill>
        <p:spPr>
          <a:xfrm>
            <a:off x="4595813" y="292101"/>
            <a:ext cx="5561012" cy="1895475"/>
          </a:xfrm>
          <a:noFill/>
          <a:ln/>
        </p:spPr>
      </p:pic>
      <p:sp>
        <p:nvSpPr>
          <p:cNvPr id="559108" name="Text Box 4"/>
          <p:cNvSpPr txBox="1">
            <a:spLocks noChangeArrowheads="1"/>
          </p:cNvSpPr>
          <p:nvPr/>
        </p:nvSpPr>
        <p:spPr bwMode="auto">
          <a:xfrm>
            <a:off x="4708525" y="620714"/>
            <a:ext cx="1658938" cy="3460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b="1" i="1">
                <a:solidFill>
                  <a:schemeClr val="accent2"/>
                </a:solidFill>
                <a:latin typeface="Times New Roman" pitchFamily="18" charset="0"/>
              </a:rPr>
              <a:t>f</a:t>
            </a:r>
            <a:r>
              <a:rPr lang="en-US" sz="1600" b="1">
                <a:solidFill>
                  <a:schemeClr val="accent2"/>
                </a:solidFill>
                <a:latin typeface="Times New Roman" pitchFamily="18" charset="0"/>
              </a:rPr>
              <a:t>(</a:t>
            </a:r>
            <a:r>
              <a:rPr lang="en-US" sz="1600" b="1" i="1">
                <a:solidFill>
                  <a:schemeClr val="accent2"/>
                </a:solidFill>
                <a:latin typeface="Times New Roman" pitchFamily="18" charset="0"/>
              </a:rPr>
              <a:t>n</a:t>
            </a:r>
            <a:r>
              <a:rPr lang="en-US" sz="1600" b="1">
                <a:solidFill>
                  <a:schemeClr val="accent2"/>
                </a:solidFill>
                <a:latin typeface="Times New Roman" pitchFamily="18" charset="0"/>
              </a:rPr>
              <a:t>) = </a:t>
            </a:r>
            <a:r>
              <a:rPr lang="en-US" sz="1600" b="1" i="1">
                <a:solidFill>
                  <a:schemeClr val="accent2"/>
                </a:solidFill>
                <a:latin typeface="Times New Roman" pitchFamily="18" charset="0"/>
              </a:rPr>
              <a:t>g</a:t>
            </a:r>
            <a:r>
              <a:rPr lang="en-US" sz="1600" b="1">
                <a:solidFill>
                  <a:schemeClr val="accent2"/>
                </a:solidFill>
                <a:latin typeface="Times New Roman" pitchFamily="18" charset="0"/>
              </a:rPr>
              <a:t>(</a:t>
            </a:r>
            <a:r>
              <a:rPr lang="en-US" sz="1600" b="1" i="1">
                <a:solidFill>
                  <a:schemeClr val="accent2"/>
                </a:solidFill>
                <a:latin typeface="Times New Roman" pitchFamily="18" charset="0"/>
              </a:rPr>
              <a:t>n</a:t>
            </a:r>
            <a:r>
              <a:rPr lang="en-US" sz="1600" b="1">
                <a:solidFill>
                  <a:schemeClr val="accent2"/>
                </a:solidFill>
                <a:latin typeface="Times New Roman" pitchFamily="18" charset="0"/>
              </a:rPr>
              <a:t>) + </a:t>
            </a:r>
            <a:r>
              <a:rPr lang="en-US" sz="1600" b="1" i="1">
                <a:solidFill>
                  <a:schemeClr val="accent2"/>
                </a:solidFill>
                <a:latin typeface="Times New Roman" pitchFamily="18" charset="0"/>
              </a:rPr>
              <a:t>h</a:t>
            </a:r>
            <a:r>
              <a:rPr lang="en-US" sz="1600" b="1">
                <a:solidFill>
                  <a:schemeClr val="accent2"/>
                </a:solidFill>
                <a:latin typeface="Times New Roman" pitchFamily="18" charset="0"/>
              </a:rPr>
              <a:t>(</a:t>
            </a:r>
            <a:r>
              <a:rPr lang="en-US" sz="1600" b="1" i="1">
                <a:solidFill>
                  <a:schemeClr val="accent2"/>
                </a:solidFill>
                <a:latin typeface="Times New Roman" pitchFamily="18" charset="0"/>
              </a:rPr>
              <a:t>n</a:t>
            </a:r>
            <a:r>
              <a:rPr lang="en-US" sz="1600" b="1">
                <a:solidFill>
                  <a:schemeClr val="accent2"/>
                </a:solidFill>
                <a:latin typeface="Times New Roman" pitchFamily="18" charset="0"/>
              </a:rPr>
              <a:t>)</a:t>
            </a:r>
          </a:p>
        </p:txBody>
      </p:sp>
      <p:sp>
        <p:nvSpPr>
          <p:cNvPr id="559110" name="Freeform 6"/>
          <p:cNvSpPr>
            <a:spLocks/>
          </p:cNvSpPr>
          <p:nvPr/>
        </p:nvSpPr>
        <p:spPr bwMode="auto">
          <a:xfrm>
            <a:off x="5276850" y="966789"/>
            <a:ext cx="414338" cy="854075"/>
          </a:xfrm>
          <a:custGeom>
            <a:avLst/>
            <a:gdLst/>
            <a:ahLst/>
            <a:cxnLst>
              <a:cxn ang="0">
                <a:pos x="163" y="0"/>
              </a:cxn>
              <a:cxn ang="0">
                <a:pos x="16" y="277"/>
              </a:cxn>
              <a:cxn ang="0">
                <a:pos x="261" y="538"/>
              </a:cxn>
            </a:cxnLst>
            <a:rect l="0" t="0" r="r" b="b"/>
            <a:pathLst>
              <a:path w="261" h="538">
                <a:moveTo>
                  <a:pt x="163" y="0"/>
                </a:moveTo>
                <a:cubicBezTo>
                  <a:pt x="81" y="93"/>
                  <a:pt x="0" y="187"/>
                  <a:pt x="16" y="277"/>
                </a:cubicBezTo>
                <a:cubicBezTo>
                  <a:pt x="32" y="367"/>
                  <a:pt x="146" y="452"/>
                  <a:pt x="261" y="538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59112" name="Text Box 8"/>
          <p:cNvSpPr txBox="1">
            <a:spLocks noChangeArrowheads="1"/>
          </p:cNvSpPr>
          <p:nvPr/>
        </p:nvSpPr>
        <p:spPr bwMode="auto">
          <a:xfrm>
            <a:off x="9010310" y="454026"/>
            <a:ext cx="950004" cy="5847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600" b="1" i="1">
                <a:solidFill>
                  <a:schemeClr val="accent2"/>
                </a:solidFill>
              </a:rPr>
              <a:t>Order of </a:t>
            </a:r>
          </a:p>
          <a:p>
            <a:pPr algn="ctr"/>
            <a:r>
              <a:rPr lang="en-US" sz="1600" b="1" i="1">
                <a:solidFill>
                  <a:schemeClr val="accent2"/>
                </a:solidFill>
              </a:rPr>
              <a:t>expansion</a:t>
            </a:r>
            <a:endParaRPr lang="en-US" sz="1600" b="1">
              <a:solidFill>
                <a:schemeClr val="accent2"/>
              </a:solidFill>
            </a:endParaRPr>
          </a:p>
        </p:txBody>
      </p:sp>
      <p:sp>
        <p:nvSpPr>
          <p:cNvPr id="559113" name="Line 9"/>
          <p:cNvSpPr>
            <a:spLocks noChangeShapeType="1"/>
          </p:cNvSpPr>
          <p:nvPr/>
        </p:nvSpPr>
        <p:spPr bwMode="auto">
          <a:xfrm flipH="1" flipV="1">
            <a:off x="7610476" y="390526"/>
            <a:ext cx="1266825" cy="35242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59114" name="Line 10"/>
          <p:cNvSpPr>
            <a:spLocks noChangeShapeType="1"/>
          </p:cNvSpPr>
          <p:nvPr/>
        </p:nvSpPr>
        <p:spPr bwMode="auto">
          <a:xfrm flipH="1">
            <a:off x="7572375" y="904875"/>
            <a:ext cx="1333500" cy="5143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59119" name="Line 15"/>
          <p:cNvSpPr>
            <a:spLocks noChangeShapeType="1"/>
          </p:cNvSpPr>
          <p:nvPr/>
        </p:nvSpPr>
        <p:spPr bwMode="auto">
          <a:xfrm>
            <a:off x="5629276" y="971551"/>
            <a:ext cx="1609725" cy="71437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4BA6ECA9-496A-48E1-82A5-D3DB1A2471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3677" y="373063"/>
            <a:ext cx="2686050" cy="2046714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Font typeface="Marlett" pitchFamily="2" charset="2"/>
              <a:buNone/>
            </a:pPr>
            <a:r>
              <a:rPr lang="en-US" sz="1600" b="1" dirty="0">
                <a:solidFill>
                  <a:schemeClr val="bg2"/>
                </a:solidFill>
              </a:rPr>
              <a:t>A* search for an instance of 8-puzzle with h1 (sum of misplaced tiles).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Font typeface="Marlett" pitchFamily="2" charset="2"/>
              <a:buNone/>
            </a:pPr>
            <a:endParaRPr lang="en-US" sz="900" b="1" dirty="0">
              <a:solidFill>
                <a:schemeClr val="bg2"/>
              </a:solidFill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Font typeface="Marlett" pitchFamily="2" charset="2"/>
              <a:buNone/>
            </a:pPr>
            <a:r>
              <a:rPr lang="en-US" sz="1600" b="1" dirty="0">
                <a:solidFill>
                  <a:schemeClr val="bg2"/>
                </a:solidFill>
              </a:rPr>
              <a:t>g(n) assumes each move has a cost of 1.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Font typeface="Marlett" pitchFamily="2" charset="2"/>
              <a:buNone/>
            </a:pPr>
            <a:endParaRPr lang="en-US" sz="900" b="1" dirty="0">
              <a:solidFill>
                <a:schemeClr val="bg2"/>
              </a:solidFill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Font typeface="Marlett" pitchFamily="2" charset="2"/>
              <a:buNone/>
            </a:pPr>
            <a:r>
              <a:rPr lang="en-US" sz="1600" b="1" dirty="0">
                <a:solidFill>
                  <a:schemeClr val="bg2"/>
                </a:solidFill>
              </a:rPr>
              <a:t>Here we assume repeated state checking.</a:t>
            </a:r>
          </a:p>
        </p:txBody>
      </p:sp>
    </p:spTree>
    <p:extLst>
      <p:ext uri="{BB962C8B-B14F-4D97-AF65-F5344CB8AC3E}">
        <p14:creationId xmlns:p14="http://schemas.microsoft.com/office/powerpoint/2010/main" val="895366276"/>
      </p:ext>
    </p:extLst>
  </p:cSld>
  <p:clrMapOvr>
    <a:masterClrMapping/>
  </p:clrMapOvr>
  <p:transition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Orang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505</TotalTime>
  <Words>1843</Words>
  <Application>Microsoft Office PowerPoint</Application>
  <PresentationFormat>Widescreen</PresentationFormat>
  <Paragraphs>299</Paragraphs>
  <Slides>27</Slides>
  <Notes>15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Arial</vt:lpstr>
      <vt:lpstr>Calibri</vt:lpstr>
      <vt:lpstr>Marlett</vt:lpstr>
      <vt:lpstr>Tahoma</vt:lpstr>
      <vt:lpstr>Times New Roman</vt:lpstr>
      <vt:lpstr>Tw Cen MT</vt:lpstr>
      <vt:lpstr>Circuit</vt:lpstr>
      <vt:lpstr>Worksheet</vt:lpstr>
      <vt:lpstr>CSC 480: Artificial Intelligence I  Assignment 1: Eight Puzzle (Search)  </vt:lpstr>
      <vt:lpstr>PowerPoint Presentation</vt:lpstr>
      <vt:lpstr>PowerPoint Presentation</vt:lpstr>
      <vt:lpstr>Portion of Search Space for an Instance of the 8-Puzzle Problem</vt:lpstr>
      <vt:lpstr>8-Puzzle: Successor Function</vt:lpstr>
      <vt:lpstr>Heuristics for 8-Puzzle Problem</vt:lpstr>
      <vt:lpstr>Heuristics for 8-Puzzle Problem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 Structure of a Node</vt:lpstr>
      <vt:lpstr>Assignment 1: Search</vt:lpstr>
      <vt:lpstr>PowerPoint Presentation</vt:lpstr>
      <vt:lpstr>PowerPoint Presentation</vt:lpstr>
      <vt:lpstr>From a former CSC 480 student…</vt:lpstr>
      <vt:lpstr>PowerPoint Presentation</vt:lpstr>
      <vt:lpstr>PowerPoint Presentation</vt:lpstr>
      <vt:lpstr>PowerPoint Presentation</vt:lpstr>
      <vt:lpstr>PowerPoint Presentation</vt:lpstr>
      <vt:lpstr>Discussion Forums</vt:lpstr>
      <vt:lpstr>Warning</vt:lpstr>
    </vt:vector>
  </TitlesOfParts>
  <Company>DePaul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 380 Foundations of Artificial Intelligence CSC 480 Artificial Intelligence I</dc:title>
  <dc:creator>Gemmell, Jonathan</dc:creator>
  <cp:lastModifiedBy>Mobasher, Bamshad</cp:lastModifiedBy>
  <cp:revision>40</cp:revision>
  <dcterms:created xsi:type="dcterms:W3CDTF">2015-10-22T19:10:27Z</dcterms:created>
  <dcterms:modified xsi:type="dcterms:W3CDTF">2020-04-07T22:54:27Z</dcterms:modified>
</cp:coreProperties>
</file>