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6"/>
  </p:notesMasterIdLst>
  <p:handoutMasterIdLst>
    <p:handoutMasterId r:id="rId27"/>
  </p:handoutMasterIdLst>
  <p:sldIdLst>
    <p:sldId id="25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87" r:id="rId25"/>
  </p:sldIdLst>
  <p:sldSz cx="12188825" cy="6858000"/>
  <p:notesSz cx="6858000" cy="9144000"/>
  <p:defaultTextStyle>
    <a:defPPr rtl="0">
      <a:defRPr lang="es-mx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64" d="100"/>
          <a:sy n="64" d="100"/>
        </p:scale>
        <p:origin x="752" y="4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9429053-DC2A-4342-ADD4-2FD729D91E2C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t>Haga clic para modificar los estilos de texto del patrón</a:t>
            </a:r>
          </a:p>
          <a:p>
            <a:pPr lvl="1" rtl="0"/>
            <a:r>
              <a:t>Segundo nivel</a:t>
            </a:r>
          </a:p>
          <a:p>
            <a:pPr lvl="2" rtl="0"/>
            <a:r>
              <a:t>Tercer nivel</a:t>
            </a:r>
          </a:p>
          <a:p>
            <a:pPr lvl="3" rtl="0"/>
            <a:r>
              <a:t>Cuarto nivel</a:t>
            </a:r>
          </a:p>
          <a:p>
            <a:pPr lvl="4" rtl="0"/>
            <a:r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EBA5BD7-F043-4D1B-AA17-CD412FC534DE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e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Conector recto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Conector recto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Conector recto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líneas de la parte inferior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orma libre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/>
            </a:p>
          </p:txBody>
        </p:sp>
        <p:sp>
          <p:nvSpPr>
            <p:cNvPr id="10" name="Forma libre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/>
            </a:p>
          </p:txBody>
        </p:sp>
        <p:sp>
          <p:nvSpPr>
            <p:cNvPr id="11" name="Forma libre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/>
            </a:p>
          </p:txBody>
        </p: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0">
            <a:normAutofit/>
          </a:bodyPr>
          <a:lstStyle>
            <a:lvl1pPr>
              <a:defRPr sz="5400"/>
            </a:lvl1pPr>
          </a:lstStyle>
          <a:p>
            <a:pPr rtl="0"/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2" name="Marcador de fecha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23" name="Marcador de pie de página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24" name="Marcador de número de diapositiva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 rtlCol="0"/>
          <a:lstStyle/>
          <a:p>
            <a:pPr rtl="0"/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e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Conector recto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Conector recto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Conector recto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rtlCol="0" anchor="b">
            <a:normAutofit/>
          </a:bodyPr>
          <a:lstStyle>
            <a:lvl1pPr algn="l">
              <a:defRPr sz="5400" b="0" cap="none" baseline="0"/>
            </a:lvl1pPr>
          </a:lstStyle>
          <a:p>
            <a:pPr rtl="0"/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 rtlCol="0"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 rtlCol="0"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3" name="Marcador de posición de imagen 2" descr="Marcador de posición vacío para agregar una imagen. Haga clic en el marcador de posición y seleccione la imagen que desee agregar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pPr rtl="0"/>
            <a:r>
              <a:rPr lang="es-ES"/>
              <a:t>Haga clic en el icono para agregar una imagen</a:t>
            </a:r>
            <a:endParaRPr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íneas de la izquierda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orma libre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  <p:sp>
          <p:nvSpPr>
            <p:cNvPr id="11" name="Forma libre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  <p:sp>
          <p:nvSpPr>
            <p:cNvPr id="14" name="Forma libre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</p:grpSp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es-mx"/>
              <a:t>Haga clic para modificar el estilo de título del patrón</a:t>
            </a:r>
            <a:endParaRPr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es-mx"/>
              <a:t>Editar estilos de texto del patrón</a:t>
            </a:r>
          </a:p>
          <a:p>
            <a:pPr lvl="1" rtl="0"/>
            <a:r>
              <a:rPr lang="es-mx"/>
              <a:t>Segundo nivel</a:t>
            </a:r>
          </a:p>
          <a:p>
            <a:pPr lvl="2" rtl="0"/>
            <a:r>
              <a:rPr lang="es-mx"/>
              <a:t>Tercer nivel</a:t>
            </a:r>
          </a:p>
          <a:p>
            <a:pPr lvl="3" rtl="0"/>
            <a:r>
              <a:rPr lang="es-mx"/>
              <a:t>Cuarto nivel</a:t>
            </a:r>
          </a:p>
          <a:p>
            <a:pPr lvl="4" rtl="0"/>
            <a:r>
              <a:rPr lang="es-mx"/>
              <a:t>Quinto nivel</a:t>
            </a:r>
            <a:endParaRPr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C014DD1E-5D91-48A3-AD6D-45FBA980D106}" type="slidenum">
              <a:rPr/>
              <a:pPr rtl="0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s-MX" dirty="0"/>
              <a:t>Sistema Experto con Lógica Difusa</a:t>
            </a:r>
            <a:endParaRPr lang="es-mx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s-MX" dirty="0"/>
              <a:t>P</a:t>
            </a:r>
            <a:r>
              <a:rPr lang="es-mx" dirty="0"/>
              <a:t>acheco isaac</a:t>
            </a: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F400D0-3B7C-F2EA-1A1E-0D6DD4C3E8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Texto&#10;&#10;El contenido generado por IA puede ser incorrecto.">
            <a:extLst>
              <a:ext uri="{FF2B5EF4-FFF2-40B4-BE49-F238E27FC236}">
                <a16:creationId xmlns:a16="http://schemas.microsoft.com/office/drawing/2014/main" id="{445918A3-4793-E086-B0B9-48F65D6832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010" y="260648"/>
            <a:ext cx="9500804" cy="6336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814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Texto&#10;&#10;El contenido generado por IA puede ser incorrecto.">
            <a:extLst>
              <a:ext uri="{FF2B5EF4-FFF2-40B4-BE49-F238E27FC236}">
                <a16:creationId xmlns:a16="http://schemas.microsoft.com/office/drawing/2014/main" id="{5A554D87-EA37-A124-AB87-BA4296B7F5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860" y="260648"/>
            <a:ext cx="9461294" cy="6336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63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CCC8DE-26B9-4737-1D4A-A49A589813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magen que contiene dibujo, paraguas&#10;&#10;El contenido generado por IA puede ser incorrecto.">
            <a:extLst>
              <a:ext uri="{FF2B5EF4-FFF2-40B4-BE49-F238E27FC236}">
                <a16:creationId xmlns:a16="http://schemas.microsoft.com/office/drawing/2014/main" id="{DA727813-9D67-3418-987E-0B5E39CEC3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777" y="1340768"/>
            <a:ext cx="9897270" cy="36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539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6CD35E-5E1A-0D67-F72F-DE5BF31418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Texto&#10;&#10;El contenido generado por IA puede ser incorrecto.">
            <a:extLst>
              <a:ext uri="{FF2B5EF4-FFF2-40B4-BE49-F238E27FC236}">
                <a16:creationId xmlns:a16="http://schemas.microsoft.com/office/drawing/2014/main" id="{DBAF7161-98B1-E7FE-1149-CC55A97223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99" y="764704"/>
            <a:ext cx="12092526" cy="4221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729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91255C-12E0-C9A4-A7F1-ECAE4CC06C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nterfaz de usuario gráfica, Texto&#10;&#10;El contenido generado por IA puede ser incorrecto.">
            <a:extLst>
              <a:ext uri="{FF2B5EF4-FFF2-40B4-BE49-F238E27FC236}">
                <a16:creationId xmlns:a16="http://schemas.microsoft.com/office/drawing/2014/main" id="{1130DDDD-EBD0-926D-ADF9-3B5950D7A4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298" y="3933056"/>
            <a:ext cx="11124227" cy="2160240"/>
          </a:xfrm>
          <a:prstGeom prst="rect">
            <a:avLst/>
          </a:prstGeom>
        </p:spPr>
      </p:pic>
      <p:pic>
        <p:nvPicPr>
          <p:cNvPr id="5" name="Imagen 4" descr="Texto&#10;&#10;El contenido generado por IA puede ser incorrecto.">
            <a:extLst>
              <a:ext uri="{FF2B5EF4-FFF2-40B4-BE49-F238E27FC236}">
                <a16:creationId xmlns:a16="http://schemas.microsoft.com/office/drawing/2014/main" id="{5FCB4BB6-937B-C2DA-25B8-7593320E4F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953" y="0"/>
            <a:ext cx="8323505" cy="36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000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556992-CD53-B231-06D2-38FDAB0A5C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Texto&#10;&#10;El contenido generado por IA puede ser incorrecto.">
            <a:extLst>
              <a:ext uri="{FF2B5EF4-FFF2-40B4-BE49-F238E27FC236}">
                <a16:creationId xmlns:a16="http://schemas.microsoft.com/office/drawing/2014/main" id="{2E771E8E-A6BC-2D43-27DE-284AB6000C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948" y="620688"/>
            <a:ext cx="7979991" cy="54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275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BE20E0-AFED-A277-2964-3E436B8D31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Texto&#10;&#10;El contenido generado por IA puede ser incorrecto.">
            <a:extLst>
              <a:ext uri="{FF2B5EF4-FFF2-40B4-BE49-F238E27FC236}">
                <a16:creationId xmlns:a16="http://schemas.microsoft.com/office/drawing/2014/main" id="{356A10D4-4740-4E4D-BA7D-0910035C27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9996" y="404664"/>
            <a:ext cx="6896609" cy="583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679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6D5F76-FCB6-B8EE-8EFF-4F7E848D09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Diagrama&#10;&#10;El contenido generado por IA puede ser incorrecto.">
            <a:extLst>
              <a:ext uri="{FF2B5EF4-FFF2-40B4-BE49-F238E27FC236}">
                <a16:creationId xmlns:a16="http://schemas.microsoft.com/office/drawing/2014/main" id="{DBA57068-BB8D-6A53-37EF-25B28701CA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2044" y="368660"/>
            <a:ext cx="5486160" cy="6120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323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7A0249-8795-5344-3739-C3667E184D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Texto&#10;&#10;El contenido generado por IA puede ser incorrecto.">
            <a:extLst>
              <a:ext uri="{FF2B5EF4-FFF2-40B4-BE49-F238E27FC236}">
                <a16:creationId xmlns:a16="http://schemas.microsoft.com/office/drawing/2014/main" id="{75AE63AB-226E-D1F9-8DB1-C47AB29BA3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844" y="1268760"/>
            <a:ext cx="9700581" cy="345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860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B43899-75D2-BF02-9E18-9712D11F4B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nterfaz de usuario gráfica, Texto, Aplicación&#10;&#10;El contenido generado por IA puede ser incorrecto.">
            <a:extLst>
              <a:ext uri="{FF2B5EF4-FFF2-40B4-BE49-F238E27FC236}">
                <a16:creationId xmlns:a16="http://schemas.microsoft.com/office/drawing/2014/main" id="{01B78444-7958-C5FC-1C28-3026D27A52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5979" y="116632"/>
            <a:ext cx="7523195" cy="6552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682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mx" dirty="0"/>
              <a:t>Que es?</a:t>
            </a:r>
            <a:endParaRPr lang="en-US" dirty="0"/>
          </a:p>
        </p:txBody>
      </p:sp>
      <p:sp>
        <p:nvSpPr>
          <p:cNvPr id="14" name="Marcador de contenido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s-MX" dirty="0"/>
              <a:t>Un sistema experto con lógica difusa es una herramienta de inteligencia artificial que combina el conocimiento especializado de un dominio con la capacidad de manejar información imprecisa o incierta. Esto se logra mediante la aplicación de la lógica difusa, que permite trabajar con valores que no son estrictamente verdaderos o falsos, sino que pueden tener grados intermedios de verdad. 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C2D8A4-B9AF-ECCC-5A5C-668EA66B04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nterfaz de usuario gráfica, Texto&#10;&#10;El contenido generado por IA puede ser incorrecto.">
            <a:extLst>
              <a:ext uri="{FF2B5EF4-FFF2-40B4-BE49-F238E27FC236}">
                <a16:creationId xmlns:a16="http://schemas.microsoft.com/office/drawing/2014/main" id="{B823F6E2-AFB9-467C-119D-B357575750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8550" y="332656"/>
            <a:ext cx="8131724" cy="619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396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E7D44F-B99D-BB5F-CF10-F2E09F83BC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nterfaz de usuario gráfica, Texto, Aplicación&#10;&#10;El contenido generado por IA puede ser incorrecto.">
            <a:extLst>
              <a:ext uri="{FF2B5EF4-FFF2-40B4-BE49-F238E27FC236}">
                <a16:creationId xmlns:a16="http://schemas.microsoft.com/office/drawing/2014/main" id="{8ECEA1DC-5DE3-D434-E185-0EB461D5B1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796" y="1340768"/>
            <a:ext cx="10623237" cy="331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599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4F16DC-720E-8088-7B44-7CDDF7667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Estructura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DA9B1BD-89BD-8A55-A9A9-5F007A9574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s-MX" b="1" dirty="0"/>
              <a:t>Base de Conocimiento</a:t>
            </a:r>
            <a:r>
              <a:rPr lang="es-MX" dirty="0"/>
              <a:t>: Contiene las reglas y hechos del dominio específico. </a:t>
            </a:r>
          </a:p>
          <a:p>
            <a:pPr marL="514350" indent="-514350">
              <a:buFont typeface="+mj-lt"/>
              <a:buAutoNum type="arabicPeriod"/>
            </a:pPr>
            <a:r>
              <a:rPr lang="es-MX" b="1" dirty="0"/>
              <a:t>Motor de Inferencia</a:t>
            </a:r>
            <a:r>
              <a:rPr lang="es-MX" dirty="0"/>
              <a:t>: Procesa las reglas y hechos para deducir conclusiones o recomendaciones. </a:t>
            </a:r>
          </a:p>
          <a:p>
            <a:pPr marL="514350" indent="-514350">
              <a:buFont typeface="+mj-lt"/>
              <a:buAutoNum type="arabicPeriod"/>
            </a:pPr>
            <a:r>
              <a:rPr lang="es-MX" b="1" dirty="0"/>
              <a:t>Interfaz de Usuario</a:t>
            </a:r>
            <a:r>
              <a:rPr lang="es-MX" dirty="0"/>
              <a:t>: Permite la interacción entre el usuario y el sistema, facilitando la entrada de datos y la presentación de resultados.</a:t>
            </a:r>
          </a:p>
        </p:txBody>
      </p:sp>
    </p:spTree>
    <p:extLst>
      <p:ext uri="{BB962C8B-B14F-4D97-AF65-F5344CB8AC3E}">
        <p14:creationId xmlns:p14="http://schemas.microsoft.com/office/powerpoint/2010/main" val="1615984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7A7B76-7246-1F71-6AAA-45E045412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Ejemplos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079CDE7-909A-8018-8AAC-E969256BFE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b="1" dirty="0"/>
              <a:t>Control de Contaminación Acústica</a:t>
            </a:r>
            <a:r>
              <a:rPr lang="es-MX" dirty="0"/>
              <a:t>: Un sistema diseñado para monitorear y alertar sobre niveles peligrosos de ruido en entornos educativos. Utiliza lógica difusa para evaluar las mediciones de sonido y determinar cuándo se deben emitir alertas. </a:t>
            </a:r>
          </a:p>
          <a:p>
            <a:r>
              <a:rPr lang="es-MX" b="1" dirty="0"/>
              <a:t>Controladores Difusos en Microcontroladores</a:t>
            </a:r>
            <a:r>
              <a:rPr lang="es-MX" dirty="0"/>
              <a:t>: Implementación de algoritmos de lógica difusa en microcontroladores PIC para aplicaciones de control en tiempo real. Estos sistemas pueden adaptarse a diversas aplicaciones con mínimos ajustes.</a:t>
            </a:r>
          </a:p>
        </p:txBody>
      </p:sp>
    </p:spTree>
    <p:extLst>
      <p:ext uri="{BB962C8B-B14F-4D97-AF65-F5344CB8AC3E}">
        <p14:creationId xmlns:p14="http://schemas.microsoft.com/office/powerpoint/2010/main" val="1374852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06CDFE-2AF8-59FB-514B-836C47830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Repositorios de Código Fuente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358E1D4-A0DD-BBBE-5F18-D29B9B35A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Sistema Experto con Lógica Difusa en Python: Implementación de un sistema experto utilizando la biblioteca </a:t>
            </a:r>
            <a:r>
              <a:rPr lang="es-MX" dirty="0" err="1"/>
              <a:t>scikit-fuzzy</a:t>
            </a:r>
            <a:r>
              <a:rPr lang="es-MX" dirty="0"/>
              <a:t> en Python. El proyecto se centra en la automatización de tarifas para tiquetes aéreos.</a:t>
            </a:r>
          </a:p>
        </p:txBody>
      </p:sp>
    </p:spTree>
    <p:extLst>
      <p:ext uri="{BB962C8B-B14F-4D97-AF65-F5344CB8AC3E}">
        <p14:creationId xmlns:p14="http://schemas.microsoft.com/office/powerpoint/2010/main" val="2909421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 descr="Texto&#10;&#10;El contenido generado por IA puede ser incorrecto.">
            <a:extLst>
              <a:ext uri="{FF2B5EF4-FFF2-40B4-BE49-F238E27FC236}">
                <a16:creationId xmlns:a16="http://schemas.microsoft.com/office/drawing/2014/main" id="{EED9641E-6561-75A6-EAC3-1509A00436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844" y="476672"/>
            <a:ext cx="9860670" cy="5616624"/>
          </a:xfrm>
        </p:spPr>
      </p:pic>
    </p:spTree>
    <p:extLst>
      <p:ext uri="{BB962C8B-B14F-4D97-AF65-F5344CB8AC3E}">
        <p14:creationId xmlns:p14="http://schemas.microsoft.com/office/powerpoint/2010/main" val="285632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Texto&#10;&#10;El contenido generado por IA puede ser incorrecto.">
            <a:extLst>
              <a:ext uri="{FF2B5EF4-FFF2-40B4-BE49-F238E27FC236}">
                <a16:creationId xmlns:a16="http://schemas.microsoft.com/office/drawing/2014/main" id="{F28C1B31-992F-78BA-9F49-8F364C1871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94" y="1268760"/>
            <a:ext cx="11634435" cy="374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419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Texto&#10;&#10;El contenido generado por IA puede ser incorrecto.">
            <a:extLst>
              <a:ext uri="{FF2B5EF4-FFF2-40B4-BE49-F238E27FC236}">
                <a16:creationId xmlns:a16="http://schemas.microsoft.com/office/drawing/2014/main" id="{C2651CEF-382E-32A3-2E16-6C13366165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5940" y="116632"/>
            <a:ext cx="7757687" cy="6624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03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Diagrama&#10;&#10;El contenido generado por IA puede ser incorrecto.">
            <a:extLst>
              <a:ext uri="{FF2B5EF4-FFF2-40B4-BE49-F238E27FC236}">
                <a16:creationId xmlns:a16="http://schemas.microsoft.com/office/drawing/2014/main" id="{03EC9DEF-CACF-25AD-1FA5-7A71811F31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6060" y="116631"/>
            <a:ext cx="5904656" cy="6652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271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écnico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Tema de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Presentación de líneas de triple circuito (panorámica)</Template>
  <TotalTime>22</TotalTime>
  <Words>236</Words>
  <Application>Microsoft Office PowerPoint</Application>
  <PresentationFormat>Personalizado</PresentationFormat>
  <Paragraphs>13</Paragraphs>
  <Slides>21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4" baseType="lpstr">
      <vt:lpstr>Arial</vt:lpstr>
      <vt:lpstr>Calibri</vt:lpstr>
      <vt:lpstr>Técnico 16x9</vt:lpstr>
      <vt:lpstr>Sistema Experto con Lógica Difusa</vt:lpstr>
      <vt:lpstr>Que es?</vt:lpstr>
      <vt:lpstr>Estructura</vt:lpstr>
      <vt:lpstr>Ejemplos</vt:lpstr>
      <vt:lpstr>Repositorios de Código Fuente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isaac Pacheco</dc:creator>
  <cp:lastModifiedBy>isaac Pacheco</cp:lastModifiedBy>
  <cp:revision>4</cp:revision>
  <dcterms:created xsi:type="dcterms:W3CDTF">2025-02-13T19:35:06Z</dcterms:created>
  <dcterms:modified xsi:type="dcterms:W3CDTF">2025-02-14T15:15:27Z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