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CD03D03-0180-4A7B-8B4D-BF8FCA3483D7}" type="datetimeFigureOut">
              <a:rPr lang="es-PE" smtClean="0"/>
              <a:t>25/11/2023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CA5C9A8-E04D-45F8-BF2A-1596ACBE4C77}" type="slidenum">
              <a:rPr lang="es-PE" smtClean="0"/>
              <a:t>‹Nº›</a:t>
            </a:fld>
            <a:endParaRPr lang="es-PE"/>
          </a:p>
        </p:txBody>
      </p:sp>
    </p:spTree>
    <p:extLst>
      <p:ext uri="{BB962C8B-B14F-4D97-AF65-F5344CB8AC3E}">
        <p14:creationId xmlns:p14="http://schemas.microsoft.com/office/powerpoint/2010/main" val="218687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CD03D03-0180-4A7B-8B4D-BF8FCA3483D7}" type="datetimeFigureOut">
              <a:rPr lang="es-PE" smtClean="0"/>
              <a:t>25/11/2023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CA5C9A8-E04D-45F8-BF2A-1596ACBE4C77}" type="slidenum">
              <a:rPr lang="es-PE" smtClean="0"/>
              <a:t>‹Nº›</a:t>
            </a:fld>
            <a:endParaRPr lang="es-PE"/>
          </a:p>
        </p:txBody>
      </p:sp>
    </p:spTree>
    <p:extLst>
      <p:ext uri="{BB962C8B-B14F-4D97-AF65-F5344CB8AC3E}">
        <p14:creationId xmlns:p14="http://schemas.microsoft.com/office/powerpoint/2010/main" val="359306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CD03D03-0180-4A7B-8B4D-BF8FCA3483D7}" type="datetimeFigureOut">
              <a:rPr lang="es-PE" smtClean="0"/>
              <a:t>25/11/2023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CA5C9A8-E04D-45F8-BF2A-1596ACBE4C77}" type="slidenum">
              <a:rPr lang="es-PE" smtClean="0"/>
              <a:t>‹Nº›</a:t>
            </a:fld>
            <a:endParaRPr lang="es-P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45099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CD03D03-0180-4A7B-8B4D-BF8FCA3483D7}" type="datetimeFigureOut">
              <a:rPr lang="es-PE" smtClean="0"/>
              <a:t>25/11/2023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CA5C9A8-E04D-45F8-BF2A-1596ACBE4C77}" type="slidenum">
              <a:rPr lang="es-PE" smtClean="0"/>
              <a:t>‹Nº›</a:t>
            </a:fld>
            <a:endParaRPr lang="es-PE"/>
          </a:p>
        </p:txBody>
      </p:sp>
    </p:spTree>
    <p:extLst>
      <p:ext uri="{BB962C8B-B14F-4D97-AF65-F5344CB8AC3E}">
        <p14:creationId xmlns:p14="http://schemas.microsoft.com/office/powerpoint/2010/main" val="1564710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CD03D03-0180-4A7B-8B4D-BF8FCA3483D7}" type="datetimeFigureOut">
              <a:rPr lang="es-PE" smtClean="0"/>
              <a:t>25/11/2023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CA5C9A8-E04D-45F8-BF2A-1596ACBE4C77}" type="slidenum">
              <a:rPr lang="es-PE" smtClean="0"/>
              <a:t>‹Nº›</a:t>
            </a:fld>
            <a:endParaRPr lang="es-P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8254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CD03D03-0180-4A7B-8B4D-BF8FCA3483D7}" type="datetimeFigureOut">
              <a:rPr lang="es-PE" smtClean="0"/>
              <a:t>25/11/2023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CA5C9A8-E04D-45F8-BF2A-1596ACBE4C77}" type="slidenum">
              <a:rPr lang="es-PE" smtClean="0"/>
              <a:t>‹Nº›</a:t>
            </a:fld>
            <a:endParaRPr lang="es-PE"/>
          </a:p>
        </p:txBody>
      </p:sp>
    </p:spTree>
    <p:extLst>
      <p:ext uri="{BB962C8B-B14F-4D97-AF65-F5344CB8AC3E}">
        <p14:creationId xmlns:p14="http://schemas.microsoft.com/office/powerpoint/2010/main" val="2016875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CD03D03-0180-4A7B-8B4D-BF8FCA3483D7}" type="datetimeFigureOut">
              <a:rPr lang="es-PE" smtClean="0"/>
              <a:t>25/11/2023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CA5C9A8-E04D-45F8-BF2A-1596ACBE4C77}" type="slidenum">
              <a:rPr lang="es-PE" smtClean="0"/>
              <a:t>‹Nº›</a:t>
            </a:fld>
            <a:endParaRPr lang="es-PE"/>
          </a:p>
        </p:txBody>
      </p:sp>
    </p:spTree>
    <p:extLst>
      <p:ext uri="{BB962C8B-B14F-4D97-AF65-F5344CB8AC3E}">
        <p14:creationId xmlns:p14="http://schemas.microsoft.com/office/powerpoint/2010/main" val="2368286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CD03D03-0180-4A7B-8B4D-BF8FCA3483D7}" type="datetimeFigureOut">
              <a:rPr lang="es-PE" smtClean="0"/>
              <a:t>25/11/2023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CA5C9A8-E04D-45F8-BF2A-1596ACBE4C77}" type="slidenum">
              <a:rPr lang="es-PE" smtClean="0"/>
              <a:t>‹Nº›</a:t>
            </a:fld>
            <a:endParaRPr lang="es-PE"/>
          </a:p>
        </p:txBody>
      </p:sp>
    </p:spTree>
    <p:extLst>
      <p:ext uri="{BB962C8B-B14F-4D97-AF65-F5344CB8AC3E}">
        <p14:creationId xmlns:p14="http://schemas.microsoft.com/office/powerpoint/2010/main" val="375249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CD03D03-0180-4A7B-8B4D-BF8FCA3483D7}" type="datetimeFigureOut">
              <a:rPr lang="es-PE" smtClean="0"/>
              <a:t>25/11/2023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CA5C9A8-E04D-45F8-BF2A-1596ACBE4C77}" type="slidenum">
              <a:rPr lang="es-PE" smtClean="0"/>
              <a:t>‹Nº›</a:t>
            </a:fld>
            <a:endParaRPr lang="es-PE"/>
          </a:p>
        </p:txBody>
      </p:sp>
    </p:spTree>
    <p:extLst>
      <p:ext uri="{BB962C8B-B14F-4D97-AF65-F5344CB8AC3E}">
        <p14:creationId xmlns:p14="http://schemas.microsoft.com/office/powerpoint/2010/main" val="154712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CD03D03-0180-4A7B-8B4D-BF8FCA3483D7}" type="datetimeFigureOut">
              <a:rPr lang="es-PE" smtClean="0"/>
              <a:t>25/11/2023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CA5C9A8-E04D-45F8-BF2A-1596ACBE4C77}" type="slidenum">
              <a:rPr lang="es-PE" smtClean="0"/>
              <a:t>‹Nº›</a:t>
            </a:fld>
            <a:endParaRPr lang="es-PE"/>
          </a:p>
        </p:txBody>
      </p:sp>
    </p:spTree>
    <p:extLst>
      <p:ext uri="{BB962C8B-B14F-4D97-AF65-F5344CB8AC3E}">
        <p14:creationId xmlns:p14="http://schemas.microsoft.com/office/powerpoint/2010/main" val="400828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CD03D03-0180-4A7B-8B4D-BF8FCA3483D7}" type="datetimeFigureOut">
              <a:rPr lang="es-PE" smtClean="0"/>
              <a:t>25/11/2023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0CA5C9A8-E04D-45F8-BF2A-1596ACBE4C77}" type="slidenum">
              <a:rPr lang="es-PE" smtClean="0"/>
              <a:t>‹Nº›</a:t>
            </a:fld>
            <a:endParaRPr lang="es-PE"/>
          </a:p>
        </p:txBody>
      </p:sp>
    </p:spTree>
    <p:extLst>
      <p:ext uri="{BB962C8B-B14F-4D97-AF65-F5344CB8AC3E}">
        <p14:creationId xmlns:p14="http://schemas.microsoft.com/office/powerpoint/2010/main" val="203051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CD03D03-0180-4A7B-8B4D-BF8FCA3483D7}" type="datetimeFigureOut">
              <a:rPr lang="es-PE" smtClean="0"/>
              <a:t>25/11/2023</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0CA5C9A8-E04D-45F8-BF2A-1596ACBE4C77}" type="slidenum">
              <a:rPr lang="es-PE" smtClean="0"/>
              <a:t>‹Nº›</a:t>
            </a:fld>
            <a:endParaRPr lang="es-PE"/>
          </a:p>
        </p:txBody>
      </p:sp>
    </p:spTree>
    <p:extLst>
      <p:ext uri="{BB962C8B-B14F-4D97-AF65-F5344CB8AC3E}">
        <p14:creationId xmlns:p14="http://schemas.microsoft.com/office/powerpoint/2010/main" val="3787045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CD03D03-0180-4A7B-8B4D-BF8FCA3483D7}" type="datetimeFigureOut">
              <a:rPr lang="es-PE" smtClean="0"/>
              <a:t>25/11/2023</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0CA5C9A8-E04D-45F8-BF2A-1596ACBE4C77}" type="slidenum">
              <a:rPr lang="es-PE" smtClean="0"/>
              <a:t>‹Nº›</a:t>
            </a:fld>
            <a:endParaRPr lang="es-PE"/>
          </a:p>
        </p:txBody>
      </p:sp>
    </p:spTree>
    <p:extLst>
      <p:ext uri="{BB962C8B-B14F-4D97-AF65-F5344CB8AC3E}">
        <p14:creationId xmlns:p14="http://schemas.microsoft.com/office/powerpoint/2010/main" val="362238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D03D03-0180-4A7B-8B4D-BF8FCA3483D7}" type="datetimeFigureOut">
              <a:rPr lang="es-PE" smtClean="0"/>
              <a:t>25/11/2023</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0CA5C9A8-E04D-45F8-BF2A-1596ACBE4C77}" type="slidenum">
              <a:rPr lang="es-PE" smtClean="0"/>
              <a:t>‹Nº›</a:t>
            </a:fld>
            <a:endParaRPr lang="es-PE"/>
          </a:p>
        </p:txBody>
      </p:sp>
    </p:spTree>
    <p:extLst>
      <p:ext uri="{BB962C8B-B14F-4D97-AF65-F5344CB8AC3E}">
        <p14:creationId xmlns:p14="http://schemas.microsoft.com/office/powerpoint/2010/main" val="2483003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CD03D03-0180-4A7B-8B4D-BF8FCA3483D7}" type="datetimeFigureOut">
              <a:rPr lang="es-PE" smtClean="0"/>
              <a:t>25/11/2023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0CA5C9A8-E04D-45F8-BF2A-1596ACBE4C77}" type="slidenum">
              <a:rPr lang="es-PE" smtClean="0"/>
              <a:t>‹Nº›</a:t>
            </a:fld>
            <a:endParaRPr lang="es-PE"/>
          </a:p>
        </p:txBody>
      </p:sp>
    </p:spTree>
    <p:extLst>
      <p:ext uri="{BB962C8B-B14F-4D97-AF65-F5344CB8AC3E}">
        <p14:creationId xmlns:p14="http://schemas.microsoft.com/office/powerpoint/2010/main" val="401426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CD03D03-0180-4A7B-8B4D-BF8FCA3483D7}" type="datetimeFigureOut">
              <a:rPr lang="es-PE" smtClean="0"/>
              <a:t>25/11/2023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0CA5C9A8-E04D-45F8-BF2A-1596ACBE4C77}" type="slidenum">
              <a:rPr lang="es-PE" smtClean="0"/>
              <a:t>‹Nº›</a:t>
            </a:fld>
            <a:endParaRPr lang="es-PE"/>
          </a:p>
        </p:txBody>
      </p:sp>
    </p:spTree>
    <p:extLst>
      <p:ext uri="{BB962C8B-B14F-4D97-AF65-F5344CB8AC3E}">
        <p14:creationId xmlns:p14="http://schemas.microsoft.com/office/powerpoint/2010/main" val="309877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D03D03-0180-4A7B-8B4D-BF8FCA3483D7}" type="datetimeFigureOut">
              <a:rPr lang="es-PE" smtClean="0"/>
              <a:t>25/11/2023</a:t>
            </a:fld>
            <a:endParaRPr lang="es-P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A5C9A8-E04D-45F8-BF2A-1596ACBE4C77}" type="slidenum">
              <a:rPr lang="es-PE" smtClean="0"/>
              <a:t>‹Nº›</a:t>
            </a:fld>
            <a:endParaRPr lang="es-PE"/>
          </a:p>
        </p:txBody>
      </p:sp>
    </p:spTree>
    <p:extLst>
      <p:ext uri="{BB962C8B-B14F-4D97-AF65-F5344CB8AC3E}">
        <p14:creationId xmlns:p14="http://schemas.microsoft.com/office/powerpoint/2010/main" val="755593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C970C-E536-81A4-DFC0-C17AF1B4456D}"/>
              </a:ext>
            </a:extLst>
          </p:cNvPr>
          <p:cNvSpPr>
            <a:spLocks noGrp="1"/>
          </p:cNvSpPr>
          <p:nvPr>
            <p:ph type="ctrTitle"/>
          </p:nvPr>
        </p:nvSpPr>
        <p:spPr/>
        <p:txBody>
          <a:bodyPr/>
          <a:lstStyle/>
          <a:p>
            <a:r>
              <a:rPr lang="es-ES" dirty="0" err="1"/>
              <a:t>Sql</a:t>
            </a:r>
            <a:r>
              <a:rPr lang="es-ES" dirty="0"/>
              <a:t> </a:t>
            </a:r>
            <a:r>
              <a:rPr lang="es-ES" dirty="0" err="1"/>
              <a:t>For</a:t>
            </a:r>
            <a:r>
              <a:rPr lang="es-ES" dirty="0"/>
              <a:t> Data </a:t>
            </a:r>
            <a:r>
              <a:rPr lang="es-ES" dirty="0" err="1"/>
              <a:t>Science</a:t>
            </a:r>
            <a:r>
              <a:rPr lang="es-ES" dirty="0"/>
              <a:t> </a:t>
            </a:r>
            <a:r>
              <a:rPr lang="es-ES" dirty="0" err="1"/>
              <a:t>Capstone</a:t>
            </a:r>
            <a:endParaRPr lang="es-PE" dirty="0"/>
          </a:p>
        </p:txBody>
      </p:sp>
      <p:sp>
        <p:nvSpPr>
          <p:cNvPr id="3" name="Subtítulo 2">
            <a:extLst>
              <a:ext uri="{FF2B5EF4-FFF2-40B4-BE49-F238E27FC236}">
                <a16:creationId xmlns:a16="http://schemas.microsoft.com/office/drawing/2014/main" id="{8DA07D66-1332-E988-A034-6A643C6195BC}"/>
              </a:ext>
            </a:extLst>
          </p:cNvPr>
          <p:cNvSpPr>
            <a:spLocks noGrp="1"/>
          </p:cNvSpPr>
          <p:nvPr>
            <p:ph type="subTitle" idx="1"/>
          </p:nvPr>
        </p:nvSpPr>
        <p:spPr/>
        <p:txBody>
          <a:bodyPr/>
          <a:lstStyle/>
          <a:p>
            <a:r>
              <a:rPr lang="es-ES" dirty="0" err="1"/>
              <a:t>Athletes</a:t>
            </a:r>
            <a:r>
              <a:rPr lang="es-ES" dirty="0"/>
              <a:t> Dataset</a:t>
            </a:r>
            <a:endParaRPr lang="es-PE" dirty="0"/>
          </a:p>
        </p:txBody>
      </p:sp>
    </p:spTree>
    <p:extLst>
      <p:ext uri="{BB962C8B-B14F-4D97-AF65-F5344CB8AC3E}">
        <p14:creationId xmlns:p14="http://schemas.microsoft.com/office/powerpoint/2010/main" val="810268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09A8C-8015-703B-7AF5-B2E0B2EFBC09}"/>
              </a:ext>
            </a:extLst>
          </p:cNvPr>
          <p:cNvSpPr>
            <a:spLocks noGrp="1"/>
          </p:cNvSpPr>
          <p:nvPr>
            <p:ph type="title"/>
          </p:nvPr>
        </p:nvSpPr>
        <p:spPr>
          <a:xfrm>
            <a:off x="838200" y="468642"/>
            <a:ext cx="10515600" cy="764935"/>
          </a:xfrm>
        </p:spPr>
        <p:txBody>
          <a:bodyPr>
            <a:normAutofit fontScale="90000"/>
          </a:bodyPr>
          <a:lstStyle/>
          <a:p>
            <a:r>
              <a:rPr lang="en-US" sz="3200" dirty="0"/>
              <a:t>Graphics – Summer and Winter Olympics</a:t>
            </a:r>
            <a:br>
              <a:rPr lang="en-US" dirty="0"/>
            </a:br>
            <a:endParaRPr lang="es-PE" dirty="0"/>
          </a:p>
        </p:txBody>
      </p:sp>
      <p:pic>
        <p:nvPicPr>
          <p:cNvPr id="3" name="Imagen 2">
            <a:extLst>
              <a:ext uri="{FF2B5EF4-FFF2-40B4-BE49-F238E27FC236}">
                <a16:creationId xmlns:a16="http://schemas.microsoft.com/office/drawing/2014/main" id="{9D57C612-13A7-EC61-F9F2-C6AC2A6FCCE2}"/>
              </a:ext>
            </a:extLst>
          </p:cNvPr>
          <p:cNvPicPr>
            <a:picLocks noChangeAspect="1"/>
          </p:cNvPicPr>
          <p:nvPr/>
        </p:nvPicPr>
        <p:blipFill>
          <a:blip r:embed="rId2"/>
          <a:stretch>
            <a:fillRect/>
          </a:stretch>
        </p:blipFill>
        <p:spPr>
          <a:xfrm>
            <a:off x="949080" y="1028146"/>
            <a:ext cx="5928874" cy="2834886"/>
          </a:xfrm>
          <a:prstGeom prst="rect">
            <a:avLst/>
          </a:prstGeom>
          <a:ln w="38100" cap="sq">
            <a:solidFill>
              <a:srgbClr val="002060"/>
            </a:solidFill>
            <a:prstDash val="solid"/>
            <a:miter lim="800000"/>
          </a:ln>
          <a:effectLst>
            <a:outerShdw blurRad="50800" dist="38100" dir="2700000" algn="tl" rotWithShape="0">
              <a:srgbClr val="000000">
                <a:alpha val="43000"/>
              </a:srgbClr>
            </a:outerShdw>
          </a:effectLst>
        </p:spPr>
      </p:pic>
      <p:sp>
        <p:nvSpPr>
          <p:cNvPr id="4" name="Título 1">
            <a:extLst>
              <a:ext uri="{FF2B5EF4-FFF2-40B4-BE49-F238E27FC236}">
                <a16:creationId xmlns:a16="http://schemas.microsoft.com/office/drawing/2014/main" id="{D8836FB1-FE6F-5B24-13F0-CFEC6BDF8C9C}"/>
              </a:ext>
            </a:extLst>
          </p:cNvPr>
          <p:cNvSpPr>
            <a:spLocks noGrp="1"/>
          </p:cNvSpPr>
          <p:nvPr/>
        </p:nvSpPr>
        <p:spPr>
          <a:xfrm>
            <a:off x="1143000" y="4701309"/>
            <a:ext cx="3200400" cy="5754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s-MX" dirty="0" err="1"/>
              <a:t>Milestone</a:t>
            </a:r>
            <a:r>
              <a:rPr lang="es-MX" dirty="0"/>
              <a:t> 2</a:t>
            </a:r>
            <a:endParaRPr lang="es-PE" dirty="0"/>
          </a:p>
        </p:txBody>
      </p:sp>
      <p:sp>
        <p:nvSpPr>
          <p:cNvPr id="5" name="CuadroTexto 4">
            <a:extLst>
              <a:ext uri="{FF2B5EF4-FFF2-40B4-BE49-F238E27FC236}">
                <a16:creationId xmlns:a16="http://schemas.microsoft.com/office/drawing/2014/main" id="{A6A6CDCA-FCC6-DE3E-57C3-E5CD749E2C7B}"/>
              </a:ext>
            </a:extLst>
          </p:cNvPr>
          <p:cNvSpPr txBox="1"/>
          <p:nvPr/>
        </p:nvSpPr>
        <p:spPr>
          <a:xfrm>
            <a:off x="5301673" y="4422536"/>
            <a:ext cx="4562763" cy="1754326"/>
          </a:xfrm>
          <a:prstGeom prst="rect">
            <a:avLst/>
          </a:prstGeom>
          <a:noFill/>
        </p:spPr>
        <p:txBody>
          <a:bodyPr wrap="square" rtlCol="0">
            <a:spAutoFit/>
          </a:bodyPr>
          <a:lstStyle/>
          <a:p>
            <a:r>
              <a:rPr lang="en-US" dirty="0"/>
              <a:t>in order to provide our client with a more comprehensive perspective and align with authentic values across the numerous Olympic events conducted from its establishment to the present, we will generate graphs incorporated into a new table code.</a:t>
            </a:r>
            <a:endParaRPr lang="es-PE" dirty="0"/>
          </a:p>
        </p:txBody>
      </p:sp>
    </p:spTree>
    <p:extLst>
      <p:ext uri="{BB962C8B-B14F-4D97-AF65-F5344CB8AC3E}">
        <p14:creationId xmlns:p14="http://schemas.microsoft.com/office/powerpoint/2010/main" val="2802451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2AA5DC-1F7C-7EBD-6C2D-2FA0F17EAB81}"/>
              </a:ext>
            </a:extLst>
          </p:cNvPr>
          <p:cNvSpPr>
            <a:spLocks noGrp="1"/>
          </p:cNvSpPr>
          <p:nvPr>
            <p:ph type="title"/>
          </p:nvPr>
        </p:nvSpPr>
        <p:spPr>
          <a:xfrm>
            <a:off x="838200" y="365126"/>
            <a:ext cx="10515600" cy="894332"/>
          </a:xfrm>
        </p:spPr>
        <p:txBody>
          <a:bodyPr>
            <a:normAutofit fontScale="90000"/>
          </a:bodyPr>
          <a:lstStyle/>
          <a:p>
            <a:r>
              <a:rPr lang="es-PE" sz="3200" dirty="0" err="1"/>
              <a:t>Graphics</a:t>
            </a:r>
            <a:r>
              <a:rPr lang="es-PE" sz="3200" dirty="0"/>
              <a:t> – </a:t>
            </a:r>
            <a:r>
              <a:rPr lang="es-PE" sz="3200" dirty="0" err="1"/>
              <a:t>Medals</a:t>
            </a:r>
            <a:br>
              <a:rPr lang="es-PE" dirty="0"/>
            </a:br>
            <a:endParaRPr lang="es-PE" dirty="0"/>
          </a:p>
        </p:txBody>
      </p:sp>
      <p:pic>
        <p:nvPicPr>
          <p:cNvPr id="3" name="Imagen 2">
            <a:extLst>
              <a:ext uri="{FF2B5EF4-FFF2-40B4-BE49-F238E27FC236}">
                <a16:creationId xmlns:a16="http://schemas.microsoft.com/office/drawing/2014/main" id="{3EA888E3-DC1A-B5D1-1624-F3BD976FE91C}"/>
              </a:ext>
            </a:extLst>
          </p:cNvPr>
          <p:cNvPicPr>
            <a:picLocks noChangeAspect="1"/>
          </p:cNvPicPr>
          <p:nvPr/>
        </p:nvPicPr>
        <p:blipFill>
          <a:blip r:embed="rId2"/>
          <a:stretch>
            <a:fillRect/>
          </a:stretch>
        </p:blipFill>
        <p:spPr>
          <a:xfrm>
            <a:off x="838200" y="1259458"/>
            <a:ext cx="7555302" cy="4670963"/>
          </a:xfrm>
          <a:prstGeom prst="rect">
            <a:avLst/>
          </a:prstGeom>
          <a:ln w="38100" cap="sq">
            <a:solidFill>
              <a:srgbClr val="00206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3311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94B095-130E-9B6E-6176-30D18BA80703}"/>
              </a:ext>
            </a:extLst>
          </p:cNvPr>
          <p:cNvSpPr>
            <a:spLocks noGrp="1"/>
          </p:cNvSpPr>
          <p:nvPr>
            <p:ph type="title"/>
          </p:nvPr>
        </p:nvSpPr>
        <p:spPr>
          <a:xfrm>
            <a:off x="898585" y="468642"/>
            <a:ext cx="8314426" cy="678671"/>
          </a:xfrm>
        </p:spPr>
        <p:txBody>
          <a:bodyPr>
            <a:normAutofit fontScale="90000"/>
          </a:bodyPr>
          <a:lstStyle/>
          <a:p>
            <a:r>
              <a:rPr lang="en-US" sz="3600" i="1" dirty="0"/>
              <a:t>Total Number of Medals</a:t>
            </a:r>
            <a:br>
              <a:rPr lang="es-PE" dirty="0"/>
            </a:br>
            <a:endParaRPr lang="es-PE" dirty="0"/>
          </a:p>
        </p:txBody>
      </p:sp>
      <p:pic>
        <p:nvPicPr>
          <p:cNvPr id="3" name="Imagen 2">
            <a:extLst>
              <a:ext uri="{FF2B5EF4-FFF2-40B4-BE49-F238E27FC236}">
                <a16:creationId xmlns:a16="http://schemas.microsoft.com/office/drawing/2014/main" id="{EFE31A1A-FF32-80DB-1A17-A5E4D794A3EF}"/>
              </a:ext>
            </a:extLst>
          </p:cNvPr>
          <p:cNvPicPr>
            <a:picLocks noChangeAspect="1"/>
          </p:cNvPicPr>
          <p:nvPr/>
        </p:nvPicPr>
        <p:blipFill>
          <a:blip r:embed="rId2"/>
          <a:stretch>
            <a:fillRect/>
          </a:stretch>
        </p:blipFill>
        <p:spPr>
          <a:xfrm>
            <a:off x="787375" y="1084791"/>
            <a:ext cx="3177874" cy="1858918"/>
          </a:xfrm>
          <a:prstGeom prst="rect">
            <a:avLst/>
          </a:prstGeom>
          <a:ln w="38100" cap="sq">
            <a:solidFill>
              <a:srgbClr val="002060"/>
            </a:solidFill>
            <a:prstDash val="solid"/>
            <a:miter lim="800000"/>
          </a:ln>
          <a:effectLst>
            <a:outerShdw blurRad="50800" dist="38100" dir="2700000" algn="tl" rotWithShape="0">
              <a:srgbClr val="000000">
                <a:alpha val="43000"/>
              </a:srgbClr>
            </a:outerShdw>
          </a:effectLst>
        </p:spPr>
      </p:pic>
      <p:pic>
        <p:nvPicPr>
          <p:cNvPr id="4" name="Imagen 3">
            <a:extLst>
              <a:ext uri="{FF2B5EF4-FFF2-40B4-BE49-F238E27FC236}">
                <a16:creationId xmlns:a16="http://schemas.microsoft.com/office/drawing/2014/main" id="{2FF3A64B-DEEB-D13A-9C7C-4CD14F0AE945}"/>
              </a:ext>
            </a:extLst>
          </p:cNvPr>
          <p:cNvPicPr>
            <a:picLocks noChangeAspect="1"/>
          </p:cNvPicPr>
          <p:nvPr/>
        </p:nvPicPr>
        <p:blipFill>
          <a:blip r:embed="rId3"/>
          <a:stretch>
            <a:fillRect/>
          </a:stretch>
        </p:blipFill>
        <p:spPr>
          <a:xfrm>
            <a:off x="5761756" y="1455249"/>
            <a:ext cx="4724809" cy="3947502"/>
          </a:xfrm>
          <a:prstGeom prst="rect">
            <a:avLst/>
          </a:prstGeom>
          <a:ln w="38100" cap="sq">
            <a:solidFill>
              <a:srgbClr val="002060"/>
            </a:solidFill>
            <a:prstDash val="solid"/>
            <a:miter lim="800000"/>
          </a:ln>
          <a:effectLst>
            <a:outerShdw blurRad="50800" dist="38100" dir="2700000" algn="tl" rotWithShape="0">
              <a:srgbClr val="000000">
                <a:alpha val="43000"/>
              </a:srgbClr>
            </a:outerShdw>
          </a:effectLst>
        </p:spPr>
      </p:pic>
      <p:pic>
        <p:nvPicPr>
          <p:cNvPr id="5" name="Imagen 4">
            <a:extLst>
              <a:ext uri="{FF2B5EF4-FFF2-40B4-BE49-F238E27FC236}">
                <a16:creationId xmlns:a16="http://schemas.microsoft.com/office/drawing/2014/main" id="{3C571274-1C89-4E6B-6E7D-4093E9910EB9}"/>
              </a:ext>
            </a:extLst>
          </p:cNvPr>
          <p:cNvPicPr>
            <a:picLocks noChangeAspect="1"/>
          </p:cNvPicPr>
          <p:nvPr/>
        </p:nvPicPr>
        <p:blipFill>
          <a:blip r:embed="rId4"/>
          <a:stretch>
            <a:fillRect/>
          </a:stretch>
        </p:blipFill>
        <p:spPr>
          <a:xfrm>
            <a:off x="787375" y="3171101"/>
            <a:ext cx="3649937" cy="2602108"/>
          </a:xfrm>
          <a:prstGeom prst="rect">
            <a:avLst/>
          </a:prstGeom>
          <a:ln w="38100" cap="sq">
            <a:solidFill>
              <a:srgbClr val="00206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8034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A6B4A-794E-A59B-7C0D-72598D050702}"/>
              </a:ext>
            </a:extLst>
          </p:cNvPr>
          <p:cNvSpPr>
            <a:spLocks noGrp="1"/>
          </p:cNvSpPr>
          <p:nvPr>
            <p:ph type="title"/>
          </p:nvPr>
        </p:nvSpPr>
        <p:spPr/>
        <p:txBody>
          <a:bodyPr/>
          <a:lstStyle/>
          <a:p>
            <a:r>
              <a:rPr lang="en" sz="4400" dirty="0"/>
              <a:t>Hypothesis Conclusions</a:t>
            </a:r>
            <a:endParaRPr lang="es-PE" dirty="0"/>
          </a:p>
        </p:txBody>
      </p:sp>
      <p:sp>
        <p:nvSpPr>
          <p:cNvPr id="3" name="Marcador de contenido 2">
            <a:extLst>
              <a:ext uri="{FF2B5EF4-FFF2-40B4-BE49-F238E27FC236}">
                <a16:creationId xmlns:a16="http://schemas.microsoft.com/office/drawing/2014/main" id="{34921C62-ACE2-D4CF-5272-B9677357F2EA}"/>
              </a:ext>
            </a:extLst>
          </p:cNvPr>
          <p:cNvSpPr>
            <a:spLocks noGrp="1"/>
          </p:cNvSpPr>
          <p:nvPr/>
        </p:nvSpPr>
        <p:spPr>
          <a:xfrm>
            <a:off x="838200" y="1690688"/>
            <a:ext cx="10058400" cy="178199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cs typeface="Times New Roman" panose="02020603050405020304" pitchFamily="18" charset="0"/>
              </a:rPr>
              <a:t>There will be groups of athletes that can be aligned largely based on attributes and medals</a:t>
            </a:r>
          </a:p>
          <a:p>
            <a:r>
              <a:rPr lang="en-US" dirty="0">
                <a:cs typeface="Times New Roman" panose="02020603050405020304" pitchFamily="18" charset="0"/>
              </a:rPr>
              <a:t>There will be defined graphs between these groups from which clients will be able to see the statistics by year concept.</a:t>
            </a:r>
          </a:p>
          <a:p>
            <a:r>
              <a:rPr lang="en-US" dirty="0">
                <a:cs typeface="Times New Roman" panose="02020603050405020304" pitchFamily="18" charset="0"/>
              </a:rPr>
              <a:t>Some themes are representative between time periods.</a:t>
            </a:r>
            <a:endParaRPr lang="es-PE" dirty="0">
              <a:cs typeface="Times New Roman" panose="02020603050405020304" pitchFamily="18" charset="0"/>
            </a:endParaRPr>
          </a:p>
        </p:txBody>
      </p:sp>
    </p:spTree>
    <p:extLst>
      <p:ext uri="{BB962C8B-B14F-4D97-AF65-F5344CB8AC3E}">
        <p14:creationId xmlns:p14="http://schemas.microsoft.com/office/powerpoint/2010/main" val="387530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CBE69-1C75-D190-1009-FEFC017B8AF0}"/>
              </a:ext>
            </a:extLst>
          </p:cNvPr>
          <p:cNvSpPr>
            <a:spLocks noGrp="1"/>
          </p:cNvSpPr>
          <p:nvPr>
            <p:ph type="title"/>
          </p:nvPr>
        </p:nvSpPr>
        <p:spPr>
          <a:xfrm>
            <a:off x="677334" y="770456"/>
            <a:ext cx="8596668" cy="1320800"/>
          </a:xfrm>
        </p:spPr>
        <p:txBody>
          <a:bodyPr/>
          <a:lstStyle/>
          <a:p>
            <a:r>
              <a:rPr lang="es-MX" sz="4400" dirty="0" err="1">
                <a:latin typeface="Times New Roman" panose="02020603050405020304" pitchFamily="18" charset="0"/>
                <a:cs typeface="Times New Roman" panose="02020603050405020304" pitchFamily="18" charset="0"/>
              </a:rPr>
              <a:t>Proposal</a:t>
            </a:r>
            <a:endParaRPr lang="es-PE" dirty="0"/>
          </a:p>
        </p:txBody>
      </p:sp>
      <p:sp>
        <p:nvSpPr>
          <p:cNvPr id="3" name="Marcador de contenido 2">
            <a:extLst>
              <a:ext uri="{FF2B5EF4-FFF2-40B4-BE49-F238E27FC236}">
                <a16:creationId xmlns:a16="http://schemas.microsoft.com/office/drawing/2014/main" id="{B6999858-A654-13F4-01F6-56BE3341C98A}"/>
              </a:ext>
            </a:extLst>
          </p:cNvPr>
          <p:cNvSpPr>
            <a:spLocks noGrp="1"/>
          </p:cNvSpPr>
          <p:nvPr>
            <p:ph idx="1"/>
          </p:nvPr>
        </p:nvSpPr>
        <p:spPr>
          <a:xfrm>
            <a:off x="677334" y="1606408"/>
            <a:ext cx="8596668" cy="3880773"/>
          </a:xfrm>
        </p:spPr>
        <p:txBody>
          <a:bodyPr>
            <a:normAutofit fontScale="92500" lnSpcReduction="20000"/>
          </a:bodyPr>
          <a:lstStyle/>
          <a:p>
            <a:r>
              <a:rPr lang="en-US" sz="1400" dirty="0"/>
              <a:t>CUSTOMER:</a:t>
            </a:r>
          </a:p>
          <a:p>
            <a:pPr lvl="1"/>
            <a:r>
              <a:rPr lang="en-US" sz="1400" dirty="0"/>
              <a:t>The aim of this project is to incorporate denotations specifically for client 3: </a:t>
            </a:r>
            <a:r>
              <a:rPr lang="en-US" sz="1400" dirty="0" err="1"/>
              <a:t>Sportstats</a:t>
            </a:r>
            <a:r>
              <a:rPr lang="en-US" sz="1400" dirty="0"/>
              <a:t>. Select your client/dataset - (Olympic Games Dataset - 120 years of data). The database in question will explore the influence of event management attention based on gender, nationality, and other grouping scenarios. Additionally, it will delve into the potential advantages and gains associated with the implementation of a scheduling system. The next step involves categorizing the database into two segments, distinguishing between Summer and Winter Olympic Events. The goal is to examine denotations among athletes, focusing on age, weight, and height, while observing stability in Olympic medal attainment and its impact on athletes.</a:t>
            </a:r>
            <a:endParaRPr lang="es-PE" sz="1400" dirty="0"/>
          </a:p>
          <a:p>
            <a:r>
              <a:rPr lang="en-US" sz="1400" dirty="0"/>
              <a:t>HYPOTHESES:</a:t>
            </a:r>
          </a:p>
          <a:p>
            <a:pPr lvl="1"/>
            <a:r>
              <a:rPr lang="en-US" sz="1400" dirty="0"/>
              <a:t>Developing a database for a novel client pertaining to participation trends over the last 120 years. We aim to establish a direct correlation through the creation of a sandbox browser programmed in Python, introducing new search criteria to facilitate the analysis of extensive information.</a:t>
            </a:r>
          </a:p>
          <a:p>
            <a:r>
              <a:rPr lang="en-US" sz="1400" dirty="0"/>
              <a:t>APPROACH:</a:t>
            </a:r>
          </a:p>
          <a:p>
            <a:pPr lvl="1"/>
            <a:r>
              <a:rPr lang="en-US" sz="1400" dirty="0"/>
              <a:t>Conduct an exploratory analysis on athletes from records spanning all Olympic events from the past 120 years to the present. Employ a multifaceted approach in examining athletes within the significant themes of this time period. Identify correlations between athlete gender and similar groups across both Summer and Winter Olympics.</a:t>
            </a:r>
          </a:p>
        </p:txBody>
      </p:sp>
    </p:spTree>
    <p:extLst>
      <p:ext uri="{BB962C8B-B14F-4D97-AF65-F5344CB8AC3E}">
        <p14:creationId xmlns:p14="http://schemas.microsoft.com/office/powerpoint/2010/main" val="1992486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59EE289-3171-DAAD-87F7-1BBB7FE6D952}"/>
              </a:ext>
            </a:extLst>
          </p:cNvPr>
          <p:cNvSpPr>
            <a:spLocks noGrp="1"/>
          </p:cNvSpPr>
          <p:nvPr>
            <p:ph type="title"/>
          </p:nvPr>
        </p:nvSpPr>
        <p:spPr>
          <a:xfrm>
            <a:off x="838200" y="365125"/>
            <a:ext cx="10515600" cy="1377027"/>
          </a:xfrm>
        </p:spPr>
        <p:txBody>
          <a:bodyPr>
            <a:noAutofit/>
          </a:bodyPr>
          <a:lstStyle/>
          <a:p>
            <a:r>
              <a:rPr lang="es-PE" sz="2800" b="1" u="sng" dirty="0" err="1">
                <a:effectLst/>
                <a:latin typeface="+mn-lt"/>
                <a:ea typeface="Calibri" panose="020F0502020204030204" pitchFamily="34" charset="0"/>
                <a:cs typeface="Arial" panose="020B0604020202020204" pitchFamily="34" charset="0"/>
              </a:rPr>
              <a:t>Devolop</a:t>
            </a:r>
            <a:r>
              <a:rPr lang="es-PE" sz="2800" b="1" u="sng" dirty="0">
                <a:effectLst/>
                <a:latin typeface="+mn-lt"/>
                <a:ea typeface="Calibri" panose="020F0502020204030204" pitchFamily="34" charset="0"/>
                <a:cs typeface="Arial" panose="020B0604020202020204" pitchFamily="34" charset="0"/>
              </a:rPr>
              <a:t> </a:t>
            </a:r>
            <a:r>
              <a:rPr lang="es-PE" sz="2800" b="1" u="sng" dirty="0" err="1">
                <a:effectLst/>
                <a:latin typeface="+mn-lt"/>
                <a:ea typeface="Calibri" panose="020F0502020204030204" pitchFamily="34" charset="0"/>
                <a:cs typeface="Arial" panose="020B0604020202020204" pitchFamily="34" charset="0"/>
              </a:rPr>
              <a:t>Sanbox</a:t>
            </a:r>
            <a:r>
              <a:rPr lang="es-PE" sz="2800" b="1" u="sng" dirty="0">
                <a:effectLst/>
                <a:latin typeface="+mn-lt"/>
                <a:ea typeface="Calibri" panose="020F0502020204030204" pitchFamily="34" charset="0"/>
                <a:cs typeface="Arial" panose="020B0604020202020204" pitchFamily="34" charset="0"/>
              </a:rPr>
              <a:t>: </a:t>
            </a:r>
            <a:r>
              <a:rPr lang="es-PE" sz="2800" b="1" dirty="0" err="1">
                <a:effectLst/>
                <a:latin typeface="+mn-lt"/>
                <a:ea typeface="Calibri" panose="020F0502020204030204" pitchFamily="34" charset="0"/>
                <a:cs typeface="Arial" panose="020B0604020202020204" pitchFamily="34" charset="0"/>
              </a:rPr>
              <a:t>Develop</a:t>
            </a:r>
            <a:r>
              <a:rPr lang="es-PE" sz="2800" b="1" dirty="0">
                <a:effectLst/>
                <a:latin typeface="+mn-lt"/>
                <a:ea typeface="Calibri" panose="020F0502020204030204" pitchFamily="34" charset="0"/>
                <a:cs typeface="Arial" panose="020B0604020202020204" pitchFamily="34" charset="0"/>
              </a:rPr>
              <a:t> </a:t>
            </a:r>
            <a:r>
              <a:rPr lang="es-PE" sz="2800" b="1" dirty="0" err="1">
                <a:effectLst/>
                <a:latin typeface="+mn-lt"/>
                <a:ea typeface="Calibri" panose="020F0502020204030204" pitchFamily="34" charset="0"/>
                <a:cs typeface="Arial" panose="020B0604020202020204" pitchFamily="34" charset="0"/>
              </a:rPr>
              <a:t>an</a:t>
            </a:r>
            <a:r>
              <a:rPr lang="es-PE" sz="2800" b="1" dirty="0">
                <a:effectLst/>
                <a:latin typeface="+mn-lt"/>
                <a:ea typeface="Calibri" panose="020F0502020204030204" pitchFamily="34" charset="0"/>
                <a:cs typeface="Arial" panose="020B0604020202020204" pitchFamily="34" charset="0"/>
              </a:rPr>
              <a:t> </a:t>
            </a:r>
            <a:r>
              <a:rPr lang="es-PE" sz="2800" b="1" dirty="0" err="1">
                <a:effectLst/>
                <a:latin typeface="+mn-lt"/>
                <a:ea typeface="Calibri" panose="020F0502020204030204" pitchFamily="34" charset="0"/>
                <a:cs typeface="Arial" panose="020B0604020202020204" pitchFamily="34" charset="0"/>
              </a:rPr>
              <a:t>Entity</a:t>
            </a:r>
            <a:r>
              <a:rPr lang="es-PE" sz="2800" b="1" dirty="0">
                <a:effectLst/>
                <a:latin typeface="+mn-lt"/>
                <a:ea typeface="Calibri" panose="020F0502020204030204" pitchFamily="34" charset="0"/>
                <a:cs typeface="Arial" panose="020B0604020202020204" pitchFamily="34" charset="0"/>
              </a:rPr>
              <a:t> </a:t>
            </a:r>
            <a:r>
              <a:rPr lang="es-PE" sz="2800" b="1" dirty="0" err="1">
                <a:effectLst/>
                <a:latin typeface="+mn-lt"/>
                <a:ea typeface="Calibri" panose="020F0502020204030204" pitchFamily="34" charset="0"/>
                <a:cs typeface="Arial" panose="020B0604020202020204" pitchFamily="34" charset="0"/>
              </a:rPr>
              <a:t>Relationship</a:t>
            </a:r>
            <a:r>
              <a:rPr lang="es-PE" sz="2800" b="1" dirty="0">
                <a:effectLst/>
                <a:latin typeface="+mn-lt"/>
                <a:ea typeface="Calibri" panose="020F0502020204030204" pitchFamily="34" charset="0"/>
                <a:cs typeface="Arial" panose="020B0604020202020204" pitchFamily="34" charset="0"/>
              </a:rPr>
              <a:t> </a:t>
            </a:r>
            <a:r>
              <a:rPr lang="es-PE" sz="2800" b="1" dirty="0" err="1">
                <a:effectLst/>
                <a:latin typeface="+mn-lt"/>
                <a:ea typeface="Calibri" panose="020F0502020204030204" pitchFamily="34" charset="0"/>
                <a:cs typeface="Arial" panose="020B0604020202020204" pitchFamily="34" charset="0"/>
              </a:rPr>
              <a:t>Diagram</a:t>
            </a:r>
            <a:r>
              <a:rPr lang="es-PE" sz="2800" b="1" dirty="0">
                <a:effectLst/>
                <a:latin typeface="+mn-lt"/>
                <a:ea typeface="Calibri" panose="020F0502020204030204" pitchFamily="34" charset="0"/>
                <a:cs typeface="Arial" panose="020B0604020202020204" pitchFamily="34" charset="0"/>
              </a:rPr>
              <a:t> (ERD)</a:t>
            </a:r>
            <a:br>
              <a:rPr lang="es-PE" sz="6600" b="1" dirty="0">
                <a:effectLst/>
                <a:latin typeface="+mn-lt"/>
                <a:ea typeface="Calibri" panose="020F0502020204030204" pitchFamily="34" charset="0"/>
                <a:cs typeface="Arial" panose="020B0604020202020204" pitchFamily="34" charset="0"/>
              </a:rPr>
            </a:br>
            <a:endParaRPr lang="es-PE" dirty="0">
              <a:latin typeface="+mn-lt"/>
            </a:endParaRPr>
          </a:p>
        </p:txBody>
      </p:sp>
      <p:pic>
        <p:nvPicPr>
          <p:cNvPr id="7" name="Marcador de contenido 6">
            <a:extLst>
              <a:ext uri="{FF2B5EF4-FFF2-40B4-BE49-F238E27FC236}">
                <a16:creationId xmlns:a16="http://schemas.microsoft.com/office/drawing/2014/main" id="{E083DBEA-869A-06F3-203A-ACD7E61B2199}"/>
              </a:ext>
            </a:extLst>
          </p:cNvPr>
          <p:cNvPicPr>
            <a:picLocks noGrp="1" noChangeAspect="1"/>
          </p:cNvPicPr>
          <p:nvPr>
            <p:ph sz="half" idx="1"/>
          </p:nvPr>
        </p:nvPicPr>
        <p:blipFill>
          <a:blip r:embed="rId2"/>
          <a:stretch>
            <a:fillRect/>
          </a:stretch>
        </p:blipFill>
        <p:spPr>
          <a:xfrm>
            <a:off x="1162337" y="2012301"/>
            <a:ext cx="4016088" cy="39779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Marcador de contenido 7">
            <a:extLst>
              <a:ext uri="{FF2B5EF4-FFF2-40B4-BE49-F238E27FC236}">
                <a16:creationId xmlns:a16="http://schemas.microsoft.com/office/drawing/2014/main" id="{FD6A1D8D-2849-A716-B058-7A611395EFE9}"/>
              </a:ext>
            </a:extLst>
          </p:cNvPr>
          <p:cNvPicPr>
            <a:picLocks noGrp="1" noChangeAspect="1"/>
          </p:cNvPicPr>
          <p:nvPr>
            <p:ph sz="half" idx="2"/>
          </p:nvPr>
        </p:nvPicPr>
        <p:blipFill>
          <a:blip r:embed="rId3"/>
          <a:stretch>
            <a:fillRect/>
          </a:stretch>
        </p:blipFill>
        <p:spPr>
          <a:xfrm>
            <a:off x="5765800" y="3211180"/>
            <a:ext cx="5181600" cy="13770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9309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308119-EFE0-D4DB-B3CE-876557CC49E6}"/>
              </a:ext>
            </a:extLst>
          </p:cNvPr>
          <p:cNvSpPr>
            <a:spLocks noGrp="1"/>
          </p:cNvSpPr>
          <p:nvPr>
            <p:ph type="title"/>
          </p:nvPr>
        </p:nvSpPr>
        <p:spPr/>
        <p:txBody>
          <a:bodyPr>
            <a:normAutofit fontScale="90000"/>
          </a:bodyPr>
          <a:lstStyle/>
          <a:p>
            <a:r>
              <a:rPr lang="es-PE" dirty="0" err="1"/>
              <a:t>DataBase</a:t>
            </a:r>
            <a:r>
              <a:rPr lang="es-PE" dirty="0"/>
              <a:t>: </a:t>
            </a:r>
            <a:r>
              <a:rPr lang="es-MX" sz="4400" dirty="0" err="1"/>
              <a:t>Atletas_Eventos</a:t>
            </a:r>
            <a:br>
              <a:rPr lang="es-MX" sz="4400" dirty="0"/>
            </a:br>
            <a:r>
              <a:rPr lang="es-MX" sz="4400" dirty="0"/>
              <a:t>Regiones</a:t>
            </a:r>
            <a:endParaRPr lang="es-PE" dirty="0"/>
          </a:p>
        </p:txBody>
      </p:sp>
      <p:pic>
        <p:nvPicPr>
          <p:cNvPr id="5" name="Marcador de contenido 4">
            <a:extLst>
              <a:ext uri="{FF2B5EF4-FFF2-40B4-BE49-F238E27FC236}">
                <a16:creationId xmlns:a16="http://schemas.microsoft.com/office/drawing/2014/main" id="{5DFFA903-A1D3-66C4-BBAA-D8F7ABD6BF0C}"/>
              </a:ext>
            </a:extLst>
          </p:cNvPr>
          <p:cNvPicPr>
            <a:picLocks noGrp="1" noChangeAspect="1"/>
          </p:cNvPicPr>
          <p:nvPr>
            <p:ph sz="half" idx="1"/>
          </p:nvPr>
        </p:nvPicPr>
        <p:blipFill rotWithShape="1">
          <a:blip r:embed="rId2"/>
          <a:stretch/>
        </p:blipFill>
        <p:spPr>
          <a:xfrm>
            <a:off x="677863" y="3028073"/>
            <a:ext cx="4183062" cy="2146467"/>
          </a:xfrm>
          <a:prstGeom prst="rect">
            <a:avLst/>
          </a:prstGeom>
          <a:ln w="38100" cap="sq">
            <a:solidFill>
              <a:srgbClr val="002060"/>
            </a:solidFill>
            <a:prstDash val="solid"/>
            <a:miter lim="800000"/>
          </a:ln>
          <a:effectLst>
            <a:outerShdw blurRad="50800" dist="38100" dir="2700000" algn="tl" rotWithShape="0">
              <a:srgbClr val="000000">
                <a:alpha val="43000"/>
              </a:srgbClr>
            </a:outerShdw>
          </a:effectLst>
        </p:spPr>
      </p:pic>
      <p:pic>
        <p:nvPicPr>
          <p:cNvPr id="6" name="Marcador de contenido 5">
            <a:extLst>
              <a:ext uri="{FF2B5EF4-FFF2-40B4-BE49-F238E27FC236}">
                <a16:creationId xmlns:a16="http://schemas.microsoft.com/office/drawing/2014/main" id="{AB8588F6-FB64-F0AC-9531-AD5EAE0186E7}"/>
              </a:ext>
            </a:extLst>
          </p:cNvPr>
          <p:cNvPicPr>
            <a:picLocks noGrp="1" noChangeAspect="1"/>
          </p:cNvPicPr>
          <p:nvPr>
            <p:ph sz="half" idx="2"/>
          </p:nvPr>
        </p:nvPicPr>
        <p:blipFill rotWithShape="1">
          <a:blip r:embed="rId3"/>
          <a:stretch/>
        </p:blipFill>
        <p:spPr>
          <a:xfrm>
            <a:off x="5089525" y="3341014"/>
            <a:ext cx="4184650" cy="1520585"/>
          </a:xfrm>
          <a:prstGeom prst="rect">
            <a:avLst/>
          </a:prstGeom>
          <a:ln w="38100" cap="sq">
            <a:solidFill>
              <a:srgbClr val="00206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30978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89B027-47DF-BCC0-4BB1-EA611729E6F0}"/>
              </a:ext>
            </a:extLst>
          </p:cNvPr>
          <p:cNvSpPr>
            <a:spLocks noGrp="1"/>
          </p:cNvSpPr>
          <p:nvPr>
            <p:ph type="title"/>
          </p:nvPr>
        </p:nvSpPr>
        <p:spPr>
          <a:xfrm>
            <a:off x="1612621" y="693307"/>
            <a:ext cx="2983302" cy="974147"/>
          </a:xfrm>
        </p:spPr>
        <p:txBody>
          <a:bodyPr/>
          <a:lstStyle/>
          <a:p>
            <a:r>
              <a:rPr lang="es-MX" dirty="0" err="1"/>
              <a:t>Milestone</a:t>
            </a:r>
            <a:r>
              <a:rPr lang="es-MX" dirty="0"/>
              <a:t> 1</a:t>
            </a:r>
            <a:endParaRPr lang="es-PE" dirty="0"/>
          </a:p>
        </p:txBody>
      </p:sp>
      <p:pic>
        <p:nvPicPr>
          <p:cNvPr id="5" name="Marcador de contenido 4">
            <a:extLst>
              <a:ext uri="{FF2B5EF4-FFF2-40B4-BE49-F238E27FC236}">
                <a16:creationId xmlns:a16="http://schemas.microsoft.com/office/drawing/2014/main" id="{BBBC8D05-3277-6F06-0FE9-198C09CE999A}"/>
              </a:ext>
            </a:extLst>
          </p:cNvPr>
          <p:cNvPicPr>
            <a:picLocks noGrp="1" noChangeAspect="1"/>
          </p:cNvPicPr>
          <p:nvPr>
            <p:ph sz="half" idx="1"/>
          </p:nvPr>
        </p:nvPicPr>
        <p:blipFill rotWithShape="1">
          <a:blip r:embed="rId2"/>
          <a:srcRect r="43021"/>
          <a:stretch/>
        </p:blipFill>
        <p:spPr>
          <a:xfrm>
            <a:off x="1543565" y="2537344"/>
            <a:ext cx="2875872" cy="3291471"/>
          </a:xfrm>
          <a:prstGeom prst="rect">
            <a:avLst/>
          </a:prstGeom>
          <a:ln w="38100" cap="sq">
            <a:solidFill>
              <a:srgbClr val="002060"/>
            </a:solidFill>
            <a:prstDash val="solid"/>
            <a:miter lim="800000"/>
          </a:ln>
          <a:effectLst>
            <a:outerShdw blurRad="50800" dist="38100" dir="2700000" algn="tl" rotWithShape="0">
              <a:srgbClr val="000000">
                <a:alpha val="43000"/>
              </a:srgbClr>
            </a:outerShdw>
          </a:effectLst>
        </p:spPr>
      </p:pic>
      <p:pic>
        <p:nvPicPr>
          <p:cNvPr id="7" name="Marcador de contenido 6">
            <a:extLst>
              <a:ext uri="{FF2B5EF4-FFF2-40B4-BE49-F238E27FC236}">
                <a16:creationId xmlns:a16="http://schemas.microsoft.com/office/drawing/2014/main" id="{138BC6BA-EF65-F0D6-D8B4-0BDA42AB9596}"/>
              </a:ext>
            </a:extLst>
          </p:cNvPr>
          <p:cNvPicPr>
            <a:picLocks noGrp="1" noChangeAspect="1"/>
          </p:cNvPicPr>
          <p:nvPr>
            <p:ph sz="half" idx="2"/>
          </p:nvPr>
        </p:nvPicPr>
        <p:blipFill>
          <a:blip r:embed="rId3"/>
          <a:stretch>
            <a:fillRect/>
          </a:stretch>
        </p:blipFill>
        <p:spPr>
          <a:xfrm>
            <a:off x="5284146" y="2400329"/>
            <a:ext cx="3844175" cy="2031444"/>
          </a:xfrm>
          <a:prstGeom prst="rect">
            <a:avLst/>
          </a:prstGeom>
          <a:ln w="38100" cap="sq">
            <a:solidFill>
              <a:srgbClr val="002060"/>
            </a:solidFill>
            <a:prstDash val="solid"/>
            <a:miter lim="800000"/>
          </a:ln>
          <a:effectLst>
            <a:outerShdw blurRad="50800" dist="38100" dir="2700000" algn="tl" rotWithShape="0">
              <a:srgbClr val="000000">
                <a:alpha val="43000"/>
              </a:srgbClr>
            </a:outerShdw>
          </a:effectLst>
        </p:spPr>
      </p:pic>
      <p:pic>
        <p:nvPicPr>
          <p:cNvPr id="8" name="Imagen 7">
            <a:extLst>
              <a:ext uri="{FF2B5EF4-FFF2-40B4-BE49-F238E27FC236}">
                <a16:creationId xmlns:a16="http://schemas.microsoft.com/office/drawing/2014/main" id="{1292C21B-9894-1233-5F75-0DEB03CEFCFB}"/>
              </a:ext>
            </a:extLst>
          </p:cNvPr>
          <p:cNvPicPr>
            <a:picLocks noChangeAspect="1"/>
          </p:cNvPicPr>
          <p:nvPr/>
        </p:nvPicPr>
        <p:blipFill>
          <a:blip r:embed="rId4"/>
          <a:stretch>
            <a:fillRect/>
          </a:stretch>
        </p:blipFill>
        <p:spPr>
          <a:xfrm>
            <a:off x="5284146" y="4655052"/>
            <a:ext cx="4903533" cy="1720032"/>
          </a:xfrm>
          <a:prstGeom prst="rect">
            <a:avLst/>
          </a:prstGeom>
          <a:ln w="38100" cap="sq">
            <a:solidFill>
              <a:srgbClr val="002060"/>
            </a:solidFill>
            <a:prstDash val="solid"/>
            <a:miter lim="800000"/>
          </a:ln>
          <a:effectLst>
            <a:outerShdw blurRad="50800" dist="38100" dir="2700000" algn="tl" rotWithShape="0">
              <a:srgbClr val="000000">
                <a:alpha val="43000"/>
              </a:srgbClr>
            </a:outerShdw>
          </a:effectLst>
        </p:spPr>
      </p:pic>
      <p:sp>
        <p:nvSpPr>
          <p:cNvPr id="9" name="CuadroTexto 8">
            <a:extLst>
              <a:ext uri="{FF2B5EF4-FFF2-40B4-BE49-F238E27FC236}">
                <a16:creationId xmlns:a16="http://schemas.microsoft.com/office/drawing/2014/main" id="{91752A1A-8275-C433-875F-F510B57BB6BB}"/>
              </a:ext>
            </a:extLst>
          </p:cNvPr>
          <p:cNvSpPr txBox="1"/>
          <p:nvPr/>
        </p:nvSpPr>
        <p:spPr>
          <a:xfrm>
            <a:off x="4770407" y="693307"/>
            <a:ext cx="5124090" cy="1200329"/>
          </a:xfrm>
          <a:prstGeom prst="rect">
            <a:avLst/>
          </a:prstGeom>
          <a:noFill/>
        </p:spPr>
        <p:txBody>
          <a:bodyPr wrap="square" rtlCol="0">
            <a:spAutoFit/>
          </a:bodyPr>
          <a:lstStyle/>
          <a:p>
            <a:r>
              <a:rPr lang="en-US" dirty="0"/>
              <a:t>The initial traceability identification focuses on information within athletes, distinguishing them by gender, grouping their attributes, and analyzing the medals they have earned.</a:t>
            </a:r>
            <a:endParaRPr lang="es-PE" dirty="0"/>
          </a:p>
        </p:txBody>
      </p:sp>
    </p:spTree>
    <p:extLst>
      <p:ext uri="{BB962C8B-B14F-4D97-AF65-F5344CB8AC3E}">
        <p14:creationId xmlns:p14="http://schemas.microsoft.com/office/powerpoint/2010/main" val="2206555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FB3CA0-F5AD-0DDD-F25A-7D49D6E07E5C}"/>
              </a:ext>
            </a:extLst>
          </p:cNvPr>
          <p:cNvSpPr>
            <a:spLocks noGrp="1"/>
          </p:cNvSpPr>
          <p:nvPr>
            <p:ph type="title"/>
          </p:nvPr>
        </p:nvSpPr>
        <p:spPr>
          <a:xfrm>
            <a:off x="1044253" y="387867"/>
            <a:ext cx="2859308" cy="1325563"/>
          </a:xfrm>
        </p:spPr>
        <p:txBody>
          <a:bodyPr/>
          <a:lstStyle/>
          <a:p>
            <a:r>
              <a:rPr lang="es-PE" dirty="0" err="1"/>
              <a:t>Milestone</a:t>
            </a:r>
            <a:r>
              <a:rPr lang="es-PE" dirty="0"/>
              <a:t> 2</a:t>
            </a:r>
          </a:p>
        </p:txBody>
      </p:sp>
      <p:pic>
        <p:nvPicPr>
          <p:cNvPr id="5" name="Marcador de contenido 4">
            <a:extLst>
              <a:ext uri="{FF2B5EF4-FFF2-40B4-BE49-F238E27FC236}">
                <a16:creationId xmlns:a16="http://schemas.microsoft.com/office/drawing/2014/main" id="{48237AEA-EC40-0BBE-EFF0-152E4091907E}"/>
              </a:ext>
            </a:extLst>
          </p:cNvPr>
          <p:cNvPicPr>
            <a:picLocks noGrp="1" noChangeAspect="1"/>
          </p:cNvPicPr>
          <p:nvPr>
            <p:ph sz="half" idx="1"/>
          </p:nvPr>
        </p:nvPicPr>
        <p:blipFill rotWithShape="1">
          <a:blip r:embed="rId2"/>
          <a:srcRect r="39448"/>
          <a:stretch/>
        </p:blipFill>
        <p:spPr>
          <a:xfrm>
            <a:off x="616553" y="1908664"/>
            <a:ext cx="4008007" cy="4351338"/>
          </a:xfrm>
          <a:prstGeom prst="rect">
            <a:avLst/>
          </a:prstGeom>
          <a:ln w="38100" cap="sq">
            <a:solidFill>
              <a:srgbClr val="002060"/>
            </a:solidFill>
            <a:prstDash val="solid"/>
            <a:miter lim="800000"/>
          </a:ln>
          <a:effectLst>
            <a:outerShdw blurRad="50800" dist="38100" dir="2700000" algn="tl" rotWithShape="0">
              <a:srgbClr val="000000">
                <a:alpha val="43000"/>
              </a:srgbClr>
            </a:outerShdw>
          </a:effectLst>
        </p:spPr>
      </p:pic>
      <p:pic>
        <p:nvPicPr>
          <p:cNvPr id="6" name="Marcador de contenido 5">
            <a:extLst>
              <a:ext uri="{FF2B5EF4-FFF2-40B4-BE49-F238E27FC236}">
                <a16:creationId xmlns:a16="http://schemas.microsoft.com/office/drawing/2014/main" id="{C1D610C6-B0D2-DAFE-E0FD-F0EF7F3D5B8F}"/>
              </a:ext>
            </a:extLst>
          </p:cNvPr>
          <p:cNvPicPr>
            <a:picLocks noGrp="1" noChangeAspect="1"/>
          </p:cNvPicPr>
          <p:nvPr>
            <p:ph sz="half" idx="2"/>
          </p:nvPr>
        </p:nvPicPr>
        <p:blipFill>
          <a:blip r:embed="rId3"/>
          <a:stretch>
            <a:fillRect/>
          </a:stretch>
        </p:blipFill>
        <p:spPr>
          <a:xfrm>
            <a:off x="5452149" y="2392448"/>
            <a:ext cx="5527189" cy="3383771"/>
          </a:xfrm>
          <a:prstGeom prst="rect">
            <a:avLst/>
          </a:prstGeom>
          <a:ln w="38100" cap="sq">
            <a:solidFill>
              <a:srgbClr val="002060"/>
            </a:solidFill>
            <a:prstDash val="solid"/>
            <a:miter lim="800000"/>
          </a:ln>
          <a:effectLst>
            <a:outerShdw blurRad="50800" dist="38100" dir="2700000" algn="tl" rotWithShape="0">
              <a:srgbClr val="000000">
                <a:alpha val="43000"/>
              </a:srgbClr>
            </a:outerShdw>
          </a:effectLst>
        </p:spPr>
      </p:pic>
      <p:sp>
        <p:nvSpPr>
          <p:cNvPr id="7" name="CuadroTexto 6">
            <a:extLst>
              <a:ext uri="{FF2B5EF4-FFF2-40B4-BE49-F238E27FC236}">
                <a16:creationId xmlns:a16="http://schemas.microsoft.com/office/drawing/2014/main" id="{2F045BB9-3F22-B64D-DA7F-15B7BD906D15}"/>
              </a:ext>
            </a:extLst>
          </p:cNvPr>
          <p:cNvSpPr txBox="1"/>
          <p:nvPr/>
        </p:nvSpPr>
        <p:spPr>
          <a:xfrm>
            <a:off x="5809672" y="885558"/>
            <a:ext cx="4812145" cy="1200329"/>
          </a:xfrm>
          <a:prstGeom prst="rect">
            <a:avLst/>
          </a:prstGeom>
          <a:noFill/>
        </p:spPr>
        <p:txBody>
          <a:bodyPr wrap="square" rtlCol="0">
            <a:spAutoFit/>
          </a:bodyPr>
          <a:lstStyle/>
          <a:p>
            <a:r>
              <a:rPr lang="en-US" dirty="0"/>
              <a:t>Before embarking on the second theorem, it is crucial to perform an analysis of the Athletes database, examining the events documented within the "Summer" and "Winter" seasons.</a:t>
            </a:r>
          </a:p>
        </p:txBody>
      </p:sp>
    </p:spTree>
    <p:extLst>
      <p:ext uri="{BB962C8B-B14F-4D97-AF65-F5344CB8AC3E}">
        <p14:creationId xmlns:p14="http://schemas.microsoft.com/office/powerpoint/2010/main" val="2985102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6F29C4E-2555-2CE4-25DC-2C294FEF9CC1}"/>
              </a:ext>
            </a:extLst>
          </p:cNvPr>
          <p:cNvSpPr>
            <a:spLocks noGrp="1"/>
          </p:cNvSpPr>
          <p:nvPr>
            <p:ph type="title"/>
          </p:nvPr>
        </p:nvSpPr>
        <p:spPr>
          <a:xfrm>
            <a:off x="838200" y="391006"/>
            <a:ext cx="10100094" cy="626912"/>
          </a:xfrm>
        </p:spPr>
        <p:txBody>
          <a:bodyPr>
            <a:normAutofit fontScale="90000"/>
          </a:bodyPr>
          <a:lstStyle/>
          <a:p>
            <a:r>
              <a:rPr lang="en-US" sz="3100" dirty="0"/>
              <a:t>Exploratory Data Analysis: Athletes – Summer and Winter Olympics</a:t>
            </a:r>
            <a:br>
              <a:rPr lang="en-US" dirty="0"/>
            </a:br>
            <a:endParaRPr lang="es-PE" dirty="0"/>
          </a:p>
        </p:txBody>
      </p:sp>
      <p:pic>
        <p:nvPicPr>
          <p:cNvPr id="6" name="Imagen 5">
            <a:extLst>
              <a:ext uri="{FF2B5EF4-FFF2-40B4-BE49-F238E27FC236}">
                <a16:creationId xmlns:a16="http://schemas.microsoft.com/office/drawing/2014/main" id="{489D7BF5-FDA6-0E3E-695B-E2F671EA0C82}"/>
              </a:ext>
            </a:extLst>
          </p:cNvPr>
          <p:cNvPicPr>
            <a:picLocks noChangeAspect="1"/>
          </p:cNvPicPr>
          <p:nvPr/>
        </p:nvPicPr>
        <p:blipFill>
          <a:blip r:embed="rId2"/>
          <a:stretch>
            <a:fillRect/>
          </a:stretch>
        </p:blipFill>
        <p:spPr>
          <a:xfrm>
            <a:off x="486761" y="1230984"/>
            <a:ext cx="7734970" cy="762066"/>
          </a:xfrm>
          <a:prstGeom prst="rect">
            <a:avLst/>
          </a:prstGeom>
          <a:ln w="38100" cap="sq">
            <a:solidFill>
              <a:srgbClr val="002060"/>
            </a:solidFill>
            <a:prstDash val="solid"/>
            <a:miter lim="800000"/>
          </a:ln>
          <a:effectLst>
            <a:outerShdw blurRad="50800" dist="38100" dir="2700000" algn="tl" rotWithShape="0">
              <a:srgbClr val="000000">
                <a:alpha val="43000"/>
              </a:srgbClr>
            </a:outerShdw>
          </a:effectLst>
        </p:spPr>
      </p:pic>
      <p:pic>
        <p:nvPicPr>
          <p:cNvPr id="7" name="Imagen 6">
            <a:extLst>
              <a:ext uri="{FF2B5EF4-FFF2-40B4-BE49-F238E27FC236}">
                <a16:creationId xmlns:a16="http://schemas.microsoft.com/office/drawing/2014/main" id="{085BA77E-7694-EFB4-51FA-A6D71C7C9387}"/>
              </a:ext>
            </a:extLst>
          </p:cNvPr>
          <p:cNvPicPr>
            <a:picLocks noChangeAspect="1"/>
          </p:cNvPicPr>
          <p:nvPr/>
        </p:nvPicPr>
        <p:blipFill>
          <a:blip r:embed="rId3"/>
          <a:stretch>
            <a:fillRect/>
          </a:stretch>
        </p:blipFill>
        <p:spPr>
          <a:xfrm>
            <a:off x="463899" y="2228260"/>
            <a:ext cx="7780694" cy="274344"/>
          </a:xfrm>
          <a:prstGeom prst="rect">
            <a:avLst/>
          </a:prstGeom>
          <a:ln w="38100" cap="sq">
            <a:solidFill>
              <a:srgbClr val="002060"/>
            </a:solidFill>
            <a:prstDash val="solid"/>
            <a:miter lim="800000"/>
          </a:ln>
          <a:effectLst>
            <a:outerShdw blurRad="50800" dist="38100" dir="2700000" algn="tl" rotWithShape="0">
              <a:srgbClr val="000000">
                <a:alpha val="43000"/>
              </a:srgbClr>
            </a:outerShdw>
          </a:effectLst>
        </p:spPr>
      </p:pic>
      <p:pic>
        <p:nvPicPr>
          <p:cNvPr id="8" name="Imagen 7">
            <a:extLst>
              <a:ext uri="{FF2B5EF4-FFF2-40B4-BE49-F238E27FC236}">
                <a16:creationId xmlns:a16="http://schemas.microsoft.com/office/drawing/2014/main" id="{77B7F73A-900B-FCF6-EFC9-697B05BBB9B2}"/>
              </a:ext>
            </a:extLst>
          </p:cNvPr>
          <p:cNvPicPr>
            <a:picLocks noChangeAspect="1"/>
          </p:cNvPicPr>
          <p:nvPr/>
        </p:nvPicPr>
        <p:blipFill>
          <a:blip r:embed="rId4"/>
          <a:stretch>
            <a:fillRect/>
          </a:stretch>
        </p:blipFill>
        <p:spPr>
          <a:xfrm>
            <a:off x="441037" y="2737814"/>
            <a:ext cx="6220114" cy="3224329"/>
          </a:xfrm>
          <a:prstGeom prst="rect">
            <a:avLst/>
          </a:prstGeom>
          <a:ln w="38100" cap="sq">
            <a:solidFill>
              <a:srgbClr val="002060"/>
            </a:solidFill>
            <a:prstDash val="solid"/>
            <a:miter lim="800000"/>
          </a:ln>
          <a:effectLst>
            <a:outerShdw blurRad="50800" dist="38100" dir="2700000" algn="tl" rotWithShape="0">
              <a:srgbClr val="000000">
                <a:alpha val="43000"/>
              </a:srgbClr>
            </a:outerShdw>
          </a:effectLst>
        </p:spPr>
      </p:pic>
      <p:sp>
        <p:nvSpPr>
          <p:cNvPr id="9" name="Marcador de texto 3">
            <a:extLst>
              <a:ext uri="{FF2B5EF4-FFF2-40B4-BE49-F238E27FC236}">
                <a16:creationId xmlns:a16="http://schemas.microsoft.com/office/drawing/2014/main" id="{973E5F30-CE75-328B-AB71-F8B9E2CE29C3}"/>
              </a:ext>
            </a:extLst>
          </p:cNvPr>
          <p:cNvSpPr>
            <a:spLocks noGrp="1"/>
          </p:cNvSpPr>
          <p:nvPr/>
        </p:nvSpPr>
        <p:spPr>
          <a:xfrm>
            <a:off x="8606106" y="1612017"/>
            <a:ext cx="3200400" cy="385965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Clr>
                <a:schemeClr val="accent1">
                  <a:lumMod val="75000"/>
                </a:schemeClr>
              </a:buClr>
              <a:buSzPct val="85000"/>
              <a:buFont typeface="Wingdings" pitchFamily="2" charset="2"/>
              <a:buNone/>
              <a:defRPr sz="1400" kern="1200">
                <a:solidFill>
                  <a:schemeClr val="accent1">
                    <a:lumMod val="50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Now starting the new laboratory survey, it is necessary to define the information contained in a simplified structure in relation to the "Summer" and "Winter" seasons.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Which will allow us to obtain the requested records.</a:t>
            </a:r>
            <a:endParaRPr lang="es-PE" dirty="0">
              <a:latin typeface="Times New Roman" panose="02020603050405020304" pitchFamily="18" charset="0"/>
              <a:cs typeface="Times New Roman" panose="02020603050405020304" pitchFamily="18" charset="0"/>
            </a:endParaRPr>
          </a:p>
        </p:txBody>
      </p:sp>
      <p:pic>
        <p:nvPicPr>
          <p:cNvPr id="10" name="Imagen 9">
            <a:extLst>
              <a:ext uri="{FF2B5EF4-FFF2-40B4-BE49-F238E27FC236}">
                <a16:creationId xmlns:a16="http://schemas.microsoft.com/office/drawing/2014/main" id="{FA6B16EE-9902-FEDF-D7AD-E3F7A79695A5}"/>
              </a:ext>
            </a:extLst>
          </p:cNvPr>
          <p:cNvPicPr>
            <a:picLocks noChangeAspect="1"/>
          </p:cNvPicPr>
          <p:nvPr/>
        </p:nvPicPr>
        <p:blipFill>
          <a:blip r:embed="rId5"/>
          <a:stretch>
            <a:fillRect/>
          </a:stretch>
        </p:blipFill>
        <p:spPr>
          <a:xfrm>
            <a:off x="8606106" y="2899595"/>
            <a:ext cx="3357542" cy="1612993"/>
          </a:xfrm>
          <a:prstGeom prst="rect">
            <a:avLst/>
          </a:prstGeom>
        </p:spPr>
      </p:pic>
    </p:spTree>
    <p:extLst>
      <p:ext uri="{BB962C8B-B14F-4D97-AF65-F5344CB8AC3E}">
        <p14:creationId xmlns:p14="http://schemas.microsoft.com/office/powerpoint/2010/main" val="1979756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06423270-F3AB-9121-8496-76B4ABBEB681}"/>
              </a:ext>
            </a:extLst>
          </p:cNvPr>
          <p:cNvSpPr>
            <a:spLocks noGrp="1"/>
          </p:cNvSpPr>
          <p:nvPr>
            <p:ph type="title"/>
          </p:nvPr>
        </p:nvSpPr>
        <p:spPr>
          <a:xfrm>
            <a:off x="588819" y="512906"/>
            <a:ext cx="1886527" cy="734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s-MX" sz="2400" dirty="0" err="1"/>
              <a:t>Milestone</a:t>
            </a:r>
            <a:r>
              <a:rPr lang="es-MX" sz="2400" dirty="0"/>
              <a:t> 2</a:t>
            </a:r>
            <a:endParaRPr lang="es-PE" sz="4000" dirty="0">
              <a:latin typeface="Times New Roman" panose="02020603050405020304" pitchFamily="18" charset="0"/>
              <a:cs typeface="Times New Roman" panose="02020603050405020304" pitchFamily="18" charset="0"/>
            </a:endParaRPr>
          </a:p>
        </p:txBody>
      </p:sp>
      <p:sp>
        <p:nvSpPr>
          <p:cNvPr id="7" name="CuadroTexto 6">
            <a:extLst>
              <a:ext uri="{FF2B5EF4-FFF2-40B4-BE49-F238E27FC236}">
                <a16:creationId xmlns:a16="http://schemas.microsoft.com/office/drawing/2014/main" id="{4B6CF1F2-A924-4DAD-B527-F2637D658BEF}"/>
              </a:ext>
            </a:extLst>
          </p:cNvPr>
          <p:cNvSpPr txBox="1"/>
          <p:nvPr/>
        </p:nvSpPr>
        <p:spPr>
          <a:xfrm>
            <a:off x="2373745" y="695241"/>
            <a:ext cx="6096000"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Which will allow us to obtain the requested records.</a:t>
            </a:r>
            <a:endParaRPr lang="es-PE" dirty="0"/>
          </a:p>
        </p:txBody>
      </p:sp>
      <p:pic>
        <p:nvPicPr>
          <p:cNvPr id="8" name="Imagen 7">
            <a:extLst>
              <a:ext uri="{FF2B5EF4-FFF2-40B4-BE49-F238E27FC236}">
                <a16:creationId xmlns:a16="http://schemas.microsoft.com/office/drawing/2014/main" id="{D603944B-1D12-DBE1-0A1F-5FC56DB48737}"/>
              </a:ext>
            </a:extLst>
          </p:cNvPr>
          <p:cNvPicPr>
            <a:picLocks noChangeAspect="1"/>
          </p:cNvPicPr>
          <p:nvPr/>
        </p:nvPicPr>
        <p:blipFill>
          <a:blip r:embed="rId3"/>
          <a:stretch>
            <a:fillRect/>
          </a:stretch>
        </p:blipFill>
        <p:spPr>
          <a:xfrm>
            <a:off x="588819" y="1246908"/>
            <a:ext cx="5129866" cy="2434772"/>
          </a:xfrm>
          <a:prstGeom prst="rect">
            <a:avLst/>
          </a:prstGeom>
          <a:ln w="38100" cap="sq">
            <a:solidFill>
              <a:srgbClr val="002060"/>
            </a:solidFill>
            <a:prstDash val="solid"/>
            <a:miter lim="800000"/>
          </a:ln>
          <a:effectLst>
            <a:outerShdw blurRad="50800" dist="38100" dir="2700000" algn="tl" rotWithShape="0">
              <a:srgbClr val="000000">
                <a:alpha val="43000"/>
              </a:srgbClr>
            </a:outerShdw>
          </a:effectLst>
        </p:spPr>
      </p:pic>
      <p:pic>
        <p:nvPicPr>
          <p:cNvPr id="9" name="Imagen 8">
            <a:extLst>
              <a:ext uri="{FF2B5EF4-FFF2-40B4-BE49-F238E27FC236}">
                <a16:creationId xmlns:a16="http://schemas.microsoft.com/office/drawing/2014/main" id="{85C82B7C-5480-A9B5-63E6-6A1E3A7505DE}"/>
              </a:ext>
            </a:extLst>
          </p:cNvPr>
          <p:cNvPicPr>
            <a:picLocks noChangeAspect="1"/>
          </p:cNvPicPr>
          <p:nvPr/>
        </p:nvPicPr>
        <p:blipFill>
          <a:blip r:embed="rId4"/>
          <a:stretch>
            <a:fillRect/>
          </a:stretch>
        </p:blipFill>
        <p:spPr>
          <a:xfrm>
            <a:off x="6645845" y="1246908"/>
            <a:ext cx="3850172" cy="3283092"/>
          </a:xfrm>
          <a:prstGeom prst="rect">
            <a:avLst/>
          </a:prstGeom>
          <a:ln w="38100" cap="sq">
            <a:solidFill>
              <a:srgbClr val="002060"/>
            </a:solidFill>
            <a:prstDash val="solid"/>
            <a:miter lim="800000"/>
          </a:ln>
          <a:effectLst>
            <a:outerShdw blurRad="50800" dist="38100" dir="2700000" algn="tl" rotWithShape="0">
              <a:srgbClr val="000000">
                <a:alpha val="43000"/>
              </a:srgbClr>
            </a:outerShdw>
          </a:effectLst>
        </p:spPr>
      </p:pic>
      <p:sp>
        <p:nvSpPr>
          <p:cNvPr id="10" name="CuadroTexto 10">
            <a:extLst>
              <a:ext uri="{FF2B5EF4-FFF2-40B4-BE49-F238E27FC236}">
                <a16:creationId xmlns:a16="http://schemas.microsoft.com/office/drawing/2014/main" id="{10FE1C15-FDA7-0704-7AD5-D2E13AEDF56C}"/>
              </a:ext>
            </a:extLst>
          </p:cNvPr>
          <p:cNvSpPr txBox="1"/>
          <p:nvPr/>
        </p:nvSpPr>
        <p:spPr>
          <a:xfrm>
            <a:off x="377317" y="3948271"/>
            <a:ext cx="6096000" cy="147732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a:p>
            <a:r>
              <a:rPr lang="en-US"/>
              <a:t>A forthcoming study will entail a comprehensive tally and systematic grouping of athletes' attributes, providing a preliminary overview before implementing measurements that will be visualized through graphical structures.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54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1071DE-2D4D-4BC4-9A44-EDFAE34ED4DC}"/>
              </a:ext>
            </a:extLst>
          </p:cNvPr>
          <p:cNvSpPr>
            <a:spLocks noGrp="1"/>
          </p:cNvSpPr>
          <p:nvPr>
            <p:ph type="title"/>
          </p:nvPr>
        </p:nvSpPr>
        <p:spPr>
          <a:xfrm>
            <a:off x="838200" y="365125"/>
            <a:ext cx="10515600" cy="713177"/>
          </a:xfrm>
        </p:spPr>
        <p:txBody>
          <a:bodyPr>
            <a:normAutofit fontScale="90000"/>
          </a:bodyPr>
          <a:lstStyle/>
          <a:p>
            <a:r>
              <a:rPr lang="en-US" sz="3100" dirty="0"/>
              <a:t>Exploratory Data Analysis: Athletes – Summer and Winter Olympics</a:t>
            </a:r>
            <a:br>
              <a:rPr lang="en-US" dirty="0"/>
            </a:br>
            <a:endParaRPr lang="es-PE" dirty="0"/>
          </a:p>
        </p:txBody>
      </p:sp>
      <p:pic>
        <p:nvPicPr>
          <p:cNvPr id="3" name="Imagen 2">
            <a:extLst>
              <a:ext uri="{FF2B5EF4-FFF2-40B4-BE49-F238E27FC236}">
                <a16:creationId xmlns:a16="http://schemas.microsoft.com/office/drawing/2014/main" id="{152166E1-9D11-C437-4C65-993BF61C333F}"/>
              </a:ext>
            </a:extLst>
          </p:cNvPr>
          <p:cNvPicPr>
            <a:picLocks noChangeAspect="1"/>
          </p:cNvPicPr>
          <p:nvPr/>
        </p:nvPicPr>
        <p:blipFill>
          <a:blip r:embed="rId2"/>
          <a:stretch>
            <a:fillRect/>
          </a:stretch>
        </p:blipFill>
        <p:spPr>
          <a:xfrm>
            <a:off x="674254" y="1078302"/>
            <a:ext cx="2946928" cy="2559409"/>
          </a:xfrm>
          <a:prstGeom prst="rect">
            <a:avLst/>
          </a:prstGeom>
          <a:ln w="38100" cap="sq">
            <a:solidFill>
              <a:srgbClr val="002060"/>
            </a:solidFill>
            <a:prstDash val="solid"/>
            <a:miter lim="800000"/>
          </a:ln>
          <a:effectLst>
            <a:outerShdw blurRad="50800" dist="38100" dir="2700000" algn="tl" rotWithShape="0">
              <a:srgbClr val="000000">
                <a:alpha val="43000"/>
              </a:srgbClr>
            </a:outerShdw>
          </a:effectLst>
        </p:spPr>
      </p:pic>
      <p:pic>
        <p:nvPicPr>
          <p:cNvPr id="4" name="Imagen 3">
            <a:extLst>
              <a:ext uri="{FF2B5EF4-FFF2-40B4-BE49-F238E27FC236}">
                <a16:creationId xmlns:a16="http://schemas.microsoft.com/office/drawing/2014/main" id="{3E8AF549-CFFC-2A3F-63E2-7EC9A42493E6}"/>
              </a:ext>
            </a:extLst>
          </p:cNvPr>
          <p:cNvPicPr>
            <a:picLocks noChangeAspect="1"/>
          </p:cNvPicPr>
          <p:nvPr/>
        </p:nvPicPr>
        <p:blipFill>
          <a:blip r:embed="rId3"/>
          <a:stretch>
            <a:fillRect/>
          </a:stretch>
        </p:blipFill>
        <p:spPr>
          <a:xfrm>
            <a:off x="3367213" y="3849118"/>
            <a:ext cx="3201585" cy="2713319"/>
          </a:xfrm>
          <a:prstGeom prst="rect">
            <a:avLst/>
          </a:prstGeom>
          <a:ln w="38100" cap="sq">
            <a:solidFill>
              <a:srgbClr val="002060"/>
            </a:solidFill>
            <a:prstDash val="solid"/>
            <a:miter lim="800000"/>
          </a:ln>
          <a:effectLst>
            <a:outerShdw blurRad="50800" dist="38100" dir="2700000" algn="tl" rotWithShape="0">
              <a:srgbClr val="000000">
                <a:alpha val="43000"/>
              </a:srgbClr>
            </a:outerShdw>
          </a:effectLst>
        </p:spPr>
      </p:pic>
      <p:sp>
        <p:nvSpPr>
          <p:cNvPr id="5" name="Título 1">
            <a:extLst>
              <a:ext uri="{FF2B5EF4-FFF2-40B4-BE49-F238E27FC236}">
                <a16:creationId xmlns:a16="http://schemas.microsoft.com/office/drawing/2014/main" id="{D8836FB1-FE6F-5B24-13F0-CFEC6BDF8C9C}"/>
              </a:ext>
            </a:extLst>
          </p:cNvPr>
          <p:cNvSpPr>
            <a:spLocks noGrp="1"/>
          </p:cNvSpPr>
          <p:nvPr/>
        </p:nvSpPr>
        <p:spPr>
          <a:xfrm>
            <a:off x="5421746" y="1637999"/>
            <a:ext cx="3200400" cy="713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s-MX" dirty="0" err="1"/>
              <a:t>Milestone</a:t>
            </a:r>
            <a:r>
              <a:rPr lang="es-MX" dirty="0"/>
              <a:t> 2</a:t>
            </a:r>
            <a:endParaRPr lang="es-PE" dirty="0"/>
          </a:p>
        </p:txBody>
      </p:sp>
      <p:sp>
        <p:nvSpPr>
          <p:cNvPr id="6" name="Marcador de texto 3">
            <a:extLst>
              <a:ext uri="{FF2B5EF4-FFF2-40B4-BE49-F238E27FC236}">
                <a16:creationId xmlns:a16="http://schemas.microsoft.com/office/drawing/2014/main" id="{973E5F30-CE75-328B-AB71-F8B9E2CE29C3}"/>
              </a:ext>
            </a:extLst>
          </p:cNvPr>
          <p:cNvSpPr>
            <a:spLocks noGrp="1"/>
          </p:cNvSpPr>
          <p:nvPr/>
        </p:nvSpPr>
        <p:spPr>
          <a:xfrm>
            <a:off x="7174345" y="2513387"/>
            <a:ext cx="3429000" cy="148024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Clr>
                <a:schemeClr val="accent1">
                  <a:lumMod val="75000"/>
                </a:schemeClr>
              </a:buClr>
              <a:buSzPct val="85000"/>
              <a:buFont typeface="Wingdings" pitchFamily="2" charset="2"/>
              <a:buNone/>
              <a:defRPr sz="1400" kern="1200">
                <a:solidFill>
                  <a:schemeClr val="accent1">
                    <a:lumMod val="50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9pPr>
          </a:lstStyle>
          <a:p>
            <a:endParaRPr lang="es-PE" dirty="0">
              <a:latin typeface="Times New Roman" panose="02020603050405020304" pitchFamily="18" charset="0"/>
              <a:cs typeface="Times New Roman" panose="02020603050405020304" pitchFamily="18" charset="0"/>
            </a:endParaRPr>
          </a:p>
        </p:txBody>
      </p:sp>
      <p:sp>
        <p:nvSpPr>
          <p:cNvPr id="8" name="CuadroTexto 7">
            <a:extLst>
              <a:ext uri="{FF2B5EF4-FFF2-40B4-BE49-F238E27FC236}">
                <a16:creationId xmlns:a16="http://schemas.microsoft.com/office/drawing/2014/main" id="{5EEA0C3A-7E23-05F7-6541-5B4BA9F8B8A0}"/>
              </a:ext>
            </a:extLst>
          </p:cNvPr>
          <p:cNvSpPr txBox="1"/>
          <p:nvPr/>
        </p:nvSpPr>
        <p:spPr>
          <a:xfrm>
            <a:off x="5469235" y="2310708"/>
            <a:ext cx="6096000" cy="1200329"/>
          </a:xfrm>
          <a:prstGeom prst="rect">
            <a:avLst/>
          </a:prstGeom>
          <a:noFill/>
        </p:spPr>
        <p:txBody>
          <a:bodyPr wrap="square">
            <a:spAutoFit/>
          </a:bodyPr>
          <a:lstStyle/>
          <a:p>
            <a:r>
              <a:rPr lang="en-US" dirty="0"/>
              <a:t>To enhance the understanding for our client and align with actual values across the various Olympic events spanning its inception and evolutionary timeline, we will generate graphs embedded within a new table code.</a:t>
            </a:r>
            <a:endParaRPr lang="es-PE" dirty="0"/>
          </a:p>
        </p:txBody>
      </p:sp>
    </p:spTree>
    <p:extLst>
      <p:ext uri="{BB962C8B-B14F-4D97-AF65-F5344CB8AC3E}">
        <p14:creationId xmlns:p14="http://schemas.microsoft.com/office/powerpoint/2010/main" val="199299079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572</Words>
  <Application>Microsoft Office PowerPoint</Application>
  <PresentationFormat>Panorámica</PresentationFormat>
  <Paragraphs>40</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Times New Roman</vt:lpstr>
      <vt:lpstr>Trebuchet MS</vt:lpstr>
      <vt:lpstr>Wingdings</vt:lpstr>
      <vt:lpstr>Wingdings 3</vt:lpstr>
      <vt:lpstr>Faceta</vt:lpstr>
      <vt:lpstr>Sql For Data Science Capstone</vt:lpstr>
      <vt:lpstr>Proposal</vt:lpstr>
      <vt:lpstr>Devolop Sanbox: Develop an Entity Relationship Diagram (ERD) </vt:lpstr>
      <vt:lpstr>DataBase: Atletas_Eventos Regiones</vt:lpstr>
      <vt:lpstr>Milestone 1</vt:lpstr>
      <vt:lpstr>Milestone 2</vt:lpstr>
      <vt:lpstr>Exploratory Data Analysis: Athletes – Summer and Winter Olympics </vt:lpstr>
      <vt:lpstr>Milestone 2</vt:lpstr>
      <vt:lpstr>Exploratory Data Analysis: Athletes – Summer and Winter Olympics </vt:lpstr>
      <vt:lpstr>Graphics – Summer and Winter Olympics </vt:lpstr>
      <vt:lpstr>Graphics – Medals </vt:lpstr>
      <vt:lpstr>Total Number of Medals </vt:lpstr>
      <vt:lpstr>Hypothesis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For Data Science Capstone</dc:title>
  <dc:creator>Brian Marcelo Valladares Loaiza</dc:creator>
  <cp:lastModifiedBy>Brian Marcelo Valladares Loaiza</cp:lastModifiedBy>
  <cp:revision>1</cp:revision>
  <dcterms:created xsi:type="dcterms:W3CDTF">2023-11-25T12:51:13Z</dcterms:created>
  <dcterms:modified xsi:type="dcterms:W3CDTF">2023-11-25T13:40:39Z</dcterms:modified>
</cp:coreProperties>
</file>