
<file path=[Content_Types].xml><?xml version="1.0" encoding="utf-8"?>
<Types xmlns="http://schemas.openxmlformats.org/package/2006/content-types">
  <Default Extension="png" ContentType="image/png"/>
  <Default Extension="pdf" ContentType="application/pdf"/>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2.xml" ContentType="application/vnd.openxmlformats-officedocument.presentationml.comments+xml"/>
  <Override PartName="/ppt/notesSlides/notesSlide7.xml" ContentType="application/vnd.openxmlformats-officedocument.presentationml.notesSlide+xml"/>
  <Override PartName="/ppt/comments/comment3.xml" ContentType="application/vnd.openxmlformats-officedocument.presentationml.comments+xml"/>
  <Override PartName="/ppt/notesSlides/notesSlide8.xml" ContentType="application/vnd.openxmlformats-officedocument.presentationml.notesSlide+xml"/>
  <Override PartName="/ppt/comments/comment4.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comment5.xml" ContentType="application/vnd.openxmlformats-officedocument.presentationml.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83" r:id="rId1"/>
  </p:sldMasterIdLst>
  <p:notesMasterIdLst>
    <p:notesMasterId r:id="rId20"/>
  </p:notesMasterIdLst>
  <p:handoutMasterIdLst>
    <p:handoutMasterId r:id="rId21"/>
  </p:handoutMasterIdLst>
  <p:sldIdLst>
    <p:sldId id="256" r:id="rId2"/>
    <p:sldId id="282" r:id="rId3"/>
    <p:sldId id="281" r:id="rId4"/>
    <p:sldId id="257" r:id="rId5"/>
    <p:sldId id="297" r:id="rId6"/>
    <p:sldId id="259" r:id="rId7"/>
    <p:sldId id="261" r:id="rId8"/>
    <p:sldId id="262" r:id="rId9"/>
    <p:sldId id="263" r:id="rId10"/>
    <p:sldId id="264" r:id="rId11"/>
    <p:sldId id="265" r:id="rId12"/>
    <p:sldId id="277" r:id="rId13"/>
    <p:sldId id="278" r:id="rId14"/>
    <p:sldId id="279" r:id="rId15"/>
    <p:sldId id="280" r:id="rId16"/>
    <p:sldId id="283" r:id="rId17"/>
    <p:sldId id="270" r:id="rId18"/>
    <p:sldId id="272" r:id="rId1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09"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09"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09"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09"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09" charset="0"/>
        <a:ea typeface="+mn-ea"/>
        <a:cs typeface="+mn-cs"/>
      </a:defRPr>
    </a:lvl5pPr>
    <a:lvl6pPr marL="2286000" algn="l" defTabSz="457200" rtl="0" eaLnBrk="1" latinLnBrk="0" hangingPunct="1">
      <a:defRPr sz="2400" kern="1200">
        <a:solidFill>
          <a:schemeClr val="tx1"/>
        </a:solidFill>
        <a:latin typeface="Times New Roman" pitchFamily="-109" charset="0"/>
        <a:ea typeface="+mn-ea"/>
        <a:cs typeface="+mn-cs"/>
      </a:defRPr>
    </a:lvl6pPr>
    <a:lvl7pPr marL="2743200" algn="l" defTabSz="457200" rtl="0" eaLnBrk="1" latinLnBrk="0" hangingPunct="1">
      <a:defRPr sz="2400" kern="1200">
        <a:solidFill>
          <a:schemeClr val="tx1"/>
        </a:solidFill>
        <a:latin typeface="Times New Roman" pitchFamily="-109" charset="0"/>
        <a:ea typeface="+mn-ea"/>
        <a:cs typeface="+mn-cs"/>
      </a:defRPr>
    </a:lvl7pPr>
    <a:lvl8pPr marL="3200400" algn="l" defTabSz="457200" rtl="0" eaLnBrk="1" latinLnBrk="0" hangingPunct="1">
      <a:defRPr sz="2400" kern="1200">
        <a:solidFill>
          <a:schemeClr val="tx1"/>
        </a:solidFill>
        <a:latin typeface="Times New Roman" pitchFamily="-109" charset="0"/>
        <a:ea typeface="+mn-ea"/>
        <a:cs typeface="+mn-cs"/>
      </a:defRPr>
    </a:lvl8pPr>
    <a:lvl9pPr marL="3657600" algn="l" defTabSz="457200" rtl="0" eaLnBrk="1" latinLnBrk="0" hangingPunct="1">
      <a:defRPr sz="2400" kern="1200">
        <a:solidFill>
          <a:schemeClr val="tx1"/>
        </a:solidFill>
        <a:latin typeface="Times New Roman" pitchFamily="-10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u Minh" initials="HM" lastIdx="8" clrIdx="0">
    <p:extLst>
      <p:ext uri="{19B8F6BF-5375-455C-9EA6-DF929625EA0E}">
        <p15:presenceInfo xmlns:p15="http://schemas.microsoft.com/office/powerpoint/2012/main" userId="9d60a31cfbb37e5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6666C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2" autoAdjust="0"/>
    <p:restoredTop sz="71786" autoAdjust="0"/>
  </p:normalViewPr>
  <p:slideViewPr>
    <p:cSldViewPr>
      <p:cViewPr varScale="1">
        <p:scale>
          <a:sx n="64" d="100"/>
          <a:sy n="64" d="100"/>
        </p:scale>
        <p:origin x="1430" y="5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_rels/viewProps.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slide" Target="slides/slide4.xml"/><Relationship Id="rId1" Type="http://schemas.openxmlformats.org/officeDocument/2006/relationships/slide" Target="slides/slide1.xml"/><Relationship Id="rId5" Type="http://schemas.openxmlformats.org/officeDocument/2006/relationships/slide" Target="slides/slide18.xml"/><Relationship Id="rId4" Type="http://schemas.openxmlformats.org/officeDocument/2006/relationships/slide" Target="slides/slide1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1-19T14:03:01.578" idx="1">
    <p:pos x="1576" y="978"/>
    <p:text>Các thuộc tính của hệ thống hiển thị cho lập trình viên
Có tác động trực tiếp (ảnh hưởng) đến việc thực thi logic của một chương trình</p:text>
    <p:extLst>
      <p:ext uri="{C676402C-5697-4E1C-873F-D02D1690AC5C}">
        <p15:threadingInfo xmlns:p15="http://schemas.microsoft.com/office/powerpoint/2012/main" timeZoneBias="-420"/>
      </p:ext>
    </p:extLst>
  </p:cm>
  <p:cm authorId="1" dt="2021-01-19T14:03:42.823" idx="2">
    <p:pos x="5578" y="917"/>
    <p:text>Tập lệnh, số bit được sử dụng để biểu diễn các kiểu dữ liệu khác nhau, cơ chế I / O, kỹ thuật định địa chỉ bộ nhớ</p:text>
    <p:extLst>
      <p:ext uri="{C676402C-5697-4E1C-873F-D02D1690AC5C}">
        <p15:threadingInfo xmlns:p15="http://schemas.microsoft.com/office/powerpoint/2012/main" timeZoneBias="-420"/>
      </p:ext>
    </p:extLst>
  </p:cm>
  <p:cm authorId="1" dt="2021-01-19T14:03:56.847" idx="3">
    <p:pos x="1819" y="2963"/>
    <p:text>Thông tin chi tiết về phần cứng đối với người lập trình, tín hiệu điều khiển, giao diện giữa máy tính và thiết bị ngoại vi, công nghệ bộ nhớ được sử dụng</p:text>
    <p:extLst>
      <p:ext uri="{C676402C-5697-4E1C-873F-D02D1690AC5C}">
        <p15:threadingInfo xmlns:p15="http://schemas.microsoft.com/office/powerpoint/2012/main" timeZoneBias="-420"/>
      </p:ext>
    </p:extLst>
  </p:cm>
  <p:cm authorId="1" dt="2021-01-19T14:04:06.952" idx="4">
    <p:pos x="5389" y="3077"/>
    <p:text>Các đơn vị hoạt động và các kết nối của chúng để thực hiện các đặc điểm kiến ​​trúc</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1-19T14:06:50.695" idx="5">
    <p:pos x="2584" y="879"/>
    <p:text>- Hệ thống phân cấp
     Tập hợp các hệ thống con (mô-đun) có liên quan với nhau
- Bản chất phân cấp của các hệ thống phức tạp là điều cần thiết cho cả thiết kế và mô tả của chúng
- Nhà thiết kế chỉ cần đối phó với một cấp cụ thể của hệ thống tại một thời điểm
     Quan tâm đến cấu trúc và chức năng ở mỗi cấp độ</p:text>
    <p:extLst>
      <p:ext uri="{C676402C-5697-4E1C-873F-D02D1690AC5C}">
        <p15:threadingInfo xmlns:p15="http://schemas.microsoft.com/office/powerpoint/2012/main" timeZoneBias="-4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1-19T14:10:10.586" idx="6">
    <p:pos x="10" y="10"/>
    <p:text>Về bản chất, cả cấu trúc và hoạt động của một máy tính đều đơn giản. Hình 1.1
mô tả các chức năng cơ bản mà máy tính có thể thực hiện. Nói chung, có
chỉ có bốn:
• Xử lí dữ liệu
• Lưu trữ dữ liệu
• Di chuyển dữ liệu
• Điều khiển
Tất nhiên, máy tính phải có khả năng xử lý dữ liệu. Dữ liệu có thể mất nhiều
nhiều dạng và phạm vi yêu cầu xử lý rộng. Tuy nhiên, chúng tôi
sẽ thấy rằng chỉ có một số phương pháp hoặc kiểu xử lý dữ liệu cơ bản.
Điều cần thiết là một máy tính lưu trữ dữ liệu. Ngay cả khi máy tính đang xử lý
dữ liệu nhanh chóng (tức là dữ liệu đến và được xử lý, và kết quả sẽ xuất hiện
ngay lập tức), máy tính phải tạm thời lưu trữ ít nhất những phần dữ liệu đó
đang được thực hiện vào bất kỳ thời điểm nào. Do đó, có ít nhất là ngắn hạn
chức năng lưu trữ dữ liệu. Quan trọng không kém, máy tính thực hiện một dữ liệu dài hạn
chức năng lưu trữ. Các tệp dữ liệu được lưu trữ trên máy tính để truy xuất sau này
và cập nhật.
Máy tính phải có khả năng di chuyển dữ liệu giữa chính nó và bên ngoài
thế giới. Môi trường hoạt động của máy tính bao gồm các thiết bị phục vụ như
nguồn hoặc đích của dữ liệu. Khi dữ liệu được nhận từ hoặc chuyển đến
một thiết bị được kết nối trực tiếp với máy tính, quá trình này được gọi là đầu vào–
đầu ra (I / O), và thiết bị được coi là thiết bị ngoại vi. Khi dữ liệu được di chuyển
trong khoảng cách xa hơn, đến hoặc từ một thiết bị từ xa, quá trình này được gọi là dữ liệu
thông tin liên lạc.
Cuối cùng, phải có sự kiểm soát của ba chức năng này. Cuối cùng, kiểm soát này
được thực hiện bởi (những) cá nhân cung cấp hướng dẫn cho máy tính. Trong vòng
máy tính, một đơn vị điều khiển quản lý tài nguyên của máy tính và sắp xếp
hiệu suất của các bộ phận chức năng của nó theo các hướng dẫn đó.</p:text>
    <p:extLst>
      <p:ext uri="{C676402C-5697-4E1C-873F-D02D1690AC5C}">
        <p15:threadingInfo xmlns:p15="http://schemas.microsoft.com/office/powerpoint/2012/main" timeZoneBias="-4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1-19T14:12:04.118" idx="7">
    <p:pos x="10" y="10"/>
    <p:text>Ở cấp độ thảo luận chung này, số lượng các hoạt động có thể
có thể được thực hiện là ít. Hình 1.2 mô tả bốn loại hoạt động có thể có.
Máy tính có thể hoạt động như một thiết bị di chuyển dữ liệu (Hình 1.2a), đơn giản
chuyển dữ liệu từ thiết bị ngoại vi hoặc đường truyền thông này sang thiết bị ngoại vi khác.</p:text>
    <p:extLst>
      <p:ext uri="{C676402C-5697-4E1C-873F-D02D1690AC5C}">
        <p15:threadingInfo xmlns:p15="http://schemas.microsoft.com/office/powerpoint/2012/main" timeZoneBias="-4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01-19T14:24:33.346" idx="8">
    <p:pos x="3517" y="1122"/>
    <p:text>arithmetic: số học</p:text>
    <p:extLst>
      <p:ext uri="{C676402C-5697-4E1C-873F-D02D1690AC5C}">
        <p15:threadingInfo xmlns:p15="http://schemas.microsoft.com/office/powerpoint/2012/main" timeZoneBias="-42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8CF26C-3B9E-EC4D-B017-A6EDD2D78F18}" type="doc">
      <dgm:prSet loTypeId="urn:microsoft.com/office/officeart/2005/8/layout/cycle4" loCatId="relationship" qsTypeId="urn:microsoft.com/office/officeart/2005/8/quickstyle/simple4" qsCatId="simple" csTypeId="urn:microsoft.com/office/officeart/2005/8/colors/accent1_2" csCatId="accent1" phldr="1"/>
      <dgm:spPr/>
      <dgm:t>
        <a:bodyPr/>
        <a:lstStyle/>
        <a:p>
          <a:endParaRPr lang="en-US"/>
        </a:p>
      </dgm:t>
    </dgm:pt>
    <dgm:pt modelId="{B0CAEE6A-D8FA-1A4E-8E6A-4450A6DD048D}">
      <dgm:prSet custT="1"/>
      <dgm:spPr/>
      <dgm:t>
        <a:bodyPr/>
        <a:lstStyle/>
        <a:p>
          <a:pPr rtl="0"/>
          <a:r>
            <a:rPr lang="en-US" sz="1400" b="1" dirty="0" smtClean="0">
              <a:effectLst>
                <a:outerShdw blurRad="38100" dist="38100" dir="2700000" algn="tl">
                  <a:srgbClr val="000000">
                    <a:alpha val="43137"/>
                  </a:srgbClr>
                </a:outerShdw>
              </a:effectLst>
            </a:rPr>
            <a:t>Computer </a:t>
          </a:r>
          <a:r>
            <a:rPr lang="en-US" sz="1400" b="1" dirty="0" smtClean="0">
              <a:solidFill>
                <a:schemeClr val="bg1"/>
              </a:solidFill>
              <a:effectLst>
                <a:outerShdw blurRad="38100" dist="38100" dir="2700000" algn="tl">
                  <a:srgbClr val="000000">
                    <a:alpha val="43137"/>
                  </a:srgbClr>
                </a:outerShdw>
              </a:effectLst>
            </a:rPr>
            <a:t>Architecture</a:t>
          </a:r>
          <a:endParaRPr lang="en-US" sz="1400" b="1" dirty="0">
            <a:solidFill>
              <a:schemeClr val="bg1"/>
            </a:solidFill>
            <a:effectLst>
              <a:outerShdw blurRad="38100" dist="38100" dir="2700000" algn="tl">
                <a:srgbClr val="000000">
                  <a:alpha val="43137"/>
                </a:srgbClr>
              </a:outerShdw>
            </a:effectLst>
          </a:endParaRPr>
        </a:p>
      </dgm:t>
    </dgm:pt>
    <dgm:pt modelId="{688287C0-0BBB-B04A-B8B2-AB36598391AC}" type="parTrans" cxnId="{D3324486-6DB6-E64B-B1A8-C30BAEA50D60}">
      <dgm:prSet/>
      <dgm:spPr/>
      <dgm:t>
        <a:bodyPr/>
        <a:lstStyle/>
        <a:p>
          <a:endParaRPr lang="en-US"/>
        </a:p>
      </dgm:t>
    </dgm:pt>
    <dgm:pt modelId="{06346C9A-108C-B141-813D-843AF3CECB9B}" type="sibTrans" cxnId="{D3324486-6DB6-E64B-B1A8-C30BAEA50D60}">
      <dgm:prSet/>
      <dgm:spPr/>
      <dgm:t>
        <a:bodyPr/>
        <a:lstStyle/>
        <a:p>
          <a:endParaRPr lang="en-US"/>
        </a:p>
      </dgm:t>
    </dgm:pt>
    <dgm:pt modelId="{28315CB9-8304-2142-842C-3463531B3569}">
      <dgm:prSet custT="1"/>
      <dgm:spPr/>
      <dgm:t>
        <a:bodyPr/>
        <a:lstStyle/>
        <a:p>
          <a:pPr rtl="0"/>
          <a:r>
            <a:rPr lang="en-US" sz="1800" b="1" u="sng" dirty="0" smtClean="0">
              <a:solidFill>
                <a:srgbClr val="002060"/>
              </a:solidFill>
            </a:rPr>
            <a:t>Attributes</a:t>
          </a:r>
          <a:r>
            <a:rPr lang="en-US" sz="1800" b="1" dirty="0" smtClean="0">
              <a:solidFill>
                <a:srgbClr val="0070C0"/>
              </a:solidFill>
            </a:rPr>
            <a:t> </a:t>
          </a:r>
          <a:r>
            <a:rPr lang="en-US" sz="1800" dirty="0" smtClean="0"/>
            <a:t>of a system visible to the programmer</a:t>
          </a:r>
          <a:endParaRPr lang="en-US" sz="1800" dirty="0"/>
        </a:p>
      </dgm:t>
    </dgm:pt>
    <dgm:pt modelId="{A7B6E241-54E6-4343-8A9E-03120641D454}" type="parTrans" cxnId="{0982BD52-6017-0E45-866D-E6B00540A5AF}">
      <dgm:prSet/>
      <dgm:spPr/>
      <dgm:t>
        <a:bodyPr/>
        <a:lstStyle/>
        <a:p>
          <a:endParaRPr lang="en-US"/>
        </a:p>
      </dgm:t>
    </dgm:pt>
    <dgm:pt modelId="{8805F3BF-5747-FA44-B2D6-8E46921DD5F2}" type="sibTrans" cxnId="{0982BD52-6017-0E45-866D-E6B00540A5AF}">
      <dgm:prSet/>
      <dgm:spPr/>
      <dgm:t>
        <a:bodyPr/>
        <a:lstStyle/>
        <a:p>
          <a:endParaRPr lang="en-US"/>
        </a:p>
      </dgm:t>
    </dgm:pt>
    <dgm:pt modelId="{21A469AC-73E4-2148-8557-29B0050DEDC0}">
      <dgm:prSet custT="1"/>
      <dgm:spPr/>
      <dgm:t>
        <a:bodyPr/>
        <a:lstStyle/>
        <a:p>
          <a:pPr rtl="0"/>
          <a:r>
            <a:rPr lang="en-US" sz="1800" dirty="0" smtClean="0"/>
            <a:t>Have a direct impact</a:t>
          </a:r>
          <a:r>
            <a:rPr lang="en-US" sz="1400" dirty="0" smtClean="0"/>
            <a:t>(affect)</a:t>
          </a:r>
          <a:r>
            <a:rPr lang="en-US" sz="1800" dirty="0" smtClean="0"/>
            <a:t> on the logical execution of a program</a:t>
          </a:r>
          <a:endParaRPr lang="en-US" sz="1800" dirty="0"/>
        </a:p>
      </dgm:t>
    </dgm:pt>
    <dgm:pt modelId="{94BC96F5-293D-3C4D-A2F1-79679BBF38E8}" type="parTrans" cxnId="{174D5ABD-454D-0D4F-8354-0209701BD34D}">
      <dgm:prSet/>
      <dgm:spPr/>
      <dgm:t>
        <a:bodyPr/>
        <a:lstStyle/>
        <a:p>
          <a:endParaRPr lang="en-US"/>
        </a:p>
      </dgm:t>
    </dgm:pt>
    <dgm:pt modelId="{C5D2949D-BDAD-0542-A3C2-B076CCD0AE72}" type="sibTrans" cxnId="{174D5ABD-454D-0D4F-8354-0209701BD34D}">
      <dgm:prSet/>
      <dgm:spPr/>
      <dgm:t>
        <a:bodyPr/>
        <a:lstStyle/>
        <a:p>
          <a:endParaRPr lang="en-US"/>
        </a:p>
      </dgm:t>
    </dgm:pt>
    <dgm:pt modelId="{308789E6-82F7-DB43-B928-143FCBCCB864}">
      <dgm:prSet custT="1"/>
      <dgm:spPr/>
      <dgm:t>
        <a:bodyPr/>
        <a:lstStyle/>
        <a:p>
          <a:pPr rtl="0"/>
          <a:r>
            <a:rPr lang="en-US" sz="1400" b="1" dirty="0" smtClean="0">
              <a:effectLst>
                <a:outerShdw blurRad="38100" dist="38100" dir="2700000" algn="tl">
                  <a:srgbClr val="000000">
                    <a:alpha val="43137"/>
                  </a:srgbClr>
                </a:outerShdw>
              </a:effectLst>
            </a:rPr>
            <a:t>Architectural attributes include:</a:t>
          </a:r>
          <a:endParaRPr lang="en-US" sz="1400" b="1" dirty="0">
            <a:effectLst>
              <a:outerShdw blurRad="38100" dist="38100" dir="2700000" algn="tl">
                <a:srgbClr val="000000">
                  <a:alpha val="43137"/>
                </a:srgbClr>
              </a:outerShdw>
            </a:effectLst>
          </a:endParaRPr>
        </a:p>
      </dgm:t>
    </dgm:pt>
    <dgm:pt modelId="{FB24C361-90FF-A246-9A34-69E4A6A8AF57}" type="parTrans" cxnId="{30023AC5-9093-4448-B688-57B5C6556549}">
      <dgm:prSet/>
      <dgm:spPr/>
      <dgm:t>
        <a:bodyPr/>
        <a:lstStyle/>
        <a:p>
          <a:endParaRPr lang="en-US"/>
        </a:p>
      </dgm:t>
    </dgm:pt>
    <dgm:pt modelId="{616A0DCE-F636-194D-9DA8-C39FF48D7209}" type="sibTrans" cxnId="{30023AC5-9093-4448-B688-57B5C6556549}">
      <dgm:prSet/>
      <dgm:spPr/>
      <dgm:t>
        <a:bodyPr/>
        <a:lstStyle/>
        <a:p>
          <a:endParaRPr lang="en-US"/>
        </a:p>
      </dgm:t>
    </dgm:pt>
    <dgm:pt modelId="{CE5F8666-70FC-564C-8B7D-337BE33E4106}">
      <dgm:prSet custT="1"/>
      <dgm:spPr/>
      <dgm:t>
        <a:bodyPr/>
        <a:lstStyle/>
        <a:p>
          <a:pPr marL="0" indent="0" rtl="0"/>
          <a:r>
            <a:rPr lang="en-US" sz="1800" dirty="0" smtClean="0"/>
            <a:t> </a:t>
          </a:r>
          <a:r>
            <a:rPr lang="en-US" sz="1800" b="1" u="sng" dirty="0" smtClean="0">
              <a:solidFill>
                <a:srgbClr val="002060"/>
              </a:solidFill>
            </a:rPr>
            <a:t>Instruction set</a:t>
          </a:r>
          <a:r>
            <a:rPr lang="en-US" sz="1800" dirty="0" smtClean="0"/>
            <a:t>, number of bits used to represent various data types,   I/O mechanisms, techniques for addressing memory</a:t>
          </a:r>
          <a:endParaRPr lang="en-US" sz="1800" dirty="0"/>
        </a:p>
      </dgm:t>
    </dgm:pt>
    <dgm:pt modelId="{76348B6E-B52D-394F-A7D3-0CFAABB89617}" type="parTrans" cxnId="{1387E257-C914-334F-A738-A616B99E545F}">
      <dgm:prSet/>
      <dgm:spPr/>
      <dgm:t>
        <a:bodyPr/>
        <a:lstStyle/>
        <a:p>
          <a:endParaRPr lang="en-US"/>
        </a:p>
      </dgm:t>
    </dgm:pt>
    <dgm:pt modelId="{AC6E989A-20AA-194C-A7C6-0BE634EC1713}" type="sibTrans" cxnId="{1387E257-C914-334F-A738-A616B99E545F}">
      <dgm:prSet/>
      <dgm:spPr/>
      <dgm:t>
        <a:bodyPr/>
        <a:lstStyle/>
        <a:p>
          <a:endParaRPr lang="en-US"/>
        </a:p>
      </dgm:t>
    </dgm:pt>
    <dgm:pt modelId="{74536227-6FB9-EA42-B0D1-89175BB10E79}">
      <dgm:prSet custT="1"/>
      <dgm:spPr/>
      <dgm:t>
        <a:bodyPr/>
        <a:lstStyle/>
        <a:p>
          <a:pPr rtl="0"/>
          <a:r>
            <a:rPr lang="en-US" sz="1400" b="1" dirty="0" smtClean="0">
              <a:effectLst>
                <a:outerShdw blurRad="38100" dist="38100" dir="2700000" algn="tl">
                  <a:srgbClr val="000000">
                    <a:alpha val="43137"/>
                  </a:srgbClr>
                </a:outerShdw>
              </a:effectLst>
            </a:rPr>
            <a:t>Computer Organization </a:t>
          </a:r>
          <a:endParaRPr lang="en-US" sz="1400" b="1" dirty="0">
            <a:effectLst>
              <a:outerShdw blurRad="38100" dist="38100" dir="2700000" algn="tl">
                <a:srgbClr val="000000">
                  <a:alpha val="43137"/>
                </a:srgbClr>
              </a:outerShdw>
            </a:effectLst>
          </a:endParaRPr>
        </a:p>
      </dgm:t>
    </dgm:pt>
    <dgm:pt modelId="{0F4E1031-08A1-144E-B04B-64D102B658EE}" type="parTrans" cxnId="{8E989642-BD8C-7744-8EF6-FBB60B8A00FD}">
      <dgm:prSet/>
      <dgm:spPr/>
      <dgm:t>
        <a:bodyPr/>
        <a:lstStyle/>
        <a:p>
          <a:endParaRPr lang="en-US"/>
        </a:p>
      </dgm:t>
    </dgm:pt>
    <dgm:pt modelId="{134FF832-CB26-164C-83F8-265482D291A9}" type="sibTrans" cxnId="{8E989642-BD8C-7744-8EF6-FBB60B8A00FD}">
      <dgm:prSet/>
      <dgm:spPr/>
      <dgm:t>
        <a:bodyPr/>
        <a:lstStyle/>
        <a:p>
          <a:endParaRPr lang="en-US"/>
        </a:p>
      </dgm:t>
    </dgm:pt>
    <dgm:pt modelId="{4ABB395C-A2BC-EB46-8166-8924AE293271}">
      <dgm:prSet custT="1"/>
      <dgm:spPr/>
      <dgm:t>
        <a:bodyPr/>
        <a:lstStyle/>
        <a:p>
          <a:pPr rtl="0"/>
          <a:r>
            <a:rPr lang="en-US" sz="1800" dirty="0" smtClean="0"/>
            <a:t>The </a:t>
          </a:r>
          <a:r>
            <a:rPr lang="en-US" sz="1800" b="1" dirty="0" smtClean="0">
              <a:solidFill>
                <a:srgbClr val="FF0000"/>
              </a:solidFill>
            </a:rPr>
            <a:t>operational units and their interconnections </a:t>
          </a:r>
          <a:r>
            <a:rPr lang="en-US" sz="1800" dirty="0" smtClean="0"/>
            <a:t>that realize the architectural specifications</a:t>
          </a:r>
          <a:endParaRPr lang="en-US" sz="1800" dirty="0"/>
        </a:p>
      </dgm:t>
    </dgm:pt>
    <dgm:pt modelId="{39F91221-9930-CA4C-BDE4-128319DAD71D}" type="parTrans" cxnId="{B9F257A1-A141-2245-873F-A8263CDB5102}">
      <dgm:prSet/>
      <dgm:spPr/>
      <dgm:t>
        <a:bodyPr/>
        <a:lstStyle/>
        <a:p>
          <a:endParaRPr lang="en-US"/>
        </a:p>
      </dgm:t>
    </dgm:pt>
    <dgm:pt modelId="{FAA95E30-E469-594E-8C2C-8129BB965E39}" type="sibTrans" cxnId="{B9F257A1-A141-2245-873F-A8263CDB5102}">
      <dgm:prSet/>
      <dgm:spPr/>
      <dgm:t>
        <a:bodyPr/>
        <a:lstStyle/>
        <a:p>
          <a:endParaRPr lang="en-US"/>
        </a:p>
      </dgm:t>
    </dgm:pt>
    <dgm:pt modelId="{54AC2B3A-9757-C341-B161-89A6E0CA9575}">
      <dgm:prSet custT="1"/>
      <dgm:spPr/>
      <dgm:t>
        <a:bodyPr/>
        <a:lstStyle/>
        <a:p>
          <a:pPr rtl="0"/>
          <a:r>
            <a:rPr lang="en-US" sz="1400" b="1" dirty="0" smtClean="0">
              <a:effectLst>
                <a:outerShdw blurRad="38100" dist="38100" dir="2700000" algn="tl">
                  <a:srgbClr val="000000">
                    <a:alpha val="43137"/>
                  </a:srgbClr>
                </a:outerShdw>
              </a:effectLst>
            </a:rPr>
            <a:t>Organizational attributes include:</a:t>
          </a:r>
          <a:endParaRPr lang="en-US" sz="1400" b="1" dirty="0">
            <a:effectLst>
              <a:outerShdw blurRad="38100" dist="38100" dir="2700000" algn="tl">
                <a:srgbClr val="000000">
                  <a:alpha val="43137"/>
                </a:srgbClr>
              </a:outerShdw>
            </a:effectLst>
          </a:endParaRPr>
        </a:p>
      </dgm:t>
    </dgm:pt>
    <dgm:pt modelId="{83493404-DFEF-9E42-ABB4-FBBE426B3AF9}" type="parTrans" cxnId="{734FF944-1D40-0F41-B4EE-7FBCB36088CC}">
      <dgm:prSet/>
      <dgm:spPr/>
      <dgm:t>
        <a:bodyPr/>
        <a:lstStyle/>
        <a:p>
          <a:endParaRPr lang="en-US"/>
        </a:p>
      </dgm:t>
    </dgm:pt>
    <dgm:pt modelId="{D8E9FC16-4D96-4648-AE70-EC41FE4D60A6}" type="sibTrans" cxnId="{734FF944-1D40-0F41-B4EE-7FBCB36088CC}">
      <dgm:prSet/>
      <dgm:spPr/>
      <dgm:t>
        <a:bodyPr/>
        <a:lstStyle/>
        <a:p>
          <a:endParaRPr lang="en-US"/>
        </a:p>
      </dgm:t>
    </dgm:pt>
    <dgm:pt modelId="{9BB0B8FD-4469-4340-B337-9EEC8EECED22}">
      <dgm:prSet custT="1"/>
      <dgm:spPr/>
      <dgm:t>
        <a:bodyPr/>
        <a:lstStyle/>
        <a:p>
          <a:pPr rtl="0"/>
          <a:r>
            <a:rPr lang="en-US" sz="1800" b="1" dirty="0" smtClean="0">
              <a:solidFill>
                <a:srgbClr val="FF0000"/>
              </a:solidFill>
            </a:rPr>
            <a:t>Hardware details </a:t>
          </a:r>
          <a:r>
            <a:rPr lang="en-US" sz="1800" dirty="0" smtClean="0"/>
            <a:t>transparent to the programmer, control signals, interfaces between the computer and peripherals, memory technology used</a:t>
          </a:r>
          <a:endParaRPr lang="en-US" sz="1800" dirty="0"/>
        </a:p>
      </dgm:t>
    </dgm:pt>
    <dgm:pt modelId="{8AD2DACB-38EB-42CD-92B6-EEFAD6410248}" type="parTrans" cxnId="{2817479E-5CCF-4DDF-9149-7574A0D42EF5}">
      <dgm:prSet/>
      <dgm:spPr/>
      <dgm:t>
        <a:bodyPr/>
        <a:lstStyle/>
        <a:p>
          <a:endParaRPr lang="en-US"/>
        </a:p>
      </dgm:t>
    </dgm:pt>
    <dgm:pt modelId="{C458D760-58D0-476A-A515-EC116B6D865D}" type="sibTrans" cxnId="{2817479E-5CCF-4DDF-9149-7574A0D42EF5}">
      <dgm:prSet/>
      <dgm:spPr/>
      <dgm:t>
        <a:bodyPr/>
        <a:lstStyle/>
        <a:p>
          <a:endParaRPr lang="en-US"/>
        </a:p>
      </dgm:t>
    </dgm:pt>
    <dgm:pt modelId="{CDA0A06D-0FB6-1E45-90C3-5F07AC6489BF}" type="pres">
      <dgm:prSet presAssocID="{218CF26C-3B9E-EC4D-B017-A6EDD2D78F18}" presName="cycleMatrixDiagram" presStyleCnt="0">
        <dgm:presLayoutVars>
          <dgm:chMax val="1"/>
          <dgm:dir/>
          <dgm:animLvl val="lvl"/>
          <dgm:resizeHandles val="exact"/>
        </dgm:presLayoutVars>
      </dgm:prSet>
      <dgm:spPr/>
      <dgm:t>
        <a:bodyPr/>
        <a:lstStyle/>
        <a:p>
          <a:endParaRPr lang="en-US"/>
        </a:p>
      </dgm:t>
    </dgm:pt>
    <dgm:pt modelId="{AE230A46-0396-8548-BFE6-7DE77B7F5698}" type="pres">
      <dgm:prSet presAssocID="{218CF26C-3B9E-EC4D-B017-A6EDD2D78F18}" presName="children" presStyleCnt="0"/>
      <dgm:spPr/>
    </dgm:pt>
    <dgm:pt modelId="{9355E2DA-ED4B-FF45-A420-CEC2FAD4F47F}" type="pres">
      <dgm:prSet presAssocID="{218CF26C-3B9E-EC4D-B017-A6EDD2D78F18}" presName="child1group" presStyleCnt="0"/>
      <dgm:spPr/>
    </dgm:pt>
    <dgm:pt modelId="{EAF475D4-71BA-AC4A-A978-8E1A58675943}" type="pres">
      <dgm:prSet presAssocID="{218CF26C-3B9E-EC4D-B017-A6EDD2D78F18}" presName="child1" presStyleLbl="bgAcc1" presStyleIdx="0" presStyleCnt="4" custScaleX="145337" custScaleY="130810" custLinFactNeighborX="-40498" custLinFactNeighborY="23100"/>
      <dgm:spPr/>
      <dgm:t>
        <a:bodyPr/>
        <a:lstStyle/>
        <a:p>
          <a:endParaRPr lang="en-US"/>
        </a:p>
      </dgm:t>
    </dgm:pt>
    <dgm:pt modelId="{8DC48612-CC3B-434C-BDCA-2D368136FE30}" type="pres">
      <dgm:prSet presAssocID="{218CF26C-3B9E-EC4D-B017-A6EDD2D78F18}" presName="child1Text" presStyleLbl="bgAcc1" presStyleIdx="0" presStyleCnt="4">
        <dgm:presLayoutVars>
          <dgm:bulletEnabled val="1"/>
        </dgm:presLayoutVars>
      </dgm:prSet>
      <dgm:spPr/>
      <dgm:t>
        <a:bodyPr/>
        <a:lstStyle/>
        <a:p>
          <a:endParaRPr lang="en-US"/>
        </a:p>
      </dgm:t>
    </dgm:pt>
    <dgm:pt modelId="{36650470-D0B6-4E4B-B2CF-C9FC9D98A3AF}" type="pres">
      <dgm:prSet presAssocID="{218CF26C-3B9E-EC4D-B017-A6EDD2D78F18}" presName="child2group" presStyleCnt="0"/>
      <dgm:spPr/>
    </dgm:pt>
    <dgm:pt modelId="{D6EE7FF3-03D5-1248-B164-AC203683EA31}" type="pres">
      <dgm:prSet presAssocID="{218CF26C-3B9E-EC4D-B017-A6EDD2D78F18}" presName="child2" presStyleLbl="bgAcc1" presStyleIdx="1" presStyleCnt="4" custScaleX="134735" custScaleY="131918" custLinFactNeighborX="21340" custLinFactNeighborY="17574"/>
      <dgm:spPr/>
      <dgm:t>
        <a:bodyPr/>
        <a:lstStyle/>
        <a:p>
          <a:endParaRPr lang="en-US"/>
        </a:p>
      </dgm:t>
    </dgm:pt>
    <dgm:pt modelId="{7378E5CD-5D97-4946-88A6-1649F23BF4FB}" type="pres">
      <dgm:prSet presAssocID="{218CF26C-3B9E-EC4D-B017-A6EDD2D78F18}" presName="child2Text" presStyleLbl="bgAcc1" presStyleIdx="1" presStyleCnt="4">
        <dgm:presLayoutVars>
          <dgm:bulletEnabled val="1"/>
        </dgm:presLayoutVars>
      </dgm:prSet>
      <dgm:spPr/>
      <dgm:t>
        <a:bodyPr/>
        <a:lstStyle/>
        <a:p>
          <a:endParaRPr lang="en-US"/>
        </a:p>
      </dgm:t>
    </dgm:pt>
    <dgm:pt modelId="{079BE95B-2F90-7845-93AC-93020A91204D}" type="pres">
      <dgm:prSet presAssocID="{218CF26C-3B9E-EC4D-B017-A6EDD2D78F18}" presName="child3group" presStyleCnt="0"/>
      <dgm:spPr/>
    </dgm:pt>
    <dgm:pt modelId="{F4B243E3-6A78-9746-BEE9-84ACAEA02E36}" type="pres">
      <dgm:prSet presAssocID="{218CF26C-3B9E-EC4D-B017-A6EDD2D78F18}" presName="child3" presStyleLbl="bgAcc1" presStyleIdx="2" presStyleCnt="4" custScaleX="142389" custScaleY="160961" custLinFactNeighborX="11105" custLinFactNeighborY="568"/>
      <dgm:spPr/>
      <dgm:t>
        <a:bodyPr/>
        <a:lstStyle/>
        <a:p>
          <a:endParaRPr lang="en-US"/>
        </a:p>
      </dgm:t>
    </dgm:pt>
    <dgm:pt modelId="{28FF47C2-252F-AD4F-9FFC-C7380D031906}" type="pres">
      <dgm:prSet presAssocID="{218CF26C-3B9E-EC4D-B017-A6EDD2D78F18}" presName="child3Text" presStyleLbl="bgAcc1" presStyleIdx="2" presStyleCnt="4">
        <dgm:presLayoutVars>
          <dgm:bulletEnabled val="1"/>
        </dgm:presLayoutVars>
      </dgm:prSet>
      <dgm:spPr/>
      <dgm:t>
        <a:bodyPr/>
        <a:lstStyle/>
        <a:p>
          <a:endParaRPr lang="en-US"/>
        </a:p>
      </dgm:t>
    </dgm:pt>
    <dgm:pt modelId="{857D66DE-4C1F-C044-A0CF-897ECE7AFBB6}" type="pres">
      <dgm:prSet presAssocID="{218CF26C-3B9E-EC4D-B017-A6EDD2D78F18}" presName="child4group" presStyleCnt="0"/>
      <dgm:spPr/>
    </dgm:pt>
    <dgm:pt modelId="{82886FAE-83A2-704D-92D1-F4CC571A92A1}" type="pres">
      <dgm:prSet presAssocID="{218CF26C-3B9E-EC4D-B017-A6EDD2D78F18}" presName="child4" presStyleLbl="bgAcc1" presStyleIdx="3" presStyleCnt="4" custScaleX="177581" custScaleY="182905" custLinFactNeighborX="-25879" custLinFactNeighborY="-6824"/>
      <dgm:spPr/>
      <dgm:t>
        <a:bodyPr/>
        <a:lstStyle/>
        <a:p>
          <a:endParaRPr lang="en-US"/>
        </a:p>
      </dgm:t>
    </dgm:pt>
    <dgm:pt modelId="{946504B0-6F32-CA4D-B160-51F1CA3B2486}" type="pres">
      <dgm:prSet presAssocID="{218CF26C-3B9E-EC4D-B017-A6EDD2D78F18}" presName="child4Text" presStyleLbl="bgAcc1" presStyleIdx="3" presStyleCnt="4">
        <dgm:presLayoutVars>
          <dgm:bulletEnabled val="1"/>
        </dgm:presLayoutVars>
      </dgm:prSet>
      <dgm:spPr/>
      <dgm:t>
        <a:bodyPr/>
        <a:lstStyle/>
        <a:p>
          <a:endParaRPr lang="en-US"/>
        </a:p>
      </dgm:t>
    </dgm:pt>
    <dgm:pt modelId="{B36011C0-D512-5B43-AFFF-B5EF3477E6BC}" type="pres">
      <dgm:prSet presAssocID="{218CF26C-3B9E-EC4D-B017-A6EDD2D78F18}" presName="childPlaceholder" presStyleCnt="0"/>
      <dgm:spPr/>
    </dgm:pt>
    <dgm:pt modelId="{0176A4A2-93EB-3B4F-8E44-E15DD76601A9}" type="pres">
      <dgm:prSet presAssocID="{218CF26C-3B9E-EC4D-B017-A6EDD2D78F18}" presName="circle" presStyleCnt="0"/>
      <dgm:spPr/>
    </dgm:pt>
    <dgm:pt modelId="{0995DE62-81B9-0E4E-9982-90865C30B506}" type="pres">
      <dgm:prSet presAssocID="{218CF26C-3B9E-EC4D-B017-A6EDD2D78F18}" presName="quadrant1" presStyleLbl="node1" presStyleIdx="0" presStyleCnt="4">
        <dgm:presLayoutVars>
          <dgm:chMax val="1"/>
          <dgm:bulletEnabled val="1"/>
        </dgm:presLayoutVars>
      </dgm:prSet>
      <dgm:spPr/>
      <dgm:t>
        <a:bodyPr/>
        <a:lstStyle/>
        <a:p>
          <a:endParaRPr lang="en-US"/>
        </a:p>
      </dgm:t>
    </dgm:pt>
    <dgm:pt modelId="{E56301CE-27B0-6744-BFE7-3637DF690F07}" type="pres">
      <dgm:prSet presAssocID="{218CF26C-3B9E-EC4D-B017-A6EDD2D78F18}" presName="quadrant2" presStyleLbl="node1" presStyleIdx="1" presStyleCnt="4">
        <dgm:presLayoutVars>
          <dgm:chMax val="1"/>
          <dgm:bulletEnabled val="1"/>
        </dgm:presLayoutVars>
      </dgm:prSet>
      <dgm:spPr/>
      <dgm:t>
        <a:bodyPr/>
        <a:lstStyle/>
        <a:p>
          <a:endParaRPr lang="en-US"/>
        </a:p>
      </dgm:t>
    </dgm:pt>
    <dgm:pt modelId="{48FC8C78-AEC8-1E4B-9265-AE1BCBD2AB12}" type="pres">
      <dgm:prSet presAssocID="{218CF26C-3B9E-EC4D-B017-A6EDD2D78F18}" presName="quadrant3" presStyleLbl="node1" presStyleIdx="2" presStyleCnt="4">
        <dgm:presLayoutVars>
          <dgm:chMax val="1"/>
          <dgm:bulletEnabled val="1"/>
        </dgm:presLayoutVars>
      </dgm:prSet>
      <dgm:spPr/>
      <dgm:t>
        <a:bodyPr/>
        <a:lstStyle/>
        <a:p>
          <a:endParaRPr lang="en-US"/>
        </a:p>
      </dgm:t>
    </dgm:pt>
    <dgm:pt modelId="{84C6FD03-EE72-914E-B7C9-68870374A795}" type="pres">
      <dgm:prSet presAssocID="{218CF26C-3B9E-EC4D-B017-A6EDD2D78F18}" presName="quadrant4" presStyleLbl="node1" presStyleIdx="3" presStyleCnt="4">
        <dgm:presLayoutVars>
          <dgm:chMax val="1"/>
          <dgm:bulletEnabled val="1"/>
        </dgm:presLayoutVars>
      </dgm:prSet>
      <dgm:spPr/>
      <dgm:t>
        <a:bodyPr/>
        <a:lstStyle/>
        <a:p>
          <a:endParaRPr lang="en-US"/>
        </a:p>
      </dgm:t>
    </dgm:pt>
    <dgm:pt modelId="{D6826F6B-04DC-E742-8F5F-D9B2D824E236}" type="pres">
      <dgm:prSet presAssocID="{218CF26C-3B9E-EC4D-B017-A6EDD2D78F18}" presName="quadrantPlaceholder" presStyleCnt="0"/>
      <dgm:spPr/>
    </dgm:pt>
    <dgm:pt modelId="{1A971C7A-02BC-2144-9C44-48A4E03337B1}" type="pres">
      <dgm:prSet presAssocID="{218CF26C-3B9E-EC4D-B017-A6EDD2D78F18}" presName="center1" presStyleLbl="fgShp" presStyleIdx="0" presStyleCnt="2"/>
      <dgm:spPr/>
    </dgm:pt>
    <dgm:pt modelId="{290E4CF8-E8EE-584A-BC6F-814759FDAB7A}" type="pres">
      <dgm:prSet presAssocID="{218CF26C-3B9E-EC4D-B017-A6EDD2D78F18}" presName="center2" presStyleLbl="fgShp" presStyleIdx="1" presStyleCnt="2"/>
      <dgm:spPr/>
    </dgm:pt>
  </dgm:ptLst>
  <dgm:cxnLst>
    <dgm:cxn modelId="{6CB4A252-48D8-A94C-B5E1-F54449DF1DFD}" type="presOf" srcId="{B0CAEE6A-D8FA-1A4E-8E6A-4450A6DD048D}" destId="{0995DE62-81B9-0E4E-9982-90865C30B506}" srcOrd="0" destOrd="0" presId="urn:microsoft.com/office/officeart/2005/8/layout/cycle4"/>
    <dgm:cxn modelId="{E7A4ADFA-B474-C14B-8A27-965FB71E5D8D}" type="presOf" srcId="{28315CB9-8304-2142-842C-3463531B3569}" destId="{8DC48612-CC3B-434C-BDCA-2D368136FE30}" srcOrd="1" destOrd="0" presId="urn:microsoft.com/office/officeart/2005/8/layout/cycle4"/>
    <dgm:cxn modelId="{65823B6C-C9F6-D147-988F-D9D117570779}" type="presOf" srcId="{21A469AC-73E4-2148-8557-29B0050DEDC0}" destId="{EAF475D4-71BA-AC4A-A978-8E1A58675943}" srcOrd="0" destOrd="1" presId="urn:microsoft.com/office/officeart/2005/8/layout/cycle4"/>
    <dgm:cxn modelId="{2817479E-5CCF-4DDF-9149-7574A0D42EF5}" srcId="{54AC2B3A-9757-C341-B161-89A6E0CA9575}" destId="{9BB0B8FD-4469-4340-B337-9EEC8EECED22}" srcOrd="0" destOrd="0" parTransId="{8AD2DACB-38EB-42CD-92B6-EEFAD6410248}" sibTransId="{C458D760-58D0-476A-A515-EC116B6D865D}"/>
    <dgm:cxn modelId="{174D5ABD-454D-0D4F-8354-0209701BD34D}" srcId="{B0CAEE6A-D8FA-1A4E-8E6A-4450A6DD048D}" destId="{21A469AC-73E4-2148-8557-29B0050DEDC0}" srcOrd="1" destOrd="0" parTransId="{94BC96F5-293D-3C4D-A2F1-79679BBF38E8}" sibTransId="{C5D2949D-BDAD-0542-A3C2-B076CCD0AE72}"/>
    <dgm:cxn modelId="{2FF7D623-05EC-C341-AE4E-3E9FCAB5123F}" type="presOf" srcId="{54AC2B3A-9757-C341-B161-89A6E0CA9575}" destId="{84C6FD03-EE72-914E-B7C9-68870374A795}" srcOrd="0" destOrd="0" presId="urn:microsoft.com/office/officeart/2005/8/layout/cycle4"/>
    <dgm:cxn modelId="{28A35006-6EB0-C244-B998-FFFD23D91384}" type="presOf" srcId="{21A469AC-73E4-2148-8557-29B0050DEDC0}" destId="{8DC48612-CC3B-434C-BDCA-2D368136FE30}" srcOrd="1" destOrd="1" presId="urn:microsoft.com/office/officeart/2005/8/layout/cycle4"/>
    <dgm:cxn modelId="{30023AC5-9093-4448-B688-57B5C6556549}" srcId="{218CF26C-3B9E-EC4D-B017-A6EDD2D78F18}" destId="{308789E6-82F7-DB43-B928-143FCBCCB864}" srcOrd="1" destOrd="0" parTransId="{FB24C361-90FF-A246-9A34-69E4A6A8AF57}" sibTransId="{616A0DCE-F636-194D-9DA8-C39FF48D7209}"/>
    <dgm:cxn modelId="{34D765C8-9409-4625-B15F-AD6D3128D524}" type="presOf" srcId="{9BB0B8FD-4469-4340-B337-9EEC8EECED22}" destId="{82886FAE-83A2-704D-92D1-F4CC571A92A1}" srcOrd="0" destOrd="0" presId="urn:microsoft.com/office/officeart/2005/8/layout/cycle4"/>
    <dgm:cxn modelId="{8E989642-BD8C-7744-8EF6-FBB60B8A00FD}" srcId="{218CF26C-3B9E-EC4D-B017-A6EDD2D78F18}" destId="{74536227-6FB9-EA42-B0D1-89175BB10E79}" srcOrd="2" destOrd="0" parTransId="{0F4E1031-08A1-144E-B04B-64D102B658EE}" sibTransId="{134FF832-CB26-164C-83F8-265482D291A9}"/>
    <dgm:cxn modelId="{369DE2B8-1C60-D342-8E38-EC0EB138C6CF}" type="presOf" srcId="{74536227-6FB9-EA42-B0D1-89175BB10E79}" destId="{48FC8C78-AEC8-1E4B-9265-AE1BCBD2AB12}" srcOrd="0" destOrd="0" presId="urn:microsoft.com/office/officeart/2005/8/layout/cycle4"/>
    <dgm:cxn modelId="{D3324486-6DB6-E64B-B1A8-C30BAEA50D60}" srcId="{218CF26C-3B9E-EC4D-B017-A6EDD2D78F18}" destId="{B0CAEE6A-D8FA-1A4E-8E6A-4450A6DD048D}" srcOrd="0" destOrd="0" parTransId="{688287C0-0BBB-B04A-B8B2-AB36598391AC}" sibTransId="{06346C9A-108C-B141-813D-843AF3CECB9B}"/>
    <dgm:cxn modelId="{DEC79734-5731-0947-807E-E0BA6FB7738D}" type="presOf" srcId="{CE5F8666-70FC-564C-8B7D-337BE33E4106}" destId="{D6EE7FF3-03D5-1248-B164-AC203683EA31}" srcOrd="0" destOrd="0" presId="urn:microsoft.com/office/officeart/2005/8/layout/cycle4"/>
    <dgm:cxn modelId="{936663A7-F3F1-544C-BB00-A6B8712F5F75}" type="presOf" srcId="{28315CB9-8304-2142-842C-3463531B3569}" destId="{EAF475D4-71BA-AC4A-A978-8E1A58675943}" srcOrd="0" destOrd="0" presId="urn:microsoft.com/office/officeart/2005/8/layout/cycle4"/>
    <dgm:cxn modelId="{50C3899A-CA77-A647-B562-3E414DB1DB38}" type="presOf" srcId="{308789E6-82F7-DB43-B928-143FCBCCB864}" destId="{E56301CE-27B0-6744-BFE7-3637DF690F07}" srcOrd="0" destOrd="0" presId="urn:microsoft.com/office/officeart/2005/8/layout/cycle4"/>
    <dgm:cxn modelId="{0982BD52-6017-0E45-866D-E6B00540A5AF}" srcId="{B0CAEE6A-D8FA-1A4E-8E6A-4450A6DD048D}" destId="{28315CB9-8304-2142-842C-3463531B3569}" srcOrd="0" destOrd="0" parTransId="{A7B6E241-54E6-4343-8A9E-03120641D454}" sibTransId="{8805F3BF-5747-FA44-B2D6-8E46921DD5F2}"/>
    <dgm:cxn modelId="{1387E257-C914-334F-A738-A616B99E545F}" srcId="{308789E6-82F7-DB43-B928-143FCBCCB864}" destId="{CE5F8666-70FC-564C-8B7D-337BE33E4106}" srcOrd="0" destOrd="0" parTransId="{76348B6E-B52D-394F-A7D3-0CFAABB89617}" sibTransId="{AC6E989A-20AA-194C-A7C6-0BE634EC1713}"/>
    <dgm:cxn modelId="{4B6F0975-8F18-3744-BB40-DFA5A827FB65}" type="presOf" srcId="{4ABB395C-A2BC-EB46-8166-8924AE293271}" destId="{28FF47C2-252F-AD4F-9FFC-C7380D031906}" srcOrd="1" destOrd="0" presId="urn:microsoft.com/office/officeart/2005/8/layout/cycle4"/>
    <dgm:cxn modelId="{630319D7-67DE-492F-BDDF-F33300993BB0}" type="presOf" srcId="{9BB0B8FD-4469-4340-B337-9EEC8EECED22}" destId="{946504B0-6F32-CA4D-B160-51F1CA3B2486}" srcOrd="1" destOrd="0" presId="urn:microsoft.com/office/officeart/2005/8/layout/cycle4"/>
    <dgm:cxn modelId="{1C7F9834-53D8-D447-AFDE-406FAFE9AA01}" type="presOf" srcId="{CE5F8666-70FC-564C-8B7D-337BE33E4106}" destId="{7378E5CD-5D97-4946-88A6-1649F23BF4FB}" srcOrd="1" destOrd="0" presId="urn:microsoft.com/office/officeart/2005/8/layout/cycle4"/>
    <dgm:cxn modelId="{B9F257A1-A141-2245-873F-A8263CDB5102}" srcId="{74536227-6FB9-EA42-B0D1-89175BB10E79}" destId="{4ABB395C-A2BC-EB46-8166-8924AE293271}" srcOrd="0" destOrd="0" parTransId="{39F91221-9930-CA4C-BDE4-128319DAD71D}" sibTransId="{FAA95E30-E469-594E-8C2C-8129BB965E39}"/>
    <dgm:cxn modelId="{E1272249-4E69-894D-8DDC-98388B0A56AB}" type="presOf" srcId="{4ABB395C-A2BC-EB46-8166-8924AE293271}" destId="{F4B243E3-6A78-9746-BEE9-84ACAEA02E36}" srcOrd="0" destOrd="0" presId="urn:microsoft.com/office/officeart/2005/8/layout/cycle4"/>
    <dgm:cxn modelId="{578AC43C-622E-8A4D-8989-0B9965ECC139}" type="presOf" srcId="{218CF26C-3B9E-EC4D-B017-A6EDD2D78F18}" destId="{CDA0A06D-0FB6-1E45-90C3-5F07AC6489BF}" srcOrd="0" destOrd="0" presId="urn:microsoft.com/office/officeart/2005/8/layout/cycle4"/>
    <dgm:cxn modelId="{734FF944-1D40-0F41-B4EE-7FBCB36088CC}" srcId="{218CF26C-3B9E-EC4D-B017-A6EDD2D78F18}" destId="{54AC2B3A-9757-C341-B161-89A6E0CA9575}" srcOrd="3" destOrd="0" parTransId="{83493404-DFEF-9E42-ABB4-FBBE426B3AF9}" sibTransId="{D8E9FC16-4D96-4648-AE70-EC41FE4D60A6}"/>
    <dgm:cxn modelId="{699078D6-31A2-0B41-B5B3-4D3C3092B897}" type="presParOf" srcId="{CDA0A06D-0FB6-1E45-90C3-5F07AC6489BF}" destId="{AE230A46-0396-8548-BFE6-7DE77B7F5698}" srcOrd="0" destOrd="0" presId="urn:microsoft.com/office/officeart/2005/8/layout/cycle4"/>
    <dgm:cxn modelId="{51036B94-27D6-6442-B7E8-4BD19D5092C3}" type="presParOf" srcId="{AE230A46-0396-8548-BFE6-7DE77B7F5698}" destId="{9355E2DA-ED4B-FF45-A420-CEC2FAD4F47F}" srcOrd="0" destOrd="0" presId="urn:microsoft.com/office/officeart/2005/8/layout/cycle4"/>
    <dgm:cxn modelId="{5CEFC4B6-D27A-F64A-9614-3E4A00A63D41}" type="presParOf" srcId="{9355E2DA-ED4B-FF45-A420-CEC2FAD4F47F}" destId="{EAF475D4-71BA-AC4A-A978-8E1A58675943}" srcOrd="0" destOrd="0" presId="urn:microsoft.com/office/officeart/2005/8/layout/cycle4"/>
    <dgm:cxn modelId="{F695AE92-91AF-1640-8C0C-BF1FD554B2BE}" type="presParOf" srcId="{9355E2DA-ED4B-FF45-A420-CEC2FAD4F47F}" destId="{8DC48612-CC3B-434C-BDCA-2D368136FE30}" srcOrd="1" destOrd="0" presId="urn:microsoft.com/office/officeart/2005/8/layout/cycle4"/>
    <dgm:cxn modelId="{FECF91CB-3E6A-F14A-93BB-0814B430D767}" type="presParOf" srcId="{AE230A46-0396-8548-BFE6-7DE77B7F5698}" destId="{36650470-D0B6-4E4B-B2CF-C9FC9D98A3AF}" srcOrd="1" destOrd="0" presId="urn:microsoft.com/office/officeart/2005/8/layout/cycle4"/>
    <dgm:cxn modelId="{2033105B-7235-A441-BCD4-1C23395F17D1}" type="presParOf" srcId="{36650470-D0B6-4E4B-B2CF-C9FC9D98A3AF}" destId="{D6EE7FF3-03D5-1248-B164-AC203683EA31}" srcOrd="0" destOrd="0" presId="urn:microsoft.com/office/officeart/2005/8/layout/cycle4"/>
    <dgm:cxn modelId="{53B6DDD3-7071-314D-8F65-2945B82F0920}" type="presParOf" srcId="{36650470-D0B6-4E4B-B2CF-C9FC9D98A3AF}" destId="{7378E5CD-5D97-4946-88A6-1649F23BF4FB}" srcOrd="1" destOrd="0" presId="urn:microsoft.com/office/officeart/2005/8/layout/cycle4"/>
    <dgm:cxn modelId="{0A0EA159-BE72-504D-AF89-D51A7FA317C4}" type="presParOf" srcId="{AE230A46-0396-8548-BFE6-7DE77B7F5698}" destId="{079BE95B-2F90-7845-93AC-93020A91204D}" srcOrd="2" destOrd="0" presId="urn:microsoft.com/office/officeart/2005/8/layout/cycle4"/>
    <dgm:cxn modelId="{6FBAA814-9EDF-874C-B162-98D6DFEA4453}" type="presParOf" srcId="{079BE95B-2F90-7845-93AC-93020A91204D}" destId="{F4B243E3-6A78-9746-BEE9-84ACAEA02E36}" srcOrd="0" destOrd="0" presId="urn:microsoft.com/office/officeart/2005/8/layout/cycle4"/>
    <dgm:cxn modelId="{3B12EC53-267E-804F-9CA2-2CFD8BBE1C98}" type="presParOf" srcId="{079BE95B-2F90-7845-93AC-93020A91204D}" destId="{28FF47C2-252F-AD4F-9FFC-C7380D031906}" srcOrd="1" destOrd="0" presId="urn:microsoft.com/office/officeart/2005/8/layout/cycle4"/>
    <dgm:cxn modelId="{8E16598D-E657-2440-8FF9-F797A1DC2AB2}" type="presParOf" srcId="{AE230A46-0396-8548-BFE6-7DE77B7F5698}" destId="{857D66DE-4C1F-C044-A0CF-897ECE7AFBB6}" srcOrd="3" destOrd="0" presId="urn:microsoft.com/office/officeart/2005/8/layout/cycle4"/>
    <dgm:cxn modelId="{2F4564CF-B1C8-474E-A73E-211CD6C602FF}" type="presParOf" srcId="{857D66DE-4C1F-C044-A0CF-897ECE7AFBB6}" destId="{82886FAE-83A2-704D-92D1-F4CC571A92A1}" srcOrd="0" destOrd="0" presId="urn:microsoft.com/office/officeart/2005/8/layout/cycle4"/>
    <dgm:cxn modelId="{361FFEEA-B37D-DD4B-90FD-8019974C51CE}" type="presParOf" srcId="{857D66DE-4C1F-C044-A0CF-897ECE7AFBB6}" destId="{946504B0-6F32-CA4D-B160-51F1CA3B2486}" srcOrd="1" destOrd="0" presId="urn:microsoft.com/office/officeart/2005/8/layout/cycle4"/>
    <dgm:cxn modelId="{39AC28DA-B93C-FF4B-938E-E2902348EF70}" type="presParOf" srcId="{AE230A46-0396-8548-BFE6-7DE77B7F5698}" destId="{B36011C0-D512-5B43-AFFF-B5EF3477E6BC}" srcOrd="4" destOrd="0" presId="urn:microsoft.com/office/officeart/2005/8/layout/cycle4"/>
    <dgm:cxn modelId="{A20B9968-9E67-7142-A408-85D07AD8F89D}" type="presParOf" srcId="{CDA0A06D-0FB6-1E45-90C3-5F07AC6489BF}" destId="{0176A4A2-93EB-3B4F-8E44-E15DD76601A9}" srcOrd="1" destOrd="0" presId="urn:microsoft.com/office/officeart/2005/8/layout/cycle4"/>
    <dgm:cxn modelId="{68023DFC-2968-F643-9CE0-8363C792C624}" type="presParOf" srcId="{0176A4A2-93EB-3B4F-8E44-E15DD76601A9}" destId="{0995DE62-81B9-0E4E-9982-90865C30B506}" srcOrd="0" destOrd="0" presId="urn:microsoft.com/office/officeart/2005/8/layout/cycle4"/>
    <dgm:cxn modelId="{232F2B00-0E40-5244-AE96-43E53DC4C21B}" type="presParOf" srcId="{0176A4A2-93EB-3B4F-8E44-E15DD76601A9}" destId="{E56301CE-27B0-6744-BFE7-3637DF690F07}" srcOrd="1" destOrd="0" presId="urn:microsoft.com/office/officeart/2005/8/layout/cycle4"/>
    <dgm:cxn modelId="{64C1EE4B-7E4E-7F40-88F6-574C1472E73D}" type="presParOf" srcId="{0176A4A2-93EB-3B4F-8E44-E15DD76601A9}" destId="{48FC8C78-AEC8-1E4B-9265-AE1BCBD2AB12}" srcOrd="2" destOrd="0" presId="urn:microsoft.com/office/officeart/2005/8/layout/cycle4"/>
    <dgm:cxn modelId="{B9555833-A8E3-984C-A0CD-48531905E914}" type="presParOf" srcId="{0176A4A2-93EB-3B4F-8E44-E15DD76601A9}" destId="{84C6FD03-EE72-914E-B7C9-68870374A795}" srcOrd="3" destOrd="0" presId="urn:microsoft.com/office/officeart/2005/8/layout/cycle4"/>
    <dgm:cxn modelId="{C8E47CC9-F756-8D48-907D-F6D6F2C5F303}" type="presParOf" srcId="{0176A4A2-93EB-3B4F-8E44-E15DD76601A9}" destId="{D6826F6B-04DC-E742-8F5F-D9B2D824E236}" srcOrd="4" destOrd="0" presId="urn:microsoft.com/office/officeart/2005/8/layout/cycle4"/>
    <dgm:cxn modelId="{565B3FCF-A28D-E347-8015-2F2DE1DBE44D}" type="presParOf" srcId="{CDA0A06D-0FB6-1E45-90C3-5F07AC6489BF}" destId="{1A971C7A-02BC-2144-9C44-48A4E03337B1}" srcOrd="2" destOrd="0" presId="urn:microsoft.com/office/officeart/2005/8/layout/cycle4"/>
    <dgm:cxn modelId="{5BBB7B46-0562-E844-809D-68B34867AC01}" type="presParOf" srcId="{CDA0A06D-0FB6-1E45-90C3-5F07AC6489BF}" destId="{290E4CF8-E8EE-584A-BC6F-814759FDAB7A}" srcOrd="3" destOrd="0" presId="urn:microsoft.com/office/officeart/2005/8/layout/cycle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B243E3-6A78-9746-BEE9-84ACAEA02E36}">
      <dsp:nvSpPr>
        <dsp:cNvPr id="0" name=""/>
        <dsp:cNvSpPr/>
      </dsp:nvSpPr>
      <dsp:spPr>
        <a:xfrm>
          <a:off x="5142578" y="2715967"/>
          <a:ext cx="3398907" cy="248889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rtl="0">
            <a:lnSpc>
              <a:spcPct val="90000"/>
            </a:lnSpc>
            <a:spcBef>
              <a:spcPct val="0"/>
            </a:spcBef>
            <a:spcAft>
              <a:spcPct val="15000"/>
            </a:spcAft>
            <a:buChar char="••"/>
          </a:pPr>
          <a:r>
            <a:rPr lang="en-US" sz="1800" kern="1200" dirty="0" smtClean="0"/>
            <a:t>The </a:t>
          </a:r>
          <a:r>
            <a:rPr lang="en-US" sz="1800" b="1" kern="1200" dirty="0" smtClean="0">
              <a:solidFill>
                <a:srgbClr val="FF0000"/>
              </a:solidFill>
            </a:rPr>
            <a:t>operational units and their interconnections </a:t>
          </a:r>
          <a:r>
            <a:rPr lang="en-US" sz="1800" kern="1200" dirty="0" smtClean="0"/>
            <a:t>that realize the architectural specifications</a:t>
          </a:r>
          <a:endParaRPr lang="en-US" sz="1800" kern="1200" dirty="0"/>
        </a:p>
      </dsp:txBody>
      <dsp:txXfrm>
        <a:off x="6216924" y="3392863"/>
        <a:ext cx="2269889" cy="1757325"/>
      </dsp:txXfrm>
    </dsp:sp>
    <dsp:sp modelId="{82886FAE-83A2-704D-92D1-F4CC571A92A1}">
      <dsp:nvSpPr>
        <dsp:cNvPr id="0" name=""/>
        <dsp:cNvSpPr/>
      </dsp:nvSpPr>
      <dsp:spPr>
        <a:xfrm>
          <a:off x="0" y="2440792"/>
          <a:ext cx="4238960" cy="282820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rtl="0">
            <a:lnSpc>
              <a:spcPct val="90000"/>
            </a:lnSpc>
            <a:spcBef>
              <a:spcPct val="0"/>
            </a:spcBef>
            <a:spcAft>
              <a:spcPct val="15000"/>
            </a:spcAft>
            <a:buChar char="••"/>
          </a:pPr>
          <a:r>
            <a:rPr lang="en-US" sz="1800" b="1" kern="1200" dirty="0" smtClean="0">
              <a:solidFill>
                <a:srgbClr val="FF0000"/>
              </a:solidFill>
            </a:rPr>
            <a:t>Hardware details </a:t>
          </a:r>
          <a:r>
            <a:rPr lang="en-US" sz="1800" kern="1200" dirty="0" smtClean="0"/>
            <a:t>transparent to the programmer, control signals, interfaces between the computer and peripherals, memory technology used</a:t>
          </a:r>
          <a:endParaRPr lang="en-US" sz="1800" kern="1200" dirty="0"/>
        </a:p>
      </dsp:txBody>
      <dsp:txXfrm>
        <a:off x="62127" y="3209971"/>
        <a:ext cx="2843018" cy="1996902"/>
      </dsp:txXfrm>
    </dsp:sp>
    <dsp:sp modelId="{D6EE7FF3-03D5-1248-B164-AC203683EA31}">
      <dsp:nvSpPr>
        <dsp:cNvPr id="0" name=""/>
        <dsp:cNvSpPr/>
      </dsp:nvSpPr>
      <dsp:spPr>
        <a:xfrm>
          <a:off x="5478246" y="-73577"/>
          <a:ext cx="3216202" cy="203981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1" indent="0" algn="l" defTabSz="800100" rtl="0">
            <a:lnSpc>
              <a:spcPct val="90000"/>
            </a:lnSpc>
            <a:spcBef>
              <a:spcPct val="0"/>
            </a:spcBef>
            <a:spcAft>
              <a:spcPct val="15000"/>
            </a:spcAft>
            <a:buChar char="••"/>
          </a:pPr>
          <a:r>
            <a:rPr lang="en-US" sz="1800" kern="1200" dirty="0" smtClean="0"/>
            <a:t> </a:t>
          </a:r>
          <a:r>
            <a:rPr lang="en-US" sz="1800" b="1" u="sng" kern="1200" dirty="0" smtClean="0">
              <a:solidFill>
                <a:srgbClr val="002060"/>
              </a:solidFill>
            </a:rPr>
            <a:t>Instruction set</a:t>
          </a:r>
          <a:r>
            <a:rPr lang="en-US" sz="1800" kern="1200" dirty="0" smtClean="0"/>
            <a:t>, number of bits used to represent various data types,   I/O mechanisms, techniques for addressing memory</a:t>
          </a:r>
          <a:endParaRPr lang="en-US" sz="1800" kern="1200" dirty="0"/>
        </a:p>
      </dsp:txBody>
      <dsp:txXfrm>
        <a:off x="6487915" y="-28769"/>
        <a:ext cx="2161725" cy="1440242"/>
      </dsp:txXfrm>
    </dsp:sp>
    <dsp:sp modelId="{EAF475D4-71BA-AC4A-A978-8E1A58675943}">
      <dsp:nvSpPr>
        <dsp:cNvPr id="0" name=""/>
        <dsp:cNvSpPr/>
      </dsp:nvSpPr>
      <dsp:spPr>
        <a:xfrm>
          <a:off x="0" y="20435"/>
          <a:ext cx="3469278" cy="20226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rtl="0">
            <a:lnSpc>
              <a:spcPct val="90000"/>
            </a:lnSpc>
            <a:spcBef>
              <a:spcPct val="0"/>
            </a:spcBef>
            <a:spcAft>
              <a:spcPct val="15000"/>
            </a:spcAft>
            <a:buChar char="••"/>
          </a:pPr>
          <a:r>
            <a:rPr lang="en-US" sz="1800" b="1" u="sng" kern="1200" dirty="0" smtClean="0">
              <a:solidFill>
                <a:srgbClr val="002060"/>
              </a:solidFill>
            </a:rPr>
            <a:t>Attributes</a:t>
          </a:r>
          <a:r>
            <a:rPr lang="en-US" sz="1800" b="1" kern="1200" dirty="0" smtClean="0">
              <a:solidFill>
                <a:srgbClr val="0070C0"/>
              </a:solidFill>
            </a:rPr>
            <a:t> </a:t>
          </a:r>
          <a:r>
            <a:rPr lang="en-US" sz="1800" kern="1200" dirty="0" smtClean="0"/>
            <a:t>of a system visible to the programmer</a:t>
          </a:r>
          <a:endParaRPr lang="en-US" sz="1800" kern="1200" dirty="0"/>
        </a:p>
        <a:p>
          <a:pPr marL="171450" lvl="1" indent="-171450" algn="l" defTabSz="800100" rtl="0">
            <a:lnSpc>
              <a:spcPct val="90000"/>
            </a:lnSpc>
            <a:spcBef>
              <a:spcPct val="0"/>
            </a:spcBef>
            <a:spcAft>
              <a:spcPct val="15000"/>
            </a:spcAft>
            <a:buChar char="••"/>
          </a:pPr>
          <a:r>
            <a:rPr lang="en-US" sz="1800" kern="1200" dirty="0" smtClean="0"/>
            <a:t>Have a direct impact</a:t>
          </a:r>
          <a:r>
            <a:rPr lang="en-US" sz="1400" kern="1200" dirty="0" smtClean="0"/>
            <a:t>(affect)</a:t>
          </a:r>
          <a:r>
            <a:rPr lang="en-US" sz="1800" kern="1200" dirty="0" smtClean="0"/>
            <a:t> on the logical execution of a program</a:t>
          </a:r>
          <a:endParaRPr lang="en-US" sz="1800" kern="1200" dirty="0"/>
        </a:p>
      </dsp:txBody>
      <dsp:txXfrm>
        <a:off x="44432" y="64867"/>
        <a:ext cx="2339630" cy="1428144"/>
      </dsp:txXfrm>
    </dsp:sp>
    <dsp:sp modelId="{0995DE62-81B9-0E4E-9982-90865C30B506}">
      <dsp:nvSpPr>
        <dsp:cNvPr id="0" name=""/>
        <dsp:cNvSpPr/>
      </dsp:nvSpPr>
      <dsp:spPr>
        <a:xfrm>
          <a:off x="2278979" y="373979"/>
          <a:ext cx="2092299" cy="2092299"/>
        </a:xfrm>
        <a:prstGeom prst="pieWedg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rtl="0">
            <a:lnSpc>
              <a:spcPct val="90000"/>
            </a:lnSpc>
            <a:spcBef>
              <a:spcPct val="0"/>
            </a:spcBef>
            <a:spcAft>
              <a:spcPct val="35000"/>
            </a:spcAft>
          </a:pPr>
          <a:r>
            <a:rPr lang="en-US" sz="1400" b="1" kern="1200" dirty="0" smtClean="0">
              <a:effectLst>
                <a:outerShdw blurRad="38100" dist="38100" dir="2700000" algn="tl">
                  <a:srgbClr val="000000">
                    <a:alpha val="43137"/>
                  </a:srgbClr>
                </a:outerShdw>
              </a:effectLst>
            </a:rPr>
            <a:t>Computer </a:t>
          </a:r>
          <a:r>
            <a:rPr lang="en-US" sz="1400" b="1" kern="1200" dirty="0" smtClean="0">
              <a:solidFill>
                <a:schemeClr val="bg1"/>
              </a:solidFill>
              <a:effectLst>
                <a:outerShdw blurRad="38100" dist="38100" dir="2700000" algn="tl">
                  <a:srgbClr val="000000">
                    <a:alpha val="43137"/>
                  </a:srgbClr>
                </a:outerShdw>
              </a:effectLst>
            </a:rPr>
            <a:t>Architecture</a:t>
          </a:r>
          <a:endParaRPr lang="en-US" sz="1400" b="1" kern="1200" dirty="0">
            <a:solidFill>
              <a:schemeClr val="bg1"/>
            </a:solidFill>
            <a:effectLst>
              <a:outerShdw blurRad="38100" dist="38100" dir="2700000" algn="tl">
                <a:srgbClr val="000000">
                  <a:alpha val="43137"/>
                </a:srgbClr>
              </a:outerShdw>
            </a:effectLst>
          </a:endParaRPr>
        </a:p>
      </dsp:txBody>
      <dsp:txXfrm>
        <a:off x="2891799" y="986799"/>
        <a:ext cx="1479479" cy="1479479"/>
      </dsp:txXfrm>
    </dsp:sp>
    <dsp:sp modelId="{E56301CE-27B0-6744-BFE7-3637DF690F07}">
      <dsp:nvSpPr>
        <dsp:cNvPr id="0" name=""/>
        <dsp:cNvSpPr/>
      </dsp:nvSpPr>
      <dsp:spPr>
        <a:xfrm rot="5400000">
          <a:off x="4467921" y="373979"/>
          <a:ext cx="2092299" cy="2092299"/>
        </a:xfrm>
        <a:prstGeom prst="pieWedg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rtl="0">
            <a:lnSpc>
              <a:spcPct val="90000"/>
            </a:lnSpc>
            <a:spcBef>
              <a:spcPct val="0"/>
            </a:spcBef>
            <a:spcAft>
              <a:spcPct val="35000"/>
            </a:spcAft>
          </a:pPr>
          <a:r>
            <a:rPr lang="en-US" sz="1400" b="1" kern="1200" dirty="0" smtClean="0">
              <a:effectLst>
                <a:outerShdw blurRad="38100" dist="38100" dir="2700000" algn="tl">
                  <a:srgbClr val="000000">
                    <a:alpha val="43137"/>
                  </a:srgbClr>
                </a:outerShdw>
              </a:effectLst>
            </a:rPr>
            <a:t>Architectural attributes include:</a:t>
          </a:r>
          <a:endParaRPr lang="en-US" sz="1400" b="1" kern="1200" dirty="0">
            <a:effectLst>
              <a:outerShdw blurRad="38100" dist="38100" dir="2700000" algn="tl">
                <a:srgbClr val="000000">
                  <a:alpha val="43137"/>
                </a:srgbClr>
              </a:outerShdw>
            </a:effectLst>
          </a:endParaRPr>
        </a:p>
      </dsp:txBody>
      <dsp:txXfrm rot="-5400000">
        <a:off x="4467921" y="986799"/>
        <a:ext cx="1479479" cy="1479479"/>
      </dsp:txXfrm>
    </dsp:sp>
    <dsp:sp modelId="{48FC8C78-AEC8-1E4B-9265-AE1BCBD2AB12}">
      <dsp:nvSpPr>
        <dsp:cNvPr id="0" name=""/>
        <dsp:cNvSpPr/>
      </dsp:nvSpPr>
      <dsp:spPr>
        <a:xfrm rot="10800000">
          <a:off x="4467921" y="2562921"/>
          <a:ext cx="2092299" cy="2092299"/>
        </a:xfrm>
        <a:prstGeom prst="pieWedg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rtl="0">
            <a:lnSpc>
              <a:spcPct val="90000"/>
            </a:lnSpc>
            <a:spcBef>
              <a:spcPct val="0"/>
            </a:spcBef>
            <a:spcAft>
              <a:spcPct val="35000"/>
            </a:spcAft>
          </a:pPr>
          <a:r>
            <a:rPr lang="en-US" sz="1400" b="1" kern="1200" dirty="0" smtClean="0">
              <a:effectLst>
                <a:outerShdw blurRad="38100" dist="38100" dir="2700000" algn="tl">
                  <a:srgbClr val="000000">
                    <a:alpha val="43137"/>
                  </a:srgbClr>
                </a:outerShdw>
              </a:effectLst>
            </a:rPr>
            <a:t>Computer Organization </a:t>
          </a:r>
          <a:endParaRPr lang="en-US" sz="1400" b="1" kern="1200" dirty="0">
            <a:effectLst>
              <a:outerShdw blurRad="38100" dist="38100" dir="2700000" algn="tl">
                <a:srgbClr val="000000">
                  <a:alpha val="43137"/>
                </a:srgbClr>
              </a:outerShdw>
            </a:effectLst>
          </a:endParaRPr>
        </a:p>
      </dsp:txBody>
      <dsp:txXfrm rot="10800000">
        <a:off x="4467921" y="2562921"/>
        <a:ext cx="1479479" cy="1479479"/>
      </dsp:txXfrm>
    </dsp:sp>
    <dsp:sp modelId="{84C6FD03-EE72-914E-B7C9-68870374A795}">
      <dsp:nvSpPr>
        <dsp:cNvPr id="0" name=""/>
        <dsp:cNvSpPr/>
      </dsp:nvSpPr>
      <dsp:spPr>
        <a:xfrm rot="16200000">
          <a:off x="2278979" y="2562921"/>
          <a:ext cx="2092299" cy="2092299"/>
        </a:xfrm>
        <a:prstGeom prst="pieWedg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rtl="0">
            <a:lnSpc>
              <a:spcPct val="90000"/>
            </a:lnSpc>
            <a:spcBef>
              <a:spcPct val="0"/>
            </a:spcBef>
            <a:spcAft>
              <a:spcPct val="35000"/>
            </a:spcAft>
          </a:pPr>
          <a:r>
            <a:rPr lang="en-US" sz="1400" b="1" kern="1200" dirty="0" smtClean="0">
              <a:effectLst>
                <a:outerShdw blurRad="38100" dist="38100" dir="2700000" algn="tl">
                  <a:srgbClr val="000000">
                    <a:alpha val="43137"/>
                  </a:srgbClr>
                </a:outerShdw>
              </a:effectLst>
            </a:rPr>
            <a:t>Organizational attributes include:</a:t>
          </a:r>
          <a:endParaRPr lang="en-US" sz="1400" b="1" kern="1200" dirty="0">
            <a:effectLst>
              <a:outerShdw blurRad="38100" dist="38100" dir="2700000" algn="tl">
                <a:srgbClr val="000000">
                  <a:alpha val="43137"/>
                </a:srgbClr>
              </a:outerShdw>
            </a:effectLst>
          </a:endParaRPr>
        </a:p>
      </dsp:txBody>
      <dsp:txXfrm rot="5400000">
        <a:off x="2891799" y="2562921"/>
        <a:ext cx="1479479" cy="1479479"/>
      </dsp:txXfrm>
    </dsp:sp>
    <dsp:sp modelId="{1A971C7A-02BC-2144-9C44-48A4E03337B1}">
      <dsp:nvSpPr>
        <dsp:cNvPr id="0" name=""/>
        <dsp:cNvSpPr/>
      </dsp:nvSpPr>
      <dsp:spPr>
        <a:xfrm>
          <a:off x="4058400" y="2079710"/>
          <a:ext cx="722399" cy="628173"/>
        </a:xfrm>
        <a:prstGeom prst="circularArrow">
          <a:avLst/>
        </a:prstGeom>
        <a:gradFill rotWithShape="0">
          <a:gsLst>
            <a:gs pos="0">
              <a:schemeClr val="accent1">
                <a:tint val="60000"/>
                <a:hueOff val="0"/>
                <a:satOff val="0"/>
                <a:lumOff val="0"/>
                <a:alphaOff val="0"/>
                <a:shade val="40000"/>
                <a:alpha val="100000"/>
                <a:satMod val="150000"/>
                <a:lumMod val="100000"/>
              </a:schemeClr>
            </a:gs>
            <a:gs pos="100000">
              <a:schemeClr val="accent1">
                <a:tint val="60000"/>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dsp:style>
    </dsp:sp>
    <dsp:sp modelId="{290E4CF8-E8EE-584A-BC6F-814759FDAB7A}">
      <dsp:nvSpPr>
        <dsp:cNvPr id="0" name=""/>
        <dsp:cNvSpPr/>
      </dsp:nvSpPr>
      <dsp:spPr>
        <a:xfrm rot="10800000">
          <a:off x="4058400" y="2321315"/>
          <a:ext cx="722399" cy="628173"/>
        </a:xfrm>
        <a:prstGeom prst="circularArrow">
          <a:avLst/>
        </a:prstGeom>
        <a:gradFill rotWithShape="0">
          <a:gsLst>
            <a:gs pos="0">
              <a:schemeClr val="accent1">
                <a:tint val="60000"/>
                <a:hueOff val="0"/>
                <a:satOff val="0"/>
                <a:lumOff val="0"/>
                <a:alphaOff val="0"/>
                <a:shade val="40000"/>
                <a:alpha val="100000"/>
                <a:satMod val="150000"/>
                <a:lumMod val="100000"/>
              </a:schemeClr>
            </a:gs>
            <a:gs pos="100000">
              <a:schemeClr val="accent1">
                <a:tint val="60000"/>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defRPr sz="1200">
                <a:latin typeface="Arial" pitchFamily="-109" charset="0"/>
              </a:defRPr>
            </a:lvl1pPr>
          </a:lstStyle>
          <a:p>
            <a:endParaRPr lang="en-US" dirty="0"/>
          </a:p>
        </p:txBody>
      </p:sp>
      <p:sp>
        <p:nvSpPr>
          <p:cNvPr id="5120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lgn="r">
              <a:defRPr sz="1200">
                <a:latin typeface="Arial" pitchFamily="-109" charset="0"/>
              </a:defRPr>
            </a:lvl1pPr>
          </a:lstStyle>
          <a:p>
            <a:endParaRPr lang="en-US" dirty="0"/>
          </a:p>
        </p:txBody>
      </p:sp>
      <p:sp>
        <p:nvSpPr>
          <p:cNvPr id="5120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defRPr sz="1200">
                <a:latin typeface="Arial" pitchFamily="-109" charset="0"/>
              </a:defRPr>
            </a:lvl1pPr>
          </a:lstStyle>
          <a:p>
            <a:endParaRPr lang="en-US" dirty="0"/>
          </a:p>
        </p:txBody>
      </p:sp>
      <p:sp>
        <p:nvSpPr>
          <p:cNvPr id="5120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lgn="r">
              <a:defRPr sz="1200">
                <a:latin typeface="Arial" pitchFamily="-109" charset="0"/>
              </a:defRPr>
            </a:lvl1pPr>
          </a:lstStyle>
          <a:p>
            <a:fld id="{632BFCA1-7074-BE49-9C26-1E5CA6845EA1}" type="slidenum">
              <a:rPr lang="en-US"/>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defRPr sz="1200">
                <a:latin typeface="Arial" pitchFamily="-109" charset="0"/>
              </a:defRPr>
            </a:lvl1pPr>
          </a:lstStyle>
          <a:p>
            <a:endParaRPr lang="en-US" dirty="0"/>
          </a:p>
        </p:txBody>
      </p:sp>
      <p:sp>
        <p:nvSpPr>
          <p:cNvPr id="5017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lgn="r">
              <a:defRPr sz="1200">
                <a:latin typeface="Arial" pitchFamily="-109" charset="0"/>
              </a:defRPr>
            </a:lvl1pPr>
          </a:lstStyle>
          <a:p>
            <a:endParaRPr lang="en-US" dirty="0"/>
          </a:p>
        </p:txBody>
      </p:sp>
      <p:sp>
        <p:nvSpPr>
          <p:cNvPr id="501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018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018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defRPr sz="1200">
                <a:latin typeface="Arial" pitchFamily="-109" charset="0"/>
              </a:defRPr>
            </a:lvl1pPr>
          </a:lstStyle>
          <a:p>
            <a:endParaRPr lang="en-US" dirty="0"/>
          </a:p>
        </p:txBody>
      </p:sp>
      <p:sp>
        <p:nvSpPr>
          <p:cNvPr id="5018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lgn="r">
              <a:defRPr sz="1200">
                <a:latin typeface="Arial" pitchFamily="-109" charset="0"/>
              </a:defRPr>
            </a:lvl1pPr>
          </a:lstStyle>
          <a:p>
            <a:fld id="{426AC9EA-110C-D44B-81A3-E5165EEE361B}"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09"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09" charset="0"/>
        <a:ea typeface="ＭＳ Ｐゴシック" pitchFamily="-109"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09" charset="0"/>
        <a:ea typeface="ＭＳ Ｐゴシック" pitchFamily="-109"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09" charset="0"/>
        <a:ea typeface="ＭＳ Ｐゴシック" pitchFamily="-109"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09" charset="0"/>
        <a:ea typeface="ＭＳ Ｐゴシック" pitchFamily="-109"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Lecture slides prepared for “Computer Organization</a:t>
            </a:r>
            <a:r>
              <a:rPr lang="en-US" baseline="0" dirty="0" smtClean="0">
                <a:latin typeface="Times New Roman" pitchFamily="-110" charset="0"/>
              </a:rPr>
              <a:t> and Architecture</a:t>
            </a:r>
            <a:r>
              <a:rPr lang="en-US" dirty="0" smtClean="0">
                <a:latin typeface="Times New Roman" pitchFamily="-110" charset="0"/>
              </a:rPr>
              <a:t>”, 9/e, by William Stallings, Chapter 1 “Introduction”.</a:t>
            </a:r>
            <a:endParaRPr lang="en-AU" dirty="0" smtClean="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GB" dirty="0" smtClean="0"/>
              <a:t>Modified by Thân</a:t>
            </a:r>
            <a:r>
              <a:rPr lang="en-GB" baseline="0" dirty="0" smtClean="0"/>
              <a:t> Văn Sử</a:t>
            </a:r>
            <a:endParaRPr lang="en-GB" dirty="0" smtClean="0"/>
          </a:p>
          <a:p>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2B9D78-68F1-4C43-B83A-08A018756796}" type="slidenum">
              <a:rPr lang="en-US"/>
              <a:pPr/>
              <a:t>10</a:t>
            </a:fld>
            <a:endParaRPr lang="en-US" dirty="0"/>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09" charset="0"/>
                <a:ea typeface="+mn-ea"/>
                <a:cs typeface="+mn-cs"/>
              </a:rPr>
              <a:t>The final two diagrams show operations involving data processing, on data either in</a:t>
            </a:r>
          </a:p>
          <a:p>
            <a:r>
              <a:rPr kumimoji="1" lang="en-US" sz="1200" kern="1200" baseline="0" dirty="0" smtClean="0">
                <a:solidFill>
                  <a:schemeClr val="tx1"/>
                </a:solidFill>
                <a:latin typeface="Times New Roman" pitchFamily="-109" charset="0"/>
                <a:ea typeface="+mn-ea"/>
                <a:cs typeface="+mn-cs"/>
              </a:rPr>
              <a:t>storage (Figure 1.2c)</a:t>
            </a:r>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414A67-FF13-4145-A414-02A1CAE6B9C7}" type="slidenum">
              <a:rPr lang="en-US"/>
              <a:pPr/>
              <a:t>11</a:t>
            </a:fld>
            <a:endParaRPr lang="en-US"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09" charset="0"/>
                <a:ea typeface="+mn-ea"/>
                <a:cs typeface="+mn-cs"/>
              </a:rPr>
              <a:t>En route between storage and the external environment</a:t>
            </a:r>
          </a:p>
          <a:p>
            <a:r>
              <a:rPr kumimoji="1" lang="en-US" sz="1200" kern="1200" baseline="0" dirty="0" smtClean="0">
                <a:solidFill>
                  <a:schemeClr val="tx1"/>
                </a:solidFill>
                <a:latin typeface="Times New Roman" pitchFamily="-109" charset="0"/>
                <a:ea typeface="+mn-ea"/>
                <a:cs typeface="+mn-cs"/>
              </a:rPr>
              <a:t>(Figure 1.2d).</a:t>
            </a:r>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109" charset="0"/>
                <a:ea typeface="+mn-ea"/>
                <a:cs typeface="+mn-cs"/>
              </a:rPr>
              <a:t>Figure 1.3 is the simplest possible depiction of a computer. The computer interacts</a:t>
            </a:r>
          </a:p>
          <a:p>
            <a:r>
              <a:rPr kumimoji="1" lang="en-US" sz="1200" kern="1200" baseline="0" dirty="0" smtClean="0">
                <a:solidFill>
                  <a:schemeClr val="tx1"/>
                </a:solidFill>
                <a:latin typeface="Times New Roman" pitchFamily="-109" charset="0"/>
                <a:ea typeface="+mn-ea"/>
                <a:cs typeface="+mn-cs"/>
              </a:rPr>
              <a:t>in some fashion with its external environment. In general, all of its linkages to</a:t>
            </a:r>
          </a:p>
          <a:p>
            <a:r>
              <a:rPr kumimoji="1" lang="en-US" sz="1200" kern="1200" baseline="0" dirty="0" smtClean="0">
                <a:solidFill>
                  <a:schemeClr val="tx1"/>
                </a:solidFill>
                <a:latin typeface="Times New Roman" pitchFamily="-109" charset="0"/>
                <a:ea typeface="+mn-ea"/>
                <a:cs typeface="+mn-cs"/>
              </a:rPr>
              <a:t>the external environment can be classified as peripheral devices or communication</a:t>
            </a:r>
          </a:p>
          <a:p>
            <a:r>
              <a:rPr kumimoji="1" lang="en-US" sz="1200" kern="1200" baseline="0" dirty="0" smtClean="0">
                <a:solidFill>
                  <a:schemeClr val="tx1"/>
                </a:solidFill>
                <a:latin typeface="Times New Roman" pitchFamily="-109" charset="0"/>
                <a:ea typeface="+mn-ea"/>
                <a:cs typeface="+mn-cs"/>
              </a:rPr>
              <a:t>lines. We will have something to say about both types of linkages.</a:t>
            </a:r>
            <a:endParaRPr lang="en-US" dirty="0"/>
          </a:p>
        </p:txBody>
      </p:sp>
      <p:sp>
        <p:nvSpPr>
          <p:cNvPr id="4" name="Slide Number Placeholder 3"/>
          <p:cNvSpPr>
            <a:spLocks noGrp="1"/>
          </p:cNvSpPr>
          <p:nvPr>
            <p:ph type="sldNum" sz="quarter" idx="10"/>
          </p:nvPr>
        </p:nvSpPr>
        <p:spPr/>
        <p:txBody>
          <a:bodyPr/>
          <a:lstStyle/>
          <a:p>
            <a:fld id="{426AC9EA-110C-D44B-81A3-E5165EEE361B}"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109" charset="0"/>
                <a:ea typeface="+mn-ea"/>
                <a:cs typeface="+mn-cs"/>
              </a:rPr>
              <a:t>But of greater concern in this book is the internal structure of the computer</a:t>
            </a:r>
          </a:p>
          <a:p>
            <a:r>
              <a:rPr kumimoji="1" lang="en-US" sz="1200" kern="1200" baseline="0" dirty="0" smtClean="0">
                <a:solidFill>
                  <a:schemeClr val="tx1"/>
                </a:solidFill>
                <a:latin typeface="Times New Roman" pitchFamily="-109" charset="0"/>
                <a:ea typeface="+mn-ea"/>
                <a:cs typeface="+mn-cs"/>
              </a:rPr>
              <a:t>itself, which is shown in Figure 1.4. There are four main structural components:</a:t>
            </a:r>
          </a:p>
          <a:p>
            <a:endParaRPr kumimoji="1" lang="en-US" sz="1200" kern="1200" baseline="0" dirty="0" smtClean="0">
              <a:solidFill>
                <a:schemeClr val="tx1"/>
              </a:solidFill>
              <a:latin typeface="Times New Roman" pitchFamily="-109" charset="0"/>
              <a:ea typeface="+mn-ea"/>
              <a:cs typeface="+mn-cs"/>
            </a:endParaRPr>
          </a:p>
          <a:p>
            <a:r>
              <a:rPr kumimoji="1" lang="en-US" sz="1200" kern="1200" baseline="0" dirty="0" smtClean="0">
                <a:solidFill>
                  <a:schemeClr val="tx1"/>
                </a:solidFill>
                <a:latin typeface="Times New Roman" pitchFamily="-109" charset="0"/>
                <a:ea typeface="+mn-ea"/>
                <a:cs typeface="+mn-cs"/>
              </a:rPr>
              <a:t>Central Processing Unit (CPU)</a:t>
            </a:r>
          </a:p>
          <a:p>
            <a:r>
              <a:rPr kumimoji="1" lang="en-US" sz="1200" kern="1200" baseline="0" dirty="0" smtClean="0">
                <a:solidFill>
                  <a:schemeClr val="tx1"/>
                </a:solidFill>
                <a:latin typeface="Times New Roman" pitchFamily="-109" charset="0"/>
                <a:ea typeface="+mn-ea"/>
                <a:cs typeface="+mn-cs"/>
              </a:rPr>
              <a:t>Main Memory</a:t>
            </a:r>
          </a:p>
          <a:p>
            <a:r>
              <a:rPr kumimoji="1" lang="en-US" sz="1200" kern="1200" baseline="0" dirty="0" smtClean="0">
                <a:solidFill>
                  <a:schemeClr val="tx1"/>
                </a:solidFill>
                <a:latin typeface="Times New Roman" pitchFamily="-109" charset="0"/>
                <a:ea typeface="+mn-ea"/>
                <a:cs typeface="+mn-cs"/>
              </a:rPr>
              <a:t>I/O</a:t>
            </a:r>
          </a:p>
          <a:p>
            <a:r>
              <a:rPr kumimoji="1" lang="en-US" sz="1200" kern="1200" baseline="0" dirty="0" smtClean="0">
                <a:solidFill>
                  <a:schemeClr val="tx1"/>
                </a:solidFill>
                <a:latin typeface="Times New Roman" pitchFamily="-109" charset="0"/>
                <a:ea typeface="+mn-ea"/>
                <a:cs typeface="+mn-cs"/>
              </a:rPr>
              <a:t>System Interconnection</a:t>
            </a:r>
            <a:endParaRPr lang="en-US" dirty="0"/>
          </a:p>
        </p:txBody>
      </p:sp>
      <p:sp>
        <p:nvSpPr>
          <p:cNvPr id="4" name="Slide Number Placeholder 3"/>
          <p:cNvSpPr>
            <a:spLocks noGrp="1"/>
          </p:cNvSpPr>
          <p:nvPr>
            <p:ph type="sldNum" sz="quarter" idx="10"/>
          </p:nvPr>
        </p:nvSpPr>
        <p:spPr/>
        <p:txBody>
          <a:bodyPr/>
          <a:lstStyle/>
          <a:p>
            <a:fld id="{426AC9EA-110C-D44B-81A3-E5165EEE361B}"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109" charset="0"/>
                <a:ea typeface="+mn-ea"/>
                <a:cs typeface="+mn-cs"/>
              </a:rPr>
              <a:t>There are four main structural components:</a:t>
            </a:r>
          </a:p>
          <a:p>
            <a:endParaRPr kumimoji="1" lang="en-US" sz="1200" kern="1200" baseline="0" dirty="0" smtClean="0">
              <a:solidFill>
                <a:schemeClr val="tx1"/>
              </a:solidFill>
              <a:latin typeface="Times New Roman" pitchFamily="-109" charset="0"/>
              <a:ea typeface="+mn-ea"/>
              <a:cs typeface="+mn-cs"/>
            </a:endParaRPr>
          </a:p>
          <a:p>
            <a:r>
              <a:rPr kumimoji="1" lang="en-US" sz="1200" kern="1200" baseline="0" dirty="0" smtClean="0">
                <a:solidFill>
                  <a:schemeClr val="tx1"/>
                </a:solidFill>
                <a:latin typeface="Times New Roman" pitchFamily="-109" charset="0"/>
                <a:ea typeface="+mn-ea"/>
                <a:cs typeface="+mn-cs"/>
              </a:rPr>
              <a:t>• </a:t>
            </a:r>
            <a:r>
              <a:rPr kumimoji="1" lang="en-US" sz="1200" b="1" kern="1200" baseline="0" dirty="0" smtClean="0">
                <a:solidFill>
                  <a:schemeClr val="tx1"/>
                </a:solidFill>
                <a:latin typeface="Times New Roman" pitchFamily="-109" charset="0"/>
                <a:ea typeface="+mn-ea"/>
                <a:cs typeface="+mn-cs"/>
              </a:rPr>
              <a:t>Central processing unit (CPU): </a:t>
            </a:r>
            <a:r>
              <a:rPr kumimoji="1" lang="en-US" sz="1200" b="0" kern="1200" baseline="0" dirty="0" smtClean="0">
                <a:solidFill>
                  <a:schemeClr val="tx1"/>
                </a:solidFill>
                <a:latin typeface="Times New Roman" pitchFamily="-109" charset="0"/>
                <a:ea typeface="+mn-ea"/>
                <a:cs typeface="+mn-cs"/>
              </a:rPr>
              <a:t>Controls the operation of the computer and</a:t>
            </a:r>
          </a:p>
          <a:p>
            <a:r>
              <a:rPr kumimoji="1" lang="en-US" sz="1200" kern="1200" baseline="0" dirty="0" smtClean="0">
                <a:solidFill>
                  <a:schemeClr val="tx1"/>
                </a:solidFill>
                <a:latin typeface="Times New Roman" pitchFamily="-109" charset="0"/>
                <a:ea typeface="+mn-ea"/>
                <a:cs typeface="+mn-cs"/>
              </a:rPr>
              <a:t>performs its data processing functions; often simply referred to as </a:t>
            </a:r>
            <a:r>
              <a:rPr kumimoji="1" lang="en-US" sz="1200" b="1" kern="1200" baseline="0" dirty="0" smtClean="0">
                <a:solidFill>
                  <a:schemeClr val="tx1"/>
                </a:solidFill>
                <a:latin typeface="Times New Roman" pitchFamily="-109" charset="0"/>
                <a:ea typeface="+mn-ea"/>
                <a:cs typeface="+mn-cs"/>
              </a:rPr>
              <a:t>processor.</a:t>
            </a:r>
          </a:p>
          <a:p>
            <a:endParaRPr kumimoji="1" lang="en-US" sz="1200" kern="1200" baseline="0" dirty="0" smtClean="0">
              <a:solidFill>
                <a:schemeClr val="tx1"/>
              </a:solidFill>
              <a:latin typeface="Times New Roman" pitchFamily="-109" charset="0"/>
              <a:ea typeface="+mn-ea"/>
              <a:cs typeface="+mn-cs"/>
            </a:endParaRPr>
          </a:p>
          <a:p>
            <a:r>
              <a:rPr kumimoji="1" lang="en-US" sz="1200" kern="1200" baseline="0" dirty="0" smtClean="0">
                <a:solidFill>
                  <a:schemeClr val="tx1"/>
                </a:solidFill>
                <a:latin typeface="Times New Roman" pitchFamily="-109" charset="0"/>
                <a:ea typeface="+mn-ea"/>
                <a:cs typeface="+mn-cs"/>
              </a:rPr>
              <a:t>• </a:t>
            </a:r>
            <a:r>
              <a:rPr kumimoji="1" lang="en-US" sz="1200" b="1" kern="1200" baseline="0" dirty="0" smtClean="0">
                <a:solidFill>
                  <a:schemeClr val="tx1"/>
                </a:solidFill>
                <a:latin typeface="Times New Roman" pitchFamily="-109" charset="0"/>
                <a:ea typeface="+mn-ea"/>
                <a:cs typeface="+mn-cs"/>
              </a:rPr>
              <a:t>Main memory: </a:t>
            </a:r>
            <a:r>
              <a:rPr kumimoji="1" lang="en-US" sz="1200" b="0" kern="1200" baseline="0" dirty="0" smtClean="0">
                <a:solidFill>
                  <a:schemeClr val="tx1"/>
                </a:solidFill>
                <a:latin typeface="Times New Roman" pitchFamily="-109" charset="0"/>
                <a:ea typeface="+mn-ea"/>
                <a:cs typeface="+mn-cs"/>
              </a:rPr>
              <a:t>Stores data.</a:t>
            </a:r>
          </a:p>
          <a:p>
            <a:endParaRPr kumimoji="1" lang="en-US" sz="1200" kern="1200" baseline="0" dirty="0" smtClean="0">
              <a:solidFill>
                <a:schemeClr val="tx1"/>
              </a:solidFill>
              <a:latin typeface="Times New Roman" pitchFamily="-109" charset="0"/>
              <a:ea typeface="+mn-ea"/>
              <a:cs typeface="+mn-cs"/>
            </a:endParaRPr>
          </a:p>
          <a:p>
            <a:r>
              <a:rPr kumimoji="1" lang="en-US" sz="1200" kern="1200" baseline="0" dirty="0" smtClean="0">
                <a:solidFill>
                  <a:schemeClr val="tx1"/>
                </a:solidFill>
                <a:latin typeface="Times New Roman" pitchFamily="-109" charset="0"/>
                <a:ea typeface="+mn-ea"/>
                <a:cs typeface="+mn-cs"/>
              </a:rPr>
              <a:t>• </a:t>
            </a:r>
            <a:r>
              <a:rPr kumimoji="1" lang="en-US" sz="1200" b="1" kern="1200" baseline="0" dirty="0" smtClean="0">
                <a:solidFill>
                  <a:schemeClr val="tx1"/>
                </a:solidFill>
                <a:latin typeface="Times New Roman" pitchFamily="-109" charset="0"/>
                <a:ea typeface="+mn-ea"/>
                <a:cs typeface="+mn-cs"/>
              </a:rPr>
              <a:t>I/O: </a:t>
            </a:r>
            <a:r>
              <a:rPr kumimoji="1" lang="en-US" sz="1200" b="0" kern="1200" baseline="0" dirty="0" smtClean="0">
                <a:solidFill>
                  <a:schemeClr val="tx1"/>
                </a:solidFill>
                <a:latin typeface="Times New Roman" pitchFamily="-109" charset="0"/>
                <a:ea typeface="+mn-ea"/>
                <a:cs typeface="+mn-cs"/>
              </a:rPr>
              <a:t>Moves data between the computer and its external environment.</a:t>
            </a:r>
          </a:p>
          <a:p>
            <a:endParaRPr kumimoji="1" lang="en-US" sz="1200" kern="1200" baseline="0" dirty="0" smtClean="0">
              <a:solidFill>
                <a:schemeClr val="tx1"/>
              </a:solidFill>
              <a:latin typeface="Times New Roman" pitchFamily="-109" charset="0"/>
              <a:ea typeface="+mn-ea"/>
              <a:cs typeface="+mn-cs"/>
            </a:endParaRPr>
          </a:p>
          <a:p>
            <a:r>
              <a:rPr kumimoji="1" lang="en-US" sz="1200" kern="1200" baseline="0" dirty="0" smtClean="0">
                <a:solidFill>
                  <a:schemeClr val="tx1"/>
                </a:solidFill>
                <a:latin typeface="Times New Roman" pitchFamily="-109" charset="0"/>
                <a:ea typeface="+mn-ea"/>
                <a:cs typeface="+mn-cs"/>
              </a:rPr>
              <a:t>• </a:t>
            </a:r>
            <a:r>
              <a:rPr kumimoji="1" lang="en-US" sz="1200" b="1" kern="1200" baseline="0" dirty="0" smtClean="0">
                <a:solidFill>
                  <a:schemeClr val="tx1"/>
                </a:solidFill>
                <a:latin typeface="Times New Roman" pitchFamily="-109" charset="0"/>
                <a:ea typeface="+mn-ea"/>
                <a:cs typeface="+mn-cs"/>
              </a:rPr>
              <a:t>System interconnection: </a:t>
            </a:r>
            <a:r>
              <a:rPr kumimoji="1" lang="en-US" sz="1200" b="0" kern="1200" baseline="0" dirty="0" smtClean="0">
                <a:solidFill>
                  <a:schemeClr val="tx1"/>
                </a:solidFill>
                <a:latin typeface="Times New Roman" pitchFamily="-109" charset="0"/>
                <a:ea typeface="+mn-ea"/>
                <a:cs typeface="+mn-cs"/>
              </a:rPr>
              <a:t>Some mechanism that provides for communication</a:t>
            </a:r>
          </a:p>
          <a:p>
            <a:r>
              <a:rPr kumimoji="1" lang="en-US" sz="1200" kern="1200" baseline="0" dirty="0" smtClean="0">
                <a:solidFill>
                  <a:schemeClr val="tx1"/>
                </a:solidFill>
                <a:latin typeface="Times New Roman" pitchFamily="-109" charset="0"/>
                <a:ea typeface="+mn-ea"/>
                <a:cs typeface="+mn-cs"/>
              </a:rPr>
              <a:t>among CPU, main memory, and I/O. A common example of system interconnection</a:t>
            </a:r>
          </a:p>
          <a:p>
            <a:r>
              <a:rPr kumimoji="1" lang="en-US" sz="1200" kern="1200" baseline="0" dirty="0" smtClean="0">
                <a:solidFill>
                  <a:schemeClr val="tx1"/>
                </a:solidFill>
                <a:latin typeface="Times New Roman" pitchFamily="-109" charset="0"/>
                <a:ea typeface="+mn-ea"/>
                <a:cs typeface="+mn-cs"/>
              </a:rPr>
              <a:t>is by means of a </a:t>
            </a:r>
            <a:r>
              <a:rPr kumimoji="1" lang="en-US" sz="1200" b="1" kern="1200" baseline="0" dirty="0" smtClean="0">
                <a:solidFill>
                  <a:schemeClr val="tx1"/>
                </a:solidFill>
                <a:latin typeface="Times New Roman" pitchFamily="-109" charset="0"/>
                <a:ea typeface="+mn-ea"/>
                <a:cs typeface="+mn-cs"/>
              </a:rPr>
              <a:t>system bus, </a:t>
            </a:r>
            <a:r>
              <a:rPr kumimoji="1" lang="en-US" sz="1200" b="0" kern="1200" baseline="0" dirty="0" smtClean="0">
                <a:solidFill>
                  <a:schemeClr val="tx1"/>
                </a:solidFill>
                <a:latin typeface="Times New Roman" pitchFamily="-109" charset="0"/>
                <a:ea typeface="+mn-ea"/>
                <a:cs typeface="+mn-cs"/>
              </a:rPr>
              <a:t>consisting of a number of conducting</a:t>
            </a:r>
          </a:p>
          <a:p>
            <a:r>
              <a:rPr kumimoji="1" lang="en-US" sz="1200" kern="1200" baseline="0" dirty="0" smtClean="0">
                <a:solidFill>
                  <a:schemeClr val="tx1"/>
                </a:solidFill>
                <a:latin typeface="Times New Roman" pitchFamily="-109" charset="0"/>
                <a:ea typeface="+mn-ea"/>
                <a:cs typeface="+mn-cs"/>
              </a:rPr>
              <a:t>wires to which all the other components attach.</a:t>
            </a:r>
            <a:endParaRPr lang="en-US" dirty="0"/>
          </a:p>
        </p:txBody>
      </p:sp>
      <p:sp>
        <p:nvSpPr>
          <p:cNvPr id="4" name="Slide Number Placeholder 3"/>
          <p:cNvSpPr>
            <a:spLocks noGrp="1"/>
          </p:cNvSpPr>
          <p:nvPr>
            <p:ph type="sldNum" sz="quarter" idx="10"/>
          </p:nvPr>
        </p:nvSpPr>
        <p:spPr/>
        <p:txBody>
          <a:bodyPr/>
          <a:lstStyle/>
          <a:p>
            <a:fld id="{426AC9EA-110C-D44B-81A3-E5165EEE361B}"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kumimoji="1" lang="en-US" sz="1200" kern="1200" baseline="0" dirty="0" smtClean="0">
                <a:solidFill>
                  <a:schemeClr val="tx1"/>
                </a:solidFill>
                <a:latin typeface="Times New Roman" pitchFamily="-109" charset="0"/>
                <a:ea typeface="+mn-ea"/>
                <a:cs typeface="+mn-cs"/>
              </a:rPr>
              <a:t>There may be one or more of each of the aforementioned components.</a:t>
            </a:r>
          </a:p>
          <a:p>
            <a:r>
              <a:rPr kumimoji="1" lang="en-US" sz="1200" kern="1200" baseline="0" dirty="0" smtClean="0">
                <a:solidFill>
                  <a:schemeClr val="tx1"/>
                </a:solidFill>
                <a:latin typeface="Times New Roman" pitchFamily="-109" charset="0"/>
                <a:ea typeface="+mn-ea"/>
                <a:cs typeface="+mn-cs"/>
              </a:rPr>
              <a:t>Traditionally, there has been just a single processor. In recent years, there has been</a:t>
            </a:r>
          </a:p>
          <a:p>
            <a:r>
              <a:rPr kumimoji="1" lang="en-US" sz="1200" kern="1200" baseline="0" dirty="0" smtClean="0">
                <a:solidFill>
                  <a:schemeClr val="tx1"/>
                </a:solidFill>
                <a:latin typeface="Times New Roman" pitchFamily="-109" charset="0"/>
                <a:ea typeface="+mn-ea"/>
                <a:cs typeface="+mn-cs"/>
              </a:rPr>
              <a:t>increasing use of multiple processors in a single computer. Some design issues relating</a:t>
            </a:r>
          </a:p>
          <a:p>
            <a:r>
              <a:rPr kumimoji="1" lang="en-US" sz="1200" kern="1200" baseline="0" dirty="0" smtClean="0">
                <a:solidFill>
                  <a:schemeClr val="tx1"/>
                </a:solidFill>
                <a:latin typeface="Times New Roman" pitchFamily="-109" charset="0"/>
                <a:ea typeface="+mn-ea"/>
                <a:cs typeface="+mn-cs"/>
              </a:rPr>
              <a:t>to multiple processors crop up and are discussed as the text proceeds; Part Five</a:t>
            </a:r>
          </a:p>
          <a:p>
            <a:r>
              <a:rPr kumimoji="1" lang="en-US" sz="1200" kern="1200" baseline="0" dirty="0" smtClean="0">
                <a:solidFill>
                  <a:schemeClr val="tx1"/>
                </a:solidFill>
                <a:latin typeface="Times New Roman" pitchFamily="-109" charset="0"/>
                <a:ea typeface="+mn-ea"/>
                <a:cs typeface="+mn-cs"/>
              </a:rPr>
              <a:t>focuses on such computers.</a:t>
            </a:r>
          </a:p>
          <a:p>
            <a:endParaRPr kumimoji="1" lang="en-US" sz="1200" kern="1200" baseline="0" dirty="0" smtClean="0">
              <a:solidFill>
                <a:schemeClr val="tx1"/>
              </a:solidFill>
              <a:latin typeface="Times New Roman" pitchFamily="-109" charset="0"/>
              <a:ea typeface="+mn-ea"/>
              <a:cs typeface="+mn-cs"/>
            </a:endParaRPr>
          </a:p>
          <a:p>
            <a:r>
              <a:rPr kumimoji="1" lang="en-US" sz="1200" kern="1200" baseline="0" dirty="0" smtClean="0">
                <a:solidFill>
                  <a:schemeClr val="tx1"/>
                </a:solidFill>
                <a:latin typeface="Times New Roman" pitchFamily="-109" charset="0"/>
                <a:ea typeface="+mn-ea"/>
                <a:cs typeface="+mn-cs"/>
              </a:rPr>
              <a:t>Each of these components will be examined in some detail in Part Two.</a:t>
            </a:r>
          </a:p>
          <a:p>
            <a:r>
              <a:rPr kumimoji="1" lang="en-US" sz="1200" kern="1200" baseline="0" dirty="0" smtClean="0">
                <a:solidFill>
                  <a:schemeClr val="tx1"/>
                </a:solidFill>
                <a:latin typeface="Times New Roman" pitchFamily="-109" charset="0"/>
                <a:ea typeface="+mn-ea"/>
                <a:cs typeface="+mn-cs"/>
              </a:rPr>
              <a:t>However, for our purposes, the most interesting and in some ways the most complex</a:t>
            </a:r>
          </a:p>
          <a:p>
            <a:r>
              <a:rPr kumimoji="1" lang="en-US" sz="1200" kern="1200" baseline="0" dirty="0" smtClean="0">
                <a:solidFill>
                  <a:schemeClr val="tx1"/>
                </a:solidFill>
                <a:latin typeface="Times New Roman" pitchFamily="-109" charset="0"/>
                <a:ea typeface="+mn-ea"/>
                <a:cs typeface="+mn-cs"/>
              </a:rPr>
              <a:t>component is the CPU. Its major structural components are as follows:</a:t>
            </a:r>
          </a:p>
          <a:p>
            <a:endParaRPr kumimoji="1" lang="en-US" sz="1200" kern="1200" baseline="0" dirty="0" smtClean="0">
              <a:solidFill>
                <a:schemeClr val="tx1"/>
              </a:solidFill>
              <a:latin typeface="Times New Roman" pitchFamily="-109" charset="0"/>
              <a:ea typeface="+mn-ea"/>
              <a:cs typeface="+mn-cs"/>
            </a:endParaRPr>
          </a:p>
          <a:p>
            <a:r>
              <a:rPr kumimoji="1" lang="en-US" sz="1200" kern="1200" baseline="0" dirty="0" smtClean="0">
                <a:solidFill>
                  <a:schemeClr val="tx1"/>
                </a:solidFill>
                <a:latin typeface="Times New Roman" pitchFamily="-109" charset="0"/>
                <a:ea typeface="+mn-ea"/>
                <a:cs typeface="+mn-cs"/>
              </a:rPr>
              <a:t>• </a:t>
            </a:r>
            <a:r>
              <a:rPr kumimoji="1" lang="en-US" sz="1200" b="1" kern="1200" baseline="0" dirty="0" smtClean="0">
                <a:solidFill>
                  <a:schemeClr val="tx1"/>
                </a:solidFill>
                <a:latin typeface="Times New Roman" pitchFamily="-109" charset="0"/>
                <a:ea typeface="+mn-ea"/>
                <a:cs typeface="+mn-cs"/>
              </a:rPr>
              <a:t>Control unit: </a:t>
            </a:r>
            <a:r>
              <a:rPr kumimoji="1" lang="en-US" sz="1200" b="0" kern="1200" baseline="0" dirty="0" smtClean="0">
                <a:solidFill>
                  <a:schemeClr val="tx1"/>
                </a:solidFill>
                <a:latin typeface="Times New Roman" pitchFamily="-109" charset="0"/>
                <a:ea typeface="+mn-ea"/>
                <a:cs typeface="+mn-cs"/>
              </a:rPr>
              <a:t>Controls the operation of the CPU and hence the computer.</a:t>
            </a:r>
          </a:p>
          <a:p>
            <a:endParaRPr kumimoji="1" lang="en-US" sz="1200" kern="1200" baseline="0" dirty="0" smtClean="0">
              <a:solidFill>
                <a:schemeClr val="tx1"/>
              </a:solidFill>
              <a:latin typeface="Times New Roman" pitchFamily="-109" charset="0"/>
              <a:ea typeface="+mn-ea"/>
              <a:cs typeface="+mn-cs"/>
            </a:endParaRPr>
          </a:p>
          <a:p>
            <a:r>
              <a:rPr kumimoji="1" lang="en-US" sz="1200" kern="1200" baseline="0" dirty="0" smtClean="0">
                <a:solidFill>
                  <a:schemeClr val="tx1"/>
                </a:solidFill>
                <a:latin typeface="Times New Roman" pitchFamily="-109" charset="0"/>
                <a:ea typeface="+mn-ea"/>
                <a:cs typeface="+mn-cs"/>
              </a:rPr>
              <a:t>• </a:t>
            </a:r>
            <a:r>
              <a:rPr kumimoji="1" lang="en-US" sz="1200" b="1" kern="1200" baseline="0" dirty="0" smtClean="0">
                <a:solidFill>
                  <a:schemeClr val="tx1"/>
                </a:solidFill>
                <a:latin typeface="Times New Roman" pitchFamily="-109" charset="0"/>
                <a:ea typeface="+mn-ea"/>
                <a:cs typeface="+mn-cs"/>
              </a:rPr>
              <a:t>Arithmetic and logic unit (ALU):</a:t>
            </a:r>
            <a:r>
              <a:rPr kumimoji="1" lang="en-US" sz="1200" b="0" kern="1200" baseline="0" dirty="0" smtClean="0">
                <a:solidFill>
                  <a:schemeClr val="tx1"/>
                </a:solidFill>
                <a:latin typeface="Times New Roman" pitchFamily="-109" charset="0"/>
                <a:ea typeface="+mn-ea"/>
                <a:cs typeface="+mn-cs"/>
              </a:rPr>
              <a:t>Performs the computer’s data processing</a:t>
            </a:r>
          </a:p>
          <a:p>
            <a:r>
              <a:rPr kumimoji="1" lang="en-US" sz="1200" b="0" kern="1200" baseline="0" dirty="0" smtClean="0">
                <a:solidFill>
                  <a:schemeClr val="tx1"/>
                </a:solidFill>
                <a:latin typeface="Times New Roman" pitchFamily="-109" charset="0"/>
                <a:ea typeface="+mn-ea"/>
                <a:cs typeface="+mn-cs"/>
              </a:rPr>
              <a:t>functions.</a:t>
            </a:r>
          </a:p>
          <a:p>
            <a:endParaRPr kumimoji="1" lang="en-US" sz="1200" kern="1200" baseline="0" dirty="0" smtClean="0">
              <a:solidFill>
                <a:schemeClr val="tx1"/>
              </a:solidFill>
              <a:latin typeface="Times New Roman" pitchFamily="-109" charset="0"/>
              <a:ea typeface="+mn-ea"/>
              <a:cs typeface="+mn-cs"/>
            </a:endParaRPr>
          </a:p>
          <a:p>
            <a:r>
              <a:rPr kumimoji="1" lang="en-US" sz="1200" kern="1200" baseline="0" dirty="0" smtClean="0">
                <a:solidFill>
                  <a:schemeClr val="tx1"/>
                </a:solidFill>
                <a:latin typeface="Times New Roman" pitchFamily="-109" charset="0"/>
                <a:ea typeface="+mn-ea"/>
                <a:cs typeface="+mn-cs"/>
              </a:rPr>
              <a:t>• </a:t>
            </a:r>
            <a:r>
              <a:rPr kumimoji="1" lang="en-US" sz="1200" b="1" kern="1200" baseline="0" dirty="0" smtClean="0">
                <a:solidFill>
                  <a:schemeClr val="tx1"/>
                </a:solidFill>
                <a:latin typeface="Times New Roman" pitchFamily="-109" charset="0"/>
                <a:ea typeface="+mn-ea"/>
                <a:cs typeface="+mn-cs"/>
              </a:rPr>
              <a:t>Registers: </a:t>
            </a:r>
            <a:r>
              <a:rPr kumimoji="1" lang="en-US" sz="1200" b="0" kern="1200" baseline="0" dirty="0" smtClean="0">
                <a:solidFill>
                  <a:schemeClr val="tx1"/>
                </a:solidFill>
                <a:latin typeface="Times New Roman" pitchFamily="-109" charset="0"/>
                <a:ea typeface="+mn-ea"/>
                <a:cs typeface="+mn-cs"/>
              </a:rPr>
              <a:t>Provides storage internal to the CPU.</a:t>
            </a:r>
          </a:p>
          <a:p>
            <a:endParaRPr kumimoji="1" lang="en-US" sz="1200" kern="1200" baseline="0" dirty="0" smtClean="0">
              <a:solidFill>
                <a:schemeClr val="tx1"/>
              </a:solidFill>
              <a:latin typeface="Times New Roman" pitchFamily="-109" charset="0"/>
              <a:ea typeface="+mn-ea"/>
              <a:cs typeface="+mn-cs"/>
            </a:endParaRPr>
          </a:p>
          <a:p>
            <a:r>
              <a:rPr kumimoji="1" lang="en-US" sz="1200" kern="1200" baseline="0" dirty="0" smtClean="0">
                <a:solidFill>
                  <a:schemeClr val="tx1"/>
                </a:solidFill>
                <a:latin typeface="Times New Roman" pitchFamily="-109" charset="0"/>
                <a:ea typeface="+mn-ea"/>
                <a:cs typeface="+mn-cs"/>
              </a:rPr>
              <a:t>• </a:t>
            </a:r>
            <a:r>
              <a:rPr kumimoji="1" lang="en-US" sz="1200" b="1" kern="1200" baseline="0" dirty="0" smtClean="0">
                <a:solidFill>
                  <a:schemeClr val="tx1"/>
                </a:solidFill>
                <a:latin typeface="Times New Roman" pitchFamily="-109" charset="0"/>
                <a:ea typeface="+mn-ea"/>
                <a:cs typeface="+mn-cs"/>
              </a:rPr>
              <a:t>CPU interconnection: </a:t>
            </a:r>
            <a:r>
              <a:rPr kumimoji="1" lang="en-US" sz="1200" b="0" kern="1200" baseline="0" dirty="0" smtClean="0">
                <a:solidFill>
                  <a:schemeClr val="tx1"/>
                </a:solidFill>
                <a:latin typeface="Times New Roman" pitchFamily="-109" charset="0"/>
                <a:ea typeface="+mn-ea"/>
                <a:cs typeface="+mn-cs"/>
              </a:rPr>
              <a:t>Some mechanism that provides for communication</a:t>
            </a:r>
          </a:p>
          <a:p>
            <a:r>
              <a:rPr kumimoji="1" lang="en-US" sz="1200" kern="1200" baseline="0" dirty="0" smtClean="0">
                <a:solidFill>
                  <a:schemeClr val="tx1"/>
                </a:solidFill>
                <a:latin typeface="Times New Roman" pitchFamily="-109" charset="0"/>
                <a:ea typeface="+mn-ea"/>
                <a:cs typeface="+mn-cs"/>
              </a:rPr>
              <a:t>among the control unit, ALU, and registers.</a:t>
            </a:r>
            <a:endParaRPr lang="en-US" dirty="0"/>
          </a:p>
        </p:txBody>
      </p:sp>
      <p:sp>
        <p:nvSpPr>
          <p:cNvPr id="4" name="Slide Number Placeholder 3"/>
          <p:cNvSpPr>
            <a:spLocks noGrp="1"/>
          </p:cNvSpPr>
          <p:nvPr>
            <p:ph type="sldNum" sz="quarter" idx="10"/>
          </p:nvPr>
        </p:nvSpPr>
        <p:spPr/>
        <p:txBody>
          <a:bodyPr/>
          <a:lstStyle/>
          <a:p>
            <a:fld id="{426AC9EA-110C-D44B-81A3-E5165EEE361B}"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u="sng" dirty="0" smtClean="0"/>
              <a:t>Terminologies</a:t>
            </a:r>
            <a:endParaRPr lang="en-US" b="0" u="none" dirty="0" smtClean="0"/>
          </a:p>
          <a:p>
            <a:r>
              <a:rPr lang="en-US" b="0" u="none" dirty="0" smtClean="0"/>
              <a:t>In general terms: </a:t>
            </a:r>
            <a:r>
              <a:rPr lang="en-US" b="0" u="none" dirty="0" err="1" smtClean="0"/>
              <a:t>diễn</a:t>
            </a:r>
            <a:r>
              <a:rPr lang="en-US" b="0" u="none" baseline="0" dirty="0" smtClean="0"/>
              <a:t> </a:t>
            </a:r>
            <a:r>
              <a:rPr lang="en-US" b="0" u="none" baseline="0" dirty="0" err="1" smtClean="0"/>
              <a:t>đạt</a:t>
            </a:r>
            <a:r>
              <a:rPr lang="en-US" b="0" u="none" baseline="0" dirty="0" smtClean="0"/>
              <a:t> </a:t>
            </a:r>
            <a:r>
              <a:rPr lang="en-US" b="0" u="none" baseline="0" dirty="0" err="1" smtClean="0"/>
              <a:t>ngắn</a:t>
            </a:r>
            <a:r>
              <a:rPr lang="en-US" b="0" u="none" baseline="0" dirty="0" smtClean="0"/>
              <a:t> </a:t>
            </a:r>
            <a:r>
              <a:rPr lang="en-US" b="0" u="none" baseline="0" dirty="0" err="1" smtClean="0"/>
              <a:t>gọn</a:t>
            </a:r>
            <a:endParaRPr lang="en-US" b="0" u="none" baseline="0" dirty="0" smtClean="0"/>
          </a:p>
          <a:p>
            <a:r>
              <a:rPr lang="en-US" b="0" u="none" baseline="0" dirty="0" smtClean="0"/>
              <a:t>Briefly define: </a:t>
            </a:r>
            <a:r>
              <a:rPr lang="en-US" b="0" u="none" baseline="0" dirty="0" err="1" smtClean="0"/>
              <a:t>Định</a:t>
            </a:r>
            <a:r>
              <a:rPr lang="en-US" b="0" u="none" baseline="0" dirty="0" smtClean="0"/>
              <a:t> </a:t>
            </a:r>
            <a:r>
              <a:rPr lang="en-US" b="0" u="none" baseline="0" dirty="0" err="1" smtClean="0"/>
              <a:t>nghĩa</a:t>
            </a:r>
            <a:r>
              <a:rPr lang="en-US" b="0" u="none" baseline="0" dirty="0" smtClean="0"/>
              <a:t> </a:t>
            </a:r>
            <a:r>
              <a:rPr lang="en-US" b="0" u="none" baseline="0" dirty="0" err="1" smtClean="0"/>
              <a:t>ngắn</a:t>
            </a:r>
            <a:r>
              <a:rPr lang="en-US" b="0" u="none" baseline="0" dirty="0" smtClean="0"/>
              <a:t> </a:t>
            </a:r>
            <a:r>
              <a:rPr lang="en-US" b="0" u="none" baseline="0" dirty="0" err="1" smtClean="0"/>
              <a:t>gọn</a:t>
            </a:r>
            <a:endParaRPr lang="en-US" b="0" u="none" baseline="0" dirty="0" smtClean="0"/>
          </a:p>
          <a:p>
            <a:endParaRPr lang="en-US" b="1" u="sng" dirty="0"/>
          </a:p>
        </p:txBody>
      </p:sp>
      <p:sp>
        <p:nvSpPr>
          <p:cNvPr id="4" name="Slide Number Placeholder 3"/>
          <p:cNvSpPr>
            <a:spLocks noGrp="1"/>
          </p:cNvSpPr>
          <p:nvPr>
            <p:ph type="sldNum" sz="quarter" idx="10"/>
          </p:nvPr>
        </p:nvSpPr>
        <p:spPr/>
        <p:txBody>
          <a:bodyPr/>
          <a:lstStyle/>
          <a:p>
            <a:fld id="{426AC9EA-110C-D44B-81A3-E5165EEE361B}"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17</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smtClean="0"/>
              <a:t>Chapter 1 summary.</a:t>
            </a:r>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249D53-8D1A-6345-BCE7-0271789DC3C2}" type="slidenum">
              <a:rPr lang="en-US"/>
              <a:pPr/>
              <a:t>18</a:t>
            </a:fld>
            <a:endParaRPr lang="en-US" dirty="0"/>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lstStyle/>
          <a:p>
            <a:r>
              <a:rPr lang="en-GB" dirty="0" smtClean="0"/>
              <a:t>Internet resources.</a:t>
            </a:r>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Phân biệt kiến ​​trúc và tổ chức</a:t>
            </a:r>
            <a:endParaRPr lang="en-US" dirty="0" smtClean="0"/>
          </a:p>
          <a:p>
            <a:r>
              <a:rPr lang="vi-VN" dirty="0" smtClean="0"/>
              <a:t>Hệ thống </a:t>
            </a:r>
            <a:r>
              <a:rPr lang="en-US" dirty="0" err="1" smtClean="0"/>
              <a:t>điều</a:t>
            </a:r>
            <a:r>
              <a:rPr lang="en-US" baseline="0" dirty="0" smtClean="0"/>
              <a:t> </a:t>
            </a:r>
            <a:r>
              <a:rPr lang="en-US" baseline="0" dirty="0" err="1" smtClean="0"/>
              <a:t>khiển</a:t>
            </a:r>
            <a:r>
              <a:rPr lang="en-US" baseline="0" dirty="0" smtClean="0"/>
              <a:t> </a:t>
            </a:r>
            <a:r>
              <a:rPr lang="en-US" baseline="0" dirty="0" err="1" smtClean="0"/>
              <a:t>phân</a:t>
            </a:r>
            <a:r>
              <a:rPr lang="en-US" baseline="0" dirty="0" smtClean="0"/>
              <a:t> </a:t>
            </a:r>
            <a:r>
              <a:rPr lang="en-US" baseline="0" dirty="0" err="1" smtClean="0"/>
              <a:t>cấp</a:t>
            </a:r>
            <a:r>
              <a:rPr lang="vi-VN" dirty="0" smtClean="0"/>
              <a:t> là gì? </a:t>
            </a:r>
            <a:endParaRPr lang="en-US" dirty="0" smtClean="0"/>
          </a:p>
          <a:p>
            <a:r>
              <a:rPr lang="vi-VN" dirty="0" smtClean="0"/>
              <a:t>Các chức năng cơ bản của máy tính là gì? </a:t>
            </a:r>
            <a:endParaRPr lang="en-US" dirty="0" smtClean="0"/>
          </a:p>
          <a:p>
            <a:r>
              <a:rPr lang="vi-VN" dirty="0" smtClean="0"/>
              <a:t>Các thành phần cấu trúc chính của máy tính là gì?</a:t>
            </a:r>
            <a:endParaRPr lang="en-US" dirty="0"/>
          </a:p>
        </p:txBody>
      </p:sp>
      <p:sp>
        <p:nvSpPr>
          <p:cNvPr id="4" name="Slide Number Placeholder 3"/>
          <p:cNvSpPr>
            <a:spLocks noGrp="1"/>
          </p:cNvSpPr>
          <p:nvPr>
            <p:ph type="sldNum" sz="quarter" idx="10"/>
          </p:nvPr>
        </p:nvSpPr>
        <p:spPr/>
        <p:txBody>
          <a:bodyPr/>
          <a:lstStyle/>
          <a:p>
            <a:fld id="{426AC9EA-110C-D44B-81A3-E5165EEE361B}" type="slidenum">
              <a:rPr lang="en-US" smtClean="0"/>
              <a:pPr/>
              <a:t>2</a:t>
            </a:fld>
            <a:endParaRPr lang="en-US" dirty="0"/>
          </a:p>
        </p:txBody>
      </p:sp>
    </p:spTree>
    <p:extLst>
      <p:ext uri="{BB962C8B-B14F-4D97-AF65-F5344CB8AC3E}">
        <p14:creationId xmlns:p14="http://schemas.microsoft.com/office/powerpoint/2010/main" val="1529033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Tổ chức và Kiến trúc.</a:t>
            </a:r>
            <a:endParaRPr lang="en-US" dirty="0" smtClean="0"/>
          </a:p>
          <a:p>
            <a:r>
              <a:rPr lang="vi-VN" dirty="0" smtClean="0"/>
              <a:t> Cấu trúc và chức năng</a:t>
            </a:r>
            <a:endParaRPr lang="en-US" dirty="0"/>
          </a:p>
        </p:txBody>
      </p:sp>
      <p:sp>
        <p:nvSpPr>
          <p:cNvPr id="4" name="Slide Number Placeholder 3"/>
          <p:cNvSpPr>
            <a:spLocks noGrp="1"/>
          </p:cNvSpPr>
          <p:nvPr>
            <p:ph type="sldNum" sz="quarter" idx="10"/>
          </p:nvPr>
        </p:nvSpPr>
        <p:spPr/>
        <p:txBody>
          <a:bodyPr/>
          <a:lstStyle/>
          <a:p>
            <a:fld id="{426AC9EA-110C-D44B-81A3-E5165EEE361B}" type="slidenum">
              <a:rPr lang="en-US" smtClean="0"/>
              <a:pPr/>
              <a:t>3</a:t>
            </a:fld>
            <a:endParaRPr lang="en-US" dirty="0"/>
          </a:p>
        </p:txBody>
      </p:sp>
    </p:spTree>
    <p:extLst>
      <p:ext uri="{BB962C8B-B14F-4D97-AF65-F5344CB8AC3E}">
        <p14:creationId xmlns:p14="http://schemas.microsoft.com/office/powerpoint/2010/main" val="280293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674719-171D-B949-8C83-D2F8F6712CF4}" type="slidenum">
              <a:rPr lang="en-US"/>
              <a:pPr/>
              <a:t>4</a:t>
            </a:fld>
            <a:endParaRPr lang="en-US" dirty="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r>
              <a:rPr lang="vi-VN" dirty="0" smtClean="0"/>
              <a:t>Khi mô tả máy tính, người ta thường phân biệt giữa kiến ​​trúc máy tính và tổ chức máy tính. Mặc dù rất khó để đưa ra định nghĩa chính xác đối với các điều khoản này, tồn tại sự đồng thuận về các lĩnh vực chung được đề cập trong mỗi (ví dụ: xem [VRAN80], [SIEW82] và [BELL78a]); một chế độ xem thay thế thú vị được trình bày trong [REDD76]. Kiến trúc máy tính đề cập đến các thuộc tính đó của một hệ thống mà lập trình viên hay nói cách khác là những thuộc tính có tác động trực tiếp đến thực thi logic của một chương trình. Tổ chức máy tính đề cập đến hoạt động các đơn vị và sự kết nối của chúng để thực hiện các đặc điểm kiến ​​trúc. Ví dụ về các thuộc tính kiến ​​trúc bao gồm tập lệnh, số lượng bit được sử dụng để đại diện cho các kiểu dữ liệu khác nhau (ví dụ: số, ký tự), cơ chế I / O, và các kỹ thuật định địa chỉ bộ nhớ. Các thuộc tính của tổ chức bao gồm những thông tin chi tiết phần cứng đối với lập trình viên, chẳng hạn như tín hiệu điều khiển; giao diện giữa máy tính và thiết bị ngoại vi; và công nghệ bộ nhớ được sử dụng. Ví dụ, đó là một vấn đề thiết kế kiến ​​trúc liệu một máy tính có một lệnh nhân. Đó là một vấn đề tổ chức liệu hướng dẫn đó sẽ được thực hiện bởi một đơn vị nhân đặc biệt hoặc bởi một cơ chế làm cho sử dụng đơn vị thêm của hệ thống. Quyết định của tổ chức có thể dựa trên tần suất dự kiến ​​của việc sử dụng lệnh nhân, tốc độ tương đối của hai phương pháp tiếp cận, và chi phí và kích thước vật lý của một đơn vị nhân đặc biệt. Trong lịch sử và cho đến ngày nay, sự khác biệt giữa kiến ​​trúc và tổ chức đã là một trong những quan trọng. Nhiều nhà sản xuất máy tính cung cấp một nhóm các mô hình máy tính, tất cả đều có kiến ​​trúc giống nhau nhưng có sự khác biệt về tổ chức. Do đó, các mô hình khác nhau trong gia đình có giá cả và hiệu suất khác nhau nét đặc trưng. Hơn nữa, một kiến ​​trúc cụ thể có thể kéo dài nhiều năm và bao gồm một số kiểu máy tính khác nhau, tổ chức của nó thay đổi theo thay đổi công nghệ.</a:t>
            </a:r>
            <a:endParaRPr kumimoji="1" lang="en-US" sz="1200" kern="1200" baseline="0" dirty="0" smtClean="0">
              <a:solidFill>
                <a:schemeClr val="tx1"/>
              </a:solidFill>
              <a:latin typeface="Times New Roman" pitchFamily="-109" charset="0"/>
              <a:ea typeface="+mn-ea"/>
              <a:cs typeface="+mn-cs"/>
            </a:endParaRPr>
          </a:p>
          <a:p>
            <a:endParaRPr kumimoji="1" lang="en-US" sz="1200" kern="1200" baseline="0" dirty="0" smtClean="0">
              <a:solidFill>
                <a:schemeClr val="tx1"/>
              </a:solidFill>
              <a:latin typeface="Times New Roman" pitchFamily="-109" charset="0"/>
              <a:ea typeface="+mn-ea"/>
              <a:cs typeface="+mn-cs"/>
            </a:endParaRPr>
          </a:p>
          <a:p>
            <a:r>
              <a:rPr kumimoji="1" lang="en-US" sz="1200" kern="1200" baseline="0" dirty="0" smtClean="0">
                <a:solidFill>
                  <a:schemeClr val="tx1"/>
                </a:solidFill>
                <a:latin typeface="Times New Roman" pitchFamily="-109" charset="0"/>
                <a:ea typeface="+mn-ea"/>
                <a:cs typeface="+mn-cs"/>
              </a:rPr>
              <a:t>In </a:t>
            </a:r>
            <a:r>
              <a:rPr kumimoji="1" lang="en-US" sz="1200" kern="1200" baseline="0" dirty="0" smtClean="0">
                <a:solidFill>
                  <a:schemeClr val="tx1"/>
                </a:solidFill>
                <a:latin typeface="Times New Roman" pitchFamily="-109" charset="0"/>
                <a:ea typeface="+mn-ea"/>
                <a:cs typeface="+mn-cs"/>
              </a:rPr>
              <a:t>describing computers, a distinction is often made between </a:t>
            </a:r>
            <a:r>
              <a:rPr kumimoji="1" lang="en-US" sz="1200" i="1" kern="1200" baseline="0" dirty="0" smtClean="0">
                <a:solidFill>
                  <a:schemeClr val="tx1"/>
                </a:solidFill>
                <a:latin typeface="Times New Roman" pitchFamily="-109" charset="0"/>
                <a:ea typeface="+mn-ea"/>
                <a:cs typeface="+mn-cs"/>
              </a:rPr>
              <a:t>computer architecture</a:t>
            </a:r>
          </a:p>
          <a:p>
            <a:r>
              <a:rPr kumimoji="1" lang="en-US" sz="1200" kern="1200" baseline="0" dirty="0" smtClean="0">
                <a:solidFill>
                  <a:schemeClr val="tx1"/>
                </a:solidFill>
                <a:latin typeface="Times New Roman" pitchFamily="-109" charset="0"/>
                <a:ea typeface="+mn-ea"/>
                <a:cs typeface="+mn-cs"/>
              </a:rPr>
              <a:t>and </a:t>
            </a:r>
            <a:r>
              <a:rPr kumimoji="1" lang="en-US" sz="1200" i="1" kern="1200" baseline="0" dirty="0" smtClean="0">
                <a:solidFill>
                  <a:schemeClr val="tx1"/>
                </a:solidFill>
                <a:latin typeface="Times New Roman" pitchFamily="-109" charset="0"/>
                <a:ea typeface="+mn-ea"/>
                <a:cs typeface="+mn-cs"/>
              </a:rPr>
              <a:t>computer organization. </a:t>
            </a:r>
            <a:r>
              <a:rPr kumimoji="1" lang="en-US" sz="1200" i="0" kern="1200" baseline="0" dirty="0" smtClean="0">
                <a:solidFill>
                  <a:schemeClr val="tx1"/>
                </a:solidFill>
                <a:latin typeface="Times New Roman" pitchFamily="-109" charset="0"/>
                <a:ea typeface="+mn-ea"/>
                <a:cs typeface="+mn-cs"/>
              </a:rPr>
              <a:t>Although it is difficult to give precise definitions</a:t>
            </a:r>
          </a:p>
          <a:p>
            <a:r>
              <a:rPr kumimoji="1" lang="en-US" sz="1200" kern="1200" baseline="0" dirty="0" smtClean="0">
                <a:solidFill>
                  <a:schemeClr val="tx1"/>
                </a:solidFill>
                <a:latin typeface="Times New Roman" pitchFamily="-109" charset="0"/>
                <a:ea typeface="+mn-ea"/>
                <a:cs typeface="+mn-cs"/>
              </a:rPr>
              <a:t>for these terms, a consensus exists about the general areas covered by each</a:t>
            </a:r>
          </a:p>
          <a:p>
            <a:r>
              <a:rPr kumimoji="1" lang="en-US" sz="1200" kern="1200" baseline="0" dirty="0" smtClean="0">
                <a:solidFill>
                  <a:schemeClr val="tx1"/>
                </a:solidFill>
                <a:latin typeface="Times New Roman" pitchFamily="-109" charset="0"/>
                <a:ea typeface="+mn-ea"/>
                <a:cs typeface="+mn-cs"/>
              </a:rPr>
              <a:t>(e.g., see [VRAN80], [SIEW82], and [BELL78a]); an interesting alternative view</a:t>
            </a:r>
          </a:p>
          <a:p>
            <a:r>
              <a:rPr kumimoji="1" lang="en-US" sz="1200" kern="1200" baseline="0" dirty="0" smtClean="0">
                <a:solidFill>
                  <a:schemeClr val="tx1"/>
                </a:solidFill>
                <a:latin typeface="Times New Roman" pitchFamily="-109" charset="0"/>
                <a:ea typeface="+mn-ea"/>
                <a:cs typeface="+mn-cs"/>
              </a:rPr>
              <a:t>is presented in [REDD76].</a:t>
            </a:r>
          </a:p>
          <a:p>
            <a:endParaRPr kumimoji="1" lang="en-US" sz="1200" kern="1200" baseline="0" dirty="0" smtClean="0">
              <a:solidFill>
                <a:schemeClr val="tx1"/>
              </a:solidFill>
              <a:latin typeface="Times New Roman" pitchFamily="-109" charset="0"/>
              <a:ea typeface="+mn-ea"/>
              <a:cs typeface="+mn-cs"/>
            </a:endParaRPr>
          </a:p>
          <a:p>
            <a:r>
              <a:rPr kumimoji="1" lang="en-US" sz="1200" b="1" kern="1200" baseline="0" dirty="0" smtClean="0">
                <a:solidFill>
                  <a:schemeClr val="tx1"/>
                </a:solidFill>
                <a:latin typeface="Times New Roman" pitchFamily="-109" charset="0"/>
                <a:ea typeface="+mn-ea"/>
                <a:cs typeface="+mn-cs"/>
              </a:rPr>
              <a:t>Computer architecture </a:t>
            </a:r>
            <a:r>
              <a:rPr kumimoji="1" lang="en-US" sz="1200" b="0" kern="1200" baseline="0" dirty="0" smtClean="0">
                <a:solidFill>
                  <a:schemeClr val="tx1"/>
                </a:solidFill>
                <a:latin typeface="Times New Roman" pitchFamily="-109" charset="0"/>
                <a:ea typeface="+mn-ea"/>
                <a:cs typeface="+mn-cs"/>
              </a:rPr>
              <a:t>refers to those attributes of a system visible to a</a:t>
            </a:r>
          </a:p>
          <a:p>
            <a:r>
              <a:rPr kumimoji="1" lang="en-US" sz="1200" kern="1200" baseline="0" dirty="0" smtClean="0">
                <a:solidFill>
                  <a:schemeClr val="tx1"/>
                </a:solidFill>
                <a:latin typeface="Times New Roman" pitchFamily="-109" charset="0"/>
                <a:ea typeface="+mn-ea"/>
                <a:cs typeface="+mn-cs"/>
              </a:rPr>
              <a:t>programmer or, put another way, those attributes that have a direct impact on</a:t>
            </a:r>
          </a:p>
          <a:p>
            <a:r>
              <a:rPr kumimoji="1" lang="en-US" sz="1200" kern="1200" baseline="0" dirty="0" smtClean="0">
                <a:solidFill>
                  <a:schemeClr val="tx1"/>
                </a:solidFill>
                <a:latin typeface="Times New Roman" pitchFamily="-109" charset="0"/>
                <a:ea typeface="+mn-ea"/>
                <a:cs typeface="+mn-cs"/>
              </a:rPr>
              <a:t>the logical execution of a program. </a:t>
            </a:r>
            <a:r>
              <a:rPr kumimoji="1" lang="en-US" sz="1200" b="1" kern="1200" baseline="0" dirty="0" smtClean="0">
                <a:solidFill>
                  <a:schemeClr val="tx1"/>
                </a:solidFill>
                <a:latin typeface="Times New Roman" pitchFamily="-109" charset="0"/>
                <a:ea typeface="+mn-ea"/>
                <a:cs typeface="+mn-cs"/>
              </a:rPr>
              <a:t>Computer organization </a:t>
            </a:r>
            <a:r>
              <a:rPr kumimoji="1" lang="en-US" sz="1200" b="0" kern="1200" baseline="0" dirty="0" smtClean="0">
                <a:solidFill>
                  <a:schemeClr val="tx1"/>
                </a:solidFill>
                <a:latin typeface="Times New Roman" pitchFamily="-109" charset="0"/>
                <a:ea typeface="+mn-ea"/>
                <a:cs typeface="+mn-cs"/>
              </a:rPr>
              <a:t>refers to the operational</a:t>
            </a:r>
          </a:p>
          <a:p>
            <a:r>
              <a:rPr kumimoji="1" lang="en-US" sz="1200" kern="1200" baseline="0" dirty="0" smtClean="0">
                <a:solidFill>
                  <a:schemeClr val="tx1"/>
                </a:solidFill>
                <a:latin typeface="Times New Roman" pitchFamily="-109" charset="0"/>
                <a:ea typeface="+mn-ea"/>
                <a:cs typeface="+mn-cs"/>
              </a:rPr>
              <a:t>units and their interconnections that realize the architectural specifications.</a:t>
            </a:r>
          </a:p>
          <a:p>
            <a:r>
              <a:rPr kumimoji="1" lang="en-US" sz="1200" kern="1200" baseline="0" dirty="0" smtClean="0">
                <a:solidFill>
                  <a:schemeClr val="tx1"/>
                </a:solidFill>
                <a:latin typeface="Times New Roman" pitchFamily="-109" charset="0"/>
                <a:ea typeface="+mn-ea"/>
                <a:cs typeface="+mn-cs"/>
              </a:rPr>
              <a:t>Examples of architectural attributes include the instruction set, the number of bits</a:t>
            </a:r>
          </a:p>
          <a:p>
            <a:r>
              <a:rPr kumimoji="1" lang="en-US" sz="1200" kern="1200" baseline="0" dirty="0" smtClean="0">
                <a:solidFill>
                  <a:schemeClr val="tx1"/>
                </a:solidFill>
                <a:latin typeface="Times New Roman" pitchFamily="-109" charset="0"/>
                <a:ea typeface="+mn-ea"/>
                <a:cs typeface="+mn-cs"/>
              </a:rPr>
              <a:t>used to represent various data types (e.g., numbers, characters), I/O mechanisms,</a:t>
            </a:r>
          </a:p>
          <a:p>
            <a:r>
              <a:rPr kumimoji="1" lang="en-US" sz="1200" kern="1200" baseline="0" dirty="0" smtClean="0">
                <a:solidFill>
                  <a:schemeClr val="tx1"/>
                </a:solidFill>
                <a:latin typeface="Times New Roman" pitchFamily="-109" charset="0"/>
                <a:ea typeface="+mn-ea"/>
                <a:cs typeface="+mn-cs"/>
              </a:rPr>
              <a:t>and techniques for addressing memory. Organizational attributes include those</a:t>
            </a:r>
          </a:p>
          <a:p>
            <a:r>
              <a:rPr kumimoji="1" lang="en-US" sz="1200" kern="1200" baseline="0" dirty="0" smtClean="0">
                <a:solidFill>
                  <a:schemeClr val="tx1"/>
                </a:solidFill>
                <a:latin typeface="Times New Roman" pitchFamily="-109" charset="0"/>
                <a:ea typeface="+mn-ea"/>
                <a:cs typeface="+mn-cs"/>
              </a:rPr>
              <a:t>hardware details transparent to the programmer, such as control signals; interfaces</a:t>
            </a:r>
          </a:p>
          <a:p>
            <a:r>
              <a:rPr kumimoji="1" lang="en-US" sz="1200" kern="1200" baseline="0" dirty="0" smtClean="0">
                <a:solidFill>
                  <a:schemeClr val="tx1"/>
                </a:solidFill>
                <a:latin typeface="Times New Roman" pitchFamily="-109" charset="0"/>
                <a:ea typeface="+mn-ea"/>
                <a:cs typeface="+mn-cs"/>
              </a:rPr>
              <a:t>between the computer and peripherals; and the memory technology used.</a:t>
            </a:r>
            <a:endParaRPr kumimoji="1" lang="en-GB" sz="1200" kern="1200" baseline="0" dirty="0" smtClean="0">
              <a:solidFill>
                <a:schemeClr val="tx1"/>
              </a:solidFill>
              <a:latin typeface="Times New Roman" pitchFamily="-109" charset="0"/>
              <a:ea typeface="+mn-ea"/>
              <a:cs typeface="+mn-cs"/>
            </a:endParaRPr>
          </a:p>
          <a:p>
            <a:endParaRPr kumimoji="1" lang="en-GB" sz="1200" kern="1200" baseline="0" dirty="0" smtClean="0">
              <a:solidFill>
                <a:schemeClr val="tx1"/>
              </a:solidFill>
              <a:latin typeface="Times New Roman" pitchFamily="-109" charset="0"/>
              <a:ea typeface="+mn-ea"/>
              <a:cs typeface="+mn-cs"/>
            </a:endParaRPr>
          </a:p>
          <a:p>
            <a:r>
              <a:rPr kumimoji="1" lang="en-US" sz="1200" kern="1200" baseline="0" dirty="0" smtClean="0">
                <a:solidFill>
                  <a:schemeClr val="tx1"/>
                </a:solidFill>
                <a:latin typeface="Times New Roman" pitchFamily="-109" charset="0"/>
                <a:ea typeface="+mn-ea"/>
                <a:cs typeface="+mn-cs"/>
              </a:rPr>
              <a:t>For example, it is an architectural design issue whether a computer will have</a:t>
            </a:r>
          </a:p>
          <a:p>
            <a:r>
              <a:rPr kumimoji="1" lang="en-US" sz="1200" kern="1200" baseline="0" dirty="0" smtClean="0">
                <a:solidFill>
                  <a:schemeClr val="tx1"/>
                </a:solidFill>
                <a:latin typeface="Times New Roman" pitchFamily="-109" charset="0"/>
                <a:ea typeface="+mn-ea"/>
                <a:cs typeface="+mn-cs"/>
              </a:rPr>
              <a:t>a multiply instruction. It is an organizational issue whether that instruction will</a:t>
            </a:r>
          </a:p>
          <a:p>
            <a:r>
              <a:rPr kumimoji="1" lang="en-US" sz="1200" kern="1200" baseline="0" dirty="0" smtClean="0">
                <a:solidFill>
                  <a:schemeClr val="tx1"/>
                </a:solidFill>
                <a:latin typeface="Times New Roman" pitchFamily="-109" charset="0"/>
                <a:ea typeface="+mn-ea"/>
                <a:cs typeface="+mn-cs"/>
              </a:rPr>
              <a:t>be implemented by a special multiply unit or by a mechanism that makes repeated</a:t>
            </a:r>
          </a:p>
          <a:p>
            <a:r>
              <a:rPr kumimoji="1" lang="en-US" sz="1200" kern="1200" baseline="0" dirty="0" smtClean="0">
                <a:solidFill>
                  <a:schemeClr val="tx1"/>
                </a:solidFill>
                <a:latin typeface="Times New Roman" pitchFamily="-109" charset="0"/>
                <a:ea typeface="+mn-ea"/>
                <a:cs typeface="+mn-cs"/>
              </a:rPr>
              <a:t>use of the add unit of the system. The organizational decision may be based on the</a:t>
            </a:r>
          </a:p>
          <a:p>
            <a:r>
              <a:rPr kumimoji="1" lang="en-US" sz="1200" kern="1200" baseline="0" dirty="0" smtClean="0">
                <a:solidFill>
                  <a:schemeClr val="tx1"/>
                </a:solidFill>
                <a:latin typeface="Times New Roman" pitchFamily="-109" charset="0"/>
                <a:ea typeface="+mn-ea"/>
                <a:cs typeface="+mn-cs"/>
              </a:rPr>
              <a:t>anticipated frequency of use of the multiply instruction, the relative speed of the two</a:t>
            </a:r>
          </a:p>
          <a:p>
            <a:r>
              <a:rPr kumimoji="1" lang="en-US" sz="1200" kern="1200" baseline="0" dirty="0" smtClean="0">
                <a:solidFill>
                  <a:schemeClr val="tx1"/>
                </a:solidFill>
                <a:latin typeface="Times New Roman" pitchFamily="-109" charset="0"/>
                <a:ea typeface="+mn-ea"/>
                <a:cs typeface="+mn-cs"/>
              </a:rPr>
              <a:t>approaches, and the cost and physical size of a special multiply unit.</a:t>
            </a:r>
          </a:p>
          <a:p>
            <a:endParaRPr kumimoji="1" lang="en-US" sz="1200" kern="1200" baseline="0" dirty="0" smtClean="0">
              <a:solidFill>
                <a:schemeClr val="tx1"/>
              </a:solidFill>
              <a:latin typeface="Times New Roman" pitchFamily="-109" charset="0"/>
              <a:ea typeface="+mn-ea"/>
              <a:cs typeface="+mn-cs"/>
            </a:endParaRPr>
          </a:p>
          <a:p>
            <a:r>
              <a:rPr kumimoji="1" lang="en-US" sz="1200" kern="1200" baseline="0" dirty="0" smtClean="0">
                <a:solidFill>
                  <a:schemeClr val="tx1"/>
                </a:solidFill>
                <a:latin typeface="Times New Roman" pitchFamily="-109" charset="0"/>
                <a:ea typeface="+mn-ea"/>
                <a:cs typeface="+mn-cs"/>
              </a:rPr>
              <a:t>Historically, and still today, the distinction between architecture and organization</a:t>
            </a:r>
          </a:p>
          <a:p>
            <a:r>
              <a:rPr kumimoji="1" lang="en-US" sz="1200" kern="1200" baseline="0" dirty="0" smtClean="0">
                <a:solidFill>
                  <a:schemeClr val="tx1"/>
                </a:solidFill>
                <a:latin typeface="Times New Roman" pitchFamily="-109" charset="0"/>
                <a:ea typeface="+mn-ea"/>
                <a:cs typeface="+mn-cs"/>
              </a:rPr>
              <a:t>has been an important one. Many computer manufacturers offer a family of</a:t>
            </a:r>
          </a:p>
          <a:p>
            <a:r>
              <a:rPr kumimoji="1" lang="en-US" sz="1200" kern="1200" baseline="0" dirty="0" smtClean="0">
                <a:solidFill>
                  <a:schemeClr val="tx1"/>
                </a:solidFill>
                <a:latin typeface="Times New Roman" pitchFamily="-109" charset="0"/>
                <a:ea typeface="+mn-ea"/>
                <a:cs typeface="+mn-cs"/>
              </a:rPr>
              <a:t>computer models, all with the same architecture but with differences in organization.</a:t>
            </a:r>
          </a:p>
          <a:p>
            <a:r>
              <a:rPr kumimoji="1" lang="en-US" sz="1200" kern="1200" baseline="0" dirty="0" smtClean="0">
                <a:solidFill>
                  <a:schemeClr val="tx1"/>
                </a:solidFill>
                <a:latin typeface="Times New Roman" pitchFamily="-109" charset="0"/>
                <a:ea typeface="+mn-ea"/>
                <a:cs typeface="+mn-cs"/>
              </a:rPr>
              <a:t>Consequently, the different models in the family have different price and performance</a:t>
            </a:r>
          </a:p>
          <a:p>
            <a:r>
              <a:rPr kumimoji="1" lang="en-US" sz="1200" kern="1200" baseline="0" dirty="0" smtClean="0">
                <a:solidFill>
                  <a:schemeClr val="tx1"/>
                </a:solidFill>
                <a:latin typeface="Times New Roman" pitchFamily="-109" charset="0"/>
                <a:ea typeface="+mn-ea"/>
                <a:cs typeface="+mn-cs"/>
              </a:rPr>
              <a:t>characteristics. Furthermore, a particular architecture may span many years and</a:t>
            </a:r>
          </a:p>
          <a:p>
            <a:r>
              <a:rPr kumimoji="1" lang="en-US" sz="1200" kern="1200" baseline="0" dirty="0" smtClean="0">
                <a:solidFill>
                  <a:schemeClr val="tx1"/>
                </a:solidFill>
                <a:latin typeface="Times New Roman" pitchFamily="-109" charset="0"/>
                <a:ea typeface="+mn-ea"/>
                <a:cs typeface="+mn-cs"/>
              </a:rPr>
              <a:t>encompass a number of different computer models, its organization changing with</a:t>
            </a:r>
          </a:p>
          <a:p>
            <a:r>
              <a:rPr kumimoji="1" lang="en-US" sz="1200" kern="1200" baseline="0" dirty="0" smtClean="0">
                <a:solidFill>
                  <a:schemeClr val="tx1"/>
                </a:solidFill>
                <a:latin typeface="Times New Roman" pitchFamily="-109" charset="0"/>
                <a:ea typeface="+mn-ea"/>
                <a:cs typeface="+mn-cs"/>
              </a:rPr>
              <a:t>changing technology.</a:t>
            </a:r>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b="0" i="0" kern="1200" dirty="0" smtClean="0">
                <a:solidFill>
                  <a:schemeClr val="tx1"/>
                </a:solidFill>
                <a:effectLst/>
                <a:latin typeface="Times New Roman" pitchFamily="-109" charset="0"/>
                <a:ea typeface="+mn-ea"/>
                <a:cs typeface="+mn-cs"/>
              </a:rPr>
              <a:t>Ai </a:t>
            </a:r>
            <a:r>
              <a:rPr kumimoji="1" lang="en-US" sz="1200" b="0" i="0" kern="1200" dirty="0" err="1" smtClean="0">
                <a:solidFill>
                  <a:schemeClr val="tx1"/>
                </a:solidFill>
                <a:effectLst/>
                <a:latin typeface="Times New Roman" pitchFamily="-109" charset="0"/>
                <a:ea typeface="+mn-ea"/>
                <a:cs typeface="+mn-cs"/>
              </a:rPr>
              <a:t>quan</a:t>
            </a:r>
            <a:r>
              <a:rPr kumimoji="1" lang="en-US" sz="1200" b="0" i="0" kern="1200" dirty="0" smtClean="0">
                <a:solidFill>
                  <a:schemeClr val="tx1"/>
                </a:solidFill>
                <a:effectLst/>
                <a:latin typeface="Times New Roman" pitchFamily="-109" charset="0"/>
                <a:ea typeface="+mn-ea"/>
                <a:cs typeface="+mn-cs"/>
              </a:rPr>
              <a:t> </a:t>
            </a:r>
            <a:r>
              <a:rPr kumimoji="1" lang="en-US" sz="1200" b="0" i="0" kern="1200" dirty="0" err="1" smtClean="0">
                <a:solidFill>
                  <a:schemeClr val="tx1"/>
                </a:solidFill>
                <a:effectLst/>
                <a:latin typeface="Times New Roman" pitchFamily="-109" charset="0"/>
                <a:ea typeface="+mn-ea"/>
                <a:cs typeface="+mn-cs"/>
              </a:rPr>
              <a:t>tâm</a:t>
            </a:r>
            <a:r>
              <a:rPr kumimoji="1" lang="en-US" sz="1200" b="0" i="0" kern="1200" dirty="0" smtClean="0">
                <a:solidFill>
                  <a:schemeClr val="tx1"/>
                </a:solidFill>
                <a:effectLst/>
                <a:latin typeface="Times New Roman" pitchFamily="-109" charset="0"/>
                <a:ea typeface="+mn-ea"/>
                <a:cs typeface="+mn-cs"/>
              </a:rPr>
              <a:t> </a:t>
            </a:r>
            <a:r>
              <a:rPr kumimoji="1" lang="en-US" sz="1200" b="0" i="0" kern="1200" dirty="0" err="1" smtClean="0">
                <a:solidFill>
                  <a:schemeClr val="tx1"/>
                </a:solidFill>
                <a:effectLst/>
                <a:latin typeface="Times New Roman" pitchFamily="-109" charset="0"/>
                <a:ea typeface="+mn-ea"/>
                <a:cs typeface="+mn-cs"/>
              </a:rPr>
              <a:t>đến</a:t>
            </a:r>
            <a:r>
              <a:rPr kumimoji="1" lang="en-US" sz="1200" b="0" i="0" kern="1200" dirty="0" smtClean="0">
                <a:solidFill>
                  <a:schemeClr val="tx1"/>
                </a:solidFill>
                <a:effectLst/>
                <a:latin typeface="Times New Roman" pitchFamily="-109" charset="0"/>
                <a:ea typeface="+mn-ea"/>
                <a:cs typeface="+mn-cs"/>
              </a:rPr>
              <a:t> </a:t>
            </a:r>
            <a:r>
              <a:rPr kumimoji="1" lang="en-US" sz="1200" b="0" i="0" kern="1200" dirty="0" err="1" smtClean="0">
                <a:solidFill>
                  <a:schemeClr val="tx1"/>
                </a:solidFill>
                <a:effectLst/>
                <a:latin typeface="Times New Roman" pitchFamily="-109" charset="0"/>
                <a:ea typeface="+mn-ea"/>
                <a:cs typeface="+mn-cs"/>
              </a:rPr>
              <a:t>máy</a:t>
            </a:r>
            <a:r>
              <a:rPr kumimoji="1" lang="en-US" sz="1200" b="0" i="0" kern="1200" dirty="0" smtClean="0">
                <a:solidFill>
                  <a:schemeClr val="tx1"/>
                </a:solidFill>
                <a:effectLst/>
                <a:latin typeface="Times New Roman" pitchFamily="-109" charset="0"/>
                <a:ea typeface="+mn-ea"/>
                <a:cs typeface="+mn-cs"/>
              </a:rPr>
              <a:t> </a:t>
            </a:r>
            <a:r>
              <a:rPr kumimoji="1" lang="en-US" sz="1200" b="0" i="0" kern="1200" dirty="0" err="1" smtClean="0">
                <a:solidFill>
                  <a:schemeClr val="tx1"/>
                </a:solidFill>
                <a:effectLst/>
                <a:latin typeface="Times New Roman" pitchFamily="-109" charset="0"/>
                <a:ea typeface="+mn-ea"/>
                <a:cs typeface="+mn-cs"/>
              </a:rPr>
              <a:t>tính</a:t>
            </a:r>
            <a:r>
              <a:rPr kumimoji="1" lang="en-US" sz="1200" b="0" i="0" kern="1200" dirty="0" smtClean="0">
                <a:solidFill>
                  <a:schemeClr val="tx1"/>
                </a:solidFill>
                <a:effectLst/>
                <a:latin typeface="Times New Roman" pitchFamily="-109" charset="0"/>
                <a:ea typeface="+mn-ea"/>
                <a:cs typeface="+mn-cs"/>
              </a:rPr>
              <a:t> </a:t>
            </a:r>
            <a:r>
              <a:rPr kumimoji="1" lang="en-US" sz="1200" b="0" i="0" kern="1200" dirty="0" err="1" smtClean="0">
                <a:solidFill>
                  <a:schemeClr val="tx1"/>
                </a:solidFill>
                <a:effectLst/>
                <a:latin typeface="Times New Roman" pitchFamily="-109" charset="0"/>
                <a:ea typeface="+mn-ea"/>
                <a:cs typeface="+mn-cs"/>
              </a:rPr>
              <a:t>với</a:t>
            </a:r>
            <a:r>
              <a:rPr kumimoji="1" lang="en-US" sz="1200" b="0" i="0" kern="1200" dirty="0" smtClean="0">
                <a:solidFill>
                  <a:schemeClr val="tx1"/>
                </a:solidFill>
                <a:effectLst/>
                <a:latin typeface="Times New Roman" pitchFamily="-109" charset="0"/>
                <a:ea typeface="+mn-ea"/>
                <a:cs typeface="+mn-cs"/>
              </a:rPr>
              <a:t> </a:t>
            </a:r>
            <a:r>
              <a:rPr kumimoji="1" lang="en-US" sz="1200" b="0" i="0" kern="1200" dirty="0" err="1" smtClean="0">
                <a:solidFill>
                  <a:schemeClr val="tx1"/>
                </a:solidFill>
                <a:effectLst/>
                <a:latin typeface="Times New Roman" pitchFamily="-109" charset="0"/>
                <a:ea typeface="+mn-ea"/>
                <a:cs typeface="+mn-cs"/>
              </a:rPr>
              <a:t>giao</a:t>
            </a:r>
            <a:r>
              <a:rPr kumimoji="1" lang="en-US" sz="1200" b="0" i="0" kern="1200" dirty="0" smtClean="0">
                <a:solidFill>
                  <a:schemeClr val="tx1"/>
                </a:solidFill>
                <a:effectLst/>
                <a:latin typeface="Times New Roman" pitchFamily="-109" charset="0"/>
                <a:ea typeface="+mn-ea"/>
                <a:cs typeface="+mn-cs"/>
              </a:rPr>
              <a:t> </a:t>
            </a:r>
            <a:r>
              <a:rPr kumimoji="1" lang="en-US" sz="1200" b="0" i="0" kern="1200" dirty="0" err="1" smtClean="0">
                <a:solidFill>
                  <a:schemeClr val="tx1"/>
                </a:solidFill>
                <a:effectLst/>
                <a:latin typeface="Times New Roman" pitchFamily="-109" charset="0"/>
                <a:ea typeface="+mn-ea"/>
                <a:cs typeface="+mn-cs"/>
              </a:rPr>
              <a:t>diện</a:t>
            </a:r>
            <a:r>
              <a:rPr kumimoji="1" lang="en-US" sz="1200" b="0" i="0" kern="1200" dirty="0" smtClean="0">
                <a:solidFill>
                  <a:schemeClr val="tx1"/>
                </a:solidFill>
                <a:effectLst/>
                <a:latin typeface="Times New Roman" pitchFamily="-109" charset="0"/>
                <a:ea typeface="+mn-ea"/>
                <a:cs typeface="+mn-cs"/>
              </a:rPr>
              <a:t> </a:t>
            </a:r>
            <a:r>
              <a:rPr kumimoji="1" lang="en-US" sz="1200" b="0" i="0" kern="1200" dirty="0" err="1" smtClean="0">
                <a:solidFill>
                  <a:schemeClr val="tx1"/>
                </a:solidFill>
                <a:effectLst/>
                <a:latin typeface="Times New Roman" pitchFamily="-109" charset="0"/>
                <a:ea typeface="+mn-ea"/>
                <a:cs typeface="+mn-cs"/>
              </a:rPr>
              <a:t>kiến</a:t>
            </a:r>
            <a:r>
              <a:rPr kumimoji="1" lang="en-US" sz="1200" b="0" i="0" kern="1200" dirty="0" smtClean="0">
                <a:solidFill>
                  <a:schemeClr val="tx1"/>
                </a:solidFill>
                <a:effectLst/>
                <a:latin typeface="Times New Roman" pitchFamily="-109" charset="0"/>
                <a:ea typeface="+mn-ea"/>
                <a:cs typeface="+mn-cs"/>
              </a:rPr>
              <a:t> </a:t>
            </a:r>
            <a:r>
              <a:rPr kumimoji="1" lang="en-US" sz="1200" b="0" i="0" kern="1200" dirty="0" err="1" smtClean="0">
                <a:solidFill>
                  <a:schemeClr val="tx1"/>
                </a:solidFill>
                <a:effectLst/>
                <a:latin typeface="Times New Roman" pitchFamily="-109" charset="0"/>
                <a:ea typeface="+mn-ea"/>
                <a:cs typeface="+mn-cs"/>
              </a:rPr>
              <a:t>trúc</a:t>
            </a:r>
            <a:r>
              <a:rPr kumimoji="1" lang="en-US" sz="1200" b="0" i="0" kern="1200" dirty="0" smtClean="0">
                <a:solidFill>
                  <a:schemeClr val="tx1"/>
                </a:solidFill>
                <a:effectLst/>
                <a:latin typeface="Times New Roman" pitchFamily="-109" charset="0"/>
                <a:ea typeface="+mn-ea"/>
                <a:cs typeface="+mn-cs"/>
              </a:rPr>
              <a:t>?</a:t>
            </a:r>
          </a:p>
          <a:p>
            <a:r>
              <a:rPr kumimoji="1" lang="en-US" sz="1200" b="0" i="0" kern="1200" dirty="0" smtClean="0">
                <a:solidFill>
                  <a:schemeClr val="tx1"/>
                </a:solidFill>
                <a:effectLst/>
                <a:latin typeface="Times New Roman" pitchFamily="-109" charset="0"/>
                <a:ea typeface="+mn-ea"/>
                <a:cs typeface="+mn-cs"/>
              </a:rPr>
              <a:t>Ai </a:t>
            </a:r>
            <a:r>
              <a:rPr kumimoji="1" lang="en-US" sz="1200" b="0" i="0" kern="1200" dirty="0" err="1" smtClean="0">
                <a:solidFill>
                  <a:schemeClr val="tx1"/>
                </a:solidFill>
                <a:effectLst/>
                <a:latin typeface="Times New Roman" pitchFamily="-109" charset="0"/>
                <a:ea typeface="+mn-ea"/>
                <a:cs typeface="+mn-cs"/>
              </a:rPr>
              <a:t>quan</a:t>
            </a:r>
            <a:r>
              <a:rPr kumimoji="1" lang="en-US" sz="1200" b="0" i="0" kern="1200" dirty="0" smtClean="0">
                <a:solidFill>
                  <a:schemeClr val="tx1"/>
                </a:solidFill>
                <a:effectLst/>
                <a:latin typeface="Times New Roman" pitchFamily="-109" charset="0"/>
                <a:ea typeface="+mn-ea"/>
                <a:cs typeface="+mn-cs"/>
              </a:rPr>
              <a:t> </a:t>
            </a:r>
            <a:r>
              <a:rPr kumimoji="1" lang="en-US" sz="1200" b="0" i="0" kern="1200" dirty="0" err="1" smtClean="0">
                <a:solidFill>
                  <a:schemeClr val="tx1"/>
                </a:solidFill>
                <a:effectLst/>
                <a:latin typeface="Times New Roman" pitchFamily="-109" charset="0"/>
                <a:ea typeface="+mn-ea"/>
                <a:cs typeface="+mn-cs"/>
              </a:rPr>
              <a:t>tâm</a:t>
            </a:r>
            <a:r>
              <a:rPr kumimoji="1" lang="en-US" sz="1200" b="0" i="0" kern="1200" dirty="0" smtClean="0">
                <a:solidFill>
                  <a:schemeClr val="tx1"/>
                </a:solidFill>
                <a:effectLst/>
                <a:latin typeface="Times New Roman" pitchFamily="-109" charset="0"/>
                <a:ea typeface="+mn-ea"/>
                <a:cs typeface="+mn-cs"/>
              </a:rPr>
              <a:t> </a:t>
            </a:r>
            <a:r>
              <a:rPr kumimoji="1" lang="en-US" sz="1200" b="0" i="0" kern="1200" dirty="0" err="1" smtClean="0">
                <a:solidFill>
                  <a:schemeClr val="tx1"/>
                </a:solidFill>
                <a:effectLst/>
                <a:latin typeface="Times New Roman" pitchFamily="-109" charset="0"/>
                <a:ea typeface="+mn-ea"/>
                <a:cs typeface="+mn-cs"/>
              </a:rPr>
              <a:t>đến</a:t>
            </a:r>
            <a:r>
              <a:rPr kumimoji="1" lang="en-US" sz="1200" b="0" i="0" kern="1200" dirty="0" smtClean="0">
                <a:solidFill>
                  <a:schemeClr val="tx1"/>
                </a:solidFill>
                <a:effectLst/>
                <a:latin typeface="Times New Roman" pitchFamily="-109" charset="0"/>
                <a:ea typeface="+mn-ea"/>
                <a:cs typeface="+mn-cs"/>
              </a:rPr>
              <a:t> </a:t>
            </a:r>
            <a:r>
              <a:rPr kumimoji="1" lang="en-US" sz="1200" b="0" i="0" kern="1200" dirty="0" err="1" smtClean="0">
                <a:solidFill>
                  <a:schemeClr val="tx1"/>
                </a:solidFill>
                <a:effectLst/>
                <a:latin typeface="Times New Roman" pitchFamily="-109" charset="0"/>
                <a:ea typeface="+mn-ea"/>
                <a:cs typeface="+mn-cs"/>
              </a:rPr>
              <a:t>máy</a:t>
            </a:r>
            <a:r>
              <a:rPr kumimoji="1" lang="en-US" sz="1200" b="0" i="0" kern="1200" dirty="0" smtClean="0">
                <a:solidFill>
                  <a:schemeClr val="tx1"/>
                </a:solidFill>
                <a:effectLst/>
                <a:latin typeface="Times New Roman" pitchFamily="-109" charset="0"/>
                <a:ea typeface="+mn-ea"/>
                <a:cs typeface="+mn-cs"/>
              </a:rPr>
              <a:t> </a:t>
            </a:r>
            <a:r>
              <a:rPr kumimoji="1" lang="en-US" sz="1200" b="0" i="0" kern="1200" dirty="0" err="1" smtClean="0">
                <a:solidFill>
                  <a:schemeClr val="tx1"/>
                </a:solidFill>
                <a:effectLst/>
                <a:latin typeface="Times New Roman" pitchFamily="-109" charset="0"/>
                <a:ea typeface="+mn-ea"/>
                <a:cs typeface="+mn-cs"/>
              </a:rPr>
              <a:t>tính</a:t>
            </a:r>
            <a:r>
              <a:rPr kumimoji="1" lang="en-US" sz="1200" b="0" i="0" kern="1200" dirty="0" smtClean="0">
                <a:solidFill>
                  <a:schemeClr val="tx1"/>
                </a:solidFill>
                <a:effectLst/>
                <a:latin typeface="Times New Roman" pitchFamily="-109" charset="0"/>
                <a:ea typeface="+mn-ea"/>
                <a:cs typeface="+mn-cs"/>
              </a:rPr>
              <a:t> </a:t>
            </a:r>
            <a:r>
              <a:rPr kumimoji="1" lang="en-US" sz="1200" b="0" i="0" kern="1200" dirty="0" err="1" smtClean="0">
                <a:solidFill>
                  <a:schemeClr val="tx1"/>
                </a:solidFill>
                <a:effectLst/>
                <a:latin typeface="Times New Roman" pitchFamily="-109" charset="0"/>
                <a:ea typeface="+mn-ea"/>
                <a:cs typeface="+mn-cs"/>
              </a:rPr>
              <a:t>với</a:t>
            </a:r>
            <a:r>
              <a:rPr kumimoji="1" lang="en-US" sz="1200" b="0" i="0" kern="1200" dirty="0" smtClean="0">
                <a:solidFill>
                  <a:schemeClr val="tx1"/>
                </a:solidFill>
                <a:effectLst/>
                <a:latin typeface="Times New Roman" pitchFamily="-109" charset="0"/>
                <a:ea typeface="+mn-ea"/>
                <a:cs typeface="+mn-cs"/>
              </a:rPr>
              <a:t> </a:t>
            </a:r>
            <a:r>
              <a:rPr kumimoji="1" lang="en-US" sz="1200" b="0" i="0" kern="1200" dirty="0" err="1" smtClean="0">
                <a:solidFill>
                  <a:schemeClr val="tx1"/>
                </a:solidFill>
                <a:effectLst/>
                <a:latin typeface="Times New Roman" pitchFamily="-109" charset="0"/>
                <a:ea typeface="+mn-ea"/>
                <a:cs typeface="+mn-cs"/>
              </a:rPr>
              <a:t>giao</a:t>
            </a:r>
            <a:r>
              <a:rPr kumimoji="1" lang="en-US" sz="1200" b="0" i="0" kern="1200" dirty="0" smtClean="0">
                <a:solidFill>
                  <a:schemeClr val="tx1"/>
                </a:solidFill>
                <a:effectLst/>
                <a:latin typeface="Times New Roman" pitchFamily="-109" charset="0"/>
                <a:ea typeface="+mn-ea"/>
                <a:cs typeface="+mn-cs"/>
              </a:rPr>
              <a:t> </a:t>
            </a:r>
            <a:r>
              <a:rPr kumimoji="1" lang="en-US" sz="1200" b="0" i="0" kern="1200" dirty="0" err="1" smtClean="0">
                <a:solidFill>
                  <a:schemeClr val="tx1"/>
                </a:solidFill>
                <a:effectLst/>
                <a:latin typeface="Times New Roman" pitchFamily="-109" charset="0"/>
                <a:ea typeface="+mn-ea"/>
                <a:cs typeface="+mn-cs"/>
              </a:rPr>
              <a:t>diện</a:t>
            </a:r>
            <a:r>
              <a:rPr kumimoji="1" lang="en-US" sz="1200" b="0" i="0" kern="1200" dirty="0" smtClean="0">
                <a:solidFill>
                  <a:schemeClr val="tx1"/>
                </a:solidFill>
                <a:effectLst/>
                <a:latin typeface="Times New Roman" pitchFamily="-109" charset="0"/>
                <a:ea typeface="+mn-ea"/>
                <a:cs typeface="+mn-cs"/>
              </a:rPr>
              <a:t> </a:t>
            </a:r>
            <a:r>
              <a:rPr kumimoji="1" lang="en-US" sz="1200" b="0" i="0" kern="1200" dirty="0" err="1" smtClean="0">
                <a:solidFill>
                  <a:schemeClr val="tx1"/>
                </a:solidFill>
                <a:effectLst/>
                <a:latin typeface="Times New Roman" pitchFamily="-109" charset="0"/>
                <a:ea typeface="+mn-ea"/>
                <a:cs typeface="+mn-cs"/>
              </a:rPr>
              <a:t>tổ</a:t>
            </a:r>
            <a:r>
              <a:rPr kumimoji="1" lang="en-US" sz="1200" b="0" i="0" kern="1200" dirty="0" smtClean="0">
                <a:solidFill>
                  <a:schemeClr val="tx1"/>
                </a:solidFill>
                <a:effectLst/>
                <a:latin typeface="Times New Roman" pitchFamily="-109" charset="0"/>
                <a:ea typeface="+mn-ea"/>
                <a:cs typeface="+mn-cs"/>
              </a:rPr>
              <a:t> </a:t>
            </a:r>
            <a:r>
              <a:rPr kumimoji="1" lang="en-US" sz="1200" b="0" i="0" kern="1200" dirty="0" err="1" smtClean="0">
                <a:solidFill>
                  <a:schemeClr val="tx1"/>
                </a:solidFill>
                <a:effectLst/>
                <a:latin typeface="Times New Roman" pitchFamily="-109" charset="0"/>
                <a:ea typeface="+mn-ea"/>
                <a:cs typeface="+mn-cs"/>
              </a:rPr>
              <a:t>chức</a:t>
            </a:r>
            <a:r>
              <a:rPr kumimoji="1" lang="en-US" sz="1200" b="0" i="0" kern="1200" dirty="0" smtClean="0">
                <a:solidFill>
                  <a:schemeClr val="tx1"/>
                </a:solidFill>
                <a:effectLst/>
                <a:latin typeface="Times New Roman" pitchFamily="-109" charset="0"/>
                <a:ea typeface="+mn-ea"/>
                <a:cs typeface="+mn-cs"/>
              </a:rPr>
              <a:t>?</a:t>
            </a:r>
            <a:endParaRPr lang="en-US" dirty="0"/>
          </a:p>
        </p:txBody>
      </p:sp>
      <p:sp>
        <p:nvSpPr>
          <p:cNvPr id="4" name="Slide Number Placeholder 3"/>
          <p:cNvSpPr>
            <a:spLocks noGrp="1"/>
          </p:cNvSpPr>
          <p:nvPr>
            <p:ph type="sldNum" sz="quarter" idx="10"/>
          </p:nvPr>
        </p:nvSpPr>
        <p:spPr/>
        <p:txBody>
          <a:bodyPr/>
          <a:lstStyle/>
          <a:p>
            <a:fld id="{426AC9EA-110C-D44B-81A3-E5165EEE361B}"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6B1C33-4E34-3D4C-B143-0332C5DBB7DE}" type="slidenum">
              <a:rPr lang="en-US"/>
              <a:pPr/>
              <a:t>6</a:t>
            </a:fld>
            <a:endParaRPr lang="en-US" dirty="0"/>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09" charset="0"/>
                <a:ea typeface="+mn-ea"/>
                <a:cs typeface="+mn-cs"/>
              </a:rPr>
              <a:t>A computer is a complex system; contemporary computers contain millions of</a:t>
            </a:r>
          </a:p>
          <a:p>
            <a:r>
              <a:rPr kumimoji="1" lang="en-US" sz="1200" kern="1200" baseline="0" dirty="0" smtClean="0">
                <a:solidFill>
                  <a:schemeClr val="tx1"/>
                </a:solidFill>
                <a:latin typeface="Times New Roman" pitchFamily="-109" charset="0"/>
                <a:ea typeface="+mn-ea"/>
                <a:cs typeface="+mn-cs"/>
              </a:rPr>
              <a:t>Elementary electronic components. How, then, can one clearly describe them?</a:t>
            </a:r>
          </a:p>
          <a:p>
            <a:r>
              <a:rPr kumimoji="1" lang="en-US" sz="1200" kern="1200" baseline="0" dirty="0" smtClean="0">
                <a:solidFill>
                  <a:schemeClr val="tx1"/>
                </a:solidFill>
                <a:latin typeface="Times New Roman" pitchFamily="-109" charset="0"/>
                <a:ea typeface="+mn-ea"/>
                <a:cs typeface="+mn-cs"/>
              </a:rPr>
              <a:t>The key is to recognize the hierarchical nature of most complex systems, including</a:t>
            </a:r>
          </a:p>
          <a:p>
            <a:r>
              <a:rPr kumimoji="1" lang="en-US" sz="1200" kern="1200" baseline="0" dirty="0" smtClean="0">
                <a:solidFill>
                  <a:schemeClr val="tx1"/>
                </a:solidFill>
                <a:latin typeface="Times New Roman" pitchFamily="-109" charset="0"/>
                <a:ea typeface="+mn-ea"/>
                <a:cs typeface="+mn-cs"/>
              </a:rPr>
              <a:t>the computer [SIMO96]. A hierarchical system is a set of interrelated subsystems,</a:t>
            </a:r>
          </a:p>
          <a:p>
            <a:r>
              <a:rPr kumimoji="1" lang="en-US" sz="1200" kern="1200" baseline="0" dirty="0" smtClean="0">
                <a:solidFill>
                  <a:schemeClr val="tx1"/>
                </a:solidFill>
                <a:latin typeface="Times New Roman" pitchFamily="-109" charset="0"/>
                <a:ea typeface="+mn-ea"/>
                <a:cs typeface="+mn-cs"/>
              </a:rPr>
              <a:t>each of the latter, in turn, hierarchical in structure until we reach some lowest level</a:t>
            </a:r>
          </a:p>
          <a:p>
            <a:r>
              <a:rPr kumimoji="1" lang="en-US" sz="1200" kern="1200" baseline="0" dirty="0" smtClean="0">
                <a:solidFill>
                  <a:schemeClr val="tx1"/>
                </a:solidFill>
                <a:latin typeface="Times New Roman" pitchFamily="-109" charset="0"/>
                <a:ea typeface="+mn-ea"/>
                <a:cs typeface="+mn-cs"/>
              </a:rPr>
              <a:t>of elementary subsystem.</a:t>
            </a:r>
          </a:p>
          <a:p>
            <a:endParaRPr kumimoji="1" lang="en-US" sz="1200" kern="1200" baseline="0" dirty="0" smtClean="0">
              <a:solidFill>
                <a:schemeClr val="tx1"/>
              </a:solidFill>
              <a:latin typeface="Times New Roman" pitchFamily="-109" charset="0"/>
              <a:ea typeface="+mn-ea"/>
              <a:cs typeface="+mn-cs"/>
            </a:endParaRPr>
          </a:p>
          <a:p>
            <a:r>
              <a:rPr kumimoji="1" lang="en-US" sz="1200" kern="1200" baseline="0" dirty="0" smtClean="0">
                <a:solidFill>
                  <a:schemeClr val="tx1"/>
                </a:solidFill>
                <a:latin typeface="Times New Roman" pitchFamily="-109" charset="0"/>
                <a:ea typeface="+mn-ea"/>
                <a:cs typeface="+mn-cs"/>
              </a:rPr>
              <a:t>The hierarchical nature of complex systems is essential to both their design</a:t>
            </a:r>
          </a:p>
          <a:p>
            <a:r>
              <a:rPr kumimoji="1" lang="en-US" sz="1200" kern="1200" baseline="0" dirty="0" smtClean="0">
                <a:solidFill>
                  <a:schemeClr val="tx1"/>
                </a:solidFill>
                <a:latin typeface="Times New Roman" pitchFamily="-109" charset="0"/>
                <a:ea typeface="+mn-ea"/>
                <a:cs typeface="+mn-cs"/>
              </a:rPr>
              <a:t>and their description. The designer need only deal with a particular level of the</a:t>
            </a:r>
          </a:p>
          <a:p>
            <a:r>
              <a:rPr kumimoji="1" lang="en-US" sz="1200" kern="1200" baseline="0" dirty="0" smtClean="0">
                <a:solidFill>
                  <a:schemeClr val="tx1"/>
                </a:solidFill>
                <a:latin typeface="Times New Roman" pitchFamily="-109" charset="0"/>
                <a:ea typeface="+mn-ea"/>
                <a:cs typeface="+mn-cs"/>
              </a:rPr>
              <a:t>system at a time. At each level, the system consists of a set of components and</a:t>
            </a:r>
          </a:p>
          <a:p>
            <a:r>
              <a:rPr kumimoji="1" lang="en-US" sz="1200" kern="1200" baseline="0" dirty="0" smtClean="0">
                <a:solidFill>
                  <a:schemeClr val="tx1"/>
                </a:solidFill>
                <a:latin typeface="Times New Roman" pitchFamily="-109" charset="0"/>
                <a:ea typeface="+mn-ea"/>
                <a:cs typeface="+mn-cs"/>
              </a:rPr>
              <a:t>their interrelationships. The behavior at each level depends only on a simplified,</a:t>
            </a:r>
          </a:p>
          <a:p>
            <a:r>
              <a:rPr kumimoji="1" lang="en-US" sz="1200" kern="1200" baseline="0" dirty="0" smtClean="0">
                <a:solidFill>
                  <a:schemeClr val="tx1"/>
                </a:solidFill>
                <a:latin typeface="Times New Roman" pitchFamily="-109" charset="0"/>
                <a:ea typeface="+mn-ea"/>
                <a:cs typeface="+mn-cs"/>
              </a:rPr>
              <a:t>abstracted characterization of the system at the next lower level. At each level, the</a:t>
            </a:r>
          </a:p>
          <a:p>
            <a:r>
              <a:rPr kumimoji="1" lang="en-US" sz="1200" kern="1200" baseline="0" dirty="0" smtClean="0">
                <a:solidFill>
                  <a:schemeClr val="tx1"/>
                </a:solidFill>
                <a:latin typeface="Times New Roman" pitchFamily="-109" charset="0"/>
                <a:ea typeface="+mn-ea"/>
                <a:cs typeface="+mn-cs"/>
              </a:rPr>
              <a:t>designer is concerned with structure and function:</a:t>
            </a:r>
          </a:p>
          <a:p>
            <a:endParaRPr lang="en-US" sz="4400" b="0" kern="1200" dirty="0" smtClean="0">
              <a:solidFill>
                <a:schemeClr val="accent1"/>
              </a:solidFill>
              <a:latin typeface="+mj-lt"/>
              <a:ea typeface="+mj-ea"/>
              <a:cs typeface="+mj-cs"/>
            </a:endParaRPr>
          </a:p>
          <a:p>
            <a:r>
              <a:rPr kumimoji="1" lang="en-US" sz="1200" kern="1200" baseline="0" dirty="0" smtClean="0">
                <a:solidFill>
                  <a:schemeClr val="tx1"/>
                </a:solidFill>
                <a:latin typeface="Times New Roman" pitchFamily="-109" charset="0"/>
                <a:ea typeface="+mn-ea"/>
                <a:cs typeface="+mn-cs"/>
              </a:rPr>
              <a:t>• </a:t>
            </a:r>
            <a:r>
              <a:rPr kumimoji="1" lang="en-US" sz="1200" b="1" kern="1200" baseline="0" dirty="0" smtClean="0">
                <a:solidFill>
                  <a:schemeClr val="tx1"/>
                </a:solidFill>
                <a:latin typeface="Times New Roman" pitchFamily="-109" charset="0"/>
                <a:ea typeface="+mn-ea"/>
                <a:cs typeface="+mn-cs"/>
              </a:rPr>
              <a:t>Structure: </a:t>
            </a:r>
            <a:r>
              <a:rPr kumimoji="1" lang="en-US" sz="1200" b="0" kern="1200" baseline="0" dirty="0" smtClean="0">
                <a:solidFill>
                  <a:schemeClr val="tx1"/>
                </a:solidFill>
                <a:latin typeface="Times New Roman" pitchFamily="-109" charset="0"/>
                <a:ea typeface="+mn-ea"/>
                <a:cs typeface="+mn-cs"/>
              </a:rPr>
              <a:t>The way in which the components are interrelated.</a:t>
            </a:r>
          </a:p>
          <a:p>
            <a:endParaRPr kumimoji="1" lang="en-US" sz="1200" kern="1200" baseline="0" dirty="0" smtClean="0">
              <a:solidFill>
                <a:schemeClr val="tx1"/>
              </a:solidFill>
              <a:latin typeface="Times New Roman" pitchFamily="-109" charset="0"/>
              <a:ea typeface="+mn-ea"/>
              <a:cs typeface="+mn-cs"/>
            </a:endParaRPr>
          </a:p>
          <a:p>
            <a:r>
              <a:rPr kumimoji="1" lang="en-US" sz="1200" kern="1200" baseline="0" dirty="0" smtClean="0">
                <a:solidFill>
                  <a:schemeClr val="tx1"/>
                </a:solidFill>
                <a:latin typeface="Times New Roman" pitchFamily="-109" charset="0"/>
                <a:ea typeface="+mn-ea"/>
                <a:cs typeface="+mn-cs"/>
              </a:rPr>
              <a:t>• </a:t>
            </a:r>
            <a:r>
              <a:rPr kumimoji="1" lang="en-US" sz="1200" b="1" kern="1200" baseline="0" dirty="0" smtClean="0">
                <a:solidFill>
                  <a:schemeClr val="tx1"/>
                </a:solidFill>
                <a:latin typeface="Times New Roman" pitchFamily="-109" charset="0"/>
                <a:ea typeface="+mn-ea"/>
                <a:cs typeface="+mn-cs"/>
              </a:rPr>
              <a:t>Function: </a:t>
            </a:r>
            <a:r>
              <a:rPr kumimoji="1" lang="en-US" sz="1200" b="0" kern="1200" baseline="0" dirty="0" smtClean="0">
                <a:solidFill>
                  <a:schemeClr val="tx1"/>
                </a:solidFill>
                <a:latin typeface="Times New Roman" pitchFamily="-109" charset="0"/>
                <a:ea typeface="+mn-ea"/>
                <a:cs typeface="+mn-cs"/>
              </a:rPr>
              <a:t>The operation of each individual component as part of the structure.</a:t>
            </a:r>
          </a:p>
          <a:p>
            <a:endParaRPr kumimoji="1" lang="en-US" sz="1200" kern="1200" baseline="0" dirty="0" smtClean="0">
              <a:solidFill>
                <a:schemeClr val="tx1"/>
              </a:solidFill>
              <a:latin typeface="Times New Roman" pitchFamily="-109" charset="0"/>
              <a:ea typeface="+mn-ea"/>
              <a:cs typeface="+mn-cs"/>
            </a:endParaRPr>
          </a:p>
          <a:p>
            <a:r>
              <a:rPr kumimoji="1" lang="en-US" sz="1200" kern="1200" baseline="0" dirty="0" smtClean="0">
                <a:solidFill>
                  <a:schemeClr val="tx1"/>
                </a:solidFill>
                <a:latin typeface="Times New Roman" pitchFamily="-109" charset="0"/>
                <a:ea typeface="+mn-ea"/>
                <a:cs typeface="+mn-cs"/>
              </a:rPr>
              <a:t>In terms of description, we have two choices: starting at the bottom and building</a:t>
            </a:r>
          </a:p>
          <a:p>
            <a:r>
              <a:rPr kumimoji="1" lang="en-US" sz="1200" kern="1200" baseline="0" dirty="0" smtClean="0">
                <a:solidFill>
                  <a:schemeClr val="tx1"/>
                </a:solidFill>
                <a:latin typeface="Times New Roman" pitchFamily="-109" charset="0"/>
                <a:ea typeface="+mn-ea"/>
                <a:cs typeface="+mn-cs"/>
              </a:rPr>
              <a:t>up to a complete description, or beginning with a top view and decomposing the</a:t>
            </a:r>
          </a:p>
          <a:p>
            <a:r>
              <a:rPr kumimoji="1" lang="en-US" sz="1200" kern="1200" baseline="0" dirty="0" smtClean="0">
                <a:solidFill>
                  <a:schemeClr val="tx1"/>
                </a:solidFill>
                <a:latin typeface="Times New Roman" pitchFamily="-109" charset="0"/>
                <a:ea typeface="+mn-ea"/>
                <a:cs typeface="+mn-cs"/>
              </a:rPr>
              <a:t>system into its subparts. Evidence from a number of fields suggests that the top-down</a:t>
            </a:r>
          </a:p>
          <a:p>
            <a:r>
              <a:rPr kumimoji="1" lang="en-US" sz="1200" kern="1200" baseline="0" dirty="0" smtClean="0">
                <a:solidFill>
                  <a:schemeClr val="tx1"/>
                </a:solidFill>
                <a:latin typeface="Times New Roman" pitchFamily="-109" charset="0"/>
                <a:ea typeface="+mn-ea"/>
                <a:cs typeface="+mn-cs"/>
              </a:rPr>
              <a:t>approach is the clearest and most effective [WEIN75].</a:t>
            </a:r>
          </a:p>
          <a:p>
            <a:endParaRPr kumimoji="1" lang="en-US" sz="1200" kern="1200" baseline="0" dirty="0" smtClean="0">
              <a:solidFill>
                <a:schemeClr val="tx1"/>
              </a:solidFill>
              <a:latin typeface="Times New Roman" pitchFamily="-109" charset="0"/>
              <a:ea typeface="+mn-ea"/>
              <a:cs typeface="+mn-cs"/>
            </a:endParaRPr>
          </a:p>
          <a:p>
            <a:r>
              <a:rPr kumimoji="1" lang="en-US" sz="1200" kern="1200" baseline="0" dirty="0" smtClean="0">
                <a:solidFill>
                  <a:schemeClr val="tx1"/>
                </a:solidFill>
                <a:latin typeface="Times New Roman" pitchFamily="-109" charset="0"/>
                <a:ea typeface="+mn-ea"/>
                <a:cs typeface="+mn-cs"/>
              </a:rPr>
              <a:t>The approach taken in this book follows from this viewpoint. The computer</a:t>
            </a:r>
          </a:p>
          <a:p>
            <a:r>
              <a:rPr kumimoji="1" lang="en-US" sz="1200" kern="1200" baseline="0" dirty="0" smtClean="0">
                <a:solidFill>
                  <a:schemeClr val="tx1"/>
                </a:solidFill>
                <a:latin typeface="Times New Roman" pitchFamily="-109" charset="0"/>
                <a:ea typeface="+mn-ea"/>
                <a:cs typeface="+mn-cs"/>
              </a:rPr>
              <a:t>system will be described from the top down. We begin with the major components</a:t>
            </a:r>
          </a:p>
          <a:p>
            <a:r>
              <a:rPr kumimoji="1" lang="en-US" sz="1200" kern="1200" baseline="0" dirty="0" smtClean="0">
                <a:solidFill>
                  <a:schemeClr val="tx1"/>
                </a:solidFill>
                <a:latin typeface="Times New Roman" pitchFamily="-109" charset="0"/>
                <a:ea typeface="+mn-ea"/>
                <a:cs typeface="+mn-cs"/>
              </a:rPr>
              <a:t>of a computer, describing their structure and function, and proceed to successively</a:t>
            </a:r>
          </a:p>
          <a:p>
            <a:r>
              <a:rPr kumimoji="1" lang="en-US" sz="1200" kern="1200" baseline="0" dirty="0" smtClean="0">
                <a:solidFill>
                  <a:schemeClr val="tx1"/>
                </a:solidFill>
                <a:latin typeface="Times New Roman" pitchFamily="-109" charset="0"/>
                <a:ea typeface="+mn-ea"/>
                <a:cs typeface="+mn-cs"/>
              </a:rPr>
              <a:t>lower layers of the hierarchy. The remainder of this section provides a very brief</a:t>
            </a:r>
          </a:p>
          <a:p>
            <a:r>
              <a:rPr kumimoji="1" lang="en-US" sz="1200" kern="1200" baseline="0" dirty="0" smtClean="0">
                <a:solidFill>
                  <a:schemeClr val="tx1"/>
                </a:solidFill>
                <a:latin typeface="Times New Roman" pitchFamily="-109" charset="0"/>
                <a:ea typeface="+mn-ea"/>
                <a:cs typeface="+mn-cs"/>
              </a:rPr>
              <a:t>overview of this plan of attack.</a:t>
            </a:r>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19CD7E-4F7A-9B44-863C-1B45C56F48EF}" type="slidenum">
              <a:rPr lang="en-US"/>
              <a:pPr/>
              <a:t>7</a:t>
            </a:fld>
            <a:endParaRPr lang="en-US" dirty="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09" charset="0"/>
                <a:ea typeface="+mn-ea"/>
                <a:cs typeface="+mn-cs"/>
              </a:rPr>
              <a:t>Both the structure and functioning of a computer are, in essence, simple. Figure 1.1</a:t>
            </a:r>
          </a:p>
          <a:p>
            <a:r>
              <a:rPr kumimoji="1" lang="en-US" sz="1200" kern="1200" baseline="0" dirty="0" smtClean="0">
                <a:solidFill>
                  <a:schemeClr val="tx1"/>
                </a:solidFill>
                <a:latin typeface="Times New Roman" pitchFamily="-109" charset="0"/>
                <a:ea typeface="+mn-ea"/>
                <a:cs typeface="+mn-cs"/>
              </a:rPr>
              <a:t>depicts the basic functions that a computer can perform. In general terms, there are</a:t>
            </a:r>
          </a:p>
          <a:p>
            <a:r>
              <a:rPr kumimoji="1" lang="en-US" sz="1200" kern="1200" baseline="0" dirty="0" smtClean="0">
                <a:solidFill>
                  <a:schemeClr val="tx1"/>
                </a:solidFill>
                <a:latin typeface="Times New Roman" pitchFamily="-109" charset="0"/>
                <a:ea typeface="+mn-ea"/>
                <a:cs typeface="+mn-cs"/>
              </a:rPr>
              <a:t>only four:</a:t>
            </a:r>
          </a:p>
          <a:p>
            <a:endParaRPr kumimoji="1" lang="en-US" sz="1200" kern="1200" baseline="0" dirty="0" smtClean="0">
              <a:solidFill>
                <a:schemeClr val="tx1"/>
              </a:solidFill>
              <a:latin typeface="Times New Roman" pitchFamily="-109" charset="0"/>
              <a:ea typeface="+mn-ea"/>
              <a:cs typeface="+mn-cs"/>
            </a:endParaRPr>
          </a:p>
          <a:p>
            <a:r>
              <a:rPr kumimoji="1" lang="en-US" sz="1200" kern="1200" baseline="0" dirty="0" smtClean="0">
                <a:solidFill>
                  <a:schemeClr val="tx1"/>
                </a:solidFill>
                <a:latin typeface="Times New Roman" pitchFamily="-109" charset="0"/>
                <a:ea typeface="+mn-ea"/>
                <a:cs typeface="+mn-cs"/>
              </a:rPr>
              <a:t>• Data processing</a:t>
            </a:r>
          </a:p>
          <a:p>
            <a:endParaRPr kumimoji="1" lang="en-US" sz="1200" kern="1200" baseline="0" dirty="0" smtClean="0">
              <a:solidFill>
                <a:schemeClr val="tx1"/>
              </a:solidFill>
              <a:latin typeface="Times New Roman" pitchFamily="-109" charset="0"/>
              <a:ea typeface="+mn-ea"/>
              <a:cs typeface="+mn-cs"/>
            </a:endParaRPr>
          </a:p>
          <a:p>
            <a:r>
              <a:rPr kumimoji="1" lang="en-US" sz="1200" kern="1200" baseline="0" dirty="0" smtClean="0">
                <a:solidFill>
                  <a:schemeClr val="tx1"/>
                </a:solidFill>
                <a:latin typeface="Times New Roman" pitchFamily="-109" charset="0"/>
                <a:ea typeface="+mn-ea"/>
                <a:cs typeface="+mn-cs"/>
              </a:rPr>
              <a:t>• Data storage</a:t>
            </a:r>
          </a:p>
          <a:p>
            <a:endParaRPr kumimoji="1" lang="en-US" sz="1200" kern="1200" baseline="0" dirty="0" smtClean="0">
              <a:solidFill>
                <a:schemeClr val="tx1"/>
              </a:solidFill>
              <a:latin typeface="Times New Roman" pitchFamily="-109" charset="0"/>
              <a:ea typeface="+mn-ea"/>
              <a:cs typeface="+mn-cs"/>
            </a:endParaRPr>
          </a:p>
          <a:p>
            <a:r>
              <a:rPr kumimoji="1" lang="en-US" sz="1200" kern="1200" baseline="0" dirty="0" smtClean="0">
                <a:solidFill>
                  <a:schemeClr val="tx1"/>
                </a:solidFill>
                <a:latin typeface="Times New Roman" pitchFamily="-109" charset="0"/>
                <a:ea typeface="+mn-ea"/>
                <a:cs typeface="+mn-cs"/>
              </a:rPr>
              <a:t>• Data movement</a:t>
            </a:r>
          </a:p>
          <a:p>
            <a:endParaRPr kumimoji="1" lang="en-US" sz="1200" kern="1200" baseline="0" dirty="0" smtClean="0">
              <a:solidFill>
                <a:schemeClr val="tx1"/>
              </a:solidFill>
              <a:latin typeface="Times New Roman" pitchFamily="-109" charset="0"/>
              <a:ea typeface="+mn-ea"/>
              <a:cs typeface="+mn-cs"/>
            </a:endParaRPr>
          </a:p>
          <a:p>
            <a:r>
              <a:rPr kumimoji="1" lang="en-US" sz="1200" kern="1200" baseline="0" dirty="0" smtClean="0">
                <a:solidFill>
                  <a:schemeClr val="tx1"/>
                </a:solidFill>
                <a:latin typeface="Times New Roman" pitchFamily="-109" charset="0"/>
                <a:ea typeface="+mn-ea"/>
                <a:cs typeface="+mn-cs"/>
              </a:rPr>
              <a:t>• Control</a:t>
            </a:r>
          </a:p>
          <a:p>
            <a:endParaRPr kumimoji="1" lang="en-US" sz="1200" kern="1200" baseline="0" dirty="0" smtClean="0">
              <a:solidFill>
                <a:schemeClr val="tx1"/>
              </a:solidFill>
              <a:latin typeface="Times New Roman" pitchFamily="-109" charset="0"/>
              <a:ea typeface="+mn-ea"/>
              <a:cs typeface="+mn-cs"/>
            </a:endParaRPr>
          </a:p>
          <a:p>
            <a:r>
              <a:rPr kumimoji="1" lang="en-US" sz="1200" kern="1200" baseline="0" dirty="0" smtClean="0">
                <a:solidFill>
                  <a:schemeClr val="tx1"/>
                </a:solidFill>
                <a:latin typeface="Times New Roman" pitchFamily="-109" charset="0"/>
                <a:ea typeface="+mn-ea"/>
                <a:cs typeface="+mn-cs"/>
              </a:rPr>
              <a:t>The computer, of course, must be able to </a:t>
            </a:r>
            <a:r>
              <a:rPr kumimoji="1" lang="en-US" sz="1200" b="1" kern="1200" baseline="0" dirty="0" smtClean="0">
                <a:solidFill>
                  <a:schemeClr val="tx1"/>
                </a:solidFill>
                <a:latin typeface="Times New Roman" pitchFamily="-109" charset="0"/>
                <a:ea typeface="+mn-ea"/>
                <a:cs typeface="+mn-cs"/>
              </a:rPr>
              <a:t>process data. </a:t>
            </a:r>
            <a:r>
              <a:rPr kumimoji="1" lang="en-US" sz="1200" b="0" kern="1200" baseline="0" dirty="0" smtClean="0">
                <a:solidFill>
                  <a:schemeClr val="tx1"/>
                </a:solidFill>
                <a:latin typeface="Times New Roman" pitchFamily="-109" charset="0"/>
                <a:ea typeface="+mn-ea"/>
                <a:cs typeface="+mn-cs"/>
              </a:rPr>
              <a:t>The data may take a wide</a:t>
            </a:r>
          </a:p>
          <a:p>
            <a:r>
              <a:rPr kumimoji="1" lang="en-US" sz="1200" kern="1200" baseline="0" dirty="0" smtClean="0">
                <a:solidFill>
                  <a:schemeClr val="tx1"/>
                </a:solidFill>
                <a:latin typeface="Times New Roman" pitchFamily="-109" charset="0"/>
                <a:ea typeface="+mn-ea"/>
                <a:cs typeface="+mn-cs"/>
              </a:rPr>
              <a:t>variety of forms, and the range of processing requirements is broad. However, we</a:t>
            </a:r>
          </a:p>
          <a:p>
            <a:r>
              <a:rPr kumimoji="1" lang="en-US" sz="1200" kern="1200" baseline="0" dirty="0" smtClean="0">
                <a:solidFill>
                  <a:schemeClr val="tx1"/>
                </a:solidFill>
                <a:latin typeface="Times New Roman" pitchFamily="-109" charset="0"/>
                <a:ea typeface="+mn-ea"/>
                <a:cs typeface="+mn-cs"/>
              </a:rPr>
              <a:t>shall see that there are only a few fundamental methods or types of data processing.</a:t>
            </a:r>
          </a:p>
          <a:p>
            <a:endParaRPr kumimoji="1" lang="en-US" sz="1200" kern="1200" baseline="0" dirty="0" smtClean="0">
              <a:solidFill>
                <a:schemeClr val="tx1"/>
              </a:solidFill>
              <a:latin typeface="Times New Roman" pitchFamily="-109" charset="0"/>
              <a:ea typeface="+mn-ea"/>
              <a:cs typeface="+mn-cs"/>
            </a:endParaRPr>
          </a:p>
          <a:p>
            <a:r>
              <a:rPr kumimoji="1" lang="en-US" sz="1200" kern="1200" baseline="0" dirty="0" smtClean="0">
                <a:solidFill>
                  <a:schemeClr val="tx1"/>
                </a:solidFill>
                <a:latin typeface="Times New Roman" pitchFamily="-109" charset="0"/>
                <a:ea typeface="+mn-ea"/>
                <a:cs typeface="+mn-cs"/>
              </a:rPr>
              <a:t>It is also essential that a computer </a:t>
            </a:r>
            <a:r>
              <a:rPr kumimoji="1" lang="en-US" sz="1200" b="1" kern="1200" baseline="0" dirty="0" smtClean="0">
                <a:solidFill>
                  <a:schemeClr val="tx1"/>
                </a:solidFill>
                <a:latin typeface="Times New Roman" pitchFamily="-109" charset="0"/>
                <a:ea typeface="+mn-ea"/>
                <a:cs typeface="+mn-cs"/>
              </a:rPr>
              <a:t>store data. </a:t>
            </a:r>
            <a:r>
              <a:rPr kumimoji="1" lang="en-US" sz="1200" b="0" kern="1200" baseline="0" dirty="0" smtClean="0">
                <a:solidFill>
                  <a:schemeClr val="tx1"/>
                </a:solidFill>
                <a:latin typeface="Times New Roman" pitchFamily="-109" charset="0"/>
                <a:ea typeface="+mn-ea"/>
                <a:cs typeface="+mn-cs"/>
              </a:rPr>
              <a:t>Even if the computer is processing</a:t>
            </a:r>
          </a:p>
          <a:p>
            <a:r>
              <a:rPr kumimoji="1" lang="en-US" sz="1200" kern="1200" baseline="0" dirty="0" smtClean="0">
                <a:solidFill>
                  <a:schemeClr val="tx1"/>
                </a:solidFill>
                <a:latin typeface="Times New Roman" pitchFamily="-109" charset="0"/>
                <a:ea typeface="+mn-ea"/>
                <a:cs typeface="+mn-cs"/>
              </a:rPr>
              <a:t>data on the fly (i.e., data come in and get processed, and the results go out</a:t>
            </a:r>
          </a:p>
          <a:p>
            <a:r>
              <a:rPr kumimoji="1" lang="en-US" sz="1200" kern="1200" baseline="0" dirty="0" smtClean="0">
                <a:solidFill>
                  <a:schemeClr val="tx1"/>
                </a:solidFill>
                <a:latin typeface="Times New Roman" pitchFamily="-109" charset="0"/>
                <a:ea typeface="+mn-ea"/>
                <a:cs typeface="+mn-cs"/>
              </a:rPr>
              <a:t>immediately), the computer must temporarily store at least those pieces of data</a:t>
            </a:r>
          </a:p>
          <a:p>
            <a:r>
              <a:rPr kumimoji="1" lang="en-US" sz="1200" kern="1200" baseline="0" dirty="0" smtClean="0">
                <a:solidFill>
                  <a:schemeClr val="tx1"/>
                </a:solidFill>
                <a:latin typeface="Times New Roman" pitchFamily="-109" charset="0"/>
                <a:ea typeface="+mn-ea"/>
                <a:cs typeface="+mn-cs"/>
              </a:rPr>
              <a:t>that are being worked on at any given moment. Thus, there is at least a short-term</a:t>
            </a:r>
          </a:p>
          <a:p>
            <a:r>
              <a:rPr kumimoji="1" lang="en-US" sz="1200" kern="1200" baseline="0" dirty="0" smtClean="0">
                <a:solidFill>
                  <a:schemeClr val="tx1"/>
                </a:solidFill>
                <a:latin typeface="Times New Roman" pitchFamily="-109" charset="0"/>
                <a:ea typeface="+mn-ea"/>
                <a:cs typeface="+mn-cs"/>
              </a:rPr>
              <a:t>data storage function. Equally important, the computer performs a long-term data</a:t>
            </a:r>
          </a:p>
          <a:p>
            <a:r>
              <a:rPr kumimoji="1" lang="en-US" sz="1200" kern="1200" baseline="0" dirty="0" smtClean="0">
                <a:solidFill>
                  <a:schemeClr val="tx1"/>
                </a:solidFill>
                <a:latin typeface="Times New Roman" pitchFamily="-109" charset="0"/>
                <a:ea typeface="+mn-ea"/>
                <a:cs typeface="+mn-cs"/>
              </a:rPr>
              <a:t>storage function. Files of data are stored on the computer for subsequent retrieval</a:t>
            </a:r>
          </a:p>
          <a:p>
            <a:r>
              <a:rPr kumimoji="1" lang="en-US" sz="1200" kern="1200" baseline="0" dirty="0" smtClean="0">
                <a:solidFill>
                  <a:schemeClr val="tx1"/>
                </a:solidFill>
                <a:latin typeface="Times New Roman" pitchFamily="-109" charset="0"/>
                <a:ea typeface="+mn-ea"/>
                <a:cs typeface="+mn-cs"/>
              </a:rPr>
              <a:t>and update.</a:t>
            </a:r>
          </a:p>
          <a:p>
            <a:endParaRPr kumimoji="1" lang="en-US" sz="1200" kern="1200" baseline="0" dirty="0" smtClean="0">
              <a:solidFill>
                <a:schemeClr val="tx1"/>
              </a:solidFill>
              <a:latin typeface="Times New Roman" pitchFamily="-109" charset="0"/>
              <a:ea typeface="+mn-ea"/>
              <a:cs typeface="+mn-cs"/>
            </a:endParaRPr>
          </a:p>
          <a:p>
            <a:r>
              <a:rPr kumimoji="1" lang="en-US" sz="1200" kern="1200" baseline="0" dirty="0" smtClean="0">
                <a:solidFill>
                  <a:schemeClr val="tx1"/>
                </a:solidFill>
                <a:latin typeface="Times New Roman" pitchFamily="-109" charset="0"/>
                <a:ea typeface="+mn-ea"/>
                <a:cs typeface="+mn-cs"/>
              </a:rPr>
              <a:t>The computer must be able to </a:t>
            </a:r>
            <a:r>
              <a:rPr kumimoji="1" lang="en-US" sz="1200" b="1" kern="1200" baseline="0" dirty="0" smtClean="0">
                <a:solidFill>
                  <a:schemeClr val="tx1"/>
                </a:solidFill>
                <a:latin typeface="Times New Roman" pitchFamily="-109" charset="0"/>
                <a:ea typeface="+mn-ea"/>
                <a:cs typeface="+mn-cs"/>
              </a:rPr>
              <a:t>move data </a:t>
            </a:r>
            <a:r>
              <a:rPr kumimoji="1" lang="en-US" sz="1200" b="0" kern="1200" baseline="0" dirty="0" smtClean="0">
                <a:solidFill>
                  <a:schemeClr val="tx1"/>
                </a:solidFill>
                <a:latin typeface="Times New Roman" pitchFamily="-109" charset="0"/>
                <a:ea typeface="+mn-ea"/>
                <a:cs typeface="+mn-cs"/>
              </a:rPr>
              <a:t>between itself and the outside</a:t>
            </a:r>
          </a:p>
          <a:p>
            <a:r>
              <a:rPr kumimoji="1" lang="en-US" sz="1200" kern="1200" baseline="0" dirty="0" smtClean="0">
                <a:solidFill>
                  <a:schemeClr val="tx1"/>
                </a:solidFill>
                <a:latin typeface="Times New Roman" pitchFamily="-109" charset="0"/>
                <a:ea typeface="+mn-ea"/>
                <a:cs typeface="+mn-cs"/>
              </a:rPr>
              <a:t>world. The computer’s operating environment consists of devices that serve as</a:t>
            </a:r>
          </a:p>
          <a:p>
            <a:r>
              <a:rPr kumimoji="1" lang="en-US" sz="1200" kern="1200" baseline="0" dirty="0" smtClean="0">
                <a:solidFill>
                  <a:schemeClr val="tx1"/>
                </a:solidFill>
                <a:latin typeface="Times New Roman" pitchFamily="-109" charset="0"/>
                <a:ea typeface="+mn-ea"/>
                <a:cs typeface="+mn-cs"/>
              </a:rPr>
              <a:t>either sources or destinations of data. When data are received from or delivered to</a:t>
            </a:r>
          </a:p>
          <a:p>
            <a:r>
              <a:rPr kumimoji="1" lang="en-US" sz="1200" kern="1200" baseline="0" dirty="0" smtClean="0">
                <a:solidFill>
                  <a:schemeClr val="tx1"/>
                </a:solidFill>
                <a:latin typeface="Times New Roman" pitchFamily="-109" charset="0"/>
                <a:ea typeface="+mn-ea"/>
                <a:cs typeface="+mn-cs"/>
              </a:rPr>
              <a:t>a device that is directly connected to the computer, the process is known as </a:t>
            </a:r>
            <a:r>
              <a:rPr kumimoji="1" lang="en-US" sz="1200" i="1" kern="1200" baseline="0" dirty="0" smtClean="0">
                <a:solidFill>
                  <a:schemeClr val="tx1"/>
                </a:solidFill>
                <a:latin typeface="Times New Roman" pitchFamily="-109" charset="0"/>
                <a:ea typeface="+mn-ea"/>
                <a:cs typeface="+mn-cs"/>
              </a:rPr>
              <a:t>input–</a:t>
            </a:r>
          </a:p>
          <a:p>
            <a:r>
              <a:rPr kumimoji="1" lang="en-US" sz="1200" i="1" kern="1200" baseline="0" dirty="0" smtClean="0">
                <a:solidFill>
                  <a:schemeClr val="tx1"/>
                </a:solidFill>
                <a:latin typeface="Times New Roman" pitchFamily="-109" charset="0"/>
                <a:ea typeface="+mn-ea"/>
                <a:cs typeface="+mn-cs"/>
              </a:rPr>
              <a:t>output (I/O), and the device is referred to as a peripheral. When data are moved</a:t>
            </a:r>
          </a:p>
          <a:p>
            <a:r>
              <a:rPr kumimoji="1" lang="en-US" sz="1200" kern="1200" baseline="0" dirty="0" smtClean="0">
                <a:solidFill>
                  <a:schemeClr val="tx1"/>
                </a:solidFill>
                <a:latin typeface="Times New Roman" pitchFamily="-109" charset="0"/>
                <a:ea typeface="+mn-ea"/>
                <a:cs typeface="+mn-cs"/>
              </a:rPr>
              <a:t>over longer distances, to or from a remote device, the process is known as </a:t>
            </a:r>
            <a:r>
              <a:rPr kumimoji="1" lang="en-US" sz="1200" i="1" kern="1200" baseline="0" dirty="0" smtClean="0">
                <a:solidFill>
                  <a:schemeClr val="tx1"/>
                </a:solidFill>
                <a:latin typeface="Times New Roman" pitchFamily="-109" charset="0"/>
                <a:ea typeface="+mn-ea"/>
                <a:cs typeface="+mn-cs"/>
              </a:rPr>
              <a:t>data</a:t>
            </a:r>
          </a:p>
          <a:p>
            <a:r>
              <a:rPr kumimoji="1" lang="en-US" sz="1200" i="1" kern="1200" baseline="0" dirty="0" smtClean="0">
                <a:solidFill>
                  <a:schemeClr val="tx1"/>
                </a:solidFill>
                <a:latin typeface="Times New Roman" pitchFamily="-109" charset="0"/>
                <a:ea typeface="+mn-ea"/>
                <a:cs typeface="+mn-cs"/>
              </a:rPr>
              <a:t>communications.</a:t>
            </a:r>
          </a:p>
          <a:p>
            <a:endParaRPr kumimoji="1" lang="en-US" sz="1200" kern="1200" baseline="0" dirty="0" smtClean="0">
              <a:solidFill>
                <a:schemeClr val="tx1"/>
              </a:solidFill>
              <a:latin typeface="Times New Roman" pitchFamily="-109" charset="0"/>
              <a:ea typeface="+mn-ea"/>
              <a:cs typeface="+mn-cs"/>
            </a:endParaRPr>
          </a:p>
          <a:p>
            <a:r>
              <a:rPr kumimoji="1" lang="en-US" sz="1200" kern="1200" baseline="0" dirty="0" smtClean="0">
                <a:solidFill>
                  <a:schemeClr val="tx1"/>
                </a:solidFill>
                <a:latin typeface="Times New Roman" pitchFamily="-109" charset="0"/>
                <a:ea typeface="+mn-ea"/>
                <a:cs typeface="+mn-cs"/>
              </a:rPr>
              <a:t>Finally, there must be </a:t>
            </a:r>
            <a:r>
              <a:rPr kumimoji="1" lang="en-US" sz="1200" b="1" kern="1200" baseline="0" dirty="0" smtClean="0">
                <a:solidFill>
                  <a:schemeClr val="tx1"/>
                </a:solidFill>
                <a:latin typeface="Times New Roman" pitchFamily="-109" charset="0"/>
                <a:ea typeface="+mn-ea"/>
                <a:cs typeface="+mn-cs"/>
              </a:rPr>
              <a:t>control </a:t>
            </a:r>
            <a:r>
              <a:rPr kumimoji="1" lang="en-US" sz="1200" b="0" kern="1200" baseline="0" dirty="0" smtClean="0">
                <a:solidFill>
                  <a:schemeClr val="tx1"/>
                </a:solidFill>
                <a:latin typeface="Times New Roman" pitchFamily="-109" charset="0"/>
                <a:ea typeface="+mn-ea"/>
                <a:cs typeface="+mn-cs"/>
              </a:rPr>
              <a:t>of these three functions. Ultimately, this control</a:t>
            </a:r>
          </a:p>
          <a:p>
            <a:r>
              <a:rPr kumimoji="1" lang="en-US" sz="1200" kern="1200" baseline="0" dirty="0" smtClean="0">
                <a:solidFill>
                  <a:schemeClr val="tx1"/>
                </a:solidFill>
                <a:latin typeface="Times New Roman" pitchFamily="-109" charset="0"/>
                <a:ea typeface="+mn-ea"/>
                <a:cs typeface="+mn-cs"/>
              </a:rPr>
              <a:t>is exercised by the individual(s) who provides the computer with instructions. Within</a:t>
            </a:r>
          </a:p>
          <a:p>
            <a:r>
              <a:rPr kumimoji="1" lang="en-US" sz="1200" kern="1200" baseline="0" dirty="0" smtClean="0">
                <a:solidFill>
                  <a:schemeClr val="tx1"/>
                </a:solidFill>
                <a:latin typeface="Times New Roman" pitchFamily="-109" charset="0"/>
                <a:ea typeface="+mn-ea"/>
                <a:cs typeface="+mn-cs"/>
              </a:rPr>
              <a:t>the computer, a control unit manages the computer’s resources and orchestrates the</a:t>
            </a:r>
          </a:p>
          <a:p>
            <a:r>
              <a:rPr kumimoji="1" lang="en-US" sz="1200" kern="1200" baseline="0" dirty="0" smtClean="0">
                <a:solidFill>
                  <a:schemeClr val="tx1"/>
                </a:solidFill>
                <a:latin typeface="Times New Roman" pitchFamily="-109" charset="0"/>
                <a:ea typeface="+mn-ea"/>
                <a:cs typeface="+mn-cs"/>
              </a:rPr>
              <a:t>performance of its functional parts in response to those instructions.</a:t>
            </a:r>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2FBD03-0222-8746-BCBE-67129A3E06F8}" type="slidenum">
              <a:rPr lang="en-US"/>
              <a:pPr/>
              <a:t>8</a:t>
            </a:fld>
            <a:endParaRPr lang="en-US" dirty="0"/>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09" charset="0"/>
                <a:ea typeface="+mn-ea"/>
                <a:cs typeface="+mn-cs"/>
              </a:rPr>
              <a:t>At this general level of discussion, the number of possible operations that</a:t>
            </a:r>
          </a:p>
          <a:p>
            <a:r>
              <a:rPr kumimoji="1" lang="en-US" sz="1200" kern="1200" baseline="0" dirty="0" smtClean="0">
                <a:solidFill>
                  <a:schemeClr val="tx1"/>
                </a:solidFill>
                <a:latin typeface="Times New Roman" pitchFamily="-109" charset="0"/>
                <a:ea typeface="+mn-ea"/>
                <a:cs typeface="+mn-cs"/>
              </a:rPr>
              <a:t>can be performed is few. Figure 1.2 depicts the four possible types of operations.</a:t>
            </a:r>
          </a:p>
          <a:p>
            <a:r>
              <a:rPr kumimoji="1" lang="en-US" sz="1200" kern="1200" baseline="0" dirty="0" smtClean="0">
                <a:solidFill>
                  <a:schemeClr val="tx1"/>
                </a:solidFill>
                <a:latin typeface="Times New Roman" pitchFamily="-109" charset="0"/>
                <a:ea typeface="+mn-ea"/>
                <a:cs typeface="+mn-cs"/>
              </a:rPr>
              <a:t>The computer can function as a data movement device (Figure 1.2a), simply</a:t>
            </a:r>
          </a:p>
          <a:p>
            <a:r>
              <a:rPr kumimoji="1" lang="en-US" sz="1200" kern="1200" baseline="0" dirty="0" smtClean="0">
                <a:solidFill>
                  <a:schemeClr val="tx1"/>
                </a:solidFill>
                <a:latin typeface="Times New Roman" pitchFamily="-109" charset="0"/>
                <a:ea typeface="+mn-ea"/>
                <a:cs typeface="+mn-cs"/>
              </a:rPr>
              <a:t>transferring data from one peripheral or communication line to another.</a:t>
            </a:r>
          </a:p>
          <a:p>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E66782-DEDC-6847-8EDB-7E7544C9FF31}" type="slidenum">
              <a:rPr lang="en-US"/>
              <a:pPr/>
              <a:t>9</a:t>
            </a:fld>
            <a:endParaRPr lang="en-US" dirty="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09" charset="0"/>
                <a:ea typeface="+mn-ea"/>
                <a:cs typeface="+mn-cs"/>
              </a:rPr>
              <a:t>It can also function as a data storage device (Figure 1.2b), with data transferred from</a:t>
            </a:r>
          </a:p>
          <a:p>
            <a:r>
              <a:rPr kumimoji="1" lang="en-US" sz="1200" kern="1200" baseline="0" dirty="0" smtClean="0">
                <a:solidFill>
                  <a:schemeClr val="tx1"/>
                </a:solidFill>
                <a:latin typeface="Times New Roman" pitchFamily="-109" charset="0"/>
                <a:ea typeface="+mn-ea"/>
                <a:cs typeface="+mn-cs"/>
              </a:rPr>
              <a:t>the external environment to computer storage (read) and vice versa (write).</a:t>
            </a:r>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endParaRPr/>
          </a:p>
        </p:txBody>
      </p:sp>
      <p:sp>
        <p:nvSpPr>
          <p:cNvPr id="6" name="Footer Placeholder 5"/>
          <p:cNvSpPr>
            <a:spLocks noGrp="1"/>
          </p:cNvSpPr>
          <p:nvPr>
            <p:ph type="ftr" sz="quarter" idx="11"/>
          </p:nvPr>
        </p:nvSpPr>
        <p:spPr>
          <a:xfrm>
            <a:off x="3859305" y="6423585"/>
            <a:ext cx="3316941" cy="365125"/>
          </a:xfrm>
        </p:spPr>
        <p:txBody>
          <a:bodyPr/>
          <a:lstStyle/>
          <a:p>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smtClean="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smtClean="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alphaModFix amt="70000"/>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3" r:id="rId20"/>
  </p:sldLayoutIdLst>
  <p:hf hdr="0" ftr="0" dt="0"/>
  <p:txStyles>
    <p:titleStyle>
      <a:lvl1pPr algn="l" defTabSz="914400" rtl="0" eaLnBrk="1" latinLnBrk="0" hangingPunct="1">
        <a:spcBef>
          <a:spcPct val="0"/>
        </a:spcBef>
        <a:buNone/>
        <a:defRPr sz="3600" b="1"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df"/><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image" Target="../media/image9.pdf"/><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5.pdf"/><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image" Target="../media/image9.pdf"/><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df"/><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9.pdf"/><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comments" Target="../comments/comment5.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WilliamStallings.com/COA/COA9e.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williamstallings.com/StudentSupport.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comments" Target="../comments/commen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comments" Target="../comments/comment3.xml"/></Relationships>
</file>

<file path=ppt/slides/_rels/slide8.xml.rels><?xml version="1.0" encoding="UTF-8" standalone="yes"?>
<Relationships xmlns="http://schemas.openxmlformats.org/package/2006/relationships"><Relationship Id="rId3" Type="http://schemas.openxmlformats.org/officeDocument/2006/relationships/image" Target="../media/image7.pdf"/><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comments" Target="../comments/comment4.xml"/><Relationship Id="rId5" Type="http://schemas.openxmlformats.org/officeDocument/2006/relationships/image" Target="../media/image9.pdf"/><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1.pdf"/><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9.pdf"/><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214282" y="5857892"/>
            <a:ext cx="8715436" cy="857256"/>
          </a:xfrm>
        </p:spPr>
        <p:txBody>
          <a:bodyPr>
            <a:normAutofit fontScale="90000"/>
          </a:bodyPr>
          <a:lstStyle/>
          <a:p>
            <a:r>
              <a:rPr lang="en-GB" dirty="0" smtClean="0"/>
              <a:t>William Stallings, Computer </a:t>
            </a:r>
            <a:r>
              <a:rPr lang="en-GB" dirty="0"/>
              <a:t>Organization </a:t>
            </a:r>
            <a:r>
              <a:rPr lang="en-GB" dirty="0" smtClean="0"/>
              <a:t> and  Architecture. 9</a:t>
            </a:r>
            <a:r>
              <a:rPr lang="en-GB" baseline="30000" dirty="0" smtClean="0"/>
              <a:t>th</a:t>
            </a:r>
            <a:r>
              <a:rPr lang="en-GB" dirty="0" smtClean="0"/>
              <a:t> Edition</a:t>
            </a:r>
            <a:endParaRPr lang="en-GB" dirty="0"/>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
        <p:nvSpPr>
          <p:cNvPr id="5" name="Title 8"/>
          <p:cNvSpPr txBox="1">
            <a:spLocks/>
          </p:cNvSpPr>
          <p:nvPr/>
        </p:nvSpPr>
        <p:spPr>
          <a:xfrm>
            <a:off x="285720" y="4738422"/>
            <a:ext cx="8501122" cy="833718"/>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j-lt"/>
                <a:ea typeface="+mj-ea"/>
                <a:cs typeface="+mj-cs"/>
              </a:rPr>
              <a:t>Chapter 1: Introduction</a:t>
            </a:r>
            <a:endParaRPr kumimoji="0" lang="en-US" sz="54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80555" y="571480"/>
            <a:ext cx="3255264" cy="1971684"/>
          </a:xfrm>
          <a:noFill/>
        </p:spPr>
        <p:txBody>
          <a:bodyPr>
            <a:normAutofit fontScale="90000"/>
          </a:bodyPr>
          <a:lstStyle/>
          <a:p>
            <a:r>
              <a:rPr lang="en-GB" sz="2889" dirty="0" smtClean="0"/>
              <a:t/>
            </a:r>
            <a:br>
              <a:rPr lang="en-GB" sz="2889" dirty="0" smtClean="0"/>
            </a:br>
            <a:r>
              <a:rPr lang="en-GB" sz="2889" dirty="0" smtClean="0"/>
              <a:t/>
            </a:r>
            <a:br>
              <a:rPr lang="en-GB" sz="2889" dirty="0" smtClean="0"/>
            </a:br>
            <a:r>
              <a:rPr lang="en-GB" sz="2889" dirty="0" smtClean="0"/>
              <a:t/>
            </a:r>
            <a:br>
              <a:rPr lang="en-GB" sz="2889" dirty="0" smtClean="0"/>
            </a:br>
            <a:r>
              <a:rPr lang="en-GB" sz="2889" dirty="0" smtClean="0"/>
              <a:t/>
            </a:r>
            <a:br>
              <a:rPr lang="en-GB" sz="2889" dirty="0" smtClean="0"/>
            </a:br>
            <a:r>
              <a:rPr lang="en-GB" sz="2889" dirty="0" smtClean="0"/>
              <a:t/>
            </a:r>
            <a:br>
              <a:rPr lang="en-GB" sz="2889" dirty="0" smtClean="0"/>
            </a:br>
            <a:r>
              <a:rPr lang="en-GB" sz="2889" dirty="0" smtClean="0"/>
              <a:t/>
            </a:r>
            <a:br>
              <a:rPr lang="en-GB" sz="2889" dirty="0" smtClean="0"/>
            </a:br>
            <a:r>
              <a:rPr lang="en-GB" sz="2889" dirty="0" smtClean="0"/>
              <a:t/>
            </a:r>
            <a:br>
              <a:rPr lang="en-GB" sz="2889" dirty="0" smtClean="0"/>
            </a:br>
            <a:r>
              <a:rPr lang="en-GB" sz="2889" dirty="0" smtClean="0"/>
              <a:t/>
            </a:r>
            <a:br>
              <a:rPr lang="en-GB" sz="2889" dirty="0" smtClean="0"/>
            </a:br>
            <a:r>
              <a:rPr lang="en-GB" sz="2889" dirty="0" smtClean="0"/>
              <a:t/>
            </a:r>
            <a:br>
              <a:rPr lang="en-GB" sz="2889" dirty="0" smtClean="0"/>
            </a:br>
            <a:r>
              <a:rPr lang="en-GB" sz="2889" dirty="0" smtClean="0"/>
              <a:t/>
            </a:r>
            <a:br>
              <a:rPr lang="en-GB" sz="2889" dirty="0" smtClean="0"/>
            </a:br>
            <a:r>
              <a:rPr lang="en-GB" sz="2889" dirty="0" smtClean="0"/>
              <a:t/>
            </a:r>
            <a:br>
              <a:rPr lang="en-GB" sz="2889" dirty="0" smtClean="0"/>
            </a:br>
            <a:r>
              <a:rPr lang="en-GB" sz="2889" dirty="0" smtClean="0"/>
              <a:t/>
            </a:r>
            <a:br>
              <a:rPr lang="en-GB" sz="2889" dirty="0" smtClean="0"/>
            </a:br>
            <a:r>
              <a:rPr lang="en-GB" sz="2889" dirty="0" smtClean="0"/>
              <a:t>Operations</a:t>
            </a:r>
            <a:r>
              <a:rPr lang="en-GB" dirty="0" smtClean="0"/>
              <a:t/>
            </a:r>
            <a:br>
              <a:rPr lang="en-GB" dirty="0" smtClean="0"/>
            </a:br>
            <a:r>
              <a:rPr lang="en-GB" smtClean="0"/>
              <a:t/>
            </a:r>
            <a:br>
              <a:rPr lang="en-GB" smtClean="0"/>
            </a:br>
            <a:r>
              <a:rPr lang="en-GB" sz="2889" smtClean="0"/>
              <a:t>               </a:t>
            </a:r>
            <a:r>
              <a:rPr lang="en-GB" sz="2889" dirty="0" smtClean="0"/>
              <a:t>(</a:t>
            </a:r>
            <a:r>
              <a:rPr lang="en-GB" sz="2889" dirty="0"/>
              <a:t>c)</a:t>
            </a:r>
            <a:r>
              <a:rPr lang="en-GB" sz="2889" dirty="0" smtClean="0"/>
              <a:t/>
            </a:r>
            <a:br>
              <a:rPr lang="en-GB" sz="2889" dirty="0" smtClean="0"/>
            </a:br>
            <a:r>
              <a:rPr lang="en-GB" sz="2889" dirty="0" smtClean="0"/>
              <a:t>    Data movement</a:t>
            </a:r>
            <a:endParaRPr lang="en-GB" sz="2889" dirty="0"/>
          </a:p>
        </p:txBody>
      </p:sp>
      <p:pic>
        <p:nvPicPr>
          <p:cNvPr id="6" name="Picture 5" descr="f2.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3529" t="46364" r="50588" b="10909"/>
              <a:stretch>
                <a:fillRect/>
              </a:stretch>
            </p:blipFill>
          </mc:Choice>
          <mc:Fallback>
            <p:blipFill>
              <a:blip r:embed="rId4"/>
              <a:srcRect l="3529" t="46364" r="50588" b="10909"/>
              <a:stretch>
                <a:fillRect/>
              </a:stretch>
            </p:blipFill>
          </mc:Fallback>
        </mc:AlternateContent>
        <p:spPr>
          <a:xfrm>
            <a:off x="3354876" y="-381000"/>
            <a:ext cx="5789124" cy="6976636"/>
          </a:xfrm>
          <a:prstGeom prst="rect">
            <a:avLst/>
          </a:prstGeom>
        </p:spPr>
      </p:pic>
      <p:cxnSp>
        <p:nvCxnSpPr>
          <p:cNvPr id="8" name="Straight Connector 7"/>
          <p:cNvCxnSpPr/>
          <p:nvPr/>
        </p:nvCxnSpPr>
        <p:spPr>
          <a:xfrm>
            <a:off x="533400" y="1355710"/>
            <a:ext cx="1600200" cy="158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pic>
        <p:nvPicPr>
          <p:cNvPr id="10" name="Picture 9" descr="f2.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5"/>
              <a:srcRect l="21176" t="88182" r="20000" b="3636"/>
              <a:stretch>
                <a:fillRect/>
              </a:stretch>
            </p:blipFill>
          </mc:Choice>
          <mc:Fallback>
            <p:blipFill>
              <a:blip r:embed="rId4"/>
              <a:srcRect l="21176" t="88182" r="20000" b="3636"/>
              <a:stretch>
                <a:fillRect/>
              </a:stretch>
            </p:blipFill>
          </mc:Fallback>
        </mc:AlternateContent>
        <p:spPr>
          <a:xfrm>
            <a:off x="4724400" y="6296907"/>
            <a:ext cx="3117307" cy="561093"/>
          </a:xfrm>
          <a:prstGeom prst="rect">
            <a:avLst/>
          </a:prstGeom>
        </p:spPr>
      </p:pic>
      <p:sp>
        <p:nvSpPr>
          <p:cNvPr id="7" name="Rectangle 6"/>
          <p:cNvSpPr/>
          <p:nvPr/>
        </p:nvSpPr>
        <p:spPr>
          <a:xfrm>
            <a:off x="5000628" y="5715016"/>
            <a:ext cx="816249" cy="461665"/>
          </a:xfrm>
          <a:prstGeom prst="rect">
            <a:avLst/>
          </a:prstGeom>
        </p:spPr>
        <p:txBody>
          <a:bodyPr wrap="none">
            <a:spAutoFit/>
          </a:bodyPr>
          <a:lstStyle/>
          <a:p>
            <a:r>
              <a:rPr kumimoji="1" lang="en-US" dirty="0" smtClean="0"/>
              <a:t>write</a:t>
            </a:r>
            <a:endParaRPr lang="en-US" dirty="0"/>
          </a:p>
        </p:txBody>
      </p:sp>
      <p:sp>
        <p:nvSpPr>
          <p:cNvPr id="9" name="Rectangle 8"/>
          <p:cNvSpPr/>
          <p:nvPr/>
        </p:nvSpPr>
        <p:spPr>
          <a:xfrm>
            <a:off x="4501285" y="4181781"/>
            <a:ext cx="713657" cy="461665"/>
          </a:xfrm>
          <a:prstGeom prst="rect">
            <a:avLst/>
          </a:prstGeom>
        </p:spPr>
        <p:txBody>
          <a:bodyPr wrap="none">
            <a:spAutoFit/>
          </a:bodyPr>
          <a:lstStyle/>
          <a:p>
            <a:r>
              <a:rPr kumimoji="1" lang="en-US" dirty="0" smtClean="0"/>
              <a:t>read</a:t>
            </a:r>
            <a:endParaRPr lang="en-US" dirty="0"/>
          </a:p>
        </p:txBody>
      </p:sp>
      <p:sp>
        <p:nvSpPr>
          <p:cNvPr id="11" name="Rectangle 10"/>
          <p:cNvSpPr/>
          <p:nvPr/>
        </p:nvSpPr>
        <p:spPr>
          <a:xfrm>
            <a:off x="7715272" y="5929330"/>
            <a:ext cx="1242648" cy="461665"/>
          </a:xfrm>
          <a:prstGeom prst="rect">
            <a:avLst/>
          </a:prstGeom>
        </p:spPr>
        <p:txBody>
          <a:bodyPr wrap="none">
            <a:spAutoFit/>
          </a:bodyPr>
          <a:lstStyle/>
          <a:p>
            <a:r>
              <a:rPr kumimoji="1" lang="en-US" dirty="0" smtClean="0"/>
              <a:t>compute</a:t>
            </a:r>
            <a:endParaRPr lang="en-US" dirty="0"/>
          </a:p>
        </p:txBody>
      </p:sp>
      <p:sp>
        <p:nvSpPr>
          <p:cNvPr id="12" name="Rectangle 11"/>
          <p:cNvSpPr/>
          <p:nvPr/>
        </p:nvSpPr>
        <p:spPr>
          <a:xfrm>
            <a:off x="285720" y="3857628"/>
            <a:ext cx="3357586" cy="24288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t>Building block</a:t>
            </a:r>
            <a:r>
              <a:rPr lang="en-US" dirty="0" smtClean="0"/>
              <a:t>:</a:t>
            </a:r>
          </a:p>
          <a:p>
            <a:pPr algn="ctr"/>
            <a:r>
              <a:rPr lang="en-US" dirty="0" smtClean="0"/>
              <a:t>Open the Calculator to compute some numeric operations. Give your explanation</a:t>
            </a:r>
            <a:endParaRPr lang="en-US" dirty="0"/>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80555" y="838200"/>
            <a:ext cx="3255264" cy="3124200"/>
          </a:xfrm>
          <a:noFill/>
        </p:spPr>
        <p:txBody>
          <a:bodyPr>
            <a:normAutofit/>
          </a:bodyPr>
          <a:lstStyle/>
          <a:p>
            <a:r>
              <a:rPr lang="en-GB" dirty="0" smtClean="0"/>
              <a:t>Operations</a:t>
            </a:r>
            <a:br>
              <a:rPr lang="en-GB" dirty="0" smtClean="0"/>
            </a:br>
            <a:r>
              <a:rPr lang="en-GB" dirty="0" smtClean="0"/>
              <a:t/>
            </a:r>
            <a:br>
              <a:rPr lang="en-GB" dirty="0" smtClean="0"/>
            </a:br>
            <a:r>
              <a:rPr lang="en-GB" dirty="0" smtClean="0"/>
              <a:t/>
            </a:r>
            <a:br>
              <a:rPr lang="en-GB" dirty="0" smtClean="0"/>
            </a:br>
            <a:r>
              <a:rPr lang="en-GB" dirty="0" smtClean="0"/>
              <a:t>	    (</a:t>
            </a:r>
            <a:r>
              <a:rPr lang="en-GB" dirty="0"/>
              <a:t>d)</a:t>
            </a:r>
            <a:r>
              <a:rPr lang="en-GB" dirty="0" smtClean="0"/>
              <a:t/>
            </a:r>
            <a:br>
              <a:rPr lang="en-GB" dirty="0" smtClean="0"/>
            </a:br>
            <a:r>
              <a:rPr lang="en-GB" dirty="0" smtClean="0"/>
              <a:t>	Control</a:t>
            </a:r>
            <a:endParaRPr lang="en-GB" dirty="0"/>
          </a:p>
        </p:txBody>
      </p:sp>
      <p:pic>
        <p:nvPicPr>
          <p:cNvPr id="6" name="Picture 5" descr="f2.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52941" t="47273" r="4706" b="10000"/>
              <a:stretch>
                <a:fillRect/>
              </a:stretch>
            </p:blipFill>
          </mc:Choice>
          <mc:Fallback>
            <p:blipFill>
              <a:blip r:embed="rId4"/>
              <a:srcRect l="52941" t="47273" r="4706" b="10000"/>
              <a:stretch>
                <a:fillRect/>
              </a:stretch>
            </p:blipFill>
          </mc:Fallback>
        </mc:AlternateContent>
        <p:spPr>
          <a:xfrm>
            <a:off x="3650974" y="-313569"/>
            <a:ext cx="5493026" cy="7171569"/>
          </a:xfrm>
          <a:prstGeom prst="rect">
            <a:avLst/>
          </a:prstGeom>
        </p:spPr>
      </p:pic>
      <p:cxnSp>
        <p:nvCxnSpPr>
          <p:cNvPr id="8" name="Straight Connector 7"/>
          <p:cNvCxnSpPr/>
          <p:nvPr/>
        </p:nvCxnSpPr>
        <p:spPr>
          <a:xfrm>
            <a:off x="533400" y="2438400"/>
            <a:ext cx="1600200" cy="158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pic>
        <p:nvPicPr>
          <p:cNvPr id="10" name="Picture 9" descr="f2.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5"/>
              <a:srcRect l="21176" t="88182" r="20000" b="3636"/>
              <a:stretch>
                <a:fillRect/>
              </a:stretch>
            </p:blipFill>
          </mc:Choice>
          <mc:Fallback>
            <p:blipFill>
              <a:blip r:embed="rId4"/>
              <a:srcRect l="21176" t="88182" r="20000" b="3636"/>
              <a:stretch>
                <a:fillRect/>
              </a:stretch>
            </p:blipFill>
          </mc:Fallback>
        </mc:AlternateContent>
        <p:spPr>
          <a:xfrm>
            <a:off x="4495800" y="6296907"/>
            <a:ext cx="3117307" cy="561093"/>
          </a:xfrm>
          <a:prstGeom prst="rect">
            <a:avLst/>
          </a:prstGeom>
        </p:spPr>
      </p:pic>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629400" y="2895600"/>
            <a:ext cx="2514600" cy="1524000"/>
          </a:xfrm>
        </p:spPr>
        <p:txBody>
          <a:bodyPr>
            <a:noAutofit/>
          </a:bodyPr>
          <a:lstStyle/>
          <a:p>
            <a:pPr algn="ctr"/>
            <a:r>
              <a:rPr lang="en-US" dirty="0" smtClean="0">
                <a:effectLst>
                  <a:outerShdw blurRad="38100" dist="38100" dir="2700000" algn="tl">
                    <a:srgbClr val="000000">
                      <a:alpha val="43137"/>
                    </a:srgbClr>
                  </a:outerShdw>
                </a:effectLst>
              </a:rPr>
              <a:t>The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Computer</a:t>
            </a:r>
            <a:br>
              <a:rPr lang="en-US" dirty="0" smtClean="0">
                <a:effectLst>
                  <a:outerShdw blurRad="38100" dist="38100" dir="2700000" algn="tl">
                    <a:srgbClr val="000000">
                      <a:alpha val="43137"/>
                    </a:srgbClr>
                  </a:outerShdw>
                </a:effectLst>
              </a:rPr>
            </a:br>
            <a:endParaRPr lang="en-US" dirty="0">
              <a:effectLst>
                <a:outerShdw blurRad="38100" dist="38100" dir="2700000" algn="tl">
                  <a:srgbClr val="000000">
                    <a:alpha val="43137"/>
                  </a:srgbClr>
                </a:outerShdw>
              </a:effectLst>
            </a:endParaRPr>
          </a:p>
        </p:txBody>
      </p:sp>
      <p:pic>
        <p:nvPicPr>
          <p:cNvPr id="4" name="Picture 3" descr="f3.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1765" t="21818" b="14545"/>
              <a:stretch>
                <a:fillRect/>
              </a:stretch>
            </p:blipFill>
          </mc:Choice>
          <mc:Fallback>
            <p:blipFill>
              <a:blip r:embed="rId4"/>
              <a:srcRect l="11765" t="21818" b="14545"/>
              <a:stretch>
                <a:fillRect/>
              </a:stretch>
            </p:blipFill>
          </mc:Fallback>
        </mc:AlternateContent>
        <p:spPr>
          <a:xfrm>
            <a:off x="0" y="0"/>
            <a:ext cx="7347921" cy="6857999"/>
          </a:xfrm>
          <a:prstGeom prst="rect">
            <a:avLst/>
          </a:prstGeom>
        </p:spPr>
      </p:pic>
      <p:sp>
        <p:nvSpPr>
          <p:cNvPr id="5" name="Rectangle 4"/>
          <p:cNvSpPr/>
          <p:nvPr/>
        </p:nvSpPr>
        <p:spPr>
          <a:xfrm>
            <a:off x="2571736" y="538443"/>
            <a:ext cx="1208985" cy="461665"/>
          </a:xfrm>
          <a:prstGeom prst="rect">
            <a:avLst/>
          </a:prstGeom>
        </p:spPr>
        <p:txBody>
          <a:bodyPr wrap="none">
            <a:spAutoFit/>
          </a:bodyPr>
          <a:lstStyle/>
          <a:p>
            <a:r>
              <a:rPr kumimoji="1" lang="en-US" dirty="0" smtClean="0"/>
              <a:t>linkages</a:t>
            </a:r>
            <a:endParaRPr lang="en-US" dirty="0"/>
          </a:p>
        </p:txBody>
      </p:sp>
      <p:sp>
        <p:nvSpPr>
          <p:cNvPr id="6" name="Slide Number Placeholder 5"/>
          <p:cNvSpPr>
            <a:spLocks noGrp="1"/>
          </p:cNvSpPr>
          <p:nvPr>
            <p:ph type="sldNum" sz="quarter" idx="12"/>
          </p:nvPr>
        </p:nvSpPr>
        <p:spPr/>
        <p:txBody>
          <a:bodyPr/>
          <a:lstStyle/>
          <a:p>
            <a:fld id="{8AF02B71-8991-4516-A01E-F1A9ACD28BDC}" type="slidenum">
              <a:rPr lang="en-US" smtClean="0"/>
              <a:pPr/>
              <a:t>12</a:t>
            </a:fld>
            <a:endParaRPr lang="en-US"/>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1406" y="2714620"/>
            <a:ext cx="7556500" cy="1116012"/>
          </a:xfrm>
        </p:spPr>
        <p:txBody>
          <a:bodyPr/>
          <a:lstStyle/>
          <a:p>
            <a:r>
              <a:rPr lang="en-US" sz="4000" dirty="0" smtClean="0">
                <a:effectLst>
                  <a:outerShdw blurRad="38100" dist="38100" dir="2700000" algn="tl">
                    <a:srgbClr val="000000">
                      <a:alpha val="43137"/>
                    </a:srgbClr>
                  </a:outerShdw>
                </a:effectLst>
              </a:rPr>
              <a:t>Structure</a:t>
            </a:r>
            <a:endParaRPr lang="en-US" sz="4000" dirty="0">
              <a:effectLst>
                <a:outerShdw blurRad="38100" dist="38100" dir="2700000" algn="tl">
                  <a:srgbClr val="000000">
                    <a:alpha val="43137"/>
                  </a:srgbClr>
                </a:outerShdw>
              </a:effectLst>
            </a:endParaRPr>
          </a:p>
        </p:txBody>
      </p:sp>
      <p:grpSp>
        <p:nvGrpSpPr>
          <p:cNvPr id="16" name="Group 15"/>
          <p:cNvGrpSpPr/>
          <p:nvPr/>
        </p:nvGrpSpPr>
        <p:grpSpPr>
          <a:xfrm>
            <a:off x="785786" y="-27716"/>
            <a:ext cx="8010568" cy="6957178"/>
            <a:chOff x="785786" y="-27716"/>
            <a:chExt cx="8010568" cy="6957178"/>
          </a:xfrm>
        </p:grpSpPr>
        <p:pic>
          <p:nvPicPr>
            <p:cNvPr id="4" name="Picture 3" descr="f4.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7059" t="4545" r="3529" b="5455"/>
                <a:stretch>
                  <a:fillRect/>
                </a:stretch>
              </p:blipFill>
            </mc:Choice>
            <mc:Fallback>
              <p:blipFill>
                <a:blip r:embed="rId4"/>
                <a:srcRect l="7059" t="4545" r="3529" b="5455"/>
                <a:stretch>
                  <a:fillRect/>
                </a:stretch>
              </p:blipFill>
            </mc:Fallback>
          </mc:AlternateContent>
          <p:spPr>
            <a:xfrm>
              <a:off x="785786" y="-27716"/>
              <a:ext cx="5340911" cy="6957178"/>
            </a:xfrm>
            <a:prstGeom prst="rect">
              <a:avLst/>
            </a:prstGeom>
          </p:spPr>
        </p:pic>
        <p:pic>
          <p:nvPicPr>
            <p:cNvPr id="1026" name="Picture 2"/>
            <p:cNvPicPr>
              <a:picLocks noChangeAspect="1" noChangeArrowheads="1"/>
            </p:cNvPicPr>
            <p:nvPr/>
          </p:nvPicPr>
          <p:blipFill>
            <a:blip r:embed="rId5"/>
            <a:srcRect/>
            <a:stretch>
              <a:fillRect/>
            </a:stretch>
          </p:blipFill>
          <p:spPr bwMode="auto">
            <a:xfrm>
              <a:off x="6929454" y="1071546"/>
              <a:ext cx="1866900" cy="2209800"/>
            </a:xfrm>
            <a:prstGeom prst="rect">
              <a:avLst/>
            </a:prstGeom>
            <a:noFill/>
            <a:ln w="9525">
              <a:noFill/>
              <a:miter lim="800000"/>
              <a:headEnd/>
              <a:tailEnd/>
            </a:ln>
            <a:effectLst/>
          </p:spPr>
        </p:pic>
        <p:sp>
          <p:nvSpPr>
            <p:cNvPr id="5" name="Rectangle 4"/>
            <p:cNvSpPr/>
            <p:nvPr/>
          </p:nvSpPr>
          <p:spPr>
            <a:xfrm>
              <a:off x="3857620" y="285728"/>
              <a:ext cx="857256" cy="57150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1+2</a:t>
              </a:r>
              <a:endParaRPr lang="en-US"/>
            </a:p>
          </p:txBody>
        </p:sp>
        <p:sp>
          <p:nvSpPr>
            <p:cNvPr id="6" name="Rectangle 5"/>
            <p:cNvSpPr/>
            <p:nvPr/>
          </p:nvSpPr>
          <p:spPr>
            <a:xfrm>
              <a:off x="7286644" y="1357298"/>
              <a:ext cx="285752" cy="357190"/>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1</a:t>
              </a:r>
              <a:endParaRPr lang="en-US"/>
            </a:p>
          </p:txBody>
        </p:sp>
        <p:sp>
          <p:nvSpPr>
            <p:cNvPr id="7" name="Rectangle 6"/>
            <p:cNvSpPr/>
            <p:nvPr/>
          </p:nvSpPr>
          <p:spPr>
            <a:xfrm>
              <a:off x="7715272" y="1357298"/>
              <a:ext cx="357190" cy="428628"/>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a:t>
              </a:r>
              <a:endParaRPr lang="en-US"/>
            </a:p>
          </p:txBody>
        </p:sp>
        <p:sp>
          <p:nvSpPr>
            <p:cNvPr id="8" name="Rectangle 7"/>
            <p:cNvSpPr/>
            <p:nvPr/>
          </p:nvSpPr>
          <p:spPr>
            <a:xfrm>
              <a:off x="8215338" y="1357298"/>
              <a:ext cx="357190" cy="428628"/>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2</a:t>
              </a:r>
              <a:endParaRPr lang="en-US"/>
            </a:p>
          </p:txBody>
        </p:sp>
        <p:sp>
          <p:nvSpPr>
            <p:cNvPr id="9" name="Rectangle 8"/>
            <p:cNvSpPr/>
            <p:nvPr/>
          </p:nvSpPr>
          <p:spPr>
            <a:xfrm>
              <a:off x="8072462" y="1928802"/>
              <a:ext cx="357190" cy="428628"/>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3</a:t>
              </a:r>
              <a:endParaRPr lang="en-US"/>
            </a:p>
          </p:txBody>
        </p:sp>
        <p:cxnSp>
          <p:nvCxnSpPr>
            <p:cNvPr id="11" name="Straight Arrow Connector 10"/>
            <p:cNvCxnSpPr>
              <a:stCxn id="5" idx="1"/>
            </p:cNvCxnSpPr>
            <p:nvPr/>
          </p:nvCxnSpPr>
          <p:spPr>
            <a:xfrm rot="10800000" flipV="1">
              <a:off x="2786050" y="571480"/>
              <a:ext cx="1071570" cy="2143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5" idx="3"/>
            </p:cNvCxnSpPr>
            <p:nvPr/>
          </p:nvCxnSpPr>
          <p:spPr>
            <a:xfrm>
              <a:off x="4714876" y="571480"/>
              <a:ext cx="2357454" cy="8572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6" idx="1"/>
            </p:cNvCxnSpPr>
            <p:nvPr/>
          </p:nvCxnSpPr>
          <p:spPr>
            <a:xfrm rot="10800000" flipV="1">
              <a:off x="4714876" y="1535892"/>
              <a:ext cx="2571768" cy="103585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 name="Rectangle 16"/>
          <p:cNvSpPr/>
          <p:nvPr/>
        </p:nvSpPr>
        <p:spPr>
          <a:xfrm>
            <a:off x="6786578" y="3429000"/>
            <a:ext cx="2000264" cy="7143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Try to verify</a:t>
            </a:r>
            <a:endParaRPr lang="en-US"/>
          </a:p>
        </p:txBody>
      </p:sp>
      <p:cxnSp>
        <p:nvCxnSpPr>
          <p:cNvPr id="19" name="Straight Arrow Connector 18"/>
          <p:cNvCxnSpPr>
            <a:stCxn id="9" idx="1"/>
          </p:cNvCxnSpPr>
          <p:nvPr/>
        </p:nvCxnSpPr>
        <p:spPr>
          <a:xfrm rot="10800000">
            <a:off x="2643174" y="928670"/>
            <a:ext cx="5429288" cy="1214446"/>
          </a:xfrm>
          <a:prstGeom prst="straightConnector1">
            <a:avLst/>
          </a:prstGeom>
          <a:ln>
            <a:solidFill>
              <a:srgbClr val="FFC000"/>
            </a:solidFill>
            <a:tailEnd type="arrow"/>
          </a:ln>
        </p:spPr>
        <p:style>
          <a:lnRef idx="2">
            <a:schemeClr val="accent1"/>
          </a:lnRef>
          <a:fillRef idx="0">
            <a:schemeClr val="accent1"/>
          </a:fillRef>
          <a:effectRef idx="1">
            <a:schemeClr val="accent1"/>
          </a:effectRef>
          <a:fontRef idx="minor">
            <a:schemeClr val="tx1"/>
          </a:fontRef>
        </p:style>
      </p:cxnSp>
      <p:sp>
        <p:nvSpPr>
          <p:cNvPr id="18" name="Slide Number Placeholder 17"/>
          <p:cNvSpPr>
            <a:spLocks noGrp="1"/>
          </p:cNvSpPr>
          <p:nvPr>
            <p:ph type="sldNum" sz="quarter" idx="12"/>
          </p:nvPr>
        </p:nvSpPr>
        <p:spPr/>
        <p:txBody>
          <a:bodyPr/>
          <a:lstStyle/>
          <a:p>
            <a:fld id="{8AF02B71-8991-4516-A01E-F1A9ACD28BDC}" type="slidenum">
              <a:rPr lang="en-US" smtClean="0"/>
              <a:pPr/>
              <a:t>13</a:t>
            </a:fld>
            <a:endParaRPr lang="en-US"/>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Placeholder 24"/>
          <p:cNvSpPr>
            <a:spLocks noGrp="1"/>
          </p:cNvSpPr>
          <p:nvPr>
            <p:ph idx="1"/>
          </p:nvPr>
        </p:nvSpPr>
        <p:spPr>
          <a:xfrm>
            <a:off x="3962400" y="990600"/>
            <a:ext cx="4876800" cy="6477000"/>
          </a:xfrm>
        </p:spPr>
        <p:txBody>
          <a:bodyPr>
            <a:noAutofit/>
          </a:bodyPr>
          <a:lstStyle/>
          <a:p>
            <a:pPr>
              <a:buClr>
                <a:schemeClr val="accent1">
                  <a:lumMod val="75000"/>
                </a:schemeClr>
              </a:buClr>
              <a:buSzPct val="128000"/>
              <a:buFont typeface="Wingdings" charset="2"/>
              <a:buChar char=""/>
            </a:pPr>
            <a:r>
              <a:rPr lang="en-US" sz="2400" b="1" u="sng" dirty="0" smtClean="0">
                <a:solidFill>
                  <a:schemeClr val="tx1"/>
                </a:solidFill>
              </a:rPr>
              <a:t>CPU</a:t>
            </a:r>
            <a:r>
              <a:rPr lang="en-US" sz="2400" dirty="0" smtClean="0">
                <a:solidFill>
                  <a:schemeClr val="tx1"/>
                </a:solidFill>
              </a:rPr>
              <a:t> – controls the operation of the computer and performs its data processing functions </a:t>
            </a:r>
          </a:p>
          <a:p>
            <a:pPr>
              <a:buClr>
                <a:schemeClr val="accent1">
                  <a:lumMod val="75000"/>
                </a:schemeClr>
              </a:buClr>
              <a:buSzPct val="128000"/>
              <a:buFont typeface="Wingdings" charset="2"/>
              <a:buChar char=""/>
            </a:pPr>
            <a:r>
              <a:rPr lang="en-US" sz="2400" dirty="0" smtClean="0">
                <a:solidFill>
                  <a:schemeClr val="tx1"/>
                </a:solidFill>
              </a:rPr>
              <a:t> </a:t>
            </a:r>
            <a:r>
              <a:rPr lang="en-US" sz="2400" b="1" u="sng" dirty="0" smtClean="0">
                <a:solidFill>
                  <a:schemeClr val="tx1"/>
                </a:solidFill>
              </a:rPr>
              <a:t>Main Memory</a:t>
            </a:r>
            <a:r>
              <a:rPr lang="en-US" sz="2400" dirty="0" smtClean="0">
                <a:solidFill>
                  <a:schemeClr val="tx1"/>
                </a:solidFill>
              </a:rPr>
              <a:t> – stores data</a:t>
            </a:r>
          </a:p>
          <a:p>
            <a:pPr>
              <a:buClr>
                <a:schemeClr val="accent1">
                  <a:lumMod val="75000"/>
                </a:schemeClr>
              </a:buClr>
              <a:buSzPct val="128000"/>
              <a:buFont typeface="Wingdings" charset="2"/>
              <a:buChar char=""/>
            </a:pPr>
            <a:r>
              <a:rPr lang="en-US" sz="2400" dirty="0" smtClean="0">
                <a:solidFill>
                  <a:schemeClr val="tx1"/>
                </a:solidFill>
              </a:rPr>
              <a:t> </a:t>
            </a:r>
            <a:r>
              <a:rPr lang="en-US" sz="2400" b="1" u="sng" dirty="0" smtClean="0">
                <a:solidFill>
                  <a:schemeClr val="tx1"/>
                </a:solidFill>
              </a:rPr>
              <a:t>I/O</a:t>
            </a:r>
            <a:r>
              <a:rPr lang="en-US" sz="2400" dirty="0" smtClean="0">
                <a:solidFill>
                  <a:schemeClr val="tx1"/>
                </a:solidFill>
              </a:rPr>
              <a:t> – moves data between the computer and its external environment</a:t>
            </a:r>
          </a:p>
          <a:p>
            <a:pPr>
              <a:buClr>
                <a:schemeClr val="accent1">
                  <a:lumMod val="75000"/>
                </a:schemeClr>
              </a:buClr>
              <a:buSzPct val="128000"/>
              <a:buFont typeface="Wingdings" charset="2"/>
              <a:buChar char=""/>
            </a:pPr>
            <a:r>
              <a:rPr lang="en-US" sz="2400" dirty="0" smtClean="0">
                <a:solidFill>
                  <a:schemeClr val="tx1"/>
                </a:solidFill>
              </a:rPr>
              <a:t> </a:t>
            </a:r>
            <a:r>
              <a:rPr lang="en-US" sz="2400" b="1" u="sng" dirty="0" smtClean="0">
                <a:solidFill>
                  <a:schemeClr val="tx1"/>
                </a:solidFill>
              </a:rPr>
              <a:t>System Interconnection</a:t>
            </a:r>
            <a:r>
              <a:rPr lang="en-US" sz="2400" dirty="0" smtClean="0">
                <a:solidFill>
                  <a:schemeClr val="tx1"/>
                </a:solidFill>
              </a:rPr>
              <a:t> – some mechanism that provides for communication among CPU, main memory, and I/O</a:t>
            </a:r>
            <a:endParaRPr lang="en-US" sz="2400" dirty="0"/>
          </a:p>
        </p:txBody>
      </p:sp>
      <p:sp>
        <p:nvSpPr>
          <p:cNvPr id="13" name="TextBox 12"/>
          <p:cNvSpPr txBox="1"/>
          <p:nvPr/>
        </p:nvSpPr>
        <p:spPr>
          <a:xfrm>
            <a:off x="533400" y="1524000"/>
            <a:ext cx="2911224" cy="1815882"/>
          </a:xfrm>
          <a:prstGeom prst="rect">
            <a:avLst/>
          </a:prstGeom>
          <a:noFill/>
        </p:spPr>
        <p:txBody>
          <a:bodyPr wrap="square" rtlCol="0">
            <a:spAutoFit/>
          </a:bodyPr>
          <a:lstStyle/>
          <a:p>
            <a:r>
              <a:rPr lang="en-US" sz="2800" dirty="0" smtClean="0">
                <a:solidFill>
                  <a:srgbClr val="FFFFFF"/>
                </a:solidFill>
              </a:rPr>
              <a:t>There are four main structural components</a:t>
            </a:r>
          </a:p>
          <a:p>
            <a:r>
              <a:rPr lang="en-US" sz="2800" dirty="0" smtClean="0">
                <a:solidFill>
                  <a:srgbClr val="FFFFFF"/>
                </a:solidFill>
              </a:rPr>
              <a:t>of the computer:</a:t>
            </a:r>
            <a:endParaRPr lang="en-US" sz="2800" dirty="0">
              <a:solidFill>
                <a:srgbClr val="FFFFFF"/>
              </a:solidFill>
            </a:endParaRPr>
          </a:p>
        </p:txBody>
      </p:sp>
      <p:pic>
        <p:nvPicPr>
          <p:cNvPr id="62" name="Picture 61"/>
          <p:cNvPicPr>
            <a:picLocks noChangeAspect="1"/>
          </p:cNvPicPr>
          <p:nvPr/>
        </p:nvPicPr>
        <p:blipFill>
          <a:blip r:embed="rId3"/>
          <a:stretch>
            <a:fillRect/>
          </a:stretch>
        </p:blipFill>
        <p:spPr>
          <a:xfrm>
            <a:off x="838200" y="3962400"/>
            <a:ext cx="2146980" cy="2130075"/>
          </a:xfrm>
          <a:prstGeom prst="rect">
            <a:avLst/>
          </a:prstGeom>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3255264" cy="1162050"/>
          </a:xfrm>
        </p:spPr>
        <p:txBody>
          <a:bodyPr/>
          <a:lstStyle/>
          <a:p>
            <a:pPr algn="ctr"/>
            <a:r>
              <a:rPr lang="en-US" dirty="0" smtClean="0"/>
              <a:t>CPU</a:t>
            </a:r>
            <a:endParaRPr lang="en-US" dirty="0"/>
          </a:p>
        </p:txBody>
      </p:sp>
      <p:sp>
        <p:nvSpPr>
          <p:cNvPr id="3" name="Content Placeholder 2"/>
          <p:cNvSpPr>
            <a:spLocks noGrp="1"/>
          </p:cNvSpPr>
          <p:nvPr>
            <p:ph idx="1"/>
          </p:nvPr>
        </p:nvSpPr>
        <p:spPr>
          <a:xfrm>
            <a:off x="4168775" y="838200"/>
            <a:ext cx="4597399" cy="5791200"/>
          </a:xfrm>
        </p:spPr>
        <p:txBody>
          <a:bodyPr/>
          <a:lstStyle/>
          <a:p>
            <a:r>
              <a:rPr lang="en-US" dirty="0" smtClean="0">
                <a:solidFill>
                  <a:srgbClr val="000000"/>
                </a:solidFill>
              </a:rPr>
              <a:t>Control Unit</a:t>
            </a:r>
          </a:p>
          <a:p>
            <a:pPr lvl="1"/>
            <a:r>
              <a:rPr lang="en-US" dirty="0" smtClean="0">
                <a:solidFill>
                  <a:srgbClr val="000000"/>
                </a:solidFill>
              </a:rPr>
              <a:t>Controls the operation of the CPU and hence the computer</a:t>
            </a:r>
          </a:p>
          <a:p>
            <a:pPr marL="228600" lvl="1">
              <a:spcBef>
                <a:spcPts val="2000"/>
              </a:spcBef>
              <a:buClr>
                <a:schemeClr val="accent1"/>
              </a:buClr>
            </a:pPr>
            <a:r>
              <a:rPr lang="en-US" dirty="0" smtClean="0">
                <a:solidFill>
                  <a:srgbClr val="000000"/>
                </a:solidFill>
              </a:rPr>
              <a:t>Arithmetic and Logic Unit (ALU)</a:t>
            </a:r>
          </a:p>
          <a:p>
            <a:pPr lvl="1"/>
            <a:r>
              <a:rPr lang="en-US" dirty="0" smtClean="0">
                <a:solidFill>
                  <a:srgbClr val="000000"/>
                </a:solidFill>
              </a:rPr>
              <a:t>Performs the computer’s data processing function</a:t>
            </a:r>
          </a:p>
          <a:p>
            <a:pPr marL="228600" lvl="1">
              <a:spcBef>
                <a:spcPts val="2000"/>
              </a:spcBef>
              <a:buClr>
                <a:schemeClr val="accent1"/>
              </a:buClr>
            </a:pPr>
            <a:r>
              <a:rPr lang="en-US" dirty="0" smtClean="0">
                <a:solidFill>
                  <a:srgbClr val="000000"/>
                </a:solidFill>
              </a:rPr>
              <a:t>Registers</a:t>
            </a:r>
          </a:p>
          <a:p>
            <a:pPr lvl="1"/>
            <a:r>
              <a:rPr lang="en-US" dirty="0" smtClean="0">
                <a:solidFill>
                  <a:srgbClr val="000000"/>
                </a:solidFill>
              </a:rPr>
              <a:t>Provide storage internal to the CPU</a:t>
            </a:r>
          </a:p>
          <a:p>
            <a:pPr marL="228600" lvl="1">
              <a:spcBef>
                <a:spcPts val="2000"/>
              </a:spcBef>
              <a:buClr>
                <a:schemeClr val="accent1"/>
              </a:buClr>
            </a:pPr>
            <a:r>
              <a:rPr lang="en-US" dirty="0" smtClean="0">
                <a:solidFill>
                  <a:srgbClr val="000000"/>
                </a:solidFill>
              </a:rPr>
              <a:t>CPU Interconnection</a:t>
            </a:r>
          </a:p>
          <a:p>
            <a:pPr lvl="1"/>
            <a:r>
              <a:rPr lang="en-US" dirty="0" smtClean="0">
                <a:solidFill>
                  <a:srgbClr val="000000"/>
                </a:solidFill>
              </a:rPr>
              <a:t>Some mechanism that provides for communication among the control unit, ALU, and registers</a:t>
            </a:r>
          </a:p>
        </p:txBody>
      </p:sp>
      <p:sp>
        <p:nvSpPr>
          <p:cNvPr id="4" name="Text Placeholder 3"/>
          <p:cNvSpPr>
            <a:spLocks noGrp="1"/>
          </p:cNvSpPr>
          <p:nvPr>
            <p:ph type="body" sz="half" idx="2"/>
          </p:nvPr>
        </p:nvSpPr>
        <p:spPr>
          <a:xfrm>
            <a:off x="381000" y="1676400"/>
            <a:ext cx="3255264" cy="2392363"/>
          </a:xfrm>
        </p:spPr>
        <p:txBody>
          <a:bodyPr>
            <a:normAutofit/>
          </a:bodyPr>
          <a:lstStyle/>
          <a:p>
            <a:pPr algn="ctr">
              <a:spcBef>
                <a:spcPct val="0"/>
              </a:spcBef>
            </a:pPr>
            <a:r>
              <a:rPr lang="en-US" sz="2600" dirty="0" smtClean="0">
                <a:latin typeface="+mj-lt"/>
                <a:ea typeface="+mj-ea"/>
                <a:cs typeface="+mj-cs"/>
              </a:rPr>
              <a:t>Major structural components:</a:t>
            </a:r>
          </a:p>
        </p:txBody>
      </p:sp>
      <p:pic>
        <p:nvPicPr>
          <p:cNvPr id="7" name="Picture 6"/>
          <p:cNvPicPr>
            <a:picLocks noChangeAspect="1"/>
          </p:cNvPicPr>
          <p:nvPr/>
        </p:nvPicPr>
        <p:blipFill>
          <a:blip r:embed="rId3"/>
          <a:stretch>
            <a:fillRect/>
          </a:stretch>
        </p:blipFill>
        <p:spPr>
          <a:xfrm rot="20844596">
            <a:off x="1752600" y="4724400"/>
            <a:ext cx="1599971" cy="1599971"/>
          </a:xfrm>
          <a:prstGeom prst="rect">
            <a:avLst/>
          </a:prstGeom>
        </p:spPr>
      </p:pic>
      <p:pic>
        <p:nvPicPr>
          <p:cNvPr id="8" name="Picture 7"/>
          <p:cNvPicPr>
            <a:picLocks noChangeAspect="1"/>
          </p:cNvPicPr>
          <p:nvPr/>
        </p:nvPicPr>
        <p:blipFill>
          <a:blip r:embed="rId4"/>
          <a:stretch>
            <a:fillRect/>
          </a:stretch>
        </p:blipFill>
        <p:spPr>
          <a:xfrm rot="1677974">
            <a:off x="588811" y="2951012"/>
            <a:ext cx="1612900" cy="1612900"/>
          </a:xfrm>
          <a:prstGeom prst="rect">
            <a:avLst/>
          </a:prstGeom>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br>
              <a:rPr lang="en-US" dirty="0" smtClean="0"/>
            </a:br>
            <a:r>
              <a:rPr lang="en-US" sz="2800" dirty="0" smtClean="0"/>
              <a:t>(Write your answers to your notebook)</a:t>
            </a:r>
            <a:endParaRPr lang="en-US" dirty="0"/>
          </a:p>
        </p:txBody>
      </p:sp>
      <p:sp>
        <p:nvSpPr>
          <p:cNvPr id="3" name="Content Placeholder 2"/>
          <p:cNvSpPr>
            <a:spLocks noGrp="1"/>
          </p:cNvSpPr>
          <p:nvPr>
            <p:ph sz="half" idx="2"/>
          </p:nvPr>
        </p:nvSpPr>
        <p:spPr>
          <a:xfrm>
            <a:off x="497540" y="1857365"/>
            <a:ext cx="8146425" cy="4143404"/>
          </a:xfrm>
        </p:spPr>
        <p:txBody>
          <a:bodyPr>
            <a:noAutofit/>
          </a:bodyPr>
          <a:lstStyle/>
          <a:p>
            <a:r>
              <a:rPr lang="en-US" sz="2400" dirty="0" smtClean="0"/>
              <a:t>1.1 What, in general terms, is the distinction between computer organization and computer architecture? </a:t>
            </a:r>
          </a:p>
          <a:p>
            <a:r>
              <a:rPr lang="en-US" sz="2400" dirty="0" smtClean="0"/>
              <a:t>1.2 What, in general terms, is the distinction between computer structure and computer function? </a:t>
            </a:r>
          </a:p>
          <a:p>
            <a:r>
              <a:rPr lang="en-US" sz="2400" dirty="0" smtClean="0"/>
              <a:t>1.3 What are the four main functions of a computer? </a:t>
            </a:r>
          </a:p>
          <a:p>
            <a:r>
              <a:rPr lang="en-US" sz="2400" dirty="0" smtClean="0"/>
              <a:t>1.4 List and briefly define the main structural components of a computer. </a:t>
            </a:r>
          </a:p>
          <a:p>
            <a:r>
              <a:rPr lang="en-US" sz="2400" dirty="0" smtClean="0"/>
              <a:t>1.5 List and briefly define the main structural components of a processor.</a:t>
            </a:r>
            <a:endParaRPr lang="en-US" sz="2400" dirty="0"/>
          </a:p>
        </p:txBody>
      </p:sp>
      <p:sp>
        <p:nvSpPr>
          <p:cNvPr id="4" name="Slide Number Placeholder 3"/>
          <p:cNvSpPr>
            <a:spLocks noGrp="1"/>
          </p:cNvSpPr>
          <p:nvPr>
            <p:ph type="sldNum" sz="quarter" idx="12"/>
          </p:nvPr>
        </p:nvSpPr>
        <p:spPr/>
        <p:txBody>
          <a:bodyPr/>
          <a:lstStyle/>
          <a:p>
            <a:fld id="{8AF02B71-8991-4516-A01E-F1A9ACD28BDC}"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4073526" cy="1116106"/>
          </a:xfrm>
        </p:spPr>
        <p:txBody>
          <a:bodyPr>
            <a:normAutofit/>
          </a:bodyPr>
          <a:lstStyle/>
          <a:p>
            <a:r>
              <a:rPr lang="en-US" sz="4400" dirty="0" smtClean="0"/>
              <a:t>Summary</a:t>
            </a:r>
            <a:endParaRPr lang="en-US" sz="4400" dirty="0"/>
          </a:p>
        </p:txBody>
      </p:sp>
      <p:sp>
        <p:nvSpPr>
          <p:cNvPr id="30" name="Content Placeholder 29"/>
          <p:cNvSpPr>
            <a:spLocks noGrp="1"/>
          </p:cNvSpPr>
          <p:nvPr>
            <p:ph sz="half" idx="2"/>
          </p:nvPr>
        </p:nvSpPr>
        <p:spPr/>
        <p:txBody>
          <a:bodyPr/>
          <a:lstStyle/>
          <a:p>
            <a:r>
              <a:rPr lang="en-US" dirty="0" smtClean="0">
                <a:solidFill>
                  <a:schemeClr val="tx1"/>
                </a:solidFill>
              </a:rPr>
              <a:t>Computer Organization</a:t>
            </a:r>
          </a:p>
          <a:p>
            <a:r>
              <a:rPr lang="en-US" dirty="0" smtClean="0">
                <a:solidFill>
                  <a:schemeClr val="tx1"/>
                </a:solidFill>
              </a:rPr>
              <a:t>Computer Architecture</a:t>
            </a:r>
          </a:p>
          <a:p>
            <a:r>
              <a:rPr lang="en-US" dirty="0" smtClean="0">
                <a:solidFill>
                  <a:schemeClr val="tx1"/>
                </a:solidFill>
              </a:rPr>
              <a:t>Function</a:t>
            </a:r>
          </a:p>
          <a:p>
            <a:pPr lvl="1"/>
            <a:r>
              <a:rPr lang="en-US" dirty="0" smtClean="0">
                <a:solidFill>
                  <a:schemeClr val="tx1"/>
                </a:solidFill>
              </a:rPr>
              <a:t>Data processing</a:t>
            </a:r>
          </a:p>
          <a:p>
            <a:pPr lvl="1"/>
            <a:r>
              <a:rPr lang="en-US" dirty="0" smtClean="0">
                <a:solidFill>
                  <a:schemeClr val="tx1"/>
                </a:solidFill>
              </a:rPr>
              <a:t>Data storage</a:t>
            </a:r>
          </a:p>
          <a:p>
            <a:pPr lvl="1"/>
            <a:r>
              <a:rPr lang="en-US" dirty="0" smtClean="0">
                <a:solidFill>
                  <a:schemeClr val="tx1"/>
                </a:solidFill>
              </a:rPr>
              <a:t>Data movement</a:t>
            </a:r>
          </a:p>
          <a:p>
            <a:pPr lvl="1"/>
            <a:r>
              <a:rPr lang="en-US" dirty="0" smtClean="0">
                <a:solidFill>
                  <a:schemeClr val="tx1"/>
                </a:solidFill>
              </a:rPr>
              <a:t>Control</a:t>
            </a:r>
          </a:p>
          <a:p>
            <a:endParaRPr lang="en-US" dirty="0">
              <a:solidFill>
                <a:schemeClr val="tx1"/>
              </a:solidFill>
            </a:endParaRPr>
          </a:p>
        </p:txBody>
      </p:sp>
      <p:sp>
        <p:nvSpPr>
          <p:cNvPr id="32" name="Content Placeholder 31"/>
          <p:cNvSpPr>
            <a:spLocks noGrp="1"/>
          </p:cNvSpPr>
          <p:nvPr>
            <p:ph sz="quarter" idx="4"/>
          </p:nvPr>
        </p:nvSpPr>
        <p:spPr>
          <a:xfrm>
            <a:off x="4495800" y="2362200"/>
            <a:ext cx="3657600" cy="3962400"/>
          </a:xfrm>
        </p:spPr>
        <p:txBody>
          <a:bodyPr>
            <a:normAutofit/>
          </a:bodyPr>
          <a:lstStyle/>
          <a:p>
            <a:r>
              <a:rPr lang="en-US" dirty="0" smtClean="0">
                <a:solidFill>
                  <a:schemeClr val="tx1"/>
                </a:solidFill>
              </a:rPr>
              <a:t>Structure</a:t>
            </a:r>
          </a:p>
          <a:p>
            <a:pPr lvl="1"/>
            <a:r>
              <a:rPr lang="en-US" dirty="0" smtClean="0">
                <a:solidFill>
                  <a:schemeClr val="tx1"/>
                </a:solidFill>
              </a:rPr>
              <a:t>CPU</a:t>
            </a:r>
          </a:p>
          <a:p>
            <a:pPr lvl="1"/>
            <a:r>
              <a:rPr lang="en-US" dirty="0" smtClean="0">
                <a:solidFill>
                  <a:schemeClr val="tx1"/>
                </a:solidFill>
              </a:rPr>
              <a:t>Main memory</a:t>
            </a:r>
          </a:p>
          <a:p>
            <a:pPr lvl="1"/>
            <a:r>
              <a:rPr lang="en-US" dirty="0" smtClean="0">
                <a:solidFill>
                  <a:schemeClr val="tx1"/>
                </a:solidFill>
              </a:rPr>
              <a:t>I/O</a:t>
            </a:r>
          </a:p>
          <a:p>
            <a:pPr lvl="1"/>
            <a:r>
              <a:rPr lang="en-US" dirty="0" smtClean="0">
                <a:solidFill>
                  <a:schemeClr val="tx1"/>
                </a:solidFill>
              </a:rPr>
              <a:t>System interconnection</a:t>
            </a:r>
          </a:p>
          <a:p>
            <a:pPr marL="228600" lvl="1">
              <a:spcBef>
                <a:spcPts val="2000"/>
              </a:spcBef>
              <a:buClr>
                <a:schemeClr val="accent1"/>
              </a:buClr>
            </a:pPr>
            <a:r>
              <a:rPr lang="en-US" dirty="0" smtClean="0">
                <a:solidFill>
                  <a:schemeClr val="tx1"/>
                </a:solidFill>
              </a:rPr>
              <a:t>CPU structural components</a:t>
            </a:r>
          </a:p>
          <a:p>
            <a:pPr lvl="1"/>
            <a:r>
              <a:rPr lang="en-US" sz="1765" dirty="0" smtClean="0">
                <a:solidFill>
                  <a:schemeClr val="tx1"/>
                </a:solidFill>
              </a:rPr>
              <a:t>Control unit</a:t>
            </a:r>
          </a:p>
          <a:p>
            <a:pPr lvl="1"/>
            <a:r>
              <a:rPr lang="en-US" sz="1765" dirty="0" smtClean="0">
                <a:solidFill>
                  <a:schemeClr val="tx1"/>
                </a:solidFill>
              </a:rPr>
              <a:t>ALU</a:t>
            </a:r>
          </a:p>
          <a:p>
            <a:pPr lvl="1"/>
            <a:r>
              <a:rPr lang="en-US" sz="1765" dirty="0" smtClean="0">
                <a:solidFill>
                  <a:schemeClr val="tx1"/>
                </a:solidFill>
              </a:rPr>
              <a:t>Registers</a:t>
            </a:r>
          </a:p>
          <a:p>
            <a:pPr lvl="1"/>
            <a:r>
              <a:rPr lang="en-US" sz="1765" dirty="0" smtClean="0">
                <a:solidFill>
                  <a:schemeClr val="tx1"/>
                </a:solidFill>
              </a:rPr>
              <a:t>CPU interconnection</a:t>
            </a:r>
          </a:p>
        </p:txBody>
      </p:sp>
      <p:sp>
        <p:nvSpPr>
          <p:cNvPr id="44035" name="Rectangle 3"/>
          <p:cNvSpPr>
            <a:spLocks noGrp="1" noChangeArrowheads="1"/>
          </p:cNvSpPr>
          <p:nvPr>
            <p:ph type="body" idx="1"/>
          </p:nvPr>
        </p:nvSpPr>
        <p:spPr>
          <a:xfrm>
            <a:off x="497541" y="1295400"/>
            <a:ext cx="3657600" cy="1098177"/>
          </a:xfrm>
        </p:spPr>
        <p:txBody>
          <a:bodyPr>
            <a:normAutofit/>
          </a:bodyPr>
          <a:lstStyle/>
          <a:p>
            <a:endParaRPr/>
          </a:p>
          <a:p>
            <a:endParaRPr lang="en-US" sz="800" dirty="0" smtClean="0"/>
          </a:p>
          <a:p>
            <a:endParaRPr lang="en-US" sz="800" dirty="0" smtClean="0"/>
          </a:p>
          <a:p>
            <a:r>
              <a:rPr lang="en-US" sz="3200" dirty="0" smtClean="0"/>
              <a:t>Chapter 1     </a:t>
            </a:r>
          </a:p>
          <a:p>
            <a:endParaRPr lang="en-US" sz="3200" dirty="0"/>
          </a:p>
        </p:txBody>
      </p:sp>
      <p:sp>
        <p:nvSpPr>
          <p:cNvPr id="31" name="Text Placeholder 30"/>
          <p:cNvSpPr>
            <a:spLocks noGrp="1"/>
          </p:cNvSpPr>
          <p:nvPr>
            <p:ph type="body" sz="quarter" idx="3"/>
          </p:nvPr>
        </p:nvSpPr>
        <p:spPr>
          <a:xfrm>
            <a:off x="4419600" y="304800"/>
            <a:ext cx="3657600" cy="1707776"/>
          </a:xfrm>
        </p:spPr>
        <p:txBody>
          <a:bodyPr/>
          <a:lstStyle/>
          <a:p>
            <a:r>
              <a:rPr lang="en-US" sz="2800" dirty="0" smtClean="0">
                <a:solidFill>
                  <a:schemeClr val="accent1">
                    <a:lumMod val="50000"/>
                  </a:schemeClr>
                </a:solidFill>
              </a:rPr>
              <a:t>Introduction  </a:t>
            </a:r>
            <a:endParaRPr lang="en-US" dirty="0">
              <a:solidFill>
                <a:srgbClr val="6666CC"/>
              </a:solidFill>
            </a:endParaRPr>
          </a:p>
        </p:txBody>
      </p:sp>
      <p:sp>
        <p:nvSpPr>
          <p:cNvPr id="7" name="Slide Number Placeholder 6"/>
          <p:cNvSpPr>
            <a:spLocks noGrp="1"/>
          </p:cNvSpPr>
          <p:nvPr>
            <p:ph type="sldNum" sz="quarter" idx="12"/>
          </p:nvPr>
        </p:nvSpPr>
        <p:spPr/>
        <p:txBody>
          <a:bodyPr/>
          <a:lstStyle/>
          <a:p>
            <a:fld id="{8AF02B71-8991-4516-A01E-F1A9ACD28BDC}" type="slidenum">
              <a:rPr lang="en-US" smtClean="0"/>
              <a:pPr/>
              <a:t>17</a:t>
            </a:fld>
            <a:endParaRPr lang="en-US"/>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dirty="0"/>
              <a:t>Internet Resources</a:t>
            </a:r>
            <a:br>
              <a:rPr lang="en-US" dirty="0"/>
            </a:br>
            <a:r>
              <a:rPr lang="en-US" dirty="0"/>
              <a:t>- Web site for book</a:t>
            </a:r>
          </a:p>
        </p:txBody>
      </p:sp>
      <p:sp>
        <p:nvSpPr>
          <p:cNvPr id="46083" name="Rectangle 3"/>
          <p:cNvSpPr>
            <a:spLocks noGrp="1" noChangeArrowheads="1"/>
          </p:cNvSpPr>
          <p:nvPr>
            <p:ph idx="1"/>
          </p:nvPr>
        </p:nvSpPr>
        <p:spPr/>
        <p:txBody>
          <a:bodyPr/>
          <a:lstStyle/>
          <a:p>
            <a:r>
              <a:rPr lang="en-US" sz="2400" dirty="0">
                <a:hlinkClick r:id="rId3"/>
              </a:rPr>
              <a:t>http://WilliamStallings.com/COA/</a:t>
            </a:r>
            <a:r>
              <a:rPr lang="en-US" sz="2400" dirty="0" smtClean="0">
                <a:hlinkClick r:id="rId3"/>
              </a:rPr>
              <a:t>COA9e</a:t>
            </a:r>
            <a:r>
              <a:rPr lang="en-US" sz="2400" dirty="0">
                <a:hlinkClick r:id="rId3"/>
              </a:rPr>
              <a:t>.html</a:t>
            </a:r>
            <a:endParaRPr lang="en-US" sz="2400" dirty="0" smtClean="0"/>
          </a:p>
          <a:p>
            <a:pPr lvl="1"/>
            <a:r>
              <a:rPr lang="en-US" sz="2000" dirty="0">
                <a:solidFill>
                  <a:schemeClr val="tx1"/>
                </a:solidFill>
              </a:rPr>
              <a:t>L</a:t>
            </a:r>
            <a:r>
              <a:rPr lang="en-US" sz="2000" dirty="0" smtClean="0">
                <a:solidFill>
                  <a:schemeClr val="tx1"/>
                </a:solidFill>
              </a:rPr>
              <a:t>inks </a:t>
            </a:r>
            <a:r>
              <a:rPr lang="en-US" sz="2000" dirty="0">
                <a:solidFill>
                  <a:schemeClr val="tx1"/>
                </a:solidFill>
              </a:rPr>
              <a:t>to sites of interest</a:t>
            </a:r>
            <a:endParaRPr lang="en-US" sz="2000" dirty="0" smtClean="0">
              <a:solidFill>
                <a:schemeClr val="tx1"/>
              </a:solidFill>
            </a:endParaRPr>
          </a:p>
          <a:p>
            <a:pPr lvl="1"/>
            <a:r>
              <a:rPr lang="en-US" sz="2000" dirty="0">
                <a:solidFill>
                  <a:schemeClr val="tx1"/>
                </a:solidFill>
              </a:rPr>
              <a:t>L</a:t>
            </a:r>
            <a:r>
              <a:rPr lang="en-US" sz="2000" dirty="0" smtClean="0">
                <a:solidFill>
                  <a:schemeClr val="tx1"/>
                </a:solidFill>
              </a:rPr>
              <a:t>inks </a:t>
            </a:r>
            <a:r>
              <a:rPr lang="en-US" sz="2000" dirty="0">
                <a:solidFill>
                  <a:schemeClr val="tx1"/>
                </a:solidFill>
              </a:rPr>
              <a:t>to sites for courses that use the book</a:t>
            </a:r>
            <a:endParaRPr lang="en-US" sz="2000" dirty="0" smtClean="0">
              <a:solidFill>
                <a:schemeClr val="tx1"/>
              </a:solidFill>
            </a:endParaRPr>
          </a:p>
          <a:p>
            <a:pPr lvl="1"/>
            <a:r>
              <a:rPr lang="en-US" sz="2000" dirty="0">
                <a:solidFill>
                  <a:schemeClr val="tx1"/>
                </a:solidFill>
              </a:rPr>
              <a:t>E</a:t>
            </a:r>
            <a:r>
              <a:rPr lang="en-US" sz="2000" dirty="0" smtClean="0">
                <a:solidFill>
                  <a:schemeClr val="tx1"/>
                </a:solidFill>
              </a:rPr>
              <a:t>rrata </a:t>
            </a:r>
            <a:r>
              <a:rPr lang="en-US" sz="2000" dirty="0">
                <a:solidFill>
                  <a:schemeClr val="tx1"/>
                </a:solidFill>
              </a:rPr>
              <a:t>list for book</a:t>
            </a:r>
            <a:endParaRPr lang="en-US" sz="2000" dirty="0" smtClean="0">
              <a:solidFill>
                <a:schemeClr val="tx1"/>
              </a:solidFill>
            </a:endParaRPr>
          </a:p>
          <a:p>
            <a:pPr lvl="1"/>
            <a:r>
              <a:rPr lang="en-US" sz="2000" dirty="0">
                <a:solidFill>
                  <a:schemeClr val="tx1"/>
                </a:solidFill>
              </a:rPr>
              <a:t>I</a:t>
            </a:r>
            <a:r>
              <a:rPr lang="en-US" sz="2000" dirty="0" smtClean="0">
                <a:solidFill>
                  <a:schemeClr val="tx1"/>
                </a:solidFill>
              </a:rPr>
              <a:t>nformation </a:t>
            </a:r>
            <a:r>
              <a:rPr lang="en-US" sz="2000" dirty="0">
                <a:solidFill>
                  <a:schemeClr val="tx1"/>
                </a:solidFill>
              </a:rPr>
              <a:t>on other books by W. Stallings</a:t>
            </a:r>
          </a:p>
          <a:p>
            <a:r>
              <a:rPr lang="en-US" sz="2400" dirty="0">
                <a:hlinkClick r:id="rId4"/>
              </a:rPr>
              <a:t>http://WilliamStallings.com/StudentSupport.html</a:t>
            </a:r>
            <a:endParaRPr lang="en-US" sz="2400" dirty="0"/>
          </a:p>
          <a:p>
            <a:pPr lvl="1"/>
            <a:r>
              <a:rPr lang="en-US" sz="2000" dirty="0">
                <a:solidFill>
                  <a:schemeClr val="tx1"/>
                </a:solidFill>
              </a:rPr>
              <a:t>Math</a:t>
            </a:r>
          </a:p>
          <a:p>
            <a:pPr lvl="1"/>
            <a:r>
              <a:rPr lang="en-US" sz="2000" dirty="0">
                <a:solidFill>
                  <a:schemeClr val="tx1"/>
                </a:solidFill>
              </a:rPr>
              <a:t>How-to</a:t>
            </a:r>
          </a:p>
          <a:p>
            <a:pPr lvl="1"/>
            <a:r>
              <a:rPr lang="en-US" sz="2000" dirty="0">
                <a:solidFill>
                  <a:schemeClr val="tx1"/>
                </a:solidFill>
              </a:rPr>
              <a:t>Research resources</a:t>
            </a:r>
          </a:p>
          <a:p>
            <a:pPr lvl="1"/>
            <a:r>
              <a:rPr lang="en-US" sz="2000" dirty="0">
                <a:solidFill>
                  <a:schemeClr val="tx1"/>
                </a:solidFill>
              </a:rPr>
              <a:t>Misc</a:t>
            </a:r>
          </a:p>
          <a:p>
            <a:pPr lvl="1"/>
            <a:endParaRPr lang="en-US" sz="2000" dirty="0"/>
          </a:p>
        </p:txBody>
      </p:sp>
      <p:sp>
        <p:nvSpPr>
          <p:cNvPr id="4" name="Slide Number Placeholder 3"/>
          <p:cNvSpPr>
            <a:spLocks noGrp="1"/>
          </p:cNvSpPr>
          <p:nvPr>
            <p:ph type="sldNum" sz="quarter" idx="12"/>
          </p:nvPr>
        </p:nvSpPr>
        <p:spPr/>
        <p:txBody>
          <a:bodyPr/>
          <a:lstStyle/>
          <a:p>
            <a:fld id="{8AF02B71-8991-4516-A01E-F1A9ACD28BDC}" type="slidenum">
              <a:rPr lang="en-US" smtClean="0"/>
              <a:pPr/>
              <a:t>18</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Objectives</a:t>
            </a:r>
            <a:endParaRPr lang="en-US" b="1" dirty="0"/>
          </a:p>
        </p:txBody>
      </p:sp>
      <p:sp>
        <p:nvSpPr>
          <p:cNvPr id="3" name="Content Placeholder 2"/>
          <p:cNvSpPr>
            <a:spLocks noGrp="1"/>
          </p:cNvSpPr>
          <p:nvPr>
            <p:ph idx="1"/>
          </p:nvPr>
        </p:nvSpPr>
        <p:spPr/>
        <p:txBody>
          <a:bodyPr>
            <a:normAutofit/>
          </a:bodyPr>
          <a:lstStyle/>
          <a:p>
            <a:r>
              <a:rPr lang="en-US" sz="2800" dirty="0" smtClean="0">
                <a:solidFill>
                  <a:schemeClr val="tx1"/>
                </a:solidFill>
              </a:rPr>
              <a:t>Why should we study this chapter?</a:t>
            </a:r>
          </a:p>
          <a:p>
            <a:pPr lvl="1"/>
            <a:r>
              <a:rPr lang="en-US" sz="2400" dirty="0" smtClean="0">
                <a:solidFill>
                  <a:schemeClr val="tx1"/>
                </a:solidFill>
              </a:rPr>
              <a:t>Distinguishing architecture and organization</a:t>
            </a:r>
          </a:p>
          <a:p>
            <a:pPr lvl="1"/>
            <a:r>
              <a:rPr lang="en-US" sz="2400" dirty="0" smtClean="0">
                <a:solidFill>
                  <a:schemeClr val="tx1"/>
                </a:solidFill>
              </a:rPr>
              <a:t> What is a hierachical system?</a:t>
            </a:r>
          </a:p>
          <a:p>
            <a:pPr lvl="1"/>
            <a:r>
              <a:rPr lang="en-US" sz="2400" dirty="0" smtClean="0">
                <a:solidFill>
                  <a:schemeClr val="tx1"/>
                </a:solidFill>
              </a:rPr>
              <a:t>What are basic computer functions?</a:t>
            </a:r>
          </a:p>
          <a:p>
            <a:pPr lvl="1"/>
            <a:r>
              <a:rPr lang="en-US" sz="2400" dirty="0" smtClean="0">
                <a:solidFill>
                  <a:schemeClr val="tx1"/>
                </a:solidFill>
              </a:rPr>
              <a:t>What are main structural components of the computer?</a:t>
            </a:r>
          </a:p>
          <a:p>
            <a:endParaRPr lang="en-US" sz="2800" dirty="0">
              <a:solidFill>
                <a:schemeClr val="tx1"/>
              </a:solidFill>
            </a:endParaRPr>
          </a:p>
        </p:txBody>
      </p:sp>
      <p:sp>
        <p:nvSpPr>
          <p:cNvPr id="4" name="Rectangle 3"/>
          <p:cNvSpPr/>
          <p:nvPr/>
        </p:nvSpPr>
        <p:spPr>
          <a:xfrm>
            <a:off x="500034" y="4929198"/>
            <a:ext cx="8215370" cy="164307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u="sng" smtClean="0"/>
              <a:t>System</a:t>
            </a:r>
            <a:r>
              <a:rPr lang="en-US" smtClean="0"/>
              <a:t>: an assemblage of related parts in which there exists an operating mechanism.</a:t>
            </a:r>
          </a:p>
          <a:p>
            <a:r>
              <a:rPr lang="en-US" u="sng" smtClean="0"/>
              <a:t>Hierarchical system</a:t>
            </a:r>
            <a:r>
              <a:rPr lang="en-US" smtClean="0"/>
              <a:t>: a system in which each part have a level but without a like or equal</a:t>
            </a:r>
            <a:endParaRPr lang="en-US"/>
          </a:p>
        </p:txBody>
      </p:sp>
      <p:sp>
        <p:nvSpPr>
          <p:cNvPr id="5" name="Slide Number Placeholder 4"/>
          <p:cNvSpPr>
            <a:spLocks noGrp="1"/>
          </p:cNvSpPr>
          <p:nvPr>
            <p:ph type="sldNum" sz="quarter" idx="12"/>
          </p:nvPr>
        </p:nvSpPr>
        <p:spPr/>
        <p:txBody>
          <a:bodyPr/>
          <a:lstStyle/>
          <a:p>
            <a:fld id="{8AF02B71-8991-4516-A01E-F1A9ACD28BDC}" type="slidenum">
              <a:rPr lang="en-US" smtClean="0"/>
              <a:pPr/>
              <a:t>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t>Contents</a:t>
            </a:r>
            <a:endParaRPr lang="en-US" sz="4000" b="1" dirty="0"/>
          </a:p>
        </p:txBody>
      </p:sp>
      <p:sp>
        <p:nvSpPr>
          <p:cNvPr id="3" name="Content Placeholder 2"/>
          <p:cNvSpPr>
            <a:spLocks noGrp="1"/>
          </p:cNvSpPr>
          <p:nvPr>
            <p:ph idx="1"/>
          </p:nvPr>
        </p:nvSpPr>
        <p:spPr/>
        <p:txBody>
          <a:bodyPr>
            <a:normAutofit/>
          </a:bodyPr>
          <a:lstStyle/>
          <a:p>
            <a:r>
              <a:rPr lang="en-US" sz="2800" dirty="0" smtClean="0">
                <a:solidFill>
                  <a:schemeClr val="tx1"/>
                </a:solidFill>
              </a:rPr>
              <a:t>1.1- Organization and Architecture.</a:t>
            </a:r>
          </a:p>
          <a:p>
            <a:r>
              <a:rPr lang="en-US" sz="2800" dirty="0" smtClean="0">
                <a:solidFill>
                  <a:schemeClr val="tx1"/>
                </a:solidFill>
              </a:rPr>
              <a:t>1.2- Structure and functions</a:t>
            </a:r>
          </a:p>
          <a:p>
            <a:pPr>
              <a:buNone/>
            </a:pPr>
            <a:endParaRPr lang="en-US" sz="2800" dirty="0" smtClean="0">
              <a:solidFill>
                <a:schemeClr val="tx1"/>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0" y="285728"/>
            <a:ext cx="9144000" cy="700070"/>
          </a:xfrm>
        </p:spPr>
        <p:txBody>
          <a:bodyPr>
            <a:normAutofit fontScale="90000"/>
          </a:bodyPr>
          <a:lstStyle/>
          <a:p>
            <a:r>
              <a:rPr lang="en-GB" dirty="0" smtClean="0">
                <a:effectLst>
                  <a:outerShdw blurRad="38100" dist="38100" dir="2700000" algn="tl">
                    <a:srgbClr val="000000">
                      <a:alpha val="43137"/>
                    </a:srgbClr>
                  </a:outerShdw>
                </a:effectLst>
              </a:rPr>
              <a:t>1.1- Computer Organization and Architecture</a:t>
            </a:r>
            <a:endParaRPr lang="en-GB" dirty="0">
              <a:effectLst>
                <a:outerShdw blurRad="38100" dist="38100" dir="2700000" algn="tl">
                  <a:srgbClr val="000000">
                    <a:alpha val="43137"/>
                  </a:srgbClr>
                </a:outerShdw>
              </a:effectLst>
            </a:endParaRPr>
          </a:p>
        </p:txBody>
      </p:sp>
      <p:graphicFrame>
        <p:nvGraphicFramePr>
          <p:cNvPr id="25" name="Content Placeholder 24"/>
          <p:cNvGraphicFramePr>
            <a:graphicFrameLocks noGrp="1"/>
          </p:cNvGraphicFramePr>
          <p:nvPr>
            <p:ph idx="4294967295"/>
          </p:nvPr>
        </p:nvGraphicFramePr>
        <p:xfrm>
          <a:off x="161956" y="1428736"/>
          <a:ext cx="883920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6" name="Straight Connector 5"/>
          <p:cNvCxnSpPr/>
          <p:nvPr/>
        </p:nvCxnSpPr>
        <p:spPr>
          <a:xfrm>
            <a:off x="2428860" y="3998916"/>
            <a:ext cx="4286280" cy="1588"/>
          </a:xfrm>
          <a:prstGeom prst="line">
            <a:avLst/>
          </a:prstGeom>
          <a:ln w="76200">
            <a:solidFill>
              <a:srgbClr val="FF0000"/>
            </a:solidFill>
          </a:ln>
        </p:spPr>
        <p:style>
          <a:lnRef idx="2">
            <a:schemeClr val="accent1"/>
          </a:lnRef>
          <a:fillRef idx="0">
            <a:schemeClr val="accent1"/>
          </a:fillRef>
          <a:effectRef idx="1">
            <a:schemeClr val="accent1"/>
          </a:effectRef>
          <a:fontRef idx="minor">
            <a:schemeClr val="tx1"/>
          </a:fontRef>
        </p:style>
      </p:cxnSp>
      <p:sp>
        <p:nvSpPr>
          <p:cNvPr id="5" name="Rectangle 4"/>
          <p:cNvSpPr/>
          <p:nvPr/>
        </p:nvSpPr>
        <p:spPr>
          <a:xfrm>
            <a:off x="571472" y="3429000"/>
            <a:ext cx="1775679" cy="461665"/>
          </a:xfrm>
          <a:prstGeom prst="rect">
            <a:avLst/>
          </a:prstGeom>
          <a:solidFill>
            <a:srgbClr val="FF0000"/>
          </a:solidFill>
        </p:spPr>
        <p:txBody>
          <a:bodyPr wrap="none">
            <a:spAutoFit/>
          </a:bodyPr>
          <a:lstStyle/>
          <a:p>
            <a:r>
              <a:rPr lang="en-GB" dirty="0" smtClean="0">
                <a:solidFill>
                  <a:schemeClr val="bg1"/>
                </a:solidFill>
                <a:effectLst>
                  <a:outerShdw blurRad="38100" dist="38100" dir="2700000" algn="tl">
                    <a:srgbClr val="000000">
                      <a:alpha val="43137"/>
                    </a:srgbClr>
                  </a:outerShdw>
                </a:effectLst>
              </a:rPr>
              <a:t>Differences: </a:t>
            </a:r>
            <a:endParaRPr lang="en-US" dirty="0">
              <a:solidFill>
                <a:schemeClr val="bg1"/>
              </a:solidFill>
            </a:endParaRPr>
          </a:p>
        </p:txBody>
      </p:sp>
      <p:sp>
        <p:nvSpPr>
          <p:cNvPr id="7" name="Slide Number Placeholder 6"/>
          <p:cNvSpPr>
            <a:spLocks noGrp="1"/>
          </p:cNvSpPr>
          <p:nvPr>
            <p:ph type="sldNum" sz="quarter" idx="12"/>
          </p:nvPr>
        </p:nvSpPr>
        <p:spPr/>
        <p:txBody>
          <a:bodyPr/>
          <a:lstStyle/>
          <a:p>
            <a:fld id="{8AF02B71-8991-4516-A01E-F1A9ACD28BDC}"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Building Block</a:t>
            </a:r>
            <a:endParaRPr lang="en-US" b="1" dirty="0"/>
          </a:p>
        </p:txBody>
      </p:sp>
      <p:sp>
        <p:nvSpPr>
          <p:cNvPr id="3" name="Content Placeholder 2"/>
          <p:cNvSpPr>
            <a:spLocks noGrp="1"/>
          </p:cNvSpPr>
          <p:nvPr>
            <p:ph idx="1"/>
          </p:nvPr>
        </p:nvSpPr>
        <p:spPr/>
        <p:txBody>
          <a:bodyPr>
            <a:normAutofit/>
          </a:bodyPr>
          <a:lstStyle/>
          <a:p>
            <a:r>
              <a:rPr lang="en-US" sz="2800" dirty="0" smtClean="0"/>
              <a:t>Who are interested  in computers with  architectural look?</a:t>
            </a:r>
          </a:p>
          <a:p>
            <a:r>
              <a:rPr lang="en-US" sz="2800" dirty="0" smtClean="0"/>
              <a:t>Who are interested  in computers with  organizational look?</a:t>
            </a:r>
          </a:p>
        </p:txBody>
      </p:sp>
      <p:sp>
        <p:nvSpPr>
          <p:cNvPr id="4" name="Slide Number Placeholder 3"/>
          <p:cNvSpPr>
            <a:spLocks noGrp="1"/>
          </p:cNvSpPr>
          <p:nvPr>
            <p:ph type="sldNum" sz="quarter" idx="12"/>
          </p:nvPr>
        </p:nvSpPr>
        <p:spPr/>
        <p:txBody>
          <a:bodyPr/>
          <a:lstStyle/>
          <a:p>
            <a:fld id="{8AF02B71-8991-4516-A01E-F1A9ACD28BDC}"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GB" dirty="0" smtClean="0">
                <a:effectLst>
                  <a:outerShdw blurRad="38100" dist="38100" dir="2700000" algn="tl">
                    <a:srgbClr val="000000">
                      <a:alpha val="43137"/>
                    </a:srgbClr>
                  </a:outerShdw>
                </a:effectLst>
                <a:latin typeface="+mn-lt"/>
                <a:ea typeface="+mn-ea"/>
                <a:cs typeface="+mn-cs"/>
              </a:rPr>
              <a:t>1.2- Structure and Function</a:t>
            </a:r>
            <a:endParaRPr lang="en-GB" dirty="0">
              <a:effectLst>
                <a:outerShdw blurRad="38100" dist="38100" dir="2700000" algn="tl">
                  <a:srgbClr val="000000">
                    <a:alpha val="43137"/>
                  </a:srgbClr>
                </a:outerShdw>
              </a:effectLst>
              <a:latin typeface="+mn-lt"/>
              <a:ea typeface="+mn-ea"/>
              <a:cs typeface="+mn-cs"/>
            </a:endParaRPr>
          </a:p>
        </p:txBody>
      </p:sp>
      <p:sp>
        <p:nvSpPr>
          <p:cNvPr id="25" name="Text Placeholder 24"/>
          <p:cNvSpPr>
            <a:spLocks noGrp="1"/>
          </p:cNvSpPr>
          <p:nvPr>
            <p:ph sz="half" idx="1"/>
          </p:nvPr>
        </p:nvSpPr>
        <p:spPr>
          <a:xfrm>
            <a:off x="500034" y="1357298"/>
            <a:ext cx="3657600" cy="4419600"/>
          </a:xfrm>
        </p:spPr>
        <p:txBody>
          <a:bodyPr>
            <a:normAutofit/>
          </a:bodyPr>
          <a:lstStyle/>
          <a:p>
            <a:r>
              <a:rPr lang="en-US" dirty="0" smtClean="0">
                <a:solidFill>
                  <a:schemeClr val="tx1"/>
                </a:solidFill>
              </a:rPr>
              <a:t>Hierarchical system</a:t>
            </a:r>
          </a:p>
          <a:p>
            <a:pPr lvl="1"/>
            <a:r>
              <a:rPr lang="en-US" dirty="0" smtClean="0">
                <a:solidFill>
                  <a:schemeClr val="tx1"/>
                </a:solidFill>
              </a:rPr>
              <a:t>Set of interrelated subsystems (modules)</a:t>
            </a:r>
          </a:p>
          <a:p>
            <a:pPr marL="228600" lvl="1">
              <a:spcBef>
                <a:spcPts val="2000"/>
              </a:spcBef>
              <a:buClr>
                <a:schemeClr val="accent1"/>
              </a:buClr>
            </a:pPr>
            <a:r>
              <a:rPr lang="en-US" dirty="0" smtClean="0">
                <a:solidFill>
                  <a:schemeClr val="tx1"/>
                </a:solidFill>
              </a:rPr>
              <a:t>Hierarchical nature of complex systems is essential to both their design and their description</a:t>
            </a:r>
          </a:p>
          <a:p>
            <a:pPr marL="228600" lvl="1">
              <a:spcBef>
                <a:spcPts val="2000"/>
              </a:spcBef>
              <a:buClr>
                <a:schemeClr val="accent1"/>
              </a:buClr>
            </a:pPr>
            <a:r>
              <a:rPr lang="en-US" dirty="0" smtClean="0">
                <a:solidFill>
                  <a:schemeClr val="tx1"/>
                </a:solidFill>
              </a:rPr>
              <a:t>Designer need only deal with a particular level of the system at a time</a:t>
            </a:r>
          </a:p>
          <a:p>
            <a:pPr lvl="1"/>
            <a:r>
              <a:rPr lang="en-US" dirty="0" smtClean="0">
                <a:solidFill>
                  <a:schemeClr val="tx1"/>
                </a:solidFill>
              </a:rPr>
              <a:t>Concerned with structure and function at each level</a:t>
            </a:r>
          </a:p>
        </p:txBody>
      </p:sp>
      <p:sp>
        <p:nvSpPr>
          <p:cNvPr id="7171" name="Rectangle 3"/>
          <p:cNvSpPr>
            <a:spLocks noGrp="1" noChangeArrowheads="1"/>
          </p:cNvSpPr>
          <p:nvPr>
            <p:ph sz="half" idx="2"/>
          </p:nvPr>
        </p:nvSpPr>
        <p:spPr>
          <a:xfrm>
            <a:off x="4643438" y="1428736"/>
            <a:ext cx="3657600" cy="3352800"/>
          </a:xfrm>
        </p:spPr>
        <p:txBody>
          <a:bodyPr>
            <a:normAutofit/>
          </a:bodyPr>
          <a:lstStyle/>
          <a:p>
            <a:r>
              <a:rPr lang="en-GB" b="1" dirty="0" smtClean="0">
                <a:solidFill>
                  <a:schemeClr val="tx1"/>
                </a:solidFill>
              </a:rPr>
              <a:t>Structure</a:t>
            </a:r>
          </a:p>
          <a:p>
            <a:pPr lvl="1"/>
            <a:r>
              <a:rPr lang="en-GB" dirty="0" smtClean="0">
                <a:solidFill>
                  <a:schemeClr val="tx1"/>
                </a:solidFill>
              </a:rPr>
              <a:t>The </a:t>
            </a:r>
            <a:r>
              <a:rPr lang="en-GB" dirty="0">
                <a:solidFill>
                  <a:schemeClr val="tx1"/>
                </a:solidFill>
              </a:rPr>
              <a:t>way in which components relate to each other</a:t>
            </a:r>
          </a:p>
          <a:p>
            <a:r>
              <a:rPr lang="en-GB" b="1" dirty="0" smtClean="0">
                <a:solidFill>
                  <a:schemeClr val="tx1"/>
                </a:solidFill>
              </a:rPr>
              <a:t>Function</a:t>
            </a:r>
          </a:p>
          <a:p>
            <a:pPr lvl="1"/>
            <a:r>
              <a:rPr lang="en-GB" dirty="0" smtClean="0">
                <a:solidFill>
                  <a:schemeClr val="tx1"/>
                </a:solidFill>
              </a:rPr>
              <a:t>The </a:t>
            </a:r>
            <a:r>
              <a:rPr lang="en-GB" dirty="0">
                <a:solidFill>
                  <a:schemeClr val="tx1"/>
                </a:solidFill>
              </a:rPr>
              <a:t>operation of individual components as part of the structure</a:t>
            </a:r>
          </a:p>
        </p:txBody>
      </p:sp>
      <p:pic>
        <p:nvPicPr>
          <p:cNvPr id="5" name="Picture 4"/>
          <p:cNvPicPr>
            <a:picLocks noChangeAspect="1"/>
          </p:cNvPicPr>
          <p:nvPr/>
        </p:nvPicPr>
        <p:blipFill>
          <a:blip r:embed="rId3"/>
          <a:stretch>
            <a:fillRect/>
          </a:stretch>
        </p:blipFill>
        <p:spPr>
          <a:xfrm>
            <a:off x="7215206" y="4143380"/>
            <a:ext cx="1857388" cy="1964545"/>
          </a:xfrm>
          <a:prstGeom prst="rect">
            <a:avLst/>
          </a:prstGeom>
          <a:solidFill>
            <a:srgbClr val="6666CC"/>
          </a:solidFill>
          <a:scene3d>
            <a:camera prst="orthographicFront">
              <a:rot lat="0" lon="10799999" rev="0"/>
            </a:camera>
            <a:lightRig rig="threePt" dir="t"/>
          </a:scene3d>
        </p:spPr>
      </p:pic>
      <p:sp>
        <p:nvSpPr>
          <p:cNvPr id="6" name="Rectangle 5"/>
          <p:cNvSpPr/>
          <p:nvPr/>
        </p:nvSpPr>
        <p:spPr>
          <a:xfrm>
            <a:off x="285752" y="5500702"/>
            <a:ext cx="6715140" cy="121444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800" dirty="0" smtClean="0"/>
              <a:t> </a:t>
            </a:r>
            <a:r>
              <a:rPr lang="en-US" sz="1800" b="1" dirty="0" smtClean="0"/>
              <a:t>Modularity</a:t>
            </a:r>
            <a:r>
              <a:rPr lang="en-US" sz="1800" dirty="0" smtClean="0"/>
              <a:t> is the degree to </a:t>
            </a:r>
            <a:r>
              <a:rPr lang="en-US" sz="1800" smtClean="0"/>
              <a:t>which system's </a:t>
            </a:r>
            <a:r>
              <a:rPr lang="en-US" sz="1800" dirty="0" smtClean="0"/>
              <a:t>components may be separated and recombined</a:t>
            </a:r>
          </a:p>
          <a:p>
            <a:r>
              <a:rPr lang="en-US" sz="1800" b="1" dirty="0" smtClean="0"/>
              <a:t>Module</a:t>
            </a:r>
            <a:r>
              <a:rPr lang="en-US" sz="1800" dirty="0" smtClean="0"/>
              <a:t> is a specific discrete thing/named code/circuit which has it’s own function to use</a:t>
            </a:r>
            <a:endParaRPr lang="en-US" sz="1800" b="1" dirty="0"/>
          </a:p>
        </p:txBody>
      </p:sp>
      <p:sp>
        <p:nvSpPr>
          <p:cNvPr id="7" name="Slide Number Placeholder 6"/>
          <p:cNvSpPr>
            <a:spLocks noGrp="1"/>
          </p:cNvSpPr>
          <p:nvPr>
            <p:ph type="sldNum" sz="quarter" idx="12"/>
          </p:nvPr>
        </p:nvSpPr>
        <p:spPr/>
        <p:txBody>
          <a:bodyPr/>
          <a:lstStyle/>
          <a:p>
            <a:fld id="{8AF02B71-8991-4516-A01E-F1A9ACD28BDC}"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81000" y="762000"/>
            <a:ext cx="3255264" cy="914400"/>
          </a:xfrm>
          <a:noFill/>
        </p:spPr>
        <p:txBody>
          <a:bodyPr/>
          <a:lstStyle/>
          <a:p>
            <a:r>
              <a:rPr lang="en-GB" dirty="0" smtClean="0"/>
              <a:t>Functions</a:t>
            </a:r>
            <a:endParaRPr lang="en-GB" dirty="0"/>
          </a:p>
        </p:txBody>
      </p:sp>
      <p:sp>
        <p:nvSpPr>
          <p:cNvPr id="11" name="Text Placeholder 10"/>
          <p:cNvSpPr>
            <a:spLocks noGrp="1"/>
          </p:cNvSpPr>
          <p:nvPr>
            <p:ph type="body" sz="half" idx="2"/>
          </p:nvPr>
        </p:nvSpPr>
        <p:spPr>
          <a:xfrm>
            <a:off x="381093" y="2057400"/>
            <a:ext cx="2762147" cy="4068763"/>
          </a:xfrm>
        </p:spPr>
        <p:txBody>
          <a:bodyPr/>
          <a:lstStyle/>
          <a:p>
            <a:pPr marL="228600" indent="-228600">
              <a:buFont typeface="Wingdings" pitchFamily="2" charset="2"/>
              <a:buChar char="n"/>
            </a:pPr>
            <a:r>
              <a:rPr lang="en-US" sz="1800" dirty="0" smtClean="0"/>
              <a:t>A computer can perform four basic functions:</a:t>
            </a:r>
            <a:endParaRPr lang="en-US" sz="900" dirty="0" smtClean="0"/>
          </a:p>
          <a:p>
            <a:pPr marL="228600" indent="-228600">
              <a:buFont typeface="Wingdings" pitchFamily="2" charset="2"/>
              <a:buChar char="n"/>
            </a:pPr>
            <a:endParaRPr lang="en-US" sz="600" dirty="0" smtClean="0"/>
          </a:p>
          <a:p>
            <a:pPr lvl="1">
              <a:buClr>
                <a:schemeClr val="accent1">
                  <a:lumMod val="20000"/>
                  <a:lumOff val="80000"/>
                </a:schemeClr>
              </a:buClr>
              <a:buFont typeface="Lucida Grande"/>
              <a:buChar char="●"/>
            </a:pPr>
            <a:r>
              <a:rPr lang="en-US" sz="1600" dirty="0" smtClean="0">
                <a:solidFill>
                  <a:srgbClr val="FFFFFF"/>
                </a:solidFill>
              </a:rPr>
              <a:t>  Data processing</a:t>
            </a:r>
          </a:p>
          <a:p>
            <a:pPr lvl="1">
              <a:buClr>
                <a:schemeClr val="accent1">
                  <a:lumMod val="20000"/>
                  <a:lumOff val="80000"/>
                </a:schemeClr>
              </a:buClr>
              <a:buFont typeface="Lucida Grande"/>
              <a:buChar char="●"/>
            </a:pPr>
            <a:r>
              <a:rPr lang="en-US" sz="1600" dirty="0" smtClean="0">
                <a:solidFill>
                  <a:srgbClr val="FFFFFF"/>
                </a:solidFill>
              </a:rPr>
              <a:t>  Data storage</a:t>
            </a:r>
          </a:p>
          <a:p>
            <a:pPr lvl="1">
              <a:buClr>
                <a:schemeClr val="accent1">
                  <a:lumMod val="20000"/>
                  <a:lumOff val="80000"/>
                </a:schemeClr>
              </a:buClr>
              <a:buFont typeface="Lucida Grande"/>
              <a:buChar char="●"/>
            </a:pPr>
            <a:r>
              <a:rPr lang="en-US" sz="1600" dirty="0" smtClean="0">
                <a:solidFill>
                  <a:srgbClr val="FFFFFF"/>
                </a:solidFill>
              </a:rPr>
              <a:t>  Data movement</a:t>
            </a:r>
          </a:p>
          <a:p>
            <a:pPr lvl="1">
              <a:buClr>
                <a:schemeClr val="accent1">
                  <a:lumMod val="20000"/>
                  <a:lumOff val="80000"/>
                </a:schemeClr>
              </a:buClr>
              <a:buFont typeface="Lucida Grande"/>
              <a:buChar char="●"/>
            </a:pPr>
            <a:r>
              <a:rPr lang="en-US" sz="1600" dirty="0" smtClean="0">
                <a:solidFill>
                  <a:srgbClr val="FFFFFF"/>
                </a:solidFill>
              </a:rPr>
              <a:t>  Control</a:t>
            </a:r>
            <a:endParaRPr lang="en-US" sz="1600" dirty="0">
              <a:solidFill>
                <a:srgbClr val="FFFFFF"/>
              </a:solidFill>
            </a:endParaRPr>
          </a:p>
        </p:txBody>
      </p:sp>
      <p:sp>
        <p:nvSpPr>
          <p:cNvPr id="12" name="Minus 11"/>
          <p:cNvSpPr/>
          <p:nvPr/>
        </p:nvSpPr>
        <p:spPr>
          <a:xfrm>
            <a:off x="228600" y="1600200"/>
            <a:ext cx="1985946" cy="185726"/>
          </a:xfrm>
          <a:prstGeom prst="mathMinus">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29" name="Picture 5"/>
          <p:cNvPicPr>
            <a:picLocks noChangeAspect="1" noChangeArrowheads="1"/>
          </p:cNvPicPr>
          <p:nvPr/>
        </p:nvPicPr>
        <p:blipFill>
          <a:blip r:embed="rId3"/>
          <a:srcRect/>
          <a:stretch>
            <a:fillRect/>
          </a:stretch>
        </p:blipFill>
        <p:spPr bwMode="auto">
          <a:xfrm>
            <a:off x="3948082" y="357166"/>
            <a:ext cx="4981636" cy="6163506"/>
          </a:xfrm>
          <a:prstGeom prst="rect">
            <a:avLst/>
          </a:prstGeom>
          <a:noFill/>
          <a:ln w="9525">
            <a:noFill/>
            <a:miter lim="800000"/>
            <a:headEnd/>
            <a:tailEnd/>
          </a:ln>
          <a:effectLst/>
        </p:spPr>
      </p:pic>
      <p:sp>
        <p:nvSpPr>
          <p:cNvPr id="6" name="Rectangle 5"/>
          <p:cNvSpPr/>
          <p:nvPr/>
        </p:nvSpPr>
        <p:spPr>
          <a:xfrm>
            <a:off x="7072330" y="928670"/>
            <a:ext cx="1500198" cy="150019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chemeClr val="tx1"/>
                </a:solidFill>
              </a:rPr>
              <a:t>Apparatus: Things provided as means to some end (peripherals )</a:t>
            </a:r>
            <a:endParaRPr lang="en-US" sz="1600" dirty="0">
              <a:solidFill>
                <a:schemeClr val="tx1"/>
              </a:solidFill>
            </a:endParaRP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80555" y="428604"/>
            <a:ext cx="3255264" cy="2133600"/>
          </a:xfrm>
          <a:noFill/>
        </p:spPr>
        <p:txBody>
          <a:bodyPr>
            <a:normAutofit/>
          </a:bodyPr>
          <a:lstStyle/>
          <a:p>
            <a:r>
              <a:rPr lang="en-GB" dirty="0"/>
              <a:t>Operations</a:t>
            </a:r>
            <a:r>
              <a:rPr lang="en-GB" dirty="0" smtClean="0"/>
              <a:t/>
            </a:r>
            <a:br>
              <a:rPr lang="en-GB" dirty="0" smtClean="0"/>
            </a:br>
            <a:r>
              <a:rPr lang="en-GB" smtClean="0"/>
              <a:t/>
            </a:r>
            <a:br>
              <a:rPr lang="en-GB" smtClean="0"/>
            </a:br>
            <a:r>
              <a:rPr lang="en-GB" smtClean="0"/>
              <a:t>	   </a:t>
            </a:r>
            <a:r>
              <a:rPr lang="en-GB" dirty="0" smtClean="0"/>
              <a:t>(</a:t>
            </a:r>
            <a:r>
              <a:rPr lang="en-GB" dirty="0"/>
              <a:t>a)</a:t>
            </a:r>
            <a:r>
              <a:rPr lang="en-GB" dirty="0" smtClean="0"/>
              <a:t/>
            </a:r>
            <a:br>
              <a:rPr lang="en-GB" dirty="0" smtClean="0"/>
            </a:br>
            <a:r>
              <a:rPr lang="en-GB" dirty="0" smtClean="0"/>
              <a:t>   Data movement</a:t>
            </a:r>
            <a:endParaRPr lang="en-GB" dirty="0"/>
          </a:p>
        </p:txBody>
      </p:sp>
      <p:pic>
        <p:nvPicPr>
          <p:cNvPr id="6" name="Picture 5" descr="f2.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4706" r="49412" b="50909"/>
              <a:stretch>
                <a:fillRect/>
              </a:stretch>
            </p:blipFill>
          </mc:Choice>
          <mc:Fallback>
            <p:blipFill>
              <a:blip r:embed="rId4"/>
              <a:srcRect l="4706" r="49412" b="50909"/>
              <a:stretch>
                <a:fillRect/>
              </a:stretch>
            </p:blipFill>
          </mc:Fallback>
        </mc:AlternateContent>
        <p:spPr>
          <a:xfrm>
            <a:off x="4248120" y="260168"/>
            <a:ext cx="4610160" cy="6383542"/>
          </a:xfrm>
          <a:prstGeom prst="rect">
            <a:avLst/>
          </a:prstGeom>
        </p:spPr>
      </p:pic>
      <p:cxnSp>
        <p:nvCxnSpPr>
          <p:cNvPr id="8" name="Straight Connector 7"/>
          <p:cNvCxnSpPr/>
          <p:nvPr/>
        </p:nvCxnSpPr>
        <p:spPr>
          <a:xfrm>
            <a:off x="533400" y="1347758"/>
            <a:ext cx="1600200" cy="158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pic>
        <p:nvPicPr>
          <p:cNvPr id="9" name="Picture 8" descr="f2.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5"/>
              <a:srcRect l="21176" t="88182" r="20000" b="3636"/>
              <a:stretch>
                <a:fillRect/>
              </a:stretch>
            </p:blipFill>
          </mc:Choice>
          <mc:Fallback>
            <p:blipFill>
              <a:blip r:embed="rId4"/>
              <a:srcRect l="21176" t="88182" r="20000" b="3636"/>
              <a:stretch>
                <a:fillRect/>
              </a:stretch>
            </p:blipFill>
          </mc:Fallback>
        </mc:AlternateContent>
        <p:spPr>
          <a:xfrm>
            <a:off x="4584130" y="5997264"/>
            <a:ext cx="3988398" cy="717884"/>
          </a:xfrm>
          <a:prstGeom prst="rect">
            <a:avLst/>
          </a:prstGeom>
        </p:spPr>
      </p:pic>
      <p:sp>
        <p:nvSpPr>
          <p:cNvPr id="7" name="Rectangle 6"/>
          <p:cNvSpPr/>
          <p:nvPr/>
        </p:nvSpPr>
        <p:spPr>
          <a:xfrm>
            <a:off x="4286248" y="1071546"/>
            <a:ext cx="1678665" cy="461665"/>
          </a:xfrm>
          <a:prstGeom prst="rect">
            <a:avLst/>
          </a:prstGeom>
        </p:spPr>
        <p:txBody>
          <a:bodyPr wrap="none">
            <a:spAutoFit/>
          </a:bodyPr>
          <a:lstStyle/>
          <a:p>
            <a:r>
              <a:rPr kumimoji="1" lang="en-US" dirty="0" smtClean="0"/>
              <a:t>Peripheral 1</a:t>
            </a:r>
            <a:endParaRPr lang="en-US" dirty="0"/>
          </a:p>
        </p:txBody>
      </p:sp>
      <p:sp>
        <p:nvSpPr>
          <p:cNvPr id="10" name="Rectangle 9"/>
          <p:cNvSpPr/>
          <p:nvPr/>
        </p:nvSpPr>
        <p:spPr>
          <a:xfrm>
            <a:off x="7143768" y="1142984"/>
            <a:ext cx="1678665" cy="461665"/>
          </a:xfrm>
          <a:prstGeom prst="rect">
            <a:avLst/>
          </a:prstGeom>
        </p:spPr>
        <p:txBody>
          <a:bodyPr wrap="none">
            <a:spAutoFit/>
          </a:bodyPr>
          <a:lstStyle/>
          <a:p>
            <a:r>
              <a:rPr kumimoji="1" lang="en-US" dirty="0" smtClean="0"/>
              <a:t>Peripheral 2</a:t>
            </a:r>
            <a:endParaRPr lang="en-US" dirty="0"/>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2.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49412" t="2727" r="4706" b="52727"/>
              <a:stretch>
                <a:fillRect/>
              </a:stretch>
            </p:blipFill>
          </mc:Choice>
          <mc:Fallback>
            <p:blipFill>
              <a:blip r:embed="rId4"/>
              <a:srcRect l="49412" t="2727" r="4706" b="52727"/>
              <a:stretch>
                <a:fillRect/>
              </a:stretch>
            </p:blipFill>
          </mc:Fallback>
        </mc:AlternateContent>
        <p:spPr>
          <a:xfrm>
            <a:off x="3581401" y="0"/>
            <a:ext cx="5562599" cy="6989102"/>
          </a:xfrm>
          <a:prstGeom prst="rect">
            <a:avLst/>
          </a:prstGeom>
        </p:spPr>
      </p:pic>
      <p:sp>
        <p:nvSpPr>
          <p:cNvPr id="8" name="Rectangle 2"/>
          <p:cNvSpPr>
            <a:spLocks noGrp="1" noChangeArrowheads="1"/>
          </p:cNvSpPr>
          <p:nvPr>
            <p:ph type="title"/>
          </p:nvPr>
        </p:nvSpPr>
        <p:spPr>
          <a:xfrm>
            <a:off x="380555" y="357166"/>
            <a:ext cx="3255264" cy="2133600"/>
          </a:xfrm>
          <a:noFill/>
        </p:spPr>
        <p:txBody>
          <a:bodyPr>
            <a:normAutofit/>
          </a:bodyPr>
          <a:lstStyle/>
          <a:p>
            <a:r>
              <a:rPr lang="en-GB" dirty="0"/>
              <a:t>Operations</a:t>
            </a:r>
            <a:r>
              <a:rPr lang="en-GB" dirty="0" smtClean="0"/>
              <a:t/>
            </a:r>
            <a:br>
              <a:rPr lang="en-GB" dirty="0" smtClean="0"/>
            </a:br>
            <a:r>
              <a:rPr lang="en-GB" smtClean="0"/>
              <a:t/>
            </a:r>
            <a:br>
              <a:rPr lang="en-GB" smtClean="0"/>
            </a:br>
            <a:r>
              <a:rPr lang="en-GB" smtClean="0"/>
              <a:t>	   </a:t>
            </a:r>
            <a:r>
              <a:rPr lang="en-GB" dirty="0" smtClean="0"/>
              <a:t>(</a:t>
            </a:r>
            <a:r>
              <a:rPr lang="en-GB" dirty="0"/>
              <a:t>b</a:t>
            </a:r>
            <a:r>
              <a:rPr lang="en-GB" dirty="0" smtClean="0"/>
              <a:t>) </a:t>
            </a:r>
            <a:br>
              <a:rPr lang="en-GB" dirty="0" smtClean="0"/>
            </a:br>
            <a:r>
              <a:rPr lang="en-GB" dirty="0" smtClean="0"/>
              <a:t>      Data storage</a:t>
            </a:r>
            <a:endParaRPr lang="en-GB" dirty="0"/>
          </a:p>
        </p:txBody>
      </p:sp>
      <p:cxnSp>
        <p:nvCxnSpPr>
          <p:cNvPr id="10" name="Straight Connector 9"/>
          <p:cNvCxnSpPr/>
          <p:nvPr/>
        </p:nvCxnSpPr>
        <p:spPr>
          <a:xfrm>
            <a:off x="533400" y="1250922"/>
            <a:ext cx="1600200" cy="158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pic>
        <p:nvPicPr>
          <p:cNvPr id="11" name="Picture 10" descr="f2.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5"/>
              <a:srcRect l="21176" t="88182" r="20000" b="3636"/>
              <a:stretch>
                <a:fillRect/>
              </a:stretch>
            </p:blipFill>
          </mc:Choice>
          <mc:Fallback>
            <p:blipFill>
              <a:blip r:embed="rId4"/>
              <a:srcRect l="21176" t="88182" r="20000" b="3636"/>
              <a:stretch>
                <a:fillRect/>
              </a:stretch>
            </p:blipFill>
          </mc:Fallback>
        </mc:AlternateContent>
        <p:spPr>
          <a:xfrm>
            <a:off x="4495800" y="6296907"/>
            <a:ext cx="3117307" cy="561093"/>
          </a:xfrm>
          <a:prstGeom prst="rect">
            <a:avLst/>
          </a:prstGeom>
        </p:spPr>
      </p:pic>
      <p:sp>
        <p:nvSpPr>
          <p:cNvPr id="7" name="Rectangle 6"/>
          <p:cNvSpPr/>
          <p:nvPr/>
        </p:nvSpPr>
        <p:spPr>
          <a:xfrm>
            <a:off x="4000496" y="383425"/>
            <a:ext cx="1737976" cy="830997"/>
          </a:xfrm>
          <a:prstGeom prst="rect">
            <a:avLst/>
          </a:prstGeom>
        </p:spPr>
        <p:txBody>
          <a:bodyPr wrap="none">
            <a:spAutoFit/>
          </a:bodyPr>
          <a:lstStyle/>
          <a:p>
            <a:r>
              <a:rPr kumimoji="1" lang="en-US" dirty="0" smtClean="0"/>
              <a:t>External</a:t>
            </a:r>
          </a:p>
          <a:p>
            <a:r>
              <a:rPr kumimoji="1" lang="en-US" dirty="0" smtClean="0"/>
              <a:t>environment</a:t>
            </a:r>
            <a:endParaRPr lang="en-US" dirty="0"/>
          </a:p>
        </p:txBody>
      </p:sp>
      <p:sp>
        <p:nvSpPr>
          <p:cNvPr id="9" name="Rectangle 8"/>
          <p:cNvSpPr/>
          <p:nvPr/>
        </p:nvSpPr>
        <p:spPr>
          <a:xfrm>
            <a:off x="5572132" y="1928802"/>
            <a:ext cx="713657" cy="461665"/>
          </a:xfrm>
          <a:prstGeom prst="rect">
            <a:avLst/>
          </a:prstGeom>
        </p:spPr>
        <p:txBody>
          <a:bodyPr wrap="none">
            <a:spAutoFit/>
          </a:bodyPr>
          <a:lstStyle/>
          <a:p>
            <a:r>
              <a:rPr kumimoji="1" lang="en-US" dirty="0" smtClean="0"/>
              <a:t>read</a:t>
            </a:r>
            <a:endParaRPr lang="en-US" dirty="0"/>
          </a:p>
        </p:txBody>
      </p:sp>
      <p:sp>
        <p:nvSpPr>
          <p:cNvPr id="12" name="Rectangle 11"/>
          <p:cNvSpPr/>
          <p:nvPr/>
        </p:nvSpPr>
        <p:spPr>
          <a:xfrm>
            <a:off x="3857620" y="3786190"/>
            <a:ext cx="816249" cy="461665"/>
          </a:xfrm>
          <a:prstGeom prst="rect">
            <a:avLst/>
          </a:prstGeom>
        </p:spPr>
        <p:txBody>
          <a:bodyPr wrap="none">
            <a:spAutoFit/>
          </a:bodyPr>
          <a:lstStyle/>
          <a:p>
            <a:r>
              <a:rPr kumimoji="1" lang="en-US" dirty="0" smtClean="0"/>
              <a:t>write</a:t>
            </a:r>
            <a:endParaRPr lang="en-US" dirty="0"/>
          </a:p>
        </p:txBody>
      </p:sp>
      <p:sp>
        <p:nvSpPr>
          <p:cNvPr id="13" name="Rectangle 12"/>
          <p:cNvSpPr/>
          <p:nvPr/>
        </p:nvSpPr>
        <p:spPr>
          <a:xfrm>
            <a:off x="285720" y="4429132"/>
            <a:ext cx="3357586" cy="18573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t>Building block</a:t>
            </a:r>
            <a:r>
              <a:rPr lang="en-US" dirty="0" smtClean="0"/>
              <a:t>:</a:t>
            </a:r>
          </a:p>
          <a:p>
            <a:pPr algn="ctr"/>
            <a:r>
              <a:rPr lang="en-US" dirty="0" smtClean="0"/>
              <a:t>Why data from an external device can not move to storage automatically?</a:t>
            </a:r>
            <a:endParaRPr lang="en-US" dirty="0"/>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7887</TotalTime>
  <Words>2732</Words>
  <Application>Microsoft Office PowerPoint</Application>
  <PresentationFormat>On-screen Show (4:3)</PresentationFormat>
  <Paragraphs>321</Paragraphs>
  <Slides>18</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ＭＳ Ｐゴシック</vt:lpstr>
      <vt:lpstr>Arial</vt:lpstr>
      <vt:lpstr>Calibri</vt:lpstr>
      <vt:lpstr>Lucida Grande</vt:lpstr>
      <vt:lpstr>Rockwell</vt:lpstr>
      <vt:lpstr>Times New Roman</vt:lpstr>
      <vt:lpstr>Wingdings</vt:lpstr>
      <vt:lpstr>Advantage</vt:lpstr>
      <vt:lpstr>William Stallings, Computer Organization  and  Architecture. 9th Edition</vt:lpstr>
      <vt:lpstr>Objectives</vt:lpstr>
      <vt:lpstr>Contents</vt:lpstr>
      <vt:lpstr>1.1- Computer Organization and Architecture</vt:lpstr>
      <vt:lpstr>Building Block</vt:lpstr>
      <vt:lpstr>1.2- Structure and Function</vt:lpstr>
      <vt:lpstr>Functions</vt:lpstr>
      <vt:lpstr>Operations      (a)    Data movement</vt:lpstr>
      <vt:lpstr>Operations      (b)        Data storage</vt:lpstr>
      <vt:lpstr>            Operations                 (c)     Data movement</vt:lpstr>
      <vt:lpstr>Operations        (d)  Control</vt:lpstr>
      <vt:lpstr>The  Computer </vt:lpstr>
      <vt:lpstr>Structure</vt:lpstr>
      <vt:lpstr>PowerPoint Presentation</vt:lpstr>
      <vt:lpstr>CPU</vt:lpstr>
      <vt:lpstr>Exercises (Write your answers to your notebook)</vt:lpstr>
      <vt:lpstr>Summary</vt:lpstr>
      <vt:lpstr>Internet Resources - Web site for book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Intrduction</dc:title>
  <dc:creator>Adrian J Pullin</dc:creator>
  <cp:lastModifiedBy>Huu Minh</cp:lastModifiedBy>
  <cp:revision>166</cp:revision>
  <dcterms:created xsi:type="dcterms:W3CDTF">2012-06-10T02:41:24Z</dcterms:created>
  <dcterms:modified xsi:type="dcterms:W3CDTF">2021-01-19T07:26:05Z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2</vt:i4>
  </property>
  <property fmtid="{D5CDD505-2E9C-101B-9397-08002B2CF9AE}" pid="6" name="ScreenUsage">
    <vt:i4>1</vt:i4>
  </property>
  <property fmtid="{D5CDD505-2E9C-101B-9397-08002B2CF9AE}" pid="7" name="MailAddress">
    <vt:lpwstr>a.j.pullin@newi.ac.uk</vt:lpwstr>
  </property>
  <property fmtid="{D5CDD505-2E9C-101B-9397-08002B2CF9AE}" pid="8" name="HomePage">
    <vt:lpwstr>http://www.newi.ac.uk/pullina/default.htm</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3</vt:i4>
  </property>
  <property fmtid="{D5CDD505-2E9C-101B-9397-08002B2CF9AE}" pid="21" name="OutputDir">
    <vt:lpwstr>H:\Data\Networks\Notes\HTML</vt:lpwstr>
  </property>
</Properties>
</file>