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comments/comment6.xml" ContentType="application/vnd.openxmlformats-officedocument.presentationml.comments+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comments/comment9.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0.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2.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3.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4.xml" ContentType="application/vnd.openxmlformats-officedocument.presentationml.comments+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6.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2"/>
  </p:notesMasterIdLst>
  <p:handoutMasterIdLst>
    <p:handoutMasterId r:id="rId53"/>
  </p:handoutMasterIdLst>
  <p:sldIdLst>
    <p:sldId id="361" r:id="rId2"/>
    <p:sldId id="362" r:id="rId3"/>
    <p:sldId id="364" r:id="rId4"/>
    <p:sldId id="363" r:id="rId5"/>
    <p:sldId id="259" r:id="rId6"/>
    <p:sldId id="260" r:id="rId7"/>
    <p:sldId id="261" r:id="rId8"/>
    <p:sldId id="386" r:id="rId9"/>
    <p:sldId id="387" r:id="rId10"/>
    <p:sldId id="262" r:id="rId11"/>
    <p:sldId id="354" r:id="rId12"/>
    <p:sldId id="355" r:id="rId13"/>
    <p:sldId id="366" r:id="rId14"/>
    <p:sldId id="365" r:id="rId15"/>
    <p:sldId id="334" r:id="rId16"/>
    <p:sldId id="331" r:id="rId17"/>
    <p:sldId id="356" r:id="rId18"/>
    <p:sldId id="380" r:id="rId19"/>
    <p:sldId id="381" r:id="rId20"/>
    <p:sldId id="382" r:id="rId21"/>
    <p:sldId id="383" r:id="rId22"/>
    <p:sldId id="384" r:id="rId23"/>
    <p:sldId id="385" r:id="rId24"/>
    <p:sldId id="357" r:id="rId25"/>
    <p:sldId id="358" r:id="rId26"/>
    <p:sldId id="284" r:id="rId27"/>
    <p:sldId id="313" r:id="rId28"/>
    <p:sldId id="360" r:id="rId29"/>
    <p:sldId id="285" r:id="rId30"/>
    <p:sldId id="320" r:id="rId31"/>
    <p:sldId id="339" r:id="rId32"/>
    <p:sldId id="289" r:id="rId33"/>
    <p:sldId id="316" r:id="rId34"/>
    <p:sldId id="321" r:id="rId35"/>
    <p:sldId id="292" r:id="rId36"/>
    <p:sldId id="340" r:id="rId37"/>
    <p:sldId id="317" r:id="rId38"/>
    <p:sldId id="322" r:id="rId39"/>
    <p:sldId id="318" r:id="rId40"/>
    <p:sldId id="342" r:id="rId41"/>
    <p:sldId id="296" r:id="rId42"/>
    <p:sldId id="298" r:id="rId43"/>
    <p:sldId id="297" r:id="rId44"/>
    <p:sldId id="299" r:id="rId45"/>
    <p:sldId id="343" r:id="rId46"/>
    <p:sldId id="344" r:id="rId47"/>
    <p:sldId id="345" r:id="rId48"/>
    <p:sldId id="346" r:id="rId49"/>
    <p:sldId id="379"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33"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81961" autoAdjust="0"/>
  </p:normalViewPr>
  <p:slideViewPr>
    <p:cSldViewPr>
      <p:cViewPr varScale="1">
        <p:scale>
          <a:sx n="73" d="100"/>
          <a:sy n="73" d="100"/>
        </p:scale>
        <p:origin x="346"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2.xml"/><Relationship Id="rId18" Type="http://schemas.openxmlformats.org/officeDocument/2006/relationships/slide" Target="slides/slide42.xml"/><Relationship Id="rId3" Type="http://schemas.openxmlformats.org/officeDocument/2006/relationships/slide" Target="slides/slide3.xml"/><Relationship Id="rId21" Type="http://schemas.openxmlformats.org/officeDocument/2006/relationships/slide" Target="slides/slide50.xml"/><Relationship Id="rId7" Type="http://schemas.openxmlformats.org/officeDocument/2006/relationships/slide" Target="slides/slide7.xml"/><Relationship Id="rId12" Type="http://schemas.openxmlformats.org/officeDocument/2006/relationships/slide" Target="slides/slide30.xml"/><Relationship Id="rId17" Type="http://schemas.openxmlformats.org/officeDocument/2006/relationships/slide" Target="slides/slide41.xml"/><Relationship Id="rId2" Type="http://schemas.openxmlformats.org/officeDocument/2006/relationships/slide" Target="slides/slide2.xml"/><Relationship Id="rId16" Type="http://schemas.openxmlformats.org/officeDocument/2006/relationships/slide" Target="slides/slide3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9.xml"/><Relationship Id="rId5" Type="http://schemas.openxmlformats.org/officeDocument/2006/relationships/slide" Target="slides/slide5.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3.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0T07:17:02.656" idx="2">
    <p:pos x="5268" y="967"/>
    <p:text>Các phần tử bộ nhớ trong của máy tính có cấu trúc như thế nào?
Sau khi nghiên cứu chương này, bạn sẽ có thể:
Trình bày tổng quan về các đặc điểm chính của hệ thống bộ nhớ máy tính và việc sử dụng hệ thống phân cấp bộ nhớ.
Mô tả các khái niệm cơ bản và mục đích của bộ nhớ đệm. Thảo luận về các yếu tố chính của thiết kế bộ nhớ cache.
Phân biệt giữa ánh xạ trực tiếp, ánh xạ liên kết và ánh xạ liên kết tập hợp.
Giải thích lý do sử dụng nhiều cấp bộ nhớ đệm.
Hiểu tác động của hiệu suất của nhiều cấp bộ nhớ.</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1-22T07:17:28.966" idx="17">
    <p:pos x="1562" y="2403"/>
    <p:text>Kỹ thuật đơn giản nhất
Ánh xạ từng khối bộ nhớ chính vào chỉ một dòng bộ nhớ đệm khả thi</p:text>
    <p:extLst>
      <p:ext uri="{C676402C-5697-4E1C-873F-D02D1690AC5C}">
        <p15:threadingInfo xmlns:p15="http://schemas.microsoft.com/office/powerpoint/2012/main" timeZoneBias="-420"/>
      </p:ext>
    </p:extLst>
  </p:cm>
  <p:cm authorId="1" dt="2021-01-22T07:18:12.195" idx="18">
    <p:pos x="3754" y="2417"/>
    <p:text>Cho phép từng khối bộ nhớ chính được tải vào bất kỳ dòng nào của bộ đệm
Logic điều khiển bộ nhớ cache diễn giải một địa chỉ bộ nhớ đơn giản là một trường Tag và trường Word
Để xác định xem một khối có trong bộ nhớ đệm hay không, logic điều khiển bộ nhớ đệm phải đồng thời kiểm tra Thẻ của mỗi dòng để xem có khớp không</p:text>
    <p:extLst>
      <p:ext uri="{C676402C-5697-4E1C-873F-D02D1690AC5C}">
        <p15:threadingInfo xmlns:p15="http://schemas.microsoft.com/office/powerpoint/2012/main" timeZoneBias="-420"/>
      </p:ext>
    </p:extLst>
  </p:cm>
  <p:cm authorId="1" dt="2021-01-22T07:18:28.185" idx="19">
    <p:pos x="5455" y="2417"/>
    <p:text>Một thỏa hiệp thể hiện điểm mạnh của cả phương pháp tiếp cận trực tiếp và liên kết đồng thời giảm bớt nhược điểm của chúng
Tự đọc</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1-22T07:29:52.047" idx="20">
    <p:pos x="10" y="10"/>
    <p:text>main memory được chia thành các block, cache cũng đc chi thành các block y hệt, từng block trong mani memory sẽ được sao chép y hệt (đúng từng vị trí) vào cache</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1-22T07:34:04.280" idx="21">
    <p:pos x="10" y="10"/>
    <p:text>block trong main memory có thể vào bất cứ ô nhớ vào trong cache (chỗ nào trống nhảy vô ko quan tâm thứ tự)</p:text>
    <p:extLst>
      <p:ext uri="{C676402C-5697-4E1C-873F-D02D1690AC5C}">
        <p15:threadingInfo xmlns:p15="http://schemas.microsoft.com/office/powerpoint/2012/main" timeZoneBias="-420"/>
      </p:ext>
    </p:extLst>
  </p:cm>
  <p:cm authorId="1" dt="2021-01-22T07:35:10.868" idx="22">
    <p:pos x="146" y="146"/>
    <p:text>tốc độ nhanh hơn nhưng quản lý mất thời gian hơn</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1-22T07:35:38.367" idx="23">
    <p:pos x="10" y="10"/>
    <p:text>cấu trúc của cache chứa tối thiểu 2 block, mỗi line trong block có nhiều hơn 1 lựa chọn vị trí trong cache
mỗi lần ánh xạ CPU có thể đẩy 2 công việc trở lên</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1-22T07:44:22.869" idx="24">
    <p:pos x="10" y="10"/>
    <p:text>tỉ lệ hit (H): 0&lt;=H&lt;=1
H càng cao thì cache càng hiệu quả
tỉ lệ miss (1-H): 0&lt;=1-H&lt;=1
tỉ lệ miss càng cao hiệu suất cache càng kém</p:text>
    <p:extLst>
      <p:ext uri="{C676402C-5697-4E1C-873F-D02D1690AC5C}">
        <p15:threadingInfo xmlns:p15="http://schemas.microsoft.com/office/powerpoint/2012/main" timeZoneBias="-420"/>
      </p:ext>
    </p:extLst>
  </p:cm>
  <p:cm authorId="1" dt="2021-01-22T07:45:28.680" idx="25">
    <p:pos x="5065" y="1020"/>
    <p:text>Hai tình huống:
- Lần truy cập bộ nhớ cache: Địa chỉ đã truy cập tồn tại trong bộ nhớ cache
- Bỏ lỡ bộ nhớ cache: Địa chỉ đã truy cập không tồn tại trong bộ nhớ cache. Khối bộ nhớ chứa nó phải được tải vào bộ nhớ đệm
Khi bộ nhớ đệm đã được lấp đầy, khi một khối mới được đưa vào bộ đệm, một trong các khối hiện có phải được thay thế
Đối với ánh xạ trực tiếp, chỉ có một dòng khả thi cho bất kỳ khối cụ thể nào và không có lựa chọn nào khả thi
Đối với các kỹ thuật liên kết và liên kết tập hợp, một thuật toán thay thế là cần thiết
Để đạt được tốc độ cao, một thuật toán phải được thực hiện trong phần cứng</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1-22T07:47:25.510" idx="26">
    <p:pos x="5144" y="1278"/>
    <p:text>Không được sử dụng gần đây (LRU)
- Hiệu quả nhất
- Thay thế khối đó trong tập hợp đã nằm trong bộ nhớ cache lâu nhất mà không có tham chiếu đến nó
- Do tính đơn giản của việc triển khai, LRU là thuật toán thay thế phổ biến nhất
Nhập trước - xuất trước (FIFO)
- Thay thế khối đó trong tập hợp đã nằm trong bộ nhớ cache lâu nhất
- Dễ dàng thực hiện như một kỹ thuật đệm vòng tròn hoặc vòng tròn
Ít được sử dụng nhất (LFU)
- Thay thế khối đó trong tập hợp có ít tham chiếu nhất
- Có thể được thực hiện bằng cách liên kết bộ đếm với mỗi dòng</p:text>
    <p:extLst>
      <p:ext uri="{C676402C-5697-4E1C-873F-D02D1690AC5C}">
        <p15:threadingInfo xmlns:p15="http://schemas.microsoft.com/office/powerpoint/2012/main" timeZoneBias="-420"/>
      </p:ext>
    </p:extLst>
  </p:cm>
  <p:cm authorId="1" dt="2021-01-22T07:53:00.622" idx="27">
    <p:pos x="4548" y="708"/>
    <p:text>Những dữ liệu sẽ bị thay thế (tống ra khỏi cache để lấy chỗ nạp cái mới vào)</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1-22T07:59:41.164" idx="28">
    <p:pos x="2675" y="914"/>
    <p:text>Khi một khối thường trú trong bộ nhớ cache được thay thế, có hai trường hợp cần xem xét:</p:text>
    <p:extLst>
      <p:ext uri="{C676402C-5697-4E1C-873F-D02D1690AC5C}">
        <p15:threadingInfo xmlns:p15="http://schemas.microsoft.com/office/powerpoint/2012/main" timeZoneBias="-420"/>
      </p:ext>
    </p:extLst>
  </p:cm>
  <p:cm authorId="1" dt="2021-01-22T08:00:00.440" idx="29">
    <p:pos x="2675" y="1050"/>
    <p:text>Nếu khối cũ trong bộ nhớ đệm chưa được thay đổi thì nó có thể bị ghi đè bằng một khối mới mà không cần ghi khối cũ trước</p:text>
    <p:extLst>
      <p:ext uri="{C676402C-5697-4E1C-873F-D02D1690AC5C}">
        <p15:threadingInfo xmlns:p15="http://schemas.microsoft.com/office/powerpoint/2012/main" timeZoneBias="-420">
          <p15:parentCm authorId="1" idx="28"/>
        </p15:threadingInfo>
      </p:ext>
    </p:extLst>
  </p:cm>
  <p:cm authorId="1" dt="2021-01-22T08:00:13.260" idx="30">
    <p:pos x="2675" y="1186"/>
    <p:text>Nếu ít nhất một thao tác ghi đã được thực hiện trên một từ trong dòng đó của bộ nhớ cache thì bộ nhớ chính phải được cập nhật bằng cách ghi dòng bộ nhớ cache ra khối bộ nhớ trước khi đưa khối mới vào.</p:text>
    <p:extLst>
      <p:ext uri="{C676402C-5697-4E1C-873F-D02D1690AC5C}">
        <p15:threadingInfo xmlns:p15="http://schemas.microsoft.com/office/powerpoint/2012/main" timeZoneBias="-420">
          <p15:parentCm authorId="1" idx="28"/>
        </p15:threadingInfo>
      </p:ext>
    </p:extLst>
  </p:cm>
  <p:cm authorId="1" dt="2021-01-22T08:00:38.026" idx="31">
    <p:pos x="5389" y="1000"/>
    <p:text>Có hai vấn đề cần tranh luận (đấu tranh):</p:text>
    <p:extLst>
      <p:ext uri="{C676402C-5697-4E1C-873F-D02D1690AC5C}">
        <p15:threadingInfo xmlns:p15="http://schemas.microsoft.com/office/powerpoint/2012/main" timeZoneBias="-420"/>
      </p:ext>
    </p:extLst>
  </p:cm>
  <p:cm authorId="1" dt="2021-01-22T08:00:54.970" idx="32">
    <p:pos x="5389" y="1136"/>
    <p:text>Nhiều thiết bị có thể có quyền truy cập vào bộ nhớ chính</p:text>
    <p:extLst>
      <p:ext uri="{C676402C-5697-4E1C-873F-D02D1690AC5C}">
        <p15:threadingInfo xmlns:p15="http://schemas.microsoft.com/office/powerpoint/2012/main" timeZoneBias="-420">
          <p15:parentCm authorId="1" idx="31"/>
        </p15:threadingInfo>
      </p:ext>
    </p:extLst>
  </p:cm>
  <p:cm authorId="1" dt="2021-01-22T08:01:06.696" idx="33">
    <p:pos x="5389" y="1272"/>
    <p:text>Một vấn đề phức tạp hơn xảy ra khi nhiều bộ xử lý được gắn vào cùng một bus và mỗi bộ xử lý có bộ đệm cục bộ riêng - nếu một từ bị thay đổi trong một bộ đệm, nó có thể làm mất hiệu lực một từ trong các bộ đệm khác</p:text>
    <p:extLst>
      <p:ext uri="{C676402C-5697-4E1C-873F-D02D1690AC5C}">
        <p15:threadingInfo xmlns:p15="http://schemas.microsoft.com/office/powerpoint/2012/main" timeZoneBias="-420">
          <p15:parentCm authorId="1" idx="3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0T07:23:45.220" idx="3">
    <p:pos x="5460" y="891"/>
    <p:text>Vị trí
     Đề cập đến việc liệu bộ nhớ là bên trong và bên ngoài máy tính
Bộ nhớ trong thường được đánh đồng (làm bằng) với bộ nhớ chính
    Bộ xử lý yêu cầu bộ nhớ cục bộ của riêng nó, ở dạng thanh ghi
    Bộ nhớ đệm là một dạng khác của bộ nhớ trong
    Bộ nhớ ngoài bao gồm các thiết bị lưu trữ ngoại vi có thể truy cập được vào bộ xử lý thông qua bộ điều khiển I / O
Sức chứa
     Bộ nhớ thường được biểu thị theo byte
Đơn vị chuyển
     Đối với bộ nhớ trong, đơn vị truyền bằng số đường điện vào và ra khỏi mô-đun bộ nhớ</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0T07:28:11.443" idx="4">
    <p:pos x="2468" y="765"/>
    <p:text>Truy cập trực tiếp: 
     Phân chia theo cơ chế vật lý</p:text>
    <p:extLst>
      <p:ext uri="{C676402C-5697-4E1C-873F-D02D1690AC5C}">
        <p15:threadingInfo xmlns:p15="http://schemas.microsoft.com/office/powerpoint/2012/main" timeZoneBias="-420"/>
      </p:ext>
    </p:extLst>
  </p:cm>
  <p:cm authorId="1" dt="2021-01-20T07:35:21.837" idx="8">
    <p:pos x="3916" y="767"/>
    <p:text>Truy cập ngẫu nhiên:
     Gọi ngẫu nhiên ko theo tuần tự
     Có lợi về mặt thời gian
     VD CPU truy cập vào bộ nhớ
     Áp dụng cho các trường hợp linh động</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0T07:31:55.643" idx="5">
    <p:pos x="2647" y="1591"/>
    <p:text>đầu lọc tìm kiếm và di chuyển để tiếp cận địa chỉ</p:text>
    <p:extLst>
      <p:ext uri="{C676402C-5697-4E1C-873F-D02D1690AC5C}">
        <p15:threadingInfo xmlns:p15="http://schemas.microsoft.com/office/powerpoint/2012/main" timeZoneBias="-420"/>
      </p:ext>
    </p:extLst>
  </p:cm>
  <p:cm authorId="1" dt="2021-01-20T07:32:50.456" idx="6">
    <p:pos x="2679" y="2244"/>
    <p:text>Độ trễ là thời gian để đầu lọc quay đến khu vực bắt đầu truy cập</p:text>
    <p:extLst>
      <p:ext uri="{C676402C-5697-4E1C-873F-D02D1690AC5C}">
        <p15:threadingInfo xmlns:p15="http://schemas.microsoft.com/office/powerpoint/2012/main" timeZoneBias="-420"/>
      </p:ext>
    </p:extLst>
  </p:cm>
  <p:cm authorId="1" dt="2021-01-20T07:33:38.726" idx="7">
    <p:pos x="2679" y="3088"/>
    <p:text>Thời gian di chuyển: thời gian quay ổ đĩa và truy cập toàn bộ khu vực</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0T07:41:59.698" idx="9">
    <p:pos x="4973" y="794"/>
    <p:text>Các hình thức phổ biến nhất là:
     Bộ nhớ bán dẫn
     Bộ nhớ bề mặt từ tính
     Quang học
     Magneto-quang học
Một số đặc điểm vật lý của lưu trữ dữ liệu rất quan trọng:
     Ki ưc dê phai
           Thông tin bị suy giảm tự nhiên hoặc bị mất khi nguồn điện bị ngắt
     Bộ nhớ không linh hoạt
          Sau khi được ghi lại, thông tin vẫn không bị suy giảm cho đến khi có chủ ý thay đổi
          Không cần nguồn điện để lưu giữ thông tin
     Bộ nhớ bề mặt từ tính: Không dễ bay hơi
     Bộ nhớ bán dẫn: Có thể dễ bay hơi hoặc không bay hơi
     Bộ nhớ không thể xóa
          Không thể thay đổi, ngoại trừ bằng cách phá hủy bộ lưu trữ
          Bộ nhớ bán dẫn loại này được gọi là bộ nhớ chỉ đọc (ROM)
Đối với bộ nhớ truy cập ngẫu nhiên, tổ chức là một vấn đề thiết kế quan trọng
     Tổ chức đề cập đến sự sắp xếp vật lý của các bit để tạo thành từ</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20T07:49:13.201" idx="10">
    <p:pos x="4954" y="608"/>
    <p:text>Những hạn chế về thiết kế trên bộ nhớ của máy tính có thể được tóm tắt bằng ba câu hỏi:
Bao nhiêu, nhanh bao nhiêu, đắt bao nhiêu
Có sự đánh đổi giữa dung lượng, thời gian truy cập và chi phí
Thời gian truy cập nhanh hơn, chi phí mỗi bit lớn hơn
Dung lượng lớn hơn, chi phí mỗi bit nhỏ hơn
Dung lượng lớn hơn, thời gian truy cập chậm hơn
Cách thoát khỏi tình thế tiến thoái lưỡng nan về bộ nhớ không phải là dựa vào một thành phần hoặc công nghệ bộ nhớ đơn lẻ, mà là sử dụng một hệ thống phân cấp bộ nhớ</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20T07:49:36.357" idx="11">
    <p:pos x="10" y="10"/>
    <p:text>đỉnh tháp: nhỏ nhất, nhanh nhất
đáy tháp: lớn nhất, chậm nhất</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20T07:53:17.429" idx="12">
    <p:pos x="1638" y="928"/>
    <p:text>Bộ nhớ đệm: Kích thước nhỏ, đắt tiền, bộ nhớ có khả năng truy cập tốc độ cao nằm giữa CPU và RAM (kích thước bộ nhớ lớn, rẻ hơn và tốc độ thấp hơn).</p:text>
    <p:extLst>
      <p:ext uri="{C676402C-5697-4E1C-873F-D02D1690AC5C}">
        <p15:threadingInfo xmlns:p15="http://schemas.microsoft.com/office/powerpoint/2012/main" timeZoneBias="-420"/>
      </p:ext>
    </p:extLst>
  </p:cm>
  <p:cm authorId="1" dt="2021-01-20T08:06:36.556" idx="13">
    <p:pos x="5406" y="1353"/>
    <p:text>Lữu trữ data vào memory bằng pp ánh xạ</p:text>
    <p:extLst>
      <p:ext uri="{C676402C-5697-4E1C-873F-D02D1690AC5C}">
        <p15:threadingInfo xmlns:p15="http://schemas.microsoft.com/office/powerpoint/2012/main" timeZoneBias="-420"/>
      </p:ext>
    </p:extLst>
  </p:cm>
  <p:cm authorId="1" dt="2021-01-20T08:09:10.734" idx="14">
    <p:pos x="2252" y="2508"/>
    <p:text>Cơ chế theo dõi về mặt tần suất mà CPU xử lý mà dữ liệu sẽ đc đặt vào Lv1 hay Lv2 Lv3 =&gt; xác suất tìm thấy dữ liệu trong cache cao hơn</p:text>
    <p:extLst>
      <p:ext uri="{C676402C-5697-4E1C-873F-D02D1690AC5C}">
        <p15:threadingInfo xmlns:p15="http://schemas.microsoft.com/office/powerpoint/2012/main" timeZoneBias="-420"/>
      </p:ext>
    </p:extLst>
  </p:cm>
  <p:cm authorId="1" dt="2021-01-20T08:12:04.944" idx="15">
    <p:pos x="2252" y="2644"/>
    <p:text>Độ hot của thông tin sẽ quyết định thứ tự ưu tiên trong three level cache</p:text>
    <p:extLst>
      <p:ext uri="{C676402C-5697-4E1C-873F-D02D1690AC5C}">
        <p15:threadingInfo xmlns:p15="http://schemas.microsoft.com/office/powerpoint/2012/main" timeZoneBias="-420">
          <p15:parentCm authorId="1" idx="1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1-20T08:15:00.650" idx="16">
    <p:pos x="10" y="10"/>
    <p:text>về nguyên tắc, cấu tạo giữa cache và memory phải giống nhau</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E4BC89E1-E7F4-374D-B94C-68F2BD26FFAD}" type="presOf" srcId="{9FA2F442-938D-5944-9371-4C6772DEDC8B}" destId="{F1386D75-35EA-5D42-9968-3F87FE7AA2CE}"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CBECFDA5-18C8-9943-8859-DD62EBDF7B7F}" srcId="{8A5A9FAA-F984-444B-8BA7-6F42E18237DE}" destId="{D8989F21-0B24-DD47-AF8B-351C1027F72B}" srcOrd="1" destOrd="0" parTransId="{CB0A248A-E086-8F4B-A63C-250EFB5A7DBB}" sibTransId="{FE09924D-9CFE-CA42-B634-EB596A8838BE}"/>
    <dgm:cxn modelId="{ED72D179-00B3-DC43-845E-CEF7562AF714}" type="presOf" srcId="{FA6A981E-3070-A34F-947A-EB7ABA68EE11}" destId="{C6E62521-4D12-004A-A502-A60826E7EBAA}" srcOrd="1"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4D2632F8-6FE0-8F46-9CF9-B331BF5CDB6D}" srcId="{C820C997-5775-1D4D-B615-942335D8F154}" destId="{2DC69FB4-FE3C-AD43-B145-23EB77E89B08}" srcOrd="2" destOrd="0" parTransId="{E592A506-7658-4B4C-8FED-E3A5A6E38753}" sibTransId="{F8BBE253-0172-B84A-83BB-383ED67C14CE}"/>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2B175F00-84E5-4D45-981D-B4AE67E1E7F4}" srcId="{8A5A9FAA-F984-444B-8BA7-6F42E18237DE}" destId="{730A44F1-D164-9041-B049-621F523080BF}" srcOrd="2" destOrd="0" parTransId="{7F091602-B494-2A49-A04D-FD0AC9D0086B}" sibTransId="{D9080A72-DA8D-1F4A-9B0A-737131935B49}"/>
    <dgm:cxn modelId="{5335185B-5ECA-3146-86FD-D91FB578345B}" type="presOf" srcId="{730A44F1-D164-9041-B049-621F523080BF}" destId="{3D110699-3DBB-5146-A1DC-9DF4CC366F5C}"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8F40FCFC-C2AD-2941-A184-2841F64D5B69}" type="presOf" srcId="{D7B695A4-8C81-7145-A1F9-297813E20ADC}" destId="{D506F360-FBE7-A546-AC58-035A01472293}"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CACBB24F-BA96-6E47-B781-6175DC476ECF}" srcId="{8A5A9FAA-F984-444B-8BA7-6F42E18237DE}" destId="{249E975A-6248-F040-B0EC-0D217BA5812D}" srcOrd="0" destOrd="0" parTransId="{D7B695A4-8C81-7145-A1F9-297813E20ADC}" sibTransId="{B21CA502-2196-FC49-B024-49C7EF69C567}"/>
    <dgm:cxn modelId="{16B95E9E-B55C-6649-A4FA-D7DDFC3CA278}" srcId="{262243F6-C188-F24D-AB99-C967D9D9E10A}" destId="{4EE020A8-A35E-F943-8D39-B335825AE9FF}" srcOrd="2" destOrd="0" parTransId="{2C6FA2B9-6188-7041-8EEB-DFFE828A61C2}" sibTransId="{5A49EC81-E953-1442-9FED-4A0A4FA31D72}"/>
    <dgm:cxn modelId="{496CF2C5-FFEA-C646-B06D-A62E4CE8B4B8}" type="presOf" srcId="{CB0A248A-E086-8F4B-A63C-250EFB5A7DBB}" destId="{0E6FC7EB-80AA-AC4F-92E0-0E78041CDE6D}"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CDA58620-49BE-0D4D-AF1D-9C657B392456}" type="presOf" srcId="{E592A506-7658-4B4C-8FED-E3A5A6E38753}" destId="{FECE01BA-866C-8B4C-8971-A9BDF35383BD}" srcOrd="0"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59EFDA7D-2793-1F4C-8888-439DB55D01B5}" type="presOf" srcId="{2548E3A4-CB27-114A-89EA-C80B13E8BB9F}" destId="{22BDA43B-DDAC-6B48-B529-9D41B158BFE5}"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627BDE90-E896-184A-8E74-1050505247DC}" type="presOf" srcId="{DC0B03C6-28CF-5A4D-B3F8-BB2309151689}" destId="{83B0DAF1-60E4-9045-B9E4-B96C5D869AFD}"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57BF55B1-F63D-2043-82B7-915B75760267}" type="presOf" srcId="{2DC69FB4-FE3C-AD43-B145-23EB77E89B08}" destId="{69BFFA3F-0AD9-9441-82BC-335A44ED0150}"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E9A4B155-1DD3-B046-BA8F-27FA9ECD306F}" srcId="{A01E109A-38E4-4D41-9D2B-DA90F9DF2D9D}" destId="{8A5A9FAA-F984-444B-8BA7-6F42E18237DE}" srcOrd="0" destOrd="0" parTransId="{701CB208-7D27-BF42-8900-EF0CB3D9F6A6}" sibTransId="{9EC8D73D-6532-3D4F-8298-19218992382F}"/>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DA9E234-B320-204F-B637-507BB9161C22}" srcId="{C820C997-5775-1D4D-B615-942335D8F154}" destId="{29337C8D-4C22-5949-A112-C600430A6B55}" srcOrd="3" destOrd="0" parTransId="{4F65C890-6967-5D41-856B-1BAADEDB4B58}" sibTransId="{DB232A88-B0FC-5B4D-9FFC-B80C06AA875C}"/>
    <dgm:cxn modelId="{07CC2A24-EE94-0B44-9D25-AEB149A7C34D}" type="presOf" srcId="{C820C997-5775-1D4D-B615-942335D8F154}" destId="{97A63C3D-DF05-2E49-ADF2-60951A1D1420}" srcOrd="1"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1D028558-4F65-C748-BD53-11A49DC135E9}" type="presOf" srcId="{DE8EFFD2-9C3E-E142-B5BE-3003F9ECCF56}" destId="{11F567F9-0295-3F48-9CFB-A29A07F8ED60}"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19FBFDAF-CE6E-0E4D-A368-CE236325F355}" srcId="{4BB96DB0-F8CB-0D43-B5F2-EE804536328D}" destId="{17DFE561-8622-9F49-AD32-92661BDD5157}" srcOrd="2" destOrd="0" parTransId="{2917BF63-F96B-4646-A238-694B5CE16ADB}" sibTransId="{00068B92-6255-9847-84BD-929767462738}"/>
    <dgm:cxn modelId="{B26D4589-7F37-3648-A3E1-183DF5637DB3}" srcId="{6F299D02-4724-A74A-AA67-D410C5ECB300}" destId="{A6F1DB38-E56A-BA4B-B780-FA6EDBD930C8}" srcOrd="1" destOrd="0" parTransId="{B09454DD-B16C-EA4E-98F7-131AA262A6FB}" sibTransId="{C04873EF-9610-C44F-BC9D-6C3FAB7D6212}"/>
    <dgm:cxn modelId="{90BAB2A2-87A0-CB41-BD6A-D3A4F8845299}" type="presOf" srcId="{E762937F-2561-A44B-8C95-94BA8C9C4617}" destId="{8D7CAF80-BCAD-AF40-83EC-CA9E025213FC}" srcOrd="0" destOrd="1" presId="urn:microsoft.com/office/officeart/2005/8/layout/target2"/>
    <dgm:cxn modelId="{005208CC-7AE0-FF40-8E69-0FF12B49EF88}" type="presOf" srcId="{A41D35A3-B306-0247-9C90-FE2FD338F566}" destId="{13077C67-B24F-6A49-8EF8-E21AE295BA78}" srcOrd="0" destOrd="0" presId="urn:microsoft.com/office/officeart/2005/8/layout/target2"/>
    <dgm:cxn modelId="{CD6B9E43-2142-4448-A638-A4EC90323A3B}" type="presOf" srcId="{86657987-5D7D-9145-9B7A-F752208AD897}" destId="{8A95A152-734B-A745-AAE7-3D32D8C60BCF}" srcOrd="0" destOrd="0" presId="urn:microsoft.com/office/officeart/2005/8/layout/target2"/>
    <dgm:cxn modelId="{DB86298D-11E2-CC4B-AA34-86BEC492E8CA}" type="presOf" srcId="{17DFE561-8622-9F49-AD32-92661BDD5157}" destId="{DCA2CBFE-8F07-BB4E-8414-CF97B200D168}" srcOrd="0" destOrd="3" presId="urn:microsoft.com/office/officeart/2005/8/layout/target2"/>
    <dgm:cxn modelId="{844D594B-3BC1-214C-AB42-1A0306C17EB8}" type="presOf" srcId="{A6F1DB38-E56A-BA4B-B780-FA6EDBD930C8}" destId="{8D7CAF80-BCAD-AF40-83EC-CA9E025213FC}" srcOrd="0" destOrd="2" presId="urn:microsoft.com/office/officeart/2005/8/layout/target2"/>
    <dgm:cxn modelId="{6A0FBFC1-D4D1-6940-B898-859096250CF0}" type="presOf" srcId="{9498714A-5D09-AE4D-81B2-F8F2997E0A84}" destId="{DCA2CBFE-8F07-BB4E-8414-CF97B200D168}" srcOrd="0" destOrd="2"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EFE69842-B030-B54C-A174-D400E1F6B7B1}" srcId="{63345D47-8D5E-EF4F-9ED8-936890EC94B5}" destId="{86657987-5D7D-9145-9B7A-F752208AD897}" srcOrd="1" destOrd="0" parTransId="{602B3695-5FF0-9C4A-B946-F15B2FB28D16}" sibTransId="{5ED105F6-1A94-EE4F-911E-E0F216E124A5}"/>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FE0AF508-0746-304A-8066-DA7DB54E7139}" type="presOf" srcId="{D60B39AF-5EB9-C047-98BC-FC39BA3364E4}" destId="{DCA2CBFE-8F07-BB4E-8414-CF97B200D168}" srcOrd="0" destOrd="1" presId="urn:microsoft.com/office/officeart/2005/8/layout/target2"/>
    <dgm:cxn modelId="{F7FB9BBA-CCBB-DF45-9564-D777DFD59F03}" srcId="{86657987-5D7D-9145-9B7A-F752208AD897}" destId="{4BB96DB0-F8CB-0D43-B5F2-EE804536328D}" srcOrd="1" destOrd="0" parTransId="{DA145010-1BC5-4A47-8C0F-5A2A26315F5D}" sibTransId="{A6CFE9F4-7A7B-2C44-8271-BE68A2567E01}"/>
    <dgm:cxn modelId="{1EFD4954-79F2-5A41-ABFB-49CAF963DDCF}" srcId="{86657987-5D7D-9145-9B7A-F752208AD897}" destId="{CF384916-2EBE-C047-B176-DAD9E34690A4}" srcOrd="0" destOrd="0" parTransId="{4691FD66-CC92-AF49-9FA8-89E7ADDE426E}" sibTransId="{6C69B0F2-86D0-BE49-B377-295A6A39A971}"/>
    <dgm:cxn modelId="{DF701110-9429-9E48-9431-75C18C99FFCF}" type="presOf" srcId="{4BB96DB0-F8CB-0D43-B5F2-EE804536328D}" destId="{DCA2CBFE-8F07-BB4E-8414-CF97B200D168}" srcOrd="0" destOrd="0" presId="urn:microsoft.com/office/officeart/2005/8/layout/target2"/>
    <dgm:cxn modelId="{582BB5E4-E826-2E4C-8F7E-3AF94691565F}" srcId="{4BB96DB0-F8CB-0D43-B5F2-EE804536328D}" destId="{9498714A-5D09-AE4D-81B2-F8F2997E0A84}" srcOrd="1" destOrd="0" parTransId="{51AEF564-2A4F-774E-A6BF-9C5BB7C7BA51}" sibTransId="{647066E6-D48E-7540-80CC-0AC22D7E35BC}"/>
    <dgm:cxn modelId="{67D9566B-B9BA-8649-AB7A-40E6060CBA2C}" srcId="{63345D47-8D5E-EF4F-9ED8-936890EC94B5}" destId="{A41D35A3-B306-0247-9C90-FE2FD338F566}" srcOrd="0" destOrd="0" parTransId="{D1BE60B8-0963-4F46-B025-69563C2B04F0}" sibTransId="{4D21CA9D-B342-C145-9903-36C13BD31C9E}"/>
    <dgm:cxn modelId="{0190996B-7D1A-0642-9595-9C104F6DAD68}" srcId="{86657987-5D7D-9145-9B7A-F752208AD897}" destId="{6F299D02-4724-A74A-AA67-D410C5ECB300}" srcOrd="2" destOrd="0" parTransId="{126EB937-125C-3645-A822-00222F561300}" sibTransId="{0CB6D00F-8917-7D41-93CF-8AB361ABE8CC}"/>
    <dgm:cxn modelId="{C0830C1F-53BF-0342-82F9-6DF09C874BF1}" srcId="{CF384916-2EBE-C047-B176-DAD9E34690A4}" destId="{7408E672-E96F-5941-8BBA-E8B5E346BAA1}" srcOrd="1" destOrd="0" parTransId="{B89F4393-BF34-0040-A33A-9871583F5B3F}" sibTransId="{A797B638-1219-7E40-B797-3853F4F7CF99}"/>
    <dgm:cxn modelId="{024C89BA-7E9F-174A-BBC7-3186A108E4E6}" srcId="{4BB96DB0-F8CB-0D43-B5F2-EE804536328D}" destId="{D60B39AF-5EB9-C047-98BC-FC39BA3364E4}" srcOrd="0" destOrd="0" parTransId="{5E97EA38-D1A0-1B43-8B27-53638AEBE5C5}" sibTransId="{3E176711-D759-2242-93D1-C0B062B3A17C}"/>
    <dgm:cxn modelId="{249E08D8-A514-CD4F-B569-5825518BE2CA}" srcId="{6F299D02-4724-A74A-AA67-D410C5ECB300}" destId="{E762937F-2561-A44B-8C95-94BA8C9C4617}" srcOrd="0" destOrd="0" parTransId="{341C858B-B1A1-9C4F-A648-D1C7100925DC}" sibTransId="{89B4B04F-DAD4-9747-908B-925408933E39}"/>
    <dgm:cxn modelId="{FA106109-1866-874D-92B2-8C2DD984F321}" type="presOf" srcId="{6F299D02-4724-A74A-AA67-D410C5ECB300}" destId="{8D7CAF80-BCAD-AF40-83EC-CA9E025213FC}" srcOrd="0" destOrd="0" presId="urn:microsoft.com/office/officeart/2005/8/layout/target2"/>
    <dgm:cxn modelId="{26A531A5-09AB-9248-BBF6-9A7E62D3909F}" type="presOf" srcId="{7408E672-E96F-5941-8BBA-E8B5E346BAA1}" destId="{4DC5D986-59BC-1740-AC0E-735CF97CB45C}" srcOrd="0" destOrd="2" presId="urn:microsoft.com/office/officeart/2005/8/layout/target2"/>
    <dgm:cxn modelId="{CB4EC598-FE95-CE49-A7B0-06DA26786786}" type="presOf" srcId="{CF384916-2EBE-C047-B176-DAD9E34690A4}" destId="{4DC5D986-59BC-1740-AC0E-735CF97CB45C}" srcOrd="0" destOrd="0" presId="urn:microsoft.com/office/officeart/2005/8/layout/target2"/>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a:p>
          <a:r>
            <a:rPr lang="en-GB" sz="2000" b="0" dirty="0" smtClean="0">
              <a:effectLst>
                <a:outerShdw blurRad="38100" dist="38100" dir="2700000" algn="tl">
                  <a:srgbClr val="000000">
                    <a:alpha val="43137"/>
                  </a:srgbClr>
                </a:outerShdw>
              </a:effectLst>
            </a:rPr>
            <a:t>(</a:t>
          </a:r>
          <a:r>
            <a:rPr lang="en-GB" sz="2000" b="0" dirty="0" err="1" smtClean="0">
              <a:effectLst>
                <a:outerShdw blurRad="38100" dist="38100" dir="2700000" algn="tl">
                  <a:srgbClr val="000000">
                    <a:alpha val="43137"/>
                  </a:srgbClr>
                </a:outerShdw>
              </a:effectLst>
            </a:rPr>
            <a:t>liên</a:t>
          </a:r>
          <a:r>
            <a:rPr lang="en-GB" sz="2000" b="0" dirty="0" smtClean="0">
              <a:effectLst>
                <a:outerShdw blurRad="38100" dist="38100" dir="2700000" algn="tl">
                  <a:srgbClr val="000000">
                    <a:alpha val="43137"/>
                  </a:srgbClr>
                </a:outerShdw>
              </a:effectLst>
            </a:rPr>
            <a:t> </a:t>
          </a:r>
          <a:r>
            <a:rPr lang="en-GB" sz="2000" b="0" dirty="0" err="1" smtClean="0">
              <a:effectLst>
                <a:outerShdw blurRad="38100" dist="38100" dir="2700000" algn="tl">
                  <a:srgbClr val="000000">
                    <a:alpha val="43137"/>
                  </a:srgbClr>
                </a:outerShdw>
              </a:effectLst>
            </a:rPr>
            <a:t>kết</a:t>
          </a:r>
          <a:r>
            <a:rPr lang="en-GB" sz="2000" b="0" dirty="0" smtClean="0">
              <a:effectLst>
                <a:outerShdw blurRad="38100" dist="38100" dir="2700000" algn="tl">
                  <a:srgbClr val="000000">
                    <a:alpha val="43137"/>
                  </a:srgbClr>
                </a:outerShdw>
              </a:effectLst>
            </a:rPr>
            <a:t>)</a:t>
          </a:r>
          <a:endParaRPr lang="en-GB" sz="2000" b="0" dirty="0" smtClean="0">
            <a:effectLst>
              <a:outerShdw blurRad="38100" dist="38100" dir="2700000" algn="tl">
                <a:srgbClr val="000000">
                  <a:alpha val="43137"/>
                </a:srgbClr>
              </a:outerShdw>
            </a:effectLst>
          </a:endParaRP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a:t>
          </a:r>
          <a:r>
            <a:rPr lang="en-GB" b="1" u="sng" dirty="0" smtClean="0"/>
            <a:t>Tag </a:t>
          </a:r>
          <a:r>
            <a:rPr lang="en-GB" dirty="0" smtClean="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t>
          </a:r>
          <a:r>
            <a:rPr lang="en-GB" sz="2000" b="0" dirty="0" smtClean="0">
              <a:effectLst>
                <a:outerShdw blurRad="38100" dist="38100" dir="2700000" algn="tl">
                  <a:srgbClr val="000000">
                    <a:alpha val="43137"/>
                  </a:srgbClr>
                </a:outerShdw>
              </a:effectLst>
            </a:rPr>
            <a:t>Associative</a:t>
          </a:r>
        </a:p>
        <a:p>
          <a:r>
            <a:rPr lang="en-GB" sz="2000" b="0" dirty="0" smtClean="0">
              <a:effectLst>
                <a:outerShdw blurRad="38100" dist="38100" dir="2700000" algn="tl">
                  <a:srgbClr val="000000">
                    <a:alpha val="43137"/>
                  </a:srgbClr>
                </a:outerShdw>
              </a:effectLst>
            </a:rPr>
            <a:t>(Theo </a:t>
          </a:r>
          <a:r>
            <a:rPr lang="en-GB" sz="2000" b="0" dirty="0" err="1" smtClean="0">
              <a:effectLst>
                <a:outerShdw blurRad="38100" dist="38100" dir="2700000" algn="tl">
                  <a:srgbClr val="000000">
                    <a:alpha val="43137"/>
                  </a:srgbClr>
                </a:outerShdw>
              </a:effectLst>
            </a:rPr>
            <a:t>bộ</a:t>
          </a:r>
          <a:r>
            <a:rPr lang="en-GB" sz="2000" b="0" dirty="0" smtClean="0">
              <a:effectLst>
                <a:outerShdw blurRad="38100" dist="38100" dir="2700000" algn="tl">
                  <a:srgbClr val="000000">
                    <a:alpha val="43137"/>
                  </a:srgbClr>
                </a:outerShdw>
              </a:effectLst>
            </a:rPr>
            <a:t>)</a:t>
          </a:r>
          <a:endParaRPr lang="en-GB" sz="2000" b="0" dirty="0" smtClean="0">
            <a:effectLst>
              <a:outerShdw blurRad="38100" dist="38100" dir="2700000" algn="tl">
                <a:srgbClr val="000000">
                  <a:alpha val="43137"/>
                </a:srgbClr>
              </a:outerShdw>
            </a:effectLst>
          </a:endParaRP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349158B9-F2A6-42FA-9659-5F0FA9E53D1A}">
      <dgm:prSet/>
      <dgm:spPr>
        <a:ln>
          <a:solidFill>
            <a:schemeClr val="accent3"/>
          </a:solidFill>
        </a:ln>
      </dgm:spPr>
      <dgm:t>
        <a:bodyPr/>
        <a:lstStyle/>
        <a:p>
          <a:r>
            <a:rPr lang="en-GB" b="1" dirty="0" smtClean="0"/>
            <a:t>Read by yourself</a:t>
          </a:r>
        </a:p>
      </dgm:t>
    </dgm:pt>
    <dgm:pt modelId="{3C5E3127-D43F-41FD-9C7A-5124242FF21F}" type="parTrans" cxnId="{A1379FAB-553C-4BDE-9BA1-6D0AF761495C}">
      <dgm:prSet/>
      <dgm:spPr/>
      <dgm:t>
        <a:bodyPr/>
        <a:lstStyle/>
        <a:p>
          <a:endParaRPr lang="en-US"/>
        </a:p>
      </dgm:t>
    </dgm:pt>
    <dgm:pt modelId="{EA21F20D-A109-4987-AF71-D440E9ABB2C8}" type="sibTrans" cxnId="{A1379FAB-553C-4BDE-9BA1-6D0AF761495C}">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X="11281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X="113838"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96684618-87D5-B54E-AB79-410FC7648805}" type="presOf" srcId="{D4FAE11D-4D51-144C-9B47-0A24B52010D8}" destId="{9F9ABC03-ED5A-8C4F-ABBA-7702123255F3}" srcOrd="0" destOrd="0" presId="urn:microsoft.com/office/officeart/2005/8/layout/hList1"/>
    <dgm:cxn modelId="{1AB26EF2-7B2B-F84A-AB75-1FAF1A9BDBA1}" type="presOf" srcId="{B813EF2F-B021-CF49-99EE-AF28C0CEB44B}" destId="{C30E3304-D114-7743-A3EC-2445BAC10332}" srcOrd="0" destOrd="0" presId="urn:microsoft.com/office/officeart/2005/8/layout/hList1"/>
    <dgm:cxn modelId="{D408F539-6555-40AD-AE3E-527BBFD136E2}" type="presOf" srcId="{349158B9-F2A6-42FA-9659-5F0FA9E53D1A}" destId="{C30E3304-D114-7743-A3EC-2445BAC10332}" srcOrd="0" destOrd="1"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613E4B5A-F04E-C64D-93AF-A975A80E6E43}" srcId="{C8554145-8B2F-074A-B096-4987C5D81764}" destId="{774F7563-D777-364A-9F75-45F9C7D60EC4}" srcOrd="1" destOrd="0" parTransId="{EC5A4339-55E9-3A42-8D7F-B8722BCD8BF7}" sibTransId="{AB3AF520-248D-BF48-B1F9-978BCD1779B3}"/>
    <dgm:cxn modelId="{3830FFB4-AA38-B04F-8B32-07B847AECF66}" srcId="{774F7563-D777-364A-9F75-45F9C7D60EC4}" destId="{3B7C31DE-8A89-2F4A-B650-4D9BC2724207}" srcOrd="1" destOrd="0" parTransId="{7851C849-F575-894A-9B00-B44B79CA9B3A}" sibTransId="{072AF77D-5CAD-5641-9297-1B04354B8341}"/>
    <dgm:cxn modelId="{DA2DE9F0-BB96-EA42-BD49-378D8DED2465}" type="presOf" srcId="{4BA3F045-6A95-3C4D-A27E-380AA544C704}" destId="{9F9ABC03-ED5A-8C4F-ABBA-7702123255F3}" srcOrd="0" destOrd="2" presId="urn:microsoft.com/office/officeart/2005/8/layout/hList1"/>
    <dgm:cxn modelId="{A7AD2E9A-6BF5-484C-8E78-131CC23FBDB4}" type="presOf" srcId="{3B7C31DE-8A89-2F4A-B650-4D9BC2724207}" destId="{9F9ABC03-ED5A-8C4F-ABBA-7702123255F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45234C71-A75A-4948-AA50-CA929298C2E4}" srcId="{D7CDE4F2-0B29-5340-B4CA-7903895738A3}" destId="{CE70BF09-602F-9649-8CD0-34EA655C874E}" srcOrd="0" destOrd="0" parTransId="{51F5F06F-23EF-F04F-A0D7-A1938E1EC98E}" sibTransId="{FA0F2068-8C99-5449-ACCA-D829BC1CF04F}"/>
    <dgm:cxn modelId="{7FF6E75A-AE35-2E4E-B34E-45BF8A312452}" type="presOf" srcId="{C8554145-8B2F-074A-B096-4987C5D81764}" destId="{E6F1CDC0-3207-B746-8E96-D79FD36AF5BE}" srcOrd="0" destOrd="0" presId="urn:microsoft.com/office/officeart/2005/8/layout/hList1"/>
    <dgm:cxn modelId="{032C7BCF-E259-6D47-A130-6EE43F533BEA}" srcId="{774F7563-D777-364A-9F75-45F9C7D60EC4}" destId="{D4FAE11D-4D51-144C-9B47-0A24B52010D8}" srcOrd="0" destOrd="0" parTransId="{158B2218-BF64-DD45-B97C-B84C578BEC96}" sibTransId="{50B34E17-D1CA-C842-8527-9F30C06D1817}"/>
    <dgm:cxn modelId="{8D892A32-CCC2-0244-9C7C-71C7F64C96C1}" type="presOf" srcId="{F7A3FECA-373A-A646-A287-98E0B2650607}" destId="{5E6AA0E8-B225-9D44-A86D-9767773C4003}" srcOrd="0" destOrd="1" presId="urn:microsoft.com/office/officeart/2005/8/layout/hList1"/>
    <dgm:cxn modelId="{35B01054-9196-344C-B8F2-6375BCFAD3D4}" srcId="{D7CDE4F2-0B29-5340-B4CA-7903895738A3}" destId="{F7A3FECA-373A-A646-A287-98E0B2650607}" srcOrd="1" destOrd="0" parTransId="{781EB878-8836-A74C-9250-B959FDD1A446}" sibTransId="{D06912E3-8B83-214C-A4A9-7E7651A7F062}"/>
    <dgm:cxn modelId="{B702C06D-14E4-2B42-AB62-E42EFB05C477}" type="presOf" srcId="{D7CDE4F2-0B29-5340-B4CA-7903895738A3}" destId="{59B4F48F-6F74-9842-A164-78C65E62632D}" srcOrd="0" destOrd="0" presId="urn:microsoft.com/office/officeart/2005/8/layout/hList1"/>
    <dgm:cxn modelId="{A1379FAB-553C-4BDE-9BA1-6D0AF761495C}" srcId="{A99D3850-98F6-4E44-BEF7-9A02F984869B}" destId="{349158B9-F2A6-42FA-9659-5F0FA9E53D1A}" srcOrd="1" destOrd="0" parTransId="{3C5E3127-D43F-41FD-9C7A-5124242FF21F}" sibTransId="{EA21F20D-A109-4987-AF71-D440E9ABB2C8}"/>
    <dgm:cxn modelId="{FB790DFD-433A-4844-AE07-A364F1A45B29}" type="presOf" srcId="{CE70BF09-602F-9649-8CD0-34EA655C874E}" destId="{5E6AA0E8-B225-9D44-A86D-9767773C4003}" srcOrd="0" destOrd="0" presId="urn:microsoft.com/office/officeart/2005/8/layout/hList1"/>
    <dgm:cxn modelId="{F66FCCD0-D75D-2142-BE23-49CE8ECBCBDD}" srcId="{774F7563-D777-364A-9F75-45F9C7D60EC4}" destId="{4BA3F045-6A95-3C4D-A27E-380AA544C704}" srcOrd="2" destOrd="0" parTransId="{2A8F251F-A570-5345-BAC5-FDA4FE861646}" sibTransId="{F442362B-3A67-7A47-95DC-3E4F366E693B}"/>
    <dgm:cxn modelId="{6DD83BD2-3806-4B4C-B69B-04476113A707}" srcId="{C8554145-8B2F-074A-B096-4987C5D81764}" destId="{D7CDE4F2-0B29-5340-B4CA-7903895738A3}" srcOrd="0" destOrd="0" parTransId="{6DA94CC3-93A7-6145-97D5-23326244C255}" sibTransId="{7F68183D-C7C4-0744-8B7F-164B7F22AAE1}"/>
    <dgm:cxn modelId="{24CE816C-F52E-BC4C-B324-614A6E480F51}" type="presOf" srcId="{A99D3850-98F6-4E44-BEF7-9A02F984869B}" destId="{F94948FC-FEE2-2A41-9A9E-9B62084D71F6}" srcOrd="0" destOrd="0" presId="urn:microsoft.com/office/officeart/2005/8/layout/hList1"/>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smtClean="0">
              <a:solidFill>
                <a:schemeClr val="tx1"/>
              </a:solidFill>
            </a:rPr>
            <a:t>If the old block in the cache has not been altered then it may be overwritten with a new block</a:t>
          </a:r>
          <a:r>
            <a:rPr lang="en-US" dirty="0" smtClean="0">
              <a:solidFill>
                <a:schemeClr val="tx1"/>
              </a:solidFill>
            </a:rPr>
            <a:t> without first writing out the old block</a:t>
          </a:r>
          <a:endParaRPr lang="en-US" dirty="0">
            <a:solidFill>
              <a:schemeClr val="tx1"/>
            </a:solidFill>
          </a:endParaRP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smtClean="0">
              <a:solidFill>
                <a:schemeClr val="tx1"/>
              </a:solidFill>
            </a:rPr>
            <a:t>If at least one write operation has been performed on a word in that line of the cache then </a:t>
          </a:r>
          <a:r>
            <a:rPr lang="en-US" b="1" u="sng" dirty="0" smtClean="0">
              <a:solidFill>
                <a:schemeClr val="tx1"/>
              </a:solidFill>
            </a:rPr>
            <a:t>main memory must be updated</a:t>
          </a:r>
          <a:r>
            <a:rPr lang="en-US" dirty="0" smtClean="0">
              <a:solidFill>
                <a:schemeClr val="tx1"/>
              </a:solidFill>
            </a:rPr>
            <a:t> by writing the line of cache out to the block of memory before bringing in the new block</a:t>
          </a:r>
          <a:endParaRPr lang="en-US" dirty="0">
            <a:solidFill>
              <a:schemeClr val="tx1"/>
            </a:solidFill>
          </a:endParaRP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smtClean="0"/>
            <a:t>There are two problems to contend (đấu tranh)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smtClean="0"/>
            <a:t>A more </a:t>
          </a:r>
          <a:r>
            <a:rPr lang="en-US" b="1" u="sng" dirty="0" smtClean="0">
              <a:solidFill>
                <a:srgbClr val="0000CC"/>
              </a:solidFill>
            </a:rPr>
            <a:t>complex problem occurs when multiple processors are attached to the same bus and each processor has its own local cache </a:t>
          </a:r>
          <a:r>
            <a:rPr lang="en-US" dirty="0" smtClean="0"/>
            <a:t>-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07B4E7E5-1C74-E042-956D-3A0D8EEB47E5}" srcId="{AF8DD8FA-32BB-C04B-A3C9-B425357390F4}" destId="{022E0863-7C5B-4248-A38E-1C454C4790C6}" srcOrd="0" destOrd="0" parTransId="{2E97AE6D-A917-9E44-A214-0770A4EFCB56}" sibTransId="{391462BD-0051-DC4B-BE07-8562636C7355}"/>
    <dgm:cxn modelId="{3AA1BA99-3013-FC45-9C35-CD1432E2E0EB}" type="presOf" srcId="{1213F169-EDA0-EB47-9992-BF7B571275AC}" destId="{7F36AA80-5C05-2F49-B7E9-B7C655619CE6}"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33050318-68E3-4441-B955-3EA40DD87CE2}" type="presOf" srcId="{1CB47A35-D296-474F-9F2A-12475FBF3F49}" destId="{59333D82-04E3-344E-9F6D-7A52667AD3BD}"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55B18C96-A208-9447-9965-C6CF64ECF29D}" type="presOf" srcId="{32AEB28B-C998-1E4F-B5FF-E6C9BADBC012}" destId="{D31FB0BD-CB04-3C41-B317-3A5187E6AE9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3E30CE0F-6139-0B46-9054-692C2CBF6226}" type="presOf" srcId="{7AF86266-B030-5F47-A49F-D00BC31FE007}" destId="{70DA93BB-D5B7-C048-B918-81E67A7815C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solidFill>
                <a:schemeClr val="tx1"/>
              </a:solidFill>
            </a:rPr>
            <a:t>When a block of data is retrieved and placed in the cache not only the desired word but also some number of adjacent words are retrieved</a:t>
          </a:r>
          <a:endParaRPr lang="en-US" dirty="0">
            <a:solidFill>
              <a:schemeClr val="tx1"/>
            </a:solidFill>
          </a:endParaRP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solidFill>
                <a:schemeClr val="tx1"/>
              </a:solidFill>
            </a:rPr>
            <a:t>As the block size increases the hit ratio will at first increase because of the principle of locality</a:t>
          </a:r>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solidFill>
                <a:schemeClr val="tx1"/>
              </a:solidFill>
            </a:rPr>
            <a:t>As the block size increases more useful data are brought into the cache</a:t>
          </a:r>
          <a:endParaRPr lang="en-US" dirty="0">
            <a:solidFill>
              <a:schemeClr val="tx1"/>
            </a:solidFill>
          </a:endParaRP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dirty="0">
            <a:solidFill>
              <a:schemeClr val="tx1"/>
            </a:solidFill>
          </a:endParaRP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solidFill>
                <a:schemeClr val="tx1"/>
              </a:solidFill>
            </a:rPr>
            <a:t>Two specific effects come into play:</a:t>
          </a:r>
          <a:endParaRPr lang="en-US" dirty="0">
            <a:solidFill>
              <a:schemeClr val="tx1"/>
            </a:solidFill>
          </a:endParaRP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solidFill>
                <a:schemeClr val="tx1"/>
              </a:solidFill>
            </a:rPr>
            <a:t>Larger blocks reduce the number of blocks that fit into a cache</a:t>
          </a:r>
          <a:endParaRPr lang="en-US" dirty="0">
            <a:solidFill>
              <a:schemeClr val="tx1"/>
            </a:solidFill>
          </a:endParaRP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solidFill>
                <a:schemeClr val="tx1"/>
              </a:solidFill>
            </a:rPr>
            <a:t>As a block becomes larger each additional word is farther from the requested word</a:t>
          </a:r>
          <a:endParaRPr lang="en-GB" dirty="0">
            <a:solidFill>
              <a:schemeClr val="tx1"/>
            </a:solidFill>
          </a:endParaRP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DE05190-EE84-F543-9CD1-D6975C2CC94E}" type="presOf" srcId="{20D4E23A-A8C0-A64F-83DC-F2A8EAB7F4CD}" destId="{4F7426FF-C59C-8C4E-BCA5-97FDAC08690A}"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D89C6C-0A2A-1742-9032-7902D3D24ED9}" srcId="{17650EC2-3906-EE4D-99B6-52E8505A13EA}" destId="{20D4E23A-A8C0-A64F-83DC-F2A8EAB7F4CD}" srcOrd="4" destOrd="0" parTransId="{ED2AA20C-3ACF-A948-9954-9C9BE02CD2F6}" sibTransId="{02D8CFC9-ECAC-574C-8D5A-0109EA6B2347}"/>
    <dgm:cxn modelId="{2AA411CA-447E-F14A-8153-EFB312396FCA}" srcId="{20D4E23A-A8C0-A64F-83DC-F2A8EAB7F4CD}" destId="{13ABDB85-1AA7-8A4F-9B86-A67B203C6F4E}" srcOrd="0" destOrd="0" parTransId="{5C2C4B71-AFED-B04E-80D7-F42C9FFC1698}" sibTransId="{404F7357-1746-CA47-8763-050B64A19C54}"/>
    <dgm:cxn modelId="{78442B91-2042-644C-B78D-2EF10D398BF0}" type="presOf" srcId="{17650EC2-3906-EE4D-99B6-52E8505A13EA}" destId="{F199CCFF-B029-CE4A-86B7-ED578FD9114D}" srcOrd="0" destOrd="0" presId="urn:microsoft.com/office/officeart/2005/8/layout/hProcess11"/>
    <dgm:cxn modelId="{7857E002-1908-4844-82CE-546EB08AF9C2}" srcId="{20D4E23A-A8C0-A64F-83DC-F2A8EAB7F4CD}" destId="{9AACB277-EEDE-6E44-8EA9-24A915619A59}" srcOrd="1" destOrd="0" parTransId="{FA4FA404-3EA5-3645-9B41-C76B1C515D87}" sibTransId="{9F7F01B0-F245-E94E-9C9E-800533E82E2E}"/>
    <dgm:cxn modelId="{FE75EA9E-6D68-3643-BFE0-D11D5A65005F}" type="presOf" srcId="{6D4E4D78-7E0E-CB4B-BF2A-942DFF8A9079}" destId="{68450F65-B7D1-C442-9387-26EE68DE0405}"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3CE94B4C-BB8E-0646-9CBA-9B3899C2D6DE}" srcId="{17650EC2-3906-EE4D-99B6-52E8505A13EA}" destId="{6D4E4D78-7E0E-CB4B-BF2A-942DFF8A9079}" srcOrd="2" destOrd="0" parTransId="{F6B70ABC-BA85-7E4E-9780-816FB53EFF37}" sibTransId="{E466F655-C131-5F49-A04F-F20B04EB95D6}"/>
    <dgm:cxn modelId="{FB62F87E-5F14-2548-B666-6831F8AAFC52}" type="presOf" srcId="{13ABDB85-1AA7-8A4F-9B86-A67B203C6F4E}" destId="{4F7426FF-C59C-8C4E-BCA5-97FDAC08690A}" srcOrd="0" destOrd="1" presId="urn:microsoft.com/office/officeart/2005/8/layout/hProcess11"/>
    <dgm:cxn modelId="{918EB52C-3781-1642-AB7F-F7F85A669759}" type="presOf" srcId="{9AACB277-EEDE-6E44-8EA9-24A915619A59}" destId="{4F7426FF-C59C-8C4E-BCA5-97FDAC08690A}" srcOrd="0" destOrd="2"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Sequential access</a:t>
          </a:r>
          <a:endParaRPr lang="en-US" sz="2400" kern="1200" dirty="0"/>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Direct access</a:t>
          </a:r>
          <a:endParaRPr lang="en-US" sz="2400" kern="1200" dirty="0"/>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Random access</a:t>
          </a:r>
          <a:endParaRPr lang="en-US" sz="2400" kern="1200" dirty="0"/>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GB" sz="2400" kern="1200" dirty="0" smtClean="0"/>
            <a:t>Associative</a:t>
          </a:r>
          <a:endParaRPr lang="en-GB" sz="2400" kern="1200" dirty="0"/>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lvl="0" algn="l" defTabSz="1377950" rtl="0">
            <a:lnSpc>
              <a:spcPct val="90000"/>
            </a:lnSpc>
            <a:spcBef>
              <a:spcPct val="0"/>
            </a:spcBef>
            <a:spcAft>
              <a:spcPct val="35000"/>
            </a:spcAft>
          </a:pPr>
          <a:r>
            <a:rPr lang="en-US" sz="3100" kern="1200" dirty="0" smtClean="0"/>
            <a:t>The two most important characteristics of memory</a:t>
          </a:r>
          <a:endParaRPr lang="en-US" sz="3100" kern="1200" dirty="0"/>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806" y="219886"/>
          <a:ext cx="2473858" cy="147584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806" y="219886"/>
        <a:ext cx="2473858" cy="1475840"/>
      </dsp:txXfrm>
    </dsp:sp>
    <dsp:sp modelId="{5E6AA0E8-B225-9D44-A86D-9767773C4003}">
      <dsp:nvSpPr>
        <dsp:cNvPr id="0" name=""/>
        <dsp:cNvSpPr/>
      </dsp:nvSpPr>
      <dsp:spPr>
        <a:xfrm>
          <a:off x="806" y="1361915"/>
          <a:ext cx="2473858" cy="23805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870"/>
            </a:spcAft>
            <a:buChar char="••"/>
          </a:pPr>
          <a:r>
            <a:rPr lang="en-GB" sz="1200" kern="1200" dirty="0" smtClean="0"/>
            <a:t>The simplest technique</a:t>
          </a:r>
        </a:p>
        <a:p>
          <a:pPr marL="114300" lvl="1" indent="-114300" algn="l" defTabSz="533400">
            <a:lnSpc>
              <a:spcPct val="90000"/>
            </a:lnSpc>
            <a:spcBef>
              <a:spcPct val="0"/>
            </a:spcBef>
            <a:spcAft>
              <a:spcPts val="870"/>
            </a:spcAft>
            <a:buChar char="••"/>
          </a:pPr>
          <a:r>
            <a:rPr lang="en-GB" sz="1200" kern="1200" dirty="0" smtClean="0"/>
            <a:t>Maps each block of main memory into only one possible cache line</a:t>
          </a:r>
        </a:p>
      </dsp:txBody>
      <dsp:txXfrm>
        <a:off x="806" y="1361915"/>
        <a:ext cx="2473858" cy="2380597"/>
      </dsp:txXfrm>
    </dsp:sp>
    <dsp:sp modelId="{B3F6D228-9039-A949-A88A-D4A04B9662CD}">
      <dsp:nvSpPr>
        <dsp:cNvPr id="0" name=""/>
        <dsp:cNvSpPr/>
      </dsp:nvSpPr>
      <dsp:spPr>
        <a:xfrm>
          <a:off x="2833683" y="180984"/>
          <a:ext cx="2790833" cy="163144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t>
          </a:r>
          <a:r>
            <a:rPr lang="en-GB" sz="2000" b="0" kern="1200" dirty="0" err="1" smtClean="0">
              <a:effectLst>
                <a:outerShdw blurRad="38100" dist="38100" dir="2700000" algn="tl">
                  <a:srgbClr val="000000">
                    <a:alpha val="43137"/>
                  </a:srgbClr>
                </a:outerShdw>
              </a:effectLst>
            </a:rPr>
            <a:t>liên</a:t>
          </a:r>
          <a:r>
            <a:rPr lang="en-GB" sz="2000" b="0" kern="1200" dirty="0" smtClean="0">
              <a:effectLst>
                <a:outerShdw blurRad="38100" dist="38100" dir="2700000" algn="tl">
                  <a:srgbClr val="000000">
                    <a:alpha val="43137"/>
                  </a:srgbClr>
                </a:outerShdw>
              </a:effectLst>
            </a:rPr>
            <a:t> </a:t>
          </a:r>
          <a:r>
            <a:rPr lang="en-GB" sz="2000" b="0" kern="1200" dirty="0" err="1" smtClean="0">
              <a:effectLst>
                <a:outerShdw blurRad="38100" dist="38100" dir="2700000" algn="tl">
                  <a:srgbClr val="000000">
                    <a:alpha val="43137"/>
                  </a:srgbClr>
                </a:outerShdw>
              </a:effectLst>
            </a:rPr>
            <a:t>kết</a:t>
          </a:r>
          <a:r>
            <a:rPr lang="en-GB" sz="2000" b="0" kern="1200" dirty="0" smtClean="0">
              <a:effectLst>
                <a:outerShdw blurRad="38100" dist="38100" dir="2700000" algn="tl">
                  <a:srgbClr val="000000">
                    <a:alpha val="43137"/>
                  </a:srgbClr>
                </a:outerShdw>
              </a:effectLst>
            </a:rPr>
            <a:t>)</a:t>
          </a:r>
          <a:endParaRPr lang="en-GB" sz="2000" b="0" kern="1200" dirty="0" smtClean="0">
            <a:effectLst>
              <a:outerShdw blurRad="38100" dist="38100" dir="2700000" algn="tl">
                <a:srgbClr val="000000">
                  <a:alpha val="43137"/>
                </a:srgbClr>
              </a:outerShdw>
            </a:effectLst>
          </a:endParaRPr>
        </a:p>
      </dsp:txBody>
      <dsp:txXfrm>
        <a:off x="2833683" y="180984"/>
        <a:ext cx="2790833" cy="1631446"/>
      </dsp:txXfrm>
    </dsp:sp>
    <dsp:sp modelId="{9F9ABC03-ED5A-8C4F-ABBA-7702123255F3}">
      <dsp:nvSpPr>
        <dsp:cNvPr id="0" name=""/>
        <dsp:cNvSpPr/>
      </dsp:nvSpPr>
      <dsp:spPr>
        <a:xfrm>
          <a:off x="2821004" y="1400817"/>
          <a:ext cx="2816190" cy="23805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870"/>
            </a:spcAft>
            <a:buChar char="••"/>
          </a:pPr>
          <a:r>
            <a:rPr lang="en-GB" sz="1200" kern="1200" dirty="0" smtClean="0"/>
            <a:t>Permits each main memory block to be loaded into any line of the cache</a:t>
          </a:r>
        </a:p>
        <a:p>
          <a:pPr marL="114300" lvl="1" indent="-114300" algn="l" defTabSz="533400">
            <a:lnSpc>
              <a:spcPct val="90000"/>
            </a:lnSpc>
            <a:spcBef>
              <a:spcPct val="0"/>
            </a:spcBef>
            <a:spcAft>
              <a:spcPts val="870"/>
            </a:spcAft>
            <a:buChar char="••"/>
          </a:pPr>
          <a:r>
            <a:rPr lang="en-GB" sz="1200" kern="1200" dirty="0" smtClean="0"/>
            <a:t>The cache control logic interprets a memory address simply as a </a:t>
          </a:r>
          <a:r>
            <a:rPr lang="en-GB" sz="1200" b="1" u="sng" kern="1200" dirty="0" smtClean="0"/>
            <a:t>Tag </a:t>
          </a:r>
          <a:r>
            <a:rPr lang="en-GB" sz="1200" kern="1200" dirty="0" smtClean="0"/>
            <a:t>and a Word field</a:t>
          </a:r>
        </a:p>
        <a:p>
          <a:pPr marL="114300" lvl="1" indent="-114300" algn="l" defTabSz="533400">
            <a:lnSpc>
              <a:spcPct val="90000"/>
            </a:lnSpc>
            <a:spcBef>
              <a:spcPct val="0"/>
            </a:spcBef>
            <a:spcAft>
              <a:spcPts val="870"/>
            </a:spcAft>
            <a:buChar char="••"/>
          </a:pPr>
          <a:r>
            <a:rPr lang="en-GB" sz="1200" kern="1200" dirty="0" smtClean="0"/>
            <a:t>To determine whether a block is in the cache, the cache control logic must simultaneously examine every line’s Tag for a match </a:t>
          </a:r>
        </a:p>
      </dsp:txBody>
      <dsp:txXfrm>
        <a:off x="2821004" y="1400817"/>
        <a:ext cx="2816190" cy="2380597"/>
      </dsp:txXfrm>
    </dsp:sp>
    <dsp:sp modelId="{F94948FC-FEE2-2A41-9A9E-9B62084D71F6}">
      <dsp:nvSpPr>
        <dsp:cNvPr id="0" name=""/>
        <dsp:cNvSpPr/>
      </dsp:nvSpPr>
      <dsp:spPr>
        <a:xfrm>
          <a:off x="5984341" y="91830"/>
          <a:ext cx="2473858" cy="163144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t>
          </a:r>
          <a:r>
            <a:rPr lang="en-GB" sz="2000" b="0" kern="1200" dirty="0" smtClean="0">
              <a:effectLst>
                <a:outerShdw blurRad="38100" dist="38100" dir="2700000" algn="tl">
                  <a:srgbClr val="000000">
                    <a:alpha val="43137"/>
                  </a:srgbClr>
                </a:outerShdw>
              </a:effectLst>
            </a:rPr>
            <a:t>Associative</a:t>
          </a:r>
        </a:p>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(Theo </a:t>
          </a:r>
          <a:r>
            <a:rPr lang="en-GB" sz="2000" b="0" kern="1200" dirty="0" err="1" smtClean="0">
              <a:effectLst>
                <a:outerShdw blurRad="38100" dist="38100" dir="2700000" algn="tl">
                  <a:srgbClr val="000000">
                    <a:alpha val="43137"/>
                  </a:srgbClr>
                </a:outerShdw>
              </a:effectLst>
            </a:rPr>
            <a:t>bộ</a:t>
          </a:r>
          <a:r>
            <a:rPr lang="en-GB" sz="2000" b="0" kern="1200" dirty="0" smtClean="0">
              <a:effectLst>
                <a:outerShdw blurRad="38100" dist="38100" dir="2700000" algn="tl">
                  <a:srgbClr val="000000">
                    <a:alpha val="43137"/>
                  </a:srgbClr>
                </a:outerShdw>
              </a:effectLst>
            </a:rPr>
            <a:t>)</a:t>
          </a:r>
          <a:endParaRPr lang="en-GB" sz="2000" b="0" kern="1200" dirty="0" smtClean="0">
            <a:effectLst>
              <a:outerShdw blurRad="38100" dist="38100" dir="2700000" algn="tl">
                <a:srgbClr val="000000">
                  <a:alpha val="43137"/>
                </a:srgbClr>
              </a:outerShdw>
            </a:effectLst>
          </a:endParaRPr>
        </a:p>
      </dsp:txBody>
      <dsp:txXfrm>
        <a:off x="5984341" y="91830"/>
        <a:ext cx="2473858" cy="1631446"/>
      </dsp:txXfrm>
    </dsp:sp>
    <dsp:sp modelId="{C30E3304-D114-7743-A3EC-2445BAC10332}">
      <dsp:nvSpPr>
        <dsp:cNvPr id="0" name=""/>
        <dsp:cNvSpPr/>
      </dsp:nvSpPr>
      <dsp:spPr>
        <a:xfrm>
          <a:off x="5983535" y="1400817"/>
          <a:ext cx="2473858" cy="23805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A compromise that exhibits the strengths of both the direct and associative approaches while reducing their disadvantages</a:t>
          </a:r>
        </a:p>
        <a:p>
          <a:pPr marL="114300" lvl="1" indent="-114300" algn="l" defTabSz="533400">
            <a:lnSpc>
              <a:spcPct val="90000"/>
            </a:lnSpc>
            <a:spcBef>
              <a:spcPct val="0"/>
            </a:spcBef>
            <a:spcAft>
              <a:spcPct val="15000"/>
            </a:spcAft>
            <a:buChar char="••"/>
          </a:pPr>
          <a:r>
            <a:rPr lang="en-GB" sz="1200" b="1" kern="1200" dirty="0" smtClean="0"/>
            <a:t>Read by yourself</a:t>
          </a:r>
        </a:p>
      </dsp:txBody>
      <dsp:txXfrm>
        <a:off x="5983535" y="1400817"/>
        <a:ext cx="2473858" cy="2380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6">
            <a:lumMod val="75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If the old block in the cache has not been altered then it may be overwritten with a new block</a:t>
          </a:r>
          <a:r>
            <a:rPr lang="en-US" sz="1600" kern="1200" dirty="0" smtClean="0">
              <a:solidFill>
                <a:schemeClr val="tx1"/>
              </a:solidFill>
            </a:rPr>
            <a:t> without first writing out the old block</a:t>
          </a:r>
          <a:endParaRPr lang="en-US" sz="1600" kern="1200" dirty="0">
            <a:solidFill>
              <a:schemeClr val="tx1"/>
            </a:solidFill>
          </a:endParaRPr>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If at least one write operation has been performed on a word in that line of the cache then </a:t>
          </a:r>
          <a:r>
            <a:rPr lang="en-US" sz="1600" b="1" u="sng" kern="1200" dirty="0" smtClean="0">
              <a:solidFill>
                <a:schemeClr val="tx1"/>
              </a:solidFill>
            </a:rPr>
            <a:t>main memory must be updated</a:t>
          </a:r>
          <a:r>
            <a:rPr lang="en-US" sz="1600" kern="1200" dirty="0" smtClean="0">
              <a:solidFill>
                <a:schemeClr val="tx1"/>
              </a:solidFill>
            </a:rPr>
            <a:t> by writing the line of cache out to the block of memory before bringing in the new block</a:t>
          </a:r>
          <a:endParaRPr lang="en-US" sz="1600" kern="1200" dirty="0">
            <a:solidFill>
              <a:schemeClr val="tx1"/>
            </a:solidFill>
          </a:endParaRPr>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lumMod val="7500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(đấu tranh) with:</a:t>
          </a:r>
          <a:endParaRPr lang="en-US" sz="2100" kern="1200" dirty="0"/>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a:t>
          </a:r>
          <a:r>
            <a:rPr lang="en-US" sz="1600" b="1" u="sng" kern="1200" dirty="0" smtClean="0">
              <a:solidFill>
                <a:srgbClr val="0000CC"/>
              </a:solidFill>
            </a:rPr>
            <a:t>complex problem occurs when multiple processors are attached to the same bus and each processor has its own local cache </a:t>
          </a:r>
          <a:r>
            <a:rPr lang="en-US" sz="1600" kern="1200" dirty="0" smtClean="0"/>
            <a:t>- if a word is altered in one cache it could conceivably invalidate a word in other caches</a:t>
          </a:r>
          <a:endParaRPr lang="en-US" sz="1600" kern="1200" dirty="0"/>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solidFill>
                <a:schemeClr val="tx1"/>
              </a:solidFill>
            </a:rPr>
            <a:t>When a block of data is retrieved and placed in the cache not only the desired word but also some number of adjacent words are retrieved</a:t>
          </a:r>
          <a:endParaRPr lang="en-US" sz="1200" kern="1200" dirty="0">
            <a:solidFill>
              <a:schemeClr val="tx1"/>
            </a:solidFill>
          </a:endParaRPr>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solidFill>
                <a:schemeClr val="tx1"/>
              </a:solidFill>
            </a:rPr>
            <a:t>As the block size increases the hit ratio will at first increase because of the principle of locality</a:t>
          </a:r>
          <a:endParaRPr lang="en-US" sz="1200" kern="1200" dirty="0">
            <a:solidFill>
              <a:schemeClr val="tx1"/>
            </a:solidFill>
          </a:endParaRPr>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solidFill>
                <a:schemeClr val="tx1"/>
              </a:solidFill>
            </a:rPr>
            <a:t>As the block size increases more useful data are brought into the cache</a:t>
          </a:r>
          <a:endParaRPr lang="en-US" sz="1200" kern="1200" dirty="0">
            <a:solidFill>
              <a:schemeClr val="tx1"/>
            </a:solidFill>
          </a:endParaRPr>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sz="1200" kern="1200" dirty="0">
            <a:solidFill>
              <a:schemeClr val="tx1"/>
            </a:solidFill>
          </a:endParaRPr>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solidFill>
                <a:schemeClr val="tx1"/>
              </a:solidFill>
            </a:rPr>
            <a:t>Two specific effects come into play:</a:t>
          </a:r>
          <a:endParaRPr lang="en-US" sz="1200" kern="1200" dirty="0">
            <a:solidFill>
              <a:schemeClr val="tx1"/>
            </a:solidFill>
          </a:endParaRPr>
        </a:p>
        <a:p>
          <a:pPr marL="57150" lvl="1" indent="-57150" algn="l" defTabSz="400050" rtl="0">
            <a:lnSpc>
              <a:spcPct val="90000"/>
            </a:lnSpc>
            <a:spcBef>
              <a:spcPct val="0"/>
            </a:spcBef>
            <a:spcAft>
              <a:spcPct val="15000"/>
            </a:spcAft>
            <a:buChar char="••"/>
          </a:pPr>
          <a:r>
            <a:rPr lang="en-US" sz="900" kern="1200" dirty="0" smtClean="0">
              <a:solidFill>
                <a:schemeClr val="tx1"/>
              </a:solidFill>
            </a:rPr>
            <a:t>Larger blocks reduce the number of blocks that fit into a cache</a:t>
          </a:r>
          <a:endParaRPr lang="en-US" sz="900" kern="1200" dirty="0">
            <a:solidFill>
              <a:schemeClr val="tx1"/>
            </a:solidFill>
          </a:endParaRPr>
        </a:p>
        <a:p>
          <a:pPr marL="57150" lvl="1" indent="-57150" algn="l" defTabSz="400050" rtl="0">
            <a:lnSpc>
              <a:spcPct val="90000"/>
            </a:lnSpc>
            <a:spcBef>
              <a:spcPct val="0"/>
            </a:spcBef>
            <a:spcAft>
              <a:spcPct val="15000"/>
            </a:spcAft>
            <a:buChar char="••"/>
          </a:pPr>
          <a:r>
            <a:rPr lang="en-GB" sz="900" kern="1200" dirty="0" smtClean="0">
              <a:solidFill>
                <a:schemeClr val="tx1"/>
              </a:solidFill>
            </a:rPr>
            <a:t>As a block becomes larger each additional word is farther from the requested word</a:t>
          </a:r>
          <a:endParaRPr lang="en-GB" sz="900" kern="1200" dirty="0">
            <a:solidFill>
              <a:schemeClr val="tx1"/>
            </a:solidFill>
          </a:endParaRPr>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sng" kern="1200" baseline="0" smtClean="0">
                <a:solidFill>
                  <a:schemeClr val="tx1"/>
                </a:solidFill>
                <a:latin typeface="Times New Roman" pitchFamily="33" charset="0"/>
                <a:ea typeface="+mn-ea"/>
                <a:cs typeface="+mn-cs"/>
              </a:rPr>
              <a:t>Mapping</a:t>
            </a:r>
            <a:r>
              <a:rPr kumimoji="1" lang="en-US" sz="1200" kern="1200" baseline="0" smtClean="0">
                <a:solidFill>
                  <a:schemeClr val="tx1"/>
                </a:solidFill>
                <a:latin typeface="Times New Roman" pitchFamily="33" charset="0"/>
                <a:ea typeface="+mn-ea"/>
                <a:cs typeface="+mn-cs"/>
              </a:rPr>
              <a:t>- ánh xạ: Cách gán ghép chủ quan, cố tính </a:t>
            </a:r>
            <a:r>
              <a:rPr kumimoji="1" lang="en-US" sz="1200" b="1" u="sng" kern="1200" baseline="0" smtClean="0">
                <a:solidFill>
                  <a:schemeClr val="tx1"/>
                </a:solidFill>
                <a:latin typeface="Times New Roman" pitchFamily="33" charset="0"/>
                <a:ea typeface="+mn-ea"/>
                <a:cs typeface="+mn-cs"/>
              </a:rPr>
              <a:t>mỗi</a:t>
            </a:r>
            <a:r>
              <a:rPr kumimoji="1" lang="en-US" sz="1200" kern="1200" baseline="0" smtClean="0">
                <a:solidFill>
                  <a:schemeClr val="tx1"/>
                </a:solidFill>
                <a:latin typeface="Times New Roman" pitchFamily="33" charset="0"/>
                <a:ea typeface="+mn-ea"/>
                <a:cs typeface="+mn-cs"/>
              </a:rPr>
              <a:t> phần tử trong tập hợp A sẽ </a:t>
            </a:r>
            <a:r>
              <a:rPr kumimoji="1" lang="en-US" sz="1200" b="1" u="sng" kern="1200" baseline="0" smtClean="0">
                <a:solidFill>
                  <a:schemeClr val="tx1"/>
                </a:solidFill>
                <a:latin typeface="Times New Roman" pitchFamily="33" charset="0"/>
                <a:ea typeface="+mn-ea"/>
                <a:cs typeface="+mn-cs"/>
              </a:rPr>
              <a:t>tương ứng với một phần tử duy nhất</a:t>
            </a:r>
            <a:r>
              <a:rPr kumimoji="1" lang="en-US" sz="1200" kern="1200" baseline="0" smtClean="0">
                <a:solidFill>
                  <a:schemeClr val="tx1"/>
                </a:solidFill>
                <a:latin typeface="Times New Roman" pitchFamily="33" charset="0"/>
                <a:ea typeface="+mn-ea"/>
                <a:cs typeface="+mn-cs"/>
              </a:rPr>
              <a:t> trong tập hợp B</a:t>
            </a:r>
          </a:p>
          <a:p>
            <a:r>
              <a:rPr kumimoji="1" lang="en-US" sz="1200" kern="1200" baseline="0" smtClean="0">
                <a:solidFill>
                  <a:schemeClr val="tx1"/>
                </a:solidFill>
                <a:latin typeface="Times New Roman" pitchFamily="33" charset="0"/>
                <a:ea typeface="+mn-ea"/>
                <a:cs typeface="+mn-cs"/>
              </a:rPr>
              <a:t>Trong trường hợp này: A = tập các lines của cache, B: tập các blocks trong main memory. Mỗi line sẽ chứa nội dung của một block.</a:t>
            </a:r>
          </a:p>
          <a:p>
            <a:r>
              <a:rPr kumimoji="1" lang="en-US" sz="1200" b="1" u="sng" kern="1200" baseline="0" smtClean="0">
                <a:solidFill>
                  <a:schemeClr val="tx1"/>
                </a:solidFill>
                <a:latin typeface="Times New Roman" pitchFamily="33" charset="0"/>
                <a:ea typeface="+mn-ea"/>
                <a:cs typeface="+mn-cs"/>
              </a:rPr>
              <a:t>Tag là gì:</a:t>
            </a:r>
            <a:r>
              <a:rPr kumimoji="1" lang="en-US" sz="1200" b="0" u="none" kern="1200" baseline="0" smtClean="0">
                <a:solidFill>
                  <a:schemeClr val="tx1"/>
                </a:solidFill>
                <a:latin typeface="Times New Roman" pitchFamily="33" charset="0"/>
                <a:ea typeface="+mn-ea"/>
                <a:cs typeface="+mn-cs"/>
              </a:rPr>
              <a:t> Tag là dữ liệu, thông tin được đính kèm. Tag của mỗi line chứa dữ liệu cho biết nội dung của line này ứng với block nào trong main memory. Data trong tag mô tả ánh xạ từ Cache sang Memory</a:t>
            </a:r>
            <a:endParaRPr kumimoji="1" lang="en-US" sz="1200" b="1" u="sng" kern="1200" baseline="0" smtClean="0">
              <a:solidFill>
                <a:schemeClr val="tx1"/>
              </a:solidFill>
              <a:latin typeface="Times New Roman" pitchFamily="33" charset="0"/>
              <a:ea typeface="+mn-ea"/>
              <a:cs typeface="+mn-cs"/>
            </a:endParaRPr>
          </a:p>
          <a:p>
            <a:r>
              <a:rPr kumimoji="1" lang="en-US" sz="1200" b="1" u="sng" kern="1200" baseline="0" smtClean="0">
                <a:solidFill>
                  <a:schemeClr val="tx1"/>
                </a:solidFill>
                <a:latin typeface="Times New Roman" pitchFamily="33" charset="0"/>
                <a:ea typeface="+mn-ea"/>
                <a:cs typeface="+mn-cs"/>
              </a:rPr>
              <a:t>Tại sao mỗi line phải có phần tag?</a:t>
            </a:r>
            <a:r>
              <a:rPr kumimoji="1" lang="en-US" sz="1200" kern="1200" baseline="0" smtClean="0">
                <a:solidFill>
                  <a:schemeClr val="tx1"/>
                </a:solidFill>
                <a:latin typeface="Times New Roman" pitchFamily="33" charset="0"/>
                <a:ea typeface="+mn-ea"/>
                <a:cs typeface="+mn-cs"/>
              </a:rPr>
              <a:t>: Một line có thể chứa cả data lẫn intructions. Cache có dung lượng nhỏ nên chúng ta có thể hiểu việc chạy chương trình giống như cơ chế làm theo từng mẻ. Data trong cache chỉ mang tính tạm thời, data trong main memory mới là data chính thức. Như vậy, những data đã bị modified trong cache cần phải được cập nhật về main memory. Chính dữ liệu trong tag giúp việc cập nhật này được thực thi chình xác, dúng chỗ</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Memory</a:t>
            </a:r>
            <a:r>
              <a:rPr lang="en-US" baseline="0" smtClean="0"/>
              <a:t> for application is announced (3000 bytes if theis example).</a:t>
            </a:r>
          </a:p>
          <a:p>
            <a:pPr>
              <a:buFontTx/>
              <a:buChar char="-"/>
            </a:pPr>
            <a:r>
              <a:rPr lang="en-US" baseline="0" smtClean="0"/>
              <a:t>Compiler will dertermine addresses in an application accordingly</a:t>
            </a:r>
          </a:p>
          <a:p>
            <a:pPr>
              <a:buFontTx/>
              <a:buChar char="-"/>
            </a:pPr>
            <a:r>
              <a:rPr lang="en-US" baseline="0" smtClean="0"/>
              <a:t>All application content is loaded to the main memory</a:t>
            </a:r>
          </a:p>
          <a:p>
            <a:pPr>
              <a:buFontTx/>
              <a:buChar char="-"/>
            </a:pPr>
            <a:r>
              <a:rPr lang="en-US" baseline="0" smtClean="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Memory</a:t>
            </a:r>
            <a:r>
              <a:rPr lang="en-US" baseline="0" smtClean="0"/>
              <a:t> for application is announced (3000 bytes in this example).</a:t>
            </a:r>
          </a:p>
          <a:p>
            <a:pPr>
              <a:buFontTx/>
              <a:buChar char="-"/>
            </a:pPr>
            <a:r>
              <a:rPr lang="en-US" baseline="0" smtClean="0"/>
              <a:t>Compiler will dertermine addresses in an application accordingly</a:t>
            </a:r>
          </a:p>
          <a:p>
            <a:pPr>
              <a:buFontTx/>
              <a:buChar char="-"/>
            </a:pPr>
            <a:r>
              <a:rPr lang="en-US" baseline="0" smtClean="0"/>
              <a:t>All application contents are loaded to the main memory</a:t>
            </a:r>
          </a:p>
          <a:p>
            <a:pPr>
              <a:buFontTx/>
              <a:buChar char="-"/>
            </a:pPr>
            <a:r>
              <a:rPr lang="en-US" baseline="0" smtClean="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An application can be loaded</a:t>
            </a:r>
            <a:r>
              <a:rPr lang="en-US" baseline="0" smtClean="0"/>
              <a:t> to any position of main memory</a:t>
            </a:r>
          </a:p>
          <a:p>
            <a:pPr>
              <a:buFontTx/>
              <a:buChar char="-"/>
            </a:pPr>
            <a:r>
              <a:rPr lang="en-US" smtClean="0"/>
              <a:t>Suppose that a process is swapped to then swapped in, it can be loaded to a position which is different</a:t>
            </a:r>
            <a:r>
              <a:rPr lang="en-US" baseline="0" smtClean="0"/>
              <a:t> from initial position</a:t>
            </a:r>
          </a:p>
          <a:p>
            <a:pPr>
              <a:buFontTx/>
              <a:buChar char="-"/>
            </a:pPr>
            <a:r>
              <a:rPr lang="en-US" baseline="0" smtClean="0"/>
              <a:t>Whwn an application is allowed to run, all it’s content must be loaded to main memory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vi-VN" sz="1200" b="0" i="0" kern="1200" dirty="0" smtClean="0">
                <a:solidFill>
                  <a:schemeClr val="tx1"/>
                </a:solidFill>
                <a:effectLst/>
                <a:latin typeface="Times New Roman" pitchFamily="33" charset="0"/>
                <a:ea typeface="+mn-ea"/>
                <a:cs typeface="+mn-cs"/>
              </a:rPr>
              <a:t>Thuật ngữ vị trí trong Bảng 4.1 đề cập đến việc liệu bộ nhớ là bên trong và bên ngoài vào máy tính. Bộ nhớ trong thường được đánh đồng với bộ nhớ chính. Nhưng ở đó là các dạng khác của bộ nhớ trong. Bộ xử lý yêu cầu bộ nhớ cục bộ của riêng nó, trong dạng thanh ghi (ví dụ, xem Hình 2.3). Hơn nữa, như chúng ta sẽ thấy, khối điều khiển một phần của bộ xử lý cũng có thể yêu cầu bộ nhớ trong của riêng nó. Chúng tôi sẽ trì hoãn thảo luận về hai loại bộ nhớ trong sau này cho các chương sau. Cache là một dạng khác của bộ nhớ trong. Bộ nhớ ngoài bao gồm bộ nhớ ngoại vi thiết bị, chẳng hạn như đĩa và băng, có thể truy cập vào bộ xử lý thông qua bộ điều khiển I / O.</a:t>
            </a:r>
            <a:endParaRPr kumimoji="1" lang="en-US" sz="1200" b="0" i="0" kern="1200" dirty="0" smtClean="0">
              <a:solidFill>
                <a:schemeClr val="tx1"/>
              </a:solidFill>
              <a:effectLst/>
              <a:latin typeface="Times New Roman" pitchFamily="33" charset="0"/>
              <a:ea typeface="+mn-ea"/>
              <a:cs typeface="+mn-cs"/>
            </a:endParaRPr>
          </a:p>
          <a:p>
            <a:r>
              <a:rPr kumimoji="1" lang="vi-VN" sz="1200" b="0" i="0" kern="1200" dirty="0" smtClean="0">
                <a:solidFill>
                  <a:schemeClr val="tx1"/>
                </a:solidFill>
                <a:effectLst/>
                <a:latin typeface="Times New Roman" pitchFamily="33" charset="0"/>
                <a:ea typeface="+mn-ea"/>
                <a:cs typeface="+mn-cs"/>
              </a:rPr>
              <a:t>Một đặc điểm rõ ràng của bộ nhớ là dung lượng của nó. Đối với bộ nhớ trong, đây là thường được thể hiện dưới dạng byte (1 byte = 8 bit) hoặc từ. Độ dài từ phổ biến là 8, 16 và 32 bit. Dung lượng bộ nhớ ngoài thường được biểu thị bằng byte.</a:t>
            </a:r>
            <a:endParaRPr kumimoji="1" lang="en-US" sz="1200" b="0" i="0" kern="1200" dirty="0" smtClean="0">
              <a:solidFill>
                <a:schemeClr val="tx1"/>
              </a:solidFill>
              <a:effectLst/>
              <a:latin typeface="Times New Roman" pitchFamily="33" charset="0"/>
              <a:ea typeface="+mn-ea"/>
              <a:cs typeface="+mn-cs"/>
            </a:endParaRPr>
          </a:p>
          <a:p>
            <a:pPr rtl="0"/>
            <a:r>
              <a:rPr kumimoji="1" lang="vi-VN" sz="1200" b="0" i="0" kern="1200" dirty="0" smtClean="0">
                <a:solidFill>
                  <a:schemeClr val="tx1"/>
                </a:solidFill>
                <a:effectLst/>
                <a:latin typeface="Times New Roman" pitchFamily="33" charset="0"/>
                <a:ea typeface="+mn-ea"/>
                <a:cs typeface="+mn-cs"/>
              </a:rPr>
              <a:t>Một khái niệm liên quan là đơn vị chuyển giao. Đối với bộ nhớ trong, đơn vị chuyển bằng số đường điện vào và ra khỏi bộ nhớ mô-đun. Điều này có thể bằng với độ dài của từ, nhưng thường lớn hơn, chẳng hạn như 64, 128 hoặc 256 bit. Để làm rõ điểm này, hãy xem xét ba khái niệm liên quan cho bộ nhớ trong:</a:t>
            </a:r>
          </a:p>
          <a:p>
            <a:r>
              <a:rPr kumimoji="1" lang="vi-VN" sz="1200" b="0" i="0" kern="1200" dirty="0" smtClean="0">
                <a:solidFill>
                  <a:schemeClr val="tx1"/>
                </a:solidFill>
                <a:effectLst/>
                <a:latin typeface="Times New Roman" pitchFamily="33" charset="0"/>
                <a:ea typeface="+mn-ea"/>
                <a:cs typeface="+mn-cs"/>
              </a:rPr>
              <a:t/>
            </a:r>
            <a:br>
              <a:rPr kumimoji="1" lang="vi-VN" sz="1200" b="0" i="0" kern="1200" dirty="0" smtClean="0">
                <a:solidFill>
                  <a:schemeClr val="tx1"/>
                </a:solidFill>
                <a:effectLst/>
                <a:latin typeface="Times New Roman" pitchFamily="33" charset="0"/>
                <a:ea typeface="+mn-ea"/>
                <a:cs typeface="+mn-cs"/>
              </a:rPr>
            </a:b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26</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27</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Cache hit</a:t>
            </a:r>
            <a:r>
              <a:rPr kumimoji="1" lang="en-US" sz="1200" kern="1200" baseline="0" dirty="0" smtClean="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Cache miss</a:t>
            </a:r>
            <a:r>
              <a:rPr kumimoji="1" lang="en-US" sz="1200" kern="1200" baseline="0" dirty="0" smtClean="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Cấu trúc một địa chỉ bộ </a:t>
            </a:r>
            <a:r>
              <a:rPr kumimoji="1" lang="en-US" sz="1200" b="1" kern="1200" baseline="0" dirty="0" err="1" smtClean="0">
                <a:solidFill>
                  <a:schemeClr val="tx1"/>
                </a:solidFill>
                <a:latin typeface="Times New Roman" pitchFamily="33" charset="0"/>
                <a:ea typeface="+mn-ea"/>
                <a:cs typeface="+mn-cs"/>
              </a:rPr>
              <a:t>nhớ</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được</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truy</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xuất</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dùng</a:t>
            </a:r>
            <a:r>
              <a:rPr kumimoji="1" lang="en-US" sz="1200" b="1" kern="1200" baseline="0" dirty="0" smtClean="0">
                <a:solidFill>
                  <a:schemeClr val="tx1"/>
                </a:solidFill>
                <a:latin typeface="Times New Roman" pitchFamily="33" charset="0"/>
                <a:ea typeface="+mn-ea"/>
                <a:cs typeface="+mn-cs"/>
              </a:rPr>
              <a:t> cache: &lt;Tag, Line, Word&gt; </a:t>
            </a:r>
            <a:r>
              <a:rPr kumimoji="1" lang="en-US" sz="1200" b="0" kern="1200" baseline="0" dirty="0" smtClean="0">
                <a:solidFill>
                  <a:schemeClr val="tx1"/>
                </a:solidFill>
                <a:latin typeface="Times New Roman" pitchFamily="33" charset="0"/>
                <a:ea typeface="+mn-ea"/>
                <a:cs typeface="+mn-cs"/>
              </a:rPr>
              <a:t>mang nghĩa là địa chỉ này thuộc về block </a:t>
            </a:r>
            <a:r>
              <a:rPr kumimoji="1" lang="en-US" sz="1200" b="0" kern="1200" baseline="0" dirty="0" err="1" smtClean="0">
                <a:solidFill>
                  <a:schemeClr val="tx1"/>
                </a:solidFill>
                <a:latin typeface="Times New Roman" pitchFamily="33" charset="0"/>
                <a:ea typeface="+mn-ea"/>
                <a:cs typeface="+mn-cs"/>
              </a:rPr>
              <a:t>nào</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trên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bộ</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nhớ</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chính</a:t>
            </a:r>
            <a:r>
              <a:rPr kumimoji="1" lang="en-US" sz="1200" b="0" kern="1200" baseline="0" dirty="0" smtClean="0">
                <a:solidFill>
                  <a:schemeClr val="tx1"/>
                </a:solidFill>
                <a:latin typeface="Times New Roman" pitchFamily="33" charset="0"/>
                <a:ea typeface="+mn-ea"/>
                <a:cs typeface="+mn-cs"/>
              </a:rPr>
              <a:t>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2: Nếu 2 trị này bằng nhau (</a:t>
            </a:r>
            <a:r>
              <a:rPr kumimoji="1" lang="en-US" sz="1200" b="1" kern="1200" baseline="0" dirty="0" smtClean="0">
                <a:solidFill>
                  <a:schemeClr val="tx1"/>
                </a:solidFill>
                <a:latin typeface="Times New Roman" pitchFamily="33" charset="0"/>
                <a:ea typeface="+mn-ea"/>
                <a:cs typeface="+mn-cs"/>
              </a:rPr>
              <a:t>hit</a:t>
            </a:r>
            <a:r>
              <a:rPr kumimoji="1" lang="en-US" sz="1200" kern="1200" baseline="0" dirty="0" smtClean="0">
                <a:solidFill>
                  <a:schemeClr val="tx1"/>
                </a:solidFill>
                <a:latin typeface="Times New Roman" pitchFamily="33" charset="0"/>
                <a:ea typeface="+mn-ea"/>
                <a:cs typeface="+mn-cs"/>
              </a:rPr>
              <a:t>), địa chỉ này có trong cache rồi, dựa vào Line (mầu green)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định</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Word (mầu tím) xác định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địa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(word </a:t>
            </a:r>
            <a:r>
              <a:rPr kumimoji="1" lang="en-US" sz="1200" kern="1200" baseline="0" dirty="0" err="1" smtClean="0">
                <a:solidFill>
                  <a:schemeClr val="tx1"/>
                </a:solidFill>
                <a:latin typeface="Times New Roman" pitchFamily="33" charset="0"/>
                <a:ea typeface="+mn-ea"/>
                <a:cs typeface="+mn-cs"/>
              </a:rPr>
              <a:t>thứ</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smtClean="0">
                <a:solidFill>
                  <a:schemeClr val="tx1"/>
                </a:solidFill>
                <a:latin typeface="Times New Roman" pitchFamily="33" charset="0"/>
                <a:ea typeface="+mn-ea"/>
                <a:cs typeface="+mn-cs"/>
              </a:rPr>
              <a:t>Replacement algorithms (cuối chương)</a:t>
            </a:r>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29</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smtClean="0"/>
          </a:p>
          <a:p>
            <a:r>
              <a:rPr lang="en-GB" baseline="0" smtClean="0"/>
              <a:t>Yếu điểm chính của kỹ thuật direct mapping (cà ri dê nguyên tô) là khi có cache miss </a:t>
            </a:r>
          </a:p>
          <a:p>
            <a:r>
              <a:rPr lang="en-GB" baseline="0" smtClean="0"/>
              <a:t>(thí dụ cần truy xuất một biến ở khối m trong hình (a)), </a:t>
            </a:r>
          </a:p>
          <a:p>
            <a:r>
              <a:rPr lang="en-GB" baseline="0" smtClean="0"/>
              <a:t>phải đổ hết cache về bộ nhớ rồi lại chép cả một khới lớn các blocks từ mem và cache</a:t>
            </a:r>
          </a:p>
          <a:p>
            <a:endParaRPr lang="en-GB" baseline="0" smtClean="0"/>
          </a:p>
          <a:p>
            <a:r>
              <a:rPr lang="en-GB" baseline="0" smtClean="0"/>
              <a:t>Để giảm chi phí chép qua qua lại mem-cache quá nhiều, kỹ thuật associative được dùng.</a:t>
            </a:r>
          </a:p>
          <a:p>
            <a:r>
              <a:rPr lang="en-GB" baseline="0" smtClean="0"/>
              <a:t>Khi gặp cahe miss, phải chép 1 block vào cache nhưng không có line nào trống. Bài toán ở </a:t>
            </a:r>
          </a:p>
          <a:p>
            <a:r>
              <a:rPr lang="en-GB" baseline="0" smtClean="0"/>
              <a:t>đây là line nào phải hi sinh, được chuyển về mem, nhường chỗ cho block mới. Việc này sẽ được</a:t>
            </a:r>
          </a:p>
          <a:p>
            <a:r>
              <a:rPr lang="en-GB" baseline="0" smtClean="0"/>
              <a:t>Giải quyết trong phần replacement algorithms – các slide sau.</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32</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33</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35</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vi-VN" sz="1200" kern="1200" baseline="0" dirty="0" smtClean="0">
                <a:solidFill>
                  <a:schemeClr val="tx1"/>
                </a:solidFill>
                <a:latin typeface="Times New Roman" pitchFamily="33" charset="0"/>
                <a:ea typeface="+mn-ea"/>
                <a:cs typeface="+mn-cs"/>
              </a:rPr>
              <a:t>Hình 4.13a minh họa</a:t>
            </a:r>
          </a:p>
          <a:p>
            <a:r>
              <a:rPr kumimoji="1" lang="vi-VN" sz="1200" kern="1200" baseline="0" dirty="0" smtClean="0">
                <a:solidFill>
                  <a:schemeClr val="tx1"/>
                </a:solidFill>
                <a:latin typeface="Times New Roman" pitchFamily="33" charset="0"/>
                <a:ea typeface="+mn-ea"/>
                <a:cs typeface="+mn-cs"/>
              </a:rPr>
              <a:t>ánh xạ này cho v khối đầu tiên của bộ nhớ chính. Như với ánh xạ liên kết,</a:t>
            </a:r>
          </a:p>
          <a:p>
            <a:r>
              <a:rPr kumimoji="1" lang="vi-VN" sz="1200" kern="1200" baseline="0" dirty="0" smtClean="0">
                <a:solidFill>
                  <a:schemeClr val="tx1"/>
                </a:solidFill>
                <a:latin typeface="Times New Roman" pitchFamily="33" charset="0"/>
                <a:ea typeface="+mn-ea"/>
                <a:cs typeface="+mn-cs"/>
              </a:rPr>
              <a:t>mỗi từ ánh xạ thành nhiều dòng trong bộ nhớ cache. Đối với ánh xạ liên kết tập hợp, mỗi từ</a:t>
            </a:r>
          </a:p>
          <a:p>
            <a:r>
              <a:rPr kumimoji="1" lang="vi-VN" sz="1200" kern="1200" baseline="0" dirty="0" smtClean="0">
                <a:solidFill>
                  <a:schemeClr val="tx1"/>
                </a:solidFill>
                <a:latin typeface="Times New Roman" pitchFamily="33" charset="0"/>
                <a:ea typeface="+mn-ea"/>
                <a:cs typeface="+mn-cs"/>
              </a:rPr>
              <a:t>ánh xạ vào tất cả các dòng bộ đệm trong một tập hợp cụ thể, để khối bộ nhớ chính B0 ánh xạ</a:t>
            </a:r>
          </a:p>
          <a:p>
            <a:r>
              <a:rPr kumimoji="1" lang="vi-VN" sz="1200" kern="1200" baseline="0" dirty="0" smtClean="0">
                <a:solidFill>
                  <a:schemeClr val="tx1"/>
                </a:solidFill>
                <a:latin typeface="Times New Roman" pitchFamily="33" charset="0"/>
                <a:ea typeface="+mn-ea"/>
                <a:cs typeface="+mn-cs"/>
              </a:rPr>
              <a:t>thành tập 0, v.v. Do đó, bộ đệm kết hợp tập hợp có thể được triển khai thực tế</a:t>
            </a:r>
          </a:p>
          <a:p>
            <a:r>
              <a:rPr kumimoji="1" lang="vi-VN" sz="1200" kern="1200" baseline="0" dirty="0" smtClean="0">
                <a:solidFill>
                  <a:schemeClr val="tx1"/>
                </a:solidFill>
                <a:latin typeface="Times New Roman" pitchFamily="33" charset="0"/>
                <a:ea typeface="+mn-ea"/>
                <a:cs typeface="+mn-cs"/>
              </a:rPr>
              <a:t>như n bộ nhớ đệm kết hợp. Cũng có thể triển khai bộ đệm kết hợp tập hợp như</a:t>
            </a:r>
          </a:p>
          <a:p>
            <a:r>
              <a:rPr kumimoji="1" lang="vi-VN" sz="1200" kern="1200" baseline="0" dirty="0" smtClean="0">
                <a:solidFill>
                  <a:schemeClr val="tx1"/>
                </a:solidFill>
                <a:latin typeface="Times New Roman" pitchFamily="33" charset="0"/>
                <a:ea typeface="+mn-ea"/>
                <a:cs typeface="+mn-cs"/>
              </a:rPr>
              <a:t>k bộ nhớ đệm ánh xạ trực tiếp, như thể hiện trong Hình 4.13b. Mỗi bộ nhớ cache được ánh xạ trực tiếp là</a:t>
            </a:r>
          </a:p>
          <a:p>
            <a:r>
              <a:rPr kumimoji="1" lang="vi-VN" sz="1200" kern="1200" baseline="0" dirty="0" smtClean="0">
                <a:solidFill>
                  <a:schemeClr val="tx1"/>
                </a:solidFill>
                <a:latin typeface="Times New Roman" pitchFamily="33" charset="0"/>
                <a:ea typeface="+mn-ea"/>
                <a:cs typeface="+mn-cs"/>
              </a:rPr>
              <a:t>được gọi là một cách, bao gồm v dòng. V dòng đầu tiên của bộ nhớ chính là trực tiếp</a:t>
            </a:r>
          </a:p>
          <a:p>
            <a:r>
              <a:rPr kumimoji="1" lang="vi-VN" sz="1200" kern="1200" baseline="0" dirty="0" smtClean="0">
                <a:solidFill>
                  <a:schemeClr val="tx1"/>
                </a:solidFill>
                <a:latin typeface="Times New Roman" pitchFamily="33" charset="0"/>
                <a:ea typeface="+mn-ea"/>
                <a:cs typeface="+mn-cs"/>
              </a:rPr>
              <a:t>ánh xạ vào dòng v của mỗi cách; nhóm v dòng tiếp theo của bộ nhớ chính là</a:t>
            </a:r>
          </a:p>
          <a:p>
            <a:r>
              <a:rPr kumimoji="1" lang="vi-VN" sz="1200" kern="1200" baseline="0" dirty="0" smtClean="0">
                <a:solidFill>
                  <a:schemeClr val="tx1"/>
                </a:solidFill>
                <a:latin typeface="Times New Roman" pitchFamily="33" charset="0"/>
                <a:ea typeface="+mn-ea"/>
                <a:cs typeface="+mn-cs"/>
              </a:rPr>
              <a:t>được ánh xạ tương tự, v.v. Việc triển khai ánh xạ trực tiếp thường được sử dụng</a:t>
            </a:r>
          </a:p>
          <a:p>
            <a:r>
              <a:rPr kumimoji="1" lang="vi-VN" sz="1200" kern="1200" baseline="0" dirty="0" smtClean="0">
                <a:solidFill>
                  <a:schemeClr val="tx1"/>
                </a:solidFill>
                <a:latin typeface="Times New Roman" pitchFamily="33" charset="0"/>
                <a:ea typeface="+mn-ea"/>
                <a:cs typeface="+mn-cs"/>
              </a:rPr>
              <a:t>cho mức độ kết hợp nhỏ (giá trị nhỏ của k) trong khi ánh xạ liên kết</a:t>
            </a:r>
          </a:p>
          <a:p>
            <a:r>
              <a:rPr kumimoji="1" lang="vi-VN" sz="1200" kern="1200" baseline="0" dirty="0" smtClean="0">
                <a:solidFill>
                  <a:schemeClr val="tx1"/>
                </a:solidFill>
                <a:latin typeface="Times New Roman" pitchFamily="33" charset="0"/>
                <a:ea typeface="+mn-ea"/>
                <a:cs typeface="+mn-cs"/>
              </a:rPr>
              <a:t>triển khai thường được sử dụng cho các mức độ kết hợp cao hơn [JACO08].</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a:t>
            </a:r>
            <a:r>
              <a:rPr kumimoji="1" lang="en-US" sz="1200" kern="1200" baseline="0" dirty="0" smtClean="0">
                <a:solidFill>
                  <a:schemeClr val="tx1"/>
                </a:solidFill>
                <a:latin typeface="Times New Roman" pitchFamily="33" charset="0"/>
                <a:ea typeface="+mn-ea"/>
                <a:cs typeface="+mn-cs"/>
              </a:rPr>
              <a:t>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37</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39</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41</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42</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43</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232472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1/22/2021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1/22/2021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1/22/2021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omments" Target="../comments/commen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comments" Target="../comments/commen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comments" Target="../comments/commen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comments" Target="../comments/comment16.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smtClean="0"/>
              <a:t>William Stallings,  Computer </a:t>
            </a:r>
            <a:r>
              <a:rPr lang="en-GB" sz="1600" dirty="0"/>
              <a:t>Organization </a:t>
            </a:r>
            <a:r>
              <a:rPr lang="en-GB" sz="1600" dirty="0" smtClean="0"/>
              <a:t> 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smtClean="0">
                <a:ln>
                  <a:noFill/>
                </a:ln>
                <a:effectLst/>
                <a:uLnTx/>
                <a:uFillTx/>
                <a:latin typeface="+mn-lt"/>
                <a:ea typeface="+mn-ea"/>
                <a:cs typeface="+mn-cs"/>
              </a:rPr>
              <a:t>Cache Memory</a:t>
            </a:r>
            <a:endParaRPr kumimoji="0" lang="en-US" sz="40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smtClean="0">
                <a:solidFill>
                  <a:schemeClr val="tx1"/>
                </a:solidFill>
              </a:rPr>
              <a:t>The most common forms are: </a:t>
            </a:r>
          </a:p>
          <a:p>
            <a:pPr lvl="1"/>
            <a:r>
              <a:rPr lang="en-US" sz="1765" dirty="0" smtClean="0">
                <a:solidFill>
                  <a:schemeClr val="tx1"/>
                </a:solidFill>
              </a:rPr>
              <a:t>Semiconductor memory</a:t>
            </a:r>
          </a:p>
          <a:p>
            <a:pPr lvl="1"/>
            <a:r>
              <a:rPr lang="en-US" sz="1765" dirty="0" smtClean="0">
                <a:solidFill>
                  <a:schemeClr val="tx1"/>
                </a:solidFill>
              </a:rPr>
              <a:t>Magnetic surface memory </a:t>
            </a:r>
          </a:p>
          <a:p>
            <a:pPr lvl="1"/>
            <a:r>
              <a:rPr lang="en-US" sz="1765" dirty="0" smtClean="0">
                <a:solidFill>
                  <a:schemeClr val="tx1"/>
                </a:solidFill>
              </a:rPr>
              <a:t>Optical</a:t>
            </a:r>
          </a:p>
          <a:p>
            <a:pPr lvl="1"/>
            <a:r>
              <a:rPr lang="en-US" sz="1765" dirty="0" smtClean="0">
                <a:solidFill>
                  <a:schemeClr val="tx1"/>
                </a:solidFill>
              </a:rPr>
              <a:t>Magneto-optical</a:t>
            </a:r>
          </a:p>
          <a:p>
            <a:pPr marL="228600" lvl="1">
              <a:spcBef>
                <a:spcPts val="2000"/>
              </a:spcBef>
              <a:buClr>
                <a:schemeClr val="accent1"/>
              </a:buClr>
            </a:pPr>
            <a:r>
              <a:rPr lang="en-US" sz="2118" dirty="0" smtClean="0">
                <a:solidFill>
                  <a:schemeClr val="tx1"/>
                </a:solidFill>
              </a:rPr>
              <a:t>Several physical characteristics of data storage are important:</a:t>
            </a:r>
          </a:p>
          <a:p>
            <a:pPr lvl="1"/>
            <a:r>
              <a:rPr lang="en-US" dirty="0" smtClean="0">
                <a:solidFill>
                  <a:schemeClr val="tx1"/>
                </a:solidFill>
              </a:rPr>
              <a:t>Volatile memory </a:t>
            </a:r>
          </a:p>
          <a:p>
            <a:pPr lvl="2"/>
            <a:r>
              <a:rPr lang="en-US" dirty="0" smtClean="0">
                <a:solidFill>
                  <a:schemeClr val="tx1"/>
                </a:solidFill>
              </a:rPr>
              <a:t>Information decays naturally or is lost when electrical power is switched off</a:t>
            </a:r>
          </a:p>
          <a:p>
            <a:pPr lvl="1"/>
            <a:r>
              <a:rPr lang="en-US" dirty="0" smtClean="0">
                <a:solidFill>
                  <a:schemeClr val="tx1"/>
                </a:solidFill>
              </a:rPr>
              <a:t>Nonvolatile memory </a:t>
            </a:r>
          </a:p>
          <a:p>
            <a:pPr lvl="2"/>
            <a:r>
              <a:rPr lang="en-US" dirty="0" smtClean="0">
                <a:solidFill>
                  <a:schemeClr val="tx1"/>
                </a:solidFill>
              </a:rPr>
              <a:t>Once recorded, information remains without deterioration until deliberately changed</a:t>
            </a:r>
          </a:p>
          <a:p>
            <a:pPr lvl="2"/>
            <a:r>
              <a:rPr lang="en-US" dirty="0" smtClean="0">
                <a:solidFill>
                  <a:schemeClr val="tx1"/>
                </a:solidFill>
              </a:rPr>
              <a:t>No electrical power is needed to retain information</a:t>
            </a:r>
          </a:p>
          <a:p>
            <a:pPr lvl="1"/>
            <a:r>
              <a:rPr lang="en-US" dirty="0" smtClean="0">
                <a:solidFill>
                  <a:schemeClr val="tx1"/>
                </a:solidFill>
              </a:rPr>
              <a:t>Magnetic-surface memories : Are nonvolatile</a:t>
            </a:r>
          </a:p>
          <a:p>
            <a:pPr lvl="1"/>
            <a:r>
              <a:rPr lang="en-US" dirty="0" smtClean="0">
                <a:solidFill>
                  <a:schemeClr val="tx1"/>
                </a:solidFill>
              </a:rPr>
              <a:t>Semiconductor memory : May be either volatile or nonvolatile</a:t>
            </a:r>
          </a:p>
          <a:p>
            <a:pPr lvl="1"/>
            <a:r>
              <a:rPr lang="en-US" dirty="0" smtClean="0">
                <a:solidFill>
                  <a:schemeClr val="tx1"/>
                </a:solidFill>
              </a:rPr>
              <a:t>Nonerasable memory</a:t>
            </a:r>
          </a:p>
          <a:p>
            <a:pPr lvl="2"/>
            <a:r>
              <a:rPr lang="en-US" dirty="0" smtClean="0">
                <a:solidFill>
                  <a:schemeClr val="tx1"/>
                </a:solidFill>
              </a:rPr>
              <a:t>Cannot be altered, except by destroying the storage unit</a:t>
            </a:r>
          </a:p>
          <a:p>
            <a:pPr lvl="2"/>
            <a:r>
              <a:rPr lang="en-US" dirty="0" smtClean="0">
                <a:solidFill>
                  <a:schemeClr val="tx1"/>
                </a:solidFill>
              </a:rPr>
              <a:t>Semiconductor memory of this type is known as read-only memory (ROM)</a:t>
            </a:r>
          </a:p>
          <a:p>
            <a:pPr marL="228600" lvl="1">
              <a:spcBef>
                <a:spcPts val="2000"/>
              </a:spcBef>
              <a:buClr>
                <a:schemeClr val="accent1"/>
              </a:buClr>
            </a:pPr>
            <a:r>
              <a:rPr lang="en-US" sz="2065" dirty="0" smtClean="0">
                <a:solidFill>
                  <a:schemeClr val="tx1"/>
                </a:solidFill>
              </a:rPr>
              <a:t>For random-access memory the organization is a key design issue</a:t>
            </a:r>
          </a:p>
          <a:p>
            <a:pPr lvl="1"/>
            <a:r>
              <a:rPr lang="en-US" sz="1806" dirty="0" smtClean="0">
                <a:solidFill>
                  <a:schemeClr val="tx1"/>
                </a:solidFill>
              </a:rPr>
              <a:t>Organization refers to the physical arrangement of bits to form words</a:t>
            </a:r>
            <a:endParaRPr lang="en-US" sz="1806" dirty="0">
              <a:solidFill>
                <a:schemeClr val="tx1"/>
              </a:solidFill>
            </a:endParaRP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smtClean="0">
                <a:solidFill>
                  <a:schemeClr val="tx1"/>
                </a:solidFill>
              </a:rPr>
              <a:t>Design constraints on a computer’s memory can be summed up by three questions:</a:t>
            </a:r>
          </a:p>
          <a:p>
            <a:pPr lvl="1"/>
            <a:r>
              <a:rPr lang="en-US" sz="2000" dirty="0" smtClean="0">
                <a:solidFill>
                  <a:schemeClr val="tx1"/>
                </a:solidFill>
              </a:rPr>
              <a:t>How much, how fast, how </a:t>
            </a:r>
            <a:r>
              <a:rPr lang="en-US" sz="2000" b="1" dirty="0" smtClean="0">
                <a:solidFill>
                  <a:schemeClr val="tx1"/>
                </a:solidFill>
              </a:rPr>
              <a:t>expensive</a:t>
            </a:r>
          </a:p>
          <a:p>
            <a:r>
              <a:rPr lang="en-US" sz="2400" dirty="0" smtClean="0">
                <a:solidFill>
                  <a:schemeClr val="tx1"/>
                </a:solidFill>
              </a:rPr>
              <a:t>There is a trade-off among capacity, access time, and cost</a:t>
            </a:r>
          </a:p>
          <a:p>
            <a:pPr lvl="1"/>
            <a:r>
              <a:rPr lang="en-US" sz="2000" dirty="0" smtClean="0">
                <a:solidFill>
                  <a:schemeClr val="tx1"/>
                </a:solidFill>
              </a:rPr>
              <a:t>Faster access time, greater cost per bit</a:t>
            </a:r>
          </a:p>
          <a:p>
            <a:pPr lvl="1"/>
            <a:r>
              <a:rPr lang="en-US" sz="2000" dirty="0" smtClean="0">
                <a:solidFill>
                  <a:schemeClr val="tx1"/>
                </a:solidFill>
              </a:rPr>
              <a:t>Greater capacity, smaller cost per bit</a:t>
            </a:r>
          </a:p>
          <a:p>
            <a:pPr lvl="1"/>
            <a:r>
              <a:rPr lang="en-US" sz="2000" dirty="0" smtClean="0">
                <a:solidFill>
                  <a:schemeClr val="tx1"/>
                </a:solidFill>
              </a:rPr>
              <a:t>Greater capacity, slower access time</a:t>
            </a:r>
          </a:p>
          <a:p>
            <a:r>
              <a:rPr lang="en-US" sz="2400" dirty="0" smtClean="0">
                <a:solidFill>
                  <a:schemeClr val="tx1"/>
                </a:solidFill>
              </a:rPr>
              <a:t>The way out of the memory dilemma is not to rely on a single memory component or technology, but to employ a memory hierarchy</a:t>
            </a:r>
            <a:endParaRPr lang="en-US" sz="2400" dirty="0">
              <a:solidFill>
                <a:schemeClr val="tx1"/>
              </a:solidFill>
            </a:endParaRP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great capacity memory but cheap and </a:t>
            </a:r>
            <a:r>
              <a:rPr lang="en-US" sz="1800" smtClean="0"/>
              <a:t>low speed </a:t>
            </a:r>
            <a:r>
              <a:rPr lang="en-US" sz="1800" dirty="0" smtClean="0"/>
              <a:t>+ one or some small capacity memory but  fast and more expensive (cache) .</a:t>
            </a:r>
            <a:endParaRPr lang="en-US" sz="1800" dirty="0"/>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1619672" y="908720"/>
            <a:ext cx="6000792" cy="5678746"/>
          </a:xfrm>
          <a:prstGeom prst="rect">
            <a:avLst/>
          </a:prstGeom>
          <a:noFill/>
          <a:ln w="9525">
            <a:noFill/>
            <a:miter lim="800000"/>
            <a:headEnd/>
            <a:tailEnd/>
          </a:ln>
          <a:effectLst/>
        </p:spPr>
      </p:pic>
      <p:sp>
        <p:nvSpPr>
          <p:cNvPr id="3" name="TextBox 2"/>
          <p:cNvSpPr txBox="1"/>
          <p:nvPr/>
        </p:nvSpPr>
        <p:spPr>
          <a:xfrm>
            <a:off x="6372200" y="4365104"/>
            <a:ext cx="2088232" cy="461665"/>
          </a:xfrm>
          <a:prstGeom prst="rect">
            <a:avLst/>
          </a:prstGeom>
          <a:noFill/>
        </p:spPr>
        <p:txBody>
          <a:bodyPr wrap="square" rtlCol="0">
            <a:spAutoFit/>
          </a:bodyPr>
          <a:lstStyle/>
          <a:p>
            <a:r>
              <a:rPr lang="en-US" dirty="0" err="1" smtClean="0">
                <a:solidFill>
                  <a:srgbClr val="FF0000"/>
                </a:solidFill>
              </a:rPr>
              <a:t>Băng</a:t>
            </a:r>
            <a:r>
              <a:rPr lang="en-US" dirty="0" smtClean="0">
                <a:solidFill>
                  <a:srgbClr val="FF0000"/>
                </a:solidFill>
              </a:rPr>
              <a:t> </a:t>
            </a:r>
            <a:r>
              <a:rPr lang="en-US" dirty="0" err="1" smtClean="0">
                <a:solidFill>
                  <a:srgbClr val="FF0000"/>
                </a:solidFill>
              </a:rPr>
              <a:t>từ</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4.2- Cache Memory Principles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What is cache?</a:t>
            </a:r>
          </a:p>
          <a:p>
            <a:r>
              <a:rPr lang="en-US" sz="2800" dirty="0" smtClean="0">
                <a:solidFill>
                  <a:schemeClr val="tx1"/>
                </a:solidFill>
              </a:rPr>
              <a:t>Cache and Main Memory</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smtClean="0">
                <a:effectLst>
                  <a:outerShdw blurRad="38100" dist="38100" dir="2700000" algn="tl">
                    <a:srgbClr val="000000">
                      <a:alpha val="43137"/>
                    </a:srgbClr>
                  </a:outerShdw>
                </a:effectLst>
              </a:rPr>
              <a:t>What is a Cache?</a:t>
            </a:r>
            <a:endParaRPr lang="en-GB"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smtClean="0"/>
              <a:t>Cache</a:t>
            </a:r>
            <a:r>
              <a:rPr kumimoji="1" lang="en-US" dirty="0" smtClean="0"/>
              <a:t>: A small size, expensive,  memory which has high-speed access is located between CPU and RAM (large memory size, cheaper, and lower-speed</a:t>
            </a:r>
          </a:p>
          <a:p>
            <a:r>
              <a:rPr kumimoji="1" lang="en-US" dirty="0" smtClean="0"/>
              <a:t>Memory).</a:t>
            </a:r>
            <a:endParaRPr lang="en-US" dirty="0"/>
          </a:p>
        </p:txBody>
      </p:sp>
      <p:sp>
        <p:nvSpPr>
          <p:cNvPr id="6" name="Rectangle 5"/>
          <p:cNvSpPr/>
          <p:nvPr/>
        </p:nvSpPr>
        <p:spPr>
          <a:xfrm>
            <a:off x="0" y="5715016"/>
            <a:ext cx="2857488"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L0: cache </a:t>
            </a:r>
            <a:r>
              <a:rPr lang="en-US" sz="1600" smtClean="0"/>
              <a:t>in CPU, working with CPU rate. It is not usually implemented.</a:t>
            </a:r>
            <a:endParaRPr lang="en-US" sz="1600" dirty="0"/>
          </a:p>
        </p:txBody>
      </p:sp>
      <p:sp>
        <p:nvSpPr>
          <p:cNvPr id="7" name="Rectangle 6"/>
          <p:cNvSpPr/>
          <p:nvPr/>
        </p:nvSpPr>
        <p:spPr>
          <a:xfrm>
            <a:off x="5429256" y="714356"/>
            <a:ext cx="257176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Memory Management Unit - MMU</a:t>
            </a:r>
            <a:endParaRPr lang="en-US" sz="180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smtClean="0"/>
              <a:t>Each line includes a </a:t>
            </a:r>
            <a:r>
              <a:rPr lang="en-US" b="1" u="sng" dirty="0" smtClean="0"/>
              <a:t>tag</a:t>
            </a:r>
            <a:r>
              <a:rPr lang="en-US" dirty="0" smtClean="0"/>
              <a:t> that identifies which particular block is currently being stored</a:t>
            </a:r>
            <a:endParaRPr lang="en-US" dirty="0"/>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smtClean="0"/>
              <a:t>Address in cache is different from those in main memory </a:t>
            </a:r>
            <a:r>
              <a:rPr lang="en-US" dirty="0" smtClean="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smtClean="0">
                <a:solidFill>
                  <a:schemeClr val="bg1"/>
                </a:solidFill>
                <a:sym typeface="Wingdings" pitchFamily="2" charset="2"/>
              </a:rPr>
              <a:t>Cache </a:t>
            </a:r>
            <a:r>
              <a:rPr lang="en-US" sz="1800" b="1" smtClean="0">
                <a:solidFill>
                  <a:schemeClr val="bg1"/>
                </a:solidFill>
                <a:sym typeface="Wingdings" pitchFamily="2" charset="2"/>
              </a:rPr>
              <a:t>Addr  </a:t>
            </a:r>
            <a:r>
              <a:rPr lang="en-US" sz="1800" b="1" dirty="0" smtClean="0">
                <a:solidFill>
                  <a:schemeClr val="bg1"/>
                </a:solidFill>
                <a:sym typeface="Wingdings" pitchFamily="2" charset="2"/>
              </a:rPr>
              <a:t>Main Mem Addr</a:t>
            </a:r>
            <a:endParaRPr lang="en-US" sz="1800" b="1" dirty="0">
              <a:solidFill>
                <a:schemeClr val="bg1"/>
              </a:solidFill>
            </a:endParaRPr>
          </a:p>
        </p:txBody>
      </p:sp>
      <p:sp>
        <p:nvSpPr>
          <p:cNvPr id="16" name="Rectangle 15"/>
          <p:cNvSpPr/>
          <p:nvPr/>
        </p:nvSpPr>
        <p:spPr>
          <a:xfrm>
            <a:off x="6357950" y="928670"/>
            <a:ext cx="2500330" cy="2308324"/>
          </a:xfrm>
          <a:prstGeom prst="rect">
            <a:avLst/>
          </a:prstGeom>
          <a:ln>
            <a:solidFill>
              <a:srgbClr val="FF0000"/>
            </a:solidFill>
          </a:ln>
        </p:spPr>
        <p:txBody>
          <a:bodyPr wrap="square">
            <a:spAutoFit/>
          </a:bodyPr>
          <a:lstStyle/>
          <a:p>
            <a:r>
              <a:rPr lang="en-US" dirty="0" smtClean="0"/>
              <a:t>Main memory is divided into the same </a:t>
            </a:r>
            <a:r>
              <a:rPr lang="en-US" smtClean="0"/>
              <a:t>size blocks. Some blocks  </a:t>
            </a:r>
            <a:r>
              <a:rPr lang="en-US" dirty="0" smtClean="0"/>
              <a:t>will be loaded to cache.</a:t>
            </a:r>
            <a:endParaRPr 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smtClean="0">
                <a:effectLst>
                  <a:outerShdw blurRad="38100" dist="38100" dir="2700000" algn="tl">
                    <a:srgbClr val="000000">
                      <a:alpha val="43137"/>
                    </a:srgbClr>
                  </a:outerShdw>
                </a:effectLst>
              </a:rPr>
              <a:t>4.3- Elements of Cache Design</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smtClean="0"/>
              <a:t>Overview of cache design parameters</a:t>
            </a:r>
            <a:endParaRPr lang="en-US" b="1" dirty="0"/>
          </a:p>
        </p:txBody>
      </p:sp>
      <p:sp>
        <p:nvSpPr>
          <p:cNvPr id="3" name="TextBox 2"/>
          <p:cNvSpPr txBox="1"/>
          <p:nvPr/>
        </p:nvSpPr>
        <p:spPr>
          <a:xfrm>
            <a:off x="4616450" y="3127680"/>
            <a:ext cx="2880320" cy="1569660"/>
          </a:xfrm>
          <a:prstGeom prst="rect">
            <a:avLst/>
          </a:prstGeom>
          <a:noFill/>
        </p:spPr>
        <p:txBody>
          <a:bodyPr wrap="square" rtlCol="0">
            <a:spAutoFit/>
          </a:bodyPr>
          <a:lstStyle/>
          <a:p>
            <a:r>
              <a:rPr lang="en-US" dirty="0" err="1" smtClean="0">
                <a:solidFill>
                  <a:srgbClr val="FF0000"/>
                </a:solidFill>
              </a:rPr>
              <a:t>Ánh</a:t>
            </a:r>
            <a:r>
              <a:rPr lang="en-US" dirty="0" smtClean="0">
                <a:solidFill>
                  <a:srgbClr val="FF0000"/>
                </a:solidFill>
              </a:rPr>
              <a:t> </a:t>
            </a:r>
            <a:r>
              <a:rPr lang="en-US" dirty="0" err="1" smtClean="0">
                <a:solidFill>
                  <a:srgbClr val="FF0000"/>
                </a:solidFill>
              </a:rPr>
              <a:t>xạ</a:t>
            </a:r>
            <a:r>
              <a:rPr lang="en-US" dirty="0" smtClean="0">
                <a:solidFill>
                  <a:srgbClr val="FF0000"/>
                </a:solidFill>
              </a:rPr>
              <a:t>:</a:t>
            </a:r>
          </a:p>
          <a:p>
            <a:pPr marL="342900" indent="-342900">
              <a:buFontTx/>
              <a:buChar char="-"/>
            </a:pPr>
            <a:r>
              <a:rPr lang="en-US" dirty="0" err="1" smtClean="0">
                <a:solidFill>
                  <a:srgbClr val="FF0000"/>
                </a:solidFill>
              </a:rPr>
              <a:t>Trực</a:t>
            </a:r>
            <a:r>
              <a:rPr lang="en-US" dirty="0" smtClean="0">
                <a:solidFill>
                  <a:srgbClr val="FF0000"/>
                </a:solidFill>
              </a:rPr>
              <a:t> </a:t>
            </a:r>
            <a:r>
              <a:rPr lang="en-US" dirty="0" err="1" smtClean="0">
                <a:solidFill>
                  <a:srgbClr val="FF0000"/>
                </a:solidFill>
              </a:rPr>
              <a:t>tiếp</a:t>
            </a:r>
            <a:endParaRPr lang="en-US" dirty="0" smtClean="0">
              <a:solidFill>
                <a:srgbClr val="FF0000"/>
              </a:solidFill>
            </a:endParaRPr>
          </a:p>
          <a:p>
            <a:pPr marL="342900" indent="-342900">
              <a:buFontTx/>
              <a:buChar char="-"/>
            </a:pP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endParaRPr lang="en-US" dirty="0" smtClean="0">
              <a:solidFill>
                <a:srgbClr val="FF0000"/>
              </a:solidFill>
            </a:endParaRPr>
          </a:p>
          <a:p>
            <a:pPr marL="342900" indent="-342900">
              <a:buFontTx/>
              <a:buChar char="-"/>
            </a:pPr>
            <a:r>
              <a:rPr lang="en-US" dirty="0" smtClean="0">
                <a:solidFill>
                  <a:srgbClr val="FF0000"/>
                </a:solidFill>
              </a:rPr>
              <a:t>Theo </a:t>
            </a:r>
            <a:r>
              <a:rPr lang="en-US" dirty="0" err="1" smtClean="0">
                <a:solidFill>
                  <a:srgbClr val="FF0000"/>
                </a:solidFill>
              </a:rPr>
              <a:t>lô</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285984" y="1585729"/>
            <a:ext cx="2857520" cy="1200329"/>
          </a:xfrm>
          <a:prstGeom prst="rect">
            <a:avLst/>
          </a:prstGeom>
        </p:spPr>
        <p:txBody>
          <a:bodyPr wrap="square">
            <a:spAutoFit/>
          </a:bodyPr>
          <a:lstStyle/>
          <a:p>
            <a:pPr marL="457200" indent="-457200">
              <a:buAutoNum type="arabicParenBoth"/>
            </a:pPr>
            <a:r>
              <a:rPr lang="en-US" smtClean="0"/>
              <a:t>Physical Address</a:t>
            </a:r>
          </a:p>
          <a:p>
            <a:pPr marL="457200" indent="-457200">
              <a:buAutoNum type="arabicParenBoth"/>
            </a:pPr>
            <a:r>
              <a:rPr lang="en-US" smtClean="0"/>
              <a:t>Abtract Address</a:t>
            </a:r>
          </a:p>
          <a:p>
            <a:pPr marL="457200" indent="-457200">
              <a:buAutoNum type="arabicParenBoth"/>
            </a:pPr>
            <a:r>
              <a:rPr lang="en-US" smtClean="0"/>
              <a:t>Virtual Address</a:t>
            </a:r>
            <a:endParaRPr lang="en-US" dirty="0"/>
          </a:p>
        </p:txBody>
      </p:sp>
      <p:sp>
        <p:nvSpPr>
          <p:cNvPr id="27" name="Rectangle 26"/>
          <p:cNvSpPr/>
          <p:nvPr/>
        </p:nvSpPr>
        <p:spPr>
          <a:xfrm>
            <a:off x="214282" y="1071546"/>
            <a:ext cx="18573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Opcode</a:t>
            </a:r>
            <a:endParaRPr lang="en-US"/>
          </a:p>
        </p:txBody>
      </p:sp>
      <p:sp>
        <p:nvSpPr>
          <p:cNvPr id="29" name="Rectangle 28"/>
          <p:cNvSpPr/>
          <p:nvPr/>
        </p:nvSpPr>
        <p:spPr>
          <a:xfrm>
            <a:off x="2071670" y="1071546"/>
            <a:ext cx="300039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Memory Add.</a:t>
            </a:r>
            <a:endParaRPr lang="en-US"/>
          </a:p>
        </p:txBody>
      </p:sp>
      <p:sp>
        <p:nvSpPr>
          <p:cNvPr id="30" name="Rectangle 29"/>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500306"/>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47" name="Rectangle 46"/>
          <p:cNvSpPr/>
          <p:nvPr/>
        </p:nvSpPr>
        <p:spPr>
          <a:xfrm>
            <a:off x="5429256" y="357187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cxnSp>
        <p:nvCxnSpPr>
          <p:cNvPr id="48" name="Straight Arrow Connector 47"/>
          <p:cNvCxnSpPr>
            <a:stCxn id="46"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2"/>
            <a:endCxn id="38" idx="0"/>
          </p:cNvCxnSpPr>
          <p:nvPr/>
        </p:nvCxnSpPr>
        <p:spPr>
          <a:xfrm rot="5400000">
            <a:off x="6840157" y="3018232"/>
            <a:ext cx="857256"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357950" y="4929198"/>
            <a:ext cx="1571636" cy="121444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51" name="Rectangle 50"/>
          <p:cNvSpPr/>
          <p:nvPr/>
        </p:nvSpPr>
        <p:spPr>
          <a:xfrm>
            <a:off x="6786578" y="2500306"/>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314324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5" name="Rectangle 54"/>
          <p:cNvSpPr/>
          <p:nvPr/>
        </p:nvSpPr>
        <p:spPr>
          <a:xfrm>
            <a:off x="428596" y="4214818"/>
            <a:ext cx="2643206"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smtClean="0"/>
          </a:p>
          <a:p>
            <a:pPr algn="ctr"/>
            <a:endParaRPr lang="en-US"/>
          </a:p>
        </p:txBody>
      </p:sp>
      <p:sp>
        <p:nvSpPr>
          <p:cNvPr id="56" name="Rectangle 55"/>
          <p:cNvSpPr/>
          <p:nvPr/>
        </p:nvSpPr>
        <p:spPr>
          <a:xfrm>
            <a:off x="857224" y="5857892"/>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1357290" y="5857892"/>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chemeClr val="tx1"/>
                </a:solidFill>
              </a:rPr>
              <a:t>3005</a:t>
            </a:r>
            <a:endParaRPr lang="en-US" sz="1800" b="1" dirty="0">
              <a:solidFill>
                <a:schemeClr val="tx1"/>
              </a:solidFill>
            </a:endParaRPr>
          </a:p>
        </p:txBody>
      </p:sp>
      <p:sp>
        <p:nvSpPr>
          <p:cNvPr id="58" name="Rectangle 57"/>
          <p:cNvSpPr/>
          <p:nvPr/>
        </p:nvSpPr>
        <p:spPr>
          <a:xfrm>
            <a:off x="5429256" y="250030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3010</a:t>
            </a:r>
            <a:endParaRPr lang="en-US" sz="1800" dirty="0"/>
          </a:p>
        </p:txBody>
      </p:sp>
      <p:sp>
        <p:nvSpPr>
          <p:cNvPr id="59" name="Rectangle 58"/>
          <p:cNvSpPr/>
          <p:nvPr/>
        </p:nvSpPr>
        <p:spPr>
          <a:xfrm>
            <a:off x="928662" y="4786322"/>
            <a:ext cx="150019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PC=3010</a:t>
            </a:r>
            <a:endParaRPr lang="en-US" sz="1800" dirty="0"/>
          </a:p>
        </p:txBody>
      </p:sp>
      <p:cxnSp>
        <p:nvCxnSpPr>
          <p:cNvPr id="61" name="Straight Arrow Connector 60"/>
          <p:cNvCxnSpPr/>
          <p:nvPr/>
        </p:nvCxnSpPr>
        <p:spPr>
          <a:xfrm rot="10800000" flipV="1">
            <a:off x="2428860" y="2571744"/>
            <a:ext cx="4000528" cy="32147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286248" y="5500702"/>
            <a:ext cx="1500198" cy="107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cxnSp>
        <p:nvCxnSpPr>
          <p:cNvPr id="64" name="Straight Connector 63"/>
          <p:cNvCxnSpPr/>
          <p:nvPr/>
        </p:nvCxnSpPr>
        <p:spPr>
          <a:xfrm>
            <a:off x="3071802" y="56435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71802" y="57959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071802" y="59483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071802" y="6143644"/>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7" idx="3"/>
          </p:cNvCxnSpPr>
          <p:nvPr/>
        </p:nvCxnSpPr>
        <p:spPr>
          <a:xfrm flipV="1">
            <a:off x="2571736" y="5857892"/>
            <a:ext cx="714380" cy="10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0"/>
          </p:cNvCxnSpPr>
          <p:nvPr/>
        </p:nvCxnSpPr>
        <p:spPr>
          <a:xfrm rot="5400000" flipH="1" flipV="1">
            <a:off x="4839892" y="3982645"/>
            <a:ext cx="1714512" cy="1321603"/>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2" name="Right Brace 71"/>
          <p:cNvSpPr/>
          <p:nvPr/>
        </p:nvSpPr>
        <p:spPr>
          <a:xfrm>
            <a:off x="8072462" y="1857364"/>
            <a:ext cx="500066" cy="30003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8286776" y="2895897"/>
            <a:ext cx="785818" cy="461665"/>
          </a:xfrm>
          <a:prstGeom prst="rect">
            <a:avLst/>
          </a:prstGeom>
          <a:noFill/>
        </p:spPr>
        <p:txBody>
          <a:bodyPr wrap="square" rtlCol="0">
            <a:spAutoFit/>
          </a:bodyPr>
          <a:lstStyle/>
          <a:p>
            <a:r>
              <a:rPr lang="en-US" smtClean="0"/>
              <a:t>App</a:t>
            </a:r>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429388" y="4143380"/>
            <a:ext cx="1428760" cy="214314"/>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3" name="TextBox 52"/>
          <p:cNvSpPr txBox="1"/>
          <p:nvPr/>
        </p:nvSpPr>
        <p:spPr>
          <a:xfrm>
            <a:off x="285720" y="2143116"/>
            <a:ext cx="4643470" cy="3046988"/>
          </a:xfrm>
          <a:prstGeom prst="rect">
            <a:avLst/>
          </a:prstGeom>
          <a:noFill/>
        </p:spPr>
        <p:txBody>
          <a:bodyPr wrap="square" rtlCol="0">
            <a:spAutoFit/>
          </a:bodyPr>
          <a:lstStyle/>
          <a:p>
            <a:r>
              <a:rPr lang="en-US" smtClean="0"/>
              <a:t>When the operating system is upgraded, the OS needs more memory ( ex: 4000 bytes),  old applications are not compatible.</a:t>
            </a:r>
          </a:p>
          <a:p>
            <a:pPr>
              <a:buFont typeface="Wingdings"/>
              <a:buChar char="è"/>
            </a:pPr>
            <a:r>
              <a:rPr lang="en-US" smtClean="0">
                <a:sym typeface="Wingdings" pitchFamily="2" charset="2"/>
              </a:rPr>
              <a:t>Address must be specified by an other way to ensure that old programs can be run in new OS.</a:t>
            </a:r>
          </a:p>
          <a:p>
            <a:pPr>
              <a:buFont typeface="Wingdings"/>
              <a:buChar char="è"/>
            </a:pPr>
            <a:r>
              <a:rPr lang="en-US" smtClean="0">
                <a:sym typeface="Wingdings" pitchFamily="2" charset="2"/>
              </a:rPr>
              <a:t> Abstract addresses</a:t>
            </a:r>
            <a:endParaRPr lang="en-US"/>
          </a:p>
        </p:txBody>
      </p:sp>
      <p:sp>
        <p:nvSpPr>
          <p:cNvPr id="60" name="TextBox 59"/>
          <p:cNvSpPr txBox="1"/>
          <p:nvPr/>
        </p:nvSpPr>
        <p:spPr>
          <a:xfrm>
            <a:off x="8143900" y="2681583"/>
            <a:ext cx="785818" cy="830997"/>
          </a:xfrm>
          <a:prstGeom prst="rect">
            <a:avLst/>
          </a:prstGeom>
          <a:noFill/>
        </p:spPr>
        <p:txBody>
          <a:bodyPr wrap="square" rtlCol="0">
            <a:spAutoFit/>
          </a:bodyPr>
          <a:lstStyle/>
          <a:p>
            <a:r>
              <a:rPr lang="en-US" smtClean="0"/>
              <a:t>OldApp.</a:t>
            </a:r>
            <a:endParaRPr lang="en-US"/>
          </a:p>
        </p:txBody>
      </p:sp>
      <p:sp>
        <p:nvSpPr>
          <p:cNvPr id="63" name="Rectangle 62"/>
          <p:cNvSpPr/>
          <p:nvPr/>
        </p:nvSpPr>
        <p:spPr>
          <a:xfrm>
            <a:off x="5429256" y="414338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a:endCxn id="42" idx="0"/>
          </p:cNvCxnSpPr>
          <p:nvPr/>
        </p:nvCxnSpPr>
        <p:spPr>
          <a:xfrm rot="5400000">
            <a:off x="6340091" y="3089670"/>
            <a:ext cx="1857388"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smtClean="0">
                <a:solidFill>
                  <a:srgbClr val="002060"/>
                </a:solidFill>
              </a:rPr>
              <a:t>How are internal memory elements of a computer structured? </a:t>
            </a:r>
          </a:p>
          <a:p>
            <a:r>
              <a:rPr lang="en-US" sz="2800" dirty="0" smtClean="0">
                <a:solidFill>
                  <a:srgbClr val="002060"/>
                </a:solidFill>
              </a:rPr>
              <a:t>After studying this chapter, you should be able to: </a:t>
            </a:r>
          </a:p>
          <a:p>
            <a:pPr lvl="1"/>
            <a:r>
              <a:rPr lang="en-US" sz="2600" dirty="0" smtClean="0">
                <a:solidFill>
                  <a:srgbClr val="002060"/>
                </a:solidFill>
              </a:rPr>
              <a:t>Present an overview of the main characteristics of computer memory systems and the use of a memory hierarchy. </a:t>
            </a:r>
          </a:p>
          <a:p>
            <a:pPr lvl="1"/>
            <a:r>
              <a:rPr lang="en-US" sz="2600" dirty="0" smtClean="0">
                <a:solidFill>
                  <a:srgbClr val="002060"/>
                </a:solidFill>
              </a:rPr>
              <a:t>Describe the basic concepts and intent of cache memory. Discuss the key elements of cache design. </a:t>
            </a:r>
          </a:p>
          <a:p>
            <a:pPr lvl="1"/>
            <a:r>
              <a:rPr lang="en-US" sz="2600" dirty="0" smtClean="0">
                <a:solidFill>
                  <a:srgbClr val="002060"/>
                </a:solidFill>
              </a:rPr>
              <a:t>Distinguish among direct mapping, associative mapping, and set-associative mapping. </a:t>
            </a:r>
          </a:p>
          <a:p>
            <a:pPr lvl="1"/>
            <a:r>
              <a:rPr lang="en-US" sz="2600" dirty="0" smtClean="0">
                <a:solidFill>
                  <a:srgbClr val="002060"/>
                </a:solidFill>
              </a:rPr>
              <a:t>Explain the reasons for using multiple levels of cache. </a:t>
            </a:r>
          </a:p>
          <a:p>
            <a:pPr lvl="1"/>
            <a:r>
              <a:rPr lang="en-US" sz="2600" dirty="0" smtClean="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Abstract Addresses</a:t>
            </a:r>
            <a:endParaRPr lang="en-US"/>
          </a:p>
        </p:txBody>
      </p:sp>
      <p:sp>
        <p:nvSpPr>
          <p:cNvPr id="53" name="TextBox 52"/>
          <p:cNvSpPr txBox="1"/>
          <p:nvPr/>
        </p:nvSpPr>
        <p:spPr>
          <a:xfrm>
            <a:off x="285720" y="1571612"/>
            <a:ext cx="5072098" cy="3416320"/>
          </a:xfrm>
          <a:prstGeom prst="rect">
            <a:avLst/>
          </a:prstGeom>
          <a:noFill/>
        </p:spPr>
        <p:txBody>
          <a:bodyPr wrap="square" rtlCol="0">
            <a:spAutoFit/>
          </a:bodyPr>
          <a:lstStyle/>
          <a:p>
            <a:r>
              <a:rPr lang="en-US" smtClean="0"/>
              <a:t>All addresses in an application will be specified by compilers using an offset (difference) from the base address (position at which the app. is loaded)</a:t>
            </a:r>
          </a:p>
          <a:p>
            <a:pPr>
              <a:buFontTx/>
              <a:buChar char="-"/>
            </a:pPr>
            <a:r>
              <a:rPr lang="en-US" smtClean="0"/>
              <a:t>A register (base register) must be added to maintain the base address of the process</a:t>
            </a:r>
          </a:p>
          <a:p>
            <a:r>
              <a:rPr lang="en-US" smtClean="0">
                <a:sym typeface="Wingdings" pitchFamily="2" charset="2"/>
              </a:rPr>
              <a:t> An address is specified by &lt;base, offset)</a:t>
            </a:r>
            <a:endParaRPr lang="en-US"/>
          </a:p>
        </p:txBody>
      </p:sp>
      <p:sp>
        <p:nvSpPr>
          <p:cNvPr id="60" name="TextBox 59"/>
          <p:cNvSpPr txBox="1"/>
          <p:nvPr/>
        </p:nvSpPr>
        <p:spPr>
          <a:xfrm>
            <a:off x="8143900" y="2681583"/>
            <a:ext cx="785818" cy="461665"/>
          </a:xfrm>
          <a:prstGeom prst="rect">
            <a:avLst/>
          </a:prstGeom>
          <a:noFill/>
        </p:spPr>
        <p:txBody>
          <a:bodyPr wrap="square" rtlCol="0">
            <a:spAutoFit/>
          </a:bodyPr>
          <a:lstStyle/>
          <a:p>
            <a:r>
              <a:rPr lang="en-US" smtClean="0"/>
              <a:t>pp.</a:t>
            </a:r>
            <a:endParaRPr lang="en-US"/>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p:cNvCxnSpPr>
          <p:nvPr/>
        </p:nvCxnSpPr>
        <p:spPr>
          <a:xfrm rot="5400000">
            <a:off x="7054470" y="2303853"/>
            <a:ext cx="357192" cy="32147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720" y="5000636"/>
            <a:ext cx="1857388" cy="1571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a:p>
        </p:txBody>
      </p:sp>
      <p:sp>
        <p:nvSpPr>
          <p:cNvPr id="27" name="Rectangle 26"/>
          <p:cNvSpPr/>
          <p:nvPr/>
        </p:nvSpPr>
        <p:spPr>
          <a:xfrm>
            <a:off x="428596" y="5500702"/>
            <a:ext cx="1428760"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Base:4000</a:t>
            </a:r>
            <a:endParaRPr lang="en-US" sz="1800" dirty="0"/>
          </a:p>
        </p:txBody>
      </p:sp>
      <p:sp>
        <p:nvSpPr>
          <p:cNvPr id="28" name="Rectangle 27"/>
          <p:cNvSpPr/>
          <p:nvPr/>
        </p:nvSpPr>
        <p:spPr>
          <a:xfrm>
            <a:off x="357158" y="600076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857224" y="600076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39" name="Oval 38"/>
          <p:cNvSpPr/>
          <p:nvPr/>
        </p:nvSpPr>
        <p:spPr>
          <a:xfrm>
            <a:off x="2500298" y="5572140"/>
            <a:ext cx="857256"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t>
            </a:r>
            <a:endParaRPr lang="en-US"/>
          </a:p>
        </p:txBody>
      </p:sp>
      <p:cxnSp>
        <p:nvCxnSpPr>
          <p:cNvPr id="41" name="Straight Arrow Connector 40"/>
          <p:cNvCxnSpPr>
            <a:stCxn id="27" idx="3"/>
          </p:cNvCxnSpPr>
          <p:nvPr/>
        </p:nvCxnSpPr>
        <p:spPr>
          <a:xfrm>
            <a:off x="1857356" y="5643578"/>
            <a:ext cx="71438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9" idx="3"/>
            <a:endCxn id="39" idx="2"/>
          </p:cNvCxnSpPr>
          <p:nvPr/>
        </p:nvCxnSpPr>
        <p:spPr>
          <a:xfrm flipV="1">
            <a:off x="2071670" y="5965049"/>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429256" y="250030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4005</a:t>
            </a:r>
            <a:endParaRPr lang="en-US" sz="1800" dirty="0"/>
          </a:p>
        </p:txBody>
      </p:sp>
      <p:sp>
        <p:nvSpPr>
          <p:cNvPr id="52" name="Rectangle 51"/>
          <p:cNvSpPr/>
          <p:nvPr/>
        </p:nvSpPr>
        <p:spPr>
          <a:xfrm>
            <a:off x="3357554" y="5715016"/>
            <a:ext cx="121444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Add. bus</a:t>
            </a:r>
            <a:endParaRPr lang="en-US" sz="1800"/>
          </a:p>
        </p:txBody>
      </p:sp>
      <p:sp>
        <p:nvSpPr>
          <p:cNvPr id="55" name="Rectangle 54"/>
          <p:cNvSpPr/>
          <p:nvPr/>
        </p:nvSpPr>
        <p:spPr>
          <a:xfrm>
            <a:off x="4572000" y="5286388"/>
            <a:ext cx="1000132"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Mem.</a:t>
            </a:r>
          </a:p>
          <a:p>
            <a:pPr algn="ctr"/>
            <a:r>
              <a:rPr lang="en-US" sz="1600" smtClean="0"/>
              <a:t>Decoder</a:t>
            </a:r>
            <a:endParaRPr lang="en-US" sz="1600"/>
          </a:p>
        </p:txBody>
      </p:sp>
      <p:cxnSp>
        <p:nvCxnSpPr>
          <p:cNvPr id="57" name="Straight Arrow Connector 56"/>
          <p:cNvCxnSpPr>
            <a:stCxn id="55" idx="0"/>
          </p:cNvCxnSpPr>
          <p:nvPr/>
        </p:nvCxnSpPr>
        <p:spPr>
          <a:xfrm rot="5400000" flipH="1" flipV="1">
            <a:off x="4429124" y="3286124"/>
            <a:ext cx="2643206" cy="1357322"/>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14282" y="1428736"/>
            <a:ext cx="4786346" cy="5262979"/>
          </a:xfrm>
          <a:prstGeom prst="rect">
            <a:avLst/>
          </a:prstGeom>
        </p:spPr>
        <p:txBody>
          <a:bodyPr wrap="square">
            <a:spAutoFit/>
          </a:bodyPr>
          <a:lstStyle/>
          <a:p>
            <a:r>
              <a:rPr kumimoji="1" lang="en-US" smtClean="0"/>
              <a:t>Contemporary </a:t>
            </a:r>
            <a:r>
              <a:rPr kumimoji="1" lang="en-US" dirty="0" smtClean="0"/>
              <a:t>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smtClean="0">
                <a:sym typeface="Wingdings" pitchFamily="2" charset="2"/>
              </a:rPr>
              <a:t></a:t>
            </a:r>
            <a:r>
              <a:rPr kumimoji="1" lang="en-US" smtClean="0"/>
              <a:t>Compilers </a:t>
            </a:r>
            <a:r>
              <a:rPr kumimoji="1" lang="en-US" dirty="0" smtClean="0"/>
              <a:t>must translate program’s addresses to a suitable form (virtual address). Virtual address format</a:t>
            </a:r>
            <a:r>
              <a:rPr kumimoji="1" lang="en-US" smtClean="0"/>
              <a:t>: </a:t>
            </a:r>
          </a:p>
          <a:p>
            <a:r>
              <a:rPr kumimoji="1" lang="en-US" b="1" smtClean="0"/>
              <a:t>&lt;page/segment, offset&gt;</a:t>
            </a:r>
            <a:endParaRPr lang="en-US" b="1"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0</a:t>
            </a:r>
            <a:endParaRPr lang="en-US" sz="1800" dirty="0"/>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a:t>
            </a:r>
            <a:endParaRPr lang="en-US" sz="1800" dirty="0"/>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2</a:t>
            </a:r>
            <a:endParaRPr lang="en-US" sz="1800" dirty="0"/>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a:t>
            </a:r>
            <a:endParaRPr lang="en-US" sz="1800" dirty="0"/>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4</a:t>
            </a:r>
            <a:endParaRPr lang="en-US" sz="1800" dirty="0"/>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Address of X:</a:t>
            </a:r>
          </a:p>
          <a:p>
            <a:pPr algn="ctr"/>
            <a:r>
              <a:rPr lang="en-US" sz="1800" dirty="0" smtClean="0"/>
              <a:t>(3,4)</a:t>
            </a:r>
            <a:endParaRPr lang="en-US" sz="1800" dirty="0"/>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438" y="1000108"/>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pPr>
              <a:buFontTx/>
              <a:buChar char="-"/>
            </a:pPr>
            <a:r>
              <a:rPr kumimoji="1" lang="en-US" smtClean="0"/>
              <a:t>When </a:t>
            </a:r>
            <a:r>
              <a:rPr kumimoji="1" lang="en-US" dirty="0" smtClean="0"/>
              <a:t>an instruction/data is accessed, physical address must be supplied. A </a:t>
            </a:r>
            <a:r>
              <a:rPr kumimoji="1" lang="en-US" b="1" dirty="0" smtClean="0"/>
              <a:t>mapping</a:t>
            </a:r>
            <a:r>
              <a:rPr kumimoji="1" lang="en-US" dirty="0" smtClean="0"/>
              <a:t> is needed as a mean for determining physical addresses from their virtual addresses. This mapping is implemented in OS as a</a:t>
            </a:r>
            <a:r>
              <a:rPr kumimoji="1" lang="en-US" b="1" dirty="0" smtClean="0"/>
              <a:t> page table</a:t>
            </a:r>
            <a:r>
              <a:rPr kumimoji="1" lang="en-US" dirty="0" smtClean="0"/>
              <a:t>.</a:t>
            </a:r>
          </a:p>
          <a:p>
            <a:pPr>
              <a:buFontTx/>
              <a:buChar char="-"/>
            </a:pPr>
            <a:r>
              <a:rPr kumimoji="1" lang="en-US" smtClean="0"/>
              <a:t> </a:t>
            </a:r>
            <a:r>
              <a:rPr kumimoji="1" lang="en-US" dirty="0" smtClean="0"/>
              <a:t>A hardware is needed to translate virtual address to physical address</a:t>
            </a:r>
            <a:r>
              <a:rPr kumimoji="1" lang="en-US" dirty="0" smtClean="0">
                <a:sym typeface="Wingdings" pitchFamily="2" charset="2"/>
              </a:rPr>
              <a:t> </a:t>
            </a:r>
            <a:r>
              <a:rPr kumimoji="1" lang="en-US" b="1" dirty="0" smtClean="0">
                <a:sym typeface="Wingdings" pitchFamily="2" charset="2"/>
              </a:rPr>
              <a:t>MMU</a:t>
            </a:r>
            <a:r>
              <a:rPr kumimoji="1" lang="en-US" dirty="0" smtClean="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smtClean="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3143810"/>
            <a:ext cx="8429684" cy="3785652"/>
          </a:xfrm>
          <a:prstGeom prst="rect">
            <a:avLst/>
          </a:prstGeom>
        </p:spPr>
        <p:txBody>
          <a:bodyPr wrap="square">
            <a:spAutoFit/>
          </a:bodyPr>
          <a:lstStyle/>
          <a:p>
            <a:pPr>
              <a:buFontTx/>
              <a:buChar char="-"/>
            </a:pPr>
            <a:r>
              <a:rPr kumimoji="1" lang="en-US" smtClean="0"/>
              <a:t>How </a:t>
            </a:r>
            <a:r>
              <a:rPr kumimoji="1" lang="en-US" dirty="0" smtClean="0"/>
              <a:t>do OSs permit many program </a:t>
            </a:r>
            <a:r>
              <a:rPr kumimoji="1" lang="en-US" smtClean="0"/>
              <a:t>running concurrently? </a:t>
            </a:r>
            <a:r>
              <a:rPr kumimoji="1" lang="en-US" smtClean="0">
                <a:sym typeface="Wingdings" pitchFamily="2" charset="2"/>
              </a:rPr>
              <a:t> Only some pages/segments of a process are loaded and the t</a:t>
            </a:r>
            <a:r>
              <a:rPr kumimoji="1" lang="en-US" smtClean="0"/>
              <a:t>ime-sharing mechanism is applied.</a:t>
            </a:r>
            <a:endParaRPr kumimoji="1" lang="en-US" dirty="0" smtClean="0"/>
          </a:p>
          <a:p>
            <a:pPr>
              <a:buFontTx/>
              <a:buChar char="-"/>
            </a:pPr>
            <a:r>
              <a:rPr kumimoji="1" lang="en-US" smtClean="0"/>
              <a:t>Advantages </a:t>
            </a:r>
            <a:r>
              <a:rPr kumimoji="1" lang="en-US" dirty="0" smtClean="0"/>
              <a:t>of memory paging: Many apps can run concurrently in limited memory. A page of a program can loaded into arbitrary physical memory location.</a:t>
            </a:r>
          </a:p>
          <a:p>
            <a:r>
              <a:rPr kumimoji="1" lang="en-US" smtClean="0"/>
              <a:t>- </a:t>
            </a:r>
            <a:r>
              <a:rPr kumimoji="1" lang="en-US" dirty="0" smtClean="0"/>
              <a:t>Disadvantages of memory paging</a:t>
            </a:r>
            <a:r>
              <a:rPr kumimoji="1" lang="en-US" smtClean="0"/>
              <a:t>: If a page fault occurs, cost </a:t>
            </a:r>
            <a:r>
              <a:rPr kumimoji="1" lang="en-US" dirty="0" smtClean="0"/>
              <a:t>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1238263" y="1350410"/>
            <a:ext cx="4619622" cy="1890230"/>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smtClean="0"/>
              <a:t>Time-sharing </a:t>
            </a:r>
          </a:p>
          <a:p>
            <a:r>
              <a:rPr kumimoji="1" lang="en-US" dirty="0" smtClean="0"/>
              <a:t>mechanism</a:t>
            </a:r>
            <a:endParaRPr lang="en-US" dirty="0"/>
          </a:p>
        </p:txBody>
      </p:sp>
      <p:sp>
        <p:nvSpPr>
          <p:cNvPr id="6" name="Rectangle 5"/>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 Virtual Address</a:t>
            </a:r>
            <a:endParaRPr lang="en-US" dirty="0"/>
          </a:p>
        </p:txBody>
      </p:sp>
      <p:sp>
        <p:nvSpPr>
          <p:cNvPr id="3" name="Content Placeholder 2"/>
          <p:cNvSpPr>
            <a:spLocks noGrp="1"/>
          </p:cNvSpPr>
          <p:nvPr>
            <p:ph idx="1"/>
          </p:nvPr>
        </p:nvSpPr>
        <p:spPr>
          <a:xfrm>
            <a:off x="500034" y="1571612"/>
            <a:ext cx="7556313" cy="4144963"/>
          </a:xfrm>
        </p:spPr>
        <p:txBody>
          <a:bodyPr>
            <a:normAutofit fontScale="92500" lnSpcReduction="20000"/>
          </a:bodyPr>
          <a:lstStyle/>
          <a:p>
            <a:r>
              <a:rPr lang="en-US" sz="2800" b="1" dirty="0" smtClean="0">
                <a:solidFill>
                  <a:schemeClr val="tx1"/>
                </a:solidFill>
              </a:rPr>
              <a:t>Virtual memory</a:t>
            </a:r>
          </a:p>
          <a:p>
            <a:pPr lvl="1"/>
            <a:r>
              <a:rPr lang="en-US" sz="2400" dirty="0" smtClean="0">
                <a:solidFill>
                  <a:schemeClr val="tx1"/>
                </a:solidFill>
              </a:rPr>
              <a:t>Facility that allows programs to address memory from a logical point of view, without regard to the amount of main memory </a:t>
            </a:r>
            <a:r>
              <a:rPr lang="en-US" sz="2400" smtClean="0">
                <a:solidFill>
                  <a:schemeClr val="tx1"/>
                </a:solidFill>
              </a:rPr>
              <a:t>physically available.  Only some needed small parts of a program are loaded to main memory at a time. So, a large program can run although memory size is smaller  </a:t>
            </a:r>
            <a:endParaRPr lang="en-US" sz="2400" dirty="0" smtClean="0">
              <a:solidFill>
                <a:schemeClr val="tx1"/>
              </a:solidFill>
            </a:endParaRPr>
          </a:p>
          <a:p>
            <a:pPr lvl="1"/>
            <a:r>
              <a:rPr lang="en-US" sz="2400" dirty="0" smtClean="0">
                <a:solidFill>
                  <a:schemeClr val="tx1"/>
                </a:solidFill>
              </a:rPr>
              <a:t>When used, the address fields of machine instructions contain virtual addresses</a:t>
            </a:r>
          </a:p>
          <a:p>
            <a:pPr lvl="1"/>
            <a:r>
              <a:rPr lang="en-US" sz="2400" dirty="0" smtClean="0">
                <a:solidFill>
                  <a:schemeClr val="tx1"/>
                </a:solidFill>
              </a:rPr>
              <a:t>For </a:t>
            </a:r>
            <a:r>
              <a:rPr lang="en-US" sz="2400" smtClean="0">
                <a:solidFill>
                  <a:schemeClr val="tx1"/>
                </a:solidFill>
              </a:rPr>
              <a:t>reads from </a:t>
            </a:r>
            <a:r>
              <a:rPr lang="en-US" sz="2400" dirty="0" smtClean="0">
                <a:solidFill>
                  <a:schemeClr val="tx1"/>
                </a:solidFill>
              </a:rPr>
              <a:t>and </a:t>
            </a:r>
            <a:r>
              <a:rPr lang="en-US" sz="2400" smtClean="0">
                <a:solidFill>
                  <a:schemeClr val="tx1"/>
                </a:solidFill>
              </a:rPr>
              <a:t>writes to </a:t>
            </a:r>
            <a:r>
              <a:rPr lang="en-US" sz="2400" dirty="0" smtClean="0">
                <a:solidFill>
                  <a:schemeClr val="tx1"/>
                </a:solidFill>
              </a:rPr>
              <a:t>main memory, a hardware memory management unit (MMU) translates each virtual address into a physical address in main memory</a:t>
            </a:r>
          </a:p>
          <a:p>
            <a:pPr lvl="1"/>
            <a:endParaRPr lang="en-US" sz="2400" dirty="0" smtClean="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
        <p:nvSpPr>
          <p:cNvPr id="6" name="Rectangle 5"/>
          <p:cNvSpPr/>
          <p:nvPr/>
        </p:nvSpPr>
        <p:spPr>
          <a:xfrm>
            <a:off x="5143520" y="1714488"/>
            <a:ext cx="2714628" cy="584775"/>
          </a:xfrm>
          <a:prstGeom prst="rect">
            <a:avLst/>
          </a:prstGeom>
        </p:spPr>
        <p:txBody>
          <a:bodyPr wrap="square">
            <a:spAutoFit/>
          </a:bodyPr>
          <a:lstStyle/>
          <a:p>
            <a:r>
              <a:rPr kumimoji="1" lang="en-US" sz="1600" b="1" smtClean="0"/>
              <a:t> Virtual/Logical cache </a:t>
            </a:r>
            <a:r>
              <a:rPr kumimoji="1" lang="en-US" sz="1600" smtClean="0"/>
              <a:t> stores data using virtual addresses</a:t>
            </a:r>
            <a:endParaRPr lang="en-US" sz="1600"/>
          </a:p>
        </p:txBody>
      </p:sp>
      <p:sp>
        <p:nvSpPr>
          <p:cNvPr id="5" name="Rectangle 4"/>
          <p:cNvSpPr/>
          <p:nvPr/>
        </p:nvSpPr>
        <p:spPr>
          <a:xfrm>
            <a:off x="4000496" y="3786190"/>
            <a:ext cx="2428892" cy="584775"/>
          </a:xfrm>
          <a:prstGeom prst="rect">
            <a:avLst/>
          </a:prstGeom>
        </p:spPr>
        <p:txBody>
          <a:bodyPr wrap="square">
            <a:spAutoFit/>
          </a:bodyPr>
          <a:lstStyle/>
          <a:p>
            <a:r>
              <a:rPr kumimoji="1" lang="en-US" sz="1600" b="1" smtClean="0"/>
              <a:t>Physical </a:t>
            </a:r>
            <a:r>
              <a:rPr kumimoji="1" lang="en-US" sz="1600" b="1" dirty="0" smtClean="0"/>
              <a:t>cache</a:t>
            </a:r>
            <a:r>
              <a:rPr kumimoji="1" lang="en-US" sz="1600" dirty="0" smtClean="0"/>
              <a:t>  stores data using physical addresses</a:t>
            </a:r>
            <a:endParaRPr lang="en-US" sz="1600"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solidFill>
                  <a:schemeClr val="tx1"/>
                </a:solidFill>
              </a:rPr>
              <a:t>Because there are fewer cache lines than main memory blocks, an algorithm is needed for mapping main memory blocks into cache lines</a:t>
            </a:r>
          </a:p>
          <a:p>
            <a:r>
              <a:rPr lang="en-GB" dirty="0" smtClean="0">
                <a:solidFill>
                  <a:schemeClr val="tx1"/>
                </a:solidFill>
              </a:rPr>
              <a:t>Three techniques can be used:</a:t>
            </a:r>
          </a:p>
        </p:txBody>
      </p:sp>
      <p:graphicFrame>
        <p:nvGraphicFramePr>
          <p:cNvPr id="36" name="Diagram 35"/>
          <p:cNvGraphicFramePr/>
          <p:nvPr>
            <p:extLst>
              <p:ext uri="{D42A27DB-BD31-4B8C-83A1-F6EECF244321}">
                <p14:modId xmlns:p14="http://schemas.microsoft.com/office/powerpoint/2010/main" val="4084733959"/>
              </p:ext>
            </p:extLst>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 Block index</a:t>
            </a:r>
            <a:endParaRPr lang="en-US" sz="1400" dirty="0"/>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 Line index</a:t>
            </a:r>
            <a:endParaRPr lang="en-US" sz="1400" dirty="0"/>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 word index</a:t>
            </a:r>
            <a:endParaRPr lang="en-US" sz="1400" dirty="0"/>
          </a:p>
        </p:txBody>
      </p:sp>
      <p:sp>
        <p:nvSpPr>
          <p:cNvPr id="9" name="Rectangle 8"/>
          <p:cNvSpPr/>
          <p:nvPr/>
        </p:nvSpPr>
        <p:spPr>
          <a:xfrm>
            <a:off x="214282" y="5429264"/>
            <a:ext cx="1165704" cy="461665"/>
          </a:xfrm>
          <a:prstGeom prst="rect">
            <a:avLst/>
          </a:prstGeom>
        </p:spPr>
        <p:txBody>
          <a:bodyPr wrap="none">
            <a:spAutoFit/>
          </a:bodyPr>
          <a:lstStyle/>
          <a:p>
            <a:r>
              <a:rPr kumimoji="1" lang="en-US" dirty="0" smtClean="0">
                <a:solidFill>
                  <a:srgbClr val="FF0000"/>
                </a:solidFill>
              </a:rPr>
              <a:t>penalty </a:t>
            </a:r>
            <a:endParaRPr lang="en-US" dirty="0">
              <a:solidFill>
                <a:srgbClr val="FF0000"/>
              </a:solidFill>
            </a:endParaRPr>
          </a:p>
        </p:txBody>
      </p:sp>
      <p:sp>
        <p:nvSpPr>
          <p:cNvPr id="10" name="Rectangle 9"/>
          <p:cNvSpPr/>
          <p:nvPr/>
        </p:nvSpPr>
        <p:spPr>
          <a:xfrm>
            <a:off x="6429388" y="857232"/>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smtClean="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smtClean="0">
                <a:solidFill>
                  <a:schemeClr val="bg1"/>
                </a:solidFill>
              </a:rPr>
              <a:t>The block  j in main memory will be loaded to  the line i of the cache: i = </a:t>
            </a:r>
            <a:r>
              <a:rPr kumimoji="1" lang="en-US" sz="2000" smtClean="0">
                <a:solidFill>
                  <a:schemeClr val="bg1"/>
                </a:solidFill>
              </a:rPr>
              <a:t>j mod </a:t>
            </a:r>
            <a:r>
              <a:rPr kumimoji="1" lang="en-US" sz="2000" dirty="0" smtClean="0">
                <a:solidFill>
                  <a:schemeClr val="bg1"/>
                </a:solidFill>
              </a:rPr>
              <a:t>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smtClean="0">
                <a:solidFill>
                  <a:schemeClr val="tx1"/>
                </a:solidFill>
              </a:rPr>
              <a:t>4.1- Computer Memory Systems Overview</a:t>
            </a:r>
          </a:p>
          <a:p>
            <a:pPr>
              <a:buNone/>
            </a:pPr>
            <a:r>
              <a:rPr lang="en-US" sz="2800" dirty="0" smtClean="0">
                <a:solidFill>
                  <a:schemeClr val="tx1"/>
                </a:solidFill>
              </a:rPr>
              <a:t>4.2- Cache Memory Principles</a:t>
            </a:r>
          </a:p>
          <a:p>
            <a:pPr>
              <a:buNone/>
            </a:pPr>
            <a:r>
              <a:rPr lang="en-US" sz="2800" dirty="0" smtClean="0">
                <a:solidFill>
                  <a:schemeClr val="tx1"/>
                </a:solidFill>
              </a:rPr>
              <a:t>4.3- Elements of  Cache Design </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smtClean="0">
                <a:solidFill>
                  <a:schemeClr val="tx1"/>
                </a:solidFill>
              </a:rPr>
              <a:t>Address length = (s + w) bits</a:t>
            </a:r>
          </a:p>
          <a:p>
            <a:r>
              <a:rPr lang="en-GB" sz="2800" dirty="0" smtClean="0">
                <a:solidFill>
                  <a:schemeClr val="tx1"/>
                </a:solidFill>
              </a:rPr>
              <a:t>Number of addressable units = 2</a:t>
            </a:r>
            <a:r>
              <a:rPr lang="en-GB" sz="2800" baseline="30000" dirty="0" smtClean="0">
                <a:solidFill>
                  <a:schemeClr val="tx1"/>
                </a:solidFill>
              </a:rPr>
              <a:t>s+w </a:t>
            </a:r>
            <a:r>
              <a:rPr lang="en-GB" sz="2800" dirty="0" smtClean="0">
                <a:solidFill>
                  <a:schemeClr val="tx1"/>
                </a:solidFill>
              </a:rPr>
              <a:t>words or bytes</a:t>
            </a:r>
          </a:p>
          <a:p>
            <a:r>
              <a:rPr lang="en-GB" sz="2800" dirty="0" smtClean="0">
                <a:solidFill>
                  <a:schemeClr val="tx1"/>
                </a:solidFill>
              </a:rPr>
              <a:t>Block </a:t>
            </a:r>
            <a:r>
              <a:rPr lang="en-GB" sz="2800" dirty="0">
                <a:solidFill>
                  <a:schemeClr val="tx1"/>
                </a:solidFill>
              </a:rPr>
              <a:t>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smtClean="0">
                <a:solidFill>
                  <a:schemeClr val="tx1"/>
                </a:solidFill>
              </a:rPr>
              <a:t>Originally proposed as an approach to reduce the conflict misses of direct mapped caches without affecting its fast access time</a:t>
            </a:r>
          </a:p>
          <a:p>
            <a:r>
              <a:rPr lang="en-GB" dirty="0" smtClean="0">
                <a:solidFill>
                  <a:schemeClr val="tx1"/>
                </a:solidFill>
              </a:rPr>
              <a:t>Fully associative cache</a:t>
            </a:r>
          </a:p>
          <a:p>
            <a:r>
              <a:rPr lang="en-GB" dirty="0" smtClean="0">
                <a:solidFill>
                  <a:schemeClr val="tx1"/>
                </a:solidFill>
              </a:rPr>
              <a:t>Typical size is 4 </a:t>
            </a:r>
            <a:r>
              <a:rPr lang="en-GB" dirty="0">
                <a:solidFill>
                  <a:schemeClr val="tx1"/>
                </a:solidFill>
              </a:rPr>
              <a:t>to 16 cache lines</a:t>
            </a:r>
            <a:endParaRPr lang="en-GB" dirty="0" smtClean="0">
              <a:solidFill>
                <a:schemeClr val="tx1"/>
              </a:solidFill>
            </a:endParaRPr>
          </a:p>
          <a:p>
            <a:r>
              <a:rPr lang="en-GB" dirty="0" smtClean="0">
                <a:solidFill>
                  <a:schemeClr val="tx1"/>
                </a:solidFill>
              </a:rPr>
              <a:t>Residing between </a:t>
            </a:r>
            <a:r>
              <a:rPr lang="en-GB" dirty="0">
                <a:solidFill>
                  <a:schemeClr val="tx1"/>
                </a:solidFill>
              </a:rPr>
              <a:t>direct mapped L1 cache and</a:t>
            </a:r>
            <a:r>
              <a:rPr lang="en-GB" dirty="0" smtClean="0">
                <a:solidFill>
                  <a:schemeClr val="tx1"/>
                </a:solidFill>
              </a:rPr>
              <a:t> the next level of memory</a:t>
            </a:r>
            <a:endParaRPr lang="en-GB" dirty="0">
              <a:solidFill>
                <a:schemeClr val="tx1"/>
              </a:solidFill>
            </a:endParaRP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Compare to each Tag</a:t>
            </a:r>
            <a:endParaRPr lang="en-US" sz="1600" dirty="0">
              <a:solidFill>
                <a:srgbClr val="FF0000"/>
              </a:solidFill>
            </a:endParaRP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rPr>
              <a:t>A block can be loaded to any cache line</a:t>
            </a:r>
            <a:endParaRPr lang="en-US" sz="1600" b="1" dirty="0">
              <a:solidFill>
                <a:srgbClr val="FF0000"/>
              </a:solidFill>
            </a:endParaRPr>
          </a:p>
        </p:txBody>
      </p:sp>
      <p:sp>
        <p:nvSpPr>
          <p:cNvPr id="8" name="Rectangle 7"/>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a:t>
            </a:r>
            <a:r>
              <a:rPr lang="en-GB" sz="2400" dirty="0" smtClean="0">
                <a:solidFill>
                  <a:schemeClr val="tx1"/>
                </a:solidFill>
              </a:rPr>
              <a:t>memory= 2</a:t>
            </a:r>
            <a:r>
              <a:rPr lang="en-GB" sz="2400" baseline="30000" dirty="0" smtClean="0">
                <a:solidFill>
                  <a:schemeClr val="tx1"/>
                </a:solidFill>
              </a:rPr>
              <a:t>s+ w</a:t>
            </a:r>
            <a:r>
              <a:rPr lang="en-GB" sz="2400" dirty="0" smtClean="0">
                <a:solidFill>
                  <a:schemeClr val="tx1"/>
                </a:solidFill>
              </a:rPr>
              <a:t>/</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smtClean="0">
                <a:solidFill>
                  <a:schemeClr val="tx1"/>
                </a:solidFill>
              </a:rPr>
              <a:t>Compromise (thỏa hiệp) that exhibits the strengths of both the direct and associative approaches while reducing their disadvantages</a:t>
            </a:r>
          </a:p>
          <a:p>
            <a:r>
              <a:rPr lang="en-US" sz="2400" dirty="0" smtClean="0">
                <a:solidFill>
                  <a:schemeClr val="tx1"/>
                </a:solidFill>
              </a:rPr>
              <a:t>Cache consists of a </a:t>
            </a:r>
            <a:r>
              <a:rPr lang="en-US" sz="2400" dirty="0">
                <a:solidFill>
                  <a:schemeClr val="tx1"/>
                </a:solidFill>
              </a:rPr>
              <a:t>number of sets</a:t>
            </a:r>
          </a:p>
          <a:p>
            <a:r>
              <a:rPr lang="en-US" sz="2400" dirty="0">
                <a:solidFill>
                  <a:schemeClr val="tx1"/>
                </a:solidFill>
              </a:rPr>
              <a:t>Each set contains a number of lines</a:t>
            </a:r>
          </a:p>
          <a:p>
            <a:r>
              <a:rPr lang="en-US" sz="2400" dirty="0">
                <a:solidFill>
                  <a:schemeClr val="tx1"/>
                </a:solidFill>
              </a:rPr>
              <a:t>A given block maps to any line in a given </a:t>
            </a:r>
            <a:r>
              <a:rPr lang="en-US" sz="2400" dirty="0" smtClean="0">
                <a:solidFill>
                  <a:schemeClr val="tx1"/>
                </a:solidFill>
              </a:rPr>
              <a:t>set</a:t>
            </a:r>
          </a:p>
          <a:p>
            <a:r>
              <a:rPr lang="en-US" sz="2400" dirty="0" smtClean="0">
                <a:solidFill>
                  <a:schemeClr val="tx1"/>
                </a:solidFill>
              </a:rPr>
              <a:t>e.g. 2 lines per set</a:t>
            </a:r>
          </a:p>
          <a:p>
            <a:pPr lvl="1"/>
            <a:r>
              <a:rPr lang="en-US" sz="2000" dirty="0" smtClean="0">
                <a:solidFill>
                  <a:schemeClr val="tx1"/>
                </a:solidFill>
              </a:rPr>
              <a:t>2 </a:t>
            </a:r>
            <a:r>
              <a:rPr lang="en-US" sz="2000" dirty="0">
                <a:solidFill>
                  <a:schemeClr val="tx1"/>
                </a:solidFill>
              </a:rPr>
              <a:t>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Go to Replacement Algorithms </a:t>
            </a:r>
            <a:endParaRPr lang="en-US" sz="2000" dirty="0">
              <a:solidFill>
                <a:schemeClr val="bg1"/>
              </a:solidFill>
            </a:endParaRPr>
          </a:p>
        </p:txBody>
      </p:sp>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a:t>
            </a:r>
            <a:r>
              <a:rPr lang="en-GB" dirty="0" smtClean="0">
                <a:solidFill>
                  <a:schemeClr val="tx1"/>
                </a:solidFill>
              </a:rPr>
              <a:t> 2</a:t>
            </a:r>
            <a:r>
              <a:rPr lang="en-GB" baseline="30000" dirty="0" smtClean="0">
                <a:solidFill>
                  <a:schemeClr val="tx1"/>
                </a:solidFill>
              </a:rPr>
              <a:t>s+w/</a:t>
            </a:r>
            <a:r>
              <a:rPr lang="en-GB" dirty="0" smtClean="0">
                <a:solidFill>
                  <a:schemeClr val="tx1"/>
                </a:solidFill>
              </a:rPr>
              <a:t>2</a:t>
            </a:r>
            <a:r>
              <a:rPr lang="en-GB" baseline="30000" dirty="0" smtClean="0">
                <a:solidFill>
                  <a:schemeClr val="tx1"/>
                </a:solidFill>
              </a:rPr>
              <a:t>w=</a:t>
            </a:r>
            <a:r>
              <a:rPr lang="en-GB" dirty="0" smtClean="0">
                <a:solidFill>
                  <a:schemeClr val="tx1"/>
                </a:solidFill>
              </a:rPr>
              <a:t>2</a:t>
            </a:r>
            <a:r>
              <a:rPr lang="en-GB" baseline="30000" dirty="0" smtClean="0">
                <a:solidFill>
                  <a:schemeClr val="tx1"/>
                </a:solidFill>
              </a:rPr>
              <a:t>s</a:t>
            </a:r>
            <a:endParaRPr lang="en-GB" dirty="0" smtClean="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a:t>
            </a:r>
            <a:r>
              <a:rPr lang="en-GB" dirty="0" smtClean="0">
                <a:solidFill>
                  <a:schemeClr val="tx1"/>
                </a:solidFill>
              </a:rPr>
              <a:t> m=kv </a:t>
            </a:r>
            <a:r>
              <a:rPr lang="en-GB" dirty="0">
                <a:solidFill>
                  <a:schemeClr val="tx1"/>
                </a:solidFill>
              </a:rPr>
              <a:t>= k * </a:t>
            </a:r>
            <a:r>
              <a:rPr lang="en-GB" dirty="0" smtClean="0">
                <a:solidFill>
                  <a:schemeClr val="tx1"/>
                </a:solidFill>
              </a:rPr>
              <a:t>2</a:t>
            </a:r>
            <a:r>
              <a:rPr lang="en-GB" baseline="30000" dirty="0" smtClean="0">
                <a:solidFill>
                  <a:schemeClr val="tx1"/>
                </a:solidFill>
              </a:rPr>
              <a:t>d</a:t>
            </a:r>
          </a:p>
          <a:p>
            <a:r>
              <a:rPr lang="en-GB" dirty="0" smtClean="0">
                <a:solidFill>
                  <a:schemeClr val="tx1"/>
                </a:solidFill>
              </a:rPr>
              <a:t>Size of cache = </a:t>
            </a:r>
            <a:r>
              <a:rPr lang="en-GB" i="1" dirty="0" smtClean="0">
                <a:solidFill>
                  <a:schemeClr val="tx1"/>
                </a:solidFill>
              </a:rPr>
              <a:t>k * 2</a:t>
            </a:r>
            <a:r>
              <a:rPr lang="en-GB" sz="2054" baseline="30000" dirty="0" smtClean="0">
                <a:solidFill>
                  <a:schemeClr val="tx1"/>
                </a:solidFill>
              </a:rPr>
              <a:t>d+w</a:t>
            </a:r>
            <a:r>
              <a:rPr lang="en-GB" dirty="0" smtClean="0">
                <a:solidFill>
                  <a:schemeClr val="tx1"/>
                </a:solidFill>
              </a:rPr>
              <a:t>words or bytes</a:t>
            </a:r>
            <a:endParaRPr lang="en-GB" baseline="30000" dirty="0" smtClean="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7" name="Rectangle 6"/>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4.1- Computer Memory System Overview</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Characteristics of Memory System.</a:t>
            </a:r>
          </a:p>
          <a:p>
            <a:r>
              <a:rPr lang="en-US" sz="2800" dirty="0" smtClean="0">
                <a:solidFill>
                  <a:schemeClr val="tx1"/>
                </a:solidFill>
              </a:rPr>
              <a:t>The Memory Hierarchy</a:t>
            </a:r>
          </a:p>
          <a:p>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r>
              <a:rPr lang="en-US" sz="2800" dirty="0" smtClean="0"/>
              <a:t/>
            </a:r>
            <a:br>
              <a:rPr lang="en-US" sz="2800" dirty="0" smtClean="0"/>
            </a:br>
            <a:r>
              <a:rPr lang="en-US" sz="2800" dirty="0" smtClean="0"/>
              <a:t>(</a:t>
            </a:r>
            <a:r>
              <a:rPr lang="en-US" sz="2800" dirty="0" err="1" smtClean="0"/>
              <a:t>các</a:t>
            </a:r>
            <a:r>
              <a:rPr lang="en-US" sz="2800" dirty="0" smtClean="0"/>
              <a:t> </a:t>
            </a:r>
            <a:r>
              <a:rPr lang="en-US" sz="2800" dirty="0" err="1" smtClean="0"/>
              <a:t>thuật</a:t>
            </a:r>
            <a:r>
              <a:rPr lang="en-US" sz="2800" dirty="0" smtClean="0"/>
              <a:t> </a:t>
            </a:r>
            <a:r>
              <a:rPr lang="en-US" sz="2800" dirty="0" err="1" smtClean="0"/>
              <a:t>toán</a:t>
            </a:r>
            <a:r>
              <a:rPr lang="en-US" sz="2800" dirty="0" smtClean="0"/>
              <a:t> </a:t>
            </a:r>
            <a:r>
              <a:rPr lang="en-US" sz="2800" dirty="0" err="1" smtClean="0"/>
              <a:t>thay</a:t>
            </a:r>
            <a:r>
              <a:rPr lang="en-US" sz="2800" dirty="0" smtClean="0"/>
              <a:t> </a:t>
            </a:r>
            <a:r>
              <a:rPr lang="en-US" sz="2800" dirty="0" err="1" smtClean="0"/>
              <a:t>thế</a:t>
            </a:r>
            <a:r>
              <a:rPr lang="en-US" sz="2800" dirty="0" smtClean="0"/>
              <a:t>)</a:t>
            </a:r>
            <a:endParaRPr lang="en-US" dirty="0"/>
          </a:p>
        </p:txBody>
      </p:sp>
      <p:sp>
        <p:nvSpPr>
          <p:cNvPr id="52227" name="Rectangle 3"/>
          <p:cNvSpPr>
            <a:spLocks noGrp="1" noChangeArrowheads="1"/>
          </p:cNvSpPr>
          <p:nvPr>
            <p:ph idx="1"/>
          </p:nvPr>
        </p:nvSpPr>
        <p:spPr>
          <a:xfrm>
            <a:off x="533400" y="1571612"/>
            <a:ext cx="7556313" cy="4721229"/>
          </a:xfrm>
        </p:spPr>
        <p:txBody>
          <a:bodyPr>
            <a:normAutofit fontScale="92500" lnSpcReduction="20000"/>
          </a:bodyPr>
          <a:lstStyle/>
          <a:p>
            <a:r>
              <a:rPr lang="en-US" sz="2400" dirty="0" smtClean="0">
                <a:solidFill>
                  <a:schemeClr val="tx1"/>
                </a:solidFill>
              </a:rPr>
              <a:t>Two situations: </a:t>
            </a:r>
          </a:p>
          <a:p>
            <a:pPr lvl="1"/>
            <a:r>
              <a:rPr lang="en-US" sz="2200" dirty="0" smtClean="0">
                <a:solidFill>
                  <a:schemeClr val="tx1"/>
                </a:solidFill>
              </a:rPr>
              <a:t>Cache hit:  Accessed address exists in cache</a:t>
            </a:r>
          </a:p>
          <a:p>
            <a:pPr lvl="1"/>
            <a:r>
              <a:rPr lang="en-US" sz="2200" dirty="0" smtClean="0">
                <a:solidFill>
                  <a:schemeClr val="tx1"/>
                </a:solidFill>
              </a:rPr>
              <a:t>Cache miss:  Accessed address does not exist in cache. The memory block containing it must be loaded to the cache</a:t>
            </a:r>
          </a:p>
          <a:p>
            <a:r>
              <a:rPr lang="en-US" sz="2400" dirty="0" smtClean="0">
                <a:solidFill>
                  <a:schemeClr val="tx1"/>
                </a:solidFill>
              </a:rPr>
              <a:t>Once the cache has been filled, when a new block is brought into the cache, one of the existing blocks must be replaced</a:t>
            </a:r>
          </a:p>
          <a:p>
            <a:r>
              <a:rPr lang="en-US" sz="2400" dirty="0" smtClean="0">
                <a:solidFill>
                  <a:schemeClr val="tx1"/>
                </a:solidFill>
              </a:rPr>
              <a:t>For </a:t>
            </a:r>
            <a:r>
              <a:rPr lang="en-US" sz="2400" b="1" dirty="0" smtClean="0">
                <a:solidFill>
                  <a:srgbClr val="FF0000"/>
                </a:solidFill>
              </a:rPr>
              <a:t>direct mapping </a:t>
            </a:r>
            <a:r>
              <a:rPr lang="en-US" sz="2400" dirty="0" smtClean="0">
                <a:solidFill>
                  <a:schemeClr val="tx1"/>
                </a:solidFill>
              </a:rPr>
              <a:t>there is only one possible line for any particular block and </a:t>
            </a:r>
            <a:r>
              <a:rPr lang="en-US" sz="2400" b="1" dirty="0" smtClean="0">
                <a:solidFill>
                  <a:srgbClr val="FF0000"/>
                </a:solidFill>
              </a:rPr>
              <a:t>no choice is possible</a:t>
            </a:r>
          </a:p>
          <a:p>
            <a:r>
              <a:rPr lang="en-US" sz="2400" dirty="0" smtClean="0">
                <a:solidFill>
                  <a:schemeClr val="tx1"/>
                </a:solidFill>
              </a:rPr>
              <a:t>For the </a:t>
            </a:r>
            <a:r>
              <a:rPr lang="en-US" sz="2400" dirty="0" smtClean="0">
                <a:solidFill>
                  <a:srgbClr val="0000CC"/>
                </a:solidFill>
              </a:rPr>
              <a:t>associative and set-associative techniques </a:t>
            </a:r>
            <a:r>
              <a:rPr lang="en-US" sz="2400" dirty="0" smtClean="0">
                <a:solidFill>
                  <a:schemeClr val="tx1"/>
                </a:solidFill>
              </a:rPr>
              <a:t>a </a:t>
            </a:r>
            <a:r>
              <a:rPr lang="en-US" sz="2400" dirty="0" smtClean="0">
                <a:solidFill>
                  <a:srgbClr val="0000CC"/>
                </a:solidFill>
              </a:rPr>
              <a:t>replacement algorithm </a:t>
            </a:r>
            <a:r>
              <a:rPr lang="en-US" sz="2400" dirty="0" smtClean="0">
                <a:solidFill>
                  <a:schemeClr val="tx1"/>
                </a:solidFill>
              </a:rPr>
              <a:t>is needed</a:t>
            </a:r>
          </a:p>
          <a:p>
            <a:r>
              <a:rPr lang="en-US" sz="2400" dirty="0" smtClean="0">
                <a:solidFill>
                  <a:schemeClr val="tx1"/>
                </a:solidFill>
              </a:rPr>
              <a:t>To achieve high speed, an algorithm must be implemented in hardware</a:t>
            </a: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smtClean="0">
                <a:solidFill>
                  <a:srgbClr val="666699"/>
                </a:solidFill>
              </a:rPr>
              <a:t>The four most common replacement algorithms are:</a:t>
            </a:r>
            <a:endParaRPr lang="en-US" b="1"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solidFill>
                  <a:srgbClr val="FF0000"/>
                </a:solidFill>
              </a:rPr>
              <a:t>Least recently used (LRU)</a:t>
            </a:r>
          </a:p>
          <a:p>
            <a:pPr lvl="1"/>
            <a:r>
              <a:rPr lang="en-US" dirty="0" smtClean="0">
                <a:solidFill>
                  <a:schemeClr val="tx1"/>
                </a:solidFill>
              </a:rPr>
              <a:t>Most effective</a:t>
            </a:r>
          </a:p>
          <a:p>
            <a:pPr lvl="1"/>
            <a:r>
              <a:rPr lang="en-US" dirty="0" smtClean="0">
                <a:solidFill>
                  <a:schemeClr val="tx1"/>
                </a:solidFill>
              </a:rPr>
              <a:t>Replace that block in the set that has been in the cache longest with no reference to it</a:t>
            </a:r>
          </a:p>
          <a:p>
            <a:pPr lvl="1"/>
            <a:r>
              <a:rPr lang="en-US" dirty="0" smtClean="0">
                <a:solidFill>
                  <a:schemeClr val="tx1"/>
                </a:solidFill>
              </a:rPr>
              <a:t>Because of its simplicity of implementation, LRU is the most popular replacement algorithm</a:t>
            </a:r>
          </a:p>
          <a:p>
            <a:r>
              <a:rPr lang="en-US" dirty="0" smtClean="0">
                <a:solidFill>
                  <a:srgbClr val="006600"/>
                </a:solidFill>
              </a:rPr>
              <a:t>First-in-first-out (FIFO)</a:t>
            </a:r>
          </a:p>
          <a:p>
            <a:pPr lvl="1"/>
            <a:r>
              <a:rPr lang="en-US" dirty="0" smtClean="0">
                <a:solidFill>
                  <a:schemeClr val="tx1"/>
                </a:solidFill>
              </a:rPr>
              <a:t>Replace that block in the set that has been in the cache longest</a:t>
            </a:r>
          </a:p>
          <a:p>
            <a:pPr lvl="1"/>
            <a:r>
              <a:rPr lang="en-US" dirty="0" smtClean="0">
                <a:solidFill>
                  <a:schemeClr val="tx1"/>
                </a:solidFill>
              </a:rPr>
              <a:t>Easily implemented as a round-robin or circular buffer technique</a:t>
            </a:r>
          </a:p>
          <a:p>
            <a:r>
              <a:rPr lang="en-US" dirty="0" smtClean="0">
                <a:solidFill>
                  <a:srgbClr val="0000CC"/>
                </a:solidFill>
              </a:rPr>
              <a:t>Least frequently used (LFU)</a:t>
            </a:r>
          </a:p>
          <a:p>
            <a:pPr lvl="1"/>
            <a:r>
              <a:rPr lang="en-US" dirty="0" smtClean="0">
                <a:solidFill>
                  <a:schemeClr val="tx1"/>
                </a:solidFill>
              </a:rPr>
              <a:t>Replace that block in the set that has experienced the fewest references</a:t>
            </a:r>
          </a:p>
          <a:p>
            <a:pPr lvl="1"/>
            <a:r>
              <a:rPr lang="en-US" dirty="0" smtClean="0">
                <a:solidFill>
                  <a:schemeClr val="tx1"/>
                </a:solidFill>
              </a:rPr>
              <a:t>Could be implemented by associating a counter with each line</a:t>
            </a:r>
          </a:p>
        </p:txBody>
      </p:sp>
      <p:sp>
        <p:nvSpPr>
          <p:cNvPr id="4" name="TextBox 3"/>
          <p:cNvSpPr txBox="1"/>
          <p:nvPr/>
        </p:nvSpPr>
        <p:spPr>
          <a:xfrm>
            <a:off x="3929058" y="1996851"/>
            <a:ext cx="4786346" cy="646331"/>
          </a:xfrm>
          <a:prstGeom prst="rect">
            <a:avLst/>
          </a:prstGeom>
          <a:solidFill>
            <a:schemeClr val="tx2">
              <a:lumMod val="25000"/>
              <a:lumOff val="75000"/>
            </a:schemeClr>
          </a:solidFill>
        </p:spPr>
        <p:txBody>
          <a:bodyPr wrap="square" rtlCol="0">
            <a:spAutoFit/>
          </a:bodyPr>
          <a:lstStyle/>
          <a:p>
            <a:r>
              <a:rPr lang="en-US" sz="1800" smtClean="0"/>
              <a:t>2 bits in tag can be used: 00, 01, 10, 11. Line with 00 should be swap out. See the note.</a:t>
            </a:r>
            <a:endParaRPr lang="en-US" sz="18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4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4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smtClean="0">
                <a:solidFill>
                  <a:srgbClr val="0000CC"/>
                </a:solidFill>
              </a:rPr>
              <a:t>Write through- Ghi thẳng</a:t>
            </a:r>
          </a:p>
          <a:p>
            <a:pPr lvl="1"/>
            <a:r>
              <a:rPr lang="en-US" dirty="0" smtClean="0">
                <a:solidFill>
                  <a:srgbClr val="0000CC"/>
                </a:solidFill>
              </a:rPr>
              <a:t>Simplest technique</a:t>
            </a:r>
          </a:p>
          <a:p>
            <a:pPr lvl="1"/>
            <a:r>
              <a:rPr lang="en-US" b="1" u="sng" dirty="0" smtClean="0">
                <a:solidFill>
                  <a:srgbClr val="0000CC"/>
                </a:solidFill>
              </a:rPr>
              <a:t>All write operations are made to main memory as well as to the cache</a:t>
            </a:r>
          </a:p>
          <a:p>
            <a:pPr lvl="1"/>
            <a:r>
              <a:rPr lang="en-US" dirty="0" smtClean="0">
                <a:solidFill>
                  <a:srgbClr val="0000CC"/>
                </a:solidFill>
              </a:rPr>
              <a:t>The main disadvantage of this technique is that it generates substantial (heavy) memory traffic and may create a bottleneck</a:t>
            </a:r>
          </a:p>
          <a:p>
            <a:r>
              <a:rPr lang="en-US" b="1" dirty="0" smtClean="0">
                <a:solidFill>
                  <a:schemeClr val="accent1">
                    <a:lumMod val="75000"/>
                  </a:schemeClr>
                </a:solidFill>
              </a:rPr>
              <a:t>Write back-Ghi ngầm</a:t>
            </a:r>
          </a:p>
          <a:p>
            <a:pPr lvl="1"/>
            <a:r>
              <a:rPr lang="en-US" dirty="0" smtClean="0">
                <a:solidFill>
                  <a:schemeClr val="accent1">
                    <a:lumMod val="75000"/>
                  </a:schemeClr>
                </a:solidFill>
              </a:rPr>
              <a:t>Minimizes memory writes</a:t>
            </a:r>
          </a:p>
          <a:p>
            <a:pPr lvl="1"/>
            <a:r>
              <a:rPr lang="en-US" b="1" dirty="0" smtClean="0">
                <a:solidFill>
                  <a:schemeClr val="accent1">
                    <a:lumMod val="75000"/>
                  </a:schemeClr>
                </a:solidFill>
              </a:rPr>
              <a:t>Updates are made only in the cache</a:t>
            </a:r>
          </a:p>
          <a:p>
            <a:pPr lvl="1"/>
            <a:r>
              <a:rPr lang="en-US" b="1" dirty="0" smtClean="0">
                <a:solidFill>
                  <a:schemeClr val="accent1">
                    <a:lumMod val="75000"/>
                  </a:schemeClr>
                </a:solidFill>
              </a:rPr>
              <a:t>Portions of main memory are invalid and hence accesses by I/O modules can be allowed only through the cache</a:t>
            </a:r>
          </a:p>
          <a:p>
            <a:pPr lvl="1"/>
            <a:r>
              <a:rPr lang="en-US" dirty="0" smtClean="0">
                <a:solidFill>
                  <a:schemeClr val="accent1">
                    <a:lumMod val="75000"/>
                  </a:schemeClr>
                </a:solidFill>
              </a:rPr>
              <a:t>This makes for complex circuitry and a potential bottleneck</a:t>
            </a:r>
            <a:endParaRPr 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bg1"/>
                </a:solidFill>
              </a:rPr>
              <a:t>Larger line size </a:t>
            </a:r>
            <a:r>
              <a:rPr lang="en-US" sz="1800" dirty="0" smtClean="0">
                <a:solidFill>
                  <a:schemeClr val="bg1"/>
                </a:solidFill>
                <a:sym typeface="Wingdings" pitchFamily="2" charset="2"/>
              </a:rPr>
              <a:t> </a:t>
            </a:r>
            <a:r>
              <a:rPr lang="en-US" sz="1800" smtClean="0">
                <a:solidFill>
                  <a:schemeClr val="bg1"/>
                </a:solidFill>
                <a:sym typeface="Wingdings" pitchFamily="2" charset="2"/>
              </a:rPr>
              <a:t>More data </a:t>
            </a:r>
            <a:r>
              <a:rPr lang="en-US" sz="1800" dirty="0" smtClean="0">
                <a:solidFill>
                  <a:schemeClr val="bg1"/>
                </a:solidFill>
                <a:sym typeface="Wingdings" pitchFamily="2" charset="2"/>
              </a:rPr>
              <a:t></a:t>
            </a:r>
            <a:r>
              <a:rPr lang="en-US" sz="1800" dirty="0" smtClean="0">
                <a:solidFill>
                  <a:schemeClr val="bg1"/>
                </a:solidFill>
              </a:rPr>
              <a:t>  Cache </a:t>
            </a:r>
            <a:r>
              <a:rPr lang="en-US" sz="1800" smtClean="0">
                <a:solidFill>
                  <a:schemeClr val="bg1"/>
                </a:solidFill>
              </a:rPr>
              <a:t>hit increases, but </a:t>
            </a:r>
            <a:r>
              <a:rPr lang="en-US" sz="1800" dirty="0" smtClean="0">
                <a:solidFill>
                  <a:schemeClr val="bg1"/>
                </a:solidFill>
              </a:rPr>
              <a:t>expensive and more data in cache but not used (Normal: 64-128 bytes)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solidFill>
                  <a:schemeClr val="tx1"/>
                </a:solidFill>
              </a:rPr>
              <a:t>As logic density has increased it has become possible to have a cache on the same chip as the processor</a:t>
            </a:r>
          </a:p>
          <a:p>
            <a:r>
              <a:rPr lang="en-GB" dirty="0" smtClean="0">
                <a:solidFill>
                  <a:schemeClr val="tx1"/>
                </a:solidFill>
              </a:rPr>
              <a:t>The on-chip cache reduces the processor’s external bus activity and speeds up execution time and increases overall system performance</a:t>
            </a:r>
          </a:p>
          <a:p>
            <a:pPr lvl="1"/>
            <a:r>
              <a:rPr lang="en-GB" dirty="0" smtClean="0">
                <a:solidFill>
                  <a:schemeClr val="tx1"/>
                </a:solidFill>
              </a:rPr>
              <a:t>When the requested instruction or data is found in the on-chip cache, the bus access is eliminated</a:t>
            </a:r>
          </a:p>
          <a:p>
            <a:pPr lvl="1"/>
            <a:r>
              <a:rPr lang="en-GB" dirty="0" smtClean="0">
                <a:solidFill>
                  <a:schemeClr val="tx1"/>
                </a:solidFill>
              </a:rPr>
              <a:t>On-chip cache accesses will complete appreciably faster than would even zero-wait state bus cycles</a:t>
            </a:r>
          </a:p>
          <a:p>
            <a:pPr lvl="1"/>
            <a:r>
              <a:rPr lang="en-GB" dirty="0" smtClean="0">
                <a:solidFill>
                  <a:schemeClr val="tx1"/>
                </a:solidFill>
              </a:rPr>
              <a:t>During this period the bus is free to support other transfers</a:t>
            </a:r>
          </a:p>
          <a:p>
            <a:r>
              <a:rPr lang="en-GB" dirty="0" smtClean="0">
                <a:solidFill>
                  <a:schemeClr val="tx1"/>
                </a:solidFill>
              </a:rPr>
              <a:t>Two-level cache:</a:t>
            </a:r>
          </a:p>
          <a:p>
            <a:pPr lvl="1"/>
            <a:r>
              <a:rPr lang="en-GB" dirty="0" smtClean="0">
                <a:solidFill>
                  <a:schemeClr val="tx1"/>
                </a:solidFill>
              </a:rPr>
              <a:t>Internal cache designated as level 1 (L1)</a:t>
            </a:r>
          </a:p>
          <a:p>
            <a:pPr lvl="1"/>
            <a:r>
              <a:rPr lang="en-GB" dirty="0" smtClean="0">
                <a:solidFill>
                  <a:schemeClr val="tx1"/>
                </a:solidFill>
              </a:rPr>
              <a:t>External cache designated as level 2 (L2)</a:t>
            </a:r>
          </a:p>
          <a:p>
            <a:r>
              <a:rPr lang="en-GB" dirty="0" smtClean="0">
                <a:solidFill>
                  <a:schemeClr val="tx1"/>
                </a:solidFill>
              </a:rPr>
              <a:t>Potential savings due to the use of an L2 cache depends on the hit rates in both the L1 and L2 caches</a:t>
            </a:r>
          </a:p>
          <a:p>
            <a:r>
              <a:rPr lang="en-GB" dirty="0" smtClean="0">
                <a:solidFill>
                  <a:schemeClr val="tx1"/>
                </a:solidFill>
              </a:rPr>
              <a:t>The use of multilevel caches complicates all of the design issues related to caches, including size, replacement algorithm, and write policy</a:t>
            </a:r>
          </a:p>
          <a:p>
            <a:endParaRPr lang="en-GB" dirty="0" smtClean="0">
              <a:solidFill>
                <a:schemeClr val="tx1"/>
              </a:solidFill>
            </a:endParaRPr>
          </a:p>
          <a:p>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a:t>
            </a:r>
            <a:r>
              <a:rPr lang="en-GB" sz="2400" dirty="0" smtClean="0">
                <a:effectLst>
                  <a:outerShdw blurRad="38100" dist="38100" dir="2700000" algn="tl">
                    <a:srgbClr val="000000">
                      <a:alpha val="43137"/>
                    </a:srgbClr>
                  </a:outerShdw>
                </a:effectLst>
              </a:rPr>
              <a:t>L2) For </a:t>
            </a:r>
            <a:r>
              <a:rPr lang="en-GB" sz="2400" dirty="0">
                <a:effectLst>
                  <a:outerShdw blurRad="38100" dist="38100" dir="2700000" algn="tl">
                    <a:srgbClr val="000000">
                      <a:alpha val="43137"/>
                    </a:srgbClr>
                  </a:outerShdw>
                </a:effectLst>
              </a:rPr>
              <a:t>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smtClean="0">
                <a:solidFill>
                  <a:schemeClr val="tx1"/>
                </a:solidFill>
              </a:rPr>
              <a:t>Has become common to split cache:</a:t>
            </a:r>
          </a:p>
          <a:p>
            <a:pPr lvl="1"/>
            <a:r>
              <a:rPr lang="en-GB" dirty="0" smtClean="0">
                <a:solidFill>
                  <a:schemeClr val="tx1"/>
                </a:solidFill>
              </a:rPr>
              <a:t>One dedicated to instructions</a:t>
            </a:r>
          </a:p>
          <a:p>
            <a:pPr lvl="1"/>
            <a:r>
              <a:rPr lang="en-GB" dirty="0" smtClean="0">
                <a:solidFill>
                  <a:schemeClr val="tx1"/>
                </a:solidFill>
              </a:rPr>
              <a:t>One dedicated to data</a:t>
            </a:r>
          </a:p>
          <a:p>
            <a:pPr lvl="1"/>
            <a:r>
              <a:rPr lang="en-GB" dirty="0" smtClean="0">
                <a:solidFill>
                  <a:schemeClr val="tx1"/>
                </a:solidFill>
              </a:rPr>
              <a:t>Both exist at the same level, typically as two L1 caches</a:t>
            </a:r>
          </a:p>
          <a:p>
            <a:r>
              <a:rPr lang="en-GB" dirty="0">
                <a:solidFill>
                  <a:schemeClr val="tx1"/>
                </a:solidFill>
              </a:rPr>
              <a:t>Advantages of unified </a:t>
            </a:r>
            <a:r>
              <a:rPr lang="en-GB" dirty="0" smtClean="0">
                <a:solidFill>
                  <a:schemeClr val="tx1"/>
                </a:solidFill>
              </a:rPr>
              <a:t>cache: Higher </a:t>
            </a:r>
            <a:r>
              <a:rPr lang="en-GB" dirty="0">
                <a:solidFill>
                  <a:schemeClr val="tx1"/>
                </a:solidFill>
              </a:rPr>
              <a:t>hit rate</a:t>
            </a:r>
          </a:p>
          <a:p>
            <a:pPr lvl="1"/>
            <a:r>
              <a:rPr lang="en-GB" dirty="0">
                <a:solidFill>
                  <a:schemeClr val="tx1"/>
                </a:solidFill>
              </a:rPr>
              <a:t>Balances load of instruction and data </a:t>
            </a:r>
            <a:r>
              <a:rPr lang="en-GB" dirty="0" smtClean="0">
                <a:solidFill>
                  <a:schemeClr val="tx1"/>
                </a:solidFill>
              </a:rPr>
              <a:t>fetches automatically</a:t>
            </a:r>
          </a:p>
          <a:p>
            <a:pPr lvl="1"/>
            <a:r>
              <a:rPr lang="en-GB" dirty="0">
                <a:solidFill>
                  <a:schemeClr val="tx1"/>
                </a:solidFill>
              </a:rPr>
              <a:t>Only one cache</a:t>
            </a:r>
            <a:r>
              <a:rPr lang="en-GB" dirty="0" smtClean="0">
                <a:solidFill>
                  <a:schemeClr val="tx1"/>
                </a:solidFill>
              </a:rPr>
              <a:t> needs to be designed and implemented</a:t>
            </a:r>
          </a:p>
          <a:p>
            <a:r>
              <a:rPr lang="en-GB" dirty="0" smtClean="0">
                <a:solidFill>
                  <a:schemeClr val="tx1"/>
                </a:solidFill>
              </a:rPr>
              <a:t>Trend is toward split caches at the L1 and unified caches for higher levels</a:t>
            </a:r>
          </a:p>
          <a:p>
            <a:r>
              <a:rPr lang="en-GB" dirty="0" smtClean="0">
                <a:solidFill>
                  <a:schemeClr val="tx1"/>
                </a:solidFill>
              </a:rPr>
              <a:t>Advantages </a:t>
            </a:r>
            <a:r>
              <a:rPr lang="en-GB" dirty="0">
                <a:solidFill>
                  <a:schemeClr val="tx1"/>
                </a:solidFill>
              </a:rPr>
              <a:t>of split </a:t>
            </a:r>
            <a:r>
              <a:rPr lang="en-GB" dirty="0" smtClean="0">
                <a:solidFill>
                  <a:schemeClr val="tx1"/>
                </a:solidFill>
              </a:rPr>
              <a:t>cache:</a:t>
            </a:r>
          </a:p>
          <a:p>
            <a:pPr lvl="1"/>
            <a:r>
              <a:rPr lang="en-GB" dirty="0">
                <a:solidFill>
                  <a:schemeClr val="tx1"/>
                </a:solidFill>
              </a:rPr>
              <a:t>Eliminates cache </a:t>
            </a:r>
            <a:r>
              <a:rPr lang="en-GB" dirty="0" smtClean="0">
                <a:solidFill>
                  <a:schemeClr val="tx1"/>
                </a:solidFill>
              </a:rPr>
              <a:t>contention (tranh chấp) </a:t>
            </a:r>
            <a:r>
              <a:rPr lang="en-GB" dirty="0">
                <a:solidFill>
                  <a:schemeClr val="tx1"/>
                </a:solidFill>
              </a:rPr>
              <a:t>between instruction fetch/decode unit and execution unit</a:t>
            </a:r>
          </a:p>
          <a:p>
            <a:pPr lvl="2"/>
            <a:r>
              <a:rPr lang="en-GB" dirty="0">
                <a:solidFill>
                  <a:schemeClr val="tx1"/>
                </a:solidFill>
              </a:rPr>
              <a:t>Important in </a:t>
            </a:r>
            <a:r>
              <a:rPr lang="en-GB" dirty="0" smtClean="0">
                <a:solidFill>
                  <a:schemeClr val="tx1"/>
                </a:solidFill>
              </a:rPr>
              <a:t>pipelining (cơ chế đường ống, output của xử lý này là input của xử lý kế tiếp)</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smtClean="0">
                <a:solidFill>
                  <a:schemeClr val="tx1"/>
                </a:solidFill>
              </a:rPr>
              <a:t>4.1- What are the differences among sequential access, direct access, and random access? </a:t>
            </a:r>
          </a:p>
          <a:p>
            <a:r>
              <a:rPr lang="en-US" sz="1800" b="1" dirty="0" smtClean="0">
                <a:solidFill>
                  <a:schemeClr val="tx1"/>
                </a:solidFill>
              </a:rPr>
              <a:t>4.2-What is the general relationship among access time, memory cost, and capacity? </a:t>
            </a:r>
          </a:p>
          <a:p>
            <a:r>
              <a:rPr lang="en-US" sz="1800" b="1" dirty="0" smtClean="0">
                <a:solidFill>
                  <a:schemeClr val="tx1"/>
                </a:solidFill>
              </a:rPr>
              <a:t>4.3- How does the principle of locality relate to the use of multiple memory levels? </a:t>
            </a:r>
          </a:p>
          <a:p>
            <a:r>
              <a:rPr lang="en-US" sz="1800" b="1" dirty="0" smtClean="0">
                <a:solidFill>
                  <a:schemeClr val="tx1"/>
                </a:solidFill>
              </a:rPr>
              <a:t>4.4- What are the differences among direct mapping and associative mapping,? </a:t>
            </a:r>
          </a:p>
          <a:p>
            <a:r>
              <a:rPr lang="en-US" sz="1800" b="1" dirty="0" smtClean="0">
                <a:solidFill>
                  <a:schemeClr val="tx1"/>
                </a:solidFill>
              </a:rPr>
              <a:t>4.5- For a direct-mapped cache, a main memory address is viewed as consisting of three fields. List and define the three fields. </a:t>
            </a:r>
          </a:p>
          <a:p>
            <a:r>
              <a:rPr lang="en-US" sz="1800" b="1" dirty="0" smtClean="0">
                <a:solidFill>
                  <a:schemeClr val="tx1"/>
                </a:solidFill>
              </a:rPr>
              <a:t>4.6- For an associative cache, a main memory address is viewed as consisting of two fields. List and define the two fields.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smtClean="0">
                <a:effectLst>
                  <a:outerShdw blurRad="38100" dist="38100" dir="2700000" algn="tl">
                    <a:srgbClr val="000000">
                      <a:alpha val="43137"/>
                    </a:srgbClr>
                  </a:outerShdw>
                </a:effectLst>
              </a:rPr>
              <a:t>Key Characteristics of Computer Memory Systems</a:t>
            </a:r>
            <a:endParaRPr lang="en-GB"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
        <p:nvSpPr>
          <p:cNvPr id="2" name="TextBox 1"/>
          <p:cNvSpPr txBox="1"/>
          <p:nvPr/>
        </p:nvSpPr>
        <p:spPr>
          <a:xfrm>
            <a:off x="2483768" y="4941168"/>
            <a:ext cx="3384376" cy="1692771"/>
          </a:xfrm>
          <a:prstGeom prst="rect">
            <a:avLst/>
          </a:prstGeom>
          <a:noFill/>
        </p:spPr>
        <p:txBody>
          <a:bodyPr wrap="square" rtlCol="0">
            <a:spAutoFit/>
          </a:bodyPr>
          <a:lstStyle/>
          <a:p>
            <a:r>
              <a:rPr lang="en-US" sz="2000" dirty="0" err="1" smtClean="0">
                <a:solidFill>
                  <a:srgbClr val="FF0000"/>
                </a:solidFill>
              </a:rPr>
              <a:t>Phương</a:t>
            </a:r>
            <a:r>
              <a:rPr lang="en-US" sz="2000" dirty="0" smtClean="0">
                <a:solidFill>
                  <a:srgbClr val="FF0000"/>
                </a:solidFill>
              </a:rPr>
              <a:t> </a:t>
            </a:r>
            <a:r>
              <a:rPr lang="en-US" sz="2000" dirty="0" err="1" smtClean="0">
                <a:solidFill>
                  <a:srgbClr val="FF0000"/>
                </a:solidFill>
              </a:rPr>
              <a:t>thức</a:t>
            </a:r>
            <a:r>
              <a:rPr lang="en-US" sz="2000" dirty="0" smtClean="0">
                <a:solidFill>
                  <a:srgbClr val="FF0000"/>
                </a:solidFill>
              </a:rPr>
              <a:t> </a:t>
            </a:r>
            <a:r>
              <a:rPr lang="en-US" sz="2000" dirty="0" err="1" smtClean="0">
                <a:solidFill>
                  <a:srgbClr val="FF0000"/>
                </a:solidFill>
              </a:rPr>
              <a:t>truy</a:t>
            </a:r>
            <a:r>
              <a:rPr lang="en-US" sz="2000" dirty="0" smtClean="0">
                <a:solidFill>
                  <a:srgbClr val="FF0000"/>
                </a:solidFill>
              </a:rPr>
              <a:t> </a:t>
            </a:r>
            <a:r>
              <a:rPr lang="en-US" sz="2000" dirty="0" err="1" smtClean="0">
                <a:solidFill>
                  <a:srgbClr val="FF0000"/>
                </a:solidFill>
              </a:rPr>
              <a:t>cập</a:t>
            </a:r>
            <a:endParaRPr lang="en-US" sz="2000" dirty="0" smtClean="0">
              <a:solidFill>
                <a:srgbClr val="FF0000"/>
              </a:solidFill>
            </a:endParaRPr>
          </a:p>
          <a:p>
            <a:pPr marL="342900" indent="-342900">
              <a:buFontTx/>
              <a:buChar char="-"/>
            </a:pPr>
            <a:r>
              <a:rPr lang="en-US" sz="2000" dirty="0" err="1" smtClean="0">
                <a:solidFill>
                  <a:srgbClr val="FF0000"/>
                </a:solidFill>
              </a:rPr>
              <a:t>Tuần</a:t>
            </a:r>
            <a:r>
              <a:rPr lang="en-US" sz="2000" dirty="0" smtClean="0">
                <a:solidFill>
                  <a:srgbClr val="FF0000"/>
                </a:solidFill>
              </a:rPr>
              <a:t> </a:t>
            </a:r>
            <a:r>
              <a:rPr lang="en-US" sz="2000" dirty="0" err="1" smtClean="0">
                <a:solidFill>
                  <a:srgbClr val="FF0000"/>
                </a:solidFill>
              </a:rPr>
              <a:t>tự</a:t>
            </a:r>
            <a:endParaRPr lang="en-US" sz="2000" dirty="0" smtClean="0">
              <a:solidFill>
                <a:srgbClr val="FF0000"/>
              </a:solidFill>
            </a:endParaRPr>
          </a:p>
          <a:p>
            <a:pPr marL="342900" indent="-342900">
              <a:buFontTx/>
              <a:buChar char="-"/>
            </a:pPr>
            <a:r>
              <a:rPr lang="en-US" sz="2000" dirty="0" err="1" smtClean="0">
                <a:solidFill>
                  <a:srgbClr val="FF0000"/>
                </a:solidFill>
              </a:rPr>
              <a:t>Trực</a:t>
            </a:r>
            <a:r>
              <a:rPr lang="en-US" sz="2000" dirty="0" smtClean="0">
                <a:solidFill>
                  <a:srgbClr val="FF0000"/>
                </a:solidFill>
              </a:rPr>
              <a:t> </a:t>
            </a:r>
            <a:r>
              <a:rPr lang="en-US" sz="2000" dirty="0" err="1" smtClean="0">
                <a:solidFill>
                  <a:srgbClr val="FF0000"/>
                </a:solidFill>
              </a:rPr>
              <a:t>tiếp</a:t>
            </a:r>
            <a:endParaRPr lang="en-US" sz="2000" dirty="0" smtClean="0">
              <a:solidFill>
                <a:srgbClr val="FF0000"/>
              </a:solidFill>
            </a:endParaRPr>
          </a:p>
          <a:p>
            <a:pPr marL="342900" indent="-342900">
              <a:buFontTx/>
              <a:buChar char="-"/>
            </a:pPr>
            <a:r>
              <a:rPr lang="en-US" sz="2000" dirty="0" err="1" smtClean="0">
                <a:solidFill>
                  <a:srgbClr val="FF0000"/>
                </a:solidFill>
              </a:rPr>
              <a:t>Ngẫu</a:t>
            </a:r>
            <a:r>
              <a:rPr lang="en-US" sz="2000" dirty="0" smtClean="0">
                <a:solidFill>
                  <a:srgbClr val="FF0000"/>
                </a:solidFill>
              </a:rPr>
              <a:t> </a:t>
            </a:r>
            <a:r>
              <a:rPr lang="en-US" sz="2000" dirty="0" err="1" smtClean="0">
                <a:solidFill>
                  <a:srgbClr val="FF0000"/>
                </a:solidFill>
              </a:rPr>
              <a:t>nhiên</a:t>
            </a:r>
            <a:endParaRPr lang="en-US" sz="2000" dirty="0" smtClean="0">
              <a:solidFill>
                <a:srgbClr val="FF0000"/>
              </a:solidFill>
            </a:endParaRPr>
          </a:p>
          <a:p>
            <a:pPr marL="342900" indent="-342900">
              <a:buFontTx/>
              <a:buChar char="-"/>
            </a:pPr>
            <a:r>
              <a:rPr lang="en-US" sz="2000" dirty="0" err="1" smtClean="0">
                <a:solidFill>
                  <a:srgbClr val="FF0000"/>
                </a:solidFill>
              </a:rPr>
              <a:t>Kết</a:t>
            </a:r>
            <a:r>
              <a:rPr lang="en-US" sz="2000" dirty="0" smtClean="0">
                <a:solidFill>
                  <a:srgbClr val="FF0000"/>
                </a:solidFill>
              </a:rPr>
              <a:t> </a:t>
            </a:r>
            <a:r>
              <a:rPr lang="en-US" sz="2000" dirty="0" err="1" smtClean="0">
                <a:solidFill>
                  <a:srgbClr val="FF0000"/>
                </a:solidFill>
              </a:rPr>
              <a:t>hợp</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solidFill>
                  <a:schemeClr val="tx1"/>
                </a:solidFill>
              </a:rPr>
              <a:t>Characteristics of Memory Systems</a:t>
            </a:r>
          </a:p>
          <a:p>
            <a:pPr marL="457200" lvl="2">
              <a:spcBef>
                <a:spcPts val="0"/>
              </a:spcBef>
              <a:buClr>
                <a:schemeClr val="bg2">
                  <a:lumMod val="75000"/>
                </a:schemeClr>
              </a:buClr>
            </a:pPr>
            <a:r>
              <a:rPr lang="en-US" dirty="0" smtClean="0">
                <a:solidFill>
                  <a:schemeClr val="tx1"/>
                </a:solidFill>
              </a:rPr>
              <a:t>Location</a:t>
            </a:r>
          </a:p>
          <a:p>
            <a:pPr marL="457200" lvl="2">
              <a:spcBef>
                <a:spcPts val="0"/>
              </a:spcBef>
              <a:buClr>
                <a:schemeClr val="bg2">
                  <a:lumMod val="75000"/>
                </a:schemeClr>
              </a:buClr>
            </a:pPr>
            <a:r>
              <a:rPr lang="en-US" dirty="0" smtClean="0">
                <a:solidFill>
                  <a:schemeClr val="tx1"/>
                </a:solidFill>
              </a:rPr>
              <a:t>Capacity</a:t>
            </a:r>
          </a:p>
          <a:p>
            <a:pPr marL="457200" lvl="2">
              <a:spcBef>
                <a:spcPts val="0"/>
              </a:spcBef>
              <a:buClr>
                <a:schemeClr val="bg2">
                  <a:lumMod val="75000"/>
                </a:schemeClr>
              </a:buClr>
            </a:pPr>
            <a:r>
              <a:rPr lang="en-US" dirty="0" smtClean="0">
                <a:solidFill>
                  <a:schemeClr val="tx1"/>
                </a:solidFill>
              </a:rPr>
              <a:t>Unit of transfer</a:t>
            </a:r>
          </a:p>
          <a:p>
            <a:pPr>
              <a:spcBef>
                <a:spcPts val="600"/>
              </a:spcBef>
            </a:pPr>
            <a:r>
              <a:rPr lang="en-US" dirty="0" smtClean="0">
                <a:solidFill>
                  <a:schemeClr val="tx1"/>
                </a:solidFill>
              </a:rPr>
              <a:t>Memory Hierarchy</a:t>
            </a:r>
          </a:p>
          <a:p>
            <a:pPr lvl="1"/>
            <a:r>
              <a:rPr lang="en-US" dirty="0" smtClean="0">
                <a:solidFill>
                  <a:schemeClr val="tx1"/>
                </a:solidFill>
              </a:rPr>
              <a:t>How much?</a:t>
            </a:r>
          </a:p>
          <a:p>
            <a:pPr lvl="1"/>
            <a:r>
              <a:rPr lang="en-US" dirty="0" smtClean="0">
                <a:solidFill>
                  <a:schemeClr val="tx1"/>
                </a:solidFill>
              </a:rPr>
              <a:t>How fast?</a:t>
            </a:r>
          </a:p>
          <a:p>
            <a:pPr lvl="1"/>
            <a:r>
              <a:rPr lang="en-US" dirty="0" smtClean="0">
                <a:solidFill>
                  <a:schemeClr val="tx1"/>
                </a:solidFill>
              </a:rPr>
              <a:t>How expensive?</a:t>
            </a:r>
          </a:p>
          <a:p>
            <a:pPr>
              <a:spcBef>
                <a:spcPts val="600"/>
              </a:spcBef>
            </a:pPr>
            <a:r>
              <a:rPr lang="en-US" dirty="0" smtClean="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smtClean="0">
                <a:solidFill>
                  <a:schemeClr val="tx1"/>
                </a:solidFill>
              </a:rPr>
              <a:t>Elements of cache design</a:t>
            </a:r>
          </a:p>
          <a:p>
            <a:pPr marL="457200" lvl="2">
              <a:spcBef>
                <a:spcPts val="0"/>
              </a:spcBef>
              <a:buClr>
                <a:schemeClr val="bg2">
                  <a:lumMod val="75000"/>
                </a:schemeClr>
              </a:buClr>
            </a:pPr>
            <a:r>
              <a:rPr lang="en-US" dirty="0" smtClean="0">
                <a:solidFill>
                  <a:schemeClr val="tx1"/>
                </a:solidFill>
              </a:rPr>
              <a:t>Cache addresses</a:t>
            </a:r>
          </a:p>
          <a:p>
            <a:pPr marL="457200" lvl="2">
              <a:spcBef>
                <a:spcPts val="0"/>
              </a:spcBef>
              <a:buClr>
                <a:schemeClr val="bg2">
                  <a:lumMod val="75000"/>
                </a:schemeClr>
              </a:buClr>
            </a:pPr>
            <a:r>
              <a:rPr lang="en-US" dirty="0" smtClean="0">
                <a:solidFill>
                  <a:schemeClr val="tx1"/>
                </a:solidFill>
              </a:rPr>
              <a:t>Cache size</a:t>
            </a:r>
          </a:p>
          <a:p>
            <a:pPr marL="457200" lvl="2">
              <a:spcBef>
                <a:spcPts val="0"/>
              </a:spcBef>
              <a:buClr>
                <a:schemeClr val="bg2">
                  <a:lumMod val="75000"/>
                </a:schemeClr>
              </a:buClr>
            </a:pPr>
            <a:r>
              <a:rPr lang="en-US" dirty="0" smtClean="0">
                <a:solidFill>
                  <a:schemeClr val="tx1"/>
                </a:solidFill>
              </a:rPr>
              <a:t>Mapping function</a:t>
            </a:r>
          </a:p>
          <a:p>
            <a:pPr marL="457200" lvl="2">
              <a:spcBef>
                <a:spcPts val="0"/>
              </a:spcBef>
              <a:buClr>
                <a:schemeClr val="bg2">
                  <a:lumMod val="75000"/>
                </a:schemeClr>
              </a:buClr>
            </a:pPr>
            <a:r>
              <a:rPr lang="en-US" dirty="0" smtClean="0">
                <a:solidFill>
                  <a:schemeClr val="tx1"/>
                </a:solidFill>
              </a:rPr>
              <a:t>Replacement algorithms</a:t>
            </a:r>
          </a:p>
          <a:p>
            <a:pPr marL="457200" lvl="2">
              <a:spcBef>
                <a:spcPts val="0"/>
              </a:spcBef>
              <a:buClr>
                <a:schemeClr val="bg2">
                  <a:lumMod val="75000"/>
                </a:schemeClr>
              </a:buClr>
            </a:pPr>
            <a:r>
              <a:rPr lang="en-US" dirty="0" smtClean="0">
                <a:solidFill>
                  <a:schemeClr val="tx1"/>
                </a:solidFill>
              </a:rPr>
              <a:t>Write policy</a:t>
            </a:r>
          </a:p>
          <a:p>
            <a:pPr marL="457200" lvl="2">
              <a:spcBef>
                <a:spcPts val="0"/>
              </a:spcBef>
              <a:buClr>
                <a:schemeClr val="bg2">
                  <a:lumMod val="75000"/>
                </a:schemeClr>
              </a:buClr>
            </a:pPr>
            <a:r>
              <a:rPr lang="en-US" dirty="0" smtClean="0">
                <a:solidFill>
                  <a:schemeClr val="tx1"/>
                </a:solidFill>
              </a:rPr>
              <a:t>Line size</a:t>
            </a:r>
          </a:p>
          <a:p>
            <a:pPr marL="457200" lvl="2">
              <a:spcBef>
                <a:spcPts val="0"/>
              </a:spcBef>
              <a:buClr>
                <a:schemeClr val="bg2">
                  <a:lumMod val="75000"/>
                </a:schemeClr>
              </a:buClr>
            </a:pPr>
            <a:r>
              <a:rPr lang="en-US" dirty="0" smtClean="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smtClean="0">
                <a:solidFill>
                  <a:schemeClr val="tx1"/>
                </a:solidFill>
              </a:rPr>
              <a:t>Location</a:t>
            </a:r>
          </a:p>
          <a:p>
            <a:pPr lvl="1"/>
            <a:r>
              <a:rPr lang="en-GB" sz="2000" dirty="0" smtClean="0">
                <a:solidFill>
                  <a:schemeClr val="tx1"/>
                </a:solidFill>
              </a:rPr>
              <a:t>Refers to whether memory is internal and external to the computer</a:t>
            </a:r>
          </a:p>
          <a:p>
            <a:pPr lvl="1"/>
            <a:r>
              <a:rPr lang="en-GB" sz="2000" dirty="0" smtClean="0">
                <a:solidFill>
                  <a:schemeClr val="tx1"/>
                </a:solidFill>
              </a:rPr>
              <a:t>Internal memory is often equated (make equal) with main memory</a:t>
            </a:r>
          </a:p>
          <a:p>
            <a:pPr lvl="1"/>
            <a:r>
              <a:rPr lang="en-GB" sz="2000" dirty="0" smtClean="0">
                <a:solidFill>
                  <a:schemeClr val="tx1"/>
                </a:solidFill>
              </a:rPr>
              <a:t>Processor requires its own local memory, in the form of registers</a:t>
            </a:r>
          </a:p>
          <a:p>
            <a:pPr lvl="1"/>
            <a:r>
              <a:rPr lang="en-GB" sz="2000" dirty="0" smtClean="0">
                <a:solidFill>
                  <a:schemeClr val="tx1"/>
                </a:solidFill>
              </a:rPr>
              <a:t>Cache is another form of internal memory</a:t>
            </a:r>
          </a:p>
          <a:p>
            <a:pPr lvl="1"/>
            <a:r>
              <a:rPr lang="en-GB" sz="2000" dirty="0" smtClean="0">
                <a:solidFill>
                  <a:schemeClr val="tx1"/>
                </a:solidFill>
              </a:rPr>
              <a:t>External memory consists of peripheral storage devices that are accessible to the processor via I/O controllers</a:t>
            </a:r>
          </a:p>
          <a:p>
            <a:r>
              <a:rPr lang="en-GB" sz="2400" dirty="0" smtClean="0">
                <a:solidFill>
                  <a:schemeClr val="tx1"/>
                </a:solidFill>
              </a:rPr>
              <a:t>Capacity</a:t>
            </a:r>
          </a:p>
          <a:p>
            <a:pPr lvl="1"/>
            <a:r>
              <a:rPr lang="en-GB" sz="2000" dirty="0" smtClean="0">
                <a:solidFill>
                  <a:schemeClr val="tx1"/>
                </a:solidFill>
              </a:rPr>
              <a:t>Memory is typically expressed in terms of bytes</a:t>
            </a:r>
          </a:p>
          <a:p>
            <a:r>
              <a:rPr lang="en-GB" sz="2400" dirty="0" smtClean="0">
                <a:solidFill>
                  <a:schemeClr val="tx1"/>
                </a:solidFill>
              </a:rPr>
              <a:t>Unit of transfer</a:t>
            </a:r>
          </a:p>
          <a:p>
            <a:pPr lvl="1"/>
            <a:r>
              <a:rPr lang="en-GB" sz="2000" dirty="0" smtClean="0">
                <a:solidFill>
                  <a:schemeClr val="tx1"/>
                </a:solidFill>
              </a:rPr>
              <a:t>For internal memory the unit of transfer is equal to the number of electrical lines into and out of the memory module</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42910" y="5786454"/>
            <a:ext cx="392909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More details: Next slides</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 y="71414"/>
            <a:ext cx="7556500" cy="8874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Direct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9" name="TextBox 8"/>
          <p:cNvSpPr txBox="1"/>
          <p:nvPr/>
        </p:nvSpPr>
        <p:spPr>
          <a:xfrm>
            <a:off x="214314" y="2285992"/>
            <a:ext cx="4143372" cy="830997"/>
          </a:xfrm>
          <a:prstGeom prst="rect">
            <a:avLst/>
          </a:prstGeom>
          <a:noFill/>
        </p:spPr>
        <p:txBody>
          <a:bodyPr wrap="square" rtlCol="0">
            <a:spAutoFit/>
          </a:bodyPr>
          <a:lstStyle/>
          <a:p>
            <a:r>
              <a:rPr lang="en-US" b="1" smtClean="0">
                <a:solidFill>
                  <a:srgbClr val="FF0000"/>
                </a:solidFill>
              </a:rPr>
              <a:t>T1</a:t>
            </a:r>
            <a:r>
              <a:rPr lang="en-US" smtClean="0">
                <a:solidFill>
                  <a:srgbClr val="FF0000"/>
                </a:solidFill>
              </a:rPr>
              <a:t>: seek time, time for moving the head to the accessed track</a:t>
            </a:r>
            <a:endParaRPr lang="en-US">
              <a:solidFill>
                <a:srgbClr val="FF0000"/>
              </a:solidFill>
            </a:endParaRPr>
          </a:p>
        </p:txBody>
      </p:sp>
      <p:sp>
        <p:nvSpPr>
          <p:cNvPr id="10" name="TextBox 9"/>
          <p:cNvSpPr txBox="1"/>
          <p:nvPr/>
        </p:nvSpPr>
        <p:spPr>
          <a:xfrm>
            <a:off x="214282" y="3071810"/>
            <a:ext cx="4286280" cy="1569660"/>
          </a:xfrm>
          <a:prstGeom prst="rect">
            <a:avLst/>
          </a:prstGeom>
          <a:noFill/>
        </p:spPr>
        <p:txBody>
          <a:bodyPr wrap="square" rtlCol="0">
            <a:spAutoFit/>
          </a:bodyPr>
          <a:lstStyle/>
          <a:p>
            <a:r>
              <a:rPr lang="en-US" b="1" smtClean="0">
                <a:solidFill>
                  <a:srgbClr val="006600"/>
                </a:solidFill>
              </a:rPr>
              <a:t>T2</a:t>
            </a:r>
            <a:r>
              <a:rPr lang="en-US" smtClean="0">
                <a:solidFill>
                  <a:srgbClr val="006600"/>
                </a:solidFill>
              </a:rPr>
              <a:t>: Rotational delay, time for rotating the disk to position the head to the beginning of the accessed sector</a:t>
            </a:r>
            <a:endParaRPr lang="en-US">
              <a:solidFill>
                <a:srgbClr val="006600"/>
              </a:solidFill>
            </a:endParaRPr>
          </a:p>
        </p:txBody>
      </p:sp>
      <p:sp>
        <p:nvSpPr>
          <p:cNvPr id="11" name="TextBox 10"/>
          <p:cNvSpPr txBox="1"/>
          <p:nvPr/>
        </p:nvSpPr>
        <p:spPr>
          <a:xfrm>
            <a:off x="214282" y="4572008"/>
            <a:ext cx="4429156" cy="1200329"/>
          </a:xfrm>
          <a:prstGeom prst="rect">
            <a:avLst/>
          </a:prstGeom>
          <a:noFill/>
        </p:spPr>
        <p:txBody>
          <a:bodyPr wrap="square" rtlCol="0">
            <a:spAutoFit/>
          </a:bodyPr>
          <a:lstStyle/>
          <a:p>
            <a:r>
              <a:rPr lang="en-US" b="1" smtClean="0"/>
              <a:t>T3</a:t>
            </a:r>
            <a:r>
              <a:rPr lang="en-US" smtClean="0"/>
              <a:t>: Transfer time, time for rotating the disk to access all the accessed sector</a:t>
            </a:r>
            <a:endParaRPr lang="en-US"/>
          </a:p>
        </p:txBody>
      </p:sp>
      <p:pic>
        <p:nvPicPr>
          <p:cNvPr id="1027" name="Picture 3"/>
          <p:cNvPicPr>
            <a:picLocks noChangeAspect="1" noChangeArrowheads="1"/>
          </p:cNvPicPr>
          <p:nvPr/>
        </p:nvPicPr>
        <p:blipFill>
          <a:blip r:embed="rId3"/>
          <a:srcRect/>
          <a:stretch>
            <a:fillRect/>
          </a:stretch>
        </p:blipFill>
        <p:spPr bwMode="auto">
          <a:xfrm>
            <a:off x="4714876" y="857232"/>
            <a:ext cx="4286250" cy="4714875"/>
          </a:xfrm>
          <a:prstGeom prst="rect">
            <a:avLst/>
          </a:prstGeom>
          <a:noFill/>
          <a:ln w="9525">
            <a:noFill/>
            <a:miter lim="800000"/>
            <a:headEnd/>
            <a:tailEnd/>
          </a:ln>
          <a:effectLst/>
        </p:spPr>
      </p:pic>
      <p:sp>
        <p:nvSpPr>
          <p:cNvPr id="13" name="Rectangle 12"/>
          <p:cNvSpPr/>
          <p:nvPr/>
        </p:nvSpPr>
        <p:spPr>
          <a:xfrm>
            <a:off x="285720" y="1285860"/>
            <a:ext cx="4143404" cy="9286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Location of each sector is idenfified by a unique number </a:t>
            </a:r>
            <a:endParaRPr lang="en-US" sz="2000"/>
          </a:p>
        </p:txBody>
      </p:sp>
      <p:sp>
        <p:nvSpPr>
          <p:cNvPr id="14" name="Rectangle 13"/>
          <p:cNvSpPr/>
          <p:nvPr/>
        </p:nvSpPr>
        <p:spPr>
          <a:xfrm>
            <a:off x="285720"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Access time = T1 + T2 + T3</a:t>
            </a:r>
            <a:endParaRPr lang="en-US"/>
          </a:p>
        </p:txBody>
      </p:sp>
      <p:sp>
        <p:nvSpPr>
          <p:cNvPr id="15" name="Rectangle 14"/>
          <p:cNvSpPr/>
          <p:nvPr/>
        </p:nvSpPr>
        <p:spPr>
          <a:xfrm>
            <a:off x="4714876"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Each sector is accessed using different access time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14290"/>
            <a:ext cx="7556500" cy="127157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Random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3" name="Rectangle 2"/>
          <p:cNvSpPr/>
          <p:nvPr/>
        </p:nvSpPr>
        <p:spPr>
          <a:xfrm>
            <a:off x="571472" y="2857496"/>
            <a:ext cx="928694" cy="12144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endParaRPr lang="en-US"/>
          </a:p>
        </p:txBody>
      </p:sp>
      <p:sp>
        <p:nvSpPr>
          <p:cNvPr id="4" name="Rectangle 3"/>
          <p:cNvSpPr/>
          <p:nvPr/>
        </p:nvSpPr>
        <p:spPr>
          <a:xfrm>
            <a:off x="1500166" y="3214686"/>
            <a:ext cx="3000396" cy="642942"/>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Address bus</a:t>
            </a:r>
            <a:endParaRPr lang="en-US"/>
          </a:p>
        </p:txBody>
      </p:sp>
      <p:sp>
        <p:nvSpPr>
          <p:cNvPr id="5" name="Rectangle 4"/>
          <p:cNvSpPr/>
          <p:nvPr/>
        </p:nvSpPr>
        <p:spPr>
          <a:xfrm>
            <a:off x="4500562" y="2857496"/>
            <a:ext cx="1571636"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sp>
        <p:nvSpPr>
          <p:cNvPr id="6" name="Rectangle 5"/>
          <p:cNvSpPr/>
          <p:nvPr/>
        </p:nvSpPr>
        <p:spPr>
          <a:xfrm>
            <a:off x="6858016" y="100010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858016" y="128586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16" y="15001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58016" y="17859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58016" y="200024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858016" y="228599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58016" y="257174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16" y="285749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58016" y="314324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858016" y="342900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58016" y="371475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58016" y="392906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858016" y="421481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858016" y="450057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58016" y="478632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858016" y="50720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858016" y="53578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5" idx="3"/>
            <a:endCxn id="15" idx="1"/>
          </p:cNvCxnSpPr>
          <p:nvPr/>
        </p:nvCxnSpPr>
        <p:spPr>
          <a:xfrm>
            <a:off x="6072198" y="3571876"/>
            <a:ext cx="785818"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57158" y="4429132"/>
            <a:ext cx="6429420" cy="830997"/>
          </a:xfrm>
          <a:prstGeom prst="rect">
            <a:avLst/>
          </a:prstGeom>
        </p:spPr>
        <p:txBody>
          <a:bodyPr wrap="square">
            <a:spAutoFit/>
          </a:bodyPr>
          <a:lstStyle/>
          <a:p>
            <a:r>
              <a:rPr kumimoji="1" lang="en-US" smtClean="0"/>
              <a:t>The time to access a given location is independent of the sequence of prior accesses and is constant</a:t>
            </a:r>
            <a:endParaRPr lang="en-US"/>
          </a:p>
        </p:txBody>
      </p:sp>
      <p:sp>
        <p:nvSpPr>
          <p:cNvPr id="26" name="TextBox 25"/>
          <p:cNvSpPr txBox="1"/>
          <p:nvPr/>
        </p:nvSpPr>
        <p:spPr>
          <a:xfrm>
            <a:off x="6643702" y="5610541"/>
            <a:ext cx="2071702" cy="461665"/>
          </a:xfrm>
          <a:prstGeom prst="rect">
            <a:avLst/>
          </a:prstGeom>
          <a:noFill/>
        </p:spPr>
        <p:txBody>
          <a:bodyPr wrap="square" rtlCol="0">
            <a:spAutoFit/>
          </a:bodyPr>
          <a:lstStyle/>
          <a:p>
            <a:pPr algn="ctr"/>
            <a:r>
              <a:rPr lang="en-US" smtClean="0"/>
              <a:t>Main memory</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7897</TotalTime>
  <Words>11823</Words>
  <Application>Microsoft Office PowerPoint</Application>
  <PresentationFormat>On-screen Show (4:3)</PresentationFormat>
  <Paragraphs>1112</Paragraphs>
  <Slides>50</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PowerPoint Presentation</vt:lpstr>
      <vt:lpstr>PowerPoint Presentation</vt:lpstr>
      <vt:lpstr>Capacity and Performance:</vt:lpstr>
      <vt:lpstr>Memory</vt:lpstr>
      <vt:lpstr>Memory Hierarchy</vt:lpstr>
      <vt:lpstr>Memory Hierarchy…</vt:lpstr>
      <vt:lpstr>4.2- Cache Memory Principles</vt:lpstr>
      <vt:lpstr>What is a Cache?</vt:lpstr>
      <vt:lpstr>Cache/Main Memory Structure</vt:lpstr>
      <vt:lpstr>4.3- Elements of Cache Design</vt:lpstr>
      <vt:lpstr>Main Memory Address Specifications</vt:lpstr>
      <vt:lpstr>Main Memory Address Specifications</vt:lpstr>
      <vt:lpstr>Main Memory Address Specifications</vt:lpstr>
      <vt:lpstr>Main Memory Address Specifications</vt:lpstr>
      <vt:lpstr>Main Memory Address Specifications</vt:lpstr>
      <vt:lpstr>Main Memory Address Specifications</vt:lpstr>
      <vt:lpstr>Cache Addresses: Virtual Address</vt:lpstr>
      <vt:lpstr>Logical  and  Physical  Caches</vt:lpstr>
      <vt:lpstr>Mapping Function</vt:lpstr>
      <vt:lpstr>Direct Mapping Cache Organization</vt:lpstr>
      <vt:lpstr>Direct  Mapping  Example</vt:lpstr>
      <vt:lpstr>Direct  Mapping</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 (các thuật toán thay thế)</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Huu Minh</cp:lastModifiedBy>
  <cp:revision>249</cp:revision>
  <dcterms:created xsi:type="dcterms:W3CDTF">2012-06-19T17:26:14Z</dcterms:created>
  <dcterms:modified xsi:type="dcterms:W3CDTF">2021-01-22T02:02:56Z</dcterms:modified>
</cp:coreProperties>
</file>