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8.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9.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9"/>
  </p:notesMasterIdLst>
  <p:handoutMasterIdLst>
    <p:handoutMasterId r:id="rId40"/>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8" r:id="rId15"/>
    <p:sldId id="279" r:id="rId16"/>
    <p:sldId id="333" r:id="rId17"/>
    <p:sldId id="310" r:id="rId18"/>
    <p:sldId id="311" r:id="rId19"/>
    <p:sldId id="359" r:id="rId20"/>
    <p:sldId id="345" r:id="rId21"/>
    <p:sldId id="357" r:id="rId22"/>
    <p:sldId id="347" r:id="rId23"/>
    <p:sldId id="348" r:id="rId24"/>
    <p:sldId id="349" r:id="rId25"/>
    <p:sldId id="346" r:id="rId26"/>
    <p:sldId id="302" r:id="rId27"/>
    <p:sldId id="303" r:id="rId28"/>
    <p:sldId id="326" r:id="rId29"/>
    <p:sldId id="350" r:id="rId30"/>
    <p:sldId id="328" r:id="rId31"/>
    <p:sldId id="305" r:id="rId32"/>
    <p:sldId id="329" r:id="rId33"/>
    <p:sldId id="330" r:id="rId34"/>
    <p:sldId id="334" r:id="rId35"/>
    <p:sldId id="331" r:id="rId36"/>
    <p:sldId id="358" r:id="rId37"/>
    <p:sldId id="33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0"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autoAdjust="0"/>
    <p:restoredTop sz="76795" autoAdjust="0"/>
  </p:normalViewPr>
  <p:slideViewPr>
    <p:cSldViewPr>
      <p:cViewPr varScale="1">
        <p:scale>
          <a:sx n="68" d="100"/>
          <a:sy n="68" d="100"/>
        </p:scale>
        <p:origin x="979"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7.xml"/><Relationship Id="rId3" Type="http://schemas.openxmlformats.org/officeDocument/2006/relationships/slide" Target="slides/slide8.xml"/><Relationship Id="rId7" Type="http://schemas.openxmlformats.org/officeDocument/2006/relationships/slide" Target="slides/slide21.xml"/><Relationship Id="rId12" Type="http://schemas.openxmlformats.org/officeDocument/2006/relationships/slide" Target="slides/slide35.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7.xml"/><Relationship Id="rId11" Type="http://schemas.openxmlformats.org/officeDocument/2006/relationships/slide" Target="slides/slide33.xml"/><Relationship Id="rId5" Type="http://schemas.openxmlformats.org/officeDocument/2006/relationships/slide" Target="slides/slide10.xml"/><Relationship Id="rId10" Type="http://schemas.openxmlformats.org/officeDocument/2006/relationships/slide" Target="slides/slide31.xml"/><Relationship Id="rId4" Type="http://schemas.openxmlformats.org/officeDocument/2006/relationships/slide" Target="slides/slide9.xml"/><Relationship Id="rId9" Type="http://schemas.openxmlformats.org/officeDocument/2006/relationships/slide" Target="slides/slide2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07:13:41.622" idx="1">
    <p:pos x="10" y="10"/>
    <p:text>Bộ nhớ chính có cấu trúc như thế nào?
Bộ nhớ chính có thể gây ra lỗi không?
Có bao nhiêu loại bộ nhớ?
Sau khi nghiên cứu chương này, bạn sẽ có thể:
   Trình bày tổng quan về các dạng nguyên lý của bộ nhớ chính bán dẫn.
   Hiểu hoạt động của mã cơ bản có thể phát hiện và sửa lỗi đơn bit trong các từ 8 bit.
   Tóm tắt các thuộc tính của các tổ chức DRAM tiên tiến đương thời.</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5T07:17:30.668" idx="2">
    <p:pos x="5333" y="1678"/>
    <p:text>Phần tử cơ bản của bộ nhớ bán dẫn là ô nhớ.
Thuộc tính ô:
1-Chúng thể hiện hai trạng thái ổn định (hoặc có thể bán được), có thể được sử dụng để biểu diễn nhị phân 1 và 0.
2- Chúng có khả năng được viết vào (ít nhất một lần), để thiết lập trạng thái.
3- Chúng có khả năng được đọc để cảm nhận trạng thái</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5T07:22:32.689" idx="3">
    <p:pos x="10" y="10"/>
    <p:text>ROM giúp nhận diện về mặt hệ thống giữa các thiết bị phần cứng khi khởi động máy</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5T07:36:07.445" idx="4">
    <p:pos x="10" y="10"/>
    <p:text>Đọc chức năng của các tụ điện 1-2-3-4 và tụ 5-6</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5T07:49:10.808" idx="5">
    <p:pos x="10" y="10"/>
    <p:text>volatile: bốc hơi
=&gt; khi ngừng cung cấp điện sẽ bị mất dữ liệu</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25T07:56:14.048" idx="7">
    <p:pos x="4907" y="747"/>
    <p:text>Chứa một mẫu dữ liệu vĩnh viễn không thể thay đổi hoặc thêm vào
Không cần nguồn điện để duy trì các giá trị bit trong bộ nhớ
Dữ liệu hoặc chương trình nằm vĩnh viễn trong bộ nhớ chính và không bao giờ cần phải tải từ thiết bị lưu trữ phụ
Dữ liệu thực sự được đưa vào chip như một phần của quá trình chế tạo
   - Nhược điểm của điều này:
   - Không có chỗ cho lỗi, nếu một bit sai, toàn bộ loạt ROM phải được ném ra ngoài
   - Bước chèn dữ liệu bao gồm một chi phí cố định tương đối lớn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25T07:53:14.711" idx="6">
    <p:pos x="10" y="10"/>
    <p:text>Thay thế ít tốn kém hơn
Không bay hơi và chỉ có thể được viết thành một lần
Quá trình ghi được thực hiện bằng điện và có thể được thực hiện bởi nhà cung cấp hoặc khách hàng vào thời điểm muộn hơn so với quá trình chế tạo chip ban đầu
Cần có thiết bị đặc biệt cho quá trình viết
Mang lại sự linh hoạt và tiện lợi
Hấp dẫn để chạy sản xuất số lượng lớn</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25T08:04:47.539" idx="8">
    <p:pos x="10" y="10"/>
    <p:text>EPROM phải xoá hết đến trạng tháu ban đầu trước khi có thể viết vào
EEPROM có thể viết vào mà k cần xoá nội dung trước đó</p:text>
    <p:extLst>
      <p:ext uri="{C676402C-5697-4E1C-873F-D02D1690AC5C}">
        <p15:threadingInfo xmlns:p15="http://schemas.microsoft.com/office/powerpoint/2012/main" timeZoneBias="-420"/>
      </p:ext>
    </p:extLst>
  </p:cm>
  <p:cm authorId="1" dt="2021-01-25T08:09:04.548" idx="9">
    <p:pos x="10" y="146"/>
    <p:text>EEPROM đắt hơn EPROM những ít nặng hơn, hỗ trợ ít bit mối chip</p:text>
    <p:extLst>
      <p:ext uri="{C676402C-5697-4E1C-873F-D02D1690AC5C}">
        <p15:threadingInfo xmlns:p15="http://schemas.microsoft.com/office/powerpoint/2012/main" timeZoneBias="-420">
          <p15:parentCm authorId="1" idx="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27T07:45:20.507" idx="10">
    <p:pos x="10" y="10"/>
    <p:text>C1=D1+D2+D4+D5+D7=1
       1     0    1     1    0
C2=D1+D3+D4+D6+D7=1
       1      0    1     1    0
XOR: bit 1 số chẵn -&gt;0
         bit 1 số lẻ -&gt;1</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EPROM</a:t>
          </a:r>
          <a:endParaRPr lang="en-US" dirty="0">
            <a:effectLst>
              <a:outerShdw blurRad="38100" dist="38100" dir="2700000" algn="tl">
                <a:srgbClr val="000000">
                  <a:alpha val="43137"/>
                </a:srgbClr>
              </a:outerShdw>
            </a:effectLst>
          </a:endParaRP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Erasable programmable read-only memory</a:t>
          </a:r>
          <a:endParaRPr lang="en-US" b="1" dirty="0">
            <a:effectLst>
              <a:outerShdw blurRad="38100" dist="38100" dir="2700000" algn="tl">
                <a:srgbClr val="000000">
                  <a:alpha val="43137"/>
                </a:srgbClr>
              </a:outerShdw>
            </a:effectLst>
          </a:endParaRP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Erasure process can be performed repeatedly</a:t>
          </a:r>
          <a:endParaRPr lang="en-US" b="1" dirty="0">
            <a:effectLst>
              <a:outerShdw blurRad="38100" dist="38100" dir="2700000" algn="tl">
                <a:srgbClr val="000000">
                  <a:alpha val="43137"/>
                </a:srgbClr>
              </a:outerShdw>
            </a:effectLst>
          </a:endParaRP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PROM but it has the advantage of the multiple update capability </a:t>
          </a:r>
          <a:endParaRPr lang="en-US" b="1" dirty="0">
            <a:effectLst>
              <a:outerShdw blurRad="38100" dist="38100" dir="2700000" algn="tl">
                <a:srgbClr val="000000">
                  <a:alpha val="43137"/>
                </a:srgbClr>
              </a:outerShdw>
            </a:effectLst>
          </a:endParaRP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Electrically erasable programmable read-only memory</a:t>
          </a:r>
          <a:endParaRPr lang="en-US" b="1" dirty="0">
            <a:effectLst>
              <a:outerShdw blurRad="38100" dist="38100" dir="2700000" algn="tl">
                <a:srgbClr val="000000">
                  <a:alpha val="43137"/>
                </a:srgbClr>
              </a:outerShdw>
            </a:effectLst>
          </a:endParaRP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Can be written into at any time without erasing prior contents</a:t>
          </a:r>
          <a:endParaRPr lang="en-US" b="1" dirty="0">
            <a:effectLst>
              <a:outerShdw blurRad="38100" dist="38100" dir="2700000" algn="tl">
                <a:srgbClr val="000000">
                  <a:alpha val="43137"/>
                </a:srgbClr>
              </a:outerShdw>
            </a:effectLst>
          </a:endParaRP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Combines the advantage of non-volatility with the flexibility of being updatable in place</a:t>
          </a:r>
          <a:endParaRPr lang="en-US" b="1" dirty="0">
            <a:effectLst>
              <a:outerShdw blurRad="38100" dist="38100" dir="2700000" algn="tl">
                <a:srgbClr val="000000">
                  <a:alpha val="43137"/>
                </a:srgbClr>
              </a:outerShdw>
            </a:effectLst>
          </a:endParaRP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EPROM </a:t>
          </a:r>
          <a:endParaRPr lang="en-US" b="1" dirty="0">
            <a:effectLst>
              <a:outerShdw blurRad="38100" dist="38100" dir="2700000" algn="tl">
                <a:srgbClr val="000000">
                  <a:alpha val="43137"/>
                </a:srgbClr>
              </a:outerShdw>
            </a:effectLst>
          </a:endParaRP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Intermediate between EPROM and EEPROM in both cost and functionality</a:t>
          </a:r>
          <a:endParaRPr lang="en-US" b="1" dirty="0">
            <a:effectLst>
              <a:outerShdw blurRad="38100" dist="38100" dir="2700000" algn="tl">
                <a:srgbClr val="000000">
                  <a:alpha val="43137"/>
                </a:srgbClr>
              </a:outerShdw>
            </a:effectLst>
          </a:endParaRP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Uses an electrical erasing technology, does not provide byte-level erasure</a:t>
          </a:r>
          <a:endParaRPr lang="en-US" b="1" dirty="0">
            <a:effectLst>
              <a:outerShdw blurRad="38100" dist="38100" dir="2700000" algn="tl">
                <a:srgbClr val="000000">
                  <a:alpha val="43137"/>
                </a:srgbClr>
              </a:outerShdw>
            </a:effectLst>
          </a:endParaRP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Microchip is organized so that a section of memory cells are erased in a single action or “flash”</a:t>
          </a:r>
          <a:endParaRPr lang="en-US" b="1" dirty="0">
            <a:effectLst>
              <a:outerShdw blurRad="38100" dist="38100" dir="2700000" algn="tl">
                <a:srgbClr val="000000">
                  <a:alpha val="43137"/>
                </a:srgbClr>
              </a:outerShdw>
            </a:effectLst>
          </a:endParaRP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7CF9623A-666F-6647-802A-A95493F8EBAC}" srcId="{CA404423-6AB9-EB4A-85D9-76B337FDB174}" destId="{9D8833F6-FFF2-0043-8E19-662F3ECC0C69}" srcOrd="2" destOrd="0" parTransId="{3B768F97-B4E7-2F4E-9C97-87DEA25921EC}" sibTransId="{94D34039-8F97-4244-BD50-B01B3B91FF83}"/>
    <dgm:cxn modelId="{DC9A8752-C01B-5A47-B511-EA531B99815E}" srcId="{DF8EF88C-8D84-8C43-B810-AFB4651BAA39}" destId="{90B5EB81-C31A-0E4D-847F-0FF7DA55B788}" srcOrd="0" destOrd="0" parTransId="{73B3EB71-008F-4542-BCD6-0C44942298C8}" sibTransId="{D7E515D4-956F-D843-9334-9C7B173CAC8C}"/>
    <dgm:cxn modelId="{805D58BE-7D92-EE46-B76D-6E655B1BBC5F}" type="presOf" srcId="{300B7704-EB88-0641-811A-C749A83EA426}" destId="{BF72B8B5-A8A6-834B-A98F-81FAF85D1BED}"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107BD4BB-EE41-8846-BB28-31BC5309E10B}" srcId="{DF8EF88C-8D84-8C43-B810-AFB4651BAA39}" destId="{6CF8E079-9113-B341-949B-0C8FE1D54943}" srcOrd="3" destOrd="0" parTransId="{812DAFDD-DC6D-0B46-9650-4CDE2DDDB542}" sibTransId="{05CA5228-BB03-DB49-AF01-BB0808759185}"/>
    <dgm:cxn modelId="{BD82340B-B93F-314B-9BD7-A1CAF4A011E3}" type="presOf" srcId="{DF8EF88C-8D84-8C43-B810-AFB4651BAA39}" destId="{06A8ABCA-51AB-7C44-A93E-8766E44BBFCB}"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EF616C56-3C8C-964B-9057-3E238C0F0AAC}" srcId="{D23BE324-DA86-ED4B-A593-27E2A934B691}" destId="{DF8EF88C-8D84-8C43-B810-AFB4651BAA39}" srcOrd="1" destOrd="0" parTransId="{DEF28F56-1015-8A41-A6BA-78C83248F303}" sibTransId="{78B9242F-3EF8-2747-B1F7-03FF22C29C4C}"/>
    <dgm:cxn modelId="{1410B755-6ED9-E748-8BFB-77A5A3935B42}" srcId="{770FE41B-0D6A-BE46-8DE9-86FE2A665892}" destId="{F1E0DF61-5B75-6A44-B10A-18FC603A31B1}" srcOrd="1" destOrd="0" parTransId="{A70A8BE2-DCCA-CC41-A04A-99DC6522C741}" sibTransId="{58DE4856-0A2D-5C4B-A519-E9C0BCD26CDD}"/>
    <dgm:cxn modelId="{29AEF786-463E-A14E-A0A0-C5390116F01B}" srcId="{DF8EF88C-8D84-8C43-B810-AFB4651BAA39}" destId="{5CC91DBC-94A1-3243-BEC9-77629274AACC}" srcOrd="2" destOrd="0" parTransId="{9A103E3D-8B8B-C740-A2C5-157681EBE064}" sibTransId="{0176042C-95E5-A140-AA3A-0A69EA4BB932}"/>
    <dgm:cxn modelId="{7831C511-053C-784F-9C39-D5F285FBF365}" type="presOf" srcId="{F1E0DF61-5B75-6A44-B10A-18FC603A31B1}" destId="{0A9157C7-4363-1844-9081-88D1FC6FF148}"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F242E8DD-8E32-8D47-AB3E-B96F210C3186}" type="presOf" srcId="{49316F22-BDD9-D344-8DF7-6042A787739E}" destId="{9A46DF24-6254-7645-B937-0A6718251E0E}"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480F4E87-8507-814B-A575-458F5CE9CAFD}" srcId="{D23BE324-DA86-ED4B-A593-27E2A934B691}" destId="{770FE41B-0D6A-BE46-8DE9-86FE2A665892}" srcOrd="2" destOrd="0" parTransId="{6355C11E-EB04-F340-BF3E-8BF03EE0722F}" sibTransId="{3CDBA012-2FB2-4447-813E-6E60F77BCDA8}"/>
    <dgm:cxn modelId="{EACCF22D-8636-0B4F-B779-7F23E4506E92}" type="presOf" srcId="{D23BE324-DA86-ED4B-A593-27E2A934B691}" destId="{CD367AB6-D8AE-B349-B7FD-90FB0C3AD718}" srcOrd="0"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00DF459D-A9C6-B94B-B2F9-8A117B2FFE4E}" type="presOf" srcId="{0C2DECDD-0A85-9C48-9279-DE771DF08233}" destId="{1E8C0409-4787-3248-94C2-AEB8C99A4F95}" srcOrd="0" destOrd="0" presId="urn:microsoft.com/office/officeart/2005/8/layout/lProcess2"/>
    <dgm:cxn modelId="{38228795-759C-B643-96B7-35BE38BE6B59}" type="presOf" srcId="{9D8833F6-FFF2-0043-8E19-662F3ECC0C69}" destId="{6EA9746E-83BF-C141-962A-D5914E659DB9}"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0FC86279-6947-3848-A988-83DDFB9DF0E1}" type="presOf" srcId="{6CF8E079-9113-B341-949B-0C8FE1D54943}" destId="{408F0A18-5EE1-CE4C-9645-EA7FCA285619}" srcOrd="0" destOrd="0" presId="urn:microsoft.com/office/officeart/2005/8/layout/lProcess2"/>
    <dgm:cxn modelId="{387B7D78-C7C4-444B-B9AC-A3B1F7827C2E}" srcId="{D23BE324-DA86-ED4B-A593-27E2A934B691}" destId="{CA404423-6AB9-EB4A-85D9-76B337FDB174}" srcOrd="0" destOrd="0" parTransId="{87E0A1A0-3D6C-E44A-A686-A38CE1113DBF}" sibTransId="{FE595A42-11C2-5545-9CAC-BEFD7802AE55}"/>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smtClean="0">
              <a:solidFill>
                <a:srgbClr val="FF0000"/>
              </a:solidFill>
            </a:rPr>
            <a:t>Composed of a collection of DRAM chips</a:t>
          </a:r>
          <a:endParaRPr lang="en-US" sz="1600" b="1" dirty="0">
            <a:solidFill>
              <a:srgbClr val="FF0000"/>
            </a:solidFill>
          </a:endParaRP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smtClean="0">
              <a:solidFill>
                <a:srgbClr val="008000"/>
              </a:solidFill>
            </a:rPr>
            <a:t>Grouped together to form a </a:t>
          </a:r>
          <a:r>
            <a:rPr lang="en-GB" sz="1600" b="1" i="1" dirty="0" smtClean="0">
              <a:solidFill>
                <a:srgbClr val="008000"/>
              </a:solidFill>
            </a:rPr>
            <a:t>memory bank</a:t>
          </a:r>
          <a:endParaRPr lang="en-GB" sz="1600" b="1" i="1" dirty="0">
            <a:solidFill>
              <a:srgbClr val="008000"/>
            </a:solidFill>
          </a:endParaRP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smtClean="0">
              <a:solidFill>
                <a:srgbClr val="0000CC"/>
              </a:solidFill>
            </a:rPr>
            <a:t>Each bank is independently able to service a memory read or write request</a:t>
          </a:r>
          <a:endParaRPr lang="en-US" sz="1600" b="1" dirty="0">
            <a:solidFill>
              <a:srgbClr val="0000CC"/>
            </a:solidFill>
          </a:endParaRP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smtClean="0">
              <a:solidFill>
                <a:srgbClr val="FF0000"/>
              </a:solidFill>
            </a:rPr>
            <a:t>K</a:t>
          </a:r>
          <a:r>
            <a:rPr lang="en-US" sz="1600" b="1" dirty="0" smtClean="0">
              <a:solidFill>
                <a:srgbClr val="FF0000"/>
              </a:solidFill>
            </a:rPr>
            <a:t> banks can service </a:t>
          </a:r>
          <a:r>
            <a:rPr lang="en-US" sz="1600" b="1" i="1" dirty="0" smtClean="0">
              <a:solidFill>
                <a:srgbClr val="FF0000"/>
              </a:solidFill>
            </a:rPr>
            <a:t>K</a:t>
          </a:r>
          <a:r>
            <a:rPr lang="en-US" sz="1600" b="1" dirty="0" smtClean="0">
              <a:solidFill>
                <a:srgbClr val="FF0000"/>
              </a:solidFill>
            </a:rPr>
            <a:t> requests simultaneously, increasing memory read or write rates by a factor of </a:t>
          </a:r>
          <a:r>
            <a:rPr lang="en-US" sz="1600" b="1" i="1" dirty="0" smtClean="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smtClean="0">
              <a:solidFill>
                <a:srgbClr val="008000"/>
              </a:solidFill>
            </a:rPr>
            <a:t>If consecutive words of memory are stored in different banks, the transfer of a block of memory is speeded up</a:t>
          </a:r>
          <a:endParaRPr lang="en-GB" sz="1600" b="1" dirty="0">
            <a:solidFill>
              <a:srgbClr val="008000"/>
            </a:solidFill>
          </a:endParaRP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t>
        <a:bodyPr/>
        <a:lstStyle/>
        <a:p>
          <a:endParaRPr lang="en-US"/>
        </a:p>
      </dgm:t>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t>
        <a:bodyPr/>
        <a:lstStyle/>
        <a:p>
          <a:endParaRPr lang="en-US"/>
        </a:p>
      </dgm:t>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t>
        <a:bodyPr/>
        <a:lstStyle/>
        <a:p>
          <a:endParaRPr lang="en-US"/>
        </a:p>
      </dgm:t>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t>
        <a:bodyPr/>
        <a:lstStyle/>
        <a:p>
          <a:endParaRPr lang="en-US"/>
        </a:p>
      </dgm:t>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t>
        <a:bodyPr/>
        <a:lstStyle/>
        <a:p>
          <a:endParaRPr lang="en-US"/>
        </a:p>
      </dgm:t>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t>
        <a:bodyPr/>
        <a:lstStyle/>
        <a:p>
          <a:endParaRPr lang="en-US"/>
        </a:p>
      </dgm:t>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247FDD88-A0E0-1744-834B-0F8FDFFB38ED}" srcId="{22C817E8-824B-8943-989C-AC83F97FCEAD}" destId="{6990B913-075B-F24B-BBAD-DFEE2609734F}" srcOrd="3" destOrd="0" parTransId="{A6B922CC-A229-714D-9271-B899C3F9E94D}" sibTransId="{EDDA628D-F276-0A46-AAC4-AE129E4624C7}"/>
    <dgm:cxn modelId="{E1896FBA-2D33-4640-A1D4-BE8984060BE5}" srcId="{22C817E8-824B-8943-989C-AC83F97FCEAD}" destId="{A804BAA3-A403-9E4D-9F00-DDDAF19AB792}" srcOrd="2" destOrd="0" parTransId="{8F848074-08CD-D04A-BCAF-96E598B657A5}" sibTransId="{7B5B54EB-22EA-464C-B494-49CB79BA132C}"/>
    <dgm:cxn modelId="{A9E9C95D-B3DE-4447-8F7E-3FF350FA58D8}" type="presOf" srcId="{8CC0052F-FF76-2841-9D77-5726AA5F128B}" destId="{7F2462F4-CE27-CB47-B974-0D649D5F1522}" srcOrd="0" destOrd="0" presId="urn:microsoft.com/office/officeart/2005/8/layout/target1"/>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BD8A179A-8BFA-4846-97C5-B2A667BBCAF7}" type="presOf" srcId="{6990B913-075B-F24B-BBAD-DFEE2609734F}" destId="{835CBABC-C4E5-3D41-92E3-3EE99DB441F4}"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A4FC8BA6-1F1E-3147-AB97-75C1101DCC1F}" srcId="{22C817E8-824B-8943-989C-AC83F97FCEAD}" destId="{9ED157BA-69A5-9144-AB59-6B93FD55C0B8}" srcOrd="4" destOrd="0" parTransId="{3BA5516E-3B52-0840-A909-851E6F7B1BF8}" sibTransId="{83D41E0C-5C58-4344-AFC3-1412D617C9DB}"/>
    <dgm:cxn modelId="{317E91A3-C143-CD47-B32E-CBB8D763A635}" type="presOf" srcId="{A804BAA3-A403-9E4D-9F00-DDDAF19AB792}" destId="{8EC32DAD-B60A-E04E-9CBE-3880F576FF1B}"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FE59DB30-070D-0D45-92D8-88DDEAB185F6}" type="presOf" srcId="{979CCC9C-C88B-4F4D-AC0F-0A951907E2F1}" destId="{CC87624B-73C2-8F41-B7C2-96066902C80B}" srcOrd="0" destOrd="0" presId="urn:microsoft.com/office/officeart/2005/8/layout/target1"/>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smtClean="0">
              <a:effectLst>
                <a:outerShdw blurRad="38100" dist="38100" dir="2700000" algn="tl">
                  <a:srgbClr val="000000">
                    <a:alpha val="43137"/>
                  </a:srgbClr>
                </a:outerShdw>
              </a:effectLst>
            </a:rPr>
            <a:t>One of the most widely used forms of DRAM</a:t>
          </a:r>
          <a:endParaRPr lang="en-US" sz="2400" dirty="0">
            <a:effectLst>
              <a:outerShdw blurRad="38100" dist="38100" dir="2700000" algn="tl">
                <a:srgbClr val="000000">
                  <a:alpha val="43137"/>
                </a:srgbClr>
              </a:outerShdw>
            </a:effectLst>
          </a:endParaRP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smtClean="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dirty="0">
            <a:effectLst>
              <a:outerShdw blurRad="38100" dist="38100" dir="2700000" algn="tl">
                <a:srgbClr val="000000">
                  <a:alpha val="43137"/>
                </a:srgbClr>
              </a:outerShdw>
            </a:effectLst>
          </a:endParaRP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DRAM then responds after a set number of clock cycles</a:t>
          </a:r>
          <a:endParaRPr lang="en-US" sz="1600" dirty="0">
            <a:effectLst>
              <a:outerShdw blurRad="38100" dist="38100" dir="2700000" algn="tl">
                <a:srgbClr val="000000">
                  <a:alpha val="43137"/>
                </a:srgbClr>
              </a:outerShdw>
            </a:effectLst>
          </a:endParaRP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Meanwhile the master can safely do other tasks while the SDRAM is processing</a:t>
          </a:r>
          <a:endParaRPr lang="en-US" sz="1600" dirty="0">
            <a:effectLst>
              <a:outerShdw blurRad="38100" dist="38100" dir="2700000" algn="tl">
                <a:srgbClr val="000000">
                  <a:alpha val="43137"/>
                </a:srgbClr>
              </a:outerShdw>
            </a:effectLst>
          </a:endParaRP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t>
        <a:bodyPr/>
        <a:lstStyle/>
        <a:p>
          <a:endParaRPr lang="en-US"/>
        </a:p>
      </dgm:t>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t>
        <a:bodyPr/>
        <a:lstStyle/>
        <a:p>
          <a:endParaRPr lang="en-US"/>
        </a:p>
      </dgm:t>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t>
        <a:bodyPr/>
        <a:lstStyle/>
        <a:p>
          <a:endParaRPr lang="en-US"/>
        </a:p>
      </dgm:t>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t>
        <a:bodyPr/>
        <a:lstStyle/>
        <a:p>
          <a:endParaRPr lang="en-US"/>
        </a:p>
      </dgm:t>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t>
        <a:bodyPr/>
        <a:lstStyle/>
        <a:p>
          <a:endParaRPr lang="en-US"/>
        </a:p>
      </dgm:t>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t>
        <a:bodyPr/>
        <a:lstStyle/>
        <a:p>
          <a:endParaRPr lang="en-US"/>
        </a:p>
      </dgm:t>
    </dgm:pt>
    <dgm:pt modelId="{C6A6067D-FAE5-3C42-A284-AAC8AAF954FC}" type="pres">
      <dgm:prSet presAssocID="{1832C988-9138-D048-89E7-59624BB9E088}" presName="ThreeNodes_1_text" presStyleLbl="node1" presStyleIdx="2" presStyleCnt="3">
        <dgm:presLayoutVars>
          <dgm:bulletEnabled val="1"/>
        </dgm:presLayoutVars>
      </dgm:prSet>
      <dgm:spPr/>
      <dgm:t>
        <a:bodyPr/>
        <a:lstStyle/>
        <a:p>
          <a:endParaRPr lang="en-US"/>
        </a:p>
      </dgm:t>
    </dgm:pt>
    <dgm:pt modelId="{CD832A54-5AE9-BE4D-8FB0-9E636850F4B4}" type="pres">
      <dgm:prSet presAssocID="{1832C988-9138-D048-89E7-59624BB9E088}" presName="ThreeNodes_2_text" presStyleLbl="node1" presStyleIdx="2" presStyleCnt="3">
        <dgm:presLayoutVars>
          <dgm:bulletEnabled val="1"/>
        </dgm:presLayoutVars>
      </dgm:prSet>
      <dgm:spPr/>
      <dgm:t>
        <a:bodyPr/>
        <a:lstStyle/>
        <a:p>
          <a:endParaRPr lang="en-US"/>
        </a:p>
      </dgm:t>
    </dgm:pt>
    <dgm:pt modelId="{D052A974-963D-F74C-9FC9-4CDBE1D45F7A}" type="pres">
      <dgm:prSet presAssocID="{1832C988-9138-D048-89E7-59624BB9E088}" presName="ThreeNodes_3_text" presStyleLbl="node1" presStyleIdx="2" presStyleCnt="3">
        <dgm:presLayoutVars>
          <dgm:bulletEnabled val="1"/>
        </dgm:presLayoutVars>
      </dgm:prSet>
      <dgm:spPr/>
      <dgm:t>
        <a:bodyPr/>
        <a:lstStyle/>
        <a:p>
          <a:endParaRPr lang="en-US"/>
        </a:p>
      </dgm:t>
    </dgm:pt>
  </dgm:ptLst>
  <dgm:cxnLst>
    <dgm:cxn modelId="{ED64AE29-F99F-9F4A-B9C4-1D6BC9D4D40F}" type="presOf" srcId="{A204CA6E-5364-894E-A74A-57FED05720C3}" destId="{D052A974-963D-F74C-9FC9-4CDBE1D45F7A}" srcOrd="1" destOrd="2" presId="urn:microsoft.com/office/officeart/2005/8/layout/vProcess5"/>
    <dgm:cxn modelId="{5D3ED2E9-1084-954B-9B72-05BCA4639676}" type="presOf" srcId="{1832C988-9138-D048-89E7-59624BB9E088}" destId="{AF07D91A-0C82-BF41-8C87-1F50207193A9}"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1D3BD47D-F807-0145-8021-C907978BA295}" type="presOf" srcId="{E7EF0B17-15B4-B04D-82EB-5410FE7584B0}" destId="{D052A974-963D-F74C-9FC9-4CDBE1D45F7A}" srcOrd="1" destOrd="0" presId="urn:microsoft.com/office/officeart/2005/8/layout/vProcess5"/>
    <dgm:cxn modelId="{860BA9A9-DD8D-6F46-9EDE-8304E0C4AD2A}" type="presOf" srcId="{A204CA6E-5364-894E-A74A-57FED05720C3}" destId="{6DC128DD-9643-414F-B8E2-C8FCDA5CA536}" srcOrd="0" destOrd="2" presId="urn:microsoft.com/office/officeart/2005/8/layout/vProcess5"/>
    <dgm:cxn modelId="{C620BD23-14CB-464A-A8C3-863E248964BD}" srcId="{E7EF0B17-15B4-B04D-82EB-5410FE7584B0}" destId="{12F3A4AA-2124-7941-86E3-41B406A0C454}" srcOrd="2" destOrd="0" parTransId="{9605741C-A990-2642-BC2E-59E32D5EA6EE}" sibTransId="{D3A86C7D-AB35-4947-ADFA-A5BA47ADDD6B}"/>
    <dgm:cxn modelId="{39C7B06D-2035-4146-8B94-042E97A4E181}" type="presOf" srcId="{E7EF0B17-15B4-B04D-82EB-5410FE7584B0}" destId="{6DC128DD-9643-414F-B8E2-C8FCDA5CA536}" srcOrd="0" destOrd="0"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F60B893F-4FFD-A94D-96FC-16712293262D}" type="presOf" srcId="{493F2ACD-DEEB-B544-B22B-EEE8C659AEA2}" destId="{6DC128DD-9643-414F-B8E2-C8FCDA5CA536}" srcOrd="0" destOrd="1"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B7E92F58-FA41-3241-AF4F-9783AF7966E6}" type="presOf" srcId="{21D05D6F-F0C3-E348-BA9B-285F8AB3C47E}" destId="{4F5143D0-0BD0-9745-9E26-67D55601F120}" srcOrd="0" destOrd="0"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88D6CC72-7986-7F42-8B5A-69B7DA0D09CE}" srcId="{1832C988-9138-D048-89E7-59624BB9E088}" destId="{63113182-605D-264A-A2F3-4717C57AE887}" srcOrd="0" destOrd="0" parTransId="{74571524-0DF1-4E4A-BF6D-B9CC0F235781}" sibTransId="{21D05D6F-F0C3-E348-BA9B-285F8AB3C47E}"/>
    <dgm:cxn modelId="{ABB0B1EB-B1EC-FD41-86D9-CA9454B37948}" type="presOf" srcId="{12F3A4AA-2124-7941-86E3-41B406A0C454}" destId="{D052A974-963D-F74C-9FC9-4CDBE1D45F7A}" srcOrd="1" destOrd="3" presId="urn:microsoft.com/office/officeart/2005/8/layout/vProcess5"/>
    <dgm:cxn modelId="{5B7DAE0B-9DE6-C648-991F-9254CDEEDE84}" type="presOf" srcId="{12F3A4AA-2124-7941-86E3-41B406A0C454}" destId="{6DC128DD-9643-414F-B8E2-C8FCDA5CA536}" srcOrd="0" destOrd="3"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smtClean="0"/>
            <a:t>Developed by Rambus</a:t>
          </a:r>
          <a:endParaRPr lang="en-US" dirty="0"/>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smtClean="0"/>
            <a:t>Adopted by Intel for its Pentium and Itanium processors</a:t>
          </a:r>
          <a:endParaRPr lang="en-US" dirty="0"/>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smtClean="0"/>
            <a:t>Has become the main competitor to SDRAM</a:t>
          </a:r>
          <a:endParaRPr lang="en-US" dirty="0"/>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smtClean="0"/>
            <a:t>Chips are vertical packages with all pins on one side</a:t>
          </a:r>
          <a:endParaRPr lang="en-US" dirty="0"/>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smtClean="0"/>
            <a:t>Exchanges data with the processor over 28 wires no more than 12 centimeters long</a:t>
          </a:r>
          <a:endParaRPr lang="en-US" dirty="0"/>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smtClean="0"/>
            <a:t>Bus can address up to 320 RDRAM chips and is rated at 1.6 GBps</a:t>
          </a:r>
          <a:endParaRPr lang="en-US" dirty="0"/>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smtClean="0"/>
            <a:t>Bus delivers address and control information using an asynchronous block-oriented protocol</a:t>
          </a:r>
          <a:endParaRPr lang="en-US" dirty="0"/>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smtClean="0"/>
            <a:t>Gets a memory request over the high-speed bus</a:t>
          </a:r>
          <a:endParaRPr lang="en-US" dirty="0"/>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smtClean="0"/>
            <a:t>Request contains the desired address, the type of operation, and the number of bytes in the operation</a:t>
          </a:r>
          <a:endParaRPr lang="en-US" dirty="0"/>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t>
        <a:bodyPr/>
        <a:lstStyle/>
        <a:p>
          <a:endParaRPr lang="en-US"/>
        </a:p>
      </dgm:t>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t>
        <a:bodyPr/>
        <a:lstStyle/>
        <a:p>
          <a:endParaRPr lang="en-US"/>
        </a:p>
      </dgm:t>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t>
        <a:bodyPr/>
        <a:lstStyle/>
        <a:p>
          <a:endParaRPr lang="en-US"/>
        </a:p>
      </dgm:t>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t>
        <a:bodyPr/>
        <a:lstStyle/>
        <a:p>
          <a:endParaRPr lang="en-US"/>
        </a:p>
      </dgm:t>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t>
        <a:bodyPr/>
        <a:lstStyle/>
        <a:p>
          <a:endParaRPr lang="en-US"/>
        </a:p>
      </dgm:t>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t>
        <a:bodyPr/>
        <a:lstStyle/>
        <a:p>
          <a:endParaRPr lang="en-US"/>
        </a:p>
      </dgm:t>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t>
        <a:bodyPr/>
        <a:lstStyle/>
        <a:p>
          <a:endParaRPr lang="en-US"/>
        </a:p>
      </dgm:t>
    </dgm:pt>
  </dgm:ptLst>
  <dgm:cxnLst>
    <dgm:cxn modelId="{29A9E69B-27ED-6F44-A171-A54650E24F2B}" type="presOf" srcId="{E2A7B169-1684-0747-90A7-CBD9E5DAA53E}" destId="{8F746B81-2869-F147-ACC5-30E73A693EC3}" srcOrd="0" destOrd="1"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21F4DCA2-1A1D-F04F-8F40-9E57F9434132}" type="presOf" srcId="{F252968C-5492-A841-9761-7340C08155A7}" destId="{1DF06283-F931-6544-B222-B536A667D0B2}" srcOrd="0" destOrd="0" presId="urn:microsoft.com/office/officeart/2005/8/layout/venn1"/>
    <dgm:cxn modelId="{B8AA7C38-BE6D-244D-9F39-4370B6887E42}" srcId="{AFD16067-9DF0-E146-9C57-98ACF9D6D854}" destId="{A99D7C27-4A65-D242-ACE6-BA958BD55218}" srcOrd="0" destOrd="0" parTransId="{FB9049C9-4F34-094C-B18F-A841D82454D5}" sibTransId="{0F2CD972-0658-E944-9AB8-A9AE8F34034E}"/>
    <dgm:cxn modelId="{C916337B-3E21-F94B-A3D9-616270A65FAE}" srcId="{F252968C-5492-A841-9761-7340C08155A7}" destId="{3585A296-D216-5C40-ACB6-0856FA67A4F5}" srcOrd="4" destOrd="0" parTransId="{126AD7A6-D5ED-A749-BD29-0C88806D4620}" sibTransId="{62109C25-FDC9-1D4F-B2B2-4EED0A1B398B}"/>
    <dgm:cxn modelId="{04557D4D-5A7E-334D-97CA-CD508B0B80AF}" type="presOf" srcId="{B6DB22E9-8C11-9442-BEFB-F5D68BF9CA3C}" destId="{8F746B81-2869-F147-ACC5-30E73A693EC3}" srcOrd="0" destOrd="2" presId="urn:microsoft.com/office/officeart/2005/8/layout/venn1"/>
    <dgm:cxn modelId="{B0B366D8-CE9B-DA4B-B960-BD7807AA59B1}" type="presOf" srcId="{AFD16067-9DF0-E146-9C57-98ACF9D6D854}" destId="{F66940FD-8B7B-F742-9AFA-C95DC9DD422B}" srcOrd="0" destOrd="0" presId="urn:microsoft.com/office/officeart/2005/8/layout/venn1"/>
    <dgm:cxn modelId="{D1E9849D-E303-AD42-971D-82B934ED4998}" type="presOf" srcId="{AA39A1DD-0474-904C-BDCC-ED84EBE5E467}" destId="{B98C07D3-4D37-1E4A-A33F-43EC4E740016}"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D5EAEA05-82D6-1E49-A8A7-3A36E6F3D729}" srcId="{E2A7B169-1684-0747-90A7-CBD9E5DAA53E}" destId="{B6DB22E9-8C11-9442-BEFB-F5D68BF9CA3C}" srcOrd="0" destOrd="0" parTransId="{16175D1B-5DBA-CE4F-8DAC-E0A81D76966D}" sibTransId="{0124C23E-F5EF-2C47-A431-7EC20F37A99D}"/>
    <dgm:cxn modelId="{3D9BF9A7-D8FC-5845-9A6D-A08FC5397EC9}" type="presOf" srcId="{650CCBC2-4F3E-FB4B-AD54-EC423A876824}" destId="{8F746B81-2869-F147-ACC5-30E73A693EC3}" srcOrd="0" destOrd="0" presId="urn:microsoft.com/office/officeart/2005/8/layout/venn1"/>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F0A49F8B-6345-E34A-B85F-ECD2E110B666}" srcId="{F252968C-5492-A841-9761-7340C08155A7}" destId="{650CCBC2-4F3E-FB4B-AD54-EC423A876824}" srcOrd="5" destOrd="0" parTransId="{7A20264E-0B38-3343-8CD1-2AFD0F7E75DE}" sibTransId="{5ED9AB13-6902-2F4A-BA2E-9CDB8AB76C71}"/>
    <dgm:cxn modelId="{75C610F5-C4C1-514F-BC01-57E729ECD879}" type="presOf" srcId="{A99D7C27-4A65-D242-ACE6-BA958BD55218}" destId="{F66940FD-8B7B-F742-9AFA-C95DC9DD422B}" srcOrd="0" destOrd="1"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97EDAE59-A2A3-374A-A4B2-04D5134D17DB}" type="presOf" srcId="{A3032B90-58EB-0D49-8682-EB0533BAB1D4}" destId="{4FB8688A-D97B-6945-8A70-2AF93B570210}" srcOrd="0" destOrd="0" presId="urn:microsoft.com/office/officeart/2005/8/layout/venn1"/>
    <dgm:cxn modelId="{F8BC6A42-C2C0-3C41-8A38-8547460477DB}" type="presOf" srcId="{3585A296-D216-5C40-ACB6-0856FA67A4F5}" destId="{1C58BF8D-6788-3F4E-B025-2F3F0AF51CC0}" srcOrd="0" destOrd="0"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EPROM</a:t>
          </a:r>
          <a:endParaRPr lang="en-US" sz="4400" kern="1200" dirty="0">
            <a:effectLst>
              <a:outerShdw blurRad="38100" dist="38100" dir="2700000" algn="tl">
                <a:srgbClr val="000000">
                  <a:alpha val="43137"/>
                </a:srgbClr>
              </a:outerShdw>
            </a:effectLst>
          </a:endParaRP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Erasable programmable read-only memory</a:t>
          </a:r>
          <a:endParaRPr lang="en-US" sz="1200" b="1" kern="1200" dirty="0">
            <a:effectLst>
              <a:outerShdw blurRad="38100" dist="38100" dir="2700000" algn="tl">
                <a:srgbClr val="000000">
                  <a:alpha val="43137"/>
                </a:srgbClr>
              </a:outerShdw>
            </a:effectLst>
          </a:endParaRP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Erasure process can be performed repeatedly</a:t>
          </a:r>
          <a:endParaRPr lang="en-US" sz="1200" b="1" kern="1200" dirty="0">
            <a:effectLst>
              <a:outerShdw blurRad="38100" dist="38100" dir="2700000" algn="tl">
                <a:srgbClr val="000000">
                  <a:alpha val="43137"/>
                </a:srgbClr>
              </a:outerShdw>
            </a:effectLst>
          </a:endParaRP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PROM but it has the advantage of the multiple update capability </a:t>
          </a:r>
          <a:endParaRPr lang="en-US" sz="1200" b="1" kern="1200" dirty="0">
            <a:effectLst>
              <a:outerShdw blurRad="38100" dist="38100" dir="2700000" algn="tl">
                <a:srgbClr val="000000">
                  <a:alpha val="43137"/>
                </a:srgbClr>
              </a:outerShdw>
            </a:effectLst>
          </a:endParaRP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Electrically erasable programmable read-only memory</a:t>
          </a:r>
          <a:endParaRPr lang="en-US" sz="1200" b="1" kern="1200" dirty="0">
            <a:effectLst>
              <a:outerShdw blurRad="38100" dist="38100" dir="2700000" algn="tl">
                <a:srgbClr val="000000">
                  <a:alpha val="43137"/>
                </a:srgbClr>
              </a:outerShdw>
            </a:effectLst>
          </a:endParaRP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Can be written into at any time without erasing prior contents</a:t>
          </a:r>
          <a:endParaRPr lang="en-US" sz="1200" b="1" kern="1200" dirty="0">
            <a:effectLst>
              <a:outerShdw blurRad="38100" dist="38100" dir="2700000" algn="tl">
                <a:srgbClr val="000000">
                  <a:alpha val="43137"/>
                </a:srgbClr>
              </a:outerShdw>
            </a:effectLst>
          </a:endParaRP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Combines the advantage of non-volatility with the flexibility of being updatable in place</a:t>
          </a:r>
          <a:endParaRPr lang="en-US" sz="1200" b="1" kern="1200" dirty="0">
            <a:effectLst>
              <a:outerShdw blurRad="38100" dist="38100" dir="2700000" algn="tl">
                <a:srgbClr val="000000">
                  <a:alpha val="43137"/>
                </a:srgbClr>
              </a:outerShdw>
            </a:effectLst>
          </a:endParaRP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EPROM </a:t>
          </a:r>
          <a:endParaRPr lang="en-US" sz="1200" b="1" kern="1200" dirty="0">
            <a:effectLst>
              <a:outerShdw blurRad="38100" dist="38100" dir="2700000" algn="tl">
                <a:srgbClr val="000000">
                  <a:alpha val="43137"/>
                </a:srgbClr>
              </a:outerShdw>
            </a:effectLst>
          </a:endParaRP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Intermediate between EPROM and EEPROM in both cost and functionality</a:t>
          </a:r>
          <a:endParaRPr lang="en-US" sz="1200" b="1" kern="1200" dirty="0">
            <a:effectLst>
              <a:outerShdw blurRad="38100" dist="38100" dir="2700000" algn="tl">
                <a:srgbClr val="000000">
                  <a:alpha val="43137"/>
                </a:srgbClr>
              </a:outerShdw>
            </a:effectLst>
          </a:endParaRP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Uses an electrical erasing technology, does not provide byte-level erasure</a:t>
          </a:r>
          <a:endParaRPr lang="en-US" sz="1200" b="1" kern="1200" dirty="0">
            <a:effectLst>
              <a:outerShdw blurRad="38100" dist="38100" dir="2700000" algn="tl">
                <a:srgbClr val="000000">
                  <a:alpha val="43137"/>
                </a:srgbClr>
              </a:outerShdw>
            </a:effectLst>
          </a:endParaRP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Microchip is organized so that a section of memory cells are erased in a single action or “flash”</a:t>
          </a:r>
          <a:endParaRPr lang="en-US" sz="1200" b="1" kern="1200" dirty="0">
            <a:effectLst>
              <a:outerShdw blurRad="38100" dist="38100" dir="2700000" algn="tl">
                <a:srgbClr val="000000">
                  <a:alpha val="43137"/>
                </a:srgbClr>
              </a:outerShdw>
            </a:effectLst>
          </a:endParaRP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FF0000"/>
              </a:solidFill>
            </a:rPr>
            <a:t>Composed of a collection of DRAM chips</a:t>
          </a:r>
          <a:endParaRPr lang="en-US" sz="1600" b="1" kern="1200" dirty="0">
            <a:solidFill>
              <a:srgbClr val="FF0000"/>
            </a:solidFill>
          </a:endParaRP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Grouped together to form a </a:t>
          </a:r>
          <a:r>
            <a:rPr lang="en-GB" sz="1600" b="1" i="1" kern="1200" dirty="0" smtClean="0">
              <a:solidFill>
                <a:srgbClr val="008000"/>
              </a:solidFill>
            </a:rPr>
            <a:t>memory bank</a:t>
          </a:r>
          <a:endParaRPr lang="en-GB" sz="1600" b="1" i="1" kern="1200" dirty="0">
            <a:solidFill>
              <a:srgbClr val="008000"/>
            </a:solidFill>
          </a:endParaRP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00CC"/>
              </a:solidFill>
            </a:rPr>
            <a:t>Each bank is independently able to service a memory read or write request</a:t>
          </a:r>
          <a:endParaRPr lang="en-US" sz="1600" b="1" kern="1200" dirty="0">
            <a:solidFill>
              <a:srgbClr val="0000CC"/>
            </a:solidFill>
          </a:endParaRP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i="1" kern="1200" dirty="0" smtClean="0">
              <a:solidFill>
                <a:srgbClr val="FF0000"/>
              </a:solidFill>
            </a:rPr>
            <a:t>K</a:t>
          </a:r>
          <a:r>
            <a:rPr lang="en-US" sz="1600" b="1" kern="1200" dirty="0" smtClean="0">
              <a:solidFill>
                <a:srgbClr val="FF0000"/>
              </a:solidFill>
            </a:rPr>
            <a:t> banks can service </a:t>
          </a:r>
          <a:r>
            <a:rPr lang="en-US" sz="1600" b="1" i="1" kern="1200" dirty="0" smtClean="0">
              <a:solidFill>
                <a:srgbClr val="FF0000"/>
              </a:solidFill>
            </a:rPr>
            <a:t>K</a:t>
          </a:r>
          <a:r>
            <a:rPr lang="en-US" sz="1600" b="1" kern="1200" dirty="0" smtClean="0">
              <a:solidFill>
                <a:srgbClr val="FF0000"/>
              </a:solidFill>
            </a:rPr>
            <a:t> requests simultaneously, increasing memory read or write rates by a factor of </a:t>
          </a:r>
          <a:r>
            <a:rPr lang="en-US" sz="1600" b="1" i="1" kern="1200" dirty="0" smtClean="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If consecutive words of memory are stored in different banks, the transfer of a block of memory is speeded up</a:t>
          </a:r>
          <a:endParaRPr lang="en-GB" sz="1600" b="1" kern="1200" dirty="0">
            <a:solidFill>
              <a:srgbClr val="008000"/>
            </a:solidFill>
          </a:endParaRPr>
        </a:p>
      </dsp:txBody>
      <dsp:txXfrm>
        <a:off x="6553217" y="4680131"/>
        <a:ext cx="2486025" cy="1306355"/>
      </dsp:txXfrm>
    </dsp:sp>
    <dsp:sp modelId="{926DDFCA-82BF-8A4A-A31C-77A5937B820B}">
      <dsp:nvSpPr>
        <dsp:cNvPr id="0" name=""/>
        <dsp:cNvSpPr/>
      </dsp:nvSpPr>
      <dsp:spPr>
        <a:xfrm>
          <a:off x="5764989" y="6168822"/>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One of the most widely used forms of DRAM</a:t>
          </a:r>
          <a:endParaRPr lang="en-US" sz="2400" kern="1200" dirty="0">
            <a:effectLst>
              <a:outerShdw blurRad="38100" dist="38100" dir="2700000" algn="tl">
                <a:srgbClr val="000000">
                  <a:alpha val="43137"/>
                </a:srgbClr>
              </a:outerShdw>
            </a:effectLst>
          </a:endParaRP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DRAM then responds after a set number of clock cycles</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Meanwhile the master can safely do other tasks while the SDRAM is processing</a:t>
          </a:r>
          <a:endParaRPr lang="en-US" sz="1600" kern="1200" dirty="0">
            <a:effectLst>
              <a:outerShdw blurRad="38100" dist="38100" dir="2700000" algn="tl">
                <a:srgbClr val="000000">
                  <a:alpha val="43137"/>
                </a:srgbClr>
              </a:outerShdw>
            </a:effectLst>
          </a:endParaRP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Developed by Rambus</a:t>
          </a:r>
          <a:endParaRPr lang="en-US" sz="1400" kern="1200" dirty="0"/>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Adopted by Intel for its Pentium and Itanium processors</a:t>
          </a:r>
          <a:endParaRPr lang="en-US" sz="1400" kern="1200" dirty="0"/>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Has become the main competitor to SDRAM</a:t>
          </a:r>
          <a:endParaRPr lang="en-US" sz="1400" kern="1200" dirty="0"/>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Chips are vertical packages with all pins on one side</a:t>
          </a:r>
          <a:endParaRPr lang="en-US" sz="1400" kern="1200" dirty="0"/>
        </a:p>
        <a:p>
          <a:pPr marL="57150" lvl="1" indent="-57150" algn="l" defTabSz="488950" rtl="0">
            <a:lnSpc>
              <a:spcPct val="90000"/>
            </a:lnSpc>
            <a:spcBef>
              <a:spcPct val="0"/>
            </a:spcBef>
            <a:spcAft>
              <a:spcPct val="15000"/>
            </a:spcAft>
            <a:buChar char="••"/>
          </a:pPr>
          <a:r>
            <a:rPr lang="en-US" sz="1100" kern="1200" dirty="0" smtClean="0"/>
            <a:t>Exchanges data with the processor over 28 wires no more than 12 centimeters long</a:t>
          </a:r>
          <a:endParaRPr lang="en-US" sz="1100" kern="1200" dirty="0"/>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Bus can address up to 320 RDRAM chips and is rated at 1.6 GBps</a:t>
          </a:r>
          <a:endParaRPr lang="en-US" sz="1400" kern="1200" dirty="0"/>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Bus delivers address and control information using an asynchronous block-oriented protocol</a:t>
          </a:r>
          <a:endParaRPr lang="en-US" sz="1400" kern="1200" dirty="0"/>
        </a:p>
        <a:p>
          <a:pPr marL="57150" lvl="1" indent="-57150" algn="l" defTabSz="488950" rtl="0">
            <a:lnSpc>
              <a:spcPct val="90000"/>
            </a:lnSpc>
            <a:spcBef>
              <a:spcPct val="0"/>
            </a:spcBef>
            <a:spcAft>
              <a:spcPct val="15000"/>
            </a:spcAft>
            <a:buChar char="••"/>
          </a:pPr>
          <a:r>
            <a:rPr lang="en-US" sz="1100" kern="1200" dirty="0" smtClean="0"/>
            <a:t>Gets a memory request over the high-speed bus</a:t>
          </a:r>
          <a:endParaRPr lang="en-US" sz="1100" kern="1200" dirty="0"/>
        </a:p>
        <a:p>
          <a:pPr marL="114300" lvl="2" indent="-57150" algn="l" defTabSz="488950" rtl="0">
            <a:lnSpc>
              <a:spcPct val="90000"/>
            </a:lnSpc>
            <a:spcBef>
              <a:spcPct val="0"/>
            </a:spcBef>
            <a:spcAft>
              <a:spcPct val="15000"/>
            </a:spcAft>
            <a:buChar char="••"/>
          </a:pPr>
          <a:r>
            <a:rPr lang="en-US" sz="1100" kern="1200" dirty="0" smtClean="0"/>
            <a:t>Request contains the desired address, the type of operation, and the number of bytes in the operation</a:t>
          </a:r>
          <a:endParaRPr lang="en-US" sz="1100" kern="1200" dirty="0"/>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5 “Internal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smtClean="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smtClean="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smtClean="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smtClean="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smtClean="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smtClean="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smtClean="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smtClean="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smtClean="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smtClean="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smtClean="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smtClean="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smtClean="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smtClean="0">
                <a:solidFill>
                  <a:schemeClr val="tx1"/>
                </a:solidFill>
                <a:latin typeface="Times New Roman" pitchFamily="33" charset="0"/>
                <a:ea typeface="+mn-ea"/>
                <a:cs typeface="+mn-cs"/>
              </a:rPr>
              <a:t>chips can be grouped together to form a </a:t>
            </a:r>
            <a:r>
              <a:rPr kumimoji="1" lang="en-US" sz="1200" i="1" kern="1200" baseline="0" dirty="0" smtClean="0">
                <a:solidFill>
                  <a:schemeClr val="tx1"/>
                </a:solidFill>
                <a:latin typeface="Times New Roman" pitchFamily="33" charset="0"/>
                <a:ea typeface="+mn-ea"/>
                <a:cs typeface="+mn-cs"/>
              </a:rPr>
              <a:t>memory bank. </a:t>
            </a:r>
            <a:r>
              <a:rPr kumimoji="1" lang="en-US" sz="1200" i="0" kern="1200" baseline="0" dirty="0" smtClean="0">
                <a:solidFill>
                  <a:schemeClr val="tx1"/>
                </a:solidFill>
                <a:latin typeface="Times New Roman" pitchFamily="33" charset="0"/>
                <a:ea typeface="+mn-ea"/>
                <a:cs typeface="+mn-cs"/>
              </a:rPr>
              <a:t>It is possible to organize</a:t>
            </a:r>
          </a:p>
          <a:p>
            <a:r>
              <a:rPr kumimoji="1" lang="en-US" sz="1200" kern="1200" baseline="0" dirty="0" smtClean="0">
                <a:solidFill>
                  <a:schemeClr val="tx1"/>
                </a:solidFill>
                <a:latin typeface="Times New Roman" pitchFamily="33" charset="0"/>
                <a:ea typeface="+mn-ea"/>
                <a:cs typeface="+mn-cs"/>
              </a:rPr>
              <a:t>the memory banks in a way known as </a:t>
            </a:r>
            <a:r>
              <a:rPr kumimoji="1" lang="en-US" sz="1200" i="1" kern="1200" baseline="0" dirty="0" smtClean="0">
                <a:solidFill>
                  <a:schemeClr val="tx1"/>
                </a:solidFill>
                <a:latin typeface="Times New Roman" pitchFamily="33" charset="0"/>
                <a:ea typeface="+mn-ea"/>
                <a:cs typeface="+mn-cs"/>
              </a:rPr>
              <a:t>interleaved memory</a:t>
            </a:r>
            <a:r>
              <a:rPr kumimoji="1" lang="en-US" sz="1200" kern="1200" baseline="0" dirty="0" smtClean="0">
                <a:solidFill>
                  <a:schemeClr val="tx1"/>
                </a:solidFill>
                <a:latin typeface="Times New Roman" pitchFamily="33" charset="0"/>
                <a:ea typeface="+mn-ea"/>
                <a:cs typeface="+mn-cs"/>
              </a:rPr>
              <a:t>. Each bank is independently</a:t>
            </a:r>
          </a:p>
          <a:p>
            <a:r>
              <a:rPr kumimoji="1" lang="en-US" sz="1200" kern="1200" baseline="0" dirty="0" smtClean="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banks can service</a:t>
            </a:r>
            <a:r>
              <a:rPr kumimoji="1" lang="en-US" sz="1200" i="1" kern="1200" baseline="0" dirty="0" smtClean="0">
                <a:solidFill>
                  <a:schemeClr val="tx1"/>
                </a:solidFill>
                <a:latin typeface="Times New Roman" pitchFamily="33" charset="0"/>
                <a:ea typeface="+mn-ea"/>
                <a:cs typeface="+mn-cs"/>
              </a:rPr>
              <a:t> K </a:t>
            </a:r>
            <a:r>
              <a:rPr kumimoji="1" lang="en-US" sz="1200" i="0" kern="1200" baseline="0" dirty="0" smtClean="0">
                <a:solidFill>
                  <a:schemeClr val="tx1"/>
                </a:solidFill>
                <a:latin typeface="Times New Roman" pitchFamily="33" charset="0"/>
                <a:ea typeface="+mn-ea"/>
                <a:cs typeface="+mn-cs"/>
              </a:rPr>
              <a:t>requests simultaneously, increasing memory read or write</a:t>
            </a:r>
          </a:p>
          <a:p>
            <a:r>
              <a:rPr kumimoji="1" lang="en-US" sz="1200" kern="1200" baseline="0" dirty="0" smtClean="0">
                <a:solidFill>
                  <a:schemeClr val="tx1"/>
                </a:solidFill>
                <a:latin typeface="Times New Roman" pitchFamily="33" charset="0"/>
                <a:ea typeface="+mn-ea"/>
                <a:cs typeface="+mn-cs"/>
              </a:rPr>
              <a:t>rates by a factor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If consecutive words of memory are stored in different</a:t>
            </a:r>
          </a:p>
          <a:p>
            <a:r>
              <a:rPr kumimoji="1" lang="en-US" sz="1200" kern="1200" baseline="0" dirty="0" smtClean="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smtClean="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17</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18</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smtClean="0">
                <a:solidFill>
                  <a:schemeClr val="tx1"/>
                </a:solidFill>
                <a:latin typeface="Times New Roman" pitchFamily="33" charset="0"/>
                <a:ea typeface="+mn-ea"/>
                <a:cs typeface="+mn-cs"/>
              </a:rPr>
              <a:t>data are to be written into memory, a calculation, depicted as a function </a:t>
            </a:r>
            <a:r>
              <a:rPr kumimoji="1" lang="en-US" sz="1200" i="1" kern="1200" baseline="0" dirty="0" smtClean="0">
                <a:solidFill>
                  <a:schemeClr val="tx1"/>
                </a:solidFill>
                <a:latin typeface="Times New Roman" pitchFamily="33" charset="0"/>
                <a:ea typeface="+mn-ea"/>
                <a:cs typeface="+mn-cs"/>
              </a:rPr>
              <a:t>f, </a:t>
            </a:r>
            <a:r>
              <a:rPr kumimoji="1" lang="en-US" sz="1200" i="0" kern="1200" baseline="0" dirty="0" smtClean="0">
                <a:solidFill>
                  <a:schemeClr val="tx1"/>
                </a:solidFill>
                <a:latin typeface="Times New Roman" pitchFamily="33" charset="0"/>
                <a:ea typeface="+mn-ea"/>
                <a:cs typeface="+mn-cs"/>
              </a:rPr>
              <a:t>is performed</a:t>
            </a:r>
          </a:p>
          <a:p>
            <a:r>
              <a:rPr kumimoji="1" lang="en-US" sz="1200" kern="1200" baseline="0" dirty="0" smtClean="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smtClean="0">
                <a:solidFill>
                  <a:schemeClr val="tx1"/>
                </a:solidFill>
                <a:latin typeface="Times New Roman" pitchFamily="33" charset="0"/>
                <a:ea typeface="+mn-ea"/>
                <a:cs typeface="+mn-cs"/>
              </a:rPr>
              <a:t>if an </a:t>
            </a:r>
            <a:r>
              <a:rPr kumimoji="1" lang="en-US" sz="1200" i="1" kern="1200" baseline="0" dirty="0" smtClean="0">
                <a:solidFill>
                  <a:schemeClr val="tx1"/>
                </a:solidFill>
                <a:latin typeface="Times New Roman" pitchFamily="33" charset="0"/>
                <a:ea typeface="+mn-ea"/>
                <a:cs typeface="+mn-cs"/>
              </a:rPr>
              <a:t>M-</a:t>
            </a:r>
            <a:r>
              <a:rPr kumimoji="1" lang="en-US" sz="1200" i="0" kern="1200" baseline="0" dirty="0" smtClean="0">
                <a:solidFill>
                  <a:schemeClr val="tx1"/>
                </a:solidFill>
                <a:latin typeface="Times New Roman" pitchFamily="33" charset="0"/>
                <a:ea typeface="+mn-ea"/>
                <a:cs typeface="+mn-cs"/>
              </a:rPr>
              <a:t>bit word of data is to be stored and the code is of length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bits, then the</a:t>
            </a:r>
          </a:p>
          <a:p>
            <a:r>
              <a:rPr kumimoji="1" lang="en-US" sz="1200" kern="1200" baseline="0" dirty="0" smtClean="0">
                <a:solidFill>
                  <a:schemeClr val="tx1"/>
                </a:solidFill>
                <a:latin typeface="Times New Roman" pitchFamily="33" charset="0"/>
                <a:ea typeface="+mn-ea"/>
                <a:cs typeface="+mn-cs"/>
              </a:rPr>
              <a:t>actual size of the stored word is </a:t>
            </a:r>
            <a:r>
              <a:rPr kumimoji="1" lang="en-US" sz="1200" i="1" kern="1200" baseline="0" dirty="0" smtClean="0">
                <a:solidFill>
                  <a:schemeClr val="tx1"/>
                </a:solidFill>
                <a:latin typeface="Times New Roman" pitchFamily="33" charset="0"/>
                <a:ea typeface="+mn-ea"/>
                <a:cs typeface="+mn-cs"/>
              </a:rPr>
              <a:t>M + K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smtClean="0">
                <a:solidFill>
                  <a:schemeClr val="tx1"/>
                </a:solidFill>
                <a:latin typeface="Times New Roman" pitchFamily="33" charset="0"/>
                <a:ea typeface="+mn-ea"/>
                <a:cs typeface="+mn-cs"/>
              </a:rPr>
              <a:t>correct errors. A new set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code bits is generated from the M data bits and</a:t>
            </a:r>
          </a:p>
          <a:p>
            <a:r>
              <a:rPr kumimoji="1" lang="en-US" sz="1200" kern="1200" baseline="0" dirty="0" smtClean="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No errors are detected. The fetched data bits are sent out.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smtClean="0">
                <a:solidFill>
                  <a:schemeClr val="tx1"/>
                </a:solidFill>
                <a:latin typeface="Times New Roman" pitchFamily="33" charset="0"/>
                <a:ea typeface="+mn-ea"/>
                <a:cs typeface="+mn-cs"/>
              </a:rPr>
              <a:t>error correction </a:t>
            </a:r>
            <a:r>
              <a:rPr kumimoji="1" lang="en-US" sz="1200" b="0" kern="1200" baseline="0" dirty="0" smtClean="0">
                <a:solidFill>
                  <a:schemeClr val="tx1"/>
                </a:solidFill>
                <a:latin typeface="Times New Roman" pitchFamily="33" charset="0"/>
                <a:ea typeface="+mn-ea"/>
                <a:cs typeface="+mn-cs"/>
              </a:rPr>
              <a:t>bits are fed into a corrector, which produces a corrected set of</a:t>
            </a:r>
          </a:p>
          <a:p>
            <a:r>
              <a:rPr kumimoji="1" lang="en-US" sz="1200" i="1" kern="1200" baseline="0" dirty="0" smtClean="0">
                <a:solidFill>
                  <a:schemeClr val="tx1"/>
                </a:solidFill>
                <a:latin typeface="Times New Roman" pitchFamily="33" charset="0"/>
                <a:ea typeface="+mn-ea"/>
                <a:cs typeface="+mn-cs"/>
              </a:rPr>
              <a:t>M </a:t>
            </a:r>
            <a:r>
              <a:rPr kumimoji="1" lang="en-US" sz="1200" i="0" kern="1200" baseline="0" dirty="0" smtClean="0">
                <a:solidFill>
                  <a:schemeClr val="tx1"/>
                </a:solidFill>
                <a:latin typeface="Times New Roman" pitchFamily="33" charset="0"/>
                <a:ea typeface="+mn-ea"/>
                <a:cs typeface="+mn-cs"/>
              </a:rPr>
              <a:t>bits to be sent out</a:t>
            </a:r>
            <a:r>
              <a:rPr kumimoji="1" lang="en-US" sz="1200" i="1"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Codes that operate in this fashion are referred to as </a:t>
            </a:r>
            <a:r>
              <a:rPr kumimoji="1" lang="en-US" sz="1200" b="1" kern="1200" baseline="0" dirty="0" smtClean="0">
                <a:solidFill>
                  <a:schemeClr val="tx1"/>
                </a:solidFill>
                <a:latin typeface="Times New Roman" pitchFamily="33" charset="0"/>
                <a:ea typeface="+mn-ea"/>
                <a:cs typeface="+mn-cs"/>
              </a:rPr>
              <a:t>error-correcting codes. </a:t>
            </a:r>
            <a:r>
              <a:rPr kumimoji="1" lang="en-US" sz="1200" b="0" kern="1200" baseline="0" dirty="0" smtClean="0">
                <a:solidFill>
                  <a:schemeClr val="tx1"/>
                </a:solidFill>
                <a:latin typeface="Times New Roman" pitchFamily="33" charset="0"/>
                <a:ea typeface="+mn-ea"/>
                <a:cs typeface="+mn-cs"/>
              </a:rPr>
              <a:t>A</a:t>
            </a:r>
          </a:p>
          <a:p>
            <a:r>
              <a:rPr kumimoji="1" lang="en-US" sz="1200" kern="1200" baseline="0" dirty="0" smtClean="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simplest of the error-correcting codes is the </a:t>
            </a:r>
            <a:r>
              <a:rPr kumimoji="1" lang="en-US" sz="1200" b="1" kern="1200" baseline="0" dirty="0" smtClean="0">
                <a:solidFill>
                  <a:schemeClr val="tx1"/>
                </a:solidFill>
                <a:latin typeface="Times New Roman" pitchFamily="33" charset="0"/>
                <a:ea typeface="+mn-ea"/>
                <a:cs typeface="+mn-cs"/>
              </a:rPr>
              <a:t>Hamming code </a:t>
            </a:r>
            <a:r>
              <a:rPr kumimoji="1" lang="en-US" sz="1200" b="0" kern="1200" baseline="0" dirty="0" smtClean="0">
                <a:solidFill>
                  <a:schemeClr val="tx1"/>
                </a:solidFill>
                <a:latin typeface="Times New Roman" pitchFamily="33" charset="0"/>
                <a:ea typeface="+mn-ea"/>
                <a:cs typeface="+mn-cs"/>
              </a:rPr>
              <a:t>devised by</a:t>
            </a:r>
          </a:p>
          <a:p>
            <a:r>
              <a:rPr kumimoji="1" lang="en-US" sz="1200" kern="1200" baseline="0" dirty="0" smtClean="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smtClean="0">
                <a:solidFill>
                  <a:schemeClr val="tx1"/>
                </a:solidFill>
                <a:latin typeface="Times New Roman" pitchFamily="33" charset="0"/>
                <a:ea typeface="+mn-ea"/>
                <a:cs typeface="+mn-cs"/>
              </a:rPr>
              <a:t>the use of this code on 4-bit words (</a:t>
            </a:r>
            <a:r>
              <a:rPr kumimoji="1" lang="en-US" sz="1200" i="1" kern="1200" baseline="0" dirty="0" smtClean="0">
                <a:solidFill>
                  <a:schemeClr val="tx1"/>
                </a:solidFill>
                <a:latin typeface="Times New Roman" pitchFamily="33" charset="0"/>
                <a:ea typeface="+mn-ea"/>
                <a:cs typeface="+mn-cs"/>
              </a:rPr>
              <a:t>M = 4). </a:t>
            </a:r>
            <a:r>
              <a:rPr kumimoji="1" lang="en-US" sz="1200" i="0" kern="1200" baseline="0" dirty="0" smtClean="0">
                <a:solidFill>
                  <a:schemeClr val="tx1"/>
                </a:solidFill>
                <a:latin typeface="Times New Roman" pitchFamily="33" charset="0"/>
                <a:ea typeface="+mn-ea"/>
                <a:cs typeface="+mn-cs"/>
              </a:rPr>
              <a:t>With three intersecting circles,</a:t>
            </a:r>
          </a:p>
          <a:p>
            <a:r>
              <a:rPr kumimoji="1" lang="en-US" sz="1200" kern="1200" baseline="0" dirty="0" smtClean="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smtClean="0">
                <a:solidFill>
                  <a:schemeClr val="tx1"/>
                </a:solidFill>
                <a:latin typeface="Times New Roman" pitchFamily="33" charset="0"/>
                <a:ea typeface="+mn-ea"/>
                <a:cs typeface="+mn-cs"/>
              </a:rPr>
              <a:t>(Figure5.8a). The remaining compartments are filled with what are called </a:t>
            </a:r>
            <a:r>
              <a:rPr kumimoji="1" lang="en-US" sz="1200" i="1" kern="1200" baseline="0" dirty="0" smtClean="0">
                <a:solidFill>
                  <a:schemeClr val="tx1"/>
                </a:solidFill>
                <a:latin typeface="Times New Roman" pitchFamily="33" charset="0"/>
                <a:ea typeface="+mn-ea"/>
                <a:cs typeface="+mn-cs"/>
              </a:rPr>
              <a:t>parity</a:t>
            </a:r>
          </a:p>
          <a:p>
            <a:r>
              <a:rPr kumimoji="1" lang="en-US" sz="1200" i="1" kern="1200" baseline="0" dirty="0" smtClean="0">
                <a:solidFill>
                  <a:schemeClr val="tx1"/>
                </a:solidFill>
                <a:latin typeface="Times New Roman" pitchFamily="33" charset="0"/>
                <a:ea typeface="+mn-ea"/>
                <a:cs typeface="+mn-cs"/>
              </a:rPr>
              <a:t>bits. </a:t>
            </a:r>
            <a:r>
              <a:rPr kumimoji="1" lang="en-US" sz="1200" i="0" kern="1200" baseline="0" dirty="0" smtClean="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smtClean="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smtClean="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smtClean="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smtClean="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smtClean="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21</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smtClean="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smtClean="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smtClean="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5.10 illustrates the calculation. The data and check bits are</a:t>
            </a:r>
          </a:p>
          <a:p>
            <a:r>
              <a:rPr kumimoji="1" lang="en-US" sz="1200" kern="1200" baseline="0" dirty="0" smtClean="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smtClean="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smtClean="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smtClean="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smtClean="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smtClean="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smtClean="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smtClean="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smtClean="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5.1 lists the major types of semiconductor memory. The most common</a:t>
            </a:r>
          </a:p>
          <a:p>
            <a:r>
              <a:rPr kumimoji="1" lang="en-US" sz="1200" kern="1200" baseline="0" dirty="0" smtClean="0">
                <a:solidFill>
                  <a:schemeClr val="tx1"/>
                </a:solidFill>
                <a:latin typeface="Times New Roman" pitchFamily="33" charset="0"/>
                <a:ea typeface="+mn-ea"/>
                <a:cs typeface="+mn-cs"/>
              </a:rPr>
              <a:t>is referred to as </a:t>
            </a:r>
            <a:r>
              <a:rPr kumimoji="1" lang="en-US" sz="1200" i="1" kern="1200" baseline="0" dirty="0" smtClean="0">
                <a:solidFill>
                  <a:schemeClr val="tx1"/>
                </a:solidFill>
                <a:latin typeface="Times New Roman" pitchFamily="33" charset="0"/>
                <a:ea typeface="+mn-ea"/>
                <a:cs typeface="+mn-cs"/>
              </a:rPr>
              <a:t>random-access memory (RAM). </a:t>
            </a:r>
            <a:r>
              <a:rPr kumimoji="1" lang="en-US" sz="1200" i="0" kern="1200" baseline="0" dirty="0" smtClean="0">
                <a:solidFill>
                  <a:schemeClr val="tx1"/>
                </a:solidFill>
                <a:latin typeface="Times New Roman" pitchFamily="33" charset="0"/>
                <a:ea typeface="+mn-ea"/>
                <a:cs typeface="+mn-cs"/>
              </a:rPr>
              <a:t>This is, in fact, a misuse of the</a:t>
            </a:r>
          </a:p>
          <a:p>
            <a:r>
              <a:rPr kumimoji="1" lang="en-US" sz="1200" kern="1200" baseline="0" dirty="0" smtClean="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smtClean="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smtClean="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smtClean="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smtClean="0">
                <a:solidFill>
                  <a:schemeClr val="tx1"/>
                </a:solidFill>
                <a:latin typeface="Times New Roman" pitchFamily="33" charset="0"/>
                <a:ea typeface="+mn-ea"/>
                <a:cs typeface="+mn-cs"/>
              </a:rPr>
              <a:t>electrical signals.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smtClean="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smtClean="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smtClean="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The code just described is known as a </a:t>
            </a:r>
            <a:r>
              <a:rPr kumimoji="1" lang="en-US" sz="1200" b="1" kern="1200" baseline="0" dirty="0" smtClean="0">
                <a:solidFill>
                  <a:schemeClr val="tx1"/>
                </a:solidFill>
                <a:latin typeface="Times New Roman" pitchFamily="33" charset="0"/>
                <a:ea typeface="+mn-ea"/>
                <a:cs typeface="+mn-cs"/>
              </a:rPr>
              <a:t>single-error-correcting (SEC) code.</a:t>
            </a:r>
          </a:p>
          <a:p>
            <a:r>
              <a:rPr kumimoji="1" lang="en-US" sz="1200" kern="1200" baseline="0" dirty="0" smtClean="0">
                <a:solidFill>
                  <a:schemeClr val="tx1"/>
                </a:solidFill>
                <a:latin typeface="Times New Roman" pitchFamily="33" charset="0"/>
                <a:ea typeface="+mn-ea"/>
                <a:cs typeface="+mn-cs"/>
              </a:rPr>
              <a:t>More commonly, semiconductor memory is equipped with a </a:t>
            </a:r>
            <a:r>
              <a:rPr kumimoji="1" lang="en-US" sz="1200" b="1" kern="1200" baseline="0" dirty="0" smtClean="0">
                <a:solidFill>
                  <a:schemeClr val="tx1"/>
                </a:solidFill>
                <a:latin typeface="Times New Roman" pitchFamily="33" charset="0"/>
                <a:ea typeface="+mn-ea"/>
                <a:cs typeface="+mn-cs"/>
              </a:rPr>
              <a:t>single-error-correcting,</a:t>
            </a:r>
          </a:p>
          <a:p>
            <a:r>
              <a:rPr kumimoji="1" lang="en-US" sz="1200" b="1" kern="1200" baseline="0" dirty="0" smtClean="0">
                <a:solidFill>
                  <a:schemeClr val="tx1"/>
                </a:solidFill>
                <a:latin typeface="Times New Roman" pitchFamily="33" charset="0"/>
                <a:ea typeface="+mn-ea"/>
                <a:cs typeface="+mn-cs"/>
              </a:rPr>
              <a:t>double-error-detecting (SEC-DED) code. </a:t>
            </a:r>
            <a:r>
              <a:rPr kumimoji="1" lang="en-US" sz="1200" b="0" kern="1200" baseline="0" dirty="0" smtClean="0">
                <a:solidFill>
                  <a:schemeClr val="tx1"/>
                </a:solidFill>
                <a:latin typeface="Times New Roman" pitchFamily="33" charset="0"/>
                <a:ea typeface="+mn-ea"/>
                <a:cs typeface="+mn-cs"/>
              </a:rPr>
              <a:t>As Table 5.2 shows, such codes require</a:t>
            </a:r>
          </a:p>
          <a:p>
            <a:r>
              <a:rPr kumimoji="1" lang="en-US" sz="1200" kern="1200" baseline="0" dirty="0" smtClean="0">
                <a:solidFill>
                  <a:schemeClr val="tx1"/>
                </a:solidFill>
                <a:latin typeface="Times New Roman" pitchFamily="33" charset="0"/>
                <a:ea typeface="+mn-ea"/>
                <a:cs typeface="+mn-cs"/>
              </a:rPr>
              <a:t>one additional bit compared with SEC codes.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smtClean="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smtClean="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smtClean="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smtClean="0">
                <a:solidFill>
                  <a:schemeClr val="tx1"/>
                </a:solidFill>
                <a:latin typeface="Times New Roman" pitchFamily="33" charset="0"/>
                <a:ea typeface="+mn-ea"/>
                <a:cs typeface="+mn-cs"/>
              </a:rPr>
              <a:t>diagram is even. The extra parity bit catches the error (f).</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smtClean="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smtClean="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smtClean="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smtClean="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smtClean="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smtClean="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first three columns of Table 5.2</a:t>
            </a:r>
          </a:p>
          <a:p>
            <a:r>
              <a:rPr kumimoji="1" lang="en-US" sz="1200" kern="1200" baseline="0" dirty="0" smtClean="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smtClean="0">
                <a:solidFill>
                  <a:schemeClr val="tx1"/>
                </a:solidFill>
                <a:latin typeface="Times New Roman" pitchFamily="33" charset="0"/>
                <a:ea typeface="+mn-ea"/>
                <a:cs typeface="+mn-cs"/>
              </a:rPr>
              <a:t>word with the following characteristics: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all 0s, no error has been detected.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smtClean="0">
                <a:solidFill>
                  <a:schemeClr val="tx1"/>
                </a:solidFill>
                <a:latin typeface="Times New Roman" pitchFamily="33" charset="0"/>
                <a:ea typeface="+mn-ea"/>
                <a:cs typeface="+mn-cs"/>
              </a:rPr>
              <a:t>occurred in one of the 4 check bits. No correction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smtClean="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smtClean="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26</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smtClean="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smtClean="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smtClean="0">
                <a:solidFill>
                  <a:schemeClr val="tx1"/>
                </a:solidFill>
                <a:latin typeface="Times New Roman" pitchFamily="33" charset="0"/>
                <a:ea typeface="+mn-ea"/>
                <a:cs typeface="+mn-cs"/>
              </a:rPr>
              <a:t>block of main memory remains the DRAM chip, as it has for decades; until</a:t>
            </a:r>
          </a:p>
          <a:p>
            <a:r>
              <a:rPr kumimoji="1" lang="en-US" sz="1200" kern="1200" baseline="0" dirty="0" smtClean="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smtClean="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smtClean="0">
                <a:solidFill>
                  <a:schemeClr val="tx1"/>
                </a:solidFill>
                <a:latin typeface="Times New Roman" pitchFamily="33" charset="0"/>
                <a:ea typeface="+mn-ea"/>
                <a:cs typeface="+mn-cs"/>
              </a:rPr>
              <a:t>and by its interface to the processor’s memory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We have seen that one attack on the performance problem of DRAM</a:t>
            </a:r>
          </a:p>
          <a:p>
            <a:r>
              <a:rPr kumimoji="1" lang="en-US" sz="1200" kern="1200" baseline="0" dirty="0" smtClean="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smtClean="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smtClean="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smtClean="0">
                <a:solidFill>
                  <a:schemeClr val="tx1"/>
                </a:solidFill>
                <a:latin typeface="Times New Roman" pitchFamily="33" charset="0"/>
                <a:ea typeface="+mn-ea"/>
                <a:cs typeface="+mn-cs"/>
              </a:rPr>
              <a:t>returns.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smtClean="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smtClean="0">
                <a:solidFill>
                  <a:schemeClr val="tx1"/>
                </a:solidFill>
                <a:latin typeface="Times New Roman" pitchFamily="33" charset="0"/>
                <a:ea typeface="+mn-ea"/>
                <a:cs typeface="+mn-cs"/>
              </a:rPr>
              <a:t>dominate the market are SDRAM, DDR-DRAM, and RDRAM. Table 5.3</a:t>
            </a:r>
          </a:p>
          <a:p>
            <a:r>
              <a:rPr kumimoji="1" lang="en-US" sz="1200" kern="1200" baseline="0" dirty="0" smtClean="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smtClean="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27</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One of the most widely used forms of DRAM is the </a:t>
            </a:r>
            <a:r>
              <a:rPr kumimoji="1" lang="en-US" sz="1200" b="1" kern="1200" baseline="0" dirty="0" smtClean="0">
                <a:solidFill>
                  <a:schemeClr val="tx1"/>
                </a:solidFill>
                <a:latin typeface="Times New Roman" pitchFamily="33" charset="0"/>
                <a:ea typeface="+mn-ea"/>
                <a:cs typeface="+mn-cs"/>
              </a:rPr>
              <a:t>synchronous DRAM</a:t>
            </a:r>
          </a:p>
          <a:p>
            <a:r>
              <a:rPr kumimoji="1" lang="en-US" sz="1200" b="1" kern="1200" baseline="0" dirty="0" smtClean="0">
                <a:solidFill>
                  <a:schemeClr val="tx1"/>
                </a:solidFill>
                <a:latin typeface="Times New Roman" pitchFamily="33" charset="0"/>
                <a:ea typeface="+mn-ea"/>
                <a:cs typeface="+mn-cs"/>
              </a:rPr>
              <a:t>(SDRAM) </a:t>
            </a:r>
            <a:r>
              <a:rPr kumimoji="1" lang="en-US" sz="1200" b="0" kern="1200" baseline="0" dirty="0" smtClean="0">
                <a:solidFill>
                  <a:schemeClr val="tx1"/>
                </a:solidFill>
                <a:latin typeface="Times New Roman" pitchFamily="33" charset="0"/>
                <a:ea typeface="+mn-ea"/>
                <a:cs typeface="+mn-cs"/>
              </a:rPr>
              <a:t>[VOGL94]. Unlike the traditional DRAM, which is asynchronous, the</a:t>
            </a:r>
          </a:p>
          <a:p>
            <a:r>
              <a:rPr kumimoji="1" lang="en-US" sz="1200" kern="1200" baseline="0" dirty="0" smtClean="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smtClean="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smtClean="0">
                <a:solidFill>
                  <a:schemeClr val="tx1"/>
                </a:solidFill>
                <a:latin typeface="Times New Roman" pitchFamily="33" charset="0"/>
                <a:ea typeface="+mn-ea"/>
                <a:cs typeface="+mn-cs"/>
              </a:rPr>
              <a:t>wait states.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smtClean="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smtClean="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smtClean="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smtClean="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smtClean="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smtClean="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smtClean="0">
                <a:solidFill>
                  <a:schemeClr val="tx1"/>
                </a:solidFill>
                <a:latin typeface="Times New Roman" pitchFamily="33" charset="0"/>
                <a:ea typeface="+mn-ea"/>
                <a:cs typeface="+mn-cs"/>
              </a:rPr>
              <a:t>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smtClean="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smtClean="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smtClean="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smtClean="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5.12 shows the internal logic of IBM’s 64-Mb SDRAM [IBM01], which</a:t>
            </a:r>
          </a:p>
          <a:p>
            <a:r>
              <a:rPr kumimoji="1" lang="en-US" sz="1200" kern="1200" baseline="0" dirty="0" smtClean="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Table 5.4 defines the various pin assignments.</a:t>
            </a:r>
          </a:p>
          <a:p>
            <a:r>
              <a:rPr kumimoji="1" lang="en-US" sz="1200" kern="1200" baseline="0" dirty="0" smtClean="0">
                <a:solidFill>
                  <a:schemeClr val="tx1"/>
                </a:solidFill>
                <a:latin typeface="Times New Roman" pitchFamily="33" charset="0"/>
                <a:ea typeface="+mn-ea"/>
                <a:cs typeface="+mn-cs"/>
              </a:rPr>
              <a:t>The SDRAM employs a burst mode to eliminate the address setup time and</a:t>
            </a:r>
          </a:p>
          <a:p>
            <a:r>
              <a:rPr kumimoji="1" lang="en-US" sz="1200" kern="1200" baseline="0" dirty="0" smtClean="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smtClean="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smtClean="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smtClean="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smtClean="0">
                <a:solidFill>
                  <a:schemeClr val="tx1"/>
                </a:solidFill>
                <a:latin typeface="Times New Roman" pitchFamily="33" charset="0"/>
                <a:ea typeface="+mn-ea"/>
                <a:cs typeface="+mn-cs"/>
              </a:rPr>
              <a:t>architecture that improves opportunities for on-chip parallelism.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smtClean="0">
                <a:solidFill>
                  <a:schemeClr val="tx1"/>
                </a:solidFill>
                <a:latin typeface="Times New Roman" pitchFamily="33" charset="0"/>
                <a:ea typeface="+mn-ea"/>
                <a:cs typeface="+mn-cs"/>
              </a:rPr>
              <a:t>SDRAMs from conventional DRAMs. It provides a mechanism to</a:t>
            </a:r>
          </a:p>
          <a:p>
            <a:r>
              <a:rPr kumimoji="1" lang="en-US" sz="1200" kern="1200" baseline="0" dirty="0" smtClean="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smtClean="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smtClean="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smtClean="0">
                <a:solidFill>
                  <a:schemeClr val="tx1"/>
                </a:solidFill>
                <a:latin typeface="Times New Roman" pitchFamily="33" charset="0"/>
                <a:ea typeface="+mn-ea"/>
                <a:cs typeface="+mn-cs"/>
              </a:rPr>
              <a:t>receipt of a read request and the beginning of data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smtClean="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31</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RDRAM, developed by Rambus [FARM92, CRIS97], has been adopted by Intel</a:t>
            </a:r>
          </a:p>
          <a:p>
            <a:r>
              <a:rPr kumimoji="1" lang="en-US" sz="1200" kern="1200" baseline="0" dirty="0" smtClean="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smtClean="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smtClean="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smtClean="0">
                <a:solidFill>
                  <a:schemeClr val="tx1"/>
                </a:solidFill>
                <a:latin typeface="Times New Roman" pitchFamily="33" charset="0"/>
                <a:ea typeface="+mn-ea"/>
                <a:cs typeface="+mn-cs"/>
              </a:rPr>
              <a:t>The bus can address up to </a:t>
            </a:r>
            <a:r>
              <a:rPr kumimoji="1" lang="en-US" sz="1200" kern="1200" baseline="0" smtClean="0">
                <a:solidFill>
                  <a:schemeClr val="tx1"/>
                </a:solidFill>
                <a:latin typeface="Times New Roman" pitchFamily="33" charset="0"/>
                <a:ea typeface="+mn-ea"/>
                <a:cs typeface="+mn-cs"/>
              </a:rPr>
              <a:t>320 RDRAM </a:t>
            </a:r>
            <a:r>
              <a:rPr kumimoji="1" lang="en-US" sz="1200" kern="1200" baseline="0" dirty="0" smtClean="0">
                <a:solidFill>
                  <a:schemeClr val="tx1"/>
                </a:solidFill>
                <a:latin typeface="Times New Roman" pitchFamily="33" charset="0"/>
                <a:ea typeface="+mn-ea"/>
                <a:cs typeface="+mn-cs"/>
              </a:rPr>
              <a:t>chips and is rated at 1.6 GBps.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special RDRAM bus delivers address and control information using</a:t>
            </a:r>
          </a:p>
          <a:p>
            <a:r>
              <a:rPr kumimoji="1" lang="en-US" sz="1200" kern="1200" baseline="0" dirty="0" smtClean="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smtClean="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smtClean="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smtClean="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smtClean="0">
                <a:solidFill>
                  <a:schemeClr val="tx1"/>
                </a:solidFill>
                <a:latin typeface="Times New Roman" pitchFamily="33" charset="0"/>
                <a:ea typeface="+mn-ea"/>
                <a:cs typeface="+mn-cs"/>
              </a:rPr>
              <a:t>DRAMs, an RDRAM gets a memory request over the high-speed bus. This</a:t>
            </a:r>
          </a:p>
          <a:p>
            <a:r>
              <a:rPr kumimoji="1" lang="en-US" sz="1200" kern="1200" baseline="0" dirty="0" smtClean="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smtClean="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5.14 illustrates the RDRAM layout. The configuration consists of</a:t>
            </a:r>
          </a:p>
          <a:p>
            <a:r>
              <a:rPr kumimoji="1" lang="en-US" sz="1200" kern="1200" baseline="0" dirty="0" smtClean="0">
                <a:solidFill>
                  <a:schemeClr val="tx1"/>
                </a:solidFill>
                <a:latin typeface="Times New Roman" pitchFamily="33" charset="0"/>
                <a:ea typeface="+mn-ea"/>
                <a:cs typeface="+mn-cs"/>
              </a:rPr>
              <a:t>a controller and a number of RDRAM modules connected via a common bus.</a:t>
            </a:r>
          </a:p>
          <a:p>
            <a:r>
              <a:rPr kumimoji="1" lang="en-US" sz="1200" kern="1200" baseline="0" dirty="0" smtClean="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smtClean="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smtClean="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smtClean="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smtClean="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smtClean="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smtClean="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smtClean="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smtClean="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smtClean="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smtClean="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smtClean="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smtClean="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smtClean="0">
                <a:solidFill>
                  <a:schemeClr val="tx1"/>
                </a:solidFill>
                <a:latin typeface="Times New Roman" pitchFamily="33" charset="0"/>
                <a:ea typeface="+mn-ea"/>
                <a:cs typeface="+mn-cs"/>
              </a:rPr>
              <a:t>once on the falling edge.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DDR DRAM was developed by the JEDEC Solid State Technology</a:t>
            </a:r>
          </a:p>
          <a:p>
            <a:r>
              <a:rPr kumimoji="1" lang="en-US" sz="1200" kern="1200" baseline="0" dirty="0" smtClean="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smtClean="0">
                <a:solidFill>
                  <a:schemeClr val="tx1"/>
                </a:solidFill>
                <a:latin typeface="Times New Roman" pitchFamily="33" charset="0"/>
                <a:ea typeface="+mn-ea"/>
                <a:cs typeface="+mn-cs"/>
              </a:rPr>
              <a:t>body. Numerous companies make DDR chips, which are widely used in</a:t>
            </a:r>
          </a:p>
          <a:p>
            <a:r>
              <a:rPr kumimoji="1" lang="en-US" sz="1200" kern="1200" baseline="0" dirty="0" smtClean="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vi-VN" sz="1200" kern="1200" baseline="0" dirty="0" smtClean="0">
                <a:solidFill>
                  <a:schemeClr val="tx1"/>
                </a:solidFill>
                <a:latin typeface="Times New Roman" pitchFamily="33" charset="0"/>
                <a:ea typeface="+mn-ea"/>
                <a:cs typeface="+mn-cs"/>
              </a:rPr>
              <a:t>Công nghệ RAM được chia thành hai công nghệ: động và</a:t>
            </a:r>
          </a:p>
          <a:p>
            <a:r>
              <a:rPr kumimoji="1" lang="vi-VN" sz="1200" kern="1200" baseline="0" dirty="0" smtClean="0">
                <a:solidFill>
                  <a:schemeClr val="tx1"/>
                </a:solidFill>
                <a:latin typeface="Times New Roman" pitchFamily="33" charset="0"/>
                <a:ea typeface="+mn-ea"/>
                <a:cs typeface="+mn-cs"/>
              </a:rPr>
              <a:t>tĩnh. RAM động (DRAM) được tạo ra với các ô lưu trữ dữ liệu khi sạc</a:t>
            </a:r>
          </a:p>
          <a:p>
            <a:r>
              <a:rPr kumimoji="1" lang="vi-VN" sz="1200" kern="1200" baseline="0" dirty="0" smtClean="0">
                <a:solidFill>
                  <a:schemeClr val="tx1"/>
                </a:solidFill>
                <a:latin typeface="Times New Roman" pitchFamily="33" charset="0"/>
                <a:ea typeface="+mn-ea"/>
                <a:cs typeface="+mn-cs"/>
              </a:rPr>
              <a:t>tụ điện. Sự hiện diện hoặc không có điện tích trong tụ điện được hiểu là</a:t>
            </a:r>
          </a:p>
          <a:p>
            <a:r>
              <a:rPr kumimoji="1" lang="vi-VN" sz="1200" kern="1200" baseline="0" dirty="0" smtClean="0">
                <a:solidFill>
                  <a:schemeClr val="tx1"/>
                </a:solidFill>
                <a:latin typeface="Times New Roman" pitchFamily="33" charset="0"/>
                <a:ea typeface="+mn-ea"/>
                <a:cs typeface="+mn-cs"/>
              </a:rPr>
              <a:t>nhị phân 1 hoặc 0. Vì tụ điện có xu hướng phóng điện tự nhiên, động</a:t>
            </a:r>
          </a:p>
          <a:p>
            <a:r>
              <a:rPr kumimoji="1" lang="vi-VN" sz="1200" kern="1200" baseline="0" dirty="0" smtClean="0">
                <a:solidFill>
                  <a:schemeClr val="tx1"/>
                </a:solidFill>
                <a:latin typeface="Times New Roman" pitchFamily="33" charset="0"/>
                <a:ea typeface="+mn-ea"/>
                <a:cs typeface="+mn-cs"/>
              </a:rPr>
              <a:t>RAM yêu cầu sạc mới định kỳ để duy trì lưu trữ dữ liệu. Thời hạn</a:t>
            </a:r>
          </a:p>
          <a:p>
            <a:r>
              <a:rPr kumimoji="1" lang="vi-VN" sz="1200" kern="1200" baseline="0" dirty="0" smtClean="0">
                <a:solidFill>
                  <a:schemeClr val="tx1"/>
                </a:solidFill>
                <a:latin typeface="Times New Roman" pitchFamily="33" charset="0"/>
                <a:ea typeface="+mn-ea"/>
                <a:cs typeface="+mn-cs"/>
              </a:rPr>
              <a:t>động đề cập đến xu hướng này của điện tích dự trữ bị rò rỉ, ngay cả khi có điện</a:t>
            </a:r>
          </a:p>
          <a:p>
            <a:r>
              <a:rPr kumimoji="1" lang="vi-VN" sz="1200" kern="1200" baseline="0" dirty="0" smtClean="0">
                <a:solidFill>
                  <a:schemeClr val="tx1"/>
                </a:solidFill>
                <a:latin typeface="Times New Roman" pitchFamily="33" charset="0"/>
                <a:ea typeface="+mn-ea"/>
                <a:cs typeface="+mn-cs"/>
              </a:rPr>
              <a:t>liên tục áp dụng.</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RAM technology is divided into two technologies: dynamic and</a:t>
            </a:r>
          </a:p>
          <a:p>
            <a:r>
              <a:rPr kumimoji="1" lang="en-US" sz="1200" kern="1200" baseline="0" dirty="0" smtClean="0">
                <a:solidFill>
                  <a:schemeClr val="tx1"/>
                </a:solidFill>
                <a:latin typeface="Times New Roman" pitchFamily="33" charset="0"/>
                <a:ea typeface="+mn-ea"/>
                <a:cs typeface="+mn-cs"/>
              </a:rPr>
              <a:t>static. A </a:t>
            </a:r>
            <a:r>
              <a:rPr kumimoji="1" lang="en-US" sz="1200" b="1" kern="1200" baseline="0" dirty="0" smtClean="0">
                <a:solidFill>
                  <a:schemeClr val="tx1"/>
                </a:solidFill>
                <a:latin typeface="Times New Roman" pitchFamily="33" charset="0"/>
                <a:ea typeface="+mn-ea"/>
                <a:cs typeface="+mn-cs"/>
              </a:rPr>
              <a:t>dynamic RAM (DRAM) </a:t>
            </a:r>
            <a:r>
              <a:rPr kumimoji="1" lang="en-US" sz="1200" b="0" kern="1200" baseline="0" dirty="0" smtClean="0">
                <a:solidFill>
                  <a:schemeClr val="tx1"/>
                </a:solidFill>
                <a:latin typeface="Times New Roman" pitchFamily="33" charset="0"/>
                <a:ea typeface="+mn-ea"/>
                <a:cs typeface="+mn-cs"/>
              </a:rPr>
              <a:t>is made with cells that store data as charge on</a:t>
            </a:r>
          </a:p>
          <a:p>
            <a:r>
              <a:rPr kumimoji="1" lang="en-US" sz="1200" kern="1200" baseline="0" dirty="0" smtClean="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smtClean="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smtClean="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smtClean="0">
                <a:solidFill>
                  <a:schemeClr val="tx1"/>
                </a:solidFill>
                <a:latin typeface="Times New Roman" pitchFamily="33" charset="0"/>
                <a:ea typeface="+mn-ea"/>
                <a:cs typeface="+mn-cs"/>
              </a:rPr>
              <a:t>dynamic </a:t>
            </a:r>
            <a:r>
              <a:rPr kumimoji="1" lang="en-US" sz="1200" i="0" kern="1200" baseline="0" dirty="0" smtClean="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smtClean="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smtClean="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smtClean="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smtClean="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smtClean="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smtClean="0">
                <a:solidFill>
                  <a:schemeClr val="tx1"/>
                </a:solidFill>
                <a:latin typeface="Times New Roman" pitchFamily="33" charset="0"/>
                <a:ea typeface="+mn-ea"/>
                <a:cs typeface="+mn-cs"/>
              </a:rPr>
              <a:t>beyond our scope; see [JACO08] for details.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have been two generations of improvement to the DDR technology.</a:t>
            </a:r>
          </a:p>
          <a:p>
            <a:r>
              <a:rPr kumimoji="1" lang="en-US" sz="1200" kern="1200" baseline="0" dirty="0" smtClean="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smtClean="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smtClean="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smtClean="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smtClean="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smtClean="0">
                <a:solidFill>
                  <a:schemeClr val="tx1"/>
                </a:solidFill>
                <a:latin typeface="Times New Roman" pitchFamily="33" charset="0"/>
                <a:ea typeface="+mn-ea"/>
                <a:cs typeface="+mn-cs"/>
              </a:rPr>
              <a:t>to 8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smtClean="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smtClean="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smtClean="0">
                <a:solidFill>
                  <a:schemeClr val="tx1"/>
                </a:solidFill>
                <a:latin typeface="Times New Roman" pitchFamily="33" charset="0"/>
                <a:ea typeface="+mn-ea"/>
                <a:cs typeface="+mn-cs"/>
              </a:rPr>
              <a:t>smaller rates are achieved.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smtClean="0">
                <a:solidFill>
                  <a:schemeClr val="tx1"/>
                </a:solidFill>
                <a:latin typeface="Times New Roman" pitchFamily="33" charset="0"/>
                <a:ea typeface="+mn-ea"/>
                <a:cs typeface="+mn-cs"/>
              </a:rPr>
              <a:t>Cache DRAM (CDRAM), </a:t>
            </a:r>
            <a:r>
              <a:rPr kumimoji="1" lang="en-US" sz="1200" b="0" kern="1200" baseline="0" dirty="0" smtClean="0">
                <a:solidFill>
                  <a:schemeClr val="tx1"/>
                </a:solidFill>
                <a:latin typeface="Times New Roman" pitchFamily="33" charset="0"/>
                <a:ea typeface="+mn-ea"/>
                <a:cs typeface="+mn-cs"/>
              </a:rPr>
              <a:t>developed by Mitsubishi [HIDA90, ZHAN01], integrates</a:t>
            </a:r>
          </a:p>
          <a:p>
            <a:r>
              <a:rPr kumimoji="1" lang="en-US" sz="1200" kern="1200" baseline="0" dirty="0" smtClean="0">
                <a:solidFill>
                  <a:schemeClr val="tx1"/>
                </a:solidFill>
                <a:latin typeface="Times New Roman" pitchFamily="33" charset="0"/>
                <a:ea typeface="+mn-ea"/>
                <a:cs typeface="+mn-cs"/>
              </a:rPr>
              <a:t>a small SRAM cache (16 Kb) onto a generic DRAM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smtClean="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smtClean="0">
                <a:solidFill>
                  <a:schemeClr val="tx1"/>
                </a:solidFill>
                <a:latin typeface="Times New Roman" pitchFamily="33" charset="0"/>
                <a:ea typeface="+mn-ea"/>
                <a:cs typeface="+mn-cs"/>
              </a:rPr>
              <a:t>is effective for ordinary random access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smtClean="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smtClean="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smtClean="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contrast, a </a:t>
            </a:r>
            <a:r>
              <a:rPr kumimoji="1" lang="en-US" sz="1200" b="1" kern="1200" baseline="0" dirty="0" smtClean="0">
                <a:solidFill>
                  <a:schemeClr val="tx1"/>
                </a:solidFill>
                <a:latin typeface="Times New Roman" pitchFamily="33" charset="0"/>
                <a:ea typeface="+mn-ea"/>
                <a:cs typeface="+mn-cs"/>
              </a:rPr>
              <a:t>static RAM (SRAM) </a:t>
            </a:r>
            <a:r>
              <a:rPr kumimoji="1" lang="en-US" sz="1200" b="0" kern="1200" baseline="0" dirty="0" smtClean="0">
                <a:solidFill>
                  <a:schemeClr val="tx1"/>
                </a:solidFill>
                <a:latin typeface="Times New Roman" pitchFamily="33" charset="0"/>
                <a:ea typeface="+mn-ea"/>
                <a:cs typeface="+mn-cs"/>
              </a:rPr>
              <a:t>is a digital device that uses the</a:t>
            </a:r>
          </a:p>
          <a:p>
            <a:r>
              <a:rPr kumimoji="1" lang="en-US" sz="1200" kern="1200" baseline="0" dirty="0" smtClean="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smtClean="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smtClean="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smtClean="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cross connected in an arrangement that produces a stable logic</a:t>
            </a:r>
          </a:p>
          <a:p>
            <a:r>
              <a:rPr kumimoji="1" lang="en-US" sz="1200" kern="1200" baseline="0" dirty="0" smtClean="0">
                <a:solidFill>
                  <a:schemeClr val="tx1"/>
                </a:solidFill>
                <a:latin typeface="Times New Roman" pitchFamily="33" charset="0"/>
                <a:ea typeface="+mn-ea"/>
                <a:cs typeface="+mn-cs"/>
              </a:rPr>
              <a:t>state. In logic state 1,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high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low; in this state,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off</a:t>
            </a:r>
          </a:p>
          <a:p>
            <a:r>
              <a:rPr kumimoji="1" lang="en-US" sz="1200" kern="1200" baseline="0" dirty="0" smtClean="0">
                <a:solidFill>
                  <a:schemeClr val="tx1"/>
                </a:solidFill>
                <a:latin typeface="Times New Roman" pitchFamily="33" charset="0"/>
                <a:ea typeface="+mn-ea"/>
                <a:cs typeface="+mn-cs"/>
              </a:rPr>
              <a:t>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on. In logic state 0,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low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high; in this state,</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on 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off. Both states are stable as long as the direct</a:t>
            </a:r>
          </a:p>
          <a:p>
            <a:r>
              <a:rPr kumimoji="1" lang="en-US" sz="1200" kern="1200" baseline="0" dirty="0" smtClean="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in the DRAM, the SRAM address line is used to open or close a switch.</a:t>
            </a:r>
          </a:p>
          <a:p>
            <a:r>
              <a:rPr kumimoji="1" lang="en-US" sz="1200" kern="1200" baseline="0" dirty="0" smtClean="0">
                <a:solidFill>
                  <a:schemeClr val="tx1"/>
                </a:solidFill>
                <a:latin typeface="Times New Roman" pitchFamily="33" charset="0"/>
                <a:ea typeface="+mn-ea"/>
                <a:cs typeface="+mn-cs"/>
              </a:rPr>
              <a:t>The address line controls two transistors (T</a:t>
            </a:r>
            <a:r>
              <a:rPr kumimoji="1" lang="en-US" sz="1200" kern="1200" baseline="-25000" dirty="0" smtClean="0">
                <a:solidFill>
                  <a:schemeClr val="tx1"/>
                </a:solidFill>
                <a:latin typeface="Times New Roman" pitchFamily="33" charset="0"/>
                <a:ea typeface="+mn-ea"/>
                <a:cs typeface="+mn-cs"/>
              </a:rPr>
              <a:t>5</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6</a:t>
            </a:r>
            <a:r>
              <a:rPr kumimoji="1" lang="en-US" sz="1200" kern="1200" baseline="0" dirty="0" smtClean="0">
                <a:solidFill>
                  <a:schemeClr val="tx1"/>
                </a:solidFill>
                <a:latin typeface="Times New Roman" pitchFamily="33" charset="0"/>
                <a:ea typeface="+mn-ea"/>
                <a:cs typeface="+mn-cs"/>
              </a:rPr>
              <a:t>). When a signal is applied to</a:t>
            </a:r>
          </a:p>
          <a:p>
            <a:r>
              <a:rPr kumimoji="1" lang="en-US" sz="1200" kern="1200" baseline="0" dirty="0" smtClean="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smtClean="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smtClean="0">
                <a:solidFill>
                  <a:schemeClr val="tx1"/>
                </a:solidFill>
                <a:latin typeface="Times New Roman" pitchFamily="33" charset="0"/>
                <a:ea typeface="+mn-ea"/>
                <a:cs typeface="+mn-cs"/>
              </a:rPr>
              <a:t>is applied to line B. This forces the four transistors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into the proper</a:t>
            </a:r>
          </a:p>
          <a:p>
            <a:r>
              <a:rPr kumimoji="1" lang="en-US" sz="1200" kern="1200" baseline="0" dirty="0" smtClean="0">
                <a:solidFill>
                  <a:schemeClr val="tx1"/>
                </a:solidFill>
                <a:latin typeface="Times New Roman" pitchFamily="33" charset="0"/>
                <a:ea typeface="+mn-ea"/>
                <a:cs typeface="+mn-cs"/>
              </a:rPr>
              <a:t>state. For a read operation, the bit value is read from line B.</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Both static and dynamic RAMs are volatile; that is,</a:t>
            </a:r>
          </a:p>
          <a:p>
            <a:r>
              <a:rPr kumimoji="1" lang="en-US" sz="1200" kern="1200" baseline="0" dirty="0" smtClean="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smtClean="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smtClean="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smtClean="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smtClean="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smtClean="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smtClean="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smtClean="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smtClean="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the name suggests, a </a:t>
            </a:r>
            <a:r>
              <a:rPr kumimoji="1" lang="en-US" sz="1200" b="1" kern="1200" baseline="0" dirty="0" smtClean="0">
                <a:solidFill>
                  <a:schemeClr val="tx1"/>
                </a:solidFill>
                <a:latin typeface="Times New Roman" pitchFamily="33" charset="0"/>
                <a:ea typeface="+mn-ea"/>
                <a:cs typeface="+mn-cs"/>
              </a:rPr>
              <a:t>read-only memory (ROM) </a:t>
            </a:r>
            <a:r>
              <a:rPr kumimoji="1" lang="en-US" sz="1200" b="0" kern="1200" baseline="0" dirty="0" smtClean="0">
                <a:solidFill>
                  <a:schemeClr val="tx1"/>
                </a:solidFill>
                <a:latin typeface="Times New Roman" pitchFamily="33" charset="0"/>
                <a:ea typeface="+mn-ea"/>
                <a:cs typeface="+mn-cs"/>
              </a:rPr>
              <a:t>contains a permanent pattern</a:t>
            </a:r>
          </a:p>
          <a:p>
            <a:r>
              <a:rPr kumimoji="1" lang="en-US" sz="1200" kern="1200" baseline="0" dirty="0" smtClean="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smtClean="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smtClean="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smtClean="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Library subroutines for frequently wanted functions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System programs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Function tables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smtClean="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smtClean="0">
                <a:solidFill>
                  <a:schemeClr val="tx1"/>
                </a:solidFill>
                <a:latin typeface="Times New Roman" pitchFamily="33" charset="0"/>
                <a:ea typeface="+mn-ea"/>
                <a:cs typeface="+mn-cs"/>
              </a:rPr>
              <a:t>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smtClean="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smtClean="0">
                <a:solidFill>
                  <a:schemeClr val="tx1"/>
                </a:solidFill>
                <a:latin typeface="Times New Roman" pitchFamily="33" charset="0"/>
                <a:ea typeface="+mn-ea"/>
                <a:cs typeface="+mn-cs"/>
              </a:rPr>
              <a:t>thousands of copies of a particular ROM are fabricated.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smtClean="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When only a small number of ROMs with a particular memory content is</a:t>
            </a:r>
          </a:p>
          <a:p>
            <a:r>
              <a:rPr kumimoji="1" lang="en-US" sz="1200" kern="1200" baseline="0" dirty="0" smtClean="0">
                <a:solidFill>
                  <a:schemeClr val="tx1"/>
                </a:solidFill>
                <a:latin typeface="Times New Roman" pitchFamily="33" charset="0"/>
                <a:ea typeface="+mn-ea"/>
                <a:cs typeface="+mn-cs"/>
              </a:rPr>
              <a:t>needed, a less expensive alternative is the </a:t>
            </a:r>
            <a:r>
              <a:rPr kumimoji="1" lang="en-US" sz="1200" b="1" kern="1200" baseline="0" dirty="0" smtClean="0">
                <a:solidFill>
                  <a:schemeClr val="tx1"/>
                </a:solidFill>
                <a:latin typeface="Times New Roman" pitchFamily="33" charset="0"/>
                <a:ea typeface="+mn-ea"/>
                <a:cs typeface="+mn-cs"/>
              </a:rPr>
              <a:t>programmable ROM (PROM). </a:t>
            </a:r>
            <a:r>
              <a:rPr kumimoji="1" lang="en-US" sz="1200" b="0" kern="1200" baseline="0" dirty="0" smtClean="0">
                <a:solidFill>
                  <a:schemeClr val="tx1"/>
                </a:solidFill>
                <a:latin typeface="Times New Roman" pitchFamily="33" charset="0"/>
                <a:ea typeface="+mn-ea"/>
                <a:cs typeface="+mn-cs"/>
              </a:rPr>
              <a:t>Like the</a:t>
            </a:r>
          </a:p>
          <a:p>
            <a:r>
              <a:rPr kumimoji="1" lang="en-US" sz="1200" b="0" kern="1200" baseline="0" dirty="0" smtClean="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smtClean="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smtClean="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smtClean="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smtClean="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Another variation on read-only memory is the </a:t>
            </a:r>
            <a:r>
              <a:rPr kumimoji="1" lang="en-US" sz="1200" b="1" kern="1200" baseline="0" dirty="0" smtClean="0">
                <a:solidFill>
                  <a:schemeClr val="tx1"/>
                </a:solidFill>
                <a:latin typeface="Times New Roman" pitchFamily="33" charset="0"/>
                <a:ea typeface="+mn-ea"/>
                <a:cs typeface="+mn-cs"/>
              </a:rPr>
              <a:t>read-mostly memory, </a:t>
            </a:r>
            <a:r>
              <a:rPr kumimoji="1" lang="en-US" sz="1200" b="0" kern="1200" baseline="0" dirty="0" smtClean="0">
                <a:solidFill>
                  <a:schemeClr val="tx1"/>
                </a:solidFill>
                <a:latin typeface="Times New Roman" pitchFamily="33" charset="0"/>
                <a:ea typeface="+mn-ea"/>
                <a:cs typeface="+mn-cs"/>
              </a:rPr>
              <a:t>which is</a:t>
            </a:r>
          </a:p>
          <a:p>
            <a:r>
              <a:rPr kumimoji="1" lang="en-US" sz="1200" kern="1200" baseline="0" dirty="0" smtClean="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smtClean="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smtClean="0">
                <a:solidFill>
                  <a:schemeClr val="tx1"/>
                </a:solidFill>
                <a:latin typeface="Times New Roman" pitchFamily="33" charset="0"/>
                <a:ea typeface="+mn-ea"/>
                <a:cs typeface="+mn-cs"/>
              </a:rPr>
              <a:t>forms of read-mostly memory: EPROM, EEPROM, and flash memory.</a:t>
            </a:r>
          </a:p>
          <a:p>
            <a:endParaRPr lang="en-US" dirty="0" smtClean="0"/>
          </a:p>
          <a:p>
            <a:r>
              <a:rPr kumimoji="1" lang="en-US" sz="1200" kern="1200" baseline="0" dirty="0" smtClean="0">
                <a:solidFill>
                  <a:schemeClr val="tx1"/>
                </a:solidFill>
                <a:latin typeface="Times New Roman" pitchFamily="33" charset="0"/>
                <a:ea typeface="+mn-ea"/>
                <a:cs typeface="+mn-cs"/>
              </a:rPr>
              <a:t>The optically </a:t>
            </a:r>
            <a:r>
              <a:rPr kumimoji="1" lang="en-US" sz="1200" b="1" kern="1200" baseline="0" dirty="0" smtClean="0">
                <a:solidFill>
                  <a:schemeClr val="tx1"/>
                </a:solidFill>
                <a:latin typeface="Times New Roman" pitchFamily="33" charset="0"/>
                <a:ea typeface="+mn-ea"/>
                <a:cs typeface="+mn-cs"/>
              </a:rPr>
              <a:t>erasable programmable read-only memory (EPROM) </a:t>
            </a:r>
            <a:r>
              <a:rPr kumimoji="1" lang="en-US" sz="1200" b="0" kern="1200" baseline="0" dirty="0" smtClean="0">
                <a:solidFill>
                  <a:schemeClr val="tx1"/>
                </a:solidFill>
                <a:latin typeface="Times New Roman" pitchFamily="33" charset="0"/>
                <a:ea typeface="+mn-ea"/>
                <a:cs typeface="+mn-cs"/>
              </a:rPr>
              <a:t>is read</a:t>
            </a:r>
          </a:p>
          <a:p>
            <a:r>
              <a:rPr kumimoji="1" lang="en-US" sz="1200" kern="1200" baseline="0" dirty="0" smtClean="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smtClean="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smtClean="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smtClean="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smtClean="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smtClean="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smtClean="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smtClean="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smtClean="0">
                <a:solidFill>
                  <a:schemeClr val="tx1"/>
                </a:solidFill>
                <a:latin typeface="Times New Roman" pitchFamily="33" charset="0"/>
                <a:ea typeface="+mn-ea"/>
                <a:cs typeface="+mn-cs"/>
              </a:rPr>
              <a:t>update capability.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more attractive form of read-mostly memory is </a:t>
            </a:r>
            <a:r>
              <a:rPr kumimoji="1" lang="en-US" sz="1200" b="1" kern="1200" baseline="0" dirty="0" smtClean="0">
                <a:solidFill>
                  <a:schemeClr val="tx1"/>
                </a:solidFill>
                <a:latin typeface="Times New Roman" pitchFamily="33" charset="0"/>
                <a:ea typeface="+mn-ea"/>
                <a:cs typeface="+mn-cs"/>
              </a:rPr>
              <a:t>electrically erasable programmable</a:t>
            </a:r>
          </a:p>
          <a:p>
            <a:r>
              <a:rPr kumimoji="1" lang="en-US" sz="1200" b="1" kern="1200" baseline="0" dirty="0" smtClean="0">
                <a:solidFill>
                  <a:schemeClr val="tx1"/>
                </a:solidFill>
                <a:latin typeface="Times New Roman" pitchFamily="33" charset="0"/>
                <a:ea typeface="+mn-ea"/>
                <a:cs typeface="+mn-cs"/>
              </a:rPr>
              <a:t>read-only memory (EEPROM). </a:t>
            </a:r>
            <a:r>
              <a:rPr kumimoji="1" lang="en-US" sz="1200" b="0" kern="1200" baseline="0" dirty="0" smtClean="0">
                <a:solidFill>
                  <a:schemeClr val="tx1"/>
                </a:solidFill>
                <a:latin typeface="Times New Roman" pitchFamily="33" charset="0"/>
                <a:ea typeface="+mn-ea"/>
                <a:cs typeface="+mn-cs"/>
              </a:rPr>
              <a:t>This is a read-mostly memory that can</a:t>
            </a:r>
          </a:p>
          <a:p>
            <a:r>
              <a:rPr kumimoji="1" lang="en-US" sz="1200" kern="1200" baseline="0" dirty="0" smtClean="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smtClean="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smtClean="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smtClean="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smtClean="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smtClean="0">
                <a:solidFill>
                  <a:schemeClr val="tx1"/>
                </a:solidFill>
                <a:latin typeface="Times New Roman" pitchFamily="33" charset="0"/>
                <a:ea typeface="+mn-ea"/>
                <a:cs typeface="+mn-cs"/>
              </a:rPr>
              <a:t>than EPROM and also is less dense, supporting fewer bits per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form of semiconductor memory is </a:t>
            </a:r>
            <a:r>
              <a:rPr kumimoji="1" lang="en-US" sz="1200" b="1" kern="1200" baseline="0" dirty="0" smtClean="0">
                <a:solidFill>
                  <a:schemeClr val="tx1"/>
                </a:solidFill>
                <a:latin typeface="Times New Roman" pitchFamily="33" charset="0"/>
                <a:ea typeface="+mn-ea"/>
                <a:cs typeface="+mn-cs"/>
              </a:rPr>
              <a:t>flash memory </a:t>
            </a:r>
            <a:r>
              <a:rPr kumimoji="1" lang="en-US" sz="1200" b="0" kern="1200" baseline="0" dirty="0" smtClean="0">
                <a:solidFill>
                  <a:schemeClr val="tx1"/>
                </a:solidFill>
                <a:latin typeface="Times New Roman" pitchFamily="33" charset="0"/>
                <a:ea typeface="+mn-ea"/>
                <a:cs typeface="+mn-cs"/>
              </a:rPr>
              <a:t>(so named because</a:t>
            </a:r>
          </a:p>
          <a:p>
            <a:r>
              <a:rPr kumimoji="1" lang="en-US" sz="1200" kern="1200" baseline="0" dirty="0" smtClean="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smtClean="0">
                <a:solidFill>
                  <a:schemeClr val="tx1"/>
                </a:solidFill>
                <a:latin typeface="Times New Roman" pitchFamily="33" charset="0"/>
                <a:ea typeface="+mn-ea"/>
                <a:cs typeface="+mn-cs"/>
              </a:rPr>
              <a:t>flash memory is intermediate between EPROM and EEPROM in both cost and</a:t>
            </a:r>
          </a:p>
          <a:p>
            <a:r>
              <a:rPr kumimoji="1" lang="en-US" sz="1200" kern="1200" baseline="0" dirty="0" smtClean="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smtClean="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smtClean="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smtClean="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smtClean="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smtClean="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smtClean="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smtClean="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smtClean="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smtClean="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smtClean="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smtClean="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smtClean="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smtClean="0">
                <a:solidFill>
                  <a:schemeClr val="tx1"/>
                </a:solidFill>
                <a:latin typeface="Times New Roman" pitchFamily="33" charset="0"/>
                <a:ea typeface="+mn-ea"/>
                <a:cs typeface="+mn-cs"/>
              </a:rPr>
              <a:t>2</a:t>
            </a:r>
            <a:r>
              <a:rPr kumimoji="1" lang="en-US" sz="1200" i="1" kern="1200" baseline="0" dirty="0" smtClean="0">
                <a:solidFill>
                  <a:schemeClr val="tx1"/>
                </a:solidFill>
                <a:latin typeface="Times New Roman" pitchFamily="33" charset="0"/>
                <a:ea typeface="+mn-ea"/>
                <a:cs typeface="+mn-cs"/>
              </a:rPr>
              <a:t>W</a:t>
            </a:r>
          </a:p>
          <a:p>
            <a:r>
              <a:rPr kumimoji="1" lang="en-US" sz="1200" kern="1200" baseline="0" dirty="0" smtClean="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smtClean="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smtClean="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smtClean="0">
                <a:solidFill>
                  <a:schemeClr val="tx1"/>
                </a:solidFill>
                <a:latin typeface="Times New Roman" pitchFamily="33" charset="0"/>
                <a:ea typeface="+mn-ea"/>
                <a:cs typeface="+mn-cs"/>
              </a:rPr>
              <a:t>depending on the bit pattern on the 11 input lines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2048).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smtClean="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smtClean="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smtClean="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smtClean="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smtClean="0">
                <a:solidFill>
                  <a:schemeClr val="tx1"/>
                </a:solidFill>
                <a:latin typeface="Times New Roman" pitchFamily="33" charset="0"/>
                <a:ea typeface="+mn-ea"/>
                <a:cs typeface="+mn-cs"/>
              </a:rPr>
              <a:t>selects which row of cells is used for reading or writing.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smtClean="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Note that there are only 11 address lines (A0–A10), half the number you</a:t>
            </a:r>
          </a:p>
          <a:p>
            <a:r>
              <a:rPr kumimoji="1" lang="en-US" sz="1200" kern="1200" baseline="0" dirty="0" smtClean="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smtClean="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smtClean="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smtClean="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smtClean="0">
                <a:solidFill>
                  <a:schemeClr val="tx1"/>
                </a:solidFill>
                <a:latin typeface="Times New Roman" pitchFamily="33" charset="0"/>
                <a:ea typeface="+mn-ea"/>
                <a:cs typeface="+mn-cs"/>
              </a:rPr>
              <a:t>presented for the column address.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smtClean="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smtClean="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smtClean="0">
                <a:solidFill>
                  <a:schemeClr val="tx1"/>
                </a:solidFill>
                <a:latin typeface="Times New Roman" pitchFamily="33" charset="0"/>
                <a:ea typeface="+mn-ea"/>
                <a:cs typeface="+mn-cs"/>
              </a:rPr>
              <a:t>of the chip memory grows by a factor of 4.</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smtClean="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smtClean="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smtClean="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smtClean="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smtClean="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1/27/2021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1/27/2021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1/27/2021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1/27/2021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1/27/2021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1/27/2021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1/27/2021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1/27/2021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1/27/2021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comments" Target="../comments/comment9.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comments" Target="../comments/commen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smtClean="0"/>
              <a:t>William Stallings,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smtClean="0">
                <a:ln>
                  <a:noFill/>
                </a:ln>
                <a:solidFill>
                  <a:srgbClr val="002060"/>
                </a:solidFill>
                <a:effectLst/>
                <a:uLnTx/>
                <a:uFillTx/>
                <a:latin typeface="+mn-lt"/>
                <a:ea typeface="+mn-ea"/>
                <a:cs typeface="+mn-cs"/>
              </a:rPr>
              <a:t>Internal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smtClean="0">
                <a:effectLst>
                  <a:outerShdw blurRad="38100" dist="38100" dir="2700000" algn="tl">
                    <a:srgbClr val="000000">
                      <a:alpha val="43137"/>
                    </a:srgbClr>
                  </a:outerShdw>
                </a:effectLst>
              </a:rPr>
              <a:t>Read Only Memory (ROM)</a:t>
            </a:r>
            <a:endParaRPr lang="en-US" dirty="0">
              <a:effectLst>
                <a:outerShdw blurRad="38100" dist="38100" dir="2700000" algn="tl">
                  <a:srgbClr val="000000">
                    <a:alpha val="43137"/>
                  </a:srgbClr>
                </a:outerShdw>
              </a:effectLst>
            </a:endParaRP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smtClean="0">
                <a:solidFill>
                  <a:srgbClr val="002060"/>
                </a:solidFill>
              </a:rPr>
              <a:t>Contains a permanent pattern of data that cannot be  changed or added to</a:t>
            </a:r>
          </a:p>
          <a:p>
            <a:r>
              <a:rPr lang="en-US" sz="2400" dirty="0" smtClean="0">
                <a:solidFill>
                  <a:srgbClr val="002060"/>
                </a:solidFill>
              </a:rPr>
              <a:t>No power source is required to maintain the bit values in memory</a:t>
            </a:r>
          </a:p>
          <a:p>
            <a:r>
              <a:rPr lang="en-US" sz="2400" dirty="0" smtClean="0">
                <a:solidFill>
                  <a:srgbClr val="002060"/>
                </a:solidFill>
              </a:rPr>
              <a:t>Data or program is permanently in main memory and never needs to be loaded from a secondary storage device</a:t>
            </a:r>
          </a:p>
          <a:p>
            <a:r>
              <a:rPr lang="en-US" sz="2400" dirty="0" smtClean="0">
                <a:solidFill>
                  <a:srgbClr val="002060"/>
                </a:solidFill>
              </a:rPr>
              <a:t>Data is actually wired into the chip as part of the fabrication process</a:t>
            </a:r>
          </a:p>
          <a:p>
            <a:pPr lvl="1"/>
            <a:r>
              <a:rPr lang="en-US" sz="2000" dirty="0" smtClean="0">
                <a:solidFill>
                  <a:srgbClr val="FF0000"/>
                </a:solidFill>
              </a:rPr>
              <a:t>Disadvantages of this:</a:t>
            </a:r>
          </a:p>
          <a:p>
            <a:pPr lvl="2"/>
            <a:r>
              <a:rPr lang="en-US" sz="2000" dirty="0" smtClean="0">
                <a:solidFill>
                  <a:srgbClr val="FF0000"/>
                </a:solidFill>
              </a:rPr>
              <a:t>No room for error, if one bit is wrong the whole batch of ROMs must be thrown out</a:t>
            </a:r>
          </a:p>
          <a:p>
            <a:pPr lvl="2"/>
            <a:r>
              <a:rPr lang="en-US" sz="2000" dirty="0" smtClean="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Programmable ROM (PROM)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144963"/>
          </a:xfrm>
        </p:spPr>
        <p:txBody>
          <a:bodyPr>
            <a:noAutofit/>
          </a:bodyPr>
          <a:lstStyle/>
          <a:p>
            <a:r>
              <a:rPr lang="en-US" sz="2400" dirty="0" smtClean="0">
                <a:solidFill>
                  <a:srgbClr val="002060"/>
                </a:solidFill>
              </a:rPr>
              <a:t>Less expensive alternative</a:t>
            </a:r>
          </a:p>
          <a:p>
            <a:r>
              <a:rPr lang="en-US" sz="2400" dirty="0" smtClean="0">
                <a:solidFill>
                  <a:srgbClr val="002060"/>
                </a:solidFill>
              </a:rPr>
              <a:t>Nonvolatile and may be written into only once</a:t>
            </a:r>
          </a:p>
          <a:p>
            <a:r>
              <a:rPr lang="en-US" sz="2400" dirty="0" smtClean="0">
                <a:solidFill>
                  <a:srgbClr val="002060"/>
                </a:solidFill>
              </a:rPr>
              <a:t>Writing process is performed electrically and may be performed by supplier or customer at a time later than the original chip fabrication</a:t>
            </a:r>
          </a:p>
          <a:p>
            <a:r>
              <a:rPr lang="en-US" sz="2400" dirty="0" smtClean="0">
                <a:solidFill>
                  <a:srgbClr val="002060"/>
                </a:solidFill>
              </a:rPr>
              <a:t>Special equipment is required for the writing process</a:t>
            </a:r>
          </a:p>
          <a:p>
            <a:r>
              <a:rPr lang="en-US" sz="2400" dirty="0" smtClean="0">
                <a:solidFill>
                  <a:srgbClr val="002060"/>
                </a:solidFill>
              </a:rPr>
              <a:t>Provides flexibility and convenience</a:t>
            </a:r>
          </a:p>
          <a:p>
            <a:r>
              <a:rPr lang="en-US" sz="2400" dirty="0" smtClean="0">
                <a:solidFill>
                  <a:srgbClr val="002060"/>
                </a:solidFill>
              </a:rPr>
              <a:t>Attractive for high volume production runs </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smtClean="0">
                <a:effectLst>
                  <a:outerShdw blurRad="38100" dist="38100" dir="2700000" algn="tl">
                    <a:srgbClr val="000000">
                      <a:alpha val="43137"/>
                    </a:srgbClr>
                  </a:outerShdw>
                </a:effectLst>
                <a:latin typeface="+mn-lt"/>
              </a:rPr>
              <a:t>Read-Mostly Memory</a:t>
            </a:r>
            <a:endParaRPr lang="en-US" sz="4000" dirty="0">
              <a:effectLst>
                <a:outerShdw blurRad="38100" dist="38100" dir="2700000" algn="tl">
                  <a:srgbClr val="000000">
                    <a:alpha val="43137"/>
                  </a:srgbClr>
                </a:outerShdw>
              </a:effectLst>
              <a:latin typeface="+mn-lt"/>
            </a:endParaRP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Address lines</a:t>
            </a:r>
            <a:endParaRPr lang="en-US" sz="1200" b="1" dirty="0">
              <a:solidFill>
                <a:srgbClr val="002060"/>
              </a:solidFill>
            </a:endParaRP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Data lines</a:t>
            </a:r>
            <a:endParaRPr lang="en-US" sz="1200" b="1" dirty="0">
              <a:solidFill>
                <a:srgbClr val="002060"/>
              </a:solidFill>
            </a:endParaRP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smtClean="0">
                <a:solidFill>
                  <a:srgbClr val="002060"/>
                </a:solidFill>
              </a:rPr>
              <a:t>MUl</a:t>
            </a:r>
            <a:r>
              <a:rPr lang="en-US" sz="1200" b="1" dirty="0" smtClean="0">
                <a:solidFill>
                  <a:srgbClr val="002060"/>
                </a:solidFill>
              </a:rPr>
              <a:t>tiple</a:t>
            </a:r>
            <a:r>
              <a:rPr lang="en-US" sz="1200" b="1" u="sng" dirty="0" smtClean="0">
                <a:solidFill>
                  <a:srgbClr val="002060"/>
                </a:solidFill>
              </a:rPr>
              <a:t>X</a:t>
            </a:r>
            <a:r>
              <a:rPr lang="en-US" sz="1200" b="1" dirty="0" smtClean="0">
                <a:solidFill>
                  <a:srgbClr val="002060"/>
                </a:solidFill>
              </a:rPr>
              <a:t>er </a:t>
            </a:r>
            <a:r>
              <a:rPr lang="en-US" sz="1200" dirty="0" smtClean="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Figure 5.5</a:t>
            </a:r>
            <a:endParaRPr lang="en-US" dirty="0">
              <a:solidFill>
                <a:schemeClr val="tx2"/>
              </a:solidFill>
              <a:effectLst>
                <a:outerShdw blurRad="38100" dist="38100" dir="2700000" algn="tl">
                  <a:srgbClr val="000000">
                    <a:alpha val="43137"/>
                  </a:srgbClr>
                </a:outerShdw>
              </a:effectLst>
              <a:latin typeface="+mn-lt"/>
            </a:endParaRP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256-KByte </a:t>
            </a:r>
          </a:p>
          <a:p>
            <a:pPr algn="ctr"/>
            <a:r>
              <a:rPr lang="en-US" dirty="0" smtClean="0">
                <a:solidFill>
                  <a:schemeClr val="bg1"/>
                </a:solidFill>
                <a:effectLst>
                  <a:outerShdw blurRad="38100" dist="38100" dir="2700000" algn="tl">
                    <a:srgbClr val="000000">
                      <a:alpha val="43137"/>
                    </a:srgbClr>
                  </a:outerShdw>
                </a:effectLst>
                <a:latin typeface="+mn-lt"/>
              </a:rPr>
              <a:t>Memory </a:t>
            </a:r>
          </a:p>
          <a:p>
            <a:pPr algn="ctr"/>
            <a:r>
              <a:rPr lang="en-US" dirty="0" smtClean="0">
                <a:solidFill>
                  <a:schemeClr val="bg1"/>
                </a:solidFill>
                <a:effectLst>
                  <a:outerShdw blurRad="38100" dist="38100" dir="2700000" algn="tl">
                    <a:srgbClr val="000000">
                      <a:alpha val="43137"/>
                    </a:srgbClr>
                  </a:outerShdw>
                </a:effectLst>
                <a:latin typeface="+mn-lt"/>
              </a:rPr>
              <a:t>Organization</a:t>
            </a:r>
            <a:endParaRPr lang="en-US" dirty="0">
              <a:solidFill>
                <a:schemeClr val="bg1"/>
              </a:solidFill>
              <a:effectLst>
                <a:outerShdw blurRad="38100" dist="38100" dir="2700000" algn="tl">
                  <a:srgbClr val="000000">
                    <a:alpha val="43137"/>
                  </a:srgbClr>
                </a:outerShdw>
              </a:effectLst>
              <a:latin typeface="+mn-lt"/>
            </a:endParaRP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smtClean="0"/>
              <a:t>1chip: 512*512= 2</a:t>
            </a:r>
            <a:r>
              <a:rPr lang="en-US" baseline="30000" smtClean="0"/>
              <a:t>18</a:t>
            </a:r>
            <a:r>
              <a:rPr lang="en-US" smtClean="0"/>
              <a:t> bits  </a:t>
            </a:r>
          </a:p>
          <a:p>
            <a:r>
              <a:rPr lang="en-US" smtClean="0"/>
              <a:t>                         =256kb</a:t>
            </a:r>
          </a:p>
          <a:p>
            <a:r>
              <a:rPr lang="en-US" smtClean="0"/>
              <a:t>8 chips </a:t>
            </a:r>
            <a:r>
              <a:rPr lang="en-US" smtClean="0">
                <a:sym typeface="Wingdings" pitchFamily="2" charset="2"/>
              </a:rPr>
              <a:t> 256KB</a:t>
            </a:r>
          </a:p>
          <a:p>
            <a:r>
              <a:rPr lang="en-US" smtClean="0">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MAR</a:t>
            </a:r>
            <a:endParaRPr lang="en-US" sz="1600"/>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a:t>
            </a:r>
            <a:r>
              <a:rPr lang="en-GB" dirty="0" smtClean="0">
                <a:effectLst>
                  <a:outerShdw blurRad="38100" dist="38100" dir="2700000" algn="tl">
                    <a:srgbClr val="000000">
                      <a:alpha val="43137"/>
                    </a:srgbClr>
                  </a:outerShdw>
                </a:effectLst>
              </a:rPr>
              <a:t>Organization</a:t>
            </a:r>
            <a:endParaRPr lang="en-GB"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smtClean="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smtClean="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smtClean="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smtClean="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smtClean="0"/>
              <a:t>Data buffer</a:t>
            </a:r>
            <a:endParaRPr lang="en-US" sz="140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8"/>
          <a:srcRect/>
          <a:stretch>
            <a:fillRect/>
          </a:stretch>
        </p:blipFill>
        <p:spPr bwMode="auto">
          <a:xfrm>
            <a:off x="0" y="4198090"/>
            <a:ext cx="3546546" cy="26599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smtClean="0">
                <a:effectLst>
                  <a:outerShdw blurRad="38100" dist="38100" dir="2700000" algn="tl">
                    <a:srgbClr val="000000">
                      <a:alpha val="43137"/>
                    </a:srgbClr>
                  </a:outerShdw>
                </a:effectLst>
              </a:rPr>
              <a:t>5.2- Error </a:t>
            </a:r>
            <a:r>
              <a:rPr lang="en-US" dirty="0">
                <a:effectLst>
                  <a:outerShdw blurRad="38100" dist="38100" dir="2700000" algn="tl">
                    <a:srgbClr val="000000">
                      <a:alpha val="43137"/>
                    </a:srgbClr>
                  </a:outerShdw>
                </a:effectLst>
              </a:rPr>
              <a:t>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a:t>
            </a:r>
            <a:r>
              <a:rPr lang="en-US" dirty="0" smtClean="0">
                <a:solidFill>
                  <a:srgbClr val="002060"/>
                </a:solidFill>
              </a:rPr>
              <a:t> physical defect (khuyết tật). </a:t>
            </a:r>
          </a:p>
          <a:p>
            <a:pPr lvl="1"/>
            <a:r>
              <a:rPr lang="en-US" dirty="0" smtClean="0">
                <a:solidFill>
                  <a:srgbClr val="002060"/>
                </a:solidFill>
              </a:rPr>
              <a:t>Memory cell or cells affected cannot reliably store data but become stuck at 0 or 1 or switch erratically between 0 and 1</a:t>
            </a:r>
          </a:p>
          <a:p>
            <a:pPr lvl="1"/>
            <a:r>
              <a:rPr lang="en-US" b="1" dirty="0" smtClean="0">
                <a:solidFill>
                  <a:srgbClr val="FF0000"/>
                </a:solidFill>
              </a:rPr>
              <a:t>Can be caused by</a:t>
            </a:r>
            <a:r>
              <a:rPr lang="en-US" b="1" dirty="0" smtClean="0">
                <a:solidFill>
                  <a:srgbClr val="002060"/>
                </a:solidFill>
              </a:rPr>
              <a:t>: </a:t>
            </a:r>
          </a:p>
          <a:p>
            <a:pPr lvl="2"/>
            <a:r>
              <a:rPr lang="en-US" dirty="0" smtClean="0">
                <a:solidFill>
                  <a:srgbClr val="002060"/>
                </a:solidFill>
              </a:rPr>
              <a:t>Harsh (khắc nghiệt) environmental abuse(sự ngược đãi)</a:t>
            </a:r>
          </a:p>
          <a:p>
            <a:pPr lvl="2"/>
            <a:r>
              <a:rPr lang="en-US" dirty="0" smtClean="0">
                <a:solidFill>
                  <a:srgbClr val="002060"/>
                </a:solidFill>
              </a:rPr>
              <a:t>Manufacturing defects</a:t>
            </a:r>
          </a:p>
          <a:p>
            <a:pPr lvl="2"/>
            <a:r>
              <a:rPr lang="en-US" dirty="0" smtClean="0">
                <a:solidFill>
                  <a:srgbClr val="002060"/>
                </a:solidFill>
              </a:rPr>
              <a:t>Wear (hao mòn)</a:t>
            </a:r>
          </a:p>
          <a:p>
            <a:r>
              <a:rPr lang="en-US" b="1" dirty="0">
                <a:solidFill>
                  <a:srgbClr val="0000CC"/>
                </a:solidFill>
              </a:rPr>
              <a:t>Soft Error</a:t>
            </a:r>
          </a:p>
          <a:p>
            <a:pPr lvl="1"/>
            <a:r>
              <a:rPr lang="en-US" dirty="0">
                <a:solidFill>
                  <a:srgbClr val="002060"/>
                </a:solidFill>
              </a:rPr>
              <a:t>Random, non-</a:t>
            </a:r>
            <a:r>
              <a:rPr lang="en-US" dirty="0" smtClean="0">
                <a:solidFill>
                  <a:srgbClr val="002060"/>
                </a:solidFill>
              </a:rPr>
              <a:t>destructive event that alters the contents of one or more memory cells </a:t>
            </a:r>
          </a:p>
          <a:p>
            <a:pPr lvl="1"/>
            <a:r>
              <a:rPr lang="en-US" dirty="0">
                <a:solidFill>
                  <a:srgbClr val="002060"/>
                </a:solidFill>
              </a:rPr>
              <a:t>No permanent damage to </a:t>
            </a:r>
            <a:r>
              <a:rPr lang="en-US" dirty="0" smtClean="0">
                <a:solidFill>
                  <a:srgbClr val="002060"/>
                </a:solidFill>
              </a:rPr>
              <a:t>memory</a:t>
            </a:r>
          </a:p>
          <a:p>
            <a:pPr lvl="1"/>
            <a:r>
              <a:rPr lang="en-US" b="1" dirty="0" smtClean="0">
                <a:solidFill>
                  <a:srgbClr val="0000CC"/>
                </a:solidFill>
              </a:rPr>
              <a:t>Can be caused by</a:t>
            </a:r>
            <a:r>
              <a:rPr lang="en-US" dirty="0" smtClean="0">
                <a:solidFill>
                  <a:srgbClr val="002060"/>
                </a:solidFill>
              </a:rPr>
              <a:t>: </a:t>
            </a:r>
          </a:p>
          <a:p>
            <a:pPr lvl="2"/>
            <a:r>
              <a:rPr lang="en-US" dirty="0" smtClean="0">
                <a:solidFill>
                  <a:srgbClr val="002060"/>
                </a:solidFill>
              </a:rPr>
              <a:t>Power supply problems</a:t>
            </a:r>
          </a:p>
          <a:p>
            <a:pPr lvl="2"/>
            <a:r>
              <a:rPr lang="en-US" dirty="0" smtClean="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smtClean="0">
                <a:solidFill>
                  <a:schemeClr val="bg1"/>
                </a:solidFill>
              </a:rPr>
              <a:t>Alpha particles: Phenomenon in which 2 protons and 2 neutrons  bound together into a particle identical to a helium nucleus (Wiki for  more details).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smtClean="0">
                <a:effectLst>
                  <a:outerShdw blurRad="38100" dist="38100" dir="2700000" algn="tl">
                    <a:srgbClr val="000000">
                      <a:alpha val="43137"/>
                    </a:srgbClr>
                  </a:outerShdw>
                </a:effectLst>
              </a:rPr>
              <a:t>Error </a:t>
            </a:r>
            <a:r>
              <a:rPr lang="en-US" dirty="0">
                <a:effectLst>
                  <a:outerShdw blurRad="38100" dist="38100" dir="2700000" algn="tl">
                    <a:srgbClr val="000000">
                      <a:alpha val="43137"/>
                    </a:srgbClr>
                  </a:outerShdw>
                </a:effectLst>
              </a:rPr>
              <a:t>Correcting </a:t>
            </a:r>
            <a:r>
              <a:rPr lang="en-US" dirty="0" smtClean="0">
                <a:effectLst>
                  <a:outerShdw blurRad="38100" dist="38100" dir="2700000" algn="tl">
                    <a:srgbClr val="000000">
                      <a:alpha val="43137"/>
                    </a:srgbClr>
                  </a:outerShdw>
                </a:effectLst>
              </a:rPr>
              <a:t>Code (ECC) </a:t>
            </a:r>
            <a:r>
              <a:rPr lang="en-US" dirty="0">
                <a:effectLst>
                  <a:outerShdw blurRad="38100" dist="38100" dir="2700000" algn="tl">
                    <a:srgbClr val="000000">
                      <a:alpha val="43137"/>
                    </a:srgbClr>
                  </a:outerShdw>
                </a:effectLst>
              </a:rPr>
              <a:t>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bits</a:t>
            </a:r>
            <a:endParaRPr lang="en-US" sz="1600" dirty="0">
              <a:solidFill>
                <a:schemeClr val="tx1"/>
              </a:solidFill>
            </a:endParaRP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M+K</a:t>
            </a:r>
            <a:endParaRPr lang="en-US" sz="1600" i="1" dirty="0">
              <a:solidFill>
                <a:schemeClr val="tx1"/>
              </a:solidFill>
            </a:endParaRP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smtClean="0"/>
              <a:t>• No errors are detected. The fetched data bits are sent out.</a:t>
            </a:r>
          </a:p>
          <a:p>
            <a:r>
              <a:rPr kumimoji="1" lang="en-US" sz="2000" dirty="0" smtClean="0"/>
              <a:t>• An error is detected, and it is possible to correct the error. The data bits plus </a:t>
            </a:r>
            <a:r>
              <a:rPr kumimoji="1" lang="en-US" sz="2000" b="1" dirty="0" smtClean="0"/>
              <a:t>error correction </a:t>
            </a:r>
            <a:r>
              <a:rPr kumimoji="1" lang="en-US" sz="2000" dirty="0" smtClean="0"/>
              <a:t>bits are fed into a corrector, which produces a corrected set of </a:t>
            </a:r>
            <a:r>
              <a:rPr kumimoji="1" lang="en-US" sz="2000" i="1" dirty="0" smtClean="0"/>
              <a:t>M </a:t>
            </a:r>
            <a:r>
              <a:rPr kumimoji="1" lang="en-US" sz="2000" dirty="0" smtClean="0"/>
              <a:t>bits to be sent out</a:t>
            </a:r>
            <a:r>
              <a:rPr kumimoji="1" lang="en-US" sz="2000" i="1" dirty="0" smtClean="0"/>
              <a:t>.</a:t>
            </a:r>
          </a:p>
          <a:p>
            <a:r>
              <a:rPr kumimoji="1" lang="en-US" sz="2000" dirty="0" smtClean="0"/>
              <a:t>• An error is detected, but it is not possible to correct it. This condition is reported.</a:t>
            </a:r>
          </a:p>
          <a:p>
            <a:r>
              <a:rPr kumimoji="1" lang="en-US" sz="2000" i="1" dirty="0" smtClean="0"/>
              <a:t>Next slide: An example for ECC function</a:t>
            </a:r>
            <a:r>
              <a:rPr kumimoji="1" lang="en-US" sz="2000" dirty="0" smtClean="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Write</a:t>
              </a:r>
              <a:endParaRPr lang="en-US" sz="1800" b="1" dirty="0"/>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Read</a:t>
              </a:r>
              <a:endParaRPr lang="en-US" sz="1800" b="1" dirty="0"/>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No error/Correctable</a:t>
              </a:r>
              <a:endParaRPr lang="en-US" sz="1600" dirty="0">
                <a:solidFill>
                  <a:schemeClr val="tx1"/>
                </a:solidFill>
              </a:endParaRP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smtClean="0">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smtClean="0"/>
              <a:t>• The XOR operation is ussually used in ECC functions</a:t>
            </a:r>
          </a:p>
          <a:p>
            <a:pPr>
              <a:buFont typeface="Arial" pitchFamily="34" charset="0"/>
              <a:buChar char="•"/>
            </a:pPr>
            <a:r>
              <a:rPr kumimoji="1" lang="en-US" smtClean="0"/>
              <a:t> The most simple data for checking is the original data </a:t>
            </a:r>
            <a:r>
              <a:rPr kumimoji="1" lang="en-US" smtClean="0">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smtClean="0">
                <a:sym typeface="Wingdings" pitchFamily="2" charset="2"/>
              </a:rPr>
              <a:t>  XORs some bits of M-bit original data to K-bit ECC will decrease memory size.</a:t>
            </a:r>
          </a:p>
          <a:p>
            <a:pPr>
              <a:buFont typeface="Arial" pitchFamily="34" charset="0"/>
              <a:buChar char="•"/>
            </a:pPr>
            <a:r>
              <a:rPr kumimoji="1" lang="en-US" smtClean="0">
                <a:sym typeface="Wingdings" pitchFamily="2" charset="2"/>
              </a:rPr>
              <a:t>Examples:</a:t>
            </a:r>
          </a:p>
          <a:p>
            <a:r>
              <a:rPr kumimoji="1" lang="en-US" smtClean="0">
                <a:sym typeface="Wingdings" pitchFamily="2" charset="2"/>
              </a:rPr>
              <a:t>  8 bits  3 bits:      </a:t>
            </a:r>
            <a:r>
              <a:rPr kumimoji="1" lang="en-US" sz="3200" b="1" u="sng" smtClean="0">
                <a:solidFill>
                  <a:srgbClr val="FF0000"/>
                </a:solidFill>
                <a:sym typeface="Wingdings" pitchFamily="2" charset="2"/>
              </a:rPr>
              <a:t>010</a:t>
            </a:r>
            <a:r>
              <a:rPr kumimoji="1" lang="en-US" sz="3200" b="1" u="sng" smtClean="0">
                <a:solidFill>
                  <a:srgbClr val="0070C0"/>
                </a:solidFill>
                <a:sym typeface="Wingdings" pitchFamily="2" charset="2"/>
              </a:rPr>
              <a:t>101</a:t>
            </a:r>
            <a:r>
              <a:rPr kumimoji="1" lang="en-US" sz="3200" b="1" u="sng" smtClean="0">
                <a:solidFill>
                  <a:srgbClr val="008000"/>
                </a:solidFill>
                <a:sym typeface="Wingdings" pitchFamily="2" charset="2"/>
              </a:rPr>
              <a:t>10</a:t>
            </a:r>
            <a:r>
              <a:rPr kumimoji="1" lang="en-US" sz="3200" smtClean="0">
                <a:sym typeface="Wingdings" pitchFamily="2" charset="2"/>
              </a:rPr>
              <a:t>   </a:t>
            </a:r>
            <a:r>
              <a:rPr kumimoji="1" lang="en-US" sz="3200" b="1" smtClean="0">
                <a:solidFill>
                  <a:srgbClr val="FF0000"/>
                </a:solidFill>
                <a:sym typeface="Wingdings" pitchFamily="2" charset="2"/>
              </a:rPr>
              <a:t>1</a:t>
            </a:r>
            <a:r>
              <a:rPr kumimoji="1" lang="en-US" sz="3200" smtClean="0">
                <a:solidFill>
                  <a:srgbClr val="0000CC"/>
                </a:solidFill>
                <a:sym typeface="Wingdings" pitchFamily="2" charset="2"/>
              </a:rPr>
              <a:t>0</a:t>
            </a:r>
            <a:r>
              <a:rPr kumimoji="1" lang="en-US" sz="3200" b="1" smtClean="0">
                <a:solidFill>
                  <a:srgbClr val="008000"/>
                </a:solidFill>
                <a:sym typeface="Wingdings" pitchFamily="2" charset="2"/>
              </a:rPr>
              <a:t>1</a:t>
            </a:r>
            <a:endParaRPr kumimoji="1" lang="en-US" b="1" smtClean="0">
              <a:solidFill>
                <a:srgbClr val="008000"/>
              </a:solidFill>
            </a:endParaRPr>
          </a:p>
          <a:p>
            <a:r>
              <a:rPr kumimoji="1" lang="en-US" smtClean="0">
                <a:sym typeface="Wingdings" pitchFamily="2" charset="2"/>
              </a:rPr>
              <a:t>  8 bits  2 bits:      </a:t>
            </a:r>
            <a:r>
              <a:rPr kumimoji="1" lang="en-US" sz="3200" b="1" u="sng" smtClean="0">
                <a:solidFill>
                  <a:srgbClr val="FF0000"/>
                </a:solidFill>
                <a:sym typeface="Wingdings" pitchFamily="2" charset="2"/>
              </a:rPr>
              <a:t>0101</a:t>
            </a:r>
            <a:r>
              <a:rPr kumimoji="1" lang="en-US" sz="3200" b="1" u="sng" smtClean="0">
                <a:solidFill>
                  <a:srgbClr val="0000CC"/>
                </a:solidFill>
                <a:sym typeface="Wingdings" pitchFamily="2" charset="2"/>
              </a:rPr>
              <a:t>0110</a:t>
            </a:r>
            <a:r>
              <a:rPr kumimoji="1" lang="en-US" sz="3200" smtClean="0">
                <a:sym typeface="Wingdings" pitchFamily="2" charset="2"/>
              </a:rPr>
              <a:t>   </a:t>
            </a:r>
            <a:r>
              <a:rPr kumimoji="1" lang="en-US" sz="3200" b="1" smtClean="0">
                <a:solidFill>
                  <a:srgbClr val="FF0000"/>
                </a:solidFill>
                <a:sym typeface="Wingdings" pitchFamily="2" charset="2"/>
              </a:rPr>
              <a:t>0</a:t>
            </a:r>
            <a:r>
              <a:rPr kumimoji="1" lang="en-US" sz="3200" b="1" smtClean="0">
                <a:solidFill>
                  <a:srgbClr val="0000CC"/>
                </a:solidFill>
                <a:sym typeface="Wingdings" pitchFamily="2" charset="2"/>
              </a:rPr>
              <a:t>0</a:t>
            </a:r>
            <a:endParaRPr kumimoji="1" lang="en-US" b="1" smtClean="0">
              <a:solidFill>
                <a:srgbClr val="008000"/>
              </a:solidFill>
            </a:endParaRPr>
          </a:p>
          <a:p>
            <a:r>
              <a:rPr kumimoji="1" lang="en-US" smtClean="0">
                <a:sym typeface="Wingdings" pitchFamily="2" charset="2"/>
              </a:rPr>
              <a:t>  8 bits  1 bits:      </a:t>
            </a:r>
            <a:r>
              <a:rPr kumimoji="1" lang="en-US" sz="3200" b="1" smtClean="0">
                <a:sym typeface="Wingdings" pitchFamily="2" charset="2"/>
              </a:rPr>
              <a:t>01010110</a:t>
            </a:r>
            <a:r>
              <a:rPr kumimoji="1" lang="en-US" sz="3200" smtClean="0">
                <a:sym typeface="Wingdings" pitchFamily="2" charset="2"/>
              </a:rPr>
              <a:t>   </a:t>
            </a:r>
            <a:r>
              <a:rPr kumimoji="1" lang="en-US" sz="3200" b="1" smtClean="0">
                <a:sym typeface="Wingdings" pitchFamily="2" charset="2"/>
              </a:rPr>
              <a:t>0</a:t>
            </a:r>
          </a:p>
          <a:p>
            <a:r>
              <a:rPr kumimoji="1" lang="en-US" b="1" smtClean="0">
                <a:sym typeface="Wingdings" pitchFamily="2" charset="2"/>
              </a:rPr>
              <a:t>- Main memory bank usually includes 9 chips. Why?</a:t>
            </a:r>
            <a:endParaRPr kumimoji="1" lang="en-US" b="1" smtClean="0"/>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smtClean="0">
                <a:solidFill>
                  <a:srgbClr val="002060"/>
                </a:solidFill>
              </a:rPr>
              <a:t>How are main memory structured?</a:t>
            </a:r>
          </a:p>
          <a:p>
            <a:r>
              <a:rPr lang="en-US" sz="3200" dirty="0" smtClean="0">
                <a:solidFill>
                  <a:srgbClr val="002060"/>
                </a:solidFill>
              </a:rPr>
              <a:t>Whether main memory may cause errors?</a:t>
            </a:r>
          </a:p>
          <a:p>
            <a:r>
              <a:rPr lang="en-US" sz="3200" dirty="0" smtClean="0">
                <a:solidFill>
                  <a:srgbClr val="002060"/>
                </a:solidFill>
              </a:rPr>
              <a:t>How many types of memory? </a:t>
            </a:r>
          </a:p>
          <a:p>
            <a:r>
              <a:rPr lang="en-US" sz="3200" dirty="0" smtClean="0">
                <a:solidFill>
                  <a:srgbClr val="002060"/>
                </a:solidFill>
              </a:rPr>
              <a:t>After studying this chapter, you should be able to: </a:t>
            </a:r>
          </a:p>
          <a:p>
            <a:pPr lvl="1"/>
            <a:r>
              <a:rPr lang="en-US" sz="3000" dirty="0" smtClean="0">
                <a:solidFill>
                  <a:srgbClr val="002060"/>
                </a:solidFill>
              </a:rPr>
              <a:t>Present an overview of the principle types of semiconductor main memory. </a:t>
            </a:r>
          </a:p>
          <a:p>
            <a:pPr lvl="1"/>
            <a:r>
              <a:rPr lang="en-US" sz="3000" dirty="0" smtClean="0">
                <a:solidFill>
                  <a:srgbClr val="002060"/>
                </a:solidFill>
              </a:rPr>
              <a:t>Understand the operation of a basic code that can detect and correct </a:t>
            </a:r>
            <a:r>
              <a:rPr lang="en-US" sz="3000" dirty="0" err="1" smtClean="0">
                <a:solidFill>
                  <a:srgbClr val="002060"/>
                </a:solidFill>
              </a:rPr>
              <a:t>singlebit</a:t>
            </a:r>
            <a:r>
              <a:rPr lang="en-US" sz="3000" dirty="0" smtClean="0">
                <a:solidFill>
                  <a:srgbClr val="002060"/>
                </a:solidFill>
              </a:rPr>
              <a:t> errors in 8-bit words. </a:t>
            </a:r>
          </a:p>
          <a:p>
            <a:pPr lvl="1"/>
            <a:r>
              <a:rPr lang="en-US" sz="3000" dirty="0" smtClean="0">
                <a:solidFill>
                  <a:srgbClr val="002060"/>
                </a:solidFill>
              </a:rPr>
              <a:t>Summarize the properties of contemporary advanced DRAM organizations.</a:t>
            </a:r>
          </a:p>
          <a:p>
            <a:endParaRPr lang="en-US" sz="3200" dirty="0" smtClean="0">
              <a:solidFill>
                <a:srgbClr val="002060"/>
              </a:solidFill>
            </a:endParaRPr>
          </a:p>
          <a:p>
            <a:endParaRPr lang="en-US" sz="32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smtClean="0">
                <a:effectLst>
                  <a:outerShdw blurRad="38100" dist="38100" dir="2700000" algn="tl">
                    <a:srgbClr val="000000">
                      <a:alpha val="43137"/>
                    </a:srgbClr>
                  </a:outerShdw>
                </a:effectLst>
              </a:rPr>
              <a:t>Hamming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Error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Correcting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Code</a:t>
            </a:r>
            <a:endParaRPr lang="en-US" sz="4000" dirty="0">
              <a:effectLst>
                <a:outerShdw blurRad="38100" dist="38100" dir="2700000" algn="tl">
                  <a:srgbClr val="000000">
                    <a:alpha val="43137"/>
                  </a:srgbClr>
                </a:outerShdw>
              </a:effectLst>
            </a:endParaRPr>
          </a:p>
        </p:txBody>
      </p:sp>
      <p:sp>
        <p:nvSpPr>
          <p:cNvPr id="4" name="Rectangle 3"/>
          <p:cNvSpPr/>
          <p:nvPr/>
        </p:nvSpPr>
        <p:spPr>
          <a:xfrm>
            <a:off x="428596" y="3000372"/>
            <a:ext cx="3143272" cy="830997"/>
          </a:xfrm>
          <a:prstGeom prst="rect">
            <a:avLst/>
          </a:prstGeom>
        </p:spPr>
        <p:txBody>
          <a:bodyPr wrap="square">
            <a:spAutoFit/>
          </a:bodyPr>
          <a:lstStyle/>
          <a:p>
            <a:r>
              <a:rPr kumimoji="1" lang="en-US" dirty="0" smtClean="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smtClean="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smtClean="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0 </a:t>
            </a:r>
            <a:r>
              <a:rPr lang="en-US" sz="1800" b="1" dirty="0" smtClean="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smtClean="0"/>
              <a:t>1 XOR 1 XOR 1 = 1</a:t>
            </a:r>
            <a:endParaRPr lang="en-US" sz="1600"/>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smtClean="0">
                <a:effectLst>
                  <a:outerShdw blurRad="38100" dist="38100" dir="2700000" algn="tl">
                    <a:srgbClr val="000000">
                      <a:alpha val="43137"/>
                    </a:srgbClr>
                  </a:outerShdw>
                </a:effectLst>
              </a:rPr>
              <a:t>Increase in Word Length with ECC</a:t>
            </a:r>
            <a:endParaRPr lang="en-US" dirty="0">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smtClean="0"/>
              <a:t>Data 4 bits (2</a:t>
            </a:r>
            <a:r>
              <a:rPr lang="en-US" baseline="30000" smtClean="0"/>
              <a:t>2</a:t>
            </a:r>
            <a:r>
              <a:rPr lang="en-US" smtClean="0"/>
              <a:t>) </a:t>
            </a:r>
            <a:r>
              <a:rPr lang="en-US" smtClean="0">
                <a:sym typeface="Wingdings" pitchFamily="2" charset="2"/>
              </a:rPr>
              <a:t> At least 3 bit ECC (2+1) </a:t>
            </a:r>
          </a:p>
          <a:p>
            <a:r>
              <a:rPr lang="en-US" smtClean="0">
                <a:sym typeface="Wingdings" pitchFamily="2" charset="2"/>
              </a:rPr>
              <a:t>Data 8 bits (2</a:t>
            </a:r>
            <a:r>
              <a:rPr lang="en-US" baseline="30000" smtClean="0">
                <a:sym typeface="Wingdings" pitchFamily="2" charset="2"/>
              </a:rPr>
              <a:t>3</a:t>
            </a:r>
            <a:r>
              <a:rPr lang="en-US" smtClean="0">
                <a:sym typeface="Wingdings" pitchFamily="2" charset="2"/>
              </a:rPr>
              <a:t>)   At least 4 bit ECC (3+1)</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smtClean="0">
                <a:effectLst>
                  <a:outerShdw blurRad="38100" dist="38100" dir="2700000" algn="tl">
                    <a:srgbClr val="000000">
                      <a:alpha val="43137"/>
                    </a:srgbClr>
                  </a:outerShdw>
                </a:effectLst>
              </a:rPr>
              <a:t>Layout of Data Bits and Check Bits</a:t>
            </a:r>
            <a:endParaRPr lang="en-US" dirty="0">
              <a:effectLst>
                <a:outerShdw blurRad="38100" dist="38100" dir="2700000" algn="tl">
                  <a:srgbClr val="000000">
                    <a:alpha val="43137"/>
                  </a:srgbClr>
                </a:outerShdw>
              </a:effectLst>
            </a:endParaRP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smtClean="0"/>
                <a:t> Check positions:  2</a:t>
              </a:r>
              <a:r>
                <a:rPr lang="en-US" baseline="30000" smtClean="0"/>
                <a:t>3</a:t>
              </a:r>
              <a:r>
                <a:rPr lang="en-US" smtClean="0"/>
                <a:t>                             2</a:t>
              </a:r>
              <a:r>
                <a:rPr lang="en-US" baseline="30000" smtClean="0"/>
                <a:t>2</a:t>
              </a:r>
              <a:r>
                <a:rPr lang="en-US" smtClean="0"/>
                <a:t>              2</a:t>
              </a:r>
              <a:r>
                <a:rPr lang="en-US" baseline="30000" smtClean="0"/>
                <a:t>1</a:t>
              </a:r>
              <a:r>
                <a:rPr lang="en-US" smtClean="0"/>
                <a:t>    2</a:t>
              </a:r>
              <a:r>
                <a:rPr lang="en-US" baseline="30000" smtClean="0"/>
                <a:t>0</a:t>
              </a:r>
              <a:endParaRPr lang="en-US" baseline="30000"/>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smtClean="0"/>
              <a:t>(Algorithm for computing Ci bit  is pre-defined)</a:t>
            </a:r>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smtClean="0">
                <a:effectLst>
                  <a:outerShdw blurRad="38100" dist="38100" dir="2700000" algn="tl">
                    <a:srgbClr val="000000">
                      <a:alpha val="43137"/>
                    </a:srgbClr>
                  </a:outerShdw>
                </a:effectLst>
              </a:rPr>
              <a:t>Check Bit Calculation</a:t>
            </a:r>
            <a:endParaRPr lang="en-US" dirty="0">
              <a:effectLst>
                <a:outerShdw blurRad="38100" dist="38100" dir="2700000" algn="tl">
                  <a:srgbClr val="000000">
                    <a:alpha val="43137"/>
                  </a:srgbClr>
                </a:outerShdw>
              </a:effectLst>
            </a:endParaRP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smtClean="0"/>
              <a:t>Error</a:t>
            </a:r>
            <a:endParaRPr lang="en-US"/>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smtClean="0">
                <a:solidFill>
                  <a:schemeClr val="bg1"/>
                </a:solidFill>
              </a:rPr>
              <a:t>ECC write: 0111</a:t>
            </a:r>
            <a:endParaRPr lang="en-US" sz="1800">
              <a:solidFill>
                <a:schemeClr val="bg1"/>
              </a:solidFill>
            </a:endParaRP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smtClean="0">
                <a:solidFill>
                  <a:schemeClr val="bg1"/>
                </a:solidFill>
              </a:rPr>
              <a:t>ECC read: 0001</a:t>
            </a:r>
            <a:endParaRPr lang="en-US" sz="1800">
              <a:solidFill>
                <a:schemeClr val="bg1"/>
              </a:solidFill>
            </a:endParaRP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smtClean="0">
                <a:solidFill>
                  <a:schemeClr val="bg1"/>
                </a:solidFill>
              </a:rPr>
              <a:t>0111 XOR 0001 != 0 </a:t>
            </a:r>
            <a:r>
              <a:rPr lang="en-US" sz="1800" smtClean="0">
                <a:solidFill>
                  <a:schemeClr val="bg1"/>
                </a:solidFill>
                <a:sym typeface="Wingdings" pitchFamily="2" charset="2"/>
              </a:rPr>
              <a:t> Error</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smtClean="0">
                <a:effectLst>
                  <a:outerShdw blurRad="38100" dist="38100" dir="2700000" algn="tl">
                    <a:srgbClr val="000000">
                      <a:alpha val="43137"/>
                    </a:srgbClr>
                  </a:outerShdw>
                </a:effectLst>
              </a:rPr>
              <a:t>Hamming SEC-DED Code</a:t>
            </a:r>
            <a:br>
              <a:rPr lang="en-US" dirty="0" smtClean="0">
                <a:effectLst>
                  <a:outerShdw blurRad="38100" dist="38100" dir="2700000" algn="tl">
                    <a:srgbClr val="000000">
                      <a:alpha val="43137"/>
                    </a:srgbClr>
                  </a:outerShdw>
                </a:effectLst>
              </a:rPr>
            </a:br>
            <a:r>
              <a:rPr lang="en-US" sz="1600" b="1" u="sng" dirty="0" smtClean="0">
                <a:effectLst>
                  <a:outerShdw blurRad="38100" dist="38100" dir="2700000" algn="tl">
                    <a:srgbClr val="000000">
                      <a:alpha val="43137"/>
                    </a:srgbClr>
                  </a:outerShdw>
                </a:effectLst>
              </a:rPr>
              <a:t>S</a:t>
            </a:r>
            <a:r>
              <a:rPr lang="en-US" sz="1600" dirty="0" smtClean="0">
                <a:effectLst>
                  <a:outerShdw blurRad="38100" dist="38100" dir="2700000" algn="tl">
                    <a:srgbClr val="000000">
                      <a:alpha val="43137"/>
                    </a:srgbClr>
                  </a:outerShdw>
                </a:effectLst>
              </a:rPr>
              <a:t>ingle-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C</a:t>
            </a:r>
            <a:r>
              <a:rPr lang="en-US" sz="1600" dirty="0" smtClean="0">
                <a:effectLst>
                  <a:outerShdw blurRad="38100" dist="38100" dir="2700000" algn="tl">
                    <a:srgbClr val="000000">
                      <a:alpha val="43137"/>
                    </a:srgbClr>
                  </a:outerShdw>
                </a:effectLst>
              </a:rPr>
              <a:t>orrecting/</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ouble-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smtClean="0"/>
              <a:t>The sequence shows that if two errors occur (Figure 5.11c), the checking procedure</a:t>
            </a:r>
          </a:p>
          <a:p>
            <a:r>
              <a:rPr kumimoji="1" lang="en-US" sz="1800" dirty="0" smtClean="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smtClean="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Performance </a:t>
            </a:r>
            <a:r>
              <a:rPr lang="en-US" sz="3600" dirty="0">
                <a:solidFill>
                  <a:schemeClr val="accent1"/>
                </a:solidFill>
                <a:effectLst>
                  <a:outerShdw blurRad="38100" dist="38100" dir="2700000" algn="tl">
                    <a:srgbClr val="000000">
                      <a:alpha val="43137"/>
                    </a:srgbClr>
                  </a:outerShdw>
                </a:effectLst>
                <a:latin typeface="+mj-lt"/>
                <a:ea typeface="+mj-ea"/>
                <a:cs typeface="+mj-cs"/>
              </a:rPr>
              <a:t>Comparison</a:t>
            </a:r>
            <a:endParaRPr lang="en-US" sz="3600" dirty="0" smtClean="0">
              <a:solidFill>
                <a:schemeClr val="accent1"/>
              </a:solidFill>
              <a:effectLst>
                <a:outerShdw blurRad="38100" dist="38100" dir="2700000" algn="tl">
                  <a:srgbClr val="000000">
                    <a:alpha val="43137"/>
                  </a:srgbClr>
                </a:outerShdw>
              </a:effectLst>
              <a:latin typeface="+mj-lt"/>
              <a:ea typeface="+mj-ea"/>
              <a:cs typeface="+mj-cs"/>
            </a:endParaRPr>
          </a:p>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smtClean="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smtClean="0">
                <a:solidFill>
                  <a:schemeClr val="tx2"/>
                </a:solidFill>
                <a:effectLst>
                  <a:outerShdw blurRad="38100" dist="38100" dir="2700000" algn="tl">
                    <a:srgbClr val="000000">
                      <a:alpha val="43137"/>
                    </a:srgbClr>
                  </a:outerShdw>
                </a:effectLst>
                <a:latin typeface="+mn-lt"/>
              </a:rPr>
              <a:t>Table 5.3</a:t>
            </a:r>
            <a:endParaRPr lang="en-US" dirty="0">
              <a:solidFill>
                <a:schemeClr val="tx2"/>
              </a:solidFill>
              <a:effectLst>
                <a:outerShdw blurRad="38100" dist="38100" dir="2700000" algn="tl">
                  <a:srgbClr val="000000">
                    <a:alpha val="43137"/>
                  </a:srgbClr>
                </a:outerShdw>
              </a:effectLst>
              <a:latin typeface="+mn-lt"/>
            </a:endParaRP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smtClean="0">
                <a:solidFill>
                  <a:srgbClr val="FFFFFF"/>
                </a:solidFill>
              </a:rPr>
              <a:t>SDRAM</a:t>
            </a:r>
          </a:p>
          <a:p>
            <a:pPr algn="ctr"/>
            <a:endParaRPr lang="en-US" dirty="0" smtClean="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smtClean="0">
                <a:solidFill>
                  <a:srgbClr val="FFFFFF"/>
                </a:solidFill>
              </a:rPr>
              <a:t>RDRAM</a:t>
            </a:r>
          </a:p>
          <a:p>
            <a:pPr algn="ctr"/>
            <a:endParaRPr lang="en-US" dirty="0" smtClean="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smtClean="0">
              <a:solidFill>
                <a:srgbClr val="FFFFFF"/>
              </a:solidFill>
            </a:endParaRPr>
          </a:p>
          <a:p>
            <a:pPr algn="ctr"/>
            <a:r>
              <a:rPr lang="en-US" dirty="0" smtClean="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smtClean="0">
                <a:effectLst>
                  <a:outerShdw blurRad="38100" dist="38100" dir="2700000" algn="tl">
                    <a:srgbClr val="000000">
                      <a:alpha val="43137"/>
                    </a:srgbClr>
                  </a:outerShdw>
                </a:effectLst>
              </a:rPr>
              <a:t>5.3- Advanced </a:t>
            </a:r>
            <a:r>
              <a:rPr lang="en-US" sz="3600" dirty="0">
                <a:effectLst>
                  <a:outerShdw blurRad="38100" dist="38100" dir="2700000" algn="tl">
                    <a:srgbClr val="000000">
                      <a:alpha val="43137"/>
                    </a:srgbClr>
                  </a:outerShdw>
                </a:effectLst>
              </a:rPr>
              <a:t>DRAM Organization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smtClean="0">
                <a:effectLst>
                  <a:outerShdw blurRad="38100" dist="38100" dir="2700000" algn="tl">
                    <a:srgbClr val="000000">
                      <a:alpha val="43137"/>
                    </a:srgbClr>
                  </a:outerShdw>
                </a:effectLst>
              </a:rPr>
              <a:t>SDRAM</a:t>
            </a:r>
            <a:endParaRPr lang="en-GB" kern="1300" spc="1000"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SDRAM Pin Assignments</a:t>
            </a:r>
            <a:endParaRPr lang="en-US"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rgbClr val="002060"/>
                </a:solidFill>
              </a:rPr>
              <a:t>5.1 Semiconductor Main Memory</a:t>
            </a:r>
          </a:p>
          <a:p>
            <a:r>
              <a:rPr lang="en-US" sz="2800" dirty="0" smtClean="0">
                <a:solidFill>
                  <a:srgbClr val="002060"/>
                </a:solidFill>
              </a:rPr>
              <a:t>5.2 Error Correction</a:t>
            </a:r>
          </a:p>
          <a:p>
            <a:r>
              <a:rPr lang="en-US" sz="2800" dirty="0" smtClean="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smtClean="0"/>
              <a:t>Semiconductor- </a:t>
            </a:r>
            <a:r>
              <a:rPr lang="vi-VN" b="1" smtClean="0"/>
              <a:t>Chất bán dẫn</a:t>
            </a:r>
            <a:r>
              <a:rPr lang="vi-VN" smtClean="0"/>
              <a:t> </a:t>
            </a:r>
            <a:r>
              <a:rPr lang="en-US" smtClean="0"/>
              <a:t> (silic, germanium) </a:t>
            </a:r>
            <a:r>
              <a:rPr lang="vi-VN" smtClean="0"/>
              <a:t>là vật liệu trung gian giữa chất dẫn điện và chất cách điện. Chất bán dẫn </a:t>
            </a:r>
            <a:r>
              <a:rPr lang="en-US" dirty="0" smtClean="0"/>
              <a:t>chỉ </a:t>
            </a:r>
            <a:r>
              <a:rPr lang="vi-VN" smtClean="0"/>
              <a:t>hoạt động như một chất </a:t>
            </a:r>
            <a:r>
              <a:rPr lang="en-US" dirty="0" smtClean="0"/>
              <a:t>dẫn điện ở một điều kiện nào đó</a:t>
            </a:r>
            <a:r>
              <a:rPr lang="vi-VN" smtClean="0"/>
              <a:t>.</a:t>
            </a:r>
            <a:r>
              <a:rPr lang="en-US" dirty="0" smtClean="0"/>
              <a:t> Chất bán dẫn được dùng để tạo ra các transistor (transfer-resistor).</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smtClean="0">
                <a:effectLst>
                  <a:outerShdw blurRad="38100" dist="38100" dir="2700000" algn="tl">
                    <a:srgbClr val="000000">
                      <a:alpha val="43137"/>
                    </a:srgbClr>
                  </a:outerShdw>
                </a:effectLst>
              </a:rPr>
              <a:t>RDRAM</a:t>
            </a:r>
            <a:endParaRPr lang="en-US" dirty="0">
              <a:effectLst>
                <a:outerShdw blurRad="38100" dist="38100" dir="2700000" algn="tl">
                  <a:srgbClr val="000000">
                    <a:alpha val="43137"/>
                  </a:srgbClr>
                </a:outerShdw>
              </a:effectLst>
            </a:endParaRP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smtClean="0"/>
              <a:t>Rambus Dynamic Random Access Memory </a:t>
            </a:r>
            <a:endParaRPr lang="en-US" sz="2000"/>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smtClean="0"/>
              <a:t>Protocol: pre-defined rule </a:t>
            </a:r>
            <a:endParaRPr lang="en-US" sz="18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RDRAM Structure</a:t>
            </a:r>
            <a:endParaRPr lang="en-GB"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Double Data Rate SDRAM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(DDR SDRAM)</a:t>
            </a:r>
            <a:endParaRPr lang="en-GB" dirty="0">
              <a:effectLst>
                <a:outerShdw blurRad="38100" dist="38100" dir="2700000" algn="tl">
                  <a:srgbClr val="000000">
                    <a:alpha val="43137"/>
                  </a:srgbClr>
                </a:outerShdw>
              </a:effectLst>
            </a:endParaRP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a:t>
            </a:r>
            <a:r>
              <a:rPr lang="en-GB" dirty="0" smtClean="0"/>
              <a:t> bus clock cycle</a:t>
            </a:r>
          </a:p>
          <a:p>
            <a:r>
              <a:rPr lang="en-GB" dirty="0"/>
              <a:t>Double-data-rate SDRAM can send data twice per clock </a:t>
            </a:r>
            <a:r>
              <a:rPr lang="en-GB" dirty="0" smtClean="0"/>
              <a:t>cycle, once on the rising edge of the clock pulse and once on the falling edge</a:t>
            </a:r>
          </a:p>
          <a:p>
            <a:r>
              <a:rPr lang="en-GB" dirty="0" smtClean="0"/>
              <a:t>Developed by the JEDEC Solid State Technology Association (Electronic Industries Alliance’s semiconductor-engineering-standardization body)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Timing</a:t>
            </a:r>
            <a:endParaRPr lang="en-GB" sz="36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a:t>
            </a:r>
            <a:r>
              <a:rPr lang="en-GB" dirty="0" smtClean="0">
                <a:effectLst>
                  <a:outerShdw blurRad="38100" dist="38100" dir="2700000" algn="tl">
                    <a:srgbClr val="000000">
                      <a:alpha val="43137"/>
                    </a:srgbClr>
                  </a:outerShdw>
                </a:effectLst>
              </a:rPr>
              <a:t>DRAM (CDRAM)</a:t>
            </a:r>
            <a:endParaRPr lang="en-GB" dirty="0">
              <a:effectLst>
                <a:outerShdw blurRad="38100" dist="38100" dir="2700000" algn="tl">
                  <a:srgbClr val="000000">
                    <a:alpha val="43137"/>
                  </a:srgbClr>
                </a:outerShdw>
              </a:effectLst>
            </a:endParaRPr>
          </a:p>
        </p:txBody>
      </p:sp>
      <p:sp>
        <p:nvSpPr>
          <p:cNvPr id="167941" name="Rectangle 5"/>
          <p:cNvSpPr>
            <a:spLocks noGrp="1" noChangeArrowheads="1"/>
          </p:cNvSpPr>
          <p:nvPr>
            <p:ph idx="1"/>
          </p:nvPr>
        </p:nvSpPr>
        <p:spPr>
          <a:xfrm>
            <a:off x="533400" y="2209800"/>
            <a:ext cx="7556313" cy="4144963"/>
          </a:xfrm>
        </p:spPr>
        <p:txBody>
          <a:bodyPr/>
          <a:lstStyle/>
          <a:p>
            <a:r>
              <a:rPr lang="en-GB" dirty="0" smtClean="0"/>
              <a:t>Developed by Mitsubishi</a:t>
            </a:r>
          </a:p>
          <a:p>
            <a:r>
              <a:rPr lang="en-GB" dirty="0" smtClean="0"/>
              <a:t>Integrates a small SRAM cache onto a generic DRAM chip</a:t>
            </a:r>
          </a:p>
          <a:p>
            <a:r>
              <a:rPr lang="en-GB" dirty="0" smtClean="0"/>
              <a:t>SRAM on the CDRAM can be used in two ways:</a:t>
            </a:r>
          </a:p>
          <a:p>
            <a:pPr lvl="1"/>
            <a:r>
              <a:rPr lang="en-GB" dirty="0" smtClean="0"/>
              <a:t>It can be used as a true cache consisting of a number of 64-bit lines</a:t>
            </a:r>
          </a:p>
          <a:p>
            <a:pPr lvl="2"/>
            <a:r>
              <a:rPr lang="en-GB" dirty="0" smtClean="0"/>
              <a:t>Cache mode of the CDRAM is effective for ordinary random access to memory</a:t>
            </a:r>
          </a:p>
          <a:p>
            <a:pPr lvl="1"/>
            <a:r>
              <a:rPr lang="en-GB" dirty="0" smtClean="0"/>
              <a:t>Can also be used as a buffer to support the serial access of a block of data</a:t>
            </a:r>
            <a:endParaRPr lang="en-GB"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smtClean="0"/>
              <a:t>Exercises</a:t>
            </a:r>
            <a:endParaRPr lang="en-US" dirty="0"/>
          </a:p>
        </p:txBody>
      </p:sp>
      <p:sp>
        <p:nvSpPr>
          <p:cNvPr id="3" name="Content Placeholder 2"/>
          <p:cNvSpPr>
            <a:spLocks noGrp="1"/>
          </p:cNvSpPr>
          <p:nvPr>
            <p:ph idx="1"/>
          </p:nvPr>
        </p:nvSpPr>
        <p:spPr>
          <a:xfrm>
            <a:off x="498474" y="714356"/>
            <a:ext cx="7556313" cy="6104235"/>
          </a:xfrm>
        </p:spPr>
        <p:txBody>
          <a:bodyPr>
            <a:noAutofit/>
          </a:bodyPr>
          <a:lstStyle/>
          <a:p>
            <a:r>
              <a:rPr lang="en-US" sz="1600" dirty="0" smtClean="0">
                <a:solidFill>
                  <a:srgbClr val="002060"/>
                </a:solidFill>
              </a:rPr>
              <a:t>5.1 What are the key properties of semiconductor memory? </a:t>
            </a:r>
          </a:p>
          <a:p>
            <a:r>
              <a:rPr lang="en-US" sz="1600" dirty="0" smtClean="0">
                <a:solidFill>
                  <a:srgbClr val="002060"/>
                </a:solidFill>
              </a:rPr>
              <a:t>5.2 What are two interpretations of the term random-access memory?</a:t>
            </a:r>
          </a:p>
          <a:p>
            <a:r>
              <a:rPr lang="en-US" sz="1600" dirty="0" smtClean="0">
                <a:solidFill>
                  <a:srgbClr val="002060"/>
                </a:solidFill>
              </a:rPr>
              <a:t> 5.3 What is the difference between DRAM and SRAM in terms of application? </a:t>
            </a:r>
          </a:p>
          <a:p>
            <a:r>
              <a:rPr lang="en-US" sz="1600" dirty="0" smtClean="0">
                <a:solidFill>
                  <a:srgbClr val="002060"/>
                </a:solidFill>
              </a:rPr>
              <a:t>5.4 What is the difference between DRAM and SRAM in terms of characteristics such as speed, size, and cost? </a:t>
            </a:r>
          </a:p>
          <a:p>
            <a:r>
              <a:rPr lang="en-US" sz="1600" dirty="0" smtClean="0">
                <a:solidFill>
                  <a:srgbClr val="002060"/>
                </a:solidFill>
              </a:rPr>
              <a:t>5.5 Explain why one type of RAM is considered to be analog and the other digital. </a:t>
            </a:r>
          </a:p>
          <a:p>
            <a:r>
              <a:rPr lang="en-US" sz="1600" dirty="0" smtClean="0">
                <a:solidFill>
                  <a:srgbClr val="002060"/>
                </a:solidFill>
              </a:rPr>
              <a:t>5.6 What are some applications for ROM? </a:t>
            </a:r>
          </a:p>
          <a:p>
            <a:r>
              <a:rPr lang="en-US" sz="1600" dirty="0" smtClean="0">
                <a:solidFill>
                  <a:srgbClr val="002060"/>
                </a:solidFill>
              </a:rPr>
              <a:t>5.7 What are the differences among EPROM, EEPROM, and flash memory? </a:t>
            </a:r>
          </a:p>
          <a:p>
            <a:r>
              <a:rPr lang="en-US" sz="1600" dirty="0" smtClean="0">
                <a:solidFill>
                  <a:srgbClr val="002060"/>
                </a:solidFill>
              </a:rPr>
              <a:t>5.8 Explain the function of each pin in Figure 5.4b. 182 CHAPTER 5 / INTERNAL MEMORY </a:t>
            </a:r>
          </a:p>
          <a:p>
            <a:r>
              <a:rPr lang="en-US" sz="1600" dirty="0" smtClean="0">
                <a:solidFill>
                  <a:srgbClr val="002060"/>
                </a:solidFill>
              </a:rPr>
              <a:t>5.9 What is a parity bit? </a:t>
            </a:r>
          </a:p>
          <a:p>
            <a:r>
              <a:rPr lang="en-US" sz="1600" dirty="0" smtClean="0">
                <a:solidFill>
                  <a:srgbClr val="002060"/>
                </a:solidFill>
              </a:rPr>
              <a:t>5.10 How is the syndrome for the Hamming code interpreted? </a:t>
            </a:r>
          </a:p>
          <a:p>
            <a:r>
              <a:rPr lang="en-US" sz="1600" dirty="0" smtClean="0">
                <a:solidFill>
                  <a:srgbClr val="002060"/>
                </a:solidFill>
              </a:rPr>
              <a:t>5.11 How does SDRAM differ from ordinary DRAM?</a:t>
            </a:r>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Semiconductor main memory</a:t>
            </a:r>
          </a:p>
          <a:p>
            <a:pPr lvl="1"/>
            <a:r>
              <a:rPr lang="en-US" dirty="0" smtClean="0"/>
              <a:t>Organization</a:t>
            </a:r>
          </a:p>
          <a:p>
            <a:pPr lvl="1"/>
            <a:r>
              <a:rPr lang="en-US" dirty="0" smtClean="0"/>
              <a:t>DRAM and SRAM</a:t>
            </a:r>
          </a:p>
          <a:p>
            <a:pPr lvl="1"/>
            <a:r>
              <a:rPr lang="en-US" dirty="0" smtClean="0"/>
              <a:t>Types of ROM</a:t>
            </a:r>
          </a:p>
          <a:p>
            <a:pPr lvl="1"/>
            <a:r>
              <a:rPr lang="en-US" dirty="0" smtClean="0"/>
              <a:t>Chip logic</a:t>
            </a:r>
          </a:p>
          <a:p>
            <a:pPr lvl="1"/>
            <a:r>
              <a:rPr lang="en-US" dirty="0" smtClean="0"/>
              <a:t>Chip packaging</a:t>
            </a:r>
          </a:p>
          <a:p>
            <a:pPr lvl="1"/>
            <a:r>
              <a:rPr lang="en-US" dirty="0" smtClean="0"/>
              <a:t>Module organization</a:t>
            </a:r>
          </a:p>
          <a:p>
            <a:pPr lvl="1"/>
            <a:r>
              <a:rPr lang="en-US" dirty="0" smtClean="0"/>
              <a:t>Interleaved memory</a:t>
            </a:r>
          </a:p>
          <a:p>
            <a:pPr>
              <a:spcBef>
                <a:spcPts val="600"/>
              </a:spcBef>
            </a:pPr>
            <a:r>
              <a:rPr lang="en-US" dirty="0" smtClean="0"/>
              <a:t>Error correction</a:t>
            </a:r>
          </a:p>
          <a:p>
            <a:pPr lvl="1"/>
            <a:r>
              <a:rPr lang="en-US" dirty="0" smtClean="0"/>
              <a:t>Hard failure</a:t>
            </a:r>
          </a:p>
          <a:p>
            <a:pPr lvl="1"/>
            <a:r>
              <a:rPr lang="en-US" dirty="0" smtClean="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smtClean="0"/>
              <a:t>Hamming code</a:t>
            </a:r>
          </a:p>
          <a:p>
            <a:pPr marL="228600" lvl="1">
              <a:spcBef>
                <a:spcPts val="1800"/>
              </a:spcBef>
              <a:buClr>
                <a:schemeClr val="accent1"/>
              </a:buClr>
            </a:pPr>
            <a:r>
              <a:rPr lang="en-US" dirty="0" smtClean="0"/>
              <a:t>Advanced DRAM organization</a:t>
            </a:r>
          </a:p>
          <a:p>
            <a:pPr lvl="1"/>
            <a:r>
              <a:rPr lang="en-US" dirty="0" smtClean="0"/>
              <a:t>Synchronous DRAM</a:t>
            </a:r>
          </a:p>
          <a:p>
            <a:pPr lvl="1"/>
            <a:r>
              <a:rPr lang="en-US" dirty="0" smtClean="0"/>
              <a:t>Rambus DRAM</a:t>
            </a:r>
          </a:p>
          <a:p>
            <a:pPr lvl="1"/>
            <a:r>
              <a:rPr lang="en-US" dirty="0" smtClean="0"/>
              <a:t>DDR SDRAM</a:t>
            </a:r>
          </a:p>
          <a:p>
            <a:pPr lvl="1"/>
            <a:r>
              <a:rPr lang="en-US" dirty="0" smtClean="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Internal</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5.1- Semiconductor Main Memory</a:t>
            </a:r>
            <a:endParaRPr lang="en-US" b="1" dirty="0"/>
          </a:p>
        </p:txBody>
      </p:sp>
      <p:sp>
        <p:nvSpPr>
          <p:cNvPr id="3" name="Content Placeholder 2"/>
          <p:cNvSpPr>
            <a:spLocks noGrp="1"/>
          </p:cNvSpPr>
          <p:nvPr>
            <p:ph idx="1"/>
          </p:nvPr>
        </p:nvSpPr>
        <p:spPr/>
        <p:txBody>
          <a:bodyPr>
            <a:normAutofit fontScale="77500" lnSpcReduction="20000"/>
          </a:bodyPr>
          <a:lstStyle/>
          <a:p>
            <a:r>
              <a:rPr lang="en-US" sz="2800" dirty="0" smtClean="0">
                <a:solidFill>
                  <a:srgbClr val="002060"/>
                </a:solidFill>
              </a:rPr>
              <a:t>Organization</a:t>
            </a:r>
          </a:p>
          <a:p>
            <a:r>
              <a:rPr lang="en-US" sz="2800" dirty="0" smtClean="0">
                <a:solidFill>
                  <a:srgbClr val="002060"/>
                </a:solidFill>
              </a:rPr>
              <a:t>Semiconductor Memory Types</a:t>
            </a:r>
          </a:p>
          <a:p>
            <a:r>
              <a:rPr lang="en-US" sz="2800" dirty="0" smtClean="0">
                <a:solidFill>
                  <a:srgbClr val="002060"/>
                </a:solidFill>
              </a:rPr>
              <a:t>Dynamic RAM and Static RAM</a:t>
            </a:r>
          </a:p>
          <a:p>
            <a:r>
              <a:rPr lang="en-US" sz="2800" dirty="0" smtClean="0">
                <a:solidFill>
                  <a:srgbClr val="002060"/>
                </a:solidFill>
              </a:rPr>
              <a:t>Types of ROM</a:t>
            </a:r>
          </a:p>
          <a:p>
            <a:r>
              <a:rPr lang="en-US" sz="2800" dirty="0" smtClean="0">
                <a:solidFill>
                  <a:srgbClr val="002060"/>
                </a:solidFill>
              </a:rPr>
              <a:t>Chip Logic</a:t>
            </a:r>
          </a:p>
          <a:p>
            <a:r>
              <a:rPr lang="en-US" sz="2800" dirty="0" smtClean="0">
                <a:solidFill>
                  <a:srgbClr val="002060"/>
                </a:solidFill>
              </a:rPr>
              <a:t>Chip Packaging</a:t>
            </a:r>
          </a:p>
          <a:p>
            <a:r>
              <a:rPr lang="en-US" sz="2800" dirty="0" smtClean="0">
                <a:solidFill>
                  <a:srgbClr val="002060"/>
                </a:solidFill>
              </a:rPr>
              <a:t>Module Organization</a:t>
            </a:r>
          </a:p>
          <a:p>
            <a:r>
              <a:rPr lang="en-US" sz="2800" dirty="0" smtClean="0">
                <a:solidFill>
                  <a:srgbClr val="002060"/>
                </a:solidFill>
              </a:rPr>
              <a:t>Interleaved Memory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Organization</a:t>
            </a:r>
            <a:endParaRPr lang="en-US" b="1" dirty="0"/>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smtClean="0">
                <a:solidFill>
                  <a:srgbClr val="002060"/>
                </a:solidFill>
              </a:rPr>
              <a:t> Basic element of a semiconductor memory is the memory cell.</a:t>
            </a:r>
          </a:p>
          <a:p>
            <a:r>
              <a:rPr lang="en-US" sz="2800" dirty="0" smtClean="0">
                <a:solidFill>
                  <a:srgbClr val="002060"/>
                </a:solidFill>
              </a:rPr>
              <a:t>Cell properties:</a:t>
            </a:r>
          </a:p>
          <a:p>
            <a:pPr lvl="1"/>
            <a:r>
              <a:rPr lang="en-US" sz="2600" dirty="0" smtClean="0">
                <a:solidFill>
                  <a:srgbClr val="002060"/>
                </a:solidFill>
              </a:rPr>
              <a:t>1-They exhibit two stable (or semistable) states, which can be used to represent binary 1 and 0. </a:t>
            </a:r>
          </a:p>
          <a:p>
            <a:pPr lvl="1"/>
            <a:r>
              <a:rPr lang="en-US" sz="2600" dirty="0" smtClean="0">
                <a:solidFill>
                  <a:srgbClr val="002060"/>
                </a:solidFill>
              </a:rPr>
              <a:t>2- They are capable of being written into (at least once), to set the state. </a:t>
            </a:r>
          </a:p>
          <a:p>
            <a:pPr lvl="1"/>
            <a:r>
              <a:rPr lang="en-US" sz="2600" dirty="0" smtClean="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smtClean="0"/>
              <a:t>All of the memory types that we will explore in this chapter are random access. That is, individual words of memory are directly accessed through wired-in addressing logic.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Dynamic RAM (DRAM)</a:t>
            </a:r>
            <a:endParaRPr lang="en-GB" dirty="0">
              <a:effectLst>
                <a:outerShdw blurRad="38100" dist="38100" dir="2700000" algn="tl">
                  <a:srgbClr val="000000">
                    <a:alpha val="43137"/>
                  </a:srgbClr>
                </a:outerShdw>
              </a:effectLst>
            </a:endParaRP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smtClean="0">
                <a:solidFill>
                  <a:srgbClr val="002060"/>
                </a:solidFill>
              </a:rPr>
              <a:t>RAM technology is divided into two technologies:</a:t>
            </a:r>
          </a:p>
          <a:p>
            <a:pPr lvl="1"/>
            <a:r>
              <a:rPr lang="en-GB" dirty="0" smtClean="0">
                <a:solidFill>
                  <a:srgbClr val="002060"/>
                </a:solidFill>
              </a:rPr>
              <a:t>Dynamic RAM (DRAM)</a:t>
            </a:r>
          </a:p>
          <a:p>
            <a:pPr lvl="1"/>
            <a:r>
              <a:rPr lang="en-GB" dirty="0" smtClean="0">
                <a:solidFill>
                  <a:srgbClr val="002060"/>
                </a:solidFill>
              </a:rPr>
              <a:t>Static RAM (SRAM)</a:t>
            </a:r>
          </a:p>
          <a:p>
            <a:pPr marL="228600" lvl="1">
              <a:spcBef>
                <a:spcPts val="2000"/>
              </a:spcBef>
              <a:buClr>
                <a:schemeClr val="accent1"/>
              </a:buClr>
            </a:pPr>
            <a:r>
              <a:rPr lang="en-GB" sz="2000" dirty="0" smtClean="0">
                <a:solidFill>
                  <a:srgbClr val="002060"/>
                </a:solidFill>
              </a:rPr>
              <a:t>DRAM</a:t>
            </a:r>
          </a:p>
          <a:p>
            <a:pPr marL="457200" lvl="2">
              <a:spcBef>
                <a:spcPts val="2000"/>
              </a:spcBef>
            </a:pPr>
            <a:r>
              <a:rPr lang="en-GB" sz="2000" dirty="0" smtClean="0">
                <a:solidFill>
                  <a:srgbClr val="002060"/>
                </a:solidFill>
              </a:rPr>
              <a:t>Made with cells that store data as charge on capacitors (tụ điện)</a:t>
            </a:r>
          </a:p>
          <a:p>
            <a:pPr marL="457200" lvl="2">
              <a:spcBef>
                <a:spcPts val="2000"/>
              </a:spcBef>
            </a:pPr>
            <a:r>
              <a:rPr lang="en-GB" sz="2000" dirty="0" smtClean="0">
                <a:solidFill>
                  <a:srgbClr val="002060"/>
                </a:solidFill>
              </a:rPr>
              <a:t>Presence or absence of charge in a capacitor is interpreted as a binary 1 or 0</a:t>
            </a:r>
          </a:p>
          <a:p>
            <a:pPr marL="457200" lvl="2">
              <a:spcBef>
                <a:spcPts val="2000"/>
              </a:spcBef>
            </a:pPr>
            <a:r>
              <a:rPr lang="en-GB" sz="2000" dirty="0" smtClean="0">
                <a:solidFill>
                  <a:srgbClr val="002060"/>
                </a:solidFill>
              </a:rPr>
              <a:t>Requires periodic charge refreshing to maintain data storage</a:t>
            </a:r>
          </a:p>
          <a:p>
            <a:pPr marL="457200" lvl="2">
              <a:spcBef>
                <a:spcPts val="2000"/>
              </a:spcBef>
            </a:pPr>
            <a:r>
              <a:rPr lang="en-GB" sz="2000" dirty="0" smtClean="0">
                <a:solidFill>
                  <a:srgbClr val="002060"/>
                </a:solidFill>
              </a:rPr>
              <a:t>The term </a:t>
            </a:r>
            <a:r>
              <a:rPr lang="en-GB" sz="2000" i="1" u="sng" dirty="0" smtClean="0">
                <a:solidFill>
                  <a:srgbClr val="002060"/>
                </a:solidFill>
              </a:rPr>
              <a:t>dynamic</a:t>
            </a:r>
            <a:r>
              <a:rPr lang="en-GB" sz="2000" i="1" dirty="0" smtClean="0">
                <a:solidFill>
                  <a:srgbClr val="002060"/>
                </a:solidFill>
              </a:rPr>
              <a:t> </a:t>
            </a:r>
            <a:r>
              <a:rPr lang="en-GB" sz="2000" dirty="0" smtClean="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How Dram cell works? Read by yourself.</a:t>
            </a:r>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smtClean="0">
                <a:effectLst>
                  <a:outerShdw blurRad="38100" dist="38100" dir="2700000" algn="tl">
                    <a:srgbClr val="000000">
                      <a:alpha val="43137"/>
                    </a:srgbClr>
                  </a:outerShdw>
                </a:effectLst>
              </a:rPr>
              <a:t>Static RAM (SRAM)</a:t>
            </a:r>
            <a:endParaRPr lang="en-GB" sz="4400" dirty="0">
              <a:effectLst>
                <a:outerShdw blurRad="38100" dist="38100" dir="2700000" algn="tl">
                  <a:srgbClr val="000000">
                    <a:alpha val="43137"/>
                  </a:srgbClr>
                </a:outerShdw>
              </a:effectLst>
            </a:endParaRP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smtClean="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smtClean="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smtClean="0">
                <a:solidFill>
                  <a:schemeClr val="bg1"/>
                </a:solidFill>
              </a:rPr>
              <a:t>Will hold its data as long as power is supplied to it</a:t>
            </a:r>
          </a:p>
          <a:p>
            <a:pPr marL="228600" lvl="1">
              <a:spcBef>
                <a:spcPts val="2000"/>
              </a:spcBef>
              <a:buClr>
                <a:schemeClr val="accent1"/>
              </a:buClr>
            </a:pPr>
            <a:endParaRPr lang="en-GB" sz="2000" dirty="0" smtClean="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smtClean="0">
                <a:solidFill>
                  <a:schemeClr val="accent3"/>
                </a:solidFill>
                <a:effectLst>
                  <a:outerShdw blurRad="38100" dist="38100" dir="2700000" algn="tl">
                    <a:srgbClr val="000000">
                      <a:alpha val="43137"/>
                    </a:srgbClr>
                  </a:outerShdw>
                </a:effectLst>
              </a:rPr>
              <a:t>versus </a:t>
            </a:r>
            <a:r>
              <a:rPr lang="en-GB" sz="4000" dirty="0" smtClean="0">
                <a:effectLst>
                  <a:outerShdw blurRad="38100" dist="38100" dir="2700000" algn="tl">
                    <a:srgbClr val="000000">
                      <a:alpha val="43137"/>
                    </a:srgbClr>
                  </a:outerShdw>
                </a:effectLst>
              </a:rPr>
              <a:t>DRAM</a:t>
            </a:r>
            <a:endParaRPr lang="en-GB" sz="4000" dirty="0">
              <a:effectLst>
                <a:outerShdw blurRad="38100" dist="38100" dir="2700000" algn="tl">
                  <a:srgbClr val="000000">
                    <a:alpha val="43137"/>
                  </a:srgbClr>
                </a:outerShdw>
              </a:effectLst>
            </a:endParaRP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a:t>
            </a:r>
            <a:r>
              <a:rPr lang="en-GB" sz="2400" b="1" dirty="0" smtClean="0">
                <a:solidFill>
                  <a:srgbClr val="002060"/>
                </a:solidFill>
              </a:rPr>
              <a:t>volatile: </a:t>
            </a:r>
            <a:r>
              <a:rPr lang="en-GB" sz="2000" dirty="0" smtClean="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smtClean="0">
                <a:solidFill>
                  <a:schemeClr val="tx1"/>
                </a:solidFill>
              </a:rPr>
              <a:t> (</a:t>
            </a:r>
            <a:r>
              <a:rPr lang="en-GB" sz="2000" dirty="0" smtClean="0">
                <a:solidFill>
                  <a:schemeClr val="tx1"/>
                </a:solidFill>
              </a:rPr>
              <a:t>smaller cells = more cells per unit area)</a:t>
            </a:r>
          </a:p>
          <a:p>
            <a:pPr lvl="1" indent="-228600">
              <a:buFont typeface="Wingdings" pitchFamily="2" charset="2"/>
              <a:buChar char="n"/>
            </a:pPr>
            <a:r>
              <a:rPr lang="en-GB" sz="2000" dirty="0">
                <a:solidFill>
                  <a:schemeClr val="tx1"/>
                </a:solidFill>
              </a:rPr>
              <a:t>Less </a:t>
            </a:r>
            <a:r>
              <a:rPr lang="en-GB" sz="2000" dirty="0" smtClean="0">
                <a:solidFill>
                  <a:schemeClr val="tx1"/>
                </a:solidFill>
              </a:rPr>
              <a:t>expensive</a:t>
            </a:r>
          </a:p>
          <a:p>
            <a:pPr lvl="1" indent="-228600">
              <a:buFont typeface="Wingdings" pitchFamily="2" charset="2"/>
              <a:buChar char="n"/>
            </a:pPr>
            <a:r>
              <a:rPr lang="en-GB" sz="2000" dirty="0" smtClean="0">
                <a:solidFill>
                  <a:schemeClr val="tx1"/>
                </a:solidFill>
              </a:rPr>
              <a:t>Requires the supporting refresh circuitry</a:t>
            </a:r>
          </a:p>
          <a:p>
            <a:pPr lvl="1" indent="-228600">
              <a:buFont typeface="Wingdings" pitchFamily="2" charset="2"/>
              <a:buChar char="n"/>
            </a:pPr>
            <a:r>
              <a:rPr lang="en-GB" sz="2000" dirty="0" smtClean="0">
                <a:solidFill>
                  <a:schemeClr val="tx1"/>
                </a:solidFill>
              </a:rPr>
              <a:t>Tend to be favored for large memory requirements</a:t>
            </a:r>
          </a:p>
          <a:p>
            <a:pPr lvl="1" indent="-228600">
              <a:buFont typeface="Wingdings" pitchFamily="2" charset="2"/>
              <a:buChar char="n"/>
            </a:pPr>
            <a:r>
              <a:rPr lang="en-GB" sz="2000" dirty="0" smtClean="0">
                <a:solidFill>
                  <a:schemeClr val="tx1"/>
                </a:solidFill>
              </a:rPr>
              <a:t>Used for main memory</a:t>
            </a:r>
          </a:p>
          <a:p>
            <a:pPr marL="228600" indent="-228600">
              <a:spcBef>
                <a:spcPts val="2000"/>
              </a:spcBef>
              <a:buFont typeface="Wingdings" pitchFamily="2" charset="2"/>
              <a:buChar char="n"/>
            </a:pPr>
            <a:r>
              <a:rPr lang="en-GB" sz="2400" b="1" dirty="0" smtClean="0">
                <a:solidFill>
                  <a:schemeClr val="tx1"/>
                </a:solidFill>
              </a:rPr>
              <a:t>Static</a:t>
            </a:r>
            <a:endParaRPr lang="en-GB" sz="2400" b="1" dirty="0">
              <a:solidFill>
                <a:schemeClr val="tx1"/>
              </a:solidFill>
            </a:endParaRPr>
          </a:p>
          <a:p>
            <a:pPr lvl="1" indent="-228600">
              <a:buFont typeface="Wingdings" pitchFamily="2" charset="2"/>
              <a:buChar char="n"/>
            </a:pPr>
            <a:r>
              <a:rPr lang="en-GB" sz="2000" dirty="0">
                <a:solidFill>
                  <a:schemeClr val="tx1"/>
                </a:solidFill>
              </a:rPr>
              <a:t>Faster</a:t>
            </a:r>
            <a:endParaRPr lang="en-GB" sz="2000" dirty="0" smtClean="0">
              <a:solidFill>
                <a:schemeClr val="tx1"/>
              </a:solidFill>
            </a:endParaRPr>
          </a:p>
          <a:p>
            <a:pPr lvl="1" indent="-228600">
              <a:buFont typeface="Wingdings" pitchFamily="2" charset="2"/>
              <a:buChar char="n"/>
            </a:pPr>
            <a:r>
              <a:rPr lang="en-GB" sz="2000" dirty="0" smtClean="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smtClean="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smtClean="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4086</TotalTime>
  <Words>7157</Words>
  <Application>Microsoft Office PowerPoint</Application>
  <PresentationFormat>On-screen Show (4:3)</PresentationFormat>
  <Paragraphs>692</Paragraphs>
  <Slides>37</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PowerPoint Presentation</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PowerPoint Presentation</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Huu Minh</cp:lastModifiedBy>
  <cp:revision>171</cp:revision>
  <dcterms:created xsi:type="dcterms:W3CDTF">2012-06-20T14:41:03Z</dcterms:created>
  <dcterms:modified xsi:type="dcterms:W3CDTF">2021-01-27T01:46:27Z</dcterms:modified>
</cp:coreProperties>
</file>