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7.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8.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9.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54"/>
  </p:notesMasterIdLst>
  <p:handoutMasterIdLst>
    <p:handoutMasterId r:id="rId55"/>
  </p:handoutMasterIdLst>
  <p:sldIdLst>
    <p:sldId id="313" r:id="rId2"/>
    <p:sldId id="337" r:id="rId3"/>
    <p:sldId id="338" r:id="rId4"/>
    <p:sldId id="259" r:id="rId5"/>
    <p:sldId id="295" r:id="rId6"/>
    <p:sldId id="298" r:id="rId7"/>
    <p:sldId id="290" r:id="rId8"/>
    <p:sldId id="297" r:id="rId9"/>
    <p:sldId id="345" r:id="rId10"/>
    <p:sldId id="266" r:id="rId11"/>
    <p:sldId id="267" r:id="rId12"/>
    <p:sldId id="291" r:id="rId13"/>
    <p:sldId id="299" r:id="rId14"/>
    <p:sldId id="300" r:id="rId15"/>
    <p:sldId id="260" r:id="rId16"/>
    <p:sldId id="261" r:id="rId17"/>
    <p:sldId id="301" r:id="rId18"/>
    <p:sldId id="316" r:id="rId19"/>
    <p:sldId id="340" r:id="rId20"/>
    <p:sldId id="346" r:id="rId21"/>
    <p:sldId id="271" r:id="rId22"/>
    <p:sldId id="272" r:id="rId23"/>
    <p:sldId id="273" r:id="rId24"/>
    <p:sldId id="317" r:id="rId25"/>
    <p:sldId id="318" r:id="rId26"/>
    <p:sldId id="320" r:id="rId27"/>
    <p:sldId id="321" r:id="rId28"/>
    <p:sldId id="322" r:id="rId29"/>
    <p:sldId id="323" r:id="rId30"/>
    <p:sldId id="324" r:id="rId31"/>
    <p:sldId id="277" r:id="rId32"/>
    <p:sldId id="326" r:id="rId33"/>
    <p:sldId id="325" r:id="rId34"/>
    <p:sldId id="278" r:id="rId35"/>
    <p:sldId id="342" r:id="rId36"/>
    <p:sldId id="279" r:id="rId37"/>
    <p:sldId id="280" r:id="rId38"/>
    <p:sldId id="287" r:id="rId39"/>
    <p:sldId id="339" r:id="rId40"/>
    <p:sldId id="327" r:id="rId41"/>
    <p:sldId id="330" r:id="rId42"/>
    <p:sldId id="331" r:id="rId43"/>
    <p:sldId id="332" r:id="rId44"/>
    <p:sldId id="333" r:id="rId45"/>
    <p:sldId id="334" r:id="rId46"/>
    <p:sldId id="335" r:id="rId47"/>
    <p:sldId id="288" r:id="rId48"/>
    <p:sldId id="336" r:id="rId49"/>
    <p:sldId id="329" r:id="rId50"/>
    <p:sldId id="344" r:id="rId51"/>
    <p:sldId id="343" r:id="rId52"/>
    <p:sldId id="315"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16" clrIdx="0">
    <p:extLst>
      <p:ext uri="{19B8F6BF-5375-455C-9EA6-DF929625EA0E}">
        <p15:presenceInfo xmlns:p15="http://schemas.microsoft.com/office/powerpoint/2012/main" userId="9d60a31cfbb3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16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81" autoAdjust="0"/>
    <p:restoredTop sz="78130" autoAdjust="0"/>
  </p:normalViewPr>
  <p:slideViewPr>
    <p:cSldViewPr>
      <p:cViewPr varScale="1">
        <p:scale>
          <a:sx n="69" d="100"/>
          <a:sy n="69" d="100"/>
        </p:scale>
        <p:origin x="1003"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31.xml"/><Relationship Id="rId18" Type="http://schemas.openxmlformats.org/officeDocument/2006/relationships/slide" Target="slides/slide52.xml"/><Relationship Id="rId3" Type="http://schemas.openxmlformats.org/officeDocument/2006/relationships/slide" Target="slides/slide5.xml"/><Relationship Id="rId7" Type="http://schemas.openxmlformats.org/officeDocument/2006/relationships/slide" Target="slides/slide16.xml"/><Relationship Id="rId12" Type="http://schemas.openxmlformats.org/officeDocument/2006/relationships/slide" Target="slides/slide26.xml"/><Relationship Id="rId17" Type="http://schemas.openxmlformats.org/officeDocument/2006/relationships/slide" Target="slides/slide38.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1.xml"/><Relationship Id="rId6" Type="http://schemas.openxmlformats.org/officeDocument/2006/relationships/slide" Target="slides/slide15.xml"/><Relationship Id="rId11" Type="http://schemas.openxmlformats.org/officeDocument/2006/relationships/slide" Target="slides/slide24.xml"/><Relationship Id="rId5" Type="http://schemas.openxmlformats.org/officeDocument/2006/relationships/slide" Target="slides/slide12.xml"/><Relationship Id="rId15" Type="http://schemas.openxmlformats.org/officeDocument/2006/relationships/slide" Target="slides/slide36.xml"/><Relationship Id="rId10" Type="http://schemas.openxmlformats.org/officeDocument/2006/relationships/slide" Target="slides/slide23.xml"/><Relationship Id="rId4" Type="http://schemas.openxmlformats.org/officeDocument/2006/relationships/slide" Target="slides/slide11.xml"/><Relationship Id="rId9" Type="http://schemas.openxmlformats.org/officeDocument/2006/relationships/slide" Target="slides/slide22.xml"/><Relationship Id="rId14"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01T07:13:35.779" idx="14">
    <p:pos x="4931" y="836"/>
    <p:text>Các đĩa được tổ chức như thế nào?
Làm thế nào để bảo đảm dữ liệu được lưu trữ trong đĩa?
Làm thế nào để tăng truy cập đĩa?
Sau khi nghiên cứu chương này, bạn sẽ có thể:
     -Hiểu các tính chất chủ yếu của đĩa từ.
     -Hiểu các vấn đề về hiệu suất liên quan đến truy cập đĩa từ.
     -Giải thích khái niệm RAID và mô tả các cấp độ khác nhau.
     -So sánh và đối chiếu ổ đĩa cứng và ổ đĩa rắn.
     -Mô tả chung về hoạt động của bộ nhớ flash.
     -Hiểu sự khác biệt giữa các phương tiện lưu trữ đĩa quang khác nhau.
     -Trình bày tổng quan về công nghệ lưu trữ băng từ.</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29T07:18:21.708" idx="1">
    <p:pos x="4369" y="885"/>
    <p:text>Đĩa là một đĩa tròn được cấu tạo bằng vật liệu không từ tính, được gọi là chất nền-chất nền, được phủ một vật liệu dễ nhiễm từ.
     -Theo truyền thống, chất nền là vật liệu nhôm hoặc hợp kim nhôm (hợp kim nhôm)
     - Gần đây đế thủy tinh đã được giới thiệu
Lợi ích của chất nền thủy tinh:
     - Cải thiện tính đồng nhất của bề mặt màng từ để tăng độ tin cậy của đĩa
     - Giảm đáng kể các khuyết tật bề mặt tổng thể để giúp giảm lỗi đọc-ghi
     - Khả năng hỗ trợ độ cao bay thấp hơn (cho phép từ nguyên khối)
      - Độ cứng tốt hơn () để giảm động lực của đĩa
     - Khả năng chịu (chống) sốc và thiệt hại cao hơn</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29T07:20:11.422" idx="2">
    <p:pos x="4594" y="288"/>
    <p:text>Dữ liệu được ghi vào và sau đó được truy xuất từ đĩa thông qua một cuộn dây dẫn có tên là đầu
     - Trong nhiều hệ thống có hai đầu, một đầu đọc và một đầu ghi
     - Trong quá trình đọc hoặc ghi, phần đầu đứng yên trong khi đĩa xoay bên dưới nó</p:text>
    <p:extLst>
      <p:ext uri="{C676402C-5697-4E1C-873F-D02D1690AC5C}">
        <p15:threadingInfo xmlns:p15="http://schemas.microsoft.com/office/powerpoint/2012/main" timeZoneBias="-420"/>
      </p:ext>
    </p:extLst>
  </p:cm>
  <p:cm authorId="1" dt="2021-01-29T07:20:49.190" idx="3">
    <p:pos x="5163" y="1637"/>
    <p:text>Cơ chế ghi khai thác thực tế là dòng điện chạy qua cuộn dây tạo ra từ trường</p:text>
    <p:extLst>
      <p:ext uri="{C676402C-5697-4E1C-873F-D02D1690AC5C}">
        <p15:threadingInfo xmlns:p15="http://schemas.microsoft.com/office/powerpoint/2012/main" timeZoneBias="-420"/>
      </p:ext>
    </p:extLst>
  </p:cm>
  <p:cm authorId="1" dt="2021-01-29T07:21:13.157" idx="4">
    <p:pos x="2690" y="1489"/>
    <p:text>Các xung điện được gửi đến đầu ghi và các mẫu từ kết quả được ghi lại trên bề mặt bên dưới, với các mẫu khác nhau cho dòng điện dương và âm</p:text>
    <p:extLst>
      <p:ext uri="{C676402C-5697-4E1C-873F-D02D1690AC5C}">
        <p15:threadingInfo xmlns:p15="http://schemas.microsoft.com/office/powerpoint/2012/main" timeZoneBias="-420"/>
      </p:ext>
    </p:extLst>
  </p:cm>
  <p:cm authorId="1" dt="2021-01-29T07:21:28.117" idx="5">
    <p:pos x="1911" y="2978"/>
    <p:text>Bản thân đầu viết được làm bằng vật liệu dễ nhiễm từ và có hình dạng của một chiếc bánh rán hình chữ nhật với một khoảng trống dọc theo một bên và một vài vòng dây dẫn dọc theo phía đối diện</p:text>
    <p:extLst>
      <p:ext uri="{C676402C-5697-4E1C-873F-D02D1690AC5C}">
        <p15:threadingInfo xmlns:p15="http://schemas.microsoft.com/office/powerpoint/2012/main" timeZoneBias="-420"/>
      </p:ext>
    </p:extLst>
  </p:cm>
  <p:cm authorId="1" dt="2021-01-29T07:21:40.998" idx="6">
    <p:pos x="3632" y="2550"/>
    <p:text>Dòng điện trong dây dẫn tạo ra từ trường qua khe hở, từ trường này sẽ từ hóa một vùng nhỏ của phương tiện ghi</p:text>
    <p:extLst>
      <p:ext uri="{C676402C-5697-4E1C-873F-D02D1690AC5C}">
        <p15:threadingInfo xmlns:p15="http://schemas.microsoft.com/office/powerpoint/2012/main" timeZoneBias="-420"/>
      </p:ext>
    </p:extLst>
  </p:cm>
  <p:cm authorId="1" dt="2021-01-29T07:22:06.142" idx="7">
    <p:pos x="5479" y="3414"/>
    <p:text>Đảo chiều dòng điện làm đảo chiều từ hóa trên phương tiện ghi</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29T07:26:50.391" idx="8">
    <p:pos x="10" y="10"/>
    <p:text>Đầu là một thiết bị tương đối nhỏ có khả năng đọc hoặc ghi từ một phần
của đĩa xoay bên dưới nó. Điều này dẫn đến việc tổ chức dữ liệu trên
đĩa trong một tập hợp các vòng đồng tâm, được gọi là rãnh. Mỗi bản nhạc có cùng chiều rộng với cái đầu. Có hàng nghìn bản nhạc trên mỗi bề mặt.
Hình 6.2 mô tả bố cục dữ liệu này. Các đường ray liền kề được ngăn cách bởi các khoảng trống. Điều này
ngăn ngừa, hoặc ít nhất là giảm thiểu, các sai sót do lệch đầu hoặc đơn giản là giao thoa của từ trường.
Dữ liệu được chuyển đến và từ đĩa trong các cung (Hình 6.2). Có thường là hàng trăm cung trên mỗi bản nhạc và chúng có thể cố định hoặc biến đổi chiều dài. 
Trong hầu hết các hệ thống hiện đại, các sector có độ dài cố định được sử dụng, với 512 byte là quy mô ngành gần như phổ biến. 
Để tránh áp đặt độ chính xác không hợp lý các yêu cầu trên hệ thống, các khu vực liền kề được phân tách bằng intratrack (liên kết) những khoảng trống.</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29T07:29:36.554" idx="9">
    <p:pos x="10" y="10"/>
    <p:text>Một chút gần tâm của đĩa quay sẽ di chuyển qua một điểm cố định (chẳng hạn như đọc– đầu ghi) chậm hơn bên ngoài một chút. Do đó, phải tìm ra cách nào đó để bù cho sự thay đổi về tốc độ để đầu có thể đọc tất cả các bit ở cùng một tỷ lệ. Điều này có thể được thực hiện bằng cách tăng khoảng cách giữa các bit thông tin được ghi trong các phân đoạn của đĩa. Thông tin sau đó có thể được quét cùng một lúc tốc độ quay đĩa với một tốc độ cố định, được gọi là vận tốc góc không đổi (CAV). Hình 6.3a cho thấy bố trí của một đĩa sử dụng CAV. Đĩa được chia thành một số cung hình bánh và thành một loạt các rãnh đồng tâm. Lợi thế của việc sử dụng CAV là các khối dữ liệu riêng lẻ có thể được giải quyết trực tiếp bởi theo dõi và lĩnh vực. Để di chuyển đầu từ vị trí hiện tại đến một địa chỉ cụ thể, nó chỉ mất một chuyển động ngắn của đầu đến một bản nhạc cụ thể và một thời gian ngắn chờ khu vực thích hợp để quay dưới đầu. Nhược điểm của CAV là số lượng dữ liệu có thể được lưu trữ trên các đường dài bên ngoài cũng giống như những gì có thể được lưu trữ trên các bản nhạc ngắn bên trong.
Bởi vì mật độ, tính bằng bit trên inch tuyến tính, tăng khi di chuyển từ ngoài cùng theo dõi bản nhạc trong cùng, dung lượng lưu trữ đĩa trong một CAV đơn giản hệ thống bị giới hạn bởi mật độ ghi tối đa có thể đạt được trên theo dõi trong cùng. Để tăng mật độ, các hệ thống đĩa cứng hiện đại sử dụng một kỹ thuật được gọi là ghi nhiều vùng, trong đó bề mặt được chia thành một số của các đới đồng tâm (16 là điển hình). Trong một vùng, số bit trên mỗi rãnh là không thay đổi. Các vùng xa trung tâm chứa nhiều bit (nhiều cung) hơn các vùng gần trung tâm hơn. Điều này cho phép tăng dung lượng lưu trữ tổng thể với chi phí của mạch phức tạp hơn một chút. Khi đầu đĩa di chuyển từ một vùng sang khác, độ dài (dọc theo đường) của các bit riêng lẻ thay đổi, gây ra sự thay đổi trong thời gian đọc và ghi. Hình 6.3b gợi ý bản chất của nhiều vùng ghi âm; trong hình minh họa này, mỗi khu vực chỉ rộng một rãnh.</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1-29T07:34:57.007" idx="10">
    <p:pos x="10" y="10"/>
    <p:text>Một chút gần tâm của đĩa quay sẽ di chuyển qua một điểm cố định (chẳng hạn như đọc–đầu ghi) chậm hơn bên ngoài một chút. Do đó, phải tìm ra cách nào đó
để bù cho sự thay đổi về tốc độ để đầu có thể đọc tất cả các bit ở cùng một tỷ lệ. Điều này có thể được thực hiện bằng cách tăng khoảng cách giữa các bit thông tin được ghi trong các phân đoạn của đĩa. Thông tin sau đó có thể được quét cùng một lúc tốc độ quay đĩa với một tốc độ cố định, được gọi là vận tốc góc không đổi (CAV). Hình 6.3a cho thấy bố trí của một đĩa sử dụng CAV. Đĩa được chia thành một số cung hình bánh và thành một loạt các rãnh đồng tâm. Lợi thế của việc sử dụng CAV là các khối dữ liệu riêng lẻ có thể được giải quyết trực tiếp bởi theo dõi và lĩnh vực. Để di chuyển đầu từ vị trí hiện tại đến một địa chỉ cụ thể, nó chỉ mất một chuyển động ngắn của đầu đến một bản nhạc cụ thể và một thời gian ngắn chờ khu vực thích hợp để quay dưới đầu. Nhược điểm của CAV là số lượng dữ liệu có thể được lưu trữ trên các đường dài bên ngoài cũng giống như những gì có thể được lưu trữ trên các bản nhạc ngắn bên trong.</p:text>
    <p:extLst>
      <p:ext uri="{C676402C-5697-4E1C-873F-D02D1690AC5C}">
        <p15:threadingInfo xmlns:p15="http://schemas.microsoft.com/office/powerpoint/2012/main" timeZoneBias="-420"/>
      </p:ext>
    </p:extLst>
  </p:cm>
  <p:cm authorId="1" dt="2021-01-29T07:35:57.382" idx="11">
    <p:pos x="146" y="146"/>
    <p:text>Bởi vì mật độ, tính bằng bit trên inch tuyến tính, tăng khi di chuyển từ ngoài cùng theo dõi bản nhạc trong cùng, dung lượng lưu trữ đĩa trong một CAV đơn giản hệ thống bị giới hạn bởi mật độ ghi tối đa có thể đạt được trên theo dõi trong cùng. Để tăng mật độ, các hệ thống đĩa cứng hiện đại sử dụng một kỹ thuật được gọi là ghi nhiều vùng, trong đó bề mặt được chia thành một số của các đới đồng tâm (16 là điển hình). Trong một vùng, số bit trên mỗi rãnh là không thay đổi. Các vùng xa trung tâm chứa nhiều bit (nhiều cung) hơn các vùng gần trung tâm hơn. Điều này cho phép tăng dung lượng lưu trữ tổng thể với chi phí của mạch phức tạp hơn một chút. Khi đầu đĩa di chuyển từ một vùng sang khác, độ dài (dọc theo đường) của các bit riêng lẻ thay đổi, gây ra sự thay đổi trong thời gian đọc và ghi. Hình 6.3b gợi ý bản chất của nhiều vùng ghi âm; trong hình minh họa này, mỗi khu vực chỉ rộng một rãnh.</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2-01T07:15:12.935" idx="15">
    <p:pos x="2529" y="934"/>
    <p:text>Đầu phải tạo ra hoặc cảm nhận được một trường điện từ có cường độ đủ lớn để viết và đọc đúng cách
Đầu càng hẹp, nó phải gần bề mặt đĩa để hoạt động
Đầu hẹp hơn có nghĩa là các rãnh hẹp hơn và do đó mật độ dữ liệu lớn hơn
Đầu càng gần đĩa càng có nguy cơ bị lỗi do tạp chất hoặc không hoàn hảo.</p:text>
    <p:extLst>
      <p:ext uri="{C676402C-5697-4E1C-873F-D02D1690AC5C}">
        <p15:threadingInfo xmlns:p15="http://schemas.microsoft.com/office/powerpoint/2012/main" timeZoneBias="-420"/>
      </p:ext>
    </p:extLst>
  </p:cm>
  <p:cm authorId="1" dt="2021-02-01T07:15:40.506" idx="16">
    <p:pos x="5549" y="1201"/>
    <p:text>Được sử dụng trong các cụm ổ kín hầu như không có tạp chất (chất ô nhiễm)
Được thiết kế để hoạt động gần bề mặt đĩa hơn so với đầu đĩa cứng (rời) thông thường, do đó cho phép mật độ dữ liệu lớn hơn
Thực ra là một lá (lá) khí động học nằm nhẹ trên bề mặt đĩa khi đĩa bất động
Áp suất không khí do đĩa quay tạo ra đủ để làm cho lá vượt lên trên bề mặt</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1-29T07:57:49.517" idx="12">
    <p:pos x="5486" y="253"/>
    <p:text>Gồm 7 cấp độ
Các cấp không ngụ ý mối quan hệ thứ bậc mà chỉ định các kiến trúc thiết kế khác nhau có chung ba đặc điểm:
      - Tập hợp các ổ đĩa vật lý được hệ điều hành xem như một ổ đĩa logic duy nhất
      - Dữ liệu được phân phối trên các ổ đĩa vật lý của một mảng trong một lược đồ được gọi là dải
      - Dung lượng đĩa dự phòng được sử dụng để lưu trữ thông tin chẵn lẻ, đảm bảo khả năng khôi phục dữ liệu trong trường hợp đĩa bị lỗi</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1-29T08:03:22.724" idx="13">
    <p:pos x="10" y="10"/>
    <p:text>RAID 0 để tăng tốc độ truy xuất, ko có back up</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4C09B6-2CBA-BF4F-9383-688A1334CE4D}"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1B433DCD-6511-0A48-95E6-B9E4431A83D5}">
      <dgm:prSet custT="1"/>
      <dgm:spPr>
        <a:ln>
          <a:solidFill>
            <a:schemeClr val="accent1"/>
          </a:solidFill>
        </a:ln>
      </dgm:spPr>
      <dgm:t>
        <a:bodyPr/>
        <a:lstStyle/>
        <a:p>
          <a:pPr rtl="0"/>
          <a:r>
            <a:rPr lang="en-US" sz="1300" dirty="0" smtClean="0">
              <a:effectLst>
                <a:outerShdw blurRad="38100" dist="38100" dir="2700000" algn="tl">
                  <a:srgbClr val="000000">
                    <a:alpha val="43137"/>
                  </a:srgbClr>
                </a:outerShdw>
              </a:effectLst>
            </a:rPr>
            <a:t>Data are recorded on and later retrieved from the disk via a conducting coil named the </a:t>
          </a:r>
          <a:r>
            <a:rPr lang="en-US" sz="1300" i="1" dirty="0" smtClean="0">
              <a:effectLst>
                <a:outerShdw blurRad="38100" dist="38100" dir="2700000" algn="tl">
                  <a:srgbClr val="000000">
                    <a:alpha val="43137"/>
                  </a:srgbClr>
                </a:outerShdw>
              </a:effectLst>
            </a:rPr>
            <a:t>head</a:t>
          </a:r>
          <a:endParaRPr lang="en-US" sz="1300" dirty="0">
            <a:effectLst>
              <a:outerShdw blurRad="38100" dist="38100" dir="2700000" algn="tl">
                <a:srgbClr val="000000">
                  <a:alpha val="43137"/>
                </a:srgbClr>
              </a:outerShdw>
            </a:effectLst>
          </a:endParaRPr>
        </a:p>
      </dgm:t>
    </dgm:pt>
    <dgm:pt modelId="{038DB9C2-571D-1A4A-A2D4-99DEE5DA150C}" type="parTrans" cxnId="{F52E9B69-087C-684D-A7A1-F3F7067E7963}">
      <dgm:prSet/>
      <dgm:spPr/>
      <dgm:t>
        <a:bodyPr/>
        <a:lstStyle/>
        <a:p>
          <a:endParaRPr lang="en-US"/>
        </a:p>
      </dgm:t>
    </dgm:pt>
    <dgm:pt modelId="{7B5E3EF0-8E13-DE43-85BB-4C2F56DC1F1F}" type="sibTrans" cxnId="{F52E9B69-087C-684D-A7A1-F3F7067E7963}">
      <dgm:prSet/>
      <dgm:spPr>
        <a:solidFill>
          <a:schemeClr val="accent1">
            <a:lumMod val="75000"/>
          </a:schemeClr>
        </a:solidFill>
        <a:effectLst/>
      </dgm:spPr>
      <dgm:t>
        <a:bodyPr/>
        <a:lstStyle/>
        <a:p>
          <a:endParaRPr lang="en-US" dirty="0"/>
        </a:p>
      </dgm:t>
    </dgm:pt>
    <dgm:pt modelId="{3D158240-2773-A44F-A8E9-C9E074E79162}">
      <dgm:prSet custT="1"/>
      <dgm:spPr>
        <a:ln>
          <a:solidFill>
            <a:schemeClr val="accent1"/>
          </a:solidFill>
        </a:ln>
      </dgm:spPr>
      <dgm:t>
        <a:bodyPr/>
        <a:lstStyle/>
        <a:p>
          <a:pPr rtl="0"/>
          <a:r>
            <a:rPr lang="en-US" sz="1000" dirty="0" smtClean="0">
              <a:effectLst>
                <a:outerShdw blurRad="38100" dist="38100" dir="2700000" algn="tl">
                  <a:srgbClr val="000000">
                    <a:alpha val="43137"/>
                  </a:srgbClr>
                </a:outerShdw>
              </a:effectLst>
            </a:rPr>
            <a:t>In many systems there are two heads, a read head and a write head</a:t>
          </a:r>
          <a:endParaRPr lang="en-US" sz="1000" dirty="0">
            <a:effectLst>
              <a:outerShdw blurRad="38100" dist="38100" dir="2700000" algn="tl">
                <a:srgbClr val="000000">
                  <a:alpha val="43137"/>
                </a:srgbClr>
              </a:outerShdw>
            </a:effectLst>
          </a:endParaRPr>
        </a:p>
      </dgm:t>
    </dgm:pt>
    <dgm:pt modelId="{6330C395-C995-9D4A-8049-5583A30CE402}" type="parTrans" cxnId="{EB4AB36B-7133-A741-8B53-5C143AE5694B}">
      <dgm:prSet/>
      <dgm:spPr/>
      <dgm:t>
        <a:bodyPr/>
        <a:lstStyle/>
        <a:p>
          <a:endParaRPr lang="en-US"/>
        </a:p>
      </dgm:t>
    </dgm:pt>
    <dgm:pt modelId="{BA637A8E-3EDD-9540-8240-A09825FFCAF4}" type="sibTrans" cxnId="{EB4AB36B-7133-A741-8B53-5C143AE5694B}">
      <dgm:prSet/>
      <dgm:spPr/>
      <dgm:t>
        <a:bodyPr/>
        <a:lstStyle/>
        <a:p>
          <a:endParaRPr lang="en-US"/>
        </a:p>
      </dgm:t>
    </dgm:pt>
    <dgm:pt modelId="{F53DA61D-11D2-8249-A867-F6D218EC9A31}">
      <dgm:prSet custT="1"/>
      <dgm:spPr>
        <a:ln>
          <a:solidFill>
            <a:schemeClr val="accent1"/>
          </a:solidFill>
        </a:ln>
      </dgm:spPr>
      <dgm:t>
        <a:bodyPr/>
        <a:lstStyle/>
        <a:p>
          <a:pPr rtl="0"/>
          <a:r>
            <a:rPr lang="en-US" sz="1000" dirty="0" smtClean="0">
              <a:effectLst>
                <a:outerShdw blurRad="38100" dist="38100" dir="2700000" algn="tl">
                  <a:srgbClr val="000000">
                    <a:alpha val="43137"/>
                  </a:srgbClr>
                </a:outerShdw>
              </a:effectLst>
            </a:rPr>
            <a:t>During a read or write operation the head is stationary while the platter rotates beneath it</a:t>
          </a:r>
          <a:endParaRPr lang="en-US" sz="1000" dirty="0">
            <a:effectLst>
              <a:outerShdw blurRad="38100" dist="38100" dir="2700000" algn="tl">
                <a:srgbClr val="000000">
                  <a:alpha val="43137"/>
                </a:srgbClr>
              </a:outerShdw>
            </a:effectLst>
          </a:endParaRPr>
        </a:p>
      </dgm:t>
    </dgm:pt>
    <dgm:pt modelId="{7046263C-7F0F-8646-BB8A-618A92A344DB}" type="parTrans" cxnId="{D3ED4548-E3F3-FD4A-99C8-A6EC2FDBF5DB}">
      <dgm:prSet/>
      <dgm:spPr/>
      <dgm:t>
        <a:bodyPr/>
        <a:lstStyle/>
        <a:p>
          <a:endParaRPr lang="en-US"/>
        </a:p>
      </dgm:t>
    </dgm:pt>
    <dgm:pt modelId="{18019056-F3EC-8E49-96D3-C1EB5D19B18E}" type="sibTrans" cxnId="{D3ED4548-E3F3-FD4A-99C8-A6EC2FDBF5DB}">
      <dgm:prSet/>
      <dgm:spPr/>
      <dgm:t>
        <a:bodyPr/>
        <a:lstStyle/>
        <a:p>
          <a:endParaRPr lang="en-US"/>
        </a:p>
      </dgm:t>
    </dgm:pt>
    <dgm:pt modelId="{B4B63777-EC7E-584E-86AE-53D71C9CBDE7}">
      <dgm:prSet custT="1"/>
      <dgm:spPr>
        <a:ln>
          <a:solidFill>
            <a:schemeClr val="accent1"/>
          </a:solidFill>
        </a:ln>
      </dgm:spPr>
      <dgm:t>
        <a:bodyPr/>
        <a:lstStyle/>
        <a:p>
          <a:pPr rtl="0"/>
          <a:r>
            <a:rPr lang="en-US" sz="1300" dirty="0" smtClean="0">
              <a:effectLst>
                <a:outerShdw blurRad="38100" dist="38100" dir="2700000" algn="tl">
                  <a:srgbClr val="000000">
                    <a:alpha val="43137"/>
                  </a:srgbClr>
                </a:outerShdw>
              </a:effectLst>
            </a:rPr>
            <a:t>The write mechanism exploits the fact that electricity flowing through a coil produces a magnetic field</a:t>
          </a:r>
          <a:endParaRPr lang="en-US" sz="1300" dirty="0">
            <a:effectLst>
              <a:outerShdw blurRad="38100" dist="38100" dir="2700000" algn="tl">
                <a:srgbClr val="000000">
                  <a:alpha val="43137"/>
                </a:srgbClr>
              </a:outerShdw>
            </a:effectLst>
          </a:endParaRPr>
        </a:p>
      </dgm:t>
    </dgm:pt>
    <dgm:pt modelId="{3023CE3E-1392-4C4F-9557-1A8EE5E0ADA3}" type="parTrans" cxnId="{94B408E9-C19E-264D-9DE8-A83B81380380}">
      <dgm:prSet/>
      <dgm:spPr/>
      <dgm:t>
        <a:bodyPr/>
        <a:lstStyle/>
        <a:p>
          <a:endParaRPr lang="en-US"/>
        </a:p>
      </dgm:t>
    </dgm:pt>
    <dgm:pt modelId="{EE58DF71-EC3B-C348-8B26-F1A06B27B5C6}" type="sibTrans" cxnId="{94B408E9-C19E-264D-9DE8-A83B81380380}">
      <dgm:prSet/>
      <dgm:spPr>
        <a:ln>
          <a:solidFill>
            <a:schemeClr val="accent3"/>
          </a:solidFill>
        </a:ln>
      </dgm:spPr>
      <dgm:t>
        <a:bodyPr/>
        <a:lstStyle/>
        <a:p>
          <a:endParaRPr lang="en-US" dirty="0"/>
        </a:p>
      </dgm:t>
    </dgm:pt>
    <dgm:pt modelId="{8CF94368-B512-5E40-A0F2-204B09098458}">
      <dgm:prSet custT="1"/>
      <dgm:spPr>
        <a:ln>
          <a:solidFill>
            <a:schemeClr val="accent1"/>
          </a:solidFill>
        </a:ln>
      </dgm:spPr>
      <dgm:t>
        <a:bodyPr/>
        <a:lstStyle/>
        <a:p>
          <a:pPr rtl="0"/>
          <a:r>
            <a:rPr lang="en-US" sz="1300" dirty="0" smtClean="0">
              <a:effectLst>
                <a:outerShdw blurRad="38100" dist="38100" dir="2700000" algn="tl">
                  <a:srgbClr val="000000">
                    <a:alpha val="43137"/>
                  </a:srgbClr>
                </a:outerShdw>
              </a:effectLst>
            </a:rPr>
            <a:t>Electric pulses are sent to the write head and the resulting magnetic patterns are recorded on the surface below, with different patterns for positive and negative currents</a:t>
          </a:r>
          <a:endParaRPr lang="en-US" sz="1300" dirty="0">
            <a:effectLst>
              <a:outerShdw blurRad="38100" dist="38100" dir="2700000" algn="tl">
                <a:srgbClr val="000000">
                  <a:alpha val="43137"/>
                </a:srgbClr>
              </a:outerShdw>
            </a:effectLst>
          </a:endParaRPr>
        </a:p>
      </dgm:t>
    </dgm:pt>
    <dgm:pt modelId="{4AE228E0-B535-2C43-8006-BC156855D165}" type="parTrans" cxnId="{AC169793-83B4-B14B-B753-93AF6F436394}">
      <dgm:prSet/>
      <dgm:spPr/>
      <dgm:t>
        <a:bodyPr/>
        <a:lstStyle/>
        <a:p>
          <a:endParaRPr lang="en-US"/>
        </a:p>
      </dgm:t>
    </dgm:pt>
    <dgm:pt modelId="{F4939A35-96F8-D648-83C1-4AB4AABAD1B0}" type="sibTrans" cxnId="{AC169793-83B4-B14B-B753-93AF6F436394}">
      <dgm:prSet/>
      <dgm:spPr>
        <a:ln>
          <a:solidFill>
            <a:schemeClr val="accent3"/>
          </a:solidFill>
        </a:ln>
      </dgm:spPr>
      <dgm:t>
        <a:bodyPr/>
        <a:lstStyle/>
        <a:p>
          <a:endParaRPr lang="en-US" dirty="0"/>
        </a:p>
      </dgm:t>
    </dgm:pt>
    <dgm:pt modelId="{061BC6A4-443D-3041-AB1F-B48B219AFC8E}">
      <dgm:prSet custT="1"/>
      <dgm:spPr>
        <a:ln>
          <a:solidFill>
            <a:schemeClr val="accent1"/>
          </a:solidFill>
        </a:ln>
      </dgm:spPr>
      <dgm:t>
        <a:bodyPr/>
        <a:lstStyle/>
        <a:p>
          <a:pPr rtl="0"/>
          <a:r>
            <a:rPr lang="en-US" sz="1300" dirty="0" smtClean="0">
              <a:effectLst>
                <a:outerShdw blurRad="38100" dist="38100" dir="2700000" algn="tl">
                  <a:srgbClr val="000000">
                    <a:alpha val="43137"/>
                  </a:srgbClr>
                </a:outerShdw>
              </a:effectLst>
            </a:rPr>
            <a:t>The write head itself is made of easily magnetizable material and is in the shape of a rectangular doughnut with a gap along one side and a few turns of conducting wire along the opposite side</a:t>
          </a:r>
          <a:endParaRPr lang="en-US" sz="1300" dirty="0">
            <a:effectLst>
              <a:outerShdw blurRad="38100" dist="38100" dir="2700000" algn="tl">
                <a:srgbClr val="000000">
                  <a:alpha val="43137"/>
                </a:srgbClr>
              </a:outerShdw>
            </a:effectLst>
          </a:endParaRPr>
        </a:p>
      </dgm:t>
    </dgm:pt>
    <dgm:pt modelId="{35587D22-9AF4-6E46-A174-26FB9183ACB7}" type="parTrans" cxnId="{F67DA86B-19AA-774D-9117-C1C32DA18A6B}">
      <dgm:prSet/>
      <dgm:spPr/>
      <dgm:t>
        <a:bodyPr/>
        <a:lstStyle/>
        <a:p>
          <a:endParaRPr lang="en-US"/>
        </a:p>
      </dgm:t>
    </dgm:pt>
    <dgm:pt modelId="{5592C533-0230-7F43-9738-AAAD3041122A}" type="sibTrans" cxnId="{F67DA86B-19AA-774D-9117-C1C32DA18A6B}">
      <dgm:prSet/>
      <dgm:spPr>
        <a:ln>
          <a:solidFill>
            <a:schemeClr val="accent3"/>
          </a:solidFill>
        </a:ln>
      </dgm:spPr>
      <dgm:t>
        <a:bodyPr/>
        <a:lstStyle/>
        <a:p>
          <a:endParaRPr lang="en-US" dirty="0"/>
        </a:p>
      </dgm:t>
    </dgm:pt>
    <dgm:pt modelId="{9688729C-81D7-984C-BEA3-F6E85410BB2F}">
      <dgm:prSet custT="1"/>
      <dgm:spPr>
        <a:ln>
          <a:solidFill>
            <a:schemeClr val="accent1"/>
          </a:solidFill>
        </a:ln>
      </dgm:spPr>
      <dgm:t>
        <a:bodyPr/>
        <a:lstStyle/>
        <a:p>
          <a:pPr rtl="0"/>
          <a:r>
            <a:rPr lang="en-US" sz="1300" dirty="0" smtClean="0">
              <a:effectLst>
                <a:outerShdw blurRad="38100" dist="38100" dir="2700000" algn="tl">
                  <a:srgbClr val="000000">
                    <a:alpha val="43137"/>
                  </a:srgbClr>
                </a:outerShdw>
              </a:effectLst>
            </a:rPr>
            <a:t>An electric current in the wire induces a magnetic field across the gap, which in turn magnetizes a small area of the recording medium</a:t>
          </a:r>
          <a:endParaRPr lang="en-US" sz="1300" dirty="0">
            <a:effectLst>
              <a:outerShdw blurRad="38100" dist="38100" dir="2700000" algn="tl">
                <a:srgbClr val="000000">
                  <a:alpha val="43137"/>
                </a:srgbClr>
              </a:outerShdw>
            </a:effectLst>
          </a:endParaRPr>
        </a:p>
      </dgm:t>
    </dgm:pt>
    <dgm:pt modelId="{AFE4017A-46B0-AB49-AD44-27BEDF39E84E}" type="parTrans" cxnId="{25B9180B-B00F-0B4E-8854-B53A121373C0}">
      <dgm:prSet/>
      <dgm:spPr/>
      <dgm:t>
        <a:bodyPr/>
        <a:lstStyle/>
        <a:p>
          <a:endParaRPr lang="en-US"/>
        </a:p>
      </dgm:t>
    </dgm:pt>
    <dgm:pt modelId="{D09A3BFB-5816-014E-900D-F28DCD4DAF72}" type="sibTrans" cxnId="{25B9180B-B00F-0B4E-8854-B53A121373C0}">
      <dgm:prSet/>
      <dgm:spPr>
        <a:ln>
          <a:solidFill>
            <a:schemeClr val="accent3"/>
          </a:solidFill>
        </a:ln>
      </dgm:spPr>
      <dgm:t>
        <a:bodyPr/>
        <a:lstStyle/>
        <a:p>
          <a:endParaRPr lang="en-US" dirty="0"/>
        </a:p>
      </dgm:t>
    </dgm:pt>
    <dgm:pt modelId="{E8370195-74F1-8B44-B00D-56C3254170AD}">
      <dgm:prSet custT="1"/>
      <dgm:spPr>
        <a:ln>
          <a:solidFill>
            <a:schemeClr val="accent1"/>
          </a:solidFill>
        </a:ln>
      </dgm:spPr>
      <dgm:t>
        <a:bodyPr/>
        <a:lstStyle/>
        <a:p>
          <a:pPr rtl="0"/>
          <a:r>
            <a:rPr lang="en-US" sz="1300" dirty="0" smtClean="0">
              <a:effectLst>
                <a:outerShdw blurRad="38100" dist="38100" dir="2700000" algn="tl">
                  <a:srgbClr val="000000">
                    <a:alpha val="43137"/>
                  </a:srgbClr>
                </a:outerShdw>
              </a:effectLst>
            </a:rPr>
            <a:t>Reversing the direction of the current reverses the direction of the magnetization on the recording medium</a:t>
          </a:r>
          <a:endParaRPr lang="en-US" sz="1300" dirty="0">
            <a:effectLst>
              <a:outerShdw blurRad="38100" dist="38100" dir="2700000" algn="tl">
                <a:srgbClr val="000000">
                  <a:alpha val="43137"/>
                </a:srgbClr>
              </a:outerShdw>
            </a:effectLst>
          </a:endParaRPr>
        </a:p>
      </dgm:t>
    </dgm:pt>
    <dgm:pt modelId="{86ABD566-D4E1-9743-8994-B746E668CCD2}" type="parTrans" cxnId="{E0C11D08-12A2-C44D-A996-FEA7AFE1A2F4}">
      <dgm:prSet/>
      <dgm:spPr/>
      <dgm:t>
        <a:bodyPr/>
        <a:lstStyle/>
        <a:p>
          <a:endParaRPr lang="en-US"/>
        </a:p>
      </dgm:t>
    </dgm:pt>
    <dgm:pt modelId="{00962EE2-D150-9C41-B6D4-FDA6C1748344}" type="sibTrans" cxnId="{E0C11D08-12A2-C44D-A996-FEA7AFE1A2F4}">
      <dgm:prSet/>
      <dgm:spPr/>
      <dgm:t>
        <a:bodyPr/>
        <a:lstStyle/>
        <a:p>
          <a:endParaRPr lang="en-US"/>
        </a:p>
      </dgm:t>
    </dgm:pt>
    <dgm:pt modelId="{55D14040-E6B9-D944-A3F0-82393EE9DBA2}" type="pres">
      <dgm:prSet presAssocID="{434C09B6-2CBA-BF4F-9383-688A1334CE4D}" presName="diagram" presStyleCnt="0">
        <dgm:presLayoutVars>
          <dgm:dir/>
          <dgm:resizeHandles val="exact"/>
        </dgm:presLayoutVars>
      </dgm:prSet>
      <dgm:spPr/>
      <dgm:t>
        <a:bodyPr/>
        <a:lstStyle/>
        <a:p>
          <a:endParaRPr lang="en-US"/>
        </a:p>
      </dgm:t>
    </dgm:pt>
    <dgm:pt modelId="{8C1F1953-ADC1-FD47-9C4F-D93792E77999}" type="pres">
      <dgm:prSet presAssocID="{1B433DCD-6511-0A48-95E6-B9E4431A83D5}" presName="node" presStyleLbl="node1" presStyleIdx="0" presStyleCnt="6" custScaleX="125060" custLinFactX="24699" custLinFactNeighborX="100000" custLinFactNeighborY="10437">
        <dgm:presLayoutVars>
          <dgm:bulletEnabled val="1"/>
        </dgm:presLayoutVars>
      </dgm:prSet>
      <dgm:spPr/>
      <dgm:t>
        <a:bodyPr/>
        <a:lstStyle/>
        <a:p>
          <a:endParaRPr lang="en-US"/>
        </a:p>
      </dgm:t>
    </dgm:pt>
    <dgm:pt modelId="{FBDB4459-C68D-3E4A-A7DA-11C72E7F0611}" type="pres">
      <dgm:prSet presAssocID="{7B5E3EF0-8E13-DE43-85BB-4C2F56DC1F1F}" presName="sibTrans" presStyleLbl="sibTrans2D1" presStyleIdx="0" presStyleCnt="5" custAng="1126298" custFlipVert="0" custFlipHor="0" custScaleX="30694" custScaleY="36298" custLinFactX="211418" custLinFactY="-32234" custLinFactNeighborX="300000" custLinFactNeighborY="-100000"/>
      <dgm:spPr/>
      <dgm:t>
        <a:bodyPr/>
        <a:lstStyle/>
        <a:p>
          <a:endParaRPr lang="en-US"/>
        </a:p>
      </dgm:t>
    </dgm:pt>
    <dgm:pt modelId="{34522D51-39B4-EA42-9485-920402BA5A19}" type="pres">
      <dgm:prSet presAssocID="{7B5E3EF0-8E13-DE43-85BB-4C2F56DC1F1F}" presName="connectorText" presStyleLbl="sibTrans2D1" presStyleIdx="0" presStyleCnt="5"/>
      <dgm:spPr/>
      <dgm:t>
        <a:bodyPr/>
        <a:lstStyle/>
        <a:p>
          <a:endParaRPr lang="en-US"/>
        </a:p>
      </dgm:t>
    </dgm:pt>
    <dgm:pt modelId="{603F2A0D-843D-6242-A352-9DD92D63BC1B}" type="pres">
      <dgm:prSet presAssocID="{B4B63777-EC7E-584E-86AE-53D71C9CBDE7}" presName="node" presStyleLbl="node1" presStyleIdx="1" presStyleCnt="6" custScaleX="106751" custLinFactY="55145" custLinFactNeighborX="19112" custLinFactNeighborY="100000">
        <dgm:presLayoutVars>
          <dgm:bulletEnabled val="1"/>
        </dgm:presLayoutVars>
      </dgm:prSet>
      <dgm:spPr/>
      <dgm:t>
        <a:bodyPr/>
        <a:lstStyle/>
        <a:p>
          <a:endParaRPr lang="en-US"/>
        </a:p>
      </dgm:t>
    </dgm:pt>
    <dgm:pt modelId="{EAC96916-D04F-0449-B8B3-4F57A579AC88}" type="pres">
      <dgm:prSet presAssocID="{EE58DF71-EC3B-C348-8B26-F1A06B27B5C6}" presName="sibTrans" presStyleLbl="sibTrans2D1" presStyleIdx="1" presStyleCnt="5" custAng="21383942" custLinFactNeighborX="-8385" custLinFactNeighborY="-33573"/>
      <dgm:spPr/>
      <dgm:t>
        <a:bodyPr/>
        <a:lstStyle/>
        <a:p>
          <a:endParaRPr lang="en-US"/>
        </a:p>
      </dgm:t>
    </dgm:pt>
    <dgm:pt modelId="{93157058-68D4-8C45-8A69-AC4C39654B29}" type="pres">
      <dgm:prSet presAssocID="{EE58DF71-EC3B-C348-8B26-F1A06B27B5C6}" presName="connectorText" presStyleLbl="sibTrans2D1" presStyleIdx="1" presStyleCnt="5"/>
      <dgm:spPr/>
      <dgm:t>
        <a:bodyPr/>
        <a:lstStyle/>
        <a:p>
          <a:endParaRPr lang="en-US"/>
        </a:p>
      </dgm:t>
    </dgm:pt>
    <dgm:pt modelId="{E1D0B650-6FD3-9746-883B-EEA6315414F1}" type="pres">
      <dgm:prSet presAssocID="{8CF94368-B512-5E40-A0F2-204B09098458}" presName="node" presStyleLbl="node1" presStyleIdx="2" presStyleCnt="6" custScaleX="131326" custScaleY="98397" custLinFactX="-53378" custLinFactNeighborX="-100000" custLinFactNeighborY="-42169">
        <dgm:presLayoutVars>
          <dgm:bulletEnabled val="1"/>
        </dgm:presLayoutVars>
      </dgm:prSet>
      <dgm:spPr/>
      <dgm:t>
        <a:bodyPr/>
        <a:lstStyle/>
        <a:p>
          <a:endParaRPr lang="en-US"/>
        </a:p>
      </dgm:t>
    </dgm:pt>
    <dgm:pt modelId="{F08B99C8-E512-E94F-9D50-A6E9CD11FDAF}" type="pres">
      <dgm:prSet presAssocID="{F4939A35-96F8-D648-83C1-4AB4AABAD1B0}" presName="sibTrans" presStyleLbl="sibTrans2D1" presStyleIdx="2" presStyleCnt="5" custAng="20416905" custScaleX="125239" custLinFactNeighborX="-39742" custLinFactNeighborY="-36619"/>
      <dgm:spPr/>
      <dgm:t>
        <a:bodyPr/>
        <a:lstStyle/>
        <a:p>
          <a:endParaRPr lang="en-US"/>
        </a:p>
      </dgm:t>
    </dgm:pt>
    <dgm:pt modelId="{382B29E0-2BD8-3140-9020-936DC523F83E}" type="pres">
      <dgm:prSet presAssocID="{F4939A35-96F8-D648-83C1-4AB4AABAD1B0}" presName="connectorText" presStyleLbl="sibTrans2D1" presStyleIdx="2" presStyleCnt="5"/>
      <dgm:spPr/>
      <dgm:t>
        <a:bodyPr/>
        <a:lstStyle/>
        <a:p>
          <a:endParaRPr lang="en-US"/>
        </a:p>
      </dgm:t>
    </dgm:pt>
    <dgm:pt modelId="{998DAFB8-E39C-BE46-91C1-DECBBA8ED85B}" type="pres">
      <dgm:prSet presAssocID="{061BC6A4-443D-3041-AB1F-B48B219AFC8E}" presName="node" presStyleLbl="node1" presStyleIdx="3" presStyleCnt="6" custScaleY="126750" custLinFactY="54915" custLinFactNeighborX="-36009" custLinFactNeighborY="100000">
        <dgm:presLayoutVars>
          <dgm:bulletEnabled val="1"/>
        </dgm:presLayoutVars>
      </dgm:prSet>
      <dgm:spPr/>
      <dgm:t>
        <a:bodyPr/>
        <a:lstStyle/>
        <a:p>
          <a:endParaRPr lang="en-US"/>
        </a:p>
      </dgm:t>
    </dgm:pt>
    <dgm:pt modelId="{2673DEDF-52E2-8948-A118-3539869702FD}" type="pres">
      <dgm:prSet presAssocID="{5592C533-0230-7F43-9738-AAAD3041122A}" presName="sibTrans" presStyleLbl="sibTrans2D1" presStyleIdx="3" presStyleCnt="5" custAng="19473457" custScaleX="176405" custScaleY="84403" custLinFactY="5554" custLinFactNeighborX="55687" custLinFactNeighborY="100000"/>
      <dgm:spPr/>
      <dgm:t>
        <a:bodyPr/>
        <a:lstStyle/>
        <a:p>
          <a:endParaRPr lang="en-US"/>
        </a:p>
      </dgm:t>
    </dgm:pt>
    <dgm:pt modelId="{3C818732-1280-0F42-A7AF-FD7CA17E3B46}" type="pres">
      <dgm:prSet presAssocID="{5592C533-0230-7F43-9738-AAAD3041122A}" presName="connectorText" presStyleLbl="sibTrans2D1" presStyleIdx="3" presStyleCnt="5"/>
      <dgm:spPr/>
      <dgm:t>
        <a:bodyPr/>
        <a:lstStyle/>
        <a:p>
          <a:endParaRPr lang="en-US"/>
        </a:p>
      </dgm:t>
    </dgm:pt>
    <dgm:pt modelId="{5FA7667B-6936-5640-89ED-F385431265F7}" type="pres">
      <dgm:prSet presAssocID="{9688729C-81D7-984C-BEA3-F6E85410BB2F}" presName="node" presStyleLbl="node1" presStyleIdx="4" presStyleCnt="6" custLinFactNeighborX="83825" custLinFactNeighborY="-93980">
        <dgm:presLayoutVars>
          <dgm:bulletEnabled val="1"/>
        </dgm:presLayoutVars>
      </dgm:prSet>
      <dgm:spPr/>
      <dgm:t>
        <a:bodyPr/>
        <a:lstStyle/>
        <a:p>
          <a:endParaRPr lang="en-US"/>
        </a:p>
      </dgm:t>
    </dgm:pt>
    <dgm:pt modelId="{1741DF79-D173-874A-80E7-876315F82D04}" type="pres">
      <dgm:prSet presAssocID="{D09A3BFB-5816-014E-900D-F28DCD4DAF72}" presName="sibTrans" presStyleLbl="sibTrans2D1" presStyleIdx="4" presStyleCnt="5" custAng="18756137" custFlipVert="1" custScaleX="203662" custScaleY="90724" custLinFactNeighborX="80902" custLinFactNeighborY="-72393"/>
      <dgm:spPr/>
      <dgm:t>
        <a:bodyPr/>
        <a:lstStyle/>
        <a:p>
          <a:endParaRPr lang="en-US"/>
        </a:p>
      </dgm:t>
    </dgm:pt>
    <dgm:pt modelId="{B3803603-2E30-D44D-A25E-D9E82EC7BA62}" type="pres">
      <dgm:prSet presAssocID="{D09A3BFB-5816-014E-900D-F28DCD4DAF72}" presName="connectorText" presStyleLbl="sibTrans2D1" presStyleIdx="4" presStyleCnt="5"/>
      <dgm:spPr/>
      <dgm:t>
        <a:bodyPr/>
        <a:lstStyle/>
        <a:p>
          <a:endParaRPr lang="en-US"/>
        </a:p>
      </dgm:t>
    </dgm:pt>
    <dgm:pt modelId="{C3FF9332-829D-4A45-A6A1-CA38F38D6ED1}" type="pres">
      <dgm:prSet presAssocID="{E8370195-74F1-8B44-B00D-56C3254170AD}" presName="node" presStyleLbl="node1" presStyleIdx="5" presStyleCnt="6" custLinFactNeighborX="73646" custLinFactNeighborY="334">
        <dgm:presLayoutVars>
          <dgm:bulletEnabled val="1"/>
        </dgm:presLayoutVars>
      </dgm:prSet>
      <dgm:spPr/>
      <dgm:t>
        <a:bodyPr/>
        <a:lstStyle/>
        <a:p>
          <a:endParaRPr lang="en-US"/>
        </a:p>
      </dgm:t>
    </dgm:pt>
  </dgm:ptLst>
  <dgm:cxnLst>
    <dgm:cxn modelId="{60323D2E-759C-5543-A455-D1C5FD98DBD1}" type="presOf" srcId="{1B433DCD-6511-0A48-95E6-B9E4431A83D5}" destId="{8C1F1953-ADC1-FD47-9C4F-D93792E77999}" srcOrd="0" destOrd="0" presId="urn:microsoft.com/office/officeart/2005/8/layout/process5"/>
    <dgm:cxn modelId="{C7263EE9-6EB4-3B4B-A00E-91BD9AB1F12D}" type="presOf" srcId="{D09A3BFB-5816-014E-900D-F28DCD4DAF72}" destId="{B3803603-2E30-D44D-A25E-D9E82EC7BA62}" srcOrd="1" destOrd="0" presId="urn:microsoft.com/office/officeart/2005/8/layout/process5"/>
    <dgm:cxn modelId="{CC64FE6E-DC20-8441-BD0B-6CC829620F8D}" type="presOf" srcId="{F4939A35-96F8-D648-83C1-4AB4AABAD1B0}" destId="{F08B99C8-E512-E94F-9D50-A6E9CD11FDAF}" srcOrd="0" destOrd="0" presId="urn:microsoft.com/office/officeart/2005/8/layout/process5"/>
    <dgm:cxn modelId="{E0C11D08-12A2-C44D-A996-FEA7AFE1A2F4}" srcId="{434C09B6-2CBA-BF4F-9383-688A1334CE4D}" destId="{E8370195-74F1-8B44-B00D-56C3254170AD}" srcOrd="5" destOrd="0" parTransId="{86ABD566-D4E1-9743-8994-B746E668CCD2}" sibTransId="{00962EE2-D150-9C41-B6D4-FDA6C1748344}"/>
    <dgm:cxn modelId="{4C6B856D-DC5B-2E4E-AC3C-53676582E76B}" type="presOf" srcId="{7B5E3EF0-8E13-DE43-85BB-4C2F56DC1F1F}" destId="{FBDB4459-C68D-3E4A-A7DA-11C72E7F0611}" srcOrd="0" destOrd="0" presId="urn:microsoft.com/office/officeart/2005/8/layout/process5"/>
    <dgm:cxn modelId="{D3ED4548-E3F3-FD4A-99C8-A6EC2FDBF5DB}" srcId="{1B433DCD-6511-0A48-95E6-B9E4431A83D5}" destId="{F53DA61D-11D2-8249-A867-F6D218EC9A31}" srcOrd="1" destOrd="0" parTransId="{7046263C-7F0F-8646-BB8A-618A92A344DB}" sibTransId="{18019056-F3EC-8E49-96D3-C1EB5D19B18E}"/>
    <dgm:cxn modelId="{94B408E9-C19E-264D-9DE8-A83B81380380}" srcId="{434C09B6-2CBA-BF4F-9383-688A1334CE4D}" destId="{B4B63777-EC7E-584E-86AE-53D71C9CBDE7}" srcOrd="1" destOrd="0" parTransId="{3023CE3E-1392-4C4F-9557-1A8EE5E0ADA3}" sibTransId="{EE58DF71-EC3B-C348-8B26-F1A06B27B5C6}"/>
    <dgm:cxn modelId="{8C224DCD-40BF-4844-8EE6-6F0E0539BB1B}" type="presOf" srcId="{3D158240-2773-A44F-A8E9-C9E074E79162}" destId="{8C1F1953-ADC1-FD47-9C4F-D93792E77999}" srcOrd="0" destOrd="1" presId="urn:microsoft.com/office/officeart/2005/8/layout/process5"/>
    <dgm:cxn modelId="{EB4AB36B-7133-A741-8B53-5C143AE5694B}" srcId="{1B433DCD-6511-0A48-95E6-B9E4431A83D5}" destId="{3D158240-2773-A44F-A8E9-C9E074E79162}" srcOrd="0" destOrd="0" parTransId="{6330C395-C995-9D4A-8049-5583A30CE402}" sibTransId="{BA637A8E-3EDD-9540-8240-A09825FFCAF4}"/>
    <dgm:cxn modelId="{A106C758-99A6-0B42-B05C-2382F224EF75}" type="presOf" srcId="{E8370195-74F1-8B44-B00D-56C3254170AD}" destId="{C3FF9332-829D-4A45-A6A1-CA38F38D6ED1}" srcOrd="0" destOrd="0" presId="urn:microsoft.com/office/officeart/2005/8/layout/process5"/>
    <dgm:cxn modelId="{E0C4827D-4053-344D-A145-D8340F6340E2}" type="presOf" srcId="{B4B63777-EC7E-584E-86AE-53D71C9CBDE7}" destId="{603F2A0D-843D-6242-A352-9DD92D63BC1B}" srcOrd="0" destOrd="0" presId="urn:microsoft.com/office/officeart/2005/8/layout/process5"/>
    <dgm:cxn modelId="{93E570C9-F117-884C-B612-C39C0F0834D0}" type="presOf" srcId="{434C09B6-2CBA-BF4F-9383-688A1334CE4D}" destId="{55D14040-E6B9-D944-A3F0-82393EE9DBA2}" srcOrd="0" destOrd="0" presId="urn:microsoft.com/office/officeart/2005/8/layout/process5"/>
    <dgm:cxn modelId="{AC169793-83B4-B14B-B753-93AF6F436394}" srcId="{434C09B6-2CBA-BF4F-9383-688A1334CE4D}" destId="{8CF94368-B512-5E40-A0F2-204B09098458}" srcOrd="2" destOrd="0" parTransId="{4AE228E0-B535-2C43-8006-BC156855D165}" sibTransId="{F4939A35-96F8-D648-83C1-4AB4AABAD1B0}"/>
    <dgm:cxn modelId="{E8253A7C-C941-644C-B4E4-42E50A8ED07C}" type="presOf" srcId="{7B5E3EF0-8E13-DE43-85BB-4C2F56DC1F1F}" destId="{34522D51-39B4-EA42-9485-920402BA5A19}" srcOrd="1" destOrd="0" presId="urn:microsoft.com/office/officeart/2005/8/layout/process5"/>
    <dgm:cxn modelId="{25B9180B-B00F-0B4E-8854-B53A121373C0}" srcId="{434C09B6-2CBA-BF4F-9383-688A1334CE4D}" destId="{9688729C-81D7-984C-BEA3-F6E85410BB2F}" srcOrd="4" destOrd="0" parTransId="{AFE4017A-46B0-AB49-AD44-27BEDF39E84E}" sibTransId="{D09A3BFB-5816-014E-900D-F28DCD4DAF72}"/>
    <dgm:cxn modelId="{0E6CBDA7-B2DE-1144-A789-4CD49AB47094}" type="presOf" srcId="{F4939A35-96F8-D648-83C1-4AB4AABAD1B0}" destId="{382B29E0-2BD8-3140-9020-936DC523F83E}" srcOrd="1" destOrd="0" presId="urn:microsoft.com/office/officeart/2005/8/layout/process5"/>
    <dgm:cxn modelId="{F67DA86B-19AA-774D-9117-C1C32DA18A6B}" srcId="{434C09B6-2CBA-BF4F-9383-688A1334CE4D}" destId="{061BC6A4-443D-3041-AB1F-B48B219AFC8E}" srcOrd="3" destOrd="0" parTransId="{35587D22-9AF4-6E46-A174-26FB9183ACB7}" sibTransId="{5592C533-0230-7F43-9738-AAAD3041122A}"/>
    <dgm:cxn modelId="{EE24EEC5-4E3C-1B45-9672-20DA55F19B25}" type="presOf" srcId="{EE58DF71-EC3B-C348-8B26-F1A06B27B5C6}" destId="{EAC96916-D04F-0449-B8B3-4F57A579AC88}" srcOrd="0" destOrd="0" presId="urn:microsoft.com/office/officeart/2005/8/layout/process5"/>
    <dgm:cxn modelId="{E6C1118E-2B83-394B-B73B-FDE9D2267BC7}" type="presOf" srcId="{5592C533-0230-7F43-9738-AAAD3041122A}" destId="{3C818732-1280-0F42-A7AF-FD7CA17E3B46}" srcOrd="1" destOrd="0" presId="urn:microsoft.com/office/officeart/2005/8/layout/process5"/>
    <dgm:cxn modelId="{4B40C4A4-F0A7-F046-A5CF-DC7F8F498E95}" type="presOf" srcId="{5592C533-0230-7F43-9738-AAAD3041122A}" destId="{2673DEDF-52E2-8948-A118-3539869702FD}" srcOrd="0" destOrd="0" presId="urn:microsoft.com/office/officeart/2005/8/layout/process5"/>
    <dgm:cxn modelId="{7C3180B4-0435-D449-918B-CCEFBBC18491}" type="presOf" srcId="{061BC6A4-443D-3041-AB1F-B48B219AFC8E}" destId="{998DAFB8-E39C-BE46-91C1-DECBBA8ED85B}" srcOrd="0" destOrd="0" presId="urn:microsoft.com/office/officeart/2005/8/layout/process5"/>
    <dgm:cxn modelId="{90C40DFE-F332-754D-BF03-7E5EB7F9DF31}" type="presOf" srcId="{F53DA61D-11D2-8249-A867-F6D218EC9A31}" destId="{8C1F1953-ADC1-FD47-9C4F-D93792E77999}" srcOrd="0" destOrd="2" presId="urn:microsoft.com/office/officeart/2005/8/layout/process5"/>
    <dgm:cxn modelId="{04C605E7-047F-774A-92E5-6F0EC35CCAF9}" type="presOf" srcId="{8CF94368-B512-5E40-A0F2-204B09098458}" destId="{E1D0B650-6FD3-9746-883B-EEA6315414F1}" srcOrd="0" destOrd="0" presId="urn:microsoft.com/office/officeart/2005/8/layout/process5"/>
    <dgm:cxn modelId="{9AD66B1A-B3FD-B943-B4FE-F15E58BF358B}" type="presOf" srcId="{D09A3BFB-5816-014E-900D-F28DCD4DAF72}" destId="{1741DF79-D173-874A-80E7-876315F82D04}" srcOrd="0" destOrd="0" presId="urn:microsoft.com/office/officeart/2005/8/layout/process5"/>
    <dgm:cxn modelId="{F52E9B69-087C-684D-A7A1-F3F7067E7963}" srcId="{434C09B6-2CBA-BF4F-9383-688A1334CE4D}" destId="{1B433DCD-6511-0A48-95E6-B9E4431A83D5}" srcOrd="0" destOrd="0" parTransId="{038DB9C2-571D-1A4A-A2D4-99DEE5DA150C}" sibTransId="{7B5E3EF0-8E13-DE43-85BB-4C2F56DC1F1F}"/>
    <dgm:cxn modelId="{0A5D7EAC-AB33-0741-B746-54AD6DAB44DD}" type="presOf" srcId="{EE58DF71-EC3B-C348-8B26-F1A06B27B5C6}" destId="{93157058-68D4-8C45-8A69-AC4C39654B29}" srcOrd="1" destOrd="0" presId="urn:microsoft.com/office/officeart/2005/8/layout/process5"/>
    <dgm:cxn modelId="{36828483-F60F-CF4A-B1E9-9BFABB1B7E32}" type="presOf" srcId="{9688729C-81D7-984C-BEA3-F6E85410BB2F}" destId="{5FA7667B-6936-5640-89ED-F385431265F7}" srcOrd="0" destOrd="0" presId="urn:microsoft.com/office/officeart/2005/8/layout/process5"/>
    <dgm:cxn modelId="{60F24D71-342C-574E-BA59-0A8044188BA9}" type="presParOf" srcId="{55D14040-E6B9-D944-A3F0-82393EE9DBA2}" destId="{8C1F1953-ADC1-FD47-9C4F-D93792E77999}" srcOrd="0" destOrd="0" presId="urn:microsoft.com/office/officeart/2005/8/layout/process5"/>
    <dgm:cxn modelId="{8EE28C6B-EEBA-6141-AB68-C8E2C3B6E954}" type="presParOf" srcId="{55D14040-E6B9-D944-A3F0-82393EE9DBA2}" destId="{FBDB4459-C68D-3E4A-A7DA-11C72E7F0611}" srcOrd="1" destOrd="0" presId="urn:microsoft.com/office/officeart/2005/8/layout/process5"/>
    <dgm:cxn modelId="{74A06FEF-331C-5342-B88A-4EF111F53A58}" type="presParOf" srcId="{FBDB4459-C68D-3E4A-A7DA-11C72E7F0611}" destId="{34522D51-39B4-EA42-9485-920402BA5A19}" srcOrd="0" destOrd="0" presId="urn:microsoft.com/office/officeart/2005/8/layout/process5"/>
    <dgm:cxn modelId="{997EFD48-B12D-9347-8860-68B8DEF785E9}" type="presParOf" srcId="{55D14040-E6B9-D944-A3F0-82393EE9DBA2}" destId="{603F2A0D-843D-6242-A352-9DD92D63BC1B}" srcOrd="2" destOrd="0" presId="urn:microsoft.com/office/officeart/2005/8/layout/process5"/>
    <dgm:cxn modelId="{9885ACAB-8F21-0747-ABBA-328C82D24CB6}" type="presParOf" srcId="{55D14040-E6B9-D944-A3F0-82393EE9DBA2}" destId="{EAC96916-D04F-0449-B8B3-4F57A579AC88}" srcOrd="3" destOrd="0" presId="urn:microsoft.com/office/officeart/2005/8/layout/process5"/>
    <dgm:cxn modelId="{7D3ADA5C-5D05-6848-8AA4-CB29DE258477}" type="presParOf" srcId="{EAC96916-D04F-0449-B8B3-4F57A579AC88}" destId="{93157058-68D4-8C45-8A69-AC4C39654B29}" srcOrd="0" destOrd="0" presId="urn:microsoft.com/office/officeart/2005/8/layout/process5"/>
    <dgm:cxn modelId="{739251EB-86EE-E443-8340-FF14F9B8C10A}" type="presParOf" srcId="{55D14040-E6B9-D944-A3F0-82393EE9DBA2}" destId="{E1D0B650-6FD3-9746-883B-EEA6315414F1}" srcOrd="4" destOrd="0" presId="urn:microsoft.com/office/officeart/2005/8/layout/process5"/>
    <dgm:cxn modelId="{334C2508-1CBA-5D44-9BDE-02592BED4F70}" type="presParOf" srcId="{55D14040-E6B9-D944-A3F0-82393EE9DBA2}" destId="{F08B99C8-E512-E94F-9D50-A6E9CD11FDAF}" srcOrd="5" destOrd="0" presId="urn:microsoft.com/office/officeart/2005/8/layout/process5"/>
    <dgm:cxn modelId="{5089D64A-64E8-4F49-A354-02B31CDDE4E1}" type="presParOf" srcId="{F08B99C8-E512-E94F-9D50-A6E9CD11FDAF}" destId="{382B29E0-2BD8-3140-9020-936DC523F83E}" srcOrd="0" destOrd="0" presId="urn:microsoft.com/office/officeart/2005/8/layout/process5"/>
    <dgm:cxn modelId="{07C002CA-AF3F-ED48-9CC2-8FA6EFE49136}" type="presParOf" srcId="{55D14040-E6B9-D944-A3F0-82393EE9DBA2}" destId="{998DAFB8-E39C-BE46-91C1-DECBBA8ED85B}" srcOrd="6" destOrd="0" presId="urn:microsoft.com/office/officeart/2005/8/layout/process5"/>
    <dgm:cxn modelId="{35EECA6C-96EE-5141-8C71-32DF20288287}" type="presParOf" srcId="{55D14040-E6B9-D944-A3F0-82393EE9DBA2}" destId="{2673DEDF-52E2-8948-A118-3539869702FD}" srcOrd="7" destOrd="0" presId="urn:microsoft.com/office/officeart/2005/8/layout/process5"/>
    <dgm:cxn modelId="{1F864726-9AA8-1F48-8C67-18954367419E}" type="presParOf" srcId="{2673DEDF-52E2-8948-A118-3539869702FD}" destId="{3C818732-1280-0F42-A7AF-FD7CA17E3B46}" srcOrd="0" destOrd="0" presId="urn:microsoft.com/office/officeart/2005/8/layout/process5"/>
    <dgm:cxn modelId="{CCA1FA29-2E01-4842-9204-33AFDC2F95C3}" type="presParOf" srcId="{55D14040-E6B9-D944-A3F0-82393EE9DBA2}" destId="{5FA7667B-6936-5640-89ED-F385431265F7}" srcOrd="8" destOrd="0" presId="urn:microsoft.com/office/officeart/2005/8/layout/process5"/>
    <dgm:cxn modelId="{78D0C516-31C6-554D-9935-EA1575259A70}" type="presParOf" srcId="{55D14040-E6B9-D944-A3F0-82393EE9DBA2}" destId="{1741DF79-D173-874A-80E7-876315F82D04}" srcOrd="9" destOrd="0" presId="urn:microsoft.com/office/officeart/2005/8/layout/process5"/>
    <dgm:cxn modelId="{5047D05F-F8B3-3340-B86E-4B9D3B1AC89E}" type="presParOf" srcId="{1741DF79-D173-874A-80E7-876315F82D04}" destId="{B3803603-2E30-D44D-A25E-D9E82EC7BA62}" srcOrd="0" destOrd="0" presId="urn:microsoft.com/office/officeart/2005/8/layout/process5"/>
    <dgm:cxn modelId="{8119741A-C019-0543-80DA-5C249B794A33}" type="presParOf" srcId="{55D14040-E6B9-D944-A3F0-82393EE9DBA2}" destId="{C3FF9332-829D-4A45-A6A1-CA38F38D6ED1}"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5A7746-E77A-D748-AFB0-6469D947C2D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13435AD7-077A-6542-9B94-1F9631157D42}">
      <dgm:prSet/>
      <dgm:spPr>
        <a:solidFill>
          <a:schemeClr val="accent3"/>
        </a:solidFill>
        <a:ln>
          <a:solidFill>
            <a:schemeClr val="accent3"/>
          </a:solidFill>
        </a:ln>
      </dgm:spPr>
      <dgm:t>
        <a:bodyPr/>
        <a:lstStyle/>
        <a:p>
          <a:pPr rtl="0"/>
          <a:r>
            <a:rPr lang="en-US" dirty="0" smtClean="0">
              <a:solidFill>
                <a:schemeClr val="bg1"/>
              </a:solidFill>
              <a:effectLst>
                <a:outerShdw blurRad="38100" dist="38100" dir="2700000" algn="tl">
                  <a:srgbClr val="000000">
                    <a:alpha val="43137"/>
                  </a:srgbClr>
                </a:outerShdw>
              </a:effectLst>
            </a:rPr>
            <a:t>A memory device made with solid state components that can be used as a replacement to a hard disk drive (HDD)</a:t>
          </a:r>
          <a:endParaRPr lang="en-US" dirty="0">
            <a:solidFill>
              <a:schemeClr val="bg1"/>
            </a:solidFill>
            <a:effectLst>
              <a:outerShdw blurRad="38100" dist="38100" dir="2700000" algn="tl">
                <a:srgbClr val="000000">
                  <a:alpha val="43137"/>
                </a:srgbClr>
              </a:outerShdw>
            </a:effectLst>
          </a:endParaRPr>
        </a:p>
      </dgm:t>
    </dgm:pt>
    <dgm:pt modelId="{E9B958FF-09E9-7042-AD29-7253CDDA3DD9}" type="parTrans" cxnId="{D6A345AD-E877-8944-8F13-9E51FF778984}">
      <dgm:prSet/>
      <dgm:spPr/>
      <dgm:t>
        <a:bodyPr/>
        <a:lstStyle/>
        <a:p>
          <a:endParaRPr lang="en-US"/>
        </a:p>
      </dgm:t>
    </dgm:pt>
    <dgm:pt modelId="{22BA94D4-B7B6-9C42-805C-BD5D82C295FA}" type="sibTrans" cxnId="{D6A345AD-E877-8944-8F13-9E51FF778984}">
      <dgm:prSet/>
      <dgm:spPr/>
      <dgm:t>
        <a:bodyPr/>
        <a:lstStyle/>
        <a:p>
          <a:endParaRPr lang="en-US"/>
        </a:p>
      </dgm:t>
    </dgm:pt>
    <dgm:pt modelId="{58834BF8-E107-9D43-88D3-C7CA99E4E1D8}">
      <dgm:prSet custT="1"/>
      <dgm:spPr>
        <a:solidFill>
          <a:schemeClr val="accent3">
            <a:lumMod val="40000"/>
            <a:lumOff val="60000"/>
          </a:schemeClr>
        </a:solidFill>
        <a:ln>
          <a:solidFill>
            <a:schemeClr val="accent3">
              <a:lumMod val="60000"/>
              <a:lumOff val="40000"/>
            </a:schemeClr>
          </a:solidFill>
        </a:ln>
      </dgm:spPr>
      <dgm:t>
        <a:bodyPr/>
        <a:lstStyle/>
        <a:p>
          <a:pPr rtl="0"/>
          <a:r>
            <a:rPr lang="en-GB" sz="2000" dirty="0" smtClean="0">
              <a:solidFill>
                <a:schemeClr val="tx1"/>
              </a:solidFill>
            </a:rPr>
            <a:t>The term </a:t>
          </a:r>
          <a:r>
            <a:rPr lang="en-GB" sz="2000" i="1" dirty="0" smtClean="0">
              <a:solidFill>
                <a:schemeClr val="tx1"/>
              </a:solidFill>
            </a:rPr>
            <a:t>solid state </a:t>
          </a:r>
          <a:r>
            <a:rPr lang="en-GB" sz="2000" dirty="0" smtClean="0">
              <a:solidFill>
                <a:schemeClr val="tx1"/>
              </a:solidFill>
            </a:rPr>
            <a:t>refers to electronic circuitry built with semiconductors</a:t>
          </a:r>
          <a:endParaRPr lang="en-GB" sz="2000" dirty="0">
            <a:solidFill>
              <a:schemeClr val="tx1"/>
            </a:solidFill>
          </a:endParaRPr>
        </a:p>
      </dgm:t>
    </dgm:pt>
    <dgm:pt modelId="{D6304D07-746D-9E47-9D67-923ABA572314}" type="parTrans" cxnId="{817C09B3-8682-9A45-BC0F-A946DA7E2D74}">
      <dgm:prSet/>
      <dgm:spPr/>
      <dgm:t>
        <a:bodyPr/>
        <a:lstStyle/>
        <a:p>
          <a:endParaRPr lang="en-US"/>
        </a:p>
      </dgm:t>
    </dgm:pt>
    <dgm:pt modelId="{A89C5C61-681D-BB4D-95F7-738DAF265EC1}" type="sibTrans" cxnId="{817C09B3-8682-9A45-BC0F-A946DA7E2D74}">
      <dgm:prSet/>
      <dgm:spPr/>
      <dgm:t>
        <a:bodyPr/>
        <a:lstStyle/>
        <a:p>
          <a:endParaRPr lang="en-US"/>
        </a:p>
      </dgm:t>
    </dgm:pt>
    <dgm:pt modelId="{FE10FCF3-7F0A-5D44-A1CC-88333730FA57}">
      <dgm:prSet custT="1"/>
      <dgm:spPr>
        <a:solidFill>
          <a:schemeClr val="accent1"/>
        </a:solidFill>
        <a:ln>
          <a:solidFill>
            <a:schemeClr val="accent1"/>
          </a:solidFill>
        </a:ln>
      </dgm:spPr>
      <dgm:t>
        <a:bodyPr/>
        <a:lstStyle/>
        <a:p>
          <a:pPr rtl="0"/>
          <a:r>
            <a:rPr lang="en-US" sz="2000" dirty="0" smtClean="0">
              <a:solidFill>
                <a:schemeClr val="bg1"/>
              </a:solidFill>
              <a:effectLst>
                <a:outerShdw blurRad="38100" dist="38100" dir="2700000" algn="tl">
                  <a:srgbClr val="000000">
                    <a:alpha val="43137"/>
                  </a:srgbClr>
                </a:outerShdw>
              </a:effectLst>
            </a:rPr>
            <a:t>Flash memory</a:t>
          </a:r>
          <a:endParaRPr lang="en-US" sz="2000" dirty="0">
            <a:solidFill>
              <a:schemeClr val="bg1"/>
            </a:solidFill>
            <a:effectLst>
              <a:outerShdw blurRad="38100" dist="38100" dir="2700000" algn="tl">
                <a:srgbClr val="000000">
                  <a:alpha val="43137"/>
                </a:srgbClr>
              </a:outerShdw>
            </a:effectLst>
          </a:endParaRPr>
        </a:p>
      </dgm:t>
    </dgm:pt>
    <dgm:pt modelId="{297BA971-E2BA-7945-891E-98C4F617ED0A}" type="parTrans" cxnId="{2D902FF2-1C24-3244-86B5-6BC1F3D458DD}">
      <dgm:prSet/>
      <dgm:spPr/>
      <dgm:t>
        <a:bodyPr/>
        <a:lstStyle/>
        <a:p>
          <a:endParaRPr lang="en-US"/>
        </a:p>
      </dgm:t>
    </dgm:pt>
    <dgm:pt modelId="{F1EBB6C2-6EB4-B74F-B92F-2AC3C4680DED}" type="sibTrans" cxnId="{2D902FF2-1C24-3244-86B5-6BC1F3D458DD}">
      <dgm:prSet/>
      <dgm:spPr/>
      <dgm:t>
        <a:bodyPr/>
        <a:lstStyle/>
        <a:p>
          <a:endParaRPr lang="en-US"/>
        </a:p>
      </dgm:t>
    </dgm:pt>
    <dgm:pt modelId="{1FA07469-4AC1-B34C-9913-DE28FF7DB82F}">
      <dgm:prSet custT="1"/>
      <dgm:spPr>
        <a:ln>
          <a:solidFill>
            <a:schemeClr val="accent1"/>
          </a:solidFill>
        </a:ln>
      </dgm:spPr>
      <dgm:t>
        <a:bodyPr/>
        <a:lstStyle/>
        <a:p>
          <a:pPr rtl="0"/>
          <a:r>
            <a:rPr lang="en-US" sz="1400" dirty="0" smtClean="0">
              <a:effectLst>
                <a:outerShdw blurRad="38100" dist="38100" dir="2700000" algn="tl">
                  <a:srgbClr val="000000">
                    <a:alpha val="43137"/>
                  </a:srgbClr>
                </a:outerShdw>
              </a:effectLst>
            </a:rPr>
            <a:t>A type of semiconductor memory used in many consumer electronic products including smart phones, GPS devices, MP3 players, digital cameras, and USB devices</a:t>
          </a:r>
          <a:endParaRPr lang="en-US" sz="1400" dirty="0">
            <a:effectLst>
              <a:outerShdw blurRad="38100" dist="38100" dir="2700000" algn="tl">
                <a:srgbClr val="000000">
                  <a:alpha val="43137"/>
                </a:srgbClr>
              </a:outerShdw>
            </a:effectLst>
          </a:endParaRPr>
        </a:p>
      </dgm:t>
    </dgm:pt>
    <dgm:pt modelId="{A3ADC26B-91DF-6F49-8A4B-F1221E1521D5}" type="parTrans" cxnId="{CF2DCDDE-95F3-674E-B7BC-462A685AB530}">
      <dgm:prSet/>
      <dgm:spPr/>
      <dgm:t>
        <a:bodyPr/>
        <a:lstStyle/>
        <a:p>
          <a:endParaRPr lang="en-US"/>
        </a:p>
      </dgm:t>
    </dgm:pt>
    <dgm:pt modelId="{DB2F696D-DCA0-194E-9792-3A2CFFE67A16}" type="sibTrans" cxnId="{CF2DCDDE-95F3-674E-B7BC-462A685AB530}">
      <dgm:prSet/>
      <dgm:spPr/>
      <dgm:t>
        <a:bodyPr/>
        <a:lstStyle/>
        <a:p>
          <a:endParaRPr lang="en-US"/>
        </a:p>
      </dgm:t>
    </dgm:pt>
    <dgm:pt modelId="{0A023E05-B70F-3543-BC50-C3E57E9B84A0}">
      <dgm:prSet custT="1"/>
      <dgm:spPr>
        <a:ln>
          <a:solidFill>
            <a:schemeClr val="accent1"/>
          </a:solidFill>
        </a:ln>
      </dgm:spPr>
      <dgm:t>
        <a:bodyPr/>
        <a:lstStyle/>
        <a:p>
          <a:pPr rtl="0"/>
          <a:r>
            <a:rPr lang="en-GB" sz="1400" dirty="0" smtClean="0">
              <a:effectLst>
                <a:outerShdw blurRad="38100" dist="38100" dir="2700000" algn="tl">
                  <a:srgbClr val="000000">
                    <a:alpha val="43137"/>
                  </a:srgbClr>
                </a:outerShdw>
              </a:effectLst>
            </a:rPr>
            <a:t>Cost and performance has evolved to the point where it is feasible to use to replace HDDs</a:t>
          </a:r>
          <a:endParaRPr lang="en-GB" sz="1400" dirty="0">
            <a:effectLst>
              <a:outerShdw blurRad="38100" dist="38100" dir="2700000" algn="tl">
                <a:srgbClr val="000000">
                  <a:alpha val="43137"/>
                </a:srgbClr>
              </a:outerShdw>
            </a:effectLst>
          </a:endParaRPr>
        </a:p>
      </dgm:t>
    </dgm:pt>
    <dgm:pt modelId="{E620517A-1716-E442-9C24-AD16276E0CB1}" type="parTrans" cxnId="{2A583E51-AD3B-664C-A5FC-CF00172AF882}">
      <dgm:prSet/>
      <dgm:spPr/>
      <dgm:t>
        <a:bodyPr/>
        <a:lstStyle/>
        <a:p>
          <a:endParaRPr lang="en-US"/>
        </a:p>
      </dgm:t>
    </dgm:pt>
    <dgm:pt modelId="{906440D5-6DDC-7549-B15A-C86F17434048}" type="sibTrans" cxnId="{2A583E51-AD3B-664C-A5FC-CF00172AF882}">
      <dgm:prSet/>
      <dgm:spPr/>
      <dgm:t>
        <a:bodyPr/>
        <a:lstStyle/>
        <a:p>
          <a:endParaRPr lang="en-US"/>
        </a:p>
      </dgm:t>
    </dgm:pt>
    <dgm:pt modelId="{B00402C8-A192-4342-B352-AD178A2B221B}">
      <dgm:prSet custT="1"/>
      <dgm:spPr>
        <a:solidFill>
          <a:schemeClr val="accent4"/>
        </a:solidFill>
        <a:ln>
          <a:solidFill>
            <a:schemeClr val="accent4"/>
          </a:solidFill>
        </a:ln>
      </dgm:spPr>
      <dgm:t>
        <a:bodyPr/>
        <a:lstStyle/>
        <a:p>
          <a:pPr rtl="0"/>
          <a:r>
            <a:rPr lang="en-GB" sz="2000" dirty="0" smtClean="0">
              <a:effectLst>
                <a:outerShdw blurRad="38100" dist="38100" dir="2700000" algn="tl">
                  <a:srgbClr val="000000">
                    <a:alpha val="43137"/>
                  </a:srgbClr>
                </a:outerShdw>
              </a:effectLst>
            </a:rPr>
            <a:t>Two distinctive types of flash memory:</a:t>
          </a:r>
          <a:endParaRPr lang="en-GB" sz="2000" dirty="0">
            <a:effectLst>
              <a:outerShdw blurRad="38100" dist="38100" dir="2700000" algn="tl">
                <a:srgbClr val="000000">
                  <a:alpha val="43137"/>
                </a:srgbClr>
              </a:outerShdw>
            </a:effectLst>
          </a:endParaRPr>
        </a:p>
      </dgm:t>
    </dgm:pt>
    <dgm:pt modelId="{6528E06F-5D57-3D4D-B1A0-CBA1352B0F10}" type="parTrans" cxnId="{58E19676-F8B9-3B4B-BF73-0A0E29CC7506}">
      <dgm:prSet/>
      <dgm:spPr/>
      <dgm:t>
        <a:bodyPr/>
        <a:lstStyle/>
        <a:p>
          <a:endParaRPr lang="en-US"/>
        </a:p>
      </dgm:t>
    </dgm:pt>
    <dgm:pt modelId="{0066F12E-59F4-6740-A026-FEAB771406B4}" type="sibTrans" cxnId="{58E19676-F8B9-3B4B-BF73-0A0E29CC7506}">
      <dgm:prSet/>
      <dgm:spPr/>
      <dgm:t>
        <a:bodyPr/>
        <a:lstStyle/>
        <a:p>
          <a:endParaRPr lang="en-US"/>
        </a:p>
      </dgm:t>
    </dgm:pt>
    <dgm:pt modelId="{20732450-E4BC-2548-8B27-1A77C4D3670A}">
      <dgm:prSet custT="1"/>
      <dgm:spPr>
        <a:solidFill>
          <a:schemeClr val="accent4">
            <a:lumMod val="60000"/>
            <a:lumOff val="40000"/>
          </a:schemeClr>
        </a:solidFill>
        <a:ln>
          <a:solidFill>
            <a:schemeClr val="accent4">
              <a:lumMod val="60000"/>
              <a:lumOff val="40000"/>
            </a:schemeClr>
          </a:solidFill>
        </a:ln>
      </dgm:spPr>
      <dgm:t>
        <a:bodyPr/>
        <a:lstStyle/>
        <a:p>
          <a:pPr rtl="0"/>
          <a:r>
            <a:rPr lang="en-US" sz="1400" dirty="0" smtClean="0">
              <a:solidFill>
                <a:srgbClr val="2B142D"/>
              </a:solidFill>
            </a:rPr>
            <a:t>NOR</a:t>
          </a:r>
          <a:endParaRPr lang="en-US" sz="1400" dirty="0">
            <a:solidFill>
              <a:srgbClr val="2B142D"/>
            </a:solidFill>
          </a:endParaRPr>
        </a:p>
      </dgm:t>
    </dgm:pt>
    <dgm:pt modelId="{FDB64FA5-D080-FD4E-A288-984F8C0394F2}" type="parTrans" cxnId="{E7B7EA0B-3509-B345-A113-A8AE12591D70}">
      <dgm:prSet/>
      <dgm:spPr/>
      <dgm:t>
        <a:bodyPr/>
        <a:lstStyle/>
        <a:p>
          <a:endParaRPr lang="en-US"/>
        </a:p>
      </dgm:t>
    </dgm:pt>
    <dgm:pt modelId="{D672CD26-70F7-DA4E-B562-0FB729D5D6DA}" type="sibTrans" cxnId="{E7B7EA0B-3509-B345-A113-A8AE12591D70}">
      <dgm:prSet/>
      <dgm:spPr/>
      <dgm:t>
        <a:bodyPr/>
        <a:lstStyle/>
        <a:p>
          <a:endParaRPr lang="en-US"/>
        </a:p>
      </dgm:t>
    </dgm:pt>
    <dgm:pt modelId="{05591A59-9A12-9B4E-887D-AC3F3C357238}">
      <dgm:prSet custT="1"/>
      <dgm:spPr>
        <a:solidFill>
          <a:schemeClr val="accent4">
            <a:lumMod val="60000"/>
            <a:lumOff val="40000"/>
          </a:schemeClr>
        </a:solidFill>
        <a:ln>
          <a:solidFill>
            <a:schemeClr val="accent4">
              <a:lumMod val="60000"/>
              <a:lumOff val="40000"/>
            </a:schemeClr>
          </a:solidFill>
        </a:ln>
      </dgm:spPr>
      <dgm:t>
        <a:bodyPr/>
        <a:lstStyle/>
        <a:p>
          <a:pPr rtl="0"/>
          <a:r>
            <a:rPr lang="en-US" sz="1100" dirty="0" smtClean="0">
              <a:solidFill>
                <a:srgbClr val="2B142D"/>
              </a:solidFill>
              <a:effectLst>
                <a:outerShdw blurRad="38100" dist="38100" dir="2700000" algn="tl">
                  <a:srgbClr val="000000">
                    <a:alpha val="43137"/>
                  </a:srgbClr>
                </a:outerShdw>
              </a:effectLst>
            </a:rPr>
            <a:t>The basic unit of access is a bit</a:t>
          </a:r>
          <a:endParaRPr lang="en-US" sz="1100" dirty="0">
            <a:solidFill>
              <a:srgbClr val="2B142D"/>
            </a:solidFill>
            <a:effectLst>
              <a:outerShdw blurRad="38100" dist="38100" dir="2700000" algn="tl">
                <a:srgbClr val="000000">
                  <a:alpha val="43137"/>
                </a:srgbClr>
              </a:outerShdw>
            </a:effectLst>
          </a:endParaRPr>
        </a:p>
      </dgm:t>
    </dgm:pt>
    <dgm:pt modelId="{FDE5C6DF-3613-2245-BF2B-88553B18B018}" type="parTrans" cxnId="{5A7E3083-145C-9A41-9B06-CFAF2EF1377F}">
      <dgm:prSet/>
      <dgm:spPr/>
      <dgm:t>
        <a:bodyPr/>
        <a:lstStyle/>
        <a:p>
          <a:endParaRPr lang="en-US"/>
        </a:p>
      </dgm:t>
    </dgm:pt>
    <dgm:pt modelId="{DFB047A9-6C0C-7141-BC24-F664A5984343}" type="sibTrans" cxnId="{5A7E3083-145C-9A41-9B06-CFAF2EF1377F}">
      <dgm:prSet/>
      <dgm:spPr/>
      <dgm:t>
        <a:bodyPr/>
        <a:lstStyle/>
        <a:p>
          <a:endParaRPr lang="en-US"/>
        </a:p>
      </dgm:t>
    </dgm:pt>
    <dgm:pt modelId="{7D55E6F6-A119-CF40-92F9-B15CF3E06627}">
      <dgm:prSet custT="1"/>
      <dgm:spPr>
        <a:solidFill>
          <a:schemeClr val="accent4">
            <a:lumMod val="60000"/>
            <a:lumOff val="40000"/>
          </a:schemeClr>
        </a:solidFill>
        <a:ln>
          <a:solidFill>
            <a:schemeClr val="accent4">
              <a:lumMod val="60000"/>
              <a:lumOff val="40000"/>
            </a:schemeClr>
          </a:solidFill>
        </a:ln>
      </dgm:spPr>
      <dgm:t>
        <a:bodyPr/>
        <a:lstStyle/>
        <a:p>
          <a:pPr rtl="0"/>
          <a:r>
            <a:rPr lang="en-US" sz="1100" dirty="0" smtClean="0">
              <a:solidFill>
                <a:srgbClr val="2B142D"/>
              </a:solidFill>
              <a:effectLst>
                <a:outerShdw blurRad="38100" dist="38100" dir="2700000" algn="tl">
                  <a:srgbClr val="000000">
                    <a:alpha val="43137"/>
                  </a:srgbClr>
                </a:outerShdw>
              </a:effectLst>
            </a:rPr>
            <a:t>Provides high-speed random access</a:t>
          </a:r>
          <a:endParaRPr lang="en-US" sz="1100" dirty="0">
            <a:solidFill>
              <a:srgbClr val="2B142D"/>
            </a:solidFill>
            <a:effectLst>
              <a:outerShdw blurRad="38100" dist="38100" dir="2700000" algn="tl">
                <a:srgbClr val="000000">
                  <a:alpha val="43137"/>
                </a:srgbClr>
              </a:outerShdw>
            </a:effectLst>
          </a:endParaRPr>
        </a:p>
      </dgm:t>
    </dgm:pt>
    <dgm:pt modelId="{F6102C1B-6E38-9B46-A15E-BE1CE8CADBE9}" type="parTrans" cxnId="{EB29C6B0-3E14-6D41-8094-31AB0AFDEBBC}">
      <dgm:prSet/>
      <dgm:spPr/>
      <dgm:t>
        <a:bodyPr/>
        <a:lstStyle/>
        <a:p>
          <a:endParaRPr lang="en-US"/>
        </a:p>
      </dgm:t>
    </dgm:pt>
    <dgm:pt modelId="{6699CFA9-CD23-8746-BB4E-766282C751D7}" type="sibTrans" cxnId="{EB29C6B0-3E14-6D41-8094-31AB0AFDEBBC}">
      <dgm:prSet/>
      <dgm:spPr/>
      <dgm:t>
        <a:bodyPr/>
        <a:lstStyle/>
        <a:p>
          <a:endParaRPr lang="en-US"/>
        </a:p>
      </dgm:t>
    </dgm:pt>
    <dgm:pt modelId="{1606D8DA-05D7-A842-87CC-051CE6CC448B}">
      <dgm:prSet custT="1"/>
      <dgm:spPr>
        <a:solidFill>
          <a:schemeClr val="accent4">
            <a:lumMod val="60000"/>
            <a:lumOff val="40000"/>
          </a:schemeClr>
        </a:solidFill>
        <a:ln>
          <a:solidFill>
            <a:schemeClr val="accent4">
              <a:lumMod val="60000"/>
              <a:lumOff val="40000"/>
            </a:schemeClr>
          </a:solidFill>
        </a:ln>
      </dgm:spPr>
      <dgm:t>
        <a:bodyPr/>
        <a:lstStyle/>
        <a:p>
          <a:pPr rtl="0"/>
          <a:r>
            <a:rPr lang="en-US" sz="1100" dirty="0" smtClean="0">
              <a:solidFill>
                <a:srgbClr val="2B142D"/>
              </a:solidFill>
              <a:effectLst>
                <a:outerShdw blurRad="38100" dist="38100" dir="2700000" algn="tl">
                  <a:srgbClr val="000000">
                    <a:alpha val="43137"/>
                  </a:srgbClr>
                </a:outerShdw>
              </a:effectLst>
            </a:rPr>
            <a:t>Used to store cell phone operating system code and on Windows computers for the BIOS program that runs at start-up</a:t>
          </a:r>
          <a:endParaRPr lang="en-US" sz="1100" dirty="0">
            <a:solidFill>
              <a:srgbClr val="2B142D"/>
            </a:solidFill>
            <a:effectLst>
              <a:outerShdw blurRad="38100" dist="38100" dir="2700000" algn="tl">
                <a:srgbClr val="000000">
                  <a:alpha val="43137"/>
                </a:srgbClr>
              </a:outerShdw>
            </a:effectLst>
          </a:endParaRPr>
        </a:p>
      </dgm:t>
    </dgm:pt>
    <dgm:pt modelId="{5E986AE0-DF80-3346-8633-C6054D316D8E}" type="parTrans" cxnId="{70FB7E92-7E72-C04F-B2A5-29FCE0842A60}">
      <dgm:prSet/>
      <dgm:spPr/>
      <dgm:t>
        <a:bodyPr/>
        <a:lstStyle/>
        <a:p>
          <a:endParaRPr lang="en-US"/>
        </a:p>
      </dgm:t>
    </dgm:pt>
    <dgm:pt modelId="{04906E1C-F948-9E4E-B783-41B9ADE6E4DB}" type="sibTrans" cxnId="{70FB7E92-7E72-C04F-B2A5-29FCE0842A60}">
      <dgm:prSet/>
      <dgm:spPr/>
      <dgm:t>
        <a:bodyPr/>
        <a:lstStyle/>
        <a:p>
          <a:endParaRPr lang="en-US"/>
        </a:p>
      </dgm:t>
    </dgm:pt>
    <dgm:pt modelId="{FE416F4D-223B-DD4B-9E5D-5B5CFEFD6EB3}">
      <dgm:prSet custT="1"/>
      <dgm:spPr>
        <a:solidFill>
          <a:schemeClr val="accent4">
            <a:lumMod val="60000"/>
            <a:lumOff val="40000"/>
          </a:schemeClr>
        </a:solidFill>
        <a:ln>
          <a:solidFill>
            <a:schemeClr val="accent4">
              <a:lumMod val="60000"/>
              <a:lumOff val="40000"/>
            </a:schemeClr>
          </a:solidFill>
        </a:ln>
      </dgm:spPr>
      <dgm:t>
        <a:bodyPr/>
        <a:lstStyle/>
        <a:p>
          <a:pPr rtl="0"/>
          <a:r>
            <a:rPr lang="en-US" sz="1200" dirty="0" smtClean="0">
              <a:solidFill>
                <a:srgbClr val="2B142D"/>
              </a:solidFill>
              <a:effectLst>
                <a:outerShdw blurRad="38100" dist="38100" dir="2700000" algn="tl">
                  <a:srgbClr val="000000">
                    <a:alpha val="43137"/>
                  </a:srgbClr>
                </a:outerShdw>
              </a:effectLst>
            </a:rPr>
            <a:t>NAND</a:t>
          </a:r>
          <a:endParaRPr lang="en-US" sz="1200" dirty="0">
            <a:solidFill>
              <a:srgbClr val="2B142D"/>
            </a:solidFill>
            <a:effectLst>
              <a:outerShdw blurRad="38100" dist="38100" dir="2700000" algn="tl">
                <a:srgbClr val="000000">
                  <a:alpha val="43137"/>
                </a:srgbClr>
              </a:outerShdw>
            </a:effectLst>
          </a:endParaRPr>
        </a:p>
      </dgm:t>
    </dgm:pt>
    <dgm:pt modelId="{8A3BFEDA-03A4-AF4D-A71A-B9AD51BC4E04}" type="parTrans" cxnId="{8EAA1E18-F545-D04E-90BC-921BF94DF235}">
      <dgm:prSet/>
      <dgm:spPr/>
      <dgm:t>
        <a:bodyPr/>
        <a:lstStyle/>
        <a:p>
          <a:endParaRPr lang="en-US"/>
        </a:p>
      </dgm:t>
    </dgm:pt>
    <dgm:pt modelId="{0F855292-610B-464D-9DB4-57467EDDEB34}" type="sibTrans" cxnId="{8EAA1E18-F545-D04E-90BC-921BF94DF235}">
      <dgm:prSet/>
      <dgm:spPr/>
      <dgm:t>
        <a:bodyPr/>
        <a:lstStyle/>
        <a:p>
          <a:endParaRPr lang="en-US"/>
        </a:p>
      </dgm:t>
    </dgm:pt>
    <dgm:pt modelId="{2A28AAAE-DC70-5943-A0CB-468AD705D16C}">
      <dgm:prSet custT="1"/>
      <dgm:spPr>
        <a:solidFill>
          <a:schemeClr val="accent4">
            <a:lumMod val="60000"/>
            <a:lumOff val="40000"/>
          </a:schemeClr>
        </a:solidFill>
        <a:ln>
          <a:solidFill>
            <a:schemeClr val="accent4">
              <a:lumMod val="60000"/>
              <a:lumOff val="40000"/>
            </a:schemeClr>
          </a:solidFill>
        </a:ln>
      </dgm:spPr>
      <dgm:t>
        <a:bodyPr/>
        <a:lstStyle/>
        <a:p>
          <a:pPr rtl="0"/>
          <a:r>
            <a:rPr lang="en-US" sz="1000" dirty="0" smtClean="0">
              <a:solidFill>
                <a:srgbClr val="2B142D"/>
              </a:solidFill>
              <a:effectLst>
                <a:outerShdw blurRad="38100" dist="38100" dir="2700000" algn="tl">
                  <a:srgbClr val="000000">
                    <a:alpha val="43137"/>
                  </a:srgbClr>
                </a:outerShdw>
              </a:effectLst>
            </a:rPr>
            <a:t>The basic unit is 16 or 32 bits</a:t>
          </a:r>
          <a:endParaRPr lang="en-US" sz="1000" dirty="0">
            <a:solidFill>
              <a:srgbClr val="2B142D"/>
            </a:solidFill>
            <a:effectLst>
              <a:outerShdw blurRad="38100" dist="38100" dir="2700000" algn="tl">
                <a:srgbClr val="000000">
                  <a:alpha val="43137"/>
                </a:srgbClr>
              </a:outerShdw>
            </a:effectLst>
          </a:endParaRPr>
        </a:p>
      </dgm:t>
    </dgm:pt>
    <dgm:pt modelId="{D875E524-3612-7041-BE63-79D62C3A3407}" type="parTrans" cxnId="{6FC64F82-A0A0-6B4F-B434-9A606A002609}">
      <dgm:prSet/>
      <dgm:spPr/>
      <dgm:t>
        <a:bodyPr/>
        <a:lstStyle/>
        <a:p>
          <a:endParaRPr lang="en-US"/>
        </a:p>
      </dgm:t>
    </dgm:pt>
    <dgm:pt modelId="{691C7870-8E6D-AF4D-BF02-4C582E38AF07}" type="sibTrans" cxnId="{6FC64F82-A0A0-6B4F-B434-9A606A002609}">
      <dgm:prSet/>
      <dgm:spPr/>
      <dgm:t>
        <a:bodyPr/>
        <a:lstStyle/>
        <a:p>
          <a:endParaRPr lang="en-US"/>
        </a:p>
      </dgm:t>
    </dgm:pt>
    <dgm:pt modelId="{5A889C28-6704-FD49-A38A-934904C65F1D}">
      <dgm:prSet custT="1"/>
      <dgm:spPr>
        <a:solidFill>
          <a:schemeClr val="accent4">
            <a:lumMod val="60000"/>
            <a:lumOff val="40000"/>
          </a:schemeClr>
        </a:solidFill>
        <a:ln>
          <a:solidFill>
            <a:schemeClr val="accent4">
              <a:lumMod val="60000"/>
              <a:lumOff val="40000"/>
            </a:schemeClr>
          </a:solidFill>
        </a:ln>
      </dgm:spPr>
      <dgm:t>
        <a:bodyPr/>
        <a:lstStyle/>
        <a:p>
          <a:pPr rtl="0"/>
          <a:r>
            <a:rPr lang="en-US" sz="1000" dirty="0" smtClean="0">
              <a:solidFill>
                <a:srgbClr val="2B142D"/>
              </a:solidFill>
              <a:effectLst>
                <a:outerShdw blurRad="38100" dist="38100" dir="2700000" algn="tl">
                  <a:srgbClr val="000000">
                    <a:alpha val="43137"/>
                  </a:srgbClr>
                </a:outerShdw>
              </a:effectLst>
            </a:rPr>
            <a:t>Reads and writes in small blocks</a:t>
          </a:r>
          <a:endParaRPr lang="en-US" sz="1000" dirty="0">
            <a:solidFill>
              <a:srgbClr val="2B142D"/>
            </a:solidFill>
            <a:effectLst>
              <a:outerShdw blurRad="38100" dist="38100" dir="2700000" algn="tl">
                <a:srgbClr val="000000">
                  <a:alpha val="43137"/>
                </a:srgbClr>
              </a:outerShdw>
            </a:effectLst>
          </a:endParaRPr>
        </a:p>
      </dgm:t>
    </dgm:pt>
    <dgm:pt modelId="{C5CE28AC-0FC3-F046-9451-867B7EB09DDF}" type="parTrans" cxnId="{A8253DDF-1B47-D44B-AC0F-F8BDB6BF6DF9}">
      <dgm:prSet/>
      <dgm:spPr/>
      <dgm:t>
        <a:bodyPr/>
        <a:lstStyle/>
        <a:p>
          <a:endParaRPr lang="en-US"/>
        </a:p>
      </dgm:t>
    </dgm:pt>
    <dgm:pt modelId="{4A125F76-0E4E-114E-868C-DCA3E8BB50A5}" type="sibTrans" cxnId="{A8253DDF-1B47-D44B-AC0F-F8BDB6BF6DF9}">
      <dgm:prSet/>
      <dgm:spPr/>
      <dgm:t>
        <a:bodyPr/>
        <a:lstStyle/>
        <a:p>
          <a:endParaRPr lang="en-US"/>
        </a:p>
      </dgm:t>
    </dgm:pt>
    <dgm:pt modelId="{2C48C533-D978-EE4C-BB9D-51C53CF84CF4}">
      <dgm:prSet custT="1"/>
      <dgm:spPr>
        <a:solidFill>
          <a:schemeClr val="accent4">
            <a:lumMod val="60000"/>
            <a:lumOff val="40000"/>
          </a:schemeClr>
        </a:solidFill>
        <a:ln>
          <a:solidFill>
            <a:schemeClr val="accent4">
              <a:lumMod val="60000"/>
              <a:lumOff val="40000"/>
            </a:schemeClr>
          </a:solidFill>
        </a:ln>
      </dgm:spPr>
      <dgm:t>
        <a:bodyPr/>
        <a:lstStyle/>
        <a:p>
          <a:pPr rtl="0"/>
          <a:r>
            <a:rPr lang="en-GB" sz="1000" dirty="0" smtClean="0">
              <a:solidFill>
                <a:srgbClr val="2B142D"/>
              </a:solidFill>
              <a:effectLst>
                <a:outerShdw blurRad="38100" dist="38100" dir="2700000" algn="tl">
                  <a:srgbClr val="000000">
                    <a:alpha val="43137"/>
                  </a:srgbClr>
                </a:outerShdw>
              </a:effectLst>
            </a:rPr>
            <a:t>Used in USB flash drives, memory cards, and in SSDs</a:t>
          </a:r>
          <a:endParaRPr lang="en-GB" sz="1000" dirty="0">
            <a:solidFill>
              <a:srgbClr val="2B142D"/>
            </a:solidFill>
            <a:effectLst>
              <a:outerShdw blurRad="38100" dist="38100" dir="2700000" algn="tl">
                <a:srgbClr val="000000">
                  <a:alpha val="43137"/>
                </a:srgbClr>
              </a:outerShdw>
            </a:effectLst>
          </a:endParaRPr>
        </a:p>
      </dgm:t>
    </dgm:pt>
    <dgm:pt modelId="{B0C5B326-B457-F64B-B962-5B0CA867D942}" type="parTrans" cxnId="{E4DC1BF0-9D5A-274A-9349-31826B2234EF}">
      <dgm:prSet/>
      <dgm:spPr/>
      <dgm:t>
        <a:bodyPr/>
        <a:lstStyle/>
        <a:p>
          <a:endParaRPr lang="en-US"/>
        </a:p>
      </dgm:t>
    </dgm:pt>
    <dgm:pt modelId="{C89E22E1-3F5A-3543-8566-ECF997CCD04C}" type="sibTrans" cxnId="{E4DC1BF0-9D5A-274A-9349-31826B2234EF}">
      <dgm:prSet/>
      <dgm:spPr/>
      <dgm:t>
        <a:bodyPr/>
        <a:lstStyle/>
        <a:p>
          <a:endParaRPr lang="en-US"/>
        </a:p>
      </dgm:t>
    </dgm:pt>
    <dgm:pt modelId="{9F181DFE-04A0-8B46-8922-B01B29104F8F}">
      <dgm:prSet custT="1"/>
      <dgm:spPr>
        <a:solidFill>
          <a:schemeClr val="accent4">
            <a:lumMod val="60000"/>
            <a:lumOff val="40000"/>
          </a:schemeClr>
        </a:solidFill>
        <a:ln>
          <a:solidFill>
            <a:schemeClr val="accent4">
              <a:lumMod val="60000"/>
              <a:lumOff val="40000"/>
            </a:schemeClr>
          </a:solidFill>
        </a:ln>
      </dgm:spPr>
      <dgm:t>
        <a:bodyPr/>
        <a:lstStyle/>
        <a:p>
          <a:pPr rtl="0"/>
          <a:r>
            <a:rPr lang="en-GB" sz="1000" dirty="0" smtClean="0">
              <a:solidFill>
                <a:srgbClr val="2B142D"/>
              </a:solidFill>
              <a:effectLst>
                <a:outerShdw blurRad="38100" dist="38100" dir="2700000" algn="tl">
                  <a:srgbClr val="000000">
                    <a:alpha val="43137"/>
                  </a:srgbClr>
                </a:outerShdw>
              </a:effectLst>
            </a:rPr>
            <a:t>Does not provide a random-access external address bus so the data must be read on a block-wise basis</a:t>
          </a:r>
          <a:endParaRPr lang="en-GB" sz="1000" dirty="0">
            <a:solidFill>
              <a:srgbClr val="2B142D"/>
            </a:solidFill>
            <a:effectLst>
              <a:outerShdw blurRad="38100" dist="38100" dir="2700000" algn="tl">
                <a:srgbClr val="000000">
                  <a:alpha val="43137"/>
                </a:srgbClr>
              </a:outerShdw>
            </a:effectLst>
          </a:endParaRPr>
        </a:p>
      </dgm:t>
    </dgm:pt>
    <dgm:pt modelId="{CDD11B99-A70C-1D48-BA1E-FEDEF1B456EF}" type="parTrans" cxnId="{2401BE38-6FCB-644C-A697-95BEDC0840DE}">
      <dgm:prSet/>
      <dgm:spPr/>
      <dgm:t>
        <a:bodyPr/>
        <a:lstStyle/>
        <a:p>
          <a:endParaRPr lang="en-US"/>
        </a:p>
      </dgm:t>
    </dgm:pt>
    <dgm:pt modelId="{76439FB0-E2D6-8D4C-ADDB-700C75514165}" type="sibTrans" cxnId="{2401BE38-6FCB-644C-A697-95BEDC0840DE}">
      <dgm:prSet/>
      <dgm:spPr/>
      <dgm:t>
        <a:bodyPr/>
        <a:lstStyle/>
        <a:p>
          <a:endParaRPr lang="en-US"/>
        </a:p>
      </dgm:t>
    </dgm:pt>
    <dgm:pt modelId="{16A5C7FB-AFD7-7E4D-9321-4C09A92D4E40}" type="pres">
      <dgm:prSet presAssocID="{205A7746-E77A-D748-AFB0-6469D947C2D3}" presName="theList" presStyleCnt="0">
        <dgm:presLayoutVars>
          <dgm:dir/>
          <dgm:animLvl val="lvl"/>
          <dgm:resizeHandles val="exact"/>
        </dgm:presLayoutVars>
      </dgm:prSet>
      <dgm:spPr/>
      <dgm:t>
        <a:bodyPr/>
        <a:lstStyle/>
        <a:p>
          <a:endParaRPr lang="en-US"/>
        </a:p>
      </dgm:t>
    </dgm:pt>
    <dgm:pt modelId="{17C20E32-053E-CB4E-A079-3C0D0A00EBB5}" type="pres">
      <dgm:prSet presAssocID="{13435AD7-077A-6542-9B94-1F9631157D42}" presName="compNode" presStyleCnt="0"/>
      <dgm:spPr/>
    </dgm:pt>
    <dgm:pt modelId="{8027B5FA-5F45-744C-8007-C06A8E67A1D9}" type="pres">
      <dgm:prSet presAssocID="{13435AD7-077A-6542-9B94-1F9631157D42}" presName="aNode" presStyleLbl="bgShp" presStyleIdx="0" presStyleCnt="3"/>
      <dgm:spPr/>
      <dgm:t>
        <a:bodyPr/>
        <a:lstStyle/>
        <a:p>
          <a:endParaRPr lang="en-US"/>
        </a:p>
      </dgm:t>
    </dgm:pt>
    <dgm:pt modelId="{0876EC72-7248-FA43-B8B7-F00504123DD3}" type="pres">
      <dgm:prSet presAssocID="{13435AD7-077A-6542-9B94-1F9631157D42}" presName="textNode" presStyleLbl="bgShp" presStyleIdx="0" presStyleCnt="3"/>
      <dgm:spPr/>
      <dgm:t>
        <a:bodyPr/>
        <a:lstStyle/>
        <a:p>
          <a:endParaRPr lang="en-US"/>
        </a:p>
      </dgm:t>
    </dgm:pt>
    <dgm:pt modelId="{1E0218EC-EDAA-014B-949E-E6888328F030}" type="pres">
      <dgm:prSet presAssocID="{13435AD7-077A-6542-9B94-1F9631157D42}" presName="compChildNode" presStyleCnt="0"/>
      <dgm:spPr/>
    </dgm:pt>
    <dgm:pt modelId="{DABA365B-9196-0F48-93E9-59BFFF933D9B}" type="pres">
      <dgm:prSet presAssocID="{13435AD7-077A-6542-9B94-1F9631157D42}" presName="theInnerList" presStyleCnt="0"/>
      <dgm:spPr/>
    </dgm:pt>
    <dgm:pt modelId="{F9DE3759-9123-F942-917A-D96EAB4B5437}" type="pres">
      <dgm:prSet presAssocID="{58834BF8-E107-9D43-88D3-C7CA99E4E1D8}" presName="childNode" presStyleLbl="node1" presStyleIdx="0" presStyleCnt="5">
        <dgm:presLayoutVars>
          <dgm:bulletEnabled val="1"/>
        </dgm:presLayoutVars>
      </dgm:prSet>
      <dgm:spPr/>
      <dgm:t>
        <a:bodyPr/>
        <a:lstStyle/>
        <a:p>
          <a:endParaRPr lang="en-US"/>
        </a:p>
      </dgm:t>
    </dgm:pt>
    <dgm:pt modelId="{2512EAC9-2E91-5B40-90D0-DA086FFEDF9A}" type="pres">
      <dgm:prSet presAssocID="{13435AD7-077A-6542-9B94-1F9631157D42}" presName="aSpace" presStyleCnt="0"/>
      <dgm:spPr/>
    </dgm:pt>
    <dgm:pt modelId="{04AA0A55-6EA8-8343-A8D1-2599134240EA}" type="pres">
      <dgm:prSet presAssocID="{FE10FCF3-7F0A-5D44-A1CC-88333730FA57}" presName="compNode" presStyleCnt="0"/>
      <dgm:spPr/>
    </dgm:pt>
    <dgm:pt modelId="{91930B80-2F5F-AE47-8EB2-E716A9F6D90D}" type="pres">
      <dgm:prSet presAssocID="{FE10FCF3-7F0A-5D44-A1CC-88333730FA57}" presName="aNode" presStyleLbl="bgShp" presStyleIdx="1" presStyleCnt="3"/>
      <dgm:spPr/>
      <dgm:t>
        <a:bodyPr/>
        <a:lstStyle/>
        <a:p>
          <a:endParaRPr lang="en-US"/>
        </a:p>
      </dgm:t>
    </dgm:pt>
    <dgm:pt modelId="{FB1E6312-A2B4-E64A-916F-8C75CD946D63}" type="pres">
      <dgm:prSet presAssocID="{FE10FCF3-7F0A-5D44-A1CC-88333730FA57}" presName="textNode" presStyleLbl="bgShp" presStyleIdx="1" presStyleCnt="3"/>
      <dgm:spPr/>
      <dgm:t>
        <a:bodyPr/>
        <a:lstStyle/>
        <a:p>
          <a:endParaRPr lang="en-US"/>
        </a:p>
      </dgm:t>
    </dgm:pt>
    <dgm:pt modelId="{9930AF57-6D95-A143-B081-983F75EAFF81}" type="pres">
      <dgm:prSet presAssocID="{FE10FCF3-7F0A-5D44-A1CC-88333730FA57}" presName="compChildNode" presStyleCnt="0"/>
      <dgm:spPr/>
    </dgm:pt>
    <dgm:pt modelId="{B87B2202-F880-B546-A735-745CF7814185}" type="pres">
      <dgm:prSet presAssocID="{FE10FCF3-7F0A-5D44-A1CC-88333730FA57}" presName="theInnerList" presStyleCnt="0"/>
      <dgm:spPr/>
    </dgm:pt>
    <dgm:pt modelId="{5D5C1D58-691E-0B4D-94E6-5544AFDA8F99}" type="pres">
      <dgm:prSet presAssocID="{1FA07469-4AC1-B34C-9913-DE28FF7DB82F}" presName="childNode" presStyleLbl="node1" presStyleIdx="1" presStyleCnt="5" custScaleX="108227" custScaleY="162830" custLinFactY="-13799" custLinFactNeighborX="167" custLinFactNeighborY="-100000">
        <dgm:presLayoutVars>
          <dgm:bulletEnabled val="1"/>
        </dgm:presLayoutVars>
      </dgm:prSet>
      <dgm:spPr/>
      <dgm:t>
        <a:bodyPr/>
        <a:lstStyle/>
        <a:p>
          <a:endParaRPr lang="en-US"/>
        </a:p>
      </dgm:t>
    </dgm:pt>
    <dgm:pt modelId="{4172423F-D4B9-884A-B436-CEC44AAEB420}" type="pres">
      <dgm:prSet presAssocID="{1FA07469-4AC1-B34C-9913-DE28FF7DB82F}" presName="aSpace2" presStyleCnt="0"/>
      <dgm:spPr/>
    </dgm:pt>
    <dgm:pt modelId="{53D534FA-A6F8-7949-B30C-41D3653A317C}" type="pres">
      <dgm:prSet presAssocID="{0A023E05-B70F-3543-BC50-C3E57E9B84A0}" presName="childNode" presStyleLbl="node1" presStyleIdx="2" presStyleCnt="5" custLinFactY="-5885" custLinFactNeighborX="25" custLinFactNeighborY="-100000">
        <dgm:presLayoutVars>
          <dgm:bulletEnabled val="1"/>
        </dgm:presLayoutVars>
      </dgm:prSet>
      <dgm:spPr/>
      <dgm:t>
        <a:bodyPr/>
        <a:lstStyle/>
        <a:p>
          <a:endParaRPr lang="en-US"/>
        </a:p>
      </dgm:t>
    </dgm:pt>
    <dgm:pt modelId="{A0F7E3E9-A95C-CD46-9DE9-EAB510697CC6}" type="pres">
      <dgm:prSet presAssocID="{FE10FCF3-7F0A-5D44-A1CC-88333730FA57}" presName="aSpace" presStyleCnt="0"/>
      <dgm:spPr/>
    </dgm:pt>
    <dgm:pt modelId="{B4BC8972-6AA9-DC4F-A0A6-2E9CD5FF2146}" type="pres">
      <dgm:prSet presAssocID="{B00402C8-A192-4342-B352-AD178A2B221B}" presName="compNode" presStyleCnt="0"/>
      <dgm:spPr/>
    </dgm:pt>
    <dgm:pt modelId="{3EA9209F-C67D-0A4C-A5EE-5EEF350C96EC}" type="pres">
      <dgm:prSet presAssocID="{B00402C8-A192-4342-B352-AD178A2B221B}" presName="aNode" presStyleLbl="bgShp" presStyleIdx="2" presStyleCnt="3"/>
      <dgm:spPr/>
      <dgm:t>
        <a:bodyPr/>
        <a:lstStyle/>
        <a:p>
          <a:endParaRPr lang="en-US"/>
        </a:p>
      </dgm:t>
    </dgm:pt>
    <dgm:pt modelId="{ABF3E7A2-80A5-E440-90F1-C4F471078F33}" type="pres">
      <dgm:prSet presAssocID="{B00402C8-A192-4342-B352-AD178A2B221B}" presName="textNode" presStyleLbl="bgShp" presStyleIdx="2" presStyleCnt="3"/>
      <dgm:spPr/>
      <dgm:t>
        <a:bodyPr/>
        <a:lstStyle/>
        <a:p>
          <a:endParaRPr lang="en-US"/>
        </a:p>
      </dgm:t>
    </dgm:pt>
    <dgm:pt modelId="{E9E8C8C3-FB3C-5848-BA48-84DB4776A817}" type="pres">
      <dgm:prSet presAssocID="{B00402C8-A192-4342-B352-AD178A2B221B}" presName="compChildNode" presStyleCnt="0"/>
      <dgm:spPr/>
    </dgm:pt>
    <dgm:pt modelId="{E814EC38-DB7C-5642-B4B2-2F56B207E91B}" type="pres">
      <dgm:prSet presAssocID="{B00402C8-A192-4342-B352-AD178A2B221B}" presName="theInnerList" presStyleCnt="0"/>
      <dgm:spPr/>
    </dgm:pt>
    <dgm:pt modelId="{B118A533-1F25-9D40-8090-4E8D3DF7B3A3}" type="pres">
      <dgm:prSet presAssocID="{20732450-E4BC-2548-8B27-1A77C4D3670A}" presName="childNode" presStyleLbl="node1" presStyleIdx="3" presStyleCnt="5" custScaleX="115499" custScaleY="286466" custLinFactY="-15109" custLinFactNeighborX="165" custLinFactNeighborY="-100000">
        <dgm:presLayoutVars>
          <dgm:bulletEnabled val="1"/>
        </dgm:presLayoutVars>
      </dgm:prSet>
      <dgm:spPr/>
      <dgm:t>
        <a:bodyPr/>
        <a:lstStyle/>
        <a:p>
          <a:endParaRPr lang="en-US"/>
        </a:p>
      </dgm:t>
    </dgm:pt>
    <dgm:pt modelId="{6DD239EE-7935-054E-AF2A-CBBBF1F185EC}" type="pres">
      <dgm:prSet presAssocID="{20732450-E4BC-2548-8B27-1A77C4D3670A}" presName="aSpace2" presStyleCnt="0"/>
      <dgm:spPr/>
    </dgm:pt>
    <dgm:pt modelId="{463875B1-A785-594E-AF6A-84A6EA326777}" type="pres">
      <dgm:prSet presAssocID="{FE416F4D-223B-DD4B-9E5D-5B5CFEFD6EB3}" presName="childNode" presStyleLbl="node1" presStyleIdx="4" presStyleCnt="5" custScaleX="106578" custScaleY="307235" custLinFactNeighborX="0" custLinFactNeighborY="6458">
        <dgm:presLayoutVars>
          <dgm:bulletEnabled val="1"/>
        </dgm:presLayoutVars>
      </dgm:prSet>
      <dgm:spPr/>
      <dgm:t>
        <a:bodyPr/>
        <a:lstStyle/>
        <a:p>
          <a:endParaRPr lang="en-US"/>
        </a:p>
      </dgm:t>
    </dgm:pt>
  </dgm:ptLst>
  <dgm:cxnLst>
    <dgm:cxn modelId="{ED6054AF-08FD-1A46-82AD-01D513C5A409}" type="presOf" srcId="{B00402C8-A192-4342-B352-AD178A2B221B}" destId="{ABF3E7A2-80A5-E440-90F1-C4F471078F33}" srcOrd="1" destOrd="0" presId="urn:microsoft.com/office/officeart/2005/8/layout/lProcess2"/>
    <dgm:cxn modelId="{7DA744BC-86FC-664A-8BB7-F1AC2B628C21}" type="presOf" srcId="{9F181DFE-04A0-8B46-8922-B01B29104F8F}" destId="{463875B1-A785-594E-AF6A-84A6EA326777}" srcOrd="0" destOrd="4" presId="urn:microsoft.com/office/officeart/2005/8/layout/lProcess2"/>
    <dgm:cxn modelId="{D1C77975-F855-AA4A-8810-1F90ED0E47DA}" type="presOf" srcId="{2C48C533-D978-EE4C-BB9D-51C53CF84CF4}" destId="{463875B1-A785-594E-AF6A-84A6EA326777}" srcOrd="0" destOrd="3" presId="urn:microsoft.com/office/officeart/2005/8/layout/lProcess2"/>
    <dgm:cxn modelId="{79149170-C3A8-A547-86C3-DCD7614D66CC}" type="presOf" srcId="{05591A59-9A12-9B4E-887D-AC3F3C357238}" destId="{B118A533-1F25-9D40-8090-4E8D3DF7B3A3}" srcOrd="0" destOrd="1" presId="urn:microsoft.com/office/officeart/2005/8/layout/lProcess2"/>
    <dgm:cxn modelId="{0BDAB4CD-C629-D84C-88AD-F6AC82626EE9}" type="presOf" srcId="{1606D8DA-05D7-A842-87CC-051CE6CC448B}" destId="{B118A533-1F25-9D40-8090-4E8D3DF7B3A3}" srcOrd="0" destOrd="3" presId="urn:microsoft.com/office/officeart/2005/8/layout/lProcess2"/>
    <dgm:cxn modelId="{EB29C6B0-3E14-6D41-8094-31AB0AFDEBBC}" srcId="{20732450-E4BC-2548-8B27-1A77C4D3670A}" destId="{7D55E6F6-A119-CF40-92F9-B15CF3E06627}" srcOrd="1" destOrd="0" parTransId="{F6102C1B-6E38-9B46-A15E-BE1CE8CADBE9}" sibTransId="{6699CFA9-CD23-8746-BB4E-766282C751D7}"/>
    <dgm:cxn modelId="{6AE9A19A-8D15-1946-BD4A-5C91EDA3F3BD}" type="presOf" srcId="{5A889C28-6704-FD49-A38A-934904C65F1D}" destId="{463875B1-A785-594E-AF6A-84A6EA326777}" srcOrd="0" destOrd="2" presId="urn:microsoft.com/office/officeart/2005/8/layout/lProcess2"/>
    <dgm:cxn modelId="{BB2F4959-00F0-9F4A-8514-95F225C94F3D}" type="presOf" srcId="{FE416F4D-223B-DD4B-9E5D-5B5CFEFD6EB3}" destId="{463875B1-A785-594E-AF6A-84A6EA326777}" srcOrd="0" destOrd="0" presId="urn:microsoft.com/office/officeart/2005/8/layout/lProcess2"/>
    <dgm:cxn modelId="{2D4E5EA0-88A4-604B-B516-EC4663F0FCFE}" type="presOf" srcId="{13435AD7-077A-6542-9B94-1F9631157D42}" destId="{8027B5FA-5F45-744C-8007-C06A8E67A1D9}" srcOrd="0" destOrd="0" presId="urn:microsoft.com/office/officeart/2005/8/layout/lProcess2"/>
    <dgm:cxn modelId="{E0C5DF85-F75C-7545-AEB8-A5FF1C45CA90}" type="presOf" srcId="{0A023E05-B70F-3543-BC50-C3E57E9B84A0}" destId="{53D534FA-A6F8-7949-B30C-41D3653A317C}" srcOrd="0" destOrd="0" presId="urn:microsoft.com/office/officeart/2005/8/layout/lProcess2"/>
    <dgm:cxn modelId="{9275BE8D-980F-A04D-BDE6-EB78EA206770}" type="presOf" srcId="{58834BF8-E107-9D43-88D3-C7CA99E4E1D8}" destId="{F9DE3759-9123-F942-917A-D96EAB4B5437}" srcOrd="0" destOrd="0" presId="urn:microsoft.com/office/officeart/2005/8/layout/lProcess2"/>
    <dgm:cxn modelId="{CF2DCDDE-95F3-674E-B7BC-462A685AB530}" srcId="{FE10FCF3-7F0A-5D44-A1CC-88333730FA57}" destId="{1FA07469-4AC1-B34C-9913-DE28FF7DB82F}" srcOrd="0" destOrd="0" parTransId="{A3ADC26B-91DF-6F49-8A4B-F1221E1521D5}" sibTransId="{DB2F696D-DCA0-194E-9792-3A2CFFE67A16}"/>
    <dgm:cxn modelId="{E4DC1BF0-9D5A-274A-9349-31826B2234EF}" srcId="{FE416F4D-223B-DD4B-9E5D-5B5CFEFD6EB3}" destId="{2C48C533-D978-EE4C-BB9D-51C53CF84CF4}" srcOrd="2" destOrd="0" parTransId="{B0C5B326-B457-F64B-B962-5B0CA867D942}" sibTransId="{C89E22E1-3F5A-3543-8566-ECF997CCD04C}"/>
    <dgm:cxn modelId="{E7B7EA0B-3509-B345-A113-A8AE12591D70}" srcId="{B00402C8-A192-4342-B352-AD178A2B221B}" destId="{20732450-E4BC-2548-8B27-1A77C4D3670A}" srcOrd="0" destOrd="0" parTransId="{FDB64FA5-D080-FD4E-A288-984F8C0394F2}" sibTransId="{D672CD26-70F7-DA4E-B562-0FB729D5D6DA}"/>
    <dgm:cxn modelId="{2401BE38-6FCB-644C-A697-95BEDC0840DE}" srcId="{FE416F4D-223B-DD4B-9E5D-5B5CFEFD6EB3}" destId="{9F181DFE-04A0-8B46-8922-B01B29104F8F}" srcOrd="3" destOrd="0" parTransId="{CDD11B99-A70C-1D48-BA1E-FEDEF1B456EF}" sibTransId="{76439FB0-E2D6-8D4C-ADDB-700C75514165}"/>
    <dgm:cxn modelId="{24ADEE67-A678-6D44-8080-3206ECB4B94C}" type="presOf" srcId="{1FA07469-4AC1-B34C-9913-DE28FF7DB82F}" destId="{5D5C1D58-691E-0B4D-94E6-5544AFDA8F99}" srcOrd="0" destOrd="0" presId="urn:microsoft.com/office/officeart/2005/8/layout/lProcess2"/>
    <dgm:cxn modelId="{89EFF663-312F-C045-9B5B-023632CC1764}" type="presOf" srcId="{20732450-E4BC-2548-8B27-1A77C4D3670A}" destId="{B118A533-1F25-9D40-8090-4E8D3DF7B3A3}" srcOrd="0" destOrd="0" presId="urn:microsoft.com/office/officeart/2005/8/layout/lProcess2"/>
    <dgm:cxn modelId="{341D9BCC-EABD-A84F-8E8C-42EFA5126FC1}" type="presOf" srcId="{13435AD7-077A-6542-9B94-1F9631157D42}" destId="{0876EC72-7248-FA43-B8B7-F00504123DD3}" srcOrd="1" destOrd="0" presId="urn:microsoft.com/office/officeart/2005/8/layout/lProcess2"/>
    <dgm:cxn modelId="{70FB7E92-7E72-C04F-B2A5-29FCE0842A60}" srcId="{20732450-E4BC-2548-8B27-1A77C4D3670A}" destId="{1606D8DA-05D7-A842-87CC-051CE6CC448B}" srcOrd="2" destOrd="0" parTransId="{5E986AE0-DF80-3346-8633-C6054D316D8E}" sibTransId="{04906E1C-F948-9E4E-B783-41B9ADE6E4DB}"/>
    <dgm:cxn modelId="{709334E8-2B15-1D43-AACB-2FEFBD9D849D}" type="presOf" srcId="{B00402C8-A192-4342-B352-AD178A2B221B}" destId="{3EA9209F-C67D-0A4C-A5EE-5EEF350C96EC}" srcOrd="0" destOrd="0" presId="urn:microsoft.com/office/officeart/2005/8/layout/lProcess2"/>
    <dgm:cxn modelId="{2F64395F-429F-6D40-B5C7-995B31963313}" type="presOf" srcId="{FE10FCF3-7F0A-5D44-A1CC-88333730FA57}" destId="{FB1E6312-A2B4-E64A-916F-8C75CD946D63}" srcOrd="1" destOrd="0" presId="urn:microsoft.com/office/officeart/2005/8/layout/lProcess2"/>
    <dgm:cxn modelId="{42467CB2-BD08-9545-8D1F-2CE91324F849}" type="presOf" srcId="{7D55E6F6-A119-CF40-92F9-B15CF3E06627}" destId="{B118A533-1F25-9D40-8090-4E8D3DF7B3A3}" srcOrd="0" destOrd="2" presId="urn:microsoft.com/office/officeart/2005/8/layout/lProcess2"/>
    <dgm:cxn modelId="{817C09B3-8682-9A45-BC0F-A946DA7E2D74}" srcId="{13435AD7-077A-6542-9B94-1F9631157D42}" destId="{58834BF8-E107-9D43-88D3-C7CA99E4E1D8}" srcOrd="0" destOrd="0" parTransId="{D6304D07-746D-9E47-9D67-923ABA572314}" sibTransId="{A89C5C61-681D-BB4D-95F7-738DAF265EC1}"/>
    <dgm:cxn modelId="{8EAA1E18-F545-D04E-90BC-921BF94DF235}" srcId="{B00402C8-A192-4342-B352-AD178A2B221B}" destId="{FE416F4D-223B-DD4B-9E5D-5B5CFEFD6EB3}" srcOrd="1" destOrd="0" parTransId="{8A3BFEDA-03A4-AF4D-A71A-B9AD51BC4E04}" sibTransId="{0F855292-610B-464D-9DB4-57467EDDEB34}"/>
    <dgm:cxn modelId="{6FC64F82-A0A0-6B4F-B434-9A606A002609}" srcId="{FE416F4D-223B-DD4B-9E5D-5B5CFEFD6EB3}" destId="{2A28AAAE-DC70-5943-A0CB-468AD705D16C}" srcOrd="0" destOrd="0" parTransId="{D875E524-3612-7041-BE63-79D62C3A3407}" sibTransId="{691C7870-8E6D-AF4D-BF02-4C582E38AF07}"/>
    <dgm:cxn modelId="{2D902FF2-1C24-3244-86B5-6BC1F3D458DD}" srcId="{205A7746-E77A-D748-AFB0-6469D947C2D3}" destId="{FE10FCF3-7F0A-5D44-A1CC-88333730FA57}" srcOrd="1" destOrd="0" parTransId="{297BA971-E2BA-7945-891E-98C4F617ED0A}" sibTransId="{F1EBB6C2-6EB4-B74F-B92F-2AC3C4680DED}"/>
    <dgm:cxn modelId="{2A583E51-AD3B-664C-A5FC-CF00172AF882}" srcId="{FE10FCF3-7F0A-5D44-A1CC-88333730FA57}" destId="{0A023E05-B70F-3543-BC50-C3E57E9B84A0}" srcOrd="1" destOrd="0" parTransId="{E620517A-1716-E442-9C24-AD16276E0CB1}" sibTransId="{906440D5-6DDC-7549-B15A-C86F17434048}"/>
    <dgm:cxn modelId="{5A7E3083-145C-9A41-9B06-CFAF2EF1377F}" srcId="{20732450-E4BC-2548-8B27-1A77C4D3670A}" destId="{05591A59-9A12-9B4E-887D-AC3F3C357238}" srcOrd="0" destOrd="0" parTransId="{FDE5C6DF-3613-2245-BF2B-88553B18B018}" sibTransId="{DFB047A9-6C0C-7141-BC24-F664A5984343}"/>
    <dgm:cxn modelId="{3F61F6E7-75F6-1C49-A67B-81911BB923F5}" type="presOf" srcId="{FE10FCF3-7F0A-5D44-A1CC-88333730FA57}" destId="{91930B80-2F5F-AE47-8EB2-E716A9F6D90D}" srcOrd="0" destOrd="0" presId="urn:microsoft.com/office/officeart/2005/8/layout/lProcess2"/>
    <dgm:cxn modelId="{5F9197BB-6C6E-9D46-A208-40D5C2155341}" type="presOf" srcId="{2A28AAAE-DC70-5943-A0CB-468AD705D16C}" destId="{463875B1-A785-594E-AF6A-84A6EA326777}" srcOrd="0" destOrd="1" presId="urn:microsoft.com/office/officeart/2005/8/layout/lProcess2"/>
    <dgm:cxn modelId="{A8253DDF-1B47-D44B-AC0F-F8BDB6BF6DF9}" srcId="{FE416F4D-223B-DD4B-9E5D-5B5CFEFD6EB3}" destId="{5A889C28-6704-FD49-A38A-934904C65F1D}" srcOrd="1" destOrd="0" parTransId="{C5CE28AC-0FC3-F046-9451-867B7EB09DDF}" sibTransId="{4A125F76-0E4E-114E-868C-DCA3E8BB50A5}"/>
    <dgm:cxn modelId="{58E19676-F8B9-3B4B-BF73-0A0E29CC7506}" srcId="{205A7746-E77A-D748-AFB0-6469D947C2D3}" destId="{B00402C8-A192-4342-B352-AD178A2B221B}" srcOrd="2" destOrd="0" parTransId="{6528E06F-5D57-3D4D-B1A0-CBA1352B0F10}" sibTransId="{0066F12E-59F4-6740-A026-FEAB771406B4}"/>
    <dgm:cxn modelId="{01B369D1-7D7D-7843-86C0-AA3EDA5D37EB}" type="presOf" srcId="{205A7746-E77A-D748-AFB0-6469D947C2D3}" destId="{16A5C7FB-AFD7-7E4D-9321-4C09A92D4E40}" srcOrd="0" destOrd="0" presId="urn:microsoft.com/office/officeart/2005/8/layout/lProcess2"/>
    <dgm:cxn modelId="{D6A345AD-E877-8944-8F13-9E51FF778984}" srcId="{205A7746-E77A-D748-AFB0-6469D947C2D3}" destId="{13435AD7-077A-6542-9B94-1F9631157D42}" srcOrd="0" destOrd="0" parTransId="{E9B958FF-09E9-7042-AD29-7253CDDA3DD9}" sibTransId="{22BA94D4-B7B6-9C42-805C-BD5D82C295FA}"/>
    <dgm:cxn modelId="{B4DA3698-FDD6-4E4C-8B8A-2CF664D42D5C}" type="presParOf" srcId="{16A5C7FB-AFD7-7E4D-9321-4C09A92D4E40}" destId="{17C20E32-053E-CB4E-A079-3C0D0A00EBB5}" srcOrd="0" destOrd="0" presId="urn:microsoft.com/office/officeart/2005/8/layout/lProcess2"/>
    <dgm:cxn modelId="{0B6F63A8-D933-E545-9DE9-45230AE3A7CD}" type="presParOf" srcId="{17C20E32-053E-CB4E-A079-3C0D0A00EBB5}" destId="{8027B5FA-5F45-744C-8007-C06A8E67A1D9}" srcOrd="0" destOrd="0" presId="urn:microsoft.com/office/officeart/2005/8/layout/lProcess2"/>
    <dgm:cxn modelId="{ED9C7979-C372-FD4D-899B-05B9C8D2F1D4}" type="presParOf" srcId="{17C20E32-053E-CB4E-A079-3C0D0A00EBB5}" destId="{0876EC72-7248-FA43-B8B7-F00504123DD3}" srcOrd="1" destOrd="0" presId="urn:microsoft.com/office/officeart/2005/8/layout/lProcess2"/>
    <dgm:cxn modelId="{C4C686D8-1227-534C-ABD3-D499720A6F85}" type="presParOf" srcId="{17C20E32-053E-CB4E-A079-3C0D0A00EBB5}" destId="{1E0218EC-EDAA-014B-949E-E6888328F030}" srcOrd="2" destOrd="0" presId="urn:microsoft.com/office/officeart/2005/8/layout/lProcess2"/>
    <dgm:cxn modelId="{0EEF7577-F9AC-D243-8B98-3F3E8CAEB99B}" type="presParOf" srcId="{1E0218EC-EDAA-014B-949E-E6888328F030}" destId="{DABA365B-9196-0F48-93E9-59BFFF933D9B}" srcOrd="0" destOrd="0" presId="urn:microsoft.com/office/officeart/2005/8/layout/lProcess2"/>
    <dgm:cxn modelId="{3BE5A7D7-801D-534E-A8D3-E1A36C85C7A2}" type="presParOf" srcId="{DABA365B-9196-0F48-93E9-59BFFF933D9B}" destId="{F9DE3759-9123-F942-917A-D96EAB4B5437}" srcOrd="0" destOrd="0" presId="urn:microsoft.com/office/officeart/2005/8/layout/lProcess2"/>
    <dgm:cxn modelId="{0E677087-11F3-B748-846E-5ECB30639279}" type="presParOf" srcId="{16A5C7FB-AFD7-7E4D-9321-4C09A92D4E40}" destId="{2512EAC9-2E91-5B40-90D0-DA086FFEDF9A}" srcOrd="1" destOrd="0" presId="urn:microsoft.com/office/officeart/2005/8/layout/lProcess2"/>
    <dgm:cxn modelId="{5773094B-B757-BE44-8168-28EB31689A64}" type="presParOf" srcId="{16A5C7FB-AFD7-7E4D-9321-4C09A92D4E40}" destId="{04AA0A55-6EA8-8343-A8D1-2599134240EA}" srcOrd="2" destOrd="0" presId="urn:microsoft.com/office/officeart/2005/8/layout/lProcess2"/>
    <dgm:cxn modelId="{12CA9759-7659-9A49-A1B9-712610D6041C}" type="presParOf" srcId="{04AA0A55-6EA8-8343-A8D1-2599134240EA}" destId="{91930B80-2F5F-AE47-8EB2-E716A9F6D90D}" srcOrd="0" destOrd="0" presId="urn:microsoft.com/office/officeart/2005/8/layout/lProcess2"/>
    <dgm:cxn modelId="{53927112-14C5-F943-AC4C-100BA8DD0FFF}" type="presParOf" srcId="{04AA0A55-6EA8-8343-A8D1-2599134240EA}" destId="{FB1E6312-A2B4-E64A-916F-8C75CD946D63}" srcOrd="1" destOrd="0" presId="urn:microsoft.com/office/officeart/2005/8/layout/lProcess2"/>
    <dgm:cxn modelId="{6F69C957-DC0A-9D47-BB57-52F0485F1C0D}" type="presParOf" srcId="{04AA0A55-6EA8-8343-A8D1-2599134240EA}" destId="{9930AF57-6D95-A143-B081-983F75EAFF81}" srcOrd="2" destOrd="0" presId="urn:microsoft.com/office/officeart/2005/8/layout/lProcess2"/>
    <dgm:cxn modelId="{B7626DCE-3FC9-D045-B399-9D2C70F14985}" type="presParOf" srcId="{9930AF57-6D95-A143-B081-983F75EAFF81}" destId="{B87B2202-F880-B546-A735-745CF7814185}" srcOrd="0" destOrd="0" presId="urn:microsoft.com/office/officeart/2005/8/layout/lProcess2"/>
    <dgm:cxn modelId="{F561CCE1-7AB2-E141-AEB1-7478ABF96245}" type="presParOf" srcId="{B87B2202-F880-B546-A735-745CF7814185}" destId="{5D5C1D58-691E-0B4D-94E6-5544AFDA8F99}" srcOrd="0" destOrd="0" presId="urn:microsoft.com/office/officeart/2005/8/layout/lProcess2"/>
    <dgm:cxn modelId="{92231A11-1612-E24F-A672-480EF53F524B}" type="presParOf" srcId="{B87B2202-F880-B546-A735-745CF7814185}" destId="{4172423F-D4B9-884A-B436-CEC44AAEB420}" srcOrd="1" destOrd="0" presId="urn:microsoft.com/office/officeart/2005/8/layout/lProcess2"/>
    <dgm:cxn modelId="{7E7A2420-AFC7-2E48-87A4-E1E820512521}" type="presParOf" srcId="{B87B2202-F880-B546-A735-745CF7814185}" destId="{53D534FA-A6F8-7949-B30C-41D3653A317C}" srcOrd="2" destOrd="0" presId="urn:microsoft.com/office/officeart/2005/8/layout/lProcess2"/>
    <dgm:cxn modelId="{564FC19B-546C-EE4A-8589-73B68C6A6A94}" type="presParOf" srcId="{16A5C7FB-AFD7-7E4D-9321-4C09A92D4E40}" destId="{A0F7E3E9-A95C-CD46-9DE9-EAB510697CC6}" srcOrd="3" destOrd="0" presId="urn:microsoft.com/office/officeart/2005/8/layout/lProcess2"/>
    <dgm:cxn modelId="{4DC14ACF-6FB2-BD4D-9DA2-9F92763B4AB2}" type="presParOf" srcId="{16A5C7FB-AFD7-7E4D-9321-4C09A92D4E40}" destId="{B4BC8972-6AA9-DC4F-A0A6-2E9CD5FF2146}" srcOrd="4" destOrd="0" presId="urn:microsoft.com/office/officeart/2005/8/layout/lProcess2"/>
    <dgm:cxn modelId="{11597944-D706-3D4A-98FD-FEEC9220DD16}" type="presParOf" srcId="{B4BC8972-6AA9-DC4F-A0A6-2E9CD5FF2146}" destId="{3EA9209F-C67D-0A4C-A5EE-5EEF350C96EC}" srcOrd="0" destOrd="0" presId="urn:microsoft.com/office/officeart/2005/8/layout/lProcess2"/>
    <dgm:cxn modelId="{98B83D16-A983-DB45-A1CB-C4F47D739A89}" type="presParOf" srcId="{B4BC8972-6AA9-DC4F-A0A6-2E9CD5FF2146}" destId="{ABF3E7A2-80A5-E440-90F1-C4F471078F33}" srcOrd="1" destOrd="0" presId="urn:microsoft.com/office/officeart/2005/8/layout/lProcess2"/>
    <dgm:cxn modelId="{956FD8F6-03B3-B343-91D6-D4F45DADF0E4}" type="presParOf" srcId="{B4BC8972-6AA9-DC4F-A0A6-2E9CD5FF2146}" destId="{E9E8C8C3-FB3C-5848-BA48-84DB4776A817}" srcOrd="2" destOrd="0" presId="urn:microsoft.com/office/officeart/2005/8/layout/lProcess2"/>
    <dgm:cxn modelId="{A6A9D939-5FD3-DD47-83D5-C164F5F3A773}" type="presParOf" srcId="{E9E8C8C3-FB3C-5848-BA48-84DB4776A817}" destId="{E814EC38-DB7C-5642-B4B2-2F56B207E91B}" srcOrd="0" destOrd="0" presId="urn:microsoft.com/office/officeart/2005/8/layout/lProcess2"/>
    <dgm:cxn modelId="{659AEEEF-4568-2C41-968C-987A1A6FDB70}" type="presParOf" srcId="{E814EC38-DB7C-5642-B4B2-2F56B207E91B}" destId="{B118A533-1F25-9D40-8090-4E8D3DF7B3A3}" srcOrd="0" destOrd="0" presId="urn:microsoft.com/office/officeart/2005/8/layout/lProcess2"/>
    <dgm:cxn modelId="{9EF0F368-5E08-8648-A19D-02F80311E5EE}" type="presParOf" srcId="{E814EC38-DB7C-5642-B4B2-2F56B207E91B}" destId="{6DD239EE-7935-054E-AF2A-CBBBF1F185EC}" srcOrd="1" destOrd="0" presId="urn:microsoft.com/office/officeart/2005/8/layout/lProcess2"/>
    <dgm:cxn modelId="{FF2706CA-DBAB-1F45-A213-FEA0CCF8C23A}" type="presParOf" srcId="{E814EC38-DB7C-5642-B4B2-2F56B207E91B}" destId="{463875B1-A785-594E-AF6A-84A6EA326777}"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F1953-ADC1-FD47-9C4F-D93792E77999}">
      <dsp:nvSpPr>
        <dsp:cNvPr id="0" name=""/>
        <dsp:cNvSpPr/>
      </dsp:nvSpPr>
      <dsp:spPr>
        <a:xfrm>
          <a:off x="3820164" y="146035"/>
          <a:ext cx="2862826" cy="137349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kern="1200" dirty="0" smtClean="0">
              <a:effectLst>
                <a:outerShdw blurRad="38100" dist="38100" dir="2700000" algn="tl">
                  <a:srgbClr val="000000">
                    <a:alpha val="43137"/>
                  </a:srgbClr>
                </a:outerShdw>
              </a:effectLst>
            </a:rPr>
            <a:t>Data are recorded on and later retrieved from the disk via a conducting coil named the </a:t>
          </a:r>
          <a:r>
            <a:rPr lang="en-US" sz="1300" i="1" kern="1200" dirty="0" smtClean="0">
              <a:effectLst>
                <a:outerShdw blurRad="38100" dist="38100" dir="2700000" algn="tl">
                  <a:srgbClr val="000000">
                    <a:alpha val="43137"/>
                  </a:srgbClr>
                </a:outerShdw>
              </a:effectLst>
            </a:rPr>
            <a:t>head</a:t>
          </a:r>
          <a:endParaRPr lang="en-US" sz="1300" kern="1200" dirty="0">
            <a:effectLst>
              <a:outerShdw blurRad="38100" dist="38100" dir="2700000" algn="tl">
                <a:srgbClr val="000000">
                  <a:alpha val="43137"/>
                </a:srgbClr>
              </a:outerShdw>
            </a:effectLst>
          </a:endParaRPr>
        </a:p>
        <a:p>
          <a:pPr marL="57150" lvl="1" indent="-57150" algn="l" defTabSz="444500" rtl="0">
            <a:lnSpc>
              <a:spcPct val="90000"/>
            </a:lnSpc>
            <a:spcBef>
              <a:spcPct val="0"/>
            </a:spcBef>
            <a:spcAft>
              <a:spcPct val="15000"/>
            </a:spcAft>
            <a:buChar char="••"/>
          </a:pPr>
          <a:r>
            <a:rPr lang="en-US" sz="1000" kern="1200" dirty="0" smtClean="0">
              <a:effectLst>
                <a:outerShdw blurRad="38100" dist="38100" dir="2700000" algn="tl">
                  <a:srgbClr val="000000">
                    <a:alpha val="43137"/>
                  </a:srgbClr>
                </a:outerShdw>
              </a:effectLst>
            </a:rPr>
            <a:t>In many systems there are two heads, a read head and a write head</a:t>
          </a:r>
          <a:endParaRPr lang="en-US" sz="1000" kern="1200" dirty="0">
            <a:effectLst>
              <a:outerShdw blurRad="38100" dist="38100" dir="2700000" algn="tl">
                <a:srgbClr val="000000">
                  <a:alpha val="43137"/>
                </a:srgbClr>
              </a:outerShdw>
            </a:effectLst>
          </a:endParaRPr>
        </a:p>
        <a:p>
          <a:pPr marL="57150" lvl="1" indent="-57150" algn="l" defTabSz="444500" rtl="0">
            <a:lnSpc>
              <a:spcPct val="90000"/>
            </a:lnSpc>
            <a:spcBef>
              <a:spcPct val="0"/>
            </a:spcBef>
            <a:spcAft>
              <a:spcPct val="15000"/>
            </a:spcAft>
            <a:buChar char="••"/>
          </a:pPr>
          <a:r>
            <a:rPr lang="en-US" sz="1000" kern="1200" dirty="0" smtClean="0">
              <a:effectLst>
                <a:outerShdw blurRad="38100" dist="38100" dir="2700000" algn="tl">
                  <a:srgbClr val="000000">
                    <a:alpha val="43137"/>
                  </a:srgbClr>
                </a:outerShdw>
              </a:effectLst>
            </a:rPr>
            <a:t>During a read or write operation the head is stationary while the platter rotates beneath it</a:t>
          </a:r>
          <a:endParaRPr lang="en-US" sz="1000" kern="1200" dirty="0">
            <a:effectLst>
              <a:outerShdw blurRad="38100" dist="38100" dir="2700000" algn="tl">
                <a:srgbClr val="000000">
                  <a:alpha val="43137"/>
                </a:srgbClr>
              </a:outerShdw>
            </a:effectLst>
          </a:endParaRPr>
        </a:p>
      </dsp:txBody>
      <dsp:txXfrm>
        <a:off x="3860392" y="186263"/>
        <a:ext cx="2782370" cy="1293041"/>
      </dsp:txXfrm>
    </dsp:sp>
    <dsp:sp modelId="{FBDB4459-C68D-3E4A-A7DA-11C72E7F0611}">
      <dsp:nvSpPr>
        <dsp:cNvPr id="0" name=""/>
        <dsp:cNvSpPr/>
      </dsp:nvSpPr>
      <dsp:spPr>
        <a:xfrm rot="4720656">
          <a:off x="7688188" y="963610"/>
          <a:ext cx="115458" cy="206068"/>
        </a:xfrm>
        <a:prstGeom prst="rightArrow">
          <a:avLst>
            <a:gd name="adj1" fmla="val 600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dirty="0"/>
        </a:p>
      </dsp:txBody>
      <dsp:txXfrm rot="-5400000">
        <a:off x="7680697" y="1009252"/>
        <a:ext cx="123640" cy="80821"/>
      </dsp:txXfrm>
    </dsp:sp>
    <dsp:sp modelId="{603F2A0D-843D-6242-A352-9DD92D63BC1B}">
      <dsp:nvSpPr>
        <dsp:cNvPr id="0" name=""/>
        <dsp:cNvSpPr/>
      </dsp:nvSpPr>
      <dsp:spPr>
        <a:xfrm>
          <a:off x="5181598" y="2133596"/>
          <a:ext cx="2443703" cy="137349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effectLst>
                <a:outerShdw blurRad="38100" dist="38100" dir="2700000" algn="tl">
                  <a:srgbClr val="000000">
                    <a:alpha val="43137"/>
                  </a:srgbClr>
                </a:outerShdw>
              </a:effectLst>
            </a:rPr>
            <a:t>The write mechanism exploits the fact that electricity flowing through a coil produces a magnetic field</a:t>
          </a:r>
          <a:endParaRPr lang="en-US" sz="1300" kern="1200" dirty="0">
            <a:effectLst>
              <a:outerShdw blurRad="38100" dist="38100" dir="2700000" algn="tl">
                <a:srgbClr val="000000">
                  <a:alpha val="43137"/>
                </a:srgbClr>
              </a:outerShdw>
            </a:effectLst>
          </a:endParaRPr>
        </a:p>
      </dsp:txBody>
      <dsp:txXfrm>
        <a:off x="5221826" y="2173824"/>
        <a:ext cx="2363247" cy="1293041"/>
      </dsp:txXfrm>
    </dsp:sp>
    <dsp:sp modelId="{EAC96916-D04F-0449-B8B3-4F57A579AC88}">
      <dsp:nvSpPr>
        <dsp:cNvPr id="0" name=""/>
        <dsp:cNvSpPr/>
      </dsp:nvSpPr>
      <dsp:spPr>
        <a:xfrm rot="10776549">
          <a:off x="3985335" y="2236427"/>
          <a:ext cx="798835" cy="567712"/>
        </a:xfrm>
        <a:prstGeom prst="rightArrow">
          <a:avLst>
            <a:gd name="adj1" fmla="val 60000"/>
            <a:gd name="adj2" fmla="val 50000"/>
          </a:avLst>
        </a:prstGeom>
        <a:gradFill rotWithShape="0">
          <a:gsLst>
            <a:gs pos="0">
              <a:schemeClr val="accent1">
                <a:tint val="60000"/>
                <a:hueOff val="0"/>
                <a:satOff val="0"/>
                <a:lumOff val="0"/>
                <a:alphaOff val="0"/>
                <a:shade val="40000"/>
                <a:alpha val="100000"/>
                <a:satMod val="150000"/>
                <a:lumMod val="100000"/>
              </a:schemeClr>
            </a:gs>
            <a:gs pos="100000">
              <a:schemeClr val="accent1">
                <a:tint val="60000"/>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4155647" y="2349388"/>
        <a:ext cx="628521" cy="340628"/>
      </dsp:txXfrm>
    </dsp:sp>
    <dsp:sp modelId="{E1D0B650-6FD3-9746-883B-EEA6315414F1}">
      <dsp:nvSpPr>
        <dsp:cNvPr id="0" name=""/>
        <dsp:cNvSpPr/>
      </dsp:nvSpPr>
      <dsp:spPr>
        <a:xfrm>
          <a:off x="670460" y="1907369"/>
          <a:ext cx="3006265" cy="135148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effectLst>
                <a:outerShdw blurRad="38100" dist="38100" dir="2700000" algn="tl">
                  <a:srgbClr val="000000">
                    <a:alpha val="43137"/>
                  </a:srgbClr>
                </a:outerShdw>
              </a:effectLst>
            </a:rPr>
            <a:t>Electric pulses are sent to the write head and the resulting magnetic patterns are recorded on the surface below, with different patterns for positive and negative currents</a:t>
          </a:r>
          <a:endParaRPr lang="en-US" sz="1300" kern="1200" dirty="0">
            <a:effectLst>
              <a:outerShdw blurRad="38100" dist="38100" dir="2700000" algn="tl">
                <a:srgbClr val="000000">
                  <a:alpha val="43137"/>
                </a:srgbClr>
              </a:outerShdw>
            </a:effectLst>
          </a:endParaRPr>
        </a:p>
      </dsp:txBody>
      <dsp:txXfrm>
        <a:off x="710043" y="1946952"/>
        <a:ext cx="2927099" cy="1272314"/>
      </dsp:txXfrm>
    </dsp:sp>
    <dsp:sp modelId="{F08B99C8-E512-E94F-9D50-A6E9CD11FDAF}">
      <dsp:nvSpPr>
        <dsp:cNvPr id="0" name=""/>
        <dsp:cNvSpPr/>
      </dsp:nvSpPr>
      <dsp:spPr>
        <a:xfrm rot="5293541">
          <a:off x="1110531" y="3330066"/>
          <a:ext cx="809859" cy="567712"/>
        </a:xfrm>
        <a:prstGeom prst="rightArrow">
          <a:avLst>
            <a:gd name="adj1" fmla="val 60000"/>
            <a:gd name="adj2" fmla="val 50000"/>
          </a:avLst>
        </a:prstGeom>
        <a:gradFill rotWithShape="0">
          <a:gsLst>
            <a:gs pos="0">
              <a:schemeClr val="accent1">
                <a:tint val="60000"/>
                <a:hueOff val="0"/>
                <a:satOff val="0"/>
                <a:lumOff val="0"/>
                <a:alphaOff val="0"/>
                <a:shade val="40000"/>
                <a:alpha val="100000"/>
                <a:satMod val="150000"/>
                <a:lumMod val="100000"/>
              </a:schemeClr>
            </a:gs>
            <a:gs pos="100000">
              <a:schemeClr val="accent1">
                <a:tint val="60000"/>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endParaRPr lang="en-US" sz="4700" kern="1200" dirty="0"/>
        </a:p>
      </dsp:txBody>
      <dsp:txXfrm rot="-5400000">
        <a:off x="1342509" y="3209034"/>
        <a:ext cx="340628" cy="639545"/>
      </dsp:txXfrm>
    </dsp:sp>
    <dsp:sp modelId="{998DAFB8-E39C-BE46-91C1-DECBBA8ED85B}">
      <dsp:nvSpPr>
        <dsp:cNvPr id="0" name=""/>
        <dsp:cNvSpPr/>
      </dsp:nvSpPr>
      <dsp:spPr>
        <a:xfrm>
          <a:off x="152400" y="4419599"/>
          <a:ext cx="2289162" cy="174090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effectLst>
                <a:outerShdw blurRad="38100" dist="38100" dir="2700000" algn="tl">
                  <a:srgbClr val="000000">
                    <a:alpha val="43137"/>
                  </a:srgbClr>
                </a:outerShdw>
              </a:effectLst>
            </a:rPr>
            <a:t>The write head itself is made of easily magnetizable material and is in the shape of a rectangular doughnut with a gap along one side and a few turns of conducting wire along the opposite side</a:t>
          </a:r>
          <a:endParaRPr lang="en-US" sz="1300" kern="1200" dirty="0">
            <a:effectLst>
              <a:outerShdw blurRad="38100" dist="38100" dir="2700000" algn="tl">
                <a:srgbClr val="000000">
                  <a:alpha val="43137"/>
                </a:srgbClr>
              </a:outerShdw>
            </a:effectLst>
          </a:endParaRPr>
        </a:p>
      </dsp:txBody>
      <dsp:txXfrm>
        <a:off x="203389" y="4470588"/>
        <a:ext cx="2187184" cy="1638930"/>
      </dsp:txXfrm>
    </dsp:sp>
    <dsp:sp modelId="{2673DEDF-52E2-8948-A118-3539869702FD}">
      <dsp:nvSpPr>
        <dsp:cNvPr id="0" name=""/>
        <dsp:cNvSpPr/>
      </dsp:nvSpPr>
      <dsp:spPr>
        <a:xfrm rot="18332179">
          <a:off x="2579004" y="5179212"/>
          <a:ext cx="449013" cy="479166"/>
        </a:xfrm>
        <a:prstGeom prst="rightArrow">
          <a:avLst>
            <a:gd name="adj1" fmla="val 60000"/>
            <a:gd name="adj2" fmla="val 50000"/>
          </a:avLst>
        </a:prstGeom>
        <a:gradFill rotWithShape="0">
          <a:gsLst>
            <a:gs pos="0">
              <a:schemeClr val="accent1">
                <a:tint val="60000"/>
                <a:hueOff val="0"/>
                <a:satOff val="0"/>
                <a:lumOff val="0"/>
                <a:alphaOff val="0"/>
                <a:shade val="40000"/>
                <a:alpha val="100000"/>
                <a:satMod val="150000"/>
                <a:lumMod val="100000"/>
              </a:schemeClr>
            </a:gs>
            <a:gs pos="100000">
              <a:schemeClr val="accent1">
                <a:tint val="60000"/>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dirty="0"/>
        </a:p>
      </dsp:txBody>
      <dsp:txXfrm>
        <a:off x="2607210" y="5329853"/>
        <a:ext cx="314309" cy="287500"/>
      </dsp:txXfrm>
    </dsp:sp>
    <dsp:sp modelId="{5FA7667B-6936-5640-89ED-F385431265F7}">
      <dsp:nvSpPr>
        <dsp:cNvPr id="0" name=""/>
        <dsp:cNvSpPr/>
      </dsp:nvSpPr>
      <dsp:spPr>
        <a:xfrm>
          <a:off x="2895595" y="3657606"/>
          <a:ext cx="2289162" cy="137349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effectLst>
                <a:outerShdw blurRad="38100" dist="38100" dir="2700000" algn="tl">
                  <a:srgbClr val="000000">
                    <a:alpha val="43137"/>
                  </a:srgbClr>
                </a:outerShdw>
              </a:effectLst>
            </a:rPr>
            <a:t>An electric current in the wire induces a magnetic field across the gap, which in turn magnetizes a small area of the recording medium</a:t>
          </a:r>
          <a:endParaRPr lang="en-US" sz="1300" kern="1200" dirty="0">
            <a:effectLst>
              <a:outerShdw blurRad="38100" dist="38100" dir="2700000" algn="tl">
                <a:srgbClr val="000000">
                  <a:alpha val="43137"/>
                </a:srgbClr>
              </a:outerShdw>
            </a:effectLst>
          </a:endParaRPr>
        </a:p>
      </dsp:txBody>
      <dsp:txXfrm>
        <a:off x="2935823" y="3697834"/>
        <a:ext cx="2208706" cy="1293041"/>
      </dsp:txXfrm>
    </dsp:sp>
    <dsp:sp modelId="{1741DF79-D173-874A-80E7-876315F82D04}">
      <dsp:nvSpPr>
        <dsp:cNvPr id="0" name=""/>
        <dsp:cNvSpPr/>
      </dsp:nvSpPr>
      <dsp:spPr>
        <a:xfrm rot="1431240" flipV="1">
          <a:off x="5432091" y="4318152"/>
          <a:ext cx="800034" cy="515051"/>
        </a:xfrm>
        <a:prstGeom prst="rightArrow">
          <a:avLst>
            <a:gd name="adj1" fmla="val 60000"/>
            <a:gd name="adj2" fmla="val 50000"/>
          </a:avLst>
        </a:prstGeom>
        <a:gradFill rotWithShape="0">
          <a:gsLst>
            <a:gs pos="0">
              <a:schemeClr val="accent1">
                <a:tint val="60000"/>
                <a:hueOff val="0"/>
                <a:satOff val="0"/>
                <a:lumOff val="0"/>
                <a:alphaOff val="0"/>
                <a:shade val="40000"/>
                <a:alpha val="100000"/>
                <a:satMod val="150000"/>
                <a:lumMod val="100000"/>
              </a:schemeClr>
            </a:gs>
            <a:gs pos="100000">
              <a:schemeClr val="accent1">
                <a:tint val="60000"/>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dirty="0"/>
        </a:p>
      </dsp:txBody>
      <dsp:txXfrm rot="10800000">
        <a:off x="5438690" y="4389918"/>
        <a:ext cx="645519" cy="309031"/>
      </dsp:txXfrm>
    </dsp:sp>
    <dsp:sp modelId="{C3FF9332-829D-4A45-A6A1-CA38F38D6ED1}">
      <dsp:nvSpPr>
        <dsp:cNvPr id="0" name=""/>
        <dsp:cNvSpPr/>
      </dsp:nvSpPr>
      <dsp:spPr>
        <a:xfrm>
          <a:off x="5864237" y="4951102"/>
          <a:ext cx="2289162" cy="137349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effectLst>
                <a:outerShdw blurRad="38100" dist="38100" dir="2700000" algn="tl">
                  <a:srgbClr val="000000">
                    <a:alpha val="43137"/>
                  </a:srgbClr>
                </a:outerShdw>
              </a:effectLst>
            </a:rPr>
            <a:t>Reversing the direction of the current reverses the direction of the magnetization on the recording medium</a:t>
          </a:r>
          <a:endParaRPr lang="en-US" sz="1300" kern="1200" dirty="0">
            <a:effectLst>
              <a:outerShdw blurRad="38100" dist="38100" dir="2700000" algn="tl">
                <a:srgbClr val="000000">
                  <a:alpha val="43137"/>
                </a:srgbClr>
              </a:outerShdw>
            </a:effectLst>
          </a:endParaRPr>
        </a:p>
      </dsp:txBody>
      <dsp:txXfrm>
        <a:off x="5904465" y="4991330"/>
        <a:ext cx="2208706" cy="12930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7B5FA-5F45-744C-8007-C06A8E67A1D9}">
      <dsp:nvSpPr>
        <dsp:cNvPr id="0" name=""/>
        <dsp:cNvSpPr/>
      </dsp:nvSpPr>
      <dsp:spPr>
        <a:xfrm>
          <a:off x="1081" y="0"/>
          <a:ext cx="2811465" cy="5257800"/>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effectLst>
                <a:outerShdw blurRad="38100" dist="38100" dir="2700000" algn="tl">
                  <a:srgbClr val="000000">
                    <a:alpha val="43137"/>
                  </a:srgbClr>
                </a:outerShdw>
              </a:effectLst>
            </a:rPr>
            <a:t>A memory device made with solid state components that can be used as a replacement to a hard disk drive (HDD)</a:t>
          </a:r>
          <a:endParaRPr lang="en-US" sz="1800" kern="1200" dirty="0">
            <a:solidFill>
              <a:schemeClr val="bg1"/>
            </a:solidFill>
            <a:effectLst>
              <a:outerShdw blurRad="38100" dist="38100" dir="2700000" algn="tl">
                <a:srgbClr val="000000">
                  <a:alpha val="43137"/>
                </a:srgbClr>
              </a:outerShdw>
            </a:effectLst>
          </a:endParaRPr>
        </a:p>
      </dsp:txBody>
      <dsp:txXfrm>
        <a:off x="1081" y="0"/>
        <a:ext cx="2811465" cy="1577340"/>
      </dsp:txXfrm>
    </dsp:sp>
    <dsp:sp modelId="{F9DE3759-9123-F942-917A-D96EAB4B5437}">
      <dsp:nvSpPr>
        <dsp:cNvPr id="0" name=""/>
        <dsp:cNvSpPr/>
      </dsp:nvSpPr>
      <dsp:spPr>
        <a:xfrm>
          <a:off x="282227" y="1577340"/>
          <a:ext cx="2249172" cy="3417570"/>
        </a:xfrm>
        <a:prstGeom prst="roundRect">
          <a:avLst>
            <a:gd name="adj" fmla="val 10000"/>
          </a:avLst>
        </a:prstGeom>
        <a:solidFill>
          <a:schemeClr val="accent3">
            <a:lumMod val="40000"/>
            <a:lumOff val="60000"/>
          </a:schemeClr>
        </a:solidFill>
        <a:ln>
          <a:solidFill>
            <a:schemeClr val="accent3">
              <a:lumMod val="60000"/>
              <a:lumOff val="40000"/>
            </a:schemeClr>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GB" sz="2000" kern="1200" dirty="0" smtClean="0">
              <a:solidFill>
                <a:schemeClr val="tx1"/>
              </a:solidFill>
            </a:rPr>
            <a:t>The term </a:t>
          </a:r>
          <a:r>
            <a:rPr lang="en-GB" sz="2000" i="1" kern="1200" dirty="0" smtClean="0">
              <a:solidFill>
                <a:schemeClr val="tx1"/>
              </a:solidFill>
            </a:rPr>
            <a:t>solid state </a:t>
          </a:r>
          <a:r>
            <a:rPr lang="en-GB" sz="2000" kern="1200" dirty="0" smtClean="0">
              <a:solidFill>
                <a:schemeClr val="tx1"/>
              </a:solidFill>
            </a:rPr>
            <a:t>refers to electronic circuitry built with semiconductors</a:t>
          </a:r>
          <a:endParaRPr lang="en-GB" sz="2000" kern="1200" dirty="0">
            <a:solidFill>
              <a:schemeClr val="tx1"/>
            </a:solidFill>
          </a:endParaRPr>
        </a:p>
      </dsp:txBody>
      <dsp:txXfrm>
        <a:off x="348103" y="1643216"/>
        <a:ext cx="2117420" cy="3285818"/>
      </dsp:txXfrm>
    </dsp:sp>
    <dsp:sp modelId="{91930B80-2F5F-AE47-8EB2-E716A9F6D90D}">
      <dsp:nvSpPr>
        <dsp:cNvPr id="0" name=""/>
        <dsp:cNvSpPr/>
      </dsp:nvSpPr>
      <dsp:spPr>
        <a:xfrm>
          <a:off x="3023407" y="0"/>
          <a:ext cx="2811465" cy="5257800"/>
        </a:xfrm>
        <a:prstGeom prst="roundRect">
          <a:avLst>
            <a:gd name="adj" fmla="val 10000"/>
          </a:avLst>
        </a:prstGeom>
        <a:solidFill>
          <a:schemeClr val="accent1"/>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solidFill>
                <a:schemeClr val="bg1"/>
              </a:solidFill>
              <a:effectLst>
                <a:outerShdw blurRad="38100" dist="38100" dir="2700000" algn="tl">
                  <a:srgbClr val="000000">
                    <a:alpha val="43137"/>
                  </a:srgbClr>
                </a:outerShdw>
              </a:effectLst>
            </a:rPr>
            <a:t>Flash memory</a:t>
          </a:r>
          <a:endParaRPr lang="en-US" sz="2000" kern="1200" dirty="0">
            <a:solidFill>
              <a:schemeClr val="bg1"/>
            </a:solidFill>
            <a:effectLst>
              <a:outerShdw blurRad="38100" dist="38100" dir="2700000" algn="tl">
                <a:srgbClr val="000000">
                  <a:alpha val="43137"/>
                </a:srgbClr>
              </a:outerShdw>
            </a:effectLst>
          </a:endParaRPr>
        </a:p>
      </dsp:txBody>
      <dsp:txXfrm>
        <a:off x="3023407" y="0"/>
        <a:ext cx="2811465" cy="1577340"/>
      </dsp:txXfrm>
    </dsp:sp>
    <dsp:sp modelId="{5D5C1D58-691E-0B4D-94E6-5544AFDA8F99}">
      <dsp:nvSpPr>
        <dsp:cNvPr id="0" name=""/>
        <dsp:cNvSpPr/>
      </dsp:nvSpPr>
      <dsp:spPr>
        <a:xfrm>
          <a:off x="3215790" y="1219194"/>
          <a:ext cx="2434212" cy="19998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A type of semiconductor memory used in many consumer electronic products including smart phones, GPS devices, MP3 players, digital cameras, and USB devices</a:t>
          </a:r>
          <a:endParaRPr lang="en-US" sz="1400" kern="1200" dirty="0">
            <a:effectLst>
              <a:outerShdw blurRad="38100" dist="38100" dir="2700000" algn="tl">
                <a:srgbClr val="000000">
                  <a:alpha val="43137"/>
                </a:srgbClr>
              </a:outerShdw>
            </a:effectLst>
          </a:endParaRPr>
        </a:p>
      </dsp:txBody>
      <dsp:txXfrm>
        <a:off x="3274364" y="1277768"/>
        <a:ext cx="2317064" cy="1882712"/>
      </dsp:txXfrm>
    </dsp:sp>
    <dsp:sp modelId="{53D534FA-A6F8-7949-B30C-41D3653A317C}">
      <dsp:nvSpPr>
        <dsp:cNvPr id="0" name=""/>
        <dsp:cNvSpPr/>
      </dsp:nvSpPr>
      <dsp:spPr>
        <a:xfrm>
          <a:off x="3305115" y="3505205"/>
          <a:ext cx="2249172" cy="1228189"/>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GB" sz="1400" kern="1200" dirty="0" smtClean="0">
              <a:effectLst>
                <a:outerShdw blurRad="38100" dist="38100" dir="2700000" algn="tl">
                  <a:srgbClr val="000000">
                    <a:alpha val="43137"/>
                  </a:srgbClr>
                </a:outerShdw>
              </a:effectLst>
            </a:rPr>
            <a:t>Cost and performance has evolved to the point where it is feasible to use to replace HDDs</a:t>
          </a:r>
          <a:endParaRPr lang="en-GB" sz="1400" kern="1200" dirty="0">
            <a:effectLst>
              <a:outerShdw blurRad="38100" dist="38100" dir="2700000" algn="tl">
                <a:srgbClr val="000000">
                  <a:alpha val="43137"/>
                </a:srgbClr>
              </a:outerShdw>
            </a:effectLst>
          </a:endParaRPr>
        </a:p>
      </dsp:txBody>
      <dsp:txXfrm>
        <a:off x="3341087" y="3541177"/>
        <a:ext cx="2177228" cy="1156245"/>
      </dsp:txXfrm>
    </dsp:sp>
    <dsp:sp modelId="{3EA9209F-C67D-0A4C-A5EE-5EEF350C96EC}">
      <dsp:nvSpPr>
        <dsp:cNvPr id="0" name=""/>
        <dsp:cNvSpPr/>
      </dsp:nvSpPr>
      <dsp:spPr>
        <a:xfrm>
          <a:off x="6045732" y="0"/>
          <a:ext cx="2811465" cy="5257800"/>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GB" sz="2000" kern="1200" dirty="0" smtClean="0">
              <a:effectLst>
                <a:outerShdw blurRad="38100" dist="38100" dir="2700000" algn="tl">
                  <a:srgbClr val="000000">
                    <a:alpha val="43137"/>
                  </a:srgbClr>
                </a:outerShdw>
              </a:effectLst>
            </a:rPr>
            <a:t>Two distinctive types of flash memory:</a:t>
          </a:r>
          <a:endParaRPr lang="en-GB" sz="2000" kern="1200" dirty="0">
            <a:effectLst>
              <a:outerShdw blurRad="38100" dist="38100" dir="2700000" algn="tl">
                <a:srgbClr val="000000">
                  <a:alpha val="43137"/>
                </a:srgbClr>
              </a:outerShdw>
            </a:effectLst>
          </a:endParaRPr>
        </a:p>
      </dsp:txBody>
      <dsp:txXfrm>
        <a:off x="6045732" y="0"/>
        <a:ext cx="2811465" cy="1577340"/>
      </dsp:txXfrm>
    </dsp:sp>
    <dsp:sp modelId="{B118A533-1F25-9D40-8090-4E8D3DF7B3A3}">
      <dsp:nvSpPr>
        <dsp:cNvPr id="0" name=""/>
        <dsp:cNvSpPr/>
      </dsp:nvSpPr>
      <dsp:spPr>
        <a:xfrm>
          <a:off x="6156290" y="1407592"/>
          <a:ext cx="2597771" cy="1606200"/>
        </a:xfrm>
        <a:prstGeom prst="roundRect">
          <a:avLst>
            <a:gd name="adj" fmla="val 10000"/>
          </a:avLst>
        </a:prstGeom>
        <a:solidFill>
          <a:schemeClr val="accent4">
            <a:lumMod val="60000"/>
            <a:lumOff val="40000"/>
          </a:schemeClr>
        </a:solidFill>
        <a:ln>
          <a:solidFill>
            <a:schemeClr val="accent4">
              <a:lumMod val="60000"/>
              <a:lumOff val="40000"/>
            </a:schemeClr>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t" anchorCtr="0">
          <a:noAutofit/>
        </a:bodyPr>
        <a:lstStyle/>
        <a:p>
          <a:pPr lvl="0" algn="l" defTabSz="622300" rtl="0">
            <a:lnSpc>
              <a:spcPct val="90000"/>
            </a:lnSpc>
            <a:spcBef>
              <a:spcPct val="0"/>
            </a:spcBef>
            <a:spcAft>
              <a:spcPct val="35000"/>
            </a:spcAft>
          </a:pPr>
          <a:r>
            <a:rPr lang="en-US" sz="1400" kern="1200" dirty="0" smtClean="0">
              <a:solidFill>
                <a:srgbClr val="2B142D"/>
              </a:solidFill>
            </a:rPr>
            <a:t>NOR</a:t>
          </a:r>
          <a:endParaRPr lang="en-US" sz="1400" kern="1200" dirty="0">
            <a:solidFill>
              <a:srgbClr val="2B142D"/>
            </a:solidFill>
          </a:endParaRPr>
        </a:p>
        <a:p>
          <a:pPr marL="57150" lvl="1" indent="-57150" algn="l" defTabSz="488950" rtl="0">
            <a:lnSpc>
              <a:spcPct val="90000"/>
            </a:lnSpc>
            <a:spcBef>
              <a:spcPct val="0"/>
            </a:spcBef>
            <a:spcAft>
              <a:spcPct val="15000"/>
            </a:spcAft>
            <a:buChar char="••"/>
          </a:pPr>
          <a:r>
            <a:rPr lang="en-US" sz="1100" kern="1200" dirty="0" smtClean="0">
              <a:solidFill>
                <a:srgbClr val="2B142D"/>
              </a:solidFill>
              <a:effectLst>
                <a:outerShdw blurRad="38100" dist="38100" dir="2700000" algn="tl">
                  <a:srgbClr val="000000">
                    <a:alpha val="43137"/>
                  </a:srgbClr>
                </a:outerShdw>
              </a:effectLst>
            </a:rPr>
            <a:t>The basic unit of access is a bit</a:t>
          </a:r>
          <a:endParaRPr lang="en-US" sz="1100" kern="1200" dirty="0">
            <a:solidFill>
              <a:srgbClr val="2B142D"/>
            </a:solidFill>
            <a:effectLst>
              <a:outerShdw blurRad="38100" dist="38100" dir="2700000" algn="tl">
                <a:srgbClr val="000000">
                  <a:alpha val="43137"/>
                </a:srgbClr>
              </a:outerShdw>
            </a:effectLst>
          </a:endParaRPr>
        </a:p>
        <a:p>
          <a:pPr marL="57150" lvl="1" indent="-57150" algn="l" defTabSz="488950" rtl="0">
            <a:lnSpc>
              <a:spcPct val="90000"/>
            </a:lnSpc>
            <a:spcBef>
              <a:spcPct val="0"/>
            </a:spcBef>
            <a:spcAft>
              <a:spcPct val="15000"/>
            </a:spcAft>
            <a:buChar char="••"/>
          </a:pPr>
          <a:r>
            <a:rPr lang="en-US" sz="1100" kern="1200" dirty="0" smtClean="0">
              <a:solidFill>
                <a:srgbClr val="2B142D"/>
              </a:solidFill>
              <a:effectLst>
                <a:outerShdw blurRad="38100" dist="38100" dir="2700000" algn="tl">
                  <a:srgbClr val="000000">
                    <a:alpha val="43137"/>
                  </a:srgbClr>
                </a:outerShdw>
              </a:effectLst>
            </a:rPr>
            <a:t>Provides high-speed random access</a:t>
          </a:r>
          <a:endParaRPr lang="en-US" sz="1100" kern="1200" dirty="0">
            <a:solidFill>
              <a:srgbClr val="2B142D"/>
            </a:solidFill>
            <a:effectLst>
              <a:outerShdw blurRad="38100" dist="38100" dir="2700000" algn="tl">
                <a:srgbClr val="000000">
                  <a:alpha val="43137"/>
                </a:srgbClr>
              </a:outerShdw>
            </a:effectLst>
          </a:endParaRPr>
        </a:p>
        <a:p>
          <a:pPr marL="57150" lvl="1" indent="-57150" algn="l" defTabSz="488950" rtl="0">
            <a:lnSpc>
              <a:spcPct val="90000"/>
            </a:lnSpc>
            <a:spcBef>
              <a:spcPct val="0"/>
            </a:spcBef>
            <a:spcAft>
              <a:spcPct val="15000"/>
            </a:spcAft>
            <a:buChar char="••"/>
          </a:pPr>
          <a:r>
            <a:rPr lang="en-US" sz="1100" kern="1200" dirty="0" smtClean="0">
              <a:solidFill>
                <a:srgbClr val="2B142D"/>
              </a:solidFill>
              <a:effectLst>
                <a:outerShdw blurRad="38100" dist="38100" dir="2700000" algn="tl">
                  <a:srgbClr val="000000">
                    <a:alpha val="43137"/>
                  </a:srgbClr>
                </a:outerShdw>
              </a:effectLst>
            </a:rPr>
            <a:t>Used to store cell phone operating system code and on Windows computers for the BIOS program that runs at start-up</a:t>
          </a:r>
          <a:endParaRPr lang="en-US" sz="1100" kern="1200" dirty="0">
            <a:solidFill>
              <a:srgbClr val="2B142D"/>
            </a:solidFill>
            <a:effectLst>
              <a:outerShdw blurRad="38100" dist="38100" dir="2700000" algn="tl">
                <a:srgbClr val="000000">
                  <a:alpha val="43137"/>
                </a:srgbClr>
              </a:outerShdw>
            </a:effectLst>
          </a:endParaRPr>
        </a:p>
      </dsp:txBody>
      <dsp:txXfrm>
        <a:off x="6203334" y="1454636"/>
        <a:ext cx="2503683" cy="1512112"/>
      </dsp:txXfrm>
    </dsp:sp>
    <dsp:sp modelId="{463875B1-A785-594E-AF6A-84A6EA326777}">
      <dsp:nvSpPr>
        <dsp:cNvPr id="0" name=""/>
        <dsp:cNvSpPr/>
      </dsp:nvSpPr>
      <dsp:spPr>
        <a:xfrm>
          <a:off x="6252904" y="3276600"/>
          <a:ext cx="2397123" cy="1722651"/>
        </a:xfrm>
        <a:prstGeom prst="roundRect">
          <a:avLst>
            <a:gd name="adj" fmla="val 10000"/>
          </a:avLst>
        </a:prstGeom>
        <a:solidFill>
          <a:schemeClr val="accent4">
            <a:lumMod val="60000"/>
            <a:lumOff val="40000"/>
          </a:schemeClr>
        </a:solidFill>
        <a:ln>
          <a:solidFill>
            <a:schemeClr val="accent4">
              <a:lumMod val="60000"/>
              <a:lumOff val="40000"/>
            </a:schemeClr>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t" anchorCtr="0">
          <a:noAutofit/>
        </a:bodyPr>
        <a:lstStyle/>
        <a:p>
          <a:pPr lvl="0" algn="l" defTabSz="533400" rtl="0">
            <a:lnSpc>
              <a:spcPct val="90000"/>
            </a:lnSpc>
            <a:spcBef>
              <a:spcPct val="0"/>
            </a:spcBef>
            <a:spcAft>
              <a:spcPct val="35000"/>
            </a:spcAft>
          </a:pPr>
          <a:r>
            <a:rPr lang="en-US" sz="1200" kern="1200" dirty="0" smtClean="0">
              <a:solidFill>
                <a:srgbClr val="2B142D"/>
              </a:solidFill>
              <a:effectLst>
                <a:outerShdw blurRad="38100" dist="38100" dir="2700000" algn="tl">
                  <a:srgbClr val="000000">
                    <a:alpha val="43137"/>
                  </a:srgbClr>
                </a:outerShdw>
              </a:effectLst>
            </a:rPr>
            <a:t>NAND</a:t>
          </a:r>
          <a:endParaRPr lang="en-US" sz="1200" kern="1200" dirty="0">
            <a:solidFill>
              <a:srgbClr val="2B142D"/>
            </a:solidFill>
            <a:effectLst>
              <a:outerShdw blurRad="38100" dist="38100" dir="2700000" algn="tl">
                <a:srgbClr val="000000">
                  <a:alpha val="43137"/>
                </a:srgbClr>
              </a:outerShdw>
            </a:effectLst>
          </a:endParaRPr>
        </a:p>
        <a:p>
          <a:pPr marL="57150" lvl="1" indent="-57150" algn="l" defTabSz="444500" rtl="0">
            <a:lnSpc>
              <a:spcPct val="90000"/>
            </a:lnSpc>
            <a:spcBef>
              <a:spcPct val="0"/>
            </a:spcBef>
            <a:spcAft>
              <a:spcPct val="15000"/>
            </a:spcAft>
            <a:buChar char="••"/>
          </a:pPr>
          <a:r>
            <a:rPr lang="en-US" sz="1000" kern="1200" dirty="0" smtClean="0">
              <a:solidFill>
                <a:srgbClr val="2B142D"/>
              </a:solidFill>
              <a:effectLst>
                <a:outerShdw blurRad="38100" dist="38100" dir="2700000" algn="tl">
                  <a:srgbClr val="000000">
                    <a:alpha val="43137"/>
                  </a:srgbClr>
                </a:outerShdw>
              </a:effectLst>
            </a:rPr>
            <a:t>The basic unit is 16 or 32 bits</a:t>
          </a:r>
          <a:endParaRPr lang="en-US" sz="1000" kern="1200" dirty="0">
            <a:solidFill>
              <a:srgbClr val="2B142D"/>
            </a:solidFill>
            <a:effectLst>
              <a:outerShdw blurRad="38100" dist="38100" dir="2700000" algn="tl">
                <a:srgbClr val="000000">
                  <a:alpha val="43137"/>
                </a:srgbClr>
              </a:outerShdw>
            </a:effectLst>
          </a:endParaRPr>
        </a:p>
        <a:p>
          <a:pPr marL="57150" lvl="1" indent="-57150" algn="l" defTabSz="444500" rtl="0">
            <a:lnSpc>
              <a:spcPct val="90000"/>
            </a:lnSpc>
            <a:spcBef>
              <a:spcPct val="0"/>
            </a:spcBef>
            <a:spcAft>
              <a:spcPct val="15000"/>
            </a:spcAft>
            <a:buChar char="••"/>
          </a:pPr>
          <a:r>
            <a:rPr lang="en-US" sz="1000" kern="1200" dirty="0" smtClean="0">
              <a:solidFill>
                <a:srgbClr val="2B142D"/>
              </a:solidFill>
              <a:effectLst>
                <a:outerShdw blurRad="38100" dist="38100" dir="2700000" algn="tl">
                  <a:srgbClr val="000000">
                    <a:alpha val="43137"/>
                  </a:srgbClr>
                </a:outerShdw>
              </a:effectLst>
            </a:rPr>
            <a:t>Reads and writes in small blocks</a:t>
          </a:r>
          <a:endParaRPr lang="en-US" sz="1000" kern="1200" dirty="0">
            <a:solidFill>
              <a:srgbClr val="2B142D"/>
            </a:solidFill>
            <a:effectLst>
              <a:outerShdw blurRad="38100" dist="38100" dir="2700000" algn="tl">
                <a:srgbClr val="000000">
                  <a:alpha val="43137"/>
                </a:srgbClr>
              </a:outerShdw>
            </a:effectLst>
          </a:endParaRPr>
        </a:p>
        <a:p>
          <a:pPr marL="57150" lvl="1" indent="-57150" algn="l" defTabSz="444500" rtl="0">
            <a:lnSpc>
              <a:spcPct val="90000"/>
            </a:lnSpc>
            <a:spcBef>
              <a:spcPct val="0"/>
            </a:spcBef>
            <a:spcAft>
              <a:spcPct val="15000"/>
            </a:spcAft>
            <a:buChar char="••"/>
          </a:pPr>
          <a:r>
            <a:rPr lang="en-GB" sz="1000" kern="1200" dirty="0" smtClean="0">
              <a:solidFill>
                <a:srgbClr val="2B142D"/>
              </a:solidFill>
              <a:effectLst>
                <a:outerShdw blurRad="38100" dist="38100" dir="2700000" algn="tl">
                  <a:srgbClr val="000000">
                    <a:alpha val="43137"/>
                  </a:srgbClr>
                </a:outerShdw>
              </a:effectLst>
            </a:rPr>
            <a:t>Used in USB flash drives, memory cards, and in SSDs</a:t>
          </a:r>
          <a:endParaRPr lang="en-GB" sz="1000" kern="1200" dirty="0">
            <a:solidFill>
              <a:srgbClr val="2B142D"/>
            </a:solidFill>
            <a:effectLst>
              <a:outerShdw blurRad="38100" dist="38100" dir="2700000" algn="tl">
                <a:srgbClr val="000000">
                  <a:alpha val="43137"/>
                </a:srgbClr>
              </a:outerShdw>
            </a:effectLst>
          </a:endParaRPr>
        </a:p>
        <a:p>
          <a:pPr marL="57150" lvl="1" indent="-57150" algn="l" defTabSz="444500" rtl="0">
            <a:lnSpc>
              <a:spcPct val="90000"/>
            </a:lnSpc>
            <a:spcBef>
              <a:spcPct val="0"/>
            </a:spcBef>
            <a:spcAft>
              <a:spcPct val="15000"/>
            </a:spcAft>
            <a:buChar char="••"/>
          </a:pPr>
          <a:r>
            <a:rPr lang="en-GB" sz="1000" kern="1200" dirty="0" smtClean="0">
              <a:solidFill>
                <a:srgbClr val="2B142D"/>
              </a:solidFill>
              <a:effectLst>
                <a:outerShdw blurRad="38100" dist="38100" dir="2700000" algn="tl">
                  <a:srgbClr val="000000">
                    <a:alpha val="43137"/>
                  </a:srgbClr>
                </a:outerShdw>
              </a:effectLst>
            </a:rPr>
            <a:t>Does not provide a random-access external address bus so the data must be read on a block-wise basis</a:t>
          </a:r>
          <a:endParaRPr lang="en-GB" sz="1000" kern="1200" dirty="0">
            <a:solidFill>
              <a:srgbClr val="2B142D"/>
            </a:solidFill>
            <a:effectLst>
              <a:outerShdw blurRad="38100" dist="38100" dir="2700000" algn="tl">
                <a:srgbClr val="000000">
                  <a:alpha val="43137"/>
                </a:srgbClr>
              </a:outerShdw>
            </a:effectLst>
          </a:endParaRPr>
        </a:p>
      </dsp:txBody>
      <dsp:txXfrm>
        <a:off x="6303359" y="3327055"/>
        <a:ext cx="2296213" cy="16217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84A63070-95B0-C841-848B-70D964604024}"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D245E4-CB43-F844-B5DA-3C7BAF45101A}"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6 “External</a:t>
            </a:r>
            <a:r>
              <a:rPr lang="en-US" baseline="0" dirty="0" smtClean="0">
                <a:latin typeface="Times New Roman" pitchFamily="-110" charset="0"/>
              </a:rPr>
              <a:t> Memory</a:t>
            </a:r>
            <a:r>
              <a:rPr lang="en-US" dirty="0" smtClean="0">
                <a:latin typeface="Times New Roman" pitchFamily="-110" charset="0"/>
              </a:rPr>
              <a:t>”.</a:t>
            </a:r>
            <a:endParaRPr lang="en-AU" dirty="0" smtClean="0">
              <a:latin typeface="Times New Roman" pitchFamily="-110" charset="0"/>
            </a:endParaRPr>
          </a:p>
          <a:p>
            <a:endParaRPr lang="en-US" smtClean="0">
              <a:latin typeface="Times New Roman" pitchFamily="-110" charset="0"/>
            </a:endParaRPr>
          </a:p>
          <a:p>
            <a:r>
              <a:rPr lang="en-US" smtClean="0">
                <a:latin typeface="Times New Roman" pitchFamily="-110" charset="0"/>
              </a:rPr>
              <a:t>Adapted</a:t>
            </a:r>
            <a:r>
              <a:rPr lang="en-GB" smtClean="0"/>
              <a:t> by Thân</a:t>
            </a:r>
            <a:r>
              <a:rPr lang="en-GB" baseline="0" smtClean="0"/>
              <a:t> Văn Sử</a:t>
            </a:r>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B594D9-D6CF-CE47-A607-33DB68A214E1}" type="slidenum">
              <a:rPr lang="en-US"/>
              <a:pPr/>
              <a:t>12</a:t>
            </a:fld>
            <a:endParaRPr lang="en-US" dirty="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First, the head may either be fixed or movable with respect to</a:t>
            </a:r>
          </a:p>
          <a:p>
            <a:r>
              <a:rPr lang="en-US" sz="1200" kern="1200" baseline="0" dirty="0" smtClean="0">
                <a:solidFill>
                  <a:schemeClr val="tx1"/>
                </a:solidFill>
                <a:latin typeface="Times New Roman" pitchFamily="-110" charset="0"/>
                <a:ea typeface="+mn-ea"/>
                <a:cs typeface="+mn-cs"/>
              </a:rPr>
              <a:t>the radial direction of the platter. In a </a:t>
            </a:r>
            <a:r>
              <a:rPr lang="en-US" sz="1200" b="1" kern="1200" baseline="0" dirty="0" smtClean="0">
                <a:solidFill>
                  <a:schemeClr val="tx1"/>
                </a:solidFill>
                <a:latin typeface="Times New Roman" pitchFamily="-110" charset="0"/>
                <a:ea typeface="+mn-ea"/>
                <a:cs typeface="+mn-cs"/>
              </a:rPr>
              <a:t>fixed-head disk</a:t>
            </a:r>
            <a:r>
              <a:rPr lang="en-US" sz="1200" b="0" kern="1200" baseline="0" dirty="0" smtClean="0">
                <a:solidFill>
                  <a:schemeClr val="tx1"/>
                </a:solidFill>
                <a:latin typeface="Times New Roman" pitchFamily="-110" charset="0"/>
                <a:ea typeface="+mn-ea"/>
                <a:cs typeface="+mn-cs"/>
              </a:rPr>
              <a:t>, there is one read-write</a:t>
            </a:r>
          </a:p>
          <a:p>
            <a:r>
              <a:rPr lang="en-US" sz="1200" kern="1200" baseline="0" dirty="0" smtClean="0">
                <a:solidFill>
                  <a:schemeClr val="tx1"/>
                </a:solidFill>
                <a:latin typeface="Times New Roman" pitchFamily="-110" charset="0"/>
                <a:ea typeface="+mn-ea"/>
                <a:cs typeface="+mn-cs"/>
              </a:rPr>
              <a:t>head per track. All of the heads are mounted on a rigid arm that extends across</a:t>
            </a:r>
          </a:p>
          <a:p>
            <a:r>
              <a:rPr lang="en-US" sz="1200" kern="1200" baseline="0" dirty="0" smtClean="0">
                <a:solidFill>
                  <a:schemeClr val="tx1"/>
                </a:solidFill>
                <a:latin typeface="Times New Roman" pitchFamily="-110" charset="0"/>
                <a:ea typeface="+mn-ea"/>
                <a:cs typeface="+mn-cs"/>
              </a:rPr>
              <a:t>all tracks; such systems are rare today. In a </a:t>
            </a:r>
            <a:r>
              <a:rPr lang="en-US" sz="1200" b="1" kern="1200" baseline="0" dirty="0" smtClean="0">
                <a:solidFill>
                  <a:schemeClr val="tx1"/>
                </a:solidFill>
                <a:latin typeface="Times New Roman" pitchFamily="-110" charset="0"/>
                <a:ea typeface="+mn-ea"/>
                <a:cs typeface="+mn-cs"/>
              </a:rPr>
              <a:t>movable-head disk, </a:t>
            </a:r>
            <a:r>
              <a:rPr lang="en-US" sz="1200" b="0" kern="1200" baseline="0" dirty="0" smtClean="0">
                <a:solidFill>
                  <a:schemeClr val="tx1"/>
                </a:solidFill>
                <a:latin typeface="Times New Roman" pitchFamily="-110" charset="0"/>
                <a:ea typeface="+mn-ea"/>
                <a:cs typeface="+mn-cs"/>
              </a:rPr>
              <a:t>there is only one</a:t>
            </a:r>
          </a:p>
          <a:p>
            <a:r>
              <a:rPr lang="en-US" sz="1200" kern="1200" baseline="0" dirty="0" smtClean="0">
                <a:solidFill>
                  <a:schemeClr val="tx1"/>
                </a:solidFill>
                <a:latin typeface="Times New Roman" pitchFamily="-110" charset="0"/>
                <a:ea typeface="+mn-ea"/>
                <a:cs typeface="+mn-cs"/>
              </a:rPr>
              <a:t>read-write head. Again, the head is mounted on an arm. Because the head must</a:t>
            </a:r>
          </a:p>
          <a:p>
            <a:r>
              <a:rPr lang="en-US" sz="1200" kern="1200" baseline="0" dirty="0" smtClean="0">
                <a:solidFill>
                  <a:schemeClr val="tx1"/>
                </a:solidFill>
                <a:latin typeface="Times New Roman" pitchFamily="-110" charset="0"/>
                <a:ea typeface="+mn-ea"/>
                <a:cs typeface="+mn-cs"/>
              </a:rPr>
              <a:t>be able to be positioned above any track, the arm can be extended or retracted for</a:t>
            </a:r>
          </a:p>
          <a:p>
            <a:r>
              <a:rPr lang="en-US" sz="1200" kern="1200" baseline="0" dirty="0" smtClean="0">
                <a:solidFill>
                  <a:schemeClr val="tx1"/>
                </a:solidFill>
                <a:latin typeface="Times New Roman" pitchFamily="-110" charset="0"/>
                <a:ea typeface="+mn-ea"/>
                <a:cs typeface="+mn-cs"/>
              </a:rPr>
              <a:t>this purpose.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disk itself is mounted in a disk drive, which consists of the arm, a spindle</a:t>
            </a:r>
          </a:p>
          <a:p>
            <a:r>
              <a:rPr lang="en-US" sz="1200" kern="1200" baseline="0" dirty="0" smtClean="0">
                <a:solidFill>
                  <a:schemeClr val="tx1"/>
                </a:solidFill>
                <a:latin typeface="Times New Roman" pitchFamily="-110" charset="0"/>
                <a:ea typeface="+mn-ea"/>
                <a:cs typeface="+mn-cs"/>
              </a:rPr>
              <a:t>that rotates the disk, and the electronics needed for input and output of binary data.</a:t>
            </a:r>
          </a:p>
          <a:p>
            <a:r>
              <a:rPr lang="en-US" sz="1200" kern="1200" baseline="0" dirty="0" smtClean="0">
                <a:solidFill>
                  <a:schemeClr val="tx1"/>
                </a:solidFill>
                <a:latin typeface="Times New Roman" pitchFamily="-110" charset="0"/>
                <a:ea typeface="+mn-ea"/>
                <a:cs typeface="+mn-cs"/>
              </a:rPr>
              <a:t>A </a:t>
            </a:r>
            <a:r>
              <a:rPr lang="en-US" sz="1200" b="1" kern="1200" baseline="0" dirty="0" smtClean="0">
                <a:solidFill>
                  <a:schemeClr val="tx1"/>
                </a:solidFill>
                <a:latin typeface="Times New Roman" pitchFamily="-110" charset="0"/>
                <a:ea typeface="+mn-ea"/>
                <a:cs typeface="+mn-cs"/>
              </a:rPr>
              <a:t>non-removable disk </a:t>
            </a:r>
            <a:r>
              <a:rPr lang="en-US" sz="1200" b="0" kern="1200" baseline="0" dirty="0" smtClean="0">
                <a:solidFill>
                  <a:schemeClr val="tx1"/>
                </a:solidFill>
                <a:latin typeface="Times New Roman" pitchFamily="-110" charset="0"/>
                <a:ea typeface="+mn-ea"/>
                <a:cs typeface="+mn-cs"/>
              </a:rPr>
              <a:t>is permanently mounted in the disk drive; the hard disk in</a:t>
            </a:r>
          </a:p>
          <a:p>
            <a:r>
              <a:rPr lang="en-US" sz="1200" kern="1200" baseline="0" dirty="0" smtClean="0">
                <a:solidFill>
                  <a:schemeClr val="tx1"/>
                </a:solidFill>
                <a:latin typeface="Times New Roman" pitchFamily="-110" charset="0"/>
                <a:ea typeface="+mn-ea"/>
                <a:cs typeface="+mn-cs"/>
              </a:rPr>
              <a:t>a personal computer is a non-removable disk. A </a:t>
            </a:r>
            <a:r>
              <a:rPr lang="en-US" sz="1200" b="1" kern="1200" baseline="0" dirty="0" smtClean="0">
                <a:solidFill>
                  <a:schemeClr val="tx1"/>
                </a:solidFill>
                <a:latin typeface="Times New Roman" pitchFamily="-110" charset="0"/>
                <a:ea typeface="+mn-ea"/>
                <a:cs typeface="+mn-cs"/>
              </a:rPr>
              <a:t>removable disk </a:t>
            </a:r>
            <a:r>
              <a:rPr lang="en-US" sz="1200" b="0" kern="1200" baseline="0" dirty="0" smtClean="0">
                <a:solidFill>
                  <a:schemeClr val="tx1"/>
                </a:solidFill>
                <a:latin typeface="Times New Roman" pitchFamily="-110" charset="0"/>
                <a:ea typeface="+mn-ea"/>
                <a:cs typeface="+mn-cs"/>
              </a:rPr>
              <a:t>can be removed</a:t>
            </a:r>
          </a:p>
          <a:p>
            <a:r>
              <a:rPr lang="en-US" sz="1200" kern="1200" baseline="0" dirty="0" smtClean="0">
                <a:solidFill>
                  <a:schemeClr val="tx1"/>
                </a:solidFill>
                <a:latin typeface="Times New Roman" pitchFamily="-110" charset="0"/>
                <a:ea typeface="+mn-ea"/>
                <a:cs typeface="+mn-cs"/>
              </a:rPr>
              <a:t>and replaced with another disk. The advantage of the latter type is that unlimited</a:t>
            </a:r>
          </a:p>
          <a:p>
            <a:r>
              <a:rPr lang="en-US" sz="1200" kern="1200" baseline="0" dirty="0" smtClean="0">
                <a:solidFill>
                  <a:schemeClr val="tx1"/>
                </a:solidFill>
                <a:latin typeface="Times New Roman" pitchFamily="-110" charset="0"/>
                <a:ea typeface="+mn-ea"/>
                <a:cs typeface="+mn-cs"/>
              </a:rPr>
              <a:t>amounts of data are available with a limited number of disk systems. Furthermore,</a:t>
            </a:r>
          </a:p>
          <a:p>
            <a:r>
              <a:rPr lang="en-US" sz="1200" kern="1200" baseline="0" dirty="0" smtClean="0">
                <a:solidFill>
                  <a:schemeClr val="tx1"/>
                </a:solidFill>
                <a:latin typeface="Times New Roman" pitchFamily="-110" charset="0"/>
                <a:ea typeface="+mn-ea"/>
                <a:cs typeface="+mn-cs"/>
              </a:rPr>
              <a:t>such a disk may be moved from one computer system to another. Floppy disks and</a:t>
            </a:r>
          </a:p>
          <a:p>
            <a:r>
              <a:rPr lang="en-US" sz="1200" kern="1200" baseline="0" dirty="0" smtClean="0">
                <a:solidFill>
                  <a:schemeClr val="tx1"/>
                </a:solidFill>
                <a:latin typeface="Times New Roman" pitchFamily="-110" charset="0"/>
                <a:ea typeface="+mn-ea"/>
                <a:cs typeface="+mn-cs"/>
              </a:rPr>
              <a:t>ZIP cartridge disks are examples of removable disks.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For most disks, the magnetizable coating is applied to both sides of the platter,</a:t>
            </a:r>
          </a:p>
          <a:p>
            <a:r>
              <a:rPr lang="en-US" sz="1200" kern="1200" baseline="0" dirty="0" smtClean="0">
                <a:solidFill>
                  <a:schemeClr val="tx1"/>
                </a:solidFill>
                <a:latin typeface="Times New Roman" pitchFamily="-110" charset="0"/>
                <a:ea typeface="+mn-ea"/>
                <a:cs typeface="+mn-cs"/>
              </a:rPr>
              <a:t>which is then referred to as </a:t>
            </a:r>
            <a:r>
              <a:rPr lang="en-US" sz="1200" b="1" kern="1200" baseline="0" dirty="0" smtClean="0">
                <a:solidFill>
                  <a:schemeClr val="tx1"/>
                </a:solidFill>
                <a:latin typeface="Times New Roman" pitchFamily="-110" charset="0"/>
                <a:ea typeface="+mn-ea"/>
                <a:cs typeface="+mn-cs"/>
              </a:rPr>
              <a:t>double sided. </a:t>
            </a:r>
            <a:r>
              <a:rPr lang="en-US" sz="1200" b="0" kern="1200" baseline="0" dirty="0" smtClean="0">
                <a:solidFill>
                  <a:schemeClr val="tx1"/>
                </a:solidFill>
                <a:latin typeface="Times New Roman" pitchFamily="-110" charset="0"/>
                <a:ea typeface="+mn-ea"/>
                <a:cs typeface="+mn-cs"/>
              </a:rPr>
              <a:t>Some less expensive disk systems use</a:t>
            </a:r>
          </a:p>
          <a:p>
            <a:r>
              <a:rPr lang="en-US" sz="1200" b="1" kern="1200" baseline="0" dirty="0" smtClean="0">
                <a:solidFill>
                  <a:schemeClr val="tx1"/>
                </a:solidFill>
                <a:latin typeface="Times New Roman" pitchFamily="-110" charset="0"/>
                <a:ea typeface="+mn-ea"/>
                <a:cs typeface="+mn-cs"/>
              </a:rPr>
              <a:t>single-sided </a:t>
            </a:r>
            <a:r>
              <a:rPr lang="en-US" sz="1200" b="0" kern="1200" baseline="0" dirty="0" smtClean="0">
                <a:solidFill>
                  <a:schemeClr val="tx1"/>
                </a:solidFill>
                <a:latin typeface="Times New Roman" pitchFamily="-110" charset="0"/>
                <a:ea typeface="+mn-ea"/>
                <a:cs typeface="+mn-cs"/>
              </a:rPr>
              <a:t>disks.</a:t>
            </a:r>
            <a:endParaRPr lang="en-GB"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Some disk drives accommodate </a:t>
            </a:r>
            <a:r>
              <a:rPr lang="en-US" sz="1200" b="1" kern="1200" baseline="0" dirty="0" smtClean="0">
                <a:solidFill>
                  <a:schemeClr val="tx1"/>
                </a:solidFill>
                <a:latin typeface="Times New Roman" pitchFamily="-110" charset="0"/>
                <a:ea typeface="+mn-ea"/>
                <a:cs typeface="+mn-cs"/>
              </a:rPr>
              <a:t>multiple platters stacked vertically a fraction</a:t>
            </a:r>
          </a:p>
          <a:p>
            <a:r>
              <a:rPr lang="en-US" sz="1200" kern="1200" baseline="0" dirty="0" smtClean="0">
                <a:solidFill>
                  <a:schemeClr val="tx1"/>
                </a:solidFill>
                <a:latin typeface="Times New Roman" pitchFamily="-110" charset="0"/>
                <a:ea typeface="+mn-ea"/>
                <a:cs typeface="+mn-cs"/>
              </a:rPr>
              <a:t>of an inch apart. Multiple arms are provided (Figure 6.5). Multiple–platter disks</a:t>
            </a:r>
          </a:p>
          <a:p>
            <a:r>
              <a:rPr lang="en-US" sz="1200" kern="1200" baseline="0" dirty="0" smtClean="0">
                <a:solidFill>
                  <a:schemeClr val="tx1"/>
                </a:solidFill>
                <a:latin typeface="Times New Roman" pitchFamily="-110" charset="0"/>
                <a:ea typeface="+mn-ea"/>
                <a:cs typeface="+mn-cs"/>
              </a:rPr>
              <a:t>employ a movable head, with one read-write head per platter surface. All of the</a:t>
            </a:r>
          </a:p>
          <a:p>
            <a:r>
              <a:rPr lang="en-US" sz="1200" kern="1200" baseline="0" dirty="0" smtClean="0">
                <a:solidFill>
                  <a:schemeClr val="tx1"/>
                </a:solidFill>
                <a:latin typeface="Times New Roman" pitchFamily="-110" charset="0"/>
                <a:ea typeface="+mn-ea"/>
                <a:cs typeface="+mn-cs"/>
              </a:rPr>
              <a:t>heads are mechanically fixed so that all are at the same distance from the center of</a:t>
            </a:r>
          </a:p>
          <a:p>
            <a:r>
              <a:rPr lang="en-US" sz="1200" kern="1200" baseline="0" dirty="0" smtClean="0">
                <a:solidFill>
                  <a:schemeClr val="tx1"/>
                </a:solidFill>
                <a:latin typeface="Times New Roman" pitchFamily="-110" charset="0"/>
                <a:ea typeface="+mn-ea"/>
                <a:cs typeface="+mn-cs"/>
              </a:rPr>
              <a:t>the disk and move together. Thus, at any time, all of the heads are positioned over</a:t>
            </a:r>
          </a:p>
          <a:p>
            <a:r>
              <a:rPr lang="en-US" sz="1200" kern="1200" baseline="0" dirty="0" smtClean="0">
                <a:solidFill>
                  <a:schemeClr val="tx1"/>
                </a:solidFill>
                <a:latin typeface="Times New Roman" pitchFamily="-110" charset="0"/>
                <a:ea typeface="+mn-ea"/>
                <a:cs typeface="+mn-cs"/>
              </a:rPr>
              <a:t>tracks that are of equal distance from the center of the disk.</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The set of all the tracks</a:t>
            </a:r>
          </a:p>
          <a:p>
            <a:r>
              <a:rPr lang="en-US" sz="1200" kern="1200" baseline="0" dirty="0" smtClean="0">
                <a:solidFill>
                  <a:schemeClr val="tx1"/>
                </a:solidFill>
                <a:latin typeface="Times New Roman" pitchFamily="-110" charset="0"/>
                <a:ea typeface="+mn-ea"/>
                <a:cs typeface="+mn-cs"/>
              </a:rPr>
              <a:t>in the same relative position on the platter is referred to as a </a:t>
            </a:r>
            <a:r>
              <a:rPr lang="en-US" sz="1200" b="1" kern="1200" baseline="0" dirty="0" smtClean="0">
                <a:solidFill>
                  <a:schemeClr val="tx1"/>
                </a:solidFill>
                <a:latin typeface="Times New Roman" pitchFamily="-110" charset="0"/>
                <a:ea typeface="+mn-ea"/>
                <a:cs typeface="+mn-cs"/>
              </a:rPr>
              <a:t>cylinder. </a:t>
            </a:r>
          </a:p>
          <a:p>
            <a:r>
              <a:rPr lang="en-US" sz="1200" b="0" kern="1200" baseline="0" dirty="0" smtClean="0">
                <a:solidFill>
                  <a:schemeClr val="tx1"/>
                </a:solidFill>
                <a:latin typeface="Times New Roman" pitchFamily="-110" charset="0"/>
                <a:ea typeface="+mn-ea"/>
                <a:cs typeface="+mn-cs"/>
              </a:rPr>
              <a:t>For example, all of the shaded tracks in Figure 6.6 are part of one cylinder.</a:t>
            </a:r>
            <a:endParaRPr lang="en-US" b="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5405E-CE8E-3F42-AD5D-8DE8A2BC0207}" type="slidenum">
              <a:rPr lang="en-US"/>
              <a:pPr/>
              <a:t>15</a:t>
            </a:fld>
            <a:endParaRPr lang="en-US" dirty="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Finally, the head mechanism provides a classification of disks into three types.</a:t>
            </a:r>
          </a:p>
          <a:p>
            <a:r>
              <a:rPr lang="en-US" sz="1200" kern="1200" baseline="0" dirty="0" smtClean="0">
                <a:solidFill>
                  <a:schemeClr val="tx1"/>
                </a:solidFill>
                <a:latin typeface="Times New Roman" pitchFamily="-110" charset="0"/>
                <a:ea typeface="+mn-ea"/>
                <a:cs typeface="+mn-cs"/>
              </a:rPr>
              <a:t>Traditionally, the read-write head has been positioned a fixed distance above the</a:t>
            </a:r>
          </a:p>
          <a:p>
            <a:r>
              <a:rPr lang="en-US" sz="1200" kern="1200" baseline="0" dirty="0" smtClean="0">
                <a:solidFill>
                  <a:schemeClr val="tx1"/>
                </a:solidFill>
                <a:latin typeface="Times New Roman" pitchFamily="-110" charset="0"/>
                <a:ea typeface="+mn-ea"/>
                <a:cs typeface="+mn-cs"/>
              </a:rPr>
              <a:t>platter, allowing an air gap. At the other extreme is a head mechanism that actually</a:t>
            </a:r>
          </a:p>
          <a:p>
            <a:r>
              <a:rPr lang="en-US" sz="1200" kern="1200" baseline="0" dirty="0" smtClean="0">
                <a:solidFill>
                  <a:schemeClr val="tx1"/>
                </a:solidFill>
                <a:latin typeface="Times New Roman" pitchFamily="-110" charset="0"/>
                <a:ea typeface="+mn-ea"/>
                <a:cs typeface="+mn-cs"/>
              </a:rPr>
              <a:t>comes into physical contact with the medium during a read or write operation. This</a:t>
            </a:r>
          </a:p>
          <a:p>
            <a:r>
              <a:rPr lang="en-US" sz="1200" kern="1200" baseline="0" dirty="0" smtClean="0">
                <a:solidFill>
                  <a:schemeClr val="tx1"/>
                </a:solidFill>
                <a:latin typeface="Times New Roman" pitchFamily="-110" charset="0"/>
                <a:ea typeface="+mn-ea"/>
                <a:cs typeface="+mn-cs"/>
              </a:rPr>
              <a:t>mechanism is used with the </a:t>
            </a:r>
            <a:r>
              <a:rPr lang="en-US" sz="1200" b="1" kern="1200" baseline="0" dirty="0" smtClean="0">
                <a:solidFill>
                  <a:schemeClr val="tx1"/>
                </a:solidFill>
                <a:latin typeface="Times New Roman" pitchFamily="-110" charset="0"/>
                <a:ea typeface="+mn-ea"/>
                <a:cs typeface="+mn-cs"/>
              </a:rPr>
              <a:t>floppy disk</a:t>
            </a:r>
            <a:r>
              <a:rPr lang="en-US" sz="1200" b="0" kern="1200" baseline="0" dirty="0" smtClean="0">
                <a:solidFill>
                  <a:schemeClr val="tx1"/>
                </a:solidFill>
                <a:latin typeface="Times New Roman" pitchFamily="-110" charset="0"/>
                <a:ea typeface="+mn-ea"/>
                <a:cs typeface="+mn-cs"/>
              </a:rPr>
              <a:t>, which is a small, flexible platter and the</a:t>
            </a:r>
          </a:p>
          <a:p>
            <a:r>
              <a:rPr lang="en-US" sz="1200" kern="1200" baseline="0" dirty="0" smtClean="0">
                <a:solidFill>
                  <a:schemeClr val="tx1"/>
                </a:solidFill>
                <a:latin typeface="Times New Roman" pitchFamily="-110" charset="0"/>
                <a:ea typeface="+mn-ea"/>
                <a:cs typeface="+mn-cs"/>
              </a:rPr>
              <a:t>least expensive type of disk.</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the third type of disk, we need to comment on the relationship</a:t>
            </a:r>
          </a:p>
          <a:p>
            <a:r>
              <a:rPr lang="en-US" sz="1200" kern="1200" baseline="0" dirty="0" smtClean="0">
                <a:solidFill>
                  <a:schemeClr val="tx1"/>
                </a:solidFill>
                <a:latin typeface="Times New Roman" pitchFamily="-110" charset="0"/>
                <a:ea typeface="+mn-ea"/>
                <a:cs typeface="+mn-cs"/>
              </a:rPr>
              <a:t>between data density and the size of the air gap. The head must generate or sense an</a:t>
            </a:r>
          </a:p>
          <a:p>
            <a:r>
              <a:rPr lang="en-US" sz="1200" kern="1200" baseline="0" dirty="0" smtClean="0">
                <a:solidFill>
                  <a:schemeClr val="tx1"/>
                </a:solidFill>
                <a:latin typeface="Times New Roman" pitchFamily="-110" charset="0"/>
                <a:ea typeface="+mn-ea"/>
                <a:cs typeface="+mn-cs"/>
              </a:rPr>
              <a:t>electromagnetic field of sufficient magnitude to write and read properly. The narrower</a:t>
            </a:r>
          </a:p>
          <a:p>
            <a:r>
              <a:rPr lang="en-US" sz="1200" kern="1200" baseline="0" dirty="0" smtClean="0">
                <a:solidFill>
                  <a:schemeClr val="tx1"/>
                </a:solidFill>
                <a:latin typeface="Times New Roman" pitchFamily="-110" charset="0"/>
                <a:ea typeface="+mn-ea"/>
                <a:cs typeface="+mn-cs"/>
              </a:rPr>
              <a:t>the head is, the closer it must be to the platter surface to function. A narrower</a:t>
            </a:r>
          </a:p>
          <a:p>
            <a:r>
              <a:rPr lang="en-US" sz="1200" kern="1200" baseline="0" dirty="0" smtClean="0">
                <a:solidFill>
                  <a:schemeClr val="tx1"/>
                </a:solidFill>
                <a:latin typeface="Times New Roman" pitchFamily="-110" charset="0"/>
                <a:ea typeface="+mn-ea"/>
                <a:cs typeface="+mn-cs"/>
              </a:rPr>
              <a:t>head means narrower tracks and therefore greater data density, which is desirable.</a:t>
            </a:r>
          </a:p>
          <a:p>
            <a:r>
              <a:rPr lang="en-US" sz="1200" kern="1200" baseline="0" dirty="0" smtClean="0">
                <a:solidFill>
                  <a:schemeClr val="tx1"/>
                </a:solidFill>
                <a:latin typeface="Times New Roman" pitchFamily="-110" charset="0"/>
                <a:ea typeface="+mn-ea"/>
                <a:cs typeface="+mn-cs"/>
              </a:rPr>
              <a:t>However, the closer the head is to the disk, the greater the risk of error from impurities</a:t>
            </a:r>
          </a:p>
          <a:p>
            <a:r>
              <a:rPr lang="en-US" sz="1200" kern="1200" baseline="0" dirty="0" smtClean="0">
                <a:solidFill>
                  <a:schemeClr val="tx1"/>
                </a:solidFill>
                <a:latin typeface="Times New Roman" pitchFamily="-110" charset="0"/>
                <a:ea typeface="+mn-ea"/>
                <a:cs typeface="+mn-cs"/>
              </a:rPr>
              <a:t>or imperfections. To push the technology further, the Winchester disk was</a:t>
            </a:r>
          </a:p>
          <a:p>
            <a:r>
              <a:rPr lang="en-US" sz="1200" kern="1200" baseline="0" dirty="0" smtClean="0">
                <a:solidFill>
                  <a:schemeClr val="tx1"/>
                </a:solidFill>
                <a:latin typeface="Times New Roman" pitchFamily="-110" charset="0"/>
                <a:ea typeface="+mn-ea"/>
                <a:cs typeface="+mn-cs"/>
              </a:rPr>
              <a:t>developed. Winchester heads are used in sealed drive assemblies that are almost</a:t>
            </a:r>
          </a:p>
          <a:p>
            <a:r>
              <a:rPr lang="en-US" sz="1200" kern="1200" baseline="0" dirty="0" smtClean="0">
                <a:solidFill>
                  <a:schemeClr val="tx1"/>
                </a:solidFill>
                <a:latin typeface="Times New Roman" pitchFamily="-110" charset="0"/>
                <a:ea typeface="+mn-ea"/>
                <a:cs typeface="+mn-cs"/>
              </a:rPr>
              <a:t>free of contaminants. They are designed to operate closer to the disk’s surface than</a:t>
            </a:r>
          </a:p>
          <a:p>
            <a:r>
              <a:rPr lang="en-US" sz="1200" kern="1200" baseline="0" dirty="0" smtClean="0">
                <a:solidFill>
                  <a:schemeClr val="tx1"/>
                </a:solidFill>
                <a:latin typeface="Times New Roman" pitchFamily="-110" charset="0"/>
                <a:ea typeface="+mn-ea"/>
                <a:cs typeface="+mn-cs"/>
              </a:rPr>
              <a:t>conventional rigid disk heads, thus allowing greater data density. The head is actually</a:t>
            </a:r>
          </a:p>
          <a:p>
            <a:r>
              <a:rPr lang="en-US" sz="1200" kern="1200" baseline="0" dirty="0" smtClean="0">
                <a:solidFill>
                  <a:schemeClr val="tx1"/>
                </a:solidFill>
                <a:latin typeface="Times New Roman" pitchFamily="-110" charset="0"/>
                <a:ea typeface="+mn-ea"/>
                <a:cs typeface="+mn-cs"/>
              </a:rPr>
              <a:t>an aerodynamic foil that rests lightly on the platter’s surface when the disk is</a:t>
            </a:r>
          </a:p>
          <a:p>
            <a:r>
              <a:rPr lang="en-US" sz="1200" kern="1200" baseline="0" dirty="0" smtClean="0">
                <a:solidFill>
                  <a:schemeClr val="tx1"/>
                </a:solidFill>
                <a:latin typeface="Times New Roman" pitchFamily="-110" charset="0"/>
                <a:ea typeface="+mn-ea"/>
                <a:cs typeface="+mn-cs"/>
              </a:rPr>
              <a:t>motionless. The air pressure generated by a spinning disk is enough to make the foil</a:t>
            </a:r>
          </a:p>
          <a:p>
            <a:r>
              <a:rPr lang="en-US" sz="1200" kern="1200" baseline="0" dirty="0" smtClean="0">
                <a:solidFill>
                  <a:schemeClr val="tx1"/>
                </a:solidFill>
                <a:latin typeface="Times New Roman" pitchFamily="-110" charset="0"/>
                <a:ea typeface="+mn-ea"/>
                <a:cs typeface="+mn-cs"/>
              </a:rPr>
              <a:t>rise above the surface. The resulting noncontact system can be engineered to use</a:t>
            </a:r>
          </a:p>
          <a:p>
            <a:r>
              <a:rPr lang="en-US" sz="1200" kern="1200" baseline="0" dirty="0" smtClean="0">
                <a:solidFill>
                  <a:schemeClr val="tx1"/>
                </a:solidFill>
                <a:latin typeface="Times New Roman" pitchFamily="-110" charset="0"/>
                <a:ea typeface="+mn-ea"/>
                <a:cs typeface="+mn-cs"/>
              </a:rPr>
              <a:t>narrower heads that operate closer to the platter’s surface than conventional rigid</a:t>
            </a:r>
          </a:p>
          <a:p>
            <a:r>
              <a:rPr lang="en-US" sz="1200" kern="1200" baseline="0" dirty="0" smtClean="0">
                <a:solidFill>
                  <a:schemeClr val="tx1"/>
                </a:solidFill>
                <a:latin typeface="Times New Roman" pitchFamily="-110" charset="0"/>
                <a:ea typeface="+mn-ea"/>
                <a:cs typeface="+mn-cs"/>
              </a:rPr>
              <a:t>disk heads.</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95B6D5-9271-8C43-9BA9-361A11A8899D}" type="slidenum">
              <a:rPr lang="en-US"/>
              <a:pPr/>
              <a:t>16</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Table 6.2 gives disk parameters for typical contemporary high-performance</a:t>
            </a:r>
          </a:p>
          <a:p>
            <a:r>
              <a:rPr lang="en-US" sz="1200" kern="1200" baseline="0" dirty="0" smtClean="0">
                <a:solidFill>
                  <a:schemeClr val="tx1"/>
                </a:solidFill>
                <a:latin typeface="Times New Roman" pitchFamily="-110" charset="0"/>
                <a:ea typeface="+mn-ea"/>
                <a:cs typeface="+mn-cs"/>
              </a:rPr>
              <a:t>disks.</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1D245E4-CB43-F844-B5DA-3C7BAF45101A}"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Times New Roman" pitchFamily="-110" charset="0"/>
                <a:ea typeface="+mn-ea"/>
                <a:cs typeface="+mn-cs"/>
              </a:rPr>
              <a:t>When the disk drive is operating, the disk is rotating at constant speed. To</a:t>
            </a:r>
          </a:p>
          <a:p>
            <a:r>
              <a:rPr lang="en-US" sz="1200" kern="1200" baseline="0" dirty="0" smtClean="0">
                <a:solidFill>
                  <a:schemeClr val="tx1"/>
                </a:solidFill>
                <a:latin typeface="Times New Roman" pitchFamily="-110" charset="0"/>
                <a:ea typeface="+mn-ea"/>
                <a:cs typeface="+mn-cs"/>
              </a:rPr>
              <a:t>read or write, the head must be positioned at the desired track and at the beginning</a:t>
            </a:r>
          </a:p>
          <a:p>
            <a:r>
              <a:rPr lang="en-US" sz="1200" kern="1200" baseline="0" dirty="0" smtClean="0">
                <a:solidFill>
                  <a:schemeClr val="tx1"/>
                </a:solidFill>
                <a:latin typeface="Times New Roman" pitchFamily="-110" charset="0"/>
                <a:ea typeface="+mn-ea"/>
                <a:cs typeface="+mn-cs"/>
              </a:rPr>
              <a:t>of the desired sector on that track. Track selection involves moving the head in a</a:t>
            </a:r>
          </a:p>
          <a:p>
            <a:r>
              <a:rPr lang="en-US" sz="1200" kern="1200" baseline="0" dirty="0" smtClean="0">
                <a:solidFill>
                  <a:schemeClr val="tx1"/>
                </a:solidFill>
                <a:latin typeface="Times New Roman" pitchFamily="-110" charset="0"/>
                <a:ea typeface="+mn-ea"/>
                <a:cs typeface="+mn-cs"/>
              </a:rPr>
              <a:t>movable-head system or electronically selecting one head on a fixed-head system.</a:t>
            </a:r>
          </a:p>
          <a:p>
            <a:r>
              <a:rPr lang="en-US" sz="1200" kern="1200" baseline="0" dirty="0" smtClean="0">
                <a:solidFill>
                  <a:schemeClr val="tx1"/>
                </a:solidFill>
                <a:latin typeface="Times New Roman" pitchFamily="-110" charset="0"/>
                <a:ea typeface="+mn-ea"/>
                <a:cs typeface="+mn-cs"/>
              </a:rPr>
              <a:t>On a movable-head system, the time it takes to position the head at the track is</a:t>
            </a:r>
          </a:p>
          <a:p>
            <a:r>
              <a:rPr lang="en-US" sz="1200" kern="1200" baseline="0" dirty="0" smtClean="0">
                <a:solidFill>
                  <a:schemeClr val="tx1"/>
                </a:solidFill>
                <a:latin typeface="Times New Roman" pitchFamily="-110" charset="0"/>
                <a:ea typeface="+mn-ea"/>
                <a:cs typeface="+mn-cs"/>
              </a:rPr>
              <a:t>known as </a:t>
            </a:r>
            <a:r>
              <a:rPr lang="en-US" sz="1200" b="1" kern="1200" baseline="0" dirty="0" smtClean="0">
                <a:solidFill>
                  <a:schemeClr val="tx1"/>
                </a:solidFill>
                <a:latin typeface="Times New Roman" pitchFamily="-110" charset="0"/>
                <a:ea typeface="+mn-ea"/>
                <a:cs typeface="+mn-cs"/>
              </a:rPr>
              <a:t>seek time. </a:t>
            </a:r>
            <a:r>
              <a:rPr lang="en-US" sz="1200" b="0" kern="1200" baseline="0" dirty="0" smtClean="0">
                <a:solidFill>
                  <a:schemeClr val="tx1"/>
                </a:solidFill>
                <a:latin typeface="Times New Roman" pitchFamily="-110" charset="0"/>
                <a:ea typeface="+mn-ea"/>
                <a:cs typeface="+mn-cs"/>
              </a:rPr>
              <a:t>In either case, once the track is selected, the disk controller</a:t>
            </a:r>
          </a:p>
          <a:p>
            <a:r>
              <a:rPr lang="en-US" sz="1200" kern="1200" baseline="0" dirty="0" smtClean="0">
                <a:solidFill>
                  <a:schemeClr val="tx1"/>
                </a:solidFill>
                <a:latin typeface="Times New Roman" pitchFamily="-110" charset="0"/>
                <a:ea typeface="+mn-ea"/>
                <a:cs typeface="+mn-cs"/>
              </a:rPr>
              <a:t>waits until the appropriate sector rotates to line up with the head. The time it takes</a:t>
            </a:r>
          </a:p>
          <a:p>
            <a:r>
              <a:rPr lang="en-US" sz="1200" kern="1200" baseline="0" dirty="0" smtClean="0">
                <a:solidFill>
                  <a:schemeClr val="tx1"/>
                </a:solidFill>
                <a:latin typeface="Times New Roman" pitchFamily="-110" charset="0"/>
                <a:ea typeface="+mn-ea"/>
                <a:cs typeface="+mn-cs"/>
              </a:rPr>
              <a:t>for the beginning of the sector to reach the head is known as </a:t>
            </a:r>
            <a:r>
              <a:rPr lang="en-US" sz="1200" b="1" kern="1200" baseline="0" dirty="0" smtClean="0">
                <a:solidFill>
                  <a:schemeClr val="tx1"/>
                </a:solidFill>
                <a:latin typeface="Times New Roman" pitchFamily="-110" charset="0"/>
                <a:ea typeface="+mn-ea"/>
                <a:cs typeface="+mn-cs"/>
              </a:rPr>
              <a:t>rotational delay</a:t>
            </a:r>
            <a:r>
              <a:rPr lang="en-US" sz="1200" b="0" kern="1200" baseline="0" dirty="0" smtClean="0">
                <a:solidFill>
                  <a:schemeClr val="tx1"/>
                </a:solidFill>
                <a:latin typeface="Times New Roman" pitchFamily="-110" charset="0"/>
                <a:ea typeface="+mn-ea"/>
                <a:cs typeface="+mn-cs"/>
              </a:rPr>
              <a:t>, or</a:t>
            </a:r>
          </a:p>
          <a:p>
            <a:r>
              <a:rPr lang="en-US" sz="1200" i="1" kern="1200" baseline="0" dirty="0" smtClean="0">
                <a:solidFill>
                  <a:schemeClr val="tx1"/>
                </a:solidFill>
                <a:latin typeface="Times New Roman" pitchFamily="-110" charset="0"/>
                <a:ea typeface="+mn-ea"/>
                <a:cs typeface="+mn-cs"/>
              </a:rPr>
              <a:t>rotational latency. </a:t>
            </a:r>
            <a:r>
              <a:rPr lang="en-US" sz="1200" i="0" kern="1200" baseline="0" dirty="0" smtClean="0">
                <a:solidFill>
                  <a:schemeClr val="tx1"/>
                </a:solidFill>
                <a:latin typeface="Times New Roman" pitchFamily="-110" charset="0"/>
                <a:ea typeface="+mn-ea"/>
                <a:cs typeface="+mn-cs"/>
              </a:rPr>
              <a:t>The sum of the seek time, if any, and the rotational delay equals</a:t>
            </a:r>
          </a:p>
          <a:p>
            <a:r>
              <a:rPr lang="en-US" sz="1200" kern="1200" baseline="0" dirty="0" smtClean="0">
                <a:solidFill>
                  <a:schemeClr val="tx1"/>
                </a:solidFill>
                <a:latin typeface="Times New Roman" pitchFamily="-110" charset="0"/>
                <a:ea typeface="+mn-ea"/>
                <a:cs typeface="+mn-cs"/>
              </a:rPr>
              <a:t>the </a:t>
            </a:r>
            <a:r>
              <a:rPr lang="en-US" sz="1200" b="1" kern="1200" baseline="0" dirty="0" smtClean="0">
                <a:solidFill>
                  <a:schemeClr val="tx1"/>
                </a:solidFill>
                <a:latin typeface="Times New Roman" pitchFamily="-110" charset="0"/>
                <a:ea typeface="+mn-ea"/>
                <a:cs typeface="+mn-cs"/>
              </a:rPr>
              <a:t>access time</a:t>
            </a:r>
            <a:r>
              <a:rPr lang="en-US" sz="1200" b="0" kern="1200" baseline="0" dirty="0" smtClean="0">
                <a:solidFill>
                  <a:schemeClr val="tx1"/>
                </a:solidFill>
                <a:latin typeface="Times New Roman" pitchFamily="-110" charset="0"/>
                <a:ea typeface="+mn-ea"/>
                <a:cs typeface="+mn-cs"/>
              </a:rPr>
              <a:t>, which is the time it takes to get into position to read or write. Once</a:t>
            </a:r>
          </a:p>
          <a:p>
            <a:r>
              <a:rPr lang="en-US" sz="1200" kern="1200" baseline="0" dirty="0" smtClean="0">
                <a:solidFill>
                  <a:schemeClr val="tx1"/>
                </a:solidFill>
                <a:latin typeface="Times New Roman" pitchFamily="-110" charset="0"/>
                <a:ea typeface="+mn-ea"/>
                <a:cs typeface="+mn-cs"/>
              </a:rPr>
              <a:t>the head is in position, the read or write operation is then performed as the sector</a:t>
            </a:r>
          </a:p>
          <a:p>
            <a:r>
              <a:rPr lang="en-US" sz="1200" kern="1200" baseline="0" dirty="0" smtClean="0">
                <a:solidFill>
                  <a:schemeClr val="tx1"/>
                </a:solidFill>
                <a:latin typeface="Times New Roman" pitchFamily="-110" charset="0"/>
                <a:ea typeface="+mn-ea"/>
                <a:cs typeface="+mn-cs"/>
              </a:rPr>
              <a:t>moves under the head; this is the data transfer portion of the operation; the time</a:t>
            </a:r>
          </a:p>
          <a:p>
            <a:r>
              <a:rPr lang="en-US" sz="1200" kern="1200" baseline="0" dirty="0" smtClean="0">
                <a:solidFill>
                  <a:schemeClr val="tx1"/>
                </a:solidFill>
                <a:latin typeface="Times New Roman" pitchFamily="-110" charset="0"/>
                <a:ea typeface="+mn-ea"/>
                <a:cs typeface="+mn-cs"/>
              </a:rPr>
              <a:t>required for the transfer is the </a:t>
            </a:r>
            <a:r>
              <a:rPr lang="en-US" sz="1200" b="1" kern="1200" baseline="0" dirty="0" smtClean="0">
                <a:solidFill>
                  <a:schemeClr val="tx1"/>
                </a:solidFill>
                <a:latin typeface="Times New Roman" pitchFamily="-110" charset="0"/>
                <a:ea typeface="+mn-ea"/>
                <a:cs typeface="+mn-cs"/>
              </a:rPr>
              <a:t>transfer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It is clear that the order in which sectors are read from the disk has a tremendous</a:t>
            </a:r>
          </a:p>
          <a:p>
            <a:r>
              <a:rPr lang="en-US" sz="1200" kern="1200" baseline="0" dirty="0" smtClean="0">
                <a:solidFill>
                  <a:schemeClr val="tx1"/>
                </a:solidFill>
                <a:latin typeface="Times New Roman" pitchFamily="-110" charset="0"/>
                <a:ea typeface="+mn-ea"/>
                <a:cs typeface="+mn-cs"/>
              </a:rPr>
              <a:t>effect on I/O performance. In the case of file access in which multiple</a:t>
            </a:r>
          </a:p>
          <a:p>
            <a:r>
              <a:rPr lang="en-US" sz="1200" kern="1200" baseline="0" dirty="0" smtClean="0">
                <a:solidFill>
                  <a:schemeClr val="tx1"/>
                </a:solidFill>
                <a:latin typeface="Times New Roman" pitchFamily="-110" charset="0"/>
                <a:ea typeface="+mn-ea"/>
                <a:cs typeface="+mn-cs"/>
              </a:rPr>
              <a:t>sectors are read or written, we have some control over the way in which sectors</a:t>
            </a:r>
          </a:p>
          <a:p>
            <a:r>
              <a:rPr lang="en-US" sz="1200" kern="1200" baseline="0" dirty="0" smtClean="0">
                <a:solidFill>
                  <a:schemeClr val="tx1"/>
                </a:solidFill>
                <a:latin typeface="Times New Roman" pitchFamily="-110" charset="0"/>
                <a:ea typeface="+mn-ea"/>
                <a:cs typeface="+mn-cs"/>
              </a:rPr>
              <a:t>of data are deployed. However, even in the case of a file access, in a multiprogramming</a:t>
            </a:r>
          </a:p>
          <a:p>
            <a:r>
              <a:rPr lang="en-US" sz="1200" kern="1200" baseline="0" dirty="0" smtClean="0">
                <a:solidFill>
                  <a:schemeClr val="tx1"/>
                </a:solidFill>
                <a:latin typeface="Times New Roman" pitchFamily="-110" charset="0"/>
                <a:ea typeface="+mn-ea"/>
                <a:cs typeface="+mn-cs"/>
              </a:rPr>
              <a:t>environment, there will be I/O requests competing for the same disk.</a:t>
            </a:r>
          </a:p>
          <a:p>
            <a:r>
              <a:rPr lang="en-US" sz="1200" kern="1200" baseline="0" dirty="0" smtClean="0">
                <a:solidFill>
                  <a:schemeClr val="tx1"/>
                </a:solidFill>
                <a:latin typeface="Times New Roman" pitchFamily="-110" charset="0"/>
                <a:ea typeface="+mn-ea"/>
                <a:cs typeface="+mn-cs"/>
              </a:rPr>
              <a:t>Thus, it is worthwhile to examine ways in which the performance of disk I/O</a:t>
            </a:r>
          </a:p>
          <a:p>
            <a:r>
              <a:rPr lang="en-US" sz="1200" kern="1200" baseline="0" dirty="0" smtClean="0">
                <a:solidFill>
                  <a:schemeClr val="tx1"/>
                </a:solidFill>
                <a:latin typeface="Times New Roman" pitchFamily="-110" charset="0"/>
                <a:ea typeface="+mn-ea"/>
                <a:cs typeface="+mn-cs"/>
              </a:rPr>
              <a:t>can be improved over that achieved with purely random access to the disk. This</a:t>
            </a:r>
          </a:p>
          <a:p>
            <a:r>
              <a:rPr lang="en-US" sz="1200" kern="1200" baseline="0" dirty="0" smtClean="0">
                <a:solidFill>
                  <a:schemeClr val="tx1"/>
                </a:solidFill>
                <a:latin typeface="Times New Roman" pitchFamily="-110" charset="0"/>
                <a:ea typeface="+mn-ea"/>
                <a:cs typeface="+mn-cs"/>
              </a:rPr>
              <a:t>leads to a consideration of disk scheduling algorithms, which is the province of</a:t>
            </a:r>
          </a:p>
          <a:p>
            <a:r>
              <a:rPr lang="en-US" sz="1200" kern="1200" baseline="0" dirty="0" smtClean="0">
                <a:solidFill>
                  <a:schemeClr val="tx1"/>
                </a:solidFill>
                <a:latin typeface="Times New Roman" pitchFamily="-110" charset="0"/>
                <a:ea typeface="+mn-ea"/>
                <a:cs typeface="+mn-cs"/>
              </a:rPr>
              <a:t>the operating system and beyond the scope of this book (see [STAL12] for a</a:t>
            </a:r>
          </a:p>
          <a:p>
            <a:r>
              <a:rPr lang="en-US" sz="1200" kern="1200" baseline="0" dirty="0" smtClean="0">
                <a:solidFill>
                  <a:schemeClr val="tx1"/>
                </a:solidFill>
                <a:latin typeface="Times New Roman" pitchFamily="-110" charset="0"/>
                <a:ea typeface="+mn-ea"/>
                <a:cs typeface="+mn-cs"/>
              </a:rPr>
              <a:t>discussion).</a:t>
            </a:r>
          </a:p>
          <a:p>
            <a:endParaRPr lang="en-US" sz="1200" kern="1200" baseline="0" dirty="0" smtClean="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1D245E4-CB43-F844-B5DA-3C7BAF45101A}"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Times New Roman" pitchFamily="-110" charset="0"/>
                <a:ea typeface="+mn-ea"/>
                <a:cs typeface="+mn-cs"/>
              </a:rPr>
              <a:t>When the disk drive is operating, the disk is rotating at constant speed. To</a:t>
            </a:r>
          </a:p>
          <a:p>
            <a:r>
              <a:rPr lang="en-US" sz="1200" kern="1200" baseline="0" dirty="0" smtClean="0">
                <a:solidFill>
                  <a:schemeClr val="tx1"/>
                </a:solidFill>
                <a:latin typeface="Times New Roman" pitchFamily="-110" charset="0"/>
                <a:ea typeface="+mn-ea"/>
                <a:cs typeface="+mn-cs"/>
              </a:rPr>
              <a:t>read or write, the head must be positioned at the desired track and at the beginning</a:t>
            </a:r>
          </a:p>
          <a:p>
            <a:r>
              <a:rPr lang="en-US" sz="1200" kern="1200" baseline="0" dirty="0" smtClean="0">
                <a:solidFill>
                  <a:schemeClr val="tx1"/>
                </a:solidFill>
                <a:latin typeface="Times New Roman" pitchFamily="-110" charset="0"/>
                <a:ea typeface="+mn-ea"/>
                <a:cs typeface="+mn-cs"/>
              </a:rPr>
              <a:t>of the desired sector on that track. Track selection involves moving the head in a</a:t>
            </a:r>
          </a:p>
          <a:p>
            <a:r>
              <a:rPr lang="en-US" sz="1200" kern="1200" baseline="0" dirty="0" smtClean="0">
                <a:solidFill>
                  <a:schemeClr val="tx1"/>
                </a:solidFill>
                <a:latin typeface="Times New Roman" pitchFamily="-110" charset="0"/>
                <a:ea typeface="+mn-ea"/>
                <a:cs typeface="+mn-cs"/>
              </a:rPr>
              <a:t>movable-head system or electronically selecting one head on a fixed-head system.</a:t>
            </a:r>
          </a:p>
          <a:p>
            <a:r>
              <a:rPr lang="en-US" sz="1200" kern="1200" baseline="0" dirty="0" smtClean="0">
                <a:solidFill>
                  <a:schemeClr val="tx1"/>
                </a:solidFill>
                <a:latin typeface="Times New Roman" pitchFamily="-110" charset="0"/>
                <a:ea typeface="+mn-ea"/>
                <a:cs typeface="+mn-cs"/>
              </a:rPr>
              <a:t>On a movable-head system, the time it takes to position the head at the track is</a:t>
            </a:r>
          </a:p>
          <a:p>
            <a:r>
              <a:rPr lang="en-US" sz="1200" kern="1200" baseline="0" dirty="0" smtClean="0">
                <a:solidFill>
                  <a:schemeClr val="tx1"/>
                </a:solidFill>
                <a:latin typeface="Times New Roman" pitchFamily="-110" charset="0"/>
                <a:ea typeface="+mn-ea"/>
                <a:cs typeface="+mn-cs"/>
              </a:rPr>
              <a:t>known as </a:t>
            </a:r>
            <a:r>
              <a:rPr lang="en-US" sz="1200" b="1" kern="1200" baseline="0" dirty="0" smtClean="0">
                <a:solidFill>
                  <a:schemeClr val="tx1"/>
                </a:solidFill>
                <a:latin typeface="Times New Roman" pitchFamily="-110" charset="0"/>
                <a:ea typeface="+mn-ea"/>
                <a:cs typeface="+mn-cs"/>
              </a:rPr>
              <a:t>seek time. </a:t>
            </a:r>
            <a:r>
              <a:rPr lang="en-US" sz="1200" b="0" kern="1200" baseline="0" dirty="0" smtClean="0">
                <a:solidFill>
                  <a:schemeClr val="tx1"/>
                </a:solidFill>
                <a:latin typeface="Times New Roman" pitchFamily="-110" charset="0"/>
                <a:ea typeface="+mn-ea"/>
                <a:cs typeface="+mn-cs"/>
              </a:rPr>
              <a:t>In either case, once the track is selected, the disk controller</a:t>
            </a:r>
          </a:p>
          <a:p>
            <a:r>
              <a:rPr lang="en-US" sz="1200" kern="1200" baseline="0" dirty="0" smtClean="0">
                <a:solidFill>
                  <a:schemeClr val="tx1"/>
                </a:solidFill>
                <a:latin typeface="Times New Roman" pitchFamily="-110" charset="0"/>
                <a:ea typeface="+mn-ea"/>
                <a:cs typeface="+mn-cs"/>
              </a:rPr>
              <a:t>waits until the appropriate sector rotates to line up with the head. The time it takes</a:t>
            </a:r>
          </a:p>
          <a:p>
            <a:r>
              <a:rPr lang="en-US" sz="1200" kern="1200" baseline="0" dirty="0" smtClean="0">
                <a:solidFill>
                  <a:schemeClr val="tx1"/>
                </a:solidFill>
                <a:latin typeface="Times New Roman" pitchFamily="-110" charset="0"/>
                <a:ea typeface="+mn-ea"/>
                <a:cs typeface="+mn-cs"/>
              </a:rPr>
              <a:t>for the beginning of the sector to reach the head is known as </a:t>
            </a:r>
            <a:r>
              <a:rPr lang="en-US" sz="1200" b="1" kern="1200" baseline="0" dirty="0" smtClean="0">
                <a:solidFill>
                  <a:schemeClr val="tx1"/>
                </a:solidFill>
                <a:latin typeface="Times New Roman" pitchFamily="-110" charset="0"/>
                <a:ea typeface="+mn-ea"/>
                <a:cs typeface="+mn-cs"/>
              </a:rPr>
              <a:t>rotational delay</a:t>
            </a:r>
            <a:r>
              <a:rPr lang="en-US" sz="1200" b="0" kern="1200" baseline="0" dirty="0" smtClean="0">
                <a:solidFill>
                  <a:schemeClr val="tx1"/>
                </a:solidFill>
                <a:latin typeface="Times New Roman" pitchFamily="-110" charset="0"/>
                <a:ea typeface="+mn-ea"/>
                <a:cs typeface="+mn-cs"/>
              </a:rPr>
              <a:t>, or</a:t>
            </a:r>
          </a:p>
          <a:p>
            <a:r>
              <a:rPr lang="en-US" sz="1200" i="1" kern="1200" baseline="0" dirty="0" smtClean="0">
                <a:solidFill>
                  <a:schemeClr val="tx1"/>
                </a:solidFill>
                <a:latin typeface="Times New Roman" pitchFamily="-110" charset="0"/>
                <a:ea typeface="+mn-ea"/>
                <a:cs typeface="+mn-cs"/>
              </a:rPr>
              <a:t>rotational latency. </a:t>
            </a:r>
            <a:r>
              <a:rPr lang="en-US" sz="1200" i="0" kern="1200" baseline="0" dirty="0" smtClean="0">
                <a:solidFill>
                  <a:schemeClr val="tx1"/>
                </a:solidFill>
                <a:latin typeface="Times New Roman" pitchFamily="-110" charset="0"/>
                <a:ea typeface="+mn-ea"/>
                <a:cs typeface="+mn-cs"/>
              </a:rPr>
              <a:t>The sum of the seek time, if any, and the rotational delay equals</a:t>
            </a:r>
          </a:p>
          <a:p>
            <a:r>
              <a:rPr lang="en-US" sz="1200" kern="1200" baseline="0" dirty="0" smtClean="0">
                <a:solidFill>
                  <a:schemeClr val="tx1"/>
                </a:solidFill>
                <a:latin typeface="Times New Roman" pitchFamily="-110" charset="0"/>
                <a:ea typeface="+mn-ea"/>
                <a:cs typeface="+mn-cs"/>
              </a:rPr>
              <a:t>the </a:t>
            </a:r>
            <a:r>
              <a:rPr lang="en-US" sz="1200" b="1" kern="1200" baseline="0" dirty="0" smtClean="0">
                <a:solidFill>
                  <a:schemeClr val="tx1"/>
                </a:solidFill>
                <a:latin typeface="Times New Roman" pitchFamily="-110" charset="0"/>
                <a:ea typeface="+mn-ea"/>
                <a:cs typeface="+mn-cs"/>
              </a:rPr>
              <a:t>access time</a:t>
            </a:r>
            <a:r>
              <a:rPr lang="en-US" sz="1200" b="0" kern="1200" baseline="0" dirty="0" smtClean="0">
                <a:solidFill>
                  <a:schemeClr val="tx1"/>
                </a:solidFill>
                <a:latin typeface="Times New Roman" pitchFamily="-110" charset="0"/>
                <a:ea typeface="+mn-ea"/>
                <a:cs typeface="+mn-cs"/>
              </a:rPr>
              <a:t>, which is the time it takes to get into position to read or write. Once</a:t>
            </a:r>
          </a:p>
          <a:p>
            <a:r>
              <a:rPr lang="en-US" sz="1200" kern="1200" baseline="0" dirty="0" smtClean="0">
                <a:solidFill>
                  <a:schemeClr val="tx1"/>
                </a:solidFill>
                <a:latin typeface="Times New Roman" pitchFamily="-110" charset="0"/>
                <a:ea typeface="+mn-ea"/>
                <a:cs typeface="+mn-cs"/>
              </a:rPr>
              <a:t>the head is in position, the read or write operation is then performed as the sector</a:t>
            </a:r>
          </a:p>
          <a:p>
            <a:r>
              <a:rPr lang="en-US" sz="1200" kern="1200" baseline="0" dirty="0" smtClean="0">
                <a:solidFill>
                  <a:schemeClr val="tx1"/>
                </a:solidFill>
                <a:latin typeface="Times New Roman" pitchFamily="-110" charset="0"/>
                <a:ea typeface="+mn-ea"/>
                <a:cs typeface="+mn-cs"/>
              </a:rPr>
              <a:t>moves under the head; this is the data transfer portion of the operation; the time</a:t>
            </a:r>
          </a:p>
          <a:p>
            <a:r>
              <a:rPr lang="en-US" sz="1200" kern="1200" baseline="0" dirty="0" smtClean="0">
                <a:solidFill>
                  <a:schemeClr val="tx1"/>
                </a:solidFill>
                <a:latin typeface="Times New Roman" pitchFamily="-110" charset="0"/>
                <a:ea typeface="+mn-ea"/>
                <a:cs typeface="+mn-cs"/>
              </a:rPr>
              <a:t>required for the transfer is the </a:t>
            </a:r>
            <a:r>
              <a:rPr lang="en-US" sz="1200" b="1" kern="1200" baseline="0" dirty="0" smtClean="0">
                <a:solidFill>
                  <a:schemeClr val="tx1"/>
                </a:solidFill>
                <a:latin typeface="Times New Roman" pitchFamily="-110" charset="0"/>
                <a:ea typeface="+mn-ea"/>
                <a:cs typeface="+mn-cs"/>
              </a:rPr>
              <a:t>transfer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It is clear that the order in which sectors are read from the disk has a tremendous</a:t>
            </a:r>
          </a:p>
          <a:p>
            <a:r>
              <a:rPr lang="en-US" sz="1200" kern="1200" baseline="0" dirty="0" smtClean="0">
                <a:solidFill>
                  <a:schemeClr val="tx1"/>
                </a:solidFill>
                <a:latin typeface="Times New Roman" pitchFamily="-110" charset="0"/>
                <a:ea typeface="+mn-ea"/>
                <a:cs typeface="+mn-cs"/>
              </a:rPr>
              <a:t>effect on I/O performance. In the case of file access in which multiple</a:t>
            </a:r>
          </a:p>
          <a:p>
            <a:r>
              <a:rPr lang="en-US" sz="1200" kern="1200" baseline="0" dirty="0" smtClean="0">
                <a:solidFill>
                  <a:schemeClr val="tx1"/>
                </a:solidFill>
                <a:latin typeface="Times New Roman" pitchFamily="-110" charset="0"/>
                <a:ea typeface="+mn-ea"/>
                <a:cs typeface="+mn-cs"/>
              </a:rPr>
              <a:t>sectors are read or written, we have some control over the way in which sectors</a:t>
            </a:r>
          </a:p>
          <a:p>
            <a:r>
              <a:rPr lang="en-US" sz="1200" kern="1200" baseline="0" dirty="0" smtClean="0">
                <a:solidFill>
                  <a:schemeClr val="tx1"/>
                </a:solidFill>
                <a:latin typeface="Times New Roman" pitchFamily="-110" charset="0"/>
                <a:ea typeface="+mn-ea"/>
                <a:cs typeface="+mn-cs"/>
              </a:rPr>
              <a:t>of data are deployed. However, even in the case of a file access, in a multiprogramming</a:t>
            </a:r>
          </a:p>
          <a:p>
            <a:r>
              <a:rPr lang="en-US" sz="1200" kern="1200" baseline="0" dirty="0" smtClean="0">
                <a:solidFill>
                  <a:schemeClr val="tx1"/>
                </a:solidFill>
                <a:latin typeface="Times New Roman" pitchFamily="-110" charset="0"/>
                <a:ea typeface="+mn-ea"/>
                <a:cs typeface="+mn-cs"/>
              </a:rPr>
              <a:t>environment, there will be I/O requests competing for the same disk.</a:t>
            </a:r>
          </a:p>
          <a:p>
            <a:r>
              <a:rPr lang="en-US" sz="1200" kern="1200" baseline="0" dirty="0" smtClean="0">
                <a:solidFill>
                  <a:schemeClr val="tx1"/>
                </a:solidFill>
                <a:latin typeface="Times New Roman" pitchFamily="-110" charset="0"/>
                <a:ea typeface="+mn-ea"/>
                <a:cs typeface="+mn-cs"/>
              </a:rPr>
              <a:t>Thus, it is worthwhile to examine ways in which the performance of disk I/O</a:t>
            </a:r>
          </a:p>
          <a:p>
            <a:r>
              <a:rPr lang="en-US" sz="1200" kern="1200" baseline="0" dirty="0" smtClean="0">
                <a:solidFill>
                  <a:schemeClr val="tx1"/>
                </a:solidFill>
                <a:latin typeface="Times New Roman" pitchFamily="-110" charset="0"/>
                <a:ea typeface="+mn-ea"/>
                <a:cs typeface="+mn-cs"/>
              </a:rPr>
              <a:t>can be improved over that achieved with purely random access to the disk. This</a:t>
            </a:r>
          </a:p>
          <a:p>
            <a:r>
              <a:rPr lang="en-US" sz="1200" kern="1200" baseline="0" dirty="0" smtClean="0">
                <a:solidFill>
                  <a:schemeClr val="tx1"/>
                </a:solidFill>
                <a:latin typeface="Times New Roman" pitchFamily="-110" charset="0"/>
                <a:ea typeface="+mn-ea"/>
                <a:cs typeface="+mn-cs"/>
              </a:rPr>
              <a:t>leads to a consideration of disk scheduling algorithms, which is the province of</a:t>
            </a:r>
          </a:p>
          <a:p>
            <a:r>
              <a:rPr lang="en-US" sz="1200" kern="1200" baseline="0" dirty="0" smtClean="0">
                <a:solidFill>
                  <a:schemeClr val="tx1"/>
                </a:solidFill>
                <a:latin typeface="Times New Roman" pitchFamily="-110" charset="0"/>
                <a:ea typeface="+mn-ea"/>
                <a:cs typeface="+mn-cs"/>
              </a:rPr>
              <a:t>the operating system and beyond the scope of this book (see [STAL12] for a</a:t>
            </a:r>
          </a:p>
          <a:p>
            <a:r>
              <a:rPr lang="en-US" sz="1200" kern="1200" baseline="0" dirty="0" smtClean="0">
                <a:solidFill>
                  <a:schemeClr val="tx1"/>
                </a:solidFill>
                <a:latin typeface="Times New Roman" pitchFamily="-110" charset="0"/>
                <a:ea typeface="+mn-ea"/>
                <a:cs typeface="+mn-cs"/>
              </a:rPr>
              <a:t>discussion).</a:t>
            </a:r>
          </a:p>
          <a:p>
            <a:endParaRPr lang="en-US" sz="1200" kern="1200" baseline="0" dirty="0" smtClean="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1D245E4-CB43-F844-B5DA-3C7BAF45101A}"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5BBECF-5663-7E4B-A431-896C1B22399A}" type="slidenum">
              <a:rPr lang="en-US"/>
              <a:pPr/>
              <a:t>21</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multiple disks, there is a wide variety of ways in which the</a:t>
            </a:r>
          </a:p>
          <a:p>
            <a:r>
              <a:rPr lang="en-US" sz="1200" kern="1200" baseline="0" dirty="0" smtClean="0">
                <a:solidFill>
                  <a:schemeClr val="tx1"/>
                </a:solidFill>
                <a:latin typeface="Times New Roman" pitchFamily="-110" charset="0"/>
                <a:ea typeface="+mn-ea"/>
                <a:cs typeface="+mn-cs"/>
              </a:rPr>
              <a:t>data can be organized and in which redundancy can be added to improve reliability.</a:t>
            </a:r>
          </a:p>
          <a:p>
            <a:r>
              <a:rPr lang="en-US" sz="1200" kern="1200" baseline="0" dirty="0" smtClean="0">
                <a:solidFill>
                  <a:schemeClr val="tx1"/>
                </a:solidFill>
                <a:latin typeface="Times New Roman" pitchFamily="-110" charset="0"/>
                <a:ea typeface="+mn-ea"/>
                <a:cs typeface="+mn-cs"/>
              </a:rPr>
              <a:t>This could make it difficult to develop database schemes that are usable</a:t>
            </a:r>
          </a:p>
          <a:p>
            <a:r>
              <a:rPr lang="en-US" sz="1200" kern="1200" baseline="0" dirty="0" smtClean="0">
                <a:solidFill>
                  <a:schemeClr val="tx1"/>
                </a:solidFill>
                <a:latin typeface="Times New Roman" pitchFamily="-110" charset="0"/>
                <a:ea typeface="+mn-ea"/>
                <a:cs typeface="+mn-cs"/>
              </a:rPr>
              <a:t>on a number of platforms and operating systems. Fortunately, industry has</a:t>
            </a:r>
          </a:p>
          <a:p>
            <a:r>
              <a:rPr lang="en-US" sz="1200" kern="1200" baseline="0" dirty="0" smtClean="0">
                <a:solidFill>
                  <a:schemeClr val="tx1"/>
                </a:solidFill>
                <a:latin typeface="Times New Roman" pitchFamily="-110" charset="0"/>
                <a:ea typeface="+mn-ea"/>
                <a:cs typeface="+mn-cs"/>
              </a:rPr>
              <a:t>agreed on a standardized scheme for multiple-disk database design, known as</a:t>
            </a:r>
          </a:p>
          <a:p>
            <a:r>
              <a:rPr lang="en-US" sz="1200" kern="1200" baseline="0" dirty="0" smtClean="0">
                <a:solidFill>
                  <a:schemeClr val="tx1"/>
                </a:solidFill>
                <a:latin typeface="Times New Roman" pitchFamily="-110" charset="0"/>
                <a:ea typeface="+mn-ea"/>
                <a:cs typeface="+mn-cs"/>
              </a:rPr>
              <a:t>RAID (Redundant Array of Independent Disks). The RAID scheme consists</a:t>
            </a:r>
          </a:p>
          <a:p>
            <a:r>
              <a:rPr lang="en-US" sz="1200" kern="1200" baseline="0" dirty="0" smtClean="0">
                <a:solidFill>
                  <a:schemeClr val="tx1"/>
                </a:solidFill>
                <a:latin typeface="Times New Roman" pitchFamily="-110" charset="0"/>
                <a:ea typeface="+mn-ea"/>
                <a:cs typeface="+mn-cs"/>
              </a:rPr>
              <a:t>of seven levels, zero through six. These levels do not imply a hierarchical relationship</a:t>
            </a:r>
          </a:p>
          <a:p>
            <a:r>
              <a:rPr lang="en-US" sz="1200" kern="1200" baseline="0" dirty="0" smtClean="0">
                <a:solidFill>
                  <a:schemeClr val="tx1"/>
                </a:solidFill>
                <a:latin typeface="Times New Roman" pitchFamily="-110" charset="0"/>
                <a:ea typeface="+mn-ea"/>
                <a:cs typeface="+mn-cs"/>
              </a:rPr>
              <a:t>but designate different design architectures that share three common</a:t>
            </a:r>
          </a:p>
          <a:p>
            <a:r>
              <a:rPr lang="en-US" sz="1200" kern="1200" baseline="0" dirty="0" smtClean="0">
                <a:solidFill>
                  <a:schemeClr val="tx1"/>
                </a:solidFill>
                <a:latin typeface="Times New Roman" pitchFamily="-110" charset="0"/>
                <a:ea typeface="+mn-ea"/>
                <a:cs typeface="+mn-cs"/>
              </a:rPr>
              <a:t>characteristics:</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1. RAID is a set of physical disk drives viewed by the operating system as a single</a:t>
            </a:r>
          </a:p>
          <a:p>
            <a:r>
              <a:rPr lang="en-US" sz="1200" kern="1200" baseline="0" dirty="0" smtClean="0">
                <a:solidFill>
                  <a:schemeClr val="tx1"/>
                </a:solidFill>
                <a:latin typeface="Times New Roman" pitchFamily="-110" charset="0"/>
                <a:ea typeface="+mn-ea"/>
                <a:cs typeface="+mn-cs"/>
              </a:rPr>
              <a:t>logical drive.</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2. Data are distributed across the physical drives of an array in a scheme known</a:t>
            </a:r>
          </a:p>
          <a:p>
            <a:r>
              <a:rPr lang="en-US" sz="1200" kern="1200" baseline="0" dirty="0" smtClean="0">
                <a:solidFill>
                  <a:schemeClr val="tx1"/>
                </a:solidFill>
                <a:latin typeface="Times New Roman" pitchFamily="-110" charset="0"/>
                <a:ea typeface="+mn-ea"/>
                <a:cs typeface="+mn-cs"/>
              </a:rPr>
              <a:t>as striping, described subsequently.</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3. Redundant disk capacity is used to store parity information, which guarantees</a:t>
            </a:r>
          </a:p>
          <a:p>
            <a:r>
              <a:rPr lang="en-US" sz="1200" kern="1200" baseline="0" dirty="0" smtClean="0">
                <a:solidFill>
                  <a:schemeClr val="tx1"/>
                </a:solidFill>
                <a:latin typeface="Times New Roman" pitchFamily="-110" charset="0"/>
                <a:ea typeface="+mn-ea"/>
                <a:cs typeface="+mn-cs"/>
              </a:rPr>
              <a:t>data recoverability in case of a disk failure.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details of the second and third characteristics differ for the different RAID</a:t>
            </a:r>
          </a:p>
          <a:p>
            <a:r>
              <a:rPr lang="en-US" sz="1200" kern="1200" baseline="0" dirty="0" smtClean="0">
                <a:solidFill>
                  <a:schemeClr val="tx1"/>
                </a:solidFill>
                <a:latin typeface="Times New Roman" pitchFamily="-110" charset="0"/>
                <a:ea typeface="+mn-ea"/>
                <a:cs typeface="+mn-cs"/>
              </a:rPr>
              <a:t>levels. RAID 0 and RAID 1 do not support the third characteristic.</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D6CA8D-032B-EF4D-ADE1-BBAE35C05B9E}" type="slidenum">
              <a:rPr lang="en-US"/>
              <a:pPr/>
              <a:t>22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We now examine each of the RAID levels. Table 6.3 provides a rough guide</a:t>
            </a:r>
          </a:p>
          <a:p>
            <a:r>
              <a:rPr lang="en-US" sz="1200" kern="1200" baseline="0" dirty="0" smtClean="0">
                <a:solidFill>
                  <a:schemeClr val="tx1"/>
                </a:solidFill>
                <a:latin typeface="Times New Roman" pitchFamily="-110" charset="0"/>
                <a:ea typeface="+mn-ea"/>
                <a:cs typeface="+mn-cs"/>
              </a:rPr>
              <a:t>to the seven levels. In the table, I/O performance is shown both in terms of data</a:t>
            </a:r>
          </a:p>
          <a:p>
            <a:r>
              <a:rPr lang="en-US" sz="1200" kern="1200" baseline="0" dirty="0" smtClean="0">
                <a:solidFill>
                  <a:schemeClr val="tx1"/>
                </a:solidFill>
                <a:latin typeface="Times New Roman" pitchFamily="-110" charset="0"/>
                <a:ea typeface="+mn-ea"/>
                <a:cs typeface="+mn-cs"/>
              </a:rPr>
              <a:t>transfer capacity, or ability to move data, and I/O request rate, or ability to satisfy</a:t>
            </a:r>
          </a:p>
          <a:p>
            <a:r>
              <a:rPr lang="en-US" sz="1200" kern="1200" baseline="0" dirty="0" smtClean="0">
                <a:solidFill>
                  <a:schemeClr val="tx1"/>
                </a:solidFill>
                <a:latin typeface="Times New Roman" pitchFamily="-110" charset="0"/>
                <a:ea typeface="+mn-ea"/>
                <a:cs typeface="+mn-cs"/>
              </a:rPr>
              <a:t>I/O requests, since these RAID levels inherently perform differently relative</a:t>
            </a:r>
          </a:p>
          <a:p>
            <a:r>
              <a:rPr lang="en-US" sz="1200" kern="1200" baseline="0" dirty="0" smtClean="0">
                <a:solidFill>
                  <a:schemeClr val="tx1"/>
                </a:solidFill>
                <a:latin typeface="Times New Roman" pitchFamily="-110" charset="0"/>
                <a:ea typeface="+mn-ea"/>
                <a:cs typeface="+mn-cs"/>
              </a:rPr>
              <a:t>to these two metrics. Each RAID level’s strong point is highlighted by darker</a:t>
            </a:r>
          </a:p>
          <a:p>
            <a:r>
              <a:rPr lang="en-US" sz="1200" kern="1200" baseline="0" dirty="0" smtClean="0">
                <a:solidFill>
                  <a:schemeClr val="tx1"/>
                </a:solidFill>
                <a:latin typeface="Times New Roman" pitchFamily="-110" charset="0"/>
                <a:ea typeface="+mn-ea"/>
                <a:cs typeface="+mn-cs"/>
              </a:rPr>
              <a:t>shading.</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04403-97C8-424F-9205-9E80F543074F}" type="slidenum">
              <a:rPr lang="en-US"/>
              <a:pPr/>
              <a:t>4</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A disk is a circular </a:t>
            </a:r>
            <a:r>
              <a:rPr lang="en-US" sz="1200" b="1" kern="1200" baseline="0" dirty="0" smtClean="0">
                <a:solidFill>
                  <a:schemeClr val="tx1"/>
                </a:solidFill>
                <a:latin typeface="Times New Roman" pitchFamily="-110" charset="0"/>
                <a:ea typeface="+mn-ea"/>
                <a:cs typeface="+mn-cs"/>
              </a:rPr>
              <a:t>platter </a:t>
            </a:r>
            <a:r>
              <a:rPr lang="en-US" sz="1200" b="0" kern="1200" baseline="0" dirty="0" smtClean="0">
                <a:solidFill>
                  <a:schemeClr val="tx1"/>
                </a:solidFill>
                <a:latin typeface="Times New Roman" pitchFamily="-110" charset="0"/>
                <a:ea typeface="+mn-ea"/>
                <a:cs typeface="+mn-cs"/>
              </a:rPr>
              <a:t>constructed of nonmagnetic material, called the </a:t>
            </a:r>
            <a:r>
              <a:rPr lang="en-US" sz="1200" b="1" kern="1200" baseline="0" dirty="0" smtClean="0">
                <a:solidFill>
                  <a:schemeClr val="tx1"/>
                </a:solidFill>
                <a:latin typeface="Times New Roman" pitchFamily="-110" charset="0"/>
                <a:ea typeface="+mn-ea"/>
                <a:cs typeface="+mn-cs"/>
              </a:rPr>
              <a:t>substrate,</a:t>
            </a:r>
          </a:p>
          <a:p>
            <a:r>
              <a:rPr lang="en-US" sz="1200" kern="1200" baseline="0" dirty="0" smtClean="0">
                <a:solidFill>
                  <a:schemeClr val="tx1"/>
                </a:solidFill>
                <a:latin typeface="Times New Roman" pitchFamily="-110" charset="0"/>
                <a:ea typeface="+mn-ea"/>
                <a:cs typeface="+mn-cs"/>
              </a:rPr>
              <a:t>coated with a magnetizable material. Traditionally, the substrate has been an aluminum</a:t>
            </a:r>
          </a:p>
          <a:p>
            <a:r>
              <a:rPr lang="en-US" sz="1200" kern="1200" baseline="0" dirty="0" smtClean="0">
                <a:solidFill>
                  <a:schemeClr val="tx1"/>
                </a:solidFill>
                <a:latin typeface="Times New Roman" pitchFamily="-110" charset="0"/>
                <a:ea typeface="+mn-ea"/>
                <a:cs typeface="+mn-cs"/>
              </a:rPr>
              <a:t>or aluminum alloy material. More recently, glass substrates have been introduced.</a:t>
            </a:r>
          </a:p>
          <a:p>
            <a:r>
              <a:rPr lang="en-US" sz="1200" kern="1200" baseline="0" dirty="0" smtClean="0">
                <a:solidFill>
                  <a:schemeClr val="tx1"/>
                </a:solidFill>
                <a:latin typeface="Times New Roman" pitchFamily="-110" charset="0"/>
                <a:ea typeface="+mn-ea"/>
                <a:cs typeface="+mn-cs"/>
              </a:rPr>
              <a:t>The glass substrate has a number of benefits, including the following:</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Improvement in the uniformity of the magnetic film surface to increase disk</a:t>
            </a:r>
          </a:p>
          <a:p>
            <a:r>
              <a:rPr lang="en-US" sz="1200" kern="1200" baseline="0" dirty="0" smtClean="0">
                <a:solidFill>
                  <a:schemeClr val="tx1"/>
                </a:solidFill>
                <a:latin typeface="Times New Roman" pitchFamily="-110" charset="0"/>
                <a:ea typeface="+mn-ea"/>
                <a:cs typeface="+mn-cs"/>
              </a:rPr>
              <a:t>reliability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 significant reduction in overall surface defects to help reduce read-write errors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Ability to support lower fly heights (described subsequently)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Better stiffness to reduce disk dynamics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Greater ability to withstand shock and damage</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1F2779-CA6D-3B41-A858-EC3911333370}" type="slidenum">
              <a:rPr lang="en-US"/>
              <a:pPr/>
              <a:t>23</a:t>
            </a:fld>
            <a:endParaRPr lang="en-US" dirty="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Figure 6.8 illustrates the use of the seven RAID schemes to support a</a:t>
            </a:r>
          </a:p>
          <a:p>
            <a:r>
              <a:rPr lang="en-US" sz="1200" kern="1200" baseline="0" dirty="0" smtClean="0">
                <a:solidFill>
                  <a:schemeClr val="tx1"/>
                </a:solidFill>
                <a:latin typeface="Times New Roman" pitchFamily="-110" charset="0"/>
                <a:ea typeface="+mn-ea"/>
                <a:cs typeface="+mn-cs"/>
              </a:rPr>
              <a:t>data capacity requiring four disks with no redundancy. The figures highlight the</a:t>
            </a:r>
          </a:p>
          <a:p>
            <a:r>
              <a:rPr lang="en-US" sz="1200" kern="1200" baseline="0" dirty="0" smtClean="0">
                <a:solidFill>
                  <a:schemeClr val="tx1"/>
                </a:solidFill>
                <a:latin typeface="Times New Roman" pitchFamily="-110" charset="0"/>
                <a:ea typeface="+mn-ea"/>
                <a:cs typeface="+mn-cs"/>
              </a:rPr>
              <a:t>layout of user data and redundant data and indicates the relative storage requirements</a:t>
            </a:r>
          </a:p>
          <a:p>
            <a:r>
              <a:rPr lang="en-US" sz="1200" kern="1200" baseline="0" dirty="0" smtClean="0">
                <a:solidFill>
                  <a:schemeClr val="tx1"/>
                </a:solidFill>
                <a:latin typeface="Times New Roman" pitchFamily="-110" charset="0"/>
                <a:ea typeface="+mn-ea"/>
                <a:cs typeface="+mn-cs"/>
              </a:rPr>
              <a:t>of the various levels. We refer to these figures throughout the following</a:t>
            </a:r>
          </a:p>
          <a:p>
            <a:r>
              <a:rPr lang="en-US" sz="1200" kern="1200" baseline="0" dirty="0" smtClean="0">
                <a:solidFill>
                  <a:schemeClr val="tx1"/>
                </a:solidFill>
                <a:latin typeface="Times New Roman" pitchFamily="-110" charset="0"/>
                <a:ea typeface="+mn-ea"/>
                <a:cs typeface="+mn-cs"/>
              </a:rPr>
              <a:t>discussion.</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1F2779-CA6D-3B41-A858-EC3911333370}" type="slidenum">
              <a:rPr lang="en-US"/>
              <a:pPr/>
              <a:t>24</a:t>
            </a:fld>
            <a:endParaRPr lang="en-US" dirty="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Figure 6.8 continued.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But RAID 0, as with all of the RAID levels, goes further than simply distributing</a:t>
            </a:r>
          </a:p>
          <a:p>
            <a:r>
              <a:rPr lang="en-US" sz="1200" kern="1200" baseline="0" dirty="0" smtClean="0">
                <a:solidFill>
                  <a:schemeClr val="tx1"/>
                </a:solidFill>
                <a:latin typeface="Times New Roman" pitchFamily="-110" charset="0"/>
                <a:ea typeface="+mn-ea"/>
                <a:cs typeface="+mn-cs"/>
              </a:rPr>
              <a:t>the data across a disk array: The data are </a:t>
            </a:r>
            <a:r>
              <a:rPr lang="en-US" sz="1200" i="1" kern="1200" baseline="0" dirty="0" smtClean="0">
                <a:solidFill>
                  <a:schemeClr val="tx1"/>
                </a:solidFill>
                <a:latin typeface="Times New Roman" pitchFamily="-110" charset="0"/>
                <a:ea typeface="+mn-ea"/>
                <a:cs typeface="+mn-cs"/>
              </a:rPr>
              <a:t>striped </a:t>
            </a:r>
            <a:r>
              <a:rPr lang="en-US" sz="1200" i="0" kern="1200" baseline="0" dirty="0" smtClean="0">
                <a:solidFill>
                  <a:schemeClr val="tx1"/>
                </a:solidFill>
                <a:latin typeface="Times New Roman" pitchFamily="-110" charset="0"/>
                <a:ea typeface="+mn-ea"/>
                <a:cs typeface="+mn-cs"/>
              </a:rPr>
              <a:t>across the available disks. This is</a:t>
            </a:r>
          </a:p>
          <a:p>
            <a:r>
              <a:rPr lang="en-US" sz="1200" kern="1200" baseline="0" dirty="0" smtClean="0">
                <a:solidFill>
                  <a:schemeClr val="tx1"/>
                </a:solidFill>
                <a:latin typeface="Times New Roman" pitchFamily="-110" charset="0"/>
                <a:ea typeface="+mn-ea"/>
                <a:cs typeface="+mn-cs"/>
              </a:rPr>
              <a:t>best understood by considering Figure 6.9. All of the user and system data are viewed</a:t>
            </a:r>
          </a:p>
          <a:p>
            <a:r>
              <a:rPr lang="en-US" sz="1200" kern="1200" baseline="0" dirty="0" smtClean="0">
                <a:solidFill>
                  <a:schemeClr val="tx1"/>
                </a:solidFill>
                <a:latin typeface="Times New Roman" pitchFamily="-110" charset="0"/>
                <a:ea typeface="+mn-ea"/>
                <a:cs typeface="+mn-cs"/>
              </a:rPr>
              <a:t>as being stored on a logical disk. The logical disk is divided into strips; these strips</a:t>
            </a:r>
          </a:p>
          <a:p>
            <a:r>
              <a:rPr lang="en-US" sz="1200" kern="1200" baseline="0" dirty="0" smtClean="0">
                <a:solidFill>
                  <a:schemeClr val="tx1"/>
                </a:solidFill>
                <a:latin typeface="Times New Roman" pitchFamily="-110" charset="0"/>
                <a:ea typeface="+mn-ea"/>
                <a:cs typeface="+mn-cs"/>
              </a:rPr>
              <a:t>may be physical blocks, sectors, or some other unit. The strips are mapped round</a:t>
            </a:r>
          </a:p>
          <a:p>
            <a:r>
              <a:rPr lang="en-US" sz="1200" kern="1200" baseline="0" dirty="0" smtClean="0">
                <a:solidFill>
                  <a:schemeClr val="tx1"/>
                </a:solidFill>
                <a:latin typeface="Times New Roman" pitchFamily="-110" charset="0"/>
                <a:ea typeface="+mn-ea"/>
                <a:cs typeface="+mn-cs"/>
              </a:rPr>
              <a:t>robin to consecutive physical disks in the RAID array. A set of logically consecutive</a:t>
            </a:r>
          </a:p>
          <a:p>
            <a:r>
              <a:rPr lang="en-US" sz="1200" kern="1200" baseline="0" dirty="0" smtClean="0">
                <a:solidFill>
                  <a:schemeClr val="tx1"/>
                </a:solidFill>
                <a:latin typeface="Times New Roman" pitchFamily="-110" charset="0"/>
                <a:ea typeface="+mn-ea"/>
                <a:cs typeface="+mn-cs"/>
              </a:rPr>
              <a:t>strips that maps exactly one strip to each array member is referred to as a </a:t>
            </a:r>
            <a:r>
              <a:rPr lang="en-US" sz="1200" b="1" kern="1200" baseline="0" dirty="0" smtClean="0">
                <a:solidFill>
                  <a:schemeClr val="tx1"/>
                </a:solidFill>
                <a:latin typeface="Times New Roman" pitchFamily="-110" charset="0"/>
                <a:ea typeface="+mn-ea"/>
                <a:cs typeface="+mn-cs"/>
              </a:rPr>
              <a:t>stripe.</a:t>
            </a:r>
          </a:p>
          <a:p>
            <a:r>
              <a:rPr lang="en-US" sz="1200" kern="1200" baseline="0" dirty="0" smtClean="0">
                <a:solidFill>
                  <a:schemeClr val="tx1"/>
                </a:solidFill>
                <a:latin typeface="Times New Roman" pitchFamily="-110" charset="0"/>
                <a:ea typeface="+mn-ea"/>
                <a:cs typeface="+mn-cs"/>
              </a:rPr>
              <a:t>In an </a:t>
            </a:r>
            <a:r>
              <a:rPr lang="en-US" sz="1200" i="1" kern="1200" baseline="0" dirty="0" smtClean="0">
                <a:solidFill>
                  <a:schemeClr val="tx1"/>
                </a:solidFill>
                <a:latin typeface="Times New Roman" pitchFamily="-110" charset="0"/>
                <a:ea typeface="+mn-ea"/>
                <a:cs typeface="+mn-cs"/>
              </a:rPr>
              <a:t>n-disk </a:t>
            </a:r>
            <a:r>
              <a:rPr lang="en-US" sz="1200" i="0" kern="1200" baseline="0" dirty="0" smtClean="0">
                <a:solidFill>
                  <a:schemeClr val="tx1"/>
                </a:solidFill>
                <a:latin typeface="Times New Roman" pitchFamily="-110" charset="0"/>
                <a:ea typeface="+mn-ea"/>
                <a:cs typeface="+mn-cs"/>
              </a:rPr>
              <a:t>array, the first </a:t>
            </a:r>
            <a:r>
              <a:rPr lang="en-US" sz="1200" i="1" kern="1200" baseline="0" dirty="0" smtClean="0">
                <a:solidFill>
                  <a:schemeClr val="tx1"/>
                </a:solidFill>
                <a:latin typeface="Times New Roman" pitchFamily="-110" charset="0"/>
                <a:ea typeface="+mn-ea"/>
                <a:cs typeface="+mn-cs"/>
              </a:rPr>
              <a:t>n logical strips </a:t>
            </a:r>
            <a:r>
              <a:rPr lang="en-US" sz="1200" i="0" kern="1200" baseline="0" dirty="0" smtClean="0">
                <a:solidFill>
                  <a:schemeClr val="tx1"/>
                </a:solidFill>
                <a:latin typeface="Times New Roman" pitchFamily="-110" charset="0"/>
                <a:ea typeface="+mn-ea"/>
                <a:cs typeface="+mn-cs"/>
              </a:rPr>
              <a:t>are physically stored as the first strip on</a:t>
            </a:r>
          </a:p>
          <a:p>
            <a:r>
              <a:rPr lang="en-US" sz="1200" kern="1200" baseline="0" dirty="0" smtClean="0">
                <a:solidFill>
                  <a:schemeClr val="tx1"/>
                </a:solidFill>
                <a:latin typeface="Times New Roman" pitchFamily="-110" charset="0"/>
                <a:ea typeface="+mn-ea"/>
                <a:cs typeface="+mn-cs"/>
              </a:rPr>
              <a:t>each of the </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disks, forming the first stripe</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the second </a:t>
            </a:r>
            <a:r>
              <a:rPr lang="en-US" sz="1200" i="1" kern="1200" baseline="0" dirty="0" smtClean="0">
                <a:solidFill>
                  <a:schemeClr val="tx1"/>
                </a:solidFill>
                <a:latin typeface="Times New Roman" pitchFamily="-110" charset="0"/>
                <a:ea typeface="+mn-ea"/>
                <a:cs typeface="+mn-cs"/>
              </a:rPr>
              <a:t>n strips </a:t>
            </a:r>
            <a:r>
              <a:rPr lang="en-US" sz="1200" i="0" kern="1200" baseline="0" dirty="0" smtClean="0">
                <a:solidFill>
                  <a:schemeClr val="tx1"/>
                </a:solidFill>
                <a:latin typeface="Times New Roman" pitchFamily="-110" charset="0"/>
                <a:ea typeface="+mn-ea"/>
                <a:cs typeface="+mn-cs"/>
              </a:rPr>
              <a:t>are distributed as the</a:t>
            </a:r>
          </a:p>
          <a:p>
            <a:r>
              <a:rPr lang="en-US" sz="1200" kern="1200" baseline="0" dirty="0" smtClean="0">
                <a:solidFill>
                  <a:schemeClr val="tx1"/>
                </a:solidFill>
                <a:latin typeface="Times New Roman" pitchFamily="-110" charset="0"/>
                <a:ea typeface="+mn-ea"/>
                <a:cs typeface="+mn-cs"/>
              </a:rPr>
              <a:t>second strips on each disk; and so on. The advantage of this layout is that if a single</a:t>
            </a:r>
          </a:p>
          <a:p>
            <a:r>
              <a:rPr lang="en-US" sz="1200" kern="1200" baseline="0" dirty="0" smtClean="0">
                <a:solidFill>
                  <a:schemeClr val="tx1"/>
                </a:solidFill>
                <a:latin typeface="Times New Roman" pitchFamily="-110" charset="0"/>
                <a:ea typeface="+mn-ea"/>
                <a:cs typeface="+mn-cs"/>
              </a:rPr>
              <a:t>I/O request consists of multiple logically contiguous strips, then up to </a:t>
            </a:r>
            <a:r>
              <a:rPr lang="en-US" sz="1200" i="1" kern="1200" baseline="0" dirty="0" smtClean="0">
                <a:solidFill>
                  <a:schemeClr val="tx1"/>
                </a:solidFill>
                <a:latin typeface="Times New Roman" pitchFamily="-110" charset="0"/>
                <a:ea typeface="+mn-ea"/>
                <a:cs typeface="+mn-cs"/>
              </a:rPr>
              <a:t>n strips for</a:t>
            </a:r>
          </a:p>
          <a:p>
            <a:r>
              <a:rPr lang="en-US" sz="1200" kern="1200" baseline="0" dirty="0" smtClean="0">
                <a:solidFill>
                  <a:schemeClr val="tx1"/>
                </a:solidFill>
                <a:latin typeface="Times New Roman" pitchFamily="-110" charset="0"/>
                <a:ea typeface="+mn-ea"/>
                <a:cs typeface="+mn-cs"/>
              </a:rPr>
              <a:t>that request can be handled in parallel, greatly reducing the I/O transfer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6.9 indicates the use of array management software to map between</a:t>
            </a:r>
          </a:p>
          <a:p>
            <a:r>
              <a:rPr lang="en-US" sz="1200" kern="1200" baseline="0" dirty="0" smtClean="0">
                <a:solidFill>
                  <a:schemeClr val="tx1"/>
                </a:solidFill>
                <a:latin typeface="Times New Roman" pitchFamily="-110" charset="0"/>
                <a:ea typeface="+mn-ea"/>
                <a:cs typeface="+mn-cs"/>
              </a:rPr>
              <a:t>logical and physical disk space. This software may execute either in the disk subsystem</a:t>
            </a:r>
          </a:p>
          <a:p>
            <a:r>
              <a:rPr lang="en-US" sz="1200" kern="1200" baseline="0" dirty="0" smtClean="0">
                <a:solidFill>
                  <a:schemeClr val="tx1"/>
                </a:solidFill>
                <a:latin typeface="Times New Roman" pitchFamily="-110" charset="0"/>
                <a:ea typeface="+mn-ea"/>
                <a:cs typeface="+mn-cs"/>
              </a:rPr>
              <a:t>or in a host computer.</a:t>
            </a:r>
            <a:endParaRPr lang="en-US" i="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A0D3B-CC43-744C-8A13-8978A16C061F}" type="slidenum">
              <a:rPr lang="en-US"/>
              <a:pPr/>
              <a:t>26</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performance of any of the</a:t>
            </a:r>
          </a:p>
          <a:p>
            <a:r>
              <a:rPr lang="en-US" sz="1200" kern="1200" baseline="0" dirty="0" smtClean="0">
                <a:solidFill>
                  <a:schemeClr val="tx1"/>
                </a:solidFill>
                <a:latin typeface="Times New Roman" pitchFamily="-110" charset="0"/>
                <a:ea typeface="+mn-ea"/>
                <a:cs typeface="+mn-cs"/>
              </a:rPr>
              <a:t>RAID levels depends critically on the request patterns of the host system and on</a:t>
            </a:r>
          </a:p>
          <a:p>
            <a:r>
              <a:rPr lang="en-US" sz="1200" kern="1200" baseline="0" dirty="0" smtClean="0">
                <a:solidFill>
                  <a:schemeClr val="tx1"/>
                </a:solidFill>
                <a:latin typeface="Times New Roman" pitchFamily="-110" charset="0"/>
                <a:ea typeface="+mn-ea"/>
                <a:cs typeface="+mn-cs"/>
              </a:rPr>
              <a:t>the layout of the data. These issues can be most clearly addressed in RAID 0, where</a:t>
            </a:r>
          </a:p>
          <a:p>
            <a:r>
              <a:rPr lang="en-US" sz="1200" kern="1200" baseline="0" dirty="0" smtClean="0">
                <a:solidFill>
                  <a:schemeClr val="tx1"/>
                </a:solidFill>
                <a:latin typeface="Times New Roman" pitchFamily="-110" charset="0"/>
                <a:ea typeface="+mn-ea"/>
                <a:cs typeface="+mn-cs"/>
              </a:rPr>
              <a:t>the impact of redundancy does not interfere with the analysis. First, let us consider</a:t>
            </a:r>
          </a:p>
          <a:p>
            <a:r>
              <a:rPr lang="en-US" sz="1200" kern="1200" baseline="0" dirty="0" smtClean="0">
                <a:solidFill>
                  <a:schemeClr val="tx1"/>
                </a:solidFill>
                <a:latin typeface="Times New Roman" pitchFamily="-110" charset="0"/>
                <a:ea typeface="+mn-ea"/>
                <a:cs typeface="+mn-cs"/>
              </a:rPr>
              <a:t>the use of RAID 0 to achieve a high data transfer rate. For applications to experience</a:t>
            </a:r>
          </a:p>
          <a:p>
            <a:r>
              <a:rPr lang="en-US" sz="1200" kern="1200" baseline="0" dirty="0" smtClean="0">
                <a:solidFill>
                  <a:schemeClr val="tx1"/>
                </a:solidFill>
                <a:latin typeface="Times New Roman" pitchFamily="-110" charset="0"/>
                <a:ea typeface="+mn-ea"/>
                <a:cs typeface="+mn-cs"/>
              </a:rPr>
              <a:t>a high transfer rate, two requirements must be met. First, a high transfer capacity</a:t>
            </a:r>
          </a:p>
          <a:p>
            <a:r>
              <a:rPr lang="en-US" sz="1200" kern="1200" baseline="0" dirty="0" smtClean="0">
                <a:solidFill>
                  <a:schemeClr val="tx1"/>
                </a:solidFill>
                <a:latin typeface="Times New Roman" pitchFamily="-110" charset="0"/>
                <a:ea typeface="+mn-ea"/>
                <a:cs typeface="+mn-cs"/>
              </a:rPr>
              <a:t>must exist along the entire path between host memory and the individual disk drives.</a:t>
            </a:r>
          </a:p>
          <a:p>
            <a:r>
              <a:rPr lang="en-US" sz="1200" kern="1200" baseline="0" dirty="0" smtClean="0">
                <a:solidFill>
                  <a:schemeClr val="tx1"/>
                </a:solidFill>
                <a:latin typeface="Times New Roman" pitchFamily="-110" charset="0"/>
                <a:ea typeface="+mn-ea"/>
                <a:cs typeface="+mn-cs"/>
              </a:rPr>
              <a:t>This includes internal controller buses, host system I/O buses, I/O adapters, and host</a:t>
            </a:r>
          </a:p>
          <a:p>
            <a:r>
              <a:rPr lang="en-US" sz="1200" kern="1200" baseline="0" dirty="0" smtClean="0">
                <a:solidFill>
                  <a:schemeClr val="tx1"/>
                </a:solidFill>
                <a:latin typeface="Times New Roman" pitchFamily="-110" charset="0"/>
                <a:ea typeface="+mn-ea"/>
                <a:cs typeface="+mn-cs"/>
              </a:rPr>
              <a:t>memory buses.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second requirement is that the application must make I/O requests that</a:t>
            </a:r>
          </a:p>
          <a:p>
            <a:r>
              <a:rPr lang="en-US" sz="1200" kern="1200" baseline="0" dirty="0" smtClean="0">
                <a:solidFill>
                  <a:schemeClr val="tx1"/>
                </a:solidFill>
                <a:latin typeface="Times New Roman" pitchFamily="-110" charset="0"/>
                <a:ea typeface="+mn-ea"/>
                <a:cs typeface="+mn-cs"/>
              </a:rPr>
              <a:t>drive the disk array efficiently. This requirement is met if the typical request is for</a:t>
            </a:r>
          </a:p>
          <a:p>
            <a:r>
              <a:rPr lang="en-US" sz="1200" kern="1200" baseline="0" dirty="0" smtClean="0">
                <a:solidFill>
                  <a:schemeClr val="tx1"/>
                </a:solidFill>
                <a:latin typeface="Times New Roman" pitchFamily="-110" charset="0"/>
                <a:ea typeface="+mn-ea"/>
                <a:cs typeface="+mn-cs"/>
              </a:rPr>
              <a:t>large amounts of logically contiguous data, compared to the size of a strip. In this</a:t>
            </a:r>
          </a:p>
          <a:p>
            <a:r>
              <a:rPr lang="en-US" sz="1200" kern="1200" baseline="0" dirty="0" smtClean="0">
                <a:solidFill>
                  <a:schemeClr val="tx1"/>
                </a:solidFill>
                <a:latin typeface="Times New Roman" pitchFamily="-110" charset="0"/>
                <a:ea typeface="+mn-ea"/>
                <a:cs typeface="+mn-cs"/>
              </a:rPr>
              <a:t>case, a single I/O request involves the parallel transfer of data from multiple disks,</a:t>
            </a:r>
          </a:p>
          <a:p>
            <a:r>
              <a:rPr lang="en-US" sz="1200" kern="1200" baseline="0" dirty="0" smtClean="0">
                <a:solidFill>
                  <a:schemeClr val="tx1"/>
                </a:solidFill>
                <a:latin typeface="Times New Roman" pitchFamily="-110" charset="0"/>
                <a:ea typeface="+mn-ea"/>
                <a:cs typeface="+mn-cs"/>
              </a:rPr>
              <a:t>increasing the effective transfer rate compared to a single-disk transfer.</a:t>
            </a:r>
          </a:p>
          <a:p>
            <a:endParaRPr lang="en-US" sz="1200" b="0" i="0" kern="1200" baseline="0" dirty="0" smtClean="0">
              <a:solidFill>
                <a:schemeClr val="tx1"/>
              </a:solidFill>
              <a:latin typeface="Times New Roman" pitchFamily="-110" charset="0"/>
              <a:ea typeface="+mn-ea"/>
              <a:cs typeface="+mn-cs"/>
            </a:endParaRPr>
          </a:p>
          <a:p>
            <a:r>
              <a:rPr lang="en-US" sz="1200" b="0" i="0" kern="1200" baseline="0" dirty="0" smtClean="0">
                <a:solidFill>
                  <a:schemeClr val="tx1"/>
                </a:solidFill>
                <a:latin typeface="Times New Roman" pitchFamily="-110" charset="0"/>
                <a:ea typeface="+mn-ea"/>
                <a:cs typeface="+mn-cs"/>
              </a:rPr>
              <a:t>In a transaction-oriented environment, </a:t>
            </a:r>
            <a:r>
              <a:rPr lang="en-US" sz="1200" kern="1200" baseline="0" dirty="0" smtClean="0">
                <a:solidFill>
                  <a:schemeClr val="tx1"/>
                </a:solidFill>
                <a:latin typeface="Times New Roman" pitchFamily="-110" charset="0"/>
                <a:ea typeface="+mn-ea"/>
                <a:cs typeface="+mn-cs"/>
              </a:rPr>
              <a:t>the user is typically more concerned with </a:t>
            </a:r>
          </a:p>
          <a:p>
            <a:r>
              <a:rPr lang="en-US" sz="1200" kern="1200" baseline="0" dirty="0" smtClean="0">
                <a:solidFill>
                  <a:schemeClr val="tx1"/>
                </a:solidFill>
                <a:latin typeface="Times New Roman" pitchFamily="-110" charset="0"/>
                <a:ea typeface="+mn-ea"/>
                <a:cs typeface="+mn-cs"/>
              </a:rPr>
              <a:t>response time than with transfer rate. For</a:t>
            </a:r>
          </a:p>
          <a:p>
            <a:r>
              <a:rPr lang="en-US" sz="1200" kern="1200" baseline="0" dirty="0" smtClean="0">
                <a:solidFill>
                  <a:schemeClr val="tx1"/>
                </a:solidFill>
                <a:latin typeface="Times New Roman" pitchFamily="-110" charset="0"/>
                <a:ea typeface="+mn-ea"/>
                <a:cs typeface="+mn-cs"/>
              </a:rPr>
              <a:t>an individual I/O request for a small amount of data, the I/O time is dominated by the</a:t>
            </a:r>
          </a:p>
          <a:p>
            <a:r>
              <a:rPr lang="en-US" sz="1200" kern="1200" baseline="0" dirty="0" smtClean="0">
                <a:solidFill>
                  <a:schemeClr val="tx1"/>
                </a:solidFill>
                <a:latin typeface="Times New Roman" pitchFamily="-110" charset="0"/>
                <a:ea typeface="+mn-ea"/>
                <a:cs typeface="+mn-cs"/>
              </a:rPr>
              <a:t>motion of the disk heads (seek time) and the movement of the disk (rotational latency).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a transaction environment, there may be hundreds of I/O requests per second.</a:t>
            </a:r>
          </a:p>
          <a:p>
            <a:r>
              <a:rPr lang="en-US" sz="1200" kern="1200" baseline="0" dirty="0" smtClean="0">
                <a:solidFill>
                  <a:schemeClr val="tx1"/>
                </a:solidFill>
                <a:latin typeface="Times New Roman" pitchFamily="-110" charset="0"/>
                <a:ea typeface="+mn-ea"/>
                <a:cs typeface="+mn-cs"/>
              </a:rPr>
              <a:t>A disk array can provide high I/O execution rates by balancing the I/O load</a:t>
            </a:r>
          </a:p>
          <a:p>
            <a:r>
              <a:rPr lang="en-US" sz="1200" kern="1200" baseline="0" dirty="0" smtClean="0">
                <a:solidFill>
                  <a:schemeClr val="tx1"/>
                </a:solidFill>
                <a:latin typeface="Times New Roman" pitchFamily="-110" charset="0"/>
                <a:ea typeface="+mn-ea"/>
                <a:cs typeface="+mn-cs"/>
              </a:rPr>
              <a:t>across multiple disks. Effective load balancing is achieved only if there are typically</a:t>
            </a:r>
          </a:p>
          <a:p>
            <a:r>
              <a:rPr lang="en-US" sz="1200" kern="1200" baseline="0" dirty="0" smtClean="0">
                <a:solidFill>
                  <a:schemeClr val="tx1"/>
                </a:solidFill>
                <a:latin typeface="Times New Roman" pitchFamily="-110" charset="0"/>
                <a:ea typeface="+mn-ea"/>
                <a:cs typeface="+mn-cs"/>
              </a:rPr>
              <a:t>multiple I/O requests outstanding. This, in turn, implies that there are multiple independent</a:t>
            </a:r>
          </a:p>
          <a:p>
            <a:r>
              <a:rPr lang="en-US" sz="1200" kern="1200" baseline="0" dirty="0" smtClean="0">
                <a:solidFill>
                  <a:schemeClr val="tx1"/>
                </a:solidFill>
                <a:latin typeface="Times New Roman" pitchFamily="-110" charset="0"/>
                <a:ea typeface="+mn-ea"/>
                <a:cs typeface="+mn-cs"/>
              </a:rPr>
              <a:t>applications or a single transaction-oriented application that is capable of</a:t>
            </a:r>
          </a:p>
          <a:p>
            <a:r>
              <a:rPr lang="en-US" sz="1200" kern="1200" baseline="0" dirty="0" smtClean="0">
                <a:solidFill>
                  <a:schemeClr val="tx1"/>
                </a:solidFill>
                <a:latin typeface="Times New Roman" pitchFamily="-110" charset="0"/>
                <a:ea typeface="+mn-ea"/>
                <a:cs typeface="+mn-cs"/>
              </a:rPr>
              <a:t>multiple asynchronous I/O requests. The performance will also be influenced by the</a:t>
            </a:r>
          </a:p>
          <a:p>
            <a:r>
              <a:rPr lang="en-US" sz="1200" kern="1200" baseline="0" dirty="0" smtClean="0">
                <a:solidFill>
                  <a:schemeClr val="tx1"/>
                </a:solidFill>
                <a:latin typeface="Times New Roman" pitchFamily="-110" charset="0"/>
                <a:ea typeface="+mn-ea"/>
                <a:cs typeface="+mn-cs"/>
              </a:rPr>
              <a:t>strip size. If the strip size is relatively large, so that a single I/O request only involves</a:t>
            </a:r>
          </a:p>
          <a:p>
            <a:r>
              <a:rPr lang="en-US" sz="1200" kern="1200" baseline="0" dirty="0" smtClean="0">
                <a:solidFill>
                  <a:schemeClr val="tx1"/>
                </a:solidFill>
                <a:latin typeface="Times New Roman" pitchFamily="-110" charset="0"/>
                <a:ea typeface="+mn-ea"/>
                <a:cs typeface="+mn-cs"/>
              </a:rPr>
              <a:t>a single disk access, then multiple waiting I/O requests can be handled in parallel,</a:t>
            </a:r>
          </a:p>
          <a:p>
            <a:r>
              <a:rPr lang="en-US" sz="1200" kern="1200" baseline="0" dirty="0" smtClean="0">
                <a:solidFill>
                  <a:schemeClr val="tx1"/>
                </a:solidFill>
                <a:latin typeface="Times New Roman" pitchFamily="-110" charset="0"/>
                <a:ea typeface="+mn-ea"/>
                <a:cs typeface="+mn-cs"/>
              </a:rPr>
              <a:t>reducing the queuing time for each request.</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Times New Roman" pitchFamily="-110" charset="0"/>
                <a:ea typeface="+mn-ea"/>
                <a:cs typeface="+mn-cs"/>
              </a:rPr>
              <a:t>RAID 1 differs from RAID levels 2 through 6 in the way in which redundancy is</a:t>
            </a:r>
          </a:p>
          <a:p>
            <a:r>
              <a:rPr lang="en-US" sz="1200" kern="1200" baseline="0" dirty="0" smtClean="0">
                <a:solidFill>
                  <a:schemeClr val="tx1"/>
                </a:solidFill>
                <a:latin typeface="Times New Roman" pitchFamily="-110" charset="0"/>
                <a:ea typeface="+mn-ea"/>
                <a:cs typeface="+mn-cs"/>
              </a:rPr>
              <a:t>achieved. In these other RAID schemes, some form of parity calculation is used to</a:t>
            </a:r>
          </a:p>
          <a:p>
            <a:r>
              <a:rPr lang="en-US" sz="1200" kern="1200" baseline="0" dirty="0" smtClean="0">
                <a:solidFill>
                  <a:schemeClr val="tx1"/>
                </a:solidFill>
                <a:latin typeface="Times New Roman" pitchFamily="-110" charset="0"/>
                <a:ea typeface="+mn-ea"/>
                <a:cs typeface="+mn-cs"/>
              </a:rPr>
              <a:t>introduce redundancy, whereas in RAID 1, redundancy is achieved by the simple</a:t>
            </a:r>
          </a:p>
          <a:p>
            <a:r>
              <a:rPr lang="en-US" sz="1200" kern="1200" baseline="0" dirty="0" smtClean="0">
                <a:solidFill>
                  <a:schemeClr val="tx1"/>
                </a:solidFill>
                <a:latin typeface="Times New Roman" pitchFamily="-110" charset="0"/>
                <a:ea typeface="+mn-ea"/>
                <a:cs typeface="+mn-cs"/>
              </a:rPr>
              <a:t>expedient of duplicating all the data. As Figure 6.8b shows, data striping is used, as</a:t>
            </a:r>
          </a:p>
          <a:p>
            <a:r>
              <a:rPr lang="en-US" sz="1200" kern="1200" baseline="0" dirty="0" smtClean="0">
                <a:solidFill>
                  <a:schemeClr val="tx1"/>
                </a:solidFill>
                <a:latin typeface="Times New Roman" pitchFamily="-110" charset="0"/>
                <a:ea typeface="+mn-ea"/>
                <a:cs typeface="+mn-cs"/>
              </a:rPr>
              <a:t>in RAID 0. But in this case, each logical strip is mapped to two separate physical</a:t>
            </a:r>
          </a:p>
          <a:p>
            <a:r>
              <a:rPr lang="en-US" sz="1200" kern="1200" baseline="0" dirty="0" smtClean="0">
                <a:solidFill>
                  <a:schemeClr val="tx1"/>
                </a:solidFill>
                <a:latin typeface="Times New Roman" pitchFamily="-110" charset="0"/>
                <a:ea typeface="+mn-ea"/>
                <a:cs typeface="+mn-cs"/>
              </a:rPr>
              <a:t>disks so that every disk in the array has a mirror disk that contains the same data.</a:t>
            </a:r>
          </a:p>
          <a:p>
            <a:r>
              <a:rPr lang="en-US" sz="1200" kern="1200" baseline="0" dirty="0" smtClean="0">
                <a:solidFill>
                  <a:schemeClr val="tx1"/>
                </a:solidFill>
                <a:latin typeface="Times New Roman" pitchFamily="-110" charset="0"/>
                <a:ea typeface="+mn-ea"/>
                <a:cs typeface="+mn-cs"/>
              </a:rPr>
              <a:t>RAID 1 can also be implemented without data striping, though this is less common.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There are a number of positive aspects to the RAID 1 organization:</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1. A read request can be serviced by either of the two disks that contains the requested</a:t>
            </a:r>
          </a:p>
          <a:p>
            <a:r>
              <a:rPr lang="en-US" sz="1200" kern="1200" baseline="0" dirty="0" smtClean="0">
                <a:solidFill>
                  <a:schemeClr val="tx1"/>
                </a:solidFill>
                <a:latin typeface="Times New Roman" pitchFamily="-110" charset="0"/>
                <a:ea typeface="+mn-ea"/>
                <a:cs typeface="+mn-cs"/>
              </a:rPr>
              <a:t>data, whichever one involves the minimum seek time plus rotational</a:t>
            </a:r>
          </a:p>
          <a:p>
            <a:r>
              <a:rPr lang="en-US" sz="1200" kern="1200" baseline="0" dirty="0" smtClean="0">
                <a:solidFill>
                  <a:schemeClr val="tx1"/>
                </a:solidFill>
                <a:latin typeface="Times New Roman" pitchFamily="-110" charset="0"/>
                <a:ea typeface="+mn-ea"/>
                <a:cs typeface="+mn-cs"/>
              </a:rPr>
              <a:t>latency.</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2. A write request requires that both corresponding strips be updated, but this</a:t>
            </a:r>
          </a:p>
          <a:p>
            <a:r>
              <a:rPr lang="en-US" sz="1200" kern="1200" baseline="0" dirty="0" smtClean="0">
                <a:solidFill>
                  <a:schemeClr val="tx1"/>
                </a:solidFill>
                <a:latin typeface="Times New Roman" pitchFamily="-110" charset="0"/>
                <a:ea typeface="+mn-ea"/>
                <a:cs typeface="+mn-cs"/>
              </a:rPr>
              <a:t>can be done in parallel. Thus, the write performance is dictated by the slower</a:t>
            </a:r>
          </a:p>
          <a:p>
            <a:r>
              <a:rPr lang="en-US" sz="1200" kern="1200" baseline="0" dirty="0" smtClean="0">
                <a:solidFill>
                  <a:schemeClr val="tx1"/>
                </a:solidFill>
                <a:latin typeface="Times New Roman" pitchFamily="-110" charset="0"/>
                <a:ea typeface="+mn-ea"/>
                <a:cs typeface="+mn-cs"/>
              </a:rPr>
              <a:t>of the two writes (i.e., the one that involves the larger seek time plus rotational</a:t>
            </a:r>
          </a:p>
          <a:p>
            <a:r>
              <a:rPr lang="en-US" sz="1200" kern="1200" baseline="0" dirty="0" smtClean="0">
                <a:solidFill>
                  <a:schemeClr val="tx1"/>
                </a:solidFill>
                <a:latin typeface="Times New Roman" pitchFamily="-110" charset="0"/>
                <a:ea typeface="+mn-ea"/>
                <a:cs typeface="+mn-cs"/>
              </a:rPr>
              <a:t>latency). However, there is no “write penalty” with RAID 1. RAID levels</a:t>
            </a:r>
          </a:p>
          <a:p>
            <a:r>
              <a:rPr lang="en-US" sz="1200" kern="1200" baseline="0" dirty="0" smtClean="0">
                <a:solidFill>
                  <a:schemeClr val="tx1"/>
                </a:solidFill>
                <a:latin typeface="Times New Roman" pitchFamily="-110" charset="0"/>
                <a:ea typeface="+mn-ea"/>
                <a:cs typeface="+mn-cs"/>
              </a:rPr>
              <a:t>2 through 6 involve the use of parity bits. Therefore, when a single strip is</a:t>
            </a:r>
          </a:p>
          <a:p>
            <a:r>
              <a:rPr lang="en-US" sz="1200" kern="1200" baseline="0" dirty="0" smtClean="0">
                <a:solidFill>
                  <a:schemeClr val="tx1"/>
                </a:solidFill>
                <a:latin typeface="Times New Roman" pitchFamily="-110" charset="0"/>
                <a:ea typeface="+mn-ea"/>
                <a:cs typeface="+mn-cs"/>
              </a:rPr>
              <a:t>updated, the array management software must first compute and update the</a:t>
            </a:r>
          </a:p>
          <a:p>
            <a:r>
              <a:rPr lang="en-US" sz="1200" kern="1200" baseline="0" dirty="0" smtClean="0">
                <a:solidFill>
                  <a:schemeClr val="tx1"/>
                </a:solidFill>
                <a:latin typeface="Times New Roman" pitchFamily="-110" charset="0"/>
                <a:ea typeface="+mn-ea"/>
                <a:cs typeface="+mn-cs"/>
              </a:rPr>
              <a:t>parity bits as well as updating the actual strip in question.</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3. Recovery from a failure is simple. When a drive fails, the data may still be</a:t>
            </a:r>
          </a:p>
          <a:p>
            <a:r>
              <a:rPr lang="en-US" sz="1200" kern="1200" baseline="0" dirty="0" smtClean="0">
                <a:solidFill>
                  <a:schemeClr val="tx1"/>
                </a:solidFill>
                <a:latin typeface="Times New Roman" pitchFamily="-110" charset="0"/>
                <a:ea typeface="+mn-ea"/>
                <a:cs typeface="+mn-cs"/>
              </a:rPr>
              <a:t>accessed from the second drive.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principal disadvantage of RAID 1 is the cost; it requires twice the disk</a:t>
            </a:r>
          </a:p>
          <a:p>
            <a:r>
              <a:rPr lang="en-US" sz="1200" kern="1200" baseline="0" dirty="0" smtClean="0">
                <a:solidFill>
                  <a:schemeClr val="tx1"/>
                </a:solidFill>
                <a:latin typeface="Times New Roman" pitchFamily="-110" charset="0"/>
                <a:ea typeface="+mn-ea"/>
                <a:cs typeface="+mn-cs"/>
              </a:rPr>
              <a:t>space of the logical disk that it supports. Because of that, a RAID 1 configuration</a:t>
            </a:r>
          </a:p>
          <a:p>
            <a:r>
              <a:rPr lang="en-US" sz="1200" kern="1200" baseline="0" dirty="0" smtClean="0">
                <a:solidFill>
                  <a:schemeClr val="tx1"/>
                </a:solidFill>
                <a:latin typeface="Times New Roman" pitchFamily="-110" charset="0"/>
                <a:ea typeface="+mn-ea"/>
                <a:cs typeface="+mn-cs"/>
              </a:rPr>
              <a:t>is likely to be limited to drives that store system software and data and other highly</a:t>
            </a:r>
          </a:p>
          <a:p>
            <a:r>
              <a:rPr lang="en-US" sz="1200" kern="1200" baseline="0" dirty="0" smtClean="0">
                <a:solidFill>
                  <a:schemeClr val="tx1"/>
                </a:solidFill>
                <a:latin typeface="Times New Roman" pitchFamily="-110" charset="0"/>
                <a:ea typeface="+mn-ea"/>
                <a:cs typeface="+mn-cs"/>
              </a:rPr>
              <a:t>critical files. In these cases, RAID 1 provides real-time copy of all data so that in the</a:t>
            </a:r>
          </a:p>
          <a:p>
            <a:r>
              <a:rPr lang="en-US" sz="1200" kern="1200" baseline="0" dirty="0" smtClean="0">
                <a:solidFill>
                  <a:schemeClr val="tx1"/>
                </a:solidFill>
                <a:latin typeface="Times New Roman" pitchFamily="-110" charset="0"/>
                <a:ea typeface="+mn-ea"/>
                <a:cs typeface="+mn-cs"/>
              </a:rPr>
              <a:t>event of a disk failure, all of the critical data are still immediately available.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a transaction-oriented environment, RAID 1 can achieve high I/O request</a:t>
            </a:r>
          </a:p>
          <a:p>
            <a:r>
              <a:rPr lang="en-US" sz="1200" kern="1200" baseline="0" dirty="0" smtClean="0">
                <a:solidFill>
                  <a:schemeClr val="tx1"/>
                </a:solidFill>
                <a:latin typeface="Times New Roman" pitchFamily="-110" charset="0"/>
                <a:ea typeface="+mn-ea"/>
                <a:cs typeface="+mn-cs"/>
              </a:rPr>
              <a:t>rates if the bulk of the requests are reads. In this situation, the performance of RAID 1</a:t>
            </a:r>
          </a:p>
          <a:p>
            <a:r>
              <a:rPr lang="en-US" sz="1200" kern="1200" baseline="0" dirty="0" smtClean="0">
                <a:solidFill>
                  <a:schemeClr val="tx1"/>
                </a:solidFill>
                <a:latin typeface="Times New Roman" pitchFamily="-110" charset="0"/>
                <a:ea typeface="+mn-ea"/>
                <a:cs typeface="+mn-cs"/>
              </a:rPr>
              <a:t>can approach double of that of RAID 0. However, if a substantial fraction of the I/O</a:t>
            </a:r>
          </a:p>
          <a:p>
            <a:r>
              <a:rPr lang="en-US" sz="1200" kern="1200" baseline="0" dirty="0" smtClean="0">
                <a:solidFill>
                  <a:schemeClr val="tx1"/>
                </a:solidFill>
                <a:latin typeface="Times New Roman" pitchFamily="-110" charset="0"/>
                <a:ea typeface="+mn-ea"/>
                <a:cs typeface="+mn-cs"/>
              </a:rPr>
              <a:t>requests are write requests, then there may be no significant performance gain over</a:t>
            </a:r>
          </a:p>
          <a:p>
            <a:r>
              <a:rPr lang="en-US" sz="1200" kern="1200" baseline="0" dirty="0" smtClean="0">
                <a:solidFill>
                  <a:schemeClr val="tx1"/>
                </a:solidFill>
                <a:latin typeface="Times New Roman" pitchFamily="-110" charset="0"/>
                <a:ea typeface="+mn-ea"/>
                <a:cs typeface="+mn-cs"/>
              </a:rPr>
              <a:t>RAID 0. RAID 1 may also provide improved performance over RAID 0 for data</a:t>
            </a:r>
          </a:p>
          <a:p>
            <a:r>
              <a:rPr lang="en-US" sz="1200" kern="1200" baseline="0" dirty="0" smtClean="0">
                <a:solidFill>
                  <a:schemeClr val="tx1"/>
                </a:solidFill>
                <a:latin typeface="Times New Roman" pitchFamily="-110" charset="0"/>
                <a:ea typeface="+mn-ea"/>
                <a:cs typeface="+mn-cs"/>
              </a:rPr>
              <a:t>transfer intensive applications with a high percentage of reads. Improvement occurs</a:t>
            </a:r>
          </a:p>
          <a:p>
            <a:r>
              <a:rPr lang="en-US" sz="1200" kern="1200" baseline="0" dirty="0" smtClean="0">
                <a:solidFill>
                  <a:schemeClr val="tx1"/>
                </a:solidFill>
                <a:latin typeface="Times New Roman" pitchFamily="-110" charset="0"/>
                <a:ea typeface="+mn-ea"/>
                <a:cs typeface="+mn-cs"/>
              </a:rPr>
              <a:t>if the application can split each read request so that both disk members participate.</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Times New Roman" pitchFamily="-110" charset="0"/>
                <a:ea typeface="+mn-ea"/>
                <a:cs typeface="+mn-cs"/>
              </a:rPr>
              <a:t>RAID levels 2 and 3 make use of a parallel access technique. In a parallel access</a:t>
            </a:r>
          </a:p>
          <a:p>
            <a:r>
              <a:rPr lang="en-US" sz="1200" kern="1200" baseline="0" dirty="0" smtClean="0">
                <a:solidFill>
                  <a:schemeClr val="tx1"/>
                </a:solidFill>
                <a:latin typeface="Times New Roman" pitchFamily="-110" charset="0"/>
                <a:ea typeface="+mn-ea"/>
                <a:cs typeface="+mn-cs"/>
              </a:rPr>
              <a:t>array, all member disks participate in the execution of every I/O request. Typically,</a:t>
            </a:r>
          </a:p>
          <a:p>
            <a:r>
              <a:rPr lang="en-US" sz="1200" kern="1200" baseline="0" dirty="0" smtClean="0">
                <a:solidFill>
                  <a:schemeClr val="tx1"/>
                </a:solidFill>
                <a:latin typeface="Times New Roman" pitchFamily="-110" charset="0"/>
                <a:ea typeface="+mn-ea"/>
                <a:cs typeface="+mn-cs"/>
              </a:rPr>
              <a:t>the spindles of the individual drives are synchronized so that each disk head is in the</a:t>
            </a:r>
          </a:p>
          <a:p>
            <a:r>
              <a:rPr lang="en-US" sz="1200" kern="1200" baseline="0" dirty="0" smtClean="0">
                <a:solidFill>
                  <a:schemeClr val="tx1"/>
                </a:solidFill>
                <a:latin typeface="Times New Roman" pitchFamily="-110" charset="0"/>
                <a:ea typeface="+mn-ea"/>
                <a:cs typeface="+mn-cs"/>
              </a:rPr>
              <a:t>same position on each disk at any given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As in the other RAID schemes, data striping is used. In the case of RAID 2</a:t>
            </a:r>
          </a:p>
          <a:p>
            <a:r>
              <a:rPr lang="en-US" sz="1200" kern="1200" baseline="0" dirty="0" smtClean="0">
                <a:solidFill>
                  <a:schemeClr val="tx1"/>
                </a:solidFill>
                <a:latin typeface="Times New Roman" pitchFamily="-110" charset="0"/>
                <a:ea typeface="+mn-ea"/>
                <a:cs typeface="+mn-cs"/>
              </a:rPr>
              <a:t>and 3, the strips are very small, often as small as a single byte or word. With RAID 2,</a:t>
            </a:r>
          </a:p>
          <a:p>
            <a:r>
              <a:rPr lang="en-US" sz="1200" kern="1200" baseline="0" dirty="0" smtClean="0">
                <a:solidFill>
                  <a:schemeClr val="tx1"/>
                </a:solidFill>
                <a:latin typeface="Times New Roman" pitchFamily="-110" charset="0"/>
                <a:ea typeface="+mn-ea"/>
                <a:cs typeface="+mn-cs"/>
              </a:rPr>
              <a:t>an error-correcting code is calculated across corresponding bits on each data disk,</a:t>
            </a:r>
          </a:p>
          <a:p>
            <a:r>
              <a:rPr lang="en-US" sz="1200" kern="1200" baseline="0" dirty="0" smtClean="0">
                <a:solidFill>
                  <a:schemeClr val="tx1"/>
                </a:solidFill>
                <a:latin typeface="Times New Roman" pitchFamily="-110" charset="0"/>
                <a:ea typeface="+mn-ea"/>
                <a:cs typeface="+mn-cs"/>
              </a:rPr>
              <a:t>and the bits of the code are stored in the corresponding bit positions on multiple</a:t>
            </a:r>
          </a:p>
          <a:p>
            <a:r>
              <a:rPr lang="en-US" sz="1200" kern="1200" baseline="0" dirty="0" smtClean="0">
                <a:solidFill>
                  <a:schemeClr val="tx1"/>
                </a:solidFill>
                <a:latin typeface="Times New Roman" pitchFamily="-110" charset="0"/>
                <a:ea typeface="+mn-ea"/>
                <a:cs typeface="+mn-cs"/>
              </a:rPr>
              <a:t>parity disks. Typically, a Hamming code is used, which is able to correct single-bit</a:t>
            </a:r>
          </a:p>
          <a:p>
            <a:r>
              <a:rPr lang="en-US" sz="1200" kern="1200" baseline="0" dirty="0" smtClean="0">
                <a:solidFill>
                  <a:schemeClr val="tx1"/>
                </a:solidFill>
                <a:latin typeface="Times New Roman" pitchFamily="-110" charset="0"/>
                <a:ea typeface="+mn-ea"/>
                <a:cs typeface="+mn-cs"/>
              </a:rPr>
              <a:t>errors and detect double-bit errors.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Although RAID 2 requires fewer disks than RAID 1, it is still rather costly.</a:t>
            </a:r>
          </a:p>
          <a:p>
            <a:r>
              <a:rPr lang="en-US" sz="1200" kern="1200" baseline="0" dirty="0" smtClean="0">
                <a:solidFill>
                  <a:schemeClr val="tx1"/>
                </a:solidFill>
                <a:latin typeface="Times New Roman" pitchFamily="-110" charset="0"/>
                <a:ea typeface="+mn-ea"/>
                <a:cs typeface="+mn-cs"/>
              </a:rPr>
              <a:t>The number of redundant disks is proportional to the log of the number of data</a:t>
            </a:r>
          </a:p>
          <a:p>
            <a:r>
              <a:rPr lang="en-US" sz="1200" kern="1200" baseline="0" dirty="0" smtClean="0">
                <a:solidFill>
                  <a:schemeClr val="tx1"/>
                </a:solidFill>
                <a:latin typeface="Times New Roman" pitchFamily="-110" charset="0"/>
                <a:ea typeface="+mn-ea"/>
                <a:cs typeface="+mn-cs"/>
              </a:rPr>
              <a:t>disks. On a single read, all disks are simultaneously accessed. The requested data</a:t>
            </a:r>
          </a:p>
          <a:p>
            <a:r>
              <a:rPr lang="en-US" sz="1200" kern="1200" baseline="0" dirty="0" smtClean="0">
                <a:solidFill>
                  <a:schemeClr val="tx1"/>
                </a:solidFill>
                <a:latin typeface="Times New Roman" pitchFamily="-110" charset="0"/>
                <a:ea typeface="+mn-ea"/>
                <a:cs typeface="+mn-cs"/>
              </a:rPr>
              <a:t>and the associated error-correcting code are delivered to the array controller. If</a:t>
            </a:r>
          </a:p>
          <a:p>
            <a:r>
              <a:rPr lang="en-US" sz="1200" kern="1200" baseline="0" dirty="0" smtClean="0">
                <a:solidFill>
                  <a:schemeClr val="tx1"/>
                </a:solidFill>
                <a:latin typeface="Times New Roman" pitchFamily="-110" charset="0"/>
                <a:ea typeface="+mn-ea"/>
                <a:cs typeface="+mn-cs"/>
              </a:rPr>
              <a:t>there is a single-bit error, the controller can recognize and correct the error instantly,</a:t>
            </a:r>
          </a:p>
          <a:p>
            <a:r>
              <a:rPr lang="en-US" sz="1200" kern="1200" baseline="0" dirty="0" smtClean="0">
                <a:solidFill>
                  <a:schemeClr val="tx1"/>
                </a:solidFill>
                <a:latin typeface="Times New Roman" pitchFamily="-110" charset="0"/>
                <a:ea typeface="+mn-ea"/>
                <a:cs typeface="+mn-cs"/>
              </a:rPr>
              <a:t>so that the read access time is not slowed. On a single write, all data disks and parity</a:t>
            </a:r>
          </a:p>
          <a:p>
            <a:r>
              <a:rPr lang="en-US" sz="1200" kern="1200" baseline="0" dirty="0" smtClean="0">
                <a:solidFill>
                  <a:schemeClr val="tx1"/>
                </a:solidFill>
                <a:latin typeface="Times New Roman" pitchFamily="-110" charset="0"/>
                <a:ea typeface="+mn-ea"/>
                <a:cs typeface="+mn-cs"/>
              </a:rPr>
              <a:t>disks must be accessed for the write operation.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RAID 2 would only be an effective choice in an environment in which many</a:t>
            </a:r>
          </a:p>
          <a:p>
            <a:r>
              <a:rPr lang="en-US" sz="1200" kern="1200" baseline="0" dirty="0" smtClean="0">
                <a:solidFill>
                  <a:schemeClr val="tx1"/>
                </a:solidFill>
                <a:latin typeface="Times New Roman" pitchFamily="-110" charset="0"/>
                <a:ea typeface="+mn-ea"/>
                <a:cs typeface="+mn-cs"/>
              </a:rPr>
              <a:t>disk errors occur. Given the high reliability of individual disks and disk drives,</a:t>
            </a:r>
          </a:p>
          <a:p>
            <a:r>
              <a:rPr lang="en-US" sz="1200" kern="1200" baseline="0" dirty="0" smtClean="0">
                <a:solidFill>
                  <a:schemeClr val="tx1"/>
                </a:solidFill>
                <a:latin typeface="Times New Roman" pitchFamily="-110" charset="0"/>
                <a:ea typeface="+mn-ea"/>
                <a:cs typeface="+mn-cs"/>
              </a:rPr>
              <a:t>RAID 2 is overkill and is not implemented.</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Times New Roman" pitchFamily="-110" charset="0"/>
                <a:ea typeface="+mn-ea"/>
                <a:cs typeface="+mn-cs"/>
              </a:rPr>
              <a:t>RAID 3 is organized in a similar fashion to RAID 2. The difference is that RAID</a:t>
            </a:r>
          </a:p>
          <a:p>
            <a:r>
              <a:rPr lang="en-US" sz="1200" kern="1200" baseline="0" dirty="0" smtClean="0">
                <a:solidFill>
                  <a:schemeClr val="tx1"/>
                </a:solidFill>
                <a:latin typeface="Times New Roman" pitchFamily="-110" charset="0"/>
                <a:ea typeface="+mn-ea"/>
                <a:cs typeface="+mn-cs"/>
              </a:rPr>
              <a:t>3 requires only a single redundant disk, no matter how large the disk array. RAID</a:t>
            </a:r>
          </a:p>
          <a:p>
            <a:r>
              <a:rPr lang="en-US" sz="1200" kern="1200" baseline="0" dirty="0" smtClean="0">
                <a:solidFill>
                  <a:schemeClr val="tx1"/>
                </a:solidFill>
                <a:latin typeface="Times New Roman" pitchFamily="-110" charset="0"/>
                <a:ea typeface="+mn-ea"/>
                <a:cs typeface="+mn-cs"/>
              </a:rPr>
              <a:t>3 employs parallel access, with data distributed in small strips. Instead of an error correcting</a:t>
            </a:r>
          </a:p>
          <a:p>
            <a:r>
              <a:rPr lang="en-US" sz="1200" kern="1200" baseline="0" dirty="0" smtClean="0">
                <a:solidFill>
                  <a:schemeClr val="tx1"/>
                </a:solidFill>
                <a:latin typeface="Times New Roman" pitchFamily="-110" charset="0"/>
                <a:ea typeface="+mn-ea"/>
                <a:cs typeface="+mn-cs"/>
              </a:rPr>
              <a:t>code, a simple parity bit is computed for the set of individual bits in the</a:t>
            </a:r>
          </a:p>
          <a:p>
            <a:r>
              <a:rPr lang="en-US" sz="1200" kern="1200" baseline="0" dirty="0" smtClean="0">
                <a:solidFill>
                  <a:schemeClr val="tx1"/>
                </a:solidFill>
                <a:latin typeface="Times New Roman" pitchFamily="-110" charset="0"/>
                <a:ea typeface="+mn-ea"/>
                <a:cs typeface="+mn-cs"/>
              </a:rPr>
              <a:t>same position on all of the data disks.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the event of a drive failure, the parity drive is accessed and data</a:t>
            </a:r>
          </a:p>
          <a:p>
            <a:r>
              <a:rPr lang="en-US" sz="1200" kern="1200" baseline="0" dirty="0" smtClean="0">
                <a:solidFill>
                  <a:schemeClr val="tx1"/>
                </a:solidFill>
                <a:latin typeface="Times New Roman" pitchFamily="-110" charset="0"/>
                <a:ea typeface="+mn-ea"/>
                <a:cs typeface="+mn-cs"/>
              </a:rPr>
              <a:t>is reconstructed from the remaining devices. Once the failed drive is replaced, the</a:t>
            </a:r>
          </a:p>
          <a:p>
            <a:r>
              <a:rPr lang="en-US" sz="1200" kern="1200" baseline="0" dirty="0" smtClean="0">
                <a:solidFill>
                  <a:schemeClr val="tx1"/>
                </a:solidFill>
                <a:latin typeface="Times New Roman" pitchFamily="-110" charset="0"/>
                <a:ea typeface="+mn-ea"/>
                <a:cs typeface="+mn-cs"/>
              </a:rPr>
              <a:t>missing data can be restored on the new drive and operation resumed.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the event of a disk failure, all of the data are still available in what is referred</a:t>
            </a:r>
          </a:p>
          <a:p>
            <a:r>
              <a:rPr lang="en-US" sz="1200" kern="1200" baseline="0" dirty="0" smtClean="0">
                <a:solidFill>
                  <a:schemeClr val="tx1"/>
                </a:solidFill>
                <a:latin typeface="Times New Roman" pitchFamily="-110" charset="0"/>
                <a:ea typeface="+mn-ea"/>
                <a:cs typeface="+mn-cs"/>
              </a:rPr>
              <a:t>to as reduced mode. In this mode, for reads, the missing data are regenerated on the</a:t>
            </a:r>
          </a:p>
          <a:p>
            <a:r>
              <a:rPr lang="en-US" sz="1200" kern="1200" baseline="0" dirty="0" smtClean="0">
                <a:solidFill>
                  <a:schemeClr val="tx1"/>
                </a:solidFill>
                <a:latin typeface="Times New Roman" pitchFamily="-110" charset="0"/>
                <a:ea typeface="+mn-ea"/>
                <a:cs typeface="+mn-cs"/>
              </a:rPr>
              <a:t>fly using the exclusive-OR calculation. When data are written to a reduced RAID 3</a:t>
            </a:r>
          </a:p>
          <a:p>
            <a:r>
              <a:rPr lang="en-US" sz="1200" kern="1200" baseline="0" dirty="0" smtClean="0">
                <a:solidFill>
                  <a:schemeClr val="tx1"/>
                </a:solidFill>
                <a:latin typeface="Times New Roman" pitchFamily="-110" charset="0"/>
                <a:ea typeface="+mn-ea"/>
                <a:cs typeface="+mn-cs"/>
              </a:rPr>
              <a:t>array, consistency of the parity must be maintained for later regeneration. Return to</a:t>
            </a:r>
          </a:p>
          <a:p>
            <a:r>
              <a:rPr lang="en-US" sz="1200" kern="1200" baseline="0" dirty="0" smtClean="0">
                <a:solidFill>
                  <a:schemeClr val="tx1"/>
                </a:solidFill>
                <a:latin typeface="Times New Roman" pitchFamily="-110" charset="0"/>
                <a:ea typeface="+mn-ea"/>
                <a:cs typeface="+mn-cs"/>
              </a:rPr>
              <a:t>full operation requires that the failed disk be replaced and the entire contents of the</a:t>
            </a:r>
          </a:p>
          <a:p>
            <a:r>
              <a:rPr lang="en-US" sz="1200" kern="1200" baseline="0" dirty="0" smtClean="0">
                <a:solidFill>
                  <a:schemeClr val="tx1"/>
                </a:solidFill>
                <a:latin typeface="Times New Roman" pitchFamily="-110" charset="0"/>
                <a:ea typeface="+mn-ea"/>
                <a:cs typeface="+mn-cs"/>
              </a:rPr>
              <a:t>failed disk be regenerated on the new disk.</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data are striped in very small strips, RAID 3 can achieve</a:t>
            </a:r>
          </a:p>
          <a:p>
            <a:r>
              <a:rPr lang="en-US" sz="1200" kern="1200" baseline="0" dirty="0" smtClean="0">
                <a:solidFill>
                  <a:schemeClr val="tx1"/>
                </a:solidFill>
                <a:latin typeface="Times New Roman" pitchFamily="-110" charset="0"/>
                <a:ea typeface="+mn-ea"/>
                <a:cs typeface="+mn-cs"/>
              </a:rPr>
              <a:t>very high data transfer rates. Any I/O request will involve the parallel transfer of</a:t>
            </a:r>
          </a:p>
          <a:p>
            <a:r>
              <a:rPr lang="en-US" sz="1200" kern="1200" baseline="0" dirty="0" smtClean="0">
                <a:solidFill>
                  <a:schemeClr val="tx1"/>
                </a:solidFill>
                <a:latin typeface="Times New Roman" pitchFamily="-110" charset="0"/>
                <a:ea typeface="+mn-ea"/>
                <a:cs typeface="+mn-cs"/>
              </a:rPr>
              <a:t>data from all of the data disks. For large transfers, the performance improvement is</a:t>
            </a:r>
          </a:p>
          <a:p>
            <a:r>
              <a:rPr lang="en-US" sz="1200" kern="1200" baseline="0" dirty="0" smtClean="0">
                <a:solidFill>
                  <a:schemeClr val="tx1"/>
                </a:solidFill>
                <a:latin typeface="Times New Roman" pitchFamily="-110" charset="0"/>
                <a:ea typeface="+mn-ea"/>
                <a:cs typeface="+mn-cs"/>
              </a:rPr>
              <a:t>especially noticeable. On the other hand, only one I/O request can be executed at a</a:t>
            </a:r>
          </a:p>
          <a:p>
            <a:r>
              <a:rPr lang="en-US" sz="1200" kern="1200" baseline="0" dirty="0" smtClean="0">
                <a:solidFill>
                  <a:schemeClr val="tx1"/>
                </a:solidFill>
                <a:latin typeface="Times New Roman" pitchFamily="-110" charset="0"/>
                <a:ea typeface="+mn-ea"/>
                <a:cs typeface="+mn-cs"/>
              </a:rPr>
              <a:t>time. Thus, in a transaction-oriented environment, performance suffers.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Times New Roman" pitchFamily="-110" charset="0"/>
                <a:ea typeface="+mn-ea"/>
                <a:cs typeface="+mn-cs"/>
              </a:rPr>
              <a:t>RAID levels 4 through 6 make use of an independent access technique. In an independent</a:t>
            </a:r>
          </a:p>
          <a:p>
            <a:r>
              <a:rPr lang="en-US" sz="1200" kern="1200" baseline="0" dirty="0" smtClean="0">
                <a:solidFill>
                  <a:schemeClr val="tx1"/>
                </a:solidFill>
                <a:latin typeface="Times New Roman" pitchFamily="-110" charset="0"/>
                <a:ea typeface="+mn-ea"/>
                <a:cs typeface="+mn-cs"/>
              </a:rPr>
              <a:t>access array, each member disk operates independently, so that separate</a:t>
            </a:r>
          </a:p>
          <a:p>
            <a:r>
              <a:rPr lang="en-US" sz="1200" kern="1200" baseline="0" dirty="0" smtClean="0">
                <a:solidFill>
                  <a:schemeClr val="tx1"/>
                </a:solidFill>
                <a:latin typeface="Times New Roman" pitchFamily="-110" charset="0"/>
                <a:ea typeface="+mn-ea"/>
                <a:cs typeface="+mn-cs"/>
              </a:rPr>
              <a:t>I/O requests can be satisfied in parallel. Because of this, independent access arrays</a:t>
            </a:r>
          </a:p>
          <a:p>
            <a:r>
              <a:rPr lang="en-US" sz="1200" kern="1200" baseline="0" dirty="0" smtClean="0">
                <a:solidFill>
                  <a:schemeClr val="tx1"/>
                </a:solidFill>
                <a:latin typeface="Times New Roman" pitchFamily="-110" charset="0"/>
                <a:ea typeface="+mn-ea"/>
                <a:cs typeface="+mn-cs"/>
              </a:rPr>
              <a:t>are more suitable for applications that require high I/O request rates and are relatively</a:t>
            </a:r>
          </a:p>
          <a:p>
            <a:r>
              <a:rPr lang="en-US" sz="1200" kern="1200" baseline="0" dirty="0" smtClean="0">
                <a:solidFill>
                  <a:schemeClr val="tx1"/>
                </a:solidFill>
                <a:latin typeface="Times New Roman" pitchFamily="-110" charset="0"/>
                <a:ea typeface="+mn-ea"/>
                <a:cs typeface="+mn-cs"/>
              </a:rPr>
              <a:t>less suited for applications that require high data transfer rates.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As in the other RAID schemes, data striping is used. In the case of RAID</a:t>
            </a:r>
          </a:p>
          <a:p>
            <a:r>
              <a:rPr lang="en-US" sz="1200" kern="1200" baseline="0" dirty="0" smtClean="0">
                <a:solidFill>
                  <a:schemeClr val="tx1"/>
                </a:solidFill>
                <a:latin typeface="Times New Roman" pitchFamily="-110" charset="0"/>
                <a:ea typeface="+mn-ea"/>
                <a:cs typeface="+mn-cs"/>
              </a:rPr>
              <a:t>4 through 6, the strips are relatively large. With RAID 4, a bit-by-bit parity strip</a:t>
            </a:r>
          </a:p>
          <a:p>
            <a:r>
              <a:rPr lang="en-US" sz="1200" kern="1200" baseline="0" dirty="0" smtClean="0">
                <a:solidFill>
                  <a:schemeClr val="tx1"/>
                </a:solidFill>
                <a:latin typeface="Times New Roman" pitchFamily="-110" charset="0"/>
                <a:ea typeface="+mn-ea"/>
                <a:cs typeface="+mn-cs"/>
              </a:rPr>
              <a:t>is calculated across corresponding strips on each data disk, and the parity bits are</a:t>
            </a:r>
          </a:p>
          <a:p>
            <a:r>
              <a:rPr lang="en-US" sz="1200" kern="1200" baseline="0" dirty="0" smtClean="0">
                <a:solidFill>
                  <a:schemeClr val="tx1"/>
                </a:solidFill>
                <a:latin typeface="Times New Roman" pitchFamily="-110" charset="0"/>
                <a:ea typeface="+mn-ea"/>
                <a:cs typeface="+mn-cs"/>
              </a:rPr>
              <a:t>stored in the corresponding strip on the parity disk.</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RAID 4 involves a write penalty when an I/O write request of small size is performed.</a:t>
            </a:r>
          </a:p>
          <a:p>
            <a:r>
              <a:rPr lang="en-US" sz="1200" kern="1200" baseline="0" dirty="0" smtClean="0">
                <a:solidFill>
                  <a:schemeClr val="tx1"/>
                </a:solidFill>
                <a:latin typeface="Times New Roman" pitchFamily="-110" charset="0"/>
                <a:ea typeface="+mn-ea"/>
                <a:cs typeface="+mn-cs"/>
              </a:rPr>
              <a:t>Each time that a write occurs, the array management software must update</a:t>
            </a:r>
          </a:p>
          <a:p>
            <a:r>
              <a:rPr lang="en-US" sz="1200" kern="1200" baseline="0" dirty="0" smtClean="0">
                <a:solidFill>
                  <a:schemeClr val="tx1"/>
                </a:solidFill>
                <a:latin typeface="Times New Roman" pitchFamily="-110" charset="0"/>
                <a:ea typeface="+mn-ea"/>
                <a:cs typeface="+mn-cs"/>
              </a:rPr>
              <a:t>not only the user data but also the corresponding parity bits.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calculate the new parity, the array management software must read the old</a:t>
            </a:r>
          </a:p>
          <a:p>
            <a:r>
              <a:rPr lang="en-US" sz="1200" kern="1200" baseline="0" dirty="0" smtClean="0">
                <a:solidFill>
                  <a:schemeClr val="tx1"/>
                </a:solidFill>
                <a:latin typeface="Times New Roman" pitchFamily="-110" charset="0"/>
                <a:ea typeface="+mn-ea"/>
                <a:cs typeface="+mn-cs"/>
              </a:rPr>
              <a:t>user strip and the old parity strip. Then it can update these two strips with the new</a:t>
            </a:r>
          </a:p>
          <a:p>
            <a:r>
              <a:rPr lang="en-US" sz="1200" kern="1200" baseline="0" dirty="0" smtClean="0">
                <a:solidFill>
                  <a:schemeClr val="tx1"/>
                </a:solidFill>
                <a:latin typeface="Times New Roman" pitchFamily="-110" charset="0"/>
                <a:ea typeface="+mn-ea"/>
                <a:cs typeface="+mn-cs"/>
              </a:rPr>
              <a:t>data and the newly calculated parity. Thus, each strip write involves two reads and</a:t>
            </a:r>
          </a:p>
          <a:p>
            <a:r>
              <a:rPr lang="en-US" sz="1200" kern="1200" baseline="0" dirty="0" smtClean="0">
                <a:solidFill>
                  <a:schemeClr val="tx1"/>
                </a:solidFill>
                <a:latin typeface="Times New Roman" pitchFamily="-110" charset="0"/>
                <a:ea typeface="+mn-ea"/>
                <a:cs typeface="+mn-cs"/>
              </a:rPr>
              <a:t>two writes.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the case of a larger size I/O write that involves strips on all disk drives, parity</a:t>
            </a:r>
          </a:p>
          <a:p>
            <a:r>
              <a:rPr lang="en-US" sz="1200" kern="1200" baseline="0" dirty="0" smtClean="0">
                <a:solidFill>
                  <a:schemeClr val="tx1"/>
                </a:solidFill>
                <a:latin typeface="Times New Roman" pitchFamily="-110" charset="0"/>
                <a:ea typeface="+mn-ea"/>
                <a:cs typeface="+mn-cs"/>
              </a:rPr>
              <a:t>is easily computed by calculation using only the new data bits. Thus, the parity drive</a:t>
            </a:r>
          </a:p>
          <a:p>
            <a:r>
              <a:rPr lang="en-US" sz="1200" kern="1200" baseline="0" dirty="0" smtClean="0">
                <a:solidFill>
                  <a:schemeClr val="tx1"/>
                </a:solidFill>
                <a:latin typeface="Times New Roman" pitchFamily="-110" charset="0"/>
                <a:ea typeface="+mn-ea"/>
                <a:cs typeface="+mn-cs"/>
              </a:rPr>
              <a:t>can be updated in parallel with the data drives and there are no extra reads or writes.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any case, every write operation must involve the parity disk, which therefore</a:t>
            </a:r>
          </a:p>
          <a:p>
            <a:r>
              <a:rPr lang="en-US" sz="1200" kern="1200" baseline="0" dirty="0" smtClean="0">
                <a:solidFill>
                  <a:schemeClr val="tx1"/>
                </a:solidFill>
                <a:latin typeface="Times New Roman" pitchFamily="-110" charset="0"/>
                <a:ea typeface="+mn-ea"/>
                <a:cs typeface="+mn-cs"/>
              </a:rPr>
              <a:t>can become a bottleneck.</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E4D1B-3B62-AF4E-AD97-68ECBE40EF0C}" type="slidenum">
              <a:rPr lang="en-US"/>
              <a:pPr/>
              <a:t>31</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RAID 5 is organized in a similar fashion to RAID 4. The difference is that RAID</a:t>
            </a:r>
          </a:p>
          <a:p>
            <a:r>
              <a:rPr lang="en-US" sz="1200" kern="1200" baseline="0" dirty="0" smtClean="0">
                <a:solidFill>
                  <a:schemeClr val="tx1"/>
                </a:solidFill>
                <a:latin typeface="Times New Roman" pitchFamily="-110" charset="0"/>
                <a:ea typeface="+mn-ea"/>
                <a:cs typeface="+mn-cs"/>
              </a:rPr>
              <a:t>5 distributes the parity strips across all disks. A typical allocation is a round-robin</a:t>
            </a:r>
          </a:p>
          <a:p>
            <a:r>
              <a:rPr lang="en-US" sz="1200" kern="1200" baseline="0" dirty="0" smtClean="0">
                <a:solidFill>
                  <a:schemeClr val="tx1"/>
                </a:solidFill>
                <a:latin typeface="Times New Roman" pitchFamily="-110" charset="0"/>
                <a:ea typeface="+mn-ea"/>
                <a:cs typeface="+mn-cs"/>
              </a:rPr>
              <a:t>scheme, as illustrated in Figure 6.8f. For an </a:t>
            </a:r>
            <a:r>
              <a:rPr lang="en-US" sz="1200" i="1" kern="1200" baseline="0" dirty="0" smtClean="0">
                <a:solidFill>
                  <a:schemeClr val="tx1"/>
                </a:solidFill>
                <a:latin typeface="Times New Roman" pitchFamily="-110" charset="0"/>
                <a:ea typeface="+mn-ea"/>
                <a:cs typeface="+mn-cs"/>
              </a:rPr>
              <a:t>n-disk array, </a:t>
            </a:r>
            <a:r>
              <a:rPr lang="en-US" sz="1200" i="0" kern="1200" baseline="0" dirty="0" smtClean="0">
                <a:solidFill>
                  <a:schemeClr val="tx1"/>
                </a:solidFill>
                <a:latin typeface="Times New Roman" pitchFamily="-110" charset="0"/>
                <a:ea typeface="+mn-ea"/>
                <a:cs typeface="+mn-cs"/>
              </a:rPr>
              <a:t>the parity strip is on a</a:t>
            </a:r>
          </a:p>
          <a:p>
            <a:r>
              <a:rPr lang="en-US" sz="1200" kern="1200" baseline="0" dirty="0" smtClean="0">
                <a:solidFill>
                  <a:schemeClr val="tx1"/>
                </a:solidFill>
                <a:latin typeface="Times New Roman" pitchFamily="-110" charset="0"/>
                <a:ea typeface="+mn-ea"/>
                <a:cs typeface="+mn-cs"/>
              </a:rPr>
              <a:t>different disk for the first </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stripes, and the pattern then repeats.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distribution of parity strips across all drives avoids the potential I/O</a:t>
            </a:r>
          </a:p>
          <a:p>
            <a:r>
              <a:rPr lang="en-US" sz="1200" kern="1200" baseline="0" dirty="0" smtClean="0">
                <a:solidFill>
                  <a:schemeClr val="tx1"/>
                </a:solidFill>
                <a:latin typeface="Times New Roman" pitchFamily="-110" charset="0"/>
                <a:ea typeface="+mn-ea"/>
                <a:cs typeface="+mn-cs"/>
              </a:rPr>
              <a:t>bottle-neck found in RAID 4.</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RAID 6 was introduced in a subsequent paper by the Berkeley researchers</a:t>
            </a:r>
          </a:p>
          <a:p>
            <a:r>
              <a:rPr lang="en-US" sz="1200" kern="1200" baseline="0" dirty="0" smtClean="0">
                <a:solidFill>
                  <a:schemeClr val="tx1"/>
                </a:solidFill>
                <a:latin typeface="Times New Roman" pitchFamily="-110" charset="0"/>
                <a:ea typeface="+mn-ea"/>
                <a:cs typeface="+mn-cs"/>
              </a:rPr>
              <a:t>[KATZ89]. In the RAID 6 scheme, two different parity calculations are carried out</a:t>
            </a:r>
          </a:p>
          <a:p>
            <a:r>
              <a:rPr lang="en-US" sz="1200" kern="1200" baseline="0" dirty="0" smtClean="0">
                <a:solidFill>
                  <a:schemeClr val="tx1"/>
                </a:solidFill>
                <a:latin typeface="Times New Roman" pitchFamily="-110" charset="0"/>
                <a:ea typeface="+mn-ea"/>
                <a:cs typeface="+mn-cs"/>
              </a:rPr>
              <a:t>and stored in separate blocks on different disks. Thus, a RAID 6 array whose user</a:t>
            </a:r>
          </a:p>
          <a:p>
            <a:r>
              <a:rPr lang="en-US" sz="1200" kern="1200" baseline="0" dirty="0" smtClean="0">
                <a:solidFill>
                  <a:schemeClr val="tx1"/>
                </a:solidFill>
                <a:latin typeface="Times New Roman" pitchFamily="-110" charset="0"/>
                <a:ea typeface="+mn-ea"/>
                <a:cs typeface="+mn-cs"/>
              </a:rPr>
              <a:t>data require </a:t>
            </a:r>
            <a:r>
              <a:rPr lang="en-US" sz="1200" i="1" kern="1200" baseline="0" dirty="0" smtClean="0">
                <a:solidFill>
                  <a:schemeClr val="tx1"/>
                </a:solidFill>
                <a:latin typeface="Times New Roman" pitchFamily="-110" charset="0"/>
                <a:ea typeface="+mn-ea"/>
                <a:cs typeface="+mn-cs"/>
              </a:rPr>
              <a:t>N disks </a:t>
            </a:r>
            <a:r>
              <a:rPr lang="en-US" sz="1200" i="0" kern="1200" baseline="0" dirty="0" smtClean="0">
                <a:solidFill>
                  <a:schemeClr val="tx1"/>
                </a:solidFill>
                <a:latin typeface="Times New Roman" pitchFamily="-110" charset="0"/>
                <a:ea typeface="+mn-ea"/>
                <a:cs typeface="+mn-cs"/>
              </a:rPr>
              <a:t>consists of </a:t>
            </a:r>
            <a:r>
              <a:rPr lang="en-US" sz="1200" i="1" kern="1200" baseline="0" dirty="0" smtClean="0">
                <a:solidFill>
                  <a:schemeClr val="tx1"/>
                </a:solidFill>
                <a:latin typeface="Times New Roman" pitchFamily="-110" charset="0"/>
                <a:ea typeface="+mn-ea"/>
                <a:cs typeface="+mn-cs"/>
              </a:rPr>
              <a:t>N + 2 </a:t>
            </a:r>
            <a:r>
              <a:rPr lang="en-US" sz="1200" i="0" kern="1200" baseline="0" dirty="0" smtClean="0">
                <a:solidFill>
                  <a:schemeClr val="tx1"/>
                </a:solidFill>
                <a:latin typeface="Times New Roman" pitchFamily="-110" charset="0"/>
                <a:ea typeface="+mn-ea"/>
                <a:cs typeface="+mn-cs"/>
              </a:rPr>
              <a:t>disks</a:t>
            </a:r>
            <a:r>
              <a:rPr lang="en-US" sz="1200" i="1"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6.8g illustrates the scheme. P and Q are two different data check algorithms.</a:t>
            </a:r>
          </a:p>
          <a:p>
            <a:r>
              <a:rPr lang="en-US" sz="1200" kern="1200" baseline="0" dirty="0" smtClean="0">
                <a:solidFill>
                  <a:schemeClr val="tx1"/>
                </a:solidFill>
                <a:latin typeface="Times New Roman" pitchFamily="-110" charset="0"/>
                <a:ea typeface="+mn-ea"/>
                <a:cs typeface="+mn-cs"/>
              </a:rPr>
              <a:t>One of the two is the exclusive-OR calculation used in RAID 4 and 5. But</a:t>
            </a:r>
          </a:p>
          <a:p>
            <a:r>
              <a:rPr lang="en-US" sz="1200" kern="1200" baseline="0" dirty="0" smtClean="0">
                <a:solidFill>
                  <a:schemeClr val="tx1"/>
                </a:solidFill>
                <a:latin typeface="Times New Roman" pitchFamily="-110" charset="0"/>
                <a:ea typeface="+mn-ea"/>
                <a:cs typeface="+mn-cs"/>
              </a:rPr>
              <a:t>the other is an independent data check algorithm. This makes it possible to regenerate</a:t>
            </a:r>
          </a:p>
          <a:p>
            <a:r>
              <a:rPr lang="en-US" sz="1200" kern="1200" baseline="0" dirty="0" smtClean="0">
                <a:solidFill>
                  <a:schemeClr val="tx1"/>
                </a:solidFill>
                <a:latin typeface="Times New Roman" pitchFamily="-110" charset="0"/>
                <a:ea typeface="+mn-ea"/>
                <a:cs typeface="+mn-cs"/>
              </a:rPr>
              <a:t>data even if two disks containing user data fail.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advantage of RAID 6 is that it provides extremely high data availability.</a:t>
            </a:r>
          </a:p>
          <a:p>
            <a:r>
              <a:rPr lang="en-US" sz="1200" kern="1200" baseline="0" dirty="0" smtClean="0">
                <a:solidFill>
                  <a:schemeClr val="tx1"/>
                </a:solidFill>
                <a:latin typeface="Times New Roman" pitchFamily="-110" charset="0"/>
                <a:ea typeface="+mn-ea"/>
                <a:cs typeface="+mn-cs"/>
              </a:rPr>
              <a:t>Three disks would have to fail within the MTTR (mean time to repair) interval to</a:t>
            </a:r>
          </a:p>
          <a:p>
            <a:r>
              <a:rPr lang="en-US" sz="1200" kern="1200" baseline="0" dirty="0" smtClean="0">
                <a:solidFill>
                  <a:schemeClr val="tx1"/>
                </a:solidFill>
                <a:latin typeface="Times New Roman" pitchFamily="-110" charset="0"/>
                <a:ea typeface="+mn-ea"/>
                <a:cs typeface="+mn-cs"/>
              </a:rPr>
              <a:t>cause data to be lost. On the other hand, RAID 6 incurs a substantial write penalty,</a:t>
            </a:r>
          </a:p>
          <a:p>
            <a:r>
              <a:rPr lang="en-US" sz="1200" kern="1200" baseline="0" dirty="0" smtClean="0">
                <a:solidFill>
                  <a:schemeClr val="tx1"/>
                </a:solidFill>
                <a:latin typeface="Times New Roman" pitchFamily="-110" charset="0"/>
                <a:ea typeface="+mn-ea"/>
                <a:cs typeface="+mn-cs"/>
              </a:rPr>
              <a:t>because each write affects two parity blocks. Performance benchmarks [EISC07]</a:t>
            </a:r>
          </a:p>
          <a:p>
            <a:r>
              <a:rPr lang="en-US" sz="1200" kern="1200" baseline="0" dirty="0" smtClean="0">
                <a:solidFill>
                  <a:schemeClr val="tx1"/>
                </a:solidFill>
                <a:latin typeface="Times New Roman" pitchFamily="-110" charset="0"/>
                <a:ea typeface="+mn-ea"/>
                <a:cs typeface="+mn-cs"/>
              </a:rPr>
              <a:t>show a RAID 6 controller can suffer more than a 30% drop in overall write performance</a:t>
            </a:r>
          </a:p>
          <a:p>
            <a:r>
              <a:rPr lang="en-US" sz="1200" kern="1200" baseline="0" dirty="0" smtClean="0">
                <a:solidFill>
                  <a:schemeClr val="tx1"/>
                </a:solidFill>
                <a:latin typeface="Times New Roman" pitchFamily="-110" charset="0"/>
                <a:ea typeface="+mn-ea"/>
                <a:cs typeface="+mn-cs"/>
              </a:rPr>
              <a:t>compared with a RAID 5 implementation. RAID 5 and RAID 6 read</a:t>
            </a:r>
          </a:p>
          <a:p>
            <a:r>
              <a:rPr lang="en-US" sz="1200" kern="1200" baseline="0" dirty="0" smtClean="0">
                <a:solidFill>
                  <a:schemeClr val="tx1"/>
                </a:solidFill>
                <a:latin typeface="Times New Roman" pitchFamily="-110" charset="0"/>
                <a:ea typeface="+mn-ea"/>
                <a:cs typeface="+mn-cs"/>
              </a:rPr>
              <a:t>performance is comparable.</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Table 6.4 is a comparative summary of the seven levels.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Times New Roman" pitchFamily="-110" charset="0"/>
                <a:ea typeface="+mn-ea"/>
                <a:cs typeface="+mn-cs"/>
              </a:rPr>
              <a:t>Data are recorded on and later retrieved from the disk via a conducting coil named</a:t>
            </a:r>
          </a:p>
          <a:p>
            <a:r>
              <a:rPr lang="en-US" sz="1200" kern="1200" baseline="0" dirty="0" smtClean="0">
                <a:solidFill>
                  <a:schemeClr val="tx1"/>
                </a:solidFill>
                <a:latin typeface="Times New Roman" pitchFamily="-110" charset="0"/>
                <a:ea typeface="+mn-ea"/>
                <a:cs typeface="+mn-cs"/>
              </a:rPr>
              <a:t>the </a:t>
            </a:r>
            <a:r>
              <a:rPr lang="en-US" sz="1200" b="1" kern="1200" baseline="0" dirty="0" smtClean="0">
                <a:solidFill>
                  <a:schemeClr val="tx1"/>
                </a:solidFill>
                <a:latin typeface="Times New Roman" pitchFamily="-110" charset="0"/>
                <a:ea typeface="+mn-ea"/>
                <a:cs typeface="+mn-cs"/>
              </a:rPr>
              <a:t>head; </a:t>
            </a:r>
            <a:r>
              <a:rPr lang="en-US" sz="1200" b="0" kern="1200" baseline="0" dirty="0" smtClean="0">
                <a:solidFill>
                  <a:schemeClr val="tx1"/>
                </a:solidFill>
                <a:latin typeface="Times New Roman" pitchFamily="-110" charset="0"/>
                <a:ea typeface="+mn-ea"/>
                <a:cs typeface="+mn-cs"/>
              </a:rPr>
              <a:t>in many systems, there are two heads, a read head and a write head. During</a:t>
            </a:r>
          </a:p>
          <a:p>
            <a:r>
              <a:rPr lang="en-US" sz="1200" kern="1200" baseline="0" dirty="0" smtClean="0">
                <a:solidFill>
                  <a:schemeClr val="tx1"/>
                </a:solidFill>
                <a:latin typeface="Times New Roman" pitchFamily="-110" charset="0"/>
                <a:ea typeface="+mn-ea"/>
                <a:cs typeface="+mn-cs"/>
              </a:rPr>
              <a:t>a read or write operation, the head is stationary while the platter rotates beneath it.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write mechanism exploits the fact that electricity flowing through a coil</a:t>
            </a:r>
          </a:p>
          <a:p>
            <a:r>
              <a:rPr lang="en-US" sz="1200" kern="1200" baseline="0" dirty="0" smtClean="0">
                <a:solidFill>
                  <a:schemeClr val="tx1"/>
                </a:solidFill>
                <a:latin typeface="Times New Roman" pitchFamily="-110" charset="0"/>
                <a:ea typeface="+mn-ea"/>
                <a:cs typeface="+mn-cs"/>
              </a:rPr>
              <a:t>produces a magnetic field. Electric pulses are sent to the write head, and the resulting</a:t>
            </a:r>
          </a:p>
          <a:p>
            <a:r>
              <a:rPr lang="en-US" sz="1200" kern="1200" baseline="0" dirty="0" smtClean="0">
                <a:solidFill>
                  <a:schemeClr val="tx1"/>
                </a:solidFill>
                <a:latin typeface="Times New Roman" pitchFamily="-110" charset="0"/>
                <a:ea typeface="+mn-ea"/>
                <a:cs typeface="+mn-cs"/>
              </a:rPr>
              <a:t>magnetic patterns are recorded on the surface below, with different patterns for</a:t>
            </a:r>
          </a:p>
          <a:p>
            <a:r>
              <a:rPr lang="en-US" sz="1200" kern="1200" baseline="0" dirty="0" smtClean="0">
                <a:solidFill>
                  <a:schemeClr val="tx1"/>
                </a:solidFill>
                <a:latin typeface="Times New Roman" pitchFamily="-110" charset="0"/>
                <a:ea typeface="+mn-ea"/>
                <a:cs typeface="+mn-cs"/>
              </a:rPr>
              <a:t>positive and negative currents. The write head itself is made of easily magnetizable</a:t>
            </a:r>
          </a:p>
          <a:p>
            <a:r>
              <a:rPr lang="en-US" sz="1200" kern="1200" baseline="0" dirty="0" smtClean="0">
                <a:solidFill>
                  <a:schemeClr val="tx1"/>
                </a:solidFill>
                <a:latin typeface="Times New Roman" pitchFamily="-110" charset="0"/>
                <a:ea typeface="+mn-ea"/>
                <a:cs typeface="+mn-cs"/>
              </a:rPr>
              <a:t>material and is in the shape of a rectangular doughnut with a gap along one side and</a:t>
            </a:r>
          </a:p>
          <a:p>
            <a:r>
              <a:rPr lang="en-US" sz="1200" kern="1200" baseline="0" dirty="0" smtClean="0">
                <a:solidFill>
                  <a:schemeClr val="tx1"/>
                </a:solidFill>
                <a:latin typeface="Times New Roman" pitchFamily="-110" charset="0"/>
                <a:ea typeface="+mn-ea"/>
                <a:cs typeface="+mn-cs"/>
              </a:rPr>
              <a:t>a few turns of conducting wire along the opposite side (Figure 6.1). An electric current</a:t>
            </a:r>
          </a:p>
          <a:p>
            <a:r>
              <a:rPr lang="en-US" sz="1200" kern="1200" baseline="0" dirty="0" smtClean="0">
                <a:solidFill>
                  <a:schemeClr val="tx1"/>
                </a:solidFill>
                <a:latin typeface="Times New Roman" pitchFamily="-110" charset="0"/>
                <a:ea typeface="+mn-ea"/>
                <a:cs typeface="+mn-cs"/>
              </a:rPr>
              <a:t>in the wire induces a magnetic field across the gap, which in turn magnetizes a</a:t>
            </a:r>
          </a:p>
          <a:p>
            <a:r>
              <a:rPr lang="en-US" sz="1200" kern="1200" baseline="0" dirty="0" smtClean="0">
                <a:solidFill>
                  <a:schemeClr val="tx1"/>
                </a:solidFill>
                <a:latin typeface="Times New Roman" pitchFamily="-110" charset="0"/>
                <a:ea typeface="+mn-ea"/>
                <a:cs typeface="+mn-cs"/>
              </a:rPr>
              <a:t>small area of the recording medium. Reversing the direction of the current reverses</a:t>
            </a:r>
          </a:p>
          <a:p>
            <a:r>
              <a:rPr lang="en-US" sz="1200" kern="1200" baseline="0" dirty="0" smtClean="0">
                <a:solidFill>
                  <a:schemeClr val="tx1"/>
                </a:solidFill>
                <a:latin typeface="Times New Roman" pitchFamily="-110" charset="0"/>
                <a:ea typeface="+mn-ea"/>
                <a:cs typeface="+mn-cs"/>
              </a:rPr>
              <a:t>the direction of the magnetization on the recording medium.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traditional read mechanism exploits the fact that a magnetic field moving</a:t>
            </a:r>
          </a:p>
          <a:p>
            <a:r>
              <a:rPr lang="en-US" sz="1200" kern="1200" baseline="0" dirty="0" smtClean="0">
                <a:solidFill>
                  <a:schemeClr val="tx1"/>
                </a:solidFill>
                <a:latin typeface="Times New Roman" pitchFamily="-110" charset="0"/>
                <a:ea typeface="+mn-ea"/>
                <a:cs typeface="+mn-cs"/>
              </a:rPr>
              <a:t>relative to a coil produces an electrical current in the coil. When the surface of the</a:t>
            </a:r>
          </a:p>
          <a:p>
            <a:r>
              <a:rPr lang="en-US" sz="1200" kern="1200" baseline="0" dirty="0" smtClean="0">
                <a:solidFill>
                  <a:schemeClr val="tx1"/>
                </a:solidFill>
                <a:latin typeface="Times New Roman" pitchFamily="-110" charset="0"/>
                <a:ea typeface="+mn-ea"/>
                <a:cs typeface="+mn-cs"/>
              </a:rPr>
              <a:t>disk passes under the head, it generates a current of the same polarity as the one</a:t>
            </a:r>
          </a:p>
          <a:p>
            <a:r>
              <a:rPr lang="en-US" sz="1200" kern="1200" baseline="0" dirty="0" smtClean="0">
                <a:solidFill>
                  <a:schemeClr val="tx1"/>
                </a:solidFill>
                <a:latin typeface="Times New Roman" pitchFamily="-110" charset="0"/>
                <a:ea typeface="+mn-ea"/>
                <a:cs typeface="+mn-cs"/>
              </a:rPr>
              <a:t>already recorded. The structure of the head for reading is in this case essentially</a:t>
            </a:r>
          </a:p>
          <a:p>
            <a:r>
              <a:rPr lang="en-US" sz="1200" kern="1200" baseline="0" dirty="0" smtClean="0">
                <a:solidFill>
                  <a:schemeClr val="tx1"/>
                </a:solidFill>
                <a:latin typeface="Times New Roman" pitchFamily="-110" charset="0"/>
                <a:ea typeface="+mn-ea"/>
                <a:cs typeface="+mn-cs"/>
              </a:rPr>
              <a:t>the same as for writing and therefore the same head can be used for both. Such</a:t>
            </a:r>
          </a:p>
          <a:p>
            <a:r>
              <a:rPr lang="en-US" sz="1200" kern="1200" baseline="0" dirty="0" smtClean="0">
                <a:solidFill>
                  <a:schemeClr val="tx1"/>
                </a:solidFill>
                <a:latin typeface="Times New Roman" pitchFamily="-110" charset="0"/>
                <a:ea typeface="+mn-ea"/>
                <a:cs typeface="+mn-cs"/>
              </a:rPr>
              <a:t>single heads are used in floppy disk systems and in older rigid disk systems.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Contemporary rigid disk systems use a different read mechanism, requiring</a:t>
            </a:r>
          </a:p>
          <a:p>
            <a:r>
              <a:rPr lang="en-US" sz="1200" kern="1200" baseline="0" dirty="0" smtClean="0">
                <a:solidFill>
                  <a:schemeClr val="tx1"/>
                </a:solidFill>
                <a:latin typeface="Times New Roman" pitchFamily="-110" charset="0"/>
                <a:ea typeface="+mn-ea"/>
                <a:cs typeface="+mn-cs"/>
              </a:rPr>
              <a:t>a separate read head, positioned for convenience close to the write head. The read</a:t>
            </a:r>
          </a:p>
          <a:p>
            <a:r>
              <a:rPr lang="en-US" sz="1200" kern="1200" baseline="0" dirty="0" smtClean="0">
                <a:solidFill>
                  <a:schemeClr val="tx1"/>
                </a:solidFill>
                <a:latin typeface="Times New Roman" pitchFamily="-110" charset="0"/>
                <a:ea typeface="+mn-ea"/>
                <a:cs typeface="+mn-cs"/>
              </a:rPr>
              <a:t>head consists of a partially shielded </a:t>
            </a:r>
            <a:r>
              <a:rPr lang="en-US" sz="1200" b="1" kern="1200" baseline="0" dirty="0" smtClean="0">
                <a:solidFill>
                  <a:schemeClr val="tx1"/>
                </a:solidFill>
                <a:latin typeface="Times New Roman" pitchFamily="-110" charset="0"/>
                <a:ea typeface="+mn-ea"/>
                <a:cs typeface="+mn-cs"/>
              </a:rPr>
              <a:t>magnetoresistive (MR) sensor. The MR material</a:t>
            </a:r>
          </a:p>
          <a:p>
            <a:r>
              <a:rPr lang="en-US" sz="1200" kern="1200" baseline="0" dirty="0" smtClean="0">
                <a:solidFill>
                  <a:schemeClr val="tx1"/>
                </a:solidFill>
                <a:latin typeface="Times New Roman" pitchFamily="-110" charset="0"/>
                <a:ea typeface="+mn-ea"/>
                <a:cs typeface="+mn-cs"/>
              </a:rPr>
              <a:t>has an electrical resistance that depends on the direction of the magnetization of</a:t>
            </a:r>
          </a:p>
          <a:p>
            <a:r>
              <a:rPr lang="en-US" sz="1200" kern="1200" baseline="0" dirty="0" smtClean="0">
                <a:solidFill>
                  <a:schemeClr val="tx1"/>
                </a:solidFill>
                <a:latin typeface="Times New Roman" pitchFamily="-110" charset="0"/>
                <a:ea typeface="+mn-ea"/>
                <a:cs typeface="+mn-cs"/>
              </a:rPr>
              <a:t>the medium moving under it. By passing a current through the MR sensor, resistance</a:t>
            </a:r>
          </a:p>
          <a:p>
            <a:r>
              <a:rPr lang="en-US" sz="1200" kern="1200" baseline="0" dirty="0" smtClean="0">
                <a:solidFill>
                  <a:schemeClr val="tx1"/>
                </a:solidFill>
                <a:latin typeface="Times New Roman" pitchFamily="-110" charset="0"/>
                <a:ea typeface="+mn-ea"/>
                <a:cs typeface="+mn-cs"/>
              </a:rPr>
              <a:t>changes are detected as voltage signals. The MR design allows higher-frequency</a:t>
            </a:r>
          </a:p>
          <a:p>
            <a:r>
              <a:rPr lang="en-US" sz="1200" kern="1200" baseline="0" dirty="0" smtClean="0">
                <a:solidFill>
                  <a:schemeClr val="tx1"/>
                </a:solidFill>
                <a:latin typeface="Times New Roman" pitchFamily="-110" charset="0"/>
                <a:ea typeface="+mn-ea"/>
                <a:cs typeface="+mn-cs"/>
              </a:rPr>
              <a:t>operation, which equates to greater storage densities and operating speeds.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6.4 RAID comparison (page 2</a:t>
            </a:r>
            <a:r>
              <a:rPr lang="en-US" baseline="0" dirty="0" smtClean="0"/>
              <a:t> of 2)</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203F50-4484-E84A-95C2-BE9D3F972428}" type="slidenum">
              <a:rPr lang="en-US"/>
              <a:pPr/>
              <a:t>34</a:t>
            </a:fld>
            <a:endParaRPr lang="en-US" dirty="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One of the most significant developments in computer architecture in recent years</a:t>
            </a:r>
          </a:p>
          <a:p>
            <a:r>
              <a:rPr lang="en-US" sz="1200" kern="1200" baseline="0" dirty="0" smtClean="0">
                <a:solidFill>
                  <a:schemeClr val="tx1"/>
                </a:solidFill>
                <a:latin typeface="Times New Roman" pitchFamily="-110" charset="0"/>
                <a:ea typeface="+mn-ea"/>
                <a:cs typeface="+mn-cs"/>
              </a:rPr>
              <a:t>is the increasing use of solid state drives (SSDs) to complement or even replace</a:t>
            </a:r>
          </a:p>
          <a:p>
            <a:r>
              <a:rPr lang="en-US" sz="1200" b="1" kern="1200" baseline="0" dirty="0" smtClean="0">
                <a:solidFill>
                  <a:schemeClr val="tx1"/>
                </a:solidFill>
                <a:latin typeface="Times New Roman" pitchFamily="-110" charset="0"/>
                <a:ea typeface="+mn-ea"/>
                <a:cs typeface="+mn-cs"/>
              </a:rPr>
              <a:t>hard disk drives (HDDs), </a:t>
            </a:r>
            <a:r>
              <a:rPr lang="en-US" sz="1200" b="0" kern="1200" baseline="0" dirty="0" smtClean="0">
                <a:solidFill>
                  <a:schemeClr val="tx1"/>
                </a:solidFill>
                <a:latin typeface="Times New Roman" pitchFamily="-110" charset="0"/>
                <a:ea typeface="+mn-ea"/>
                <a:cs typeface="+mn-cs"/>
              </a:rPr>
              <a:t>both as internal and external secondary memory. The</a:t>
            </a:r>
          </a:p>
          <a:p>
            <a:r>
              <a:rPr lang="en-US" sz="1200" kern="1200" baseline="0" dirty="0" smtClean="0">
                <a:solidFill>
                  <a:schemeClr val="tx1"/>
                </a:solidFill>
                <a:latin typeface="Times New Roman" pitchFamily="-110" charset="0"/>
                <a:ea typeface="+mn-ea"/>
                <a:cs typeface="+mn-cs"/>
              </a:rPr>
              <a:t>term </a:t>
            </a:r>
            <a:r>
              <a:rPr lang="en-US" sz="1200" i="1" kern="1200" baseline="0" dirty="0" smtClean="0">
                <a:solidFill>
                  <a:schemeClr val="tx1"/>
                </a:solidFill>
                <a:latin typeface="Times New Roman" pitchFamily="-110" charset="0"/>
                <a:ea typeface="+mn-ea"/>
                <a:cs typeface="+mn-cs"/>
              </a:rPr>
              <a:t>solid state </a:t>
            </a:r>
            <a:r>
              <a:rPr lang="en-US" sz="1200" i="0" kern="1200" baseline="0" dirty="0" smtClean="0">
                <a:solidFill>
                  <a:schemeClr val="tx1"/>
                </a:solidFill>
                <a:latin typeface="Times New Roman" pitchFamily="-110" charset="0"/>
                <a:ea typeface="+mn-ea"/>
                <a:cs typeface="+mn-cs"/>
              </a:rPr>
              <a:t>refers to electronic circuitry built with semiconductors. </a:t>
            </a:r>
            <a:r>
              <a:rPr lang="en-US" sz="1200" i="1" kern="1200" baseline="0" dirty="0" smtClean="0">
                <a:solidFill>
                  <a:schemeClr val="tx1"/>
                </a:solidFill>
                <a:latin typeface="Times New Roman" pitchFamily="-110" charset="0"/>
                <a:ea typeface="+mn-ea"/>
                <a:cs typeface="+mn-cs"/>
              </a:rPr>
              <a:t>A </a:t>
            </a:r>
            <a:r>
              <a:rPr lang="en-US" sz="1200" b="1" i="1" kern="1200" baseline="0" dirty="0" smtClean="0">
                <a:solidFill>
                  <a:schemeClr val="tx1"/>
                </a:solidFill>
                <a:latin typeface="Times New Roman" pitchFamily="-110" charset="0"/>
                <a:ea typeface="+mn-ea"/>
                <a:cs typeface="+mn-cs"/>
              </a:rPr>
              <a:t>solid state</a:t>
            </a:r>
          </a:p>
          <a:p>
            <a:r>
              <a:rPr lang="en-US" sz="1200" b="0" kern="1200" baseline="0" dirty="0" smtClean="0">
                <a:solidFill>
                  <a:schemeClr val="tx1"/>
                </a:solidFill>
                <a:latin typeface="Times New Roman" pitchFamily="-110" charset="0"/>
                <a:ea typeface="+mn-ea"/>
                <a:cs typeface="+mn-cs"/>
              </a:rPr>
              <a:t>drive is a memory device made with solid state components that can be used as a</a:t>
            </a:r>
          </a:p>
          <a:p>
            <a:r>
              <a:rPr lang="en-US" sz="1200" kern="1200" baseline="0" dirty="0" smtClean="0">
                <a:solidFill>
                  <a:schemeClr val="tx1"/>
                </a:solidFill>
                <a:latin typeface="Times New Roman" pitchFamily="-110" charset="0"/>
                <a:ea typeface="+mn-ea"/>
                <a:cs typeface="+mn-cs"/>
              </a:rPr>
              <a:t>replacement to a hard disk drive. The SSDs now on the market and coming on line</a:t>
            </a:r>
          </a:p>
          <a:p>
            <a:r>
              <a:rPr lang="en-US" sz="1200" kern="1200" baseline="0" dirty="0" smtClean="0">
                <a:solidFill>
                  <a:schemeClr val="tx1"/>
                </a:solidFill>
                <a:latin typeface="Times New Roman" pitchFamily="-110" charset="0"/>
                <a:ea typeface="+mn-ea"/>
                <a:cs typeface="+mn-cs"/>
              </a:rPr>
              <a:t>use a type of semiconductor memory referred to as flash memory. In this section,</a:t>
            </a:r>
          </a:p>
          <a:p>
            <a:r>
              <a:rPr lang="en-US" sz="1200" kern="1200" baseline="0" dirty="0" smtClean="0">
                <a:solidFill>
                  <a:schemeClr val="tx1"/>
                </a:solidFill>
                <a:latin typeface="Times New Roman" pitchFamily="-110" charset="0"/>
                <a:ea typeface="+mn-ea"/>
                <a:cs typeface="+mn-cs"/>
              </a:rPr>
              <a:t>we first provide an introduction to flash memory, and then look at its use in SSDs.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Flash memory is a type of semiconductor memory that has been around for a number</a:t>
            </a:r>
          </a:p>
          <a:p>
            <a:r>
              <a:rPr lang="en-US" sz="1200" kern="1200" baseline="0" dirty="0" smtClean="0">
                <a:solidFill>
                  <a:schemeClr val="tx1"/>
                </a:solidFill>
                <a:latin typeface="Times New Roman" pitchFamily="-110" charset="0"/>
                <a:ea typeface="+mn-ea"/>
                <a:cs typeface="+mn-cs"/>
              </a:rPr>
              <a:t>of years and is used in many consumer electronic products, including smart</a:t>
            </a:r>
          </a:p>
          <a:p>
            <a:r>
              <a:rPr lang="en-US" sz="1200" kern="1200" baseline="0" dirty="0" smtClean="0">
                <a:solidFill>
                  <a:schemeClr val="tx1"/>
                </a:solidFill>
                <a:latin typeface="Times New Roman" pitchFamily="-110" charset="0"/>
                <a:ea typeface="+mn-ea"/>
                <a:cs typeface="+mn-cs"/>
              </a:rPr>
              <a:t>phones, GPS devices, MP3 players, digital cameras, and USB devices. In recent</a:t>
            </a:r>
          </a:p>
          <a:p>
            <a:r>
              <a:rPr lang="en-US" sz="1200" kern="1200" baseline="0" dirty="0" smtClean="0">
                <a:solidFill>
                  <a:schemeClr val="tx1"/>
                </a:solidFill>
                <a:latin typeface="Times New Roman" pitchFamily="-110" charset="0"/>
                <a:ea typeface="+mn-ea"/>
                <a:cs typeface="+mn-cs"/>
              </a:rPr>
              <a:t>years, the cost and performance of flash memory has evolved to the point where it is</a:t>
            </a:r>
          </a:p>
          <a:p>
            <a:r>
              <a:rPr lang="en-US" sz="1200" kern="1200" baseline="0" dirty="0" smtClean="0">
                <a:solidFill>
                  <a:schemeClr val="tx1"/>
                </a:solidFill>
                <a:latin typeface="Times New Roman" pitchFamily="-110" charset="0"/>
                <a:ea typeface="+mn-ea"/>
                <a:cs typeface="+mn-cs"/>
              </a:rPr>
              <a:t>feasible to use flash memory drives to replace HDDs.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There are two distinctive types of flash memory, designated as NOR and</a:t>
            </a:r>
          </a:p>
          <a:p>
            <a:r>
              <a:rPr lang="en-US" sz="1200" kern="1200" baseline="0" dirty="0" smtClean="0">
                <a:solidFill>
                  <a:schemeClr val="tx1"/>
                </a:solidFill>
                <a:latin typeface="Times New Roman" pitchFamily="-110" charset="0"/>
                <a:ea typeface="+mn-ea"/>
                <a:cs typeface="+mn-cs"/>
              </a:rPr>
              <a:t>NAND. In </a:t>
            </a:r>
            <a:r>
              <a:rPr lang="en-US" sz="1200" b="1" kern="1200" baseline="0" dirty="0" smtClean="0">
                <a:solidFill>
                  <a:schemeClr val="tx1"/>
                </a:solidFill>
                <a:latin typeface="Times New Roman" pitchFamily="-110" charset="0"/>
                <a:ea typeface="+mn-ea"/>
                <a:cs typeface="+mn-cs"/>
              </a:rPr>
              <a:t>NOR </a:t>
            </a:r>
            <a:r>
              <a:rPr lang="en-US" sz="1200" b="0" kern="1200" baseline="0" dirty="0" smtClean="0">
                <a:solidFill>
                  <a:schemeClr val="tx1"/>
                </a:solidFill>
                <a:latin typeface="Times New Roman" pitchFamily="-110" charset="0"/>
                <a:ea typeface="+mn-ea"/>
                <a:cs typeface="+mn-cs"/>
              </a:rPr>
              <a:t>flash memory, the basic unit of access is a bit, and the logical</a:t>
            </a:r>
          </a:p>
          <a:p>
            <a:r>
              <a:rPr lang="en-US" sz="1200" kern="1200" baseline="0" dirty="0" smtClean="0">
                <a:solidFill>
                  <a:schemeClr val="tx1"/>
                </a:solidFill>
                <a:latin typeface="Times New Roman" pitchFamily="-110" charset="0"/>
                <a:ea typeface="+mn-ea"/>
                <a:cs typeface="+mn-cs"/>
              </a:rPr>
              <a:t>organization resembles a NOR logic device. For </a:t>
            </a:r>
            <a:r>
              <a:rPr lang="en-US" sz="1200" b="1" kern="1200" baseline="0" dirty="0" smtClean="0">
                <a:solidFill>
                  <a:schemeClr val="tx1"/>
                </a:solidFill>
                <a:latin typeface="Times New Roman" pitchFamily="-110" charset="0"/>
                <a:ea typeface="+mn-ea"/>
                <a:cs typeface="+mn-cs"/>
              </a:rPr>
              <a:t>NAND </a:t>
            </a:r>
            <a:r>
              <a:rPr lang="en-US" sz="1200" b="0" kern="1200" baseline="0" dirty="0" smtClean="0">
                <a:solidFill>
                  <a:schemeClr val="tx1"/>
                </a:solidFill>
                <a:latin typeface="Times New Roman" pitchFamily="-110" charset="0"/>
                <a:ea typeface="+mn-ea"/>
                <a:cs typeface="+mn-cs"/>
              </a:rPr>
              <a:t>flash memory, the basic</a:t>
            </a:r>
          </a:p>
          <a:p>
            <a:r>
              <a:rPr lang="en-US" sz="1200" kern="1200" baseline="0" dirty="0" smtClean="0">
                <a:solidFill>
                  <a:schemeClr val="tx1"/>
                </a:solidFill>
                <a:latin typeface="Times New Roman" pitchFamily="-110" charset="0"/>
                <a:ea typeface="+mn-ea"/>
                <a:cs typeface="+mn-cs"/>
              </a:rPr>
              <a:t>unit is 16 or 32 bits, and the logical organization resembles NAND devices.</a:t>
            </a:r>
          </a:p>
          <a:p>
            <a:r>
              <a:rPr lang="en-US" sz="1200" kern="1200" baseline="0" dirty="0" smtClean="0">
                <a:solidFill>
                  <a:schemeClr val="tx1"/>
                </a:solidFill>
                <a:latin typeface="Times New Roman" pitchFamily="-110" charset="0"/>
                <a:ea typeface="+mn-ea"/>
                <a:cs typeface="+mn-cs"/>
              </a:rPr>
              <a:t>NOR flash memory provides high-speed random access. It can read and</a:t>
            </a:r>
          </a:p>
          <a:p>
            <a:r>
              <a:rPr lang="en-US" sz="1200" kern="1200" baseline="0" dirty="0" smtClean="0">
                <a:solidFill>
                  <a:schemeClr val="tx1"/>
                </a:solidFill>
                <a:latin typeface="Times New Roman" pitchFamily="-110" charset="0"/>
                <a:ea typeface="+mn-ea"/>
                <a:cs typeface="+mn-cs"/>
              </a:rPr>
              <a:t>write data to specific locations, and can reference and retrieve a single byte. NOR</a:t>
            </a:r>
          </a:p>
          <a:p>
            <a:r>
              <a:rPr lang="en-US" sz="1200" kern="1200" baseline="0" dirty="0" smtClean="0">
                <a:solidFill>
                  <a:schemeClr val="tx1"/>
                </a:solidFill>
                <a:latin typeface="Times New Roman" pitchFamily="-110" charset="0"/>
                <a:ea typeface="+mn-ea"/>
                <a:cs typeface="+mn-cs"/>
              </a:rPr>
              <a:t>flash memory is used to store cell phone operating system code and on Windows</a:t>
            </a:r>
          </a:p>
          <a:p>
            <a:r>
              <a:rPr lang="en-US" sz="1200" kern="1200" baseline="0" dirty="0" smtClean="0">
                <a:solidFill>
                  <a:schemeClr val="tx1"/>
                </a:solidFill>
                <a:latin typeface="Times New Roman" pitchFamily="-110" charset="0"/>
                <a:ea typeface="+mn-ea"/>
                <a:cs typeface="+mn-cs"/>
              </a:rPr>
              <a:t>computers for the BIOS program that runs at startup. NAND reads and writes in</a:t>
            </a:r>
          </a:p>
          <a:p>
            <a:r>
              <a:rPr lang="en-US" sz="1200" kern="1200" baseline="0" dirty="0" smtClean="0">
                <a:solidFill>
                  <a:schemeClr val="tx1"/>
                </a:solidFill>
                <a:latin typeface="Times New Roman" pitchFamily="-110" charset="0"/>
                <a:ea typeface="+mn-ea"/>
                <a:cs typeface="+mn-cs"/>
              </a:rPr>
              <a:t>small blocks. It is used in USB flash drives, memory cards (in digital cameras, MP3</a:t>
            </a:r>
          </a:p>
          <a:p>
            <a:r>
              <a:rPr lang="en-US" sz="1200" kern="1200" baseline="0" dirty="0" smtClean="0">
                <a:solidFill>
                  <a:schemeClr val="tx1"/>
                </a:solidFill>
                <a:latin typeface="Times New Roman" pitchFamily="-110" charset="0"/>
                <a:ea typeface="+mn-ea"/>
                <a:cs typeface="+mn-cs"/>
              </a:rPr>
              <a:t>players, etc.), and in SSDs. NAND provides higher bit density than NOR and greater</a:t>
            </a:r>
          </a:p>
          <a:p>
            <a:r>
              <a:rPr lang="en-US" sz="1200" kern="1200" baseline="0" dirty="0" smtClean="0">
                <a:solidFill>
                  <a:schemeClr val="tx1"/>
                </a:solidFill>
                <a:latin typeface="Times New Roman" pitchFamily="-110" charset="0"/>
                <a:ea typeface="+mn-ea"/>
                <a:cs typeface="+mn-cs"/>
              </a:rPr>
              <a:t>write speed. NAND flash does not provide a random-access external address bus so</a:t>
            </a:r>
          </a:p>
          <a:p>
            <a:r>
              <a:rPr lang="en-US" sz="1200" kern="1200" baseline="0" dirty="0" smtClean="0">
                <a:solidFill>
                  <a:schemeClr val="tx1"/>
                </a:solidFill>
                <a:latin typeface="Times New Roman" pitchFamily="-110" charset="0"/>
                <a:ea typeface="+mn-ea"/>
                <a:cs typeface="+mn-cs"/>
              </a:rPr>
              <a:t>the data must be read on a block-wise basis (also known as page access), where each</a:t>
            </a:r>
          </a:p>
          <a:p>
            <a:r>
              <a:rPr lang="en-US" sz="1200" kern="1200" baseline="0" dirty="0" smtClean="0">
                <a:solidFill>
                  <a:schemeClr val="tx1"/>
                </a:solidFill>
                <a:latin typeface="Times New Roman" pitchFamily="-110" charset="0"/>
                <a:ea typeface="+mn-ea"/>
                <a:cs typeface="+mn-cs"/>
              </a:rPr>
              <a:t>block holds hundreds to thousands of bits.</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81C7C4-0394-3945-A2F1-7F01B6D5D3F1}" type="slidenum">
              <a:rPr lang="en-US"/>
              <a:pPr/>
              <a:t>36</a:t>
            </a:fld>
            <a:endParaRPr lang="en-US" dirty="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As the cost of flash-based SSDs has dropped and the performance and bit density</a:t>
            </a:r>
          </a:p>
          <a:p>
            <a:r>
              <a:rPr lang="en-US" sz="1200" kern="1200" baseline="0" dirty="0" smtClean="0">
                <a:solidFill>
                  <a:schemeClr val="tx1"/>
                </a:solidFill>
                <a:latin typeface="Times New Roman" pitchFamily="-110" charset="0"/>
                <a:ea typeface="+mn-ea"/>
                <a:cs typeface="+mn-cs"/>
              </a:rPr>
              <a:t>increased, SSDs have become increasingly competitive with HDDs. Table 6.5 shows</a:t>
            </a:r>
          </a:p>
          <a:p>
            <a:r>
              <a:rPr lang="en-US" sz="1200" kern="1200" baseline="0" dirty="0" smtClean="0">
                <a:solidFill>
                  <a:schemeClr val="tx1"/>
                </a:solidFill>
                <a:latin typeface="Times New Roman" pitchFamily="-110" charset="0"/>
                <a:ea typeface="+mn-ea"/>
                <a:cs typeface="+mn-cs"/>
              </a:rPr>
              <a:t>typical measures of comparison at the time of this writing.</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SSDs have the following advantages over HDDs: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High-performance input/output operations per second (IOPS): Significantly</a:t>
            </a:r>
          </a:p>
          <a:p>
            <a:r>
              <a:rPr lang="en-US" sz="1200" kern="1200" baseline="0" dirty="0" smtClean="0">
                <a:solidFill>
                  <a:schemeClr val="tx1"/>
                </a:solidFill>
                <a:latin typeface="Times New Roman" pitchFamily="-110" charset="0"/>
                <a:ea typeface="+mn-ea"/>
                <a:cs typeface="+mn-cs"/>
              </a:rPr>
              <a:t>increases performance I/O subsystems.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Durability: Less susceptible to physical shock and vibration.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Longer lifespan: SSDs are not susceptible to mechanical wear.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Lower power consumption: SSDs use as little as 2.1 watts of power per drive,</a:t>
            </a:r>
          </a:p>
          <a:p>
            <a:r>
              <a:rPr lang="en-US" sz="1200" kern="1200" baseline="0" dirty="0" smtClean="0">
                <a:solidFill>
                  <a:schemeClr val="tx1"/>
                </a:solidFill>
                <a:latin typeface="Times New Roman" pitchFamily="-110" charset="0"/>
                <a:ea typeface="+mn-ea"/>
                <a:cs typeface="+mn-cs"/>
              </a:rPr>
              <a:t>considerably less than comparable-size HDDs.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Quieter and cooler running capabilities: Less floor space required, lower</a:t>
            </a:r>
          </a:p>
          <a:p>
            <a:r>
              <a:rPr lang="en-US" sz="1200" kern="1200" baseline="0" dirty="0" smtClean="0">
                <a:solidFill>
                  <a:schemeClr val="tx1"/>
                </a:solidFill>
                <a:latin typeface="Times New Roman" pitchFamily="-110" charset="0"/>
                <a:ea typeface="+mn-ea"/>
                <a:cs typeface="+mn-cs"/>
              </a:rPr>
              <a:t>energy costs, and a greener enterprise.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Lower access times and latency rates: Over 10 times faster than the spinning</a:t>
            </a:r>
          </a:p>
          <a:p>
            <a:r>
              <a:rPr lang="en-US" sz="1200" kern="1200" baseline="0" dirty="0" smtClean="0">
                <a:solidFill>
                  <a:schemeClr val="tx1"/>
                </a:solidFill>
                <a:latin typeface="Times New Roman" pitchFamily="-110" charset="0"/>
                <a:ea typeface="+mn-ea"/>
                <a:cs typeface="+mn-cs"/>
              </a:rPr>
              <a:t>disks in an HDD.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Currently, HDDs enjoy a cost per bit advantage and a capacity advantage, but</a:t>
            </a:r>
          </a:p>
          <a:p>
            <a:r>
              <a:rPr lang="en-US" sz="1200" kern="1200" baseline="0" dirty="0" smtClean="0">
                <a:solidFill>
                  <a:schemeClr val="tx1"/>
                </a:solidFill>
                <a:latin typeface="Times New Roman" pitchFamily="-110" charset="0"/>
                <a:ea typeface="+mn-ea"/>
                <a:cs typeface="+mn-cs"/>
              </a:rPr>
              <a:t>these differences are shrinking.</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4E3C2-48EA-0B4F-B9F0-C59C650530FA}" type="slidenum">
              <a:rPr lang="en-US"/>
              <a:pPr/>
              <a:t>37</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Figure 6.11 illustrates a general view of the common architectural system component</a:t>
            </a:r>
          </a:p>
          <a:p>
            <a:r>
              <a:rPr lang="en-US" sz="1200" kern="1200" baseline="0" dirty="0" smtClean="0">
                <a:solidFill>
                  <a:schemeClr val="tx1"/>
                </a:solidFill>
                <a:latin typeface="Times New Roman" pitchFamily="-110" charset="0"/>
                <a:ea typeface="+mn-ea"/>
                <a:cs typeface="+mn-cs"/>
              </a:rPr>
              <a:t>associated with any SDD system. On the host system, to operating system invokes</a:t>
            </a:r>
          </a:p>
          <a:p>
            <a:r>
              <a:rPr lang="en-US" sz="1200" kern="1200" baseline="0" dirty="0" smtClean="0">
                <a:solidFill>
                  <a:schemeClr val="tx1"/>
                </a:solidFill>
                <a:latin typeface="Times New Roman" pitchFamily="-110" charset="0"/>
                <a:ea typeface="+mn-ea"/>
                <a:cs typeface="+mn-cs"/>
              </a:rPr>
              <a:t>file system software to access data on the disk. The file system, in turn, invokes I/O</a:t>
            </a:r>
          </a:p>
          <a:p>
            <a:r>
              <a:rPr lang="en-US" sz="1200" kern="1200" baseline="0" dirty="0" smtClean="0">
                <a:solidFill>
                  <a:schemeClr val="tx1"/>
                </a:solidFill>
                <a:latin typeface="Times New Roman" pitchFamily="-110" charset="0"/>
                <a:ea typeface="+mn-ea"/>
                <a:cs typeface="+mn-cs"/>
              </a:rPr>
              <a:t>driver software. The I/O driver software provides host access to the particular SSD</a:t>
            </a:r>
          </a:p>
          <a:p>
            <a:r>
              <a:rPr lang="en-US" sz="1200" kern="1200" baseline="0" dirty="0" smtClean="0">
                <a:solidFill>
                  <a:schemeClr val="tx1"/>
                </a:solidFill>
                <a:latin typeface="Times New Roman" pitchFamily="-110" charset="0"/>
                <a:ea typeface="+mn-ea"/>
                <a:cs typeface="+mn-cs"/>
              </a:rPr>
              <a:t>product. The interface component in Figure 6.11 refers to the physical and electrical</a:t>
            </a:r>
          </a:p>
          <a:p>
            <a:r>
              <a:rPr lang="en-US" sz="1200" kern="1200" baseline="0" dirty="0" smtClean="0">
                <a:solidFill>
                  <a:schemeClr val="tx1"/>
                </a:solidFill>
                <a:latin typeface="Times New Roman" pitchFamily="-110" charset="0"/>
                <a:ea typeface="+mn-ea"/>
                <a:cs typeface="+mn-cs"/>
              </a:rPr>
              <a:t>interface between the host processor and the SSD peripheral device. If the device is</a:t>
            </a:r>
          </a:p>
          <a:p>
            <a:r>
              <a:rPr lang="en-US" sz="1200" kern="1200" baseline="0" dirty="0" smtClean="0">
                <a:solidFill>
                  <a:schemeClr val="tx1"/>
                </a:solidFill>
                <a:latin typeface="Times New Roman" pitchFamily="-110" charset="0"/>
                <a:ea typeface="+mn-ea"/>
                <a:cs typeface="+mn-cs"/>
              </a:rPr>
              <a:t>an internal hard drive, a common interface is PCIe. For external devices, one common</a:t>
            </a:r>
          </a:p>
          <a:p>
            <a:r>
              <a:rPr lang="en-US" sz="1200" kern="1200" baseline="0" dirty="0" smtClean="0">
                <a:solidFill>
                  <a:schemeClr val="tx1"/>
                </a:solidFill>
                <a:latin typeface="Times New Roman" pitchFamily="-110" charset="0"/>
                <a:ea typeface="+mn-ea"/>
                <a:cs typeface="+mn-cs"/>
              </a:rPr>
              <a:t>interface is USB.</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addition to the interface to the host system, the SSD contains the following</a:t>
            </a:r>
          </a:p>
          <a:p>
            <a:r>
              <a:rPr lang="en-US" sz="1200" kern="1200" baseline="0" dirty="0" smtClean="0">
                <a:solidFill>
                  <a:schemeClr val="tx1"/>
                </a:solidFill>
                <a:latin typeface="Times New Roman" pitchFamily="-110" charset="0"/>
                <a:ea typeface="+mn-ea"/>
                <a:cs typeface="+mn-cs"/>
              </a:rPr>
              <a:t>components: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Controller: Provides SSD device level interfacing and firmware execution.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Addressing: Logic that performs the selection function across the flash</a:t>
            </a:r>
          </a:p>
          <a:p>
            <a:r>
              <a:rPr lang="en-US" sz="1200" kern="1200" baseline="0" dirty="0" smtClean="0">
                <a:solidFill>
                  <a:schemeClr val="tx1"/>
                </a:solidFill>
                <a:latin typeface="Times New Roman" pitchFamily="-110" charset="0"/>
                <a:ea typeface="+mn-ea"/>
                <a:cs typeface="+mn-cs"/>
              </a:rPr>
              <a:t>memory components.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Data buffer/cache: High speed RAM memory components used for speed</a:t>
            </a:r>
          </a:p>
          <a:p>
            <a:r>
              <a:rPr lang="en-US" sz="1200" kern="1200" baseline="0" dirty="0" smtClean="0">
                <a:solidFill>
                  <a:schemeClr val="tx1"/>
                </a:solidFill>
                <a:latin typeface="Times New Roman" pitchFamily="-110" charset="0"/>
                <a:ea typeface="+mn-ea"/>
                <a:cs typeface="+mn-cs"/>
              </a:rPr>
              <a:t>matching and to increased data throughput.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Error correction: Logic for error detection and correction.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Flash memory components: Individual NAND flash chips.</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C7E7E-7512-0A41-9BBD-C558D3AF6A50}" type="slidenum">
              <a:rPr lang="en-US"/>
              <a:pPr/>
              <a:t>38</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There are two practical issues peculiar to SSDs that are not faced by HDDs. First,</a:t>
            </a:r>
          </a:p>
          <a:p>
            <a:r>
              <a:rPr lang="en-US" sz="1200" kern="1200" baseline="0" dirty="0" smtClean="0">
                <a:solidFill>
                  <a:schemeClr val="tx1"/>
                </a:solidFill>
                <a:latin typeface="Times New Roman" pitchFamily="-110" charset="0"/>
                <a:ea typeface="+mn-ea"/>
                <a:cs typeface="+mn-cs"/>
              </a:rPr>
              <a:t>SDD performance has a tendency to slow down as the device is used. To understand</a:t>
            </a:r>
          </a:p>
          <a:p>
            <a:r>
              <a:rPr lang="en-US" sz="1200" kern="1200" baseline="0" dirty="0" smtClean="0">
                <a:solidFill>
                  <a:schemeClr val="tx1"/>
                </a:solidFill>
                <a:latin typeface="Times New Roman" pitchFamily="-110" charset="0"/>
                <a:ea typeface="+mn-ea"/>
                <a:cs typeface="+mn-cs"/>
              </a:rPr>
              <a:t>the reason for this, you need to know that files are stored on disk as a set of pages,</a:t>
            </a:r>
          </a:p>
          <a:p>
            <a:r>
              <a:rPr lang="en-US" sz="1200" kern="1200" baseline="0" dirty="0" smtClean="0">
                <a:solidFill>
                  <a:schemeClr val="tx1"/>
                </a:solidFill>
                <a:latin typeface="Times New Roman" pitchFamily="-110" charset="0"/>
                <a:ea typeface="+mn-ea"/>
                <a:cs typeface="+mn-cs"/>
              </a:rPr>
              <a:t>typically 4 KB in length. These pages are not necessarily, and indeed not typically,</a:t>
            </a:r>
          </a:p>
          <a:p>
            <a:r>
              <a:rPr lang="en-US" sz="1200" kern="1200" baseline="0" dirty="0" smtClean="0">
                <a:solidFill>
                  <a:schemeClr val="tx1"/>
                </a:solidFill>
                <a:latin typeface="Times New Roman" pitchFamily="-110" charset="0"/>
                <a:ea typeface="+mn-ea"/>
                <a:cs typeface="+mn-cs"/>
              </a:rPr>
              <a:t>stored as a contiguous set of pages on the disk. The reason for this arrangement is</a:t>
            </a:r>
          </a:p>
          <a:p>
            <a:r>
              <a:rPr lang="en-US" sz="1200" kern="1200" baseline="0" dirty="0" smtClean="0">
                <a:solidFill>
                  <a:schemeClr val="tx1"/>
                </a:solidFill>
                <a:latin typeface="Times New Roman" pitchFamily="-110" charset="0"/>
                <a:ea typeface="+mn-ea"/>
                <a:cs typeface="+mn-cs"/>
              </a:rPr>
              <a:t>explained in our discussion of virtual memory in Chapter 8. However, flash memory</a:t>
            </a:r>
          </a:p>
          <a:p>
            <a:r>
              <a:rPr lang="en-US" sz="1200" kern="1200" baseline="0" dirty="0" smtClean="0">
                <a:solidFill>
                  <a:schemeClr val="tx1"/>
                </a:solidFill>
                <a:latin typeface="Times New Roman" pitchFamily="-110" charset="0"/>
                <a:ea typeface="+mn-ea"/>
                <a:cs typeface="+mn-cs"/>
              </a:rPr>
              <a:t>is accessed in blocks, with a typically block size of 512 KB, so that there are typically</a:t>
            </a:r>
          </a:p>
          <a:p>
            <a:r>
              <a:rPr lang="en-US" sz="1200" kern="1200" baseline="0" dirty="0" smtClean="0">
                <a:solidFill>
                  <a:schemeClr val="tx1"/>
                </a:solidFill>
                <a:latin typeface="Times New Roman" pitchFamily="-110" charset="0"/>
                <a:ea typeface="+mn-ea"/>
                <a:cs typeface="+mn-cs"/>
              </a:rPr>
              <a:t>128 pages per block. Now consider what must be done to write a page onto a flash</a:t>
            </a:r>
          </a:p>
          <a:p>
            <a:r>
              <a:rPr lang="en-US" sz="1200" kern="1200" baseline="0" dirty="0" smtClean="0">
                <a:solidFill>
                  <a:schemeClr val="tx1"/>
                </a:solidFill>
                <a:latin typeface="Times New Roman" pitchFamily="-110" charset="0"/>
                <a:ea typeface="+mn-ea"/>
                <a:cs typeface="+mn-cs"/>
              </a:rPr>
              <a:t>memory.</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1. The entire block must be read from the flash memory and placed in a RAM</a:t>
            </a:r>
          </a:p>
          <a:p>
            <a:r>
              <a:rPr lang="en-US" sz="1200" kern="1200" baseline="0" dirty="0" smtClean="0">
                <a:solidFill>
                  <a:schemeClr val="tx1"/>
                </a:solidFill>
                <a:latin typeface="Times New Roman" pitchFamily="-110" charset="0"/>
                <a:ea typeface="+mn-ea"/>
                <a:cs typeface="+mn-cs"/>
              </a:rPr>
              <a:t>buffer. Then the appropriate page in the RAM buffer is updated.</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2. Before the block can be written back to flash memory, the entire block of flash</a:t>
            </a:r>
          </a:p>
          <a:p>
            <a:r>
              <a:rPr lang="en-US" sz="1200" kern="1200" baseline="0" dirty="0" smtClean="0">
                <a:solidFill>
                  <a:schemeClr val="tx1"/>
                </a:solidFill>
                <a:latin typeface="Times New Roman" pitchFamily="-110" charset="0"/>
                <a:ea typeface="+mn-ea"/>
                <a:cs typeface="+mn-cs"/>
              </a:rPr>
              <a:t>memory must be erased—it is not possible to erase just one page of the flash</a:t>
            </a:r>
          </a:p>
          <a:p>
            <a:r>
              <a:rPr lang="en-US" sz="1200" kern="1200" baseline="0" dirty="0" smtClean="0">
                <a:solidFill>
                  <a:schemeClr val="tx1"/>
                </a:solidFill>
                <a:latin typeface="Times New Roman" pitchFamily="-110" charset="0"/>
                <a:ea typeface="+mn-ea"/>
                <a:cs typeface="+mn-cs"/>
              </a:rPr>
              <a:t>memory.</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3. The entire block from the buffer is now written back to the flash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Now, when a flash drive is relatively empty and a new file is created, the</a:t>
            </a:r>
          </a:p>
          <a:p>
            <a:r>
              <a:rPr lang="en-US" sz="1200" kern="1200" baseline="0" dirty="0" smtClean="0">
                <a:solidFill>
                  <a:schemeClr val="tx1"/>
                </a:solidFill>
                <a:latin typeface="Times New Roman" pitchFamily="-110" charset="0"/>
                <a:ea typeface="+mn-ea"/>
                <a:cs typeface="+mn-cs"/>
              </a:rPr>
              <a:t>pages of that file are written on to the drive contiguously, so that one or only a few</a:t>
            </a:r>
          </a:p>
          <a:p>
            <a:r>
              <a:rPr lang="en-US" sz="1200" kern="1200" baseline="0" dirty="0" smtClean="0">
                <a:solidFill>
                  <a:schemeClr val="tx1"/>
                </a:solidFill>
                <a:latin typeface="Times New Roman" pitchFamily="-110" charset="0"/>
                <a:ea typeface="+mn-ea"/>
                <a:cs typeface="+mn-cs"/>
              </a:rPr>
              <a:t>blocks are affected. However, over time, because of the way virtual memory works,</a:t>
            </a:r>
          </a:p>
          <a:p>
            <a:r>
              <a:rPr lang="en-US" sz="1200" kern="1200" baseline="0" dirty="0" smtClean="0">
                <a:solidFill>
                  <a:schemeClr val="tx1"/>
                </a:solidFill>
                <a:latin typeface="Times New Roman" pitchFamily="-110" charset="0"/>
                <a:ea typeface="+mn-ea"/>
                <a:cs typeface="+mn-cs"/>
              </a:rPr>
              <a:t>files become fragmented, with pages scattered over multiple blocks. As the drive</a:t>
            </a:r>
          </a:p>
          <a:p>
            <a:r>
              <a:rPr lang="en-US" sz="1200" kern="1200" baseline="0" dirty="0" smtClean="0">
                <a:solidFill>
                  <a:schemeClr val="tx1"/>
                </a:solidFill>
                <a:latin typeface="Times New Roman" pitchFamily="-110" charset="0"/>
                <a:ea typeface="+mn-ea"/>
                <a:cs typeface="+mn-cs"/>
              </a:rPr>
              <a:t>become more occupied, there is more fragmentation, so the writing of a new file can</a:t>
            </a:r>
          </a:p>
          <a:p>
            <a:r>
              <a:rPr lang="en-US" sz="1200" kern="1200" baseline="0" dirty="0" smtClean="0">
                <a:solidFill>
                  <a:schemeClr val="tx1"/>
                </a:solidFill>
                <a:latin typeface="Times New Roman" pitchFamily="-110" charset="0"/>
                <a:ea typeface="+mn-ea"/>
                <a:cs typeface="+mn-cs"/>
              </a:rPr>
              <a:t>affect multiple blocks. Thus, the writing of multiple pages from one block becomes</a:t>
            </a:r>
          </a:p>
          <a:p>
            <a:r>
              <a:rPr lang="en-US" sz="1200" kern="1200" baseline="0" dirty="0" smtClean="0">
                <a:solidFill>
                  <a:schemeClr val="tx1"/>
                </a:solidFill>
                <a:latin typeface="Times New Roman" pitchFamily="-110" charset="0"/>
                <a:ea typeface="+mn-ea"/>
                <a:cs typeface="+mn-cs"/>
              </a:rPr>
              <a:t>slower, the more fully occupied the disk is. Manufacturers have developed a variety</a:t>
            </a:r>
          </a:p>
          <a:p>
            <a:r>
              <a:rPr lang="en-US" sz="1200" kern="1200" baseline="0" dirty="0" smtClean="0">
                <a:solidFill>
                  <a:schemeClr val="tx1"/>
                </a:solidFill>
                <a:latin typeface="Times New Roman" pitchFamily="-110" charset="0"/>
                <a:ea typeface="+mn-ea"/>
                <a:cs typeface="+mn-cs"/>
              </a:rPr>
              <a:t>of techniques to compensate for this property of flash memory, such as setting aside</a:t>
            </a:r>
          </a:p>
          <a:p>
            <a:r>
              <a:rPr lang="en-US" sz="1200" kern="1200" baseline="0" dirty="0" smtClean="0">
                <a:solidFill>
                  <a:schemeClr val="tx1"/>
                </a:solidFill>
                <a:latin typeface="Times New Roman" pitchFamily="-110" charset="0"/>
                <a:ea typeface="+mn-ea"/>
                <a:cs typeface="+mn-cs"/>
              </a:rPr>
              <a:t>a substantial portion of the SSD as extra space for write operations (called over provisioning),</a:t>
            </a:r>
          </a:p>
          <a:p>
            <a:r>
              <a:rPr lang="en-US" sz="1200" kern="1200" baseline="0" dirty="0" smtClean="0">
                <a:solidFill>
                  <a:schemeClr val="tx1"/>
                </a:solidFill>
                <a:latin typeface="Times New Roman" pitchFamily="-110" charset="0"/>
                <a:ea typeface="+mn-ea"/>
                <a:cs typeface="+mn-cs"/>
              </a:rPr>
              <a:t>then to erase inactive pages during idle time used to defragment the</a:t>
            </a:r>
          </a:p>
          <a:p>
            <a:r>
              <a:rPr lang="en-US" sz="1200" kern="1200" baseline="0" dirty="0" smtClean="0">
                <a:solidFill>
                  <a:schemeClr val="tx1"/>
                </a:solidFill>
                <a:latin typeface="Times New Roman" pitchFamily="-110" charset="0"/>
                <a:ea typeface="+mn-ea"/>
                <a:cs typeface="+mn-cs"/>
              </a:rPr>
              <a:t>disk. Another technique is the TRIM command, which allows an operating system</a:t>
            </a:r>
          </a:p>
          <a:p>
            <a:r>
              <a:rPr lang="en-US" sz="1200" kern="1200" baseline="0" dirty="0" smtClean="0">
                <a:solidFill>
                  <a:schemeClr val="tx1"/>
                </a:solidFill>
                <a:latin typeface="Times New Roman" pitchFamily="-110" charset="0"/>
                <a:ea typeface="+mn-ea"/>
                <a:cs typeface="+mn-cs"/>
              </a:rPr>
              <a:t>to inform a solid state drive (SSD) which blocks of data are no longer considered in</a:t>
            </a:r>
          </a:p>
          <a:p>
            <a:r>
              <a:rPr lang="en-US" sz="1200" kern="1200" baseline="0" dirty="0" smtClean="0">
                <a:solidFill>
                  <a:schemeClr val="tx1"/>
                </a:solidFill>
                <a:latin typeface="Times New Roman" pitchFamily="-110" charset="0"/>
                <a:ea typeface="+mn-ea"/>
                <a:cs typeface="+mn-cs"/>
              </a:rPr>
              <a:t>use and can be wiped internally.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second practical issue with flash memory drives is that a flash memory</a:t>
            </a:r>
          </a:p>
          <a:p>
            <a:r>
              <a:rPr lang="en-US" sz="1200" kern="1200" baseline="0" dirty="0" smtClean="0">
                <a:solidFill>
                  <a:schemeClr val="tx1"/>
                </a:solidFill>
                <a:latin typeface="Times New Roman" pitchFamily="-110" charset="0"/>
                <a:ea typeface="+mn-ea"/>
                <a:cs typeface="+mn-cs"/>
              </a:rPr>
              <a:t>becomes unusable after a certain number of writes. As flash cells are stressed,</a:t>
            </a:r>
          </a:p>
          <a:p>
            <a:r>
              <a:rPr lang="en-US" sz="1200" kern="1200" baseline="0" dirty="0" smtClean="0">
                <a:solidFill>
                  <a:schemeClr val="tx1"/>
                </a:solidFill>
                <a:latin typeface="Times New Roman" pitchFamily="-110" charset="0"/>
                <a:ea typeface="+mn-ea"/>
                <a:cs typeface="+mn-cs"/>
              </a:rPr>
              <a:t>they lose their ability to record and retain values. A typical limit is 100,000 writes</a:t>
            </a:r>
          </a:p>
          <a:p>
            <a:r>
              <a:rPr lang="en-US" sz="1200" kern="1200" baseline="0" dirty="0" smtClean="0">
                <a:solidFill>
                  <a:schemeClr val="tx1"/>
                </a:solidFill>
                <a:latin typeface="Times New Roman" pitchFamily="-110" charset="0"/>
                <a:ea typeface="+mn-ea"/>
                <a:cs typeface="+mn-cs"/>
              </a:rPr>
              <a:t>[GSOE08]. Techniques for prolonging the life of an SSD drive include front-ending</a:t>
            </a:r>
          </a:p>
          <a:p>
            <a:r>
              <a:rPr lang="en-US" sz="1200" kern="1200" baseline="0" dirty="0" smtClean="0">
                <a:solidFill>
                  <a:schemeClr val="tx1"/>
                </a:solidFill>
                <a:latin typeface="Times New Roman" pitchFamily="-110" charset="0"/>
                <a:ea typeface="+mn-ea"/>
                <a:cs typeface="+mn-cs"/>
              </a:rPr>
              <a:t>the flash with a cache to delay and group write operations, using wear-leveling algorithms</a:t>
            </a:r>
          </a:p>
          <a:p>
            <a:r>
              <a:rPr lang="en-US" sz="1200" kern="1200" baseline="0" dirty="0" smtClean="0">
                <a:solidFill>
                  <a:schemeClr val="tx1"/>
                </a:solidFill>
                <a:latin typeface="Times New Roman" pitchFamily="-110" charset="0"/>
                <a:ea typeface="+mn-ea"/>
                <a:cs typeface="+mn-cs"/>
              </a:rPr>
              <a:t>that evenly distribute writes across block of cells, and sophisticated bad-block</a:t>
            </a:r>
          </a:p>
          <a:p>
            <a:r>
              <a:rPr lang="en-US" sz="1200" kern="1200" baseline="0" dirty="0" smtClean="0">
                <a:solidFill>
                  <a:schemeClr val="tx1"/>
                </a:solidFill>
                <a:latin typeface="Times New Roman" pitchFamily="-110" charset="0"/>
                <a:ea typeface="+mn-ea"/>
                <a:cs typeface="+mn-cs"/>
              </a:rPr>
              <a:t>management techniques. In addition, vendors are deploying SSDs in RAID configurations</a:t>
            </a:r>
          </a:p>
          <a:p>
            <a:r>
              <a:rPr lang="en-US" sz="1200" kern="1200" baseline="0" dirty="0" smtClean="0">
                <a:solidFill>
                  <a:schemeClr val="tx1"/>
                </a:solidFill>
                <a:latin typeface="Times New Roman" pitchFamily="-110" charset="0"/>
                <a:ea typeface="+mn-ea"/>
                <a:cs typeface="+mn-cs"/>
              </a:rPr>
              <a:t>to further reduce the probability of data loss. Most flash devices are also</a:t>
            </a:r>
          </a:p>
          <a:p>
            <a:r>
              <a:rPr lang="en-US" sz="1200" kern="1200" baseline="0" dirty="0" smtClean="0">
                <a:solidFill>
                  <a:schemeClr val="tx1"/>
                </a:solidFill>
                <a:latin typeface="Times New Roman" pitchFamily="-110" charset="0"/>
                <a:ea typeface="+mn-ea"/>
                <a:cs typeface="+mn-cs"/>
              </a:rPr>
              <a:t>capable of estimating their own remaining lifetimes so systems can anticipate failure</a:t>
            </a:r>
          </a:p>
          <a:p>
            <a:r>
              <a:rPr lang="en-US" sz="1200" kern="1200" baseline="0" dirty="0" smtClean="0">
                <a:solidFill>
                  <a:schemeClr val="tx1"/>
                </a:solidFill>
                <a:latin typeface="Times New Roman" pitchFamily="-110" charset="0"/>
                <a:ea typeface="+mn-ea"/>
                <a:cs typeface="+mn-cs"/>
              </a:rPr>
              <a:t>and take preemptive action.</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1983, one of the most successful consumer products of all time was introduced:</a:t>
            </a:r>
          </a:p>
          <a:p>
            <a:r>
              <a:rPr lang="en-US" sz="1200" kern="1200" baseline="0" dirty="0" smtClean="0">
                <a:solidFill>
                  <a:schemeClr val="tx1"/>
                </a:solidFill>
                <a:latin typeface="Times New Roman" pitchFamily="-110" charset="0"/>
                <a:ea typeface="+mn-ea"/>
                <a:cs typeface="+mn-cs"/>
              </a:rPr>
              <a:t>the compact disk (CD) digital audio system. The CD is a non-erasable disk that can</a:t>
            </a:r>
          </a:p>
          <a:p>
            <a:r>
              <a:rPr lang="en-US" sz="1200" kern="1200" baseline="0" dirty="0" smtClean="0">
                <a:solidFill>
                  <a:schemeClr val="tx1"/>
                </a:solidFill>
                <a:latin typeface="Times New Roman" pitchFamily="-110" charset="0"/>
                <a:ea typeface="+mn-ea"/>
                <a:cs typeface="+mn-cs"/>
              </a:rPr>
              <a:t>store more than 60 minutes of audio information on one side. The huge commercial</a:t>
            </a:r>
          </a:p>
          <a:p>
            <a:r>
              <a:rPr lang="en-US" sz="1200" kern="1200" baseline="0" dirty="0" smtClean="0">
                <a:solidFill>
                  <a:schemeClr val="tx1"/>
                </a:solidFill>
                <a:latin typeface="Times New Roman" pitchFamily="-110" charset="0"/>
                <a:ea typeface="+mn-ea"/>
                <a:cs typeface="+mn-cs"/>
              </a:rPr>
              <a:t>success of the CD enabled the development of low-cost optical-disk storage</a:t>
            </a:r>
          </a:p>
          <a:p>
            <a:r>
              <a:rPr lang="en-US" sz="1200" kern="1200" baseline="0" dirty="0" smtClean="0">
                <a:solidFill>
                  <a:schemeClr val="tx1"/>
                </a:solidFill>
                <a:latin typeface="Times New Roman" pitchFamily="-110" charset="0"/>
                <a:ea typeface="+mn-ea"/>
                <a:cs typeface="+mn-cs"/>
              </a:rPr>
              <a:t>technology that has revolutionized computer data storage. A variety of optical-disk</a:t>
            </a:r>
          </a:p>
          <a:p>
            <a:r>
              <a:rPr lang="en-US" sz="1200" kern="1200" baseline="0" dirty="0" smtClean="0">
                <a:solidFill>
                  <a:schemeClr val="tx1"/>
                </a:solidFill>
                <a:latin typeface="Times New Roman" pitchFamily="-110" charset="0"/>
                <a:ea typeface="+mn-ea"/>
                <a:cs typeface="+mn-cs"/>
              </a:rPr>
              <a:t>systems have been introduced (Table 6.6). We briefly review each of these.</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Times New Roman" pitchFamily="-110" charset="0"/>
                <a:ea typeface="+mn-ea"/>
                <a:cs typeface="+mn-cs"/>
              </a:rPr>
              <a:t>Information is retrieved from a CD or CD-ROM by a low-powered laser</a:t>
            </a:r>
          </a:p>
          <a:p>
            <a:r>
              <a:rPr lang="en-US" sz="1200" kern="1200" baseline="0" dirty="0" smtClean="0">
                <a:solidFill>
                  <a:schemeClr val="tx1"/>
                </a:solidFill>
                <a:latin typeface="Times New Roman" pitchFamily="-110" charset="0"/>
                <a:ea typeface="+mn-ea"/>
                <a:cs typeface="+mn-cs"/>
              </a:rPr>
              <a:t>housed in an optical-disk player, or drive unit. The laser shines through the clear</a:t>
            </a:r>
          </a:p>
          <a:p>
            <a:r>
              <a:rPr lang="en-US" sz="1200" kern="1200" baseline="0" dirty="0" smtClean="0">
                <a:solidFill>
                  <a:schemeClr val="tx1"/>
                </a:solidFill>
                <a:latin typeface="Times New Roman" pitchFamily="-110" charset="0"/>
                <a:ea typeface="+mn-ea"/>
                <a:cs typeface="+mn-cs"/>
              </a:rPr>
              <a:t>polycarbonate while a motor spins the disk past it (Figure 6.12). The intensity of</a:t>
            </a:r>
          </a:p>
          <a:p>
            <a:r>
              <a:rPr lang="en-US" sz="1200" kern="1200" baseline="0" dirty="0" smtClean="0">
                <a:solidFill>
                  <a:schemeClr val="tx1"/>
                </a:solidFill>
                <a:latin typeface="Times New Roman" pitchFamily="-110" charset="0"/>
                <a:ea typeface="+mn-ea"/>
                <a:cs typeface="+mn-cs"/>
              </a:rPr>
              <a:t>the reflected light of the laser changes as it encounters a </a:t>
            </a:r>
            <a:r>
              <a:rPr lang="en-US" sz="1200" b="1" kern="1200" baseline="0" dirty="0" smtClean="0">
                <a:solidFill>
                  <a:schemeClr val="tx1"/>
                </a:solidFill>
                <a:latin typeface="Times New Roman" pitchFamily="-110" charset="0"/>
                <a:ea typeface="+mn-ea"/>
                <a:cs typeface="+mn-cs"/>
              </a:rPr>
              <a:t>pit. Specifically, if the laser</a:t>
            </a:r>
          </a:p>
          <a:p>
            <a:r>
              <a:rPr lang="en-US" sz="1200" kern="1200" baseline="0" dirty="0" smtClean="0">
                <a:solidFill>
                  <a:schemeClr val="tx1"/>
                </a:solidFill>
                <a:latin typeface="Times New Roman" pitchFamily="-110" charset="0"/>
                <a:ea typeface="+mn-ea"/>
                <a:cs typeface="+mn-cs"/>
              </a:rPr>
              <a:t>beam falls on a pit, which has a somewhat rough surface, the light scatters and a low</a:t>
            </a:r>
          </a:p>
          <a:p>
            <a:r>
              <a:rPr lang="en-US" sz="1200" kern="1200" baseline="0" dirty="0" smtClean="0">
                <a:solidFill>
                  <a:schemeClr val="tx1"/>
                </a:solidFill>
                <a:latin typeface="Times New Roman" pitchFamily="-110" charset="0"/>
                <a:ea typeface="+mn-ea"/>
                <a:cs typeface="+mn-cs"/>
              </a:rPr>
              <a:t>intensity is reflected back to the source. The areas between pits are called </a:t>
            </a:r>
            <a:r>
              <a:rPr lang="en-US" sz="1200" b="1" kern="1200" baseline="0" dirty="0" smtClean="0">
                <a:solidFill>
                  <a:schemeClr val="tx1"/>
                </a:solidFill>
                <a:latin typeface="Times New Roman" pitchFamily="-110" charset="0"/>
                <a:ea typeface="+mn-ea"/>
                <a:cs typeface="+mn-cs"/>
              </a:rPr>
              <a:t>lands.</a:t>
            </a:r>
          </a:p>
          <a:p>
            <a:r>
              <a:rPr lang="en-US" sz="1200" kern="1200" baseline="0" dirty="0" smtClean="0">
                <a:solidFill>
                  <a:schemeClr val="tx1"/>
                </a:solidFill>
                <a:latin typeface="Times New Roman" pitchFamily="-110" charset="0"/>
                <a:ea typeface="+mn-ea"/>
                <a:cs typeface="+mn-cs"/>
              </a:rPr>
              <a:t>A land is a smooth surface, which reflects back at higher intensity. The change</a:t>
            </a:r>
          </a:p>
          <a:p>
            <a:r>
              <a:rPr lang="en-US" sz="1200" kern="1200" baseline="0" dirty="0" smtClean="0">
                <a:solidFill>
                  <a:schemeClr val="tx1"/>
                </a:solidFill>
                <a:latin typeface="Times New Roman" pitchFamily="-110" charset="0"/>
                <a:ea typeface="+mn-ea"/>
                <a:cs typeface="+mn-cs"/>
              </a:rPr>
              <a:t>between pits and lands is detected by a photo sensor and converted into a digital</a:t>
            </a:r>
          </a:p>
          <a:p>
            <a:r>
              <a:rPr lang="en-US" sz="1200" kern="1200" baseline="0" dirty="0" smtClean="0">
                <a:solidFill>
                  <a:schemeClr val="tx1"/>
                </a:solidFill>
                <a:latin typeface="Times New Roman" pitchFamily="-110" charset="0"/>
                <a:ea typeface="+mn-ea"/>
                <a:cs typeface="+mn-cs"/>
              </a:rPr>
              <a:t>signal. The sensor tests the surface at regular intervals. The beginning or end of</a:t>
            </a:r>
          </a:p>
          <a:p>
            <a:r>
              <a:rPr lang="en-US" sz="1200" kern="1200" baseline="0" dirty="0" smtClean="0">
                <a:solidFill>
                  <a:schemeClr val="tx1"/>
                </a:solidFill>
                <a:latin typeface="Times New Roman" pitchFamily="-110" charset="0"/>
                <a:ea typeface="+mn-ea"/>
                <a:cs typeface="+mn-cs"/>
              </a:rPr>
              <a:t>a pit represents a 1; when no change in elevation occurs between intervals, a 0 is</a:t>
            </a:r>
          </a:p>
          <a:p>
            <a:r>
              <a:rPr lang="en-US" sz="1200" kern="1200" baseline="0" dirty="0" smtClean="0">
                <a:solidFill>
                  <a:schemeClr val="tx1"/>
                </a:solidFill>
                <a:latin typeface="Times New Roman" pitchFamily="-110" charset="0"/>
                <a:ea typeface="+mn-ea"/>
                <a:cs typeface="+mn-cs"/>
              </a:rPr>
              <a:t>recorded.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Recall that on a magnetic disk, information is recorded in concentric tracks.</a:t>
            </a:r>
          </a:p>
          <a:p>
            <a:r>
              <a:rPr lang="en-US" sz="1200" kern="1200" baseline="0" dirty="0" smtClean="0">
                <a:solidFill>
                  <a:schemeClr val="tx1"/>
                </a:solidFill>
                <a:latin typeface="Times New Roman" pitchFamily="-110" charset="0"/>
                <a:ea typeface="+mn-ea"/>
                <a:cs typeface="+mn-cs"/>
              </a:rPr>
              <a:t>With the simplest constant angular velocity (CAV) system, the number of bits per</a:t>
            </a:r>
          </a:p>
          <a:p>
            <a:r>
              <a:rPr lang="en-US" sz="1200" kern="1200" baseline="0" dirty="0" smtClean="0">
                <a:solidFill>
                  <a:schemeClr val="tx1"/>
                </a:solidFill>
                <a:latin typeface="Times New Roman" pitchFamily="-110" charset="0"/>
                <a:ea typeface="+mn-ea"/>
                <a:cs typeface="+mn-cs"/>
              </a:rPr>
              <a:t>track is constant. An increase in density is achieved with </a:t>
            </a:r>
            <a:r>
              <a:rPr lang="en-US" sz="1200" b="1" kern="1200" baseline="0" dirty="0" smtClean="0">
                <a:solidFill>
                  <a:schemeClr val="tx1"/>
                </a:solidFill>
                <a:latin typeface="Times New Roman" pitchFamily="-110" charset="0"/>
                <a:ea typeface="+mn-ea"/>
                <a:cs typeface="+mn-cs"/>
              </a:rPr>
              <a:t>multiple zoned recording,</a:t>
            </a:r>
          </a:p>
          <a:p>
            <a:r>
              <a:rPr lang="en-US" sz="1200" kern="1200" baseline="0" dirty="0" smtClean="0">
                <a:solidFill>
                  <a:schemeClr val="tx1"/>
                </a:solidFill>
                <a:latin typeface="Times New Roman" pitchFamily="-110" charset="0"/>
                <a:ea typeface="+mn-ea"/>
                <a:cs typeface="+mn-cs"/>
              </a:rPr>
              <a:t>in which the surface is divided into a number of zones, with zones farther from the</a:t>
            </a:r>
          </a:p>
          <a:p>
            <a:r>
              <a:rPr lang="en-US" sz="1200" kern="1200" baseline="0" dirty="0" smtClean="0">
                <a:solidFill>
                  <a:schemeClr val="tx1"/>
                </a:solidFill>
                <a:latin typeface="Times New Roman" pitchFamily="-110" charset="0"/>
                <a:ea typeface="+mn-ea"/>
                <a:cs typeface="+mn-cs"/>
              </a:rPr>
              <a:t>center containing more bits than zones closer to the center. Although this technique</a:t>
            </a:r>
          </a:p>
          <a:p>
            <a:r>
              <a:rPr lang="en-US" sz="1200" kern="1200" baseline="0" dirty="0" smtClean="0">
                <a:solidFill>
                  <a:schemeClr val="tx1"/>
                </a:solidFill>
                <a:latin typeface="Times New Roman" pitchFamily="-110" charset="0"/>
                <a:ea typeface="+mn-ea"/>
                <a:cs typeface="+mn-cs"/>
              </a:rPr>
              <a:t>increases capacity, it is still not optimal.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achieve greater capacity, CDs and CD-ROMs do not organize information</a:t>
            </a:r>
          </a:p>
          <a:p>
            <a:r>
              <a:rPr lang="en-US" sz="1200" kern="1200" baseline="0" dirty="0" smtClean="0">
                <a:solidFill>
                  <a:schemeClr val="tx1"/>
                </a:solidFill>
                <a:latin typeface="Times New Roman" pitchFamily="-110" charset="0"/>
                <a:ea typeface="+mn-ea"/>
                <a:cs typeface="+mn-cs"/>
              </a:rPr>
              <a:t>on concentric tracks. Instead, the disk contains a single spiral track, beginning near</a:t>
            </a:r>
          </a:p>
          <a:p>
            <a:r>
              <a:rPr lang="en-US" sz="1200" kern="1200" baseline="0" dirty="0" smtClean="0">
                <a:solidFill>
                  <a:schemeClr val="tx1"/>
                </a:solidFill>
                <a:latin typeface="Times New Roman" pitchFamily="-110" charset="0"/>
                <a:ea typeface="+mn-ea"/>
                <a:cs typeface="+mn-cs"/>
              </a:rPr>
              <a:t>the center and spiraling out to the outer edge of the disk. Sectors near the outside</a:t>
            </a:r>
          </a:p>
          <a:p>
            <a:r>
              <a:rPr lang="en-US" sz="1200" kern="1200" baseline="0" dirty="0" smtClean="0">
                <a:solidFill>
                  <a:schemeClr val="tx1"/>
                </a:solidFill>
                <a:latin typeface="Times New Roman" pitchFamily="-110" charset="0"/>
                <a:ea typeface="+mn-ea"/>
                <a:cs typeface="+mn-cs"/>
              </a:rPr>
              <a:t>of the disk are the same length as those near the inside. Thus, information is packed</a:t>
            </a:r>
          </a:p>
          <a:p>
            <a:r>
              <a:rPr lang="en-US" sz="1200" kern="1200" baseline="0" dirty="0" smtClean="0">
                <a:solidFill>
                  <a:schemeClr val="tx1"/>
                </a:solidFill>
                <a:latin typeface="Times New Roman" pitchFamily="-110" charset="0"/>
                <a:ea typeface="+mn-ea"/>
                <a:cs typeface="+mn-cs"/>
              </a:rPr>
              <a:t>evenly across the disk in segments of the same size and these are scanned at the</a:t>
            </a:r>
          </a:p>
          <a:p>
            <a:r>
              <a:rPr lang="en-US" sz="1200" kern="1200" baseline="0" dirty="0" smtClean="0">
                <a:solidFill>
                  <a:schemeClr val="tx1"/>
                </a:solidFill>
                <a:latin typeface="Times New Roman" pitchFamily="-110" charset="0"/>
                <a:ea typeface="+mn-ea"/>
                <a:cs typeface="+mn-cs"/>
              </a:rPr>
              <a:t>same rate by rotating the disk at a variable speed. The pits are then read by the laser</a:t>
            </a:r>
          </a:p>
          <a:p>
            <a:r>
              <a:rPr lang="en-US" sz="1200" kern="1200" baseline="0" dirty="0" smtClean="0">
                <a:solidFill>
                  <a:schemeClr val="tx1"/>
                </a:solidFill>
                <a:latin typeface="Times New Roman" pitchFamily="-110" charset="0"/>
                <a:ea typeface="+mn-ea"/>
                <a:cs typeface="+mn-cs"/>
              </a:rPr>
              <a:t>at a </a:t>
            </a:r>
            <a:r>
              <a:rPr lang="en-US" sz="1200" b="1" kern="1200" baseline="0" dirty="0" smtClean="0">
                <a:solidFill>
                  <a:schemeClr val="tx1"/>
                </a:solidFill>
                <a:latin typeface="Times New Roman" pitchFamily="-110" charset="0"/>
                <a:ea typeface="+mn-ea"/>
                <a:cs typeface="+mn-cs"/>
              </a:rPr>
              <a:t>constant linear velocity (CLV). The disk rotates more slowly for accesses near</a:t>
            </a:r>
          </a:p>
          <a:p>
            <a:r>
              <a:rPr lang="en-US" sz="1200" kern="1200" baseline="0" dirty="0" smtClean="0">
                <a:solidFill>
                  <a:schemeClr val="tx1"/>
                </a:solidFill>
                <a:latin typeface="Times New Roman" pitchFamily="-110" charset="0"/>
                <a:ea typeface="+mn-ea"/>
                <a:cs typeface="+mn-cs"/>
              </a:rPr>
              <a:t>the outer edge than for those near the center. Thus, the capacity of a track and the</a:t>
            </a:r>
          </a:p>
          <a:p>
            <a:r>
              <a:rPr lang="en-US" sz="1200" kern="1200" baseline="0" dirty="0" smtClean="0">
                <a:solidFill>
                  <a:schemeClr val="tx1"/>
                </a:solidFill>
                <a:latin typeface="Times New Roman" pitchFamily="-110" charset="0"/>
                <a:ea typeface="+mn-ea"/>
                <a:cs typeface="+mn-cs"/>
              </a:rPr>
              <a:t>rotational delay both increase for positions nearer the outer edge of the disk. The</a:t>
            </a:r>
          </a:p>
          <a:p>
            <a:r>
              <a:rPr lang="en-US" sz="1200" kern="1200" baseline="0" dirty="0" smtClean="0">
                <a:solidFill>
                  <a:schemeClr val="tx1"/>
                </a:solidFill>
                <a:latin typeface="Times New Roman" pitchFamily="-110" charset="0"/>
                <a:ea typeface="+mn-ea"/>
                <a:cs typeface="+mn-cs"/>
              </a:rPr>
              <a:t>data capacity for a CD-ROM is about 680 MB.</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Times New Roman" pitchFamily="-110" charset="0"/>
                <a:ea typeface="+mn-ea"/>
                <a:cs typeface="+mn-cs"/>
              </a:rPr>
              <a:t>Data on the CD-ROM are organized as a sequence of blocks. A typical block</a:t>
            </a:r>
          </a:p>
          <a:p>
            <a:r>
              <a:rPr lang="en-US" sz="1200" kern="1200" baseline="0" dirty="0" smtClean="0">
                <a:solidFill>
                  <a:schemeClr val="tx1"/>
                </a:solidFill>
                <a:latin typeface="Times New Roman" pitchFamily="-110" charset="0"/>
                <a:ea typeface="+mn-ea"/>
                <a:cs typeface="+mn-cs"/>
              </a:rPr>
              <a:t>format is shown in Figure 6.13. It consists of the following fields: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Sync: </a:t>
            </a:r>
            <a:r>
              <a:rPr lang="en-US" sz="1200" b="0" kern="1200" baseline="0" dirty="0" smtClean="0">
                <a:solidFill>
                  <a:schemeClr val="tx1"/>
                </a:solidFill>
                <a:latin typeface="Times New Roman" pitchFamily="-110" charset="0"/>
                <a:ea typeface="+mn-ea"/>
                <a:cs typeface="+mn-cs"/>
              </a:rPr>
              <a:t>The sync field identifies the beginning of a block. It consists of a byte of</a:t>
            </a:r>
          </a:p>
          <a:p>
            <a:r>
              <a:rPr lang="en-US" sz="1200" kern="1200" baseline="0" dirty="0" smtClean="0">
                <a:solidFill>
                  <a:schemeClr val="tx1"/>
                </a:solidFill>
                <a:latin typeface="Times New Roman" pitchFamily="-110" charset="0"/>
                <a:ea typeface="+mn-ea"/>
                <a:cs typeface="+mn-cs"/>
              </a:rPr>
              <a:t>all 0s, 10 bytes of all 1s, and a byte of all 0s.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Header: </a:t>
            </a:r>
            <a:r>
              <a:rPr lang="en-US" sz="1200" b="0" kern="1200" baseline="0" dirty="0" smtClean="0">
                <a:solidFill>
                  <a:schemeClr val="tx1"/>
                </a:solidFill>
                <a:latin typeface="Times New Roman" pitchFamily="-110" charset="0"/>
                <a:ea typeface="+mn-ea"/>
                <a:cs typeface="+mn-cs"/>
              </a:rPr>
              <a:t>The header contains the block address and the mode byte. Mode</a:t>
            </a:r>
          </a:p>
          <a:p>
            <a:r>
              <a:rPr lang="en-US" sz="1200" kern="1200" baseline="0" dirty="0" smtClean="0">
                <a:solidFill>
                  <a:schemeClr val="tx1"/>
                </a:solidFill>
                <a:latin typeface="Times New Roman" pitchFamily="-110" charset="0"/>
                <a:ea typeface="+mn-ea"/>
                <a:cs typeface="+mn-cs"/>
              </a:rPr>
              <a:t>0 specifies a blank data field; mode 1 specifies the use of an error-correcting</a:t>
            </a:r>
          </a:p>
          <a:p>
            <a:r>
              <a:rPr lang="en-US" sz="1200" kern="1200" baseline="0" dirty="0" smtClean="0">
                <a:solidFill>
                  <a:schemeClr val="tx1"/>
                </a:solidFill>
                <a:latin typeface="Times New Roman" pitchFamily="-110" charset="0"/>
                <a:ea typeface="+mn-ea"/>
                <a:cs typeface="+mn-cs"/>
              </a:rPr>
              <a:t>code and 2048 bytes of data; mode 2 specifies 2336 bytes of user data with no</a:t>
            </a:r>
          </a:p>
          <a:p>
            <a:r>
              <a:rPr lang="en-US" sz="1200" kern="1200" baseline="0" dirty="0" smtClean="0">
                <a:solidFill>
                  <a:schemeClr val="tx1"/>
                </a:solidFill>
                <a:latin typeface="Times New Roman" pitchFamily="-110" charset="0"/>
                <a:ea typeface="+mn-ea"/>
                <a:cs typeface="+mn-cs"/>
              </a:rPr>
              <a:t>error-correcting code.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Data: </a:t>
            </a:r>
            <a:r>
              <a:rPr lang="en-US" sz="1200" b="0" kern="1200" baseline="0" dirty="0" smtClean="0">
                <a:solidFill>
                  <a:schemeClr val="tx1"/>
                </a:solidFill>
                <a:latin typeface="Times New Roman" pitchFamily="-110" charset="0"/>
                <a:ea typeface="+mn-ea"/>
                <a:cs typeface="+mn-cs"/>
              </a:rPr>
              <a:t>User data.</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Auxiliary: </a:t>
            </a:r>
            <a:r>
              <a:rPr lang="en-US" sz="1200" b="0" kern="1200" baseline="0" dirty="0" smtClean="0">
                <a:solidFill>
                  <a:schemeClr val="tx1"/>
                </a:solidFill>
                <a:latin typeface="Times New Roman" pitchFamily="-110" charset="0"/>
                <a:ea typeface="+mn-ea"/>
                <a:cs typeface="+mn-cs"/>
              </a:rPr>
              <a:t>Additional user data in mode 2. In mode 1, this is a 288-byte error correcting</a:t>
            </a:r>
          </a:p>
          <a:p>
            <a:r>
              <a:rPr lang="en-US" sz="1200" b="0" kern="1200" baseline="0" dirty="0" smtClean="0">
                <a:solidFill>
                  <a:schemeClr val="tx1"/>
                </a:solidFill>
                <a:latin typeface="Times New Roman" pitchFamily="-110" charset="0"/>
                <a:ea typeface="+mn-ea"/>
                <a:cs typeface="+mn-cs"/>
              </a:rPr>
              <a:t>code.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the use of CLV, random access becomes more difficult. Locating a specific</a:t>
            </a:r>
          </a:p>
          <a:p>
            <a:r>
              <a:rPr lang="en-US" sz="1200" kern="1200" baseline="0" dirty="0" smtClean="0">
                <a:solidFill>
                  <a:schemeClr val="tx1"/>
                </a:solidFill>
                <a:latin typeface="Times New Roman" pitchFamily="-110" charset="0"/>
                <a:ea typeface="+mn-ea"/>
                <a:cs typeface="+mn-cs"/>
              </a:rPr>
              <a:t>address involves moving the head to the general area, adjusting the rotation</a:t>
            </a:r>
          </a:p>
          <a:p>
            <a:r>
              <a:rPr lang="en-US" sz="1200" kern="1200" baseline="0" dirty="0" smtClean="0">
                <a:solidFill>
                  <a:schemeClr val="tx1"/>
                </a:solidFill>
                <a:latin typeface="Times New Roman" pitchFamily="-110" charset="0"/>
                <a:ea typeface="+mn-ea"/>
                <a:cs typeface="+mn-cs"/>
              </a:rPr>
              <a:t>speed and reading the address, and then making minor adjustments to find and</a:t>
            </a:r>
          </a:p>
          <a:p>
            <a:r>
              <a:rPr lang="en-US" sz="1200" kern="1200" baseline="0" dirty="0" smtClean="0">
                <a:solidFill>
                  <a:schemeClr val="tx1"/>
                </a:solidFill>
                <a:latin typeface="Times New Roman" pitchFamily="-110" charset="0"/>
                <a:ea typeface="+mn-ea"/>
                <a:cs typeface="+mn-cs"/>
              </a:rPr>
              <a:t>access the specific sector.</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Times New Roman" pitchFamily="-110" charset="0"/>
                <a:ea typeface="+mn-ea"/>
                <a:cs typeface="+mn-cs"/>
              </a:rPr>
              <a:t>CD-ROM is appropriate for the distribution of large amounts of data to a</a:t>
            </a:r>
          </a:p>
          <a:p>
            <a:r>
              <a:rPr lang="en-US" sz="1200" kern="1200" baseline="0" dirty="0" smtClean="0">
                <a:solidFill>
                  <a:schemeClr val="tx1"/>
                </a:solidFill>
                <a:latin typeface="Times New Roman" pitchFamily="-110" charset="0"/>
                <a:ea typeface="+mn-ea"/>
                <a:cs typeface="+mn-cs"/>
              </a:rPr>
              <a:t>large number of users. Because of the expense of the initial writing process, it is not</a:t>
            </a:r>
          </a:p>
          <a:p>
            <a:r>
              <a:rPr lang="en-US" sz="1200" kern="1200" baseline="0" dirty="0" smtClean="0">
                <a:solidFill>
                  <a:schemeClr val="tx1"/>
                </a:solidFill>
                <a:latin typeface="Times New Roman" pitchFamily="-110" charset="0"/>
                <a:ea typeface="+mn-ea"/>
                <a:cs typeface="+mn-cs"/>
              </a:rPr>
              <a:t>appropriate for individualized applications. Compared with traditional magnetic</a:t>
            </a:r>
          </a:p>
          <a:p>
            <a:r>
              <a:rPr lang="en-US" sz="1200" kern="1200" baseline="0" dirty="0" smtClean="0">
                <a:solidFill>
                  <a:schemeClr val="tx1"/>
                </a:solidFill>
                <a:latin typeface="Times New Roman" pitchFamily="-110" charset="0"/>
                <a:ea typeface="+mn-ea"/>
                <a:cs typeface="+mn-cs"/>
              </a:rPr>
              <a:t>disks, the CD-ROM has two advantages: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optical disk together with the information stored on it can be mass replicated</a:t>
            </a:r>
          </a:p>
          <a:p>
            <a:r>
              <a:rPr lang="en-US" sz="1200" kern="1200" baseline="0" dirty="0" smtClean="0">
                <a:solidFill>
                  <a:schemeClr val="tx1"/>
                </a:solidFill>
                <a:latin typeface="Times New Roman" pitchFamily="-110" charset="0"/>
                <a:ea typeface="+mn-ea"/>
                <a:cs typeface="+mn-cs"/>
              </a:rPr>
              <a:t>inexpensively—unlike a magnetic disk. The database on a magnetic disk</a:t>
            </a:r>
          </a:p>
          <a:p>
            <a:r>
              <a:rPr lang="en-US" sz="1200" kern="1200" baseline="0" dirty="0" smtClean="0">
                <a:solidFill>
                  <a:schemeClr val="tx1"/>
                </a:solidFill>
                <a:latin typeface="Times New Roman" pitchFamily="-110" charset="0"/>
                <a:ea typeface="+mn-ea"/>
                <a:cs typeface="+mn-cs"/>
              </a:rPr>
              <a:t>has to be reproduced by copying one disk at a time using two disk drives.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optical disk is removable, allowing the disk itself to be used for archival</a:t>
            </a:r>
          </a:p>
          <a:p>
            <a:r>
              <a:rPr lang="en-US" sz="1200" kern="1200" baseline="0" dirty="0" smtClean="0">
                <a:solidFill>
                  <a:schemeClr val="tx1"/>
                </a:solidFill>
                <a:latin typeface="Times New Roman" pitchFamily="-110" charset="0"/>
                <a:ea typeface="+mn-ea"/>
                <a:cs typeface="+mn-cs"/>
              </a:rPr>
              <a:t>storage. Most magnetic disks are non-removable. The information on non-removable</a:t>
            </a:r>
          </a:p>
          <a:p>
            <a:r>
              <a:rPr lang="en-US" sz="1200" kern="1200" baseline="0" dirty="0" smtClean="0">
                <a:solidFill>
                  <a:schemeClr val="tx1"/>
                </a:solidFill>
                <a:latin typeface="Times New Roman" pitchFamily="-110" charset="0"/>
                <a:ea typeface="+mn-ea"/>
                <a:cs typeface="+mn-cs"/>
              </a:rPr>
              <a:t>magnetic disks must first be copied to another storage medium</a:t>
            </a:r>
          </a:p>
          <a:p>
            <a:r>
              <a:rPr lang="en-US" sz="1200" kern="1200" baseline="0" dirty="0" smtClean="0">
                <a:solidFill>
                  <a:schemeClr val="tx1"/>
                </a:solidFill>
                <a:latin typeface="Times New Roman" pitchFamily="-110" charset="0"/>
                <a:ea typeface="+mn-ea"/>
                <a:cs typeface="+mn-cs"/>
              </a:rPr>
              <a:t>before the disk drive/disk can be used to store new information.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disadvantages of CD-ROM are as follows: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It is read-only and cannot be updated.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It has an access time much longer than that of a magnetic disk drive, as much</a:t>
            </a:r>
          </a:p>
          <a:p>
            <a:r>
              <a:rPr lang="en-US" sz="1200" kern="1200" baseline="0" dirty="0" smtClean="0">
                <a:solidFill>
                  <a:schemeClr val="tx1"/>
                </a:solidFill>
                <a:latin typeface="Times New Roman" pitchFamily="-110" charset="0"/>
                <a:ea typeface="+mn-ea"/>
                <a:cs typeface="+mn-cs"/>
              </a:rPr>
              <a:t>as half a second.</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6.1.  Inductive Write/Magnetoresistive Read Head</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6</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Times New Roman" pitchFamily="-110" charset="0"/>
                <a:ea typeface="+mn-ea"/>
                <a:cs typeface="+mn-cs"/>
              </a:rPr>
              <a:t>To accommodate applications in which only one or a small</a:t>
            </a:r>
          </a:p>
          <a:p>
            <a:r>
              <a:rPr lang="en-US" sz="1200" kern="1200" baseline="0" dirty="0" smtClean="0">
                <a:solidFill>
                  <a:schemeClr val="tx1"/>
                </a:solidFill>
                <a:latin typeface="Times New Roman" pitchFamily="-110" charset="0"/>
                <a:ea typeface="+mn-ea"/>
                <a:cs typeface="+mn-cs"/>
              </a:rPr>
              <a:t>number of copies of a set of data is needed, the write-once read-many CD, known</a:t>
            </a:r>
          </a:p>
          <a:p>
            <a:r>
              <a:rPr lang="en-US" sz="1200" kern="1200" baseline="0" dirty="0" smtClean="0">
                <a:solidFill>
                  <a:schemeClr val="tx1"/>
                </a:solidFill>
                <a:latin typeface="Times New Roman" pitchFamily="-110" charset="0"/>
                <a:ea typeface="+mn-ea"/>
                <a:cs typeface="+mn-cs"/>
              </a:rPr>
              <a:t>as the CD recordable (</a:t>
            </a:r>
            <a:r>
              <a:rPr lang="en-US" sz="1200" b="1" kern="1200" baseline="0" dirty="0" smtClean="0">
                <a:solidFill>
                  <a:schemeClr val="tx1"/>
                </a:solidFill>
                <a:latin typeface="Times New Roman" pitchFamily="-110" charset="0"/>
                <a:ea typeface="+mn-ea"/>
                <a:cs typeface="+mn-cs"/>
              </a:rPr>
              <a:t>CD-R), </a:t>
            </a:r>
            <a:r>
              <a:rPr lang="en-US" sz="1200" b="0" kern="1200" baseline="0" dirty="0" smtClean="0">
                <a:solidFill>
                  <a:schemeClr val="tx1"/>
                </a:solidFill>
                <a:latin typeface="Times New Roman" pitchFamily="-110" charset="0"/>
                <a:ea typeface="+mn-ea"/>
                <a:cs typeface="+mn-cs"/>
              </a:rPr>
              <a:t>has been developed. For </a:t>
            </a:r>
            <a:r>
              <a:rPr lang="en-US" sz="1200" b="1" kern="1200" baseline="0" dirty="0" smtClean="0">
                <a:solidFill>
                  <a:schemeClr val="tx1"/>
                </a:solidFill>
                <a:latin typeface="Times New Roman" pitchFamily="-110" charset="0"/>
                <a:ea typeface="+mn-ea"/>
                <a:cs typeface="+mn-cs"/>
              </a:rPr>
              <a:t>CD-R, </a:t>
            </a:r>
            <a:r>
              <a:rPr lang="en-US" sz="1200" b="0" kern="1200" baseline="0" dirty="0" smtClean="0">
                <a:solidFill>
                  <a:schemeClr val="tx1"/>
                </a:solidFill>
                <a:latin typeface="Times New Roman" pitchFamily="-110" charset="0"/>
                <a:ea typeface="+mn-ea"/>
                <a:cs typeface="+mn-cs"/>
              </a:rPr>
              <a:t>a disk is prepared</a:t>
            </a:r>
          </a:p>
          <a:p>
            <a:r>
              <a:rPr lang="en-US" sz="1200" b="0" kern="1200" baseline="0" dirty="0" smtClean="0">
                <a:solidFill>
                  <a:schemeClr val="tx1"/>
                </a:solidFill>
                <a:latin typeface="Times New Roman" pitchFamily="-110" charset="0"/>
                <a:ea typeface="+mn-ea"/>
                <a:cs typeface="+mn-cs"/>
              </a:rPr>
              <a:t>in such a way that it can be subsequently written once with a laser beam of</a:t>
            </a:r>
          </a:p>
          <a:p>
            <a:r>
              <a:rPr lang="en-US" sz="1200" kern="1200" baseline="0" dirty="0" smtClean="0">
                <a:solidFill>
                  <a:schemeClr val="tx1"/>
                </a:solidFill>
                <a:latin typeface="Times New Roman" pitchFamily="-110" charset="0"/>
                <a:ea typeface="+mn-ea"/>
                <a:cs typeface="+mn-cs"/>
              </a:rPr>
              <a:t>modest -intensity. Thus, with a some what more expensive disk controller than for</a:t>
            </a:r>
          </a:p>
          <a:p>
            <a:r>
              <a:rPr lang="en-US" sz="1200" kern="1200" baseline="0" dirty="0" smtClean="0">
                <a:solidFill>
                  <a:schemeClr val="tx1"/>
                </a:solidFill>
                <a:latin typeface="Times New Roman" pitchFamily="-110" charset="0"/>
                <a:ea typeface="+mn-ea"/>
                <a:cs typeface="+mn-cs"/>
              </a:rPr>
              <a:t>CD-ROM, the customer can write once as well as read the disk.</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CD-R medium is similar to but not identical to that of a CD or</a:t>
            </a:r>
          </a:p>
          <a:p>
            <a:r>
              <a:rPr lang="en-US" sz="1200" kern="1200" baseline="0" dirty="0" smtClean="0">
                <a:solidFill>
                  <a:schemeClr val="tx1"/>
                </a:solidFill>
                <a:latin typeface="Times New Roman" pitchFamily="-110" charset="0"/>
                <a:ea typeface="+mn-ea"/>
                <a:cs typeface="+mn-cs"/>
              </a:rPr>
              <a:t>CD-ROM. For CDs and CD-ROMs, information is recorded by the pitting of</a:t>
            </a:r>
          </a:p>
          <a:p>
            <a:r>
              <a:rPr lang="en-US" sz="1200" kern="1200" baseline="0" dirty="0" smtClean="0">
                <a:solidFill>
                  <a:schemeClr val="tx1"/>
                </a:solidFill>
                <a:latin typeface="Times New Roman" pitchFamily="-110" charset="0"/>
                <a:ea typeface="+mn-ea"/>
                <a:cs typeface="+mn-cs"/>
              </a:rPr>
              <a:t>the surface of the medium, which changes reflectivity. For a CD-R, the medium</a:t>
            </a:r>
          </a:p>
          <a:p>
            <a:r>
              <a:rPr lang="en-US" sz="1200" kern="1200" baseline="0" dirty="0" smtClean="0">
                <a:solidFill>
                  <a:schemeClr val="tx1"/>
                </a:solidFill>
                <a:latin typeface="Times New Roman" pitchFamily="-110" charset="0"/>
                <a:ea typeface="+mn-ea"/>
                <a:cs typeface="+mn-cs"/>
              </a:rPr>
              <a:t>includes a dye layer. The dye is used to change reflectivity and is activated</a:t>
            </a:r>
          </a:p>
          <a:p>
            <a:r>
              <a:rPr lang="en-US" sz="1200" kern="1200" baseline="0" dirty="0" smtClean="0">
                <a:solidFill>
                  <a:schemeClr val="tx1"/>
                </a:solidFill>
                <a:latin typeface="Times New Roman" pitchFamily="-110" charset="0"/>
                <a:ea typeface="+mn-ea"/>
                <a:cs typeface="+mn-cs"/>
              </a:rPr>
              <a:t>by a high-intensity laser. The resulting disk can be read on a CD-R drive or a</a:t>
            </a:r>
          </a:p>
          <a:p>
            <a:r>
              <a:rPr lang="en-US" sz="1200" kern="1200" baseline="0" dirty="0" smtClean="0">
                <a:solidFill>
                  <a:schemeClr val="tx1"/>
                </a:solidFill>
                <a:latin typeface="Times New Roman" pitchFamily="-110" charset="0"/>
                <a:ea typeface="+mn-ea"/>
                <a:cs typeface="+mn-cs"/>
              </a:rPr>
              <a:t>CD-ROM drive.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CD-R optical disk is attractive for archival storage of documents and files.</a:t>
            </a:r>
          </a:p>
          <a:p>
            <a:r>
              <a:rPr lang="en-US" sz="1200" kern="1200" baseline="0" dirty="0" smtClean="0">
                <a:solidFill>
                  <a:schemeClr val="tx1"/>
                </a:solidFill>
                <a:latin typeface="Times New Roman" pitchFamily="-110" charset="0"/>
                <a:ea typeface="+mn-ea"/>
                <a:cs typeface="+mn-cs"/>
              </a:rPr>
              <a:t>It provides a permanent record of large volumes of user data.</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a:t>
            </a:r>
            <a:r>
              <a:rPr lang="en-US" sz="1200" b="1" kern="1200" baseline="0" dirty="0" smtClean="0">
                <a:solidFill>
                  <a:schemeClr val="tx1"/>
                </a:solidFill>
                <a:latin typeface="Times New Roman" pitchFamily="-110" charset="0"/>
                <a:ea typeface="+mn-ea"/>
                <a:cs typeface="+mn-cs"/>
              </a:rPr>
              <a:t>CD-RW </a:t>
            </a:r>
            <a:r>
              <a:rPr lang="en-US" sz="1200" b="0" kern="1200" baseline="0" dirty="0" smtClean="0">
                <a:solidFill>
                  <a:schemeClr val="tx1"/>
                </a:solidFill>
                <a:latin typeface="Times New Roman" pitchFamily="-110" charset="0"/>
                <a:ea typeface="+mn-ea"/>
                <a:cs typeface="+mn-cs"/>
              </a:rPr>
              <a:t>optical disk can be repeatedly written and</a:t>
            </a:r>
          </a:p>
          <a:p>
            <a:r>
              <a:rPr lang="en-US" sz="1200" kern="1200" baseline="0" dirty="0" smtClean="0">
                <a:solidFill>
                  <a:schemeClr val="tx1"/>
                </a:solidFill>
                <a:latin typeface="Times New Roman" pitchFamily="-110" charset="0"/>
                <a:ea typeface="+mn-ea"/>
                <a:cs typeface="+mn-cs"/>
              </a:rPr>
              <a:t>overwritten, as with a magnetic disk. Although a number of approaches have been</a:t>
            </a:r>
          </a:p>
          <a:p>
            <a:r>
              <a:rPr lang="en-US" sz="1200" kern="1200" baseline="0" dirty="0" smtClean="0">
                <a:solidFill>
                  <a:schemeClr val="tx1"/>
                </a:solidFill>
                <a:latin typeface="Times New Roman" pitchFamily="-110" charset="0"/>
                <a:ea typeface="+mn-ea"/>
                <a:cs typeface="+mn-cs"/>
              </a:rPr>
              <a:t>tried, the only pure optical approach that has proved attractive is called </a:t>
            </a:r>
            <a:r>
              <a:rPr lang="en-US" sz="1200" b="1" kern="1200" baseline="0" dirty="0" smtClean="0">
                <a:solidFill>
                  <a:schemeClr val="tx1"/>
                </a:solidFill>
                <a:latin typeface="Times New Roman" pitchFamily="-110" charset="0"/>
                <a:ea typeface="+mn-ea"/>
                <a:cs typeface="+mn-cs"/>
              </a:rPr>
              <a:t>phase</a:t>
            </a:r>
          </a:p>
          <a:p>
            <a:r>
              <a:rPr lang="en-US" sz="1200" b="1" kern="1200" baseline="0" dirty="0" smtClean="0">
                <a:solidFill>
                  <a:schemeClr val="tx1"/>
                </a:solidFill>
                <a:latin typeface="Times New Roman" pitchFamily="-110" charset="0"/>
                <a:ea typeface="+mn-ea"/>
                <a:cs typeface="+mn-cs"/>
              </a:rPr>
              <a:t>change. </a:t>
            </a:r>
            <a:r>
              <a:rPr lang="en-US" sz="1200" b="0" kern="1200" baseline="0" dirty="0" smtClean="0">
                <a:solidFill>
                  <a:schemeClr val="tx1"/>
                </a:solidFill>
                <a:latin typeface="Times New Roman" pitchFamily="-110" charset="0"/>
                <a:ea typeface="+mn-ea"/>
                <a:cs typeface="+mn-cs"/>
              </a:rPr>
              <a:t>The phase change disk uses a material that has two significantly different</a:t>
            </a:r>
          </a:p>
          <a:p>
            <a:r>
              <a:rPr lang="en-US" sz="1200" kern="1200" baseline="0" dirty="0" smtClean="0">
                <a:solidFill>
                  <a:schemeClr val="tx1"/>
                </a:solidFill>
                <a:latin typeface="Times New Roman" pitchFamily="-110" charset="0"/>
                <a:ea typeface="+mn-ea"/>
                <a:cs typeface="+mn-cs"/>
              </a:rPr>
              <a:t>reflectivities in two different phase states. There is an amorphous state, in which the</a:t>
            </a:r>
          </a:p>
          <a:p>
            <a:r>
              <a:rPr lang="en-US" sz="1200" kern="1200" baseline="0" dirty="0" smtClean="0">
                <a:solidFill>
                  <a:schemeClr val="tx1"/>
                </a:solidFill>
                <a:latin typeface="Times New Roman" pitchFamily="-110" charset="0"/>
                <a:ea typeface="+mn-ea"/>
                <a:cs typeface="+mn-cs"/>
              </a:rPr>
              <a:t>molecules exhibit a random orientation that reflects light poorly; and a crystalline</a:t>
            </a:r>
          </a:p>
          <a:p>
            <a:r>
              <a:rPr lang="en-US" sz="1200" kern="1200" baseline="0" dirty="0" smtClean="0">
                <a:solidFill>
                  <a:schemeClr val="tx1"/>
                </a:solidFill>
                <a:latin typeface="Times New Roman" pitchFamily="-110" charset="0"/>
                <a:ea typeface="+mn-ea"/>
                <a:cs typeface="+mn-cs"/>
              </a:rPr>
              <a:t>state, which has a smooth surface that reflects light well. A beam of laser light can</a:t>
            </a:r>
          </a:p>
          <a:p>
            <a:r>
              <a:rPr lang="en-US" sz="1200" kern="1200" baseline="0" dirty="0" smtClean="0">
                <a:solidFill>
                  <a:schemeClr val="tx1"/>
                </a:solidFill>
                <a:latin typeface="Times New Roman" pitchFamily="-110" charset="0"/>
                <a:ea typeface="+mn-ea"/>
                <a:cs typeface="+mn-cs"/>
              </a:rPr>
              <a:t>change the material from one phase to the other. The primary disadvantage of</a:t>
            </a:r>
          </a:p>
          <a:p>
            <a:r>
              <a:rPr lang="en-US" sz="1200" kern="1200" baseline="0" dirty="0" smtClean="0">
                <a:solidFill>
                  <a:schemeClr val="tx1"/>
                </a:solidFill>
                <a:latin typeface="Times New Roman" pitchFamily="-110" charset="0"/>
                <a:ea typeface="+mn-ea"/>
                <a:cs typeface="+mn-cs"/>
              </a:rPr>
              <a:t>phase change optical disks is that the material eventually and permanently loses</a:t>
            </a:r>
          </a:p>
          <a:p>
            <a:r>
              <a:rPr lang="en-US" sz="1200" kern="1200" baseline="0" dirty="0" smtClean="0">
                <a:solidFill>
                  <a:schemeClr val="tx1"/>
                </a:solidFill>
                <a:latin typeface="Times New Roman" pitchFamily="-110" charset="0"/>
                <a:ea typeface="+mn-ea"/>
                <a:cs typeface="+mn-cs"/>
              </a:rPr>
              <a:t>its desirable properties. Current materials can be used for between 500,000 and</a:t>
            </a:r>
          </a:p>
          <a:p>
            <a:r>
              <a:rPr lang="en-US" sz="1200" kern="1200" baseline="0" dirty="0" smtClean="0">
                <a:solidFill>
                  <a:schemeClr val="tx1"/>
                </a:solidFill>
                <a:latin typeface="Times New Roman" pitchFamily="-110" charset="0"/>
                <a:ea typeface="+mn-ea"/>
                <a:cs typeface="+mn-cs"/>
              </a:rPr>
              <a:t>1,000,000 erase cycles.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CD-RW has the obvious advantage over CD-ROM and CD-R that it can</a:t>
            </a:r>
          </a:p>
          <a:p>
            <a:r>
              <a:rPr lang="en-US" sz="1200" kern="1200" baseline="0" dirty="0" smtClean="0">
                <a:solidFill>
                  <a:schemeClr val="tx1"/>
                </a:solidFill>
                <a:latin typeface="Times New Roman" pitchFamily="-110" charset="0"/>
                <a:ea typeface="+mn-ea"/>
                <a:cs typeface="+mn-cs"/>
              </a:rPr>
              <a:t>be rewritten and thus used as a true secondary storage. As such, it competes with</a:t>
            </a:r>
          </a:p>
          <a:p>
            <a:r>
              <a:rPr lang="en-US" sz="1200" kern="1200" baseline="0" dirty="0" smtClean="0">
                <a:solidFill>
                  <a:schemeClr val="tx1"/>
                </a:solidFill>
                <a:latin typeface="Times New Roman" pitchFamily="-110" charset="0"/>
                <a:ea typeface="+mn-ea"/>
                <a:cs typeface="+mn-cs"/>
              </a:rPr>
              <a:t>magnetic disk. A key advantage of the optical disk is that the engineering tolerances</a:t>
            </a:r>
          </a:p>
          <a:p>
            <a:r>
              <a:rPr lang="en-US" sz="1200" kern="1200" baseline="0" dirty="0" smtClean="0">
                <a:solidFill>
                  <a:schemeClr val="tx1"/>
                </a:solidFill>
                <a:latin typeface="Times New Roman" pitchFamily="-110" charset="0"/>
                <a:ea typeface="+mn-ea"/>
                <a:cs typeface="+mn-cs"/>
              </a:rPr>
              <a:t>for optical disks are much less severe than for high-capacity magnetic disks. Thus,</a:t>
            </a:r>
          </a:p>
          <a:p>
            <a:r>
              <a:rPr lang="en-US" sz="1200" kern="1200" baseline="0" dirty="0" smtClean="0">
                <a:solidFill>
                  <a:schemeClr val="tx1"/>
                </a:solidFill>
                <a:latin typeface="Times New Roman" pitchFamily="-110" charset="0"/>
                <a:ea typeface="+mn-ea"/>
                <a:cs typeface="+mn-cs"/>
              </a:rPr>
              <a:t>they exhibit higher reliability and longer life.</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Times New Roman" pitchFamily="-110" charset="0"/>
                <a:ea typeface="+mn-ea"/>
                <a:cs typeface="+mn-cs"/>
              </a:rPr>
              <a:t>With the capacious digital versatile disk (</a:t>
            </a:r>
            <a:r>
              <a:rPr lang="en-US" sz="1200" b="1" kern="1200" baseline="0" dirty="0" smtClean="0">
                <a:solidFill>
                  <a:schemeClr val="tx1"/>
                </a:solidFill>
                <a:latin typeface="Times New Roman" pitchFamily="-110" charset="0"/>
                <a:ea typeface="+mn-ea"/>
                <a:cs typeface="+mn-cs"/>
              </a:rPr>
              <a:t>DVD), </a:t>
            </a:r>
            <a:r>
              <a:rPr lang="en-US" sz="1200" b="0" kern="1200" baseline="0" dirty="0" smtClean="0">
                <a:solidFill>
                  <a:schemeClr val="tx1"/>
                </a:solidFill>
                <a:latin typeface="Times New Roman" pitchFamily="-110" charset="0"/>
                <a:ea typeface="+mn-ea"/>
                <a:cs typeface="+mn-cs"/>
              </a:rPr>
              <a:t>the electronics industry has at last</a:t>
            </a:r>
          </a:p>
          <a:p>
            <a:r>
              <a:rPr lang="en-US" sz="1200" kern="1200" baseline="0" dirty="0" smtClean="0">
                <a:solidFill>
                  <a:schemeClr val="tx1"/>
                </a:solidFill>
                <a:latin typeface="Times New Roman" pitchFamily="-110" charset="0"/>
                <a:ea typeface="+mn-ea"/>
                <a:cs typeface="+mn-cs"/>
              </a:rPr>
              <a:t>found an acceptable replacement for the analog VHS video tape. The DVD has</a:t>
            </a:r>
          </a:p>
          <a:p>
            <a:r>
              <a:rPr lang="en-US" sz="1200" kern="1200" baseline="0" dirty="0" smtClean="0">
                <a:solidFill>
                  <a:schemeClr val="tx1"/>
                </a:solidFill>
                <a:latin typeface="Times New Roman" pitchFamily="-110" charset="0"/>
                <a:ea typeface="+mn-ea"/>
                <a:cs typeface="+mn-cs"/>
              </a:rPr>
              <a:t>replaced the videotape used in video cassette recorders (VCRs) and, more important</a:t>
            </a:r>
          </a:p>
          <a:p>
            <a:r>
              <a:rPr lang="en-US" sz="1200" kern="1200" baseline="0" dirty="0" smtClean="0">
                <a:solidFill>
                  <a:schemeClr val="tx1"/>
                </a:solidFill>
                <a:latin typeface="Times New Roman" pitchFamily="-110" charset="0"/>
                <a:ea typeface="+mn-ea"/>
                <a:cs typeface="+mn-cs"/>
              </a:rPr>
              <a:t>for this discussion, replace the CD-ROM in personal computers and servers.</a:t>
            </a:r>
          </a:p>
          <a:p>
            <a:r>
              <a:rPr lang="en-US" sz="1200" kern="1200" baseline="0" dirty="0" smtClean="0">
                <a:solidFill>
                  <a:schemeClr val="tx1"/>
                </a:solidFill>
                <a:latin typeface="Times New Roman" pitchFamily="-110" charset="0"/>
                <a:ea typeface="+mn-ea"/>
                <a:cs typeface="+mn-cs"/>
              </a:rPr>
              <a:t>The DVD takes video into the digital age. It delivers movies with impressive picture</a:t>
            </a:r>
          </a:p>
          <a:p>
            <a:r>
              <a:rPr lang="en-US" sz="1200" kern="1200" baseline="0" dirty="0" smtClean="0">
                <a:solidFill>
                  <a:schemeClr val="tx1"/>
                </a:solidFill>
                <a:latin typeface="Times New Roman" pitchFamily="-110" charset="0"/>
                <a:ea typeface="+mn-ea"/>
                <a:cs typeface="+mn-cs"/>
              </a:rPr>
              <a:t>quality, and it can be randomly accessed like audio CDs, which DVD machines</a:t>
            </a:r>
          </a:p>
          <a:p>
            <a:r>
              <a:rPr lang="en-US" sz="1200" kern="1200" baseline="0" dirty="0" smtClean="0">
                <a:solidFill>
                  <a:schemeClr val="tx1"/>
                </a:solidFill>
                <a:latin typeface="Times New Roman" pitchFamily="-110" charset="0"/>
                <a:ea typeface="+mn-ea"/>
                <a:cs typeface="+mn-cs"/>
              </a:rPr>
              <a:t>can also play. Vast volumes of data can be crammed onto the disk, currently seven</a:t>
            </a:r>
          </a:p>
          <a:p>
            <a:r>
              <a:rPr lang="en-US" sz="1200" kern="1200" baseline="0" dirty="0" smtClean="0">
                <a:solidFill>
                  <a:schemeClr val="tx1"/>
                </a:solidFill>
                <a:latin typeface="Times New Roman" pitchFamily="-110" charset="0"/>
                <a:ea typeface="+mn-ea"/>
                <a:cs typeface="+mn-cs"/>
              </a:rPr>
              <a:t>times as much as a CD-ROM. With DVD’s huge storage capacity and vivid quality,</a:t>
            </a:r>
          </a:p>
          <a:p>
            <a:r>
              <a:rPr lang="en-US" sz="1200" kern="1200" baseline="0" dirty="0" smtClean="0">
                <a:solidFill>
                  <a:schemeClr val="tx1"/>
                </a:solidFill>
                <a:latin typeface="Times New Roman" pitchFamily="-110" charset="0"/>
                <a:ea typeface="+mn-ea"/>
                <a:cs typeface="+mn-cs"/>
              </a:rPr>
              <a:t>PC games have become more realistic and educational software incorporates more</a:t>
            </a:r>
          </a:p>
          <a:p>
            <a:r>
              <a:rPr lang="en-US" sz="1200" kern="1200" baseline="0" dirty="0" smtClean="0">
                <a:solidFill>
                  <a:schemeClr val="tx1"/>
                </a:solidFill>
                <a:latin typeface="Times New Roman" pitchFamily="-110" charset="0"/>
                <a:ea typeface="+mn-ea"/>
                <a:cs typeface="+mn-cs"/>
              </a:rPr>
              <a:t>video. Following in the wake of these developments has been a new crest of traffic</a:t>
            </a:r>
          </a:p>
          <a:p>
            <a:r>
              <a:rPr lang="en-US" sz="1200" kern="1200" baseline="0" dirty="0" smtClean="0">
                <a:solidFill>
                  <a:schemeClr val="tx1"/>
                </a:solidFill>
                <a:latin typeface="Times New Roman" pitchFamily="-110" charset="0"/>
                <a:ea typeface="+mn-ea"/>
                <a:cs typeface="+mn-cs"/>
              </a:rPr>
              <a:t>over the Internet and corporate intranets, as this material is incorporated into</a:t>
            </a:r>
          </a:p>
          <a:p>
            <a:r>
              <a:rPr lang="en-US" sz="1200" kern="1200" baseline="0" dirty="0" smtClean="0">
                <a:solidFill>
                  <a:schemeClr val="tx1"/>
                </a:solidFill>
                <a:latin typeface="Times New Roman" pitchFamily="-110" charset="0"/>
                <a:ea typeface="+mn-ea"/>
                <a:cs typeface="+mn-cs"/>
              </a:rPr>
              <a:t>Web sites.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DVD’s greater capacity is due to three differences from CDs (Figure 6.14):</a:t>
            </a:r>
          </a:p>
          <a:p>
            <a:endParaRPr lang="en-US" sz="120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Bits are packed more closely on a DVD. The spacing between loops of a spiral on a</a:t>
            </a:r>
          </a:p>
          <a:p>
            <a:r>
              <a:rPr lang="en-US" sz="1200" kern="1200" baseline="0" dirty="0" smtClean="0">
                <a:solidFill>
                  <a:schemeClr val="tx1"/>
                </a:solidFill>
                <a:latin typeface="Times New Roman" pitchFamily="-110" charset="0"/>
                <a:ea typeface="+mn-ea"/>
                <a:cs typeface="+mn-cs"/>
              </a:rPr>
              <a:t>CD is 1.6 </a:t>
            </a:r>
            <a:r>
              <a:rPr lang="en-US" sz="1200" i="1" kern="1200" baseline="0" dirty="0" smtClean="0">
                <a:solidFill>
                  <a:schemeClr val="tx1"/>
                </a:solidFill>
                <a:latin typeface="Times New Roman" pitchFamily="-110" charset="0"/>
                <a:ea typeface="+mn-ea"/>
                <a:cs typeface="+mn-cs"/>
              </a:rPr>
              <a:t>μm </a:t>
            </a:r>
            <a:r>
              <a:rPr lang="en-US" sz="1200" i="0" kern="1200" baseline="0" dirty="0" smtClean="0">
                <a:solidFill>
                  <a:schemeClr val="tx1"/>
                </a:solidFill>
                <a:latin typeface="Times New Roman" pitchFamily="-110" charset="0"/>
                <a:ea typeface="+mn-ea"/>
                <a:cs typeface="+mn-cs"/>
              </a:rPr>
              <a:t>and the minimum distance between </a:t>
            </a:r>
            <a:r>
              <a:rPr lang="en-US" sz="1200" i="0" kern="1200" baseline="0" smtClean="0">
                <a:solidFill>
                  <a:schemeClr val="tx1"/>
                </a:solidFill>
                <a:latin typeface="Times New Roman" pitchFamily="-110" charset="0"/>
                <a:ea typeface="+mn-ea"/>
                <a:cs typeface="+mn-cs"/>
              </a:rPr>
              <a:t>pits (</a:t>
            </a:r>
            <a:r>
              <a:rPr lang="en-US" sz="1200" b="1" i="0" kern="1200" baseline="0" smtClean="0">
                <a:solidFill>
                  <a:schemeClr val="tx1"/>
                </a:solidFill>
                <a:latin typeface="Times New Roman" pitchFamily="-110" charset="0"/>
                <a:ea typeface="+mn-ea"/>
                <a:cs typeface="+mn-cs"/>
              </a:rPr>
              <a:t>hố) </a:t>
            </a:r>
            <a:r>
              <a:rPr lang="en-US" sz="1200" i="0" kern="1200" baseline="0" smtClean="0">
                <a:solidFill>
                  <a:schemeClr val="tx1"/>
                </a:solidFill>
                <a:latin typeface="Times New Roman" pitchFamily="-110" charset="0"/>
                <a:ea typeface="+mn-ea"/>
                <a:cs typeface="+mn-cs"/>
              </a:rPr>
              <a:t>along </a:t>
            </a:r>
            <a:r>
              <a:rPr lang="en-US" sz="1200" i="0" kern="1200" baseline="0" dirty="0" smtClean="0">
                <a:solidFill>
                  <a:schemeClr val="tx1"/>
                </a:solidFill>
                <a:latin typeface="Times New Roman" pitchFamily="-110" charset="0"/>
                <a:ea typeface="+mn-ea"/>
                <a:cs typeface="+mn-cs"/>
              </a:rPr>
              <a:t>the spiral is</a:t>
            </a:r>
            <a:r>
              <a:rPr lang="en-US" sz="1200" i="1" kern="1200" baseline="0" dirty="0" smtClean="0">
                <a:solidFill>
                  <a:schemeClr val="tx1"/>
                </a:solidFill>
                <a:latin typeface="Times New Roman" pitchFamily="-110" charset="0"/>
                <a:ea typeface="+mn-ea"/>
                <a:cs typeface="+mn-cs"/>
              </a:rPr>
              <a:t> 0.834 μm.</a:t>
            </a:r>
          </a:p>
          <a:p>
            <a:r>
              <a:rPr lang="en-US" sz="1200" kern="1200" baseline="0" dirty="0" smtClean="0">
                <a:solidFill>
                  <a:schemeClr val="tx1"/>
                </a:solidFill>
                <a:latin typeface="Times New Roman" pitchFamily="-110" charset="0"/>
                <a:ea typeface="+mn-ea"/>
                <a:cs typeface="+mn-cs"/>
              </a:rPr>
              <a:t>The DVD uses a laser with shorter wavelength and achieves a loop spacing of</a:t>
            </a:r>
          </a:p>
          <a:p>
            <a:r>
              <a:rPr lang="en-US" sz="1200" kern="1200" baseline="0" dirty="0" smtClean="0">
                <a:solidFill>
                  <a:schemeClr val="tx1"/>
                </a:solidFill>
                <a:latin typeface="Times New Roman" pitchFamily="-110" charset="0"/>
                <a:ea typeface="+mn-ea"/>
                <a:cs typeface="+mn-cs"/>
              </a:rPr>
              <a:t>0.74 </a:t>
            </a:r>
            <a:r>
              <a:rPr lang="en-US" sz="1200" i="1" kern="1200" baseline="0" dirty="0" smtClean="0">
                <a:solidFill>
                  <a:schemeClr val="tx1"/>
                </a:solidFill>
                <a:latin typeface="Times New Roman" pitchFamily="-110" charset="0"/>
                <a:ea typeface="+mn-ea"/>
                <a:cs typeface="+mn-cs"/>
              </a:rPr>
              <a:t>μm </a:t>
            </a:r>
            <a:r>
              <a:rPr lang="en-US" sz="1200" i="0" kern="1200" baseline="0" dirty="0" smtClean="0">
                <a:solidFill>
                  <a:schemeClr val="tx1"/>
                </a:solidFill>
                <a:latin typeface="Times New Roman" pitchFamily="-110" charset="0"/>
                <a:ea typeface="+mn-ea"/>
                <a:cs typeface="+mn-cs"/>
              </a:rPr>
              <a:t>and a minimum distance between pits of</a:t>
            </a:r>
            <a:r>
              <a:rPr lang="en-US" sz="1200" i="1" kern="1200" baseline="0" dirty="0" smtClean="0">
                <a:solidFill>
                  <a:schemeClr val="tx1"/>
                </a:solidFill>
                <a:latin typeface="Times New Roman" pitchFamily="-110" charset="0"/>
                <a:ea typeface="+mn-ea"/>
                <a:cs typeface="+mn-cs"/>
              </a:rPr>
              <a:t> 0.4 μm. </a:t>
            </a:r>
            <a:r>
              <a:rPr lang="en-US" sz="1200" i="0" kern="1200" baseline="0" dirty="0" smtClean="0">
                <a:solidFill>
                  <a:schemeClr val="tx1"/>
                </a:solidFill>
                <a:latin typeface="Times New Roman" pitchFamily="-110" charset="0"/>
                <a:ea typeface="+mn-ea"/>
                <a:cs typeface="+mn-cs"/>
              </a:rPr>
              <a:t>The result of these</a:t>
            </a:r>
          </a:p>
          <a:p>
            <a:r>
              <a:rPr lang="en-US" sz="1200" kern="1200" baseline="0" dirty="0" smtClean="0">
                <a:solidFill>
                  <a:schemeClr val="tx1"/>
                </a:solidFill>
                <a:latin typeface="Times New Roman" pitchFamily="-110" charset="0"/>
                <a:ea typeface="+mn-ea"/>
                <a:cs typeface="+mn-cs"/>
              </a:rPr>
              <a:t>two improvements is about a seven-fold increase in capacity, to about 4.7 GB.</a:t>
            </a:r>
          </a:p>
          <a:p>
            <a:endParaRPr lang="en-US" sz="120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The DVD employs a second layer of pits and lands on top of the first layer. A</a:t>
            </a:r>
          </a:p>
          <a:p>
            <a:r>
              <a:rPr lang="en-US" sz="1200" kern="1200" baseline="0" dirty="0" smtClean="0">
                <a:solidFill>
                  <a:schemeClr val="tx1"/>
                </a:solidFill>
                <a:latin typeface="Times New Roman" pitchFamily="-110" charset="0"/>
                <a:ea typeface="+mn-ea"/>
                <a:cs typeface="+mn-cs"/>
              </a:rPr>
              <a:t>dual-layer DVD has a semi-reflective layer on top of the reflective layer, and</a:t>
            </a:r>
          </a:p>
          <a:p>
            <a:r>
              <a:rPr lang="en-US" sz="1200" kern="1200" baseline="0" dirty="0" smtClean="0">
                <a:solidFill>
                  <a:schemeClr val="tx1"/>
                </a:solidFill>
                <a:latin typeface="Times New Roman" pitchFamily="-110" charset="0"/>
                <a:ea typeface="+mn-ea"/>
                <a:cs typeface="+mn-cs"/>
              </a:rPr>
              <a:t>by adjusting focus, the lasers in DVD drives can read each layer separately.</a:t>
            </a:r>
          </a:p>
          <a:p>
            <a:r>
              <a:rPr lang="en-US" sz="1200" kern="1200" baseline="0" dirty="0" smtClean="0">
                <a:solidFill>
                  <a:schemeClr val="tx1"/>
                </a:solidFill>
                <a:latin typeface="Times New Roman" pitchFamily="-110" charset="0"/>
                <a:ea typeface="+mn-ea"/>
                <a:cs typeface="+mn-cs"/>
              </a:rPr>
              <a:t>This technique almost doubles the capacity of the disk, to about 8.5 GB. The</a:t>
            </a:r>
          </a:p>
          <a:p>
            <a:r>
              <a:rPr lang="en-US" sz="1200" kern="1200" baseline="0" dirty="0" smtClean="0">
                <a:solidFill>
                  <a:schemeClr val="tx1"/>
                </a:solidFill>
                <a:latin typeface="Times New Roman" pitchFamily="-110" charset="0"/>
                <a:ea typeface="+mn-ea"/>
                <a:cs typeface="+mn-cs"/>
              </a:rPr>
              <a:t>lower reflectivity of the second layer limits its storage capacity so that a full</a:t>
            </a:r>
          </a:p>
          <a:p>
            <a:r>
              <a:rPr lang="en-US" sz="1200" kern="1200" baseline="0" dirty="0" smtClean="0">
                <a:solidFill>
                  <a:schemeClr val="tx1"/>
                </a:solidFill>
                <a:latin typeface="Times New Roman" pitchFamily="-110" charset="0"/>
                <a:ea typeface="+mn-ea"/>
                <a:cs typeface="+mn-cs"/>
              </a:rPr>
              <a:t>doubling is not achieved.</a:t>
            </a:r>
          </a:p>
          <a:p>
            <a:endParaRPr lang="en-US" sz="120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The DVD-ROM can be two sided, whereas data are recorded on only one side</a:t>
            </a:r>
          </a:p>
          <a:p>
            <a:r>
              <a:rPr lang="en-US" sz="1200" kern="1200" baseline="0" dirty="0" smtClean="0">
                <a:solidFill>
                  <a:schemeClr val="tx1"/>
                </a:solidFill>
                <a:latin typeface="Times New Roman" pitchFamily="-110" charset="0"/>
                <a:ea typeface="+mn-ea"/>
                <a:cs typeface="+mn-cs"/>
              </a:rPr>
              <a:t>of a CD. This brings total capacity up to 17 GB.</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High-definition optical disks are designed to store high-definition videos and to</a:t>
            </a:r>
          </a:p>
          <a:p>
            <a:r>
              <a:rPr lang="en-US" sz="1200" kern="1200" baseline="0" dirty="0" smtClean="0">
                <a:solidFill>
                  <a:schemeClr val="tx1"/>
                </a:solidFill>
                <a:latin typeface="Times New Roman" pitchFamily="-110" charset="0"/>
                <a:ea typeface="+mn-ea"/>
                <a:cs typeface="+mn-cs"/>
              </a:rPr>
              <a:t>provide significantly greater storage capacity compared to DVDs. The higher bit</a:t>
            </a:r>
          </a:p>
          <a:p>
            <a:r>
              <a:rPr lang="en-US" sz="1200" kern="1200" baseline="0" dirty="0" smtClean="0">
                <a:solidFill>
                  <a:schemeClr val="tx1"/>
                </a:solidFill>
                <a:latin typeface="Times New Roman" pitchFamily="-110" charset="0"/>
                <a:ea typeface="+mn-ea"/>
                <a:cs typeface="+mn-cs"/>
              </a:rPr>
              <a:t>density is achieved by using a laser with a shorter wavelength, in the blue-violet</a:t>
            </a:r>
          </a:p>
          <a:p>
            <a:r>
              <a:rPr lang="en-US" sz="1200" kern="1200" baseline="0" dirty="0" smtClean="0">
                <a:solidFill>
                  <a:schemeClr val="tx1"/>
                </a:solidFill>
                <a:latin typeface="Times New Roman" pitchFamily="-110" charset="0"/>
                <a:ea typeface="+mn-ea"/>
                <a:cs typeface="+mn-cs"/>
              </a:rPr>
              <a:t>range. The data pits, which constitute the digital 1s and 0s, are smaller on the high-definition</a:t>
            </a:r>
          </a:p>
          <a:p>
            <a:r>
              <a:rPr lang="en-US" sz="1200" kern="1200" baseline="0" dirty="0" smtClean="0">
                <a:solidFill>
                  <a:schemeClr val="tx1"/>
                </a:solidFill>
                <a:latin typeface="Times New Roman" pitchFamily="-110" charset="0"/>
                <a:ea typeface="+mn-ea"/>
                <a:cs typeface="+mn-cs"/>
              </a:rPr>
              <a:t>optical disks compared to DVD because of the shorter laser wavelength.</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Two competing disk formats and technologies initially competed for market</a:t>
            </a:r>
          </a:p>
          <a:p>
            <a:r>
              <a:rPr lang="en-US" sz="1200" kern="1200" baseline="0" dirty="0" smtClean="0">
                <a:solidFill>
                  <a:schemeClr val="tx1"/>
                </a:solidFill>
                <a:latin typeface="Times New Roman" pitchFamily="-110" charset="0"/>
                <a:ea typeface="+mn-ea"/>
                <a:cs typeface="+mn-cs"/>
              </a:rPr>
              <a:t>acceptance: HD DVD and </a:t>
            </a:r>
            <a:r>
              <a:rPr lang="en-US" sz="1200" b="1" kern="1200" baseline="0" dirty="0" smtClean="0">
                <a:solidFill>
                  <a:schemeClr val="tx1"/>
                </a:solidFill>
                <a:latin typeface="Times New Roman" pitchFamily="-110" charset="0"/>
                <a:ea typeface="+mn-ea"/>
                <a:cs typeface="+mn-cs"/>
              </a:rPr>
              <a:t>Blu-ray </a:t>
            </a:r>
            <a:r>
              <a:rPr lang="en-US" sz="1200" b="0" kern="1200" baseline="0" dirty="0" smtClean="0">
                <a:solidFill>
                  <a:schemeClr val="tx1"/>
                </a:solidFill>
                <a:latin typeface="Times New Roman" pitchFamily="-110" charset="0"/>
                <a:ea typeface="+mn-ea"/>
                <a:cs typeface="+mn-cs"/>
              </a:rPr>
              <a:t>DVD. The </a:t>
            </a:r>
            <a:r>
              <a:rPr lang="en-US" sz="1200" b="1" kern="1200" baseline="0" dirty="0" smtClean="0">
                <a:solidFill>
                  <a:schemeClr val="tx1"/>
                </a:solidFill>
                <a:latin typeface="Times New Roman" pitchFamily="-110" charset="0"/>
                <a:ea typeface="+mn-ea"/>
                <a:cs typeface="+mn-cs"/>
              </a:rPr>
              <a:t>Blu-ray </a:t>
            </a:r>
            <a:r>
              <a:rPr lang="en-US" sz="1200" b="0" kern="1200" baseline="0" dirty="0" smtClean="0">
                <a:solidFill>
                  <a:schemeClr val="tx1"/>
                </a:solidFill>
                <a:latin typeface="Times New Roman" pitchFamily="-110" charset="0"/>
                <a:ea typeface="+mn-ea"/>
                <a:cs typeface="+mn-cs"/>
              </a:rPr>
              <a:t>scheme ultimately achieved</a:t>
            </a:r>
          </a:p>
          <a:p>
            <a:r>
              <a:rPr lang="en-US" sz="1200" kern="1200" baseline="0" dirty="0" smtClean="0">
                <a:solidFill>
                  <a:schemeClr val="tx1"/>
                </a:solidFill>
                <a:latin typeface="Times New Roman" pitchFamily="-110" charset="0"/>
                <a:ea typeface="+mn-ea"/>
                <a:cs typeface="+mn-cs"/>
              </a:rPr>
              <a:t>market dominance. The HD DVD scheme can store 15 GB on a single layer on a</a:t>
            </a:r>
          </a:p>
          <a:p>
            <a:r>
              <a:rPr lang="en-US" sz="1200" kern="1200" baseline="0" dirty="0" smtClean="0">
                <a:solidFill>
                  <a:schemeClr val="tx1"/>
                </a:solidFill>
                <a:latin typeface="Times New Roman" pitchFamily="-110" charset="0"/>
                <a:ea typeface="+mn-ea"/>
                <a:cs typeface="+mn-cs"/>
              </a:rPr>
              <a:t>single side. Blu-ray positions the data layer on the disk closer to the laser (shown on</a:t>
            </a:r>
          </a:p>
          <a:p>
            <a:r>
              <a:rPr lang="en-US" sz="1200" kern="1200" baseline="0" dirty="0" smtClean="0">
                <a:solidFill>
                  <a:schemeClr val="tx1"/>
                </a:solidFill>
                <a:latin typeface="Times New Roman" pitchFamily="-110" charset="0"/>
                <a:ea typeface="+mn-ea"/>
                <a:cs typeface="+mn-cs"/>
              </a:rPr>
              <a:t>the right-hand side of each diagram in Figure 6.15). This enables a tighter focus and</a:t>
            </a:r>
          </a:p>
          <a:p>
            <a:r>
              <a:rPr lang="en-US" sz="1200" kern="1200" baseline="0" dirty="0" smtClean="0">
                <a:solidFill>
                  <a:schemeClr val="tx1"/>
                </a:solidFill>
                <a:latin typeface="Times New Roman" pitchFamily="-110" charset="0"/>
                <a:ea typeface="+mn-ea"/>
                <a:cs typeface="+mn-cs"/>
              </a:rPr>
              <a:t>less distortion and thus smaller pits and tracks. Blu-ray can store 25 GB on a single</a:t>
            </a:r>
          </a:p>
          <a:p>
            <a:r>
              <a:rPr lang="en-US" sz="1200" kern="1200" baseline="0" dirty="0" smtClean="0">
                <a:solidFill>
                  <a:schemeClr val="tx1"/>
                </a:solidFill>
                <a:latin typeface="Times New Roman" pitchFamily="-110" charset="0"/>
                <a:ea typeface="+mn-ea"/>
                <a:cs typeface="+mn-cs"/>
              </a:rPr>
              <a:t>layer. Three versions are available: read only (BD-ROM), recordable once (BD-R),</a:t>
            </a:r>
          </a:p>
          <a:p>
            <a:r>
              <a:rPr lang="en-US" sz="1200" kern="1200" baseline="0" dirty="0" smtClean="0">
                <a:solidFill>
                  <a:schemeClr val="tx1"/>
                </a:solidFill>
                <a:latin typeface="Times New Roman" pitchFamily="-110" charset="0"/>
                <a:ea typeface="+mn-ea"/>
                <a:cs typeface="+mn-cs"/>
              </a:rPr>
              <a:t>and re-recordable (BD-RE).</a:t>
            </a:r>
          </a:p>
          <a:p>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4027A-1F35-5E4F-A396-E4C0090964D1}" type="slidenum">
              <a:rPr lang="en-US"/>
              <a:pPr/>
              <a:t>47</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Tape systems use the same reading and recording techniques as disk systems. The</a:t>
            </a:r>
          </a:p>
          <a:p>
            <a:r>
              <a:rPr lang="en-US" sz="1200" kern="1200" baseline="0" dirty="0" smtClean="0">
                <a:solidFill>
                  <a:schemeClr val="tx1"/>
                </a:solidFill>
                <a:latin typeface="Times New Roman" pitchFamily="-110" charset="0"/>
                <a:ea typeface="+mn-ea"/>
                <a:cs typeface="+mn-cs"/>
              </a:rPr>
              <a:t>medium is flexible polyester (similar to that used in some clothing) tape coated with</a:t>
            </a:r>
          </a:p>
          <a:p>
            <a:r>
              <a:rPr lang="en-US" sz="1200" kern="1200" baseline="0" dirty="0" smtClean="0">
                <a:solidFill>
                  <a:schemeClr val="tx1"/>
                </a:solidFill>
                <a:latin typeface="Times New Roman" pitchFamily="-110" charset="0"/>
                <a:ea typeface="+mn-ea"/>
                <a:cs typeface="+mn-cs"/>
              </a:rPr>
              <a:t>magnetizable material. The coating may consist of particles of pure metal in special</a:t>
            </a:r>
          </a:p>
          <a:p>
            <a:r>
              <a:rPr lang="en-US" sz="1200" kern="1200" baseline="0" dirty="0" smtClean="0">
                <a:solidFill>
                  <a:schemeClr val="tx1"/>
                </a:solidFill>
                <a:latin typeface="Times New Roman" pitchFamily="-110" charset="0"/>
                <a:ea typeface="+mn-ea"/>
                <a:cs typeface="+mn-cs"/>
              </a:rPr>
              <a:t>binders or vapor-plated metal films. The tape and the tape drive are analogous</a:t>
            </a:r>
          </a:p>
          <a:p>
            <a:r>
              <a:rPr lang="en-US" sz="1200" kern="1200" baseline="0" dirty="0" smtClean="0">
                <a:solidFill>
                  <a:schemeClr val="tx1"/>
                </a:solidFill>
                <a:latin typeface="Times New Roman" pitchFamily="-110" charset="0"/>
                <a:ea typeface="+mn-ea"/>
                <a:cs typeface="+mn-cs"/>
              </a:rPr>
              <a:t>to a home tape recorder system. Tape widths vary from 0.38 cm (0.15 inch) to</a:t>
            </a:r>
          </a:p>
          <a:p>
            <a:r>
              <a:rPr lang="en-US" sz="1200" kern="1200" baseline="0" dirty="0" smtClean="0">
                <a:solidFill>
                  <a:schemeClr val="tx1"/>
                </a:solidFill>
                <a:latin typeface="Times New Roman" pitchFamily="-110" charset="0"/>
                <a:ea typeface="+mn-ea"/>
                <a:cs typeface="+mn-cs"/>
              </a:rPr>
              <a:t>1.27 cm (0.5 inch). Tapes used to be packaged as open reels that have to be threaded</a:t>
            </a:r>
          </a:p>
          <a:p>
            <a:r>
              <a:rPr lang="en-US" sz="1200" kern="1200" baseline="0" dirty="0" smtClean="0">
                <a:solidFill>
                  <a:schemeClr val="tx1"/>
                </a:solidFill>
                <a:latin typeface="Times New Roman" pitchFamily="-110" charset="0"/>
                <a:ea typeface="+mn-ea"/>
                <a:cs typeface="+mn-cs"/>
              </a:rPr>
              <a:t>through a second spindle for use. Today, virtually all tapes are housed in cartridges.</a:t>
            </a:r>
          </a:p>
          <a:p>
            <a:r>
              <a:rPr lang="en-US" sz="1200" kern="1200" baseline="0" dirty="0" smtClean="0">
                <a:solidFill>
                  <a:schemeClr val="tx1"/>
                </a:solidFill>
                <a:latin typeface="Times New Roman" pitchFamily="-110" charset="0"/>
                <a:ea typeface="+mn-ea"/>
                <a:cs typeface="+mn-cs"/>
              </a:rPr>
              <a:t>Data on the tape are structured as a number of parallel tracks running lengthwise.</a:t>
            </a:r>
          </a:p>
          <a:p>
            <a:r>
              <a:rPr lang="en-US" sz="1200" kern="1200" baseline="0" dirty="0" smtClean="0">
                <a:solidFill>
                  <a:schemeClr val="tx1"/>
                </a:solidFill>
                <a:latin typeface="Times New Roman" pitchFamily="-110" charset="0"/>
                <a:ea typeface="+mn-ea"/>
                <a:cs typeface="+mn-cs"/>
              </a:rPr>
              <a:t>Earlier tape systems typically used nine tracks. This made it possible to store</a:t>
            </a:r>
          </a:p>
          <a:p>
            <a:r>
              <a:rPr lang="en-US" sz="1200" kern="1200" baseline="0" dirty="0" smtClean="0">
                <a:solidFill>
                  <a:schemeClr val="tx1"/>
                </a:solidFill>
                <a:latin typeface="Times New Roman" pitchFamily="-110" charset="0"/>
                <a:ea typeface="+mn-ea"/>
                <a:cs typeface="+mn-cs"/>
              </a:rPr>
              <a:t>data one byte at a time, with an additional parity bit as the ninth track. This was</a:t>
            </a:r>
          </a:p>
          <a:p>
            <a:r>
              <a:rPr lang="en-US" sz="1200" kern="1200" baseline="0" dirty="0" smtClean="0">
                <a:solidFill>
                  <a:schemeClr val="tx1"/>
                </a:solidFill>
                <a:latin typeface="Times New Roman" pitchFamily="-110" charset="0"/>
                <a:ea typeface="+mn-ea"/>
                <a:cs typeface="+mn-cs"/>
              </a:rPr>
              <a:t>followed by tape systems using 18 or 36 tracks, corresponding to a digital word or</a:t>
            </a:r>
          </a:p>
          <a:p>
            <a:r>
              <a:rPr lang="en-US" sz="1200" kern="1200" baseline="0" dirty="0" smtClean="0">
                <a:solidFill>
                  <a:schemeClr val="tx1"/>
                </a:solidFill>
                <a:latin typeface="Times New Roman" pitchFamily="-110" charset="0"/>
                <a:ea typeface="+mn-ea"/>
                <a:cs typeface="+mn-cs"/>
              </a:rPr>
              <a:t>double word. The recording of data in this form is referred to as </a:t>
            </a:r>
            <a:r>
              <a:rPr lang="en-US" sz="1200" b="1" kern="1200" baseline="0" dirty="0" smtClean="0">
                <a:solidFill>
                  <a:schemeClr val="tx1"/>
                </a:solidFill>
                <a:latin typeface="Times New Roman" pitchFamily="-110" charset="0"/>
                <a:ea typeface="+mn-ea"/>
                <a:cs typeface="+mn-cs"/>
              </a:rPr>
              <a:t>parallel recording.</a:t>
            </a:r>
          </a:p>
          <a:p>
            <a:r>
              <a:rPr lang="en-US" sz="1200" kern="1200" baseline="0" dirty="0" smtClean="0">
                <a:solidFill>
                  <a:schemeClr val="tx1"/>
                </a:solidFill>
                <a:latin typeface="Times New Roman" pitchFamily="-110" charset="0"/>
                <a:ea typeface="+mn-ea"/>
                <a:cs typeface="+mn-cs"/>
              </a:rPr>
              <a:t>Most modern systems instead use </a:t>
            </a:r>
            <a:r>
              <a:rPr lang="en-US" sz="1200" b="1" kern="1200" baseline="0" dirty="0" smtClean="0">
                <a:solidFill>
                  <a:schemeClr val="tx1"/>
                </a:solidFill>
                <a:latin typeface="Times New Roman" pitchFamily="-110" charset="0"/>
                <a:ea typeface="+mn-ea"/>
                <a:cs typeface="+mn-cs"/>
              </a:rPr>
              <a:t>serial recording, </a:t>
            </a:r>
            <a:r>
              <a:rPr lang="en-US" sz="1200" b="0" kern="1200" baseline="0" dirty="0" smtClean="0">
                <a:solidFill>
                  <a:schemeClr val="tx1"/>
                </a:solidFill>
                <a:latin typeface="Times New Roman" pitchFamily="-110" charset="0"/>
                <a:ea typeface="+mn-ea"/>
                <a:cs typeface="+mn-cs"/>
              </a:rPr>
              <a:t>in which data are laid out as a</a:t>
            </a:r>
          </a:p>
          <a:p>
            <a:r>
              <a:rPr lang="en-US" sz="1200" kern="1200" baseline="0" dirty="0" smtClean="0">
                <a:solidFill>
                  <a:schemeClr val="tx1"/>
                </a:solidFill>
                <a:latin typeface="Times New Roman" pitchFamily="-110" charset="0"/>
                <a:ea typeface="+mn-ea"/>
                <a:cs typeface="+mn-cs"/>
              </a:rPr>
              <a:t>sequence of bits along each track, as is done with magnetic disks. As with the disk,</a:t>
            </a:r>
          </a:p>
          <a:p>
            <a:r>
              <a:rPr lang="en-US" sz="1200" kern="1200" baseline="0" dirty="0" smtClean="0">
                <a:solidFill>
                  <a:schemeClr val="tx1"/>
                </a:solidFill>
                <a:latin typeface="Times New Roman" pitchFamily="-110" charset="0"/>
                <a:ea typeface="+mn-ea"/>
                <a:cs typeface="+mn-cs"/>
              </a:rPr>
              <a:t>data are read and written in contiguous blocks, called </a:t>
            </a:r>
            <a:r>
              <a:rPr lang="en-US" sz="1200" i="1" kern="1200" baseline="0" dirty="0" smtClean="0">
                <a:solidFill>
                  <a:schemeClr val="tx1"/>
                </a:solidFill>
                <a:latin typeface="Times New Roman" pitchFamily="-110" charset="0"/>
                <a:ea typeface="+mn-ea"/>
                <a:cs typeface="+mn-cs"/>
              </a:rPr>
              <a:t>physical records, </a:t>
            </a:r>
            <a:r>
              <a:rPr lang="en-US" sz="1200" i="0" kern="1200" baseline="0" dirty="0" smtClean="0">
                <a:solidFill>
                  <a:schemeClr val="tx1"/>
                </a:solidFill>
                <a:latin typeface="Times New Roman" pitchFamily="-110" charset="0"/>
                <a:ea typeface="+mn-ea"/>
                <a:cs typeface="+mn-cs"/>
              </a:rPr>
              <a:t>on a tape.</a:t>
            </a:r>
          </a:p>
          <a:p>
            <a:r>
              <a:rPr lang="en-US" sz="1200" kern="1200" baseline="0" dirty="0" smtClean="0">
                <a:solidFill>
                  <a:schemeClr val="tx1"/>
                </a:solidFill>
                <a:latin typeface="Times New Roman" pitchFamily="-110" charset="0"/>
                <a:ea typeface="+mn-ea"/>
                <a:cs typeface="+mn-cs"/>
              </a:rPr>
              <a:t>Blocks on the tape are separated by gaps referred to as </a:t>
            </a:r>
            <a:r>
              <a:rPr lang="en-US" sz="1200" i="1" kern="1200" baseline="0" dirty="0" smtClean="0">
                <a:solidFill>
                  <a:schemeClr val="tx1"/>
                </a:solidFill>
                <a:latin typeface="Times New Roman" pitchFamily="-110" charset="0"/>
                <a:ea typeface="+mn-ea"/>
                <a:cs typeface="+mn-cs"/>
              </a:rPr>
              <a:t>inter-record gaps. </a:t>
            </a:r>
            <a:r>
              <a:rPr lang="en-US" sz="1200" i="0" kern="1200" baseline="0" dirty="0" smtClean="0">
                <a:solidFill>
                  <a:schemeClr val="tx1"/>
                </a:solidFill>
                <a:latin typeface="Times New Roman" pitchFamily="-110" charset="0"/>
                <a:ea typeface="+mn-ea"/>
                <a:cs typeface="+mn-cs"/>
              </a:rPr>
              <a:t>As with the</a:t>
            </a:r>
          </a:p>
          <a:p>
            <a:r>
              <a:rPr lang="en-US" sz="1200" kern="1200" baseline="0" dirty="0" smtClean="0">
                <a:solidFill>
                  <a:schemeClr val="tx1"/>
                </a:solidFill>
                <a:latin typeface="Times New Roman" pitchFamily="-110" charset="0"/>
                <a:ea typeface="+mn-ea"/>
                <a:cs typeface="+mn-cs"/>
              </a:rPr>
              <a:t>disk, the tape is formatted to assist in locating physical records.</a:t>
            </a:r>
          </a:p>
          <a:p>
            <a:endParaRPr lang="en-GB"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Times New Roman" pitchFamily="-110" charset="0"/>
                <a:ea typeface="+mn-ea"/>
                <a:cs typeface="+mn-cs"/>
              </a:rPr>
              <a:t>The typical recording technique used in serial tapes is referred to as </a:t>
            </a:r>
            <a:r>
              <a:rPr lang="en-US" sz="1200" b="1" kern="1200" baseline="0" dirty="0" smtClean="0">
                <a:solidFill>
                  <a:schemeClr val="tx1"/>
                </a:solidFill>
                <a:latin typeface="Times New Roman" pitchFamily="-110" charset="0"/>
                <a:ea typeface="+mn-ea"/>
                <a:cs typeface="+mn-cs"/>
              </a:rPr>
              <a:t>serpentine</a:t>
            </a:r>
          </a:p>
          <a:p>
            <a:r>
              <a:rPr lang="en-US" sz="1200" b="1" kern="1200" baseline="0" smtClean="0">
                <a:solidFill>
                  <a:schemeClr val="tx1"/>
                </a:solidFill>
                <a:latin typeface="Times New Roman" pitchFamily="-110" charset="0"/>
                <a:ea typeface="+mn-ea"/>
                <a:cs typeface="+mn-cs"/>
              </a:rPr>
              <a:t>(dạng xoắn) recording</a:t>
            </a:r>
            <a:r>
              <a:rPr lang="en-US" sz="1200" b="1" kern="1200" baseline="0" dirty="0" smtClean="0">
                <a:solidFill>
                  <a:schemeClr val="tx1"/>
                </a:solidFill>
                <a:latin typeface="Times New Roman" pitchFamily="-110" charset="0"/>
                <a:ea typeface="+mn-ea"/>
                <a:cs typeface="+mn-cs"/>
              </a:rPr>
              <a:t>. </a:t>
            </a:r>
            <a:r>
              <a:rPr lang="en-US" sz="1200" b="0" kern="1200" baseline="0" dirty="0" smtClean="0">
                <a:solidFill>
                  <a:schemeClr val="tx1"/>
                </a:solidFill>
                <a:latin typeface="Times New Roman" pitchFamily="-110" charset="0"/>
                <a:ea typeface="+mn-ea"/>
                <a:cs typeface="+mn-cs"/>
              </a:rPr>
              <a:t>In this technique, when data are being recorded, the first set of bits is</a:t>
            </a:r>
          </a:p>
          <a:p>
            <a:r>
              <a:rPr lang="en-US" sz="1200" kern="1200" baseline="0" dirty="0" smtClean="0">
                <a:solidFill>
                  <a:schemeClr val="tx1"/>
                </a:solidFill>
                <a:latin typeface="Times New Roman" pitchFamily="-110" charset="0"/>
                <a:ea typeface="+mn-ea"/>
                <a:cs typeface="+mn-cs"/>
              </a:rPr>
              <a:t>recorded along the whole length of the tape. When the end of the tape is reached,</a:t>
            </a:r>
          </a:p>
          <a:p>
            <a:r>
              <a:rPr lang="en-US" sz="1200" kern="1200" baseline="0" dirty="0" smtClean="0">
                <a:solidFill>
                  <a:schemeClr val="tx1"/>
                </a:solidFill>
                <a:latin typeface="Times New Roman" pitchFamily="-110" charset="0"/>
                <a:ea typeface="+mn-ea"/>
                <a:cs typeface="+mn-cs"/>
              </a:rPr>
              <a:t>the heads are repositioned to record a new track, and the tape is again recorded on</a:t>
            </a:r>
          </a:p>
          <a:p>
            <a:r>
              <a:rPr lang="en-US" sz="1200" kern="1200" baseline="0" dirty="0" smtClean="0">
                <a:solidFill>
                  <a:schemeClr val="tx1"/>
                </a:solidFill>
                <a:latin typeface="Times New Roman" pitchFamily="-110" charset="0"/>
                <a:ea typeface="+mn-ea"/>
                <a:cs typeface="+mn-cs"/>
              </a:rPr>
              <a:t>its whole length, this time in the opposite direction. That process continues, back</a:t>
            </a:r>
          </a:p>
          <a:p>
            <a:r>
              <a:rPr lang="en-US" sz="1200" kern="1200" baseline="0" dirty="0" smtClean="0">
                <a:solidFill>
                  <a:schemeClr val="tx1"/>
                </a:solidFill>
                <a:latin typeface="Times New Roman" pitchFamily="-110" charset="0"/>
                <a:ea typeface="+mn-ea"/>
                <a:cs typeface="+mn-cs"/>
              </a:rPr>
              <a:t>and forth, until the tape is full (Figure 6.16a). To increase speed, the read-write</a:t>
            </a:r>
          </a:p>
          <a:p>
            <a:r>
              <a:rPr lang="en-US" sz="1200" kern="1200" baseline="0" dirty="0" smtClean="0">
                <a:solidFill>
                  <a:schemeClr val="tx1"/>
                </a:solidFill>
                <a:latin typeface="Times New Roman" pitchFamily="-110" charset="0"/>
                <a:ea typeface="+mn-ea"/>
                <a:cs typeface="+mn-cs"/>
              </a:rPr>
              <a:t>head is capable of reading and writing a number of adjacent tracks simultaneously</a:t>
            </a:r>
          </a:p>
          <a:p>
            <a:r>
              <a:rPr lang="en-US" sz="1200" kern="1200" baseline="0" dirty="0" smtClean="0">
                <a:solidFill>
                  <a:schemeClr val="tx1"/>
                </a:solidFill>
                <a:latin typeface="Times New Roman" pitchFamily="-110" charset="0"/>
                <a:ea typeface="+mn-ea"/>
                <a:cs typeface="+mn-cs"/>
              </a:rPr>
              <a:t>(typically two to eight tracks). Data are still recorded serially along individual tracks,</a:t>
            </a:r>
          </a:p>
          <a:p>
            <a:r>
              <a:rPr lang="en-US" sz="1200" kern="1200" baseline="0" dirty="0" smtClean="0">
                <a:solidFill>
                  <a:schemeClr val="tx1"/>
                </a:solidFill>
                <a:latin typeface="Times New Roman" pitchFamily="-110" charset="0"/>
                <a:ea typeface="+mn-ea"/>
                <a:cs typeface="+mn-cs"/>
              </a:rPr>
              <a:t>but blocks in sequence are stored on adjacent tracks, as suggested by Figure 6.16b.</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tape drive is a </a:t>
            </a:r>
            <a:r>
              <a:rPr lang="en-US" sz="1200" i="1" kern="1200" baseline="0" dirty="0" smtClean="0">
                <a:solidFill>
                  <a:schemeClr val="tx1"/>
                </a:solidFill>
                <a:latin typeface="Times New Roman" pitchFamily="-110" charset="0"/>
                <a:ea typeface="+mn-ea"/>
                <a:cs typeface="+mn-cs"/>
              </a:rPr>
              <a:t>sequential-access device</a:t>
            </a:r>
            <a:r>
              <a:rPr lang="en-US" sz="1200" i="0" kern="1200" baseline="0" dirty="0" smtClean="0">
                <a:solidFill>
                  <a:schemeClr val="tx1"/>
                </a:solidFill>
                <a:latin typeface="Times New Roman" pitchFamily="-110" charset="0"/>
                <a:ea typeface="+mn-ea"/>
                <a:cs typeface="+mn-cs"/>
              </a:rPr>
              <a:t>. If the tape head is positioned at</a:t>
            </a:r>
          </a:p>
          <a:p>
            <a:r>
              <a:rPr lang="en-US" sz="1200" kern="1200" baseline="0" dirty="0" smtClean="0">
                <a:solidFill>
                  <a:schemeClr val="tx1"/>
                </a:solidFill>
                <a:latin typeface="Times New Roman" pitchFamily="-110" charset="0"/>
                <a:ea typeface="+mn-ea"/>
                <a:cs typeface="+mn-cs"/>
              </a:rPr>
              <a:t>record 1, then to read record N</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it is necessary to read physical records 1 through</a:t>
            </a:r>
          </a:p>
          <a:p>
            <a:r>
              <a:rPr lang="en-US" sz="1200" i="1" kern="1200" baseline="0" dirty="0" smtClean="0">
                <a:solidFill>
                  <a:schemeClr val="tx1"/>
                </a:solidFill>
                <a:latin typeface="Times New Roman" pitchFamily="-110" charset="0"/>
                <a:ea typeface="+mn-ea"/>
                <a:cs typeface="+mn-cs"/>
              </a:rPr>
              <a:t>N - 1, </a:t>
            </a:r>
            <a:r>
              <a:rPr lang="en-US" sz="1200" i="0" kern="1200" baseline="0" dirty="0" smtClean="0">
                <a:solidFill>
                  <a:schemeClr val="tx1"/>
                </a:solidFill>
                <a:latin typeface="Times New Roman" pitchFamily="-110" charset="0"/>
                <a:ea typeface="+mn-ea"/>
                <a:cs typeface="+mn-cs"/>
              </a:rPr>
              <a:t>one at a time. If the head is currently positioned beyond the desired record, it</a:t>
            </a:r>
          </a:p>
          <a:p>
            <a:r>
              <a:rPr lang="en-US" sz="1200" kern="1200" baseline="0" dirty="0" smtClean="0">
                <a:solidFill>
                  <a:schemeClr val="tx1"/>
                </a:solidFill>
                <a:latin typeface="Times New Roman" pitchFamily="-110" charset="0"/>
                <a:ea typeface="+mn-ea"/>
                <a:cs typeface="+mn-cs"/>
              </a:rPr>
              <a:t>is necessary to rewind the tape a certain distance and begin reading forward. Unlike</a:t>
            </a:r>
          </a:p>
          <a:p>
            <a:r>
              <a:rPr lang="en-US" sz="1200" kern="1200" baseline="0" dirty="0" smtClean="0">
                <a:solidFill>
                  <a:schemeClr val="tx1"/>
                </a:solidFill>
                <a:latin typeface="Times New Roman" pitchFamily="-110" charset="0"/>
                <a:ea typeface="+mn-ea"/>
                <a:cs typeface="+mn-cs"/>
              </a:rPr>
              <a:t>the disk, the tape is in motion only during a read or write operation.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contrast to the tape, the disk drive is referred to as a </a:t>
            </a:r>
            <a:r>
              <a:rPr lang="en-US" sz="1200" i="1" kern="1200" baseline="0" dirty="0" smtClean="0">
                <a:solidFill>
                  <a:schemeClr val="tx1"/>
                </a:solidFill>
                <a:latin typeface="Times New Roman" pitchFamily="-110" charset="0"/>
                <a:ea typeface="+mn-ea"/>
                <a:cs typeface="+mn-cs"/>
              </a:rPr>
              <a:t>direct-access device. A</a:t>
            </a:r>
          </a:p>
          <a:p>
            <a:r>
              <a:rPr lang="en-US" sz="1200" kern="1200" baseline="0" dirty="0" smtClean="0">
                <a:solidFill>
                  <a:schemeClr val="tx1"/>
                </a:solidFill>
                <a:latin typeface="Times New Roman" pitchFamily="-110" charset="0"/>
                <a:ea typeface="+mn-ea"/>
                <a:cs typeface="+mn-cs"/>
              </a:rPr>
              <a:t>disk drive need not read all the sectors on a disk sequentially to get to the desired</a:t>
            </a:r>
          </a:p>
          <a:p>
            <a:r>
              <a:rPr lang="en-US" sz="1200" kern="1200" baseline="0" dirty="0" smtClean="0">
                <a:solidFill>
                  <a:schemeClr val="tx1"/>
                </a:solidFill>
                <a:latin typeface="Times New Roman" pitchFamily="-110" charset="0"/>
                <a:ea typeface="+mn-ea"/>
                <a:cs typeface="+mn-cs"/>
              </a:rPr>
              <a:t>one. It must only wait for the intervening sectors within one track and can make successive</a:t>
            </a:r>
          </a:p>
          <a:p>
            <a:r>
              <a:rPr lang="en-US" sz="1200" kern="1200" baseline="0" dirty="0" smtClean="0">
                <a:solidFill>
                  <a:schemeClr val="tx1"/>
                </a:solidFill>
                <a:latin typeface="Times New Roman" pitchFamily="-110" charset="0"/>
                <a:ea typeface="+mn-ea"/>
                <a:cs typeface="+mn-cs"/>
              </a:rPr>
              <a:t>accesses to any track.</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Magnetic tape was the first kind of secondary memory. It is still widely used as</a:t>
            </a:r>
          </a:p>
          <a:p>
            <a:r>
              <a:rPr lang="en-US" sz="1200" kern="1200" baseline="0" dirty="0" smtClean="0">
                <a:solidFill>
                  <a:schemeClr val="tx1"/>
                </a:solidFill>
                <a:latin typeface="Times New Roman" pitchFamily="-110" charset="0"/>
                <a:ea typeface="+mn-ea"/>
                <a:cs typeface="+mn-cs"/>
              </a:rPr>
              <a:t>the lowest-cost, slowest-speed member of the memory hierarchy.</a:t>
            </a:r>
            <a:endParaRPr lang="en-US" i="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The dominant tape technology today is a cartridge system known as linear</a:t>
            </a:r>
          </a:p>
          <a:p>
            <a:r>
              <a:rPr lang="en-US" sz="1200" kern="1200" baseline="0" dirty="0" smtClean="0">
                <a:solidFill>
                  <a:schemeClr val="tx1"/>
                </a:solidFill>
                <a:latin typeface="Times New Roman" pitchFamily="-110" charset="0"/>
                <a:ea typeface="+mn-ea"/>
                <a:cs typeface="+mn-cs"/>
              </a:rPr>
              <a:t>tape-open (LTO). LTO was developed in the late 1990s as an open-source alternative</a:t>
            </a:r>
          </a:p>
          <a:p>
            <a:r>
              <a:rPr lang="en-US" sz="1200" kern="1200" baseline="0" dirty="0" smtClean="0">
                <a:solidFill>
                  <a:schemeClr val="tx1"/>
                </a:solidFill>
                <a:latin typeface="Times New Roman" pitchFamily="-110" charset="0"/>
                <a:ea typeface="+mn-ea"/>
                <a:cs typeface="+mn-cs"/>
              </a:rPr>
              <a:t>to the various proprietary systems on the market. Table 6.7 shows parameters</a:t>
            </a:r>
          </a:p>
          <a:p>
            <a:r>
              <a:rPr lang="en-US" sz="1200" kern="1200" baseline="0" dirty="0" smtClean="0">
                <a:solidFill>
                  <a:schemeClr val="tx1"/>
                </a:solidFill>
                <a:latin typeface="Times New Roman" pitchFamily="-110" charset="0"/>
                <a:ea typeface="+mn-ea"/>
                <a:cs typeface="+mn-cs"/>
              </a:rPr>
              <a:t>for the various LTO generations. See Appendix J for details.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6 summary.</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D55EF0-61D3-F843-940F-C711D22E8CE5}" type="slidenum">
              <a:rPr lang="en-US"/>
              <a:pPr/>
              <a:t>7</a:t>
            </a:fld>
            <a:endParaRPr lang="en-US"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head is a relatively small device capable of reading from or writing to a portion</a:t>
            </a:r>
          </a:p>
          <a:p>
            <a:r>
              <a:rPr lang="en-US" sz="1200" kern="1200" baseline="0" dirty="0" smtClean="0">
                <a:solidFill>
                  <a:schemeClr val="tx1"/>
                </a:solidFill>
                <a:latin typeface="Times New Roman" pitchFamily="-110" charset="0"/>
                <a:ea typeface="+mn-ea"/>
                <a:cs typeface="+mn-cs"/>
              </a:rPr>
              <a:t>of the platter rotating beneath it. This gives rise to the organization of data on the</a:t>
            </a:r>
          </a:p>
          <a:p>
            <a:r>
              <a:rPr lang="en-US" sz="1200" kern="1200" baseline="0" dirty="0" smtClean="0">
                <a:solidFill>
                  <a:schemeClr val="tx1"/>
                </a:solidFill>
                <a:latin typeface="Times New Roman" pitchFamily="-110" charset="0"/>
                <a:ea typeface="+mn-ea"/>
                <a:cs typeface="+mn-cs"/>
              </a:rPr>
              <a:t>platter in a concentric set of rings, called </a:t>
            </a:r>
            <a:r>
              <a:rPr lang="en-US" sz="1200" b="1" kern="1200" baseline="0" dirty="0" smtClean="0">
                <a:solidFill>
                  <a:schemeClr val="tx1"/>
                </a:solidFill>
                <a:latin typeface="Times New Roman" pitchFamily="-110" charset="0"/>
                <a:ea typeface="+mn-ea"/>
                <a:cs typeface="+mn-cs"/>
              </a:rPr>
              <a:t>tracks. </a:t>
            </a:r>
            <a:r>
              <a:rPr lang="en-US" sz="1200" b="0" kern="1200" baseline="0" dirty="0" smtClean="0">
                <a:solidFill>
                  <a:schemeClr val="tx1"/>
                </a:solidFill>
                <a:latin typeface="Times New Roman" pitchFamily="-110" charset="0"/>
                <a:ea typeface="+mn-ea"/>
                <a:cs typeface="+mn-cs"/>
              </a:rPr>
              <a:t>Each track is the same width as the</a:t>
            </a:r>
          </a:p>
          <a:p>
            <a:r>
              <a:rPr lang="en-US" sz="1200" kern="1200" baseline="0" dirty="0" smtClean="0">
                <a:solidFill>
                  <a:schemeClr val="tx1"/>
                </a:solidFill>
                <a:latin typeface="Times New Roman" pitchFamily="-110" charset="0"/>
                <a:ea typeface="+mn-ea"/>
                <a:cs typeface="+mn-cs"/>
              </a:rPr>
              <a:t>head. There are thousands of tracks per surface.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6.2 depicts this data layout. Adjacent tracks are separated by </a:t>
            </a:r>
            <a:r>
              <a:rPr lang="en-US" sz="1200" b="1" kern="1200" baseline="0" dirty="0" smtClean="0">
                <a:solidFill>
                  <a:schemeClr val="tx1"/>
                </a:solidFill>
                <a:latin typeface="Times New Roman" pitchFamily="-110" charset="0"/>
                <a:ea typeface="+mn-ea"/>
                <a:cs typeface="+mn-cs"/>
              </a:rPr>
              <a:t>gaps. </a:t>
            </a:r>
            <a:r>
              <a:rPr lang="en-US" sz="1200" b="0" kern="1200" baseline="0" dirty="0" smtClean="0">
                <a:solidFill>
                  <a:schemeClr val="tx1"/>
                </a:solidFill>
                <a:latin typeface="Times New Roman" pitchFamily="-110" charset="0"/>
                <a:ea typeface="+mn-ea"/>
                <a:cs typeface="+mn-cs"/>
              </a:rPr>
              <a:t>This</a:t>
            </a:r>
          </a:p>
          <a:p>
            <a:r>
              <a:rPr lang="en-US" sz="1200" kern="1200" baseline="0" dirty="0" smtClean="0">
                <a:solidFill>
                  <a:schemeClr val="tx1"/>
                </a:solidFill>
                <a:latin typeface="Times New Roman" pitchFamily="-110" charset="0"/>
                <a:ea typeface="+mn-ea"/>
                <a:cs typeface="+mn-cs"/>
              </a:rPr>
              <a:t>prevents, or at least minimizes, errors due to misalignment of the head or simply</a:t>
            </a:r>
          </a:p>
          <a:p>
            <a:r>
              <a:rPr lang="en-US" sz="1200" kern="1200" baseline="0" dirty="0" smtClean="0">
                <a:solidFill>
                  <a:schemeClr val="tx1"/>
                </a:solidFill>
                <a:latin typeface="Times New Roman" pitchFamily="-110" charset="0"/>
                <a:ea typeface="+mn-ea"/>
                <a:cs typeface="+mn-cs"/>
              </a:rPr>
              <a:t>interference of magnetic fields.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Data are transferred to and from the disk in </a:t>
            </a:r>
            <a:r>
              <a:rPr lang="en-US" sz="1200" b="1" kern="1200" baseline="0" dirty="0" smtClean="0">
                <a:solidFill>
                  <a:schemeClr val="tx1"/>
                </a:solidFill>
                <a:latin typeface="Times New Roman" pitchFamily="-110" charset="0"/>
                <a:ea typeface="+mn-ea"/>
                <a:cs typeface="+mn-cs"/>
              </a:rPr>
              <a:t>sectors </a:t>
            </a:r>
            <a:r>
              <a:rPr lang="en-US" sz="1200" b="0" kern="1200" baseline="0" dirty="0" smtClean="0">
                <a:solidFill>
                  <a:schemeClr val="tx1"/>
                </a:solidFill>
                <a:latin typeface="Times New Roman" pitchFamily="-110" charset="0"/>
                <a:ea typeface="+mn-ea"/>
                <a:cs typeface="+mn-cs"/>
              </a:rPr>
              <a:t>(Figure 6.2). There are</a:t>
            </a:r>
          </a:p>
          <a:p>
            <a:r>
              <a:rPr lang="en-US" sz="1200" kern="1200" baseline="0" dirty="0" smtClean="0">
                <a:solidFill>
                  <a:schemeClr val="tx1"/>
                </a:solidFill>
                <a:latin typeface="Times New Roman" pitchFamily="-110" charset="0"/>
                <a:ea typeface="+mn-ea"/>
                <a:cs typeface="+mn-cs"/>
              </a:rPr>
              <a:t>typically hundreds of sectors per track, and these may be of either fixed or variable</a:t>
            </a:r>
          </a:p>
          <a:p>
            <a:r>
              <a:rPr lang="en-US" sz="1200" kern="1200" baseline="0" dirty="0" smtClean="0">
                <a:solidFill>
                  <a:schemeClr val="tx1"/>
                </a:solidFill>
                <a:latin typeface="Times New Roman" pitchFamily="-110" charset="0"/>
                <a:ea typeface="+mn-ea"/>
                <a:cs typeface="+mn-cs"/>
              </a:rPr>
              <a:t>length. In most contemporary systems, fixed-length sectors are used, with 512 bytes</a:t>
            </a:r>
          </a:p>
          <a:p>
            <a:r>
              <a:rPr lang="en-US" sz="1200" kern="1200" baseline="0" dirty="0" smtClean="0">
                <a:solidFill>
                  <a:schemeClr val="tx1"/>
                </a:solidFill>
                <a:latin typeface="Times New Roman" pitchFamily="-110" charset="0"/>
                <a:ea typeface="+mn-ea"/>
                <a:cs typeface="+mn-cs"/>
              </a:rPr>
              <a:t>being the nearly universal sector size. To avoid imposing unreasonable precision</a:t>
            </a:r>
          </a:p>
          <a:p>
            <a:r>
              <a:rPr lang="en-US" sz="1200" kern="1200" baseline="0" dirty="0" smtClean="0">
                <a:solidFill>
                  <a:schemeClr val="tx1"/>
                </a:solidFill>
                <a:latin typeface="Times New Roman" pitchFamily="-110" charset="0"/>
                <a:ea typeface="+mn-ea"/>
                <a:cs typeface="+mn-cs"/>
              </a:rPr>
              <a:t>requirements on the system, adjacent sectors are separated by intratrack (intersector)</a:t>
            </a:r>
          </a:p>
          <a:p>
            <a:r>
              <a:rPr lang="en-US" sz="1200" kern="1200" baseline="0" dirty="0" smtClean="0">
                <a:solidFill>
                  <a:schemeClr val="tx1"/>
                </a:solidFill>
                <a:latin typeface="Times New Roman" pitchFamily="-110" charset="0"/>
                <a:ea typeface="+mn-ea"/>
                <a:cs typeface="+mn-cs"/>
              </a:rPr>
              <a:t>gaps.</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Times New Roman" pitchFamily="-110" charset="0"/>
                <a:ea typeface="+mn-ea"/>
                <a:cs typeface="+mn-cs"/>
              </a:rPr>
              <a:t>A bit near the center of a rotating disk travels past a fixed point (such as a read–</a:t>
            </a:r>
          </a:p>
          <a:p>
            <a:r>
              <a:rPr lang="en-US" sz="1200" kern="1200" baseline="0" dirty="0" smtClean="0">
                <a:solidFill>
                  <a:schemeClr val="tx1"/>
                </a:solidFill>
                <a:latin typeface="Times New Roman" pitchFamily="-110" charset="0"/>
                <a:ea typeface="+mn-ea"/>
                <a:cs typeface="+mn-cs"/>
              </a:rPr>
              <a:t>write head) slower than a bit on the outside. Therefore, some way must be found</a:t>
            </a:r>
          </a:p>
          <a:p>
            <a:r>
              <a:rPr lang="en-US" sz="1200" kern="1200" baseline="0" dirty="0" smtClean="0">
                <a:solidFill>
                  <a:schemeClr val="tx1"/>
                </a:solidFill>
                <a:latin typeface="Times New Roman" pitchFamily="-110" charset="0"/>
                <a:ea typeface="+mn-ea"/>
                <a:cs typeface="+mn-cs"/>
              </a:rPr>
              <a:t>to compensate for the variation in speed so that the head can read all the bits at the</a:t>
            </a:r>
          </a:p>
          <a:p>
            <a:r>
              <a:rPr lang="en-US" sz="1200" kern="1200" baseline="0" dirty="0" smtClean="0">
                <a:solidFill>
                  <a:schemeClr val="tx1"/>
                </a:solidFill>
                <a:latin typeface="Times New Roman" pitchFamily="-110" charset="0"/>
                <a:ea typeface="+mn-ea"/>
                <a:cs typeface="+mn-cs"/>
              </a:rPr>
              <a:t>same rate. This can be done by increasing the spacing between bits of information</a:t>
            </a:r>
          </a:p>
          <a:p>
            <a:r>
              <a:rPr lang="en-US" sz="1200" kern="1200" baseline="0" dirty="0" smtClean="0">
                <a:solidFill>
                  <a:schemeClr val="tx1"/>
                </a:solidFill>
                <a:latin typeface="Times New Roman" pitchFamily="-110" charset="0"/>
                <a:ea typeface="+mn-ea"/>
                <a:cs typeface="+mn-cs"/>
              </a:rPr>
              <a:t>recorded in segments of the disk. The information can then be scanned at the same</a:t>
            </a:r>
          </a:p>
          <a:p>
            <a:r>
              <a:rPr lang="en-US" sz="1200" kern="1200" baseline="0" dirty="0" smtClean="0">
                <a:solidFill>
                  <a:schemeClr val="tx1"/>
                </a:solidFill>
                <a:latin typeface="Times New Roman" pitchFamily="-110" charset="0"/>
                <a:ea typeface="+mn-ea"/>
                <a:cs typeface="+mn-cs"/>
              </a:rPr>
              <a:t>rate by rotating the disk at a fixed speed, known as the </a:t>
            </a:r>
            <a:r>
              <a:rPr lang="en-US" sz="1200" b="1" kern="1200" baseline="0" dirty="0" smtClean="0">
                <a:solidFill>
                  <a:schemeClr val="tx1"/>
                </a:solidFill>
                <a:latin typeface="Times New Roman" pitchFamily="-110" charset="0"/>
                <a:ea typeface="+mn-ea"/>
                <a:cs typeface="+mn-cs"/>
              </a:rPr>
              <a:t>constant angular velocity</a:t>
            </a:r>
          </a:p>
          <a:p>
            <a:r>
              <a:rPr lang="en-US" sz="1200" kern="1200" baseline="0" dirty="0" smtClean="0">
                <a:solidFill>
                  <a:schemeClr val="tx1"/>
                </a:solidFill>
                <a:latin typeface="Times New Roman" pitchFamily="-110" charset="0"/>
                <a:ea typeface="+mn-ea"/>
                <a:cs typeface="+mn-cs"/>
              </a:rPr>
              <a:t>(CAV). Figure 6.3a shows the layout of a disk using CAV. The disk is divided into</a:t>
            </a:r>
          </a:p>
          <a:p>
            <a:r>
              <a:rPr lang="en-US" sz="1200" kern="1200" baseline="0" dirty="0" smtClean="0">
                <a:solidFill>
                  <a:schemeClr val="tx1"/>
                </a:solidFill>
                <a:latin typeface="Times New Roman" pitchFamily="-110" charset="0"/>
                <a:ea typeface="+mn-ea"/>
                <a:cs typeface="+mn-cs"/>
              </a:rPr>
              <a:t>a number of pie-shaped sectors and into a series of concentric tracks. The advantage</a:t>
            </a:r>
          </a:p>
          <a:p>
            <a:r>
              <a:rPr lang="en-US" sz="1200" kern="1200" baseline="0" dirty="0" smtClean="0">
                <a:solidFill>
                  <a:schemeClr val="tx1"/>
                </a:solidFill>
                <a:latin typeface="Times New Roman" pitchFamily="-110" charset="0"/>
                <a:ea typeface="+mn-ea"/>
                <a:cs typeface="+mn-cs"/>
              </a:rPr>
              <a:t>of using CAV is that individual blocks of data can be directly addressed by</a:t>
            </a:r>
          </a:p>
          <a:p>
            <a:r>
              <a:rPr lang="en-US" sz="1200" kern="1200" baseline="0" dirty="0" smtClean="0">
                <a:solidFill>
                  <a:schemeClr val="tx1"/>
                </a:solidFill>
                <a:latin typeface="Times New Roman" pitchFamily="-110" charset="0"/>
                <a:ea typeface="+mn-ea"/>
                <a:cs typeface="+mn-cs"/>
              </a:rPr>
              <a:t>track and sector. To move the head from its current location to a specific address, it</a:t>
            </a:r>
          </a:p>
          <a:p>
            <a:r>
              <a:rPr lang="en-US" sz="1200" kern="1200" baseline="0" dirty="0" smtClean="0">
                <a:solidFill>
                  <a:schemeClr val="tx1"/>
                </a:solidFill>
                <a:latin typeface="Times New Roman" pitchFamily="-110" charset="0"/>
                <a:ea typeface="+mn-ea"/>
                <a:cs typeface="+mn-cs"/>
              </a:rPr>
              <a:t>only takes a short movement of the head to a specific track and a short wait for the</a:t>
            </a:r>
          </a:p>
          <a:p>
            <a:r>
              <a:rPr lang="en-US" sz="1200" kern="1200" baseline="0" dirty="0" smtClean="0">
                <a:solidFill>
                  <a:schemeClr val="tx1"/>
                </a:solidFill>
                <a:latin typeface="Times New Roman" pitchFamily="-110" charset="0"/>
                <a:ea typeface="+mn-ea"/>
                <a:cs typeface="+mn-cs"/>
              </a:rPr>
              <a:t>proper sector to spin under the head. The disadvantage of CAV is that the amount</a:t>
            </a:r>
          </a:p>
          <a:p>
            <a:r>
              <a:rPr lang="en-US" sz="1200" kern="1200" baseline="0" dirty="0" smtClean="0">
                <a:solidFill>
                  <a:schemeClr val="tx1"/>
                </a:solidFill>
                <a:latin typeface="Times New Roman" pitchFamily="-110" charset="0"/>
                <a:ea typeface="+mn-ea"/>
                <a:cs typeface="+mn-cs"/>
              </a:rPr>
              <a:t>of data that can be stored on the long outer tracks is the only same as what can be</a:t>
            </a:r>
          </a:p>
          <a:p>
            <a:r>
              <a:rPr lang="en-US" sz="1200" kern="1200" baseline="0" dirty="0" smtClean="0">
                <a:solidFill>
                  <a:schemeClr val="tx1"/>
                </a:solidFill>
                <a:latin typeface="Times New Roman" pitchFamily="-110" charset="0"/>
                <a:ea typeface="+mn-ea"/>
                <a:cs typeface="+mn-cs"/>
              </a:rPr>
              <a:t>stored on the short inner tracks.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the </a:t>
            </a:r>
            <a:r>
              <a:rPr lang="en-US" sz="1200" b="1" kern="1200" baseline="0" dirty="0" smtClean="0">
                <a:solidFill>
                  <a:schemeClr val="tx1"/>
                </a:solidFill>
                <a:latin typeface="Times New Roman" pitchFamily="-110" charset="0"/>
                <a:ea typeface="+mn-ea"/>
                <a:cs typeface="+mn-cs"/>
              </a:rPr>
              <a:t>density, </a:t>
            </a:r>
            <a:r>
              <a:rPr lang="en-US" sz="1200" b="0" kern="1200" baseline="0" dirty="0" smtClean="0">
                <a:solidFill>
                  <a:schemeClr val="tx1"/>
                </a:solidFill>
                <a:latin typeface="Times New Roman" pitchFamily="-110" charset="0"/>
                <a:ea typeface="+mn-ea"/>
                <a:cs typeface="+mn-cs"/>
              </a:rPr>
              <a:t>in bits per linear inch, increases in moving from the outermost</a:t>
            </a:r>
          </a:p>
          <a:p>
            <a:r>
              <a:rPr lang="en-US" sz="1200" kern="1200" baseline="0" dirty="0" smtClean="0">
                <a:solidFill>
                  <a:schemeClr val="tx1"/>
                </a:solidFill>
                <a:latin typeface="Times New Roman" pitchFamily="-110" charset="0"/>
                <a:ea typeface="+mn-ea"/>
                <a:cs typeface="+mn-cs"/>
              </a:rPr>
              <a:t>track to the innermost track, disk storage capacity in a straightforward CAV</a:t>
            </a:r>
          </a:p>
          <a:p>
            <a:r>
              <a:rPr lang="en-US" sz="1200" kern="1200" baseline="0" dirty="0" smtClean="0">
                <a:solidFill>
                  <a:schemeClr val="tx1"/>
                </a:solidFill>
                <a:latin typeface="Times New Roman" pitchFamily="-110" charset="0"/>
                <a:ea typeface="+mn-ea"/>
                <a:cs typeface="+mn-cs"/>
              </a:rPr>
              <a:t>system is limited by the maximum recording density that can be achieved on the</a:t>
            </a:r>
          </a:p>
          <a:p>
            <a:r>
              <a:rPr lang="en-US" sz="1200" kern="1200" baseline="0" dirty="0" smtClean="0">
                <a:solidFill>
                  <a:schemeClr val="tx1"/>
                </a:solidFill>
                <a:latin typeface="Times New Roman" pitchFamily="-110" charset="0"/>
                <a:ea typeface="+mn-ea"/>
                <a:cs typeface="+mn-cs"/>
              </a:rPr>
              <a:t>innermost track. To increase density, modern hard disk systems use a technique</a:t>
            </a:r>
          </a:p>
          <a:p>
            <a:r>
              <a:rPr lang="en-US" sz="1200" kern="1200" baseline="0" dirty="0" smtClean="0">
                <a:solidFill>
                  <a:schemeClr val="tx1"/>
                </a:solidFill>
                <a:latin typeface="Times New Roman" pitchFamily="-110" charset="0"/>
                <a:ea typeface="+mn-ea"/>
                <a:cs typeface="+mn-cs"/>
              </a:rPr>
              <a:t>known as </a:t>
            </a:r>
            <a:r>
              <a:rPr lang="en-US" sz="1200" b="1" kern="1200" baseline="0" dirty="0" smtClean="0">
                <a:solidFill>
                  <a:schemeClr val="tx1"/>
                </a:solidFill>
                <a:latin typeface="Times New Roman" pitchFamily="-110" charset="0"/>
                <a:ea typeface="+mn-ea"/>
                <a:cs typeface="+mn-cs"/>
              </a:rPr>
              <a:t>multiple zone recording, </a:t>
            </a:r>
            <a:r>
              <a:rPr lang="en-US" sz="1200" b="0" kern="1200" baseline="0" dirty="0" smtClean="0">
                <a:solidFill>
                  <a:schemeClr val="tx1"/>
                </a:solidFill>
                <a:latin typeface="Times New Roman" pitchFamily="-110" charset="0"/>
                <a:ea typeface="+mn-ea"/>
                <a:cs typeface="+mn-cs"/>
              </a:rPr>
              <a:t>in which the surface is divided into a number</a:t>
            </a:r>
          </a:p>
          <a:p>
            <a:r>
              <a:rPr lang="en-US" sz="1200" kern="1200" baseline="0" dirty="0" smtClean="0">
                <a:solidFill>
                  <a:schemeClr val="tx1"/>
                </a:solidFill>
                <a:latin typeface="Times New Roman" pitchFamily="-110" charset="0"/>
                <a:ea typeface="+mn-ea"/>
                <a:cs typeface="+mn-cs"/>
              </a:rPr>
              <a:t>of concentric zones (16 is typical). Within a zone, the number of bits per track is</a:t>
            </a:r>
          </a:p>
          <a:p>
            <a:r>
              <a:rPr lang="en-US" sz="1200" kern="1200" baseline="0" dirty="0" smtClean="0">
                <a:solidFill>
                  <a:schemeClr val="tx1"/>
                </a:solidFill>
                <a:latin typeface="Times New Roman" pitchFamily="-110" charset="0"/>
                <a:ea typeface="+mn-ea"/>
                <a:cs typeface="+mn-cs"/>
              </a:rPr>
              <a:t>constant. Zones farther from the center contain more bits (more sectors) than zones</a:t>
            </a:r>
          </a:p>
          <a:p>
            <a:r>
              <a:rPr lang="en-US" sz="1200" kern="1200" baseline="0" dirty="0" smtClean="0">
                <a:solidFill>
                  <a:schemeClr val="tx1"/>
                </a:solidFill>
                <a:latin typeface="Times New Roman" pitchFamily="-110" charset="0"/>
                <a:ea typeface="+mn-ea"/>
                <a:cs typeface="+mn-cs"/>
              </a:rPr>
              <a:t>closer to the center. This allows for greater overall storage capacity at the expense</a:t>
            </a:r>
          </a:p>
          <a:p>
            <a:r>
              <a:rPr lang="en-US" sz="1200" kern="1200" baseline="0" dirty="0" smtClean="0">
                <a:solidFill>
                  <a:schemeClr val="tx1"/>
                </a:solidFill>
                <a:latin typeface="Times New Roman" pitchFamily="-110" charset="0"/>
                <a:ea typeface="+mn-ea"/>
                <a:cs typeface="+mn-cs"/>
              </a:rPr>
              <a:t>of somewhat more complex circuitry. As the disk head moves from one zone to</a:t>
            </a:r>
          </a:p>
          <a:p>
            <a:r>
              <a:rPr lang="en-US" sz="1200" kern="1200" baseline="0" dirty="0" smtClean="0">
                <a:solidFill>
                  <a:schemeClr val="tx1"/>
                </a:solidFill>
                <a:latin typeface="Times New Roman" pitchFamily="-110" charset="0"/>
                <a:ea typeface="+mn-ea"/>
                <a:cs typeface="+mn-cs"/>
              </a:rPr>
              <a:t>another, the length (along the track) of individual bits changes, causing a change</a:t>
            </a:r>
          </a:p>
          <a:p>
            <a:r>
              <a:rPr lang="en-US" sz="1200" kern="1200" baseline="0" dirty="0" smtClean="0">
                <a:solidFill>
                  <a:schemeClr val="tx1"/>
                </a:solidFill>
                <a:latin typeface="Times New Roman" pitchFamily="-110" charset="0"/>
                <a:ea typeface="+mn-ea"/>
                <a:cs typeface="+mn-cs"/>
              </a:rPr>
              <a:t>in the timing for reads and writes. Figure 6.3b suggests the nature of multiple zone</a:t>
            </a:r>
          </a:p>
          <a:p>
            <a:r>
              <a:rPr lang="en-US" sz="1200" kern="1200" baseline="0" dirty="0" smtClean="0">
                <a:solidFill>
                  <a:schemeClr val="tx1"/>
                </a:solidFill>
                <a:latin typeface="Times New Roman" pitchFamily="-110" charset="0"/>
                <a:ea typeface="+mn-ea"/>
                <a:cs typeface="+mn-cs"/>
              </a:rPr>
              <a:t>recording; in this illustration, each zone is only a single track wide.</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Times New Roman" pitchFamily="-110" charset="0"/>
                <a:ea typeface="+mn-ea"/>
                <a:cs typeface="+mn-cs"/>
              </a:rPr>
              <a:t>A bit near the center of a rotating disk travels past a fixed point (such as a read–</a:t>
            </a:r>
          </a:p>
          <a:p>
            <a:r>
              <a:rPr lang="en-US" sz="1200" kern="1200" baseline="0" dirty="0" smtClean="0">
                <a:solidFill>
                  <a:schemeClr val="tx1"/>
                </a:solidFill>
                <a:latin typeface="Times New Roman" pitchFamily="-110" charset="0"/>
                <a:ea typeface="+mn-ea"/>
                <a:cs typeface="+mn-cs"/>
              </a:rPr>
              <a:t>write head) slower than a bit on the outside. Therefore, some way must be found</a:t>
            </a:r>
          </a:p>
          <a:p>
            <a:r>
              <a:rPr lang="en-US" sz="1200" kern="1200" baseline="0" dirty="0" smtClean="0">
                <a:solidFill>
                  <a:schemeClr val="tx1"/>
                </a:solidFill>
                <a:latin typeface="Times New Roman" pitchFamily="-110" charset="0"/>
                <a:ea typeface="+mn-ea"/>
                <a:cs typeface="+mn-cs"/>
              </a:rPr>
              <a:t>to compensate for the variation in speed so that the head can read all the bits at the</a:t>
            </a:r>
          </a:p>
          <a:p>
            <a:r>
              <a:rPr lang="en-US" sz="1200" kern="1200" baseline="0" dirty="0" smtClean="0">
                <a:solidFill>
                  <a:schemeClr val="tx1"/>
                </a:solidFill>
                <a:latin typeface="Times New Roman" pitchFamily="-110" charset="0"/>
                <a:ea typeface="+mn-ea"/>
                <a:cs typeface="+mn-cs"/>
              </a:rPr>
              <a:t>same rate. This can be done by increasing the spacing between bits of information</a:t>
            </a:r>
          </a:p>
          <a:p>
            <a:r>
              <a:rPr lang="en-US" sz="1200" kern="1200" baseline="0" dirty="0" smtClean="0">
                <a:solidFill>
                  <a:schemeClr val="tx1"/>
                </a:solidFill>
                <a:latin typeface="Times New Roman" pitchFamily="-110" charset="0"/>
                <a:ea typeface="+mn-ea"/>
                <a:cs typeface="+mn-cs"/>
              </a:rPr>
              <a:t>recorded in segments of the disk. The information can then be scanned at the same</a:t>
            </a:r>
          </a:p>
          <a:p>
            <a:r>
              <a:rPr lang="en-US" sz="1200" kern="1200" baseline="0" dirty="0" smtClean="0">
                <a:solidFill>
                  <a:schemeClr val="tx1"/>
                </a:solidFill>
                <a:latin typeface="Times New Roman" pitchFamily="-110" charset="0"/>
                <a:ea typeface="+mn-ea"/>
                <a:cs typeface="+mn-cs"/>
              </a:rPr>
              <a:t>rate by rotating the disk at a fixed speed, known as the </a:t>
            </a:r>
            <a:r>
              <a:rPr lang="en-US" sz="1200" b="1" kern="1200" baseline="0" dirty="0" smtClean="0">
                <a:solidFill>
                  <a:schemeClr val="tx1"/>
                </a:solidFill>
                <a:latin typeface="Times New Roman" pitchFamily="-110" charset="0"/>
                <a:ea typeface="+mn-ea"/>
                <a:cs typeface="+mn-cs"/>
              </a:rPr>
              <a:t>constant angular velocity</a:t>
            </a:r>
          </a:p>
          <a:p>
            <a:r>
              <a:rPr lang="en-US" sz="1200" kern="1200" baseline="0" dirty="0" smtClean="0">
                <a:solidFill>
                  <a:schemeClr val="tx1"/>
                </a:solidFill>
                <a:latin typeface="Times New Roman" pitchFamily="-110" charset="0"/>
                <a:ea typeface="+mn-ea"/>
                <a:cs typeface="+mn-cs"/>
              </a:rPr>
              <a:t>(CAV). Figure 6.3a shows the layout of a disk using CAV. The disk is divided into</a:t>
            </a:r>
          </a:p>
          <a:p>
            <a:r>
              <a:rPr lang="en-US" sz="1200" kern="1200" baseline="0" dirty="0" smtClean="0">
                <a:solidFill>
                  <a:schemeClr val="tx1"/>
                </a:solidFill>
                <a:latin typeface="Times New Roman" pitchFamily="-110" charset="0"/>
                <a:ea typeface="+mn-ea"/>
                <a:cs typeface="+mn-cs"/>
              </a:rPr>
              <a:t>a number of pie-shaped sectors and into a series of concentric tracks. The advantage</a:t>
            </a:r>
          </a:p>
          <a:p>
            <a:r>
              <a:rPr lang="en-US" sz="1200" kern="1200" baseline="0" dirty="0" smtClean="0">
                <a:solidFill>
                  <a:schemeClr val="tx1"/>
                </a:solidFill>
                <a:latin typeface="Times New Roman" pitchFamily="-110" charset="0"/>
                <a:ea typeface="+mn-ea"/>
                <a:cs typeface="+mn-cs"/>
              </a:rPr>
              <a:t>of using CAV is that individual blocks of data can be directly addressed by</a:t>
            </a:r>
          </a:p>
          <a:p>
            <a:r>
              <a:rPr lang="en-US" sz="1200" kern="1200" baseline="0" dirty="0" smtClean="0">
                <a:solidFill>
                  <a:schemeClr val="tx1"/>
                </a:solidFill>
                <a:latin typeface="Times New Roman" pitchFamily="-110" charset="0"/>
                <a:ea typeface="+mn-ea"/>
                <a:cs typeface="+mn-cs"/>
              </a:rPr>
              <a:t>track and sector. To move the head from its current location to a specific address, it</a:t>
            </a:r>
          </a:p>
          <a:p>
            <a:r>
              <a:rPr lang="en-US" sz="1200" kern="1200" baseline="0" dirty="0" smtClean="0">
                <a:solidFill>
                  <a:schemeClr val="tx1"/>
                </a:solidFill>
                <a:latin typeface="Times New Roman" pitchFamily="-110" charset="0"/>
                <a:ea typeface="+mn-ea"/>
                <a:cs typeface="+mn-cs"/>
              </a:rPr>
              <a:t>only takes a short movement of the head to a specific track and a short wait for the</a:t>
            </a:r>
          </a:p>
          <a:p>
            <a:r>
              <a:rPr lang="en-US" sz="1200" kern="1200" baseline="0" dirty="0" smtClean="0">
                <a:solidFill>
                  <a:schemeClr val="tx1"/>
                </a:solidFill>
                <a:latin typeface="Times New Roman" pitchFamily="-110" charset="0"/>
                <a:ea typeface="+mn-ea"/>
                <a:cs typeface="+mn-cs"/>
              </a:rPr>
              <a:t>proper sector to spin under the head. The disadvantage of CAV is that the amount</a:t>
            </a:r>
          </a:p>
          <a:p>
            <a:r>
              <a:rPr lang="en-US" sz="1200" kern="1200" baseline="0" dirty="0" smtClean="0">
                <a:solidFill>
                  <a:schemeClr val="tx1"/>
                </a:solidFill>
                <a:latin typeface="Times New Roman" pitchFamily="-110" charset="0"/>
                <a:ea typeface="+mn-ea"/>
                <a:cs typeface="+mn-cs"/>
              </a:rPr>
              <a:t>of data that can be stored on the long outer tracks is the only same as what can be</a:t>
            </a:r>
          </a:p>
          <a:p>
            <a:r>
              <a:rPr lang="en-US" sz="1200" kern="1200" baseline="0" dirty="0" smtClean="0">
                <a:solidFill>
                  <a:schemeClr val="tx1"/>
                </a:solidFill>
                <a:latin typeface="Times New Roman" pitchFamily="-110" charset="0"/>
                <a:ea typeface="+mn-ea"/>
                <a:cs typeface="+mn-cs"/>
              </a:rPr>
              <a:t>stored on the short inner tracks.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the </a:t>
            </a:r>
            <a:r>
              <a:rPr lang="en-US" sz="1200" b="1" kern="1200" baseline="0" dirty="0" smtClean="0">
                <a:solidFill>
                  <a:schemeClr val="tx1"/>
                </a:solidFill>
                <a:latin typeface="Times New Roman" pitchFamily="-110" charset="0"/>
                <a:ea typeface="+mn-ea"/>
                <a:cs typeface="+mn-cs"/>
              </a:rPr>
              <a:t>density, </a:t>
            </a:r>
            <a:r>
              <a:rPr lang="en-US" sz="1200" b="0" kern="1200" baseline="0" dirty="0" smtClean="0">
                <a:solidFill>
                  <a:schemeClr val="tx1"/>
                </a:solidFill>
                <a:latin typeface="Times New Roman" pitchFamily="-110" charset="0"/>
                <a:ea typeface="+mn-ea"/>
                <a:cs typeface="+mn-cs"/>
              </a:rPr>
              <a:t>in bits per linear inch, increases in moving from the outermost</a:t>
            </a:r>
          </a:p>
          <a:p>
            <a:r>
              <a:rPr lang="en-US" sz="1200" kern="1200" baseline="0" dirty="0" smtClean="0">
                <a:solidFill>
                  <a:schemeClr val="tx1"/>
                </a:solidFill>
                <a:latin typeface="Times New Roman" pitchFamily="-110" charset="0"/>
                <a:ea typeface="+mn-ea"/>
                <a:cs typeface="+mn-cs"/>
              </a:rPr>
              <a:t>track to the innermost track, disk storage capacity in a straightforward CAV</a:t>
            </a:r>
          </a:p>
          <a:p>
            <a:r>
              <a:rPr lang="en-US" sz="1200" kern="1200" baseline="0" dirty="0" smtClean="0">
                <a:solidFill>
                  <a:schemeClr val="tx1"/>
                </a:solidFill>
                <a:latin typeface="Times New Roman" pitchFamily="-110" charset="0"/>
                <a:ea typeface="+mn-ea"/>
                <a:cs typeface="+mn-cs"/>
              </a:rPr>
              <a:t>system is limited by the maximum recording density that can be achieved on the</a:t>
            </a:r>
          </a:p>
          <a:p>
            <a:r>
              <a:rPr lang="en-US" sz="1200" kern="1200" baseline="0" dirty="0" smtClean="0">
                <a:solidFill>
                  <a:schemeClr val="tx1"/>
                </a:solidFill>
                <a:latin typeface="Times New Roman" pitchFamily="-110" charset="0"/>
                <a:ea typeface="+mn-ea"/>
                <a:cs typeface="+mn-cs"/>
              </a:rPr>
              <a:t>innermost track. To increase density, modern hard disk systems use a technique</a:t>
            </a:r>
          </a:p>
          <a:p>
            <a:r>
              <a:rPr lang="en-US" sz="1200" kern="1200" baseline="0" dirty="0" smtClean="0">
                <a:solidFill>
                  <a:schemeClr val="tx1"/>
                </a:solidFill>
                <a:latin typeface="Times New Roman" pitchFamily="-110" charset="0"/>
                <a:ea typeface="+mn-ea"/>
                <a:cs typeface="+mn-cs"/>
              </a:rPr>
              <a:t>known as </a:t>
            </a:r>
            <a:r>
              <a:rPr lang="en-US" sz="1200" b="1" kern="1200" baseline="0" dirty="0" smtClean="0">
                <a:solidFill>
                  <a:schemeClr val="tx1"/>
                </a:solidFill>
                <a:latin typeface="Times New Roman" pitchFamily="-110" charset="0"/>
                <a:ea typeface="+mn-ea"/>
                <a:cs typeface="+mn-cs"/>
              </a:rPr>
              <a:t>multiple zone recording, </a:t>
            </a:r>
            <a:r>
              <a:rPr lang="en-US" sz="1200" b="0" kern="1200" baseline="0" dirty="0" smtClean="0">
                <a:solidFill>
                  <a:schemeClr val="tx1"/>
                </a:solidFill>
                <a:latin typeface="Times New Roman" pitchFamily="-110" charset="0"/>
                <a:ea typeface="+mn-ea"/>
                <a:cs typeface="+mn-cs"/>
              </a:rPr>
              <a:t>in which the surface is divided into a number</a:t>
            </a:r>
          </a:p>
          <a:p>
            <a:r>
              <a:rPr lang="en-US" sz="1200" kern="1200" baseline="0" dirty="0" smtClean="0">
                <a:solidFill>
                  <a:schemeClr val="tx1"/>
                </a:solidFill>
                <a:latin typeface="Times New Roman" pitchFamily="-110" charset="0"/>
                <a:ea typeface="+mn-ea"/>
                <a:cs typeface="+mn-cs"/>
              </a:rPr>
              <a:t>of concentric zones (16 is typical). Within a zone, the number of bits per track is</a:t>
            </a:r>
          </a:p>
          <a:p>
            <a:r>
              <a:rPr lang="en-US" sz="1200" kern="1200" baseline="0" dirty="0" smtClean="0">
                <a:solidFill>
                  <a:schemeClr val="tx1"/>
                </a:solidFill>
                <a:latin typeface="Times New Roman" pitchFamily="-110" charset="0"/>
                <a:ea typeface="+mn-ea"/>
                <a:cs typeface="+mn-cs"/>
              </a:rPr>
              <a:t>constant. Zones farther from the center contain more bits (more sectors) than zones</a:t>
            </a:r>
          </a:p>
          <a:p>
            <a:r>
              <a:rPr lang="en-US" sz="1200" kern="1200" baseline="0" dirty="0" smtClean="0">
                <a:solidFill>
                  <a:schemeClr val="tx1"/>
                </a:solidFill>
                <a:latin typeface="Times New Roman" pitchFamily="-110" charset="0"/>
                <a:ea typeface="+mn-ea"/>
                <a:cs typeface="+mn-cs"/>
              </a:rPr>
              <a:t>closer to the center. This allows for greater overall storage capacity at the expense</a:t>
            </a:r>
          </a:p>
          <a:p>
            <a:r>
              <a:rPr lang="en-US" sz="1200" kern="1200" baseline="0" dirty="0" smtClean="0">
                <a:solidFill>
                  <a:schemeClr val="tx1"/>
                </a:solidFill>
                <a:latin typeface="Times New Roman" pitchFamily="-110" charset="0"/>
                <a:ea typeface="+mn-ea"/>
                <a:cs typeface="+mn-cs"/>
              </a:rPr>
              <a:t>of somewhat more complex circuitry. As the disk head moves from one zone to</a:t>
            </a:r>
          </a:p>
          <a:p>
            <a:r>
              <a:rPr lang="en-US" sz="1200" kern="1200" baseline="0" dirty="0" smtClean="0">
                <a:solidFill>
                  <a:schemeClr val="tx1"/>
                </a:solidFill>
                <a:latin typeface="Times New Roman" pitchFamily="-110" charset="0"/>
                <a:ea typeface="+mn-ea"/>
                <a:cs typeface="+mn-cs"/>
              </a:rPr>
              <a:t>another, the length (along the track) of individual bits changes, causing a change</a:t>
            </a:r>
          </a:p>
          <a:p>
            <a:r>
              <a:rPr lang="en-US" sz="1200" kern="1200" baseline="0" dirty="0" smtClean="0">
                <a:solidFill>
                  <a:schemeClr val="tx1"/>
                </a:solidFill>
                <a:latin typeface="Times New Roman" pitchFamily="-110" charset="0"/>
                <a:ea typeface="+mn-ea"/>
                <a:cs typeface="+mn-cs"/>
              </a:rPr>
              <a:t>in the timing for reads and writes. Figure 6.3b suggests the nature of multiple zone</a:t>
            </a:r>
          </a:p>
          <a:p>
            <a:r>
              <a:rPr lang="en-US" sz="1200" kern="1200" baseline="0" dirty="0" smtClean="0">
                <a:solidFill>
                  <a:schemeClr val="tx1"/>
                </a:solidFill>
                <a:latin typeface="Times New Roman" pitchFamily="-110" charset="0"/>
                <a:ea typeface="+mn-ea"/>
                <a:cs typeface="+mn-cs"/>
              </a:rPr>
              <a:t>recording; in this illustration, each zone is only a single track wide.</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19CF20-8AA9-C544-9A23-7B0710516CFC}" type="slidenum">
              <a:rPr lang="en-US"/>
              <a:pPr/>
              <a:t>10</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Some means is needed to locate sector positions within a track. Clearly, there</a:t>
            </a:r>
          </a:p>
          <a:p>
            <a:r>
              <a:rPr lang="en-US" sz="1200" kern="1200" baseline="0" dirty="0" smtClean="0">
                <a:solidFill>
                  <a:schemeClr val="tx1"/>
                </a:solidFill>
                <a:latin typeface="Times New Roman" pitchFamily="-110" charset="0"/>
                <a:ea typeface="+mn-ea"/>
                <a:cs typeface="+mn-cs"/>
              </a:rPr>
              <a:t>must be some starting point on the track and a way of identifying the start and end</a:t>
            </a:r>
          </a:p>
          <a:p>
            <a:r>
              <a:rPr lang="en-US" sz="1200" kern="1200" baseline="0" dirty="0" smtClean="0">
                <a:solidFill>
                  <a:schemeClr val="tx1"/>
                </a:solidFill>
                <a:latin typeface="Times New Roman" pitchFamily="-110" charset="0"/>
                <a:ea typeface="+mn-ea"/>
                <a:cs typeface="+mn-cs"/>
              </a:rPr>
              <a:t>of each sector. These requirements are handled by means of control data recorded</a:t>
            </a:r>
          </a:p>
          <a:p>
            <a:r>
              <a:rPr lang="en-US" sz="1200" kern="1200" baseline="0" dirty="0" smtClean="0">
                <a:solidFill>
                  <a:schemeClr val="tx1"/>
                </a:solidFill>
                <a:latin typeface="Times New Roman" pitchFamily="-110" charset="0"/>
                <a:ea typeface="+mn-ea"/>
                <a:cs typeface="+mn-cs"/>
              </a:rPr>
              <a:t>on the disk. Thus, the disk is formatted with some extra data used only by the disk</a:t>
            </a:r>
          </a:p>
          <a:p>
            <a:r>
              <a:rPr lang="en-US" sz="1200" kern="1200" baseline="0" dirty="0" smtClean="0">
                <a:solidFill>
                  <a:schemeClr val="tx1"/>
                </a:solidFill>
                <a:latin typeface="Times New Roman" pitchFamily="-110" charset="0"/>
                <a:ea typeface="+mn-ea"/>
                <a:cs typeface="+mn-cs"/>
              </a:rPr>
              <a:t>drive and not accessible to the user.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An example of disk formatting is shown in Figure 6.4. In this case, each track</a:t>
            </a:r>
          </a:p>
          <a:p>
            <a:r>
              <a:rPr lang="en-US" sz="1200" kern="1200" baseline="0" dirty="0" smtClean="0">
                <a:solidFill>
                  <a:schemeClr val="tx1"/>
                </a:solidFill>
                <a:latin typeface="Times New Roman" pitchFamily="-110" charset="0"/>
                <a:ea typeface="+mn-ea"/>
                <a:cs typeface="+mn-cs"/>
              </a:rPr>
              <a:t>contains 30 fixed-length sectors of 600 bytes each. Each sector holds 512 bytes of</a:t>
            </a:r>
          </a:p>
          <a:p>
            <a:r>
              <a:rPr lang="en-US" sz="1200" kern="1200" baseline="0" dirty="0" smtClean="0">
                <a:solidFill>
                  <a:schemeClr val="tx1"/>
                </a:solidFill>
                <a:latin typeface="Times New Roman" pitchFamily="-110" charset="0"/>
                <a:ea typeface="+mn-ea"/>
                <a:cs typeface="+mn-cs"/>
              </a:rPr>
              <a:t>data plus control information useful to the disk controller. The ID field is a unique</a:t>
            </a:r>
          </a:p>
          <a:p>
            <a:r>
              <a:rPr lang="en-US" sz="1200" kern="1200" baseline="0" dirty="0" smtClean="0">
                <a:solidFill>
                  <a:schemeClr val="tx1"/>
                </a:solidFill>
                <a:latin typeface="Times New Roman" pitchFamily="-110" charset="0"/>
                <a:ea typeface="+mn-ea"/>
                <a:cs typeface="+mn-cs"/>
              </a:rPr>
              <a:t>identifier or address used to locate a particular sector. The SYNCH byte is a special</a:t>
            </a:r>
          </a:p>
          <a:p>
            <a:r>
              <a:rPr lang="en-US" sz="1200" kern="1200" baseline="0" dirty="0" smtClean="0">
                <a:solidFill>
                  <a:schemeClr val="tx1"/>
                </a:solidFill>
                <a:latin typeface="Times New Roman" pitchFamily="-110" charset="0"/>
                <a:ea typeface="+mn-ea"/>
                <a:cs typeface="+mn-cs"/>
              </a:rPr>
              <a:t>bit pattern that delimits the beginning of the field. The track number identifies a</a:t>
            </a:r>
          </a:p>
          <a:p>
            <a:r>
              <a:rPr lang="en-US" sz="1200" kern="1200" baseline="0" dirty="0" smtClean="0">
                <a:solidFill>
                  <a:schemeClr val="tx1"/>
                </a:solidFill>
                <a:latin typeface="Times New Roman" pitchFamily="-110" charset="0"/>
                <a:ea typeface="+mn-ea"/>
                <a:cs typeface="+mn-cs"/>
              </a:rPr>
              <a:t>track on a surface. The head number identifies a head, because this disk has multiple</a:t>
            </a:r>
          </a:p>
          <a:p>
            <a:r>
              <a:rPr lang="en-US" sz="1200" kern="1200" baseline="0" dirty="0" smtClean="0">
                <a:solidFill>
                  <a:schemeClr val="tx1"/>
                </a:solidFill>
                <a:latin typeface="Times New Roman" pitchFamily="-110" charset="0"/>
                <a:ea typeface="+mn-ea"/>
                <a:cs typeface="+mn-cs"/>
              </a:rPr>
              <a:t>surfaces (explained presently). The ID and data fields each contain an error detecting</a:t>
            </a:r>
          </a:p>
          <a:p>
            <a:r>
              <a:rPr lang="en-US" sz="1200" kern="1200" baseline="0" dirty="0" smtClean="0">
                <a:solidFill>
                  <a:schemeClr val="tx1"/>
                </a:solidFill>
                <a:latin typeface="Times New Roman" pitchFamily="-110" charset="0"/>
                <a:ea typeface="+mn-ea"/>
                <a:cs typeface="+mn-cs"/>
              </a:rPr>
              <a:t>code.</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99C9E-3D64-6647-841A-924D1B77A985}" type="slidenum">
              <a:rPr lang="en-US"/>
              <a:pPr/>
              <a:t>11</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Table 6.1 lists the major characteristics that differentiate among the various types</a:t>
            </a:r>
          </a:p>
          <a:p>
            <a:r>
              <a:rPr lang="en-US" sz="1200" kern="1200" baseline="0" dirty="0" smtClean="0">
                <a:solidFill>
                  <a:schemeClr val="tx1"/>
                </a:solidFill>
                <a:latin typeface="Times New Roman" pitchFamily="-110" charset="0"/>
                <a:ea typeface="+mn-ea"/>
                <a:cs typeface="+mn-cs"/>
              </a:rPr>
              <a:t>of magnetic disks.</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2/1/2021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2/1/2021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2/1/2021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2/1/2021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2/1/2021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2/1/2021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2/1/2021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2/1/2021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2/1/2021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2/1/2021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2/1/2021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2/1/2021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2/1/2021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2/1/2021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2/1/2021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2/1/2021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2/1/2021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2/1/2021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2/1/2021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2/1/2021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comments" Target="../comments/comment9.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5.jpe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d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49.pd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9.xml"/><Relationship Id="rId1" Type="http://schemas.openxmlformats.org/officeDocument/2006/relationships/slideLayout" Target="../slideLayouts/slideLayout16.xml"/><Relationship Id="rId4" Type="http://schemas.openxmlformats.org/officeDocument/2006/relationships/image" Target="../media/image39.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comments" Target="../comments/comment4.xml"/><Relationship Id="rId5" Type="http://schemas.openxmlformats.org/officeDocument/2006/relationships/image" Target="../media/image5.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comments" Target="../comments/commen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85720" y="6429396"/>
            <a:ext cx="8643998" cy="285752"/>
          </a:xfrm>
        </p:spPr>
        <p:txBody>
          <a:bodyPr>
            <a:noAutofit/>
          </a:bodyPr>
          <a:lstStyle/>
          <a:p>
            <a:r>
              <a:rPr lang="en-GB" sz="1800" smtClean="0"/>
              <a:t>William Stallings, Computer Organization and Architecture, 9</a:t>
            </a:r>
            <a:r>
              <a:rPr lang="en-GB" sz="1800" baseline="30000" smtClean="0"/>
              <a:t>th</a:t>
            </a:r>
            <a:r>
              <a:rPr lang="en-GB" sz="1800" smtClean="0"/>
              <a:t> </a:t>
            </a:r>
            <a:r>
              <a:rPr lang="en-GB" sz="1800" dirty="0" smtClean="0"/>
              <a:t>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6" name="Title 8"/>
          <p:cNvSpPr txBox="1">
            <a:spLocks/>
          </p:cNvSpPr>
          <p:nvPr/>
        </p:nvSpPr>
        <p:spPr>
          <a:xfrm>
            <a:off x="506505" y="4952736"/>
            <a:ext cx="3422553"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6</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7" name="Text Placeholder 10"/>
          <p:cNvSpPr txBox="1">
            <a:spLocks/>
          </p:cNvSpPr>
          <p:nvPr/>
        </p:nvSpPr>
        <p:spPr>
          <a:xfrm>
            <a:off x="4000496" y="5000636"/>
            <a:ext cx="4994189" cy="885825"/>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400" b="0" i="0" u="none" strike="noStrike" kern="1200" cap="none" spc="0" normalizeH="0" baseline="0" noProof="0" smtClean="0">
                <a:ln>
                  <a:noFill/>
                </a:ln>
                <a:solidFill>
                  <a:srgbClr val="002060"/>
                </a:solidFill>
                <a:effectLst/>
                <a:uLnTx/>
                <a:uFillTx/>
                <a:latin typeface="+mn-lt"/>
                <a:ea typeface="+mn-ea"/>
                <a:cs typeface="+mn-cs"/>
              </a:rPr>
              <a:t>External Memory</a:t>
            </a:r>
            <a:endParaRPr kumimoji="0" lang="en-US" sz="4400" b="0"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1" name="Rectangle 55"/>
          <p:cNvSpPr>
            <a:spLocks noGrp="1" noChangeArrowheads="1"/>
          </p:cNvSpPr>
          <p:nvPr>
            <p:ph type="title" idx="4294967295"/>
          </p:nvPr>
        </p:nvSpPr>
        <p:spPr>
          <a:xfrm>
            <a:off x="381000" y="228600"/>
            <a:ext cx="7556500" cy="1116012"/>
          </a:xfrm>
        </p:spPr>
        <p:txBody>
          <a:bodyPr/>
          <a:lstStyle/>
          <a:p>
            <a:r>
              <a:rPr lang="en-GB" dirty="0">
                <a:effectLst>
                  <a:outerShdw blurRad="38100" dist="38100" dir="2700000" algn="tl">
                    <a:srgbClr val="000000">
                      <a:alpha val="43137"/>
                    </a:srgbClr>
                  </a:outerShdw>
                </a:effectLst>
              </a:rPr>
              <a:t>Winchester Disk Format</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Seagate ST506</a:t>
            </a:r>
          </a:p>
        </p:txBody>
      </p:sp>
      <p:pic>
        <p:nvPicPr>
          <p:cNvPr id="1026" name="Picture 2"/>
          <p:cNvPicPr>
            <a:picLocks noChangeAspect="1" noChangeArrowheads="1"/>
          </p:cNvPicPr>
          <p:nvPr/>
        </p:nvPicPr>
        <p:blipFill>
          <a:blip r:embed="rId3"/>
          <a:srcRect/>
          <a:stretch>
            <a:fillRect/>
          </a:stretch>
        </p:blipFill>
        <p:spPr bwMode="auto">
          <a:xfrm>
            <a:off x="139140" y="1500174"/>
            <a:ext cx="8865722" cy="4000528"/>
          </a:xfrm>
          <a:prstGeom prst="rect">
            <a:avLst/>
          </a:prstGeom>
          <a:solidFill>
            <a:schemeClr val="accent2"/>
          </a:solidFill>
          <a:ln w="38100">
            <a:solidFill>
              <a:srgbClr val="001642"/>
            </a:solidFill>
            <a:miter lim="800000"/>
            <a:headEnd/>
            <a:tailEnd/>
          </a:ln>
          <a:effectLst/>
        </p:spPr>
      </p:pic>
      <p:sp>
        <p:nvSpPr>
          <p:cNvPr id="4" name="Rectangle 3"/>
          <p:cNvSpPr/>
          <p:nvPr/>
        </p:nvSpPr>
        <p:spPr>
          <a:xfrm>
            <a:off x="642910" y="5643578"/>
            <a:ext cx="7202613" cy="461665"/>
          </a:xfrm>
          <a:prstGeom prst="rect">
            <a:avLst/>
          </a:prstGeom>
        </p:spPr>
        <p:txBody>
          <a:bodyPr wrap="none">
            <a:spAutoFit/>
          </a:bodyPr>
          <a:lstStyle/>
          <a:p>
            <a:r>
              <a:rPr lang="en-US" altLang="zh-CN" smtClean="0"/>
              <a:t>CRC- cyclic redundancy check – Data for error checking</a:t>
            </a:r>
            <a:endParaRPr lang="en-US"/>
          </a:p>
        </p:txBody>
      </p:sp>
      <p:sp>
        <p:nvSpPr>
          <p:cNvPr id="6" name="Rectangle 5"/>
          <p:cNvSpPr/>
          <p:nvPr/>
        </p:nvSpPr>
        <p:spPr>
          <a:xfrm>
            <a:off x="642910" y="6072206"/>
            <a:ext cx="6579045" cy="461665"/>
          </a:xfrm>
          <a:prstGeom prst="rect">
            <a:avLst/>
          </a:prstGeom>
        </p:spPr>
        <p:txBody>
          <a:bodyPr wrap="none">
            <a:spAutoFit/>
          </a:bodyPr>
          <a:lstStyle/>
          <a:p>
            <a:r>
              <a:rPr lang="en-US" altLang="zh-CN" smtClean="0"/>
              <a:t>Synch. Byte: Byte for identify the beginning of data</a:t>
            </a:r>
            <a:endParaRPr lang="en-U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228600"/>
            <a:ext cx="8013513" cy="1981200"/>
          </a:xfrm>
        </p:spPr>
        <p:txBody>
          <a:bodyPr/>
          <a:lstStyle/>
          <a:p>
            <a:pPr algn="ctr"/>
            <a:r>
              <a:rPr lang="en-GB" smtClean="0">
                <a:effectLst>
                  <a:outerShdw blurRad="38100" dist="38100" dir="2700000" algn="tl">
                    <a:srgbClr val="000000">
                      <a:alpha val="43137"/>
                    </a:srgbClr>
                  </a:outerShdw>
                </a:effectLst>
              </a:rPr>
              <a:t>Table 6.1: Physical </a:t>
            </a:r>
            <a:r>
              <a:rPr lang="en-GB" dirty="0" smtClean="0">
                <a:effectLst>
                  <a:outerShdw blurRad="38100" dist="38100" dir="2700000" algn="tl">
                    <a:srgbClr val="000000">
                      <a:alpha val="43137"/>
                    </a:srgbClr>
                  </a:outerShdw>
                </a:effectLst>
              </a:rPr>
              <a:t>Characteristics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of Disk Systems</a:t>
            </a:r>
            <a:endParaRPr lang="en-GB"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357158" y="1928802"/>
            <a:ext cx="8492704" cy="457203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a:xfrm>
            <a:off x="571504" y="142852"/>
            <a:ext cx="3857620" cy="828660"/>
          </a:xfrm>
        </p:spPr>
        <p:txBody>
          <a:bodyPr/>
          <a:lstStyle/>
          <a:p>
            <a:r>
              <a:rPr lang="en-GB" sz="4000" dirty="0" smtClean="0">
                <a:effectLst>
                  <a:outerShdw blurRad="38100" dist="38100" dir="2700000" algn="tl">
                    <a:srgbClr val="000000">
                      <a:alpha val="43137"/>
                    </a:srgbClr>
                  </a:outerShdw>
                </a:effectLst>
              </a:rPr>
              <a:t>Characteristics</a:t>
            </a:r>
            <a:endParaRPr lang="en-GB" sz="4000" dirty="0">
              <a:effectLst>
                <a:outerShdw blurRad="38100" dist="38100" dir="2700000" algn="tl">
                  <a:srgbClr val="000000">
                    <a:alpha val="43137"/>
                  </a:srgbClr>
                </a:outerShdw>
              </a:effectLst>
            </a:endParaRPr>
          </a:p>
        </p:txBody>
      </p:sp>
      <p:sp>
        <p:nvSpPr>
          <p:cNvPr id="19" name="Content Placeholder 18"/>
          <p:cNvSpPr>
            <a:spLocks noGrp="1"/>
          </p:cNvSpPr>
          <p:nvPr>
            <p:ph sz="half" idx="17"/>
          </p:nvPr>
        </p:nvSpPr>
        <p:spPr>
          <a:xfrm>
            <a:off x="457200" y="1000108"/>
            <a:ext cx="3611880" cy="3857652"/>
          </a:xfrm>
        </p:spPr>
        <p:txBody>
          <a:bodyPr>
            <a:noAutofit/>
          </a:bodyPr>
          <a:lstStyle/>
          <a:p>
            <a:pPr marL="228600" lvl="1">
              <a:spcBef>
                <a:spcPts val="2000"/>
              </a:spcBef>
              <a:buClr>
                <a:schemeClr val="accent1"/>
              </a:buClr>
            </a:pPr>
            <a:r>
              <a:rPr lang="en-GB" sz="2000" b="1" dirty="0" smtClean="0">
                <a:solidFill>
                  <a:srgbClr val="001642"/>
                </a:solidFill>
              </a:rPr>
              <a:t>Fixed-head disk</a:t>
            </a:r>
          </a:p>
          <a:p>
            <a:pPr lvl="1"/>
            <a:r>
              <a:rPr lang="en-GB" dirty="0" smtClean="0">
                <a:solidFill>
                  <a:srgbClr val="001642"/>
                </a:solidFill>
              </a:rPr>
              <a:t>One read-write head per track</a:t>
            </a:r>
          </a:p>
          <a:p>
            <a:pPr lvl="1"/>
            <a:r>
              <a:rPr lang="en-GB" dirty="0" smtClean="0">
                <a:solidFill>
                  <a:srgbClr val="001642"/>
                </a:solidFill>
              </a:rPr>
              <a:t>Heads are mounted on a fixed ridged arm that extends across all tracks</a:t>
            </a:r>
          </a:p>
          <a:p>
            <a:pPr marL="228600" lvl="1">
              <a:spcBef>
                <a:spcPts val="2000"/>
              </a:spcBef>
              <a:buClr>
                <a:schemeClr val="accent1"/>
              </a:buClr>
            </a:pPr>
            <a:r>
              <a:rPr lang="en-GB" sz="2000" b="1" dirty="0" smtClean="0">
                <a:solidFill>
                  <a:srgbClr val="001642"/>
                </a:solidFill>
              </a:rPr>
              <a:t>Movable-head disk</a:t>
            </a:r>
          </a:p>
          <a:p>
            <a:pPr lvl="1"/>
            <a:r>
              <a:rPr lang="en-GB" dirty="0" smtClean="0">
                <a:solidFill>
                  <a:srgbClr val="001642"/>
                </a:solidFill>
              </a:rPr>
              <a:t>One read-write head</a:t>
            </a:r>
          </a:p>
          <a:p>
            <a:pPr lvl="1"/>
            <a:r>
              <a:rPr lang="en-GB" dirty="0" smtClean="0">
                <a:solidFill>
                  <a:srgbClr val="001642"/>
                </a:solidFill>
              </a:rPr>
              <a:t>Head is mounted on an arm</a:t>
            </a:r>
          </a:p>
          <a:p>
            <a:pPr lvl="1"/>
            <a:r>
              <a:rPr lang="en-GB" dirty="0" smtClean="0">
                <a:solidFill>
                  <a:srgbClr val="001642"/>
                </a:solidFill>
              </a:rPr>
              <a:t>The arm can be extended or retracted</a:t>
            </a:r>
          </a:p>
          <a:p>
            <a:endParaRPr lang="en-US" sz="1200" dirty="0">
              <a:solidFill>
                <a:srgbClr val="001642"/>
              </a:solidFill>
            </a:endParaRPr>
          </a:p>
        </p:txBody>
      </p:sp>
      <p:sp>
        <p:nvSpPr>
          <p:cNvPr id="20" name="Content Placeholder 19"/>
          <p:cNvSpPr>
            <a:spLocks noGrp="1"/>
          </p:cNvSpPr>
          <p:nvPr>
            <p:ph sz="half" idx="18"/>
          </p:nvPr>
        </p:nvSpPr>
        <p:spPr>
          <a:xfrm>
            <a:off x="457200" y="4986342"/>
            <a:ext cx="3688080" cy="1514492"/>
          </a:xfrm>
        </p:spPr>
        <p:txBody>
          <a:bodyPr>
            <a:noAutofit/>
          </a:bodyPr>
          <a:lstStyle/>
          <a:p>
            <a:pPr marL="228600" lvl="1">
              <a:lnSpc>
                <a:spcPct val="80000"/>
              </a:lnSpc>
              <a:spcBef>
                <a:spcPts val="2000"/>
              </a:spcBef>
              <a:buClr>
                <a:schemeClr val="accent1"/>
              </a:buClr>
            </a:pPr>
            <a:r>
              <a:rPr lang="en-GB" sz="2000" b="1" dirty="0" smtClean="0">
                <a:solidFill>
                  <a:srgbClr val="001642"/>
                </a:solidFill>
              </a:rPr>
              <a:t>Non-removable disk</a:t>
            </a:r>
          </a:p>
          <a:p>
            <a:pPr lvl="1">
              <a:lnSpc>
                <a:spcPct val="80000"/>
              </a:lnSpc>
            </a:pPr>
            <a:r>
              <a:rPr lang="en-GB" dirty="0" smtClean="0">
                <a:solidFill>
                  <a:srgbClr val="001642"/>
                </a:solidFill>
              </a:rPr>
              <a:t>Permanently mounted in the disk drive</a:t>
            </a:r>
          </a:p>
          <a:p>
            <a:pPr lvl="1">
              <a:lnSpc>
                <a:spcPct val="80000"/>
              </a:lnSpc>
            </a:pPr>
            <a:r>
              <a:rPr lang="en-GB" dirty="0" smtClean="0">
                <a:solidFill>
                  <a:srgbClr val="001642"/>
                </a:solidFill>
              </a:rPr>
              <a:t>The hard disk in a personal computer is a non-removable disk</a:t>
            </a:r>
          </a:p>
        </p:txBody>
      </p:sp>
      <p:sp>
        <p:nvSpPr>
          <p:cNvPr id="43011" name="Rectangle 1027"/>
          <p:cNvSpPr>
            <a:spLocks noGrp="1" noChangeArrowheads="1"/>
          </p:cNvSpPr>
          <p:nvPr>
            <p:ph sz="half" idx="1"/>
          </p:nvPr>
        </p:nvSpPr>
        <p:spPr>
          <a:xfrm>
            <a:off x="4648200" y="1000108"/>
            <a:ext cx="3657600" cy="4214842"/>
          </a:xfrm>
        </p:spPr>
        <p:txBody>
          <a:bodyPr>
            <a:noAutofit/>
          </a:bodyPr>
          <a:lstStyle/>
          <a:p>
            <a:pPr marL="228600" lvl="1">
              <a:spcBef>
                <a:spcPts val="2000"/>
              </a:spcBef>
              <a:buClr>
                <a:schemeClr val="accent1"/>
              </a:buClr>
            </a:pPr>
            <a:r>
              <a:rPr lang="en-GB" sz="2000" b="1" dirty="0" smtClean="0">
                <a:solidFill>
                  <a:srgbClr val="001642"/>
                </a:solidFill>
              </a:rPr>
              <a:t>Removable disk</a:t>
            </a:r>
          </a:p>
          <a:p>
            <a:pPr lvl="1"/>
            <a:r>
              <a:rPr lang="en-GB" dirty="0" smtClean="0">
                <a:solidFill>
                  <a:srgbClr val="001642"/>
                </a:solidFill>
              </a:rPr>
              <a:t>Can be removed and replaced with another disk</a:t>
            </a:r>
          </a:p>
          <a:p>
            <a:pPr lvl="1"/>
            <a:r>
              <a:rPr lang="en-GB" dirty="0" smtClean="0">
                <a:solidFill>
                  <a:srgbClr val="001642"/>
                </a:solidFill>
              </a:rPr>
              <a:t>Advantages:</a:t>
            </a:r>
          </a:p>
          <a:p>
            <a:pPr lvl="2"/>
            <a:r>
              <a:rPr lang="en-GB" sz="1600" dirty="0" smtClean="0">
                <a:solidFill>
                  <a:srgbClr val="001642"/>
                </a:solidFill>
              </a:rPr>
              <a:t>Unlimited amounts of data are available with a limited number of disk systems</a:t>
            </a:r>
          </a:p>
          <a:p>
            <a:pPr lvl="2"/>
            <a:r>
              <a:rPr lang="en-GB" sz="1600" dirty="0" smtClean="0">
                <a:solidFill>
                  <a:srgbClr val="001642"/>
                </a:solidFill>
              </a:rPr>
              <a:t>A disk may be moved from one computer system to another</a:t>
            </a:r>
          </a:p>
          <a:p>
            <a:pPr lvl="1"/>
            <a:r>
              <a:rPr lang="en-GB" dirty="0" smtClean="0">
                <a:solidFill>
                  <a:srgbClr val="001642"/>
                </a:solidFill>
              </a:rPr>
              <a:t>Floppy disks and ZIP cartridge disks are examples of removable disks</a:t>
            </a:r>
          </a:p>
          <a:p>
            <a:pPr lvl="1"/>
            <a:endParaRPr lang="en-GB" sz="1600" dirty="0" smtClean="0">
              <a:solidFill>
                <a:srgbClr val="001642"/>
              </a:solidFill>
            </a:endParaRPr>
          </a:p>
          <a:p>
            <a:pPr lvl="1"/>
            <a:endParaRPr lang="en-GB" sz="1600" dirty="0" smtClean="0">
              <a:solidFill>
                <a:srgbClr val="001642"/>
              </a:solidFill>
            </a:endParaRPr>
          </a:p>
          <a:p>
            <a:pPr lvl="1"/>
            <a:endParaRPr lang="en-GB" sz="1600" dirty="0">
              <a:solidFill>
                <a:srgbClr val="001642"/>
              </a:solidFill>
            </a:endParaRPr>
          </a:p>
        </p:txBody>
      </p:sp>
      <p:sp>
        <p:nvSpPr>
          <p:cNvPr id="18" name="Content Placeholder 17"/>
          <p:cNvSpPr>
            <a:spLocks noGrp="1"/>
          </p:cNvSpPr>
          <p:nvPr>
            <p:ph sz="half" idx="16"/>
          </p:nvPr>
        </p:nvSpPr>
        <p:spPr>
          <a:xfrm>
            <a:off x="4714876" y="5219704"/>
            <a:ext cx="3657600" cy="1424006"/>
          </a:xfrm>
        </p:spPr>
        <p:txBody>
          <a:bodyPr>
            <a:noAutofit/>
          </a:bodyPr>
          <a:lstStyle/>
          <a:p>
            <a:r>
              <a:rPr lang="en-US" sz="2000" b="1" dirty="0" smtClean="0">
                <a:solidFill>
                  <a:srgbClr val="001642"/>
                </a:solidFill>
              </a:rPr>
              <a:t>Double sided disk</a:t>
            </a:r>
          </a:p>
          <a:p>
            <a:pPr lvl="1"/>
            <a:r>
              <a:rPr lang="en-US" dirty="0" smtClean="0">
                <a:solidFill>
                  <a:srgbClr val="001642"/>
                </a:solidFill>
              </a:rPr>
              <a:t>Magnetizable coating is applied to both sides of the platter</a:t>
            </a:r>
            <a:endParaRPr lang="en-US" dirty="0">
              <a:solidFill>
                <a:srgbClr val="001642"/>
              </a:solidFill>
            </a:endParaRPr>
          </a:p>
        </p:txBody>
      </p:sp>
      <p:pic>
        <p:nvPicPr>
          <p:cNvPr id="22" name="Picture 21"/>
          <p:cNvPicPr>
            <a:picLocks noChangeAspect="1"/>
          </p:cNvPicPr>
          <p:nvPr/>
        </p:nvPicPr>
        <p:blipFill>
          <a:blip r:embed="rId3"/>
          <a:stretch>
            <a:fillRect/>
          </a:stretch>
        </p:blipFill>
        <p:spPr>
          <a:xfrm>
            <a:off x="7358082" y="-24"/>
            <a:ext cx="1699726" cy="1412608"/>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81000" y="1066800"/>
            <a:ext cx="3255264" cy="1695450"/>
          </a:xfrm>
        </p:spPr>
        <p:txBody>
          <a:bodyPr>
            <a:noAutofit/>
          </a:bodyPr>
          <a:lstStyle/>
          <a:p>
            <a:pPr algn="ctr"/>
            <a:r>
              <a:rPr lang="en-GB" sz="3600" dirty="0">
                <a:effectLst>
                  <a:outerShdw blurRad="38100" dist="38100" dir="2700000" algn="tl">
                    <a:srgbClr val="000000">
                      <a:alpha val="43137"/>
                    </a:srgbClr>
                  </a:outerShdw>
                </a:effectLst>
              </a:rPr>
              <a:t>Multiple</a:t>
            </a: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Platters</a:t>
            </a:r>
            <a:endParaRPr lang="en-GB" sz="3600"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3929058" y="504825"/>
            <a:ext cx="4857750" cy="584835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162800" y="914400"/>
            <a:ext cx="1435609" cy="584776"/>
          </a:xfrm>
          <a:prstGeom prst="rect">
            <a:avLst/>
          </a:prstGeom>
          <a:noFill/>
        </p:spPr>
        <p:txBody>
          <a:bodyPr wrap="none" rtlCol="0">
            <a:spAutoFit/>
          </a:bodyPr>
          <a:lstStyle/>
          <a:p>
            <a:r>
              <a:rPr lang="en-GB" sz="3200" dirty="0" smtClean="0">
                <a:solidFill>
                  <a:schemeClr val="tx2"/>
                </a:solidFill>
                <a:effectLst>
                  <a:outerShdw blurRad="38100" dist="38100" dir="2700000" algn="tl">
                    <a:srgbClr val="000000">
                      <a:alpha val="43137"/>
                    </a:srgbClr>
                  </a:outerShdw>
                </a:effectLst>
                <a:latin typeface="+mj-lt"/>
              </a:rPr>
              <a:t>Tracks</a:t>
            </a:r>
            <a:endParaRPr lang="en-US" sz="3200" dirty="0">
              <a:solidFill>
                <a:schemeClr val="tx2"/>
              </a:solidFill>
              <a:latin typeface="+mj-lt"/>
            </a:endParaRPr>
          </a:p>
        </p:txBody>
      </p:sp>
      <p:sp>
        <p:nvSpPr>
          <p:cNvPr id="12" name="Rectangle 11"/>
          <p:cNvSpPr/>
          <p:nvPr/>
        </p:nvSpPr>
        <p:spPr>
          <a:xfrm>
            <a:off x="6781800" y="3048000"/>
            <a:ext cx="2053166" cy="584776"/>
          </a:xfrm>
          <a:prstGeom prst="rect">
            <a:avLst/>
          </a:prstGeom>
        </p:spPr>
        <p:txBody>
          <a:bodyPr wrap="none">
            <a:spAutoFit/>
          </a:bodyPr>
          <a:lstStyle/>
          <a:p>
            <a:r>
              <a:rPr lang="en-GB" sz="3200" dirty="0" smtClean="0">
                <a:solidFill>
                  <a:schemeClr val="bg1"/>
                </a:solidFill>
                <a:effectLst>
                  <a:outerShdw blurRad="38100" dist="38100" dir="2700000" algn="tl">
                    <a:srgbClr val="000000">
                      <a:alpha val="43137"/>
                    </a:srgbClr>
                  </a:outerShdw>
                </a:effectLst>
                <a:latin typeface="+mj-lt"/>
              </a:rPr>
              <a:t>Cylinders</a:t>
            </a:r>
            <a:endParaRPr lang="en-US" sz="3200" dirty="0" smtClean="0">
              <a:solidFill>
                <a:schemeClr val="bg1"/>
              </a:solidFill>
              <a:effectLst>
                <a:outerShdw blurRad="38100" dist="38100" dir="2700000" algn="tl">
                  <a:srgbClr val="000000">
                    <a:alpha val="43137"/>
                  </a:srgbClr>
                </a:outerShdw>
              </a:effectLst>
              <a:latin typeface="+mj-lt"/>
            </a:endParaRPr>
          </a:p>
        </p:txBody>
      </p:sp>
      <p:sp useBgFill="1">
        <p:nvSpPr>
          <p:cNvPr id="17" name="TextBox 16"/>
          <p:cNvSpPr txBox="1"/>
          <p:nvPr/>
        </p:nvSpPr>
        <p:spPr>
          <a:xfrm>
            <a:off x="152400" y="4572000"/>
            <a:ext cx="486918" cy="766117"/>
          </a:xfrm>
          <a:prstGeom prst="rect">
            <a:avLst/>
          </a:prstGeom>
        </p:spPr>
        <p:txBody>
          <a:bodyPr wrap="square" rtlCol="0">
            <a:spAutoFit/>
          </a:bodyPr>
          <a:lstStyle/>
          <a:p>
            <a:endParaRPr lang="en-US" dirty="0"/>
          </a:p>
        </p:txBody>
      </p:sp>
      <p:pic>
        <p:nvPicPr>
          <p:cNvPr id="4098" name="Picture 2"/>
          <p:cNvPicPr>
            <a:picLocks noChangeAspect="1" noChangeArrowheads="1"/>
          </p:cNvPicPr>
          <p:nvPr/>
        </p:nvPicPr>
        <p:blipFill>
          <a:blip r:embed="rId3"/>
          <a:srcRect/>
          <a:stretch>
            <a:fillRect/>
          </a:stretch>
        </p:blipFill>
        <p:spPr bwMode="auto">
          <a:xfrm>
            <a:off x="1285852" y="124653"/>
            <a:ext cx="4857784" cy="660869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14810" y="214290"/>
            <a:ext cx="4929190" cy="928694"/>
          </a:xfrm>
        </p:spPr>
        <p:txBody>
          <a:bodyPr/>
          <a:lstStyle/>
          <a:p>
            <a:pPr algn="ctr"/>
            <a:r>
              <a:rPr lang="en-GB" smtClean="0">
                <a:effectLst>
                  <a:outerShdw blurRad="38100" dist="38100" dir="2700000" algn="tl">
                    <a:srgbClr val="000000">
                      <a:alpha val="43137"/>
                    </a:srgbClr>
                  </a:outerShdw>
                </a:effectLst>
              </a:rPr>
              <a:t> Disk Classificati</a:t>
            </a:r>
            <a:r>
              <a:rPr lang="en-GB" smtClean="0">
                <a:solidFill>
                  <a:schemeClr val="bg1"/>
                </a:solidFill>
                <a:effectLst>
                  <a:outerShdw blurRad="38100" dist="38100" dir="2700000" algn="tl">
                    <a:srgbClr val="000000">
                      <a:alpha val="43137"/>
                    </a:srgbClr>
                  </a:outerShdw>
                </a:effectLst>
              </a:rPr>
              <a:t>on</a:t>
            </a:r>
            <a:endParaRPr lang="en-GB" dirty="0">
              <a:solidFill>
                <a:schemeClr val="bg1"/>
              </a:solidFill>
              <a:effectLst>
                <a:outerShdw blurRad="38100" dist="38100" dir="2700000" algn="tl">
                  <a:srgbClr val="000000">
                    <a:alpha val="43137"/>
                  </a:srgbClr>
                </a:outerShdw>
              </a:effectLst>
            </a:endParaRPr>
          </a:p>
        </p:txBody>
      </p:sp>
      <p:sp>
        <p:nvSpPr>
          <p:cNvPr id="8195" name="Rectangle 3"/>
          <p:cNvSpPr>
            <a:spLocks noGrp="1" noChangeArrowheads="1"/>
          </p:cNvSpPr>
          <p:nvPr>
            <p:ph sz="half" idx="2"/>
          </p:nvPr>
        </p:nvSpPr>
        <p:spPr>
          <a:xfrm>
            <a:off x="357158" y="1428736"/>
            <a:ext cx="3795715" cy="4449763"/>
          </a:xfrm>
        </p:spPr>
        <p:txBody>
          <a:bodyPr>
            <a:noAutofit/>
          </a:bodyPr>
          <a:lstStyle/>
          <a:p>
            <a:r>
              <a:rPr lang="en-GB" sz="2000" dirty="0" smtClean="0">
                <a:solidFill>
                  <a:srgbClr val="001642"/>
                </a:solidFill>
              </a:rPr>
              <a:t>The head must generate or sense an electromagnetic field of sufficient magnitude to write and read properly</a:t>
            </a:r>
          </a:p>
          <a:p>
            <a:r>
              <a:rPr lang="en-GB" sz="2000" dirty="0" smtClean="0">
                <a:solidFill>
                  <a:srgbClr val="001642"/>
                </a:solidFill>
              </a:rPr>
              <a:t>The narrower the head, the closer it must be to the platter surface to function</a:t>
            </a:r>
          </a:p>
          <a:p>
            <a:pPr lvl="1"/>
            <a:r>
              <a:rPr lang="en-GB" sz="2000" dirty="0" smtClean="0">
                <a:solidFill>
                  <a:srgbClr val="001642"/>
                </a:solidFill>
              </a:rPr>
              <a:t>A narrower head means narrower tracks and therefore greater data density</a:t>
            </a:r>
          </a:p>
          <a:p>
            <a:r>
              <a:rPr lang="en-GB" sz="2000" dirty="0" smtClean="0">
                <a:solidFill>
                  <a:srgbClr val="001642"/>
                </a:solidFill>
              </a:rPr>
              <a:t>The closer the head is to the disk the greater the risk of error from impurities or imperfections</a:t>
            </a:r>
          </a:p>
          <a:p>
            <a:endParaRPr lang="en-GB" sz="2000" dirty="0" smtClean="0">
              <a:solidFill>
                <a:srgbClr val="001642"/>
              </a:solidFill>
            </a:endParaRPr>
          </a:p>
          <a:p>
            <a:endParaRPr lang="en-GB" sz="2000" dirty="0" smtClean="0">
              <a:solidFill>
                <a:srgbClr val="001642"/>
              </a:solidFill>
            </a:endParaRPr>
          </a:p>
          <a:p>
            <a:endParaRPr lang="en-GB" sz="2000" dirty="0" smtClean="0">
              <a:solidFill>
                <a:srgbClr val="001642"/>
              </a:solidFill>
            </a:endParaRPr>
          </a:p>
          <a:p>
            <a:endParaRPr lang="en-GB" sz="2000" dirty="0" smtClean="0">
              <a:solidFill>
                <a:srgbClr val="001642"/>
              </a:solidFill>
            </a:endParaRPr>
          </a:p>
          <a:p>
            <a:endParaRPr lang="en-GB" sz="2000" dirty="0">
              <a:solidFill>
                <a:srgbClr val="001642"/>
              </a:solidFill>
            </a:endParaRPr>
          </a:p>
        </p:txBody>
      </p:sp>
      <p:sp>
        <p:nvSpPr>
          <p:cNvPr id="7" name="Content Placeholder 6"/>
          <p:cNvSpPr>
            <a:spLocks noGrp="1"/>
          </p:cNvSpPr>
          <p:nvPr>
            <p:ph sz="quarter" idx="4"/>
          </p:nvPr>
        </p:nvSpPr>
        <p:spPr>
          <a:xfrm>
            <a:off x="4429124" y="1857364"/>
            <a:ext cx="4500594" cy="4714908"/>
          </a:xfrm>
        </p:spPr>
        <p:txBody>
          <a:bodyPr>
            <a:noAutofit/>
          </a:bodyPr>
          <a:lstStyle/>
          <a:p>
            <a:r>
              <a:rPr lang="en-GB" sz="2000" dirty="0" smtClean="0">
                <a:solidFill>
                  <a:srgbClr val="001642"/>
                </a:solidFill>
              </a:rPr>
              <a:t>Used in sealed drive assemblies that are almost free of contaminants (</a:t>
            </a:r>
            <a:r>
              <a:rPr lang="en-GB" sz="2000" dirty="0" err="1" smtClean="0">
                <a:solidFill>
                  <a:srgbClr val="001642"/>
                </a:solidFill>
              </a:rPr>
              <a:t>chất</a:t>
            </a:r>
            <a:r>
              <a:rPr lang="en-GB" sz="2000" dirty="0" smtClean="0">
                <a:solidFill>
                  <a:srgbClr val="001642"/>
                </a:solidFill>
              </a:rPr>
              <a:t> ô </a:t>
            </a:r>
            <a:r>
              <a:rPr lang="en-GB" sz="2000" dirty="0" err="1" smtClean="0">
                <a:solidFill>
                  <a:srgbClr val="001642"/>
                </a:solidFill>
              </a:rPr>
              <a:t>nhiễm</a:t>
            </a:r>
            <a:r>
              <a:rPr lang="en-GB" sz="2000" dirty="0" smtClean="0">
                <a:solidFill>
                  <a:srgbClr val="001642"/>
                </a:solidFill>
              </a:rPr>
              <a:t>)</a:t>
            </a:r>
          </a:p>
          <a:p>
            <a:r>
              <a:rPr lang="en-GB" sz="2000" dirty="0" smtClean="0">
                <a:solidFill>
                  <a:srgbClr val="001642"/>
                </a:solidFill>
              </a:rPr>
              <a:t>Designed to operate closer to the disk’s surface than conventional rigid (</a:t>
            </a:r>
            <a:r>
              <a:rPr lang="en-GB" sz="2000" dirty="0" err="1" smtClean="0">
                <a:solidFill>
                  <a:srgbClr val="001642"/>
                </a:solidFill>
              </a:rPr>
              <a:t>rời</a:t>
            </a:r>
            <a:r>
              <a:rPr lang="en-GB" sz="2000" dirty="0" smtClean="0">
                <a:solidFill>
                  <a:srgbClr val="001642"/>
                </a:solidFill>
              </a:rPr>
              <a:t>) disk heads, thus allowing greater data density</a:t>
            </a:r>
          </a:p>
          <a:p>
            <a:r>
              <a:rPr lang="en-GB" sz="2000" dirty="0" smtClean="0">
                <a:solidFill>
                  <a:srgbClr val="001642"/>
                </a:solidFill>
              </a:rPr>
              <a:t>Is actually an aerodynamic foil (</a:t>
            </a:r>
            <a:r>
              <a:rPr lang="en-GB" sz="2000" dirty="0" err="1" smtClean="0">
                <a:solidFill>
                  <a:srgbClr val="001642"/>
                </a:solidFill>
              </a:rPr>
              <a:t>lá</a:t>
            </a:r>
            <a:r>
              <a:rPr lang="en-GB" sz="2000" dirty="0" smtClean="0">
                <a:solidFill>
                  <a:srgbClr val="001642"/>
                </a:solidFill>
              </a:rPr>
              <a:t>) that rests lightly on the platter’s surface when the disk is motionless</a:t>
            </a:r>
          </a:p>
          <a:p>
            <a:pPr lvl="1"/>
            <a:r>
              <a:rPr lang="en-GB" sz="2000" dirty="0" smtClean="0">
                <a:solidFill>
                  <a:srgbClr val="001642"/>
                </a:solidFill>
              </a:rPr>
              <a:t>The air pressure generated by a spinning disk is enough to make the foil rise above the surface</a:t>
            </a:r>
          </a:p>
          <a:p>
            <a:endParaRPr lang="en-US" sz="2000" dirty="0">
              <a:solidFill>
                <a:srgbClr val="001642"/>
              </a:solidFill>
            </a:endParaRPr>
          </a:p>
        </p:txBody>
      </p:sp>
      <p:sp>
        <p:nvSpPr>
          <p:cNvPr id="5" name="Text Placeholder 4"/>
          <p:cNvSpPr>
            <a:spLocks noGrp="1"/>
          </p:cNvSpPr>
          <p:nvPr>
            <p:ph type="body" idx="1"/>
          </p:nvPr>
        </p:nvSpPr>
        <p:spPr>
          <a:xfrm>
            <a:off x="571472" y="357166"/>
            <a:ext cx="3581400" cy="914400"/>
          </a:xfrm>
        </p:spPr>
        <p:txBody>
          <a:bodyPr/>
          <a:lstStyle/>
          <a:p>
            <a:r>
              <a:rPr lang="en-US" sz="2000" dirty="0" smtClean="0">
                <a:effectLst>
                  <a:outerShdw blurRad="38100" dist="38100" dir="2700000" algn="tl">
                    <a:srgbClr val="000000">
                      <a:alpha val="43137"/>
                    </a:srgbClr>
                  </a:outerShdw>
                </a:effectLst>
              </a:rPr>
              <a:t>The head mechanism provides a classification of disks into three types</a:t>
            </a:r>
          </a:p>
        </p:txBody>
      </p:sp>
      <p:sp>
        <p:nvSpPr>
          <p:cNvPr id="6" name="Text Placeholder 5"/>
          <p:cNvSpPr>
            <a:spLocks noGrp="1"/>
          </p:cNvSpPr>
          <p:nvPr>
            <p:ph type="body" sz="quarter" idx="3"/>
          </p:nvPr>
        </p:nvSpPr>
        <p:spPr>
          <a:xfrm>
            <a:off x="4572000" y="1292588"/>
            <a:ext cx="4286280" cy="564776"/>
          </a:xfrm>
        </p:spPr>
        <p:txBody>
          <a:bodyPr/>
          <a:lstStyle/>
          <a:p>
            <a:r>
              <a:rPr lang="en-US" sz="2400" dirty="0" smtClean="0">
                <a:solidFill>
                  <a:srgbClr val="001642"/>
                </a:solidFill>
                <a:effectLst>
                  <a:outerShdw blurRad="38100" dist="38100" dir="2700000" algn="tl">
                    <a:srgbClr val="000000">
                      <a:alpha val="43137"/>
                    </a:srgbClr>
                  </a:outerShdw>
                </a:effectLst>
              </a:rPr>
              <a:t>Winchester Heads</a:t>
            </a:r>
            <a:endParaRPr lang="en-US" sz="2400" dirty="0">
              <a:solidFill>
                <a:srgbClr val="001642"/>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81000" y="228600"/>
            <a:ext cx="7556500" cy="1116012"/>
          </a:xfrm>
        </p:spPr>
        <p:txBody>
          <a:bodyPr/>
          <a:lstStyle/>
          <a:p>
            <a:r>
              <a:rPr lang="en-GB" dirty="0" smtClean="0">
                <a:effectLst>
                  <a:outerShdw blurRad="38100" dist="38100" dir="2700000" algn="tl">
                    <a:srgbClr val="000000">
                      <a:alpha val="43137"/>
                    </a:srgbClr>
                  </a:outerShdw>
                </a:effectLst>
              </a:rPr>
              <a:t>Typical Hard Disk Parameters</a:t>
            </a:r>
            <a:endParaRPr lang="en-GB" dirty="0">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srcRect/>
          <a:stretch>
            <a:fillRect/>
          </a:stretch>
        </p:blipFill>
        <p:spPr bwMode="auto">
          <a:xfrm>
            <a:off x="209550" y="1138258"/>
            <a:ext cx="8724900" cy="52197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09600" y="685800"/>
            <a:ext cx="7556313" cy="1116106"/>
          </a:xfrm>
        </p:spPr>
        <p:txBody>
          <a:bodyPr/>
          <a:lstStyle/>
          <a:p>
            <a:r>
              <a:rPr lang="en-GB" dirty="0">
                <a:effectLst>
                  <a:outerShdw blurRad="38100" dist="38100" dir="2700000" algn="tl">
                    <a:srgbClr val="000000">
                      <a:alpha val="43137"/>
                    </a:srgbClr>
                  </a:outerShdw>
                </a:effectLst>
              </a:rPr>
              <a:t>Timing of Disk I/O Transfer</a:t>
            </a:r>
          </a:p>
        </p:txBody>
      </p:sp>
      <p:pic>
        <p:nvPicPr>
          <p:cNvPr id="6146" name="Picture 2"/>
          <p:cNvPicPr>
            <a:picLocks noChangeAspect="1" noChangeArrowheads="1"/>
          </p:cNvPicPr>
          <p:nvPr/>
        </p:nvPicPr>
        <p:blipFill>
          <a:blip r:embed="rId3"/>
          <a:srcRect/>
          <a:stretch>
            <a:fillRect/>
          </a:stretch>
        </p:blipFill>
        <p:spPr bwMode="auto">
          <a:xfrm>
            <a:off x="428596" y="1571612"/>
            <a:ext cx="8134350" cy="1847850"/>
          </a:xfrm>
          <a:prstGeom prst="rect">
            <a:avLst/>
          </a:prstGeom>
          <a:noFill/>
          <a:ln w="9525">
            <a:noFill/>
            <a:miter lim="800000"/>
            <a:headEnd/>
            <a:tailEnd/>
          </a:ln>
          <a:effectLst/>
        </p:spPr>
      </p:pic>
      <p:sp>
        <p:nvSpPr>
          <p:cNvPr id="5" name="Rectangle 4"/>
          <p:cNvSpPr/>
          <p:nvPr/>
        </p:nvSpPr>
        <p:spPr>
          <a:xfrm>
            <a:off x="1000100" y="4002480"/>
            <a:ext cx="7215238" cy="1569660"/>
          </a:xfrm>
          <a:prstGeom prst="rect">
            <a:avLst/>
          </a:prstGeom>
        </p:spPr>
        <p:txBody>
          <a:bodyPr wrap="square">
            <a:spAutoFit/>
          </a:bodyPr>
          <a:lstStyle/>
          <a:p>
            <a:r>
              <a:rPr lang="en-US" smtClean="0"/>
              <a:t>The actual details of disk I/O operation depend on the computer system, the operating</a:t>
            </a:r>
          </a:p>
          <a:p>
            <a:r>
              <a:rPr lang="en-US" smtClean="0"/>
              <a:t>system, and the nature of the I/O channel and disk controller hardware. </a:t>
            </a:r>
            <a:endParaRPr lang="en-US"/>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414"/>
            <a:ext cx="7556313" cy="747698"/>
          </a:xfrm>
        </p:spPr>
        <p:txBody>
          <a:bodyPr/>
          <a:lstStyle/>
          <a:p>
            <a:r>
              <a:rPr lang="en-US" dirty="0" smtClean="0">
                <a:effectLst>
                  <a:outerShdw blurRad="38100" dist="38100" dir="2700000" algn="tl">
                    <a:srgbClr val="000000">
                      <a:alpha val="43137"/>
                    </a:srgbClr>
                  </a:outerShdw>
                </a:effectLst>
              </a:rPr>
              <a:t>Disk </a:t>
            </a:r>
            <a:r>
              <a:rPr lang="en-US" smtClean="0">
                <a:effectLst>
                  <a:outerShdw blurRad="38100" dist="38100" dir="2700000" algn="tl">
                    <a:srgbClr val="000000">
                      <a:alpha val="43137"/>
                    </a:srgbClr>
                  </a:outerShdw>
                </a:effectLst>
              </a:rPr>
              <a:t>Performance </a:t>
            </a:r>
            <a:br>
              <a:rPr lang="en-US" smtClean="0">
                <a:effectLst>
                  <a:outerShdw blurRad="38100" dist="38100" dir="2700000" algn="tl">
                    <a:srgbClr val="000000">
                      <a:alpha val="43137"/>
                    </a:srgbClr>
                  </a:outerShdw>
                </a:effectLst>
              </a:rPr>
            </a:br>
            <a:r>
              <a:rPr lang="en-US" smtClean="0">
                <a:effectLst>
                  <a:outerShdw blurRad="38100" dist="38100" dir="2700000" algn="tl">
                    <a:srgbClr val="000000">
                      <a:alpha val="43137"/>
                    </a:srgbClr>
                  </a:outerShdw>
                </a:effectLst>
              </a:rPr>
              <a:t>Parameters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5" y="1262082"/>
            <a:ext cx="7859739" cy="4953000"/>
          </a:xfrm>
        </p:spPr>
        <p:txBody>
          <a:bodyPr>
            <a:noAutofit/>
          </a:bodyPr>
          <a:lstStyle/>
          <a:p>
            <a:r>
              <a:rPr lang="en-US" sz="2400" dirty="0" smtClean="0">
                <a:solidFill>
                  <a:srgbClr val="001642"/>
                </a:solidFill>
              </a:rPr>
              <a:t>When the disk drive is operating the disk is rotating at constant speed</a:t>
            </a:r>
          </a:p>
          <a:p>
            <a:r>
              <a:rPr lang="en-US" sz="2400" dirty="0" smtClean="0">
                <a:solidFill>
                  <a:srgbClr val="001642"/>
                </a:solidFill>
              </a:rPr>
              <a:t>To read or write the head must be positioned at the desired track and at the beginning of the desired sector on the track</a:t>
            </a:r>
          </a:p>
          <a:p>
            <a:pPr lvl="1"/>
            <a:r>
              <a:rPr lang="en-US" sz="2000" dirty="0" smtClean="0">
                <a:solidFill>
                  <a:srgbClr val="001642"/>
                </a:solidFill>
              </a:rPr>
              <a:t>Track selection involves moving the head in a movable-head system or electronically selecting one head on a fixed-head system</a:t>
            </a:r>
          </a:p>
          <a:p>
            <a:pPr lvl="1"/>
            <a:r>
              <a:rPr lang="en-US" sz="2000" dirty="0" smtClean="0">
                <a:solidFill>
                  <a:srgbClr val="001642"/>
                </a:solidFill>
              </a:rPr>
              <a:t>Once the track is selected, the disk controller waits until the appropriate sector rotates to line up with the head</a:t>
            </a:r>
          </a:p>
          <a:p>
            <a:r>
              <a:rPr lang="en-US" sz="2400" dirty="0" smtClean="0">
                <a:solidFill>
                  <a:srgbClr val="001642"/>
                </a:solidFill>
              </a:rPr>
              <a:t>Seek time</a:t>
            </a:r>
          </a:p>
          <a:p>
            <a:pPr lvl="1"/>
            <a:r>
              <a:rPr lang="en-US" sz="2000" dirty="0" smtClean="0">
                <a:solidFill>
                  <a:srgbClr val="001642"/>
                </a:solidFill>
              </a:rPr>
              <a:t>On a movable–head system, the time it takes to position the head at </a:t>
            </a:r>
            <a:r>
              <a:rPr lang="en-US" sz="2000" smtClean="0">
                <a:solidFill>
                  <a:srgbClr val="001642"/>
                </a:solidFill>
              </a:rPr>
              <a:t>the track</a:t>
            </a:r>
            <a:endParaRPr lang="en-US" dirty="0" smtClean="0">
              <a:solidFill>
                <a:srgbClr val="001642"/>
              </a:solidFill>
            </a:endParaRPr>
          </a:p>
          <a:p>
            <a:pPr lvl="1"/>
            <a:endParaRPr lang="en-US" dirty="0" smtClean="0">
              <a:solidFill>
                <a:srgbClr val="001642"/>
              </a:solidFill>
            </a:endParaRPr>
          </a:p>
        </p:txBody>
      </p:sp>
      <p:pic>
        <p:nvPicPr>
          <p:cNvPr id="4" name="Picture 3"/>
          <p:cNvPicPr>
            <a:picLocks noChangeAspect="1"/>
          </p:cNvPicPr>
          <p:nvPr/>
        </p:nvPicPr>
        <p:blipFill>
          <a:blip r:embed="rId3"/>
          <a:stretch>
            <a:fillRect/>
          </a:stretch>
        </p:blipFill>
        <p:spPr>
          <a:xfrm>
            <a:off x="5216451" y="92234"/>
            <a:ext cx="1789038" cy="1193626"/>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4290"/>
            <a:ext cx="7556313" cy="747698"/>
          </a:xfrm>
        </p:spPr>
        <p:txBody>
          <a:bodyPr/>
          <a:lstStyle/>
          <a:p>
            <a:r>
              <a:rPr lang="en-US" dirty="0" smtClean="0">
                <a:effectLst>
                  <a:outerShdw blurRad="38100" dist="38100" dir="2700000" algn="tl">
                    <a:srgbClr val="000000">
                      <a:alpha val="43137"/>
                    </a:srgbClr>
                  </a:outerShdw>
                </a:effectLst>
              </a:rPr>
              <a:t>Disk </a:t>
            </a:r>
            <a:r>
              <a:rPr lang="en-US" smtClean="0">
                <a:effectLst>
                  <a:outerShdw blurRad="38100" dist="38100" dir="2700000" algn="tl">
                    <a:srgbClr val="000000">
                      <a:alpha val="43137"/>
                    </a:srgbClr>
                  </a:outerShdw>
                </a:effectLst>
              </a:rPr>
              <a:t>Performance </a:t>
            </a:r>
            <a:br>
              <a:rPr lang="en-US" smtClean="0">
                <a:effectLst>
                  <a:outerShdw blurRad="38100" dist="38100" dir="2700000" algn="tl">
                    <a:srgbClr val="000000">
                      <a:alpha val="43137"/>
                    </a:srgbClr>
                  </a:outerShdw>
                </a:effectLst>
              </a:rPr>
            </a:br>
            <a:r>
              <a:rPr lang="en-US" smtClean="0">
                <a:effectLst>
                  <a:outerShdw blurRad="38100" dist="38100" dir="2700000" algn="tl">
                    <a:srgbClr val="000000">
                      <a:alpha val="43137"/>
                    </a:srgbClr>
                  </a:outerShdw>
                </a:effectLst>
              </a:rPr>
              <a:t>Parameters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87587" y="1762148"/>
            <a:ext cx="7556313" cy="4953000"/>
          </a:xfrm>
        </p:spPr>
        <p:txBody>
          <a:bodyPr>
            <a:noAutofit/>
          </a:bodyPr>
          <a:lstStyle/>
          <a:p>
            <a:pPr marL="228600" lvl="1">
              <a:spcBef>
                <a:spcPts val="2000"/>
              </a:spcBef>
              <a:buClr>
                <a:schemeClr val="accent1"/>
              </a:buClr>
            </a:pPr>
            <a:r>
              <a:rPr lang="en-US" sz="2800" smtClean="0">
                <a:solidFill>
                  <a:srgbClr val="001642"/>
                </a:solidFill>
              </a:rPr>
              <a:t>Rotational </a:t>
            </a:r>
            <a:r>
              <a:rPr lang="en-US" sz="2800" dirty="0" smtClean="0">
                <a:solidFill>
                  <a:srgbClr val="001642"/>
                </a:solidFill>
              </a:rPr>
              <a:t>delay </a:t>
            </a:r>
            <a:r>
              <a:rPr lang="en-US" sz="2800" i="1" dirty="0" smtClean="0">
                <a:solidFill>
                  <a:srgbClr val="001642"/>
                </a:solidFill>
              </a:rPr>
              <a:t>(rotational latency)</a:t>
            </a:r>
            <a:endParaRPr lang="en-US" sz="2800" dirty="0" smtClean="0">
              <a:solidFill>
                <a:srgbClr val="001642"/>
              </a:solidFill>
            </a:endParaRPr>
          </a:p>
          <a:p>
            <a:pPr lvl="1"/>
            <a:r>
              <a:rPr lang="en-US" sz="2400" dirty="0" smtClean="0">
                <a:solidFill>
                  <a:srgbClr val="001642"/>
                </a:solidFill>
              </a:rPr>
              <a:t>The time it takes for the beginning of the sector to reach the head </a:t>
            </a:r>
          </a:p>
          <a:p>
            <a:pPr marL="228600" lvl="1">
              <a:spcBef>
                <a:spcPts val="2000"/>
              </a:spcBef>
              <a:buClr>
                <a:schemeClr val="accent1"/>
              </a:buClr>
            </a:pPr>
            <a:r>
              <a:rPr lang="en-US" sz="2800" dirty="0" smtClean="0">
                <a:solidFill>
                  <a:srgbClr val="001642"/>
                </a:solidFill>
              </a:rPr>
              <a:t>Access time</a:t>
            </a:r>
          </a:p>
          <a:p>
            <a:pPr lvl="1"/>
            <a:r>
              <a:rPr lang="en-US" sz="2000" dirty="0" smtClean="0">
                <a:solidFill>
                  <a:srgbClr val="001642"/>
                </a:solidFill>
              </a:rPr>
              <a:t>The sum of the seek time and the rotational delay</a:t>
            </a:r>
          </a:p>
          <a:p>
            <a:pPr lvl="1"/>
            <a:r>
              <a:rPr lang="en-US" sz="2000" dirty="0" smtClean="0">
                <a:solidFill>
                  <a:srgbClr val="001642"/>
                </a:solidFill>
              </a:rPr>
              <a:t>The time it takes to get into position to read or write</a:t>
            </a:r>
          </a:p>
          <a:p>
            <a:pPr marL="228600" lvl="1">
              <a:spcBef>
                <a:spcPts val="2000"/>
              </a:spcBef>
              <a:buClr>
                <a:schemeClr val="accent1"/>
              </a:buClr>
            </a:pPr>
            <a:r>
              <a:rPr lang="en-US" sz="2800" dirty="0" smtClean="0">
                <a:solidFill>
                  <a:srgbClr val="001642"/>
                </a:solidFill>
              </a:rPr>
              <a:t>Transfer time</a:t>
            </a:r>
          </a:p>
          <a:p>
            <a:pPr lvl="1"/>
            <a:r>
              <a:rPr lang="en-US" sz="2000" dirty="0" smtClean="0">
                <a:solidFill>
                  <a:srgbClr val="001642"/>
                </a:solidFill>
              </a:rPr>
              <a:t>Once the head is in position, the read or write operation is then performed as the sector moves under the head</a:t>
            </a:r>
          </a:p>
          <a:p>
            <a:pPr lvl="1"/>
            <a:r>
              <a:rPr lang="en-US" sz="2000" dirty="0" smtClean="0">
                <a:solidFill>
                  <a:srgbClr val="001642"/>
                </a:solidFill>
              </a:rPr>
              <a:t>This is the data transfer portion of </a:t>
            </a:r>
            <a:r>
              <a:rPr lang="en-US" sz="2000" smtClean="0">
                <a:solidFill>
                  <a:srgbClr val="001642"/>
                </a:solidFill>
              </a:rPr>
              <a:t>the operation</a:t>
            </a:r>
            <a:endParaRPr lang="en-US" sz="2000" dirty="0" smtClean="0">
              <a:solidFill>
                <a:srgbClr val="001642"/>
              </a:solidFill>
            </a:endParaRPr>
          </a:p>
        </p:txBody>
      </p:sp>
      <p:pic>
        <p:nvPicPr>
          <p:cNvPr id="4" name="Picture 3"/>
          <p:cNvPicPr>
            <a:picLocks noChangeAspect="1"/>
          </p:cNvPicPr>
          <p:nvPr/>
        </p:nvPicPr>
        <p:blipFill>
          <a:blip r:embed="rId3"/>
          <a:stretch>
            <a:fillRect/>
          </a:stretch>
        </p:blipFill>
        <p:spPr>
          <a:xfrm>
            <a:off x="4786314" y="214290"/>
            <a:ext cx="2208075" cy="147320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1116106"/>
          </a:xfrm>
        </p:spPr>
        <p:txBody>
          <a:bodyPr/>
          <a:lstStyle/>
          <a:p>
            <a:r>
              <a:rPr lang="en-US" b="1" smtClean="0"/>
              <a:t>Objectives</a:t>
            </a:r>
            <a:endParaRPr lang="en-US" b="1"/>
          </a:p>
        </p:txBody>
      </p:sp>
      <p:sp>
        <p:nvSpPr>
          <p:cNvPr id="3" name="Content Placeholder 2"/>
          <p:cNvSpPr>
            <a:spLocks noGrp="1"/>
          </p:cNvSpPr>
          <p:nvPr>
            <p:ph idx="1"/>
          </p:nvPr>
        </p:nvSpPr>
        <p:spPr>
          <a:xfrm>
            <a:off x="498474" y="1285860"/>
            <a:ext cx="7556313" cy="5572140"/>
          </a:xfrm>
        </p:spPr>
        <p:txBody>
          <a:bodyPr>
            <a:normAutofit fontScale="77500" lnSpcReduction="20000"/>
          </a:bodyPr>
          <a:lstStyle/>
          <a:p>
            <a:r>
              <a:rPr lang="en-US" sz="2800" dirty="0" smtClean="0">
                <a:solidFill>
                  <a:srgbClr val="002060"/>
                </a:solidFill>
              </a:rPr>
              <a:t>How are disks organized?</a:t>
            </a:r>
          </a:p>
          <a:p>
            <a:r>
              <a:rPr lang="en-US" sz="2800" dirty="0" smtClean="0">
                <a:solidFill>
                  <a:srgbClr val="002060"/>
                </a:solidFill>
              </a:rPr>
              <a:t>How to insure data stored in disks?</a:t>
            </a:r>
          </a:p>
          <a:p>
            <a:r>
              <a:rPr lang="en-US" sz="2800" dirty="0" smtClean="0">
                <a:solidFill>
                  <a:srgbClr val="002060"/>
                </a:solidFill>
              </a:rPr>
              <a:t>How to increase disk accessing?</a:t>
            </a:r>
          </a:p>
          <a:p>
            <a:r>
              <a:rPr lang="en-US" sz="2800" dirty="0" smtClean="0">
                <a:solidFill>
                  <a:srgbClr val="002060"/>
                </a:solidFill>
              </a:rPr>
              <a:t>After studying this chapter, you should be able to: </a:t>
            </a:r>
          </a:p>
          <a:p>
            <a:pPr lvl="1"/>
            <a:r>
              <a:rPr lang="en-US" sz="2600" dirty="0" smtClean="0">
                <a:solidFill>
                  <a:srgbClr val="002060"/>
                </a:solidFill>
              </a:rPr>
              <a:t>Understand the key properties of magnetic disks. </a:t>
            </a:r>
          </a:p>
          <a:p>
            <a:pPr lvl="1"/>
            <a:r>
              <a:rPr lang="en-US" sz="2600" dirty="0" smtClean="0">
                <a:solidFill>
                  <a:srgbClr val="002060"/>
                </a:solidFill>
              </a:rPr>
              <a:t>Understand the performance issues involved in magnetic disk access. </a:t>
            </a:r>
          </a:p>
          <a:p>
            <a:pPr lvl="1"/>
            <a:r>
              <a:rPr lang="en-US" sz="2600" dirty="0" smtClean="0">
                <a:solidFill>
                  <a:srgbClr val="002060"/>
                </a:solidFill>
              </a:rPr>
              <a:t>Explain the concept of RAID and describe the various levels. </a:t>
            </a:r>
          </a:p>
          <a:p>
            <a:pPr lvl="1"/>
            <a:r>
              <a:rPr lang="en-US" sz="2600" dirty="0" smtClean="0">
                <a:solidFill>
                  <a:srgbClr val="002060"/>
                </a:solidFill>
              </a:rPr>
              <a:t>Compare and contrast hard disk drives and solid disk drives. </a:t>
            </a:r>
          </a:p>
          <a:p>
            <a:pPr lvl="1"/>
            <a:r>
              <a:rPr lang="en-US" sz="2600" dirty="0" smtClean="0">
                <a:solidFill>
                  <a:srgbClr val="002060"/>
                </a:solidFill>
              </a:rPr>
              <a:t>Describe in general terms the operation of flash memory. </a:t>
            </a:r>
          </a:p>
          <a:p>
            <a:pPr lvl="1"/>
            <a:r>
              <a:rPr lang="en-US" sz="2600" dirty="0" smtClean="0">
                <a:solidFill>
                  <a:srgbClr val="002060"/>
                </a:solidFill>
              </a:rPr>
              <a:t>Understand the differences among the different optical disk storage media. </a:t>
            </a:r>
          </a:p>
          <a:p>
            <a:pPr lvl="1"/>
            <a:r>
              <a:rPr lang="en-US" sz="2600" dirty="0" smtClean="0">
                <a:solidFill>
                  <a:srgbClr val="002060"/>
                </a:solidFill>
              </a:rPr>
              <a:t>Present an overview of magnetic tape storage technology.</a:t>
            </a:r>
            <a:endParaRPr lang="en-US" sz="2600" dirty="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98474" y="1142984"/>
            <a:ext cx="7556313" cy="4983179"/>
          </a:xfrm>
        </p:spPr>
        <p:txBody>
          <a:bodyPr>
            <a:noAutofit/>
          </a:bodyPr>
          <a:lstStyle/>
          <a:p>
            <a:r>
              <a:rPr lang="en-US" dirty="0" err="1" smtClean="0">
                <a:solidFill>
                  <a:schemeClr val="tx1"/>
                </a:solidFill>
                <a:latin typeface="Times New Roman" pitchFamily="18" charset="0"/>
                <a:cs typeface="Times New Roman" pitchFamily="18" charset="0"/>
              </a:rPr>
              <a:t>Một</a:t>
            </a:r>
            <a:r>
              <a:rPr lang="en-US" dirty="0" smtClean="0">
                <a:solidFill>
                  <a:schemeClr val="tx1"/>
                </a:solidFill>
                <a:latin typeface="Times New Roman" pitchFamily="18" charset="0"/>
                <a:cs typeface="Times New Roman" pitchFamily="18" charset="0"/>
              </a:rPr>
              <a:t> ổ </a:t>
            </a:r>
            <a:r>
              <a:rPr lang="en-US" dirty="0" err="1" smtClean="0">
                <a:solidFill>
                  <a:schemeClr val="tx1"/>
                </a:solidFill>
                <a:latin typeface="Times New Roman" pitchFamily="18" charset="0"/>
                <a:cs typeface="Times New Roman" pitchFamily="18" charset="0"/>
              </a:rPr>
              <a:t>cứng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có</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tốc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độ</a:t>
            </a:r>
            <a:r>
              <a:rPr lang="en-US" dirty="0" smtClean="0">
                <a:solidFill>
                  <a:schemeClr val="tx1"/>
                </a:solidFill>
                <a:latin typeface="Times New Roman" pitchFamily="18" charset="0"/>
                <a:cs typeface="Times New Roman" pitchFamily="18" charset="0"/>
              </a:rPr>
              <a:t> quay 5400RPM, seek time </a:t>
            </a:r>
            <a:r>
              <a:rPr lang="en-US" dirty="0" err="1" smtClean="0">
                <a:solidFill>
                  <a:schemeClr val="tx1"/>
                </a:solidFill>
                <a:latin typeface="Times New Roman" pitchFamily="18" charset="0"/>
                <a:cs typeface="Times New Roman" pitchFamily="18" charset="0"/>
              </a:rPr>
              <a:t>trung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bình</a:t>
            </a:r>
            <a:r>
              <a:rPr lang="en-US" dirty="0" smtClean="0">
                <a:solidFill>
                  <a:schemeClr val="tx1"/>
                </a:solidFill>
                <a:latin typeface="Times New Roman" pitchFamily="18" charset="0"/>
                <a:cs typeface="Times New Roman" pitchFamily="18" charset="0"/>
              </a:rPr>
              <a:t> 8.5ms, 512 sectors/track. </a:t>
            </a:r>
            <a:r>
              <a:rPr lang="en-US" dirty="0" err="1" smtClean="0">
                <a:solidFill>
                  <a:schemeClr val="tx1"/>
                </a:solidFill>
                <a:latin typeface="Times New Roman" pitchFamily="18" charset="0"/>
                <a:cs typeface="Times New Roman" pitchFamily="18" charset="0"/>
              </a:rPr>
              <a:t>Hỏi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thời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gian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trung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bình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để</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đọc</a:t>
            </a:r>
            <a:r>
              <a:rPr lang="en-US" dirty="0" smtClean="0">
                <a:solidFill>
                  <a:schemeClr val="tx1"/>
                </a:solidFill>
                <a:latin typeface="Times New Roman" pitchFamily="18" charset="0"/>
                <a:cs typeface="Times New Roman" pitchFamily="18" charset="0"/>
              </a:rPr>
              <a:t> 1 sector:</a:t>
            </a:r>
          </a:p>
          <a:p>
            <a:r>
              <a:rPr lang="en-US" dirty="0" err="1" smtClean="0">
                <a:solidFill>
                  <a:schemeClr val="tx1"/>
                </a:solidFill>
                <a:latin typeface="Times New Roman" pitchFamily="18" charset="0"/>
                <a:cs typeface="Times New Roman" pitchFamily="18" charset="0"/>
              </a:rPr>
              <a:t>Thời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gian</a:t>
            </a:r>
            <a:r>
              <a:rPr lang="en-US" dirty="0" smtClean="0">
                <a:solidFill>
                  <a:schemeClr val="tx1"/>
                </a:solidFill>
                <a:latin typeface="Times New Roman" pitchFamily="18" charset="0"/>
                <a:cs typeface="Times New Roman" pitchFamily="18" charset="0"/>
              </a:rPr>
              <a:t> quay 1 </a:t>
            </a:r>
            <a:r>
              <a:rPr lang="en-US" dirty="0" err="1" smtClean="0">
                <a:solidFill>
                  <a:schemeClr val="tx1"/>
                </a:solidFill>
                <a:latin typeface="Times New Roman" pitchFamily="18" charset="0"/>
                <a:cs typeface="Times New Roman" pitchFamily="18" charset="0"/>
              </a:rPr>
              <a:t>vòng</a:t>
            </a:r>
            <a:r>
              <a:rPr lang="en-US" dirty="0" smtClean="0">
                <a:solidFill>
                  <a:schemeClr val="tx1"/>
                </a:solidFill>
                <a:latin typeface="Times New Roman" pitchFamily="18" charset="0"/>
                <a:cs typeface="Times New Roman" pitchFamily="18" charset="0"/>
              </a:rPr>
              <a:t> = 1*60*1000ms/5400 = 11.1 ms</a:t>
            </a:r>
          </a:p>
          <a:p>
            <a:r>
              <a:rPr lang="en-US" dirty="0" smtClean="0">
                <a:solidFill>
                  <a:schemeClr val="tx1"/>
                </a:solidFill>
                <a:latin typeface="Times New Roman" pitchFamily="18" charset="0"/>
                <a:cs typeface="Times New Roman" pitchFamily="18" charset="0"/>
              </a:rPr>
              <a:t>T1 = seek time </a:t>
            </a:r>
            <a:r>
              <a:rPr lang="en-US" dirty="0" err="1" smtClean="0">
                <a:solidFill>
                  <a:schemeClr val="tx1"/>
                </a:solidFill>
                <a:latin typeface="Times New Roman" pitchFamily="18" charset="0"/>
                <a:cs typeface="Times New Roman" pitchFamily="18" charset="0"/>
              </a:rPr>
              <a:t>trung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bình</a:t>
            </a:r>
            <a:r>
              <a:rPr lang="en-US" dirty="0" smtClean="0">
                <a:solidFill>
                  <a:schemeClr val="tx1"/>
                </a:solidFill>
                <a:latin typeface="Times New Roman" pitchFamily="18" charset="0"/>
                <a:cs typeface="Times New Roman" pitchFamily="18" charset="0"/>
              </a:rPr>
              <a:t> = 8.5ms</a:t>
            </a:r>
          </a:p>
          <a:p>
            <a:r>
              <a:rPr lang="en-US" dirty="0" smtClean="0">
                <a:solidFill>
                  <a:schemeClr val="tx1"/>
                </a:solidFill>
                <a:latin typeface="Times New Roman" pitchFamily="18" charset="0"/>
                <a:cs typeface="Times New Roman" pitchFamily="18" charset="0"/>
              </a:rPr>
              <a:t>T2= average rotational delay = </a:t>
            </a:r>
            <a:r>
              <a:rPr lang="en-US" dirty="0" err="1" smtClean="0">
                <a:solidFill>
                  <a:schemeClr val="tx1"/>
                </a:solidFill>
                <a:latin typeface="Times New Roman" pitchFamily="18" charset="0"/>
                <a:cs typeface="Times New Roman" pitchFamily="18" charset="0"/>
              </a:rPr>
              <a:t>thời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gian</a:t>
            </a:r>
            <a:r>
              <a:rPr lang="en-US" dirty="0" smtClean="0">
                <a:solidFill>
                  <a:schemeClr val="tx1"/>
                </a:solidFill>
                <a:latin typeface="Times New Roman" pitchFamily="18" charset="0"/>
                <a:cs typeface="Times New Roman" pitchFamily="18" charset="0"/>
              </a:rPr>
              <a:t> quay ½ </a:t>
            </a:r>
            <a:r>
              <a:rPr lang="en-US" dirty="0" err="1" smtClean="0">
                <a:solidFill>
                  <a:schemeClr val="tx1"/>
                </a:solidFill>
                <a:latin typeface="Times New Roman" pitchFamily="18" charset="0"/>
                <a:cs typeface="Times New Roman" pitchFamily="18" charset="0"/>
              </a:rPr>
              <a:t>vòng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tròn</a:t>
            </a:r>
            <a:endParaRPr lang="en-US" dirty="0" smtClean="0">
              <a:solidFill>
                <a:schemeClr val="tx1"/>
              </a:solidFill>
              <a:latin typeface="Times New Roman" pitchFamily="18" charset="0"/>
              <a:cs typeface="Times New Roman" pitchFamily="18" charset="0"/>
            </a:endParaRPr>
          </a:p>
          <a:p>
            <a:pPr>
              <a:buNone/>
            </a:pPr>
            <a:r>
              <a:rPr lang="en-US" dirty="0" smtClean="0">
                <a:solidFill>
                  <a:schemeClr val="tx1"/>
                </a:solidFill>
                <a:latin typeface="Times New Roman" pitchFamily="18" charset="0"/>
                <a:cs typeface="Times New Roman" pitchFamily="18" charset="0"/>
              </a:rPr>
              <a:t>         = 11.1 ms/2 = 5.5 ms</a:t>
            </a:r>
          </a:p>
          <a:p>
            <a:r>
              <a:rPr lang="en-US" dirty="0" smtClean="0">
                <a:solidFill>
                  <a:schemeClr val="tx1"/>
                </a:solidFill>
                <a:latin typeface="Times New Roman" pitchFamily="18" charset="0"/>
                <a:cs typeface="Times New Roman" pitchFamily="18" charset="0"/>
              </a:rPr>
              <a:t>T3= transfer time=  </a:t>
            </a:r>
            <a:r>
              <a:rPr lang="en-US" dirty="0" err="1" smtClean="0">
                <a:solidFill>
                  <a:schemeClr val="tx1"/>
                </a:solidFill>
                <a:latin typeface="Times New Roman" pitchFamily="18" charset="0"/>
                <a:cs typeface="Times New Roman" pitchFamily="18" charset="0"/>
              </a:rPr>
              <a:t>thời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gian</a:t>
            </a:r>
            <a:r>
              <a:rPr lang="en-US" dirty="0" smtClean="0">
                <a:solidFill>
                  <a:schemeClr val="tx1"/>
                </a:solidFill>
                <a:latin typeface="Times New Roman" pitchFamily="18" charset="0"/>
                <a:cs typeface="Times New Roman" pitchFamily="18" charset="0"/>
              </a:rPr>
              <a:t> quay 1/512 </a:t>
            </a:r>
            <a:r>
              <a:rPr lang="en-US" dirty="0" err="1" smtClean="0">
                <a:solidFill>
                  <a:schemeClr val="tx1"/>
                </a:solidFill>
                <a:latin typeface="Times New Roman" pitchFamily="18" charset="0"/>
                <a:cs typeface="Times New Roman" pitchFamily="18" charset="0"/>
              </a:rPr>
              <a:t>vòng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tròn</a:t>
            </a:r>
            <a:endParaRPr lang="en-US" dirty="0" smtClean="0">
              <a:solidFill>
                <a:schemeClr val="tx1"/>
              </a:solidFill>
              <a:latin typeface="Times New Roman" pitchFamily="18" charset="0"/>
              <a:cs typeface="Times New Roman" pitchFamily="18" charset="0"/>
            </a:endParaRPr>
          </a:p>
          <a:p>
            <a:pPr>
              <a:buNone/>
            </a:pPr>
            <a:r>
              <a:rPr lang="en-US" dirty="0" smtClean="0">
                <a:solidFill>
                  <a:schemeClr val="tx1"/>
                </a:solidFill>
                <a:latin typeface="Times New Roman" pitchFamily="18" charset="0"/>
                <a:cs typeface="Times New Roman" pitchFamily="18" charset="0"/>
              </a:rPr>
              <a:t>          = 11.1 ms/512 = 0.02 ms</a:t>
            </a:r>
          </a:p>
          <a:p>
            <a:r>
              <a:rPr lang="en-US" dirty="0" smtClean="0">
                <a:solidFill>
                  <a:schemeClr val="tx1"/>
                </a:solidFill>
                <a:latin typeface="Times New Roman" pitchFamily="18" charset="0"/>
                <a:cs typeface="Times New Roman" pitchFamily="18" charset="0"/>
              </a:rPr>
              <a:t>T= T1 + T2 + T3 = 14.02 ms</a:t>
            </a:r>
          </a:p>
          <a:p>
            <a:r>
              <a:rPr lang="en-US" dirty="0" smtClean="0">
                <a:solidFill>
                  <a:schemeClr val="tx1"/>
                </a:solidFill>
                <a:latin typeface="Times New Roman" pitchFamily="18" charset="0"/>
                <a:cs typeface="Times New Roman" pitchFamily="18" charset="0"/>
              </a:rPr>
              <a:t>Check the result above</a:t>
            </a:r>
          </a:p>
          <a:p>
            <a:pPr>
              <a:buNone/>
            </a:pPr>
            <a:r>
              <a:rPr lang="en-US" dirty="0" smtClean="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a:xfrm>
            <a:off x="304800" y="428604"/>
            <a:ext cx="3255264" cy="1162050"/>
          </a:xfrm>
        </p:spPr>
        <p:txBody>
          <a:bodyPr>
            <a:normAutofit/>
          </a:bodyPr>
          <a:lstStyle/>
          <a:p>
            <a:r>
              <a:rPr lang="en-GB" sz="4000" smtClean="0"/>
              <a:t>6.2- RAID</a:t>
            </a:r>
            <a:endParaRPr lang="en-GB" sz="4000" dirty="0"/>
          </a:p>
        </p:txBody>
      </p:sp>
      <p:sp>
        <p:nvSpPr>
          <p:cNvPr id="20485" name="Rectangle 5"/>
          <p:cNvSpPr>
            <a:spLocks noGrp="1" noChangeArrowheads="1"/>
          </p:cNvSpPr>
          <p:nvPr>
            <p:ph idx="1"/>
          </p:nvPr>
        </p:nvSpPr>
        <p:spPr>
          <a:xfrm>
            <a:off x="4168775" y="357166"/>
            <a:ext cx="4597399" cy="6000792"/>
          </a:xfrm>
        </p:spPr>
        <p:txBody>
          <a:bodyPr>
            <a:noAutofit/>
          </a:bodyPr>
          <a:lstStyle/>
          <a:p>
            <a:r>
              <a:rPr lang="en-GB" sz="2000" dirty="0" smtClean="0">
                <a:solidFill>
                  <a:srgbClr val="001642"/>
                </a:solidFill>
              </a:rPr>
              <a:t>Consists of 7 levels</a:t>
            </a:r>
          </a:p>
          <a:p>
            <a:pPr>
              <a:spcAft>
                <a:spcPts val="1200"/>
              </a:spcAft>
            </a:pPr>
            <a:r>
              <a:rPr lang="en-GB" sz="2000" dirty="0" smtClean="0">
                <a:solidFill>
                  <a:srgbClr val="001642"/>
                </a:solidFill>
              </a:rPr>
              <a:t>Levels do not imply a hierarchical relationship but designate different design architectures that share three common characteristics:</a:t>
            </a:r>
          </a:p>
          <a:p>
            <a:pPr marL="571500" lvl="1" indent="-342900">
              <a:spcAft>
                <a:spcPts val="1200"/>
              </a:spcAft>
              <a:buSzPct val="100000"/>
              <a:buFont typeface="+mj-lt"/>
              <a:buAutoNum type="arabicParenR"/>
            </a:pPr>
            <a:r>
              <a:rPr lang="en-GB" sz="2000" dirty="0">
                <a:solidFill>
                  <a:srgbClr val="001642"/>
                </a:solidFill>
              </a:rPr>
              <a:t>Set of physical </a:t>
            </a:r>
            <a:r>
              <a:rPr lang="en-GB" sz="2000" dirty="0" smtClean="0">
                <a:solidFill>
                  <a:srgbClr val="001642"/>
                </a:solidFill>
              </a:rPr>
              <a:t>disk drives viewed by the operating system as a single logical drive</a:t>
            </a:r>
          </a:p>
          <a:p>
            <a:pPr marL="571500" lvl="1" indent="-342900">
              <a:spcAft>
                <a:spcPts val="1200"/>
              </a:spcAft>
              <a:buSzPct val="100000"/>
              <a:buFont typeface="+mj-lt"/>
              <a:buAutoNum type="arabicParenR"/>
            </a:pPr>
            <a:r>
              <a:rPr lang="en-GB" sz="2000" dirty="0" smtClean="0">
                <a:solidFill>
                  <a:srgbClr val="001642"/>
                </a:solidFill>
              </a:rPr>
              <a:t>Data are distributed across the physical drives of an array in a scheme known as striping</a:t>
            </a:r>
          </a:p>
          <a:p>
            <a:pPr marL="571500" lvl="1" indent="-342900">
              <a:spcAft>
                <a:spcPts val="1200"/>
              </a:spcAft>
              <a:buSzPct val="100000"/>
              <a:buFont typeface="+mj-lt"/>
              <a:buAutoNum type="arabicParenR"/>
            </a:pPr>
            <a:r>
              <a:rPr lang="en-GB" sz="2000" dirty="0" smtClean="0">
                <a:solidFill>
                  <a:srgbClr val="001642"/>
                </a:solidFill>
              </a:rPr>
              <a:t>Redundant disk capacity is used to store parity information, which guarantees </a:t>
            </a:r>
            <a:r>
              <a:rPr lang="en-GB" sz="2000" b="1" dirty="0" smtClean="0">
                <a:solidFill>
                  <a:srgbClr val="001642"/>
                </a:solidFill>
              </a:rPr>
              <a:t>data recoverability in case of a disk failure</a:t>
            </a:r>
          </a:p>
        </p:txBody>
      </p:sp>
      <p:sp>
        <p:nvSpPr>
          <p:cNvPr id="4" name="Text Placeholder 3"/>
          <p:cNvSpPr>
            <a:spLocks noGrp="1"/>
          </p:cNvSpPr>
          <p:nvPr>
            <p:ph type="body" sz="half" idx="2"/>
          </p:nvPr>
        </p:nvSpPr>
        <p:spPr>
          <a:xfrm>
            <a:off x="357158" y="1857364"/>
            <a:ext cx="3255264" cy="2392363"/>
          </a:xfrm>
        </p:spPr>
        <p:txBody>
          <a:bodyPr>
            <a:noAutofit/>
          </a:bodyPr>
          <a:lstStyle/>
          <a:p>
            <a:pPr algn="ctr">
              <a:lnSpc>
                <a:spcPct val="130000"/>
              </a:lnSpc>
              <a:spcBef>
                <a:spcPts val="3200"/>
              </a:spcBef>
              <a:spcAft>
                <a:spcPts val="1800"/>
              </a:spcAft>
            </a:pPr>
            <a:r>
              <a:rPr lang="en-US" sz="2400" u="sng" dirty="0" smtClean="0"/>
              <a:t>R</a:t>
            </a:r>
            <a:r>
              <a:rPr lang="en-US" sz="2400" dirty="0" smtClean="0"/>
              <a:t>edundant </a:t>
            </a:r>
            <a:r>
              <a:rPr lang="en-US" sz="2400" u="sng" dirty="0" smtClean="0"/>
              <a:t>A</a:t>
            </a:r>
            <a:r>
              <a:rPr lang="en-US" sz="2400" dirty="0" smtClean="0"/>
              <a:t>rray of </a:t>
            </a:r>
            <a:r>
              <a:rPr lang="en-US" sz="2400" u="sng" smtClean="0"/>
              <a:t>I</a:t>
            </a:r>
            <a:r>
              <a:rPr lang="en-US" sz="2400" smtClean="0"/>
              <a:t>ndependent </a:t>
            </a:r>
            <a:r>
              <a:rPr lang="en-US" sz="2400" u="sng" smtClean="0"/>
              <a:t>D</a:t>
            </a:r>
            <a:r>
              <a:rPr lang="en-US" sz="2400" smtClean="0"/>
              <a:t>isks</a:t>
            </a:r>
          </a:p>
          <a:p>
            <a:pPr algn="ctr">
              <a:lnSpc>
                <a:spcPct val="130000"/>
              </a:lnSpc>
              <a:spcBef>
                <a:spcPts val="3200"/>
              </a:spcBef>
              <a:spcAft>
                <a:spcPts val="1800"/>
              </a:spcAft>
            </a:pPr>
            <a:r>
              <a:rPr lang="en-US" sz="2400" u="sng" smtClean="0"/>
              <a:t>R</a:t>
            </a:r>
            <a:r>
              <a:rPr lang="en-US" sz="2400" smtClean="0"/>
              <a:t>edundant </a:t>
            </a:r>
            <a:r>
              <a:rPr lang="en-US" sz="2400" u="sng" smtClean="0"/>
              <a:t>A</a:t>
            </a:r>
            <a:r>
              <a:rPr lang="en-US" sz="2400" smtClean="0"/>
              <a:t>rray of </a:t>
            </a:r>
            <a:r>
              <a:rPr lang="en-US" sz="2400" u="sng" smtClean="0"/>
              <a:t>I</a:t>
            </a:r>
            <a:r>
              <a:rPr lang="en-US" sz="2400" smtClean="0"/>
              <a:t>nexpensive </a:t>
            </a:r>
            <a:r>
              <a:rPr lang="en-US" sz="2400" u="sng" smtClean="0"/>
              <a:t>D</a:t>
            </a:r>
            <a:r>
              <a:rPr lang="en-US" sz="2400" smtClean="0"/>
              <a:t>isks</a:t>
            </a:r>
          </a:p>
          <a:p>
            <a:pPr algn="ctr">
              <a:lnSpc>
                <a:spcPct val="130000"/>
              </a:lnSpc>
              <a:spcBef>
                <a:spcPts val="3200"/>
              </a:spcBef>
              <a:spcAft>
                <a:spcPts val="1800"/>
              </a:spcAft>
            </a:pPr>
            <a:endParaRPr lang="en-US" sz="2400" dirty="0"/>
          </a:p>
        </p:txBody>
      </p:sp>
      <p:sp>
        <p:nvSpPr>
          <p:cNvPr id="5" name="Rectangle 4"/>
          <p:cNvSpPr/>
          <p:nvPr/>
        </p:nvSpPr>
        <p:spPr>
          <a:xfrm>
            <a:off x="142844" y="4857761"/>
            <a:ext cx="4403770" cy="1938992"/>
          </a:xfrm>
          <a:prstGeom prst="rect">
            <a:avLst/>
          </a:prstGeom>
          <a:solidFill>
            <a:schemeClr val="accent6">
              <a:lumMod val="50000"/>
            </a:schemeClr>
          </a:solidFill>
        </p:spPr>
        <p:txBody>
          <a:bodyPr wrap="square">
            <a:spAutoFit/>
          </a:bodyPr>
          <a:lstStyle/>
          <a:p>
            <a:r>
              <a:rPr lang="en-US" smtClean="0">
                <a:solidFill>
                  <a:schemeClr val="bg1"/>
                </a:solidFill>
              </a:rPr>
              <a:t>Long life</a:t>
            </a:r>
          </a:p>
          <a:p>
            <a:r>
              <a:rPr lang="en-US" smtClean="0">
                <a:solidFill>
                  <a:schemeClr val="bg1"/>
                </a:solidFill>
              </a:rPr>
              <a:t>Availability</a:t>
            </a:r>
          </a:p>
          <a:p>
            <a:r>
              <a:rPr lang="en-US" smtClean="0">
                <a:solidFill>
                  <a:schemeClr val="bg1"/>
                </a:solidFill>
              </a:rPr>
              <a:t>Performance </a:t>
            </a:r>
            <a:r>
              <a:rPr lang="en-US" smtClean="0">
                <a:solidFill>
                  <a:schemeClr val="bg1"/>
                </a:solidFill>
                <a:sym typeface="Wingdings" pitchFamily="2" charset="2"/>
              </a:rPr>
              <a:t> Parallel accessing</a:t>
            </a:r>
          </a:p>
          <a:p>
            <a:r>
              <a:rPr lang="en-US" smtClean="0">
                <a:solidFill>
                  <a:schemeClr val="bg1"/>
                </a:solidFill>
              </a:rPr>
              <a:t>Reliability </a:t>
            </a:r>
            <a:r>
              <a:rPr lang="en-US" smtClean="0">
                <a:solidFill>
                  <a:schemeClr val="bg1"/>
                </a:solidFill>
                <a:sym typeface="Wingdings" pitchFamily="2" charset="2"/>
              </a:rPr>
              <a:t> Backup, checking</a:t>
            </a:r>
          </a:p>
          <a:p>
            <a:r>
              <a:rPr lang="en-US" smtClean="0">
                <a:solidFill>
                  <a:schemeClr val="bg1"/>
                </a:solidFill>
                <a:sym typeface="Wingdings" pitchFamily="2" charset="2"/>
              </a:rPr>
              <a:t> Multi-disk design</a:t>
            </a:r>
            <a:endParaRPr lang="en-US">
              <a:solidFill>
                <a:schemeClr val="bg1"/>
              </a:solidFill>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81000" y="152400"/>
            <a:ext cx="8382000" cy="646331"/>
          </a:xfrm>
          <a:prstGeom prst="rect">
            <a:avLst/>
          </a:prstGeom>
        </p:spPr>
        <p:txBody>
          <a:bodyPr wrap="square">
            <a:spAutoFit/>
          </a:bodyPr>
          <a:lstStyle/>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Table 6.3  RAID Levels </a:t>
            </a:r>
          </a:p>
        </p:txBody>
      </p:sp>
      <p:pic>
        <p:nvPicPr>
          <p:cNvPr id="7170" name="Picture 2"/>
          <p:cNvPicPr>
            <a:picLocks noChangeAspect="1" noChangeArrowheads="1"/>
          </p:cNvPicPr>
          <p:nvPr/>
        </p:nvPicPr>
        <p:blipFill>
          <a:blip r:embed="rId3"/>
          <a:srcRect/>
          <a:stretch>
            <a:fillRect/>
          </a:stretch>
        </p:blipFill>
        <p:spPr bwMode="auto">
          <a:xfrm>
            <a:off x="145992" y="1142984"/>
            <a:ext cx="8852018" cy="4572032"/>
          </a:xfrm>
          <a:prstGeom prst="rect">
            <a:avLst/>
          </a:prstGeom>
          <a:noFill/>
          <a:ln w="28575">
            <a:solidFill>
              <a:srgbClr val="001642"/>
            </a:solidFill>
            <a:miter lim="800000"/>
            <a:headEnd/>
            <a:tailEnd/>
          </a:ln>
          <a:effectLst/>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idx="4294967295"/>
          </p:nvPr>
        </p:nvSpPr>
        <p:spPr>
          <a:xfrm>
            <a:off x="5334000" y="838200"/>
            <a:ext cx="3124200" cy="1116013"/>
          </a:xfrm>
        </p:spPr>
        <p:txBody>
          <a:bodyPr/>
          <a:lstStyle/>
          <a:p>
            <a:pPr algn="ctr"/>
            <a:r>
              <a:rPr lang="en-GB" dirty="0">
                <a:effectLst>
                  <a:outerShdw blurRad="38100" dist="38100" dir="2700000" algn="tl">
                    <a:srgbClr val="000000">
                      <a:alpha val="43137"/>
                    </a:srgbClr>
                  </a:outerShdw>
                </a:effectLst>
              </a:rPr>
              <a:t>RAID</a:t>
            </a:r>
            <a:r>
              <a:rPr lang="en-GB" dirty="0" smtClean="0">
                <a:effectLst>
                  <a:outerShdw blurRad="38100" dist="38100" dir="2700000" algn="tl">
                    <a:srgbClr val="000000">
                      <a:alpha val="43137"/>
                    </a:srgbClr>
                  </a:outerShdw>
                </a:effectLst>
              </a:rPr>
              <a:t> Levels</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0, 1, 2</a:t>
            </a:r>
            <a:endParaRPr lang="en-GB" dirty="0">
              <a:effectLst>
                <a:outerShdw blurRad="38100" dist="38100" dir="2700000" algn="tl">
                  <a:srgbClr val="000000">
                    <a:alpha val="43137"/>
                  </a:srgbClr>
                </a:outerShdw>
              </a:effectLst>
            </a:endParaRPr>
          </a:p>
        </p:txBody>
      </p:sp>
      <p:pic>
        <p:nvPicPr>
          <p:cNvPr id="5" name="Picture 4" descr="f8-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0" y="0"/>
            <a:ext cx="8875059" cy="6858000"/>
          </a:xfrm>
          <a:prstGeom prst="rect">
            <a:avLst/>
          </a:prstGeom>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idx="4294967295"/>
          </p:nvPr>
        </p:nvSpPr>
        <p:spPr>
          <a:xfrm>
            <a:off x="5867400" y="1600200"/>
            <a:ext cx="2514600" cy="2590800"/>
          </a:xfrm>
        </p:spPr>
        <p:txBody>
          <a:bodyPr/>
          <a:lstStyle/>
          <a:p>
            <a:pPr algn="ctr">
              <a:lnSpc>
                <a:spcPts val="5820"/>
              </a:lnSpc>
              <a:spcAft>
                <a:spcPts val="3000"/>
              </a:spcAft>
            </a:pPr>
            <a:r>
              <a:rPr lang="en-GB" dirty="0">
                <a:effectLst>
                  <a:outerShdw blurRad="38100" dist="38100" dir="2700000" algn="tl">
                    <a:srgbClr val="000000">
                      <a:alpha val="43137"/>
                    </a:srgbClr>
                  </a:outerShdw>
                </a:effectLst>
              </a:rPr>
              <a:t>RAID</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Levels</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3, 4, 5, 6</a:t>
            </a:r>
            <a:endParaRPr lang="en-GB" dirty="0">
              <a:effectLst>
                <a:outerShdw blurRad="38100" dist="38100" dir="2700000" algn="tl">
                  <a:srgbClr val="000000">
                    <a:alpha val="43137"/>
                  </a:srgbClr>
                </a:outerShdw>
              </a:effectLst>
            </a:endParaRPr>
          </a:p>
        </p:txBody>
      </p:sp>
      <p:pic>
        <p:nvPicPr>
          <p:cNvPr id="4" name="Picture 3" descr="f8-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353" t="909" r="9412" b="3636"/>
              <a:stretch>
                <a:fillRect/>
              </a:stretch>
            </p:blipFill>
          </mc:Choice>
          <mc:Fallback>
            <p:blipFill>
              <a:blip r:embed="rId4"/>
              <a:srcRect l="2353" t="909" r="9412" b="3636"/>
              <a:stretch>
                <a:fillRect/>
              </a:stretch>
            </p:blipFill>
          </mc:Fallback>
        </mc:AlternateContent>
        <p:spPr>
          <a:xfrm>
            <a:off x="685800" y="-5585"/>
            <a:ext cx="4902503" cy="6863585"/>
          </a:xfrm>
          <a:prstGeom prst="rect">
            <a:avLst/>
          </a:prstGeom>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545" t="10588" r="16364" b="9412"/>
              <a:stretch>
                <a:fillRect/>
              </a:stretch>
            </p:blipFill>
          </mc:Choice>
          <mc:Fallback>
            <p:blipFill>
              <a:blip r:embed="rId4"/>
              <a:srcRect l="4545" t="10588" r="16364" b="9412"/>
              <a:stretch>
                <a:fillRect/>
              </a:stretch>
            </p:blipFill>
          </mc:Fallback>
        </mc:AlternateContent>
        <p:spPr>
          <a:xfrm>
            <a:off x="914400" y="762000"/>
            <a:ext cx="7799375" cy="6096000"/>
          </a:xfrm>
          <a:prstGeom prst="rect">
            <a:avLst/>
          </a:prstGeom>
        </p:spPr>
      </p:pic>
      <p:sp>
        <p:nvSpPr>
          <p:cNvPr id="5" name="Title 4"/>
          <p:cNvSpPr>
            <a:spLocks noGrp="1"/>
          </p:cNvSpPr>
          <p:nvPr>
            <p:ph type="title" idx="4294967295"/>
          </p:nvPr>
        </p:nvSpPr>
        <p:spPr>
          <a:xfrm>
            <a:off x="228600" y="228600"/>
            <a:ext cx="7556500" cy="963613"/>
          </a:xfrm>
        </p:spPr>
        <p:txBody>
          <a:bodyPr/>
          <a:lstStyle/>
          <a:p>
            <a:r>
              <a:rPr lang="en-US" sz="3200" dirty="0" smtClean="0">
                <a:effectLst>
                  <a:outerShdw blurRad="38100" dist="38100" dir="2700000" algn="tl">
                    <a:srgbClr val="000000">
                      <a:alpha val="43137"/>
                    </a:srgbClr>
                  </a:outerShdw>
                </a:effectLst>
              </a:rPr>
              <a:t>Data Mapping for a RAID Level 0 Array</a:t>
            </a:r>
            <a:endParaRPr lang="en-US" sz="3200" dirty="0">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00034" y="285728"/>
            <a:ext cx="3071834" cy="1116106"/>
          </a:xfrm>
        </p:spPr>
        <p:txBody>
          <a:bodyPr/>
          <a:lstStyle/>
          <a:p>
            <a:r>
              <a:rPr lang="en-GB" smtClean="0">
                <a:effectLst>
                  <a:outerShdw blurRad="38100" dist="38100" dir="2700000" algn="tl">
                    <a:srgbClr val="000000">
                      <a:alpha val="43137"/>
                    </a:srgbClr>
                  </a:outerShdw>
                </a:effectLst>
              </a:rPr>
              <a:t>RAID Level </a:t>
            </a:r>
            <a:r>
              <a:rPr lang="en-GB" dirty="0" smtClean="0">
                <a:effectLst>
                  <a:outerShdw blurRad="38100" dist="38100" dir="2700000" algn="tl">
                    <a:srgbClr val="000000">
                      <a:alpha val="43137"/>
                    </a:srgbClr>
                  </a:outerShdw>
                </a:effectLst>
              </a:rPr>
              <a:t>0</a:t>
            </a:r>
            <a:endParaRPr lang="en-GB" dirty="0">
              <a:effectLst>
                <a:outerShdw blurRad="38100" dist="38100" dir="2700000" algn="tl">
                  <a:srgbClr val="000000">
                    <a:alpha val="43137"/>
                  </a:srgbClr>
                </a:outerShdw>
              </a:effectLst>
            </a:endParaRPr>
          </a:p>
        </p:txBody>
      </p:sp>
      <p:sp>
        <p:nvSpPr>
          <p:cNvPr id="4" name="Content Placeholder 3"/>
          <p:cNvSpPr>
            <a:spLocks noGrp="1"/>
          </p:cNvSpPr>
          <p:nvPr>
            <p:ph sz="half" idx="2"/>
          </p:nvPr>
        </p:nvSpPr>
        <p:spPr>
          <a:xfrm>
            <a:off x="497541" y="3505200"/>
            <a:ext cx="3657600" cy="2620962"/>
          </a:xfrm>
        </p:spPr>
        <p:txBody>
          <a:bodyPr/>
          <a:lstStyle/>
          <a:p>
            <a:endParaRPr lang="en-US" dirty="0" smtClean="0"/>
          </a:p>
          <a:p>
            <a:endParaRPr lang="en-US" dirty="0"/>
          </a:p>
        </p:txBody>
      </p:sp>
      <p:sp>
        <p:nvSpPr>
          <p:cNvPr id="6" name="Content Placeholder 5"/>
          <p:cNvSpPr>
            <a:spLocks noGrp="1"/>
          </p:cNvSpPr>
          <p:nvPr>
            <p:ph sz="quarter" idx="4"/>
          </p:nvPr>
        </p:nvSpPr>
        <p:spPr>
          <a:xfrm>
            <a:off x="214282" y="2819400"/>
            <a:ext cx="3900518" cy="3824310"/>
          </a:xfrm>
        </p:spPr>
        <p:txBody>
          <a:bodyPr>
            <a:normAutofit/>
          </a:bodyPr>
          <a:lstStyle/>
          <a:p>
            <a:pPr>
              <a:spcBef>
                <a:spcPts val="600"/>
              </a:spcBef>
              <a:spcAft>
                <a:spcPts val="1200"/>
              </a:spcAft>
            </a:pPr>
            <a:r>
              <a:rPr lang="en-US" sz="2000" dirty="0" smtClean="0">
                <a:solidFill>
                  <a:srgbClr val="001642"/>
                </a:solidFill>
              </a:rPr>
              <a:t>For applications to experience a high transfer rate two requirements must be met:</a:t>
            </a:r>
          </a:p>
          <a:p>
            <a:pPr marL="571500" lvl="1" indent="-342900">
              <a:spcAft>
                <a:spcPts val="1200"/>
              </a:spcAft>
              <a:buSzPct val="100000"/>
              <a:buFont typeface="+mj-lt"/>
              <a:buAutoNum type="arabicPeriod"/>
            </a:pPr>
            <a:r>
              <a:rPr lang="en-US" dirty="0" smtClean="0">
                <a:solidFill>
                  <a:srgbClr val="001642"/>
                </a:solidFill>
              </a:rPr>
              <a:t>A high transfer capacity must exist along the entire path between host memory and the individual disk drives</a:t>
            </a:r>
          </a:p>
          <a:p>
            <a:pPr marL="571500" lvl="1" indent="-342900">
              <a:spcAft>
                <a:spcPts val="1200"/>
              </a:spcAft>
              <a:buSzPct val="100000"/>
              <a:buFont typeface="+mj-lt"/>
              <a:buAutoNum type="arabicPeriod"/>
            </a:pPr>
            <a:r>
              <a:rPr lang="en-US" dirty="0" smtClean="0">
                <a:solidFill>
                  <a:srgbClr val="001642"/>
                </a:solidFill>
              </a:rPr>
              <a:t>The application must make I/O requests that drive the disk array efficiently</a:t>
            </a:r>
          </a:p>
        </p:txBody>
      </p:sp>
      <p:sp>
        <p:nvSpPr>
          <p:cNvPr id="21507" name="Rectangle 3"/>
          <p:cNvSpPr>
            <a:spLocks noGrp="1" noChangeArrowheads="1"/>
          </p:cNvSpPr>
          <p:nvPr>
            <p:ph type="body" idx="1"/>
          </p:nvPr>
        </p:nvSpPr>
        <p:spPr>
          <a:xfrm>
            <a:off x="214282" y="2068881"/>
            <a:ext cx="3657600" cy="717177"/>
          </a:xfrm>
          <a:solidFill>
            <a:schemeClr val="tx2">
              <a:lumMod val="90000"/>
              <a:lumOff val="10000"/>
            </a:schemeClr>
          </a:solidFill>
        </p:spPr>
        <p:txBody>
          <a:bodyPr/>
          <a:lstStyle/>
          <a:p>
            <a:r>
              <a:rPr lang="en-GB" dirty="0" smtClean="0">
                <a:effectLst>
                  <a:outerShdw blurRad="38100" dist="38100" dir="2700000" algn="tl">
                    <a:srgbClr val="000000">
                      <a:alpha val="43137"/>
                    </a:srgbClr>
                  </a:outerShdw>
                </a:effectLst>
              </a:rPr>
              <a:t>RAID 0 for High Data Transfer Capacity</a:t>
            </a:r>
            <a:endParaRPr lang="en-GB" dirty="0">
              <a:effectLst>
                <a:outerShdw blurRad="38100" dist="38100" dir="2700000" algn="tl">
                  <a:srgbClr val="000000">
                    <a:alpha val="43137"/>
                  </a:srgbClr>
                </a:outerShdw>
              </a:effectLst>
            </a:endParaRPr>
          </a:p>
        </p:txBody>
      </p:sp>
      <p:sp>
        <p:nvSpPr>
          <p:cNvPr id="5" name="Text Placeholder 4"/>
          <p:cNvSpPr>
            <a:spLocks noGrp="1"/>
          </p:cNvSpPr>
          <p:nvPr>
            <p:ph type="body" sz="quarter" idx="3"/>
          </p:nvPr>
        </p:nvSpPr>
        <p:spPr>
          <a:xfrm>
            <a:off x="4572000" y="2362200"/>
            <a:ext cx="4419600" cy="717176"/>
          </a:xfrm>
          <a:solidFill>
            <a:schemeClr val="tx2">
              <a:lumMod val="75000"/>
              <a:lumOff val="25000"/>
            </a:schemeClr>
          </a:solidFill>
        </p:spPr>
        <p:txBody>
          <a:bodyPr/>
          <a:lstStyle/>
          <a:p>
            <a:r>
              <a:rPr lang="en-US" sz="2000" dirty="0" smtClean="0">
                <a:effectLst>
                  <a:outerShdw blurRad="38100" dist="38100" dir="2700000" algn="tl">
                    <a:srgbClr val="000000">
                      <a:alpha val="43137"/>
                    </a:srgbClr>
                  </a:outerShdw>
                </a:effectLst>
              </a:rPr>
              <a:t>RAID 0 for High I/O Request Rate</a:t>
            </a:r>
            <a:endParaRPr lang="en-US" sz="2000" dirty="0">
              <a:effectLst>
                <a:outerShdw blurRad="38100" dist="38100" dir="2700000" algn="tl">
                  <a:srgbClr val="000000">
                    <a:alpha val="43137"/>
                  </a:srgbClr>
                </a:outerShdw>
              </a:effectLst>
            </a:endParaRPr>
          </a:p>
        </p:txBody>
      </p:sp>
      <p:sp>
        <p:nvSpPr>
          <p:cNvPr id="7" name="TextBox 6"/>
          <p:cNvSpPr txBox="1"/>
          <p:nvPr/>
        </p:nvSpPr>
        <p:spPr>
          <a:xfrm>
            <a:off x="71406" y="1212845"/>
            <a:ext cx="9072594" cy="787395"/>
          </a:xfrm>
          <a:prstGeom prst="rect">
            <a:avLst/>
          </a:prstGeom>
          <a:noFill/>
        </p:spPr>
        <p:txBody>
          <a:bodyPr wrap="square" rtlCol="0">
            <a:spAutoFit/>
          </a:bodyPr>
          <a:lstStyle/>
          <a:p>
            <a:pPr marL="228600" indent="-228600" eaLnBrk="1" hangingPunct="1">
              <a:spcBef>
                <a:spcPts val="1100"/>
              </a:spcBef>
              <a:buClr>
                <a:schemeClr val="accent1"/>
              </a:buClr>
              <a:buSzPct val="75000"/>
              <a:buFont typeface="Wingdings" pitchFamily="2" charset="2"/>
              <a:buChar char="n"/>
            </a:pPr>
            <a:r>
              <a:rPr lang="en-US" sz="1800" dirty="0" smtClean="0">
                <a:solidFill>
                  <a:srgbClr val="001642"/>
                </a:solidFill>
                <a:latin typeface="+mn-lt"/>
              </a:rPr>
              <a:t>Addresses the issues of request patterns of the host systemand layout of th</a:t>
            </a:r>
            <a:r>
              <a:rPr lang="en-US" sz="1800" dirty="0" smtClean="0">
                <a:solidFill>
                  <a:schemeClr val="bg1"/>
                </a:solidFill>
                <a:latin typeface="+mn-lt"/>
              </a:rPr>
              <a:t>e data</a:t>
            </a:r>
          </a:p>
          <a:p>
            <a:pPr marL="228600" indent="-228600" eaLnBrk="1" hangingPunct="1">
              <a:spcBef>
                <a:spcPts val="1100"/>
              </a:spcBef>
              <a:buClr>
                <a:schemeClr val="accent1"/>
              </a:buClr>
              <a:buSzPct val="75000"/>
              <a:buFont typeface="Wingdings" pitchFamily="2" charset="2"/>
              <a:buChar char="n"/>
            </a:pPr>
            <a:r>
              <a:rPr lang="en-US" sz="1800" dirty="0" smtClean="0">
                <a:solidFill>
                  <a:srgbClr val="001642"/>
                </a:solidFill>
                <a:latin typeface="+mn-lt"/>
              </a:rPr>
              <a:t>Impact of redundancy does not interfere </a:t>
            </a:r>
            <a:r>
              <a:rPr lang="en-US" sz="1800" smtClean="0">
                <a:solidFill>
                  <a:srgbClr val="001642"/>
                </a:solidFill>
                <a:latin typeface="+mn-lt"/>
              </a:rPr>
              <a:t>with analysis</a:t>
            </a:r>
            <a:endParaRPr lang="en-US" sz="2800" dirty="0">
              <a:solidFill>
                <a:srgbClr val="001642"/>
              </a:solidFill>
            </a:endParaRPr>
          </a:p>
        </p:txBody>
      </p:sp>
      <p:sp>
        <p:nvSpPr>
          <p:cNvPr id="9" name="Content Placeholder 5"/>
          <p:cNvSpPr txBox="1">
            <a:spLocks/>
          </p:cNvSpPr>
          <p:nvPr/>
        </p:nvSpPr>
        <p:spPr>
          <a:xfrm>
            <a:off x="4800600" y="3276600"/>
            <a:ext cx="4038600" cy="3581400"/>
          </a:xfrm>
          <a:prstGeom prst="rect">
            <a:avLst/>
          </a:prstGeom>
        </p:spPr>
        <p:txBody>
          <a:bodyPr vert="horz" lIns="91440" tIns="45720" rIns="91440" bIns="45720" rtlCol="0">
            <a:normAutofit fontScale="77500" lnSpcReduction="20000"/>
          </a:bodyPr>
          <a:lstStyle/>
          <a:p>
            <a:pPr marL="228600" marR="0" lvl="0" indent="-228600" eaLnBrk="1" fontAlgn="auto" hangingPunct="1">
              <a:lnSpc>
                <a:spcPct val="110000"/>
              </a:lnSpc>
              <a:spcBef>
                <a:spcPts val="2000"/>
              </a:spcBef>
              <a:spcAft>
                <a:spcPts val="0"/>
              </a:spcAft>
              <a:buClr>
                <a:schemeClr val="accent1"/>
              </a:buClr>
              <a:buSzPct val="75000"/>
              <a:buFont typeface="Wingdings" pitchFamily="2" charset="2"/>
              <a:buChar char="n"/>
              <a:tabLst/>
              <a:defRPr/>
            </a:pPr>
            <a:r>
              <a:rPr lang="en-US" sz="2286" dirty="0" smtClean="0">
                <a:solidFill>
                  <a:srgbClr val="001642"/>
                </a:solidFill>
                <a:latin typeface="+mn-lt"/>
              </a:rPr>
              <a:t>For an individual I/O request for a small amount of data the I/O time is dominated by the seek time and rotational latency</a:t>
            </a:r>
          </a:p>
          <a:p>
            <a:pPr marL="228600" indent="-228600" defTabSz="914400" eaLnBrk="1" fontAlgn="auto" latinLnBrk="0" hangingPunct="1">
              <a:lnSpc>
                <a:spcPct val="110000"/>
              </a:lnSpc>
              <a:spcBef>
                <a:spcPts val="2000"/>
              </a:spcBef>
              <a:spcAft>
                <a:spcPts val="0"/>
              </a:spcAft>
              <a:buClr>
                <a:schemeClr val="accent1"/>
              </a:buClr>
              <a:buSzPct val="75000"/>
              <a:buFont typeface="Wingdings" pitchFamily="2" charset="2"/>
              <a:buChar char="n"/>
            </a:pPr>
            <a:r>
              <a:rPr lang="en-US" sz="2323" dirty="0" smtClean="0">
                <a:solidFill>
                  <a:srgbClr val="001642"/>
                </a:solidFill>
                <a:latin typeface="+mn-lt"/>
              </a:rPr>
              <a:t>A disk array can provide high I/O execution rates by balancing the I/O load across multiple disks</a:t>
            </a:r>
          </a:p>
          <a:p>
            <a:pPr marL="228600" indent="-228600" eaLnBrk="1" fontAlgn="auto" hangingPunct="1">
              <a:lnSpc>
                <a:spcPct val="110000"/>
              </a:lnSpc>
              <a:spcBef>
                <a:spcPts val="2000"/>
              </a:spcBef>
              <a:spcAft>
                <a:spcPts val="0"/>
              </a:spcAft>
              <a:buClr>
                <a:schemeClr val="accent1"/>
              </a:buClr>
              <a:buSzPct val="75000"/>
              <a:buFont typeface="Wingdings" pitchFamily="2" charset="2"/>
              <a:buChar char="n"/>
            </a:pPr>
            <a:r>
              <a:rPr lang="en-US" sz="2323" dirty="0" smtClean="0">
                <a:solidFill>
                  <a:srgbClr val="001642"/>
                </a:solidFill>
                <a:latin typeface="+mn-lt"/>
              </a:rPr>
              <a:t>If the strip size is relatively large multiple waiting I/O requests can be handled in parallel, reducing the queuing time for </a:t>
            </a:r>
            <a:r>
              <a:rPr lang="en-US" sz="2323" smtClean="0">
                <a:solidFill>
                  <a:srgbClr val="001642"/>
                </a:solidFill>
                <a:latin typeface="+mn-lt"/>
              </a:rPr>
              <a:t>each request</a:t>
            </a:r>
            <a:endParaRPr lang="en-US" sz="2323" dirty="0" smtClean="0">
              <a:solidFill>
                <a:srgbClr val="001642"/>
              </a:solidFill>
              <a:latin typeface="+mn-lt"/>
            </a:endParaRPr>
          </a:p>
        </p:txBody>
      </p:sp>
      <p:pic>
        <p:nvPicPr>
          <p:cNvPr id="8195" name="Picture 3"/>
          <p:cNvPicPr>
            <a:picLocks noChangeAspect="1" noChangeArrowheads="1"/>
          </p:cNvPicPr>
          <p:nvPr/>
        </p:nvPicPr>
        <p:blipFill>
          <a:blip r:embed="rId3"/>
          <a:srcRect/>
          <a:stretch>
            <a:fillRect/>
          </a:stretch>
        </p:blipFill>
        <p:spPr bwMode="auto">
          <a:xfrm>
            <a:off x="5786446" y="178900"/>
            <a:ext cx="2124606" cy="103721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52"/>
            <a:ext cx="3228972" cy="685784"/>
          </a:xfrm>
        </p:spPr>
        <p:txBody>
          <a:bodyPr/>
          <a:lstStyle/>
          <a:p>
            <a:r>
              <a:rPr lang="en-US" smtClean="0">
                <a:effectLst>
                  <a:outerShdw blurRad="38100" dist="38100" dir="2700000" algn="tl">
                    <a:srgbClr val="000000">
                      <a:alpha val="43137"/>
                    </a:srgbClr>
                  </a:outerShdw>
                </a:effectLst>
              </a:rPr>
              <a:t>RAID Level </a:t>
            </a:r>
            <a:r>
              <a:rPr lang="en-US" dirty="0" smtClean="0">
                <a:effectLst>
                  <a:outerShdw blurRad="38100" dist="38100" dir="2700000" algn="tl">
                    <a:srgbClr val="000000">
                      <a:alpha val="43137"/>
                    </a:srgbClr>
                  </a:outerShdw>
                </a:effectLst>
              </a:rPr>
              <a:t>1</a:t>
            </a:r>
            <a:endParaRPr lang="en-US" dirty="0">
              <a:effectLst>
                <a:outerShdw blurRad="38100" dist="38100" dir="2700000" algn="tl">
                  <a:srgbClr val="000000">
                    <a:alpha val="43137"/>
                  </a:srgbClr>
                </a:outerShdw>
              </a:effectLst>
            </a:endParaRPr>
          </a:p>
        </p:txBody>
      </p:sp>
      <p:sp>
        <p:nvSpPr>
          <p:cNvPr id="9" name="Content Placeholder 8"/>
          <p:cNvSpPr>
            <a:spLocks noGrp="1"/>
          </p:cNvSpPr>
          <p:nvPr>
            <p:ph sz="half" idx="2"/>
          </p:nvPr>
        </p:nvSpPr>
        <p:spPr>
          <a:xfrm>
            <a:off x="142844" y="1643050"/>
            <a:ext cx="4000528" cy="3953435"/>
          </a:xfrm>
        </p:spPr>
        <p:txBody>
          <a:bodyPr>
            <a:noAutofit/>
          </a:bodyPr>
          <a:lstStyle/>
          <a:p>
            <a:r>
              <a:rPr lang="en-US" dirty="0" smtClean="0">
                <a:solidFill>
                  <a:srgbClr val="001642"/>
                </a:solidFill>
              </a:rPr>
              <a:t>Differs from RAID levels 2 through 6 in the way in which redundancy is achieved</a:t>
            </a:r>
          </a:p>
          <a:p>
            <a:r>
              <a:rPr lang="en-US" dirty="0" smtClean="0">
                <a:solidFill>
                  <a:srgbClr val="001642"/>
                </a:solidFill>
              </a:rPr>
              <a:t>Redundancy is achieved by the simple expedient of duplicating all the data</a:t>
            </a:r>
          </a:p>
          <a:p>
            <a:r>
              <a:rPr lang="en-US" dirty="0" smtClean="0">
                <a:solidFill>
                  <a:srgbClr val="001642"/>
                </a:solidFill>
              </a:rPr>
              <a:t>Data striping is used but each logical strip is mapped to two separate physical disks so that every disk in the array has a mirror disk that contains the same data</a:t>
            </a:r>
          </a:p>
          <a:p>
            <a:r>
              <a:rPr lang="en-US" dirty="0" smtClean="0">
                <a:solidFill>
                  <a:srgbClr val="001642"/>
                </a:solidFill>
              </a:rPr>
              <a:t>RAID 1 can also be implemented without data striping, although this is less common</a:t>
            </a:r>
            <a:endParaRPr lang="en-US" dirty="0">
              <a:solidFill>
                <a:srgbClr val="001642"/>
              </a:solidFill>
            </a:endParaRPr>
          </a:p>
        </p:txBody>
      </p:sp>
      <p:sp>
        <p:nvSpPr>
          <p:cNvPr id="11" name="Content Placeholder 10"/>
          <p:cNvSpPr>
            <a:spLocks noGrp="1"/>
          </p:cNvSpPr>
          <p:nvPr>
            <p:ph sz="quarter" idx="4"/>
          </p:nvPr>
        </p:nvSpPr>
        <p:spPr>
          <a:xfrm>
            <a:off x="4419600" y="2323561"/>
            <a:ext cx="4367242" cy="4105835"/>
          </a:xfrm>
        </p:spPr>
        <p:txBody>
          <a:bodyPr>
            <a:noAutofit/>
          </a:bodyPr>
          <a:lstStyle/>
          <a:p>
            <a:r>
              <a:rPr lang="en-US" dirty="0" smtClean="0">
                <a:solidFill>
                  <a:srgbClr val="001642"/>
                </a:solidFill>
              </a:rPr>
              <a:t>A read request can be serviced by either of the two disks that contains the requested data</a:t>
            </a:r>
          </a:p>
          <a:p>
            <a:r>
              <a:rPr lang="en-US" dirty="0" smtClean="0">
                <a:solidFill>
                  <a:srgbClr val="001642"/>
                </a:solidFill>
              </a:rPr>
              <a:t>There is no “write penalty”</a:t>
            </a:r>
          </a:p>
          <a:p>
            <a:r>
              <a:rPr lang="en-US" dirty="0" smtClean="0">
                <a:solidFill>
                  <a:srgbClr val="001642"/>
                </a:solidFill>
              </a:rPr>
              <a:t>Recovery from a failure is simple, when a drive fails the data can be accessed from the second drive</a:t>
            </a:r>
          </a:p>
          <a:p>
            <a:r>
              <a:rPr lang="en-US" dirty="0" smtClean="0">
                <a:solidFill>
                  <a:srgbClr val="001642"/>
                </a:solidFill>
              </a:rPr>
              <a:t>Provides real-time copy of all data</a:t>
            </a:r>
          </a:p>
          <a:p>
            <a:r>
              <a:rPr lang="en-US" dirty="0" smtClean="0">
                <a:solidFill>
                  <a:srgbClr val="001642"/>
                </a:solidFill>
              </a:rPr>
              <a:t>Can achieve high I/O request rates if the bulk of the requests are reads</a:t>
            </a:r>
          </a:p>
          <a:p>
            <a:r>
              <a:rPr lang="en-US" dirty="0" smtClean="0">
                <a:solidFill>
                  <a:srgbClr val="001642"/>
                </a:solidFill>
              </a:rPr>
              <a:t>Principal disadvantage is the cost</a:t>
            </a:r>
          </a:p>
        </p:txBody>
      </p:sp>
      <p:sp>
        <p:nvSpPr>
          <p:cNvPr id="8" name="Text Placeholder 7"/>
          <p:cNvSpPr>
            <a:spLocks noGrp="1"/>
          </p:cNvSpPr>
          <p:nvPr>
            <p:ph type="body" idx="1"/>
          </p:nvPr>
        </p:nvSpPr>
        <p:spPr>
          <a:xfrm>
            <a:off x="214282" y="1159236"/>
            <a:ext cx="3657600" cy="412376"/>
          </a:xfrm>
        </p:spPr>
        <p:txBody>
          <a:bodyPr/>
          <a:lstStyle/>
          <a:p>
            <a:r>
              <a:rPr lang="en-US" sz="2000" b="1" dirty="0" smtClean="0"/>
              <a:t>Characteristics</a:t>
            </a:r>
            <a:endParaRPr lang="en-US" sz="2000" b="1" dirty="0"/>
          </a:p>
        </p:txBody>
      </p:sp>
      <p:sp>
        <p:nvSpPr>
          <p:cNvPr id="10" name="Text Placeholder 9"/>
          <p:cNvSpPr>
            <a:spLocks noGrp="1"/>
          </p:cNvSpPr>
          <p:nvPr>
            <p:ph type="body" sz="quarter" idx="3"/>
          </p:nvPr>
        </p:nvSpPr>
        <p:spPr>
          <a:xfrm>
            <a:off x="4500562" y="1857364"/>
            <a:ext cx="4071966" cy="412376"/>
          </a:xfrm>
        </p:spPr>
        <p:txBody>
          <a:bodyPr/>
          <a:lstStyle/>
          <a:p>
            <a:r>
              <a:rPr lang="en-US" b="1" dirty="0" smtClean="0"/>
              <a:t>Positive Aspects</a:t>
            </a:r>
            <a:endParaRPr lang="en-US" b="1" dirty="0"/>
          </a:p>
        </p:txBody>
      </p:sp>
      <p:pic>
        <p:nvPicPr>
          <p:cNvPr id="9218" name="Picture 2"/>
          <p:cNvPicPr>
            <a:picLocks noChangeAspect="1" noChangeArrowheads="1"/>
          </p:cNvPicPr>
          <p:nvPr/>
        </p:nvPicPr>
        <p:blipFill>
          <a:blip r:embed="rId3"/>
          <a:srcRect/>
          <a:stretch>
            <a:fillRect/>
          </a:stretch>
        </p:blipFill>
        <p:spPr bwMode="auto">
          <a:xfrm>
            <a:off x="4572000" y="87754"/>
            <a:ext cx="3429024" cy="84091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76210"/>
            <a:ext cx="2881306" cy="681022"/>
          </a:xfrm>
        </p:spPr>
        <p:txBody>
          <a:bodyPr/>
          <a:lstStyle/>
          <a:p>
            <a:r>
              <a:rPr lang="en-US" smtClean="0">
                <a:effectLst>
                  <a:outerShdw blurRad="38100" dist="38100" dir="2700000" algn="tl">
                    <a:srgbClr val="000000">
                      <a:alpha val="43137"/>
                    </a:srgbClr>
                  </a:outerShdw>
                </a:effectLst>
              </a:rPr>
              <a:t>RAID Level </a:t>
            </a:r>
            <a:r>
              <a:rPr lang="en-US" dirty="0" smtClean="0">
                <a:effectLst>
                  <a:outerShdw blurRad="38100" dist="38100" dir="2700000" algn="tl">
                    <a:srgbClr val="000000">
                      <a:alpha val="43137"/>
                    </a:srgbClr>
                  </a:outerShdw>
                </a:effectLst>
              </a:rPr>
              <a:t>2</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sz="half" idx="2"/>
          </p:nvPr>
        </p:nvSpPr>
        <p:spPr>
          <a:xfrm>
            <a:off x="214282" y="2000240"/>
            <a:ext cx="3657600" cy="3953435"/>
          </a:xfrm>
        </p:spPr>
        <p:txBody>
          <a:bodyPr>
            <a:noAutofit/>
          </a:bodyPr>
          <a:lstStyle/>
          <a:p>
            <a:r>
              <a:rPr lang="en-US" dirty="0" smtClean="0">
                <a:solidFill>
                  <a:srgbClr val="001642"/>
                </a:solidFill>
              </a:rPr>
              <a:t>Makes use of a parallel access technique</a:t>
            </a:r>
          </a:p>
          <a:p>
            <a:r>
              <a:rPr lang="en-US" dirty="0" smtClean="0">
                <a:solidFill>
                  <a:srgbClr val="001642"/>
                </a:solidFill>
              </a:rPr>
              <a:t>In a parallel access array all member disks participate in the execution of every I/O request</a:t>
            </a:r>
          </a:p>
          <a:p>
            <a:r>
              <a:rPr lang="en-US" dirty="0" smtClean="0">
                <a:solidFill>
                  <a:srgbClr val="001642"/>
                </a:solidFill>
              </a:rPr>
              <a:t>Spindles of the individual drives are synchronized so that each disk head is in the same position on each disk at any given time</a:t>
            </a:r>
          </a:p>
          <a:p>
            <a:r>
              <a:rPr lang="en-US" dirty="0" smtClean="0">
                <a:solidFill>
                  <a:srgbClr val="001642"/>
                </a:solidFill>
              </a:rPr>
              <a:t>Data striping is used</a:t>
            </a:r>
          </a:p>
          <a:p>
            <a:pPr lvl="1"/>
            <a:r>
              <a:rPr lang="en-US" sz="1600" dirty="0" smtClean="0">
                <a:solidFill>
                  <a:srgbClr val="001642"/>
                </a:solidFill>
              </a:rPr>
              <a:t>Strips are very small, often as small as a single byte or word</a:t>
            </a:r>
          </a:p>
          <a:p>
            <a:endParaRPr lang="en-US" dirty="0">
              <a:solidFill>
                <a:srgbClr val="001642"/>
              </a:solidFill>
            </a:endParaRPr>
          </a:p>
        </p:txBody>
      </p:sp>
      <p:sp>
        <p:nvSpPr>
          <p:cNvPr id="4" name="Content Placeholder 3"/>
          <p:cNvSpPr>
            <a:spLocks noGrp="1"/>
          </p:cNvSpPr>
          <p:nvPr>
            <p:ph sz="quarter" idx="4"/>
          </p:nvPr>
        </p:nvSpPr>
        <p:spPr>
          <a:xfrm>
            <a:off x="4357686" y="2109247"/>
            <a:ext cx="4572032" cy="4105835"/>
          </a:xfrm>
        </p:spPr>
        <p:txBody>
          <a:bodyPr>
            <a:noAutofit/>
          </a:bodyPr>
          <a:lstStyle/>
          <a:p>
            <a:r>
              <a:rPr lang="en-US" dirty="0" smtClean="0">
                <a:solidFill>
                  <a:srgbClr val="001642"/>
                </a:solidFill>
              </a:rPr>
              <a:t>An error-correcting code is calculated across corresponding bits on each data disk and the bits of the code are stored in the corresponding bit positions on multiple parity disks</a:t>
            </a:r>
          </a:p>
          <a:p>
            <a:r>
              <a:rPr lang="en-US" dirty="0" smtClean="0">
                <a:solidFill>
                  <a:srgbClr val="001642"/>
                </a:solidFill>
              </a:rPr>
              <a:t>Typically a Hamming code is used, which is able to correct single-bit errors and detect double-bit errors</a:t>
            </a:r>
          </a:p>
          <a:p>
            <a:r>
              <a:rPr lang="en-US" dirty="0" smtClean="0">
                <a:solidFill>
                  <a:srgbClr val="001642"/>
                </a:solidFill>
              </a:rPr>
              <a:t>The number of redundant disks is proportional to the log of the number of data disks</a:t>
            </a:r>
          </a:p>
          <a:p>
            <a:r>
              <a:rPr lang="en-US" dirty="0" smtClean="0">
                <a:solidFill>
                  <a:srgbClr val="001642"/>
                </a:solidFill>
              </a:rPr>
              <a:t>Would only be an effective choice in an environment in which many disk errors occur</a:t>
            </a:r>
          </a:p>
        </p:txBody>
      </p:sp>
      <p:sp>
        <p:nvSpPr>
          <p:cNvPr id="5" name="Text Placeholder 4"/>
          <p:cNvSpPr>
            <a:spLocks noGrp="1"/>
          </p:cNvSpPr>
          <p:nvPr>
            <p:ph type="body" idx="1"/>
          </p:nvPr>
        </p:nvSpPr>
        <p:spPr>
          <a:xfrm>
            <a:off x="214282" y="1428736"/>
            <a:ext cx="3657600" cy="488576"/>
          </a:xfrm>
        </p:spPr>
        <p:txBody>
          <a:bodyPr/>
          <a:lstStyle/>
          <a:p>
            <a:r>
              <a:rPr lang="en-US" b="1" dirty="0" smtClean="0"/>
              <a:t>Characteristics</a:t>
            </a:r>
          </a:p>
        </p:txBody>
      </p:sp>
      <p:sp>
        <p:nvSpPr>
          <p:cNvPr id="6" name="Text Placeholder 5"/>
          <p:cNvSpPr>
            <a:spLocks noGrp="1"/>
          </p:cNvSpPr>
          <p:nvPr>
            <p:ph type="body" sz="quarter" idx="3"/>
          </p:nvPr>
        </p:nvSpPr>
        <p:spPr>
          <a:xfrm>
            <a:off x="4429124" y="1500174"/>
            <a:ext cx="3657600" cy="488576"/>
          </a:xfrm>
        </p:spPr>
        <p:txBody>
          <a:bodyPr/>
          <a:lstStyle/>
          <a:p>
            <a:r>
              <a:rPr lang="en-US" b="1" dirty="0" smtClean="0"/>
              <a:t>    Performance</a:t>
            </a:r>
            <a:endParaRPr lang="en-US" b="1" dirty="0"/>
          </a:p>
        </p:txBody>
      </p:sp>
      <p:pic>
        <p:nvPicPr>
          <p:cNvPr id="10242" name="Picture 2"/>
          <p:cNvPicPr>
            <a:picLocks noChangeAspect="1" noChangeArrowheads="1"/>
          </p:cNvPicPr>
          <p:nvPr/>
        </p:nvPicPr>
        <p:blipFill>
          <a:blip r:embed="rId3"/>
          <a:srcRect/>
          <a:stretch>
            <a:fillRect/>
          </a:stretch>
        </p:blipFill>
        <p:spPr bwMode="auto">
          <a:xfrm>
            <a:off x="3571868" y="157896"/>
            <a:ext cx="4286280" cy="119940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3000396" cy="685784"/>
          </a:xfrm>
        </p:spPr>
        <p:txBody>
          <a:bodyPr/>
          <a:lstStyle/>
          <a:p>
            <a:r>
              <a:rPr lang="en-US" smtClean="0">
                <a:effectLst>
                  <a:outerShdw blurRad="38100" dist="38100" dir="2700000" algn="tl">
                    <a:srgbClr val="000000">
                      <a:alpha val="43137"/>
                    </a:srgbClr>
                  </a:outerShdw>
                </a:effectLst>
              </a:rPr>
              <a:t>RAID Level </a:t>
            </a:r>
            <a:r>
              <a:rPr lang="en-US" dirty="0" smtClean="0">
                <a:effectLst>
                  <a:outerShdw blurRad="38100" dist="38100" dir="2700000" algn="tl">
                    <a:srgbClr val="000000">
                      <a:alpha val="43137"/>
                    </a:srgbClr>
                  </a:outerShdw>
                </a:effectLst>
              </a:rPr>
              <a:t>3</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sz="half" idx="2"/>
          </p:nvPr>
        </p:nvSpPr>
        <p:spPr>
          <a:xfrm>
            <a:off x="357158" y="1928802"/>
            <a:ext cx="3357586" cy="4357718"/>
          </a:xfrm>
        </p:spPr>
        <p:txBody>
          <a:bodyPr>
            <a:noAutofit/>
          </a:bodyPr>
          <a:lstStyle/>
          <a:p>
            <a:r>
              <a:rPr lang="en-US" dirty="0" smtClean="0">
                <a:solidFill>
                  <a:srgbClr val="001642"/>
                </a:solidFill>
              </a:rPr>
              <a:t>Requires only a single redundant disk, no matter how large the disk array</a:t>
            </a:r>
          </a:p>
          <a:p>
            <a:r>
              <a:rPr lang="en-US" dirty="0" smtClean="0">
                <a:solidFill>
                  <a:srgbClr val="001642"/>
                </a:solidFill>
              </a:rPr>
              <a:t>Employs parallel access, with data distributed in small strips</a:t>
            </a:r>
          </a:p>
          <a:p>
            <a:r>
              <a:rPr lang="en-US" dirty="0" smtClean="0">
                <a:solidFill>
                  <a:srgbClr val="001642"/>
                </a:solidFill>
              </a:rPr>
              <a:t>Instead of an error correcting code, a simple parity bit is computed for the set of individual bits in the same position on all of the data disks</a:t>
            </a:r>
          </a:p>
          <a:p>
            <a:r>
              <a:rPr lang="en-US" dirty="0" smtClean="0">
                <a:solidFill>
                  <a:srgbClr val="001642"/>
                </a:solidFill>
              </a:rPr>
              <a:t>Can achieve very high data transfer rates</a:t>
            </a:r>
            <a:endParaRPr lang="en-US" dirty="0">
              <a:solidFill>
                <a:srgbClr val="001642"/>
              </a:solidFill>
            </a:endParaRPr>
          </a:p>
        </p:txBody>
      </p:sp>
      <p:sp>
        <p:nvSpPr>
          <p:cNvPr id="4" name="Content Placeholder 3"/>
          <p:cNvSpPr>
            <a:spLocks noGrp="1"/>
          </p:cNvSpPr>
          <p:nvPr>
            <p:ph sz="quarter" idx="4"/>
          </p:nvPr>
        </p:nvSpPr>
        <p:spPr>
          <a:xfrm>
            <a:off x="3714744" y="1500174"/>
            <a:ext cx="5143536" cy="4105835"/>
          </a:xfrm>
        </p:spPr>
        <p:txBody>
          <a:bodyPr>
            <a:noAutofit/>
          </a:bodyPr>
          <a:lstStyle/>
          <a:p>
            <a:r>
              <a:rPr lang="en-US" dirty="0" smtClean="0">
                <a:solidFill>
                  <a:srgbClr val="001642"/>
                </a:solidFill>
              </a:rPr>
              <a:t>In the event of a drive failure, the parity </a:t>
            </a:r>
            <a:r>
              <a:rPr lang="en-US" dirty="0" smtClean="0">
                <a:solidFill>
                  <a:schemeClr val="bg1"/>
                </a:solidFill>
              </a:rPr>
              <a:t>drive </a:t>
            </a:r>
            <a:r>
              <a:rPr lang="en-US" dirty="0" smtClean="0">
                <a:solidFill>
                  <a:srgbClr val="001642"/>
                </a:solidFill>
              </a:rPr>
              <a:t>is accessed and data is reconstructed from the remaining devices</a:t>
            </a:r>
          </a:p>
          <a:p>
            <a:r>
              <a:rPr lang="en-US" dirty="0" smtClean="0">
                <a:solidFill>
                  <a:srgbClr val="001642"/>
                </a:solidFill>
              </a:rPr>
              <a:t>Once the failed drive is replaced, the missing data can be restored on the new drive and operation resumed</a:t>
            </a:r>
          </a:p>
          <a:p>
            <a:r>
              <a:rPr lang="en-US" dirty="0" smtClean="0">
                <a:solidFill>
                  <a:srgbClr val="001642"/>
                </a:solidFill>
              </a:rPr>
              <a:t>In the event of a disk failure, all of the data are still available in what is referred to as </a:t>
            </a:r>
            <a:r>
              <a:rPr lang="en-US" i="1" dirty="0" smtClean="0">
                <a:solidFill>
                  <a:srgbClr val="001642"/>
                </a:solidFill>
              </a:rPr>
              <a:t>reduced mode</a:t>
            </a:r>
          </a:p>
          <a:p>
            <a:r>
              <a:rPr lang="en-US" dirty="0" smtClean="0">
                <a:solidFill>
                  <a:srgbClr val="001642"/>
                </a:solidFill>
              </a:rPr>
              <a:t>Return to full operation requires that the failed disk be replaced and the entire contents of the failed disk be regenerated on the new disk</a:t>
            </a:r>
          </a:p>
          <a:p>
            <a:r>
              <a:rPr lang="en-US" dirty="0" smtClean="0">
                <a:solidFill>
                  <a:srgbClr val="001642"/>
                </a:solidFill>
              </a:rPr>
              <a:t>In a transaction-oriented environment performance suffers</a:t>
            </a:r>
            <a:endParaRPr lang="en-US" dirty="0">
              <a:solidFill>
                <a:srgbClr val="001642"/>
              </a:solidFill>
            </a:endParaRPr>
          </a:p>
        </p:txBody>
      </p:sp>
      <p:sp>
        <p:nvSpPr>
          <p:cNvPr id="5" name="Text Placeholder 4"/>
          <p:cNvSpPr>
            <a:spLocks noGrp="1"/>
          </p:cNvSpPr>
          <p:nvPr>
            <p:ph type="body" idx="1"/>
          </p:nvPr>
        </p:nvSpPr>
        <p:spPr>
          <a:xfrm>
            <a:off x="497541" y="1391759"/>
            <a:ext cx="2860013" cy="322729"/>
          </a:xfrm>
        </p:spPr>
        <p:txBody>
          <a:bodyPr/>
          <a:lstStyle/>
          <a:p>
            <a:r>
              <a:rPr lang="en-US" b="1" dirty="0" smtClean="0"/>
              <a:t>Redundancy</a:t>
            </a:r>
            <a:endParaRPr lang="en-US" b="1" dirty="0"/>
          </a:p>
        </p:txBody>
      </p:sp>
      <p:sp>
        <p:nvSpPr>
          <p:cNvPr id="6" name="Text Placeholder 5"/>
          <p:cNvSpPr>
            <a:spLocks noGrp="1"/>
          </p:cNvSpPr>
          <p:nvPr>
            <p:ph type="body" sz="quarter" idx="3"/>
          </p:nvPr>
        </p:nvSpPr>
        <p:spPr>
          <a:xfrm>
            <a:off x="3786182" y="1214422"/>
            <a:ext cx="4214842" cy="322729"/>
          </a:xfrm>
        </p:spPr>
        <p:txBody>
          <a:bodyPr/>
          <a:lstStyle/>
          <a:p>
            <a:r>
              <a:rPr lang="en-US" b="1" dirty="0" smtClean="0"/>
              <a:t>Performance</a:t>
            </a:r>
          </a:p>
        </p:txBody>
      </p:sp>
      <p:pic>
        <p:nvPicPr>
          <p:cNvPr id="11266" name="Picture 2"/>
          <p:cNvPicPr>
            <a:picLocks noChangeAspect="1" noChangeArrowheads="1"/>
          </p:cNvPicPr>
          <p:nvPr/>
        </p:nvPicPr>
        <p:blipFill>
          <a:blip r:embed="rId3"/>
          <a:srcRect/>
          <a:stretch>
            <a:fillRect/>
          </a:stretch>
        </p:blipFill>
        <p:spPr bwMode="auto">
          <a:xfrm>
            <a:off x="4610074" y="127259"/>
            <a:ext cx="2533694" cy="99032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a:p>
        </p:txBody>
      </p:sp>
      <p:sp>
        <p:nvSpPr>
          <p:cNvPr id="3" name="Content Placeholder 2"/>
          <p:cNvSpPr>
            <a:spLocks noGrp="1"/>
          </p:cNvSpPr>
          <p:nvPr>
            <p:ph idx="1"/>
          </p:nvPr>
        </p:nvSpPr>
        <p:spPr/>
        <p:txBody>
          <a:bodyPr>
            <a:normAutofit/>
          </a:bodyPr>
          <a:lstStyle/>
          <a:p>
            <a:r>
              <a:rPr lang="en-US" sz="2800" smtClean="0">
                <a:solidFill>
                  <a:srgbClr val="002060"/>
                </a:solidFill>
              </a:rPr>
              <a:t>6.1 Magnetic Disk</a:t>
            </a:r>
          </a:p>
          <a:p>
            <a:r>
              <a:rPr lang="en-US" sz="2800" smtClean="0">
                <a:solidFill>
                  <a:srgbClr val="002060"/>
                </a:solidFill>
              </a:rPr>
              <a:t>6.2 Raid </a:t>
            </a:r>
          </a:p>
          <a:p>
            <a:r>
              <a:rPr lang="en-US" sz="2800" smtClean="0">
                <a:solidFill>
                  <a:srgbClr val="002060"/>
                </a:solidFill>
              </a:rPr>
              <a:t>6.3 Solid State Drives</a:t>
            </a:r>
          </a:p>
          <a:p>
            <a:r>
              <a:rPr lang="en-US" sz="2800" smtClean="0">
                <a:solidFill>
                  <a:srgbClr val="002060"/>
                </a:solidFill>
              </a:rPr>
              <a:t>6.4 Optical Memory</a:t>
            </a:r>
          </a:p>
          <a:p>
            <a:r>
              <a:rPr lang="en-US" sz="2800" smtClean="0">
                <a:solidFill>
                  <a:srgbClr val="002060"/>
                </a:solidFill>
              </a:rPr>
              <a:t>6.5 Magnetic Tape</a:t>
            </a:r>
            <a:endParaRPr lang="en-US" sz="2800">
              <a:solidFill>
                <a:srgbClr val="002060"/>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3381372" cy="609584"/>
          </a:xfrm>
        </p:spPr>
        <p:txBody>
          <a:bodyPr/>
          <a:lstStyle/>
          <a:p>
            <a:r>
              <a:rPr lang="en-US" smtClean="0">
                <a:effectLst>
                  <a:outerShdw blurRad="38100" dist="38100" dir="2700000" algn="tl">
                    <a:srgbClr val="000000">
                      <a:alpha val="43137"/>
                    </a:srgbClr>
                  </a:outerShdw>
                </a:effectLst>
              </a:rPr>
              <a:t>RAID Level </a:t>
            </a:r>
            <a:r>
              <a:rPr lang="en-US" dirty="0" smtClean="0">
                <a:effectLst>
                  <a:outerShdw blurRad="38100" dist="38100" dir="2700000" algn="tl">
                    <a:srgbClr val="000000">
                      <a:alpha val="43137"/>
                    </a:srgbClr>
                  </a:outerShdw>
                </a:effectLst>
              </a:rPr>
              <a:t>4</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sz="half" idx="2"/>
          </p:nvPr>
        </p:nvSpPr>
        <p:spPr>
          <a:xfrm>
            <a:off x="214282" y="1877250"/>
            <a:ext cx="4572032" cy="4766459"/>
          </a:xfrm>
        </p:spPr>
        <p:txBody>
          <a:bodyPr>
            <a:noAutofit/>
          </a:bodyPr>
          <a:lstStyle/>
          <a:p>
            <a:r>
              <a:rPr lang="en-US" sz="2000" dirty="0" smtClean="0">
                <a:solidFill>
                  <a:srgbClr val="001642"/>
                </a:solidFill>
              </a:rPr>
              <a:t>Makes use of an independent access technique</a:t>
            </a:r>
          </a:p>
          <a:p>
            <a:pPr lvl="1"/>
            <a:r>
              <a:rPr lang="en-US" sz="2000" dirty="0" smtClean="0">
                <a:solidFill>
                  <a:srgbClr val="001642"/>
                </a:solidFill>
              </a:rPr>
              <a:t>In an independent access array, each member disk operates independently so that separate I/O requests can be satisfied in parallel</a:t>
            </a:r>
          </a:p>
          <a:p>
            <a:r>
              <a:rPr lang="en-US" sz="2000" dirty="0" smtClean="0">
                <a:solidFill>
                  <a:srgbClr val="001642"/>
                </a:solidFill>
              </a:rPr>
              <a:t>Data striping is used</a:t>
            </a:r>
          </a:p>
          <a:p>
            <a:pPr lvl="1"/>
            <a:r>
              <a:rPr lang="en-US" sz="2000" dirty="0" smtClean="0">
                <a:solidFill>
                  <a:srgbClr val="001642"/>
                </a:solidFill>
              </a:rPr>
              <a:t>Strips are relatively large</a:t>
            </a:r>
          </a:p>
          <a:p>
            <a:pPr marL="228600" lvl="1">
              <a:spcBef>
                <a:spcPts val="2000"/>
              </a:spcBef>
              <a:buClr>
                <a:schemeClr val="accent1"/>
              </a:buClr>
            </a:pPr>
            <a:r>
              <a:rPr lang="en-US" sz="2000" dirty="0" smtClean="0">
                <a:solidFill>
                  <a:srgbClr val="001642"/>
                </a:solidFill>
              </a:rPr>
              <a:t>To calculate the new parity the array management software must read the old user strip and the old parity strip</a:t>
            </a:r>
          </a:p>
          <a:p>
            <a:pPr lvl="1"/>
            <a:endParaRPr lang="en-US" sz="2000" dirty="0" smtClean="0">
              <a:solidFill>
                <a:srgbClr val="001642"/>
              </a:solidFill>
            </a:endParaRPr>
          </a:p>
        </p:txBody>
      </p:sp>
      <p:sp>
        <p:nvSpPr>
          <p:cNvPr id="4" name="Content Placeholder 3"/>
          <p:cNvSpPr>
            <a:spLocks noGrp="1"/>
          </p:cNvSpPr>
          <p:nvPr>
            <p:ph sz="quarter" idx="4"/>
          </p:nvPr>
        </p:nvSpPr>
        <p:spPr>
          <a:xfrm>
            <a:off x="5072066" y="2571744"/>
            <a:ext cx="3753522" cy="3810000"/>
          </a:xfrm>
        </p:spPr>
        <p:txBody>
          <a:bodyPr>
            <a:noAutofit/>
          </a:bodyPr>
          <a:lstStyle/>
          <a:p>
            <a:r>
              <a:rPr lang="en-US" sz="2000" dirty="0" smtClean="0">
                <a:solidFill>
                  <a:srgbClr val="001642"/>
                </a:solidFill>
              </a:rPr>
              <a:t>Involves a write penalty when an I/O write request of small size is performed</a:t>
            </a:r>
          </a:p>
          <a:p>
            <a:r>
              <a:rPr lang="en-US" sz="2000" dirty="0" smtClean="0">
                <a:solidFill>
                  <a:srgbClr val="001642"/>
                </a:solidFill>
              </a:rPr>
              <a:t>Each time a write occurs the array management software must update the user data the corresponding parity bits</a:t>
            </a:r>
          </a:p>
          <a:p>
            <a:r>
              <a:rPr lang="en-US" sz="2000" dirty="0" smtClean="0">
                <a:solidFill>
                  <a:srgbClr val="001642"/>
                </a:solidFill>
              </a:rPr>
              <a:t>Thus each strip write involves two reads and two writes</a:t>
            </a:r>
          </a:p>
        </p:txBody>
      </p:sp>
      <p:sp>
        <p:nvSpPr>
          <p:cNvPr id="5" name="Text Placeholder 4"/>
          <p:cNvSpPr>
            <a:spLocks noGrp="1"/>
          </p:cNvSpPr>
          <p:nvPr>
            <p:ph type="body" idx="1"/>
          </p:nvPr>
        </p:nvSpPr>
        <p:spPr>
          <a:xfrm>
            <a:off x="285720" y="1463197"/>
            <a:ext cx="4286280" cy="322729"/>
          </a:xfrm>
        </p:spPr>
        <p:txBody>
          <a:bodyPr/>
          <a:lstStyle/>
          <a:p>
            <a:r>
              <a:rPr lang="en-US" b="1" dirty="0" smtClean="0"/>
              <a:t> Characteristics</a:t>
            </a:r>
            <a:endParaRPr lang="en-US" b="1" dirty="0"/>
          </a:p>
        </p:txBody>
      </p:sp>
      <p:sp>
        <p:nvSpPr>
          <p:cNvPr id="6" name="Text Placeholder 5"/>
          <p:cNvSpPr>
            <a:spLocks noGrp="1"/>
          </p:cNvSpPr>
          <p:nvPr>
            <p:ph type="body" sz="quarter" idx="3"/>
          </p:nvPr>
        </p:nvSpPr>
        <p:spPr>
          <a:xfrm>
            <a:off x="5143504" y="2143116"/>
            <a:ext cx="3657600" cy="322729"/>
          </a:xfrm>
        </p:spPr>
        <p:txBody>
          <a:bodyPr/>
          <a:lstStyle/>
          <a:p>
            <a:r>
              <a:rPr lang="en-US" b="1" dirty="0" smtClean="0"/>
              <a:t> Performance</a:t>
            </a:r>
            <a:endParaRPr lang="en-US" b="1" dirty="0"/>
          </a:p>
        </p:txBody>
      </p:sp>
      <p:pic>
        <p:nvPicPr>
          <p:cNvPr id="12290" name="Picture 2"/>
          <p:cNvPicPr>
            <a:picLocks noChangeAspect="1" noChangeArrowheads="1"/>
          </p:cNvPicPr>
          <p:nvPr/>
        </p:nvPicPr>
        <p:blipFill>
          <a:blip r:embed="rId3"/>
          <a:srcRect/>
          <a:stretch>
            <a:fillRect/>
          </a:stretch>
        </p:blipFill>
        <p:spPr bwMode="auto">
          <a:xfrm>
            <a:off x="4357686" y="71414"/>
            <a:ext cx="2895594" cy="112443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a:xfrm>
            <a:off x="571472" y="71414"/>
            <a:ext cx="3271838" cy="681022"/>
          </a:xfrm>
        </p:spPr>
        <p:txBody>
          <a:bodyPr/>
          <a:lstStyle/>
          <a:p>
            <a:r>
              <a:rPr lang="en-GB" dirty="0">
                <a:effectLst>
                  <a:outerShdw blurRad="38100" dist="38100" dir="2700000" algn="tl">
                    <a:srgbClr val="000000">
                      <a:alpha val="43137"/>
                    </a:srgbClr>
                  </a:outerShdw>
                </a:effectLst>
              </a:rPr>
              <a:t>RAID</a:t>
            </a:r>
            <a:r>
              <a:rPr lang="en-GB" dirty="0" smtClean="0">
                <a:effectLst>
                  <a:outerShdw blurRad="38100" dist="38100" dir="2700000" algn="tl">
                    <a:srgbClr val="000000">
                      <a:alpha val="43137"/>
                    </a:srgbClr>
                  </a:outerShdw>
                </a:effectLst>
              </a:rPr>
              <a:t> Level 5</a:t>
            </a:r>
            <a:endParaRPr lang="en-GB" dirty="0">
              <a:effectLst>
                <a:outerShdw blurRad="38100" dist="38100" dir="2700000" algn="tl">
                  <a:srgbClr val="000000">
                    <a:alpha val="43137"/>
                  </a:srgbClr>
                </a:outerShdw>
              </a:effectLst>
            </a:endParaRPr>
          </a:p>
        </p:txBody>
      </p:sp>
      <p:sp>
        <p:nvSpPr>
          <p:cNvPr id="26629" name="Rectangle 5"/>
          <p:cNvSpPr>
            <a:spLocks noGrp="1" noChangeArrowheads="1"/>
          </p:cNvSpPr>
          <p:nvPr>
            <p:ph sz="half" idx="2"/>
          </p:nvPr>
        </p:nvSpPr>
        <p:spPr>
          <a:xfrm>
            <a:off x="497541" y="2514600"/>
            <a:ext cx="3657600" cy="4038600"/>
          </a:xfrm>
        </p:spPr>
        <p:txBody>
          <a:bodyPr>
            <a:normAutofit/>
          </a:bodyPr>
          <a:lstStyle/>
          <a:p>
            <a:r>
              <a:rPr lang="en-GB" dirty="0" smtClean="0">
                <a:solidFill>
                  <a:srgbClr val="001642"/>
                </a:solidFill>
              </a:rPr>
              <a:t>Organized in a similar fashion to RAID 4</a:t>
            </a:r>
          </a:p>
          <a:p>
            <a:r>
              <a:rPr lang="en-GB" dirty="0" smtClean="0">
                <a:solidFill>
                  <a:srgbClr val="001642"/>
                </a:solidFill>
              </a:rPr>
              <a:t>Difference is distribution of the parity strips across all disks</a:t>
            </a:r>
          </a:p>
          <a:p>
            <a:r>
              <a:rPr lang="en-GB" dirty="0" smtClean="0">
                <a:solidFill>
                  <a:srgbClr val="001642"/>
                </a:solidFill>
              </a:rPr>
              <a:t>A typical allocation is a round-robin scheme</a:t>
            </a:r>
          </a:p>
          <a:p>
            <a:r>
              <a:rPr lang="en-GB" dirty="0" smtClean="0">
                <a:solidFill>
                  <a:srgbClr val="001642"/>
                </a:solidFill>
              </a:rPr>
              <a:t>The distribution of parity strips across all drives avoids the potential I/O bottleneck found in RAID 4</a:t>
            </a:r>
          </a:p>
        </p:txBody>
      </p:sp>
      <p:sp>
        <p:nvSpPr>
          <p:cNvPr id="6" name="Content Placeholder 5"/>
          <p:cNvSpPr>
            <a:spLocks noGrp="1"/>
          </p:cNvSpPr>
          <p:nvPr>
            <p:ph sz="quarter" idx="4"/>
          </p:nvPr>
        </p:nvSpPr>
        <p:spPr>
          <a:xfrm>
            <a:off x="4399878" y="2447365"/>
            <a:ext cx="4458402" cy="4105835"/>
          </a:xfrm>
        </p:spPr>
        <p:txBody>
          <a:bodyPr>
            <a:noAutofit/>
          </a:bodyPr>
          <a:lstStyle/>
          <a:p>
            <a:r>
              <a:rPr lang="en-US" dirty="0" smtClean="0">
                <a:solidFill>
                  <a:srgbClr val="001642"/>
                </a:solidFill>
              </a:rPr>
              <a:t>Two different parity calculations are carried out and stored in separate blocks on different disks</a:t>
            </a:r>
          </a:p>
          <a:p>
            <a:r>
              <a:rPr lang="en-US" dirty="0" smtClean="0">
                <a:solidFill>
                  <a:srgbClr val="001642"/>
                </a:solidFill>
              </a:rPr>
              <a:t>Advantage is that it provides extremely high data availability</a:t>
            </a:r>
          </a:p>
          <a:p>
            <a:r>
              <a:rPr lang="en-US" dirty="0" smtClean="0">
                <a:solidFill>
                  <a:srgbClr val="001642"/>
                </a:solidFill>
              </a:rPr>
              <a:t>Three disks would have to fail within the </a:t>
            </a:r>
            <a:r>
              <a:rPr lang="en-US" b="1" u="sng" dirty="0" smtClean="0">
                <a:solidFill>
                  <a:srgbClr val="001642"/>
                </a:solidFill>
              </a:rPr>
              <a:t>m</a:t>
            </a:r>
            <a:r>
              <a:rPr lang="en-US" dirty="0" smtClean="0">
                <a:solidFill>
                  <a:srgbClr val="001642"/>
                </a:solidFill>
              </a:rPr>
              <a:t>ean </a:t>
            </a:r>
            <a:r>
              <a:rPr lang="en-US" b="1" u="sng" dirty="0" smtClean="0">
                <a:solidFill>
                  <a:srgbClr val="001642"/>
                </a:solidFill>
              </a:rPr>
              <a:t>t</a:t>
            </a:r>
            <a:r>
              <a:rPr lang="en-US" dirty="0" smtClean="0">
                <a:solidFill>
                  <a:srgbClr val="001642"/>
                </a:solidFill>
              </a:rPr>
              <a:t>ime </a:t>
            </a:r>
            <a:r>
              <a:rPr lang="en-US" b="1" u="sng" dirty="0" smtClean="0">
                <a:solidFill>
                  <a:srgbClr val="001642"/>
                </a:solidFill>
              </a:rPr>
              <a:t>t</a:t>
            </a:r>
            <a:r>
              <a:rPr lang="en-US" dirty="0" smtClean="0">
                <a:solidFill>
                  <a:srgbClr val="001642"/>
                </a:solidFill>
              </a:rPr>
              <a:t>o </a:t>
            </a:r>
            <a:r>
              <a:rPr lang="en-US" b="1" u="sng" dirty="0" smtClean="0">
                <a:solidFill>
                  <a:srgbClr val="001642"/>
                </a:solidFill>
              </a:rPr>
              <a:t>r</a:t>
            </a:r>
            <a:r>
              <a:rPr lang="en-US" dirty="0" smtClean="0">
                <a:solidFill>
                  <a:srgbClr val="001642"/>
                </a:solidFill>
              </a:rPr>
              <a:t>epair (MTTR) interval to cause data to </a:t>
            </a:r>
            <a:r>
              <a:rPr lang="en-US" smtClean="0">
                <a:solidFill>
                  <a:srgbClr val="001642"/>
                </a:solidFill>
              </a:rPr>
              <a:t>be lost (</a:t>
            </a:r>
            <a:r>
              <a:rPr lang="en-US" smtClean="0"/>
              <a:t>usually expressed in hours</a:t>
            </a:r>
            <a:r>
              <a:rPr lang="en-US" smtClean="0">
                <a:solidFill>
                  <a:srgbClr val="001642"/>
                </a:solidFill>
              </a:rPr>
              <a:t>)</a:t>
            </a:r>
            <a:endParaRPr lang="en-US" dirty="0" smtClean="0">
              <a:solidFill>
                <a:srgbClr val="001642"/>
              </a:solidFill>
            </a:endParaRPr>
          </a:p>
          <a:p>
            <a:r>
              <a:rPr lang="en-US" smtClean="0">
                <a:solidFill>
                  <a:srgbClr val="001642"/>
                </a:solidFill>
              </a:rPr>
              <a:t>Incurs (bears) </a:t>
            </a:r>
            <a:r>
              <a:rPr lang="en-US" dirty="0" smtClean="0">
                <a:solidFill>
                  <a:srgbClr val="001642"/>
                </a:solidFill>
              </a:rPr>
              <a:t>a substantial write penalty because each write affects two parity blocks</a:t>
            </a:r>
          </a:p>
          <a:p>
            <a:endParaRPr lang="en-US" dirty="0">
              <a:solidFill>
                <a:srgbClr val="001642"/>
              </a:solidFill>
            </a:endParaRPr>
          </a:p>
        </p:txBody>
      </p:sp>
      <p:sp>
        <p:nvSpPr>
          <p:cNvPr id="4" name="Text Placeholder 3"/>
          <p:cNvSpPr>
            <a:spLocks noGrp="1"/>
          </p:cNvSpPr>
          <p:nvPr>
            <p:ph type="body" idx="1"/>
          </p:nvPr>
        </p:nvSpPr>
        <p:spPr/>
        <p:txBody>
          <a:bodyPr/>
          <a:lstStyle/>
          <a:p>
            <a:r>
              <a:rPr lang="en-US" b="1" dirty="0" smtClean="0"/>
              <a:t>Characteristics</a:t>
            </a:r>
            <a:endParaRPr lang="en-US" b="1" dirty="0"/>
          </a:p>
        </p:txBody>
      </p:sp>
      <p:sp>
        <p:nvSpPr>
          <p:cNvPr id="5" name="Text Placeholder 4"/>
          <p:cNvSpPr>
            <a:spLocks noGrp="1"/>
          </p:cNvSpPr>
          <p:nvPr>
            <p:ph type="body" sz="quarter" idx="3"/>
          </p:nvPr>
        </p:nvSpPr>
        <p:spPr/>
        <p:txBody>
          <a:bodyPr/>
          <a:lstStyle/>
          <a:p>
            <a:r>
              <a:rPr lang="en-US" b="1" dirty="0" smtClean="0"/>
              <a:t>Characteristics</a:t>
            </a:r>
            <a:endParaRPr lang="en-US" b="1" dirty="0"/>
          </a:p>
        </p:txBody>
      </p:sp>
      <p:sp>
        <p:nvSpPr>
          <p:cNvPr id="8" name="Rectangle 4"/>
          <p:cNvSpPr txBox="1">
            <a:spLocks noChangeArrowheads="1"/>
          </p:cNvSpPr>
          <p:nvPr/>
        </p:nvSpPr>
        <p:spPr>
          <a:xfrm>
            <a:off x="4643438" y="109534"/>
            <a:ext cx="2957538" cy="604822"/>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RAID Level 6</a:t>
            </a:r>
            <a:endParaRPr kumimoji="0" lang="en-GB" sz="36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pic>
        <p:nvPicPr>
          <p:cNvPr id="13314" name="Picture 2"/>
          <p:cNvPicPr>
            <a:picLocks noChangeAspect="1" noChangeArrowheads="1"/>
          </p:cNvPicPr>
          <p:nvPr/>
        </p:nvPicPr>
        <p:blipFill>
          <a:blip r:embed="rId3"/>
          <a:srcRect/>
          <a:stretch>
            <a:fillRect/>
          </a:stretch>
        </p:blipFill>
        <p:spPr bwMode="auto">
          <a:xfrm>
            <a:off x="642910" y="778303"/>
            <a:ext cx="2857520" cy="1278942"/>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a:srcRect/>
          <a:stretch>
            <a:fillRect/>
          </a:stretch>
        </p:blipFill>
        <p:spPr bwMode="auto">
          <a:xfrm>
            <a:off x="4357686" y="740580"/>
            <a:ext cx="3571900" cy="113034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 y="214290"/>
            <a:ext cx="8286808" cy="541174"/>
          </a:xfrm>
          <a:prstGeom prst="rect">
            <a:avLst/>
          </a:prstGeom>
        </p:spPr>
        <p:txBody>
          <a:bodyPr wrap="square">
            <a:spAutoFit/>
          </a:bodyPr>
          <a:lstStyle/>
          <a:p>
            <a:pPr algn="ctr">
              <a:lnSpc>
                <a:spcPts val="3480"/>
              </a:lnSpc>
              <a:spcBef>
                <a:spcPts val="1200"/>
              </a:spcBef>
              <a:spcAft>
                <a:spcPts val="0"/>
              </a:spcAft>
            </a:pPr>
            <a:r>
              <a:rPr lang="en-US" sz="3200" smtClean="0">
                <a:solidFill>
                  <a:schemeClr val="tx2"/>
                </a:solidFill>
                <a:effectLst>
                  <a:outerShdw blurRad="38100" dist="38100" dir="2700000" algn="tl">
                    <a:srgbClr val="000000">
                      <a:alpha val="43137"/>
                    </a:srgbClr>
                  </a:outerShdw>
                </a:effectLst>
                <a:latin typeface="+mn-lt"/>
              </a:rPr>
              <a:t>Table 6.4: RAID </a:t>
            </a:r>
            <a:r>
              <a:rPr lang="en-US" sz="3200" dirty="0" smtClean="0">
                <a:solidFill>
                  <a:schemeClr val="tx2"/>
                </a:solidFill>
                <a:effectLst>
                  <a:outerShdw blurRad="38100" dist="38100" dir="2700000" algn="tl">
                    <a:srgbClr val="000000">
                      <a:alpha val="43137"/>
                    </a:srgbClr>
                  </a:outerShdw>
                </a:effectLst>
                <a:latin typeface="+mn-lt"/>
              </a:rPr>
              <a:t>Comparison (page 1 of 2) </a:t>
            </a:r>
            <a:endParaRPr lang="en-US" sz="3200" dirty="0">
              <a:solidFill>
                <a:schemeClr val="tx2"/>
              </a:solidFill>
              <a:effectLst>
                <a:outerShdw blurRad="38100" dist="38100" dir="2700000" algn="tl">
                  <a:srgbClr val="000000">
                    <a:alpha val="43137"/>
                  </a:srgbClr>
                </a:outerShdw>
              </a:effectLst>
              <a:latin typeface="+mn-lt"/>
            </a:endParaRPr>
          </a:p>
        </p:txBody>
      </p:sp>
      <p:pic>
        <p:nvPicPr>
          <p:cNvPr id="2050" name="Picture 2"/>
          <p:cNvPicPr>
            <a:picLocks noChangeAspect="1" noChangeArrowheads="1"/>
          </p:cNvPicPr>
          <p:nvPr/>
        </p:nvPicPr>
        <p:blipFill>
          <a:blip r:embed="rId3"/>
          <a:srcRect/>
          <a:stretch>
            <a:fillRect/>
          </a:stretch>
        </p:blipFill>
        <p:spPr bwMode="auto">
          <a:xfrm>
            <a:off x="328356" y="1019182"/>
            <a:ext cx="8529924" cy="498158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781800" y="1371600"/>
            <a:ext cx="2362200" cy="2028333"/>
          </a:xfrm>
          <a:prstGeom prst="rect">
            <a:avLst/>
          </a:prstGeom>
        </p:spPr>
        <p:txBody>
          <a:bodyPr wrap="square">
            <a:spAutoFit/>
          </a:bodyPr>
          <a:lstStyle/>
          <a:p>
            <a:pPr algn="ctr">
              <a:lnSpc>
                <a:spcPts val="3480"/>
              </a:lnSpc>
              <a:spcBef>
                <a:spcPts val="1200"/>
              </a:spcBef>
              <a:spcAft>
                <a:spcPts val="0"/>
              </a:spcAft>
            </a:pPr>
            <a:r>
              <a:rPr lang="en-US" dirty="0" smtClean="0">
                <a:solidFill>
                  <a:schemeClr val="tx2"/>
                </a:solidFill>
                <a:effectLst>
                  <a:outerShdw blurRad="38100" dist="38100" dir="2700000" algn="tl">
                    <a:srgbClr val="000000">
                      <a:alpha val="43137"/>
                    </a:srgbClr>
                  </a:outerShdw>
                </a:effectLst>
                <a:latin typeface="+mn-lt"/>
              </a:rPr>
              <a:t>Table 6.4 </a:t>
            </a:r>
          </a:p>
          <a:p>
            <a:pPr algn="ctr">
              <a:lnSpc>
                <a:spcPts val="3480"/>
              </a:lnSpc>
              <a:spcBef>
                <a:spcPts val="1200"/>
              </a:spcBef>
              <a:spcAft>
                <a:spcPts val="0"/>
              </a:spcAft>
            </a:pPr>
            <a:r>
              <a:rPr lang="en-US" dirty="0" smtClean="0">
                <a:solidFill>
                  <a:schemeClr val="tx2"/>
                </a:solidFill>
                <a:effectLst>
                  <a:outerShdw blurRad="38100" dist="38100" dir="2700000" algn="tl">
                    <a:srgbClr val="000000">
                      <a:alpha val="43137"/>
                    </a:srgbClr>
                  </a:outerShdw>
                </a:effectLst>
                <a:latin typeface="+mn-lt"/>
              </a:rPr>
              <a:t>RAID Comparison (page 2 of 2) </a:t>
            </a:r>
            <a:endParaRPr lang="en-US" dirty="0">
              <a:solidFill>
                <a:schemeClr val="tx2"/>
              </a:solidFill>
              <a:effectLst>
                <a:outerShdw blurRad="38100" dist="38100" dir="2700000" algn="tl">
                  <a:srgbClr val="000000">
                    <a:alpha val="43137"/>
                  </a:srgbClr>
                </a:outerShdw>
              </a:effectLst>
              <a:latin typeface="+mn-lt"/>
            </a:endParaRPr>
          </a:p>
        </p:txBody>
      </p:sp>
      <p:pic>
        <p:nvPicPr>
          <p:cNvPr id="1026" name="Picture 2"/>
          <p:cNvPicPr>
            <a:picLocks noChangeAspect="1" noChangeArrowheads="1"/>
          </p:cNvPicPr>
          <p:nvPr/>
        </p:nvPicPr>
        <p:blipFill>
          <a:blip r:embed="rId3"/>
          <a:srcRect/>
          <a:stretch>
            <a:fillRect/>
          </a:stretch>
        </p:blipFill>
        <p:spPr bwMode="auto">
          <a:xfrm>
            <a:off x="252340" y="28214"/>
            <a:ext cx="6534238" cy="682981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idx="4294967295"/>
          </p:nvPr>
        </p:nvSpPr>
        <p:spPr>
          <a:xfrm>
            <a:off x="457200" y="228600"/>
            <a:ext cx="7556500" cy="887413"/>
          </a:xfrm>
        </p:spPr>
        <p:txBody>
          <a:bodyPr/>
          <a:lstStyle/>
          <a:p>
            <a:r>
              <a:rPr lang="en-GB" smtClean="0">
                <a:effectLst>
                  <a:outerShdw blurRad="38100" dist="38100" dir="2700000" algn="tl">
                    <a:srgbClr val="000000">
                      <a:alpha val="43137"/>
                    </a:srgbClr>
                  </a:outerShdw>
                </a:effectLst>
              </a:rPr>
              <a:t>6.3-Solid </a:t>
            </a:r>
            <a:r>
              <a:rPr lang="en-GB" dirty="0" smtClean="0">
                <a:effectLst>
                  <a:outerShdw blurRad="38100" dist="38100" dir="2700000" algn="tl">
                    <a:srgbClr val="000000">
                      <a:alpha val="43137"/>
                    </a:srgbClr>
                  </a:outerShdw>
                </a:effectLst>
              </a:rPr>
              <a:t>State Drive (</a:t>
            </a:r>
            <a:r>
              <a:rPr lang="en-GB" smtClean="0">
                <a:effectLst>
                  <a:outerShdw blurRad="38100" dist="38100" dir="2700000" algn="tl">
                    <a:srgbClr val="000000">
                      <a:alpha val="43137"/>
                    </a:srgbClr>
                  </a:outerShdw>
                </a:effectLst>
              </a:rPr>
              <a:t>SSD)</a:t>
            </a:r>
            <a:endParaRPr lang="en-GB" dirty="0">
              <a:effectLst>
                <a:outerShdw blurRad="38100" dist="38100" dir="2700000" algn="tl">
                  <a:srgbClr val="000000">
                    <a:alpha val="43137"/>
                  </a:srgbClr>
                </a:outerShdw>
              </a:effectLst>
            </a:endParaRPr>
          </a:p>
        </p:txBody>
      </p:sp>
      <p:graphicFrame>
        <p:nvGraphicFramePr>
          <p:cNvPr id="10" name="Content Placeholder 9"/>
          <p:cNvGraphicFramePr>
            <a:graphicFrameLocks noGrp="1"/>
          </p:cNvGraphicFramePr>
          <p:nvPr>
            <p:ph idx="4294967295"/>
          </p:nvPr>
        </p:nvGraphicFramePr>
        <p:xfrm>
          <a:off x="142844" y="1171596"/>
          <a:ext cx="885828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57158" y="142852"/>
            <a:ext cx="6096000" cy="65721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smtClean="0">
                <a:ln>
                  <a:noFill/>
                </a:ln>
                <a:solidFill>
                  <a:schemeClr val="accent1"/>
                </a:solidFill>
                <a:effectLst/>
                <a:uLnTx/>
                <a:uFillTx/>
                <a:latin typeface="+mj-lt"/>
                <a:ea typeface="+mj-ea"/>
                <a:cs typeface="+mj-cs"/>
              </a:rPr>
              <a:t>Flash Memory Operation</a:t>
            </a:r>
            <a:endParaRPr kumimoji="0" lang="en-GB" sz="3200" b="1" i="0" u="none" strike="noStrike" kern="1200" cap="none" spc="0" normalizeH="0" baseline="0" noProof="0" dirty="0">
              <a:ln>
                <a:noFill/>
              </a:ln>
              <a:solidFill>
                <a:schemeClr val="accent1"/>
              </a:solidFill>
              <a:effectLst/>
              <a:uLnTx/>
              <a:uFillTx/>
              <a:latin typeface="+mj-lt"/>
              <a:ea typeface="+mj-ea"/>
              <a:cs typeface="+mj-cs"/>
            </a:endParaRPr>
          </a:p>
        </p:txBody>
      </p:sp>
      <p:pic>
        <p:nvPicPr>
          <p:cNvPr id="3" name="Picture 2"/>
          <p:cNvPicPr>
            <a:picLocks noChangeAspect="1" noChangeArrowheads="1"/>
          </p:cNvPicPr>
          <p:nvPr/>
        </p:nvPicPr>
        <p:blipFill>
          <a:blip r:embed="rId2"/>
          <a:srcRect/>
          <a:stretch>
            <a:fillRect/>
          </a:stretch>
        </p:blipFill>
        <p:spPr bwMode="auto">
          <a:xfrm>
            <a:off x="357158" y="842934"/>
            <a:ext cx="8286846" cy="2228876"/>
          </a:xfrm>
          <a:prstGeom prst="rect">
            <a:avLst/>
          </a:prstGeom>
          <a:noFill/>
          <a:ln w="38100">
            <a:solidFill>
              <a:srgbClr val="001642"/>
            </a:solidFill>
            <a:miter lim="800000"/>
            <a:headEnd/>
            <a:tailEnd/>
          </a:ln>
          <a:effectLst/>
        </p:spPr>
      </p:pic>
      <p:sp>
        <p:nvSpPr>
          <p:cNvPr id="4" name="Rectangle 3"/>
          <p:cNvSpPr/>
          <p:nvPr/>
        </p:nvSpPr>
        <p:spPr>
          <a:xfrm>
            <a:off x="357158" y="3227390"/>
            <a:ext cx="8501122" cy="3416320"/>
          </a:xfrm>
          <a:prstGeom prst="rect">
            <a:avLst/>
          </a:prstGeom>
        </p:spPr>
        <p:txBody>
          <a:bodyPr wrap="square">
            <a:spAutoFit/>
          </a:bodyPr>
          <a:lstStyle/>
          <a:p>
            <a:pPr marL="457200" indent="-457200"/>
            <a:r>
              <a:rPr lang="en-US" smtClean="0"/>
              <a:t>(a)  In transistors, a small voltage applied to the control gate can be used to control the flow of a large current between the source and the drain (ống dẫn).</a:t>
            </a:r>
          </a:p>
          <a:p>
            <a:pPr marL="398463" indent="-398463"/>
            <a:r>
              <a:rPr lang="en-US" smtClean="0"/>
              <a:t>(b) In a flash memory cell, a second gate(floating gate, insulated by a thin oxide layer) is added to the transistor. Initially, the floating gate does not interfere with the operation of the transistor . </a:t>
            </a:r>
          </a:p>
          <a:p>
            <a:pPr marL="398463" indent="-398463"/>
            <a:r>
              <a:rPr lang="en-US" smtClean="0"/>
              <a:t>(c) Applying a large voltage across the oxide layer causes electrons to tunnel through it and become trapped on the floating gate, where they remain even if the power is disconnected.</a:t>
            </a: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71414"/>
            <a:ext cx="6191157" cy="628632"/>
          </a:xfrm>
        </p:spPr>
        <p:txBody>
          <a:bodyPr>
            <a:normAutofit fontScale="90000"/>
          </a:bodyPr>
          <a:lstStyle/>
          <a:p>
            <a:r>
              <a:rPr lang="en-GB" sz="3600" b="1" dirty="0" smtClean="0">
                <a:effectLst>
                  <a:outerShdw blurRad="38100" dist="38100" dir="2700000" algn="tl">
                    <a:srgbClr val="000000">
                      <a:alpha val="43137"/>
                    </a:srgbClr>
                  </a:outerShdw>
                </a:effectLst>
              </a:rPr>
              <a:t>SSD Compared to HDD</a:t>
            </a:r>
            <a:endParaRPr lang="en-GB" sz="3600" b="1" dirty="0">
              <a:effectLst>
                <a:outerShdw blurRad="38100" dist="38100" dir="2700000" algn="tl">
                  <a:srgbClr val="000000">
                    <a:alpha val="43137"/>
                  </a:srgbClr>
                </a:outerShdw>
              </a:effectLst>
            </a:endParaRPr>
          </a:p>
        </p:txBody>
      </p:sp>
      <p:sp>
        <p:nvSpPr>
          <p:cNvPr id="28675" name="Rectangle 3"/>
          <p:cNvSpPr>
            <a:spLocks noGrp="1" noChangeArrowheads="1"/>
          </p:cNvSpPr>
          <p:nvPr>
            <p:ph type="body" sz="half" idx="2"/>
          </p:nvPr>
        </p:nvSpPr>
        <p:spPr>
          <a:xfrm>
            <a:off x="228600" y="857256"/>
            <a:ext cx="7843862" cy="3429000"/>
          </a:xfrm>
        </p:spPr>
        <p:txBody>
          <a:bodyPr>
            <a:noAutofit/>
          </a:bodyPr>
          <a:lstStyle/>
          <a:p>
            <a:r>
              <a:rPr lang="en-GB" sz="2000" dirty="0" smtClean="0">
                <a:solidFill>
                  <a:schemeClr val="tx1"/>
                </a:solidFill>
              </a:rPr>
              <a:t>SSDs have the following advantages over HDDs:</a:t>
            </a:r>
          </a:p>
          <a:p>
            <a:pPr marL="228600" indent="-228600">
              <a:spcBef>
                <a:spcPts val="2000"/>
              </a:spcBef>
              <a:buFont typeface="Wingdings" pitchFamily="2" charset="2"/>
              <a:buChar char="n"/>
            </a:pPr>
            <a:r>
              <a:rPr lang="en-GB" sz="2000" dirty="0" smtClean="0">
                <a:solidFill>
                  <a:schemeClr val="tx1"/>
                </a:solidFill>
              </a:rPr>
              <a:t>High-performance </a:t>
            </a:r>
            <a:r>
              <a:rPr lang="en-GB" sz="2000" b="1" u="sng" dirty="0" smtClean="0">
                <a:solidFill>
                  <a:schemeClr val="tx1"/>
                </a:solidFill>
              </a:rPr>
              <a:t>i</a:t>
            </a:r>
            <a:r>
              <a:rPr lang="en-GB" sz="2000" dirty="0" smtClean="0">
                <a:solidFill>
                  <a:schemeClr val="tx1"/>
                </a:solidFill>
              </a:rPr>
              <a:t>nput/</a:t>
            </a:r>
            <a:r>
              <a:rPr lang="en-GB" sz="2000" b="1" u="sng" dirty="0" smtClean="0">
                <a:solidFill>
                  <a:schemeClr val="tx1"/>
                </a:solidFill>
              </a:rPr>
              <a:t>o</a:t>
            </a:r>
            <a:r>
              <a:rPr lang="en-GB" sz="2000" dirty="0" smtClean="0">
                <a:solidFill>
                  <a:schemeClr val="tx1"/>
                </a:solidFill>
              </a:rPr>
              <a:t>utput operations </a:t>
            </a:r>
            <a:r>
              <a:rPr lang="en-GB" sz="2000" b="1" u="sng" dirty="0" smtClean="0">
                <a:solidFill>
                  <a:schemeClr val="tx1"/>
                </a:solidFill>
              </a:rPr>
              <a:t>p</a:t>
            </a:r>
            <a:r>
              <a:rPr lang="en-GB" sz="2000" dirty="0" smtClean="0">
                <a:solidFill>
                  <a:schemeClr val="tx1"/>
                </a:solidFill>
              </a:rPr>
              <a:t>er </a:t>
            </a:r>
            <a:r>
              <a:rPr lang="en-GB" sz="2000" b="1" u="sng" dirty="0" smtClean="0">
                <a:solidFill>
                  <a:schemeClr val="tx1"/>
                </a:solidFill>
              </a:rPr>
              <a:t>s</a:t>
            </a:r>
            <a:r>
              <a:rPr lang="en-GB" sz="2000" dirty="0" smtClean="0">
                <a:solidFill>
                  <a:schemeClr val="tx1"/>
                </a:solidFill>
              </a:rPr>
              <a:t>econ</a:t>
            </a:r>
            <a:r>
              <a:rPr lang="en-GB" sz="2000" dirty="0" smtClean="0">
                <a:solidFill>
                  <a:schemeClr val="bg1"/>
                </a:solidFill>
              </a:rPr>
              <a:t>d (IOPS)</a:t>
            </a:r>
          </a:p>
          <a:p>
            <a:pPr marL="228600" indent="-228600">
              <a:spcBef>
                <a:spcPts val="2000"/>
              </a:spcBef>
              <a:buFont typeface="Wingdings" pitchFamily="2" charset="2"/>
              <a:buChar char="n"/>
            </a:pPr>
            <a:r>
              <a:rPr lang="en-GB" sz="2000" smtClean="0">
                <a:solidFill>
                  <a:schemeClr val="tx1"/>
                </a:solidFill>
              </a:rPr>
              <a:t>Durability/ Longer </a:t>
            </a:r>
            <a:r>
              <a:rPr lang="en-GB" sz="2000" dirty="0" smtClean="0">
                <a:solidFill>
                  <a:schemeClr val="tx1"/>
                </a:solidFill>
              </a:rPr>
              <a:t>lifespan</a:t>
            </a:r>
          </a:p>
          <a:p>
            <a:pPr marL="228600" indent="-228600">
              <a:spcBef>
                <a:spcPts val="2000"/>
              </a:spcBef>
              <a:buFont typeface="Wingdings" pitchFamily="2" charset="2"/>
              <a:buChar char="n"/>
            </a:pPr>
            <a:r>
              <a:rPr lang="en-GB" sz="2000" dirty="0" smtClean="0">
                <a:solidFill>
                  <a:schemeClr val="tx1"/>
                </a:solidFill>
              </a:rPr>
              <a:t>Lower power consumption</a:t>
            </a:r>
          </a:p>
          <a:p>
            <a:pPr marL="228600" indent="-228600">
              <a:spcBef>
                <a:spcPts val="2000"/>
              </a:spcBef>
              <a:buFont typeface="Wingdings" pitchFamily="2" charset="2"/>
              <a:buChar char="n"/>
            </a:pPr>
            <a:r>
              <a:rPr lang="en-GB" sz="2000" dirty="0" smtClean="0">
                <a:solidFill>
                  <a:schemeClr val="tx1"/>
                </a:solidFill>
              </a:rPr>
              <a:t>Quieter and cooler running capabilities</a:t>
            </a:r>
          </a:p>
          <a:p>
            <a:pPr marL="228600" indent="-228600">
              <a:spcBef>
                <a:spcPts val="2000"/>
              </a:spcBef>
              <a:buFont typeface="Wingdings" pitchFamily="2" charset="2"/>
              <a:buChar char="n"/>
            </a:pPr>
            <a:r>
              <a:rPr lang="en-GB" sz="2000" dirty="0" smtClean="0">
                <a:solidFill>
                  <a:schemeClr val="tx1"/>
                </a:solidFill>
              </a:rPr>
              <a:t>Lower access times and latency rates</a:t>
            </a:r>
          </a:p>
        </p:txBody>
      </p:sp>
      <p:sp>
        <p:nvSpPr>
          <p:cNvPr id="6" name="TextBox 5"/>
          <p:cNvSpPr txBox="1"/>
          <p:nvPr/>
        </p:nvSpPr>
        <p:spPr>
          <a:xfrm>
            <a:off x="7072330" y="357166"/>
            <a:ext cx="1371600" cy="1077218"/>
          </a:xfrm>
          <a:prstGeom prst="rect">
            <a:avLst/>
          </a:prstGeom>
          <a:noFill/>
        </p:spPr>
        <p:txBody>
          <a:bodyPr wrap="square" rtlCol="0">
            <a:spAutoFit/>
          </a:bodyPr>
          <a:lstStyle/>
          <a:p>
            <a:pPr algn="ctr"/>
            <a:r>
              <a:rPr lang="en-US" sz="3200" dirty="0" smtClean="0">
                <a:effectLst>
                  <a:outerShdw blurRad="38100" dist="38100" dir="2700000" algn="tl">
                    <a:srgbClr val="000000">
                      <a:alpha val="43137"/>
                    </a:srgbClr>
                  </a:outerShdw>
                </a:effectLst>
                <a:latin typeface="+mn-lt"/>
              </a:rPr>
              <a:t>Table</a:t>
            </a:r>
          </a:p>
          <a:p>
            <a:pPr algn="ctr"/>
            <a:r>
              <a:rPr lang="en-US" sz="3200" dirty="0" smtClean="0">
                <a:effectLst>
                  <a:outerShdw blurRad="38100" dist="38100" dir="2700000" algn="tl">
                    <a:srgbClr val="000000">
                      <a:alpha val="43137"/>
                    </a:srgbClr>
                  </a:outerShdw>
                </a:effectLst>
                <a:latin typeface="+mn-lt"/>
              </a:rPr>
              <a:t>6.5</a:t>
            </a:r>
            <a:endParaRPr lang="en-US" sz="3200" dirty="0">
              <a:effectLst>
                <a:outerShdw blurRad="38100" dist="38100" dir="2700000" algn="tl">
                  <a:srgbClr val="000000">
                    <a:alpha val="43137"/>
                  </a:srgbClr>
                </a:outerShdw>
              </a:effectLst>
              <a:latin typeface="+mn-lt"/>
            </a:endParaRPr>
          </a:p>
        </p:txBody>
      </p:sp>
      <p:sp>
        <p:nvSpPr>
          <p:cNvPr id="7" name="TextBox 6"/>
          <p:cNvSpPr txBox="1"/>
          <p:nvPr/>
        </p:nvSpPr>
        <p:spPr>
          <a:xfrm>
            <a:off x="6781800" y="3048000"/>
            <a:ext cx="2076109" cy="461665"/>
          </a:xfrm>
          <a:prstGeom prst="rect">
            <a:avLst/>
          </a:prstGeom>
          <a:noFill/>
        </p:spPr>
        <p:txBody>
          <a:bodyPr wrap="none" rtlCol="0">
            <a:spAutoFit/>
          </a:bodyPr>
          <a:lstStyle/>
          <a:p>
            <a:r>
              <a:rPr lang="en-US" dirty="0" smtClean="0">
                <a:solidFill>
                  <a:srgbClr val="FFFFFF"/>
                </a:solidFill>
                <a:effectLst>
                  <a:outerShdw blurRad="38100" dist="38100" dir="2700000" algn="tl">
                    <a:srgbClr val="000000">
                      <a:alpha val="43137"/>
                    </a:srgbClr>
                  </a:outerShdw>
                </a:effectLst>
                <a:latin typeface="+mn-lt"/>
              </a:rPr>
              <a:t>Comparisons</a:t>
            </a:r>
            <a:endParaRPr lang="en-US" dirty="0">
              <a:solidFill>
                <a:srgbClr val="FFFFFF"/>
              </a:solidFill>
              <a:effectLst>
                <a:outerShdw blurRad="38100" dist="38100" dir="2700000" algn="tl">
                  <a:srgbClr val="000000">
                    <a:alpha val="43137"/>
                  </a:srgbClr>
                </a:outerShdw>
              </a:effectLst>
              <a:latin typeface="+mn-lt"/>
            </a:endParaRPr>
          </a:p>
        </p:txBody>
      </p:sp>
      <p:pic>
        <p:nvPicPr>
          <p:cNvPr id="4098" name="Picture 2"/>
          <p:cNvPicPr>
            <a:picLocks noChangeAspect="1" noChangeArrowheads="1"/>
          </p:cNvPicPr>
          <p:nvPr/>
        </p:nvPicPr>
        <p:blipFill>
          <a:blip r:embed="rId3"/>
          <a:srcRect/>
          <a:stretch>
            <a:fillRect/>
          </a:stretch>
        </p:blipFill>
        <p:spPr bwMode="auto">
          <a:xfrm>
            <a:off x="642910" y="4086340"/>
            <a:ext cx="7858180" cy="277168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37" name="Rectangle 41"/>
          <p:cNvSpPr>
            <a:spLocks noGrp="1" noChangeArrowheads="1"/>
          </p:cNvSpPr>
          <p:nvPr>
            <p:ph type="title"/>
          </p:nvPr>
        </p:nvSpPr>
        <p:spPr>
          <a:xfrm>
            <a:off x="381000" y="1524000"/>
            <a:ext cx="3255264" cy="1162050"/>
          </a:xfrm>
        </p:spPr>
        <p:txBody>
          <a:bodyPr>
            <a:noAutofit/>
          </a:bodyPr>
          <a:lstStyle/>
          <a:p>
            <a:pPr algn="ctr"/>
            <a:r>
              <a:rPr lang="en-GB" sz="3200" dirty="0" smtClean="0">
                <a:effectLst>
                  <a:outerShdw blurRad="38100" dist="38100" dir="2700000" algn="tl">
                    <a:srgbClr val="000000">
                      <a:alpha val="43137"/>
                    </a:srgbClr>
                  </a:outerShdw>
                </a:effectLst>
              </a:rPr>
              <a:t>SSD </a:t>
            </a:r>
            <a:br>
              <a:rPr lang="en-GB" sz="3200" dirty="0" smtClean="0">
                <a:effectLst>
                  <a:outerShdw blurRad="38100" dist="38100" dir="2700000" algn="tl">
                    <a:srgbClr val="000000">
                      <a:alpha val="43137"/>
                    </a:srgbClr>
                  </a:outerShdw>
                </a:effectLst>
              </a:rPr>
            </a:br>
            <a:r>
              <a:rPr lang="en-GB" sz="3200" dirty="0" smtClean="0">
                <a:effectLst>
                  <a:outerShdw blurRad="38100" dist="38100" dir="2700000" algn="tl">
                    <a:srgbClr val="000000">
                      <a:alpha val="43137"/>
                    </a:srgbClr>
                  </a:outerShdw>
                </a:effectLst>
              </a:rPr>
              <a:t>Organization</a:t>
            </a:r>
            <a:endParaRPr lang="en-GB" sz="3200" dirty="0">
              <a:effectLst>
                <a:outerShdw blurRad="38100" dist="38100" dir="2700000" algn="tl">
                  <a:srgbClr val="000000">
                    <a:alpha val="43137"/>
                  </a:srgbClr>
                </a:outerShdw>
              </a:effectLst>
            </a:endParaRPr>
          </a:p>
        </p:txBody>
      </p:sp>
      <p:pic>
        <p:nvPicPr>
          <p:cNvPr id="6" name="Picture 5"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0000" t="2727" r="18824" b="5455"/>
              <a:stretch>
                <a:fillRect/>
              </a:stretch>
            </p:blipFill>
          </mc:Choice>
          <mc:Fallback>
            <p:blipFill>
              <a:blip r:embed="rId4"/>
              <a:srcRect l="20000" t="2727" r="18824" b="5455"/>
              <a:stretch>
                <a:fillRect/>
              </a:stretch>
            </p:blipFill>
          </mc:Fallback>
        </mc:AlternateContent>
        <p:spPr>
          <a:xfrm>
            <a:off x="4648200" y="-58468"/>
            <a:ext cx="3561016" cy="6916468"/>
          </a:xfrm>
          <a:prstGeom prst="rect">
            <a:avLst/>
          </a:prstGeom>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42852"/>
            <a:ext cx="7556313" cy="695308"/>
          </a:xfrm>
        </p:spPr>
        <p:txBody>
          <a:bodyPr/>
          <a:lstStyle/>
          <a:p>
            <a:r>
              <a:rPr lang="en-GB" b="1" dirty="0" smtClean="0">
                <a:effectLst>
                  <a:outerShdw blurRad="38100" dist="38100" dir="2700000" algn="tl">
                    <a:srgbClr val="000000">
                      <a:alpha val="43137"/>
                    </a:srgbClr>
                  </a:outerShdw>
                </a:effectLst>
              </a:rPr>
              <a:t>Practical Issues</a:t>
            </a:r>
            <a:endParaRPr lang="en-GB" b="1" dirty="0">
              <a:effectLst>
                <a:outerShdw blurRad="38100" dist="38100" dir="2700000" algn="tl">
                  <a:srgbClr val="000000">
                    <a:alpha val="43137"/>
                  </a:srgbClr>
                </a:outerShdw>
              </a:effectLst>
            </a:endParaRPr>
          </a:p>
        </p:txBody>
      </p:sp>
      <p:sp>
        <p:nvSpPr>
          <p:cNvPr id="36867" name="Rectangle 3"/>
          <p:cNvSpPr>
            <a:spLocks noGrp="1" noChangeArrowheads="1"/>
          </p:cNvSpPr>
          <p:nvPr>
            <p:ph sz="half" idx="1"/>
          </p:nvPr>
        </p:nvSpPr>
        <p:spPr>
          <a:xfrm>
            <a:off x="130130" y="1857364"/>
            <a:ext cx="4156118" cy="4467235"/>
          </a:xfrm>
        </p:spPr>
        <p:txBody>
          <a:bodyPr>
            <a:normAutofit/>
          </a:bodyPr>
          <a:lstStyle/>
          <a:p>
            <a:r>
              <a:rPr lang="en-GB" sz="2000" b="1" dirty="0" smtClean="0">
                <a:solidFill>
                  <a:schemeClr val="accent2">
                    <a:lumMod val="75000"/>
                    <a:lumOff val="25000"/>
                  </a:schemeClr>
                </a:solidFill>
              </a:rPr>
              <a:t>SDD</a:t>
            </a:r>
            <a:r>
              <a:rPr lang="en-GB" sz="2000" dirty="0" smtClean="0">
                <a:solidFill>
                  <a:srgbClr val="001642"/>
                </a:solidFill>
              </a:rPr>
              <a:t> performance has a tendency to slow down as the device is used</a:t>
            </a:r>
          </a:p>
          <a:p>
            <a:pPr lvl="1"/>
            <a:r>
              <a:rPr lang="en-GB" sz="2000" dirty="0" smtClean="0">
                <a:solidFill>
                  <a:srgbClr val="001642"/>
                </a:solidFill>
              </a:rPr>
              <a:t>The </a:t>
            </a:r>
            <a:r>
              <a:rPr lang="en-GB" sz="2000" b="1" u="sng" dirty="0" smtClean="0">
                <a:solidFill>
                  <a:srgbClr val="001642"/>
                </a:solidFill>
              </a:rPr>
              <a:t>entire block</a:t>
            </a:r>
            <a:r>
              <a:rPr lang="en-GB" sz="2000" dirty="0" smtClean="0">
                <a:solidFill>
                  <a:srgbClr val="001642"/>
                </a:solidFill>
              </a:rPr>
              <a:t> must be read from the flash memory and placed in a RAM buffer</a:t>
            </a:r>
          </a:p>
          <a:p>
            <a:pPr lvl="1"/>
            <a:r>
              <a:rPr lang="en-GB" sz="2000" dirty="0" smtClean="0">
                <a:solidFill>
                  <a:srgbClr val="001642"/>
                </a:solidFill>
              </a:rPr>
              <a:t>Before the block can be written back to flash memory, the entire block of flash memory must be erased</a:t>
            </a:r>
          </a:p>
          <a:p>
            <a:pPr lvl="1"/>
            <a:r>
              <a:rPr lang="en-GB" sz="2000" dirty="0" smtClean="0">
                <a:solidFill>
                  <a:srgbClr val="001642"/>
                </a:solidFill>
              </a:rPr>
              <a:t>The entire block from the buffer is now written back to the flash memory</a:t>
            </a:r>
          </a:p>
          <a:p>
            <a:pPr lvl="1"/>
            <a:endParaRPr lang="en-GB" sz="2000" dirty="0">
              <a:solidFill>
                <a:srgbClr val="001642"/>
              </a:solidFill>
            </a:endParaRPr>
          </a:p>
        </p:txBody>
      </p:sp>
      <p:sp>
        <p:nvSpPr>
          <p:cNvPr id="8" name="Content Placeholder 7"/>
          <p:cNvSpPr>
            <a:spLocks noGrp="1"/>
          </p:cNvSpPr>
          <p:nvPr>
            <p:ph sz="half" idx="2"/>
          </p:nvPr>
        </p:nvSpPr>
        <p:spPr>
          <a:xfrm>
            <a:off x="4429124" y="1714488"/>
            <a:ext cx="4500594" cy="4767273"/>
          </a:xfrm>
        </p:spPr>
        <p:txBody>
          <a:bodyPr>
            <a:noAutofit/>
          </a:bodyPr>
          <a:lstStyle/>
          <a:p>
            <a:r>
              <a:rPr lang="en-US" sz="2000" b="1" dirty="0" smtClean="0">
                <a:solidFill>
                  <a:schemeClr val="accent2">
                    <a:lumMod val="75000"/>
                    <a:lumOff val="25000"/>
                  </a:schemeClr>
                </a:solidFill>
              </a:rPr>
              <a:t>Flash memory </a:t>
            </a:r>
            <a:r>
              <a:rPr lang="en-US" sz="2000" dirty="0" smtClean="0">
                <a:solidFill>
                  <a:srgbClr val="001642"/>
                </a:solidFill>
              </a:rPr>
              <a:t>becomes </a:t>
            </a:r>
            <a:r>
              <a:rPr lang="en-US" sz="2000" b="1" u="sng" dirty="0" smtClean="0">
                <a:solidFill>
                  <a:srgbClr val="001642"/>
                </a:solidFill>
              </a:rPr>
              <a:t>unusable </a:t>
            </a:r>
            <a:r>
              <a:rPr lang="en-US" sz="2000" u="sng" dirty="0" smtClean="0">
                <a:solidFill>
                  <a:srgbClr val="001642"/>
                </a:solidFill>
              </a:rPr>
              <a:t>after </a:t>
            </a:r>
            <a:r>
              <a:rPr lang="en-US" sz="2000" b="1" u="sng" dirty="0" smtClean="0">
                <a:solidFill>
                  <a:srgbClr val="001642"/>
                </a:solidFill>
              </a:rPr>
              <a:t>a certain number of writes</a:t>
            </a:r>
          </a:p>
          <a:p>
            <a:pPr lvl="1"/>
            <a:r>
              <a:rPr lang="en-US" sz="2000" dirty="0" smtClean="0">
                <a:solidFill>
                  <a:srgbClr val="001642"/>
                </a:solidFill>
              </a:rPr>
              <a:t>Techniques for prolonging life: </a:t>
            </a:r>
          </a:p>
          <a:p>
            <a:pPr lvl="2"/>
            <a:r>
              <a:rPr lang="en-US" dirty="0" smtClean="0">
                <a:solidFill>
                  <a:srgbClr val="001642"/>
                </a:solidFill>
              </a:rPr>
              <a:t>Front-ending the flash with a cache to delay and group write operations</a:t>
            </a:r>
          </a:p>
          <a:p>
            <a:pPr lvl="2"/>
            <a:r>
              <a:rPr lang="en-US" dirty="0" smtClean="0">
                <a:solidFill>
                  <a:srgbClr val="001642"/>
                </a:solidFill>
              </a:rPr>
              <a:t>Using wear-leveling algorithms that evenly distribute writes across block of cells</a:t>
            </a:r>
          </a:p>
          <a:p>
            <a:pPr lvl="2"/>
            <a:r>
              <a:rPr lang="en-US" dirty="0" smtClean="0">
                <a:solidFill>
                  <a:srgbClr val="001642"/>
                </a:solidFill>
              </a:rPr>
              <a:t>Bad-block management techniques</a:t>
            </a:r>
          </a:p>
          <a:p>
            <a:pPr lvl="1"/>
            <a:r>
              <a:rPr lang="en-US" sz="2000" dirty="0" smtClean="0">
                <a:solidFill>
                  <a:srgbClr val="001642"/>
                </a:solidFill>
              </a:rPr>
              <a:t>Most flash devices estimate their own remaining lifetimes so systems can anticipate failure and take preemptive action</a:t>
            </a:r>
          </a:p>
          <a:p>
            <a:pPr lvl="1"/>
            <a:endParaRPr lang="en-US" sz="2000" dirty="0">
              <a:solidFill>
                <a:srgbClr val="001642"/>
              </a:solidFill>
            </a:endParaRPr>
          </a:p>
        </p:txBody>
      </p:sp>
      <p:sp>
        <p:nvSpPr>
          <p:cNvPr id="9" name="Rectangle 8"/>
          <p:cNvSpPr/>
          <p:nvPr/>
        </p:nvSpPr>
        <p:spPr>
          <a:xfrm>
            <a:off x="457200" y="785794"/>
            <a:ext cx="7467600" cy="830997"/>
          </a:xfrm>
          <a:prstGeom prst="rect">
            <a:avLst/>
          </a:prstGeom>
        </p:spPr>
        <p:txBody>
          <a:bodyPr wrap="square">
            <a:spAutoFit/>
          </a:bodyPr>
          <a:lstStyle/>
          <a:p>
            <a:r>
              <a:rPr lang="en-GB" b="1" dirty="0" smtClean="0">
                <a:solidFill>
                  <a:schemeClr val="accent3"/>
                </a:solidFill>
                <a:latin typeface="+mn-lt"/>
              </a:rPr>
              <a:t>There are two practical issues peculiar to SSDs </a:t>
            </a:r>
            <a:r>
              <a:rPr lang="en-GB" b="1" smtClean="0">
                <a:solidFill>
                  <a:schemeClr val="accent3"/>
                </a:solidFill>
                <a:latin typeface="+mn-lt"/>
              </a:rPr>
              <a:t>that are not </a:t>
            </a:r>
            <a:r>
              <a:rPr lang="en-GB" b="1" dirty="0" smtClean="0">
                <a:solidFill>
                  <a:schemeClr val="accent3"/>
                </a:solidFill>
                <a:latin typeface="+mn-lt"/>
              </a:rPr>
              <a:t>faced by HDDs: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556313" cy="1116106"/>
          </a:xfrm>
        </p:spPr>
        <p:txBody>
          <a:bodyPr/>
          <a:lstStyle/>
          <a:p>
            <a:pPr algn="ctr"/>
            <a:r>
              <a:rPr lang="en-US" b="1" smtClean="0">
                <a:effectLst>
                  <a:outerShdw blurRad="38100" dist="38100" dir="2700000" algn="tl">
                    <a:srgbClr val="000000">
                      <a:alpha val="43137"/>
                    </a:srgbClr>
                  </a:outerShdw>
                </a:effectLst>
              </a:rPr>
              <a:t>6.4- Optical Memory</a:t>
            </a:r>
            <a:br>
              <a:rPr lang="en-US" b="1" smtClean="0">
                <a:effectLst>
                  <a:outerShdw blurRad="38100" dist="38100" dir="2700000" algn="tl">
                    <a:srgbClr val="000000">
                      <a:alpha val="43137"/>
                    </a:srgbClr>
                  </a:outerShdw>
                </a:effectLst>
              </a:rPr>
            </a:br>
            <a:r>
              <a:rPr lang="en-US" u="sng" smtClean="0">
                <a:solidFill>
                  <a:srgbClr val="0070C0"/>
                </a:solidFill>
                <a:effectLst>
                  <a:outerShdw blurRad="38100" dist="38100" dir="2700000" algn="tl">
                    <a:srgbClr val="000000">
                      <a:alpha val="43137"/>
                    </a:srgbClr>
                  </a:outerShdw>
                </a:effectLst>
              </a:rPr>
              <a:t>C</a:t>
            </a:r>
            <a:r>
              <a:rPr lang="en-US" smtClean="0">
                <a:effectLst>
                  <a:outerShdw blurRad="38100" dist="38100" dir="2700000" algn="tl">
                    <a:srgbClr val="000000">
                      <a:alpha val="43137"/>
                    </a:srgbClr>
                  </a:outerShdw>
                </a:effectLst>
              </a:rPr>
              <a:t>ompact </a:t>
            </a:r>
            <a:r>
              <a:rPr lang="en-US" u="sng" dirty="0" smtClean="0">
                <a:solidFill>
                  <a:srgbClr val="0070C0"/>
                </a:solidFill>
                <a:effectLst>
                  <a:outerShdw blurRad="38100" dist="38100" dir="2700000" algn="tl">
                    <a:srgbClr val="000000">
                      <a:alpha val="43137"/>
                    </a:srgbClr>
                  </a:outerShdw>
                </a:effectLst>
              </a:rPr>
              <a:t>D</a:t>
            </a:r>
            <a:r>
              <a:rPr lang="en-US" dirty="0" smtClean="0">
                <a:effectLst>
                  <a:outerShdw blurRad="38100" dist="38100" dir="2700000" algn="tl">
                    <a:srgbClr val="000000">
                      <a:alpha val="43137"/>
                    </a:srgbClr>
                  </a:outerShdw>
                </a:effectLst>
              </a:rPr>
              <a:t>isk </a:t>
            </a:r>
            <a:r>
              <a:rPr lang="en-US" u="sng" smtClean="0">
                <a:solidFill>
                  <a:srgbClr val="0070C0"/>
                </a:solidFill>
                <a:effectLst>
                  <a:outerShdw blurRad="38100" dist="38100" dir="2700000" algn="tl">
                    <a:srgbClr val="000000">
                      <a:alpha val="43137"/>
                    </a:srgbClr>
                  </a:outerShdw>
                </a:effectLst>
              </a:rPr>
              <a:t>R</a:t>
            </a:r>
            <a:r>
              <a:rPr lang="en-US" smtClean="0">
                <a:effectLst>
                  <a:outerShdw blurRad="38100" dist="38100" dir="2700000" algn="tl">
                    <a:srgbClr val="000000">
                      <a:alpha val="43137"/>
                    </a:srgbClr>
                  </a:outerShdw>
                </a:effectLst>
              </a:rPr>
              <a:t>ead-</a:t>
            </a:r>
            <a:r>
              <a:rPr lang="en-US" u="sng" smtClean="0">
                <a:solidFill>
                  <a:srgbClr val="0070C0"/>
                </a:solidFill>
                <a:effectLst>
                  <a:outerShdw blurRad="38100" dist="38100" dir="2700000" algn="tl">
                    <a:srgbClr val="000000">
                      <a:alpha val="43137"/>
                    </a:srgbClr>
                  </a:outerShdw>
                </a:effectLst>
              </a:rPr>
              <a:t>O</a:t>
            </a:r>
            <a:r>
              <a:rPr lang="en-US" smtClean="0">
                <a:effectLst>
                  <a:outerShdw blurRad="38100" dist="38100" dir="2700000" algn="tl">
                    <a:srgbClr val="000000">
                      <a:alpha val="43137"/>
                    </a:srgbClr>
                  </a:outerShdw>
                </a:effectLst>
              </a:rPr>
              <a:t>nly </a:t>
            </a:r>
            <a:r>
              <a:rPr lang="en-US" u="sng" smtClean="0">
                <a:solidFill>
                  <a:srgbClr val="0070C0"/>
                </a:solidFill>
                <a:effectLst>
                  <a:outerShdw blurRad="38100" dist="38100" dir="2700000" algn="tl">
                    <a:srgbClr val="000000">
                      <a:alpha val="43137"/>
                    </a:srgbClr>
                  </a:outerShdw>
                </a:effectLst>
              </a:rPr>
              <a:t>M</a:t>
            </a:r>
            <a:r>
              <a:rPr lang="en-US" smtClean="0">
                <a:effectLst>
                  <a:outerShdw blurRad="38100" dist="38100" dir="2700000" algn="tl">
                    <a:srgbClr val="000000">
                      <a:alpha val="43137"/>
                    </a:srgbClr>
                  </a:outerShdw>
                </a:effectLst>
              </a:rPr>
              <a:t>emory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28596" y="1643050"/>
            <a:ext cx="8324880" cy="4833950"/>
          </a:xfrm>
        </p:spPr>
        <p:txBody>
          <a:bodyPr>
            <a:normAutofit fontScale="92500"/>
          </a:bodyPr>
          <a:lstStyle/>
          <a:p>
            <a:r>
              <a:rPr lang="en-US" dirty="0" smtClean="0">
                <a:solidFill>
                  <a:schemeClr val="tx1"/>
                </a:solidFill>
              </a:rPr>
              <a:t>Audio CD and the CD-ROM share a similar technology</a:t>
            </a:r>
          </a:p>
          <a:p>
            <a:pPr lvl="1"/>
            <a:r>
              <a:rPr lang="en-US" dirty="0" smtClean="0">
                <a:solidFill>
                  <a:schemeClr val="tx1"/>
                </a:solidFill>
              </a:rPr>
              <a:t>The main difference is that CD-ROM players are more rugged and                 have error correction devices to ensure that data are properly transferred</a:t>
            </a:r>
          </a:p>
          <a:p>
            <a:pPr marL="228600" lvl="1">
              <a:spcBef>
                <a:spcPts val="2000"/>
              </a:spcBef>
              <a:buClr>
                <a:schemeClr val="accent1"/>
              </a:buClr>
            </a:pPr>
            <a:r>
              <a:rPr lang="en-US" sz="2080" b="1" dirty="0" smtClean="0">
                <a:solidFill>
                  <a:schemeClr val="tx1"/>
                </a:solidFill>
              </a:rPr>
              <a:t>Production:</a:t>
            </a:r>
          </a:p>
          <a:p>
            <a:pPr lvl="1"/>
            <a:r>
              <a:rPr lang="en-US" dirty="0" smtClean="0">
                <a:solidFill>
                  <a:schemeClr val="tx1"/>
                </a:solidFill>
              </a:rPr>
              <a:t>The disk is formed from </a:t>
            </a:r>
            <a:r>
              <a:rPr lang="en-US" smtClean="0">
                <a:solidFill>
                  <a:schemeClr val="tx1"/>
                </a:solidFill>
              </a:rPr>
              <a:t>a resin (nhựa nhân tạo) </a:t>
            </a:r>
            <a:r>
              <a:rPr lang="en-US" dirty="0" smtClean="0">
                <a:solidFill>
                  <a:schemeClr val="tx1"/>
                </a:solidFill>
              </a:rPr>
              <a:t>such as polycarbonate</a:t>
            </a:r>
          </a:p>
          <a:p>
            <a:pPr lvl="1"/>
            <a:r>
              <a:rPr lang="en-US" dirty="0" smtClean="0">
                <a:solidFill>
                  <a:schemeClr val="tx1"/>
                </a:solidFill>
              </a:rPr>
              <a:t>Digitally recorded information is imprinted as a series of </a:t>
            </a:r>
            <a:r>
              <a:rPr lang="en-US" smtClean="0">
                <a:solidFill>
                  <a:schemeClr val="tx1"/>
                </a:solidFill>
              </a:rPr>
              <a:t>microscopic pits (hố) </a:t>
            </a:r>
            <a:r>
              <a:rPr lang="en-US" dirty="0" smtClean="0">
                <a:solidFill>
                  <a:schemeClr val="tx1"/>
                </a:solidFill>
              </a:rPr>
              <a:t>on the surface of </a:t>
            </a:r>
            <a:r>
              <a:rPr lang="en-US" smtClean="0">
                <a:solidFill>
                  <a:schemeClr val="tx1"/>
                </a:solidFill>
              </a:rPr>
              <a:t>the polycarbonate. This </a:t>
            </a:r>
            <a:r>
              <a:rPr lang="en-US" dirty="0" smtClean="0">
                <a:solidFill>
                  <a:schemeClr val="tx1"/>
                </a:solidFill>
              </a:rPr>
              <a:t>is done with a finely focused, high intensity laser to create a </a:t>
            </a:r>
            <a:r>
              <a:rPr lang="en-US" smtClean="0">
                <a:solidFill>
                  <a:schemeClr val="tx1"/>
                </a:solidFill>
              </a:rPr>
              <a:t>master disk</a:t>
            </a:r>
            <a:endParaRPr lang="en-US" dirty="0" smtClean="0">
              <a:solidFill>
                <a:schemeClr val="tx1"/>
              </a:solidFill>
            </a:endParaRPr>
          </a:p>
          <a:p>
            <a:pPr lvl="1"/>
            <a:r>
              <a:rPr lang="en-US" dirty="0" smtClean="0">
                <a:solidFill>
                  <a:schemeClr val="tx1"/>
                </a:solidFill>
              </a:rPr>
              <a:t>The master is used, in turn, to make a die to stamp out copies onto polycarbonate</a:t>
            </a:r>
          </a:p>
          <a:p>
            <a:pPr lvl="1"/>
            <a:r>
              <a:rPr lang="en-US" dirty="0" smtClean="0">
                <a:solidFill>
                  <a:schemeClr val="tx1"/>
                </a:solidFill>
              </a:rPr>
              <a:t>The pitted surface is then coated with a highly reflective surface, usually  aluminum or gold</a:t>
            </a:r>
          </a:p>
          <a:p>
            <a:pPr lvl="1"/>
            <a:r>
              <a:rPr lang="en-US" dirty="0" smtClean="0">
                <a:solidFill>
                  <a:schemeClr val="tx1"/>
                </a:solidFill>
              </a:rPr>
              <a:t>This shiny surface is protected against dust and scratches by </a:t>
            </a:r>
            <a:r>
              <a:rPr lang="en-US" smtClean="0">
                <a:solidFill>
                  <a:schemeClr val="tx1"/>
                </a:solidFill>
              </a:rPr>
              <a:t>a top                     </a:t>
            </a:r>
            <a:r>
              <a:rPr lang="en-US" dirty="0" smtClean="0">
                <a:solidFill>
                  <a:schemeClr val="tx1"/>
                </a:solidFill>
              </a:rPr>
              <a:t>coat of clear acrylic</a:t>
            </a:r>
          </a:p>
          <a:p>
            <a:pPr lvl="1"/>
            <a:r>
              <a:rPr lang="en-US" dirty="0" smtClean="0">
                <a:solidFill>
                  <a:schemeClr val="tx1"/>
                </a:solidFill>
              </a:rPr>
              <a:t>Finally a label can be silkscreened onto the acrylic</a:t>
            </a:r>
            <a:endParaRPr lang="en-US" dirty="0">
              <a:solidFill>
                <a:schemeClr val="tx1"/>
              </a:solidFill>
            </a:endParaRPr>
          </a:p>
        </p:txBody>
      </p:sp>
      <p:pic>
        <p:nvPicPr>
          <p:cNvPr id="17" name="Picture 16"/>
          <p:cNvPicPr>
            <a:picLocks noChangeAspect="1"/>
          </p:cNvPicPr>
          <p:nvPr/>
        </p:nvPicPr>
        <p:blipFill>
          <a:blip r:embed="rId3"/>
          <a:stretch>
            <a:fillRect/>
          </a:stretch>
        </p:blipFill>
        <p:spPr>
          <a:xfrm>
            <a:off x="7610556" y="0"/>
            <a:ext cx="1533444" cy="1081078"/>
          </a:xfrm>
          <a:prstGeom prst="rect">
            <a:avLst/>
          </a:prstGeom>
          <a:effectLst>
            <a:softEdge rad="266700"/>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57200"/>
            <a:ext cx="7556313" cy="1116106"/>
          </a:xfrm>
        </p:spPr>
        <p:txBody>
          <a:bodyPr/>
          <a:lstStyle/>
          <a:p>
            <a:r>
              <a:rPr lang="en-GB" smtClean="0">
                <a:effectLst>
                  <a:outerShdw blurRad="38100" dist="38100" dir="2700000" algn="tl">
                    <a:srgbClr val="000000">
                      <a:alpha val="43137"/>
                    </a:srgbClr>
                  </a:outerShdw>
                </a:effectLst>
              </a:rPr>
              <a:t>6.1- Magnetic </a:t>
            </a:r>
            <a:r>
              <a:rPr lang="en-GB" dirty="0">
                <a:effectLst>
                  <a:outerShdw blurRad="38100" dist="38100" dir="2700000" algn="tl">
                    <a:srgbClr val="000000">
                      <a:alpha val="43137"/>
                    </a:srgbClr>
                  </a:outerShdw>
                </a:effectLst>
              </a:rPr>
              <a:t>Disk</a:t>
            </a:r>
          </a:p>
        </p:txBody>
      </p:sp>
      <p:sp>
        <p:nvSpPr>
          <p:cNvPr id="7171" name="Rectangle 3"/>
          <p:cNvSpPr>
            <a:spLocks noGrp="1" noChangeArrowheads="1"/>
          </p:cNvSpPr>
          <p:nvPr>
            <p:ph idx="1"/>
          </p:nvPr>
        </p:nvSpPr>
        <p:spPr>
          <a:xfrm>
            <a:off x="285720" y="1357298"/>
            <a:ext cx="6715172" cy="4967302"/>
          </a:xfrm>
        </p:spPr>
        <p:txBody>
          <a:bodyPr>
            <a:normAutofit/>
          </a:bodyPr>
          <a:lstStyle/>
          <a:p>
            <a:r>
              <a:rPr lang="en-GB" dirty="0" smtClean="0">
                <a:solidFill>
                  <a:srgbClr val="001642"/>
                </a:solidFill>
              </a:rPr>
              <a:t>A disk is a circular </a:t>
            </a:r>
            <a:r>
              <a:rPr lang="en-GB" i="1" dirty="0" smtClean="0">
                <a:solidFill>
                  <a:srgbClr val="001642"/>
                </a:solidFill>
              </a:rPr>
              <a:t>platter</a:t>
            </a:r>
            <a:r>
              <a:rPr lang="en-GB" dirty="0" smtClean="0">
                <a:solidFill>
                  <a:srgbClr val="001642"/>
                </a:solidFill>
              </a:rPr>
              <a:t> constructed of nonmagnetic material, called the </a:t>
            </a:r>
            <a:r>
              <a:rPr lang="en-GB" i="1" dirty="0" smtClean="0">
                <a:solidFill>
                  <a:srgbClr val="001642"/>
                </a:solidFill>
              </a:rPr>
              <a:t>substrate-</a:t>
            </a:r>
            <a:r>
              <a:rPr lang="en-GB" i="1" dirty="0" err="1" smtClean="0">
                <a:solidFill>
                  <a:srgbClr val="001642"/>
                </a:solidFill>
              </a:rPr>
              <a:t>chất</a:t>
            </a:r>
            <a:r>
              <a:rPr lang="en-GB" i="1" dirty="0" smtClean="0">
                <a:solidFill>
                  <a:srgbClr val="001642"/>
                </a:solidFill>
              </a:rPr>
              <a:t> </a:t>
            </a:r>
            <a:r>
              <a:rPr lang="en-GB" i="1" dirty="0" err="1" smtClean="0">
                <a:solidFill>
                  <a:srgbClr val="001642"/>
                </a:solidFill>
              </a:rPr>
              <a:t>nền</a:t>
            </a:r>
            <a:r>
              <a:rPr lang="en-GB" i="1" dirty="0" smtClean="0">
                <a:solidFill>
                  <a:srgbClr val="001642"/>
                </a:solidFill>
              </a:rPr>
              <a:t>, </a:t>
            </a:r>
            <a:r>
              <a:rPr lang="en-GB" dirty="0" smtClean="0">
                <a:solidFill>
                  <a:srgbClr val="001642"/>
                </a:solidFill>
              </a:rPr>
              <a:t>coated with a magnetizable material</a:t>
            </a:r>
          </a:p>
          <a:p>
            <a:pPr lvl="1"/>
            <a:r>
              <a:rPr lang="en-GB" dirty="0" smtClean="0">
                <a:solidFill>
                  <a:srgbClr val="001642"/>
                </a:solidFill>
              </a:rPr>
              <a:t>Traditionally the substrate has been an aluminium or aluminium alloy (</a:t>
            </a:r>
            <a:r>
              <a:rPr lang="en-GB" dirty="0" err="1" smtClean="0">
                <a:solidFill>
                  <a:srgbClr val="001642"/>
                </a:solidFill>
              </a:rPr>
              <a:t>hợp</a:t>
            </a:r>
            <a:r>
              <a:rPr lang="en-GB" dirty="0" smtClean="0">
                <a:solidFill>
                  <a:srgbClr val="001642"/>
                </a:solidFill>
              </a:rPr>
              <a:t> </a:t>
            </a:r>
            <a:r>
              <a:rPr lang="en-GB" dirty="0" err="1" smtClean="0">
                <a:solidFill>
                  <a:srgbClr val="001642"/>
                </a:solidFill>
              </a:rPr>
              <a:t>kim</a:t>
            </a:r>
            <a:r>
              <a:rPr lang="en-GB" dirty="0" smtClean="0">
                <a:solidFill>
                  <a:srgbClr val="001642"/>
                </a:solidFill>
              </a:rPr>
              <a:t> </a:t>
            </a:r>
            <a:r>
              <a:rPr lang="en-GB" dirty="0" err="1" smtClean="0">
                <a:solidFill>
                  <a:srgbClr val="001642"/>
                </a:solidFill>
              </a:rPr>
              <a:t>nhôm</a:t>
            </a:r>
            <a:r>
              <a:rPr lang="en-GB" dirty="0" smtClean="0">
                <a:solidFill>
                  <a:srgbClr val="001642"/>
                </a:solidFill>
              </a:rPr>
              <a:t>) material </a:t>
            </a:r>
          </a:p>
          <a:p>
            <a:pPr lvl="1"/>
            <a:r>
              <a:rPr lang="en-GB" dirty="0" smtClean="0">
                <a:solidFill>
                  <a:srgbClr val="001642"/>
                </a:solidFill>
              </a:rPr>
              <a:t>Recently glass substrates have been introduced</a:t>
            </a:r>
          </a:p>
          <a:p>
            <a:r>
              <a:rPr lang="en-GB" dirty="0" smtClean="0">
                <a:solidFill>
                  <a:srgbClr val="001642"/>
                </a:solidFill>
              </a:rPr>
              <a:t>Benefits of the glass substrate:</a:t>
            </a:r>
          </a:p>
          <a:p>
            <a:pPr lvl="1"/>
            <a:r>
              <a:rPr lang="en-GB" dirty="0" smtClean="0">
                <a:solidFill>
                  <a:srgbClr val="001642"/>
                </a:solidFill>
              </a:rPr>
              <a:t>Improvement in the uniformity of the magnetic film surface to increase disk reliability</a:t>
            </a:r>
          </a:p>
          <a:p>
            <a:pPr lvl="1"/>
            <a:r>
              <a:rPr lang="en-GB" dirty="0" smtClean="0">
                <a:solidFill>
                  <a:srgbClr val="001642"/>
                </a:solidFill>
              </a:rPr>
              <a:t>A significant reduction in overall surface defects to help reduce read-write errors</a:t>
            </a:r>
          </a:p>
          <a:p>
            <a:pPr lvl="1"/>
            <a:r>
              <a:rPr lang="en-GB" dirty="0" smtClean="0">
                <a:solidFill>
                  <a:srgbClr val="001642"/>
                </a:solidFill>
              </a:rPr>
              <a:t>Ability to support lower fly heights (</a:t>
            </a:r>
            <a:r>
              <a:rPr lang="en-GB" dirty="0" err="1" smtClean="0">
                <a:solidFill>
                  <a:srgbClr val="001642"/>
                </a:solidFill>
              </a:rPr>
              <a:t>cho</a:t>
            </a:r>
            <a:r>
              <a:rPr lang="en-GB" dirty="0" smtClean="0">
                <a:solidFill>
                  <a:srgbClr val="001642"/>
                </a:solidFill>
              </a:rPr>
              <a:t> </a:t>
            </a:r>
            <a:r>
              <a:rPr lang="en-GB" dirty="0" err="1" smtClean="0">
                <a:solidFill>
                  <a:srgbClr val="001642"/>
                </a:solidFill>
              </a:rPr>
              <a:t>phép</a:t>
            </a:r>
            <a:r>
              <a:rPr lang="en-GB" dirty="0" smtClean="0">
                <a:solidFill>
                  <a:srgbClr val="001642"/>
                </a:solidFill>
              </a:rPr>
              <a:t> </a:t>
            </a:r>
            <a:r>
              <a:rPr lang="en-GB" dirty="0" err="1" smtClean="0">
                <a:solidFill>
                  <a:srgbClr val="001642"/>
                </a:solidFill>
              </a:rPr>
              <a:t>mỏng</a:t>
            </a:r>
            <a:r>
              <a:rPr lang="en-GB" dirty="0" smtClean="0">
                <a:solidFill>
                  <a:srgbClr val="001642"/>
                </a:solidFill>
              </a:rPr>
              <a:t> </a:t>
            </a:r>
            <a:r>
              <a:rPr lang="en-GB" dirty="0" err="1" smtClean="0">
                <a:solidFill>
                  <a:srgbClr val="001642"/>
                </a:solidFill>
              </a:rPr>
              <a:t>hơn</a:t>
            </a:r>
            <a:r>
              <a:rPr lang="en-GB" dirty="0" smtClean="0">
                <a:solidFill>
                  <a:srgbClr val="001642"/>
                </a:solidFill>
              </a:rPr>
              <a:t>)</a:t>
            </a:r>
          </a:p>
          <a:p>
            <a:pPr lvl="1"/>
            <a:r>
              <a:rPr lang="en-GB" dirty="0" smtClean="0">
                <a:solidFill>
                  <a:srgbClr val="001642"/>
                </a:solidFill>
              </a:rPr>
              <a:t>Better stiffness (</a:t>
            </a:r>
            <a:r>
              <a:rPr lang="en-GB" dirty="0" err="1" smtClean="0">
                <a:solidFill>
                  <a:srgbClr val="001642"/>
                </a:solidFill>
              </a:rPr>
              <a:t>cứng</a:t>
            </a:r>
            <a:r>
              <a:rPr lang="en-GB" dirty="0" smtClean="0">
                <a:solidFill>
                  <a:srgbClr val="001642"/>
                </a:solidFill>
              </a:rPr>
              <a:t>) to reduce disk dynamics</a:t>
            </a:r>
          </a:p>
          <a:p>
            <a:pPr lvl="1"/>
            <a:r>
              <a:rPr lang="en-GB" dirty="0" smtClean="0">
                <a:solidFill>
                  <a:srgbClr val="001642"/>
                </a:solidFill>
              </a:rPr>
              <a:t>Greater ability to withstand(anti) shock and damage</a:t>
            </a:r>
          </a:p>
          <a:p>
            <a:endParaRPr lang="en-GB" dirty="0">
              <a:solidFill>
                <a:srgbClr val="001642"/>
              </a:solidFill>
            </a:endParaRPr>
          </a:p>
        </p:txBody>
      </p:sp>
      <p:pic>
        <p:nvPicPr>
          <p:cNvPr id="5" name="Picture 4"/>
          <p:cNvPicPr>
            <a:picLocks noChangeAspect="1"/>
          </p:cNvPicPr>
          <p:nvPr/>
        </p:nvPicPr>
        <p:blipFill>
          <a:blip r:embed="rId3"/>
          <a:stretch>
            <a:fillRect/>
          </a:stretch>
        </p:blipFill>
        <p:spPr>
          <a:xfrm>
            <a:off x="7139583" y="4876800"/>
            <a:ext cx="2004417" cy="1981200"/>
          </a:xfrm>
          <a:prstGeom prst="rect">
            <a:avLst/>
          </a:prstGeom>
        </p:spPr>
      </p:pic>
      <p:grpSp>
        <p:nvGrpSpPr>
          <p:cNvPr id="7" name="Group 6"/>
          <p:cNvGrpSpPr/>
          <p:nvPr/>
        </p:nvGrpSpPr>
        <p:grpSpPr>
          <a:xfrm>
            <a:off x="5981700" y="2747965"/>
            <a:ext cx="3162300" cy="1038225"/>
            <a:chOff x="5572132" y="214290"/>
            <a:chExt cx="3162300" cy="1038225"/>
          </a:xfrm>
        </p:grpSpPr>
        <p:pic>
          <p:nvPicPr>
            <p:cNvPr id="1026" name="Picture 2"/>
            <p:cNvPicPr>
              <a:picLocks noChangeAspect="1" noChangeArrowheads="1"/>
            </p:cNvPicPr>
            <p:nvPr/>
          </p:nvPicPr>
          <p:blipFill>
            <a:blip r:embed="rId4"/>
            <a:srcRect/>
            <a:stretch>
              <a:fillRect/>
            </a:stretch>
          </p:blipFill>
          <p:spPr bwMode="auto">
            <a:xfrm>
              <a:off x="5572132" y="214290"/>
              <a:ext cx="3162300" cy="1038225"/>
            </a:xfrm>
            <a:prstGeom prst="rect">
              <a:avLst/>
            </a:prstGeom>
            <a:noFill/>
            <a:ln w="9525">
              <a:noFill/>
              <a:miter lim="800000"/>
              <a:headEnd/>
              <a:tailEnd/>
            </a:ln>
            <a:effectLst/>
          </p:spPr>
        </p:pic>
        <p:sp>
          <p:nvSpPr>
            <p:cNvPr id="6" name="Rectangle 5"/>
            <p:cNvSpPr/>
            <p:nvPr/>
          </p:nvSpPr>
          <p:spPr>
            <a:xfrm>
              <a:off x="7786710" y="214290"/>
              <a:ext cx="790986" cy="369332"/>
            </a:xfrm>
            <a:prstGeom prst="rect">
              <a:avLst/>
            </a:prstGeom>
          </p:spPr>
          <p:txBody>
            <a:bodyPr wrap="none">
              <a:spAutoFit/>
            </a:bodyPr>
            <a:lstStyle/>
            <a:p>
              <a:r>
                <a:rPr lang="en-GB" sz="1800" smtClean="0">
                  <a:solidFill>
                    <a:srgbClr val="001642"/>
                  </a:solidFill>
                </a:rPr>
                <a:t>(Wiki)</a:t>
              </a:r>
              <a:endParaRPr lang="en-US" sz="1800"/>
            </a:p>
          </p:txBody>
        </p:sp>
      </p:grpSp>
      <p:pic>
        <p:nvPicPr>
          <p:cNvPr id="8" name="Picture 6" descr="hdd-sp"/>
          <p:cNvPicPr>
            <a:picLocks noChangeAspect="1" noChangeArrowheads="1"/>
          </p:cNvPicPr>
          <p:nvPr/>
        </p:nvPicPr>
        <p:blipFill>
          <a:blip r:embed="rId5">
            <a:lum bright="-20000" contrast="40000"/>
          </a:blip>
          <a:srcRect/>
          <a:stretch>
            <a:fillRect/>
          </a:stretch>
        </p:blipFill>
        <p:spPr bwMode="auto">
          <a:xfrm>
            <a:off x="7003478" y="357166"/>
            <a:ext cx="2069116" cy="194959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844" y="142852"/>
            <a:ext cx="6587772" cy="523220"/>
          </a:xfrm>
          <a:prstGeom prst="rect">
            <a:avLst/>
          </a:prstGeom>
        </p:spPr>
        <p:txBody>
          <a:bodyPr wrap="square">
            <a:spAutoFit/>
          </a:bodyPr>
          <a:lstStyle/>
          <a:p>
            <a:r>
              <a:rPr lang="en-US" sz="2800" dirty="0" smtClean="0">
                <a:solidFill>
                  <a:schemeClr val="tx2"/>
                </a:solidFill>
                <a:effectLst>
                  <a:outerShdw blurRad="38100" dist="38100" dir="2700000" algn="tl">
                    <a:srgbClr val="000000">
                      <a:alpha val="43137"/>
                    </a:srgbClr>
                  </a:outerShdw>
                </a:effectLst>
                <a:latin typeface="+mn-lt"/>
              </a:rPr>
              <a:t>Table 6</a:t>
            </a:r>
            <a:r>
              <a:rPr lang="en-US" sz="2800" smtClean="0">
                <a:solidFill>
                  <a:schemeClr val="tx2"/>
                </a:solidFill>
                <a:effectLst>
                  <a:outerShdw blurRad="38100" dist="38100" dir="2700000" algn="tl">
                    <a:srgbClr val="000000">
                      <a:alpha val="43137"/>
                    </a:srgbClr>
                  </a:outerShdw>
                </a:effectLst>
                <a:latin typeface="+mn-lt"/>
              </a:rPr>
              <a:t>. 6: Optical Disk  Products </a:t>
            </a:r>
            <a:endParaRPr lang="en-US" sz="2800" dirty="0">
              <a:solidFill>
                <a:schemeClr val="tx2"/>
              </a:solidFill>
              <a:effectLst>
                <a:outerShdw blurRad="38100" dist="38100" dir="2700000" algn="tl">
                  <a:srgbClr val="000000">
                    <a:alpha val="43137"/>
                  </a:srgbClr>
                </a:outerShdw>
              </a:effectLst>
              <a:latin typeface="+mn-lt"/>
            </a:endParaRPr>
          </a:p>
        </p:txBody>
      </p:sp>
      <p:pic>
        <p:nvPicPr>
          <p:cNvPr id="5122" name="Picture 2"/>
          <p:cNvPicPr>
            <a:picLocks noChangeAspect="1" noChangeArrowheads="1"/>
          </p:cNvPicPr>
          <p:nvPr/>
        </p:nvPicPr>
        <p:blipFill>
          <a:blip r:embed="rId3"/>
          <a:srcRect/>
          <a:stretch>
            <a:fillRect/>
          </a:stretch>
        </p:blipFill>
        <p:spPr bwMode="auto">
          <a:xfrm>
            <a:off x="628650" y="714356"/>
            <a:ext cx="7886700" cy="596265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11818" r="5882" b="47273"/>
              <a:stretch>
                <a:fillRect/>
              </a:stretch>
            </p:blipFill>
          </mc:Choice>
          <mc:Fallback>
            <p:blipFill>
              <a:blip r:embed="rId4"/>
              <a:srcRect l="5882" t="11818" r="5882" b="47273"/>
              <a:stretch>
                <a:fillRect/>
              </a:stretch>
            </p:blipFill>
          </mc:Fallback>
        </mc:AlternateContent>
        <p:spPr>
          <a:xfrm>
            <a:off x="0" y="1371418"/>
            <a:ext cx="9144000" cy="5486582"/>
          </a:xfrm>
          <a:prstGeom prst="rect">
            <a:avLst/>
          </a:prstGeom>
        </p:spPr>
      </p:pic>
      <p:sp>
        <p:nvSpPr>
          <p:cNvPr id="15" name="Title 14"/>
          <p:cNvSpPr>
            <a:spLocks noGrp="1"/>
          </p:cNvSpPr>
          <p:nvPr>
            <p:ph type="title"/>
          </p:nvPr>
        </p:nvSpPr>
        <p:spPr/>
        <p:txBody>
          <a:bodyPr/>
          <a:lstStyle/>
          <a:p>
            <a:r>
              <a:rPr lang="en-US" dirty="0" smtClean="0">
                <a:effectLst>
                  <a:outerShdw blurRad="38100" dist="38100" dir="2700000" algn="tl">
                    <a:srgbClr val="000000">
                      <a:alpha val="43137"/>
                    </a:srgbClr>
                  </a:outerShdw>
                </a:effectLst>
              </a:rPr>
              <a:t>CD Operation</a:t>
            </a:r>
            <a:endParaRPr lang="en-US" dirty="0">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smtClean="0">
                <a:effectLst>
                  <a:outerShdw blurRad="38100" dist="38100" dir="2700000" algn="tl">
                    <a:srgbClr val="000000">
                      <a:alpha val="43137"/>
                    </a:srgbClr>
                  </a:outerShdw>
                </a:effectLst>
              </a:rPr>
              <a:t>CD-ROM Block Format</a:t>
            </a:r>
            <a:endParaRPr lang="en-US" dirty="0">
              <a:effectLst>
                <a:outerShdw blurRad="38100" dist="38100" dir="2700000" algn="tl">
                  <a:srgbClr val="000000">
                    <a:alpha val="43137"/>
                  </a:srgbClr>
                </a:outerShdw>
              </a:effectLst>
            </a:endParaRPr>
          </a:p>
        </p:txBody>
      </p:sp>
      <p:pic>
        <p:nvPicPr>
          <p:cNvPr id="4" name="Picture 3"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182" t="16471" r="11818" b="36471"/>
              <a:stretch>
                <a:fillRect/>
              </a:stretch>
            </p:blipFill>
          </mc:Choice>
          <mc:Fallback>
            <p:blipFill>
              <a:blip r:embed="rId4"/>
              <a:srcRect l="8182" t="16471" r="11818" b="36471"/>
              <a:stretch>
                <a:fillRect/>
              </a:stretch>
            </p:blipFill>
          </mc:Fallback>
        </mc:AlternateContent>
        <p:spPr>
          <a:xfrm>
            <a:off x="0" y="2362200"/>
            <a:ext cx="9144000" cy="4156329"/>
          </a:xfrm>
          <a:prstGeom prst="rect">
            <a:avLst/>
          </a:prstGeom>
        </p:spPr>
      </p:pic>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381000" y="1143000"/>
            <a:ext cx="6179566" cy="5364163"/>
          </a:xfrm>
        </p:spPr>
        <p:txBody>
          <a:bodyPr>
            <a:noAutofit/>
          </a:bodyPr>
          <a:lstStyle/>
          <a:p>
            <a:pPr marL="228600" indent="-228600">
              <a:lnSpc>
                <a:spcPct val="90000"/>
              </a:lnSpc>
              <a:buClr>
                <a:schemeClr val="bg1"/>
              </a:buClr>
              <a:buFont typeface="Wingdings" pitchFamily="2" charset="2"/>
              <a:buChar char="n"/>
            </a:pPr>
            <a:r>
              <a:rPr lang="en-US" sz="2000" dirty="0" smtClean="0">
                <a:effectLst>
                  <a:outerShdw blurRad="38100" dist="38100" dir="2700000" algn="tl">
                    <a:srgbClr val="000000">
                      <a:alpha val="43137"/>
                    </a:srgbClr>
                  </a:outerShdw>
                </a:effectLst>
              </a:rPr>
              <a:t>CD-ROM is appropriate for the distribution of large amounts of data to a large number of users</a:t>
            </a:r>
          </a:p>
          <a:p>
            <a:pPr marL="228600" indent="-228600">
              <a:lnSpc>
                <a:spcPct val="90000"/>
              </a:lnSpc>
              <a:buClr>
                <a:schemeClr val="bg1"/>
              </a:buClr>
              <a:buFont typeface="Wingdings" pitchFamily="2" charset="2"/>
              <a:buChar char="n"/>
            </a:pPr>
            <a:r>
              <a:rPr lang="en-US" sz="2000" dirty="0" smtClean="0">
                <a:effectLst>
                  <a:outerShdw blurRad="38100" dist="38100" dir="2700000" algn="tl">
                    <a:srgbClr val="000000">
                      <a:alpha val="43137"/>
                    </a:srgbClr>
                  </a:outerShdw>
                </a:effectLst>
              </a:rPr>
              <a:t>Because the expense of the initial writing process it is not appropriate for individualized applications</a:t>
            </a:r>
          </a:p>
          <a:p>
            <a:pPr marL="228600" indent="-228600">
              <a:lnSpc>
                <a:spcPct val="70000"/>
              </a:lnSpc>
              <a:buClr>
                <a:schemeClr val="bg1"/>
              </a:buClr>
              <a:buFont typeface="Wingdings" pitchFamily="2" charset="2"/>
              <a:buChar char="n"/>
            </a:pPr>
            <a:r>
              <a:rPr lang="en-US" sz="2000" dirty="0" smtClean="0">
                <a:solidFill>
                  <a:srgbClr val="FFFFFF"/>
                </a:solidFill>
                <a:effectLst>
                  <a:outerShdw blurRad="38100" dist="38100" dir="2700000" algn="tl">
                    <a:srgbClr val="000000">
                      <a:alpha val="43137"/>
                    </a:srgbClr>
                  </a:outerShdw>
                </a:effectLst>
              </a:rPr>
              <a:t>The CD-ROM has two advantages:</a:t>
            </a:r>
          </a:p>
          <a:p>
            <a:pPr marL="685800" lvl="2" indent="-228600">
              <a:lnSpc>
                <a:spcPct val="90000"/>
              </a:lnSpc>
              <a:spcBef>
                <a:spcPts val="2000"/>
              </a:spcBef>
              <a:buClr>
                <a:schemeClr val="bg1"/>
              </a:buClr>
              <a:buFont typeface="Wingdings" pitchFamily="2" charset="2"/>
              <a:buChar char="n"/>
            </a:pPr>
            <a:r>
              <a:rPr lang="en-US" sz="1800" dirty="0" smtClean="0">
                <a:solidFill>
                  <a:srgbClr val="FFFFFF"/>
                </a:solidFill>
                <a:effectLst>
                  <a:outerShdw blurRad="38100" dist="38100" dir="2700000" algn="tl">
                    <a:srgbClr val="000000">
                      <a:alpha val="43137"/>
                    </a:srgbClr>
                  </a:outerShdw>
                </a:effectLst>
              </a:rPr>
              <a:t>The optical disk together with the information stored on it can be mass replicated inexpensively</a:t>
            </a:r>
          </a:p>
          <a:p>
            <a:pPr marL="685800" lvl="2" indent="-228600">
              <a:lnSpc>
                <a:spcPct val="90000"/>
              </a:lnSpc>
              <a:spcBef>
                <a:spcPts val="2000"/>
              </a:spcBef>
              <a:buClr>
                <a:schemeClr val="bg1"/>
              </a:buClr>
              <a:buFont typeface="Wingdings" pitchFamily="2" charset="2"/>
              <a:buChar char="n"/>
            </a:pPr>
            <a:r>
              <a:rPr lang="en-US" sz="1800" dirty="0" smtClean="0">
                <a:solidFill>
                  <a:srgbClr val="FFFFFF"/>
                </a:solidFill>
                <a:effectLst>
                  <a:outerShdw blurRad="38100" dist="38100" dir="2700000" algn="tl">
                    <a:srgbClr val="000000">
                      <a:alpha val="43137"/>
                    </a:srgbClr>
                  </a:outerShdw>
                </a:effectLst>
              </a:rPr>
              <a:t>The optical disk is removable, allowing the disk itself to be used for archival storage</a:t>
            </a:r>
          </a:p>
          <a:p>
            <a:pPr marL="228600" lvl="1" indent="-228600">
              <a:lnSpc>
                <a:spcPct val="70000"/>
              </a:lnSpc>
              <a:spcBef>
                <a:spcPts val="2000"/>
              </a:spcBef>
              <a:buClr>
                <a:schemeClr val="bg1"/>
              </a:buClr>
              <a:buFont typeface="Wingdings" pitchFamily="2" charset="2"/>
              <a:buChar char="n"/>
            </a:pPr>
            <a:r>
              <a:rPr lang="en-US" sz="2000" dirty="0" smtClean="0">
                <a:solidFill>
                  <a:srgbClr val="FFFFFF"/>
                </a:solidFill>
                <a:effectLst>
                  <a:outerShdw blurRad="38100" dist="38100" dir="2700000" algn="tl">
                    <a:srgbClr val="000000">
                      <a:alpha val="43137"/>
                    </a:srgbClr>
                  </a:outerShdw>
                </a:effectLst>
              </a:rPr>
              <a:t>The CD-ROM disadvantages:</a:t>
            </a:r>
          </a:p>
          <a:p>
            <a:pPr marL="685800" lvl="2" indent="-228600">
              <a:lnSpc>
                <a:spcPct val="70000"/>
              </a:lnSpc>
              <a:spcBef>
                <a:spcPts val="2000"/>
              </a:spcBef>
              <a:buClr>
                <a:schemeClr val="bg1"/>
              </a:buClr>
              <a:buFont typeface="Wingdings" pitchFamily="2" charset="2"/>
              <a:buChar char="n"/>
            </a:pPr>
            <a:r>
              <a:rPr lang="en-US" sz="1800" dirty="0" smtClean="0">
                <a:solidFill>
                  <a:srgbClr val="FFFFFF"/>
                </a:solidFill>
                <a:effectLst>
                  <a:outerShdw blurRad="38100" dist="38100" dir="2700000" algn="tl">
                    <a:srgbClr val="000000">
                      <a:alpha val="43137"/>
                    </a:srgbClr>
                  </a:outerShdw>
                </a:effectLst>
              </a:rPr>
              <a:t>It is read-only and cannot be updated</a:t>
            </a:r>
          </a:p>
          <a:p>
            <a:pPr marL="685800" lvl="2" indent="-228600">
              <a:lnSpc>
                <a:spcPct val="90000"/>
              </a:lnSpc>
              <a:spcBef>
                <a:spcPts val="2000"/>
              </a:spcBef>
              <a:buClr>
                <a:schemeClr val="bg1"/>
              </a:buClr>
              <a:buFont typeface="Wingdings" pitchFamily="2" charset="2"/>
              <a:buChar char="n"/>
            </a:pPr>
            <a:r>
              <a:rPr lang="en-US" sz="1800" dirty="0" smtClean="0">
                <a:solidFill>
                  <a:srgbClr val="FFFFFF"/>
                </a:solidFill>
                <a:effectLst>
                  <a:outerShdw blurRad="38100" dist="38100" dir="2700000" algn="tl">
                    <a:srgbClr val="000000">
                      <a:alpha val="43137"/>
                    </a:srgbClr>
                  </a:outerShdw>
                </a:effectLst>
              </a:rPr>
              <a:t>It has an access time much longer than that of a magnetic </a:t>
            </a:r>
            <a:r>
              <a:rPr lang="en-US" sz="1800" smtClean="0">
                <a:solidFill>
                  <a:srgbClr val="FFFFFF"/>
                </a:solidFill>
                <a:effectLst>
                  <a:outerShdw blurRad="38100" dist="38100" dir="2700000" algn="tl">
                    <a:srgbClr val="000000">
                      <a:alpha val="43137"/>
                    </a:srgbClr>
                  </a:outerShdw>
                </a:effectLst>
              </a:rPr>
              <a:t>disk drive</a:t>
            </a:r>
            <a:endParaRPr lang="en-US" sz="1800" dirty="0" smtClean="0">
              <a:solidFill>
                <a:srgbClr val="FFFFFF"/>
              </a:solidFill>
              <a:effectLst>
                <a:outerShdw blurRad="38100" dist="38100" dir="2700000" algn="tl">
                  <a:srgbClr val="000000">
                    <a:alpha val="43137"/>
                  </a:srgbClr>
                </a:outerShdw>
              </a:effectLst>
            </a:endParaRPr>
          </a:p>
          <a:p>
            <a:pPr marL="685800" lvl="1" indent="-228600">
              <a:lnSpc>
                <a:spcPct val="70000"/>
              </a:lnSpc>
              <a:buClr>
                <a:schemeClr val="bg1"/>
              </a:buClr>
              <a:buFont typeface="Wingdings" pitchFamily="2" charset="2"/>
              <a:buChar char="n"/>
            </a:pPr>
            <a:endParaRPr lang="en-US" sz="1800" dirty="0">
              <a:effectLst>
                <a:outerShdw blurRad="38100" dist="38100" dir="2700000" algn="tl">
                  <a:srgbClr val="000000">
                    <a:alpha val="43137"/>
                  </a:srgbClr>
                </a:outerShdw>
              </a:effectLst>
            </a:endParaRPr>
          </a:p>
        </p:txBody>
      </p:sp>
      <p:pic>
        <p:nvPicPr>
          <p:cNvPr id="10" name="Picture Placeholder 9"/>
          <p:cNvPicPr>
            <a:picLocks noGrp="1" noChangeAspect="1"/>
          </p:cNvPicPr>
          <p:nvPr>
            <p:ph type="pic" sz="quarter" idx="13"/>
          </p:nvPr>
        </p:nvPicPr>
        <p:blipFill>
          <a:blip r:embed="rId3">
            <a:alphaModFix amt="10000"/>
          </a:blip>
          <a:srcRect t="-3117" b="-3117"/>
          <a:stretch>
            <a:fillRect/>
          </a:stretch>
        </p:blipFill>
        <p:spPr>
          <a:xfrm>
            <a:off x="838200" y="1143000"/>
            <a:ext cx="5151188" cy="5105400"/>
          </a:xfrm>
          <a:effectLst>
            <a:softEdge rad="101600"/>
          </a:effectLst>
        </p:spPr>
      </p:pic>
      <p:sp>
        <p:nvSpPr>
          <p:cNvPr id="9" name="TextBox 8"/>
          <p:cNvSpPr txBox="1"/>
          <p:nvPr/>
        </p:nvSpPr>
        <p:spPr>
          <a:xfrm>
            <a:off x="6781800" y="838200"/>
            <a:ext cx="2079115" cy="646331"/>
          </a:xfrm>
          <a:prstGeom prst="rect">
            <a:avLst/>
          </a:prstGeom>
          <a:noFill/>
        </p:spPr>
        <p:txBody>
          <a:bodyPr wrap="none" rtlCol="0">
            <a:spAutoFit/>
          </a:bodyPr>
          <a:lstStyle/>
          <a:p>
            <a:r>
              <a:rPr lang="en-US" sz="3600" dirty="0" smtClean="0">
                <a:solidFill>
                  <a:schemeClr val="bg1"/>
                </a:solidFill>
                <a:effectLst>
                  <a:outerShdw blurRad="38100" dist="38100" dir="2700000" algn="tl">
                    <a:srgbClr val="000000">
                      <a:alpha val="43137"/>
                    </a:srgbClr>
                  </a:outerShdw>
                </a:effectLst>
                <a:latin typeface="+mj-lt"/>
              </a:rPr>
              <a:t>CD-ROM</a:t>
            </a:r>
            <a:endParaRPr lang="en-US" sz="3600" dirty="0">
              <a:solidFill>
                <a:schemeClr val="bg1"/>
              </a:solidFill>
              <a:effectLst>
                <a:outerShdw blurRad="38100" dist="38100" dir="2700000" algn="tl">
                  <a:srgbClr val="000000">
                    <a:alpha val="43137"/>
                  </a:srgbClr>
                </a:outerShdw>
              </a:effectLst>
              <a:latin typeface="+mj-lt"/>
            </a:endParaRPr>
          </a:p>
        </p:txBody>
      </p:sp>
      <p:pic>
        <p:nvPicPr>
          <p:cNvPr id="12" name="Picture 11"/>
          <p:cNvPicPr>
            <a:picLocks noChangeAspect="1"/>
          </p:cNvPicPr>
          <p:nvPr/>
        </p:nvPicPr>
        <p:blipFill>
          <a:blip r:embed="rId4"/>
          <a:stretch>
            <a:fillRect/>
          </a:stretch>
        </p:blipFill>
        <p:spPr>
          <a:xfrm rot="856412">
            <a:off x="7089428" y="3369022"/>
            <a:ext cx="1628430" cy="2081213"/>
          </a:xfrm>
          <a:prstGeom prst="rect">
            <a:avLst/>
          </a:prstGeom>
        </p:spPr>
      </p:pic>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98474" y="71414"/>
            <a:ext cx="7556313" cy="1116106"/>
          </a:xfrm>
        </p:spPr>
        <p:txBody>
          <a:bodyPr/>
          <a:lstStyle/>
          <a:p>
            <a:r>
              <a:rPr lang="en-US" dirty="0" smtClean="0">
                <a:effectLst>
                  <a:outerShdw blurRad="38100" dist="38100" dir="2700000" algn="tl">
                    <a:srgbClr val="000000">
                      <a:alpha val="43137"/>
                    </a:srgbClr>
                  </a:outerShdw>
                </a:effectLst>
              </a:rPr>
              <a:t>CD Recordable	   CD Rewritable</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(CD-R)			 (CD-RW)</a:t>
            </a:r>
            <a:endParaRPr lang="en-US" dirty="0">
              <a:effectLst>
                <a:outerShdw blurRad="38100" dist="38100" dir="2700000" algn="tl">
                  <a:srgbClr val="000000">
                    <a:alpha val="43137"/>
                  </a:srgbClr>
                </a:outerShdw>
              </a:effectLst>
            </a:endParaRPr>
          </a:p>
        </p:txBody>
      </p:sp>
      <p:sp>
        <p:nvSpPr>
          <p:cNvPr id="7" name="Content Placeholder 6"/>
          <p:cNvSpPr>
            <a:spLocks noGrp="1"/>
          </p:cNvSpPr>
          <p:nvPr>
            <p:ph sz="half" idx="1"/>
          </p:nvPr>
        </p:nvSpPr>
        <p:spPr>
          <a:xfrm>
            <a:off x="142844" y="1285860"/>
            <a:ext cx="3657600" cy="5357850"/>
          </a:xfrm>
        </p:spPr>
        <p:txBody>
          <a:bodyPr>
            <a:noAutofit/>
          </a:bodyPr>
          <a:lstStyle/>
          <a:p>
            <a:r>
              <a:rPr lang="en-US" dirty="0" smtClean="0">
                <a:solidFill>
                  <a:schemeClr val="tx1"/>
                </a:solidFill>
              </a:rPr>
              <a:t>Write-once read-many</a:t>
            </a:r>
          </a:p>
          <a:p>
            <a:r>
              <a:rPr lang="en-US" dirty="0" smtClean="0">
                <a:solidFill>
                  <a:schemeClr val="tx1"/>
                </a:solidFill>
              </a:rPr>
              <a:t>Accommodates applications in which only one or a small number of copies of a set of data is needed</a:t>
            </a:r>
          </a:p>
          <a:p>
            <a:r>
              <a:rPr lang="en-US" dirty="0" smtClean="0">
                <a:solidFill>
                  <a:schemeClr val="tx1"/>
                </a:solidFill>
              </a:rPr>
              <a:t>Disk is prepared in such a way that it can be subsequently written once with a laser beam of modest-intensity</a:t>
            </a:r>
          </a:p>
          <a:p>
            <a:r>
              <a:rPr lang="en-US" dirty="0" smtClean="0">
                <a:solidFill>
                  <a:schemeClr val="tx1"/>
                </a:solidFill>
              </a:rPr>
              <a:t>Medium includes </a:t>
            </a:r>
            <a:r>
              <a:rPr lang="en-US" smtClean="0">
                <a:solidFill>
                  <a:schemeClr val="tx1"/>
                </a:solidFill>
              </a:rPr>
              <a:t>a dye </a:t>
            </a:r>
            <a:r>
              <a:rPr lang="en-US" sz="1100" smtClean="0">
                <a:solidFill>
                  <a:schemeClr val="tx1"/>
                </a:solidFill>
              </a:rPr>
              <a:t>(thuốc nhuộm)</a:t>
            </a:r>
            <a:r>
              <a:rPr lang="en-US" smtClean="0">
                <a:solidFill>
                  <a:schemeClr val="tx1"/>
                </a:solidFill>
              </a:rPr>
              <a:t> </a:t>
            </a:r>
            <a:r>
              <a:rPr lang="en-US" dirty="0" smtClean="0">
                <a:solidFill>
                  <a:schemeClr val="tx1"/>
                </a:solidFill>
              </a:rPr>
              <a:t>layer which is used to change reflectivity and is activated by a high-intensity laser</a:t>
            </a:r>
          </a:p>
          <a:p>
            <a:r>
              <a:rPr lang="en-US" dirty="0" smtClean="0">
                <a:solidFill>
                  <a:schemeClr val="tx1"/>
                </a:solidFill>
              </a:rPr>
              <a:t>Provides a permanent record of large volumes of user data </a:t>
            </a:r>
          </a:p>
          <a:p>
            <a:endParaRPr lang="en-US" dirty="0">
              <a:solidFill>
                <a:schemeClr val="tx1"/>
              </a:solidFill>
            </a:endParaRPr>
          </a:p>
        </p:txBody>
      </p:sp>
      <p:sp>
        <p:nvSpPr>
          <p:cNvPr id="8" name="Content Placeholder 7"/>
          <p:cNvSpPr>
            <a:spLocks noGrp="1"/>
          </p:cNvSpPr>
          <p:nvPr>
            <p:ph sz="half" idx="2"/>
          </p:nvPr>
        </p:nvSpPr>
        <p:spPr>
          <a:xfrm>
            <a:off x="3857620" y="1785926"/>
            <a:ext cx="5286380" cy="5143536"/>
          </a:xfrm>
        </p:spPr>
        <p:txBody>
          <a:bodyPr>
            <a:noAutofit/>
          </a:bodyPr>
          <a:lstStyle/>
          <a:p>
            <a:pPr>
              <a:lnSpc>
                <a:spcPct val="110000"/>
              </a:lnSpc>
              <a:spcBef>
                <a:spcPts val="1000"/>
              </a:spcBef>
            </a:pPr>
            <a:r>
              <a:rPr lang="en-US" dirty="0" smtClean="0">
                <a:solidFill>
                  <a:schemeClr val="tx1"/>
                </a:solidFill>
              </a:rPr>
              <a:t>Can be repeatedly written and overwritten</a:t>
            </a:r>
          </a:p>
          <a:p>
            <a:pPr>
              <a:lnSpc>
                <a:spcPct val="110000"/>
              </a:lnSpc>
              <a:spcBef>
                <a:spcPts val="1000"/>
              </a:spcBef>
            </a:pPr>
            <a:r>
              <a:rPr lang="en-US" dirty="0" smtClean="0">
                <a:solidFill>
                  <a:schemeClr val="tx1"/>
                </a:solidFill>
              </a:rPr>
              <a:t>Phase change disk uses a material that has two significantly different reflectivities in two different phase states</a:t>
            </a:r>
          </a:p>
          <a:p>
            <a:pPr>
              <a:lnSpc>
                <a:spcPct val="110000"/>
              </a:lnSpc>
              <a:spcBef>
                <a:spcPts val="800"/>
              </a:spcBef>
            </a:pPr>
            <a:r>
              <a:rPr lang="en-US" smtClean="0">
                <a:solidFill>
                  <a:schemeClr val="tx1"/>
                </a:solidFill>
              </a:rPr>
              <a:t>Amorphous </a:t>
            </a:r>
            <a:r>
              <a:rPr lang="en-US" sz="1200" smtClean="0">
                <a:solidFill>
                  <a:schemeClr val="tx1"/>
                </a:solidFill>
              </a:rPr>
              <a:t>(vô định hình)</a:t>
            </a:r>
            <a:r>
              <a:rPr lang="en-US" smtClean="0">
                <a:solidFill>
                  <a:schemeClr val="tx1"/>
                </a:solidFill>
              </a:rPr>
              <a:t>state: Molecules </a:t>
            </a:r>
            <a:r>
              <a:rPr lang="en-US" dirty="0" smtClean="0">
                <a:solidFill>
                  <a:schemeClr val="tx1"/>
                </a:solidFill>
              </a:rPr>
              <a:t>exhibit a random orientation that reflects light poorly </a:t>
            </a:r>
          </a:p>
          <a:p>
            <a:pPr>
              <a:lnSpc>
                <a:spcPct val="110000"/>
              </a:lnSpc>
              <a:spcBef>
                <a:spcPts val="800"/>
              </a:spcBef>
            </a:pPr>
            <a:r>
              <a:rPr lang="en-US" smtClean="0">
                <a:solidFill>
                  <a:schemeClr val="tx1"/>
                </a:solidFill>
              </a:rPr>
              <a:t>Crystalline state: Has </a:t>
            </a:r>
            <a:r>
              <a:rPr lang="en-US" dirty="0" smtClean="0">
                <a:solidFill>
                  <a:schemeClr val="tx1"/>
                </a:solidFill>
              </a:rPr>
              <a:t>a smooth surface that reflects light well</a:t>
            </a:r>
          </a:p>
          <a:p>
            <a:pPr>
              <a:lnSpc>
                <a:spcPct val="110000"/>
              </a:lnSpc>
              <a:spcBef>
                <a:spcPts val="1000"/>
              </a:spcBef>
            </a:pPr>
            <a:r>
              <a:rPr lang="en-US" dirty="0" smtClean="0">
                <a:solidFill>
                  <a:schemeClr val="tx1"/>
                </a:solidFill>
              </a:rPr>
              <a:t>A beam of laser light can change the material from one phase to the other</a:t>
            </a:r>
          </a:p>
          <a:p>
            <a:pPr>
              <a:lnSpc>
                <a:spcPct val="110000"/>
              </a:lnSpc>
              <a:spcBef>
                <a:spcPts val="1000"/>
              </a:spcBef>
            </a:pPr>
            <a:r>
              <a:rPr lang="en-US" dirty="0" smtClean="0">
                <a:solidFill>
                  <a:schemeClr val="tx1"/>
                </a:solidFill>
              </a:rPr>
              <a:t>Disadvantage is that the material eventually and permanently loses its desirable properties</a:t>
            </a:r>
          </a:p>
          <a:p>
            <a:pPr>
              <a:lnSpc>
                <a:spcPct val="110000"/>
              </a:lnSpc>
              <a:spcBef>
                <a:spcPts val="1000"/>
              </a:spcBef>
            </a:pPr>
            <a:r>
              <a:rPr lang="en-US" dirty="0" smtClean="0">
                <a:solidFill>
                  <a:schemeClr val="tx1"/>
                </a:solidFill>
              </a:rPr>
              <a:t>Advantage is that it can be rewritten</a:t>
            </a:r>
          </a:p>
          <a:p>
            <a:endParaRPr lang="en-US" sz="1000" dirty="0" smtClean="0">
              <a:solidFill>
                <a:schemeClr val="tx1"/>
              </a:solidFill>
            </a:endParaRPr>
          </a:p>
          <a:p>
            <a:endParaRPr lang="en-US" sz="1000" dirty="0" smtClean="0">
              <a:solidFill>
                <a:schemeClr val="tx1"/>
              </a:solidFill>
            </a:endParaRPr>
          </a:p>
          <a:p>
            <a:endParaRPr lang="en-US" sz="1000" dirty="0" smtClean="0">
              <a:solidFill>
                <a:schemeClr val="tx1"/>
              </a:solidFill>
            </a:endParaRPr>
          </a:p>
          <a:p>
            <a:endParaRPr lang="en-US" sz="1000" dirty="0">
              <a:solidFill>
                <a:schemeClr val="tx1"/>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85728"/>
            <a:ext cx="1843070" cy="3429024"/>
          </a:xfrm>
        </p:spPr>
        <p:txBody>
          <a:bodyPr>
            <a:normAutofit/>
          </a:bodyPr>
          <a:lstStyle/>
          <a:p>
            <a:pPr algn="ctr"/>
            <a:r>
              <a:rPr lang="en-US" sz="3200" dirty="0" smtClean="0">
                <a:effectLst>
                  <a:outerShdw blurRad="38100" dist="38100" dir="2700000" algn="tl">
                    <a:srgbClr val="000000">
                      <a:alpha val="43137"/>
                    </a:srgbClr>
                  </a:outerShdw>
                </a:effectLst>
              </a:rPr>
              <a:t>Digital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Versatile Disk</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 (</a:t>
            </a:r>
            <a:r>
              <a:rPr lang="en-US" sz="3200" smtClean="0">
                <a:effectLst>
                  <a:outerShdw blurRad="38100" dist="38100" dir="2700000" algn="tl">
                    <a:srgbClr val="000000">
                      <a:alpha val="43137"/>
                    </a:srgbClr>
                  </a:outerShdw>
                </a:effectLst>
              </a:rPr>
              <a:t>DVD)</a:t>
            </a:r>
            <a:br>
              <a:rPr lang="en-US" sz="32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Đĩa Đa năng Số</a:t>
            </a:r>
            <a:endParaRPr lang="en-US" sz="3200" dirty="0">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3"/>
          <a:stretch>
            <a:fillRect/>
          </a:stretch>
        </p:blipFill>
        <p:spPr>
          <a:xfrm>
            <a:off x="428596" y="3929066"/>
            <a:ext cx="1357322" cy="1238248"/>
          </a:xfrm>
          <a:prstGeom prst="rect">
            <a:avLst/>
          </a:prstGeom>
        </p:spPr>
      </p:pic>
      <p:pic>
        <p:nvPicPr>
          <p:cNvPr id="6146" name="Picture 2"/>
          <p:cNvPicPr>
            <a:picLocks noChangeAspect="1" noChangeArrowheads="1"/>
          </p:cNvPicPr>
          <p:nvPr/>
        </p:nvPicPr>
        <p:blipFill>
          <a:blip r:embed="rId4"/>
          <a:srcRect/>
          <a:stretch>
            <a:fillRect/>
          </a:stretch>
        </p:blipFill>
        <p:spPr bwMode="auto">
          <a:xfrm>
            <a:off x="2143108" y="428604"/>
            <a:ext cx="6877054" cy="592043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85720" y="90486"/>
            <a:ext cx="8359806" cy="623870"/>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accent1">
                    <a:lumMod val="75000"/>
                  </a:schemeClr>
                </a:solidFill>
                <a:effectLst>
                  <a:outerShdw blurRad="38100" dist="38100" dir="2700000" algn="tl">
                    <a:srgbClr val="000000">
                      <a:alpha val="43137"/>
                    </a:srgbClr>
                  </a:outerShdw>
                </a:effectLst>
                <a:uLnTx/>
                <a:uFillTx/>
                <a:latin typeface="+mj-lt"/>
                <a:ea typeface="+mj-ea"/>
                <a:cs typeface="+mj-cs"/>
              </a:rPr>
              <a:t>High-Definition (HD) Optical </a:t>
            </a:r>
            <a:r>
              <a:rPr kumimoji="0" lang="en-US" sz="3600" b="0" i="0" u="none" strike="noStrike" kern="1200" cap="none"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mj-lt"/>
                <a:ea typeface="+mj-ea"/>
                <a:cs typeface="+mj-cs"/>
              </a:rPr>
              <a:t>Disks</a:t>
            </a:r>
            <a:endParaRPr kumimoji="0" lang="en-US" sz="3600" b="0" i="0" u="none"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mj-lt"/>
              <a:ea typeface="+mj-ea"/>
              <a:cs typeface="+mj-cs"/>
            </a:endParaRPr>
          </a:p>
        </p:txBody>
      </p:sp>
      <p:sp useBgFill="1">
        <p:nvSpPr>
          <p:cNvPr id="11" name="TextBox 10"/>
          <p:cNvSpPr txBox="1"/>
          <p:nvPr/>
        </p:nvSpPr>
        <p:spPr>
          <a:xfrm>
            <a:off x="0" y="533400"/>
            <a:ext cx="228600" cy="1371600"/>
          </a:xfrm>
          <a:prstGeom prst="rect">
            <a:avLst/>
          </a:prstGeom>
        </p:spPr>
        <p:txBody>
          <a:bodyPr wrap="square" rtlCol="0">
            <a:spAutoFit/>
          </a:bodyPr>
          <a:lstStyle/>
          <a:p>
            <a:endParaRPr lang="en-US" dirty="0"/>
          </a:p>
        </p:txBody>
      </p:sp>
      <p:sp useBgFill="1">
        <p:nvSpPr>
          <p:cNvPr id="12" name="TextBox 11"/>
          <p:cNvSpPr txBox="1"/>
          <p:nvPr/>
        </p:nvSpPr>
        <p:spPr>
          <a:xfrm>
            <a:off x="2895600" y="1752600"/>
            <a:ext cx="184666" cy="609600"/>
          </a:xfrm>
          <a:prstGeom prst="rect">
            <a:avLst/>
          </a:prstGeom>
        </p:spPr>
        <p:txBody>
          <a:bodyPr wrap="square" rtlCol="0">
            <a:spAutoFit/>
          </a:bodyPr>
          <a:lstStyle/>
          <a:p>
            <a:endParaRPr lang="en-US" dirty="0"/>
          </a:p>
        </p:txBody>
      </p:sp>
      <p:pic>
        <p:nvPicPr>
          <p:cNvPr id="7170" name="Picture 2"/>
          <p:cNvPicPr>
            <a:picLocks noChangeAspect="1" noChangeArrowheads="1"/>
          </p:cNvPicPr>
          <p:nvPr/>
        </p:nvPicPr>
        <p:blipFill>
          <a:blip r:embed="rId3"/>
          <a:srcRect/>
          <a:stretch>
            <a:fillRect/>
          </a:stretch>
        </p:blipFill>
        <p:spPr bwMode="auto">
          <a:xfrm>
            <a:off x="387144" y="1000108"/>
            <a:ext cx="8369712" cy="5572164"/>
          </a:xfrm>
          <a:prstGeom prst="rect">
            <a:avLst/>
          </a:prstGeom>
          <a:noFill/>
          <a:ln w="9525">
            <a:noFill/>
            <a:miter lim="800000"/>
            <a:headEnd/>
            <a:tailEnd/>
          </a:ln>
          <a:effectLst/>
        </p:spPr>
      </p:pic>
      <p:sp>
        <p:nvSpPr>
          <p:cNvPr id="7" name="Rectangle 6"/>
          <p:cNvSpPr/>
          <p:nvPr/>
        </p:nvSpPr>
        <p:spPr>
          <a:xfrm>
            <a:off x="4714876" y="5354437"/>
            <a:ext cx="4143404" cy="1200329"/>
          </a:xfrm>
          <a:prstGeom prst="rect">
            <a:avLst/>
          </a:prstGeom>
        </p:spPr>
        <p:txBody>
          <a:bodyPr wrap="square">
            <a:spAutoFit/>
          </a:bodyPr>
          <a:lstStyle/>
          <a:p>
            <a:r>
              <a:rPr lang="en-US" sz="1800" smtClean="0"/>
              <a:t>CD: 700MB/single side</a:t>
            </a:r>
          </a:p>
          <a:p>
            <a:r>
              <a:rPr lang="en-US" sz="1800" smtClean="0"/>
              <a:t>DVD: 4.7GB/single layer/single side</a:t>
            </a:r>
          </a:p>
          <a:p>
            <a:r>
              <a:rPr lang="en-US" sz="1800" smtClean="0"/>
              <a:t>HD DVD: 15 GB/single layer/single side</a:t>
            </a:r>
          </a:p>
          <a:p>
            <a:r>
              <a:rPr lang="en-US" sz="1800" smtClean="0"/>
              <a:t>Blu-ray: 25GB/single layer/single side</a:t>
            </a:r>
            <a:endParaRPr lang="en-US" sz="1800"/>
          </a:p>
        </p:txBody>
      </p:sp>
      <p:cxnSp>
        <p:nvCxnSpPr>
          <p:cNvPr id="9" name="Straight Arrow Connector 8"/>
          <p:cNvCxnSpPr/>
          <p:nvPr/>
        </p:nvCxnSpPr>
        <p:spPr>
          <a:xfrm>
            <a:off x="2000232" y="2214554"/>
            <a:ext cx="1643074" cy="142876"/>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484094"/>
            <a:ext cx="7368987" cy="1116106"/>
          </a:xfrm>
        </p:spPr>
        <p:txBody>
          <a:bodyPr/>
          <a:lstStyle/>
          <a:p>
            <a:r>
              <a:rPr lang="en-GB" smtClean="0">
                <a:effectLst>
                  <a:outerShdw blurRad="38100" dist="38100" dir="2700000" algn="tl">
                    <a:srgbClr val="000000">
                      <a:alpha val="43137"/>
                    </a:srgbClr>
                  </a:outerShdw>
                </a:effectLst>
              </a:rPr>
              <a:t>6.5- Magnetic </a:t>
            </a:r>
            <a:r>
              <a:rPr lang="en-GB" dirty="0">
                <a:effectLst>
                  <a:outerShdw blurRad="38100" dist="38100" dir="2700000" algn="tl">
                    <a:srgbClr val="000000">
                      <a:alpha val="43137"/>
                    </a:srgbClr>
                  </a:outerShdw>
                </a:effectLst>
              </a:rPr>
              <a:t>Tape</a:t>
            </a:r>
          </a:p>
        </p:txBody>
      </p:sp>
      <p:sp>
        <p:nvSpPr>
          <p:cNvPr id="37891" name="Rectangle 3"/>
          <p:cNvSpPr>
            <a:spLocks noGrp="1" noChangeArrowheads="1"/>
          </p:cNvSpPr>
          <p:nvPr>
            <p:ph idx="1"/>
          </p:nvPr>
        </p:nvSpPr>
        <p:spPr>
          <a:xfrm>
            <a:off x="457200" y="1600200"/>
            <a:ext cx="7556313" cy="4953000"/>
          </a:xfrm>
        </p:spPr>
        <p:txBody>
          <a:bodyPr>
            <a:normAutofit fontScale="92500" lnSpcReduction="20000"/>
          </a:bodyPr>
          <a:lstStyle/>
          <a:p>
            <a:r>
              <a:rPr lang="en-GB" dirty="0" smtClean="0">
                <a:solidFill>
                  <a:schemeClr val="tx1"/>
                </a:solidFill>
              </a:rPr>
              <a:t>Tape systems use the same reading and recording techniques as disk systems</a:t>
            </a:r>
          </a:p>
          <a:p>
            <a:r>
              <a:rPr lang="en-GB" dirty="0" smtClean="0">
                <a:solidFill>
                  <a:schemeClr val="tx1"/>
                </a:solidFill>
              </a:rPr>
              <a:t>Medium is flexible polyester tape coated with magnetizable material</a:t>
            </a:r>
          </a:p>
          <a:p>
            <a:r>
              <a:rPr lang="en-GB" dirty="0" smtClean="0">
                <a:solidFill>
                  <a:schemeClr val="tx1"/>
                </a:solidFill>
              </a:rPr>
              <a:t>Coating may consist of particles of pure metal in special binders or vapor-plated metal films</a:t>
            </a:r>
          </a:p>
          <a:p>
            <a:r>
              <a:rPr lang="en-GB" dirty="0" smtClean="0">
                <a:solidFill>
                  <a:schemeClr val="tx1"/>
                </a:solidFill>
              </a:rPr>
              <a:t>Data on the tape are structured as a number of  parallel tracks running lengthwise</a:t>
            </a:r>
          </a:p>
          <a:p>
            <a:r>
              <a:rPr lang="en-GB" dirty="0" smtClean="0">
                <a:solidFill>
                  <a:schemeClr val="tx1"/>
                </a:solidFill>
              </a:rPr>
              <a:t>Serial recording</a:t>
            </a:r>
          </a:p>
          <a:p>
            <a:pPr lvl="1"/>
            <a:r>
              <a:rPr lang="en-GB" dirty="0" smtClean="0">
                <a:solidFill>
                  <a:schemeClr val="tx1"/>
                </a:solidFill>
              </a:rPr>
              <a:t>Data are laid out as a sequence of bits along each track</a:t>
            </a:r>
          </a:p>
          <a:p>
            <a:pPr marL="228600" lvl="1">
              <a:spcBef>
                <a:spcPts val="2000"/>
              </a:spcBef>
              <a:buClr>
                <a:schemeClr val="accent1"/>
              </a:buClr>
            </a:pPr>
            <a:r>
              <a:rPr lang="en-GB" sz="2000" dirty="0" smtClean="0">
                <a:solidFill>
                  <a:schemeClr val="tx1"/>
                </a:solidFill>
              </a:rPr>
              <a:t>Data are read and written in contiguous blocks called </a:t>
            </a:r>
            <a:r>
              <a:rPr lang="en-GB" sz="2000" i="1" dirty="0" smtClean="0">
                <a:solidFill>
                  <a:schemeClr val="tx1"/>
                </a:solidFill>
              </a:rPr>
              <a:t>physical records</a:t>
            </a:r>
            <a:endParaRPr lang="en-GB" sz="2000" dirty="0" smtClean="0">
              <a:solidFill>
                <a:schemeClr val="tx1"/>
              </a:solidFill>
            </a:endParaRPr>
          </a:p>
          <a:p>
            <a:pPr marL="228600" lvl="1">
              <a:spcBef>
                <a:spcPts val="2000"/>
              </a:spcBef>
              <a:buClr>
                <a:schemeClr val="accent1"/>
              </a:buClr>
            </a:pPr>
            <a:r>
              <a:rPr lang="en-GB" sz="2000" dirty="0" smtClean="0">
                <a:solidFill>
                  <a:schemeClr val="tx1"/>
                </a:solidFill>
              </a:rPr>
              <a:t>Blocks on the tape are separated by gaps referred to as </a:t>
            </a:r>
            <a:r>
              <a:rPr lang="en-GB" sz="2000" i="1" dirty="0" smtClean="0">
                <a:solidFill>
                  <a:schemeClr val="tx1"/>
                </a:solidFill>
              </a:rPr>
              <a:t>inter-record gaps</a:t>
            </a:r>
            <a:endParaRPr lang="en-GB" sz="2000" dirty="0" smtClean="0">
              <a:solidFill>
                <a:schemeClr val="tx1"/>
              </a:solidFill>
            </a:endParaRPr>
          </a:p>
          <a:p>
            <a:endParaRPr lang="en-GB" dirty="0" smtClean="0">
              <a:solidFill>
                <a:schemeClr val="tx1"/>
              </a:solidFill>
            </a:endParaRPr>
          </a:p>
          <a:p>
            <a:endParaRPr lang="en-GB" dirty="0">
              <a:solidFill>
                <a:schemeClr val="tx1"/>
              </a:solidFill>
            </a:endParaRPr>
          </a:p>
          <a:p>
            <a:endParaRPr lang="en-GB" dirty="0">
              <a:solidFill>
                <a:schemeClr val="tx1"/>
              </a:solidFill>
            </a:endParaRPr>
          </a:p>
        </p:txBody>
      </p:sp>
      <p:pic>
        <p:nvPicPr>
          <p:cNvPr id="4" name="Picture 3"/>
          <p:cNvPicPr>
            <a:picLocks noChangeAspect="1"/>
          </p:cNvPicPr>
          <p:nvPr/>
        </p:nvPicPr>
        <p:blipFill>
          <a:blip r:embed="rId3"/>
          <a:stretch>
            <a:fillRect/>
          </a:stretch>
        </p:blipFill>
        <p:spPr>
          <a:xfrm>
            <a:off x="5334000" y="0"/>
            <a:ext cx="2438080" cy="1694465"/>
          </a:xfrm>
          <a:prstGeom prst="rect">
            <a:avLst/>
          </a:prstGeom>
          <a:effectLst>
            <a:softEdge rad="381000"/>
          </a:effec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4422"/>
            <a:ext cx="3255264" cy="1928828"/>
          </a:xfrm>
        </p:spPr>
        <p:txBody>
          <a:bodyPr>
            <a:noAutofit/>
          </a:bodyPr>
          <a:lstStyle/>
          <a:p>
            <a:r>
              <a:rPr lang="en-US" sz="3600" dirty="0" smtClean="0">
                <a:effectLst>
                  <a:outerShdw blurRad="38100" dist="38100" dir="2700000" algn="tl">
                    <a:srgbClr val="000000">
                      <a:alpha val="43137"/>
                    </a:srgbClr>
                  </a:outerShdw>
                </a:effectLst>
              </a:rPr>
              <a:t>Magnetic Tape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Features</a:t>
            </a:r>
            <a:endParaRPr lang="en-US" sz="3600"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a:stretch>
            <a:fillRect/>
          </a:stretch>
        </p:blipFill>
        <p:spPr>
          <a:xfrm>
            <a:off x="357158" y="3929066"/>
            <a:ext cx="1919908" cy="1447800"/>
          </a:xfrm>
          <a:prstGeom prst="rect">
            <a:avLst/>
          </a:prstGeom>
        </p:spPr>
      </p:pic>
      <p:pic>
        <p:nvPicPr>
          <p:cNvPr id="8194" name="Picture 2"/>
          <p:cNvPicPr>
            <a:picLocks noChangeAspect="1" noChangeArrowheads="1"/>
          </p:cNvPicPr>
          <p:nvPr/>
        </p:nvPicPr>
        <p:blipFill>
          <a:blip r:embed="rId4"/>
          <a:srcRect/>
          <a:stretch>
            <a:fillRect/>
          </a:stretch>
        </p:blipFill>
        <p:spPr bwMode="auto">
          <a:xfrm>
            <a:off x="2714612" y="721232"/>
            <a:ext cx="6286516" cy="542503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587452"/>
          </a:xfrm>
        </p:spPr>
        <p:txBody>
          <a:bodyPr/>
          <a:lstStyle/>
          <a:p>
            <a:r>
              <a:rPr lang="en-US" smtClean="0">
                <a:effectLst>
                  <a:outerShdw blurRad="38100" dist="38100" dir="2700000" algn="tl">
                    <a:srgbClr val="000000">
                      <a:alpha val="43137"/>
                    </a:srgbClr>
                  </a:outerShdw>
                </a:effectLst>
              </a:rPr>
              <a:t>Table 6.7: LTO </a:t>
            </a:r>
            <a:r>
              <a:rPr lang="en-US" dirty="0" smtClean="0">
                <a:effectLst>
                  <a:outerShdw blurRad="38100" dist="38100" dir="2700000" algn="tl">
                    <a:srgbClr val="000000">
                      <a:alpha val="43137"/>
                    </a:srgbClr>
                  </a:outerShdw>
                </a:effectLst>
              </a:rPr>
              <a:t>Tape Drives </a:t>
            </a:r>
            <a:endParaRPr lang="en-US"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209550" y="1319234"/>
            <a:ext cx="8724900" cy="5181600"/>
          </a:xfrm>
          <a:prstGeom prst="rect">
            <a:avLst/>
          </a:prstGeom>
          <a:noFill/>
          <a:ln w="9525">
            <a:noFill/>
            <a:miter lim="800000"/>
            <a:headEnd/>
            <a:tailEnd/>
          </a:ln>
          <a:effectLst/>
        </p:spPr>
      </p:pic>
      <p:sp>
        <p:nvSpPr>
          <p:cNvPr id="5" name="Rectangle 4"/>
          <p:cNvSpPr/>
          <p:nvPr/>
        </p:nvSpPr>
        <p:spPr>
          <a:xfrm>
            <a:off x="2643174" y="785794"/>
            <a:ext cx="3357570" cy="461665"/>
          </a:xfrm>
          <a:prstGeom prst="rect">
            <a:avLst/>
          </a:prstGeom>
        </p:spPr>
        <p:txBody>
          <a:bodyPr wrap="square">
            <a:spAutoFit/>
          </a:bodyPr>
          <a:lstStyle/>
          <a:p>
            <a:r>
              <a:rPr lang="en-US" smtClean="0"/>
              <a:t>Linear tape-open (LTO)</a:t>
            </a:r>
            <a:endParaRPr lang="en-U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685800" y="228600"/>
            <a:ext cx="8153400" cy="1524000"/>
          </a:xfrm>
        </p:spPr>
        <p:txBody>
          <a:bodyPr>
            <a:normAutofit fontScale="90000"/>
          </a:bodyPr>
          <a:lstStyle/>
          <a:p>
            <a:r>
              <a:rPr lang="en-GB" dirty="0" smtClean="0">
                <a:effectLst>
                  <a:outerShdw blurRad="38100" dist="38100" dir="2700000" algn="tl">
                    <a:srgbClr val="000000">
                      <a:alpha val="43137"/>
                    </a:srgbClr>
                  </a:outerShdw>
                </a:effectLst>
              </a:rPr>
              <a:t>Magnetic Read</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and Write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Mechanisms</a:t>
            </a:r>
            <a:endParaRPr lang="en-GB" dirty="0">
              <a:effectLst>
                <a:outerShdw blurRad="38100" dist="38100" dir="2700000" algn="tl">
                  <a:srgbClr val="000000">
                    <a:alpha val="43137"/>
                  </a:srgbClr>
                </a:outerShdw>
              </a:effectLst>
            </a:endParaRPr>
          </a:p>
        </p:txBody>
      </p:sp>
      <p:graphicFrame>
        <p:nvGraphicFramePr>
          <p:cNvPr id="11" name="Content Placeholder 10"/>
          <p:cNvGraphicFramePr>
            <a:graphicFrameLocks noGrp="1"/>
          </p:cNvGraphicFramePr>
          <p:nvPr>
            <p:ph idx="4294967295"/>
          </p:nvPr>
        </p:nvGraphicFramePr>
        <p:xfrm>
          <a:off x="685800" y="228600"/>
          <a:ext cx="81534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Bent Arrow 14"/>
          <p:cNvSpPr/>
          <p:nvPr/>
        </p:nvSpPr>
        <p:spPr>
          <a:xfrm rot="6090672">
            <a:off x="7607487" y="986457"/>
            <a:ext cx="1143000" cy="1219200"/>
          </a:xfrm>
          <a:prstGeom prst="bentArrow">
            <a:avLst/>
          </a:prstGeom>
          <a:gradFill flip="none" rotWithShape="1">
            <a:gsLst>
              <a:gs pos="92000">
                <a:schemeClr val="bg1">
                  <a:lumMod val="75000"/>
                  <a:alpha val="86000"/>
                </a:schemeClr>
              </a:gs>
              <a:gs pos="99000">
                <a:srgbClr val="FFFFFF"/>
              </a:gs>
              <a:gs pos="82000">
                <a:schemeClr val="bg2">
                  <a:alpha val="86000"/>
                </a:schemeClr>
              </a:gs>
            </a:gsLst>
            <a:path path="circle">
              <a:fillToRect l="50000" t="50000" r="50000" b="50000"/>
            </a:path>
            <a:tileRect/>
          </a:gra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Exercises</a:t>
            </a:r>
            <a:endParaRPr lang="en-US" b="1"/>
          </a:p>
        </p:txBody>
      </p:sp>
      <p:sp>
        <p:nvSpPr>
          <p:cNvPr id="3" name="Content Placeholder 2"/>
          <p:cNvSpPr>
            <a:spLocks noGrp="1"/>
          </p:cNvSpPr>
          <p:nvPr>
            <p:ph idx="1"/>
          </p:nvPr>
        </p:nvSpPr>
        <p:spPr>
          <a:xfrm>
            <a:off x="498474" y="1500174"/>
            <a:ext cx="7556313" cy="4625989"/>
          </a:xfrm>
        </p:spPr>
        <p:txBody>
          <a:bodyPr>
            <a:normAutofit/>
          </a:bodyPr>
          <a:lstStyle/>
          <a:p>
            <a:pPr>
              <a:buNone/>
            </a:pPr>
            <a:r>
              <a:rPr lang="en-US" sz="2400" smtClean="0">
                <a:solidFill>
                  <a:schemeClr val="tx1"/>
                </a:solidFill>
              </a:rPr>
              <a:t>6.1 What are the advantages of using a glass substrate for a magnetic disk? </a:t>
            </a:r>
          </a:p>
          <a:p>
            <a:pPr>
              <a:buNone/>
            </a:pPr>
            <a:r>
              <a:rPr lang="en-US" sz="2400" smtClean="0">
                <a:solidFill>
                  <a:schemeClr val="tx1"/>
                </a:solidFill>
              </a:rPr>
              <a:t>6.2 How are data written onto a magnetic disk? </a:t>
            </a:r>
          </a:p>
          <a:p>
            <a:pPr>
              <a:buNone/>
            </a:pPr>
            <a:r>
              <a:rPr lang="en-US" sz="2400" smtClean="0">
                <a:solidFill>
                  <a:schemeClr val="tx1"/>
                </a:solidFill>
              </a:rPr>
              <a:t>6.3 How are data read from a magnetic disk? </a:t>
            </a:r>
          </a:p>
          <a:p>
            <a:pPr>
              <a:buNone/>
            </a:pPr>
            <a:r>
              <a:rPr lang="en-US" sz="2400" smtClean="0">
                <a:solidFill>
                  <a:schemeClr val="tx1"/>
                </a:solidFill>
              </a:rPr>
              <a:t>6.4 Explain the difference between a simple CAV system and a multiple zoned recording system. </a:t>
            </a:r>
          </a:p>
          <a:p>
            <a:pPr>
              <a:buNone/>
            </a:pPr>
            <a:r>
              <a:rPr lang="en-US" sz="2400" smtClean="0">
                <a:solidFill>
                  <a:schemeClr val="tx1"/>
                </a:solidFill>
              </a:rPr>
              <a:t>6.5 Define the terms track, cylinder, and sector. </a:t>
            </a:r>
          </a:p>
          <a:p>
            <a:pPr>
              <a:buNone/>
            </a:pPr>
            <a:r>
              <a:rPr lang="en-US" sz="2400" smtClean="0">
                <a:solidFill>
                  <a:schemeClr val="tx1"/>
                </a:solidFill>
              </a:rPr>
              <a:t>6.6 What is the typical disk sector size?</a:t>
            </a:r>
          </a:p>
          <a:p>
            <a:pPr>
              <a:buNone/>
            </a:pPr>
            <a:endParaRPr lang="en-US" sz="2400" smtClean="0">
              <a:solidFill>
                <a:schemeClr val="tx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Exercises</a:t>
            </a:r>
            <a:endParaRPr lang="en-US" b="1"/>
          </a:p>
        </p:txBody>
      </p:sp>
      <p:sp>
        <p:nvSpPr>
          <p:cNvPr id="3" name="Content Placeholder 2"/>
          <p:cNvSpPr>
            <a:spLocks noGrp="1"/>
          </p:cNvSpPr>
          <p:nvPr>
            <p:ph idx="1"/>
          </p:nvPr>
        </p:nvSpPr>
        <p:spPr>
          <a:xfrm>
            <a:off x="498474" y="1571612"/>
            <a:ext cx="7556313" cy="4554551"/>
          </a:xfrm>
        </p:spPr>
        <p:txBody>
          <a:bodyPr>
            <a:noAutofit/>
          </a:bodyPr>
          <a:lstStyle/>
          <a:p>
            <a:pPr>
              <a:buNone/>
            </a:pPr>
            <a:r>
              <a:rPr lang="en-US" sz="2400" smtClean="0">
                <a:solidFill>
                  <a:schemeClr val="tx1"/>
                </a:solidFill>
              </a:rPr>
              <a:t>6.7 Define the terms seek time, rotational delay, access time, and transfer time. </a:t>
            </a:r>
          </a:p>
          <a:p>
            <a:pPr>
              <a:buNone/>
            </a:pPr>
            <a:r>
              <a:rPr lang="en-US" sz="2400" smtClean="0">
                <a:solidFill>
                  <a:schemeClr val="tx1"/>
                </a:solidFill>
              </a:rPr>
              <a:t>6.8 What common characteristics are shared by all RAID levels? </a:t>
            </a:r>
          </a:p>
          <a:p>
            <a:pPr>
              <a:buNone/>
            </a:pPr>
            <a:r>
              <a:rPr lang="en-US" sz="2400" smtClean="0">
                <a:solidFill>
                  <a:schemeClr val="tx1"/>
                </a:solidFill>
              </a:rPr>
              <a:t>6.9 Briefly define the seven RAID levels. </a:t>
            </a:r>
          </a:p>
          <a:p>
            <a:pPr>
              <a:buNone/>
            </a:pPr>
            <a:r>
              <a:rPr lang="en-US" sz="2400" smtClean="0">
                <a:solidFill>
                  <a:schemeClr val="tx1"/>
                </a:solidFill>
              </a:rPr>
              <a:t>6.10 Explain the term striped data. </a:t>
            </a:r>
          </a:p>
          <a:p>
            <a:pPr>
              <a:buNone/>
            </a:pPr>
            <a:r>
              <a:rPr lang="en-US" sz="2400" smtClean="0">
                <a:solidFill>
                  <a:schemeClr val="tx1"/>
                </a:solidFill>
              </a:rPr>
              <a:t>6.11 How is redundancy achieved in a RAID system? </a:t>
            </a:r>
          </a:p>
          <a:p>
            <a:pPr>
              <a:buNone/>
            </a:pPr>
            <a:r>
              <a:rPr lang="en-US" sz="2400" smtClean="0">
                <a:solidFill>
                  <a:schemeClr val="tx1"/>
                </a:solidFill>
              </a:rPr>
              <a:t>6.12 In the context of RAID, what is the distinction between parallel access and independent access?</a:t>
            </a:r>
            <a:endParaRPr lang="en-US" sz="240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447365"/>
            <a:ext cx="3657600" cy="4029635"/>
          </a:xfrm>
        </p:spPr>
        <p:txBody>
          <a:bodyPr>
            <a:normAutofit fontScale="92500" lnSpcReduction="20000"/>
          </a:bodyPr>
          <a:lstStyle/>
          <a:p>
            <a:r>
              <a:rPr lang="en-US" dirty="0" smtClean="0">
                <a:solidFill>
                  <a:schemeClr val="tx1"/>
                </a:solidFill>
              </a:rPr>
              <a:t>Magnetic disk</a:t>
            </a:r>
          </a:p>
          <a:p>
            <a:pPr lvl="1"/>
            <a:r>
              <a:rPr lang="en-US" dirty="0" smtClean="0">
                <a:solidFill>
                  <a:schemeClr val="tx1"/>
                </a:solidFill>
              </a:rPr>
              <a:t>Magnetic read and write mechanisms</a:t>
            </a:r>
          </a:p>
          <a:p>
            <a:pPr lvl="1"/>
            <a:r>
              <a:rPr lang="en-US" dirty="0" smtClean="0">
                <a:solidFill>
                  <a:schemeClr val="tx1"/>
                </a:solidFill>
              </a:rPr>
              <a:t>Data organization and formatting</a:t>
            </a:r>
          </a:p>
          <a:p>
            <a:pPr lvl="1"/>
            <a:r>
              <a:rPr lang="en-US" dirty="0" smtClean="0">
                <a:solidFill>
                  <a:schemeClr val="tx1"/>
                </a:solidFill>
              </a:rPr>
              <a:t>Physical characteristics</a:t>
            </a:r>
          </a:p>
          <a:p>
            <a:pPr lvl="1"/>
            <a:r>
              <a:rPr lang="en-US" dirty="0" smtClean="0">
                <a:solidFill>
                  <a:schemeClr val="tx1"/>
                </a:solidFill>
              </a:rPr>
              <a:t>Disk performance parameters</a:t>
            </a:r>
          </a:p>
          <a:p>
            <a:r>
              <a:rPr lang="en-US" dirty="0" smtClean="0">
                <a:solidFill>
                  <a:schemeClr val="tx1"/>
                </a:solidFill>
              </a:rPr>
              <a:t>Solid state drives</a:t>
            </a:r>
          </a:p>
          <a:p>
            <a:pPr lvl="1"/>
            <a:r>
              <a:rPr lang="en-US" dirty="0" smtClean="0">
                <a:solidFill>
                  <a:schemeClr val="tx1"/>
                </a:solidFill>
              </a:rPr>
              <a:t>Flash  memory </a:t>
            </a:r>
          </a:p>
          <a:p>
            <a:pPr lvl="1"/>
            <a:r>
              <a:rPr lang="en-US" dirty="0" smtClean="0">
                <a:solidFill>
                  <a:schemeClr val="tx1"/>
                </a:solidFill>
              </a:rPr>
              <a:t>SSD compared to HDD</a:t>
            </a:r>
          </a:p>
          <a:p>
            <a:pPr lvl="1"/>
            <a:r>
              <a:rPr lang="en-US" dirty="0" smtClean="0">
                <a:solidFill>
                  <a:schemeClr val="tx1"/>
                </a:solidFill>
              </a:rPr>
              <a:t>SSD organization</a:t>
            </a:r>
          </a:p>
          <a:p>
            <a:pPr lvl="1"/>
            <a:r>
              <a:rPr lang="en-US" dirty="0" smtClean="0">
                <a:solidFill>
                  <a:schemeClr val="tx1"/>
                </a:solidFill>
              </a:rPr>
              <a:t>Practical issues</a:t>
            </a:r>
          </a:p>
          <a:p>
            <a:pPr marL="228600" lvl="1">
              <a:spcBef>
                <a:spcPts val="2000"/>
              </a:spcBef>
              <a:buClr>
                <a:schemeClr val="accent1"/>
              </a:buClr>
            </a:pPr>
            <a:r>
              <a:rPr lang="en-US" sz="1765" dirty="0" smtClean="0">
                <a:solidFill>
                  <a:schemeClr val="tx1"/>
                </a:solidFill>
              </a:rPr>
              <a:t>Magnetic tape</a:t>
            </a:r>
            <a:endParaRPr lang="en-US" sz="1765" dirty="0">
              <a:solidFill>
                <a:schemeClr val="tx1"/>
              </a:solidFill>
            </a:endParaRPr>
          </a:p>
        </p:txBody>
      </p:sp>
      <p:sp>
        <p:nvSpPr>
          <p:cNvPr id="32" name="Content Placeholder 31"/>
          <p:cNvSpPr>
            <a:spLocks noGrp="1"/>
          </p:cNvSpPr>
          <p:nvPr>
            <p:ph sz="quarter" idx="4"/>
          </p:nvPr>
        </p:nvSpPr>
        <p:spPr>
          <a:xfrm>
            <a:off x="4800600" y="2286000"/>
            <a:ext cx="3657600" cy="4114800"/>
          </a:xfrm>
        </p:spPr>
        <p:txBody>
          <a:bodyPr>
            <a:normAutofit lnSpcReduction="10000"/>
          </a:bodyPr>
          <a:lstStyle/>
          <a:p>
            <a:r>
              <a:rPr lang="en-US" sz="1765" dirty="0" smtClean="0">
                <a:solidFill>
                  <a:schemeClr val="tx1"/>
                </a:solidFill>
              </a:rPr>
              <a:t>RAID</a:t>
            </a:r>
          </a:p>
          <a:p>
            <a:pPr lvl="1"/>
            <a:r>
              <a:rPr lang="en-US" sz="1765" dirty="0" smtClean="0">
                <a:solidFill>
                  <a:schemeClr val="tx1"/>
                </a:solidFill>
              </a:rPr>
              <a:t>RAID level 0</a:t>
            </a:r>
          </a:p>
          <a:p>
            <a:pPr lvl="1"/>
            <a:r>
              <a:rPr lang="en-US" sz="1765" dirty="0" smtClean="0">
                <a:solidFill>
                  <a:schemeClr val="tx1"/>
                </a:solidFill>
              </a:rPr>
              <a:t>RAID level 1</a:t>
            </a:r>
          </a:p>
          <a:p>
            <a:pPr lvl="1"/>
            <a:r>
              <a:rPr lang="en-US" sz="1765" dirty="0" smtClean="0">
                <a:solidFill>
                  <a:schemeClr val="tx1"/>
                </a:solidFill>
              </a:rPr>
              <a:t>RAID level 2</a:t>
            </a:r>
          </a:p>
          <a:p>
            <a:pPr lvl="1"/>
            <a:r>
              <a:rPr lang="en-US" sz="1765" dirty="0" smtClean="0">
                <a:solidFill>
                  <a:schemeClr val="tx1"/>
                </a:solidFill>
              </a:rPr>
              <a:t>RAID level 3</a:t>
            </a:r>
          </a:p>
          <a:p>
            <a:pPr lvl="1"/>
            <a:r>
              <a:rPr lang="en-US" sz="1765" dirty="0" smtClean="0">
                <a:solidFill>
                  <a:schemeClr val="tx1"/>
                </a:solidFill>
              </a:rPr>
              <a:t>RAID level 4</a:t>
            </a:r>
          </a:p>
          <a:p>
            <a:pPr lvl="1"/>
            <a:r>
              <a:rPr lang="en-US" sz="1765" dirty="0" smtClean="0">
                <a:solidFill>
                  <a:schemeClr val="tx1"/>
                </a:solidFill>
              </a:rPr>
              <a:t>RAID level 5</a:t>
            </a:r>
          </a:p>
          <a:p>
            <a:pPr lvl="1"/>
            <a:r>
              <a:rPr lang="en-US" sz="1765" dirty="0" smtClean="0">
                <a:solidFill>
                  <a:schemeClr val="tx1"/>
                </a:solidFill>
              </a:rPr>
              <a:t>RAID level 6</a:t>
            </a:r>
          </a:p>
          <a:p>
            <a:r>
              <a:rPr lang="en-US" sz="1765" dirty="0" smtClean="0">
                <a:solidFill>
                  <a:schemeClr val="tx1"/>
                </a:solidFill>
              </a:rPr>
              <a:t>Optical memory</a:t>
            </a:r>
          </a:p>
          <a:p>
            <a:pPr lvl="1"/>
            <a:r>
              <a:rPr lang="en-US" sz="1765" dirty="0" smtClean="0">
                <a:solidFill>
                  <a:schemeClr val="tx1"/>
                </a:solidFill>
              </a:rPr>
              <a:t>Compact disk</a:t>
            </a:r>
          </a:p>
          <a:p>
            <a:pPr lvl="1"/>
            <a:r>
              <a:rPr lang="en-US" sz="1765" dirty="0" smtClean="0">
                <a:solidFill>
                  <a:schemeClr val="tx1"/>
                </a:solidFill>
              </a:rPr>
              <a:t>Digital versatile disk</a:t>
            </a:r>
          </a:p>
          <a:p>
            <a:pPr lvl="1"/>
            <a:r>
              <a:rPr lang="en-US" sz="1765" dirty="0" smtClean="0">
                <a:solidFill>
                  <a:schemeClr val="tx1"/>
                </a:solidFill>
              </a:rPr>
              <a:t>High-definition optical disks</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dirty="0" smtClean="0"/>
              <a:t>Chapter 6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External Memory  </a:t>
            </a:r>
            <a:endParaRPr lang="en-US" dirty="0">
              <a:solidFill>
                <a:srgbClr val="6666CC"/>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Inductive </a:t>
            </a:r>
            <a:r>
              <a:rPr lang="en-GB" dirty="0" smtClean="0">
                <a:effectLst>
                  <a:outerShdw blurRad="38100" dist="38100" dir="2700000" algn="tl">
                    <a:srgbClr val="000000">
                      <a:alpha val="43137"/>
                    </a:srgbClr>
                  </a:outerShdw>
                </a:effectLst>
              </a:rPr>
              <a:t>Write/Magnetoresistive Read Head</a:t>
            </a:r>
            <a:endParaRPr lang="en-GB" dirty="0">
              <a:effectLst>
                <a:outerShdw blurRad="38100" dist="38100" dir="2700000" algn="tl">
                  <a:srgbClr val="000000">
                    <a:alpha val="43137"/>
                  </a:srgbClr>
                </a:outerShdw>
              </a:effectLst>
            </a:endParaRP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6364" b="28182"/>
              <a:stretch>
                <a:fillRect/>
              </a:stretch>
            </p:blipFill>
          </mc:Choice>
          <mc:Fallback>
            <p:blipFill>
              <a:blip r:embed="rId4"/>
              <a:srcRect t="16364" b="28182"/>
              <a:stretch>
                <a:fillRect/>
              </a:stretch>
            </p:blipFill>
          </mc:Fallback>
        </mc:AlternateContent>
        <p:spPr>
          <a:xfrm>
            <a:off x="609600" y="958211"/>
            <a:ext cx="8229600" cy="5905896"/>
          </a:xfrm>
          <a:prstGeom prst="rect">
            <a:avLst/>
          </a:prstGeom>
        </p:spPr>
      </p:pic>
      <p:sp>
        <p:nvSpPr>
          <p:cNvPr id="6" name="Rectangle 5"/>
          <p:cNvSpPr/>
          <p:nvPr/>
        </p:nvSpPr>
        <p:spPr>
          <a:xfrm>
            <a:off x="285720" y="5214950"/>
            <a:ext cx="3786214" cy="923330"/>
          </a:xfrm>
          <a:prstGeom prst="rect">
            <a:avLst/>
          </a:prstGeom>
        </p:spPr>
        <p:txBody>
          <a:bodyPr wrap="square">
            <a:spAutoFit/>
          </a:bodyPr>
          <a:lstStyle/>
          <a:p>
            <a:r>
              <a:rPr lang="en-US" sz="1800" smtClean="0"/>
              <a:t>Inductive Write: Ghi cảm ứng điện từ</a:t>
            </a:r>
          </a:p>
          <a:p>
            <a:r>
              <a:rPr lang="en-US" sz="1800" smtClean="0"/>
              <a:t>Magneto-resistive Read: đọc từ điện</a:t>
            </a:r>
          </a:p>
          <a:p>
            <a:r>
              <a:rPr lang="en-US" sz="1800" smtClean="0"/>
              <a:t>N: North, S: South</a:t>
            </a:r>
            <a:endParaRPr lang="en-US" sz="1800"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934200" y="642918"/>
            <a:ext cx="2209800" cy="2286000"/>
          </a:xfrm>
        </p:spPr>
        <p:txBody>
          <a:bodyPr/>
          <a:lstStyle/>
          <a:p>
            <a:pPr algn="ctr"/>
            <a:r>
              <a:rPr lang="en-GB" dirty="0">
                <a:effectLst>
                  <a:outerShdw blurRad="38100" dist="38100" dir="2700000" algn="tl">
                    <a:srgbClr val="000000">
                      <a:alpha val="43137"/>
                    </a:srgbClr>
                  </a:outerShdw>
                </a:effectLst>
              </a:rPr>
              <a:t>Disk</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Data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Layout</a:t>
            </a:r>
            <a:endParaRPr lang="en-GB" dirty="0">
              <a:effectLst>
                <a:outerShdw blurRad="38100" dist="38100" dir="2700000" algn="tl">
                  <a:srgbClr val="000000">
                    <a:alpha val="43137"/>
                  </a:srgbClr>
                </a:outerShdw>
              </a:effectLst>
            </a:endParaRPr>
          </a:p>
        </p:txBody>
      </p:sp>
      <p:pic>
        <p:nvPicPr>
          <p:cNvPr id="4" name="Picture 3"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3529" t="6364" r="7059" b="26364"/>
              <a:stretch>
                <a:fillRect/>
              </a:stretch>
            </p:blipFill>
          </mc:Choice>
          <mc:Fallback>
            <p:blipFill>
              <a:blip r:embed="rId4"/>
              <a:srcRect l="3529" t="6364" r="7059" b="26364"/>
              <a:stretch>
                <a:fillRect/>
              </a:stretch>
            </p:blipFill>
          </mc:Fallback>
        </mc:AlternateContent>
        <p:spPr>
          <a:xfrm>
            <a:off x="-32" y="142852"/>
            <a:ext cx="6505888" cy="6334868"/>
          </a:xfrm>
          <a:prstGeom prst="rect">
            <a:avLst/>
          </a:prstGeom>
        </p:spPr>
      </p:pic>
      <p:pic>
        <p:nvPicPr>
          <p:cNvPr id="5" name="Picture 6" descr="hdd-sp"/>
          <p:cNvPicPr>
            <a:picLocks noChangeAspect="1" noChangeArrowheads="1"/>
          </p:cNvPicPr>
          <p:nvPr/>
        </p:nvPicPr>
        <p:blipFill>
          <a:blip r:embed="rId5">
            <a:lum bright="-20000" contrast="40000"/>
          </a:blip>
          <a:srcRect/>
          <a:stretch>
            <a:fillRect/>
          </a:stretch>
        </p:blipFill>
        <p:spPr bwMode="auto">
          <a:xfrm>
            <a:off x="5791200" y="3698875"/>
            <a:ext cx="3352800" cy="31591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304800" y="228600"/>
            <a:ext cx="7556500" cy="1116012"/>
          </a:xfrm>
        </p:spPr>
        <p:txBody>
          <a:bodyPr/>
          <a:lstStyle/>
          <a:p>
            <a:r>
              <a:rPr lang="en-GB" smtClean="0">
                <a:effectLst>
                  <a:outerShdw blurRad="38100" dist="38100" dir="2700000" algn="tl">
                    <a:srgbClr val="000000">
                      <a:alpha val="43137"/>
                    </a:srgbClr>
                  </a:outerShdw>
                </a:effectLst>
              </a:rPr>
              <a:t>Disk Allocation Unit in Windows: Cluster</a:t>
            </a:r>
            <a:endParaRPr lang="en-GB" dirty="0">
              <a:effectLst>
                <a:outerShdw blurRad="38100" dist="38100" dir="2700000" algn="tl">
                  <a:srgbClr val="000000">
                    <a:alpha val="43137"/>
                  </a:srgbClr>
                </a:outerShdw>
              </a:effectLst>
            </a:endParaRPr>
          </a:p>
        </p:txBody>
      </p:sp>
      <p:pic>
        <p:nvPicPr>
          <p:cNvPr id="6" name="Picture 5"/>
          <p:cNvPicPr/>
          <p:nvPr/>
        </p:nvPicPr>
        <p:blipFill>
          <a:blip r:embed="rId3"/>
          <a:srcRect/>
          <a:stretch>
            <a:fillRect/>
          </a:stretch>
        </p:blipFill>
        <p:spPr bwMode="auto">
          <a:xfrm>
            <a:off x="2357422" y="928670"/>
            <a:ext cx="4857784" cy="5429288"/>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Disk Layout Methods Diagram</a:t>
            </a:r>
          </a:p>
        </p:txBody>
      </p:sp>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16471" r="8182" b="12941"/>
              <a:stretch>
                <a:fillRect/>
              </a:stretch>
            </p:blipFill>
          </mc:Choice>
          <mc:Fallback>
            <p:blipFill>
              <a:blip r:embed="rId4"/>
              <a:srcRect l="7273" t="16471" r="8182" b="12941"/>
              <a:stretch>
                <a:fillRect/>
              </a:stretch>
            </p:blipFill>
          </mc:Fallback>
        </mc:AlternateContent>
        <p:spPr>
          <a:xfrm>
            <a:off x="0" y="1143000"/>
            <a:ext cx="9186600" cy="5926783"/>
          </a:xfrm>
          <a:prstGeom prst="rect">
            <a:avLst/>
          </a:prstGeom>
        </p:spPr>
      </p:pic>
      <p:sp>
        <p:nvSpPr>
          <p:cNvPr id="5" name="Rectangle 4"/>
          <p:cNvSpPr/>
          <p:nvPr/>
        </p:nvSpPr>
        <p:spPr>
          <a:xfrm>
            <a:off x="500034" y="5786454"/>
            <a:ext cx="4273927" cy="461665"/>
          </a:xfrm>
          <a:prstGeom prst="rect">
            <a:avLst/>
          </a:prstGeom>
        </p:spPr>
        <p:txBody>
          <a:bodyPr wrap="none">
            <a:spAutoFit/>
          </a:bodyPr>
          <a:lstStyle/>
          <a:p>
            <a:r>
              <a:rPr lang="en-US" smtClean="0"/>
              <a:t>Characteristics: Read by yourself</a:t>
            </a:r>
            <a:endParaRPr lang="en-US"/>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6802</TotalTime>
  <Words>12804</Words>
  <Application>Microsoft Office PowerPoint</Application>
  <PresentationFormat>On-screen Show (4:3)</PresentationFormat>
  <Paragraphs>1164</Paragraphs>
  <Slides>52</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6.1- Magnetic Disk</vt:lpstr>
      <vt:lpstr>Magnetic Read and Write  Mechanisms</vt:lpstr>
      <vt:lpstr>Inductive Write/Magnetoresistive Read Head</vt:lpstr>
      <vt:lpstr>Disk Data  Layout</vt:lpstr>
      <vt:lpstr>Disk Allocation Unit in Windows: Cluster</vt:lpstr>
      <vt:lpstr>Disk Layout Methods Diagram</vt:lpstr>
      <vt:lpstr>Winchester Disk Format Seagate ST506</vt:lpstr>
      <vt:lpstr>Table 6.1: Physical Characteristics  of Disk Systems</vt:lpstr>
      <vt:lpstr>Characteristics</vt:lpstr>
      <vt:lpstr>Multiple Platters</vt:lpstr>
      <vt:lpstr>PowerPoint Presentation</vt:lpstr>
      <vt:lpstr> Disk Classification</vt:lpstr>
      <vt:lpstr>Typical Hard Disk Parameters</vt:lpstr>
      <vt:lpstr>Timing of Disk I/O Transfer</vt:lpstr>
      <vt:lpstr>Disk Performance  Parameters</vt:lpstr>
      <vt:lpstr>Disk Performance  Parameters</vt:lpstr>
      <vt:lpstr>Exercise</vt:lpstr>
      <vt:lpstr>6.2- RAID</vt:lpstr>
      <vt:lpstr>PowerPoint Presentation</vt:lpstr>
      <vt:lpstr>RAID Levels 0, 1, 2</vt:lpstr>
      <vt:lpstr>RAID Levels 3, 4, 5, 6</vt:lpstr>
      <vt:lpstr>Data Mapping for a RAID Level 0 Array</vt:lpstr>
      <vt:lpstr>RAID Level 0</vt:lpstr>
      <vt:lpstr>RAID Level 1</vt:lpstr>
      <vt:lpstr>RAID Level 2</vt:lpstr>
      <vt:lpstr>RAID Level 3</vt:lpstr>
      <vt:lpstr>RAID Level 4</vt:lpstr>
      <vt:lpstr>RAID Level 5</vt:lpstr>
      <vt:lpstr>PowerPoint Presentation</vt:lpstr>
      <vt:lpstr>PowerPoint Presentation</vt:lpstr>
      <vt:lpstr>6.3-Solid State Drive (SSD)</vt:lpstr>
      <vt:lpstr>PowerPoint Presentation</vt:lpstr>
      <vt:lpstr>SSD Compared to HDD</vt:lpstr>
      <vt:lpstr>SSD  Organization</vt:lpstr>
      <vt:lpstr>Practical Issues</vt:lpstr>
      <vt:lpstr>6.4- Optical Memory Compact Disk Read-Only Memory</vt:lpstr>
      <vt:lpstr>PowerPoint Presentation</vt:lpstr>
      <vt:lpstr>CD Operation</vt:lpstr>
      <vt:lpstr>CD-ROM Block Format</vt:lpstr>
      <vt:lpstr>PowerPoint Presentation</vt:lpstr>
      <vt:lpstr>CD Recordable    CD Rewritable  (CD-R)    (CD-RW)</vt:lpstr>
      <vt:lpstr>Digital  Versatile Disk  (DVD) Đĩa Đa năng Số</vt:lpstr>
      <vt:lpstr>PowerPoint Presentation</vt:lpstr>
      <vt:lpstr>6.5- Magnetic Tape</vt:lpstr>
      <vt:lpstr>Magnetic Tape  Features</vt:lpstr>
      <vt:lpstr>Table 6.7: LTO Tape Drives </vt:lpstr>
      <vt:lpstr>Exercises</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External Memory</dc:title>
  <dc:creator>Adrian J Pullin</dc:creator>
  <cp:lastModifiedBy>Huu Minh</cp:lastModifiedBy>
  <cp:revision>168</cp:revision>
  <dcterms:created xsi:type="dcterms:W3CDTF">2012-06-20T16:57:50Z</dcterms:created>
  <dcterms:modified xsi:type="dcterms:W3CDTF">2021-02-01T01:26:07Z</dcterms:modified>
</cp:coreProperties>
</file>