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7.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9.xml" ContentType="application/vnd.openxmlformats-officedocument.presentationml.comments+xml"/>
  <Override PartName="/ppt/notesSlides/notesSlide18.xml" ContentType="application/vnd.openxmlformats-officedocument.presentationml.notesSlide+xml"/>
  <Override PartName="/ppt/comments/comment10.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1.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2.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3.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3" r:id="rId1"/>
  </p:sldMasterIdLst>
  <p:notesMasterIdLst>
    <p:notesMasterId r:id="rId37"/>
  </p:notesMasterIdLst>
  <p:handoutMasterIdLst>
    <p:handoutMasterId r:id="rId38"/>
  </p:handoutMasterIdLst>
  <p:sldIdLst>
    <p:sldId id="332" r:id="rId2"/>
    <p:sldId id="350" r:id="rId3"/>
    <p:sldId id="351" r:id="rId4"/>
    <p:sldId id="352" r:id="rId5"/>
    <p:sldId id="257" r:id="rId6"/>
    <p:sldId id="259" r:id="rId7"/>
    <p:sldId id="311" r:id="rId8"/>
    <p:sldId id="260" r:id="rId9"/>
    <p:sldId id="261" r:id="rId10"/>
    <p:sldId id="336" r:id="rId11"/>
    <p:sldId id="263" r:id="rId12"/>
    <p:sldId id="264" r:id="rId13"/>
    <p:sldId id="327" r:id="rId14"/>
    <p:sldId id="267" r:id="rId15"/>
    <p:sldId id="269" r:id="rId16"/>
    <p:sldId id="328" r:id="rId17"/>
    <p:sldId id="268" r:id="rId18"/>
    <p:sldId id="270" r:id="rId19"/>
    <p:sldId id="338" r:id="rId20"/>
    <p:sldId id="273" r:id="rId21"/>
    <p:sldId id="274" r:id="rId22"/>
    <p:sldId id="279" r:id="rId23"/>
    <p:sldId id="313" r:id="rId24"/>
    <p:sldId id="314" r:id="rId25"/>
    <p:sldId id="282" r:id="rId26"/>
    <p:sldId id="315" r:id="rId27"/>
    <p:sldId id="284" r:id="rId28"/>
    <p:sldId id="285" r:id="rId29"/>
    <p:sldId id="325" r:id="rId30"/>
    <p:sldId id="326" r:id="rId31"/>
    <p:sldId id="291" r:id="rId32"/>
    <p:sldId id="292" r:id="rId33"/>
    <p:sldId id="339" r:id="rId34"/>
    <p:sldId id="355" r:id="rId35"/>
    <p:sldId id="334" r:id="rId3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32" clrIdx="0">
    <p:extLst>
      <p:ext uri="{19B8F6BF-5375-455C-9EA6-DF929625EA0E}">
        <p15:presenceInfo xmlns:p15="http://schemas.microsoft.com/office/powerpoint/2012/main" userId="9d60a31cfbb3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928" autoAdjust="0"/>
    <p:restoredTop sz="81970" autoAdjust="0"/>
  </p:normalViewPr>
  <p:slideViewPr>
    <p:cSldViewPr>
      <p:cViewPr>
        <p:scale>
          <a:sx n="82" d="100"/>
          <a:sy n="82" d="100"/>
        </p:scale>
        <p:origin x="77" y="16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56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1.xml"/><Relationship Id="rId18" Type="http://schemas.openxmlformats.org/officeDocument/2006/relationships/slide" Target="slides/slide32.xml"/><Relationship Id="rId3" Type="http://schemas.openxmlformats.org/officeDocument/2006/relationships/slide" Target="slides/slide6.xml"/><Relationship Id="rId7" Type="http://schemas.openxmlformats.org/officeDocument/2006/relationships/slide" Target="slides/slide12.xml"/><Relationship Id="rId12" Type="http://schemas.openxmlformats.org/officeDocument/2006/relationships/slide" Target="slides/slide20.xml"/><Relationship Id="rId17" Type="http://schemas.openxmlformats.org/officeDocument/2006/relationships/slide" Target="slides/slide31.xml"/><Relationship Id="rId2" Type="http://schemas.openxmlformats.org/officeDocument/2006/relationships/slide" Target="slides/slide5.xml"/><Relationship Id="rId16" Type="http://schemas.openxmlformats.org/officeDocument/2006/relationships/slide" Target="slides/slide28.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18.xml"/><Relationship Id="rId5" Type="http://schemas.openxmlformats.org/officeDocument/2006/relationships/slide" Target="slides/slide9.xml"/><Relationship Id="rId15" Type="http://schemas.openxmlformats.org/officeDocument/2006/relationships/slide" Target="slides/slide27.xml"/><Relationship Id="rId10" Type="http://schemas.openxmlformats.org/officeDocument/2006/relationships/slide" Target="slides/slide17.xml"/><Relationship Id="rId19" Type="http://schemas.openxmlformats.org/officeDocument/2006/relationships/slide" Target="slides/slide35.xml"/><Relationship Id="rId4" Type="http://schemas.openxmlformats.org/officeDocument/2006/relationships/slide" Target="slides/slide8.xml"/><Relationship Id="rId9" Type="http://schemas.openxmlformats.org/officeDocument/2006/relationships/slide" Target="slides/slide15.xml"/><Relationship Id="rId14"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22T07:11:41.214" idx="1">
    <p:pos x="5036" y="1238"/>
    <p:text>Có rất nhiều thiết bị ngoại vi với nhiều phương thức hoạt động khác nhau. Sẽ không thực tế nếu kết hợp logic cần thiết trong bộ xử lý để điều khiển một loạt thiết bị.
Tốc độ truyền dữ liệu của thiết bị ngoại vi thường chậm hơn nhiều so với tốc độ của bộ nhớ hoặc bộ xử lý. Do đó, việc sử dụng bus hệ thống tốc độ cao để giao tiếp trực tiếp với thiết bị ngoại vi là không thực tế.
Tốc độ truyền dữ liệu của một số thiết bị ngoại vi có thể nhanh hơn tốc độ của bộ nhớ hoặc bộ xử lý. Một lần nữa, sự không phù hợp sẽ dẫn đến sự kém hiệu quả nếu không được quản lý đúng cách.
Thiết bị ngoại vi thường sử dụng các định dạng dữ liệu và độ dài từ khác với máy tính mà chúng được gắn vào.</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2-24T07:30:23.492" idx="25">
    <p:pos x="5363" y="1016"/>
    <p:text>Nhiều dòng ngắt
Giữa bộ xử lý và các mô-đun I / O
Cách tiếp cận vấn đề đơn giản nhất
Do đó, ngay cả khi nhiều dòng được sử dụng, có khả năng mỗi dòng sẽ có nhiều mô-đun I / O gắn liền với nó</p:text>
    <p:extLst>
      <p:ext uri="{C676402C-5697-4E1C-873F-D02D1690AC5C}">
        <p15:threadingInfo xmlns:p15="http://schemas.microsoft.com/office/powerpoint/2012/main" timeZoneBias="-420"/>
      </p:ext>
    </p:extLst>
  </p:cm>
  <p:cm authorId="1" dt="2021-02-24T07:30:39.147" idx="26">
    <p:pos x="5403" y="1687"/>
    <p:text>Cuộc thăm dò phần mềm
Khi bộ xử lý phát hiện một ngắt, nó phân nhánh đến một quy trình phục vụ ngắt có công việc là thăm dò từng mô-đun I / O để xác định mô-đun nào đã gây ra ngắt
Mất thời gian</p:text>
    <p:extLst>
      <p:ext uri="{C676402C-5697-4E1C-873F-D02D1690AC5C}">
        <p15:threadingInfo xmlns:p15="http://schemas.microsoft.com/office/powerpoint/2012/main" timeZoneBias="-420"/>
      </p:ext>
    </p:extLst>
  </p:cm>
  <p:cm authorId="1" dt="2021-02-24T07:30:54.241" idx="27">
    <p:pos x="5431" y="2373"/>
    <p:text>Daisy chain (thăm dò phần cứng, vectored)
Dòng xác nhận ngắt được xâu chuỗi thông qua các mô-đun
Kho ảnh - địa chỉ của mô-đun I / O hoặc một số định danh duy nhất khác
Ngắt theo vectơ - bộ xử lý sử dụng vectơ như một con trỏ đến quy trình dịch vụ thiết bị thích hợp, tránh phải thực hiện quy trình dịch vụ ngắt chung trước</p:text>
    <p:extLst>
      <p:ext uri="{C676402C-5697-4E1C-873F-D02D1690AC5C}">
        <p15:threadingInfo xmlns:p15="http://schemas.microsoft.com/office/powerpoint/2012/main" timeZoneBias="-420"/>
      </p:ext>
    </p:extLst>
  </p:cm>
  <p:cm authorId="1" dt="2021-02-24T07:31:08.257" idx="28">
    <p:pos x="5376" y="3223"/>
    <p:text>Trọng tài xe buýt (vectored)
Một mô-đun I / O trước tiên phải giành quyền kiểm soát bus trước khi nó có thể nâng dòng yêu cầu ngắt
Khi bộ xử lý phát hiện ngắt, nó phản hồi trên dòng xác nhận ngắt
Sau đó, mô-đun yêu cầu đặt vectơ của nó trên các dòng dữ liệu</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2-24T07:39:00.652" idx="29">
    <p:pos x="3840" y="1042"/>
    <p:text>Cả hai hình thức I / O đều mắc phải hai nhược điểm cố hữu:
Tốc độ truyền I / O bị giới hạn bởi tốc độ mà bộ xử lý có thể kiểm tra và bảo dưỡng thiết bị
Bộ xử lý bị ràng buộc trong việc quản lý chuyển I / O; một số hướng dẫn phải được thực hiện cho mỗi lần chuyển I / O</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2-24T07:43:42.289" idx="30">
    <p:pos x="4957" y="2941"/>
    <p:text>Hình 7.12 cho thấy nơi nào trong chu trình lệnh, bộ xử lý có thể bị tạm dừng.
Trong mỗi trường hợp, bộ xử lý bị treo ngay trước khi nó cần sử dụng bus.
Sau đó, mô-đun DMA chuyển một từ và trả lại quyền điều khiển cho bộ xử lý.
Lưu ý rằng đây không phải là ngắt; bộ xử lý không lưu ngữ cảnh và làm
thứ gì khác. Thay vào đó, bộ xử lý tạm dừng trong một chu kỳ bus. Hiệu quả tổng thể
là làm cho bộ xử lý thực thi chậm hơn. Tuy nhiên, đối với một từ nhiều nghĩa
Truyền I / O, DMA hiệu quả hơn nhiều so với I / O được lập trình hoặc điều khiển ngắt.</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2-24T07:51:24.589" idx="31">
    <p:pos x="2345" y="1176"/>
    <p:text>CPU điều khiển trực tiếp một thiết bị ngoại vi.
Một bộ điều khiển hoặc mô-đun I / O được thêm vào. CPU sử dụng I / O được lập trình mà không bị ngắt.
Cấu hình tương tự như trong bước 2 được sử dụng, nhưng bây giờ các ngắt được sử dụng. CPU không cần mất thời gian chờ đợi thực hiện thao tác I / O, do đó tăng hiệu quả.</p:text>
    <p:extLst>
      <p:ext uri="{C676402C-5697-4E1C-873F-D02D1690AC5C}">
        <p15:threadingInfo xmlns:p15="http://schemas.microsoft.com/office/powerpoint/2012/main" timeZoneBias="-420"/>
      </p:ext>
    </p:extLst>
  </p:cm>
  <p:cm authorId="1" dt="2021-02-24T07:51:33.636" idx="32">
    <p:pos x="5031" y="1205"/>
    <p:text>Mô-đun I / O được cấp quyền truy cập trực tiếp vào bộ nhớ thông qua DMA. Giờ đây, nó có thể di chuyển một khối dữ liệu đến hoặc từ bộ nhớ mà không cần đến CPU, ngoại trừ lúc bắt đầu và kết thúc quá trình truyền.
Mô-đun I / O được cải tiến để trở thành một bộ xử lý theo đúng nghĩa của nó, với tập lệnh chuyên biệt được điều chỉnh cho I / O
Mô-đun I / O có bộ nhớ cục bộ của riêng nó và trên thực tế, là một máy tính theo đúng nghĩa của nó. Với kiến trúc này, một tập hợp lớn các thiết bị I / O có thể được điều khiển với sự tham gia tối thiểu của CPU.</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2-22T07:21:55.134" idx="2">
    <p:pos x="2530" y="1175"/>
    <p:text>Cung cấp phương tiện trao đổi dữ liệu giữa môi trường bên ngoài và máy tính
Đính kèm vào máy tính bằng liên kết tới mô-đun I / O
Liên kết được sử dụng để trao đổi điều khiển, trạng thái và dữ liệu giữa mô-đun I / O và thiết bị bên ngoài
thiết bị ngoại vi
Thiết bị bên ngoài được kết nối với mô-đun I / O</p:text>
    <p:extLst>
      <p:ext uri="{C676402C-5697-4E1C-873F-D02D1690AC5C}">
        <p15:threadingInfo xmlns:p15="http://schemas.microsoft.com/office/powerpoint/2012/main" timeZoneBias="-420"/>
      </p:ext>
    </p:extLst>
  </p:cm>
  <p:cm authorId="1" dt="2021-02-22T07:22:06.630" idx="3">
    <p:pos x="5145" y="1129"/>
    <p:text>Ba loại:
Con người có thể đọc được
Thích hợp để giao tiếp với người dùng máy tính
Thiết bị đầu cuối hiển thị video (VDT), máy in
Máy có thể đọc được
Thích hợp để giao tiếp với thiết bị
Hệ thống băng từ và đĩa từ, cảm biến và thiết bị truyền động (khởi động thiết bị)
Giao tiếp
Thích hợp để giao tiếp với các thiết bị từ xa như thiết bị đầu cuối, thiết bị đọc được bằng máy hoặc máy tính khác</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2-22T07:25:27.300" idx="4">
    <p:pos x="2740" y="1206"/>
    <p:text>Đơn vị trao đổi cơ bản là ký tự
Liên kết với mỗi ký tự là một mã
Mỗi ký tự trong mã này được biểu diễn bằng một mã nhị phân 7 bit duy nhất
128 ký tự khác nhau có thể được đại diện
Nhân vật có hai loại:
Có thể in
Các ký tự chữ cái, số và ký tự đặc biệt có thể được in trên giấy hoặc hiển thị trên màn hình
Điều khiển
Liên quan đến việc kiểm soát việc in hoặc hiển thị các ký tự
Ví dụ là ký tự xuống dòng
Các nhân vật điều khiển khác có liên quan đến các thủ tục liên lạc</p:text>
    <p:extLst>
      <p:ext uri="{C676402C-5697-4E1C-873F-D02D1690AC5C}">
        <p15:threadingInfo xmlns:p15="http://schemas.microsoft.com/office/powerpoint/2012/main" timeZoneBias="-420"/>
      </p:ext>
    </p:extLst>
  </p:cm>
  <p:cm authorId="1" dt="2021-02-22T07:25:43.355" idx="5">
    <p:pos x="5114" y="171"/>
    <p:text>Các phương tiện tương tác giữa máy tính / người dùng phổ biến nhất
Người dùng cung cấp thông tin đầu vào thông qua bàn phím
Màn hình hiển thị dữ liệu do máy tính cung cấp</p:text>
    <p:extLst>
      <p:ext uri="{C676402C-5697-4E1C-873F-D02D1690AC5C}">
        <p15:threadingInfo xmlns:p15="http://schemas.microsoft.com/office/powerpoint/2012/main" timeZoneBias="-420"/>
      </p:ext>
    </p:extLst>
  </p:cm>
  <p:cm authorId="1" dt="2021-02-22T07:25:53.530" idx="6">
    <p:pos x="5519" y="1557"/>
    <p:text>Khi người dùng nhấn phím, nó sẽ tạo ra một tín hiệu điện tử được thông dịch bởi bộ chuyển đổi trong bàn phím và được dịch thành dạng bit của mã IRA tương ứng
Mẫu bit này được truyền tới mô-đun I / O trong máy tính
Trên đầu ra, các ký tự mã IRA được truyền đến thiết bị bên ngoài từ mô-đun I / O
Bộ chuyển đổi thông dịch mã và gửi các tín hiệu điện tử cần thiết đến thiết bị đầu ra để hiển thị ký tự được chỉ định hoặc thực hiện chức năng điều khiển được yêu cầu</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2-22T07:27:48.922" idx="7">
    <p:pos x="3417" y="311"/>
    <p:text>Kiểm soát và thời gian
Điều phối luồng lưu lượng giữa tài nguyên bên trong và thiết bị bên ngoài</p:text>
    <p:extLst>
      <p:ext uri="{C676402C-5697-4E1C-873F-D02D1690AC5C}">
        <p15:threadingInfo xmlns:p15="http://schemas.microsoft.com/office/powerpoint/2012/main" timeZoneBias="-420"/>
      </p:ext>
    </p:extLst>
  </p:cm>
  <p:cm authorId="1" dt="2021-02-22T07:27:56.969" idx="8">
    <p:pos x="5036" y="1440"/>
    <p:text>Giao tiếp bộ xử lý
Liên quan đến giải mã lệnh, dữ liệu, báo cáo trạng thái, nhận dạng địa chỉ</p:text>
    <p:extLst>
      <p:ext uri="{C676402C-5697-4E1C-873F-D02D1690AC5C}">
        <p15:threadingInfo xmlns:p15="http://schemas.microsoft.com/office/powerpoint/2012/main" timeZoneBias="-420"/>
      </p:ext>
    </p:extLst>
  </p:cm>
  <p:cm authorId="1" dt="2021-02-22T07:28:07.978" idx="9">
    <p:pos x="4452" y="3285"/>
    <p:text>Giao tiếp thiết bị
Bao gồm các lệnh, thông tin trạng thái và dữ liệu</p:text>
    <p:extLst>
      <p:ext uri="{C676402C-5697-4E1C-873F-D02D1690AC5C}">
        <p15:threadingInfo xmlns:p15="http://schemas.microsoft.com/office/powerpoint/2012/main" timeZoneBias="-420"/>
      </p:ext>
    </p:extLst>
  </p:cm>
  <p:cm authorId="1" dt="2021-02-22T07:28:18.913" idx="10">
    <p:pos x="2514" y="3222"/>
    <p:text>Bộ đệm dữ liệu
Thực hiện thao tác đệm cần thiết để cân bằng tốc độ thiết bị và bộ nhớ</p:text>
    <p:extLst>
      <p:ext uri="{C676402C-5697-4E1C-873F-D02D1690AC5C}">
        <p15:threadingInfo xmlns:p15="http://schemas.microsoft.com/office/powerpoint/2012/main" timeZoneBias="-420"/>
      </p:ext>
    </p:extLst>
  </p:cm>
  <p:cm authorId="1" dt="2021-02-22T07:28:26.570" idx="11">
    <p:pos x="1705" y="1471"/>
    <p:text>Phát hiện lỗi
Phát hiện và báo cáo lỗi truyền</p:text>
    <p:extLst>
      <p:ext uri="{C676402C-5697-4E1C-873F-D02D1690AC5C}">
        <p15:threadingInfo xmlns:p15="http://schemas.microsoft.com/office/powerpoint/2012/main" timeZoneBias="-420"/>
      </p:ext>
    </p:extLst>
  </p:cm>
  <p:cm authorId="1" dt="2021-02-22T07:31:15.850" idx="12">
    <p:pos x="10" y="10"/>
    <p:text>Lưu ý có thể có trong bài test nên phải hiểu bản chất phần này</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2-22T07:34:13.837" idx="13">
    <p:pos x="5410" y="607"/>
    <p:text>Ba kỹ thuật có thể thực hiện cho các hoạt động I / O:
I / O được lập trình
Dữ liệu được trao đổi giữa bộ xử lý và mô-đun I / O
Bộ xử lý thực thi một chương trình cho phép nó kiểm soát trực tiếp hoạt động I / O
Khi bộ xử lý đưa ra lệnh, nó phải đợi cho đến khi hoạt động I / O hoàn tất
Nếu bộ xử lý nhanh hơn mô-đun I / O thì điều này sẽ lãng phí thời gian của bộ xử lý
I / O điều khiển gián đoạn
Bộ xử lý đưa ra lệnh I / O, tiếp tục thực hiện các lệnh khác và bị gián đoạn bởi mô-đun I / O khi mô-đun này đã hoàn thành công việc của nó
Truy cập bộ nhớ trực tiếp (DMA)
Mô-đun I / O và bộ nhớ chính trao đổi dữ liệu trực tiếp mà không cần sự tham gia của bộ xử lý</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2-22T07:35:32.077" idx="14">
    <p:pos x="4880" y="880"/>
    <p:text>Có bốn loại lệnh I / O mà mô-đun I / O có thể nhận được khi nó được xử lý bởi bộ xử lý:
  Điều khiển
- được sử dụng để kích hoạt thiết bị ngoại vi và cho nó biết phải làm gì
  Kiểm tra
- được sử dụng để kiểm tra các điều kiện trạng thái khác nhau liên quan đến mô-đun I / O và các thiết bị ngoại vi của nó
  Đọc
- khiến mô-đun I / O lấy một mục dữ liệu từ thiết bị ngoại vi và đặt nó vào bộ đệm bên trong
  Viết
- khiến mô-đun I / O lấy một mục dữ liệu từ bus dữ liệu và sau đó truyền mục dữ liệu đó đến thiết bị ngoại vi</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2-22T07:40:51.321" idx="15">
    <p:pos x="5324" y="841"/>
    <p:text>Với I / O được lập trình, có sự tương ứng chặt chẽ giữa các lệnh liên quan đến I / O mà bộ xử lý tìm nạp từ bộ nhớ và các lệnh I / O mà bộ xử lý cấp cho mô-đun I / O để thực hiện các lệnh</p:text>
    <p:extLst>
      <p:ext uri="{C676402C-5697-4E1C-873F-D02D1690AC5C}">
        <p15:threadingInfo xmlns:p15="http://schemas.microsoft.com/office/powerpoint/2012/main" timeZoneBias="-420"/>
      </p:ext>
    </p:extLst>
  </p:cm>
  <p:cm authorId="1" dt="2021-02-22T07:42:57.073" idx="16">
    <p:pos x="2600" y="2335"/>
    <p:text>Khi bộ xử lý đưa ra lệnh I / O, lệnh đó chứa địa chỉ của thiết bị mong muốn</p:text>
    <p:extLst>
      <p:ext uri="{C676402C-5697-4E1C-873F-D02D1690AC5C}">
        <p15:threadingInfo xmlns:p15="http://schemas.microsoft.com/office/powerpoint/2012/main" timeZoneBias="-420"/>
      </p:ext>
    </p:extLst>
  </p:cm>
  <p:cm authorId="1" dt="2021-02-22T07:43:09.162" idx="17">
    <p:pos x="2592" y="3168"/>
    <p:text>Do đó, mỗi mô-đun I / O phải diễn giải các dòng địa chỉ để xác định xem lệnh có dành cho chính nó không</p:text>
    <p:extLst>
      <p:ext uri="{C676402C-5697-4E1C-873F-D02D1690AC5C}">
        <p15:threadingInfo xmlns:p15="http://schemas.microsoft.com/office/powerpoint/2012/main" timeZoneBias="-420"/>
      </p:ext>
    </p:extLst>
  </p:cm>
  <p:cm authorId="1" dt="2021-02-22T08:02:17.413" idx="18">
    <p:pos x="3954" y="2833"/>
    <p:text>Có một không gian địa chỉ duy nhất cho các vị trí bộ nhớ và thiết bị I / O</p:text>
    <p:extLst>
      <p:ext uri="{C676402C-5697-4E1C-873F-D02D1690AC5C}">
        <p15:threadingInfo xmlns:p15="http://schemas.microsoft.com/office/powerpoint/2012/main" timeZoneBias="-420"/>
      </p:ext>
    </p:extLst>
  </p:cm>
  <p:cm authorId="1" dt="2021-02-22T08:02:35.588" idx="19">
    <p:pos x="5176" y="2833"/>
    <p:text>Trên hệ thống bus cần một dòng đọc và một dòng ghi</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2-22T08:06:51.897" idx="20">
    <p:pos x="3658" y="841"/>
    <p:text>Vấn đề với I / O được lập trình là bộ xử lý phải đợi một thời gian dài để mô-đun I / O sẵn sàng cho việc nhận hoặc truyền dữ liệu</p:text>
    <p:extLst>
      <p:ext uri="{C676402C-5697-4E1C-873F-D02D1690AC5C}">
        <p15:threadingInfo xmlns:p15="http://schemas.microsoft.com/office/powerpoint/2012/main" timeZoneBias="-420"/>
      </p:ext>
    </p:extLst>
  </p:cm>
  <p:cm authorId="1" dt="2021-02-22T08:07:03.489" idx="21">
    <p:pos x="3752" y="1775"/>
    <p:text>Một giải pháp thay thế là bộ xử lý đưa ra lệnh I / O cho một mô-đun và sau đó tiếp tục thực hiện một số công việc hữu ích khác</p:text>
    <p:extLst>
      <p:ext uri="{C676402C-5697-4E1C-873F-D02D1690AC5C}">
        <p15:threadingInfo xmlns:p15="http://schemas.microsoft.com/office/powerpoint/2012/main" timeZoneBias="-420"/>
      </p:ext>
    </p:extLst>
  </p:cm>
  <p:cm authorId="1" dt="2021-02-22T08:07:11.195" idx="22">
    <p:pos x="4281" y="2639"/>
    <p:text>Mô-đun I / O sau đó sẽ ngắt bộ xử lý để yêu cầu dịch vụ khi nó sẵn sàng trao đổi dữ liệu với bộ xử lý</p:text>
    <p:extLst>
      <p:ext uri="{C676402C-5697-4E1C-873F-D02D1690AC5C}">
        <p15:threadingInfo xmlns:p15="http://schemas.microsoft.com/office/powerpoint/2012/main" timeZoneBias="-420"/>
      </p:ext>
    </p:extLst>
  </p:cm>
  <p:cm authorId="1" dt="2021-02-22T08:07:20.642" idx="23">
    <p:pos x="4195" y="3565"/>
    <p:text>Bộ xử lý thực hiện truyền dữ liệu và tiếp tục quá trình xử lý cũ</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2-22T08:11:44.087" idx="24">
    <p:pos x="5301" y="841"/>
    <p:text>Bởi vì sẽ có nhiều mô-đun I / O làm thế nào để bộ xử lý xác định thiết bị nào đã phát ra ngắt?
Nếu xảy ra nhiều lần ngắt, bộ xử lý quyết định cái nào sẽ xử lý?</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94F6F-9ED9-DE4B-B6F3-F3BB763DE96C}"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83B2DB20-34D3-B94C-8E7D-4013FC316C24}">
      <dgm:prSet custT="1"/>
      <dgm:spPr>
        <a:ln>
          <a:solidFill>
            <a:schemeClr val="accent1"/>
          </a:solidFill>
        </a:ln>
      </dgm:spPr>
      <dgm:t>
        <a:bodyPr/>
        <a:lstStyle/>
        <a:p>
          <a:pPr rtl="0"/>
          <a:r>
            <a:rPr lang="en-US" sz="1400" dirty="0" smtClean="0">
              <a:effectLst>
                <a:outerShdw blurRad="38100" dist="38100" dir="2700000" algn="tl">
                  <a:srgbClr val="000000">
                    <a:alpha val="43137"/>
                  </a:srgbClr>
                </a:outerShdw>
              </a:effectLst>
            </a:rPr>
            <a:t>The major functions for an I/O module fall into the following categories:</a:t>
          </a:r>
          <a:endParaRPr lang="en-US" sz="1400" dirty="0">
            <a:effectLst>
              <a:outerShdw blurRad="38100" dist="38100" dir="2700000" algn="tl">
                <a:srgbClr val="000000">
                  <a:alpha val="43137"/>
                </a:srgbClr>
              </a:outerShdw>
            </a:effectLst>
          </a:endParaRPr>
        </a:p>
      </dgm:t>
    </dgm:pt>
    <dgm:pt modelId="{3CD95B4C-05D2-DE44-9F6A-B2BFD20C5AAA}" type="parTrans" cxnId="{1284E748-990F-3843-A288-1B5BF5DEAF5C}">
      <dgm:prSet/>
      <dgm:spPr/>
      <dgm:t>
        <a:bodyPr/>
        <a:lstStyle/>
        <a:p>
          <a:endParaRPr lang="en-US"/>
        </a:p>
      </dgm:t>
    </dgm:pt>
    <dgm:pt modelId="{3F25218F-57E0-3B48-B983-AC981535E102}" type="sibTrans" cxnId="{1284E748-990F-3843-A288-1B5BF5DEAF5C}">
      <dgm:prSet/>
      <dgm:spPr/>
      <dgm:t>
        <a:bodyPr/>
        <a:lstStyle/>
        <a:p>
          <a:endParaRPr lang="en-US"/>
        </a:p>
      </dgm:t>
    </dgm:pt>
    <dgm:pt modelId="{EBD84724-F8BF-964B-9F88-D22139FB9B0C}">
      <dgm:prSet custT="1"/>
      <dgm:spPr>
        <a:solidFill>
          <a:schemeClr val="accent3"/>
        </a:solidFill>
        <a:ln>
          <a:solidFill>
            <a:schemeClr val="accent3"/>
          </a:solidFill>
        </a:ln>
      </dgm:spPr>
      <dgm:t>
        <a:bodyPr/>
        <a:lstStyle/>
        <a:p>
          <a:pPr rtl="0"/>
          <a:r>
            <a:rPr lang="en-US" sz="1800" u="sng" dirty="0" smtClean="0">
              <a:effectLst>
                <a:outerShdw blurRad="38100" dist="38100" dir="2700000" algn="tl">
                  <a:srgbClr val="000000">
                    <a:alpha val="43137"/>
                  </a:srgbClr>
                </a:outerShdw>
              </a:effectLst>
            </a:rPr>
            <a:t>Control and timing</a:t>
          </a:r>
          <a:endParaRPr lang="en-US" sz="1800" u="sng" dirty="0">
            <a:effectLst>
              <a:outerShdw blurRad="38100" dist="38100" dir="2700000" algn="tl">
                <a:srgbClr val="000000">
                  <a:alpha val="43137"/>
                </a:srgbClr>
              </a:outerShdw>
            </a:effectLst>
          </a:endParaRPr>
        </a:p>
      </dgm:t>
    </dgm:pt>
    <dgm:pt modelId="{39EE07AA-AB4E-E04C-A16E-E25FCB371941}" type="parTrans" cxnId="{6A86E70A-6C21-2146-B5B2-5FD60A0103A4}">
      <dgm:prSet/>
      <dgm:spPr>
        <a:solidFill>
          <a:schemeClr val="accent4"/>
        </a:solidFill>
        <a:ln>
          <a:solidFill>
            <a:schemeClr val="accent4"/>
          </a:solidFill>
        </a:ln>
      </dgm:spPr>
      <dgm:t>
        <a:bodyPr/>
        <a:lstStyle/>
        <a:p>
          <a:endParaRPr lang="en-US" dirty="0"/>
        </a:p>
      </dgm:t>
    </dgm:pt>
    <dgm:pt modelId="{191E1671-3506-A64A-8A92-387DEAAFE83B}" type="sibTrans" cxnId="{6A86E70A-6C21-2146-B5B2-5FD60A0103A4}">
      <dgm:prSet/>
      <dgm:spPr/>
      <dgm:t>
        <a:bodyPr/>
        <a:lstStyle/>
        <a:p>
          <a:endParaRPr lang="en-US"/>
        </a:p>
      </dgm:t>
    </dgm:pt>
    <dgm:pt modelId="{00A6B839-240A-884A-BF23-881985952448}">
      <dgm:prSet custT="1"/>
      <dgm:spPr>
        <a:solidFill>
          <a:schemeClr val="accent3"/>
        </a:solidFill>
        <a:ln>
          <a:solidFill>
            <a:schemeClr val="accent3"/>
          </a:solidFill>
        </a:ln>
      </dgm:spPr>
      <dgm:t>
        <a:bodyPr/>
        <a:lstStyle/>
        <a:p>
          <a:pPr rtl="0"/>
          <a:r>
            <a:rPr lang="en-US" sz="1200" dirty="0" smtClean="0">
              <a:effectLst>
                <a:outerShdw blurRad="38100" dist="38100" dir="2700000" algn="tl">
                  <a:srgbClr val="000000">
                    <a:alpha val="43137"/>
                  </a:srgbClr>
                </a:outerShdw>
              </a:effectLst>
            </a:rPr>
            <a:t>Coordinates the flow of traffic between internal resources and external devices</a:t>
          </a:r>
          <a:endParaRPr lang="en-US" sz="1200" dirty="0">
            <a:effectLst>
              <a:outerShdw blurRad="38100" dist="38100" dir="2700000" algn="tl">
                <a:srgbClr val="000000">
                  <a:alpha val="43137"/>
                </a:srgbClr>
              </a:outerShdw>
            </a:effectLst>
          </a:endParaRPr>
        </a:p>
      </dgm:t>
    </dgm:pt>
    <dgm:pt modelId="{ADDE3A91-E7B3-3441-9031-A0CE707835D1}" type="parTrans" cxnId="{3DB8AA2B-7640-8641-B6A5-3EF80ED2CD09}">
      <dgm:prSet/>
      <dgm:spPr/>
      <dgm:t>
        <a:bodyPr/>
        <a:lstStyle/>
        <a:p>
          <a:endParaRPr lang="en-US"/>
        </a:p>
      </dgm:t>
    </dgm:pt>
    <dgm:pt modelId="{E384F904-F6CD-EE48-ABEF-66B811DDE737}" type="sibTrans" cxnId="{3DB8AA2B-7640-8641-B6A5-3EF80ED2CD09}">
      <dgm:prSet/>
      <dgm:spPr/>
      <dgm:t>
        <a:bodyPr/>
        <a:lstStyle/>
        <a:p>
          <a:endParaRPr lang="en-US"/>
        </a:p>
      </dgm:t>
    </dgm:pt>
    <dgm:pt modelId="{ED9A7A6D-1492-574C-BEC0-995B3565471D}">
      <dgm:prSet/>
      <dgm:spPr>
        <a:solidFill>
          <a:schemeClr val="accent3"/>
        </a:solidFill>
        <a:ln>
          <a:solidFill>
            <a:schemeClr val="accent3"/>
          </a:solidFill>
        </a:ln>
      </dgm:spPr>
      <dgm:t>
        <a:bodyPr/>
        <a:lstStyle/>
        <a:p>
          <a:pPr rtl="0"/>
          <a:r>
            <a:rPr lang="en-US" u="sng" dirty="0" smtClean="0">
              <a:effectLst>
                <a:outerShdw blurRad="38100" dist="38100" dir="2700000" algn="tl">
                  <a:srgbClr val="000000">
                    <a:alpha val="43137"/>
                  </a:srgbClr>
                </a:outerShdw>
              </a:effectLst>
            </a:rPr>
            <a:t>Processor communication</a:t>
          </a:r>
          <a:endParaRPr lang="en-US" u="sng" dirty="0">
            <a:effectLst>
              <a:outerShdw blurRad="38100" dist="38100" dir="2700000" algn="tl">
                <a:srgbClr val="000000">
                  <a:alpha val="43137"/>
                </a:srgbClr>
              </a:outerShdw>
            </a:effectLst>
          </a:endParaRPr>
        </a:p>
      </dgm:t>
    </dgm:pt>
    <dgm:pt modelId="{7F73FB3D-8302-4C41-A5BE-5C0E5E510926}" type="parTrans" cxnId="{3757F3E3-0028-5A4D-BB20-6CC2CC4052B6}">
      <dgm:prSet/>
      <dgm:spPr>
        <a:solidFill>
          <a:schemeClr val="accent4"/>
        </a:solidFill>
        <a:ln>
          <a:solidFill>
            <a:schemeClr val="accent4"/>
          </a:solidFill>
        </a:ln>
      </dgm:spPr>
      <dgm:t>
        <a:bodyPr/>
        <a:lstStyle/>
        <a:p>
          <a:endParaRPr lang="en-US" dirty="0"/>
        </a:p>
      </dgm:t>
    </dgm:pt>
    <dgm:pt modelId="{25334A5A-D6C8-6B48-A8D4-F494437E4D1F}" type="sibTrans" cxnId="{3757F3E3-0028-5A4D-BB20-6CC2CC4052B6}">
      <dgm:prSet/>
      <dgm:spPr/>
      <dgm:t>
        <a:bodyPr/>
        <a:lstStyle/>
        <a:p>
          <a:endParaRPr lang="en-US"/>
        </a:p>
      </dgm:t>
    </dgm:pt>
    <dgm:pt modelId="{24DDBC64-CAD2-9B42-B013-05F84A676732}">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Involves command decoding, data, status reporting, address recognition</a:t>
          </a:r>
          <a:endParaRPr lang="en-US" dirty="0">
            <a:effectLst>
              <a:outerShdw blurRad="38100" dist="38100" dir="2700000" algn="tl">
                <a:srgbClr val="000000">
                  <a:alpha val="43137"/>
                </a:srgbClr>
              </a:outerShdw>
            </a:effectLst>
          </a:endParaRPr>
        </a:p>
      </dgm:t>
    </dgm:pt>
    <dgm:pt modelId="{01667FA2-00E9-FE48-9162-E1DCD2E161AB}" type="parTrans" cxnId="{6BF0F906-5BBE-B14B-9F54-D1444F32487B}">
      <dgm:prSet/>
      <dgm:spPr/>
      <dgm:t>
        <a:bodyPr/>
        <a:lstStyle/>
        <a:p>
          <a:endParaRPr lang="en-US"/>
        </a:p>
      </dgm:t>
    </dgm:pt>
    <dgm:pt modelId="{0B1193DF-6507-0E48-8181-3DB96AE1034D}" type="sibTrans" cxnId="{6BF0F906-5BBE-B14B-9F54-D1444F32487B}">
      <dgm:prSet/>
      <dgm:spPr/>
      <dgm:t>
        <a:bodyPr/>
        <a:lstStyle/>
        <a:p>
          <a:endParaRPr lang="en-US"/>
        </a:p>
      </dgm:t>
    </dgm:pt>
    <dgm:pt modelId="{25AF8E0A-552B-614B-98BC-2E6D7B5AA5D3}">
      <dgm:prSet/>
      <dgm:spPr>
        <a:solidFill>
          <a:schemeClr val="accent3"/>
        </a:solidFill>
        <a:ln>
          <a:solidFill>
            <a:schemeClr val="accent3"/>
          </a:solidFill>
        </a:ln>
      </dgm:spPr>
      <dgm:t>
        <a:bodyPr/>
        <a:lstStyle/>
        <a:p>
          <a:pPr rtl="0"/>
          <a:r>
            <a:rPr lang="en-US" u="sng" dirty="0" smtClean="0">
              <a:effectLst>
                <a:outerShdw blurRad="38100" dist="38100" dir="2700000" algn="tl">
                  <a:srgbClr val="000000">
                    <a:alpha val="43137"/>
                  </a:srgbClr>
                </a:outerShdw>
              </a:effectLst>
            </a:rPr>
            <a:t>Device communication</a:t>
          </a:r>
          <a:endParaRPr lang="en-US" u="sng" dirty="0">
            <a:effectLst>
              <a:outerShdw blurRad="38100" dist="38100" dir="2700000" algn="tl">
                <a:srgbClr val="000000">
                  <a:alpha val="43137"/>
                </a:srgbClr>
              </a:outerShdw>
            </a:effectLst>
          </a:endParaRPr>
        </a:p>
      </dgm:t>
    </dgm:pt>
    <dgm:pt modelId="{F542BB37-7F59-2346-84BD-623971566760}" type="parTrans" cxnId="{A1039388-E50A-D84C-ACBE-94FEF1E4E764}">
      <dgm:prSet/>
      <dgm:spPr>
        <a:solidFill>
          <a:schemeClr val="accent4"/>
        </a:solidFill>
        <a:ln>
          <a:solidFill>
            <a:schemeClr val="accent4"/>
          </a:solidFill>
        </a:ln>
      </dgm:spPr>
      <dgm:t>
        <a:bodyPr/>
        <a:lstStyle/>
        <a:p>
          <a:endParaRPr lang="en-US" dirty="0"/>
        </a:p>
      </dgm:t>
    </dgm:pt>
    <dgm:pt modelId="{82FB3DBC-4B0D-CD43-9CDC-D1A0F6A824D9}" type="sibTrans" cxnId="{A1039388-E50A-D84C-ACBE-94FEF1E4E764}">
      <dgm:prSet/>
      <dgm:spPr/>
      <dgm:t>
        <a:bodyPr/>
        <a:lstStyle/>
        <a:p>
          <a:endParaRPr lang="en-US"/>
        </a:p>
      </dgm:t>
    </dgm:pt>
    <dgm:pt modelId="{A0433E5B-642A-EA4A-8645-EAC3F998B308}">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Involves commands, status information, and data</a:t>
          </a:r>
          <a:endParaRPr lang="en-US" dirty="0">
            <a:effectLst>
              <a:outerShdw blurRad="38100" dist="38100" dir="2700000" algn="tl">
                <a:srgbClr val="000000">
                  <a:alpha val="43137"/>
                </a:srgbClr>
              </a:outerShdw>
            </a:effectLst>
          </a:endParaRPr>
        </a:p>
      </dgm:t>
    </dgm:pt>
    <dgm:pt modelId="{88EF0277-D3E2-874A-A82C-67B4055049F6}" type="parTrans" cxnId="{7C6E8D00-07A8-134D-B362-964AD5DDD5B4}">
      <dgm:prSet/>
      <dgm:spPr/>
      <dgm:t>
        <a:bodyPr/>
        <a:lstStyle/>
        <a:p>
          <a:endParaRPr lang="en-US"/>
        </a:p>
      </dgm:t>
    </dgm:pt>
    <dgm:pt modelId="{EF244D6C-4F89-9347-B7F7-E832881DB23A}" type="sibTrans" cxnId="{7C6E8D00-07A8-134D-B362-964AD5DDD5B4}">
      <dgm:prSet/>
      <dgm:spPr/>
      <dgm:t>
        <a:bodyPr/>
        <a:lstStyle/>
        <a:p>
          <a:endParaRPr lang="en-US"/>
        </a:p>
      </dgm:t>
    </dgm:pt>
    <dgm:pt modelId="{4BAF27D4-A68F-1544-A6BE-34A554433579}">
      <dgm:prSet/>
      <dgm:spPr>
        <a:solidFill>
          <a:schemeClr val="accent3"/>
        </a:solidFill>
        <a:ln>
          <a:solidFill>
            <a:schemeClr val="accent3"/>
          </a:solidFill>
        </a:ln>
      </dgm:spPr>
      <dgm:t>
        <a:bodyPr/>
        <a:lstStyle/>
        <a:p>
          <a:pPr rtl="0"/>
          <a:r>
            <a:rPr lang="en-US" u="sng" dirty="0" smtClean="0">
              <a:effectLst>
                <a:outerShdw blurRad="38100" dist="38100" dir="2700000" algn="tl">
                  <a:srgbClr val="000000">
                    <a:alpha val="43137"/>
                  </a:srgbClr>
                </a:outerShdw>
              </a:effectLst>
            </a:rPr>
            <a:t>Data buffering</a:t>
          </a:r>
          <a:endParaRPr lang="en-US" u="sng" dirty="0">
            <a:effectLst>
              <a:outerShdw blurRad="38100" dist="38100" dir="2700000" algn="tl">
                <a:srgbClr val="000000">
                  <a:alpha val="43137"/>
                </a:srgbClr>
              </a:outerShdw>
            </a:effectLst>
          </a:endParaRPr>
        </a:p>
      </dgm:t>
    </dgm:pt>
    <dgm:pt modelId="{E513B83B-80EA-5C47-BF9E-4E8955F5D88F}" type="parTrans" cxnId="{40FC8BD2-87BC-F545-AC9B-7D555745A767}">
      <dgm:prSet/>
      <dgm:spPr>
        <a:solidFill>
          <a:schemeClr val="accent4"/>
        </a:solidFill>
        <a:ln>
          <a:solidFill>
            <a:schemeClr val="accent4"/>
          </a:solidFill>
        </a:ln>
      </dgm:spPr>
      <dgm:t>
        <a:bodyPr/>
        <a:lstStyle/>
        <a:p>
          <a:endParaRPr lang="en-US" dirty="0"/>
        </a:p>
      </dgm:t>
    </dgm:pt>
    <dgm:pt modelId="{189BC83E-8BF1-1943-853A-D6521B61DE4F}" type="sibTrans" cxnId="{40FC8BD2-87BC-F545-AC9B-7D555745A767}">
      <dgm:prSet/>
      <dgm:spPr/>
      <dgm:t>
        <a:bodyPr/>
        <a:lstStyle/>
        <a:p>
          <a:endParaRPr lang="en-US"/>
        </a:p>
      </dgm:t>
    </dgm:pt>
    <dgm:pt modelId="{D3AB8932-7CC9-EA42-90CB-13942C943C63}">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Performs the needed buffering operation to balance device and memory speeds</a:t>
          </a:r>
          <a:endParaRPr lang="en-US" dirty="0">
            <a:effectLst>
              <a:outerShdw blurRad="38100" dist="38100" dir="2700000" algn="tl">
                <a:srgbClr val="000000">
                  <a:alpha val="43137"/>
                </a:srgbClr>
              </a:outerShdw>
            </a:effectLst>
          </a:endParaRPr>
        </a:p>
      </dgm:t>
    </dgm:pt>
    <dgm:pt modelId="{C5930761-7374-CF4B-A61D-D3098DE6CB12}" type="parTrans" cxnId="{48448E43-01BC-7F44-B09C-9C88B31A01DD}">
      <dgm:prSet/>
      <dgm:spPr/>
      <dgm:t>
        <a:bodyPr/>
        <a:lstStyle/>
        <a:p>
          <a:endParaRPr lang="en-US"/>
        </a:p>
      </dgm:t>
    </dgm:pt>
    <dgm:pt modelId="{AC306A32-C557-6E4A-8B98-C3641AA6329B}" type="sibTrans" cxnId="{48448E43-01BC-7F44-B09C-9C88B31A01DD}">
      <dgm:prSet/>
      <dgm:spPr/>
      <dgm:t>
        <a:bodyPr/>
        <a:lstStyle/>
        <a:p>
          <a:endParaRPr lang="en-US"/>
        </a:p>
      </dgm:t>
    </dgm:pt>
    <dgm:pt modelId="{72C64502-5F5B-1545-8992-05E8BF51FBB4}">
      <dgm:prSet custT="1"/>
      <dgm:spPr>
        <a:solidFill>
          <a:schemeClr val="accent3"/>
        </a:solidFill>
        <a:ln>
          <a:solidFill>
            <a:schemeClr val="accent3"/>
          </a:solidFill>
        </a:ln>
      </dgm:spPr>
      <dgm:t>
        <a:bodyPr/>
        <a:lstStyle/>
        <a:p>
          <a:pPr rtl="0"/>
          <a:r>
            <a:rPr lang="en-US" sz="1800" u="sng" dirty="0" smtClean="0">
              <a:effectLst>
                <a:outerShdw blurRad="38100" dist="38100" dir="2700000" algn="tl">
                  <a:srgbClr val="000000">
                    <a:alpha val="43137"/>
                  </a:srgbClr>
                </a:outerShdw>
              </a:effectLst>
            </a:rPr>
            <a:t>Error detection</a:t>
          </a:r>
          <a:endParaRPr lang="en-US" sz="1800" u="sng" dirty="0">
            <a:effectLst>
              <a:outerShdw blurRad="38100" dist="38100" dir="2700000" algn="tl">
                <a:srgbClr val="000000">
                  <a:alpha val="43137"/>
                </a:srgbClr>
              </a:outerShdw>
            </a:effectLst>
          </a:endParaRPr>
        </a:p>
      </dgm:t>
    </dgm:pt>
    <dgm:pt modelId="{435274F6-521A-0F4D-9E61-DF0E65F6C3CB}" type="parTrans" cxnId="{05A85C58-4C1A-0948-BA00-553958DB3FD5}">
      <dgm:prSet/>
      <dgm:spPr>
        <a:solidFill>
          <a:schemeClr val="accent4"/>
        </a:solidFill>
        <a:ln>
          <a:solidFill>
            <a:schemeClr val="accent4"/>
          </a:solidFill>
        </a:ln>
      </dgm:spPr>
      <dgm:t>
        <a:bodyPr/>
        <a:lstStyle/>
        <a:p>
          <a:endParaRPr lang="en-US" dirty="0"/>
        </a:p>
      </dgm:t>
    </dgm:pt>
    <dgm:pt modelId="{5AC554A6-8EBA-FD4A-A3D0-05611B95B210}" type="sibTrans" cxnId="{05A85C58-4C1A-0948-BA00-553958DB3FD5}">
      <dgm:prSet/>
      <dgm:spPr/>
      <dgm:t>
        <a:bodyPr/>
        <a:lstStyle/>
        <a:p>
          <a:endParaRPr lang="en-US"/>
        </a:p>
      </dgm:t>
    </dgm:pt>
    <dgm:pt modelId="{956E209D-B1BF-934E-9259-259B085F60C6}">
      <dgm:prSet custT="1"/>
      <dgm:spPr>
        <a:solidFill>
          <a:schemeClr val="accent3"/>
        </a:solidFill>
        <a:ln>
          <a:solidFill>
            <a:schemeClr val="accent3"/>
          </a:solidFill>
        </a:ln>
      </dgm:spPr>
      <dgm:t>
        <a:bodyPr/>
        <a:lstStyle/>
        <a:p>
          <a:pPr rtl="0"/>
          <a:r>
            <a:rPr lang="en-US" sz="1200" dirty="0" smtClean="0">
              <a:effectLst>
                <a:outerShdw blurRad="38100" dist="38100" dir="2700000" algn="tl">
                  <a:srgbClr val="000000">
                    <a:alpha val="43137"/>
                  </a:srgbClr>
                </a:outerShdw>
              </a:effectLst>
            </a:rPr>
            <a:t>Detects and reports transmission errors</a:t>
          </a:r>
          <a:endParaRPr lang="en-US" sz="1200" dirty="0">
            <a:effectLst>
              <a:outerShdw blurRad="38100" dist="38100" dir="2700000" algn="tl">
                <a:srgbClr val="000000">
                  <a:alpha val="43137"/>
                </a:srgbClr>
              </a:outerShdw>
            </a:effectLst>
          </a:endParaRPr>
        </a:p>
      </dgm:t>
    </dgm:pt>
    <dgm:pt modelId="{3E419F03-5C21-2545-87F5-43FA6D0F6378}" type="parTrans" cxnId="{2EB7EF58-8A3E-9245-BE46-B29E429D01A7}">
      <dgm:prSet/>
      <dgm:spPr/>
      <dgm:t>
        <a:bodyPr/>
        <a:lstStyle/>
        <a:p>
          <a:endParaRPr lang="en-US"/>
        </a:p>
      </dgm:t>
    </dgm:pt>
    <dgm:pt modelId="{6CEA214E-4838-B74D-BFE2-6CB804F406AD}" type="sibTrans" cxnId="{2EB7EF58-8A3E-9245-BE46-B29E429D01A7}">
      <dgm:prSet/>
      <dgm:spPr/>
      <dgm:t>
        <a:bodyPr/>
        <a:lstStyle/>
        <a:p>
          <a:endParaRPr lang="en-US"/>
        </a:p>
      </dgm:t>
    </dgm:pt>
    <dgm:pt modelId="{0D7B7B50-FDA2-9642-B21C-92F20D77339C}" type="pres">
      <dgm:prSet presAssocID="{2E194F6F-9ED9-DE4B-B6F3-F3BB763DE96C}" presName="Name0" presStyleCnt="0">
        <dgm:presLayoutVars>
          <dgm:chMax val="1"/>
          <dgm:dir/>
          <dgm:animLvl val="ctr"/>
          <dgm:resizeHandles val="exact"/>
        </dgm:presLayoutVars>
      </dgm:prSet>
      <dgm:spPr/>
      <dgm:t>
        <a:bodyPr/>
        <a:lstStyle/>
        <a:p>
          <a:endParaRPr lang="en-US"/>
        </a:p>
      </dgm:t>
    </dgm:pt>
    <dgm:pt modelId="{AFABB3BD-9417-C144-8866-470563478A06}" type="pres">
      <dgm:prSet presAssocID="{83B2DB20-34D3-B94C-8E7D-4013FC316C24}" presName="centerShape" presStyleLbl="node0" presStyleIdx="0" presStyleCnt="1"/>
      <dgm:spPr/>
      <dgm:t>
        <a:bodyPr/>
        <a:lstStyle/>
        <a:p>
          <a:endParaRPr lang="en-US"/>
        </a:p>
      </dgm:t>
    </dgm:pt>
    <dgm:pt modelId="{EB81A967-8A88-1541-8470-70988EBE4A74}" type="pres">
      <dgm:prSet presAssocID="{39EE07AA-AB4E-E04C-A16E-E25FCB371941}" presName="parTrans" presStyleLbl="sibTrans2D1" presStyleIdx="0" presStyleCnt="5"/>
      <dgm:spPr/>
      <dgm:t>
        <a:bodyPr/>
        <a:lstStyle/>
        <a:p>
          <a:endParaRPr lang="en-US"/>
        </a:p>
      </dgm:t>
    </dgm:pt>
    <dgm:pt modelId="{0634FD23-BCFB-B742-B6EE-665A9E85ED71}" type="pres">
      <dgm:prSet presAssocID="{39EE07AA-AB4E-E04C-A16E-E25FCB371941}" presName="connectorText" presStyleLbl="sibTrans2D1" presStyleIdx="0" presStyleCnt="5"/>
      <dgm:spPr/>
      <dgm:t>
        <a:bodyPr/>
        <a:lstStyle/>
        <a:p>
          <a:endParaRPr lang="en-US"/>
        </a:p>
      </dgm:t>
    </dgm:pt>
    <dgm:pt modelId="{7DF0255A-C2A1-774F-93CC-0FC6D40DDF43}" type="pres">
      <dgm:prSet presAssocID="{EBD84724-F8BF-964B-9F88-D22139FB9B0C}" presName="node" presStyleLbl="node1" presStyleIdx="0" presStyleCnt="5">
        <dgm:presLayoutVars>
          <dgm:bulletEnabled val="1"/>
        </dgm:presLayoutVars>
      </dgm:prSet>
      <dgm:spPr/>
      <dgm:t>
        <a:bodyPr/>
        <a:lstStyle/>
        <a:p>
          <a:endParaRPr lang="en-US"/>
        </a:p>
      </dgm:t>
    </dgm:pt>
    <dgm:pt modelId="{10C45450-1DB7-2C40-8F90-593558B98918}" type="pres">
      <dgm:prSet presAssocID="{7F73FB3D-8302-4C41-A5BE-5C0E5E510926}" presName="parTrans" presStyleLbl="sibTrans2D1" presStyleIdx="1" presStyleCnt="5"/>
      <dgm:spPr/>
      <dgm:t>
        <a:bodyPr/>
        <a:lstStyle/>
        <a:p>
          <a:endParaRPr lang="en-US"/>
        </a:p>
      </dgm:t>
    </dgm:pt>
    <dgm:pt modelId="{207F90BA-97C6-B54E-8B0D-20A3DD0A3AF6}" type="pres">
      <dgm:prSet presAssocID="{7F73FB3D-8302-4C41-A5BE-5C0E5E510926}" presName="connectorText" presStyleLbl="sibTrans2D1" presStyleIdx="1" presStyleCnt="5"/>
      <dgm:spPr/>
      <dgm:t>
        <a:bodyPr/>
        <a:lstStyle/>
        <a:p>
          <a:endParaRPr lang="en-US"/>
        </a:p>
      </dgm:t>
    </dgm:pt>
    <dgm:pt modelId="{23757437-5C67-414C-BF4A-4E9F514AE697}" type="pres">
      <dgm:prSet presAssocID="{ED9A7A6D-1492-574C-BEC0-995B3565471D}" presName="node" presStyleLbl="node1" presStyleIdx="1" presStyleCnt="5">
        <dgm:presLayoutVars>
          <dgm:bulletEnabled val="1"/>
        </dgm:presLayoutVars>
      </dgm:prSet>
      <dgm:spPr/>
      <dgm:t>
        <a:bodyPr/>
        <a:lstStyle/>
        <a:p>
          <a:endParaRPr lang="en-US"/>
        </a:p>
      </dgm:t>
    </dgm:pt>
    <dgm:pt modelId="{59796729-757C-754C-8669-47C828C6DED7}" type="pres">
      <dgm:prSet presAssocID="{F542BB37-7F59-2346-84BD-623971566760}" presName="parTrans" presStyleLbl="sibTrans2D1" presStyleIdx="2" presStyleCnt="5"/>
      <dgm:spPr/>
      <dgm:t>
        <a:bodyPr/>
        <a:lstStyle/>
        <a:p>
          <a:endParaRPr lang="en-US"/>
        </a:p>
      </dgm:t>
    </dgm:pt>
    <dgm:pt modelId="{8CF312F1-2346-D145-9A95-03491C8804DF}" type="pres">
      <dgm:prSet presAssocID="{F542BB37-7F59-2346-84BD-623971566760}" presName="connectorText" presStyleLbl="sibTrans2D1" presStyleIdx="2" presStyleCnt="5"/>
      <dgm:spPr/>
      <dgm:t>
        <a:bodyPr/>
        <a:lstStyle/>
        <a:p>
          <a:endParaRPr lang="en-US"/>
        </a:p>
      </dgm:t>
    </dgm:pt>
    <dgm:pt modelId="{1B6B7D15-7666-6F40-BF28-ABC4D28D073C}" type="pres">
      <dgm:prSet presAssocID="{25AF8E0A-552B-614B-98BC-2E6D7B5AA5D3}" presName="node" presStyleLbl="node1" presStyleIdx="2" presStyleCnt="5">
        <dgm:presLayoutVars>
          <dgm:bulletEnabled val="1"/>
        </dgm:presLayoutVars>
      </dgm:prSet>
      <dgm:spPr/>
      <dgm:t>
        <a:bodyPr/>
        <a:lstStyle/>
        <a:p>
          <a:endParaRPr lang="en-US"/>
        </a:p>
      </dgm:t>
    </dgm:pt>
    <dgm:pt modelId="{932EAC72-88DF-A14B-B7F4-DF7C92546515}" type="pres">
      <dgm:prSet presAssocID="{E513B83B-80EA-5C47-BF9E-4E8955F5D88F}" presName="parTrans" presStyleLbl="sibTrans2D1" presStyleIdx="3" presStyleCnt="5"/>
      <dgm:spPr/>
      <dgm:t>
        <a:bodyPr/>
        <a:lstStyle/>
        <a:p>
          <a:endParaRPr lang="en-US"/>
        </a:p>
      </dgm:t>
    </dgm:pt>
    <dgm:pt modelId="{80F78A95-A605-3548-BDE2-76C758807A27}" type="pres">
      <dgm:prSet presAssocID="{E513B83B-80EA-5C47-BF9E-4E8955F5D88F}" presName="connectorText" presStyleLbl="sibTrans2D1" presStyleIdx="3" presStyleCnt="5"/>
      <dgm:spPr/>
      <dgm:t>
        <a:bodyPr/>
        <a:lstStyle/>
        <a:p>
          <a:endParaRPr lang="en-US"/>
        </a:p>
      </dgm:t>
    </dgm:pt>
    <dgm:pt modelId="{B368052D-1B88-EA47-9490-14788101781F}" type="pres">
      <dgm:prSet presAssocID="{4BAF27D4-A68F-1544-A6BE-34A554433579}" presName="node" presStyleLbl="node1" presStyleIdx="3" presStyleCnt="5" custRadScaleRad="98493" custRadScaleInc="1777">
        <dgm:presLayoutVars>
          <dgm:bulletEnabled val="1"/>
        </dgm:presLayoutVars>
      </dgm:prSet>
      <dgm:spPr/>
      <dgm:t>
        <a:bodyPr/>
        <a:lstStyle/>
        <a:p>
          <a:endParaRPr lang="en-US"/>
        </a:p>
      </dgm:t>
    </dgm:pt>
    <dgm:pt modelId="{18243961-8D46-7A43-9E78-CC84D72918B4}" type="pres">
      <dgm:prSet presAssocID="{435274F6-521A-0F4D-9E61-DF0E65F6C3CB}" presName="parTrans" presStyleLbl="sibTrans2D1" presStyleIdx="4" presStyleCnt="5"/>
      <dgm:spPr/>
      <dgm:t>
        <a:bodyPr/>
        <a:lstStyle/>
        <a:p>
          <a:endParaRPr lang="en-US"/>
        </a:p>
      </dgm:t>
    </dgm:pt>
    <dgm:pt modelId="{E29EFCF4-9FB3-9545-808E-23AFA2FE2630}" type="pres">
      <dgm:prSet presAssocID="{435274F6-521A-0F4D-9E61-DF0E65F6C3CB}" presName="connectorText" presStyleLbl="sibTrans2D1" presStyleIdx="4" presStyleCnt="5"/>
      <dgm:spPr/>
      <dgm:t>
        <a:bodyPr/>
        <a:lstStyle/>
        <a:p>
          <a:endParaRPr lang="en-US"/>
        </a:p>
      </dgm:t>
    </dgm:pt>
    <dgm:pt modelId="{91BDAF9F-E41E-F043-B723-304EE18E3B3E}" type="pres">
      <dgm:prSet presAssocID="{72C64502-5F5B-1545-8992-05E8BF51FBB4}" presName="node" presStyleLbl="node1" presStyleIdx="4" presStyleCnt="5">
        <dgm:presLayoutVars>
          <dgm:bulletEnabled val="1"/>
        </dgm:presLayoutVars>
      </dgm:prSet>
      <dgm:spPr/>
      <dgm:t>
        <a:bodyPr/>
        <a:lstStyle/>
        <a:p>
          <a:endParaRPr lang="en-US"/>
        </a:p>
      </dgm:t>
    </dgm:pt>
  </dgm:ptLst>
  <dgm:cxnLst>
    <dgm:cxn modelId="{286403A4-162F-4149-8CA8-DFA09999C665}" type="presOf" srcId="{24DDBC64-CAD2-9B42-B013-05F84A676732}" destId="{23757437-5C67-414C-BF4A-4E9F514AE697}" srcOrd="0" destOrd="1" presId="urn:microsoft.com/office/officeart/2005/8/layout/radial5"/>
    <dgm:cxn modelId="{40FC8BD2-87BC-F545-AC9B-7D555745A767}" srcId="{83B2DB20-34D3-B94C-8E7D-4013FC316C24}" destId="{4BAF27D4-A68F-1544-A6BE-34A554433579}" srcOrd="3" destOrd="0" parTransId="{E513B83B-80EA-5C47-BF9E-4E8955F5D88F}" sibTransId="{189BC83E-8BF1-1943-853A-D6521B61DE4F}"/>
    <dgm:cxn modelId="{94D2AAA8-5813-0046-A1FE-2433CC8993E5}" type="presOf" srcId="{F542BB37-7F59-2346-84BD-623971566760}" destId="{59796729-757C-754C-8669-47C828C6DED7}" srcOrd="0" destOrd="0" presId="urn:microsoft.com/office/officeart/2005/8/layout/radial5"/>
    <dgm:cxn modelId="{F3954689-CBEC-CA47-9FE1-0505F01BECD6}" type="presOf" srcId="{72C64502-5F5B-1545-8992-05E8BF51FBB4}" destId="{91BDAF9F-E41E-F043-B723-304EE18E3B3E}" srcOrd="0" destOrd="0" presId="urn:microsoft.com/office/officeart/2005/8/layout/radial5"/>
    <dgm:cxn modelId="{05A85C58-4C1A-0948-BA00-553958DB3FD5}" srcId="{83B2DB20-34D3-B94C-8E7D-4013FC316C24}" destId="{72C64502-5F5B-1545-8992-05E8BF51FBB4}" srcOrd="4" destOrd="0" parTransId="{435274F6-521A-0F4D-9E61-DF0E65F6C3CB}" sibTransId="{5AC554A6-8EBA-FD4A-A3D0-05611B95B210}"/>
    <dgm:cxn modelId="{3DB8AA2B-7640-8641-B6A5-3EF80ED2CD09}" srcId="{EBD84724-F8BF-964B-9F88-D22139FB9B0C}" destId="{00A6B839-240A-884A-BF23-881985952448}" srcOrd="0" destOrd="0" parTransId="{ADDE3A91-E7B3-3441-9031-A0CE707835D1}" sibTransId="{E384F904-F6CD-EE48-ABEF-66B811DDE737}"/>
    <dgm:cxn modelId="{1284E748-990F-3843-A288-1B5BF5DEAF5C}" srcId="{2E194F6F-9ED9-DE4B-B6F3-F3BB763DE96C}" destId="{83B2DB20-34D3-B94C-8E7D-4013FC316C24}" srcOrd="0" destOrd="0" parTransId="{3CD95B4C-05D2-DE44-9F6A-B2BFD20C5AAA}" sibTransId="{3F25218F-57E0-3B48-B983-AC981535E102}"/>
    <dgm:cxn modelId="{C30B27CC-BDD7-924E-8976-8358427BB7E0}" type="presOf" srcId="{4BAF27D4-A68F-1544-A6BE-34A554433579}" destId="{B368052D-1B88-EA47-9490-14788101781F}" srcOrd="0" destOrd="0" presId="urn:microsoft.com/office/officeart/2005/8/layout/radial5"/>
    <dgm:cxn modelId="{D5E1AE1A-0777-6745-8298-F9899AF0741F}" type="presOf" srcId="{956E209D-B1BF-934E-9259-259B085F60C6}" destId="{91BDAF9F-E41E-F043-B723-304EE18E3B3E}" srcOrd="0" destOrd="1" presId="urn:microsoft.com/office/officeart/2005/8/layout/radial5"/>
    <dgm:cxn modelId="{2350309F-E733-EB4B-82C5-2CD597C1B508}" type="presOf" srcId="{7F73FB3D-8302-4C41-A5BE-5C0E5E510926}" destId="{10C45450-1DB7-2C40-8F90-593558B98918}" srcOrd="0" destOrd="0" presId="urn:microsoft.com/office/officeart/2005/8/layout/radial5"/>
    <dgm:cxn modelId="{B734DB45-0EAB-E149-8C3B-CB025F2479D2}" type="presOf" srcId="{F542BB37-7F59-2346-84BD-623971566760}" destId="{8CF312F1-2346-D145-9A95-03491C8804DF}" srcOrd="1" destOrd="0" presId="urn:microsoft.com/office/officeart/2005/8/layout/radial5"/>
    <dgm:cxn modelId="{2EB7EF58-8A3E-9245-BE46-B29E429D01A7}" srcId="{72C64502-5F5B-1545-8992-05E8BF51FBB4}" destId="{956E209D-B1BF-934E-9259-259B085F60C6}" srcOrd="0" destOrd="0" parTransId="{3E419F03-5C21-2545-87F5-43FA6D0F6378}" sibTransId="{6CEA214E-4838-B74D-BFE2-6CB804F406AD}"/>
    <dgm:cxn modelId="{6A86E70A-6C21-2146-B5B2-5FD60A0103A4}" srcId="{83B2DB20-34D3-B94C-8E7D-4013FC316C24}" destId="{EBD84724-F8BF-964B-9F88-D22139FB9B0C}" srcOrd="0" destOrd="0" parTransId="{39EE07AA-AB4E-E04C-A16E-E25FCB371941}" sibTransId="{191E1671-3506-A64A-8A92-387DEAAFE83B}"/>
    <dgm:cxn modelId="{9355CD22-DF0A-A448-B30C-CD678124549E}" type="presOf" srcId="{E513B83B-80EA-5C47-BF9E-4E8955F5D88F}" destId="{80F78A95-A605-3548-BDE2-76C758807A27}" srcOrd="1" destOrd="0" presId="urn:microsoft.com/office/officeart/2005/8/layout/radial5"/>
    <dgm:cxn modelId="{7C6E8D00-07A8-134D-B362-964AD5DDD5B4}" srcId="{25AF8E0A-552B-614B-98BC-2E6D7B5AA5D3}" destId="{A0433E5B-642A-EA4A-8645-EAC3F998B308}" srcOrd="0" destOrd="0" parTransId="{88EF0277-D3E2-874A-A82C-67B4055049F6}" sibTransId="{EF244D6C-4F89-9347-B7F7-E832881DB23A}"/>
    <dgm:cxn modelId="{5C362A6D-B5B3-414C-B59D-1819D25569E5}" type="presOf" srcId="{00A6B839-240A-884A-BF23-881985952448}" destId="{7DF0255A-C2A1-774F-93CC-0FC6D40DDF43}" srcOrd="0" destOrd="1" presId="urn:microsoft.com/office/officeart/2005/8/layout/radial5"/>
    <dgm:cxn modelId="{1ED1875E-C185-594E-936D-7C02269FD601}" type="presOf" srcId="{E513B83B-80EA-5C47-BF9E-4E8955F5D88F}" destId="{932EAC72-88DF-A14B-B7F4-DF7C92546515}" srcOrd="0" destOrd="0" presId="urn:microsoft.com/office/officeart/2005/8/layout/radial5"/>
    <dgm:cxn modelId="{0E25AC13-28AD-C94E-9B67-E7EC845847A8}" type="presOf" srcId="{2E194F6F-9ED9-DE4B-B6F3-F3BB763DE96C}" destId="{0D7B7B50-FDA2-9642-B21C-92F20D77339C}" srcOrd="0" destOrd="0" presId="urn:microsoft.com/office/officeart/2005/8/layout/radial5"/>
    <dgm:cxn modelId="{6BF0F906-5BBE-B14B-9F54-D1444F32487B}" srcId="{ED9A7A6D-1492-574C-BEC0-995B3565471D}" destId="{24DDBC64-CAD2-9B42-B013-05F84A676732}" srcOrd="0" destOrd="0" parTransId="{01667FA2-00E9-FE48-9162-E1DCD2E161AB}" sibTransId="{0B1193DF-6507-0E48-8181-3DB96AE1034D}"/>
    <dgm:cxn modelId="{49A51979-3858-6640-8546-E649700D4463}" type="presOf" srcId="{39EE07AA-AB4E-E04C-A16E-E25FCB371941}" destId="{0634FD23-BCFB-B742-B6EE-665A9E85ED71}" srcOrd="1" destOrd="0" presId="urn:microsoft.com/office/officeart/2005/8/layout/radial5"/>
    <dgm:cxn modelId="{868973B5-BAC9-6846-AED0-4090A54C2B7F}" type="presOf" srcId="{EBD84724-F8BF-964B-9F88-D22139FB9B0C}" destId="{7DF0255A-C2A1-774F-93CC-0FC6D40DDF43}" srcOrd="0" destOrd="0" presId="urn:microsoft.com/office/officeart/2005/8/layout/radial5"/>
    <dgm:cxn modelId="{8248E87A-3205-3444-9072-1CB39733BF24}" type="presOf" srcId="{7F73FB3D-8302-4C41-A5BE-5C0E5E510926}" destId="{207F90BA-97C6-B54E-8B0D-20A3DD0A3AF6}" srcOrd="1" destOrd="0" presId="urn:microsoft.com/office/officeart/2005/8/layout/radial5"/>
    <dgm:cxn modelId="{829A614A-A5C3-CF4B-A7E1-DCD2BDBAE459}" type="presOf" srcId="{ED9A7A6D-1492-574C-BEC0-995B3565471D}" destId="{23757437-5C67-414C-BF4A-4E9F514AE697}" srcOrd="0" destOrd="0" presId="urn:microsoft.com/office/officeart/2005/8/layout/radial5"/>
    <dgm:cxn modelId="{A1039388-E50A-D84C-ACBE-94FEF1E4E764}" srcId="{83B2DB20-34D3-B94C-8E7D-4013FC316C24}" destId="{25AF8E0A-552B-614B-98BC-2E6D7B5AA5D3}" srcOrd="2" destOrd="0" parTransId="{F542BB37-7F59-2346-84BD-623971566760}" sibTransId="{82FB3DBC-4B0D-CD43-9CDC-D1A0F6A824D9}"/>
    <dgm:cxn modelId="{0D2980C3-326D-A944-9BFB-BAE6B54DA32F}" type="presOf" srcId="{A0433E5B-642A-EA4A-8645-EAC3F998B308}" destId="{1B6B7D15-7666-6F40-BF28-ABC4D28D073C}" srcOrd="0" destOrd="1" presId="urn:microsoft.com/office/officeart/2005/8/layout/radial5"/>
    <dgm:cxn modelId="{F3002C69-5158-9949-899B-45C9B3E4CACB}" type="presOf" srcId="{D3AB8932-7CC9-EA42-90CB-13942C943C63}" destId="{B368052D-1B88-EA47-9490-14788101781F}" srcOrd="0" destOrd="1" presId="urn:microsoft.com/office/officeart/2005/8/layout/radial5"/>
    <dgm:cxn modelId="{48448E43-01BC-7F44-B09C-9C88B31A01DD}" srcId="{4BAF27D4-A68F-1544-A6BE-34A554433579}" destId="{D3AB8932-7CC9-EA42-90CB-13942C943C63}" srcOrd="0" destOrd="0" parTransId="{C5930761-7374-CF4B-A61D-D3098DE6CB12}" sibTransId="{AC306A32-C557-6E4A-8B98-C3641AA6329B}"/>
    <dgm:cxn modelId="{EDEBC19E-7E0C-0A48-962D-006C7C20DFF9}" type="presOf" srcId="{435274F6-521A-0F4D-9E61-DF0E65F6C3CB}" destId="{18243961-8D46-7A43-9E78-CC84D72918B4}" srcOrd="0" destOrd="0" presId="urn:microsoft.com/office/officeart/2005/8/layout/radial5"/>
    <dgm:cxn modelId="{5D5E0F2D-FF9C-0D4D-9C6E-1D1F288A41AD}" type="presOf" srcId="{25AF8E0A-552B-614B-98BC-2E6D7B5AA5D3}" destId="{1B6B7D15-7666-6F40-BF28-ABC4D28D073C}" srcOrd="0" destOrd="0" presId="urn:microsoft.com/office/officeart/2005/8/layout/radial5"/>
    <dgm:cxn modelId="{DEF39B59-75B6-454B-8864-46C3B4C5F597}" type="presOf" srcId="{83B2DB20-34D3-B94C-8E7D-4013FC316C24}" destId="{AFABB3BD-9417-C144-8866-470563478A06}" srcOrd="0" destOrd="0" presId="urn:microsoft.com/office/officeart/2005/8/layout/radial5"/>
    <dgm:cxn modelId="{0FC3B9A2-9736-4949-A675-935B592AB4CC}" type="presOf" srcId="{435274F6-521A-0F4D-9E61-DF0E65F6C3CB}" destId="{E29EFCF4-9FB3-9545-808E-23AFA2FE2630}" srcOrd="1" destOrd="0" presId="urn:microsoft.com/office/officeart/2005/8/layout/radial5"/>
    <dgm:cxn modelId="{AF011BB5-8930-4F4E-9102-F1A31F2BC6C2}" type="presOf" srcId="{39EE07AA-AB4E-E04C-A16E-E25FCB371941}" destId="{EB81A967-8A88-1541-8470-70988EBE4A74}" srcOrd="0" destOrd="0" presId="urn:microsoft.com/office/officeart/2005/8/layout/radial5"/>
    <dgm:cxn modelId="{3757F3E3-0028-5A4D-BB20-6CC2CC4052B6}" srcId="{83B2DB20-34D3-B94C-8E7D-4013FC316C24}" destId="{ED9A7A6D-1492-574C-BEC0-995B3565471D}" srcOrd="1" destOrd="0" parTransId="{7F73FB3D-8302-4C41-A5BE-5C0E5E510926}" sibTransId="{25334A5A-D6C8-6B48-A8D4-F494437E4D1F}"/>
    <dgm:cxn modelId="{8CA13306-D63E-A246-8CED-0E6E015C5F9D}" type="presParOf" srcId="{0D7B7B50-FDA2-9642-B21C-92F20D77339C}" destId="{AFABB3BD-9417-C144-8866-470563478A06}" srcOrd="0" destOrd="0" presId="urn:microsoft.com/office/officeart/2005/8/layout/radial5"/>
    <dgm:cxn modelId="{2AD6D454-9AC5-0D46-8673-2B056335AD7E}" type="presParOf" srcId="{0D7B7B50-FDA2-9642-B21C-92F20D77339C}" destId="{EB81A967-8A88-1541-8470-70988EBE4A74}" srcOrd="1" destOrd="0" presId="urn:microsoft.com/office/officeart/2005/8/layout/radial5"/>
    <dgm:cxn modelId="{811CE4E8-6FDA-2F4A-8A23-2E8A329C3BAA}" type="presParOf" srcId="{EB81A967-8A88-1541-8470-70988EBE4A74}" destId="{0634FD23-BCFB-B742-B6EE-665A9E85ED71}" srcOrd="0" destOrd="0" presId="urn:microsoft.com/office/officeart/2005/8/layout/radial5"/>
    <dgm:cxn modelId="{DABD1C5F-2543-4C43-A409-01436D77ABAF}" type="presParOf" srcId="{0D7B7B50-FDA2-9642-B21C-92F20D77339C}" destId="{7DF0255A-C2A1-774F-93CC-0FC6D40DDF43}" srcOrd="2" destOrd="0" presId="urn:microsoft.com/office/officeart/2005/8/layout/radial5"/>
    <dgm:cxn modelId="{C8E00093-8335-004B-AF4E-8DBB96B45CBC}" type="presParOf" srcId="{0D7B7B50-FDA2-9642-B21C-92F20D77339C}" destId="{10C45450-1DB7-2C40-8F90-593558B98918}" srcOrd="3" destOrd="0" presId="urn:microsoft.com/office/officeart/2005/8/layout/radial5"/>
    <dgm:cxn modelId="{B37605F6-9700-704F-868D-2BF92DF86B53}" type="presParOf" srcId="{10C45450-1DB7-2C40-8F90-593558B98918}" destId="{207F90BA-97C6-B54E-8B0D-20A3DD0A3AF6}" srcOrd="0" destOrd="0" presId="urn:microsoft.com/office/officeart/2005/8/layout/radial5"/>
    <dgm:cxn modelId="{7F351EC3-08D7-1B4D-B67D-0EA38F554056}" type="presParOf" srcId="{0D7B7B50-FDA2-9642-B21C-92F20D77339C}" destId="{23757437-5C67-414C-BF4A-4E9F514AE697}" srcOrd="4" destOrd="0" presId="urn:microsoft.com/office/officeart/2005/8/layout/radial5"/>
    <dgm:cxn modelId="{C8D003B6-4920-A44F-8474-28CE8199E5E6}" type="presParOf" srcId="{0D7B7B50-FDA2-9642-B21C-92F20D77339C}" destId="{59796729-757C-754C-8669-47C828C6DED7}" srcOrd="5" destOrd="0" presId="urn:microsoft.com/office/officeart/2005/8/layout/radial5"/>
    <dgm:cxn modelId="{734219F5-F3F8-5641-B669-0A96AAC01698}" type="presParOf" srcId="{59796729-757C-754C-8669-47C828C6DED7}" destId="{8CF312F1-2346-D145-9A95-03491C8804DF}" srcOrd="0" destOrd="0" presId="urn:microsoft.com/office/officeart/2005/8/layout/radial5"/>
    <dgm:cxn modelId="{48404CB8-332E-7944-AAF7-F0E628CCCB98}" type="presParOf" srcId="{0D7B7B50-FDA2-9642-B21C-92F20D77339C}" destId="{1B6B7D15-7666-6F40-BF28-ABC4D28D073C}" srcOrd="6" destOrd="0" presId="urn:microsoft.com/office/officeart/2005/8/layout/radial5"/>
    <dgm:cxn modelId="{A5047E9F-63AC-204D-8CB6-E9347A479D2E}" type="presParOf" srcId="{0D7B7B50-FDA2-9642-B21C-92F20D77339C}" destId="{932EAC72-88DF-A14B-B7F4-DF7C92546515}" srcOrd="7" destOrd="0" presId="urn:microsoft.com/office/officeart/2005/8/layout/radial5"/>
    <dgm:cxn modelId="{D659FEE4-E91C-AB48-943F-3A7E5A31B46C}" type="presParOf" srcId="{932EAC72-88DF-A14B-B7F4-DF7C92546515}" destId="{80F78A95-A605-3548-BDE2-76C758807A27}" srcOrd="0" destOrd="0" presId="urn:microsoft.com/office/officeart/2005/8/layout/radial5"/>
    <dgm:cxn modelId="{65C89A84-F182-1542-A136-317BE009C06B}" type="presParOf" srcId="{0D7B7B50-FDA2-9642-B21C-92F20D77339C}" destId="{B368052D-1B88-EA47-9490-14788101781F}" srcOrd="8" destOrd="0" presId="urn:microsoft.com/office/officeart/2005/8/layout/radial5"/>
    <dgm:cxn modelId="{148B1088-8077-1D44-AFBD-35DAF99F151F}" type="presParOf" srcId="{0D7B7B50-FDA2-9642-B21C-92F20D77339C}" destId="{18243961-8D46-7A43-9E78-CC84D72918B4}" srcOrd="9" destOrd="0" presId="urn:microsoft.com/office/officeart/2005/8/layout/radial5"/>
    <dgm:cxn modelId="{7A0FBBC1-D39E-FA46-8018-03A40432347A}" type="presParOf" srcId="{18243961-8D46-7A43-9E78-CC84D72918B4}" destId="{E29EFCF4-9FB3-9545-808E-23AFA2FE2630}" srcOrd="0" destOrd="0" presId="urn:microsoft.com/office/officeart/2005/8/layout/radial5"/>
    <dgm:cxn modelId="{DF7BEDE3-DE13-BC4E-B73C-60AE2C3A49F7}" type="presParOf" srcId="{0D7B7B50-FDA2-9642-B21C-92F20D77339C}" destId="{91BDAF9F-E41E-F043-B723-304EE18E3B3E}"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CB1B3F-7284-6F4F-B03A-B1C8B478460C}"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8BE9CDC9-98E3-5D40-AF7A-58631BD4A227}">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With programmed I/O there is a close correspondence between the I/O-related instructions that the processor fetches from memory and the I/O commands that the processor issues to an I/O module to execute the instructions</a:t>
          </a:r>
          <a:endParaRPr lang="en-US" dirty="0">
            <a:effectLst>
              <a:outerShdw blurRad="38100" dist="38100" dir="2700000" algn="tl">
                <a:srgbClr val="000000">
                  <a:alpha val="43137"/>
                </a:srgbClr>
              </a:outerShdw>
            </a:effectLst>
          </a:endParaRPr>
        </a:p>
      </dgm:t>
    </dgm:pt>
    <dgm:pt modelId="{0D98987D-1E02-2E47-9986-AE43478CF36D}" type="parTrans" cxnId="{DA59469C-1DF0-5846-957C-D2A7A0EDF6AD}">
      <dgm:prSet/>
      <dgm:spPr/>
      <dgm:t>
        <a:bodyPr/>
        <a:lstStyle/>
        <a:p>
          <a:endParaRPr lang="en-US"/>
        </a:p>
      </dgm:t>
    </dgm:pt>
    <dgm:pt modelId="{14427CB5-64DE-8640-93FB-AAAE1316F03A}" type="sibTrans" cxnId="{DA59469C-1DF0-5846-957C-D2A7A0EDF6AD}">
      <dgm:prSet/>
      <dgm:spPr/>
      <dgm:t>
        <a:bodyPr/>
        <a:lstStyle/>
        <a:p>
          <a:endParaRPr lang="en-US"/>
        </a:p>
      </dgm:t>
    </dgm:pt>
    <dgm:pt modelId="{B7724777-71BF-BF44-B50B-40065B581871}">
      <dgm:prSet custT="1"/>
      <dgm:spPr/>
      <dgm:t>
        <a:bodyPr/>
        <a:lstStyle/>
        <a:p>
          <a:pPr rtl="0"/>
          <a:r>
            <a:rPr lang="en-US" sz="1600" dirty="0" smtClean="0">
              <a:effectLst/>
            </a:rPr>
            <a:t>The form of the instruction depends on the way in which external devices are addressed</a:t>
          </a:r>
          <a:endParaRPr lang="en-US" sz="1600" dirty="0">
            <a:effectLst/>
          </a:endParaRPr>
        </a:p>
      </dgm:t>
    </dgm:pt>
    <dgm:pt modelId="{554B62C7-3DFE-9845-BE8E-4475EF163E1F}" type="parTrans" cxnId="{636A2996-D168-254D-8DFF-3B97C2C8238E}">
      <dgm:prSet/>
      <dgm:spPr/>
      <dgm:t>
        <a:bodyPr/>
        <a:lstStyle/>
        <a:p>
          <a:endParaRPr lang="en-US"/>
        </a:p>
      </dgm:t>
    </dgm:pt>
    <dgm:pt modelId="{4B9300B5-AADD-0544-9540-81FD59EA3DDC}" type="sibTrans" cxnId="{636A2996-D168-254D-8DFF-3B97C2C8238E}">
      <dgm:prSet/>
      <dgm:spPr/>
      <dgm:t>
        <a:bodyPr/>
        <a:lstStyle/>
        <a:p>
          <a:endParaRPr lang="en-US"/>
        </a:p>
      </dgm:t>
    </dgm:pt>
    <dgm:pt modelId="{46971C9E-C24D-1D4D-AB01-562754A705EC}">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Each I/O device connected through I/O modules is given a unique identifier or address</a:t>
          </a:r>
          <a:endParaRPr lang="en-US" dirty="0">
            <a:effectLst>
              <a:outerShdw blurRad="38100" dist="38100" dir="2700000" algn="tl">
                <a:srgbClr val="000000">
                  <a:alpha val="43137"/>
                </a:srgbClr>
              </a:outerShdw>
            </a:effectLst>
          </a:endParaRPr>
        </a:p>
      </dgm:t>
    </dgm:pt>
    <dgm:pt modelId="{ACB3A632-5764-254F-9965-6154DA001E92}" type="parTrans" cxnId="{FD6E22AE-3BC3-E345-A170-23428B3BEE4A}">
      <dgm:prSet/>
      <dgm:spPr/>
      <dgm:t>
        <a:bodyPr/>
        <a:lstStyle/>
        <a:p>
          <a:endParaRPr lang="en-US"/>
        </a:p>
      </dgm:t>
    </dgm:pt>
    <dgm:pt modelId="{B4C12133-8E2A-C041-A4F2-EF165FF5E632}" type="sibTrans" cxnId="{FD6E22AE-3BC3-E345-A170-23428B3BEE4A}">
      <dgm:prSet/>
      <dgm:spPr/>
      <dgm:t>
        <a:bodyPr/>
        <a:lstStyle/>
        <a:p>
          <a:endParaRPr lang="en-US"/>
        </a:p>
      </dgm:t>
    </dgm:pt>
    <dgm:pt modelId="{84FE1BE3-37A4-3B45-9F09-4FA434229570}">
      <dgm:prSet custT="1"/>
      <dgm:spPr/>
      <dgm:t>
        <a:bodyPr/>
        <a:lstStyle/>
        <a:p>
          <a:pPr rtl="0"/>
          <a:r>
            <a:rPr lang="en-US" sz="1200" dirty="0" smtClean="0">
              <a:solidFill>
                <a:schemeClr val="tx1"/>
              </a:solidFill>
              <a:effectLst/>
            </a:rPr>
            <a:t>When the processor issues an I/O command, the command contains the address of the desired device</a:t>
          </a:r>
          <a:endParaRPr lang="en-US" sz="1200" dirty="0">
            <a:solidFill>
              <a:schemeClr val="tx1"/>
            </a:solidFill>
            <a:effectLst/>
          </a:endParaRPr>
        </a:p>
      </dgm:t>
    </dgm:pt>
    <dgm:pt modelId="{E045E44F-D162-0B49-9E0C-70670BDE4A90}" type="parTrans" cxnId="{DD83F9E4-E4F3-A446-8E96-447BE9706AB6}">
      <dgm:prSet/>
      <dgm:spPr/>
      <dgm:t>
        <a:bodyPr/>
        <a:lstStyle/>
        <a:p>
          <a:endParaRPr lang="en-US"/>
        </a:p>
      </dgm:t>
    </dgm:pt>
    <dgm:pt modelId="{005F6B1C-BD36-AD4E-AC5B-9F5FB5F74D3A}" type="sibTrans" cxnId="{DD83F9E4-E4F3-A446-8E96-447BE9706AB6}">
      <dgm:prSet/>
      <dgm:spPr/>
      <dgm:t>
        <a:bodyPr/>
        <a:lstStyle/>
        <a:p>
          <a:endParaRPr lang="en-US"/>
        </a:p>
      </dgm:t>
    </dgm:pt>
    <dgm:pt modelId="{507D6E63-293F-E349-B81B-8FF85CCCFE05}">
      <dgm:prSet custT="1"/>
      <dgm:spPr/>
      <dgm:t>
        <a:bodyPr/>
        <a:lstStyle/>
        <a:p>
          <a:pPr rtl="0"/>
          <a:r>
            <a:rPr lang="en-US" sz="1200" dirty="0" smtClean="0">
              <a:solidFill>
                <a:schemeClr val="tx1"/>
              </a:solidFill>
              <a:effectLst/>
            </a:rPr>
            <a:t>Thus each I/O module must interpret the address lines to determine if the command is for itself</a:t>
          </a:r>
          <a:endParaRPr lang="en-US" sz="1200" dirty="0">
            <a:solidFill>
              <a:schemeClr val="tx1"/>
            </a:solidFill>
            <a:effectLst/>
          </a:endParaRPr>
        </a:p>
      </dgm:t>
    </dgm:pt>
    <dgm:pt modelId="{792726EC-79A8-B040-968B-27A0C78D9EE3}" type="parTrans" cxnId="{5175C7AF-6915-3541-A303-AAB05DAC7460}">
      <dgm:prSet/>
      <dgm:spPr/>
      <dgm:t>
        <a:bodyPr/>
        <a:lstStyle/>
        <a:p>
          <a:endParaRPr lang="en-US"/>
        </a:p>
      </dgm:t>
    </dgm:pt>
    <dgm:pt modelId="{FBA726DB-1E58-EB4D-9C12-4D202D682CDD}" type="sibTrans" cxnId="{5175C7AF-6915-3541-A303-AAB05DAC7460}">
      <dgm:prSet/>
      <dgm:spPr/>
      <dgm:t>
        <a:bodyPr/>
        <a:lstStyle/>
        <a:p>
          <a:endParaRPr lang="en-US"/>
        </a:p>
      </dgm:t>
    </dgm:pt>
    <dgm:pt modelId="{BFEF0A71-74EA-4044-8AC2-41D21C59A12B}">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Memory-mapped I/O</a:t>
          </a:r>
          <a:endParaRPr lang="en-US" dirty="0">
            <a:effectLst>
              <a:outerShdw blurRad="38100" dist="38100" dir="2700000" algn="tl">
                <a:srgbClr val="000000">
                  <a:alpha val="43137"/>
                </a:srgbClr>
              </a:outerShdw>
            </a:effectLst>
          </a:endParaRPr>
        </a:p>
      </dgm:t>
    </dgm:pt>
    <dgm:pt modelId="{72197B1C-9263-FD41-BC5B-866C38F387A5}" type="parTrans" cxnId="{603BAF9D-FEA4-0B48-BF54-696AB2687BC2}">
      <dgm:prSet/>
      <dgm:spPr/>
      <dgm:t>
        <a:bodyPr/>
        <a:lstStyle/>
        <a:p>
          <a:endParaRPr lang="en-US"/>
        </a:p>
      </dgm:t>
    </dgm:pt>
    <dgm:pt modelId="{0BDA2D19-CCB7-BC47-9200-F5801844B4CE}" type="sibTrans" cxnId="{603BAF9D-FEA4-0B48-BF54-696AB2687BC2}">
      <dgm:prSet/>
      <dgm:spPr/>
      <dgm:t>
        <a:bodyPr/>
        <a:lstStyle/>
        <a:p>
          <a:endParaRPr lang="en-US"/>
        </a:p>
      </dgm:t>
    </dgm:pt>
    <dgm:pt modelId="{B4FF581B-F4FF-214D-831F-85314D894D91}">
      <dgm:prSet custT="1"/>
      <dgm:spPr/>
      <dgm:t>
        <a:bodyPr/>
        <a:lstStyle/>
        <a:p>
          <a:pPr rtl="0"/>
          <a:r>
            <a:rPr lang="en-US" sz="1400" dirty="0" smtClean="0">
              <a:solidFill>
                <a:schemeClr val="tx1"/>
              </a:solidFill>
              <a:effectLst/>
            </a:rPr>
            <a:t>There is a single address space for memory locations and I/O devices</a:t>
          </a:r>
          <a:endParaRPr lang="en-US" sz="1400" dirty="0">
            <a:solidFill>
              <a:schemeClr val="tx1"/>
            </a:solidFill>
            <a:effectLst/>
          </a:endParaRPr>
        </a:p>
      </dgm:t>
    </dgm:pt>
    <dgm:pt modelId="{3B643422-5CB6-6A44-AA0A-96BAC2CC8735}" type="parTrans" cxnId="{9330EC38-8BA3-574C-9E0C-F3D50FCE6249}">
      <dgm:prSet/>
      <dgm:spPr/>
      <dgm:t>
        <a:bodyPr/>
        <a:lstStyle/>
        <a:p>
          <a:endParaRPr lang="en-US"/>
        </a:p>
      </dgm:t>
    </dgm:pt>
    <dgm:pt modelId="{FDD61106-1134-7948-AC64-2C6B95FB86F7}" type="sibTrans" cxnId="{9330EC38-8BA3-574C-9E0C-F3D50FCE6249}">
      <dgm:prSet/>
      <dgm:spPr/>
      <dgm:t>
        <a:bodyPr/>
        <a:lstStyle/>
        <a:p>
          <a:endParaRPr lang="en-US"/>
        </a:p>
      </dgm:t>
    </dgm:pt>
    <dgm:pt modelId="{937752D6-EA5C-9E4B-A082-8C2300A280FC}">
      <dgm:prSet custT="1"/>
      <dgm:spPr/>
      <dgm:t>
        <a:bodyPr/>
        <a:lstStyle/>
        <a:p>
          <a:pPr rtl="0"/>
          <a:r>
            <a:rPr lang="en-US" sz="1400" dirty="0" smtClean="0">
              <a:solidFill>
                <a:schemeClr val="tx1"/>
              </a:solidFill>
              <a:effectLst/>
            </a:rPr>
            <a:t>A single read line and a single write line are needed on the bus</a:t>
          </a:r>
          <a:endParaRPr lang="en-US" sz="1400" dirty="0">
            <a:solidFill>
              <a:schemeClr val="tx1"/>
            </a:solidFill>
            <a:effectLst/>
          </a:endParaRPr>
        </a:p>
      </dgm:t>
    </dgm:pt>
    <dgm:pt modelId="{A608E109-A37E-154A-9310-AE41D915BD86}" type="parTrans" cxnId="{B48FB75B-ACB5-D34F-AD83-54B1C7476172}">
      <dgm:prSet/>
      <dgm:spPr/>
      <dgm:t>
        <a:bodyPr/>
        <a:lstStyle/>
        <a:p>
          <a:endParaRPr lang="en-US"/>
        </a:p>
      </dgm:t>
    </dgm:pt>
    <dgm:pt modelId="{9D0C17F2-081D-104F-9F25-6FDB504ACABB}" type="sibTrans" cxnId="{B48FB75B-ACB5-D34F-AD83-54B1C7476172}">
      <dgm:prSet/>
      <dgm:spPr/>
      <dgm:t>
        <a:bodyPr/>
        <a:lstStyle/>
        <a:p>
          <a:endParaRPr lang="en-US"/>
        </a:p>
      </dgm:t>
    </dgm:pt>
    <dgm:pt modelId="{1CEB8B0E-488D-3944-BBCF-7797477AC38A}" type="pres">
      <dgm:prSet presAssocID="{24CB1B3F-7284-6F4F-B03A-B1C8B478460C}" presName="Name0" presStyleCnt="0">
        <dgm:presLayoutVars>
          <dgm:chMax val="3"/>
          <dgm:chPref val="1"/>
          <dgm:dir/>
          <dgm:animLvl val="lvl"/>
          <dgm:resizeHandles/>
        </dgm:presLayoutVars>
      </dgm:prSet>
      <dgm:spPr/>
      <dgm:t>
        <a:bodyPr/>
        <a:lstStyle/>
        <a:p>
          <a:endParaRPr lang="en-US"/>
        </a:p>
      </dgm:t>
    </dgm:pt>
    <dgm:pt modelId="{722C87F3-7532-F34B-B245-990D41F3B46B}" type="pres">
      <dgm:prSet presAssocID="{24CB1B3F-7284-6F4F-B03A-B1C8B478460C}" presName="outerBox" presStyleCnt="0"/>
      <dgm:spPr/>
    </dgm:pt>
    <dgm:pt modelId="{186C3487-D930-474B-8B6C-26486CEE388F}" type="pres">
      <dgm:prSet presAssocID="{24CB1B3F-7284-6F4F-B03A-B1C8B478460C}" presName="outerBoxParent" presStyleLbl="node1" presStyleIdx="0" presStyleCnt="3"/>
      <dgm:spPr/>
      <dgm:t>
        <a:bodyPr/>
        <a:lstStyle/>
        <a:p>
          <a:endParaRPr lang="en-US"/>
        </a:p>
      </dgm:t>
    </dgm:pt>
    <dgm:pt modelId="{16042A49-132A-8B4A-BB63-D78C7C21B920}" type="pres">
      <dgm:prSet presAssocID="{24CB1B3F-7284-6F4F-B03A-B1C8B478460C}" presName="outerBoxChildren" presStyleCnt="0"/>
      <dgm:spPr/>
    </dgm:pt>
    <dgm:pt modelId="{D9E0821F-18B7-3648-A412-574102ADFAC5}" type="pres">
      <dgm:prSet presAssocID="{B7724777-71BF-BF44-B50B-40065B581871}" presName="oChild" presStyleLbl="fgAcc1" presStyleIdx="0" presStyleCnt="5">
        <dgm:presLayoutVars>
          <dgm:bulletEnabled val="1"/>
        </dgm:presLayoutVars>
      </dgm:prSet>
      <dgm:spPr/>
      <dgm:t>
        <a:bodyPr/>
        <a:lstStyle/>
        <a:p>
          <a:endParaRPr lang="en-US"/>
        </a:p>
      </dgm:t>
    </dgm:pt>
    <dgm:pt modelId="{360FC1EE-27E6-F54C-91FD-6D41469702C3}" type="pres">
      <dgm:prSet presAssocID="{24CB1B3F-7284-6F4F-B03A-B1C8B478460C}" presName="middleBox" presStyleCnt="0"/>
      <dgm:spPr/>
    </dgm:pt>
    <dgm:pt modelId="{E160426F-36A1-D34E-90B9-159EBE5C1F14}" type="pres">
      <dgm:prSet presAssocID="{24CB1B3F-7284-6F4F-B03A-B1C8B478460C}" presName="middleBoxParent" presStyleLbl="node1" presStyleIdx="1" presStyleCnt="3"/>
      <dgm:spPr/>
      <dgm:t>
        <a:bodyPr/>
        <a:lstStyle/>
        <a:p>
          <a:endParaRPr lang="en-US"/>
        </a:p>
      </dgm:t>
    </dgm:pt>
    <dgm:pt modelId="{3B749350-7535-3C46-AEFF-536C11AC5634}" type="pres">
      <dgm:prSet presAssocID="{24CB1B3F-7284-6F4F-B03A-B1C8B478460C}" presName="middleBoxChildren" presStyleCnt="0"/>
      <dgm:spPr/>
    </dgm:pt>
    <dgm:pt modelId="{888F03EE-EA62-0A44-BCD7-2C960EBED35A}" type="pres">
      <dgm:prSet presAssocID="{84FE1BE3-37A4-3B45-9F09-4FA434229570}" presName="mChild" presStyleLbl="fgAcc1" presStyleIdx="1" presStyleCnt="5" custScaleX="143288" custScaleY="1575385" custLinFactY="-327642" custLinFactNeighborX="32403" custLinFactNeighborY="-400000">
        <dgm:presLayoutVars>
          <dgm:bulletEnabled val="1"/>
        </dgm:presLayoutVars>
      </dgm:prSet>
      <dgm:spPr/>
      <dgm:t>
        <a:bodyPr/>
        <a:lstStyle/>
        <a:p>
          <a:endParaRPr lang="en-US"/>
        </a:p>
      </dgm:t>
    </dgm:pt>
    <dgm:pt modelId="{4F027CA8-9280-E346-8CCC-9C5806303607}" type="pres">
      <dgm:prSet presAssocID="{005F6B1C-BD36-AD4E-AC5B-9F5FB5F74D3A}" presName="middleSibTrans" presStyleCnt="0"/>
      <dgm:spPr/>
    </dgm:pt>
    <dgm:pt modelId="{0ED11A57-7F16-7A46-98F1-9D827DB07889}" type="pres">
      <dgm:prSet presAssocID="{507D6E63-293F-E349-B81B-8FF85CCCFE05}" presName="mChild" presStyleLbl="fgAcc1" presStyleIdx="2" presStyleCnt="5" custScaleX="143288" custScaleY="1707081" custLinFactNeighborX="35281">
        <dgm:presLayoutVars>
          <dgm:bulletEnabled val="1"/>
        </dgm:presLayoutVars>
      </dgm:prSet>
      <dgm:spPr/>
      <dgm:t>
        <a:bodyPr/>
        <a:lstStyle/>
        <a:p>
          <a:endParaRPr lang="en-US"/>
        </a:p>
      </dgm:t>
    </dgm:pt>
    <dgm:pt modelId="{4D5D8471-9A8C-2C41-B3BB-6B6D23F2B363}" type="pres">
      <dgm:prSet presAssocID="{24CB1B3F-7284-6F4F-B03A-B1C8B478460C}" presName="centerBox" presStyleCnt="0"/>
      <dgm:spPr/>
    </dgm:pt>
    <dgm:pt modelId="{36FFC2E4-7C6D-114C-8D2C-508E3EBD9206}" type="pres">
      <dgm:prSet presAssocID="{24CB1B3F-7284-6F4F-B03A-B1C8B478460C}" presName="centerBoxParent" presStyleLbl="node1" presStyleIdx="2" presStyleCnt="3" custScaleX="85644" custScaleY="105722" custLinFactNeighborX="9049" custLinFactNeighborY="-9903"/>
      <dgm:spPr/>
      <dgm:t>
        <a:bodyPr/>
        <a:lstStyle/>
        <a:p>
          <a:endParaRPr lang="en-US"/>
        </a:p>
      </dgm:t>
    </dgm:pt>
    <dgm:pt modelId="{578516EA-C7D1-8648-A9E4-3031C198478A}" type="pres">
      <dgm:prSet presAssocID="{24CB1B3F-7284-6F4F-B03A-B1C8B478460C}" presName="centerBoxChildren" presStyleCnt="0"/>
      <dgm:spPr/>
    </dgm:pt>
    <dgm:pt modelId="{D9C69BC1-FB71-E346-ABC9-68531B4638A4}" type="pres">
      <dgm:prSet presAssocID="{B4FF581B-F4FF-214D-831F-85314D894D91}" presName="cChild" presStyleLbl="fgAcc1" presStyleIdx="3" presStyleCnt="5" custScaleX="37106" custScaleY="151329" custLinFactX="16669" custLinFactNeighborX="100000" custLinFactNeighborY="-44014">
        <dgm:presLayoutVars>
          <dgm:bulletEnabled val="1"/>
        </dgm:presLayoutVars>
      </dgm:prSet>
      <dgm:spPr/>
      <dgm:t>
        <a:bodyPr/>
        <a:lstStyle/>
        <a:p>
          <a:endParaRPr lang="en-US"/>
        </a:p>
      </dgm:t>
    </dgm:pt>
    <dgm:pt modelId="{EA8CDBE6-364A-C541-979D-7977D9F09C45}" type="pres">
      <dgm:prSet presAssocID="{FDD61106-1134-7948-AC64-2C6B95FB86F7}" presName="centerSibTrans" presStyleCnt="0"/>
      <dgm:spPr/>
    </dgm:pt>
    <dgm:pt modelId="{CA82B6EE-48D1-BB4C-8112-D3045325C9A0}" type="pres">
      <dgm:prSet presAssocID="{937752D6-EA5C-9E4B-A082-8C2300A280FC}" presName="cChild" presStyleLbl="fgAcc1" presStyleIdx="4" presStyleCnt="5" custScaleX="41961" custScaleY="151329" custLinFactX="16669" custLinFactNeighborX="100000" custLinFactNeighborY="-44014">
        <dgm:presLayoutVars>
          <dgm:bulletEnabled val="1"/>
        </dgm:presLayoutVars>
      </dgm:prSet>
      <dgm:spPr/>
      <dgm:t>
        <a:bodyPr/>
        <a:lstStyle/>
        <a:p>
          <a:endParaRPr lang="en-US"/>
        </a:p>
      </dgm:t>
    </dgm:pt>
  </dgm:ptLst>
  <dgm:cxnLst>
    <dgm:cxn modelId="{FD46C411-71A1-764A-803C-0FF70080D165}" type="presOf" srcId="{24CB1B3F-7284-6F4F-B03A-B1C8B478460C}" destId="{1CEB8B0E-488D-3944-BBCF-7797477AC38A}" srcOrd="0" destOrd="0" presId="urn:microsoft.com/office/officeart/2005/8/layout/target2"/>
    <dgm:cxn modelId="{636A2996-D168-254D-8DFF-3B97C2C8238E}" srcId="{8BE9CDC9-98E3-5D40-AF7A-58631BD4A227}" destId="{B7724777-71BF-BF44-B50B-40065B581871}" srcOrd="0" destOrd="0" parTransId="{554B62C7-3DFE-9845-BE8E-4475EF163E1F}" sibTransId="{4B9300B5-AADD-0544-9540-81FD59EA3DDC}"/>
    <dgm:cxn modelId="{5175C7AF-6915-3541-A303-AAB05DAC7460}" srcId="{46971C9E-C24D-1D4D-AB01-562754A705EC}" destId="{507D6E63-293F-E349-B81B-8FF85CCCFE05}" srcOrd="1" destOrd="0" parTransId="{792726EC-79A8-B040-968B-27A0C78D9EE3}" sibTransId="{FBA726DB-1E58-EB4D-9C12-4D202D682CDD}"/>
    <dgm:cxn modelId="{09C4390C-A882-F640-90E3-20C738487F80}" type="presOf" srcId="{8BE9CDC9-98E3-5D40-AF7A-58631BD4A227}" destId="{186C3487-D930-474B-8B6C-26486CEE388F}" srcOrd="0" destOrd="0" presId="urn:microsoft.com/office/officeart/2005/8/layout/target2"/>
    <dgm:cxn modelId="{FEBA4D61-216A-584A-B147-C5409EA9DEA0}" type="presOf" srcId="{46971C9E-C24D-1D4D-AB01-562754A705EC}" destId="{E160426F-36A1-D34E-90B9-159EBE5C1F14}" srcOrd="0" destOrd="0" presId="urn:microsoft.com/office/officeart/2005/8/layout/target2"/>
    <dgm:cxn modelId="{B48FB75B-ACB5-D34F-AD83-54B1C7476172}" srcId="{BFEF0A71-74EA-4044-8AC2-41D21C59A12B}" destId="{937752D6-EA5C-9E4B-A082-8C2300A280FC}" srcOrd="1" destOrd="0" parTransId="{A608E109-A37E-154A-9310-AE41D915BD86}" sibTransId="{9D0C17F2-081D-104F-9F25-6FDB504ACABB}"/>
    <dgm:cxn modelId="{9330EC38-8BA3-574C-9E0C-F3D50FCE6249}" srcId="{BFEF0A71-74EA-4044-8AC2-41D21C59A12B}" destId="{B4FF581B-F4FF-214D-831F-85314D894D91}" srcOrd="0" destOrd="0" parTransId="{3B643422-5CB6-6A44-AA0A-96BAC2CC8735}" sibTransId="{FDD61106-1134-7948-AC64-2C6B95FB86F7}"/>
    <dgm:cxn modelId="{DD83F9E4-E4F3-A446-8E96-447BE9706AB6}" srcId="{46971C9E-C24D-1D4D-AB01-562754A705EC}" destId="{84FE1BE3-37A4-3B45-9F09-4FA434229570}" srcOrd="0" destOrd="0" parTransId="{E045E44F-D162-0B49-9E0C-70670BDE4A90}" sibTransId="{005F6B1C-BD36-AD4E-AC5B-9F5FB5F74D3A}"/>
    <dgm:cxn modelId="{61B31ABA-CDB7-6C42-B1CB-FA5EB1ECD20D}" type="presOf" srcId="{507D6E63-293F-E349-B81B-8FF85CCCFE05}" destId="{0ED11A57-7F16-7A46-98F1-9D827DB07889}" srcOrd="0" destOrd="0" presId="urn:microsoft.com/office/officeart/2005/8/layout/target2"/>
    <dgm:cxn modelId="{FE5880EA-0421-B149-A1ED-5C625BAE234B}" type="presOf" srcId="{B4FF581B-F4FF-214D-831F-85314D894D91}" destId="{D9C69BC1-FB71-E346-ABC9-68531B4638A4}" srcOrd="0" destOrd="0" presId="urn:microsoft.com/office/officeart/2005/8/layout/target2"/>
    <dgm:cxn modelId="{DA59469C-1DF0-5846-957C-D2A7A0EDF6AD}" srcId="{24CB1B3F-7284-6F4F-B03A-B1C8B478460C}" destId="{8BE9CDC9-98E3-5D40-AF7A-58631BD4A227}" srcOrd="0" destOrd="0" parTransId="{0D98987D-1E02-2E47-9986-AE43478CF36D}" sibTransId="{14427CB5-64DE-8640-93FB-AAAE1316F03A}"/>
    <dgm:cxn modelId="{C80C0643-B7DA-7540-B05B-FB93AA396ABF}" type="presOf" srcId="{BFEF0A71-74EA-4044-8AC2-41D21C59A12B}" destId="{36FFC2E4-7C6D-114C-8D2C-508E3EBD9206}" srcOrd="0" destOrd="0" presId="urn:microsoft.com/office/officeart/2005/8/layout/target2"/>
    <dgm:cxn modelId="{382F2ECF-371A-204B-A76F-6F4C0841A426}" type="presOf" srcId="{84FE1BE3-37A4-3B45-9F09-4FA434229570}" destId="{888F03EE-EA62-0A44-BCD7-2C960EBED35A}" srcOrd="0" destOrd="0" presId="urn:microsoft.com/office/officeart/2005/8/layout/target2"/>
    <dgm:cxn modelId="{FD6E22AE-3BC3-E345-A170-23428B3BEE4A}" srcId="{24CB1B3F-7284-6F4F-B03A-B1C8B478460C}" destId="{46971C9E-C24D-1D4D-AB01-562754A705EC}" srcOrd="1" destOrd="0" parTransId="{ACB3A632-5764-254F-9965-6154DA001E92}" sibTransId="{B4C12133-8E2A-C041-A4F2-EF165FF5E632}"/>
    <dgm:cxn modelId="{2E699FA1-5662-8C48-8540-E2CAEA892E76}" type="presOf" srcId="{937752D6-EA5C-9E4B-A082-8C2300A280FC}" destId="{CA82B6EE-48D1-BB4C-8112-D3045325C9A0}" srcOrd="0" destOrd="0" presId="urn:microsoft.com/office/officeart/2005/8/layout/target2"/>
    <dgm:cxn modelId="{66EAF84C-3770-9341-B709-B49D0EC81710}" type="presOf" srcId="{B7724777-71BF-BF44-B50B-40065B581871}" destId="{D9E0821F-18B7-3648-A412-574102ADFAC5}" srcOrd="0" destOrd="0" presId="urn:microsoft.com/office/officeart/2005/8/layout/target2"/>
    <dgm:cxn modelId="{603BAF9D-FEA4-0B48-BF54-696AB2687BC2}" srcId="{24CB1B3F-7284-6F4F-B03A-B1C8B478460C}" destId="{BFEF0A71-74EA-4044-8AC2-41D21C59A12B}" srcOrd="2" destOrd="0" parTransId="{72197B1C-9263-FD41-BC5B-866C38F387A5}" sibTransId="{0BDA2D19-CCB7-BC47-9200-F5801844B4CE}"/>
    <dgm:cxn modelId="{0532E498-8B31-E840-BA30-CE197F8307A3}" type="presParOf" srcId="{1CEB8B0E-488D-3944-BBCF-7797477AC38A}" destId="{722C87F3-7532-F34B-B245-990D41F3B46B}" srcOrd="0" destOrd="0" presId="urn:microsoft.com/office/officeart/2005/8/layout/target2"/>
    <dgm:cxn modelId="{EDEB7631-8FC1-7B45-A8E6-FA56F5379706}" type="presParOf" srcId="{722C87F3-7532-F34B-B245-990D41F3B46B}" destId="{186C3487-D930-474B-8B6C-26486CEE388F}" srcOrd="0" destOrd="0" presId="urn:microsoft.com/office/officeart/2005/8/layout/target2"/>
    <dgm:cxn modelId="{D7DFCDAE-CCB4-CF4F-BC62-40D7223CB387}" type="presParOf" srcId="{722C87F3-7532-F34B-B245-990D41F3B46B}" destId="{16042A49-132A-8B4A-BB63-D78C7C21B920}" srcOrd="1" destOrd="0" presId="urn:microsoft.com/office/officeart/2005/8/layout/target2"/>
    <dgm:cxn modelId="{5898F73A-7A9A-D84B-9FB4-F4C5C8CEE8C9}" type="presParOf" srcId="{16042A49-132A-8B4A-BB63-D78C7C21B920}" destId="{D9E0821F-18B7-3648-A412-574102ADFAC5}" srcOrd="0" destOrd="0" presId="urn:microsoft.com/office/officeart/2005/8/layout/target2"/>
    <dgm:cxn modelId="{92FC411F-688F-1B42-A92D-07DC2A64CC1B}" type="presParOf" srcId="{1CEB8B0E-488D-3944-BBCF-7797477AC38A}" destId="{360FC1EE-27E6-F54C-91FD-6D41469702C3}" srcOrd="1" destOrd="0" presId="urn:microsoft.com/office/officeart/2005/8/layout/target2"/>
    <dgm:cxn modelId="{52D7DD19-64A9-EB49-B127-F31EABEDF18F}" type="presParOf" srcId="{360FC1EE-27E6-F54C-91FD-6D41469702C3}" destId="{E160426F-36A1-D34E-90B9-159EBE5C1F14}" srcOrd="0" destOrd="0" presId="urn:microsoft.com/office/officeart/2005/8/layout/target2"/>
    <dgm:cxn modelId="{F7E85D8A-B41D-5149-B41A-35B49016966B}" type="presParOf" srcId="{360FC1EE-27E6-F54C-91FD-6D41469702C3}" destId="{3B749350-7535-3C46-AEFF-536C11AC5634}" srcOrd="1" destOrd="0" presId="urn:microsoft.com/office/officeart/2005/8/layout/target2"/>
    <dgm:cxn modelId="{309CFD3A-7DF0-6E4D-B749-7A877DD607EF}" type="presParOf" srcId="{3B749350-7535-3C46-AEFF-536C11AC5634}" destId="{888F03EE-EA62-0A44-BCD7-2C960EBED35A}" srcOrd="0" destOrd="0" presId="urn:microsoft.com/office/officeart/2005/8/layout/target2"/>
    <dgm:cxn modelId="{851589C4-3337-8447-967B-C0B0B3EA8C75}" type="presParOf" srcId="{3B749350-7535-3C46-AEFF-536C11AC5634}" destId="{4F027CA8-9280-E346-8CCC-9C5806303607}" srcOrd="1" destOrd="0" presId="urn:microsoft.com/office/officeart/2005/8/layout/target2"/>
    <dgm:cxn modelId="{D78D0CC1-EC7E-C14A-906A-0D4269679029}" type="presParOf" srcId="{3B749350-7535-3C46-AEFF-536C11AC5634}" destId="{0ED11A57-7F16-7A46-98F1-9D827DB07889}" srcOrd="2" destOrd="0" presId="urn:microsoft.com/office/officeart/2005/8/layout/target2"/>
    <dgm:cxn modelId="{38654691-B0A1-9647-AE8E-AA4645C0BE09}" type="presParOf" srcId="{1CEB8B0E-488D-3944-BBCF-7797477AC38A}" destId="{4D5D8471-9A8C-2C41-B3BB-6B6D23F2B363}" srcOrd="2" destOrd="0" presId="urn:microsoft.com/office/officeart/2005/8/layout/target2"/>
    <dgm:cxn modelId="{1577E0B6-6E4E-1644-BC4C-F1D00CFDC5C5}" type="presParOf" srcId="{4D5D8471-9A8C-2C41-B3BB-6B6D23F2B363}" destId="{36FFC2E4-7C6D-114C-8D2C-508E3EBD9206}" srcOrd="0" destOrd="0" presId="urn:microsoft.com/office/officeart/2005/8/layout/target2"/>
    <dgm:cxn modelId="{D14423C7-711B-D747-BCAD-5EAE702D99F6}" type="presParOf" srcId="{4D5D8471-9A8C-2C41-B3BB-6B6D23F2B363}" destId="{578516EA-C7D1-8648-A9E4-3031C198478A}" srcOrd="1" destOrd="0" presId="urn:microsoft.com/office/officeart/2005/8/layout/target2"/>
    <dgm:cxn modelId="{D648C570-BD19-5C41-B0C8-F01CC8CA8C1C}" type="presParOf" srcId="{578516EA-C7D1-8648-A9E4-3031C198478A}" destId="{D9C69BC1-FB71-E346-ABC9-68531B4638A4}" srcOrd="0" destOrd="0" presId="urn:microsoft.com/office/officeart/2005/8/layout/target2"/>
    <dgm:cxn modelId="{54FAD771-F8A5-4D43-AFF9-1064FDCC4E9D}" type="presParOf" srcId="{578516EA-C7D1-8648-A9E4-3031C198478A}" destId="{EA8CDBE6-364A-C541-979D-7977D9F09C45}" srcOrd="1" destOrd="0" presId="urn:microsoft.com/office/officeart/2005/8/layout/target2"/>
    <dgm:cxn modelId="{F10BD7CB-08AD-FC45-9801-58FE4026AB2E}" type="presParOf" srcId="{578516EA-C7D1-8648-A9E4-3031C198478A}" destId="{CA82B6EE-48D1-BB4C-8112-D3045325C9A0}" srcOrd="2"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631D8C-C76E-4141-949C-8411656D8D2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84C409AA-E74E-8A43-81E7-20E795899708}">
      <dgm:prSet/>
      <dgm:spPr>
        <a:solidFill>
          <a:schemeClr val="accent4"/>
        </a:solidFill>
        <a:ln>
          <a:solidFill>
            <a:schemeClr val="tx2"/>
          </a:solidFill>
        </a:ln>
      </dgm:spPr>
      <dgm:t>
        <a:bodyPr/>
        <a:lstStyle/>
        <a:p>
          <a:pPr rtl="0"/>
          <a:r>
            <a:rPr lang="en-US" dirty="0" smtClean="0">
              <a:effectLst>
                <a:outerShdw blurRad="38100" dist="38100" dir="2700000" algn="tl">
                  <a:srgbClr val="000000">
                    <a:alpha val="43137"/>
                  </a:srgbClr>
                </a:outerShdw>
              </a:effectLst>
            </a:rPr>
            <a:t>The problem with </a:t>
          </a:r>
          <a:r>
            <a:rPr lang="en-US" b="1" dirty="0" smtClean="0">
              <a:solidFill>
                <a:schemeClr val="accent6">
                  <a:lumMod val="60000"/>
                  <a:lumOff val="40000"/>
                </a:schemeClr>
              </a:solidFill>
              <a:effectLst/>
            </a:rPr>
            <a:t>programmed I/O </a:t>
          </a:r>
          <a:r>
            <a:rPr lang="en-US" dirty="0" smtClean="0">
              <a:effectLst>
                <a:outerShdw blurRad="38100" dist="38100" dir="2700000" algn="tl">
                  <a:srgbClr val="000000">
                    <a:alpha val="43137"/>
                  </a:srgbClr>
                </a:outerShdw>
              </a:effectLst>
            </a:rPr>
            <a:t>is that the </a:t>
          </a:r>
          <a:r>
            <a:rPr lang="en-US" b="1" u="none" dirty="0" smtClean="0">
              <a:solidFill>
                <a:schemeClr val="accent6">
                  <a:lumMod val="60000"/>
                  <a:lumOff val="40000"/>
                </a:schemeClr>
              </a:solidFill>
              <a:effectLst/>
            </a:rPr>
            <a:t>processor has to wait </a:t>
          </a:r>
          <a:r>
            <a:rPr lang="en-US" dirty="0" smtClean="0">
              <a:effectLst>
                <a:outerShdw blurRad="38100" dist="38100" dir="2700000" algn="tl">
                  <a:srgbClr val="000000">
                    <a:alpha val="43137"/>
                  </a:srgbClr>
                </a:outerShdw>
              </a:effectLst>
            </a:rPr>
            <a:t>a long time for the I/O module to be ready for either reception or transmission of data</a:t>
          </a:r>
          <a:endParaRPr lang="en-US" dirty="0">
            <a:effectLst>
              <a:outerShdw blurRad="38100" dist="38100" dir="2700000" algn="tl">
                <a:srgbClr val="000000">
                  <a:alpha val="43137"/>
                </a:srgbClr>
              </a:outerShdw>
            </a:effectLst>
          </a:endParaRPr>
        </a:p>
      </dgm:t>
    </dgm:pt>
    <dgm:pt modelId="{1EA95C6D-E067-8444-80C8-71BAEDE19722}" type="parTrans" cxnId="{1F14FDA6-5095-6B4C-9A2C-5C68F1113248}">
      <dgm:prSet/>
      <dgm:spPr/>
      <dgm:t>
        <a:bodyPr/>
        <a:lstStyle/>
        <a:p>
          <a:endParaRPr lang="en-US"/>
        </a:p>
      </dgm:t>
    </dgm:pt>
    <dgm:pt modelId="{B78682D2-6696-1A42-BBD9-2648B928CCBF}" type="sibTrans" cxnId="{1F14FDA6-5095-6B4C-9A2C-5C68F1113248}">
      <dgm:prSet/>
      <dgm:spPr>
        <a:ln>
          <a:solidFill>
            <a:schemeClr val="accent3"/>
          </a:solidFill>
        </a:ln>
      </dgm:spPr>
      <dgm:t>
        <a:bodyPr/>
        <a:lstStyle/>
        <a:p>
          <a:endParaRPr lang="en-US" dirty="0"/>
        </a:p>
      </dgm:t>
    </dgm:pt>
    <dgm:pt modelId="{E8901660-7A45-5140-B454-4E2D8D5AA827}">
      <dgm:prSet/>
      <dgm:spPr>
        <a:ln>
          <a:solidFill>
            <a:schemeClr val="accent1"/>
          </a:solidFill>
        </a:ln>
      </dgm:spPr>
      <dgm:t>
        <a:bodyPr/>
        <a:lstStyle/>
        <a:p>
          <a:pPr rtl="0"/>
          <a:r>
            <a:rPr lang="en-US" dirty="0" smtClean="0">
              <a:solidFill>
                <a:schemeClr val="accent6">
                  <a:lumMod val="60000"/>
                  <a:lumOff val="40000"/>
                </a:schemeClr>
              </a:solidFill>
              <a:effectLst>
                <a:outerShdw blurRad="38100" dist="38100" dir="2700000" algn="tl">
                  <a:srgbClr val="000000">
                    <a:alpha val="43137"/>
                  </a:srgbClr>
                </a:outerShdw>
              </a:effectLst>
            </a:rPr>
            <a:t>An alternative</a:t>
          </a:r>
          <a:r>
            <a:rPr lang="en-US" dirty="0" smtClean="0">
              <a:effectLst>
                <a:outerShdw blurRad="38100" dist="38100" dir="2700000" algn="tl">
                  <a:srgbClr val="000000">
                    <a:alpha val="43137"/>
                  </a:srgbClr>
                </a:outerShdw>
              </a:effectLst>
            </a:rPr>
            <a:t> is for </a:t>
          </a:r>
          <a:r>
            <a:rPr lang="en-US" dirty="0" smtClean="0">
              <a:solidFill>
                <a:schemeClr val="accent6">
                  <a:lumMod val="60000"/>
                  <a:lumOff val="40000"/>
                </a:schemeClr>
              </a:solidFill>
              <a:effectLst>
                <a:outerShdw blurRad="38100" dist="38100" dir="2700000" algn="tl">
                  <a:srgbClr val="000000">
                    <a:alpha val="43137"/>
                  </a:srgbClr>
                </a:outerShdw>
              </a:effectLst>
            </a:rPr>
            <a:t>the processor to issue an I/O command</a:t>
          </a:r>
          <a:r>
            <a:rPr lang="en-US" dirty="0" smtClean="0">
              <a:effectLst>
                <a:outerShdw blurRad="38100" dist="38100" dir="2700000" algn="tl">
                  <a:srgbClr val="000000">
                    <a:alpha val="43137"/>
                  </a:srgbClr>
                </a:outerShdw>
              </a:effectLst>
            </a:rPr>
            <a:t> to a module </a:t>
          </a:r>
          <a:r>
            <a:rPr lang="en-US" dirty="0" smtClean="0">
              <a:solidFill>
                <a:schemeClr val="accent6">
                  <a:lumMod val="60000"/>
                  <a:lumOff val="40000"/>
                </a:schemeClr>
              </a:solidFill>
              <a:effectLst>
                <a:outerShdw blurRad="38100" dist="38100" dir="2700000" algn="tl">
                  <a:srgbClr val="000000">
                    <a:alpha val="43137"/>
                  </a:srgbClr>
                </a:outerShdw>
              </a:effectLst>
            </a:rPr>
            <a:t>and then go on </a:t>
          </a:r>
          <a:r>
            <a:rPr lang="en-US" dirty="0" smtClean="0">
              <a:effectLst>
                <a:outerShdw blurRad="38100" dist="38100" dir="2700000" algn="tl">
                  <a:srgbClr val="000000">
                    <a:alpha val="43137"/>
                  </a:srgbClr>
                </a:outerShdw>
              </a:effectLst>
            </a:rPr>
            <a:t>to do some other useful work</a:t>
          </a:r>
          <a:endParaRPr lang="en-US" dirty="0">
            <a:effectLst>
              <a:outerShdw blurRad="38100" dist="38100" dir="2700000" algn="tl">
                <a:srgbClr val="000000">
                  <a:alpha val="43137"/>
                </a:srgbClr>
              </a:outerShdw>
            </a:effectLst>
          </a:endParaRPr>
        </a:p>
      </dgm:t>
    </dgm:pt>
    <dgm:pt modelId="{0BB6BD76-E2EC-6140-96B7-2A8726CD09A3}" type="parTrans" cxnId="{7A4E5EDA-F85C-A14C-AC6E-0B6B2550C620}">
      <dgm:prSet/>
      <dgm:spPr/>
      <dgm:t>
        <a:bodyPr/>
        <a:lstStyle/>
        <a:p>
          <a:endParaRPr lang="en-US"/>
        </a:p>
      </dgm:t>
    </dgm:pt>
    <dgm:pt modelId="{D4EFD207-8600-4040-8D3A-F2036A0B2E97}" type="sibTrans" cxnId="{7A4E5EDA-F85C-A14C-AC6E-0B6B2550C620}">
      <dgm:prSet/>
      <dgm:spPr>
        <a:ln>
          <a:solidFill>
            <a:schemeClr val="accent3"/>
          </a:solidFill>
        </a:ln>
      </dgm:spPr>
      <dgm:t>
        <a:bodyPr/>
        <a:lstStyle/>
        <a:p>
          <a:endParaRPr lang="en-US" dirty="0"/>
        </a:p>
      </dgm:t>
    </dgm:pt>
    <dgm:pt modelId="{2E1FE990-DE05-034D-8526-9193E1EAF18E}">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The I/O module will then </a:t>
          </a:r>
          <a:r>
            <a:rPr lang="en-US" b="1" u="sng" dirty="0" smtClean="0">
              <a:solidFill>
                <a:schemeClr val="accent6">
                  <a:lumMod val="60000"/>
                  <a:lumOff val="40000"/>
                </a:schemeClr>
              </a:solidFill>
              <a:effectLst>
                <a:outerShdw blurRad="38100" dist="38100" dir="2700000" algn="tl">
                  <a:srgbClr val="000000">
                    <a:alpha val="43137"/>
                  </a:srgbClr>
                </a:outerShdw>
              </a:effectLst>
            </a:rPr>
            <a:t>interrupt</a:t>
          </a:r>
          <a:r>
            <a:rPr lang="en-US" dirty="0" smtClean="0">
              <a:effectLst>
                <a:outerShdw blurRad="38100" dist="38100" dir="2700000" algn="tl">
                  <a:srgbClr val="000000">
                    <a:alpha val="43137"/>
                  </a:srgbClr>
                </a:outerShdw>
              </a:effectLst>
            </a:rPr>
            <a:t> the processor to request service </a:t>
          </a:r>
          <a:r>
            <a:rPr lang="en-US" b="1" u="sng" dirty="0" smtClean="0">
              <a:solidFill>
                <a:schemeClr val="accent6">
                  <a:lumMod val="60000"/>
                  <a:lumOff val="40000"/>
                </a:schemeClr>
              </a:solidFill>
              <a:effectLst>
                <a:outerShdw blurRad="38100" dist="38100" dir="2700000" algn="tl">
                  <a:srgbClr val="000000">
                    <a:alpha val="43137"/>
                  </a:srgbClr>
                </a:outerShdw>
              </a:effectLst>
            </a:rPr>
            <a:t>when it is ready</a:t>
          </a:r>
          <a:r>
            <a:rPr lang="en-US" dirty="0" smtClean="0">
              <a:solidFill>
                <a:schemeClr val="accent6">
                  <a:lumMod val="60000"/>
                  <a:lumOff val="40000"/>
                </a:schemeClr>
              </a:solidFill>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to exchange data with the processor</a:t>
          </a:r>
          <a:endParaRPr lang="en-US" dirty="0">
            <a:effectLst>
              <a:outerShdw blurRad="38100" dist="38100" dir="2700000" algn="tl">
                <a:srgbClr val="000000">
                  <a:alpha val="43137"/>
                </a:srgbClr>
              </a:outerShdw>
            </a:effectLst>
          </a:endParaRPr>
        </a:p>
      </dgm:t>
    </dgm:pt>
    <dgm:pt modelId="{70844F29-E1D1-FC41-96F1-965B063FA075}" type="parTrans" cxnId="{8953CEF4-9091-AD47-9B89-AE93777EFE8F}">
      <dgm:prSet/>
      <dgm:spPr/>
      <dgm:t>
        <a:bodyPr/>
        <a:lstStyle/>
        <a:p>
          <a:endParaRPr lang="en-US"/>
        </a:p>
      </dgm:t>
    </dgm:pt>
    <dgm:pt modelId="{E7FC6A39-52E1-A94B-B8DC-2A6A544CCC6A}" type="sibTrans" cxnId="{8953CEF4-9091-AD47-9B89-AE93777EFE8F}">
      <dgm:prSet/>
      <dgm:spPr>
        <a:ln>
          <a:solidFill>
            <a:schemeClr val="accent3"/>
          </a:solidFill>
        </a:ln>
      </dgm:spPr>
      <dgm:t>
        <a:bodyPr/>
        <a:lstStyle/>
        <a:p>
          <a:endParaRPr lang="en-US" dirty="0"/>
        </a:p>
      </dgm:t>
    </dgm:pt>
    <dgm:pt modelId="{D1AB6957-487C-FB47-BDE1-E47D7193CC3E}">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The processor executes the data transfer and resumes its former processing</a:t>
          </a:r>
          <a:endParaRPr lang="en-US" dirty="0">
            <a:effectLst>
              <a:outerShdw blurRad="38100" dist="38100" dir="2700000" algn="tl">
                <a:srgbClr val="000000">
                  <a:alpha val="43137"/>
                </a:srgbClr>
              </a:outerShdw>
            </a:effectLst>
          </a:endParaRPr>
        </a:p>
      </dgm:t>
    </dgm:pt>
    <dgm:pt modelId="{7DCC1BA8-D607-594A-93C6-8A02DA61376A}" type="parTrans" cxnId="{59036F06-985C-7F42-B191-4214E5EB5F1F}">
      <dgm:prSet/>
      <dgm:spPr/>
      <dgm:t>
        <a:bodyPr/>
        <a:lstStyle/>
        <a:p>
          <a:endParaRPr lang="en-US"/>
        </a:p>
      </dgm:t>
    </dgm:pt>
    <dgm:pt modelId="{19DFBF3D-387F-F948-B644-74367A6A01E2}" type="sibTrans" cxnId="{59036F06-985C-7F42-B191-4214E5EB5F1F}">
      <dgm:prSet/>
      <dgm:spPr/>
      <dgm:t>
        <a:bodyPr/>
        <a:lstStyle/>
        <a:p>
          <a:endParaRPr lang="en-US"/>
        </a:p>
      </dgm:t>
    </dgm:pt>
    <dgm:pt modelId="{37038750-B625-5942-B498-3DF48AA3E481}" type="pres">
      <dgm:prSet presAssocID="{DD631D8C-C76E-4141-949C-8411656D8D26}" presName="outerComposite" presStyleCnt="0">
        <dgm:presLayoutVars>
          <dgm:chMax val="5"/>
          <dgm:dir/>
          <dgm:resizeHandles val="exact"/>
        </dgm:presLayoutVars>
      </dgm:prSet>
      <dgm:spPr/>
      <dgm:t>
        <a:bodyPr/>
        <a:lstStyle/>
        <a:p>
          <a:endParaRPr lang="en-US"/>
        </a:p>
      </dgm:t>
    </dgm:pt>
    <dgm:pt modelId="{56E03F2C-0E06-7A4A-A8EB-218E9FF17455}" type="pres">
      <dgm:prSet presAssocID="{DD631D8C-C76E-4141-949C-8411656D8D26}" presName="dummyMaxCanvas" presStyleCnt="0">
        <dgm:presLayoutVars/>
      </dgm:prSet>
      <dgm:spPr/>
    </dgm:pt>
    <dgm:pt modelId="{2D081643-A97E-8045-A04A-A5246EDD4742}" type="pres">
      <dgm:prSet presAssocID="{DD631D8C-C76E-4141-949C-8411656D8D26}" presName="FourNodes_1" presStyleLbl="node1" presStyleIdx="0" presStyleCnt="4">
        <dgm:presLayoutVars>
          <dgm:bulletEnabled val="1"/>
        </dgm:presLayoutVars>
      </dgm:prSet>
      <dgm:spPr/>
      <dgm:t>
        <a:bodyPr/>
        <a:lstStyle/>
        <a:p>
          <a:endParaRPr lang="en-US"/>
        </a:p>
      </dgm:t>
    </dgm:pt>
    <dgm:pt modelId="{BC5FBAA2-0298-2246-8B0B-C48AEAF19927}" type="pres">
      <dgm:prSet presAssocID="{DD631D8C-C76E-4141-949C-8411656D8D26}" presName="FourNodes_2" presStyleLbl="node1" presStyleIdx="1" presStyleCnt="4">
        <dgm:presLayoutVars>
          <dgm:bulletEnabled val="1"/>
        </dgm:presLayoutVars>
      </dgm:prSet>
      <dgm:spPr/>
      <dgm:t>
        <a:bodyPr/>
        <a:lstStyle/>
        <a:p>
          <a:endParaRPr lang="en-US"/>
        </a:p>
      </dgm:t>
    </dgm:pt>
    <dgm:pt modelId="{9C39314B-7B16-FF42-8A93-06167E077AB1}" type="pres">
      <dgm:prSet presAssocID="{DD631D8C-C76E-4141-949C-8411656D8D26}" presName="FourNodes_3" presStyleLbl="node1" presStyleIdx="2" presStyleCnt="4">
        <dgm:presLayoutVars>
          <dgm:bulletEnabled val="1"/>
        </dgm:presLayoutVars>
      </dgm:prSet>
      <dgm:spPr/>
      <dgm:t>
        <a:bodyPr/>
        <a:lstStyle/>
        <a:p>
          <a:endParaRPr lang="en-US"/>
        </a:p>
      </dgm:t>
    </dgm:pt>
    <dgm:pt modelId="{FF555A3E-B462-CE46-ADD7-0A2B96FC095F}" type="pres">
      <dgm:prSet presAssocID="{DD631D8C-C76E-4141-949C-8411656D8D26}" presName="FourNodes_4" presStyleLbl="node1" presStyleIdx="3" presStyleCnt="4">
        <dgm:presLayoutVars>
          <dgm:bulletEnabled val="1"/>
        </dgm:presLayoutVars>
      </dgm:prSet>
      <dgm:spPr/>
      <dgm:t>
        <a:bodyPr/>
        <a:lstStyle/>
        <a:p>
          <a:endParaRPr lang="en-US"/>
        </a:p>
      </dgm:t>
    </dgm:pt>
    <dgm:pt modelId="{17450B52-5D4C-0148-8E62-5277CDF3A5C7}" type="pres">
      <dgm:prSet presAssocID="{DD631D8C-C76E-4141-949C-8411656D8D26}" presName="FourConn_1-2" presStyleLbl="fgAccFollowNode1" presStyleIdx="0" presStyleCnt="3">
        <dgm:presLayoutVars>
          <dgm:bulletEnabled val="1"/>
        </dgm:presLayoutVars>
      </dgm:prSet>
      <dgm:spPr/>
      <dgm:t>
        <a:bodyPr/>
        <a:lstStyle/>
        <a:p>
          <a:endParaRPr lang="en-US"/>
        </a:p>
      </dgm:t>
    </dgm:pt>
    <dgm:pt modelId="{A1A835B4-ED2B-9747-9CA1-E778865DDC3A}" type="pres">
      <dgm:prSet presAssocID="{DD631D8C-C76E-4141-949C-8411656D8D26}" presName="FourConn_2-3" presStyleLbl="fgAccFollowNode1" presStyleIdx="1" presStyleCnt="3">
        <dgm:presLayoutVars>
          <dgm:bulletEnabled val="1"/>
        </dgm:presLayoutVars>
      </dgm:prSet>
      <dgm:spPr/>
      <dgm:t>
        <a:bodyPr/>
        <a:lstStyle/>
        <a:p>
          <a:endParaRPr lang="en-US"/>
        </a:p>
      </dgm:t>
    </dgm:pt>
    <dgm:pt modelId="{254B718B-E4CA-054E-A922-09189E21162A}" type="pres">
      <dgm:prSet presAssocID="{DD631D8C-C76E-4141-949C-8411656D8D26}" presName="FourConn_3-4" presStyleLbl="fgAccFollowNode1" presStyleIdx="2" presStyleCnt="3">
        <dgm:presLayoutVars>
          <dgm:bulletEnabled val="1"/>
        </dgm:presLayoutVars>
      </dgm:prSet>
      <dgm:spPr/>
      <dgm:t>
        <a:bodyPr/>
        <a:lstStyle/>
        <a:p>
          <a:endParaRPr lang="en-US"/>
        </a:p>
      </dgm:t>
    </dgm:pt>
    <dgm:pt modelId="{506AB1F3-0042-BF44-852E-E236AF7AA5AB}" type="pres">
      <dgm:prSet presAssocID="{DD631D8C-C76E-4141-949C-8411656D8D26}" presName="FourNodes_1_text" presStyleLbl="node1" presStyleIdx="3" presStyleCnt="4">
        <dgm:presLayoutVars>
          <dgm:bulletEnabled val="1"/>
        </dgm:presLayoutVars>
      </dgm:prSet>
      <dgm:spPr/>
      <dgm:t>
        <a:bodyPr/>
        <a:lstStyle/>
        <a:p>
          <a:endParaRPr lang="en-US"/>
        </a:p>
      </dgm:t>
    </dgm:pt>
    <dgm:pt modelId="{2F830BA8-4BD1-CF44-8145-C1979AD6B59B}" type="pres">
      <dgm:prSet presAssocID="{DD631D8C-C76E-4141-949C-8411656D8D26}" presName="FourNodes_2_text" presStyleLbl="node1" presStyleIdx="3" presStyleCnt="4">
        <dgm:presLayoutVars>
          <dgm:bulletEnabled val="1"/>
        </dgm:presLayoutVars>
      </dgm:prSet>
      <dgm:spPr/>
      <dgm:t>
        <a:bodyPr/>
        <a:lstStyle/>
        <a:p>
          <a:endParaRPr lang="en-US"/>
        </a:p>
      </dgm:t>
    </dgm:pt>
    <dgm:pt modelId="{AF0A0EC7-4D3A-B84D-84B7-44DA7B96F4F2}" type="pres">
      <dgm:prSet presAssocID="{DD631D8C-C76E-4141-949C-8411656D8D26}" presName="FourNodes_3_text" presStyleLbl="node1" presStyleIdx="3" presStyleCnt="4">
        <dgm:presLayoutVars>
          <dgm:bulletEnabled val="1"/>
        </dgm:presLayoutVars>
      </dgm:prSet>
      <dgm:spPr/>
      <dgm:t>
        <a:bodyPr/>
        <a:lstStyle/>
        <a:p>
          <a:endParaRPr lang="en-US"/>
        </a:p>
      </dgm:t>
    </dgm:pt>
    <dgm:pt modelId="{D096BC47-187B-6F41-AC73-47BAFFDB553B}" type="pres">
      <dgm:prSet presAssocID="{DD631D8C-C76E-4141-949C-8411656D8D26}" presName="FourNodes_4_text" presStyleLbl="node1" presStyleIdx="3" presStyleCnt="4">
        <dgm:presLayoutVars>
          <dgm:bulletEnabled val="1"/>
        </dgm:presLayoutVars>
      </dgm:prSet>
      <dgm:spPr/>
      <dgm:t>
        <a:bodyPr/>
        <a:lstStyle/>
        <a:p>
          <a:endParaRPr lang="en-US"/>
        </a:p>
      </dgm:t>
    </dgm:pt>
  </dgm:ptLst>
  <dgm:cxnLst>
    <dgm:cxn modelId="{5427162C-D623-CD4D-8D3D-65B13A25FE41}" type="presOf" srcId="{DD631D8C-C76E-4141-949C-8411656D8D26}" destId="{37038750-B625-5942-B498-3DF48AA3E481}" srcOrd="0" destOrd="0" presId="urn:microsoft.com/office/officeart/2005/8/layout/vProcess5"/>
    <dgm:cxn modelId="{66D1B9B3-A13B-F34E-B8FD-2955D6340016}" type="presOf" srcId="{D1AB6957-487C-FB47-BDE1-E47D7193CC3E}" destId="{FF555A3E-B462-CE46-ADD7-0A2B96FC095F}" srcOrd="0" destOrd="0" presId="urn:microsoft.com/office/officeart/2005/8/layout/vProcess5"/>
    <dgm:cxn modelId="{98EF90FB-F748-0E4A-B35C-C8DFD134DC79}" type="presOf" srcId="{D1AB6957-487C-FB47-BDE1-E47D7193CC3E}" destId="{D096BC47-187B-6F41-AC73-47BAFFDB553B}" srcOrd="1" destOrd="0" presId="urn:microsoft.com/office/officeart/2005/8/layout/vProcess5"/>
    <dgm:cxn modelId="{EDF6D664-0D05-3649-873F-9C587A010530}" type="presOf" srcId="{84C409AA-E74E-8A43-81E7-20E795899708}" destId="{2D081643-A97E-8045-A04A-A5246EDD4742}" srcOrd="0" destOrd="0" presId="urn:microsoft.com/office/officeart/2005/8/layout/vProcess5"/>
    <dgm:cxn modelId="{1F14FDA6-5095-6B4C-9A2C-5C68F1113248}" srcId="{DD631D8C-C76E-4141-949C-8411656D8D26}" destId="{84C409AA-E74E-8A43-81E7-20E795899708}" srcOrd="0" destOrd="0" parTransId="{1EA95C6D-E067-8444-80C8-71BAEDE19722}" sibTransId="{B78682D2-6696-1A42-BBD9-2648B928CCBF}"/>
    <dgm:cxn modelId="{7A4E5EDA-F85C-A14C-AC6E-0B6B2550C620}" srcId="{DD631D8C-C76E-4141-949C-8411656D8D26}" destId="{E8901660-7A45-5140-B454-4E2D8D5AA827}" srcOrd="1" destOrd="0" parTransId="{0BB6BD76-E2EC-6140-96B7-2A8726CD09A3}" sibTransId="{D4EFD207-8600-4040-8D3A-F2036A0B2E97}"/>
    <dgm:cxn modelId="{9E907098-FEF5-F84E-88B0-661E89EAC90E}" type="presOf" srcId="{2E1FE990-DE05-034D-8526-9193E1EAF18E}" destId="{9C39314B-7B16-FF42-8A93-06167E077AB1}" srcOrd="0" destOrd="0" presId="urn:microsoft.com/office/officeart/2005/8/layout/vProcess5"/>
    <dgm:cxn modelId="{8953CEF4-9091-AD47-9B89-AE93777EFE8F}" srcId="{DD631D8C-C76E-4141-949C-8411656D8D26}" destId="{2E1FE990-DE05-034D-8526-9193E1EAF18E}" srcOrd="2" destOrd="0" parTransId="{70844F29-E1D1-FC41-96F1-965B063FA075}" sibTransId="{E7FC6A39-52E1-A94B-B8DC-2A6A544CCC6A}"/>
    <dgm:cxn modelId="{4A9CF355-BE3D-D74F-8672-6B0AB9AFACBB}" type="presOf" srcId="{2E1FE990-DE05-034D-8526-9193E1EAF18E}" destId="{AF0A0EC7-4D3A-B84D-84B7-44DA7B96F4F2}" srcOrd="1" destOrd="0" presId="urn:microsoft.com/office/officeart/2005/8/layout/vProcess5"/>
    <dgm:cxn modelId="{9BEC915B-68C6-1941-A8B9-043093219A08}" type="presOf" srcId="{E8901660-7A45-5140-B454-4E2D8D5AA827}" destId="{2F830BA8-4BD1-CF44-8145-C1979AD6B59B}" srcOrd="1" destOrd="0" presId="urn:microsoft.com/office/officeart/2005/8/layout/vProcess5"/>
    <dgm:cxn modelId="{95CC499D-AE6C-AE4B-9123-9D58C9A86F57}" type="presOf" srcId="{D4EFD207-8600-4040-8D3A-F2036A0B2E97}" destId="{A1A835B4-ED2B-9747-9CA1-E778865DDC3A}" srcOrd="0" destOrd="0" presId="urn:microsoft.com/office/officeart/2005/8/layout/vProcess5"/>
    <dgm:cxn modelId="{D3F18214-9AD4-5849-9A03-B8D116854E03}" type="presOf" srcId="{B78682D2-6696-1A42-BBD9-2648B928CCBF}" destId="{17450B52-5D4C-0148-8E62-5277CDF3A5C7}" srcOrd="0" destOrd="0" presId="urn:microsoft.com/office/officeart/2005/8/layout/vProcess5"/>
    <dgm:cxn modelId="{F8A43784-F8C4-9F4C-980C-A664A0293C68}" type="presOf" srcId="{84C409AA-E74E-8A43-81E7-20E795899708}" destId="{506AB1F3-0042-BF44-852E-E236AF7AA5AB}" srcOrd="1" destOrd="0" presId="urn:microsoft.com/office/officeart/2005/8/layout/vProcess5"/>
    <dgm:cxn modelId="{59036F06-985C-7F42-B191-4214E5EB5F1F}" srcId="{DD631D8C-C76E-4141-949C-8411656D8D26}" destId="{D1AB6957-487C-FB47-BDE1-E47D7193CC3E}" srcOrd="3" destOrd="0" parTransId="{7DCC1BA8-D607-594A-93C6-8A02DA61376A}" sibTransId="{19DFBF3D-387F-F948-B644-74367A6A01E2}"/>
    <dgm:cxn modelId="{9DF4EC0C-8C78-7641-8AB0-93C21665AA9B}" type="presOf" srcId="{E7FC6A39-52E1-A94B-B8DC-2A6A544CCC6A}" destId="{254B718B-E4CA-054E-A922-09189E21162A}" srcOrd="0" destOrd="0" presId="urn:microsoft.com/office/officeart/2005/8/layout/vProcess5"/>
    <dgm:cxn modelId="{B911BA13-E76F-7E4F-B64F-B76D9B7CC067}" type="presOf" srcId="{E8901660-7A45-5140-B454-4E2D8D5AA827}" destId="{BC5FBAA2-0298-2246-8B0B-C48AEAF19927}" srcOrd="0" destOrd="0" presId="urn:microsoft.com/office/officeart/2005/8/layout/vProcess5"/>
    <dgm:cxn modelId="{BAE729A8-46E4-B84E-9968-3B7FC7D38250}" type="presParOf" srcId="{37038750-B625-5942-B498-3DF48AA3E481}" destId="{56E03F2C-0E06-7A4A-A8EB-218E9FF17455}" srcOrd="0" destOrd="0" presId="urn:microsoft.com/office/officeart/2005/8/layout/vProcess5"/>
    <dgm:cxn modelId="{9879A4ED-FE60-094D-944F-853D93D464CF}" type="presParOf" srcId="{37038750-B625-5942-B498-3DF48AA3E481}" destId="{2D081643-A97E-8045-A04A-A5246EDD4742}" srcOrd="1" destOrd="0" presId="urn:microsoft.com/office/officeart/2005/8/layout/vProcess5"/>
    <dgm:cxn modelId="{9DC5C5C2-651B-BD4E-BEB0-89EF985CBAD7}" type="presParOf" srcId="{37038750-B625-5942-B498-3DF48AA3E481}" destId="{BC5FBAA2-0298-2246-8B0B-C48AEAF19927}" srcOrd="2" destOrd="0" presId="urn:microsoft.com/office/officeart/2005/8/layout/vProcess5"/>
    <dgm:cxn modelId="{236ADBCD-B99D-9C43-9F8D-46073D4B1244}" type="presParOf" srcId="{37038750-B625-5942-B498-3DF48AA3E481}" destId="{9C39314B-7B16-FF42-8A93-06167E077AB1}" srcOrd="3" destOrd="0" presId="urn:microsoft.com/office/officeart/2005/8/layout/vProcess5"/>
    <dgm:cxn modelId="{DB9046B9-A3EE-9748-A689-7B4C1A47FBAA}" type="presParOf" srcId="{37038750-B625-5942-B498-3DF48AA3E481}" destId="{FF555A3E-B462-CE46-ADD7-0A2B96FC095F}" srcOrd="4" destOrd="0" presId="urn:microsoft.com/office/officeart/2005/8/layout/vProcess5"/>
    <dgm:cxn modelId="{39D378F4-7193-574E-951B-5E5D53B11CA7}" type="presParOf" srcId="{37038750-B625-5942-B498-3DF48AA3E481}" destId="{17450B52-5D4C-0148-8E62-5277CDF3A5C7}" srcOrd="5" destOrd="0" presId="urn:microsoft.com/office/officeart/2005/8/layout/vProcess5"/>
    <dgm:cxn modelId="{0BE1BD9F-217D-484B-AECA-9F89AF9AF68A}" type="presParOf" srcId="{37038750-B625-5942-B498-3DF48AA3E481}" destId="{A1A835B4-ED2B-9747-9CA1-E778865DDC3A}" srcOrd="6" destOrd="0" presId="urn:microsoft.com/office/officeart/2005/8/layout/vProcess5"/>
    <dgm:cxn modelId="{08FC6AD0-6FAC-E746-BBEC-CB605C60F680}" type="presParOf" srcId="{37038750-B625-5942-B498-3DF48AA3E481}" destId="{254B718B-E4CA-054E-A922-09189E21162A}" srcOrd="7" destOrd="0" presId="urn:microsoft.com/office/officeart/2005/8/layout/vProcess5"/>
    <dgm:cxn modelId="{9C110B12-2A04-2740-9C78-AF4358B73613}" type="presParOf" srcId="{37038750-B625-5942-B498-3DF48AA3E481}" destId="{506AB1F3-0042-BF44-852E-E236AF7AA5AB}" srcOrd="8" destOrd="0" presId="urn:microsoft.com/office/officeart/2005/8/layout/vProcess5"/>
    <dgm:cxn modelId="{BAF8365A-06C4-CB47-B39F-7C3F41BA1FC8}" type="presParOf" srcId="{37038750-B625-5942-B498-3DF48AA3E481}" destId="{2F830BA8-4BD1-CF44-8145-C1979AD6B59B}" srcOrd="9" destOrd="0" presId="urn:microsoft.com/office/officeart/2005/8/layout/vProcess5"/>
    <dgm:cxn modelId="{CFC3785A-410D-0540-8A85-A2A02118B7CE}" type="presParOf" srcId="{37038750-B625-5942-B498-3DF48AA3E481}" destId="{AF0A0EC7-4D3A-B84D-84B7-44DA7B96F4F2}" srcOrd="10" destOrd="0" presId="urn:microsoft.com/office/officeart/2005/8/layout/vProcess5"/>
    <dgm:cxn modelId="{5697F772-71DD-9642-A5D3-BD783BBD352A}" type="presParOf" srcId="{37038750-B625-5942-B498-3DF48AA3E481}" destId="{D096BC47-187B-6F41-AC73-47BAFFDB553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97292E-1072-914E-A524-434D6CCD021C}"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B274FB7F-8646-4944-BD49-5FB2EDAFDDFB}">
      <dgm:prSet/>
      <dgm:spPr/>
      <dgm:t>
        <a:bodyPr/>
        <a:lstStyle/>
        <a:p>
          <a:pPr rtl="0"/>
          <a:r>
            <a:rPr lang="en-US" dirty="0" smtClean="0"/>
            <a:t>Two design issues arise in implementing interrupt I/O:</a:t>
          </a:r>
          <a:endParaRPr lang="en-US" dirty="0"/>
        </a:p>
      </dgm:t>
    </dgm:pt>
    <dgm:pt modelId="{F1B850DD-8F3D-1A4E-A91A-51CCC55B8C37}" type="parTrans" cxnId="{7149DBB6-2CEE-0948-982C-55C2F38A6920}">
      <dgm:prSet/>
      <dgm:spPr/>
      <dgm:t>
        <a:bodyPr/>
        <a:lstStyle/>
        <a:p>
          <a:endParaRPr lang="en-US"/>
        </a:p>
      </dgm:t>
    </dgm:pt>
    <dgm:pt modelId="{A29CF1BD-FAD1-6848-8016-329B85F8FDCC}" type="sibTrans" cxnId="{7149DBB6-2CEE-0948-982C-55C2F38A6920}">
      <dgm:prSet/>
      <dgm:spPr/>
      <dgm:t>
        <a:bodyPr/>
        <a:lstStyle/>
        <a:p>
          <a:endParaRPr lang="en-US"/>
        </a:p>
      </dgm:t>
    </dgm:pt>
    <dgm:pt modelId="{59A8949A-1615-2743-B144-D9A44E7F06AA}">
      <dgm:prSet/>
      <dgm:spPr/>
      <dgm:t>
        <a:bodyPr/>
        <a:lstStyle/>
        <a:p>
          <a:pPr rtl="0">
            <a:lnSpc>
              <a:spcPct val="90000"/>
            </a:lnSpc>
            <a:spcAft>
              <a:spcPts val="2760"/>
            </a:spcAft>
          </a:pPr>
          <a:r>
            <a:rPr lang="en-US" dirty="0" smtClean="0"/>
            <a:t>Because there will be multiple I/O modules how does the processor determine which device issued the interrupt?</a:t>
          </a:r>
          <a:endParaRPr lang="en-US" dirty="0"/>
        </a:p>
      </dgm:t>
    </dgm:pt>
    <dgm:pt modelId="{4B4FDFF7-2ED7-264B-B7E1-038E0E40AA41}" type="parTrans" cxnId="{015D23C1-A542-434C-8DBC-60086A938CC9}">
      <dgm:prSet/>
      <dgm:spPr/>
      <dgm:t>
        <a:bodyPr/>
        <a:lstStyle/>
        <a:p>
          <a:endParaRPr lang="en-US"/>
        </a:p>
      </dgm:t>
    </dgm:pt>
    <dgm:pt modelId="{FF0F12F6-3B43-4547-B5BD-08E8733A779C}" type="sibTrans" cxnId="{015D23C1-A542-434C-8DBC-60086A938CC9}">
      <dgm:prSet/>
      <dgm:spPr/>
      <dgm:t>
        <a:bodyPr/>
        <a:lstStyle/>
        <a:p>
          <a:endParaRPr lang="en-US"/>
        </a:p>
      </dgm:t>
    </dgm:pt>
    <dgm:pt modelId="{33BD0BC1-9BB7-0C4A-BE61-DCCB0A569CAD}">
      <dgm:prSet/>
      <dgm:spPr/>
      <dgm:t>
        <a:bodyPr/>
        <a:lstStyle/>
        <a:p>
          <a:pPr rtl="0">
            <a:lnSpc>
              <a:spcPct val="90000"/>
            </a:lnSpc>
            <a:spcAft>
              <a:spcPts val="2760"/>
            </a:spcAft>
          </a:pPr>
          <a:r>
            <a:rPr lang="en-US" dirty="0" smtClean="0"/>
            <a:t>If multiple interrupts have occurred how does the processor decide which one to process?</a:t>
          </a:r>
          <a:endParaRPr lang="en-US" dirty="0"/>
        </a:p>
      </dgm:t>
    </dgm:pt>
    <dgm:pt modelId="{2D9E16DC-5EA6-F142-AF18-1AB3F341AD43}" type="parTrans" cxnId="{369812B3-4263-BF43-BCFE-A3E28CC9AC32}">
      <dgm:prSet/>
      <dgm:spPr/>
      <dgm:t>
        <a:bodyPr/>
        <a:lstStyle/>
        <a:p>
          <a:endParaRPr lang="en-US"/>
        </a:p>
      </dgm:t>
    </dgm:pt>
    <dgm:pt modelId="{9AA7AD9E-787F-F14F-96A5-8A8A83580255}" type="sibTrans" cxnId="{369812B3-4263-BF43-BCFE-A3E28CC9AC32}">
      <dgm:prSet/>
      <dgm:spPr/>
      <dgm:t>
        <a:bodyPr/>
        <a:lstStyle/>
        <a:p>
          <a:endParaRPr lang="en-US"/>
        </a:p>
      </dgm:t>
    </dgm:pt>
    <dgm:pt modelId="{C90C425A-3699-C94F-949A-9F2EE7373416}" type="pres">
      <dgm:prSet presAssocID="{8F97292E-1072-914E-A524-434D6CCD021C}" presName="Name0" presStyleCnt="0">
        <dgm:presLayoutVars>
          <dgm:chMax val="7"/>
          <dgm:dir/>
          <dgm:animLvl val="lvl"/>
          <dgm:resizeHandles val="exact"/>
        </dgm:presLayoutVars>
      </dgm:prSet>
      <dgm:spPr/>
      <dgm:t>
        <a:bodyPr/>
        <a:lstStyle/>
        <a:p>
          <a:endParaRPr lang="en-US"/>
        </a:p>
      </dgm:t>
    </dgm:pt>
    <dgm:pt modelId="{879B3CF0-9CAE-B343-B232-5C2465E8FC3E}" type="pres">
      <dgm:prSet presAssocID="{B274FB7F-8646-4944-BD49-5FB2EDAFDDFB}" presName="circle1" presStyleLbl="node1" presStyleIdx="0" presStyleCnt="1"/>
      <dgm:spPr/>
    </dgm:pt>
    <dgm:pt modelId="{B69453AE-0509-B746-BC23-18E5C6616DFB}" type="pres">
      <dgm:prSet presAssocID="{B274FB7F-8646-4944-BD49-5FB2EDAFDDFB}" presName="space" presStyleCnt="0"/>
      <dgm:spPr/>
    </dgm:pt>
    <dgm:pt modelId="{7D7FB7A5-F696-9647-ABB9-D8A22B79B8A6}" type="pres">
      <dgm:prSet presAssocID="{B274FB7F-8646-4944-BD49-5FB2EDAFDDFB}" presName="rect1" presStyleLbl="alignAcc1" presStyleIdx="0" presStyleCnt="1"/>
      <dgm:spPr/>
      <dgm:t>
        <a:bodyPr/>
        <a:lstStyle/>
        <a:p>
          <a:endParaRPr lang="en-US"/>
        </a:p>
      </dgm:t>
    </dgm:pt>
    <dgm:pt modelId="{DD14096B-5856-A049-BA4D-7D776A74C2E4}" type="pres">
      <dgm:prSet presAssocID="{B274FB7F-8646-4944-BD49-5FB2EDAFDDFB}" presName="rect1ParTx" presStyleLbl="alignAcc1" presStyleIdx="0" presStyleCnt="1">
        <dgm:presLayoutVars>
          <dgm:chMax val="1"/>
          <dgm:bulletEnabled val="1"/>
        </dgm:presLayoutVars>
      </dgm:prSet>
      <dgm:spPr/>
      <dgm:t>
        <a:bodyPr/>
        <a:lstStyle/>
        <a:p>
          <a:endParaRPr lang="en-US"/>
        </a:p>
      </dgm:t>
    </dgm:pt>
    <dgm:pt modelId="{AA9AB4DF-3535-8743-AE99-D8593EFA5EEC}" type="pres">
      <dgm:prSet presAssocID="{B274FB7F-8646-4944-BD49-5FB2EDAFDDFB}" presName="rect1ChTx" presStyleLbl="alignAcc1" presStyleIdx="0" presStyleCnt="1">
        <dgm:presLayoutVars>
          <dgm:bulletEnabled val="1"/>
        </dgm:presLayoutVars>
      </dgm:prSet>
      <dgm:spPr/>
      <dgm:t>
        <a:bodyPr/>
        <a:lstStyle/>
        <a:p>
          <a:endParaRPr lang="en-US"/>
        </a:p>
      </dgm:t>
    </dgm:pt>
  </dgm:ptLst>
  <dgm:cxnLst>
    <dgm:cxn modelId="{211769FA-460C-E14A-8C63-ADBC5FA6D677}" type="presOf" srcId="{59A8949A-1615-2743-B144-D9A44E7F06AA}" destId="{AA9AB4DF-3535-8743-AE99-D8593EFA5EEC}" srcOrd="0" destOrd="0" presId="urn:microsoft.com/office/officeart/2005/8/layout/target3"/>
    <dgm:cxn modelId="{80036205-3462-2746-82D6-F92164C7E3FC}" type="presOf" srcId="{B274FB7F-8646-4944-BD49-5FB2EDAFDDFB}" destId="{7D7FB7A5-F696-9647-ABB9-D8A22B79B8A6}" srcOrd="0" destOrd="0" presId="urn:microsoft.com/office/officeart/2005/8/layout/target3"/>
    <dgm:cxn modelId="{CA4D5C82-5E75-614B-9D93-E2CFBE767E7F}" type="presOf" srcId="{B274FB7F-8646-4944-BD49-5FB2EDAFDDFB}" destId="{DD14096B-5856-A049-BA4D-7D776A74C2E4}" srcOrd="1" destOrd="0" presId="urn:microsoft.com/office/officeart/2005/8/layout/target3"/>
    <dgm:cxn modelId="{369812B3-4263-BF43-BCFE-A3E28CC9AC32}" srcId="{B274FB7F-8646-4944-BD49-5FB2EDAFDDFB}" destId="{33BD0BC1-9BB7-0C4A-BE61-DCCB0A569CAD}" srcOrd="1" destOrd="0" parTransId="{2D9E16DC-5EA6-F142-AF18-1AB3F341AD43}" sibTransId="{9AA7AD9E-787F-F14F-96A5-8A8A83580255}"/>
    <dgm:cxn modelId="{7149DBB6-2CEE-0948-982C-55C2F38A6920}" srcId="{8F97292E-1072-914E-A524-434D6CCD021C}" destId="{B274FB7F-8646-4944-BD49-5FB2EDAFDDFB}" srcOrd="0" destOrd="0" parTransId="{F1B850DD-8F3D-1A4E-A91A-51CCC55B8C37}" sibTransId="{A29CF1BD-FAD1-6848-8016-329B85F8FDCC}"/>
    <dgm:cxn modelId="{50CC2C39-32CE-0C4E-BC3F-9027267E7674}" type="presOf" srcId="{8F97292E-1072-914E-A524-434D6CCD021C}" destId="{C90C425A-3699-C94F-949A-9F2EE7373416}" srcOrd="0" destOrd="0" presId="urn:microsoft.com/office/officeart/2005/8/layout/target3"/>
    <dgm:cxn modelId="{015D23C1-A542-434C-8DBC-60086A938CC9}" srcId="{B274FB7F-8646-4944-BD49-5FB2EDAFDDFB}" destId="{59A8949A-1615-2743-B144-D9A44E7F06AA}" srcOrd="0" destOrd="0" parTransId="{4B4FDFF7-2ED7-264B-B7E1-038E0E40AA41}" sibTransId="{FF0F12F6-3B43-4547-B5BD-08E8733A779C}"/>
    <dgm:cxn modelId="{00E9E8C4-1630-8041-92B8-FAED684D5D3B}" type="presOf" srcId="{33BD0BC1-9BB7-0C4A-BE61-DCCB0A569CAD}" destId="{AA9AB4DF-3535-8743-AE99-D8593EFA5EEC}" srcOrd="0" destOrd="1" presId="urn:microsoft.com/office/officeart/2005/8/layout/target3"/>
    <dgm:cxn modelId="{8368D925-5F9E-D64D-A8DD-D2E9B68A1FF1}" type="presParOf" srcId="{C90C425A-3699-C94F-949A-9F2EE7373416}" destId="{879B3CF0-9CAE-B343-B232-5C2465E8FC3E}" srcOrd="0" destOrd="0" presId="urn:microsoft.com/office/officeart/2005/8/layout/target3"/>
    <dgm:cxn modelId="{D7C22E50-7217-B246-BABD-3EF7510840F7}" type="presParOf" srcId="{C90C425A-3699-C94F-949A-9F2EE7373416}" destId="{B69453AE-0509-B746-BC23-18E5C6616DFB}" srcOrd="1" destOrd="0" presId="urn:microsoft.com/office/officeart/2005/8/layout/target3"/>
    <dgm:cxn modelId="{59FC14BF-942F-174E-A941-1435356C9616}" type="presParOf" srcId="{C90C425A-3699-C94F-949A-9F2EE7373416}" destId="{7D7FB7A5-F696-9647-ABB9-D8A22B79B8A6}" srcOrd="2" destOrd="0" presId="urn:microsoft.com/office/officeart/2005/8/layout/target3"/>
    <dgm:cxn modelId="{D9CA91D2-5096-404B-9E14-86E405CB44E6}" type="presParOf" srcId="{C90C425A-3699-C94F-949A-9F2EE7373416}" destId="{DD14096B-5856-A049-BA4D-7D776A74C2E4}" srcOrd="3" destOrd="0" presId="urn:microsoft.com/office/officeart/2005/8/layout/target3"/>
    <dgm:cxn modelId="{29BBB0D7-F25F-A446-8FC0-1CCD3F961E07}" type="presParOf" srcId="{C90C425A-3699-C94F-949A-9F2EE7373416}" destId="{AA9AB4DF-3535-8743-AE99-D8593EFA5EEC}" srcOrd="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A001C9-DE19-B041-932B-76E39135F20C}"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367D28A-4C66-024B-B6E1-02958D7CD478}">
      <dgm:prSet custT="1"/>
      <dgm:spPr/>
      <dgm:t>
        <a:bodyPr/>
        <a:lstStyle/>
        <a:p>
          <a:pPr rtl="0"/>
          <a:r>
            <a:rPr lang="en-US" sz="1800" dirty="0" smtClean="0">
              <a:effectLst>
                <a:outerShdw blurRad="38100" dist="38100" dir="2700000" algn="tl">
                  <a:srgbClr val="000000">
                    <a:alpha val="43137"/>
                  </a:srgbClr>
                </a:outerShdw>
              </a:effectLst>
            </a:rPr>
            <a:t>Data does not pass through and is not stored in DMA chip</a:t>
          </a:r>
          <a:endParaRPr lang="en-US" sz="1800" dirty="0">
            <a:effectLst>
              <a:outerShdw blurRad="38100" dist="38100" dir="2700000" algn="tl">
                <a:srgbClr val="000000">
                  <a:alpha val="43137"/>
                </a:srgbClr>
              </a:outerShdw>
            </a:effectLst>
          </a:endParaRPr>
        </a:p>
      </dgm:t>
    </dgm:pt>
    <dgm:pt modelId="{1BC93BFF-32B6-B84B-A5D8-FF9EC3601871}" type="parTrans" cxnId="{4CDB65D6-35E7-EC42-8CE0-7443D7C15643}">
      <dgm:prSet/>
      <dgm:spPr/>
      <dgm:t>
        <a:bodyPr/>
        <a:lstStyle/>
        <a:p>
          <a:endParaRPr lang="en-US"/>
        </a:p>
      </dgm:t>
    </dgm:pt>
    <dgm:pt modelId="{14BBA213-0DBE-9B4E-9611-685995274D44}" type="sibTrans" cxnId="{4CDB65D6-35E7-EC42-8CE0-7443D7C15643}">
      <dgm:prSet/>
      <dgm:spPr/>
      <dgm:t>
        <a:bodyPr/>
        <a:lstStyle/>
        <a:p>
          <a:endParaRPr lang="en-US"/>
        </a:p>
      </dgm:t>
    </dgm:pt>
    <dgm:pt modelId="{BDB8497E-F68B-CA49-BAF5-0581D51CEA57}">
      <dgm:prSet custT="1"/>
      <dgm:spPr/>
      <dgm:t>
        <a:bodyPr/>
        <a:lstStyle/>
        <a:p>
          <a:pPr rtl="0"/>
          <a:r>
            <a:rPr lang="en-US" sz="1800" dirty="0" smtClean="0">
              <a:solidFill>
                <a:schemeClr val="accent6">
                  <a:lumMod val="60000"/>
                  <a:lumOff val="40000"/>
                </a:schemeClr>
              </a:solidFill>
              <a:effectLst>
                <a:outerShdw blurRad="38100" dist="38100" dir="2700000" algn="tl">
                  <a:srgbClr val="000000">
                    <a:alpha val="43137"/>
                  </a:srgbClr>
                </a:outerShdw>
              </a:effectLst>
            </a:rPr>
            <a:t>DMA only between I/O port and memory</a:t>
          </a:r>
          <a:endParaRPr lang="en-US" sz="1800" dirty="0">
            <a:solidFill>
              <a:schemeClr val="accent6">
                <a:lumMod val="60000"/>
                <a:lumOff val="40000"/>
              </a:schemeClr>
            </a:solidFill>
            <a:effectLst>
              <a:outerShdw blurRad="38100" dist="38100" dir="2700000" algn="tl">
                <a:srgbClr val="000000">
                  <a:alpha val="43137"/>
                </a:srgbClr>
              </a:outerShdw>
            </a:effectLst>
          </a:endParaRPr>
        </a:p>
      </dgm:t>
    </dgm:pt>
    <dgm:pt modelId="{13A2802C-C31E-EA43-AA42-278B00F09303}" type="parTrans" cxnId="{96875F85-AAFC-CD4A-BE74-5A7EF3F9FFAE}">
      <dgm:prSet/>
      <dgm:spPr/>
      <dgm:t>
        <a:bodyPr/>
        <a:lstStyle/>
        <a:p>
          <a:endParaRPr lang="en-US"/>
        </a:p>
      </dgm:t>
    </dgm:pt>
    <dgm:pt modelId="{5CD65B66-80EE-774F-B716-D7064E19C0C8}" type="sibTrans" cxnId="{96875F85-AAFC-CD4A-BE74-5A7EF3F9FFAE}">
      <dgm:prSet/>
      <dgm:spPr/>
      <dgm:t>
        <a:bodyPr/>
        <a:lstStyle/>
        <a:p>
          <a:endParaRPr lang="en-US"/>
        </a:p>
      </dgm:t>
    </dgm:pt>
    <dgm:pt modelId="{9AC34187-1BE6-B642-A006-6FC05779745D}">
      <dgm:prSet custT="1"/>
      <dgm:spPr/>
      <dgm:t>
        <a:bodyPr/>
        <a:lstStyle/>
        <a:p>
          <a:pPr rtl="0"/>
          <a:r>
            <a:rPr lang="en-US" sz="1800" b="1" u="sng" dirty="0" smtClean="0">
              <a:solidFill>
                <a:schemeClr val="bg1"/>
              </a:solidFill>
              <a:effectLst>
                <a:outerShdw blurRad="38100" dist="38100" dir="2700000" algn="tl">
                  <a:srgbClr val="000000">
                    <a:alpha val="43137"/>
                  </a:srgbClr>
                </a:outerShdw>
              </a:effectLst>
            </a:rPr>
            <a:t>Not</a:t>
          </a:r>
          <a:r>
            <a:rPr lang="en-US" sz="1800" dirty="0" smtClean="0">
              <a:solidFill>
                <a:schemeClr val="bg1"/>
              </a:solidFill>
              <a:effectLst>
                <a:outerShdw blurRad="38100" dist="38100" dir="2700000" algn="tl">
                  <a:srgbClr val="000000">
                    <a:alpha val="43137"/>
                  </a:srgbClr>
                </a:outerShdw>
              </a:effectLst>
            </a:rPr>
            <a:t> between two  I/O ports or two memory locations</a:t>
          </a:r>
          <a:endParaRPr lang="en-US" sz="1800" dirty="0">
            <a:solidFill>
              <a:schemeClr val="bg1"/>
            </a:solidFill>
            <a:effectLst>
              <a:outerShdw blurRad="38100" dist="38100" dir="2700000" algn="tl">
                <a:srgbClr val="000000">
                  <a:alpha val="43137"/>
                </a:srgbClr>
              </a:outerShdw>
            </a:effectLst>
          </a:endParaRPr>
        </a:p>
      </dgm:t>
    </dgm:pt>
    <dgm:pt modelId="{D7275835-D384-D94F-8ED9-2F28BAF7B8B5}" type="parTrans" cxnId="{E14FA968-A3C1-A644-8E0D-590F684F890E}">
      <dgm:prSet/>
      <dgm:spPr/>
      <dgm:t>
        <a:bodyPr/>
        <a:lstStyle/>
        <a:p>
          <a:endParaRPr lang="en-US"/>
        </a:p>
      </dgm:t>
    </dgm:pt>
    <dgm:pt modelId="{60484027-9A86-9E46-A8FE-8813379971E1}" type="sibTrans" cxnId="{E14FA968-A3C1-A644-8E0D-590F684F890E}">
      <dgm:prSet/>
      <dgm:spPr/>
      <dgm:t>
        <a:bodyPr/>
        <a:lstStyle/>
        <a:p>
          <a:endParaRPr lang="en-US"/>
        </a:p>
      </dgm:t>
    </dgm:pt>
    <dgm:pt modelId="{FDECE470-97ED-C546-97E9-43CB11258069}">
      <dgm:prSet custT="1"/>
      <dgm:spPr>
        <a:solidFill>
          <a:schemeClr val="accent3"/>
        </a:solidFill>
      </dgm:spPr>
      <dgm:t>
        <a:bodyPr/>
        <a:lstStyle/>
        <a:p>
          <a:pPr rtl="0"/>
          <a:r>
            <a:rPr lang="en-US" sz="1800" dirty="0" smtClean="0">
              <a:solidFill>
                <a:srgbClr val="FFFF00"/>
              </a:solidFill>
              <a:effectLst>
                <a:outerShdw blurRad="38100" dist="38100" dir="2700000" algn="tl">
                  <a:srgbClr val="000000">
                    <a:alpha val="43137"/>
                  </a:srgbClr>
                </a:outerShdw>
              </a:effectLst>
            </a:rPr>
            <a:t>Can do memory to memory via register</a:t>
          </a:r>
          <a:endParaRPr lang="en-US" sz="1800" dirty="0">
            <a:solidFill>
              <a:srgbClr val="FFFF00"/>
            </a:solidFill>
            <a:effectLst>
              <a:outerShdw blurRad="38100" dist="38100" dir="2700000" algn="tl">
                <a:srgbClr val="000000">
                  <a:alpha val="43137"/>
                </a:srgbClr>
              </a:outerShdw>
            </a:effectLst>
          </a:endParaRPr>
        </a:p>
      </dgm:t>
    </dgm:pt>
    <dgm:pt modelId="{180C677E-9AB6-BC4D-8980-021012E5B877}" type="parTrans" cxnId="{E8E0899E-E513-E34F-9C51-07A48B5E98BE}">
      <dgm:prSet/>
      <dgm:spPr/>
      <dgm:t>
        <a:bodyPr/>
        <a:lstStyle/>
        <a:p>
          <a:endParaRPr lang="en-US"/>
        </a:p>
      </dgm:t>
    </dgm:pt>
    <dgm:pt modelId="{7680942F-C434-0441-AA9C-06D565190E91}" type="sibTrans" cxnId="{E8E0899E-E513-E34F-9C51-07A48B5E98BE}">
      <dgm:prSet/>
      <dgm:spPr/>
      <dgm:t>
        <a:bodyPr/>
        <a:lstStyle/>
        <a:p>
          <a:endParaRPr lang="en-US"/>
        </a:p>
      </dgm:t>
    </dgm:pt>
    <dgm:pt modelId="{E1B83C30-D04D-644D-8829-E0F6B9B16503}">
      <dgm:prSet custT="1"/>
      <dgm:spPr>
        <a:solidFill>
          <a:schemeClr val="accent4"/>
        </a:solidFill>
      </dgm:spPr>
      <dgm:t>
        <a:bodyPr/>
        <a:lstStyle/>
        <a:p>
          <a:pPr rtl="0"/>
          <a:r>
            <a:rPr lang="en-US" sz="1800" dirty="0" smtClean="0">
              <a:effectLst>
                <a:outerShdw blurRad="38100" dist="38100" dir="2700000" algn="tl">
                  <a:srgbClr val="000000">
                    <a:alpha val="43137"/>
                  </a:srgbClr>
                </a:outerShdw>
              </a:effectLst>
            </a:rPr>
            <a:t>8237 contains four DMA channels</a:t>
          </a:r>
          <a:endParaRPr lang="en-US" sz="1800" dirty="0">
            <a:effectLst>
              <a:outerShdw blurRad="38100" dist="38100" dir="2700000" algn="tl">
                <a:srgbClr val="000000">
                  <a:alpha val="43137"/>
                </a:srgbClr>
              </a:outerShdw>
            </a:effectLst>
          </a:endParaRPr>
        </a:p>
      </dgm:t>
    </dgm:pt>
    <dgm:pt modelId="{28C1DA41-74B9-9448-B0F7-5BC0C03F1B15}" type="parTrans" cxnId="{D37A3A6E-5901-C942-B01E-5AE62AACA5DB}">
      <dgm:prSet/>
      <dgm:spPr/>
      <dgm:t>
        <a:bodyPr/>
        <a:lstStyle/>
        <a:p>
          <a:endParaRPr lang="en-US"/>
        </a:p>
      </dgm:t>
    </dgm:pt>
    <dgm:pt modelId="{466EF119-457D-6642-8470-2A064390DF18}" type="sibTrans" cxnId="{D37A3A6E-5901-C942-B01E-5AE62AACA5DB}">
      <dgm:prSet/>
      <dgm:spPr/>
      <dgm:t>
        <a:bodyPr/>
        <a:lstStyle/>
        <a:p>
          <a:endParaRPr lang="en-US"/>
        </a:p>
      </dgm:t>
    </dgm:pt>
    <dgm:pt modelId="{A8707185-9219-4C4E-8B17-2A461B826A39}">
      <dgm:prSet custT="1"/>
      <dgm:spPr>
        <a:solidFill>
          <a:schemeClr val="accent4"/>
        </a:solidFill>
      </dgm:spPr>
      <dgm:t>
        <a:bodyPr/>
        <a:lstStyle/>
        <a:p>
          <a:pPr rtl="0"/>
          <a:r>
            <a:rPr lang="en-US" sz="1800" dirty="0" smtClean="0">
              <a:effectLst>
                <a:outerShdw blurRad="38100" dist="38100" dir="2700000" algn="tl">
                  <a:srgbClr val="000000">
                    <a:alpha val="43137"/>
                  </a:srgbClr>
                </a:outerShdw>
              </a:effectLst>
            </a:rPr>
            <a:t>Programmed independently</a:t>
          </a:r>
          <a:endParaRPr lang="en-US" sz="1800" dirty="0">
            <a:effectLst>
              <a:outerShdw blurRad="38100" dist="38100" dir="2700000" algn="tl">
                <a:srgbClr val="000000">
                  <a:alpha val="43137"/>
                </a:srgbClr>
              </a:outerShdw>
            </a:effectLst>
          </a:endParaRPr>
        </a:p>
      </dgm:t>
    </dgm:pt>
    <dgm:pt modelId="{6FF5374B-5415-A240-9BDB-AFDDDA8C75FC}" type="parTrans" cxnId="{B0EA0C51-EF81-854B-A6AE-AF7EE15AF77A}">
      <dgm:prSet/>
      <dgm:spPr/>
      <dgm:t>
        <a:bodyPr/>
        <a:lstStyle/>
        <a:p>
          <a:endParaRPr lang="en-US"/>
        </a:p>
      </dgm:t>
    </dgm:pt>
    <dgm:pt modelId="{B1C59BAF-4BE2-4141-830C-2D41ED559A8B}" type="sibTrans" cxnId="{B0EA0C51-EF81-854B-A6AE-AF7EE15AF77A}">
      <dgm:prSet/>
      <dgm:spPr/>
      <dgm:t>
        <a:bodyPr/>
        <a:lstStyle/>
        <a:p>
          <a:endParaRPr lang="en-US"/>
        </a:p>
      </dgm:t>
    </dgm:pt>
    <dgm:pt modelId="{31E1B216-2459-3E40-AFEA-BDBD2E88AB6E}">
      <dgm:prSet custT="1"/>
      <dgm:spPr>
        <a:solidFill>
          <a:schemeClr val="accent4"/>
        </a:solidFill>
      </dgm:spPr>
      <dgm:t>
        <a:bodyPr/>
        <a:lstStyle/>
        <a:p>
          <a:pPr rtl="0"/>
          <a:r>
            <a:rPr lang="en-US" sz="1800" dirty="0" smtClean="0">
              <a:effectLst>
                <a:outerShdw blurRad="38100" dist="38100" dir="2700000" algn="tl">
                  <a:srgbClr val="000000">
                    <a:alpha val="43137"/>
                  </a:srgbClr>
                </a:outerShdw>
              </a:effectLst>
            </a:rPr>
            <a:t>Any one active </a:t>
          </a:r>
          <a:endParaRPr lang="en-US" sz="1800" dirty="0">
            <a:effectLst>
              <a:outerShdw blurRad="38100" dist="38100" dir="2700000" algn="tl">
                <a:srgbClr val="000000">
                  <a:alpha val="43137"/>
                </a:srgbClr>
              </a:outerShdw>
            </a:effectLst>
          </a:endParaRPr>
        </a:p>
      </dgm:t>
    </dgm:pt>
    <dgm:pt modelId="{251BC83A-1D6A-F149-A844-7D4E273B5282}" type="parTrans" cxnId="{A84A4E05-2C45-E449-A4ED-FE2F0106CF90}">
      <dgm:prSet/>
      <dgm:spPr/>
      <dgm:t>
        <a:bodyPr/>
        <a:lstStyle/>
        <a:p>
          <a:endParaRPr lang="en-US"/>
        </a:p>
      </dgm:t>
    </dgm:pt>
    <dgm:pt modelId="{5CDD334A-EF97-B643-A73E-D97D50BEF569}" type="sibTrans" cxnId="{A84A4E05-2C45-E449-A4ED-FE2F0106CF90}">
      <dgm:prSet/>
      <dgm:spPr/>
      <dgm:t>
        <a:bodyPr/>
        <a:lstStyle/>
        <a:p>
          <a:endParaRPr lang="en-US"/>
        </a:p>
      </dgm:t>
    </dgm:pt>
    <dgm:pt modelId="{A3831DDF-A59E-1143-ADC4-742352CB528D}">
      <dgm:prSet custT="1"/>
      <dgm:spPr>
        <a:solidFill>
          <a:schemeClr val="accent4"/>
        </a:solidFill>
      </dgm:spPr>
      <dgm:t>
        <a:bodyPr/>
        <a:lstStyle/>
        <a:p>
          <a:pPr rtl="0"/>
          <a:r>
            <a:rPr lang="en-US" sz="1800" dirty="0" smtClean="0">
              <a:effectLst>
                <a:outerShdw blurRad="38100" dist="38100" dir="2700000" algn="tl">
                  <a:srgbClr val="000000">
                    <a:alpha val="43137"/>
                  </a:srgbClr>
                </a:outerShdw>
              </a:effectLst>
            </a:rPr>
            <a:t>Numbered 0, 1, 2, and 3</a:t>
          </a:r>
          <a:endParaRPr lang="en-US" sz="1800" dirty="0">
            <a:effectLst>
              <a:outerShdw blurRad="38100" dist="38100" dir="2700000" algn="tl">
                <a:srgbClr val="000000">
                  <a:alpha val="43137"/>
                </a:srgbClr>
              </a:outerShdw>
            </a:effectLst>
          </a:endParaRPr>
        </a:p>
      </dgm:t>
    </dgm:pt>
    <dgm:pt modelId="{88AD7341-A174-344C-9B78-D244258414A0}" type="parTrans" cxnId="{FCE13C4D-BB68-6C44-BF65-4880ECB8F5D7}">
      <dgm:prSet/>
      <dgm:spPr/>
      <dgm:t>
        <a:bodyPr/>
        <a:lstStyle/>
        <a:p>
          <a:endParaRPr lang="en-US"/>
        </a:p>
      </dgm:t>
    </dgm:pt>
    <dgm:pt modelId="{044F73E6-27C2-3A49-BB6D-9E5A2D8CFC15}" type="sibTrans" cxnId="{FCE13C4D-BB68-6C44-BF65-4880ECB8F5D7}">
      <dgm:prSet/>
      <dgm:spPr/>
      <dgm:t>
        <a:bodyPr/>
        <a:lstStyle/>
        <a:p>
          <a:endParaRPr lang="en-US"/>
        </a:p>
      </dgm:t>
    </dgm:pt>
    <dgm:pt modelId="{23087117-5A21-154E-9A37-B34D90AF0942}" type="pres">
      <dgm:prSet presAssocID="{F7A001C9-DE19-B041-932B-76E39135F20C}" presName="Name0" presStyleCnt="0">
        <dgm:presLayoutVars>
          <dgm:dir/>
          <dgm:resizeHandles val="exact"/>
        </dgm:presLayoutVars>
      </dgm:prSet>
      <dgm:spPr/>
      <dgm:t>
        <a:bodyPr/>
        <a:lstStyle/>
        <a:p>
          <a:endParaRPr lang="en-US"/>
        </a:p>
      </dgm:t>
    </dgm:pt>
    <dgm:pt modelId="{33DF43F4-1293-5E48-A798-95702836730C}" type="pres">
      <dgm:prSet presAssocID="{F367D28A-4C66-024B-B6E1-02958D7CD478}" presName="node" presStyleLbl="node1" presStyleIdx="0" presStyleCnt="3">
        <dgm:presLayoutVars>
          <dgm:bulletEnabled val="1"/>
        </dgm:presLayoutVars>
      </dgm:prSet>
      <dgm:spPr/>
      <dgm:t>
        <a:bodyPr/>
        <a:lstStyle/>
        <a:p>
          <a:endParaRPr lang="en-US"/>
        </a:p>
      </dgm:t>
    </dgm:pt>
    <dgm:pt modelId="{ACFFB67F-F1A3-0E42-9238-42928D1CC534}" type="pres">
      <dgm:prSet presAssocID="{14BBA213-0DBE-9B4E-9611-685995274D44}" presName="sibTrans" presStyleCnt="0"/>
      <dgm:spPr/>
    </dgm:pt>
    <dgm:pt modelId="{6D0923C6-1336-6F4B-9F6C-8E245F0B16C9}" type="pres">
      <dgm:prSet presAssocID="{FDECE470-97ED-C546-97E9-43CB11258069}" presName="node" presStyleLbl="node1" presStyleIdx="1" presStyleCnt="3">
        <dgm:presLayoutVars>
          <dgm:bulletEnabled val="1"/>
        </dgm:presLayoutVars>
      </dgm:prSet>
      <dgm:spPr/>
      <dgm:t>
        <a:bodyPr/>
        <a:lstStyle/>
        <a:p>
          <a:endParaRPr lang="en-US"/>
        </a:p>
      </dgm:t>
    </dgm:pt>
    <dgm:pt modelId="{22BE6CC4-4619-5B42-971C-BAF662408C51}" type="pres">
      <dgm:prSet presAssocID="{7680942F-C434-0441-AA9C-06D565190E91}" presName="sibTrans" presStyleCnt="0"/>
      <dgm:spPr/>
    </dgm:pt>
    <dgm:pt modelId="{FF455D29-5FA7-7146-82AE-A75510D47359}" type="pres">
      <dgm:prSet presAssocID="{E1B83C30-D04D-644D-8829-E0F6B9B16503}" presName="node" presStyleLbl="node1" presStyleIdx="2" presStyleCnt="3">
        <dgm:presLayoutVars>
          <dgm:bulletEnabled val="1"/>
        </dgm:presLayoutVars>
      </dgm:prSet>
      <dgm:spPr/>
      <dgm:t>
        <a:bodyPr/>
        <a:lstStyle/>
        <a:p>
          <a:endParaRPr lang="en-US"/>
        </a:p>
      </dgm:t>
    </dgm:pt>
  </dgm:ptLst>
  <dgm:cxnLst>
    <dgm:cxn modelId="{FCE13C4D-BB68-6C44-BF65-4880ECB8F5D7}" srcId="{E1B83C30-D04D-644D-8829-E0F6B9B16503}" destId="{A3831DDF-A59E-1143-ADC4-742352CB528D}" srcOrd="2" destOrd="0" parTransId="{88AD7341-A174-344C-9B78-D244258414A0}" sibTransId="{044F73E6-27C2-3A49-BB6D-9E5A2D8CFC15}"/>
    <dgm:cxn modelId="{E14FA968-A3C1-A644-8E0D-590F684F890E}" srcId="{F367D28A-4C66-024B-B6E1-02958D7CD478}" destId="{9AC34187-1BE6-B642-A006-6FC05779745D}" srcOrd="1" destOrd="0" parTransId="{D7275835-D384-D94F-8ED9-2F28BAF7B8B5}" sibTransId="{60484027-9A86-9E46-A8FE-8813379971E1}"/>
    <dgm:cxn modelId="{0F15DCB2-ED73-6540-8E3C-AD67C37068C4}" type="presOf" srcId="{A3831DDF-A59E-1143-ADC4-742352CB528D}" destId="{FF455D29-5FA7-7146-82AE-A75510D47359}" srcOrd="0" destOrd="3" presId="urn:microsoft.com/office/officeart/2005/8/layout/hList6"/>
    <dgm:cxn modelId="{A84A4E05-2C45-E449-A4ED-FE2F0106CF90}" srcId="{E1B83C30-D04D-644D-8829-E0F6B9B16503}" destId="{31E1B216-2459-3E40-AFEA-BDBD2E88AB6E}" srcOrd="1" destOrd="0" parTransId="{251BC83A-1D6A-F149-A844-7D4E273B5282}" sibTransId="{5CDD334A-EF97-B643-A73E-D97D50BEF569}"/>
    <dgm:cxn modelId="{D4479C61-6AE0-EC4D-96F0-ECA3EF252CEA}" type="presOf" srcId="{F7A001C9-DE19-B041-932B-76E39135F20C}" destId="{23087117-5A21-154E-9A37-B34D90AF0942}" srcOrd="0" destOrd="0" presId="urn:microsoft.com/office/officeart/2005/8/layout/hList6"/>
    <dgm:cxn modelId="{96875F85-AAFC-CD4A-BE74-5A7EF3F9FFAE}" srcId="{F367D28A-4C66-024B-B6E1-02958D7CD478}" destId="{BDB8497E-F68B-CA49-BAF5-0581D51CEA57}" srcOrd="0" destOrd="0" parTransId="{13A2802C-C31E-EA43-AA42-278B00F09303}" sibTransId="{5CD65B66-80EE-774F-B716-D7064E19C0C8}"/>
    <dgm:cxn modelId="{F08E9B80-39B9-6D41-94AD-02080EE98735}" type="presOf" srcId="{FDECE470-97ED-C546-97E9-43CB11258069}" destId="{6D0923C6-1336-6F4B-9F6C-8E245F0B16C9}" srcOrd="0" destOrd="0" presId="urn:microsoft.com/office/officeart/2005/8/layout/hList6"/>
    <dgm:cxn modelId="{3FEFC3A7-5AFD-D546-A506-92500D3771EA}" type="presOf" srcId="{BDB8497E-F68B-CA49-BAF5-0581D51CEA57}" destId="{33DF43F4-1293-5E48-A798-95702836730C}" srcOrd="0" destOrd="1" presId="urn:microsoft.com/office/officeart/2005/8/layout/hList6"/>
    <dgm:cxn modelId="{B0EA0C51-EF81-854B-A6AE-AF7EE15AF77A}" srcId="{E1B83C30-D04D-644D-8829-E0F6B9B16503}" destId="{A8707185-9219-4C4E-8B17-2A461B826A39}" srcOrd="0" destOrd="0" parTransId="{6FF5374B-5415-A240-9BDB-AFDDDA8C75FC}" sibTransId="{B1C59BAF-4BE2-4141-830C-2D41ED559A8B}"/>
    <dgm:cxn modelId="{8F3165B1-05CB-1342-8BDD-9901473C4E60}" type="presOf" srcId="{31E1B216-2459-3E40-AFEA-BDBD2E88AB6E}" destId="{FF455D29-5FA7-7146-82AE-A75510D47359}" srcOrd="0" destOrd="2" presId="urn:microsoft.com/office/officeart/2005/8/layout/hList6"/>
    <dgm:cxn modelId="{4CDB65D6-35E7-EC42-8CE0-7443D7C15643}" srcId="{F7A001C9-DE19-B041-932B-76E39135F20C}" destId="{F367D28A-4C66-024B-B6E1-02958D7CD478}" srcOrd="0" destOrd="0" parTransId="{1BC93BFF-32B6-B84B-A5D8-FF9EC3601871}" sibTransId="{14BBA213-0DBE-9B4E-9611-685995274D44}"/>
    <dgm:cxn modelId="{CFF84100-EF93-574A-A89C-53C2B67A5C9C}" type="presOf" srcId="{9AC34187-1BE6-B642-A006-6FC05779745D}" destId="{33DF43F4-1293-5E48-A798-95702836730C}" srcOrd="0" destOrd="2" presId="urn:microsoft.com/office/officeart/2005/8/layout/hList6"/>
    <dgm:cxn modelId="{0E48F04A-E6C4-4248-8855-35B97ED74C41}" type="presOf" srcId="{E1B83C30-D04D-644D-8829-E0F6B9B16503}" destId="{FF455D29-5FA7-7146-82AE-A75510D47359}" srcOrd="0" destOrd="0" presId="urn:microsoft.com/office/officeart/2005/8/layout/hList6"/>
    <dgm:cxn modelId="{5E01E199-C918-8542-A749-347B8D704FA9}" type="presOf" srcId="{F367D28A-4C66-024B-B6E1-02958D7CD478}" destId="{33DF43F4-1293-5E48-A798-95702836730C}" srcOrd="0" destOrd="0" presId="urn:microsoft.com/office/officeart/2005/8/layout/hList6"/>
    <dgm:cxn modelId="{6F4122FF-055D-0046-B708-C22D9E4A455B}" type="presOf" srcId="{A8707185-9219-4C4E-8B17-2A461B826A39}" destId="{FF455D29-5FA7-7146-82AE-A75510D47359}" srcOrd="0" destOrd="1" presId="urn:microsoft.com/office/officeart/2005/8/layout/hList6"/>
    <dgm:cxn modelId="{D37A3A6E-5901-C942-B01E-5AE62AACA5DB}" srcId="{F7A001C9-DE19-B041-932B-76E39135F20C}" destId="{E1B83C30-D04D-644D-8829-E0F6B9B16503}" srcOrd="2" destOrd="0" parTransId="{28C1DA41-74B9-9448-B0F7-5BC0C03F1B15}" sibTransId="{466EF119-457D-6642-8470-2A064390DF18}"/>
    <dgm:cxn modelId="{E8E0899E-E513-E34F-9C51-07A48B5E98BE}" srcId="{F7A001C9-DE19-B041-932B-76E39135F20C}" destId="{FDECE470-97ED-C546-97E9-43CB11258069}" srcOrd="1" destOrd="0" parTransId="{180C677E-9AB6-BC4D-8980-021012E5B877}" sibTransId="{7680942F-C434-0441-AA9C-06D565190E91}"/>
    <dgm:cxn modelId="{04B1B715-8969-A544-BF88-611F85068F79}" type="presParOf" srcId="{23087117-5A21-154E-9A37-B34D90AF0942}" destId="{33DF43F4-1293-5E48-A798-95702836730C}" srcOrd="0" destOrd="0" presId="urn:microsoft.com/office/officeart/2005/8/layout/hList6"/>
    <dgm:cxn modelId="{0F2DFA11-C917-834D-B96C-71074BEF634D}" type="presParOf" srcId="{23087117-5A21-154E-9A37-B34D90AF0942}" destId="{ACFFB67F-F1A3-0E42-9238-42928D1CC534}" srcOrd="1" destOrd="0" presId="urn:microsoft.com/office/officeart/2005/8/layout/hList6"/>
    <dgm:cxn modelId="{F94A680A-C9FA-1047-A497-E73CA739995B}" type="presParOf" srcId="{23087117-5A21-154E-9A37-B34D90AF0942}" destId="{6D0923C6-1336-6F4B-9F6C-8E245F0B16C9}" srcOrd="2" destOrd="0" presId="urn:microsoft.com/office/officeart/2005/8/layout/hList6"/>
    <dgm:cxn modelId="{8043510F-CB6E-5341-9C3C-AB917797603F}" type="presParOf" srcId="{23087117-5A21-154E-9A37-B34D90AF0942}" destId="{22BE6CC4-4619-5B42-971C-BAF662408C51}" srcOrd="3" destOrd="0" presId="urn:microsoft.com/office/officeart/2005/8/layout/hList6"/>
    <dgm:cxn modelId="{ACB1D679-DEF6-5F48-B90C-6C2327709058}" type="presParOf" srcId="{23087117-5A21-154E-9A37-B34D90AF0942}" destId="{FF455D29-5FA7-7146-82AE-A75510D47359}"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BB3BD-9417-C144-8866-470563478A06}">
      <dsp:nvSpPr>
        <dsp:cNvPr id="0" name=""/>
        <dsp:cNvSpPr/>
      </dsp:nvSpPr>
      <dsp:spPr>
        <a:xfrm>
          <a:off x="3285905" y="2765102"/>
          <a:ext cx="1672106" cy="167210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The major functions for an I/O module fall into the following categories:</a:t>
          </a:r>
          <a:endParaRPr lang="en-US" sz="1400" kern="1200" dirty="0">
            <a:effectLst>
              <a:outerShdw blurRad="38100" dist="38100" dir="2700000" algn="tl">
                <a:srgbClr val="000000">
                  <a:alpha val="43137"/>
                </a:srgbClr>
              </a:outerShdw>
            </a:effectLst>
          </a:endParaRPr>
        </a:p>
      </dsp:txBody>
      <dsp:txXfrm>
        <a:off x="3530779" y="3009976"/>
        <a:ext cx="1182358" cy="1182358"/>
      </dsp:txXfrm>
    </dsp:sp>
    <dsp:sp modelId="{EB81A967-8A88-1541-8470-70988EBE4A74}">
      <dsp:nvSpPr>
        <dsp:cNvPr id="0" name=""/>
        <dsp:cNvSpPr/>
      </dsp:nvSpPr>
      <dsp:spPr>
        <a:xfrm rot="16200000">
          <a:off x="3944487" y="2155761"/>
          <a:ext cx="354942" cy="569071"/>
        </a:xfrm>
        <a:prstGeom prst="rightArrow">
          <a:avLst>
            <a:gd name="adj1" fmla="val 60000"/>
            <a:gd name="adj2" fmla="val 5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3997729" y="2322817"/>
        <a:ext cx="248459" cy="341443"/>
      </dsp:txXfrm>
    </dsp:sp>
    <dsp:sp modelId="{7DF0255A-C2A1-774F-93CC-0FC6D40DDF43}">
      <dsp:nvSpPr>
        <dsp:cNvPr id="0" name=""/>
        <dsp:cNvSpPr/>
      </dsp:nvSpPr>
      <dsp:spPr>
        <a:xfrm>
          <a:off x="3076892" y="5267"/>
          <a:ext cx="2090132" cy="2090132"/>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l" defTabSz="800100" rtl="0">
            <a:lnSpc>
              <a:spcPct val="90000"/>
            </a:lnSpc>
            <a:spcBef>
              <a:spcPct val="0"/>
            </a:spcBef>
            <a:spcAft>
              <a:spcPct val="35000"/>
            </a:spcAft>
          </a:pPr>
          <a:r>
            <a:rPr lang="en-US" sz="1800" u="sng" kern="1200" dirty="0" smtClean="0">
              <a:effectLst>
                <a:outerShdw blurRad="38100" dist="38100" dir="2700000" algn="tl">
                  <a:srgbClr val="000000">
                    <a:alpha val="43137"/>
                  </a:srgbClr>
                </a:outerShdw>
              </a:effectLst>
            </a:rPr>
            <a:t>Control and timing</a:t>
          </a:r>
          <a:endParaRPr lang="en-US" sz="1800" u="sng" kern="1200" dirty="0">
            <a:effectLst>
              <a:outerShdw blurRad="38100" dist="38100" dir="2700000" algn="tl">
                <a:srgbClr val="000000">
                  <a:alpha val="43137"/>
                </a:srgbClr>
              </a:outerShdw>
            </a:effectLst>
          </a:endParaRPr>
        </a:p>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Coordinates the flow of traffic between internal resources and external devices</a:t>
          </a:r>
          <a:endParaRPr lang="en-US" sz="1200" kern="1200" dirty="0">
            <a:effectLst>
              <a:outerShdw blurRad="38100" dist="38100" dir="2700000" algn="tl">
                <a:srgbClr val="000000">
                  <a:alpha val="43137"/>
                </a:srgbClr>
              </a:outerShdw>
            </a:effectLst>
          </a:endParaRPr>
        </a:p>
      </dsp:txBody>
      <dsp:txXfrm>
        <a:off x="3382985" y="311360"/>
        <a:ext cx="1477946" cy="1477946"/>
      </dsp:txXfrm>
    </dsp:sp>
    <dsp:sp modelId="{10C45450-1DB7-2C40-8F90-593558B98918}">
      <dsp:nvSpPr>
        <dsp:cNvPr id="0" name=""/>
        <dsp:cNvSpPr/>
      </dsp:nvSpPr>
      <dsp:spPr>
        <a:xfrm rot="20520000">
          <a:off x="5048530" y="2957894"/>
          <a:ext cx="354942" cy="569071"/>
        </a:xfrm>
        <a:prstGeom prst="rightArrow">
          <a:avLst>
            <a:gd name="adj1" fmla="val 60000"/>
            <a:gd name="adj2" fmla="val 5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5051136" y="3088161"/>
        <a:ext cx="248459" cy="341443"/>
      </dsp:txXfrm>
    </dsp:sp>
    <dsp:sp modelId="{23757437-5C67-414C-BF4A-4E9F514AE697}">
      <dsp:nvSpPr>
        <dsp:cNvPr id="0" name=""/>
        <dsp:cNvSpPr/>
      </dsp:nvSpPr>
      <dsp:spPr>
        <a:xfrm>
          <a:off x="5502868" y="1767842"/>
          <a:ext cx="2090132" cy="2090132"/>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l" defTabSz="711200" rtl="0">
            <a:lnSpc>
              <a:spcPct val="90000"/>
            </a:lnSpc>
            <a:spcBef>
              <a:spcPct val="0"/>
            </a:spcBef>
            <a:spcAft>
              <a:spcPct val="35000"/>
            </a:spcAft>
          </a:pPr>
          <a:r>
            <a:rPr lang="en-US" sz="1600" u="sng" kern="1200" dirty="0" smtClean="0">
              <a:effectLst>
                <a:outerShdw blurRad="38100" dist="38100" dir="2700000" algn="tl">
                  <a:srgbClr val="000000">
                    <a:alpha val="43137"/>
                  </a:srgbClr>
                </a:outerShdw>
              </a:effectLst>
            </a:rPr>
            <a:t>Processor communication</a:t>
          </a:r>
          <a:endParaRPr lang="en-US" sz="1600" u="sng" kern="1200" dirty="0">
            <a:effectLst>
              <a:outerShdw blurRad="38100" dist="38100" dir="2700000" algn="tl">
                <a:srgbClr val="000000">
                  <a:alpha val="43137"/>
                </a:srgbClr>
              </a:outerShdw>
            </a:effectLst>
          </a:endParaRPr>
        </a:p>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Involves command decoding, data, status reporting, address recognition</a:t>
          </a:r>
          <a:endParaRPr lang="en-US" sz="1200" kern="1200" dirty="0">
            <a:effectLst>
              <a:outerShdw blurRad="38100" dist="38100" dir="2700000" algn="tl">
                <a:srgbClr val="000000">
                  <a:alpha val="43137"/>
                </a:srgbClr>
              </a:outerShdw>
            </a:effectLst>
          </a:endParaRPr>
        </a:p>
      </dsp:txBody>
      <dsp:txXfrm>
        <a:off x="5808961" y="2073935"/>
        <a:ext cx="1477946" cy="1477946"/>
      </dsp:txXfrm>
    </dsp:sp>
    <dsp:sp modelId="{59796729-757C-754C-8669-47C828C6DED7}">
      <dsp:nvSpPr>
        <dsp:cNvPr id="0" name=""/>
        <dsp:cNvSpPr/>
      </dsp:nvSpPr>
      <dsp:spPr>
        <a:xfrm rot="3240000">
          <a:off x="4626823" y="4255774"/>
          <a:ext cx="354942" cy="569071"/>
        </a:xfrm>
        <a:prstGeom prst="rightArrow">
          <a:avLst>
            <a:gd name="adj1" fmla="val 60000"/>
            <a:gd name="adj2" fmla="val 5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4648770" y="4326515"/>
        <a:ext cx="248459" cy="341443"/>
      </dsp:txXfrm>
    </dsp:sp>
    <dsp:sp modelId="{1B6B7D15-7666-6F40-BF28-ABC4D28D073C}">
      <dsp:nvSpPr>
        <dsp:cNvPr id="0" name=""/>
        <dsp:cNvSpPr/>
      </dsp:nvSpPr>
      <dsp:spPr>
        <a:xfrm>
          <a:off x="4576227" y="4619747"/>
          <a:ext cx="2090132" cy="2090132"/>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l" defTabSz="711200" rtl="0">
            <a:lnSpc>
              <a:spcPct val="90000"/>
            </a:lnSpc>
            <a:spcBef>
              <a:spcPct val="0"/>
            </a:spcBef>
            <a:spcAft>
              <a:spcPct val="35000"/>
            </a:spcAft>
          </a:pPr>
          <a:r>
            <a:rPr lang="en-US" sz="1600" u="sng" kern="1200" dirty="0" smtClean="0">
              <a:effectLst>
                <a:outerShdw blurRad="38100" dist="38100" dir="2700000" algn="tl">
                  <a:srgbClr val="000000">
                    <a:alpha val="43137"/>
                  </a:srgbClr>
                </a:outerShdw>
              </a:effectLst>
            </a:rPr>
            <a:t>Device communication</a:t>
          </a:r>
          <a:endParaRPr lang="en-US" sz="1600" u="sng" kern="1200" dirty="0">
            <a:effectLst>
              <a:outerShdw blurRad="38100" dist="38100" dir="2700000" algn="tl">
                <a:srgbClr val="000000">
                  <a:alpha val="43137"/>
                </a:srgbClr>
              </a:outerShdw>
            </a:effectLst>
          </a:endParaRPr>
        </a:p>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Involves commands, status information, and data</a:t>
          </a:r>
          <a:endParaRPr lang="en-US" sz="1200" kern="1200" dirty="0">
            <a:effectLst>
              <a:outerShdw blurRad="38100" dist="38100" dir="2700000" algn="tl">
                <a:srgbClr val="000000">
                  <a:alpha val="43137"/>
                </a:srgbClr>
              </a:outerShdw>
            </a:effectLst>
          </a:endParaRPr>
        </a:p>
      </dsp:txBody>
      <dsp:txXfrm>
        <a:off x="4882320" y="4925840"/>
        <a:ext cx="1477946" cy="1477946"/>
      </dsp:txXfrm>
    </dsp:sp>
    <dsp:sp modelId="{932EAC72-88DF-A14B-B7F4-DF7C92546515}">
      <dsp:nvSpPr>
        <dsp:cNvPr id="0" name=""/>
        <dsp:cNvSpPr/>
      </dsp:nvSpPr>
      <dsp:spPr>
        <a:xfrm rot="7598383">
          <a:off x="3273022" y="4233137"/>
          <a:ext cx="334568" cy="569071"/>
        </a:xfrm>
        <a:prstGeom prst="rightArrow">
          <a:avLst>
            <a:gd name="adj1" fmla="val 60000"/>
            <a:gd name="adj2" fmla="val 5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10800000">
        <a:off x="3353156" y="4306682"/>
        <a:ext cx="234198" cy="341443"/>
      </dsp:txXfrm>
    </dsp:sp>
    <dsp:sp modelId="{B368052D-1B88-EA47-9490-14788101781F}">
      <dsp:nvSpPr>
        <dsp:cNvPr id="0" name=""/>
        <dsp:cNvSpPr/>
      </dsp:nvSpPr>
      <dsp:spPr>
        <a:xfrm>
          <a:off x="1577550" y="4572033"/>
          <a:ext cx="2090132" cy="2090132"/>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l" defTabSz="711200" rtl="0">
            <a:lnSpc>
              <a:spcPct val="90000"/>
            </a:lnSpc>
            <a:spcBef>
              <a:spcPct val="0"/>
            </a:spcBef>
            <a:spcAft>
              <a:spcPct val="35000"/>
            </a:spcAft>
          </a:pPr>
          <a:r>
            <a:rPr lang="en-US" sz="1600" u="sng" kern="1200" dirty="0" smtClean="0">
              <a:effectLst>
                <a:outerShdw blurRad="38100" dist="38100" dir="2700000" algn="tl">
                  <a:srgbClr val="000000">
                    <a:alpha val="43137"/>
                  </a:srgbClr>
                </a:outerShdw>
              </a:effectLst>
            </a:rPr>
            <a:t>Data buffering</a:t>
          </a:r>
          <a:endParaRPr lang="en-US" sz="1600" u="sng" kern="1200" dirty="0">
            <a:effectLst>
              <a:outerShdw blurRad="38100" dist="38100" dir="2700000" algn="tl">
                <a:srgbClr val="000000">
                  <a:alpha val="43137"/>
                </a:srgbClr>
              </a:outerShdw>
            </a:effectLst>
          </a:endParaRPr>
        </a:p>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Performs the needed buffering operation to balance device and memory speeds</a:t>
          </a:r>
          <a:endParaRPr lang="en-US" sz="1200" kern="1200" dirty="0">
            <a:effectLst>
              <a:outerShdw blurRad="38100" dist="38100" dir="2700000" algn="tl">
                <a:srgbClr val="000000">
                  <a:alpha val="43137"/>
                </a:srgbClr>
              </a:outerShdw>
            </a:effectLst>
          </a:endParaRPr>
        </a:p>
      </dsp:txBody>
      <dsp:txXfrm>
        <a:off x="1883643" y="4878126"/>
        <a:ext cx="1477946" cy="1477946"/>
      </dsp:txXfrm>
    </dsp:sp>
    <dsp:sp modelId="{18243961-8D46-7A43-9E78-CC84D72918B4}">
      <dsp:nvSpPr>
        <dsp:cNvPr id="0" name=""/>
        <dsp:cNvSpPr/>
      </dsp:nvSpPr>
      <dsp:spPr>
        <a:xfrm rot="11880000">
          <a:off x="2840445" y="2957894"/>
          <a:ext cx="354942" cy="569071"/>
        </a:xfrm>
        <a:prstGeom prst="rightArrow">
          <a:avLst>
            <a:gd name="adj1" fmla="val 60000"/>
            <a:gd name="adj2" fmla="val 5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10800000">
        <a:off x="2944322" y="3088161"/>
        <a:ext cx="248459" cy="341443"/>
      </dsp:txXfrm>
    </dsp:sp>
    <dsp:sp modelId="{91BDAF9F-E41E-F043-B723-304EE18E3B3E}">
      <dsp:nvSpPr>
        <dsp:cNvPr id="0" name=""/>
        <dsp:cNvSpPr/>
      </dsp:nvSpPr>
      <dsp:spPr>
        <a:xfrm>
          <a:off x="650916" y="1767842"/>
          <a:ext cx="2090132" cy="2090132"/>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l" defTabSz="800100" rtl="0">
            <a:lnSpc>
              <a:spcPct val="90000"/>
            </a:lnSpc>
            <a:spcBef>
              <a:spcPct val="0"/>
            </a:spcBef>
            <a:spcAft>
              <a:spcPct val="35000"/>
            </a:spcAft>
          </a:pPr>
          <a:r>
            <a:rPr lang="en-US" sz="1800" u="sng" kern="1200" dirty="0" smtClean="0">
              <a:effectLst>
                <a:outerShdw blurRad="38100" dist="38100" dir="2700000" algn="tl">
                  <a:srgbClr val="000000">
                    <a:alpha val="43137"/>
                  </a:srgbClr>
                </a:outerShdw>
              </a:effectLst>
            </a:rPr>
            <a:t>Error detection</a:t>
          </a:r>
          <a:endParaRPr lang="en-US" sz="1800" u="sng" kern="1200" dirty="0">
            <a:effectLst>
              <a:outerShdw blurRad="38100" dist="38100" dir="2700000" algn="tl">
                <a:srgbClr val="000000">
                  <a:alpha val="43137"/>
                </a:srgbClr>
              </a:outerShdw>
            </a:effectLst>
          </a:endParaRPr>
        </a:p>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Detects and reports transmission errors</a:t>
          </a:r>
          <a:endParaRPr lang="en-US" sz="1200" kern="1200" dirty="0">
            <a:effectLst>
              <a:outerShdw blurRad="38100" dist="38100" dir="2700000" algn="tl">
                <a:srgbClr val="000000">
                  <a:alpha val="43137"/>
                </a:srgbClr>
              </a:outerShdw>
            </a:effectLst>
          </a:endParaRPr>
        </a:p>
      </dsp:txBody>
      <dsp:txXfrm>
        <a:off x="957009" y="2073935"/>
        <a:ext cx="1477946" cy="1477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C3487-D930-474B-8B6C-26486CEE388F}">
      <dsp:nvSpPr>
        <dsp:cNvPr id="0" name=""/>
        <dsp:cNvSpPr/>
      </dsp:nvSpPr>
      <dsp:spPr>
        <a:xfrm>
          <a:off x="0" y="0"/>
          <a:ext cx="8534400" cy="5410200"/>
        </a:xfrm>
        <a:prstGeom prst="roundRect">
          <a:avLst>
            <a:gd name="adj" fmla="val 8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4198916" numCol="1" spcCol="1270" anchor="t"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With programmed I/O there is a close correspondence between the I/O-related instructions that the processor fetches from memory and the I/O commands that the processor issues to an I/O module to execute the instructions</a:t>
          </a:r>
          <a:endParaRPr lang="en-US" sz="1700" kern="1200" dirty="0">
            <a:effectLst>
              <a:outerShdw blurRad="38100" dist="38100" dir="2700000" algn="tl">
                <a:srgbClr val="000000">
                  <a:alpha val="43137"/>
                </a:srgbClr>
              </a:outerShdw>
            </a:effectLst>
          </a:endParaRPr>
        </a:p>
      </dsp:txBody>
      <dsp:txXfrm>
        <a:off x="134690" y="134690"/>
        <a:ext cx="8265020" cy="5140820"/>
      </dsp:txXfrm>
    </dsp:sp>
    <dsp:sp modelId="{D9E0821F-18B7-3648-A412-574102ADFAC5}">
      <dsp:nvSpPr>
        <dsp:cNvPr id="0" name=""/>
        <dsp:cNvSpPr/>
      </dsp:nvSpPr>
      <dsp:spPr>
        <a:xfrm>
          <a:off x="213360" y="1352550"/>
          <a:ext cx="1280160" cy="3787140"/>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effectLst/>
            </a:rPr>
            <a:t>The form of the instruction depends on the way in which external devices are addressed</a:t>
          </a:r>
          <a:endParaRPr lang="en-US" sz="1600" kern="1200" dirty="0">
            <a:effectLst/>
          </a:endParaRPr>
        </a:p>
      </dsp:txBody>
      <dsp:txXfrm>
        <a:off x="252729" y="1391919"/>
        <a:ext cx="1201422" cy="3708402"/>
      </dsp:txXfrm>
    </dsp:sp>
    <dsp:sp modelId="{E160426F-36A1-D34E-90B9-159EBE5C1F14}">
      <dsp:nvSpPr>
        <dsp:cNvPr id="0" name=""/>
        <dsp:cNvSpPr/>
      </dsp:nvSpPr>
      <dsp:spPr>
        <a:xfrm>
          <a:off x="1706880" y="1352550"/>
          <a:ext cx="6614160" cy="3787140"/>
        </a:xfrm>
        <a:prstGeom prst="roundRect">
          <a:avLst>
            <a:gd name="adj" fmla="val 105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2404834" numCol="1" spcCol="1270" anchor="t"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Each I/O device connected through I/O modules is given a unique identifier or address</a:t>
          </a:r>
          <a:endParaRPr lang="en-US" sz="1700" kern="1200" dirty="0">
            <a:effectLst>
              <a:outerShdw blurRad="38100" dist="38100" dir="2700000" algn="tl">
                <a:srgbClr val="000000">
                  <a:alpha val="43137"/>
                </a:srgbClr>
              </a:outerShdw>
            </a:effectLst>
          </a:endParaRPr>
        </a:p>
      </dsp:txBody>
      <dsp:txXfrm>
        <a:off x="1823348" y="1469018"/>
        <a:ext cx="6381224" cy="3554204"/>
      </dsp:txXfrm>
    </dsp:sp>
    <dsp:sp modelId="{888F03EE-EA62-0A44-BCD7-2C960EBED35A}">
      <dsp:nvSpPr>
        <dsp:cNvPr id="0" name=""/>
        <dsp:cNvSpPr/>
      </dsp:nvSpPr>
      <dsp:spPr>
        <a:xfrm>
          <a:off x="2014557" y="2445620"/>
          <a:ext cx="1895459" cy="104273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solidFill>
                <a:schemeClr val="tx1"/>
              </a:solidFill>
              <a:effectLst/>
            </a:rPr>
            <a:t>When the processor issues an I/O command, the command contains the address of the desired device</a:t>
          </a:r>
          <a:endParaRPr lang="en-US" sz="1200" kern="1200" dirty="0">
            <a:solidFill>
              <a:schemeClr val="tx1"/>
            </a:solidFill>
            <a:effectLst/>
          </a:endParaRPr>
        </a:p>
      </dsp:txBody>
      <dsp:txXfrm>
        <a:off x="2046625" y="2477688"/>
        <a:ext cx="1831323" cy="978602"/>
      </dsp:txXfrm>
    </dsp:sp>
    <dsp:sp modelId="{0ED11A57-7F16-7A46-98F1-9D827DB07889}">
      <dsp:nvSpPr>
        <dsp:cNvPr id="0" name=""/>
        <dsp:cNvSpPr/>
      </dsp:nvSpPr>
      <dsp:spPr>
        <a:xfrm>
          <a:off x="2052628" y="3724678"/>
          <a:ext cx="1895459" cy="1129907"/>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solidFill>
                <a:schemeClr val="tx1"/>
              </a:solidFill>
              <a:effectLst/>
            </a:rPr>
            <a:t>Thus each I/O module must interpret the address lines to determine if the command is for itself</a:t>
          </a:r>
          <a:endParaRPr lang="en-US" sz="1200" kern="1200" dirty="0">
            <a:solidFill>
              <a:schemeClr val="tx1"/>
            </a:solidFill>
            <a:effectLst/>
          </a:endParaRPr>
        </a:p>
      </dsp:txBody>
      <dsp:txXfrm>
        <a:off x="2087377" y="3759427"/>
        <a:ext cx="1825961" cy="1060409"/>
      </dsp:txXfrm>
    </dsp:sp>
    <dsp:sp modelId="{36FFC2E4-7C6D-114C-8D2C-508E3EBD9206}">
      <dsp:nvSpPr>
        <dsp:cNvPr id="0" name=""/>
        <dsp:cNvSpPr/>
      </dsp:nvSpPr>
      <dsp:spPr>
        <a:xfrm>
          <a:off x="4139694" y="2428876"/>
          <a:ext cx="4056606" cy="2287908"/>
        </a:xfrm>
        <a:prstGeom prst="roundRect">
          <a:avLst>
            <a:gd name="adj" fmla="val 10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1221503" numCol="1" spcCol="1270" anchor="t"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Memory-mapped I/O</a:t>
          </a:r>
          <a:endParaRPr lang="en-US" sz="1700" kern="1200" dirty="0">
            <a:effectLst>
              <a:outerShdw blurRad="38100" dist="38100" dir="2700000" algn="tl">
                <a:srgbClr val="000000">
                  <a:alpha val="43137"/>
                </a:srgbClr>
              </a:outerShdw>
            </a:effectLst>
          </a:endParaRPr>
        </a:p>
      </dsp:txBody>
      <dsp:txXfrm>
        <a:off x="4210055" y="2499237"/>
        <a:ext cx="3915884" cy="2147186"/>
      </dsp:txXfrm>
    </dsp:sp>
    <dsp:sp modelId="{D9C69BC1-FB71-E346-ABC9-68531B4638A4}">
      <dsp:nvSpPr>
        <dsp:cNvPr id="0" name=""/>
        <dsp:cNvSpPr/>
      </dsp:nvSpPr>
      <dsp:spPr>
        <a:xfrm>
          <a:off x="4367584" y="3000381"/>
          <a:ext cx="1669681" cy="147369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solidFill>
                <a:schemeClr val="tx1"/>
              </a:solidFill>
              <a:effectLst/>
            </a:rPr>
            <a:t>There is a single address space for memory locations and I/O devices</a:t>
          </a:r>
          <a:endParaRPr lang="en-US" sz="1400" kern="1200" dirty="0">
            <a:solidFill>
              <a:schemeClr val="tx1"/>
            </a:solidFill>
            <a:effectLst/>
          </a:endParaRPr>
        </a:p>
      </dsp:txBody>
      <dsp:txXfrm>
        <a:off x="4412905" y="3045702"/>
        <a:ext cx="1579039" cy="1383054"/>
      </dsp:txXfrm>
    </dsp:sp>
    <dsp:sp modelId="{CA82B6EE-48D1-BB4C-8112-D3045325C9A0}">
      <dsp:nvSpPr>
        <dsp:cNvPr id="0" name=""/>
        <dsp:cNvSpPr/>
      </dsp:nvSpPr>
      <dsp:spPr>
        <a:xfrm>
          <a:off x="6165282" y="3000381"/>
          <a:ext cx="1888145" cy="147369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solidFill>
                <a:schemeClr val="tx1"/>
              </a:solidFill>
              <a:effectLst/>
            </a:rPr>
            <a:t>A single read line and a single write line are needed on the bus</a:t>
          </a:r>
          <a:endParaRPr lang="en-US" sz="1400" kern="1200" dirty="0">
            <a:solidFill>
              <a:schemeClr val="tx1"/>
            </a:solidFill>
            <a:effectLst/>
          </a:endParaRPr>
        </a:p>
      </dsp:txBody>
      <dsp:txXfrm>
        <a:off x="6210603" y="3045702"/>
        <a:ext cx="1797503" cy="13830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81643-A97E-8045-A04A-A5246EDD4742}">
      <dsp:nvSpPr>
        <dsp:cNvPr id="0" name=""/>
        <dsp:cNvSpPr/>
      </dsp:nvSpPr>
      <dsp:spPr>
        <a:xfrm>
          <a:off x="0" y="0"/>
          <a:ext cx="6766560" cy="1156716"/>
        </a:xfrm>
        <a:prstGeom prst="roundRect">
          <a:avLst>
            <a:gd name="adj" fmla="val 10000"/>
          </a:avLst>
        </a:prstGeom>
        <a:solidFill>
          <a:schemeClr val="accent4"/>
        </a:solidFill>
        <a:ln>
          <a:solidFill>
            <a:schemeClr val="tx2"/>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The problem with </a:t>
          </a:r>
          <a:r>
            <a:rPr lang="en-US" sz="1700" b="1" kern="1200" dirty="0" smtClean="0">
              <a:solidFill>
                <a:schemeClr val="accent6">
                  <a:lumMod val="60000"/>
                  <a:lumOff val="40000"/>
                </a:schemeClr>
              </a:solidFill>
              <a:effectLst/>
            </a:rPr>
            <a:t>programmed I/O </a:t>
          </a:r>
          <a:r>
            <a:rPr lang="en-US" sz="1700" kern="1200" dirty="0" smtClean="0">
              <a:effectLst>
                <a:outerShdw blurRad="38100" dist="38100" dir="2700000" algn="tl">
                  <a:srgbClr val="000000">
                    <a:alpha val="43137"/>
                  </a:srgbClr>
                </a:outerShdw>
              </a:effectLst>
            </a:rPr>
            <a:t>is that the </a:t>
          </a:r>
          <a:r>
            <a:rPr lang="en-US" sz="1700" b="1" u="none" kern="1200" dirty="0" smtClean="0">
              <a:solidFill>
                <a:schemeClr val="accent6">
                  <a:lumMod val="60000"/>
                  <a:lumOff val="40000"/>
                </a:schemeClr>
              </a:solidFill>
              <a:effectLst/>
            </a:rPr>
            <a:t>processor has to wait </a:t>
          </a:r>
          <a:r>
            <a:rPr lang="en-US" sz="1700" kern="1200" dirty="0" smtClean="0">
              <a:effectLst>
                <a:outerShdw blurRad="38100" dist="38100" dir="2700000" algn="tl">
                  <a:srgbClr val="000000">
                    <a:alpha val="43137"/>
                  </a:srgbClr>
                </a:outerShdw>
              </a:effectLst>
            </a:rPr>
            <a:t>a long time for the I/O module to be ready for either reception or transmission of data</a:t>
          </a:r>
          <a:endParaRPr lang="en-US" sz="1700" kern="1200" dirty="0">
            <a:effectLst>
              <a:outerShdw blurRad="38100" dist="38100" dir="2700000" algn="tl">
                <a:srgbClr val="000000">
                  <a:alpha val="43137"/>
                </a:srgbClr>
              </a:outerShdw>
            </a:effectLst>
          </a:endParaRPr>
        </a:p>
      </dsp:txBody>
      <dsp:txXfrm>
        <a:off x="33879" y="33879"/>
        <a:ext cx="5420630" cy="1088958"/>
      </dsp:txXfrm>
    </dsp:sp>
    <dsp:sp modelId="{BC5FBAA2-0298-2246-8B0B-C48AEAF19927}">
      <dsp:nvSpPr>
        <dsp:cNvPr id="0" name=""/>
        <dsp:cNvSpPr/>
      </dsp:nvSpPr>
      <dsp:spPr>
        <a:xfrm>
          <a:off x="566699" y="1367028"/>
          <a:ext cx="6766560" cy="115671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smtClean="0">
              <a:solidFill>
                <a:schemeClr val="accent6">
                  <a:lumMod val="60000"/>
                  <a:lumOff val="40000"/>
                </a:schemeClr>
              </a:solidFill>
              <a:effectLst>
                <a:outerShdw blurRad="38100" dist="38100" dir="2700000" algn="tl">
                  <a:srgbClr val="000000">
                    <a:alpha val="43137"/>
                  </a:srgbClr>
                </a:outerShdw>
              </a:effectLst>
            </a:rPr>
            <a:t>An alternative</a:t>
          </a:r>
          <a:r>
            <a:rPr lang="en-US" sz="1700" kern="1200" dirty="0" smtClean="0">
              <a:effectLst>
                <a:outerShdw blurRad="38100" dist="38100" dir="2700000" algn="tl">
                  <a:srgbClr val="000000">
                    <a:alpha val="43137"/>
                  </a:srgbClr>
                </a:outerShdw>
              </a:effectLst>
            </a:rPr>
            <a:t> is for </a:t>
          </a:r>
          <a:r>
            <a:rPr lang="en-US" sz="1700" kern="1200" dirty="0" smtClean="0">
              <a:solidFill>
                <a:schemeClr val="accent6">
                  <a:lumMod val="60000"/>
                  <a:lumOff val="40000"/>
                </a:schemeClr>
              </a:solidFill>
              <a:effectLst>
                <a:outerShdw blurRad="38100" dist="38100" dir="2700000" algn="tl">
                  <a:srgbClr val="000000">
                    <a:alpha val="43137"/>
                  </a:srgbClr>
                </a:outerShdw>
              </a:effectLst>
            </a:rPr>
            <a:t>the processor to issue an I/O command</a:t>
          </a:r>
          <a:r>
            <a:rPr lang="en-US" sz="1700" kern="1200" dirty="0" smtClean="0">
              <a:effectLst>
                <a:outerShdw blurRad="38100" dist="38100" dir="2700000" algn="tl">
                  <a:srgbClr val="000000">
                    <a:alpha val="43137"/>
                  </a:srgbClr>
                </a:outerShdw>
              </a:effectLst>
            </a:rPr>
            <a:t> to a module </a:t>
          </a:r>
          <a:r>
            <a:rPr lang="en-US" sz="1700" kern="1200" dirty="0" smtClean="0">
              <a:solidFill>
                <a:schemeClr val="accent6">
                  <a:lumMod val="60000"/>
                  <a:lumOff val="40000"/>
                </a:schemeClr>
              </a:solidFill>
              <a:effectLst>
                <a:outerShdw blurRad="38100" dist="38100" dir="2700000" algn="tl">
                  <a:srgbClr val="000000">
                    <a:alpha val="43137"/>
                  </a:srgbClr>
                </a:outerShdw>
              </a:effectLst>
            </a:rPr>
            <a:t>and then go on </a:t>
          </a:r>
          <a:r>
            <a:rPr lang="en-US" sz="1700" kern="1200" dirty="0" smtClean="0">
              <a:effectLst>
                <a:outerShdw blurRad="38100" dist="38100" dir="2700000" algn="tl">
                  <a:srgbClr val="000000">
                    <a:alpha val="43137"/>
                  </a:srgbClr>
                </a:outerShdw>
              </a:effectLst>
            </a:rPr>
            <a:t>to do some other useful work</a:t>
          </a:r>
          <a:endParaRPr lang="en-US" sz="1700" kern="1200" dirty="0">
            <a:effectLst>
              <a:outerShdw blurRad="38100" dist="38100" dir="2700000" algn="tl">
                <a:srgbClr val="000000">
                  <a:alpha val="43137"/>
                </a:srgbClr>
              </a:outerShdw>
            </a:effectLst>
          </a:endParaRPr>
        </a:p>
      </dsp:txBody>
      <dsp:txXfrm>
        <a:off x="600578" y="1400907"/>
        <a:ext cx="5380237" cy="1088958"/>
      </dsp:txXfrm>
    </dsp:sp>
    <dsp:sp modelId="{9C39314B-7B16-FF42-8A93-06167E077AB1}">
      <dsp:nvSpPr>
        <dsp:cNvPr id="0" name=""/>
        <dsp:cNvSpPr/>
      </dsp:nvSpPr>
      <dsp:spPr>
        <a:xfrm>
          <a:off x="1124940" y="2734056"/>
          <a:ext cx="6766560" cy="1156716"/>
        </a:xfrm>
        <a:prstGeom prst="roundRect">
          <a:avLst>
            <a:gd name="adj" fmla="val 10000"/>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The I/O module will then </a:t>
          </a:r>
          <a:r>
            <a:rPr lang="en-US" sz="1700" b="1" u="sng" kern="1200" dirty="0" smtClean="0">
              <a:solidFill>
                <a:schemeClr val="accent6">
                  <a:lumMod val="60000"/>
                  <a:lumOff val="40000"/>
                </a:schemeClr>
              </a:solidFill>
              <a:effectLst>
                <a:outerShdw blurRad="38100" dist="38100" dir="2700000" algn="tl">
                  <a:srgbClr val="000000">
                    <a:alpha val="43137"/>
                  </a:srgbClr>
                </a:outerShdw>
              </a:effectLst>
            </a:rPr>
            <a:t>interrupt</a:t>
          </a:r>
          <a:r>
            <a:rPr lang="en-US" sz="1700" kern="1200" dirty="0" smtClean="0">
              <a:effectLst>
                <a:outerShdw blurRad="38100" dist="38100" dir="2700000" algn="tl">
                  <a:srgbClr val="000000">
                    <a:alpha val="43137"/>
                  </a:srgbClr>
                </a:outerShdw>
              </a:effectLst>
            </a:rPr>
            <a:t> the processor to request service </a:t>
          </a:r>
          <a:r>
            <a:rPr lang="en-US" sz="1700" b="1" u="sng" kern="1200" dirty="0" smtClean="0">
              <a:solidFill>
                <a:schemeClr val="accent6">
                  <a:lumMod val="60000"/>
                  <a:lumOff val="40000"/>
                </a:schemeClr>
              </a:solidFill>
              <a:effectLst>
                <a:outerShdw blurRad="38100" dist="38100" dir="2700000" algn="tl">
                  <a:srgbClr val="000000">
                    <a:alpha val="43137"/>
                  </a:srgbClr>
                </a:outerShdw>
              </a:effectLst>
            </a:rPr>
            <a:t>when it is ready</a:t>
          </a:r>
          <a:r>
            <a:rPr lang="en-US" sz="1700" kern="1200" dirty="0" smtClean="0">
              <a:solidFill>
                <a:schemeClr val="accent6">
                  <a:lumMod val="60000"/>
                  <a:lumOff val="40000"/>
                </a:schemeClr>
              </a:solidFill>
              <a:effectLst>
                <a:outerShdw blurRad="38100" dist="38100" dir="2700000" algn="tl">
                  <a:srgbClr val="000000">
                    <a:alpha val="43137"/>
                  </a:srgbClr>
                </a:outerShdw>
              </a:effectLst>
            </a:rPr>
            <a:t> </a:t>
          </a:r>
          <a:r>
            <a:rPr lang="en-US" sz="1700" kern="1200" dirty="0" smtClean="0">
              <a:effectLst>
                <a:outerShdw blurRad="38100" dist="38100" dir="2700000" algn="tl">
                  <a:srgbClr val="000000">
                    <a:alpha val="43137"/>
                  </a:srgbClr>
                </a:outerShdw>
              </a:effectLst>
            </a:rPr>
            <a:t>to exchange data with the processor</a:t>
          </a:r>
          <a:endParaRPr lang="en-US" sz="1700" kern="1200" dirty="0">
            <a:effectLst>
              <a:outerShdw blurRad="38100" dist="38100" dir="2700000" algn="tl">
                <a:srgbClr val="000000">
                  <a:alpha val="43137"/>
                </a:srgbClr>
              </a:outerShdw>
            </a:effectLst>
          </a:endParaRPr>
        </a:p>
      </dsp:txBody>
      <dsp:txXfrm>
        <a:off x="1158819" y="2767935"/>
        <a:ext cx="5388695" cy="1088958"/>
      </dsp:txXfrm>
    </dsp:sp>
    <dsp:sp modelId="{FF555A3E-B462-CE46-ADD7-0A2B96FC095F}">
      <dsp:nvSpPr>
        <dsp:cNvPr id="0" name=""/>
        <dsp:cNvSpPr/>
      </dsp:nvSpPr>
      <dsp:spPr>
        <a:xfrm>
          <a:off x="1691639" y="4101084"/>
          <a:ext cx="6766560" cy="115671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The processor executes the data transfer and resumes its former processing</a:t>
          </a:r>
          <a:endParaRPr lang="en-US" sz="1700" kern="1200" dirty="0">
            <a:effectLst>
              <a:outerShdw blurRad="38100" dist="38100" dir="2700000" algn="tl">
                <a:srgbClr val="000000">
                  <a:alpha val="43137"/>
                </a:srgbClr>
              </a:outerShdw>
            </a:effectLst>
          </a:endParaRPr>
        </a:p>
      </dsp:txBody>
      <dsp:txXfrm>
        <a:off x="1725518" y="4134963"/>
        <a:ext cx="5380237" cy="1088958"/>
      </dsp:txXfrm>
    </dsp:sp>
    <dsp:sp modelId="{17450B52-5D4C-0148-8E62-5277CDF3A5C7}">
      <dsp:nvSpPr>
        <dsp:cNvPr id="0" name=""/>
        <dsp:cNvSpPr/>
      </dsp:nvSpPr>
      <dsp:spPr>
        <a:xfrm>
          <a:off x="6014694" y="885939"/>
          <a:ext cx="751865" cy="75186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dirty="0"/>
        </a:p>
      </dsp:txBody>
      <dsp:txXfrm>
        <a:off x="6183864" y="885939"/>
        <a:ext cx="413525" cy="565778"/>
      </dsp:txXfrm>
    </dsp:sp>
    <dsp:sp modelId="{A1A835B4-ED2B-9747-9CA1-E778865DDC3A}">
      <dsp:nvSpPr>
        <dsp:cNvPr id="0" name=""/>
        <dsp:cNvSpPr/>
      </dsp:nvSpPr>
      <dsp:spPr>
        <a:xfrm>
          <a:off x="6581394" y="2252967"/>
          <a:ext cx="751865" cy="75186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dirty="0"/>
        </a:p>
      </dsp:txBody>
      <dsp:txXfrm>
        <a:off x="6750564" y="2252967"/>
        <a:ext cx="413525" cy="565778"/>
      </dsp:txXfrm>
    </dsp:sp>
    <dsp:sp modelId="{254B718B-E4CA-054E-A922-09189E21162A}">
      <dsp:nvSpPr>
        <dsp:cNvPr id="0" name=""/>
        <dsp:cNvSpPr/>
      </dsp:nvSpPr>
      <dsp:spPr>
        <a:xfrm>
          <a:off x="7139635" y="3619995"/>
          <a:ext cx="751865" cy="75186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dirty="0"/>
        </a:p>
      </dsp:txBody>
      <dsp:txXfrm>
        <a:off x="7308805" y="3619995"/>
        <a:ext cx="413525" cy="5657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B3CF0-9CAE-B343-B232-5C2465E8FC3E}">
      <dsp:nvSpPr>
        <dsp:cNvPr id="0" name=""/>
        <dsp:cNvSpPr/>
      </dsp:nvSpPr>
      <dsp:spPr>
        <a:xfrm>
          <a:off x="0" y="0"/>
          <a:ext cx="4754563" cy="4754563"/>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D7FB7A5-F696-9647-ABB9-D8A22B79B8A6}">
      <dsp:nvSpPr>
        <dsp:cNvPr id="0" name=""/>
        <dsp:cNvSpPr/>
      </dsp:nvSpPr>
      <dsp:spPr>
        <a:xfrm>
          <a:off x="2377281" y="0"/>
          <a:ext cx="5636418" cy="475456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Two design issues arise in implementing interrupt I/O:</a:t>
          </a:r>
          <a:endParaRPr lang="en-US" sz="3100" kern="1200" dirty="0"/>
        </a:p>
      </dsp:txBody>
      <dsp:txXfrm>
        <a:off x="2377281" y="0"/>
        <a:ext cx="2818209" cy="4754563"/>
      </dsp:txXfrm>
    </dsp:sp>
    <dsp:sp modelId="{AA9AB4DF-3535-8743-AE99-D8593EFA5EEC}">
      <dsp:nvSpPr>
        <dsp:cNvPr id="0" name=""/>
        <dsp:cNvSpPr/>
      </dsp:nvSpPr>
      <dsp:spPr>
        <a:xfrm>
          <a:off x="5195490" y="0"/>
          <a:ext cx="2818209" cy="4754563"/>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228600" lvl="1" indent="-228600" algn="l" defTabSz="977900" rtl="0">
            <a:lnSpc>
              <a:spcPct val="90000"/>
            </a:lnSpc>
            <a:spcBef>
              <a:spcPct val="0"/>
            </a:spcBef>
            <a:spcAft>
              <a:spcPts val="2760"/>
            </a:spcAft>
            <a:buChar char="••"/>
          </a:pPr>
          <a:r>
            <a:rPr lang="en-US" sz="2200" kern="1200" dirty="0" smtClean="0"/>
            <a:t>Because there will be multiple I/O modules how does the processor determine which device issued the interrupt?</a:t>
          </a:r>
          <a:endParaRPr lang="en-US" sz="2200" kern="1200" dirty="0"/>
        </a:p>
        <a:p>
          <a:pPr marL="228600" lvl="1" indent="-228600" algn="l" defTabSz="977900" rtl="0">
            <a:lnSpc>
              <a:spcPct val="90000"/>
            </a:lnSpc>
            <a:spcBef>
              <a:spcPct val="0"/>
            </a:spcBef>
            <a:spcAft>
              <a:spcPts val="2760"/>
            </a:spcAft>
            <a:buChar char="••"/>
          </a:pPr>
          <a:r>
            <a:rPr lang="en-US" sz="2200" kern="1200" dirty="0" smtClean="0"/>
            <a:t>If multiple interrupts have occurred how does the processor decide which one to process?</a:t>
          </a:r>
          <a:endParaRPr lang="en-US" sz="2200" kern="1200" dirty="0"/>
        </a:p>
      </dsp:txBody>
      <dsp:txXfrm>
        <a:off x="5195490" y="0"/>
        <a:ext cx="2818209" cy="47545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F43F4-1293-5E48-A798-95702836730C}">
      <dsp:nvSpPr>
        <dsp:cNvPr id="0" name=""/>
        <dsp:cNvSpPr/>
      </dsp:nvSpPr>
      <dsp:spPr>
        <a:xfrm rot="16200000">
          <a:off x="-872437" y="873359"/>
          <a:ext cx="4144963" cy="2398243"/>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t"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Data does not pass through and is not stored in DMA chip</a:t>
          </a:r>
          <a:endParaRPr lang="en-US" sz="1800"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kern="1200" dirty="0" smtClean="0">
              <a:solidFill>
                <a:schemeClr val="accent6">
                  <a:lumMod val="60000"/>
                  <a:lumOff val="40000"/>
                </a:schemeClr>
              </a:solidFill>
              <a:effectLst>
                <a:outerShdw blurRad="38100" dist="38100" dir="2700000" algn="tl">
                  <a:srgbClr val="000000">
                    <a:alpha val="43137"/>
                  </a:srgbClr>
                </a:outerShdw>
              </a:effectLst>
            </a:rPr>
            <a:t>DMA only between I/O port and memory</a:t>
          </a:r>
          <a:endParaRPr lang="en-US" sz="1800" kern="1200" dirty="0">
            <a:solidFill>
              <a:schemeClr val="accent6">
                <a:lumMod val="60000"/>
                <a:lumOff val="40000"/>
              </a:schemeClr>
            </a:solidFill>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b="1" u="sng" kern="1200" dirty="0" smtClean="0">
              <a:solidFill>
                <a:schemeClr val="bg1"/>
              </a:solidFill>
              <a:effectLst>
                <a:outerShdw blurRad="38100" dist="38100" dir="2700000" algn="tl">
                  <a:srgbClr val="000000">
                    <a:alpha val="43137"/>
                  </a:srgbClr>
                </a:outerShdw>
              </a:effectLst>
            </a:rPr>
            <a:t>Not</a:t>
          </a:r>
          <a:r>
            <a:rPr lang="en-US" sz="1800" kern="1200" dirty="0" smtClean="0">
              <a:solidFill>
                <a:schemeClr val="bg1"/>
              </a:solidFill>
              <a:effectLst>
                <a:outerShdw blurRad="38100" dist="38100" dir="2700000" algn="tl">
                  <a:srgbClr val="000000">
                    <a:alpha val="43137"/>
                  </a:srgbClr>
                </a:outerShdw>
              </a:effectLst>
            </a:rPr>
            <a:t> between two  I/O ports or two memory locations</a:t>
          </a:r>
          <a:endParaRPr lang="en-US" sz="1800" kern="1200" dirty="0">
            <a:solidFill>
              <a:schemeClr val="bg1"/>
            </a:solidFill>
            <a:effectLst>
              <a:outerShdw blurRad="38100" dist="38100" dir="2700000" algn="tl">
                <a:srgbClr val="000000">
                  <a:alpha val="43137"/>
                </a:srgbClr>
              </a:outerShdw>
            </a:effectLst>
          </a:endParaRPr>
        </a:p>
      </dsp:txBody>
      <dsp:txXfrm rot="5400000">
        <a:off x="923" y="828992"/>
        <a:ext cx="2398243" cy="2486977"/>
      </dsp:txXfrm>
    </dsp:sp>
    <dsp:sp modelId="{6D0923C6-1336-6F4B-9F6C-8E245F0B16C9}">
      <dsp:nvSpPr>
        <dsp:cNvPr id="0" name=""/>
        <dsp:cNvSpPr/>
      </dsp:nvSpPr>
      <dsp:spPr>
        <a:xfrm rot="16200000">
          <a:off x="1705675" y="873359"/>
          <a:ext cx="4144963" cy="2398243"/>
        </a:xfrm>
        <a:prstGeom prst="flowChartManualOperation">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lvl="0" algn="ctr" defTabSz="800100" rtl="0">
            <a:lnSpc>
              <a:spcPct val="90000"/>
            </a:lnSpc>
            <a:spcBef>
              <a:spcPct val="0"/>
            </a:spcBef>
            <a:spcAft>
              <a:spcPct val="35000"/>
            </a:spcAft>
          </a:pPr>
          <a:r>
            <a:rPr lang="en-US" sz="1800" kern="1200" dirty="0" smtClean="0">
              <a:solidFill>
                <a:srgbClr val="FFFF00"/>
              </a:solidFill>
              <a:effectLst>
                <a:outerShdw blurRad="38100" dist="38100" dir="2700000" algn="tl">
                  <a:srgbClr val="000000">
                    <a:alpha val="43137"/>
                  </a:srgbClr>
                </a:outerShdw>
              </a:effectLst>
            </a:rPr>
            <a:t>Can do memory to memory via register</a:t>
          </a:r>
          <a:endParaRPr lang="en-US" sz="1800" kern="1200" dirty="0">
            <a:solidFill>
              <a:srgbClr val="FFFF00"/>
            </a:solidFill>
            <a:effectLst>
              <a:outerShdw blurRad="38100" dist="38100" dir="2700000" algn="tl">
                <a:srgbClr val="000000">
                  <a:alpha val="43137"/>
                </a:srgbClr>
              </a:outerShdw>
            </a:effectLst>
          </a:endParaRPr>
        </a:p>
      </dsp:txBody>
      <dsp:txXfrm rot="5400000">
        <a:off x="2579035" y="828992"/>
        <a:ext cx="2398243" cy="2486977"/>
      </dsp:txXfrm>
    </dsp:sp>
    <dsp:sp modelId="{FF455D29-5FA7-7146-82AE-A75510D47359}">
      <dsp:nvSpPr>
        <dsp:cNvPr id="0" name=""/>
        <dsp:cNvSpPr/>
      </dsp:nvSpPr>
      <dsp:spPr>
        <a:xfrm rot="16200000">
          <a:off x="4283787" y="873359"/>
          <a:ext cx="4144963" cy="2398243"/>
        </a:xfrm>
        <a:prstGeom prst="flowChartManualOperation">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t"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8237 contains four DMA channels</a:t>
          </a:r>
          <a:endParaRPr lang="en-US" sz="1800"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Programmed independently</a:t>
          </a:r>
          <a:endParaRPr lang="en-US" sz="1800"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Any one active </a:t>
          </a:r>
          <a:endParaRPr lang="en-US" sz="1800"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Numbered 0, 1, 2, and 3</a:t>
          </a:r>
          <a:endParaRPr lang="en-US" sz="1800" kern="1200" dirty="0">
            <a:effectLst>
              <a:outerShdw blurRad="38100" dist="38100" dir="2700000" algn="tl">
                <a:srgbClr val="000000">
                  <a:alpha val="43137"/>
                </a:srgbClr>
              </a:outerShdw>
            </a:effectLst>
          </a:endParaRPr>
        </a:p>
      </dsp:txBody>
      <dsp:txXfrm rot="5400000">
        <a:off x="5157147" y="828992"/>
        <a:ext cx="2398243" cy="2486977"/>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type="none" w="sm" len="sm"/>
            <a:tailEnd type="none" w="sm" len="sm"/>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type="none" w="sm" len="sm"/>
            <a:tailEnd type="none" w="sm" len="sm"/>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type="none" w="sm" len="sm"/>
            <a:tailEnd type="none" w="sm" len="sm"/>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type="none" w="sm" len="sm"/>
            <a:tailEnd type="none" w="sm" len="sm"/>
          </a:ln>
          <a:effectLst/>
        </p:spPr>
        <p:txBody>
          <a:bodyPr vert="horz" wrap="square" lIns="90000" tIns="46800" rIns="90000" bIns="46800" numCol="1" anchor="b" anchorCtr="0" compatLnSpc="1">
            <a:prstTxWarp prst="textNoShape">
              <a:avLst/>
            </a:prstTxWarp>
          </a:bodyPr>
          <a:lstStyle>
            <a:lvl1pPr algn="r">
              <a:defRPr sz="1200"/>
            </a:lvl1pPr>
          </a:lstStyle>
          <a:p>
            <a:fld id="{18CCCA79-BE30-0B48-8BF4-C10904032E3C}"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type="none" w="sm" len="sm"/>
            <a:tailEnd type="none" w="sm" len="sm"/>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67587" name="Rectangle 3"/>
          <p:cNvSpPr>
            <a:spLocks noGrp="1" noChangeArrowheads="1"/>
          </p:cNvSpPr>
          <p:nvPr>
            <p:ph type="dt" idx="1"/>
          </p:nvPr>
        </p:nvSpPr>
        <p:spPr bwMode="auto">
          <a:xfrm>
            <a:off x="3886200" y="0"/>
            <a:ext cx="2971800" cy="457200"/>
          </a:xfrm>
          <a:prstGeom prst="rect">
            <a:avLst/>
          </a:prstGeom>
          <a:noFill/>
          <a:ln w="9525">
            <a:noFill/>
            <a:miter lim="800000"/>
            <a:headEnd type="none" w="sm" len="sm"/>
            <a:tailEnd type="none" w="sm" len="sm"/>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75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type="none" w="sm" len="sm"/>
            <a:tailEnd type="none" w="sm" len="sm"/>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7590" name="Rectangle 6"/>
          <p:cNvSpPr>
            <a:spLocks noGrp="1" noChangeArrowheads="1"/>
          </p:cNvSpPr>
          <p:nvPr>
            <p:ph type="ftr" sz="quarter" idx="4"/>
          </p:nvPr>
        </p:nvSpPr>
        <p:spPr bwMode="auto">
          <a:xfrm>
            <a:off x="0" y="8686800"/>
            <a:ext cx="2971800" cy="457200"/>
          </a:xfrm>
          <a:prstGeom prst="rect">
            <a:avLst/>
          </a:prstGeom>
          <a:noFill/>
          <a:ln w="9525">
            <a:noFill/>
            <a:miter lim="800000"/>
            <a:headEnd type="none" w="sm" len="sm"/>
            <a:tailEnd type="none" w="sm" len="sm"/>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675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type="none" w="sm" len="sm"/>
            <a:tailEnd type="none" w="sm" len="sm"/>
          </a:ln>
          <a:effectLst/>
        </p:spPr>
        <p:txBody>
          <a:bodyPr vert="horz" wrap="square" lIns="90000" tIns="46800" rIns="90000" bIns="46800" numCol="1" anchor="b" anchorCtr="0" compatLnSpc="1">
            <a:prstTxWarp prst="textNoShape">
              <a:avLst/>
            </a:prstTxWarp>
          </a:bodyPr>
          <a:lstStyle>
            <a:lvl1pPr algn="r">
              <a:defRPr sz="1200"/>
            </a:lvl1pPr>
          </a:lstStyle>
          <a:p>
            <a:fld id="{DF737347-1095-3242-A55B-1E86453C57D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r>
              <a:rPr kumimoji="1" lang="en-US" sz="1200" kern="1200" baseline="0" smtClean="0">
                <a:solidFill>
                  <a:schemeClr val="tx1"/>
                </a:solidFill>
                <a:latin typeface="Times New Roman" pitchFamily="-110" charset="0"/>
                <a:ea typeface="+mn-ea"/>
                <a:cs typeface="+mn-cs"/>
              </a:rPr>
              <a:t>Created by William Stallings</a:t>
            </a:r>
          </a:p>
          <a:p>
            <a:endParaRPr lang="en-US" smtClean="0">
              <a:latin typeface="Times New Roman" pitchFamily="-110" charset="0"/>
            </a:endParaRPr>
          </a:p>
          <a:p>
            <a:r>
              <a:rPr lang="en-US" smtClean="0">
                <a:latin typeface="Times New Roman" pitchFamily="-110" charset="0"/>
              </a:rPr>
              <a:t>Adapted</a:t>
            </a:r>
            <a:r>
              <a:rPr kumimoji="1" lang="en-US" sz="1200" kern="1200" baseline="0" smtClean="0">
                <a:solidFill>
                  <a:schemeClr val="tx1"/>
                </a:solidFill>
                <a:latin typeface="Times New Roman" pitchFamily="-110" charset="0"/>
                <a:ea typeface="+mn-ea"/>
                <a:cs typeface="+mn-cs"/>
              </a:rPr>
              <a:t> by Thân Văn Sử</a:t>
            </a:r>
          </a:p>
          <a:p>
            <a:endParaRPr kumimoji="1" lang="en-US" sz="1200" kern="1200" baseline="0" smtClean="0">
              <a:solidFill>
                <a:schemeClr val="tx1"/>
              </a:solidFill>
              <a:latin typeface="Times New Roman" pitchFamily="-110" charset="0"/>
              <a:ea typeface="+mn-ea"/>
              <a:cs typeface="+mn-cs"/>
            </a:endParaRPr>
          </a:p>
          <a:p>
            <a:r>
              <a:rPr kumimoji="1" lang="en-US" sz="1200" kern="1200" baseline="0" smtClean="0">
                <a:solidFill>
                  <a:schemeClr val="tx1"/>
                </a:solidFill>
                <a:latin typeface="Times New Roman" pitchFamily="-110" charset="0"/>
                <a:ea typeface="+mn-ea"/>
                <a:cs typeface="+mn-cs"/>
              </a:rPr>
              <a:t>In addition to the processor and a set of memory modules, the third key element</a:t>
            </a:r>
          </a:p>
          <a:p>
            <a:r>
              <a:rPr kumimoji="1" lang="en-US" sz="1200" kern="1200" baseline="0" smtClean="0">
                <a:solidFill>
                  <a:schemeClr val="tx1"/>
                </a:solidFill>
                <a:latin typeface="Times New Roman" pitchFamily="-110" charset="0"/>
                <a:ea typeface="+mn-ea"/>
                <a:cs typeface="+mn-cs"/>
              </a:rPr>
              <a:t>of a computer system is a set of I/O modules. Each module interfaces to the system</a:t>
            </a:r>
          </a:p>
          <a:p>
            <a:r>
              <a:rPr kumimoji="1" lang="en-US" sz="1200" kern="1200" baseline="0" smtClean="0">
                <a:solidFill>
                  <a:schemeClr val="tx1"/>
                </a:solidFill>
                <a:latin typeface="Times New Roman" pitchFamily="-110" charset="0"/>
                <a:ea typeface="+mn-ea"/>
                <a:cs typeface="+mn-cs"/>
              </a:rPr>
              <a:t>bus or central switch and controls one or more peripheral devices. An I/O module</a:t>
            </a:r>
          </a:p>
          <a:p>
            <a:r>
              <a:rPr kumimoji="1" lang="en-US" sz="1200" kern="1200" baseline="0" smtClean="0">
                <a:solidFill>
                  <a:schemeClr val="tx1"/>
                </a:solidFill>
                <a:latin typeface="Times New Roman" pitchFamily="-110" charset="0"/>
                <a:ea typeface="+mn-ea"/>
                <a:cs typeface="+mn-cs"/>
              </a:rPr>
              <a:t>is not simply a set of mechanical connectors that wire a device into the system bus.</a:t>
            </a:r>
          </a:p>
          <a:p>
            <a:r>
              <a:rPr kumimoji="1" lang="en-US" sz="1200" kern="1200" baseline="0" smtClean="0">
                <a:solidFill>
                  <a:schemeClr val="tx1"/>
                </a:solidFill>
                <a:latin typeface="Times New Roman" pitchFamily="-110" charset="0"/>
                <a:ea typeface="+mn-ea"/>
                <a:cs typeface="+mn-cs"/>
              </a:rPr>
              <a:t>Rather, the I/O module contains logic for performing a communication function</a:t>
            </a:r>
          </a:p>
          <a:p>
            <a:r>
              <a:rPr kumimoji="1" lang="en-US" sz="1200" kern="1200" baseline="0" smtClean="0">
                <a:solidFill>
                  <a:schemeClr val="tx1"/>
                </a:solidFill>
                <a:latin typeface="Times New Roman" pitchFamily="-110" charset="0"/>
                <a:ea typeface="+mn-ea"/>
                <a:cs typeface="+mn-cs"/>
              </a:rPr>
              <a:t>between the peripheral and the bus.</a:t>
            </a:r>
          </a:p>
          <a:p>
            <a:endParaRPr kumimoji="1" lang="en-US" sz="1200" kern="1200" baseline="0" smtClean="0">
              <a:solidFill>
                <a:schemeClr val="tx1"/>
              </a:solidFill>
              <a:latin typeface="Times New Roman" pitchFamily="-110" charset="0"/>
              <a:ea typeface="+mn-ea"/>
              <a:cs typeface="+mn-cs"/>
            </a:endParaRPr>
          </a:p>
          <a:p>
            <a:r>
              <a:rPr kumimoji="1" lang="en-US" sz="1200" kern="1200" baseline="0" smtClean="0">
                <a:solidFill>
                  <a:schemeClr val="tx1"/>
                </a:solidFill>
                <a:latin typeface="Times New Roman" pitchFamily="-110" charset="0"/>
                <a:ea typeface="+mn-ea"/>
                <a:cs typeface="+mn-cs"/>
              </a:rPr>
              <a:t>The reader may wonder why one does not connect peripherals directly to the</a:t>
            </a:r>
          </a:p>
          <a:p>
            <a:r>
              <a:rPr kumimoji="1" lang="en-US" sz="1200" kern="1200" baseline="0" smtClean="0">
                <a:solidFill>
                  <a:schemeClr val="tx1"/>
                </a:solidFill>
                <a:latin typeface="Times New Roman" pitchFamily="-110" charset="0"/>
                <a:ea typeface="+mn-ea"/>
                <a:cs typeface="+mn-cs"/>
              </a:rPr>
              <a:t>system bus. The reasons are as follows:</a:t>
            </a:r>
          </a:p>
          <a:p>
            <a:endParaRPr kumimoji="1" lang="en-US" sz="1200" kern="1200" baseline="0" smtClean="0">
              <a:solidFill>
                <a:schemeClr val="tx1"/>
              </a:solidFill>
              <a:latin typeface="Times New Roman" pitchFamily="-110" charset="0"/>
              <a:ea typeface="+mn-ea"/>
              <a:cs typeface="+mn-cs"/>
            </a:endParaRPr>
          </a:p>
          <a:p>
            <a:r>
              <a:rPr kumimoji="1" lang="en-US" sz="1200" kern="1200" baseline="0" smtClean="0">
                <a:solidFill>
                  <a:schemeClr val="tx1"/>
                </a:solidFill>
                <a:latin typeface="Times New Roman" pitchFamily="-110" charset="0"/>
                <a:ea typeface="+mn-ea"/>
                <a:cs typeface="+mn-cs"/>
              </a:rPr>
              <a:t>• There are a wide variety of peripherals with various methods of operation. It</a:t>
            </a:r>
          </a:p>
          <a:p>
            <a:r>
              <a:rPr kumimoji="1" lang="en-US" sz="1200" kern="1200" baseline="0" smtClean="0">
                <a:solidFill>
                  <a:schemeClr val="tx1"/>
                </a:solidFill>
                <a:latin typeface="Times New Roman" pitchFamily="-110" charset="0"/>
                <a:ea typeface="+mn-ea"/>
                <a:cs typeface="+mn-cs"/>
              </a:rPr>
              <a:t>would be impractical to incorporate the necessary logic within the processor</a:t>
            </a:r>
          </a:p>
          <a:p>
            <a:r>
              <a:rPr kumimoji="1" lang="en-US" sz="1200" kern="1200" baseline="0" smtClean="0">
                <a:solidFill>
                  <a:schemeClr val="tx1"/>
                </a:solidFill>
                <a:latin typeface="Times New Roman" pitchFamily="-110" charset="0"/>
                <a:ea typeface="+mn-ea"/>
                <a:cs typeface="+mn-cs"/>
              </a:rPr>
              <a:t>to control a range of devices.</a:t>
            </a:r>
          </a:p>
          <a:p>
            <a:endParaRPr kumimoji="1" lang="en-US" sz="1200" kern="1200" baseline="0" smtClean="0">
              <a:solidFill>
                <a:schemeClr val="tx1"/>
              </a:solidFill>
              <a:latin typeface="Times New Roman" pitchFamily="-110" charset="0"/>
              <a:ea typeface="+mn-ea"/>
              <a:cs typeface="+mn-cs"/>
            </a:endParaRPr>
          </a:p>
          <a:p>
            <a:r>
              <a:rPr kumimoji="1" lang="en-US" sz="1200" kern="1200" baseline="0" smtClean="0">
                <a:solidFill>
                  <a:schemeClr val="tx1"/>
                </a:solidFill>
                <a:latin typeface="Times New Roman" pitchFamily="-110" charset="0"/>
                <a:ea typeface="+mn-ea"/>
                <a:cs typeface="+mn-cs"/>
              </a:rPr>
              <a:t>• The data transfer rate of peripherals is often much slower than that of the</a:t>
            </a:r>
          </a:p>
          <a:p>
            <a:r>
              <a:rPr kumimoji="1" lang="en-US" sz="1200" kern="1200" baseline="0" smtClean="0">
                <a:solidFill>
                  <a:schemeClr val="tx1"/>
                </a:solidFill>
                <a:latin typeface="Times New Roman" pitchFamily="-110" charset="0"/>
                <a:ea typeface="+mn-ea"/>
                <a:cs typeface="+mn-cs"/>
              </a:rPr>
              <a:t>memory or processor. Thus, it is impractical to use the high-speed system bus</a:t>
            </a:r>
          </a:p>
          <a:p>
            <a:r>
              <a:rPr kumimoji="1" lang="en-US" sz="1200" kern="1200" baseline="0" smtClean="0">
                <a:solidFill>
                  <a:schemeClr val="tx1"/>
                </a:solidFill>
                <a:latin typeface="Times New Roman" pitchFamily="-110" charset="0"/>
                <a:ea typeface="+mn-ea"/>
                <a:cs typeface="+mn-cs"/>
              </a:rPr>
              <a:t>to communicate directly with a peripheral.</a:t>
            </a:r>
          </a:p>
          <a:p>
            <a:endParaRPr kumimoji="1" lang="en-US" sz="1200" kern="1200" baseline="0" smtClean="0">
              <a:solidFill>
                <a:schemeClr val="tx1"/>
              </a:solidFill>
              <a:latin typeface="Times New Roman" pitchFamily="-110" charset="0"/>
              <a:ea typeface="+mn-ea"/>
              <a:cs typeface="+mn-cs"/>
            </a:endParaRPr>
          </a:p>
          <a:p>
            <a:r>
              <a:rPr kumimoji="1" lang="en-US" sz="1200" kern="1200" baseline="0" smtClean="0">
                <a:solidFill>
                  <a:schemeClr val="tx1"/>
                </a:solidFill>
                <a:latin typeface="Times New Roman" pitchFamily="-110" charset="0"/>
                <a:ea typeface="+mn-ea"/>
                <a:cs typeface="+mn-cs"/>
              </a:rPr>
              <a:t>• On the other hand, the data transfer rate of some peripherals is faster than</a:t>
            </a:r>
          </a:p>
          <a:p>
            <a:r>
              <a:rPr kumimoji="1" lang="en-US" sz="1200" kern="1200" baseline="0" smtClean="0">
                <a:solidFill>
                  <a:schemeClr val="tx1"/>
                </a:solidFill>
                <a:latin typeface="Times New Roman" pitchFamily="-110" charset="0"/>
                <a:ea typeface="+mn-ea"/>
                <a:cs typeface="+mn-cs"/>
              </a:rPr>
              <a:t>that of the memory or processor. Again, the mismatch would lead to inefficiencies</a:t>
            </a:r>
          </a:p>
          <a:p>
            <a:r>
              <a:rPr kumimoji="1" lang="en-US" sz="1200" kern="1200" baseline="0" smtClean="0">
                <a:solidFill>
                  <a:schemeClr val="tx1"/>
                </a:solidFill>
                <a:latin typeface="Times New Roman" pitchFamily="-110" charset="0"/>
                <a:ea typeface="+mn-ea"/>
                <a:cs typeface="+mn-cs"/>
              </a:rPr>
              <a:t>if not managed properly.</a:t>
            </a:r>
          </a:p>
          <a:p>
            <a:endParaRPr kumimoji="1" lang="en-US" sz="1200" kern="1200" baseline="0" smtClean="0">
              <a:solidFill>
                <a:schemeClr val="tx1"/>
              </a:solidFill>
              <a:latin typeface="Times New Roman" pitchFamily="-110" charset="0"/>
              <a:ea typeface="+mn-ea"/>
              <a:cs typeface="+mn-cs"/>
            </a:endParaRPr>
          </a:p>
          <a:p>
            <a:r>
              <a:rPr kumimoji="1" lang="en-US" sz="1200" kern="1200" baseline="0" smtClean="0">
                <a:solidFill>
                  <a:schemeClr val="tx1"/>
                </a:solidFill>
                <a:latin typeface="Times New Roman" pitchFamily="-110" charset="0"/>
                <a:ea typeface="+mn-ea"/>
                <a:cs typeface="+mn-cs"/>
              </a:rPr>
              <a:t>• Peripherals often use different data formats and word lengths than the</a:t>
            </a:r>
          </a:p>
          <a:p>
            <a:r>
              <a:rPr kumimoji="1" lang="en-US" sz="1200" kern="1200" baseline="0" smtClean="0">
                <a:solidFill>
                  <a:schemeClr val="tx1"/>
                </a:solidFill>
                <a:latin typeface="Times New Roman" pitchFamily="-110" charset="0"/>
                <a:ea typeface="+mn-ea"/>
                <a:cs typeface="+mn-cs"/>
              </a:rPr>
              <a:t>computer to which they are attached.</a:t>
            </a:r>
            <a:endParaRPr lang="en-US"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7.4a gives an example of the use of programmed I/O to read in a block of</a:t>
            </a:r>
          </a:p>
          <a:p>
            <a:r>
              <a:rPr kumimoji="1" lang="en-US" sz="1200" kern="1200" baseline="0" dirty="0" smtClean="0">
                <a:solidFill>
                  <a:schemeClr val="tx1"/>
                </a:solidFill>
                <a:latin typeface="Times New Roman" pitchFamily="-110" charset="0"/>
                <a:ea typeface="+mn-ea"/>
                <a:cs typeface="+mn-cs"/>
              </a:rPr>
              <a:t>data from a peripheral device (e.g., a record from tape) into memory. Data are read</a:t>
            </a:r>
          </a:p>
          <a:p>
            <a:r>
              <a:rPr kumimoji="1" lang="en-US" sz="1200" kern="1200" baseline="0" dirty="0" smtClean="0">
                <a:solidFill>
                  <a:schemeClr val="tx1"/>
                </a:solidFill>
                <a:latin typeface="Times New Roman" pitchFamily="-110" charset="0"/>
                <a:ea typeface="+mn-ea"/>
                <a:cs typeface="+mn-cs"/>
              </a:rPr>
              <a:t>in one word (e.g., 16 bits) at a time. For each word that is read in, the processor must</a:t>
            </a:r>
          </a:p>
          <a:p>
            <a:r>
              <a:rPr kumimoji="1" lang="en-US" sz="1200" kern="1200" baseline="0" dirty="0" smtClean="0">
                <a:solidFill>
                  <a:schemeClr val="tx1"/>
                </a:solidFill>
                <a:latin typeface="Times New Roman" pitchFamily="-110" charset="0"/>
                <a:ea typeface="+mn-ea"/>
                <a:cs typeface="+mn-cs"/>
              </a:rPr>
              <a:t>remain in a status-checking cycle until it determines that the word is available in the</a:t>
            </a:r>
          </a:p>
          <a:p>
            <a:r>
              <a:rPr kumimoji="1" lang="en-US" sz="1200" kern="1200" baseline="0" dirty="0" smtClean="0">
                <a:solidFill>
                  <a:schemeClr val="tx1"/>
                </a:solidFill>
                <a:latin typeface="Times New Roman" pitchFamily="-110" charset="0"/>
                <a:ea typeface="+mn-ea"/>
                <a:cs typeface="+mn-cs"/>
              </a:rPr>
              <a:t>I/O module’s data register. This flowchart highlights the main disadvantage of this</a:t>
            </a:r>
          </a:p>
          <a:p>
            <a:r>
              <a:rPr kumimoji="1" lang="en-US" sz="1200" kern="1200" baseline="0" dirty="0" smtClean="0">
                <a:solidFill>
                  <a:schemeClr val="tx1"/>
                </a:solidFill>
                <a:latin typeface="Times New Roman" pitchFamily="-110" charset="0"/>
                <a:ea typeface="+mn-ea"/>
                <a:cs typeface="+mn-cs"/>
              </a:rPr>
              <a:t>technique: it is a time-consuming process that keeps the processor busy needlessly.</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D0AD6-49AD-4E47-9E2B-D98388F7CF11}" type="slidenum">
              <a:rPr lang="en-US"/>
              <a:pPr/>
              <a:t>14</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With programmed I/O, there is a close correspondence between the I/O-related</a:t>
            </a:r>
          </a:p>
          <a:p>
            <a:r>
              <a:rPr kumimoji="1" lang="en-US" sz="1200" kern="1200" baseline="0" dirty="0" smtClean="0">
                <a:solidFill>
                  <a:schemeClr val="tx1"/>
                </a:solidFill>
                <a:latin typeface="Times New Roman" pitchFamily="-110" charset="0"/>
                <a:ea typeface="+mn-ea"/>
                <a:cs typeface="+mn-cs"/>
              </a:rPr>
              <a:t>instructions that the processor fetches from memory and the I/O commands that the</a:t>
            </a:r>
          </a:p>
          <a:p>
            <a:r>
              <a:rPr kumimoji="1" lang="en-US" sz="1200" kern="1200" baseline="0" dirty="0" smtClean="0">
                <a:solidFill>
                  <a:schemeClr val="tx1"/>
                </a:solidFill>
                <a:latin typeface="Times New Roman" pitchFamily="-110" charset="0"/>
                <a:ea typeface="+mn-ea"/>
                <a:cs typeface="+mn-cs"/>
              </a:rPr>
              <a:t>processor issues to an I/O module to execute the instructions. That is, the instructions</a:t>
            </a:r>
          </a:p>
          <a:p>
            <a:r>
              <a:rPr kumimoji="1" lang="en-US" sz="1200" kern="1200" baseline="0" dirty="0" smtClean="0">
                <a:solidFill>
                  <a:schemeClr val="tx1"/>
                </a:solidFill>
                <a:latin typeface="Times New Roman" pitchFamily="-110" charset="0"/>
                <a:ea typeface="+mn-ea"/>
                <a:cs typeface="+mn-cs"/>
              </a:rPr>
              <a:t>are easily mapped into I/O commands, and there is often a simple one-</a:t>
            </a:r>
          </a:p>
          <a:p>
            <a:r>
              <a:rPr kumimoji="1" lang="en-US" sz="1200" kern="1200" baseline="0" dirty="0" smtClean="0">
                <a:solidFill>
                  <a:schemeClr val="tx1"/>
                </a:solidFill>
                <a:latin typeface="Times New Roman" pitchFamily="-110" charset="0"/>
                <a:ea typeface="+mn-ea"/>
                <a:cs typeface="+mn-cs"/>
              </a:rPr>
              <a:t>to-one relationship. The form of the instruction depends on the way in which external</a:t>
            </a:r>
          </a:p>
          <a:p>
            <a:r>
              <a:rPr kumimoji="1" lang="en-US" sz="1200" kern="1200" baseline="0" dirty="0" smtClean="0">
                <a:solidFill>
                  <a:schemeClr val="tx1"/>
                </a:solidFill>
                <a:latin typeface="Times New Roman" pitchFamily="-110" charset="0"/>
                <a:ea typeface="+mn-ea"/>
                <a:cs typeface="+mn-cs"/>
              </a:rPr>
              <a:t>devices are addressed.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there will be many I/O devices connected through I/O modules to</a:t>
            </a:r>
          </a:p>
          <a:p>
            <a:r>
              <a:rPr kumimoji="1" lang="en-US" sz="1200" kern="1200" baseline="0" dirty="0" smtClean="0">
                <a:solidFill>
                  <a:schemeClr val="tx1"/>
                </a:solidFill>
                <a:latin typeface="Times New Roman" pitchFamily="-110" charset="0"/>
                <a:ea typeface="+mn-ea"/>
                <a:cs typeface="+mn-cs"/>
              </a:rPr>
              <a:t>the system. Each device is given a unique identifier or address. When the processor</a:t>
            </a:r>
          </a:p>
          <a:p>
            <a:r>
              <a:rPr kumimoji="1" lang="en-US" sz="1200" kern="1200" baseline="0" dirty="0" smtClean="0">
                <a:solidFill>
                  <a:schemeClr val="tx1"/>
                </a:solidFill>
                <a:latin typeface="Times New Roman" pitchFamily="-110" charset="0"/>
                <a:ea typeface="+mn-ea"/>
                <a:cs typeface="+mn-cs"/>
              </a:rPr>
              <a:t>issues an I/O command, the command contains the address of the desired device.</a:t>
            </a:r>
          </a:p>
          <a:p>
            <a:r>
              <a:rPr kumimoji="1" lang="en-US" sz="1200" kern="1200" baseline="0" dirty="0" smtClean="0">
                <a:solidFill>
                  <a:schemeClr val="tx1"/>
                </a:solidFill>
                <a:latin typeface="Times New Roman" pitchFamily="-110" charset="0"/>
                <a:ea typeface="+mn-ea"/>
                <a:cs typeface="+mn-cs"/>
              </a:rPr>
              <a:t>Thus, each I/O module must interpret the address lines to determine if the command</a:t>
            </a:r>
          </a:p>
          <a:p>
            <a:r>
              <a:rPr kumimoji="1" lang="en-US" sz="1200" kern="1200" baseline="0" dirty="0" smtClean="0">
                <a:solidFill>
                  <a:schemeClr val="tx1"/>
                </a:solidFill>
                <a:latin typeface="Times New Roman" pitchFamily="-110" charset="0"/>
                <a:ea typeface="+mn-ea"/>
                <a:cs typeface="+mn-cs"/>
              </a:rPr>
              <a:t>is for itself.</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When the processor, main memory, and I/O share a common bus, two modes</a:t>
            </a:r>
          </a:p>
          <a:p>
            <a:r>
              <a:rPr kumimoji="1" lang="en-US" sz="1200" kern="1200" baseline="0" dirty="0" smtClean="0">
                <a:solidFill>
                  <a:schemeClr val="tx1"/>
                </a:solidFill>
                <a:latin typeface="Times New Roman" pitchFamily="-110" charset="0"/>
                <a:ea typeface="+mn-ea"/>
                <a:cs typeface="+mn-cs"/>
              </a:rPr>
              <a:t>of addressing are possible: memory mapped and isolated. With </a:t>
            </a:r>
            <a:r>
              <a:rPr kumimoji="1" lang="en-US" sz="1200" b="1" kern="1200" baseline="0" dirty="0" smtClean="0">
                <a:solidFill>
                  <a:schemeClr val="tx1"/>
                </a:solidFill>
                <a:latin typeface="Times New Roman" pitchFamily="-110" charset="0"/>
                <a:ea typeface="+mn-ea"/>
                <a:cs typeface="+mn-cs"/>
              </a:rPr>
              <a:t>memory-mapped</a:t>
            </a:r>
          </a:p>
          <a:p>
            <a:r>
              <a:rPr kumimoji="1" lang="en-US" sz="1200" b="1" kern="1200" baseline="0" dirty="0" smtClean="0">
                <a:solidFill>
                  <a:schemeClr val="tx1"/>
                </a:solidFill>
                <a:latin typeface="Times New Roman" pitchFamily="-110" charset="0"/>
                <a:ea typeface="+mn-ea"/>
                <a:cs typeface="+mn-cs"/>
              </a:rPr>
              <a:t>I/O, </a:t>
            </a:r>
            <a:r>
              <a:rPr kumimoji="1" lang="en-US" sz="1200" b="0" kern="1200" baseline="0" dirty="0" smtClean="0">
                <a:solidFill>
                  <a:schemeClr val="tx1"/>
                </a:solidFill>
                <a:latin typeface="Times New Roman" pitchFamily="-110" charset="0"/>
                <a:ea typeface="+mn-ea"/>
                <a:cs typeface="+mn-cs"/>
              </a:rPr>
              <a:t>there is a single address space for memory locations and I/O devices. The processor</a:t>
            </a:r>
          </a:p>
          <a:p>
            <a:r>
              <a:rPr kumimoji="1" lang="en-US" sz="1200" kern="1200" baseline="0" dirty="0" smtClean="0">
                <a:solidFill>
                  <a:schemeClr val="tx1"/>
                </a:solidFill>
                <a:latin typeface="Times New Roman" pitchFamily="-110" charset="0"/>
                <a:ea typeface="+mn-ea"/>
                <a:cs typeface="+mn-cs"/>
              </a:rPr>
              <a:t>treats the status and data registers of I/O modules as memory locations and</a:t>
            </a:r>
          </a:p>
          <a:p>
            <a:r>
              <a:rPr kumimoji="1" lang="en-US" sz="1200" kern="1200" baseline="0" dirty="0" smtClean="0">
                <a:solidFill>
                  <a:schemeClr val="tx1"/>
                </a:solidFill>
                <a:latin typeface="Times New Roman" pitchFamily="-110" charset="0"/>
                <a:ea typeface="+mn-ea"/>
                <a:cs typeface="+mn-cs"/>
              </a:rPr>
              <a:t>uses the same machine instructions to access both memory and I/O devices. So, for</a:t>
            </a:r>
          </a:p>
          <a:p>
            <a:r>
              <a:rPr kumimoji="1" lang="en-US" sz="1200" kern="1200" baseline="0" dirty="0" smtClean="0">
                <a:solidFill>
                  <a:schemeClr val="tx1"/>
                </a:solidFill>
                <a:latin typeface="Times New Roman" pitchFamily="-110" charset="0"/>
                <a:ea typeface="+mn-ea"/>
                <a:cs typeface="+mn-cs"/>
              </a:rPr>
              <a:t>example, with 10 address lines, a combined total of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 1024 memory locations</a:t>
            </a:r>
          </a:p>
          <a:p>
            <a:r>
              <a:rPr kumimoji="1" lang="en-US" sz="1200" kern="1200" baseline="0" dirty="0" smtClean="0">
                <a:solidFill>
                  <a:schemeClr val="tx1"/>
                </a:solidFill>
                <a:latin typeface="Times New Roman" pitchFamily="-110" charset="0"/>
                <a:ea typeface="+mn-ea"/>
                <a:cs typeface="+mn-cs"/>
              </a:rPr>
              <a:t>and I/O addresses can be supported, in any combination.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memory-mapped I/O, a single read line and a single write line are needed</a:t>
            </a:r>
          </a:p>
          <a:p>
            <a:r>
              <a:rPr kumimoji="1" lang="en-US" sz="1200" kern="1200" baseline="0" dirty="0" smtClean="0">
                <a:solidFill>
                  <a:schemeClr val="tx1"/>
                </a:solidFill>
                <a:latin typeface="Times New Roman" pitchFamily="-110" charset="0"/>
                <a:ea typeface="+mn-ea"/>
                <a:cs typeface="+mn-cs"/>
              </a:rPr>
              <a:t>on the bus. Alternatively, the bus may be equipped with memory read and write</a:t>
            </a:r>
          </a:p>
          <a:p>
            <a:r>
              <a:rPr kumimoji="1" lang="en-US" sz="1200" kern="1200" baseline="0" dirty="0" smtClean="0">
                <a:solidFill>
                  <a:schemeClr val="tx1"/>
                </a:solidFill>
                <a:latin typeface="Times New Roman" pitchFamily="-110" charset="0"/>
                <a:ea typeface="+mn-ea"/>
                <a:cs typeface="+mn-cs"/>
              </a:rPr>
              <a:t>plus input and output command lines. Now, the command line specifies whether the</a:t>
            </a:r>
          </a:p>
          <a:p>
            <a:r>
              <a:rPr kumimoji="1" lang="en-US" sz="1200" kern="1200" baseline="0" dirty="0" smtClean="0">
                <a:solidFill>
                  <a:schemeClr val="tx1"/>
                </a:solidFill>
                <a:latin typeface="Times New Roman" pitchFamily="-110" charset="0"/>
                <a:ea typeface="+mn-ea"/>
                <a:cs typeface="+mn-cs"/>
              </a:rPr>
              <a:t>address refers to a memory location or an I/O device. The full range of addresses</a:t>
            </a:r>
          </a:p>
          <a:p>
            <a:r>
              <a:rPr kumimoji="1" lang="en-US" sz="1200" kern="1200" baseline="0" dirty="0" smtClean="0">
                <a:solidFill>
                  <a:schemeClr val="tx1"/>
                </a:solidFill>
                <a:latin typeface="Times New Roman" pitchFamily="-110" charset="0"/>
                <a:ea typeface="+mn-ea"/>
                <a:cs typeface="+mn-cs"/>
              </a:rPr>
              <a:t>may be available for both. Again, with 10 address lines, the system may now support</a:t>
            </a:r>
          </a:p>
          <a:p>
            <a:r>
              <a:rPr kumimoji="1" lang="en-US" sz="1200" kern="1200" baseline="0" dirty="0" smtClean="0">
                <a:solidFill>
                  <a:schemeClr val="tx1"/>
                </a:solidFill>
                <a:latin typeface="Times New Roman" pitchFamily="-110" charset="0"/>
                <a:ea typeface="+mn-ea"/>
                <a:cs typeface="+mn-cs"/>
              </a:rPr>
              <a:t>both 1024 memory locations and 1024 I/O addresses. Because the address space for</a:t>
            </a:r>
          </a:p>
          <a:p>
            <a:r>
              <a:rPr kumimoji="1" lang="en-US" sz="1200" kern="1200" baseline="0" dirty="0" smtClean="0">
                <a:solidFill>
                  <a:schemeClr val="tx1"/>
                </a:solidFill>
                <a:latin typeface="Times New Roman" pitchFamily="-110" charset="0"/>
                <a:ea typeface="+mn-ea"/>
                <a:cs typeface="+mn-cs"/>
              </a:rPr>
              <a:t>I/O is isolated from that for memory, this is referred to as </a:t>
            </a:r>
            <a:r>
              <a:rPr kumimoji="1" lang="en-US" sz="1200" b="1" kern="1200" baseline="0" dirty="0" smtClean="0">
                <a:solidFill>
                  <a:schemeClr val="tx1"/>
                </a:solidFill>
                <a:latin typeface="Times New Roman" pitchFamily="-110" charset="0"/>
                <a:ea typeface="+mn-ea"/>
                <a:cs typeface="+mn-cs"/>
              </a:rPr>
              <a:t>isolated I/O.</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73489-D834-8A4D-8052-7D9DCFD5E53A}" type="slidenum">
              <a:rPr lang="en-US"/>
              <a:pPr/>
              <a:t>15</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GB" dirty="0" smtClean="0"/>
              <a:t>I/O mapping summary.</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110" charset="0"/>
                <a:ea typeface="+mn-ea"/>
                <a:cs typeface="+mn-cs"/>
              </a:rPr>
              <a:t>Figure 7.5 contrasts these two programmed I/O techniques. Figure 7.5a shows</a:t>
            </a:r>
          </a:p>
          <a:p>
            <a:r>
              <a:rPr kumimoji="1" lang="en-US" sz="1200" kern="1200" baseline="0" dirty="0" smtClean="0">
                <a:solidFill>
                  <a:schemeClr val="tx1"/>
                </a:solidFill>
                <a:latin typeface="Times New Roman" pitchFamily="-110" charset="0"/>
                <a:ea typeface="+mn-ea"/>
                <a:cs typeface="+mn-cs"/>
              </a:rPr>
              <a:t>how the interface for a simple input device such as a terminal keyboard might appear</a:t>
            </a:r>
          </a:p>
          <a:p>
            <a:r>
              <a:rPr kumimoji="1" lang="en-US" sz="1200" kern="1200" baseline="0" dirty="0" smtClean="0">
                <a:solidFill>
                  <a:schemeClr val="tx1"/>
                </a:solidFill>
                <a:latin typeface="Times New Roman" pitchFamily="-110" charset="0"/>
                <a:ea typeface="+mn-ea"/>
                <a:cs typeface="+mn-cs"/>
              </a:rPr>
              <a:t>to a programmer using memory-mapped I/O. Assume a 10-bit address, with a 512-</a:t>
            </a:r>
          </a:p>
          <a:p>
            <a:r>
              <a:rPr kumimoji="1" lang="en-US" sz="1200" kern="1200" baseline="0" dirty="0" smtClean="0">
                <a:solidFill>
                  <a:schemeClr val="tx1"/>
                </a:solidFill>
                <a:latin typeface="Times New Roman" pitchFamily="-110" charset="0"/>
                <a:ea typeface="+mn-ea"/>
                <a:cs typeface="+mn-cs"/>
              </a:rPr>
              <a:t>bit memory (locations 0–511) and up to 512 I/O addresses (locations 512–1023).</a:t>
            </a:r>
          </a:p>
          <a:p>
            <a:r>
              <a:rPr kumimoji="1" lang="en-US" sz="1200" kern="1200" baseline="0" dirty="0" smtClean="0">
                <a:solidFill>
                  <a:schemeClr val="tx1"/>
                </a:solidFill>
                <a:latin typeface="Times New Roman" pitchFamily="-110" charset="0"/>
                <a:ea typeface="+mn-ea"/>
                <a:cs typeface="+mn-cs"/>
              </a:rPr>
              <a:t>Two addresses are dedicated to keyboard input from a particular terminal. Address</a:t>
            </a:r>
          </a:p>
          <a:p>
            <a:r>
              <a:rPr kumimoji="1" lang="en-US" sz="1200" kern="1200" baseline="0" dirty="0" smtClean="0">
                <a:solidFill>
                  <a:schemeClr val="tx1"/>
                </a:solidFill>
                <a:latin typeface="Times New Roman" pitchFamily="-110" charset="0"/>
                <a:ea typeface="+mn-ea"/>
                <a:cs typeface="+mn-cs"/>
              </a:rPr>
              <a:t>516 refers to the data register and address 517 refers to the status register, which</a:t>
            </a:r>
          </a:p>
          <a:p>
            <a:r>
              <a:rPr kumimoji="1" lang="en-US" sz="1200" kern="1200" baseline="0" dirty="0" smtClean="0">
                <a:solidFill>
                  <a:schemeClr val="tx1"/>
                </a:solidFill>
                <a:latin typeface="Times New Roman" pitchFamily="-110" charset="0"/>
                <a:ea typeface="+mn-ea"/>
                <a:cs typeface="+mn-cs"/>
              </a:rPr>
              <a:t>also functions as a control register for receiving processor commands. The program</a:t>
            </a:r>
          </a:p>
          <a:p>
            <a:r>
              <a:rPr kumimoji="1" lang="en-US" sz="1200" kern="1200" baseline="0" dirty="0" smtClean="0">
                <a:solidFill>
                  <a:schemeClr val="tx1"/>
                </a:solidFill>
                <a:latin typeface="Times New Roman" pitchFamily="-110" charset="0"/>
                <a:ea typeface="+mn-ea"/>
                <a:cs typeface="+mn-cs"/>
              </a:rPr>
              <a:t>shown will read 1 byte of data from the keyboard into an accumulator register in the</a:t>
            </a:r>
          </a:p>
          <a:p>
            <a:r>
              <a:rPr kumimoji="1" lang="en-US" sz="1200" kern="1200" baseline="0" dirty="0" smtClean="0">
                <a:solidFill>
                  <a:schemeClr val="tx1"/>
                </a:solidFill>
                <a:latin typeface="Times New Roman" pitchFamily="-110" charset="0"/>
                <a:ea typeface="+mn-ea"/>
                <a:cs typeface="+mn-cs"/>
              </a:rPr>
              <a:t>processor. Note that the processor loops until the data byte is available.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isolated I/O (Figure 7.5b), the I/O ports are accessible only by special</a:t>
            </a:r>
          </a:p>
          <a:p>
            <a:r>
              <a:rPr kumimoji="1" lang="en-US" sz="1200" kern="1200" baseline="0" dirty="0" smtClean="0">
                <a:solidFill>
                  <a:schemeClr val="tx1"/>
                </a:solidFill>
                <a:latin typeface="Times New Roman" pitchFamily="-110" charset="0"/>
                <a:ea typeface="+mn-ea"/>
                <a:cs typeface="+mn-cs"/>
              </a:rPr>
              <a:t>I/O commands, which activate the I/O command lines on the bus.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For most types of processors, there is a relatively large set of different instructions</a:t>
            </a:r>
          </a:p>
          <a:p>
            <a:r>
              <a:rPr kumimoji="1" lang="en-US" sz="1200" kern="1200" baseline="0" dirty="0" smtClean="0">
                <a:solidFill>
                  <a:schemeClr val="tx1"/>
                </a:solidFill>
                <a:latin typeface="Times New Roman" pitchFamily="-110" charset="0"/>
                <a:ea typeface="+mn-ea"/>
                <a:cs typeface="+mn-cs"/>
              </a:rPr>
              <a:t>for referencing memory. If isolated I/O is used, there are only a few I/O</a:t>
            </a:r>
          </a:p>
          <a:p>
            <a:r>
              <a:rPr kumimoji="1" lang="en-US" sz="1200" kern="1200" baseline="0" dirty="0" smtClean="0">
                <a:solidFill>
                  <a:schemeClr val="tx1"/>
                </a:solidFill>
                <a:latin typeface="Times New Roman" pitchFamily="-110" charset="0"/>
                <a:ea typeface="+mn-ea"/>
                <a:cs typeface="+mn-cs"/>
              </a:rPr>
              <a:t>instructions. Thus, an advantage of memory-mapped I/O is that this large repertoire</a:t>
            </a:r>
          </a:p>
          <a:p>
            <a:r>
              <a:rPr kumimoji="1" lang="en-US" sz="1200" kern="1200" baseline="0" dirty="0" smtClean="0">
                <a:solidFill>
                  <a:schemeClr val="tx1"/>
                </a:solidFill>
                <a:latin typeface="Times New Roman" pitchFamily="-110" charset="0"/>
                <a:ea typeface="+mn-ea"/>
                <a:cs typeface="+mn-cs"/>
              </a:rPr>
              <a:t>of instructions can be used, allowing more efficient programming. A disadvantage is</a:t>
            </a:r>
          </a:p>
          <a:p>
            <a:r>
              <a:rPr kumimoji="1" lang="en-US" sz="1200" kern="1200" baseline="0" dirty="0" smtClean="0">
                <a:solidFill>
                  <a:schemeClr val="tx1"/>
                </a:solidFill>
                <a:latin typeface="Times New Roman" pitchFamily="-110" charset="0"/>
                <a:ea typeface="+mn-ea"/>
                <a:cs typeface="+mn-cs"/>
              </a:rPr>
              <a:t>that valuable memory address space is used up. Both memory-mapped and isolated</a:t>
            </a:r>
          </a:p>
          <a:p>
            <a:r>
              <a:rPr kumimoji="1" lang="en-US" sz="1200" kern="1200" baseline="0" dirty="0" smtClean="0">
                <a:solidFill>
                  <a:schemeClr val="tx1"/>
                </a:solidFill>
                <a:latin typeface="Times New Roman" pitchFamily="-110" charset="0"/>
                <a:ea typeface="+mn-ea"/>
                <a:cs typeface="+mn-cs"/>
              </a:rPr>
              <a:t>I/O are in common use.</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B0D66-6AC4-F742-837C-C09FF8260456}" type="slidenum">
              <a:rPr lang="en-US"/>
              <a:pPr/>
              <a:t>17</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problem with programmed I/O is that the processor has to wait a long time</a:t>
            </a:r>
          </a:p>
          <a:p>
            <a:r>
              <a:rPr kumimoji="1" lang="en-US" sz="1200" kern="1200" baseline="0" dirty="0" smtClean="0">
                <a:solidFill>
                  <a:schemeClr val="tx1"/>
                </a:solidFill>
                <a:latin typeface="Times New Roman" pitchFamily="-110" charset="0"/>
                <a:ea typeface="+mn-ea"/>
                <a:cs typeface="+mn-cs"/>
              </a:rPr>
              <a:t>for the I/O module of concern to be ready for either reception or transmission of</a:t>
            </a:r>
          </a:p>
          <a:p>
            <a:r>
              <a:rPr kumimoji="1" lang="en-US" sz="1200" kern="1200" baseline="0" dirty="0" smtClean="0">
                <a:solidFill>
                  <a:schemeClr val="tx1"/>
                </a:solidFill>
                <a:latin typeface="Times New Roman" pitchFamily="-110" charset="0"/>
                <a:ea typeface="+mn-ea"/>
                <a:cs typeface="+mn-cs"/>
              </a:rPr>
              <a:t>data. The processor, while waiting, must repeatedly interrogate the status of the I/O</a:t>
            </a:r>
          </a:p>
          <a:p>
            <a:r>
              <a:rPr kumimoji="1" lang="en-US" sz="1200" kern="1200" baseline="0" dirty="0" smtClean="0">
                <a:solidFill>
                  <a:schemeClr val="tx1"/>
                </a:solidFill>
                <a:latin typeface="Times New Roman" pitchFamily="-110" charset="0"/>
                <a:ea typeface="+mn-ea"/>
                <a:cs typeface="+mn-cs"/>
              </a:rPr>
              <a:t>module. As a result, the level of the performance of the entire system is severely</a:t>
            </a:r>
          </a:p>
          <a:p>
            <a:r>
              <a:rPr kumimoji="1" lang="en-US" sz="1200" kern="1200" baseline="0" dirty="0" smtClean="0">
                <a:solidFill>
                  <a:schemeClr val="tx1"/>
                </a:solidFill>
                <a:latin typeface="Times New Roman" pitchFamily="-110" charset="0"/>
                <a:ea typeface="+mn-ea"/>
                <a:cs typeface="+mn-cs"/>
              </a:rPr>
              <a:t>degraded.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 alternative is for the processor to issue an I/O command to a module and</a:t>
            </a:r>
          </a:p>
          <a:p>
            <a:r>
              <a:rPr kumimoji="1" lang="en-US" sz="1200" kern="1200" baseline="0" dirty="0" smtClean="0">
                <a:solidFill>
                  <a:schemeClr val="tx1"/>
                </a:solidFill>
                <a:latin typeface="Times New Roman" pitchFamily="-110" charset="0"/>
                <a:ea typeface="+mn-ea"/>
                <a:cs typeface="+mn-cs"/>
              </a:rPr>
              <a:t>then go on to do some other useful work. The I/O module will then interrupt the</a:t>
            </a:r>
          </a:p>
          <a:p>
            <a:r>
              <a:rPr kumimoji="1" lang="en-US" sz="1200" kern="1200" baseline="0" dirty="0" smtClean="0">
                <a:solidFill>
                  <a:schemeClr val="tx1"/>
                </a:solidFill>
                <a:latin typeface="Times New Roman" pitchFamily="-110" charset="0"/>
                <a:ea typeface="+mn-ea"/>
                <a:cs typeface="+mn-cs"/>
              </a:rPr>
              <a:t>processor to request service when it is ready to exchange data with the processor.</a:t>
            </a:r>
          </a:p>
          <a:p>
            <a:r>
              <a:rPr kumimoji="1" lang="en-US" sz="1200" kern="1200" baseline="0" dirty="0" smtClean="0">
                <a:solidFill>
                  <a:schemeClr val="tx1"/>
                </a:solidFill>
                <a:latin typeface="Times New Roman" pitchFamily="-110" charset="0"/>
                <a:ea typeface="+mn-ea"/>
                <a:cs typeface="+mn-cs"/>
              </a:rPr>
              <a:t>The processor then executes the data transfer, as before, and then resumes its</a:t>
            </a:r>
          </a:p>
          <a:p>
            <a:r>
              <a:rPr kumimoji="1" lang="en-US" sz="1200" kern="1200" baseline="0" dirty="0" smtClean="0">
                <a:solidFill>
                  <a:schemeClr val="tx1"/>
                </a:solidFill>
                <a:latin typeface="Times New Roman" pitchFamily="-110" charset="0"/>
                <a:ea typeface="+mn-ea"/>
                <a:cs typeface="+mn-cs"/>
              </a:rPr>
              <a:t>former processing.</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Let us consider how this works, first from the point of view of the I/O module.</a:t>
            </a:r>
          </a:p>
          <a:p>
            <a:r>
              <a:rPr kumimoji="1" lang="en-US" sz="1200" kern="1200" baseline="0" dirty="0" smtClean="0">
                <a:solidFill>
                  <a:schemeClr val="tx1"/>
                </a:solidFill>
                <a:latin typeface="Times New Roman" pitchFamily="-110" charset="0"/>
                <a:ea typeface="+mn-ea"/>
                <a:cs typeface="+mn-cs"/>
              </a:rPr>
              <a:t>For input, the I/O module receives a READ command from the processor. The I/O</a:t>
            </a:r>
          </a:p>
          <a:p>
            <a:r>
              <a:rPr kumimoji="1" lang="en-US" sz="1200" kern="1200" baseline="0" dirty="0" smtClean="0">
                <a:solidFill>
                  <a:schemeClr val="tx1"/>
                </a:solidFill>
                <a:latin typeface="Times New Roman" pitchFamily="-110" charset="0"/>
                <a:ea typeface="+mn-ea"/>
                <a:cs typeface="+mn-cs"/>
              </a:rPr>
              <a:t>module then proceeds to read data in from an associated peripheral. Once the data</a:t>
            </a:r>
          </a:p>
          <a:p>
            <a:r>
              <a:rPr kumimoji="1" lang="en-US" sz="1200" kern="1200" baseline="0" dirty="0" smtClean="0">
                <a:solidFill>
                  <a:schemeClr val="tx1"/>
                </a:solidFill>
                <a:latin typeface="Times New Roman" pitchFamily="-110" charset="0"/>
                <a:ea typeface="+mn-ea"/>
                <a:cs typeface="+mn-cs"/>
              </a:rPr>
              <a:t>are in the module’s data register, the module signals an interrupt to the processor</a:t>
            </a:r>
          </a:p>
          <a:p>
            <a:r>
              <a:rPr kumimoji="1" lang="en-US" sz="1200" kern="1200" baseline="0" dirty="0" smtClean="0">
                <a:solidFill>
                  <a:schemeClr val="tx1"/>
                </a:solidFill>
                <a:latin typeface="Times New Roman" pitchFamily="-110" charset="0"/>
                <a:ea typeface="+mn-ea"/>
                <a:cs typeface="+mn-cs"/>
              </a:rPr>
              <a:t>over a control line. The module then waits until its data are requested by the processor.</a:t>
            </a:r>
          </a:p>
          <a:p>
            <a:r>
              <a:rPr kumimoji="1" lang="en-US" sz="1200" kern="1200" baseline="0" dirty="0" smtClean="0">
                <a:solidFill>
                  <a:schemeClr val="tx1"/>
                </a:solidFill>
                <a:latin typeface="Times New Roman" pitchFamily="-110" charset="0"/>
                <a:ea typeface="+mn-ea"/>
                <a:cs typeface="+mn-cs"/>
              </a:rPr>
              <a:t>When the request is made, the module places its data on the data bus and is</a:t>
            </a:r>
          </a:p>
          <a:p>
            <a:r>
              <a:rPr kumimoji="1" lang="en-US" sz="1200" kern="1200" baseline="0" dirty="0" smtClean="0">
                <a:solidFill>
                  <a:schemeClr val="tx1"/>
                </a:solidFill>
                <a:latin typeface="Times New Roman" pitchFamily="-110" charset="0"/>
                <a:ea typeface="+mn-ea"/>
                <a:cs typeface="+mn-cs"/>
              </a:rPr>
              <a:t>then ready for another I/O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From the processor’s point of view, the action for input is as follows. The processor</a:t>
            </a:r>
          </a:p>
          <a:p>
            <a:r>
              <a:rPr kumimoji="1" lang="en-US" sz="1200" kern="1200" baseline="0" dirty="0" smtClean="0">
                <a:solidFill>
                  <a:schemeClr val="tx1"/>
                </a:solidFill>
                <a:latin typeface="Times New Roman" pitchFamily="-110" charset="0"/>
                <a:ea typeface="+mn-ea"/>
                <a:cs typeface="+mn-cs"/>
              </a:rPr>
              <a:t>issues a READ command. It then goes off and does something else (e.g., the</a:t>
            </a:r>
          </a:p>
          <a:p>
            <a:r>
              <a:rPr kumimoji="1" lang="en-US" sz="1200" kern="1200" baseline="0" dirty="0" smtClean="0">
                <a:solidFill>
                  <a:schemeClr val="tx1"/>
                </a:solidFill>
                <a:latin typeface="Times New Roman" pitchFamily="-110" charset="0"/>
                <a:ea typeface="+mn-ea"/>
                <a:cs typeface="+mn-cs"/>
              </a:rPr>
              <a:t>processor may be working on several different programs at the same time). At the</a:t>
            </a:r>
          </a:p>
          <a:p>
            <a:r>
              <a:rPr kumimoji="1" lang="en-US" sz="1200" kern="1200" baseline="0" dirty="0" smtClean="0">
                <a:solidFill>
                  <a:schemeClr val="tx1"/>
                </a:solidFill>
                <a:latin typeface="Times New Roman" pitchFamily="-110" charset="0"/>
                <a:ea typeface="+mn-ea"/>
                <a:cs typeface="+mn-cs"/>
              </a:rPr>
              <a:t>end of each instruction cycle, the processor checks for interrupts (Figure 3.9). When</a:t>
            </a:r>
          </a:p>
          <a:p>
            <a:r>
              <a:rPr kumimoji="1" lang="en-US" sz="1200" kern="1200" baseline="0" dirty="0" smtClean="0">
                <a:solidFill>
                  <a:schemeClr val="tx1"/>
                </a:solidFill>
                <a:latin typeface="Times New Roman" pitchFamily="-110" charset="0"/>
                <a:ea typeface="+mn-ea"/>
                <a:cs typeface="+mn-cs"/>
              </a:rPr>
              <a:t>the interrupt from the I/O module occurs, the processor saves the context (e.g., program</a:t>
            </a:r>
          </a:p>
          <a:p>
            <a:r>
              <a:rPr kumimoji="1" lang="en-US" sz="1200" kern="1200" baseline="0" dirty="0" smtClean="0">
                <a:solidFill>
                  <a:schemeClr val="tx1"/>
                </a:solidFill>
                <a:latin typeface="Times New Roman" pitchFamily="-110" charset="0"/>
                <a:ea typeface="+mn-ea"/>
                <a:cs typeface="+mn-cs"/>
              </a:rPr>
              <a:t>counter and processor registers) of the current program and processes the</a:t>
            </a:r>
          </a:p>
          <a:p>
            <a:r>
              <a:rPr kumimoji="1" lang="en-US" sz="1200" kern="1200" baseline="0" dirty="0" smtClean="0">
                <a:solidFill>
                  <a:schemeClr val="tx1"/>
                </a:solidFill>
                <a:latin typeface="Times New Roman" pitchFamily="-110" charset="0"/>
                <a:ea typeface="+mn-ea"/>
                <a:cs typeface="+mn-cs"/>
              </a:rPr>
              <a:t>interrupt. In this case, the processor reads the word of data from the I/O module</a:t>
            </a:r>
          </a:p>
          <a:p>
            <a:r>
              <a:rPr kumimoji="1" lang="en-US" sz="1200" kern="1200" baseline="0" dirty="0" smtClean="0">
                <a:solidFill>
                  <a:schemeClr val="tx1"/>
                </a:solidFill>
                <a:latin typeface="Times New Roman" pitchFamily="-110" charset="0"/>
                <a:ea typeface="+mn-ea"/>
                <a:cs typeface="+mn-cs"/>
              </a:rPr>
              <a:t>and stores it in memory. It then restores the context of the program it was working</a:t>
            </a:r>
          </a:p>
          <a:p>
            <a:r>
              <a:rPr kumimoji="1" lang="en-US" sz="1200" kern="1200" baseline="0" dirty="0" smtClean="0">
                <a:solidFill>
                  <a:schemeClr val="tx1"/>
                </a:solidFill>
                <a:latin typeface="Times New Roman" pitchFamily="-110" charset="0"/>
                <a:ea typeface="+mn-ea"/>
                <a:cs typeface="+mn-cs"/>
              </a:rPr>
              <a:t>on (or some other program) and resumes execution.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Figure 7.4b shows the use of interrupt I/O for reading in a block of data.</a:t>
            </a:r>
          </a:p>
          <a:p>
            <a:r>
              <a:rPr kumimoji="1" lang="en-US" sz="1200" kern="1200" baseline="0" dirty="0" smtClean="0">
                <a:solidFill>
                  <a:schemeClr val="tx1"/>
                </a:solidFill>
                <a:latin typeface="Times New Roman" pitchFamily="-110" charset="0"/>
                <a:ea typeface="+mn-ea"/>
                <a:cs typeface="+mn-cs"/>
              </a:rPr>
              <a:t>Compare this with Figure 7.4a. Interrupt I/O is more efficient than programmed I/O</a:t>
            </a:r>
          </a:p>
          <a:p>
            <a:r>
              <a:rPr kumimoji="1" lang="en-US" sz="1200" kern="1200" baseline="0" dirty="0" smtClean="0">
                <a:solidFill>
                  <a:schemeClr val="tx1"/>
                </a:solidFill>
                <a:latin typeface="Times New Roman" pitchFamily="-110" charset="0"/>
                <a:ea typeface="+mn-ea"/>
                <a:cs typeface="+mn-cs"/>
              </a:rPr>
              <a:t>because it eliminates needless waiting. However, interrupt I/O still consumes a lot of</a:t>
            </a:r>
          </a:p>
          <a:p>
            <a:r>
              <a:rPr kumimoji="1" lang="en-US" sz="1200" kern="1200" baseline="0" dirty="0" smtClean="0">
                <a:solidFill>
                  <a:schemeClr val="tx1"/>
                </a:solidFill>
                <a:latin typeface="Times New Roman" pitchFamily="-110" charset="0"/>
                <a:ea typeface="+mn-ea"/>
                <a:cs typeface="+mn-cs"/>
              </a:rPr>
              <a:t>processor time, because every word of data that goes from memory to I/O module</a:t>
            </a:r>
          </a:p>
          <a:p>
            <a:r>
              <a:rPr kumimoji="1" lang="en-US" sz="1200" kern="1200" baseline="0" dirty="0" smtClean="0">
                <a:solidFill>
                  <a:schemeClr val="tx1"/>
                </a:solidFill>
                <a:latin typeface="Times New Roman" pitchFamily="-110" charset="0"/>
                <a:ea typeface="+mn-ea"/>
                <a:cs typeface="+mn-cs"/>
              </a:rPr>
              <a:t>or from I/O module to memory must pass through the processor.</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08ACB6-82AD-DE48-B171-E8848463F4FC}" type="slidenum">
              <a:rPr lang="en-US"/>
              <a:pPr/>
              <a:t>18</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Let us consider the role of the processor in interrupt-driven I/O in more detail.</a:t>
            </a:r>
          </a:p>
          <a:p>
            <a:r>
              <a:rPr kumimoji="1" lang="en-US" sz="1200" kern="1200" baseline="0" dirty="0" smtClean="0">
                <a:solidFill>
                  <a:schemeClr val="tx1"/>
                </a:solidFill>
                <a:latin typeface="Times New Roman" pitchFamily="-110" charset="0"/>
                <a:ea typeface="+mn-ea"/>
                <a:cs typeface="+mn-cs"/>
              </a:rPr>
              <a:t>The occurrence of an interrupt triggers a number of events, both in the processor</a:t>
            </a:r>
          </a:p>
          <a:p>
            <a:r>
              <a:rPr kumimoji="1" lang="en-US" sz="1200" kern="1200" baseline="0" dirty="0" smtClean="0">
                <a:solidFill>
                  <a:schemeClr val="tx1"/>
                </a:solidFill>
                <a:latin typeface="Times New Roman" pitchFamily="-110" charset="0"/>
                <a:ea typeface="+mn-ea"/>
                <a:cs typeface="+mn-cs"/>
              </a:rPr>
              <a:t>hardware and in software. Figure 7.6 shows a typical sequence. When an I/O device</a:t>
            </a:r>
          </a:p>
          <a:p>
            <a:r>
              <a:rPr kumimoji="1" lang="en-US" sz="1200" kern="1200" baseline="0" dirty="0" smtClean="0">
                <a:solidFill>
                  <a:schemeClr val="tx1"/>
                </a:solidFill>
                <a:latin typeface="Times New Roman" pitchFamily="-110" charset="0"/>
                <a:ea typeface="+mn-ea"/>
                <a:cs typeface="+mn-cs"/>
              </a:rPr>
              <a:t>completes an I/O operation, the following sequence of hardware events occurs:</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The device issues an interrupt signal to the processor.</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The processor finishes execution of the current instruction before responding</a:t>
            </a:r>
          </a:p>
          <a:p>
            <a:r>
              <a:rPr kumimoji="1" lang="en-US" sz="1200" kern="1200" baseline="0" dirty="0" smtClean="0">
                <a:solidFill>
                  <a:schemeClr val="tx1"/>
                </a:solidFill>
                <a:latin typeface="Times New Roman" pitchFamily="-110" charset="0"/>
                <a:ea typeface="+mn-ea"/>
                <a:cs typeface="+mn-cs"/>
              </a:rPr>
              <a:t>to the interrupt, as indicated in Figure 3.9.</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The processor tests for an interrupt, determines that there is one, and sends an</a:t>
            </a:r>
          </a:p>
          <a:p>
            <a:r>
              <a:rPr kumimoji="1" lang="en-US" sz="1200" kern="1200" baseline="0" dirty="0" smtClean="0">
                <a:solidFill>
                  <a:schemeClr val="tx1"/>
                </a:solidFill>
                <a:latin typeface="Times New Roman" pitchFamily="-110" charset="0"/>
                <a:ea typeface="+mn-ea"/>
                <a:cs typeface="+mn-cs"/>
              </a:rPr>
              <a:t>acknowledgment signal to the device that issued the interrupt. The acknowledgment</a:t>
            </a:r>
          </a:p>
          <a:p>
            <a:r>
              <a:rPr kumimoji="1" lang="en-US" sz="1200" kern="1200" baseline="0" dirty="0" smtClean="0">
                <a:solidFill>
                  <a:schemeClr val="tx1"/>
                </a:solidFill>
                <a:latin typeface="Times New Roman" pitchFamily="-110" charset="0"/>
                <a:ea typeface="+mn-ea"/>
                <a:cs typeface="+mn-cs"/>
              </a:rPr>
              <a:t>allows the device to remove its interrupt signal.</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The processor now needs to prepare to transfer control to the interrupt routine.</a:t>
            </a:r>
          </a:p>
          <a:p>
            <a:r>
              <a:rPr kumimoji="1" lang="en-US" sz="1200" b="0" kern="1200" baseline="0" dirty="0" smtClean="0">
                <a:solidFill>
                  <a:schemeClr val="tx1"/>
                </a:solidFill>
                <a:latin typeface="Times New Roman" pitchFamily="-110" charset="0"/>
                <a:ea typeface="+mn-ea"/>
                <a:cs typeface="+mn-cs"/>
              </a:rPr>
              <a:t>To begin, it needs to save information needed to resume the current program at</a:t>
            </a:r>
          </a:p>
          <a:p>
            <a:r>
              <a:rPr kumimoji="1" lang="en-US" sz="1200" kern="1200" baseline="0" dirty="0" smtClean="0">
                <a:solidFill>
                  <a:schemeClr val="tx1"/>
                </a:solidFill>
                <a:latin typeface="Times New Roman" pitchFamily="-110" charset="0"/>
                <a:ea typeface="+mn-ea"/>
                <a:cs typeface="+mn-cs"/>
              </a:rPr>
              <a:t>the point of interrupt. The minimum information required is (a) the status of the</a:t>
            </a:r>
          </a:p>
          <a:p>
            <a:r>
              <a:rPr kumimoji="1" lang="en-US" sz="1200" kern="1200" baseline="0" dirty="0" smtClean="0">
                <a:solidFill>
                  <a:schemeClr val="tx1"/>
                </a:solidFill>
                <a:latin typeface="Times New Roman" pitchFamily="-110" charset="0"/>
                <a:ea typeface="+mn-ea"/>
                <a:cs typeface="+mn-cs"/>
              </a:rPr>
              <a:t>processor, which is contained in a register called the program status word (PSW),</a:t>
            </a:r>
          </a:p>
          <a:p>
            <a:r>
              <a:rPr kumimoji="1" lang="en-US" sz="1200" kern="1200" baseline="0" dirty="0" smtClean="0">
                <a:solidFill>
                  <a:schemeClr val="tx1"/>
                </a:solidFill>
                <a:latin typeface="Times New Roman" pitchFamily="-110" charset="0"/>
                <a:ea typeface="+mn-ea"/>
                <a:cs typeface="+mn-cs"/>
              </a:rPr>
              <a:t>and (b) the location of the next instruction to be executed, which is contained in</a:t>
            </a:r>
          </a:p>
          <a:p>
            <a:r>
              <a:rPr kumimoji="1" lang="en-US" sz="1200" kern="1200" baseline="0" dirty="0" smtClean="0">
                <a:solidFill>
                  <a:schemeClr val="tx1"/>
                </a:solidFill>
                <a:latin typeface="Times New Roman" pitchFamily="-110" charset="0"/>
                <a:ea typeface="+mn-ea"/>
                <a:cs typeface="+mn-cs"/>
              </a:rPr>
              <a:t>the program counter. These can be pushed onto the system control stack.</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5. The processor now loads the program counter with the entry location of the</a:t>
            </a:r>
          </a:p>
          <a:p>
            <a:r>
              <a:rPr kumimoji="1" lang="en-US" sz="1200" kern="1200" baseline="0" dirty="0" smtClean="0">
                <a:solidFill>
                  <a:schemeClr val="tx1"/>
                </a:solidFill>
                <a:latin typeface="Times New Roman" pitchFamily="-110" charset="0"/>
                <a:ea typeface="+mn-ea"/>
                <a:cs typeface="+mn-cs"/>
              </a:rPr>
              <a:t>interrupt-handling program that will respond to this interrupt. Depending on</a:t>
            </a:r>
          </a:p>
          <a:p>
            <a:r>
              <a:rPr kumimoji="1" lang="en-US" sz="1200" kern="1200" baseline="0" dirty="0" smtClean="0">
                <a:solidFill>
                  <a:schemeClr val="tx1"/>
                </a:solidFill>
                <a:latin typeface="Times New Roman" pitchFamily="-110" charset="0"/>
                <a:ea typeface="+mn-ea"/>
                <a:cs typeface="+mn-cs"/>
              </a:rPr>
              <a:t>the computer architecture and operating system design, there may be a single</a:t>
            </a:r>
            <a:endParaRPr lang="en-GB" dirty="0" smtClean="0"/>
          </a:p>
          <a:p>
            <a:r>
              <a:rPr kumimoji="1" lang="en-US" sz="1200" kern="1200" baseline="0" dirty="0" smtClean="0">
                <a:solidFill>
                  <a:schemeClr val="tx1"/>
                </a:solidFill>
                <a:latin typeface="Times New Roman" pitchFamily="-110" charset="0"/>
                <a:ea typeface="+mn-ea"/>
                <a:cs typeface="+mn-cs"/>
              </a:rPr>
              <a:t>program; one program for each type of interrupt; or one program for each</a:t>
            </a:r>
          </a:p>
          <a:p>
            <a:r>
              <a:rPr kumimoji="1" lang="en-US" sz="1200" kern="1200" baseline="0" dirty="0" smtClean="0">
                <a:solidFill>
                  <a:schemeClr val="tx1"/>
                </a:solidFill>
                <a:latin typeface="Times New Roman" pitchFamily="-110" charset="0"/>
                <a:ea typeface="+mn-ea"/>
                <a:cs typeface="+mn-cs"/>
              </a:rPr>
              <a:t>device and each type of interrupt. If there is more than one interrupt-handling</a:t>
            </a:r>
          </a:p>
          <a:p>
            <a:r>
              <a:rPr kumimoji="1" lang="en-US" sz="1200" kern="1200" baseline="0" dirty="0" smtClean="0">
                <a:solidFill>
                  <a:schemeClr val="tx1"/>
                </a:solidFill>
                <a:latin typeface="Times New Roman" pitchFamily="-110" charset="0"/>
                <a:ea typeface="+mn-ea"/>
                <a:cs typeface="+mn-cs"/>
              </a:rPr>
              <a:t>routine, the processor must determine which one to invoke. This information</a:t>
            </a:r>
          </a:p>
          <a:p>
            <a:r>
              <a:rPr kumimoji="1" lang="en-US" sz="1200" kern="1200" baseline="0" dirty="0" smtClean="0">
                <a:solidFill>
                  <a:schemeClr val="tx1"/>
                </a:solidFill>
                <a:latin typeface="Times New Roman" pitchFamily="-110" charset="0"/>
                <a:ea typeface="+mn-ea"/>
                <a:cs typeface="+mn-cs"/>
              </a:rPr>
              <a:t>may have been included in the original interrupt signal, or the processor may</a:t>
            </a:r>
          </a:p>
          <a:p>
            <a:r>
              <a:rPr kumimoji="1" lang="en-US" sz="1200" kern="1200" baseline="0" dirty="0" smtClean="0">
                <a:solidFill>
                  <a:schemeClr val="tx1"/>
                </a:solidFill>
                <a:latin typeface="Times New Roman" pitchFamily="-110" charset="0"/>
                <a:ea typeface="+mn-ea"/>
                <a:cs typeface="+mn-cs"/>
              </a:rPr>
              <a:t>have to issue a request to the device that issued the interrupt to get a response</a:t>
            </a:r>
          </a:p>
          <a:p>
            <a:r>
              <a:rPr kumimoji="1" lang="en-US" sz="1200" kern="1200" baseline="0" dirty="0" smtClean="0">
                <a:solidFill>
                  <a:schemeClr val="tx1"/>
                </a:solidFill>
                <a:latin typeface="Times New Roman" pitchFamily="-110" charset="0"/>
                <a:ea typeface="+mn-ea"/>
                <a:cs typeface="+mn-cs"/>
              </a:rPr>
              <a:t>that contains the needed information.</a:t>
            </a:r>
          </a:p>
          <a:p>
            <a:endParaRPr kumimoji="1" lang="en-US" sz="1200" kern="1200" baseline="0" dirty="0" smtClean="0">
              <a:solidFill>
                <a:schemeClr val="tx1"/>
              </a:solidFill>
              <a:latin typeface="Times New Roman" pitchFamily="-110"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smtClean="0">
                <a:solidFill>
                  <a:schemeClr val="tx1"/>
                </a:solidFill>
                <a:latin typeface="Times New Roman" pitchFamily="-110" charset="0"/>
                <a:ea typeface="+mn-ea"/>
                <a:cs typeface="+mn-cs"/>
              </a:rPr>
              <a:t>Once the program counter has been loaded, the processor proceeds to the</a:t>
            </a:r>
          </a:p>
          <a:p>
            <a:r>
              <a:rPr kumimoji="1" lang="en-US" sz="1200" kern="1200" baseline="0" dirty="0" smtClean="0">
                <a:solidFill>
                  <a:schemeClr val="tx1"/>
                </a:solidFill>
                <a:latin typeface="Times New Roman" pitchFamily="-110" charset="0"/>
                <a:ea typeface="+mn-ea"/>
                <a:cs typeface="+mn-cs"/>
              </a:rPr>
              <a:t>next instruction cycle, which begins with an instruction fetch. Because the instruction</a:t>
            </a:r>
          </a:p>
          <a:p>
            <a:r>
              <a:rPr kumimoji="1" lang="en-US" sz="1200" kern="1200" baseline="0" dirty="0" smtClean="0">
                <a:solidFill>
                  <a:schemeClr val="tx1"/>
                </a:solidFill>
                <a:latin typeface="Times New Roman" pitchFamily="-110" charset="0"/>
                <a:ea typeface="+mn-ea"/>
                <a:cs typeface="+mn-cs"/>
              </a:rPr>
              <a:t>fetch is determined by the contents of the program counter, the result is that</a:t>
            </a:r>
          </a:p>
          <a:p>
            <a:r>
              <a:rPr kumimoji="1" lang="en-US" sz="1200" kern="1200" baseline="0" dirty="0" smtClean="0">
                <a:solidFill>
                  <a:schemeClr val="tx1"/>
                </a:solidFill>
                <a:latin typeface="Times New Roman" pitchFamily="-110" charset="0"/>
                <a:ea typeface="+mn-ea"/>
                <a:cs typeface="+mn-cs"/>
              </a:rPr>
              <a:t>control is transferred to the interrupt-handler program. The execution of this program</a:t>
            </a:r>
          </a:p>
          <a:p>
            <a:r>
              <a:rPr kumimoji="1" lang="en-US" sz="1200" kern="1200" baseline="0" dirty="0" smtClean="0">
                <a:solidFill>
                  <a:schemeClr val="tx1"/>
                </a:solidFill>
                <a:latin typeface="Times New Roman" pitchFamily="-110" charset="0"/>
                <a:ea typeface="+mn-ea"/>
                <a:cs typeface="+mn-cs"/>
              </a:rPr>
              <a:t>results in the following operations:</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6. At this point, the program counter and PSW relating to the interrupted</a:t>
            </a:r>
          </a:p>
          <a:p>
            <a:r>
              <a:rPr kumimoji="1" lang="en-US" sz="1200" kern="1200" baseline="0" dirty="0" smtClean="0">
                <a:solidFill>
                  <a:schemeClr val="tx1"/>
                </a:solidFill>
                <a:latin typeface="Times New Roman" pitchFamily="-110" charset="0"/>
                <a:ea typeface="+mn-ea"/>
                <a:cs typeface="+mn-cs"/>
              </a:rPr>
              <a:t>program have been saved on the system stack. However, there is other information</a:t>
            </a:r>
          </a:p>
          <a:p>
            <a:r>
              <a:rPr kumimoji="1" lang="en-US" sz="1200" kern="1200" baseline="0" dirty="0" smtClean="0">
                <a:solidFill>
                  <a:schemeClr val="tx1"/>
                </a:solidFill>
                <a:latin typeface="Times New Roman" pitchFamily="-110" charset="0"/>
                <a:ea typeface="+mn-ea"/>
                <a:cs typeface="+mn-cs"/>
              </a:rPr>
              <a:t>that is considered part of the “state” of the executing program. In particular,</a:t>
            </a:r>
          </a:p>
          <a:p>
            <a:r>
              <a:rPr kumimoji="1" lang="en-US" sz="1200" kern="1200" baseline="0" dirty="0" smtClean="0">
                <a:solidFill>
                  <a:schemeClr val="tx1"/>
                </a:solidFill>
                <a:latin typeface="Times New Roman" pitchFamily="-110" charset="0"/>
                <a:ea typeface="+mn-ea"/>
                <a:cs typeface="+mn-cs"/>
              </a:rPr>
              <a:t>the contents of the processor registers need to be saved, because these</a:t>
            </a:r>
          </a:p>
          <a:p>
            <a:r>
              <a:rPr kumimoji="1" lang="en-US" sz="1200" kern="1200" baseline="0" dirty="0" smtClean="0">
                <a:solidFill>
                  <a:schemeClr val="tx1"/>
                </a:solidFill>
                <a:latin typeface="Times New Roman" pitchFamily="-110" charset="0"/>
                <a:ea typeface="+mn-ea"/>
                <a:cs typeface="+mn-cs"/>
              </a:rPr>
              <a:t>registers may be used by the interrupt handler. So, all of these values, plus any</a:t>
            </a:r>
          </a:p>
          <a:p>
            <a:r>
              <a:rPr kumimoji="1" lang="en-US" sz="1200" kern="1200" baseline="0" dirty="0" smtClean="0">
                <a:solidFill>
                  <a:schemeClr val="tx1"/>
                </a:solidFill>
                <a:latin typeface="Times New Roman" pitchFamily="-110" charset="0"/>
                <a:ea typeface="+mn-ea"/>
                <a:cs typeface="+mn-cs"/>
              </a:rPr>
              <a:t>other state information, need to be saved. Typically, the interrupt handler will</a:t>
            </a:r>
          </a:p>
          <a:p>
            <a:r>
              <a:rPr kumimoji="1" lang="en-US" sz="1200" kern="1200" baseline="0" dirty="0" smtClean="0">
                <a:solidFill>
                  <a:schemeClr val="tx1"/>
                </a:solidFill>
                <a:latin typeface="Times New Roman" pitchFamily="-110" charset="0"/>
                <a:ea typeface="+mn-ea"/>
                <a:cs typeface="+mn-cs"/>
              </a:rPr>
              <a:t>begin by saving the contents of all registers on the stack. Figure 7.7a shows a</a:t>
            </a:r>
          </a:p>
          <a:p>
            <a:r>
              <a:rPr kumimoji="1" lang="en-US" sz="1200" kern="1200" baseline="0" dirty="0" smtClean="0">
                <a:solidFill>
                  <a:schemeClr val="tx1"/>
                </a:solidFill>
                <a:latin typeface="Times New Roman" pitchFamily="-110" charset="0"/>
                <a:ea typeface="+mn-ea"/>
                <a:cs typeface="+mn-cs"/>
              </a:rPr>
              <a:t>simple example. In this case, a user program is interrupted after the instruction</a:t>
            </a:r>
          </a:p>
          <a:p>
            <a:r>
              <a:rPr kumimoji="1" lang="en-US" sz="1200" kern="1200" baseline="0" dirty="0" smtClean="0">
                <a:solidFill>
                  <a:schemeClr val="tx1"/>
                </a:solidFill>
                <a:latin typeface="Times New Roman" pitchFamily="-110" charset="0"/>
                <a:ea typeface="+mn-ea"/>
                <a:cs typeface="+mn-cs"/>
              </a:rPr>
              <a:t>at location </a:t>
            </a:r>
            <a:r>
              <a:rPr kumimoji="1" lang="en-US" sz="1200" i="1" kern="1200" baseline="0" dirty="0" smtClean="0">
                <a:solidFill>
                  <a:schemeClr val="tx1"/>
                </a:solidFill>
                <a:latin typeface="Times New Roman" pitchFamily="-110" charset="0"/>
                <a:ea typeface="+mn-ea"/>
                <a:cs typeface="+mn-cs"/>
              </a:rPr>
              <a:t>N. The contents of all of the registers plus the address of the next</a:t>
            </a:r>
          </a:p>
          <a:p>
            <a:r>
              <a:rPr kumimoji="1" lang="en-US" sz="1200" kern="1200" baseline="0" dirty="0" smtClean="0">
                <a:solidFill>
                  <a:schemeClr val="tx1"/>
                </a:solidFill>
                <a:latin typeface="Times New Roman" pitchFamily="-110" charset="0"/>
                <a:ea typeface="+mn-ea"/>
                <a:cs typeface="+mn-cs"/>
              </a:rPr>
              <a:t>instruction (</a:t>
            </a:r>
            <a:r>
              <a:rPr kumimoji="1" lang="en-US" sz="1200" i="1" kern="1200" baseline="0" dirty="0" smtClean="0">
                <a:solidFill>
                  <a:schemeClr val="tx1"/>
                </a:solidFill>
                <a:latin typeface="Times New Roman" pitchFamily="-110" charset="0"/>
                <a:ea typeface="+mn-ea"/>
                <a:cs typeface="+mn-cs"/>
              </a:rPr>
              <a:t>N + 1) are pushed onto the stack. The stack pointer is updated to</a:t>
            </a:r>
          </a:p>
          <a:p>
            <a:r>
              <a:rPr kumimoji="1" lang="en-US" sz="1200" kern="1200" baseline="0" dirty="0" smtClean="0">
                <a:solidFill>
                  <a:schemeClr val="tx1"/>
                </a:solidFill>
                <a:latin typeface="Times New Roman" pitchFamily="-110" charset="0"/>
                <a:ea typeface="+mn-ea"/>
                <a:cs typeface="+mn-cs"/>
              </a:rPr>
              <a:t>point to the new top of stack, and the program counter is updated to point to</a:t>
            </a:r>
          </a:p>
          <a:p>
            <a:r>
              <a:rPr kumimoji="1" lang="en-US" sz="1200" kern="1200" baseline="0" dirty="0" smtClean="0">
                <a:solidFill>
                  <a:schemeClr val="tx1"/>
                </a:solidFill>
                <a:latin typeface="Times New Roman" pitchFamily="-110" charset="0"/>
                <a:ea typeface="+mn-ea"/>
                <a:cs typeface="+mn-cs"/>
              </a:rPr>
              <a:t>the beginning of the interrupt service routine.</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7. The interrupt handler next processes the interrupt. This includes an examination</a:t>
            </a:r>
          </a:p>
          <a:p>
            <a:r>
              <a:rPr kumimoji="1" lang="en-US" sz="1200" kern="1200" baseline="0" dirty="0" smtClean="0">
                <a:solidFill>
                  <a:schemeClr val="tx1"/>
                </a:solidFill>
                <a:latin typeface="Times New Roman" pitchFamily="-110" charset="0"/>
                <a:ea typeface="+mn-ea"/>
                <a:cs typeface="+mn-cs"/>
              </a:rPr>
              <a:t>of status information relating to the I/O operation or other event that</a:t>
            </a:r>
          </a:p>
          <a:p>
            <a:r>
              <a:rPr kumimoji="1" lang="en-US" sz="1200" kern="1200" baseline="0" dirty="0" smtClean="0">
                <a:solidFill>
                  <a:schemeClr val="tx1"/>
                </a:solidFill>
                <a:latin typeface="Times New Roman" pitchFamily="-110" charset="0"/>
                <a:ea typeface="+mn-ea"/>
                <a:cs typeface="+mn-cs"/>
              </a:rPr>
              <a:t>caused an interrupt. It may also involve sending additional commands or</a:t>
            </a:r>
          </a:p>
          <a:p>
            <a:r>
              <a:rPr kumimoji="1" lang="en-US" sz="1200" kern="1200" baseline="0" dirty="0" smtClean="0">
                <a:solidFill>
                  <a:schemeClr val="tx1"/>
                </a:solidFill>
                <a:latin typeface="Times New Roman" pitchFamily="-110" charset="0"/>
                <a:ea typeface="+mn-ea"/>
                <a:cs typeface="+mn-cs"/>
              </a:rPr>
              <a:t>acknowledgments to the I/O device.</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8. When interrupt processing is complete, the saved register values are retrieved</a:t>
            </a:r>
          </a:p>
          <a:p>
            <a:r>
              <a:rPr kumimoji="1" lang="en-US" sz="1200" kern="1200" baseline="0" dirty="0" smtClean="0">
                <a:solidFill>
                  <a:schemeClr val="tx1"/>
                </a:solidFill>
                <a:latin typeface="Times New Roman" pitchFamily="-110" charset="0"/>
                <a:ea typeface="+mn-ea"/>
                <a:cs typeface="+mn-cs"/>
              </a:rPr>
              <a:t>from the stack and restored to the registers (e.g., see Figure 7.7b).</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9. The final act is to restore the PSW and program counter values from the stack.</a:t>
            </a:r>
          </a:p>
          <a:p>
            <a:r>
              <a:rPr kumimoji="1" lang="en-US" sz="1200" b="0" kern="1200" baseline="0" dirty="0" smtClean="0">
                <a:solidFill>
                  <a:schemeClr val="tx1"/>
                </a:solidFill>
                <a:latin typeface="Times New Roman" pitchFamily="-110" charset="0"/>
                <a:ea typeface="+mn-ea"/>
                <a:cs typeface="+mn-cs"/>
              </a:rPr>
              <a:t>As a result, the next instruction to be executed will be from the previously</a:t>
            </a:r>
          </a:p>
          <a:p>
            <a:r>
              <a:rPr kumimoji="1" lang="en-US" sz="1200" b="0" kern="1200" baseline="0" dirty="0" smtClean="0">
                <a:solidFill>
                  <a:schemeClr val="tx1"/>
                </a:solidFill>
                <a:latin typeface="Times New Roman" pitchFamily="-110" charset="0"/>
                <a:ea typeface="+mn-ea"/>
                <a:cs typeface="+mn-cs"/>
              </a:rPr>
              <a:t>interrupted program.</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Note that it is important to save all the state information about the interrupted</a:t>
            </a:r>
          </a:p>
          <a:p>
            <a:r>
              <a:rPr kumimoji="1" lang="en-US" sz="1200" b="0" kern="1200" baseline="0" dirty="0" smtClean="0">
                <a:solidFill>
                  <a:schemeClr val="tx1"/>
                </a:solidFill>
                <a:latin typeface="Times New Roman" pitchFamily="-110" charset="0"/>
                <a:ea typeface="+mn-ea"/>
                <a:cs typeface="+mn-cs"/>
              </a:rPr>
              <a:t>program for later resumption. This is because the interrupt is not a routine called</a:t>
            </a:r>
          </a:p>
          <a:p>
            <a:r>
              <a:rPr kumimoji="1" lang="en-US" sz="1200" b="0" kern="1200" baseline="0" dirty="0" smtClean="0">
                <a:solidFill>
                  <a:schemeClr val="tx1"/>
                </a:solidFill>
                <a:latin typeface="Times New Roman" pitchFamily="-110" charset="0"/>
                <a:ea typeface="+mn-ea"/>
                <a:cs typeface="+mn-cs"/>
              </a:rPr>
              <a:t>from the program. Rather, the interrupt can occur at any time and therefore at any</a:t>
            </a:r>
          </a:p>
          <a:p>
            <a:r>
              <a:rPr kumimoji="1" lang="en-US" sz="1200" b="0" kern="1200" baseline="0" dirty="0" smtClean="0">
                <a:solidFill>
                  <a:schemeClr val="tx1"/>
                </a:solidFill>
                <a:latin typeface="Times New Roman" pitchFamily="-110" charset="0"/>
                <a:ea typeface="+mn-ea"/>
                <a:cs typeface="+mn-cs"/>
              </a:rPr>
              <a:t>point in the execution of a user program. Its occurrence is unpredictable. Indeed, as</a:t>
            </a:r>
          </a:p>
          <a:p>
            <a:r>
              <a:rPr kumimoji="1" lang="en-US" sz="1200" b="0" kern="1200" baseline="0" dirty="0" smtClean="0">
                <a:solidFill>
                  <a:schemeClr val="tx1"/>
                </a:solidFill>
                <a:latin typeface="Times New Roman" pitchFamily="-110" charset="0"/>
                <a:ea typeface="+mn-ea"/>
                <a:cs typeface="+mn-cs"/>
              </a:rPr>
              <a:t>we will see in the next chapter, the two programs may not have anything in common</a:t>
            </a:r>
          </a:p>
          <a:p>
            <a:r>
              <a:rPr kumimoji="1" lang="en-US" sz="1200" b="0" kern="1200" baseline="0" dirty="0" smtClean="0">
                <a:solidFill>
                  <a:schemeClr val="tx1"/>
                </a:solidFill>
                <a:latin typeface="Times New Roman" pitchFamily="-110" charset="0"/>
                <a:ea typeface="+mn-ea"/>
                <a:cs typeface="+mn-cs"/>
              </a:rPr>
              <a:t>and may belong to two different users.</a:t>
            </a:r>
            <a:endParaRPr lang="en-GB" b="0" dirty="0" smtClean="0"/>
          </a:p>
          <a:p>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0D7DF6-9270-F943-8D47-6CB15AE61AEE}" type="slidenum">
              <a:rPr lang="en-US"/>
              <a:pPr/>
              <a:t>20</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Two design issues arise in implementing interrupt I/O. First, because there will</a:t>
            </a:r>
          </a:p>
          <a:p>
            <a:r>
              <a:rPr kumimoji="1" lang="en-US" sz="1200" kern="1200" baseline="0" dirty="0" smtClean="0">
                <a:solidFill>
                  <a:schemeClr val="tx1"/>
                </a:solidFill>
                <a:latin typeface="Times New Roman" pitchFamily="-110" charset="0"/>
                <a:ea typeface="+mn-ea"/>
                <a:cs typeface="+mn-cs"/>
              </a:rPr>
              <a:t>almost invariably be multiple I/O modules, how does the processor determine which</a:t>
            </a:r>
          </a:p>
          <a:p>
            <a:r>
              <a:rPr kumimoji="1" lang="en-US" sz="1200" kern="1200" baseline="0" dirty="0" smtClean="0">
                <a:solidFill>
                  <a:schemeClr val="tx1"/>
                </a:solidFill>
                <a:latin typeface="Times New Roman" pitchFamily="-110" charset="0"/>
                <a:ea typeface="+mn-ea"/>
                <a:cs typeface="+mn-cs"/>
              </a:rPr>
              <a:t>device issued the interrupt? And second, if multiple interrupts have occurred, how</a:t>
            </a:r>
          </a:p>
          <a:p>
            <a:r>
              <a:rPr kumimoji="1" lang="en-US" sz="1200" kern="1200" baseline="0" dirty="0" smtClean="0">
                <a:solidFill>
                  <a:schemeClr val="tx1"/>
                </a:solidFill>
                <a:latin typeface="Times New Roman" pitchFamily="-110" charset="0"/>
                <a:ea typeface="+mn-ea"/>
                <a:cs typeface="+mn-cs"/>
              </a:rPr>
              <a:t>does the processor decide which one to process?</a:t>
            </a:r>
          </a:p>
          <a:p>
            <a:endParaRPr kumimoji="1" lang="en-US" sz="1200" kern="1200" baseline="0" dirty="0" smtClean="0">
              <a:solidFill>
                <a:schemeClr val="tx1"/>
              </a:solidFill>
              <a:latin typeface="Times New Roman" pitchFamily="-110"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D111EC-A35E-1049-8F7D-8F155740D35A}" type="slidenum">
              <a:rPr lang="en-US"/>
              <a:pPr/>
              <a:t>21</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Let us consider device identification first. Four general categories of techniques</a:t>
            </a:r>
          </a:p>
          <a:p>
            <a:r>
              <a:rPr kumimoji="1" lang="en-US" sz="1200" kern="1200" baseline="0" dirty="0" smtClean="0">
                <a:solidFill>
                  <a:schemeClr val="tx1"/>
                </a:solidFill>
                <a:latin typeface="Times New Roman" pitchFamily="-110" charset="0"/>
                <a:ea typeface="+mn-ea"/>
                <a:cs typeface="+mn-cs"/>
              </a:rPr>
              <a:t>are in common use: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Multiple interrupt lines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Software poll</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Daisy chain (hardware poll, vectored)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Bus arbitration (vectored)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most straightforward approach to the problem is to provide </a:t>
            </a:r>
            <a:r>
              <a:rPr kumimoji="1" lang="en-US" sz="1200" b="1" kern="1200" baseline="0" dirty="0" smtClean="0">
                <a:solidFill>
                  <a:schemeClr val="tx1"/>
                </a:solidFill>
                <a:latin typeface="Times New Roman" pitchFamily="-110" charset="0"/>
                <a:ea typeface="+mn-ea"/>
                <a:cs typeface="+mn-cs"/>
              </a:rPr>
              <a:t>multiple interrupt</a:t>
            </a:r>
          </a:p>
          <a:p>
            <a:r>
              <a:rPr kumimoji="1" lang="en-US" sz="1200" b="1" kern="1200" baseline="0" dirty="0" smtClean="0">
                <a:solidFill>
                  <a:schemeClr val="tx1"/>
                </a:solidFill>
                <a:latin typeface="Times New Roman" pitchFamily="-110" charset="0"/>
                <a:ea typeface="+mn-ea"/>
                <a:cs typeface="+mn-cs"/>
              </a:rPr>
              <a:t>lines </a:t>
            </a:r>
            <a:r>
              <a:rPr kumimoji="1" lang="en-US" sz="1200" b="0" kern="1200" baseline="0" dirty="0" smtClean="0">
                <a:solidFill>
                  <a:schemeClr val="tx1"/>
                </a:solidFill>
                <a:latin typeface="Times New Roman" pitchFamily="-110" charset="0"/>
                <a:ea typeface="+mn-ea"/>
                <a:cs typeface="+mn-cs"/>
              </a:rPr>
              <a:t>between the processor and the I/O modules. However, it is impractical to</a:t>
            </a:r>
          </a:p>
          <a:p>
            <a:r>
              <a:rPr kumimoji="1" lang="en-US" sz="1200" kern="1200" baseline="0" dirty="0" smtClean="0">
                <a:solidFill>
                  <a:schemeClr val="tx1"/>
                </a:solidFill>
                <a:latin typeface="Times New Roman" pitchFamily="-110" charset="0"/>
                <a:ea typeface="+mn-ea"/>
                <a:cs typeface="+mn-cs"/>
              </a:rPr>
              <a:t>dedicate more than a few bus lines or processor pins to interrupt lines. Consequently,</a:t>
            </a:r>
          </a:p>
          <a:p>
            <a:r>
              <a:rPr kumimoji="1" lang="en-US" sz="1200" kern="1200" baseline="0" dirty="0" smtClean="0">
                <a:solidFill>
                  <a:schemeClr val="tx1"/>
                </a:solidFill>
                <a:latin typeface="Times New Roman" pitchFamily="-110" charset="0"/>
                <a:ea typeface="+mn-ea"/>
                <a:cs typeface="+mn-cs"/>
              </a:rPr>
              <a:t>even if multiple lines are used, it is likely that each line will have multiple I/O modules</a:t>
            </a:r>
          </a:p>
          <a:p>
            <a:r>
              <a:rPr kumimoji="1" lang="en-US" sz="1200" kern="1200" baseline="0" dirty="0" smtClean="0">
                <a:solidFill>
                  <a:schemeClr val="tx1"/>
                </a:solidFill>
                <a:latin typeface="Times New Roman" pitchFamily="-110" charset="0"/>
                <a:ea typeface="+mn-ea"/>
                <a:cs typeface="+mn-cs"/>
              </a:rPr>
              <a:t>attached to it. Thus, one of the other three techniques must be used on each line.</a:t>
            </a:r>
            <a:endParaRPr lang="en-GB" dirty="0" smtClean="0"/>
          </a:p>
          <a:p>
            <a:endParaRPr lang="en-GB" dirty="0" smtClean="0"/>
          </a:p>
          <a:p>
            <a:r>
              <a:rPr kumimoji="1" lang="en-US" sz="1200" kern="1200" baseline="0" dirty="0" smtClean="0">
                <a:solidFill>
                  <a:schemeClr val="tx1"/>
                </a:solidFill>
                <a:latin typeface="Times New Roman" pitchFamily="-110" charset="0"/>
                <a:ea typeface="+mn-ea"/>
                <a:cs typeface="+mn-cs"/>
              </a:rPr>
              <a:t>One alternative is the </a:t>
            </a:r>
            <a:r>
              <a:rPr kumimoji="1" lang="en-US" sz="1200" b="1" kern="1200" baseline="0" dirty="0" smtClean="0">
                <a:solidFill>
                  <a:schemeClr val="tx1"/>
                </a:solidFill>
                <a:latin typeface="Times New Roman" pitchFamily="-110" charset="0"/>
                <a:ea typeface="+mn-ea"/>
                <a:cs typeface="+mn-cs"/>
              </a:rPr>
              <a:t>software poll. </a:t>
            </a:r>
            <a:r>
              <a:rPr kumimoji="1" lang="en-US" sz="1200" b="0" kern="1200" baseline="0" dirty="0" smtClean="0">
                <a:solidFill>
                  <a:schemeClr val="tx1"/>
                </a:solidFill>
                <a:latin typeface="Times New Roman" pitchFamily="-110" charset="0"/>
                <a:ea typeface="+mn-ea"/>
                <a:cs typeface="+mn-cs"/>
              </a:rPr>
              <a:t>When the processor detects an interrupt,</a:t>
            </a:r>
          </a:p>
          <a:p>
            <a:r>
              <a:rPr kumimoji="1" lang="en-US" sz="1200" kern="1200" baseline="0" dirty="0" smtClean="0">
                <a:solidFill>
                  <a:schemeClr val="tx1"/>
                </a:solidFill>
                <a:latin typeface="Times New Roman" pitchFamily="-110" charset="0"/>
                <a:ea typeface="+mn-ea"/>
                <a:cs typeface="+mn-cs"/>
              </a:rPr>
              <a:t>it branches to an interrupt-service routine whose job it is to poll each I/O module</a:t>
            </a:r>
          </a:p>
          <a:p>
            <a:r>
              <a:rPr kumimoji="1" lang="en-US" sz="1200" kern="1200" baseline="0" dirty="0" smtClean="0">
                <a:solidFill>
                  <a:schemeClr val="tx1"/>
                </a:solidFill>
                <a:latin typeface="Times New Roman" pitchFamily="-110" charset="0"/>
                <a:ea typeface="+mn-ea"/>
                <a:cs typeface="+mn-cs"/>
              </a:rPr>
              <a:t>to determine which module caused the interrupt. The poll could be in the form of a</a:t>
            </a:r>
          </a:p>
          <a:p>
            <a:r>
              <a:rPr kumimoji="1" lang="en-US" sz="1200" kern="1200" baseline="0" dirty="0" smtClean="0">
                <a:solidFill>
                  <a:schemeClr val="tx1"/>
                </a:solidFill>
                <a:latin typeface="Times New Roman" pitchFamily="-110" charset="0"/>
                <a:ea typeface="+mn-ea"/>
                <a:cs typeface="+mn-cs"/>
              </a:rPr>
              <a:t>separate command line (e.g., TESTI/O). In this case, the processor raises TESTI/O</a:t>
            </a:r>
          </a:p>
          <a:p>
            <a:r>
              <a:rPr kumimoji="1" lang="en-US" sz="1200" kern="1200" baseline="0" dirty="0" smtClean="0">
                <a:solidFill>
                  <a:schemeClr val="tx1"/>
                </a:solidFill>
                <a:latin typeface="Times New Roman" pitchFamily="-110" charset="0"/>
                <a:ea typeface="+mn-ea"/>
                <a:cs typeface="+mn-cs"/>
              </a:rPr>
              <a:t>and places the address of a particular I/O module on the address lines. The I/O module</a:t>
            </a:r>
          </a:p>
          <a:p>
            <a:r>
              <a:rPr kumimoji="1" lang="en-US" sz="1200" kern="1200" baseline="0" dirty="0" smtClean="0">
                <a:solidFill>
                  <a:schemeClr val="tx1"/>
                </a:solidFill>
                <a:latin typeface="Times New Roman" pitchFamily="-110" charset="0"/>
                <a:ea typeface="+mn-ea"/>
                <a:cs typeface="+mn-cs"/>
              </a:rPr>
              <a:t>responds positively if it sets the interrupt. Alternatively, each I/O module could</a:t>
            </a:r>
          </a:p>
          <a:p>
            <a:r>
              <a:rPr kumimoji="1" lang="en-US" sz="1200" kern="1200" baseline="0" dirty="0" smtClean="0">
                <a:solidFill>
                  <a:schemeClr val="tx1"/>
                </a:solidFill>
                <a:latin typeface="Times New Roman" pitchFamily="-110" charset="0"/>
                <a:ea typeface="+mn-ea"/>
                <a:cs typeface="+mn-cs"/>
              </a:rPr>
              <a:t>contain an addressable status register. The processor then reads the status register</a:t>
            </a:r>
          </a:p>
          <a:p>
            <a:r>
              <a:rPr kumimoji="1" lang="en-US" sz="1200" kern="1200" baseline="0" dirty="0" smtClean="0">
                <a:solidFill>
                  <a:schemeClr val="tx1"/>
                </a:solidFill>
                <a:latin typeface="Times New Roman" pitchFamily="-110" charset="0"/>
                <a:ea typeface="+mn-ea"/>
                <a:cs typeface="+mn-cs"/>
              </a:rPr>
              <a:t>of each I/O module to identify the interrupting module. Once the correct module is</a:t>
            </a:r>
          </a:p>
          <a:p>
            <a:r>
              <a:rPr kumimoji="1" lang="en-US" sz="1200" kern="1200" baseline="0" dirty="0" smtClean="0">
                <a:solidFill>
                  <a:schemeClr val="tx1"/>
                </a:solidFill>
                <a:latin typeface="Times New Roman" pitchFamily="-110" charset="0"/>
                <a:ea typeface="+mn-ea"/>
                <a:cs typeface="+mn-cs"/>
              </a:rPr>
              <a:t>identified, the processor branches to a device-service routine specific to that device.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disadvantage of the software poll is that it is time consuming. A more efficient</a:t>
            </a:r>
          </a:p>
          <a:p>
            <a:r>
              <a:rPr kumimoji="1" lang="en-US" sz="1200" kern="1200" baseline="0" dirty="0" smtClean="0">
                <a:solidFill>
                  <a:schemeClr val="tx1"/>
                </a:solidFill>
                <a:latin typeface="Times New Roman" pitchFamily="-110" charset="0"/>
                <a:ea typeface="+mn-ea"/>
                <a:cs typeface="+mn-cs"/>
              </a:rPr>
              <a:t>technique is to use a </a:t>
            </a:r>
            <a:r>
              <a:rPr kumimoji="1" lang="en-US" sz="1200" b="1" kern="1200" baseline="0" dirty="0" smtClean="0">
                <a:solidFill>
                  <a:schemeClr val="tx1"/>
                </a:solidFill>
                <a:latin typeface="Times New Roman" pitchFamily="-110" charset="0"/>
                <a:ea typeface="+mn-ea"/>
                <a:cs typeface="+mn-cs"/>
              </a:rPr>
              <a:t>daisy chain, </a:t>
            </a:r>
            <a:r>
              <a:rPr kumimoji="1" lang="en-US" sz="1200" b="0" kern="1200" baseline="0" dirty="0" smtClean="0">
                <a:solidFill>
                  <a:schemeClr val="tx1"/>
                </a:solidFill>
                <a:latin typeface="Times New Roman" pitchFamily="-110" charset="0"/>
                <a:ea typeface="+mn-ea"/>
                <a:cs typeface="+mn-cs"/>
              </a:rPr>
              <a:t>which provides, in effect, a hardware poll. An example</a:t>
            </a:r>
          </a:p>
          <a:p>
            <a:r>
              <a:rPr kumimoji="1" lang="en-US" sz="1200" kern="1200" baseline="0" dirty="0" smtClean="0">
                <a:solidFill>
                  <a:schemeClr val="tx1"/>
                </a:solidFill>
                <a:latin typeface="Times New Roman" pitchFamily="-110" charset="0"/>
                <a:ea typeface="+mn-ea"/>
                <a:cs typeface="+mn-cs"/>
              </a:rPr>
              <a:t>of a daisy-chain configuration is shown in Figure 3.30. For interrupts, all I/O modules</a:t>
            </a:r>
          </a:p>
          <a:p>
            <a:r>
              <a:rPr kumimoji="1" lang="en-US" sz="1200" kern="1200" baseline="0" dirty="0" smtClean="0">
                <a:solidFill>
                  <a:schemeClr val="tx1"/>
                </a:solidFill>
                <a:latin typeface="Times New Roman" pitchFamily="-110" charset="0"/>
                <a:ea typeface="+mn-ea"/>
                <a:cs typeface="+mn-cs"/>
              </a:rPr>
              <a:t>share a common interrupt request line. The interrupt acknowledge line is daisy chained</a:t>
            </a:r>
          </a:p>
          <a:p>
            <a:r>
              <a:rPr kumimoji="1" lang="en-US" sz="1200" kern="1200" baseline="0" dirty="0" smtClean="0">
                <a:solidFill>
                  <a:schemeClr val="tx1"/>
                </a:solidFill>
                <a:latin typeface="Times New Roman" pitchFamily="-110" charset="0"/>
                <a:ea typeface="+mn-ea"/>
                <a:cs typeface="+mn-cs"/>
              </a:rPr>
              <a:t>through the modules. When the processor senses an interrupt, it sends out an interrupt</a:t>
            </a:r>
          </a:p>
          <a:p>
            <a:r>
              <a:rPr kumimoji="1" lang="en-US" sz="1200" kern="1200" baseline="0" dirty="0" smtClean="0">
                <a:solidFill>
                  <a:schemeClr val="tx1"/>
                </a:solidFill>
                <a:latin typeface="Times New Roman" pitchFamily="-110" charset="0"/>
                <a:ea typeface="+mn-ea"/>
                <a:cs typeface="+mn-cs"/>
              </a:rPr>
              <a:t>acknowledge. This signal propagates through a series of I/O modules until it gets to a</a:t>
            </a:r>
          </a:p>
          <a:p>
            <a:r>
              <a:rPr kumimoji="1" lang="en-US" sz="1200" kern="1200" baseline="0" dirty="0" smtClean="0">
                <a:solidFill>
                  <a:schemeClr val="tx1"/>
                </a:solidFill>
                <a:latin typeface="Times New Roman" pitchFamily="-110" charset="0"/>
                <a:ea typeface="+mn-ea"/>
                <a:cs typeface="+mn-cs"/>
              </a:rPr>
              <a:t>requesting module. The requesting module typically responds by placing a word on</a:t>
            </a:r>
          </a:p>
          <a:p>
            <a:r>
              <a:rPr kumimoji="1" lang="en-US" sz="1200" kern="1200" baseline="0" dirty="0" smtClean="0">
                <a:solidFill>
                  <a:schemeClr val="tx1"/>
                </a:solidFill>
                <a:latin typeface="Times New Roman" pitchFamily="-110" charset="0"/>
                <a:ea typeface="+mn-ea"/>
                <a:cs typeface="+mn-cs"/>
              </a:rPr>
              <a:t>the data lines. This word is referred to as a </a:t>
            </a:r>
            <a:r>
              <a:rPr kumimoji="1" lang="en-US" sz="1200" i="1" kern="1200" baseline="0" dirty="0" smtClean="0">
                <a:solidFill>
                  <a:schemeClr val="tx1"/>
                </a:solidFill>
                <a:latin typeface="Times New Roman" pitchFamily="-110" charset="0"/>
                <a:ea typeface="+mn-ea"/>
                <a:cs typeface="+mn-cs"/>
              </a:rPr>
              <a:t>vector </a:t>
            </a:r>
            <a:r>
              <a:rPr kumimoji="1" lang="en-US" sz="1200" i="0" kern="1200" baseline="0" dirty="0" smtClean="0">
                <a:solidFill>
                  <a:schemeClr val="tx1"/>
                </a:solidFill>
                <a:latin typeface="Times New Roman" pitchFamily="-110" charset="0"/>
                <a:ea typeface="+mn-ea"/>
                <a:cs typeface="+mn-cs"/>
              </a:rPr>
              <a:t>and is either the address of the I/O</a:t>
            </a:r>
          </a:p>
          <a:p>
            <a:r>
              <a:rPr kumimoji="1" lang="en-US" sz="1200" kern="1200" baseline="0" dirty="0" smtClean="0">
                <a:solidFill>
                  <a:schemeClr val="tx1"/>
                </a:solidFill>
                <a:latin typeface="Times New Roman" pitchFamily="-110" charset="0"/>
                <a:ea typeface="+mn-ea"/>
                <a:cs typeface="+mn-cs"/>
              </a:rPr>
              <a:t>module or some other unique identifier. In either case, the processor uses the vector as</a:t>
            </a:r>
          </a:p>
          <a:p>
            <a:r>
              <a:rPr kumimoji="1" lang="en-US" sz="1200" kern="1200" baseline="0" dirty="0" smtClean="0">
                <a:solidFill>
                  <a:schemeClr val="tx1"/>
                </a:solidFill>
                <a:latin typeface="Times New Roman" pitchFamily="-110" charset="0"/>
                <a:ea typeface="+mn-ea"/>
                <a:cs typeface="+mn-cs"/>
              </a:rPr>
              <a:t>a pointer to the appropriate device-service routine. This avoids the need to execute a</a:t>
            </a:r>
          </a:p>
          <a:p>
            <a:r>
              <a:rPr kumimoji="1" lang="en-US" sz="1200" kern="1200" baseline="0" dirty="0" smtClean="0">
                <a:solidFill>
                  <a:schemeClr val="tx1"/>
                </a:solidFill>
                <a:latin typeface="Times New Roman" pitchFamily="-110" charset="0"/>
                <a:ea typeface="+mn-ea"/>
                <a:cs typeface="+mn-cs"/>
              </a:rPr>
              <a:t>general interrupt-service routine first. This technique is called a </a:t>
            </a:r>
            <a:r>
              <a:rPr kumimoji="1" lang="en-US" sz="1200" i="1" kern="1200" baseline="0" dirty="0" smtClean="0">
                <a:solidFill>
                  <a:schemeClr val="tx1"/>
                </a:solidFill>
                <a:latin typeface="Times New Roman" pitchFamily="-110" charset="0"/>
                <a:ea typeface="+mn-ea"/>
                <a:cs typeface="+mn-cs"/>
              </a:rPr>
              <a:t>vectored interrupt.</a:t>
            </a:r>
          </a:p>
          <a:p>
            <a:r>
              <a:rPr kumimoji="1" lang="en-US" sz="1200" kern="1200" baseline="0" dirty="0" smtClean="0">
                <a:solidFill>
                  <a:schemeClr val="tx1"/>
                </a:solidFill>
                <a:latin typeface="Times New Roman" pitchFamily="-110" charset="0"/>
                <a:ea typeface="+mn-ea"/>
                <a:cs typeface="+mn-cs"/>
              </a:rPr>
              <a:t>There is another technique that makes use of vectored interrupts, and that is</a:t>
            </a:r>
          </a:p>
          <a:p>
            <a:r>
              <a:rPr kumimoji="1" lang="en-US" sz="1200" b="1" kern="1200" baseline="0" dirty="0" smtClean="0">
                <a:solidFill>
                  <a:schemeClr val="tx1"/>
                </a:solidFill>
                <a:latin typeface="Times New Roman" pitchFamily="-110" charset="0"/>
                <a:ea typeface="+mn-ea"/>
                <a:cs typeface="+mn-cs"/>
              </a:rPr>
              <a:t>bus arbitration. </a:t>
            </a:r>
            <a:r>
              <a:rPr kumimoji="1" lang="en-US" sz="1200" b="0" kern="1200" baseline="0" dirty="0" smtClean="0">
                <a:solidFill>
                  <a:schemeClr val="tx1"/>
                </a:solidFill>
                <a:latin typeface="Times New Roman" pitchFamily="-110" charset="0"/>
                <a:ea typeface="+mn-ea"/>
                <a:cs typeface="+mn-cs"/>
              </a:rPr>
              <a:t>With bus arbitration, an I/O module must first gain control of the</a:t>
            </a:r>
          </a:p>
          <a:p>
            <a:r>
              <a:rPr kumimoji="1" lang="en-US" sz="1200" kern="1200" baseline="0" dirty="0" smtClean="0">
                <a:solidFill>
                  <a:schemeClr val="tx1"/>
                </a:solidFill>
                <a:latin typeface="Times New Roman" pitchFamily="-110" charset="0"/>
                <a:ea typeface="+mn-ea"/>
                <a:cs typeface="+mn-cs"/>
              </a:rPr>
              <a:t>bus before it can raise the interrupt request line. Thus, only one module can raise the</a:t>
            </a:r>
          </a:p>
          <a:p>
            <a:r>
              <a:rPr kumimoji="1" lang="en-US" sz="1200" kern="1200" baseline="0" dirty="0" smtClean="0">
                <a:solidFill>
                  <a:schemeClr val="tx1"/>
                </a:solidFill>
                <a:latin typeface="Times New Roman" pitchFamily="-110" charset="0"/>
                <a:ea typeface="+mn-ea"/>
                <a:cs typeface="+mn-cs"/>
              </a:rPr>
              <a:t>line at a time. When the processor detects the interrupt, it responds on the interrupt</a:t>
            </a:r>
          </a:p>
          <a:p>
            <a:r>
              <a:rPr kumimoji="1" lang="en-US" sz="1200" kern="1200" baseline="0" dirty="0" smtClean="0">
                <a:solidFill>
                  <a:schemeClr val="tx1"/>
                </a:solidFill>
                <a:latin typeface="Times New Roman" pitchFamily="-110" charset="0"/>
                <a:ea typeface="+mn-ea"/>
                <a:cs typeface="+mn-cs"/>
              </a:rPr>
              <a:t>acknowledge line. The requesting module then places its vector on the data lines.</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5660AE-C0A1-984F-A35F-82E762515FC9}" type="slidenum">
              <a:rPr lang="en-US"/>
              <a:pPr/>
              <a:t>22</a:t>
            </a:fld>
            <a:endParaRPr lang="en-US" dirty="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Intel 80386 provides a single Interrupt Request (INTR) and a single Interrupt</a:t>
            </a:r>
          </a:p>
          <a:p>
            <a:r>
              <a:rPr kumimoji="1" lang="en-US" sz="1200" kern="1200" baseline="0" dirty="0" smtClean="0">
                <a:solidFill>
                  <a:schemeClr val="tx1"/>
                </a:solidFill>
                <a:latin typeface="Times New Roman" pitchFamily="-110" charset="0"/>
                <a:ea typeface="+mn-ea"/>
                <a:cs typeface="+mn-cs"/>
              </a:rPr>
              <a:t>Acknowledge (INTA) line. To allow the 80386 to handle a variety of devices and priority</a:t>
            </a:r>
          </a:p>
          <a:p>
            <a:r>
              <a:rPr kumimoji="1" lang="en-US" sz="1200" kern="1200" baseline="0" dirty="0" smtClean="0">
                <a:solidFill>
                  <a:schemeClr val="tx1"/>
                </a:solidFill>
                <a:latin typeface="Times New Roman" pitchFamily="-110" charset="0"/>
                <a:ea typeface="+mn-ea"/>
                <a:cs typeface="+mn-cs"/>
              </a:rPr>
              <a:t>structures, it is usually configured with an external interrupt arbiter, the 82C59A.</a:t>
            </a:r>
          </a:p>
          <a:p>
            <a:r>
              <a:rPr kumimoji="1" lang="en-US" sz="1200" kern="1200" baseline="0" dirty="0" smtClean="0">
                <a:solidFill>
                  <a:schemeClr val="tx1"/>
                </a:solidFill>
                <a:latin typeface="Times New Roman" pitchFamily="-110" charset="0"/>
                <a:ea typeface="+mn-ea"/>
                <a:cs typeface="+mn-cs"/>
              </a:rPr>
              <a:t>External devices are connected to the 82C59A, which in turn connects to the 80386.</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Figure 7.8 shows the use of the 82C59A to connect multiple I/O modules for the</a:t>
            </a:r>
          </a:p>
          <a:p>
            <a:r>
              <a:rPr kumimoji="1" lang="en-US" sz="1200" kern="1200" baseline="0" dirty="0" smtClean="0">
                <a:solidFill>
                  <a:schemeClr val="tx1"/>
                </a:solidFill>
                <a:latin typeface="Times New Roman" pitchFamily="-110" charset="0"/>
                <a:ea typeface="+mn-ea"/>
                <a:cs typeface="+mn-cs"/>
              </a:rPr>
              <a:t>80386. A single 82C59A can handle up to eight modules. If control for more than eight</a:t>
            </a:r>
          </a:p>
          <a:p>
            <a:r>
              <a:rPr kumimoji="1" lang="en-US" sz="1200" kern="1200" baseline="0" dirty="0" smtClean="0">
                <a:solidFill>
                  <a:schemeClr val="tx1"/>
                </a:solidFill>
                <a:latin typeface="Times New Roman" pitchFamily="-110" charset="0"/>
                <a:ea typeface="+mn-ea"/>
                <a:cs typeface="+mn-cs"/>
              </a:rPr>
              <a:t>modules is required, a cascade arrangement can be used to handle up to 64 modules.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82C59A’s sole responsibility is the management of interrupts. It accepts</a:t>
            </a:r>
          </a:p>
          <a:p>
            <a:r>
              <a:rPr kumimoji="1" lang="en-US" sz="1200" kern="1200" baseline="0" dirty="0" smtClean="0">
                <a:solidFill>
                  <a:schemeClr val="tx1"/>
                </a:solidFill>
                <a:latin typeface="Times New Roman" pitchFamily="-110" charset="0"/>
                <a:ea typeface="+mn-ea"/>
                <a:cs typeface="+mn-cs"/>
              </a:rPr>
              <a:t>interrupt requests from attached modules, determines which interrupt has the highest</a:t>
            </a:r>
          </a:p>
          <a:p>
            <a:r>
              <a:rPr kumimoji="1" lang="en-US" sz="1200" kern="1200" baseline="0" dirty="0" smtClean="0">
                <a:solidFill>
                  <a:schemeClr val="tx1"/>
                </a:solidFill>
                <a:latin typeface="Times New Roman" pitchFamily="-110" charset="0"/>
                <a:ea typeface="+mn-ea"/>
                <a:cs typeface="+mn-cs"/>
              </a:rPr>
              <a:t>priority, and then signals the processor by raising the INTR line. The processor</a:t>
            </a:r>
          </a:p>
          <a:p>
            <a:r>
              <a:rPr kumimoji="1" lang="en-US" sz="1200" kern="1200" baseline="0" dirty="0" smtClean="0">
                <a:solidFill>
                  <a:schemeClr val="tx1"/>
                </a:solidFill>
                <a:latin typeface="Times New Roman" pitchFamily="-110" charset="0"/>
                <a:ea typeface="+mn-ea"/>
                <a:cs typeface="+mn-cs"/>
              </a:rPr>
              <a:t>acknowledges via the INTA line. This prompts the 82C59A to place the appropriate</a:t>
            </a:r>
          </a:p>
          <a:p>
            <a:r>
              <a:rPr kumimoji="1" lang="en-US" sz="1200" kern="1200" baseline="0" dirty="0" smtClean="0">
                <a:solidFill>
                  <a:schemeClr val="tx1"/>
                </a:solidFill>
                <a:latin typeface="Times New Roman" pitchFamily="-110" charset="0"/>
                <a:ea typeface="+mn-ea"/>
                <a:cs typeface="+mn-cs"/>
              </a:rPr>
              <a:t>vector information on the data bus. The processor can then proceed to process the</a:t>
            </a:r>
          </a:p>
          <a:p>
            <a:r>
              <a:rPr kumimoji="1" lang="en-US" sz="1200" kern="1200" baseline="0" dirty="0" smtClean="0">
                <a:solidFill>
                  <a:schemeClr val="tx1"/>
                </a:solidFill>
                <a:latin typeface="Times New Roman" pitchFamily="-110" charset="0"/>
                <a:ea typeface="+mn-ea"/>
                <a:cs typeface="+mn-cs"/>
              </a:rPr>
              <a:t>interrupt and to communicate directly with the I/O module to read or write data.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82C59A is programmable. The 80386 determines the priority scheme to</a:t>
            </a:r>
          </a:p>
          <a:p>
            <a:r>
              <a:rPr kumimoji="1" lang="en-US" sz="1200" kern="1200" baseline="0" dirty="0" smtClean="0">
                <a:solidFill>
                  <a:schemeClr val="tx1"/>
                </a:solidFill>
                <a:latin typeface="Times New Roman" pitchFamily="-110" charset="0"/>
                <a:ea typeface="+mn-ea"/>
                <a:cs typeface="+mn-cs"/>
              </a:rPr>
              <a:t>be used by setting a control word in the 82C59A. The following interrupt modes are</a:t>
            </a:r>
          </a:p>
          <a:p>
            <a:r>
              <a:rPr kumimoji="1" lang="en-US" sz="1200" kern="1200" baseline="0" dirty="0" smtClean="0">
                <a:solidFill>
                  <a:schemeClr val="tx1"/>
                </a:solidFill>
                <a:latin typeface="Times New Roman" pitchFamily="-110" charset="0"/>
                <a:ea typeface="+mn-ea"/>
                <a:cs typeface="+mn-cs"/>
              </a:rPr>
              <a:t>possible: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Fully nested: </a:t>
            </a:r>
            <a:r>
              <a:rPr kumimoji="1" lang="en-US" sz="1200" b="0" kern="1200" baseline="0" dirty="0" smtClean="0">
                <a:solidFill>
                  <a:schemeClr val="tx1"/>
                </a:solidFill>
                <a:latin typeface="Times New Roman" pitchFamily="-110" charset="0"/>
                <a:ea typeface="+mn-ea"/>
                <a:cs typeface="+mn-cs"/>
              </a:rPr>
              <a:t>The interrupt requests are ordered in priority from 0 (IR0)</a:t>
            </a:r>
          </a:p>
          <a:p>
            <a:r>
              <a:rPr kumimoji="1" lang="en-US" sz="1200" kern="1200" baseline="0" dirty="0" smtClean="0">
                <a:solidFill>
                  <a:schemeClr val="tx1"/>
                </a:solidFill>
                <a:latin typeface="Times New Roman" pitchFamily="-110" charset="0"/>
                <a:ea typeface="+mn-ea"/>
                <a:cs typeface="+mn-cs"/>
              </a:rPr>
              <a:t>through 7 (IR7).</a:t>
            </a:r>
            <a:endParaRPr kumimoji="1" lang="en-GB" sz="1200" kern="1200" baseline="0" dirty="0" smtClean="0">
              <a:solidFill>
                <a:schemeClr val="tx1"/>
              </a:solidFill>
              <a:latin typeface="Times New Roman" pitchFamily="-110" charset="0"/>
              <a:ea typeface="+mn-ea"/>
              <a:cs typeface="+mn-cs"/>
            </a:endParaRPr>
          </a:p>
          <a:p>
            <a:endParaRPr kumimoji="1" lang="en-GB"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Rotating: </a:t>
            </a:r>
            <a:r>
              <a:rPr kumimoji="1" lang="en-US" sz="1200" b="0" kern="1200" baseline="0" dirty="0" smtClean="0">
                <a:solidFill>
                  <a:schemeClr val="tx1"/>
                </a:solidFill>
                <a:latin typeface="Times New Roman" pitchFamily="-110" charset="0"/>
                <a:ea typeface="+mn-ea"/>
                <a:cs typeface="+mn-cs"/>
              </a:rPr>
              <a:t>In some applications a number of interrupting devices are of equal</a:t>
            </a:r>
          </a:p>
          <a:p>
            <a:r>
              <a:rPr kumimoji="1" lang="en-US" sz="1200" kern="1200" baseline="0" dirty="0" smtClean="0">
                <a:solidFill>
                  <a:schemeClr val="tx1"/>
                </a:solidFill>
                <a:latin typeface="Times New Roman" pitchFamily="-110" charset="0"/>
                <a:ea typeface="+mn-ea"/>
                <a:cs typeface="+mn-cs"/>
              </a:rPr>
              <a:t>priority. In this mode a device, after being serviced, receives the lowest priority</a:t>
            </a:r>
          </a:p>
          <a:p>
            <a:r>
              <a:rPr kumimoji="1" lang="en-US" sz="1200" kern="1200" baseline="0" dirty="0" smtClean="0">
                <a:solidFill>
                  <a:schemeClr val="tx1"/>
                </a:solidFill>
                <a:latin typeface="Times New Roman" pitchFamily="-110" charset="0"/>
                <a:ea typeface="+mn-ea"/>
                <a:cs typeface="+mn-cs"/>
              </a:rPr>
              <a:t>in the group.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Special mask: </a:t>
            </a:r>
            <a:r>
              <a:rPr kumimoji="1" lang="en-US" sz="1200" b="0" kern="1200" baseline="0" dirty="0" smtClean="0">
                <a:solidFill>
                  <a:schemeClr val="tx1"/>
                </a:solidFill>
                <a:latin typeface="Times New Roman" pitchFamily="-110" charset="0"/>
                <a:ea typeface="+mn-ea"/>
                <a:cs typeface="+mn-cs"/>
              </a:rPr>
              <a:t>This allows the processor to inhibit interrupts from certain devices.</a:t>
            </a:r>
            <a:endParaRPr lang="en-GB"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25232C-5647-1C4F-9961-9C7FB41E032E}" type="slidenum">
              <a:rPr lang="en-US"/>
              <a:pPr/>
              <a:t>5</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Thus, an I/O module is required. This module has two major functions</a:t>
            </a:r>
          </a:p>
          <a:p>
            <a:r>
              <a:rPr kumimoji="1" lang="en-US" sz="1200" kern="1200" baseline="0" dirty="0" smtClean="0">
                <a:solidFill>
                  <a:schemeClr val="tx1"/>
                </a:solidFill>
                <a:latin typeface="Times New Roman" pitchFamily="-110" charset="0"/>
                <a:ea typeface="+mn-ea"/>
                <a:cs typeface="+mn-cs"/>
              </a:rPr>
              <a:t>(Figure 7.1):</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Interface to the processor and memory via the system bus or central switch</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Interface to one or more peripheral devices by tailored data links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begin this chapter with a brief discussion of external devices, followed by</a:t>
            </a:r>
          </a:p>
          <a:p>
            <a:r>
              <a:rPr kumimoji="1" lang="en-US" sz="1200" kern="1200" baseline="0" dirty="0" smtClean="0">
                <a:solidFill>
                  <a:schemeClr val="tx1"/>
                </a:solidFill>
                <a:latin typeface="Times New Roman" pitchFamily="-110" charset="0"/>
                <a:ea typeface="+mn-ea"/>
                <a:cs typeface="+mn-cs"/>
              </a:rPr>
              <a:t>an overview of the structure and function of an I/O module. Then we look at the</a:t>
            </a:r>
          </a:p>
          <a:p>
            <a:r>
              <a:rPr kumimoji="1" lang="en-US" sz="1200" kern="1200" baseline="0" dirty="0" smtClean="0">
                <a:solidFill>
                  <a:schemeClr val="tx1"/>
                </a:solidFill>
                <a:latin typeface="Times New Roman" pitchFamily="-110" charset="0"/>
                <a:ea typeface="+mn-ea"/>
                <a:cs typeface="+mn-cs"/>
              </a:rPr>
              <a:t>various ways in which the I/O function can be performed in cooperation with the</a:t>
            </a:r>
          </a:p>
          <a:p>
            <a:r>
              <a:rPr kumimoji="1" lang="en-US" sz="1200" kern="1200" baseline="0" dirty="0" smtClean="0">
                <a:solidFill>
                  <a:schemeClr val="tx1"/>
                </a:solidFill>
                <a:latin typeface="Times New Roman" pitchFamily="-110" charset="0"/>
                <a:ea typeface="+mn-ea"/>
                <a:cs typeface="+mn-cs"/>
              </a:rPr>
              <a:t>processor and memory: the internal I/O interface. Finally, we examine the external</a:t>
            </a:r>
          </a:p>
          <a:p>
            <a:r>
              <a:rPr kumimoji="1" lang="en-US" sz="1200" kern="1200" baseline="0" dirty="0" smtClean="0">
                <a:solidFill>
                  <a:schemeClr val="tx1"/>
                </a:solidFill>
                <a:latin typeface="Times New Roman" pitchFamily="-110" charset="0"/>
                <a:ea typeface="+mn-ea"/>
                <a:cs typeface="+mn-cs"/>
              </a:rPr>
              <a:t>I/O interface, between the I/O module and the outside world.</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110" charset="0"/>
                <a:ea typeface="+mn-ea"/>
                <a:cs typeface="+mn-cs"/>
              </a:rPr>
              <a:t>As an example of an I/O module used for programmed I/O and interrupt-driven I/O,</a:t>
            </a:r>
          </a:p>
          <a:p>
            <a:r>
              <a:rPr kumimoji="1" lang="en-US" sz="1200" kern="1200" baseline="0" dirty="0" smtClean="0">
                <a:solidFill>
                  <a:schemeClr val="tx1"/>
                </a:solidFill>
                <a:latin typeface="Times New Roman" pitchFamily="-110" charset="0"/>
                <a:ea typeface="+mn-ea"/>
                <a:cs typeface="+mn-cs"/>
              </a:rPr>
              <a:t>we consider the Intel 82C55A Programmable Peripheral Interface. The 82C55A is</a:t>
            </a:r>
          </a:p>
          <a:p>
            <a:r>
              <a:rPr kumimoji="1" lang="en-US" sz="1200" kern="1200" baseline="0" dirty="0" smtClean="0">
                <a:solidFill>
                  <a:schemeClr val="tx1"/>
                </a:solidFill>
                <a:latin typeface="Times New Roman" pitchFamily="-110" charset="0"/>
                <a:ea typeface="+mn-ea"/>
                <a:cs typeface="+mn-cs"/>
              </a:rPr>
              <a:t>a single-chip, general-purpose I/O module designed for use with the Intel 80386</a:t>
            </a:r>
          </a:p>
          <a:p>
            <a:r>
              <a:rPr kumimoji="1" lang="en-US" sz="1200" kern="1200" baseline="0" dirty="0" smtClean="0">
                <a:solidFill>
                  <a:schemeClr val="tx1"/>
                </a:solidFill>
                <a:latin typeface="Times New Roman" pitchFamily="-110" charset="0"/>
                <a:ea typeface="+mn-ea"/>
                <a:cs typeface="+mn-cs"/>
              </a:rPr>
              <a:t>processor. Figure 7.9 shows a general block diagram plus the pin assignment for the</a:t>
            </a:r>
          </a:p>
          <a:p>
            <a:r>
              <a:rPr kumimoji="1" lang="en-US" sz="1200" kern="1200" baseline="0" dirty="0" smtClean="0">
                <a:solidFill>
                  <a:schemeClr val="tx1"/>
                </a:solidFill>
                <a:latin typeface="Times New Roman" pitchFamily="-110" charset="0"/>
                <a:ea typeface="+mn-ea"/>
                <a:cs typeface="+mn-cs"/>
              </a:rPr>
              <a:t>40-pin package in which it is housed.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right side of the block diagram is the external interface of the 82C55A.</a:t>
            </a:r>
          </a:p>
          <a:p>
            <a:r>
              <a:rPr kumimoji="1" lang="en-US" sz="1200" kern="1200" baseline="0" dirty="0" smtClean="0">
                <a:solidFill>
                  <a:schemeClr val="tx1"/>
                </a:solidFill>
                <a:latin typeface="Times New Roman" pitchFamily="-110" charset="0"/>
                <a:ea typeface="+mn-ea"/>
                <a:cs typeface="+mn-cs"/>
              </a:rPr>
              <a:t>The 24 I/O lines are programmable by the 80386 by means of the control register.</a:t>
            </a:r>
          </a:p>
          <a:p>
            <a:r>
              <a:rPr kumimoji="1" lang="en-US" sz="1200" kern="1200" baseline="0" dirty="0" smtClean="0">
                <a:solidFill>
                  <a:schemeClr val="tx1"/>
                </a:solidFill>
                <a:latin typeface="Times New Roman" pitchFamily="-110" charset="0"/>
                <a:ea typeface="+mn-ea"/>
                <a:cs typeface="+mn-cs"/>
              </a:rPr>
              <a:t>The 80386 can set the value of the control register to specify a variety of operating</a:t>
            </a:r>
          </a:p>
          <a:p>
            <a:r>
              <a:rPr kumimoji="1" lang="en-US" sz="1200" kern="1200" baseline="0" dirty="0" smtClean="0">
                <a:solidFill>
                  <a:schemeClr val="tx1"/>
                </a:solidFill>
                <a:latin typeface="Times New Roman" pitchFamily="-110" charset="0"/>
                <a:ea typeface="+mn-ea"/>
                <a:cs typeface="+mn-cs"/>
              </a:rPr>
              <a:t>modes and configurations. The 24 lines are divided into three 8-bit groups (A, B, C).</a:t>
            </a:r>
          </a:p>
          <a:p>
            <a:r>
              <a:rPr kumimoji="1" lang="en-US" sz="1200" kern="1200" baseline="0" dirty="0" smtClean="0">
                <a:solidFill>
                  <a:schemeClr val="tx1"/>
                </a:solidFill>
                <a:latin typeface="Times New Roman" pitchFamily="-110" charset="0"/>
                <a:ea typeface="+mn-ea"/>
                <a:cs typeface="+mn-cs"/>
              </a:rPr>
              <a:t>Each group can function as an 8-bit I/O port. In addition, group C is subdivided into</a:t>
            </a:r>
          </a:p>
          <a:p>
            <a:r>
              <a:rPr kumimoji="1" lang="en-US" sz="1200" kern="1200" baseline="0" dirty="0" smtClean="0">
                <a:solidFill>
                  <a:schemeClr val="tx1"/>
                </a:solidFill>
                <a:latin typeface="Times New Roman" pitchFamily="-110" charset="0"/>
                <a:ea typeface="+mn-ea"/>
                <a:cs typeface="+mn-cs"/>
              </a:rPr>
              <a:t>4-bit groups (C</a:t>
            </a:r>
            <a:r>
              <a:rPr kumimoji="1" lang="en-US" sz="1200" kern="1200" baseline="-25000" dirty="0" smtClean="0">
                <a:solidFill>
                  <a:schemeClr val="tx1"/>
                </a:solidFill>
                <a:latin typeface="Times New Roman" pitchFamily="-110" charset="0"/>
                <a:ea typeface="+mn-ea"/>
                <a:cs typeface="+mn-cs"/>
              </a:rPr>
              <a:t>A</a:t>
            </a:r>
            <a:r>
              <a:rPr kumimoji="1" lang="en-US" sz="1200" kern="1200" baseline="0" dirty="0" smtClean="0">
                <a:solidFill>
                  <a:schemeClr val="tx1"/>
                </a:solidFill>
                <a:latin typeface="Times New Roman" pitchFamily="-110" charset="0"/>
                <a:ea typeface="+mn-ea"/>
                <a:cs typeface="+mn-cs"/>
              </a:rPr>
              <a:t> and C</a:t>
            </a:r>
            <a:r>
              <a:rPr kumimoji="1" lang="en-US" sz="1200" kern="1200" baseline="-25000" dirty="0" smtClean="0">
                <a:solidFill>
                  <a:schemeClr val="tx1"/>
                </a:solidFill>
                <a:latin typeface="Times New Roman" pitchFamily="-110" charset="0"/>
                <a:ea typeface="+mn-ea"/>
                <a:cs typeface="+mn-cs"/>
              </a:rPr>
              <a:t>B</a:t>
            </a:r>
            <a:r>
              <a:rPr kumimoji="1" lang="en-US" sz="1200" kern="1200" baseline="0" dirty="0" smtClean="0">
                <a:solidFill>
                  <a:schemeClr val="tx1"/>
                </a:solidFill>
                <a:latin typeface="Times New Roman" pitchFamily="-110" charset="0"/>
                <a:ea typeface="+mn-ea"/>
                <a:cs typeface="+mn-cs"/>
              </a:rPr>
              <a:t>), which may be used in conjunction with the A and B I/O</a:t>
            </a:r>
          </a:p>
          <a:p>
            <a:r>
              <a:rPr kumimoji="1" lang="en-US" sz="1200" kern="1200" baseline="0" dirty="0" smtClean="0">
                <a:solidFill>
                  <a:schemeClr val="tx1"/>
                </a:solidFill>
                <a:latin typeface="Times New Roman" pitchFamily="-110" charset="0"/>
                <a:ea typeface="+mn-ea"/>
                <a:cs typeface="+mn-cs"/>
              </a:rPr>
              <a:t>ports. Configured in this manner, group C lines carry control and status signals.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left side of the block diagram is the internal interface to the 80386 bus. It</a:t>
            </a:r>
          </a:p>
          <a:p>
            <a:r>
              <a:rPr kumimoji="1" lang="en-US" sz="1200" kern="1200" baseline="0" dirty="0" smtClean="0">
                <a:solidFill>
                  <a:schemeClr val="tx1"/>
                </a:solidFill>
                <a:latin typeface="Times New Roman" pitchFamily="-110" charset="0"/>
                <a:ea typeface="+mn-ea"/>
                <a:cs typeface="+mn-cs"/>
              </a:rPr>
              <a:t>includes an 8-bit bidirectional data bus (D0 through D7), used to transfer data to</a:t>
            </a:r>
          </a:p>
          <a:p>
            <a:r>
              <a:rPr kumimoji="1" lang="en-US" sz="1200" kern="1200" baseline="0" dirty="0" smtClean="0">
                <a:solidFill>
                  <a:schemeClr val="tx1"/>
                </a:solidFill>
                <a:latin typeface="Times New Roman" pitchFamily="-110" charset="0"/>
                <a:ea typeface="+mn-ea"/>
                <a:cs typeface="+mn-cs"/>
              </a:rPr>
              <a:t>and from the I/O ports and to transfer control information to the control register.</a:t>
            </a:r>
          </a:p>
          <a:p>
            <a:r>
              <a:rPr kumimoji="1" lang="en-US" sz="1200" kern="1200" baseline="0" dirty="0" smtClean="0">
                <a:solidFill>
                  <a:schemeClr val="tx1"/>
                </a:solidFill>
                <a:latin typeface="Times New Roman" pitchFamily="-110" charset="0"/>
                <a:ea typeface="+mn-ea"/>
                <a:cs typeface="+mn-cs"/>
              </a:rPr>
              <a:t>The two address lines specify one of the three I/O ports or the control register.</a:t>
            </a:r>
          </a:p>
          <a:p>
            <a:r>
              <a:rPr kumimoji="1" lang="en-US" sz="1200" kern="1200" baseline="0" dirty="0" smtClean="0">
                <a:solidFill>
                  <a:schemeClr val="tx1"/>
                </a:solidFill>
                <a:latin typeface="Times New Roman" pitchFamily="-110" charset="0"/>
                <a:ea typeface="+mn-ea"/>
                <a:cs typeface="+mn-cs"/>
              </a:rPr>
              <a:t>A transfer takes place when the CHIP SELECT line is enabled together with either</a:t>
            </a:r>
          </a:p>
          <a:p>
            <a:r>
              <a:rPr kumimoji="1" lang="en-US" sz="1200" kern="1200" baseline="0" dirty="0" smtClean="0">
                <a:solidFill>
                  <a:schemeClr val="tx1"/>
                </a:solidFill>
                <a:latin typeface="Times New Roman" pitchFamily="-110" charset="0"/>
                <a:ea typeface="+mn-ea"/>
                <a:cs typeface="+mn-cs"/>
              </a:rPr>
              <a:t>the READ or WRITE line. The RESET line is used to initialize the module.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control register is loaded by the processor to control the mode of operation</a:t>
            </a:r>
          </a:p>
          <a:p>
            <a:r>
              <a:rPr kumimoji="1" lang="en-US" sz="1200" kern="1200" baseline="0" dirty="0" smtClean="0">
                <a:solidFill>
                  <a:schemeClr val="tx1"/>
                </a:solidFill>
                <a:latin typeface="Times New Roman" pitchFamily="-110" charset="0"/>
                <a:ea typeface="+mn-ea"/>
                <a:cs typeface="+mn-cs"/>
              </a:rPr>
              <a:t>and to define signals, if any. In Mode 0 operation, the three groups of eight external</a:t>
            </a:r>
          </a:p>
          <a:p>
            <a:r>
              <a:rPr kumimoji="1" lang="en-US" sz="1200" kern="1200" baseline="0" dirty="0" smtClean="0">
                <a:solidFill>
                  <a:schemeClr val="tx1"/>
                </a:solidFill>
                <a:latin typeface="Times New Roman" pitchFamily="-110" charset="0"/>
                <a:ea typeface="+mn-ea"/>
                <a:cs typeface="+mn-cs"/>
              </a:rPr>
              <a:t>lines function as three 8-bit I/O ports. Each port can be designated as input or</a:t>
            </a:r>
          </a:p>
          <a:p>
            <a:r>
              <a:rPr kumimoji="1" lang="en-US" sz="1200" kern="1200" baseline="0" dirty="0" smtClean="0">
                <a:solidFill>
                  <a:schemeClr val="tx1"/>
                </a:solidFill>
                <a:latin typeface="Times New Roman" pitchFamily="-110" charset="0"/>
                <a:ea typeface="+mn-ea"/>
                <a:cs typeface="+mn-cs"/>
              </a:rPr>
              <a:t>output. Otherwise, groups A and B function as I/O ports, and the lines of group C</a:t>
            </a:r>
          </a:p>
          <a:p>
            <a:r>
              <a:rPr kumimoji="1" lang="en-US" sz="1200" kern="1200" baseline="0" dirty="0" smtClean="0">
                <a:solidFill>
                  <a:schemeClr val="tx1"/>
                </a:solidFill>
                <a:latin typeface="Times New Roman" pitchFamily="-110" charset="0"/>
                <a:ea typeface="+mn-ea"/>
                <a:cs typeface="+mn-cs"/>
              </a:rPr>
              <a:t>serve as control lines for A and B. The control signals serve two principal purposes:</a:t>
            </a:r>
          </a:p>
          <a:p>
            <a:r>
              <a:rPr kumimoji="1" lang="en-US" sz="1200" kern="1200" baseline="0" dirty="0" smtClean="0">
                <a:solidFill>
                  <a:schemeClr val="tx1"/>
                </a:solidFill>
                <a:latin typeface="Times New Roman" pitchFamily="-110" charset="0"/>
                <a:ea typeface="+mn-ea"/>
                <a:cs typeface="+mn-cs"/>
              </a:rPr>
              <a:t>“handshaking” and interrupt request. Handshaking is a simple timing mechanism.</a:t>
            </a:r>
          </a:p>
          <a:p>
            <a:r>
              <a:rPr kumimoji="1" lang="en-US" sz="1200" kern="1200" baseline="0" dirty="0" smtClean="0">
                <a:solidFill>
                  <a:schemeClr val="tx1"/>
                </a:solidFill>
                <a:latin typeface="Times New Roman" pitchFamily="-110" charset="0"/>
                <a:ea typeface="+mn-ea"/>
                <a:cs typeface="+mn-cs"/>
              </a:rPr>
              <a:t>One control line is used by the sender as a DATA READY line, to indicate when</a:t>
            </a:r>
          </a:p>
          <a:p>
            <a:r>
              <a:rPr kumimoji="1" lang="en-US" sz="1200" kern="1200" baseline="0" dirty="0" smtClean="0">
                <a:solidFill>
                  <a:schemeClr val="tx1"/>
                </a:solidFill>
                <a:latin typeface="Times New Roman" pitchFamily="-110" charset="0"/>
                <a:ea typeface="+mn-ea"/>
                <a:cs typeface="+mn-cs"/>
              </a:rPr>
              <a:t>the data are present on the I/O data lines. Another line is used by the receiver as an</a:t>
            </a:r>
          </a:p>
          <a:p>
            <a:r>
              <a:rPr kumimoji="1" lang="en-US" sz="1200" kern="1200" baseline="0" dirty="0" smtClean="0">
                <a:solidFill>
                  <a:schemeClr val="tx1"/>
                </a:solidFill>
                <a:latin typeface="Times New Roman" pitchFamily="-110" charset="0"/>
                <a:ea typeface="+mn-ea"/>
                <a:cs typeface="+mn-cs"/>
              </a:rPr>
              <a:t>ACKNOWLEDGE, indicating that the data have been read and the data lines may</a:t>
            </a:r>
          </a:p>
          <a:p>
            <a:r>
              <a:rPr kumimoji="1" lang="en-US" sz="1200" kern="1200" baseline="0" dirty="0" smtClean="0">
                <a:solidFill>
                  <a:schemeClr val="tx1"/>
                </a:solidFill>
                <a:latin typeface="Times New Roman" pitchFamily="-110" charset="0"/>
                <a:ea typeface="+mn-ea"/>
                <a:cs typeface="+mn-cs"/>
              </a:rPr>
              <a:t>be cleared. Another line may be designated as an INTERRUPT REQUEST line and</a:t>
            </a:r>
          </a:p>
          <a:p>
            <a:r>
              <a:rPr kumimoji="1" lang="en-US" sz="1200" kern="1200" baseline="0" dirty="0" smtClean="0">
                <a:solidFill>
                  <a:schemeClr val="tx1"/>
                </a:solidFill>
                <a:latin typeface="Times New Roman" pitchFamily="-110" charset="0"/>
                <a:ea typeface="+mn-ea"/>
                <a:cs typeface="+mn-cs"/>
              </a:rPr>
              <a:t>tied back to the system bus.</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Because the 82C55A is programmable via the control register, it can be used to</a:t>
            </a:r>
          </a:p>
          <a:p>
            <a:r>
              <a:rPr kumimoji="1" lang="en-US" sz="1200" kern="1200" baseline="0" dirty="0" smtClean="0">
                <a:solidFill>
                  <a:schemeClr val="tx1"/>
                </a:solidFill>
                <a:latin typeface="Times New Roman" pitchFamily="-110" charset="0"/>
                <a:ea typeface="+mn-ea"/>
                <a:cs typeface="+mn-cs"/>
              </a:rPr>
              <a:t>control a variety of simple peripheral devices. Figure 7.10 illustrates its use to control</a:t>
            </a:r>
          </a:p>
          <a:p>
            <a:r>
              <a:rPr kumimoji="1" lang="en-US" sz="1200" kern="1200" baseline="0" dirty="0" smtClean="0">
                <a:solidFill>
                  <a:schemeClr val="tx1"/>
                </a:solidFill>
                <a:latin typeface="Times New Roman" pitchFamily="-110" charset="0"/>
                <a:ea typeface="+mn-ea"/>
                <a:cs typeface="+mn-cs"/>
              </a:rPr>
              <a:t>a keyboard/display terminal. The keyboard provides 8 bits of input. Two of these</a:t>
            </a:r>
          </a:p>
          <a:p>
            <a:r>
              <a:rPr kumimoji="1" lang="en-US" sz="1200" kern="1200" baseline="0" dirty="0" smtClean="0">
                <a:solidFill>
                  <a:schemeClr val="tx1"/>
                </a:solidFill>
                <a:latin typeface="Times New Roman" pitchFamily="-110" charset="0"/>
                <a:ea typeface="+mn-ea"/>
                <a:cs typeface="+mn-cs"/>
              </a:rPr>
              <a:t>bits, SHIFT and CONTROL, have special meaning to the keyboard-handling program</a:t>
            </a:r>
          </a:p>
          <a:p>
            <a:r>
              <a:rPr kumimoji="1" lang="en-US" sz="1200" kern="1200" baseline="0" dirty="0" smtClean="0">
                <a:solidFill>
                  <a:schemeClr val="tx1"/>
                </a:solidFill>
                <a:latin typeface="Times New Roman" pitchFamily="-110" charset="0"/>
                <a:ea typeface="+mn-ea"/>
                <a:cs typeface="+mn-cs"/>
              </a:rPr>
              <a:t>executing in the processor. However, this interpretation is transparent to the</a:t>
            </a:r>
          </a:p>
          <a:p>
            <a:r>
              <a:rPr kumimoji="1" lang="en-US" sz="1200" kern="1200" baseline="0" dirty="0" smtClean="0">
                <a:solidFill>
                  <a:schemeClr val="tx1"/>
                </a:solidFill>
                <a:latin typeface="Times New Roman" pitchFamily="-110" charset="0"/>
                <a:ea typeface="+mn-ea"/>
                <a:cs typeface="+mn-cs"/>
              </a:rPr>
              <a:t>82C55A, which simply accepts the 8 bits of data and presents them on the system</a:t>
            </a:r>
          </a:p>
          <a:p>
            <a:r>
              <a:rPr kumimoji="1" lang="en-US" sz="1200" kern="1200" baseline="0" dirty="0" smtClean="0">
                <a:solidFill>
                  <a:schemeClr val="tx1"/>
                </a:solidFill>
                <a:latin typeface="Times New Roman" pitchFamily="-110" charset="0"/>
                <a:ea typeface="+mn-ea"/>
                <a:cs typeface="+mn-cs"/>
              </a:rPr>
              <a:t>data bus. Two handshaking control lines are provided for use with the keyboard.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display is also linked by an 8-bit data port. Again, two of the bits have special</a:t>
            </a:r>
          </a:p>
          <a:p>
            <a:r>
              <a:rPr kumimoji="1" lang="en-US" sz="1200" kern="1200" baseline="0" dirty="0" smtClean="0">
                <a:solidFill>
                  <a:schemeClr val="tx1"/>
                </a:solidFill>
                <a:latin typeface="Times New Roman" pitchFamily="-110" charset="0"/>
                <a:ea typeface="+mn-ea"/>
                <a:cs typeface="+mn-cs"/>
              </a:rPr>
              <a:t>meanings that are transparent to the 82C55A. In addition to two handshaking</a:t>
            </a:r>
          </a:p>
          <a:p>
            <a:r>
              <a:rPr kumimoji="1" lang="en-US" sz="1200" kern="1200" baseline="0" dirty="0" smtClean="0">
                <a:solidFill>
                  <a:schemeClr val="tx1"/>
                </a:solidFill>
                <a:latin typeface="Times New Roman" pitchFamily="-110" charset="0"/>
                <a:ea typeface="+mn-ea"/>
                <a:cs typeface="+mn-cs"/>
              </a:rPr>
              <a:t>lines, two lines provide additional control functions.</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E1119-6A00-7F43-BC2C-498C18B42F28}" type="slidenum">
              <a:rPr lang="en-US"/>
              <a:pPr/>
              <a:t>25</a:t>
            </a:fld>
            <a:endParaRPr lang="en-US" dirty="0"/>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Interrupt-driven I/O, though more efficient than simple programmed I/O, still</a:t>
            </a:r>
          </a:p>
          <a:p>
            <a:r>
              <a:rPr kumimoji="1" lang="en-US" sz="1200" kern="1200" baseline="0" dirty="0" smtClean="0">
                <a:solidFill>
                  <a:schemeClr val="tx1"/>
                </a:solidFill>
                <a:latin typeface="Times New Roman" pitchFamily="-110" charset="0"/>
                <a:ea typeface="+mn-ea"/>
                <a:cs typeface="+mn-cs"/>
              </a:rPr>
              <a:t>requires the active intervention of the processor to transfer data between memory</a:t>
            </a:r>
          </a:p>
          <a:p>
            <a:r>
              <a:rPr kumimoji="1" lang="en-US" sz="1200" kern="1200" baseline="0" dirty="0" smtClean="0">
                <a:solidFill>
                  <a:schemeClr val="tx1"/>
                </a:solidFill>
                <a:latin typeface="Times New Roman" pitchFamily="-110" charset="0"/>
                <a:ea typeface="+mn-ea"/>
                <a:cs typeface="+mn-cs"/>
              </a:rPr>
              <a:t>and an I/O module, and any data transfer must traverse a path through the processor.</a:t>
            </a:r>
          </a:p>
          <a:p>
            <a:r>
              <a:rPr kumimoji="1" lang="en-US" sz="1200" kern="1200" baseline="0" dirty="0" smtClean="0">
                <a:solidFill>
                  <a:schemeClr val="tx1"/>
                </a:solidFill>
                <a:latin typeface="Times New Roman" pitchFamily="-110" charset="0"/>
                <a:ea typeface="+mn-ea"/>
                <a:cs typeface="+mn-cs"/>
              </a:rPr>
              <a:t>Thus, both these forms of I/O suffer from two inherent drawbacks:</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The I/O transfer rate is limited by the speed with which the processor can test</a:t>
            </a:r>
          </a:p>
          <a:p>
            <a:r>
              <a:rPr kumimoji="1" lang="en-US" sz="1200" kern="1200" baseline="0" dirty="0" smtClean="0">
                <a:solidFill>
                  <a:schemeClr val="tx1"/>
                </a:solidFill>
                <a:latin typeface="Times New Roman" pitchFamily="-110" charset="0"/>
                <a:ea typeface="+mn-ea"/>
                <a:cs typeface="+mn-cs"/>
              </a:rPr>
              <a:t>and service a device.</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The processor is tied up in managing an I/O transfer; a number of instructions</a:t>
            </a:r>
          </a:p>
          <a:p>
            <a:r>
              <a:rPr kumimoji="1" lang="en-US" sz="1200" kern="1200" baseline="0" dirty="0" smtClean="0">
                <a:solidFill>
                  <a:schemeClr val="tx1"/>
                </a:solidFill>
                <a:latin typeface="Times New Roman" pitchFamily="-110" charset="0"/>
                <a:ea typeface="+mn-ea"/>
                <a:cs typeface="+mn-cs"/>
              </a:rPr>
              <a:t>must be executed for each I/O transfer (e.g., Figure 7.5).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There is somewhat of a trade-off between these two drawbacks. Consider the</a:t>
            </a:r>
          </a:p>
          <a:p>
            <a:r>
              <a:rPr kumimoji="1" lang="en-US" sz="1200" kern="1200" baseline="0" dirty="0" smtClean="0">
                <a:solidFill>
                  <a:schemeClr val="tx1"/>
                </a:solidFill>
                <a:latin typeface="Times New Roman" pitchFamily="-110" charset="0"/>
                <a:ea typeface="+mn-ea"/>
                <a:cs typeface="+mn-cs"/>
              </a:rPr>
              <a:t>transfer of a block of data. Using simple programmed I/O, the processor is dedicated</a:t>
            </a:r>
          </a:p>
          <a:p>
            <a:r>
              <a:rPr kumimoji="1" lang="en-US" sz="1200" kern="1200" baseline="0" dirty="0" smtClean="0">
                <a:solidFill>
                  <a:schemeClr val="tx1"/>
                </a:solidFill>
                <a:latin typeface="Times New Roman" pitchFamily="-110" charset="0"/>
                <a:ea typeface="+mn-ea"/>
                <a:cs typeface="+mn-cs"/>
              </a:rPr>
              <a:t>to the task of I/O and can move data at a rather high rate, at the cost of doing</a:t>
            </a:r>
          </a:p>
          <a:p>
            <a:r>
              <a:rPr kumimoji="1" lang="en-US" sz="1200" kern="1200" baseline="0" dirty="0" smtClean="0">
                <a:solidFill>
                  <a:schemeClr val="tx1"/>
                </a:solidFill>
                <a:latin typeface="Times New Roman" pitchFamily="-110" charset="0"/>
                <a:ea typeface="+mn-ea"/>
                <a:cs typeface="+mn-cs"/>
              </a:rPr>
              <a:t>nothing else. Interrupt I/O frees up the processor to some extent at the expense of</a:t>
            </a:r>
          </a:p>
          <a:p>
            <a:r>
              <a:rPr kumimoji="1" lang="en-US" sz="1200" kern="1200" baseline="0" dirty="0" smtClean="0">
                <a:solidFill>
                  <a:schemeClr val="tx1"/>
                </a:solidFill>
                <a:latin typeface="Times New Roman" pitchFamily="-110" charset="0"/>
                <a:ea typeface="+mn-ea"/>
                <a:cs typeface="+mn-cs"/>
              </a:rPr>
              <a:t>the I/O transfer rate. Nevertheless, both methods have an adverse impact on both</a:t>
            </a:r>
          </a:p>
          <a:p>
            <a:r>
              <a:rPr kumimoji="1" lang="en-US" sz="1200" kern="1200" baseline="0" dirty="0" smtClean="0">
                <a:solidFill>
                  <a:schemeClr val="tx1"/>
                </a:solidFill>
                <a:latin typeface="Times New Roman" pitchFamily="-110" charset="0"/>
                <a:ea typeface="+mn-ea"/>
                <a:cs typeface="+mn-cs"/>
              </a:rPr>
              <a:t>processor activity and I/O transfer rate.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When large volumes of data are to be moved, a more efficient technique is</a:t>
            </a:r>
          </a:p>
          <a:p>
            <a:r>
              <a:rPr kumimoji="1" lang="en-US" sz="1200" kern="1200" baseline="0" dirty="0" smtClean="0">
                <a:solidFill>
                  <a:schemeClr val="tx1"/>
                </a:solidFill>
                <a:latin typeface="Times New Roman" pitchFamily="-110" charset="0"/>
                <a:ea typeface="+mn-ea"/>
                <a:cs typeface="+mn-cs"/>
              </a:rPr>
              <a:t>required: direct memory access (DMA).</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DMA involves an additional module on the system bus. The DMA module</a:t>
            </a:r>
          </a:p>
          <a:p>
            <a:r>
              <a:rPr kumimoji="1" lang="en-US" sz="1200" kern="1200" baseline="0" dirty="0" smtClean="0">
                <a:solidFill>
                  <a:schemeClr val="tx1"/>
                </a:solidFill>
                <a:latin typeface="Times New Roman" pitchFamily="-110" charset="0"/>
                <a:ea typeface="+mn-ea"/>
                <a:cs typeface="+mn-cs"/>
              </a:rPr>
              <a:t>(Figure 7.11) is capable of mimicking the processor and, indeed, of taking over</a:t>
            </a:r>
          </a:p>
          <a:p>
            <a:r>
              <a:rPr kumimoji="1" lang="en-US" sz="1200" kern="1200" baseline="0" dirty="0" smtClean="0">
                <a:solidFill>
                  <a:schemeClr val="tx1"/>
                </a:solidFill>
                <a:latin typeface="Times New Roman" pitchFamily="-110" charset="0"/>
                <a:ea typeface="+mn-ea"/>
                <a:cs typeface="+mn-cs"/>
              </a:rPr>
              <a:t>control of the system from the processor. It needs to do this to transfer data to</a:t>
            </a:r>
          </a:p>
          <a:p>
            <a:r>
              <a:rPr kumimoji="1" lang="en-US" sz="1200" kern="1200" baseline="0" dirty="0" smtClean="0">
                <a:solidFill>
                  <a:schemeClr val="tx1"/>
                </a:solidFill>
                <a:latin typeface="Times New Roman" pitchFamily="-110" charset="0"/>
                <a:ea typeface="+mn-ea"/>
                <a:cs typeface="+mn-cs"/>
              </a:rPr>
              <a:t>and from memory over the system bus. For this purpose, the DMA module must</a:t>
            </a:r>
          </a:p>
          <a:p>
            <a:r>
              <a:rPr kumimoji="1" lang="en-US" sz="1200" kern="1200" baseline="0" dirty="0" smtClean="0">
                <a:solidFill>
                  <a:schemeClr val="tx1"/>
                </a:solidFill>
                <a:latin typeface="Times New Roman" pitchFamily="-110" charset="0"/>
                <a:ea typeface="+mn-ea"/>
                <a:cs typeface="+mn-cs"/>
              </a:rPr>
              <a:t>use the bus only when the processor does not need it, or it must force the processor</a:t>
            </a:r>
          </a:p>
          <a:p>
            <a:r>
              <a:rPr kumimoji="1" lang="en-US" sz="1200" kern="1200" baseline="0" dirty="0" smtClean="0">
                <a:solidFill>
                  <a:schemeClr val="tx1"/>
                </a:solidFill>
                <a:latin typeface="Times New Roman" pitchFamily="-110" charset="0"/>
                <a:ea typeface="+mn-ea"/>
                <a:cs typeface="+mn-cs"/>
              </a:rPr>
              <a:t>to suspend operation temporarily. The latter technique is more common and is</a:t>
            </a:r>
          </a:p>
          <a:p>
            <a:r>
              <a:rPr kumimoji="1" lang="en-US" sz="1200" kern="1200" baseline="0" dirty="0" smtClean="0">
                <a:solidFill>
                  <a:schemeClr val="tx1"/>
                </a:solidFill>
                <a:latin typeface="Times New Roman" pitchFamily="-110" charset="0"/>
                <a:ea typeface="+mn-ea"/>
                <a:cs typeface="+mn-cs"/>
              </a:rPr>
              <a:t>referred to as </a:t>
            </a:r>
            <a:r>
              <a:rPr kumimoji="1" lang="en-US" sz="1200" i="1" kern="1200" baseline="0" dirty="0" smtClean="0">
                <a:solidFill>
                  <a:schemeClr val="tx1"/>
                </a:solidFill>
                <a:latin typeface="Times New Roman" pitchFamily="-110" charset="0"/>
                <a:ea typeface="+mn-ea"/>
                <a:cs typeface="+mn-cs"/>
              </a:rPr>
              <a:t>cycle stealing, </a:t>
            </a:r>
            <a:r>
              <a:rPr kumimoji="1" lang="en-US" sz="1200" i="0" kern="1200" baseline="0" dirty="0" smtClean="0">
                <a:solidFill>
                  <a:schemeClr val="tx1"/>
                </a:solidFill>
                <a:latin typeface="Times New Roman" pitchFamily="-110" charset="0"/>
                <a:ea typeface="+mn-ea"/>
                <a:cs typeface="+mn-cs"/>
              </a:rPr>
              <a:t>because the DMA module in effect steals a bus cycle.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When the processor wishes to read or write a block of data, it issues a</a:t>
            </a:r>
          </a:p>
          <a:p>
            <a:r>
              <a:rPr kumimoji="1" lang="en-US" sz="1200" kern="1200" baseline="0" dirty="0" smtClean="0">
                <a:solidFill>
                  <a:schemeClr val="tx1"/>
                </a:solidFill>
                <a:latin typeface="Times New Roman" pitchFamily="-110" charset="0"/>
                <a:ea typeface="+mn-ea"/>
                <a:cs typeface="+mn-cs"/>
              </a:rPr>
              <a:t>command to the DMA module, by sending to the DMA module the following</a:t>
            </a:r>
          </a:p>
          <a:p>
            <a:r>
              <a:rPr kumimoji="1" lang="en-US" sz="1200" kern="1200" baseline="0" dirty="0" smtClean="0">
                <a:solidFill>
                  <a:schemeClr val="tx1"/>
                </a:solidFill>
                <a:latin typeface="Times New Roman" pitchFamily="-110" charset="0"/>
                <a:ea typeface="+mn-ea"/>
                <a:cs typeface="+mn-cs"/>
              </a:rPr>
              <a:t>information: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Whether a read or write is requested, using the read or write control line</a:t>
            </a:r>
          </a:p>
          <a:p>
            <a:r>
              <a:rPr kumimoji="1" lang="en-US" sz="1200" kern="1200" baseline="0" dirty="0" smtClean="0">
                <a:solidFill>
                  <a:schemeClr val="tx1"/>
                </a:solidFill>
                <a:latin typeface="Times New Roman" pitchFamily="-110" charset="0"/>
                <a:ea typeface="+mn-ea"/>
                <a:cs typeface="+mn-cs"/>
              </a:rPr>
              <a:t>between the processor and the DMA module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The address of the I/O device involved, communicated on the data lines</a:t>
            </a:r>
          </a:p>
          <a:p>
            <a:endParaRPr kumimoji="1" lang="en-US" sz="1200" kern="1200" baseline="0" dirty="0" smtClean="0">
              <a:solidFill>
                <a:schemeClr val="tx1"/>
              </a:solidFill>
              <a:latin typeface="Times New Roman" pitchFamily="-110" charset="0"/>
              <a:ea typeface="+mn-ea"/>
              <a:cs typeface="+mn-cs"/>
            </a:endParaRPr>
          </a:p>
          <a:p>
            <a:pPr algn="l" rtl="0" eaLnBrk="0" fontAlgn="base" hangingPunct="0">
              <a:spcBef>
                <a:spcPct val="30000"/>
              </a:spcBef>
              <a:spcAft>
                <a:spcPct val="0"/>
              </a:spcAft>
              <a:buFont typeface="Arial"/>
              <a:buChar char="•"/>
            </a:pPr>
            <a:r>
              <a:rPr kumimoji="1" lang="en-US" sz="1200" kern="1200" baseline="0" dirty="0" smtClean="0">
                <a:solidFill>
                  <a:schemeClr val="tx1"/>
                </a:solidFill>
                <a:latin typeface="Times New Roman" pitchFamily="-110" charset="0"/>
                <a:ea typeface="+mn-ea"/>
                <a:cs typeface="+mn-cs"/>
              </a:rPr>
              <a:t>The starting location in memory to read from or write to, communicated on</a:t>
            </a:r>
          </a:p>
          <a:p>
            <a:r>
              <a:rPr kumimoji="1" lang="en-US" sz="1200" kern="1200" baseline="0" dirty="0" smtClean="0">
                <a:solidFill>
                  <a:schemeClr val="tx1"/>
                </a:solidFill>
                <a:latin typeface="Times New Roman" pitchFamily="-110" charset="0"/>
                <a:ea typeface="+mn-ea"/>
                <a:cs typeface="+mn-cs"/>
              </a:rPr>
              <a:t>the data lines and stored by the DMA module in its address register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The number of words to be read or written, again communicated via the data</a:t>
            </a:r>
          </a:p>
          <a:p>
            <a:r>
              <a:rPr kumimoji="1" lang="en-US" sz="1200" kern="1200" baseline="0" dirty="0" smtClean="0">
                <a:solidFill>
                  <a:schemeClr val="tx1"/>
                </a:solidFill>
                <a:latin typeface="Times New Roman" pitchFamily="-110" charset="0"/>
                <a:ea typeface="+mn-ea"/>
                <a:cs typeface="+mn-cs"/>
              </a:rPr>
              <a:t>lines and stored in the data count register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processor then continues with other work. It has delegated this I/O operation</a:t>
            </a:r>
          </a:p>
          <a:p>
            <a:r>
              <a:rPr kumimoji="1" lang="en-US" sz="1200" kern="1200" baseline="0" dirty="0" smtClean="0">
                <a:solidFill>
                  <a:schemeClr val="tx1"/>
                </a:solidFill>
                <a:latin typeface="Times New Roman" pitchFamily="-110" charset="0"/>
                <a:ea typeface="+mn-ea"/>
                <a:cs typeface="+mn-cs"/>
              </a:rPr>
              <a:t>to the DMA module. The DMA module transfers the entire block of data, one</a:t>
            </a:r>
          </a:p>
          <a:p>
            <a:r>
              <a:rPr kumimoji="1" lang="en-US" sz="1200" kern="1200" baseline="0" dirty="0" smtClean="0">
                <a:solidFill>
                  <a:schemeClr val="tx1"/>
                </a:solidFill>
                <a:latin typeface="Times New Roman" pitchFamily="-110" charset="0"/>
                <a:ea typeface="+mn-ea"/>
                <a:cs typeface="+mn-cs"/>
              </a:rPr>
              <a:t>word at a time, directly to or from memory, without going through the processor.</a:t>
            </a:r>
          </a:p>
          <a:p>
            <a:r>
              <a:rPr kumimoji="1" lang="en-US" sz="1200" kern="1200" baseline="0" dirty="0" smtClean="0">
                <a:solidFill>
                  <a:schemeClr val="tx1"/>
                </a:solidFill>
                <a:latin typeface="Times New Roman" pitchFamily="-110" charset="0"/>
                <a:ea typeface="+mn-ea"/>
                <a:cs typeface="+mn-cs"/>
              </a:rPr>
              <a:t>When the transfer is complete, the DMA module sends an interrupt signal to the</a:t>
            </a:r>
          </a:p>
          <a:p>
            <a:r>
              <a:rPr kumimoji="1" lang="en-US" sz="1200" kern="1200" baseline="0" dirty="0" smtClean="0">
                <a:solidFill>
                  <a:schemeClr val="tx1"/>
                </a:solidFill>
                <a:latin typeface="Times New Roman" pitchFamily="-110" charset="0"/>
                <a:ea typeface="+mn-ea"/>
                <a:cs typeface="+mn-cs"/>
              </a:rPr>
              <a:t>processor. Thus, the processor is involved only at the beginning and end of the</a:t>
            </a:r>
          </a:p>
          <a:p>
            <a:r>
              <a:rPr kumimoji="1" lang="en-US" sz="1200" kern="1200" baseline="0" dirty="0" smtClean="0">
                <a:solidFill>
                  <a:schemeClr val="tx1"/>
                </a:solidFill>
                <a:latin typeface="Times New Roman" pitchFamily="-110" charset="0"/>
                <a:ea typeface="+mn-ea"/>
                <a:cs typeface="+mn-cs"/>
              </a:rPr>
              <a:t>transfer (Figure 7.4c).</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DBA6A-22A5-9942-8267-909B6723AC8A}" type="slidenum">
              <a:rPr lang="en-US"/>
              <a:pPr/>
              <a:t>27</a:t>
            </a:fld>
            <a:endParaRPr lang="en-US" dirty="0"/>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709E80-2055-9541-A849-BA0D63923471}" type="slidenum">
              <a:rPr lang="en-US"/>
              <a:pPr/>
              <a:t>28</a:t>
            </a:fld>
            <a:endParaRPr lang="en-US" dirty="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DMA mechanism can be configured in a variety of ways. Some possibilities</a:t>
            </a:r>
          </a:p>
          <a:p>
            <a:r>
              <a:rPr kumimoji="1" lang="en-US" sz="1200" kern="1200" baseline="0" dirty="0" smtClean="0">
                <a:solidFill>
                  <a:schemeClr val="tx1"/>
                </a:solidFill>
                <a:latin typeface="Times New Roman" pitchFamily="-110" charset="0"/>
                <a:ea typeface="+mn-ea"/>
                <a:cs typeface="+mn-cs"/>
              </a:rPr>
              <a:t>are shown in Figure 7.13. In the first example, all modules share the same system</a:t>
            </a:r>
          </a:p>
          <a:p>
            <a:r>
              <a:rPr kumimoji="1" lang="en-US" sz="1200" kern="1200" baseline="0" dirty="0" smtClean="0">
                <a:solidFill>
                  <a:schemeClr val="tx1"/>
                </a:solidFill>
                <a:latin typeface="Times New Roman" pitchFamily="-110" charset="0"/>
                <a:ea typeface="+mn-ea"/>
                <a:cs typeface="+mn-cs"/>
              </a:rPr>
              <a:t>bus. The DMA module, acting as a surrogate processor, uses programmed I/O to</a:t>
            </a:r>
          </a:p>
          <a:p>
            <a:r>
              <a:rPr kumimoji="1" lang="en-US" sz="1200" kern="1200" baseline="0" dirty="0" smtClean="0">
                <a:solidFill>
                  <a:schemeClr val="tx1"/>
                </a:solidFill>
                <a:latin typeface="Times New Roman" pitchFamily="-110" charset="0"/>
                <a:ea typeface="+mn-ea"/>
                <a:cs typeface="+mn-cs"/>
              </a:rPr>
              <a:t>exchange data between memory and an I/O module through the DMA module. This</a:t>
            </a:r>
          </a:p>
          <a:p>
            <a:r>
              <a:rPr kumimoji="1" lang="en-US" sz="1200" kern="1200" baseline="0" dirty="0" smtClean="0">
                <a:solidFill>
                  <a:schemeClr val="tx1"/>
                </a:solidFill>
                <a:latin typeface="Times New Roman" pitchFamily="-110" charset="0"/>
                <a:ea typeface="+mn-ea"/>
                <a:cs typeface="+mn-cs"/>
              </a:rPr>
              <a:t>configuration, while it may be inexpensive, is clearly inefficient. As with processor controlled</a:t>
            </a:r>
          </a:p>
          <a:p>
            <a:r>
              <a:rPr kumimoji="1" lang="en-US" sz="1200" kern="1200" baseline="0" dirty="0" smtClean="0">
                <a:solidFill>
                  <a:schemeClr val="tx1"/>
                </a:solidFill>
                <a:latin typeface="Times New Roman" pitchFamily="-110" charset="0"/>
                <a:ea typeface="+mn-ea"/>
                <a:cs typeface="+mn-cs"/>
              </a:rPr>
              <a:t>programmed I/O, each transfer of a word consumes two bus cycles.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number of required bus cycles can be cut substantially by integrating the</a:t>
            </a:r>
          </a:p>
          <a:p>
            <a:r>
              <a:rPr kumimoji="1" lang="en-US" sz="1200" kern="1200" baseline="0" dirty="0" smtClean="0">
                <a:solidFill>
                  <a:schemeClr val="tx1"/>
                </a:solidFill>
                <a:latin typeface="Times New Roman" pitchFamily="-110" charset="0"/>
                <a:ea typeface="+mn-ea"/>
                <a:cs typeface="+mn-cs"/>
              </a:rPr>
              <a:t>DMA and I/O functions. As Figure 7.13b indicates, this means that there is a path</a:t>
            </a:r>
          </a:p>
          <a:p>
            <a:r>
              <a:rPr kumimoji="1" lang="en-US" sz="1200" kern="1200" baseline="0" dirty="0" smtClean="0">
                <a:solidFill>
                  <a:schemeClr val="tx1"/>
                </a:solidFill>
                <a:latin typeface="Times New Roman" pitchFamily="-110" charset="0"/>
                <a:ea typeface="+mn-ea"/>
                <a:cs typeface="+mn-cs"/>
              </a:rPr>
              <a:t>between the DMA module and one or more I/O modules that does not include the</a:t>
            </a:r>
          </a:p>
          <a:p>
            <a:r>
              <a:rPr kumimoji="1" lang="en-US" sz="1200" kern="1200" baseline="0" dirty="0" smtClean="0">
                <a:solidFill>
                  <a:schemeClr val="tx1"/>
                </a:solidFill>
                <a:latin typeface="Times New Roman" pitchFamily="-110" charset="0"/>
                <a:ea typeface="+mn-ea"/>
                <a:cs typeface="+mn-cs"/>
              </a:rPr>
              <a:t>system bus. The DMA logic may actually be a part of an I/O module, or it may be a</a:t>
            </a:r>
          </a:p>
          <a:p>
            <a:r>
              <a:rPr kumimoji="1" lang="en-US" sz="1200" kern="1200" baseline="0" dirty="0" smtClean="0">
                <a:solidFill>
                  <a:schemeClr val="tx1"/>
                </a:solidFill>
                <a:latin typeface="Times New Roman" pitchFamily="-110" charset="0"/>
                <a:ea typeface="+mn-ea"/>
                <a:cs typeface="+mn-cs"/>
              </a:rPr>
              <a:t>separate module that controls one or more I/O modules. This concept can be taken</a:t>
            </a:r>
          </a:p>
          <a:p>
            <a:r>
              <a:rPr kumimoji="1" lang="en-US" sz="1200" kern="1200" baseline="0" dirty="0" smtClean="0">
                <a:solidFill>
                  <a:schemeClr val="tx1"/>
                </a:solidFill>
                <a:latin typeface="Times New Roman" pitchFamily="-110" charset="0"/>
                <a:ea typeface="+mn-ea"/>
                <a:cs typeface="+mn-cs"/>
              </a:rPr>
              <a:t>one step further by connecting I/O modules to the DMA module using an I/O bus</a:t>
            </a:r>
          </a:p>
          <a:p>
            <a:r>
              <a:rPr kumimoji="1" lang="en-US" sz="1200" kern="1200" baseline="0" dirty="0" smtClean="0">
                <a:solidFill>
                  <a:schemeClr val="tx1"/>
                </a:solidFill>
                <a:latin typeface="Times New Roman" pitchFamily="-110" charset="0"/>
                <a:ea typeface="+mn-ea"/>
                <a:cs typeface="+mn-cs"/>
              </a:rPr>
              <a:t>(Figure 7.13c). This reduces the number of I/O interfaces in the DMA module to one</a:t>
            </a:r>
          </a:p>
          <a:p>
            <a:r>
              <a:rPr kumimoji="1" lang="en-US" sz="1200" kern="1200" baseline="0" dirty="0" smtClean="0">
                <a:solidFill>
                  <a:schemeClr val="tx1"/>
                </a:solidFill>
                <a:latin typeface="Times New Roman" pitchFamily="-110" charset="0"/>
                <a:ea typeface="+mn-ea"/>
                <a:cs typeface="+mn-cs"/>
              </a:rPr>
              <a:t>and provides for an easily expandable configuration. In both of these cases (Figures</a:t>
            </a:r>
          </a:p>
          <a:p>
            <a:r>
              <a:rPr kumimoji="1" lang="en-US" sz="1200" kern="1200" baseline="0" dirty="0" smtClean="0">
                <a:solidFill>
                  <a:schemeClr val="tx1"/>
                </a:solidFill>
                <a:latin typeface="Times New Roman" pitchFamily="-110" charset="0"/>
                <a:ea typeface="+mn-ea"/>
                <a:cs typeface="+mn-cs"/>
              </a:rPr>
              <a:t>7.13b and c), the system bus that the DMA module shares with the processor and</a:t>
            </a:r>
          </a:p>
          <a:p>
            <a:r>
              <a:rPr kumimoji="1" lang="en-US" sz="1200" kern="1200" baseline="0" dirty="0" smtClean="0">
                <a:solidFill>
                  <a:schemeClr val="tx1"/>
                </a:solidFill>
                <a:latin typeface="Times New Roman" pitchFamily="-110" charset="0"/>
                <a:ea typeface="+mn-ea"/>
                <a:cs typeface="+mn-cs"/>
              </a:rPr>
              <a:t>memory is used by the DMA module only to exchange data with memory. The</a:t>
            </a:r>
          </a:p>
          <a:p>
            <a:r>
              <a:rPr kumimoji="1" lang="en-US" sz="1200" kern="1200" baseline="0" dirty="0" smtClean="0">
                <a:solidFill>
                  <a:schemeClr val="tx1"/>
                </a:solidFill>
                <a:latin typeface="Times New Roman" pitchFamily="-110" charset="0"/>
                <a:ea typeface="+mn-ea"/>
                <a:cs typeface="+mn-cs"/>
              </a:rPr>
              <a:t>exchange of data between the DMA and I/O modules takes place off the system</a:t>
            </a:r>
          </a:p>
          <a:p>
            <a:r>
              <a:rPr kumimoji="1" lang="en-US" sz="1200" kern="1200" baseline="0" dirty="0" smtClean="0">
                <a:solidFill>
                  <a:schemeClr val="tx1"/>
                </a:solidFill>
                <a:latin typeface="Times New Roman" pitchFamily="-110" charset="0"/>
                <a:ea typeface="+mn-ea"/>
                <a:cs typeface="+mn-cs"/>
              </a:rPr>
              <a:t>bus.</a:t>
            </a:r>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110" charset="0"/>
                <a:ea typeface="+mn-ea"/>
                <a:cs typeface="+mn-cs"/>
              </a:rPr>
              <a:t>The Intel 8237A DMA controller interfaces to the 80 x 86 family of processors and</a:t>
            </a:r>
          </a:p>
          <a:p>
            <a:r>
              <a:rPr kumimoji="1" lang="en-US" sz="1200" kern="1200" baseline="0" dirty="0" smtClean="0">
                <a:solidFill>
                  <a:schemeClr val="tx1"/>
                </a:solidFill>
                <a:latin typeface="Times New Roman" pitchFamily="-110" charset="0"/>
                <a:ea typeface="+mn-ea"/>
                <a:cs typeface="+mn-cs"/>
              </a:rPr>
              <a:t>to DRAM memory to provide a DMA capability. Figure 7.14 indicates the location</a:t>
            </a:r>
          </a:p>
          <a:p>
            <a:r>
              <a:rPr kumimoji="1" lang="en-US" sz="1200" kern="1200" baseline="0" dirty="0" smtClean="0">
                <a:solidFill>
                  <a:schemeClr val="tx1"/>
                </a:solidFill>
                <a:latin typeface="Times New Roman" pitchFamily="-110" charset="0"/>
                <a:ea typeface="+mn-ea"/>
                <a:cs typeface="+mn-cs"/>
              </a:rPr>
              <a:t>of the DMA module. When the DMA module needs to use the system buses (data,</a:t>
            </a:r>
          </a:p>
          <a:p>
            <a:r>
              <a:rPr kumimoji="1" lang="en-US" sz="1200" kern="1200" baseline="0" dirty="0" smtClean="0">
                <a:solidFill>
                  <a:schemeClr val="tx1"/>
                </a:solidFill>
                <a:latin typeface="Times New Roman" pitchFamily="-110" charset="0"/>
                <a:ea typeface="+mn-ea"/>
                <a:cs typeface="+mn-cs"/>
              </a:rPr>
              <a:t>address, and control) to transfer data, it sends a signal called HOLD to the processor.</a:t>
            </a:r>
          </a:p>
          <a:p>
            <a:r>
              <a:rPr kumimoji="1" lang="en-US" sz="1200" kern="1200" baseline="0" dirty="0" smtClean="0">
                <a:solidFill>
                  <a:schemeClr val="tx1"/>
                </a:solidFill>
                <a:latin typeface="Times New Roman" pitchFamily="-110" charset="0"/>
                <a:ea typeface="+mn-ea"/>
                <a:cs typeface="+mn-cs"/>
              </a:rPr>
              <a:t>The processor responds with the HLDA (hold acknowledge) signal, indicating</a:t>
            </a:r>
          </a:p>
          <a:p>
            <a:r>
              <a:rPr kumimoji="1" lang="en-US" sz="1200" kern="1200" baseline="0" dirty="0" smtClean="0">
                <a:solidFill>
                  <a:schemeClr val="tx1"/>
                </a:solidFill>
                <a:latin typeface="Times New Roman" pitchFamily="-110" charset="0"/>
                <a:ea typeface="+mn-ea"/>
                <a:cs typeface="+mn-cs"/>
              </a:rPr>
              <a:t>that the DMA module can use the buses. For example, if the DMA module is to</a:t>
            </a:r>
          </a:p>
          <a:p>
            <a:r>
              <a:rPr kumimoji="1" lang="en-US" sz="1200" kern="1200" baseline="0" dirty="0" smtClean="0">
                <a:solidFill>
                  <a:schemeClr val="tx1"/>
                </a:solidFill>
                <a:latin typeface="Times New Roman" pitchFamily="-110" charset="0"/>
                <a:ea typeface="+mn-ea"/>
                <a:cs typeface="+mn-cs"/>
              </a:rPr>
              <a:t>transfer a block of data from memory to disk, it will do the following:</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The peripheral device (such as the disk controller) will request the service of</a:t>
            </a:r>
          </a:p>
          <a:p>
            <a:r>
              <a:rPr kumimoji="1" lang="en-US" sz="1200" kern="1200" baseline="0" dirty="0" smtClean="0">
                <a:solidFill>
                  <a:schemeClr val="tx1"/>
                </a:solidFill>
                <a:latin typeface="Times New Roman" pitchFamily="-110" charset="0"/>
                <a:ea typeface="+mn-ea"/>
                <a:cs typeface="+mn-cs"/>
              </a:rPr>
              <a:t>DMA by pulling DREQ (DMA request) high.</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The DMA will put a high on its HRQ (hold request), signaling the CPU</a:t>
            </a:r>
          </a:p>
          <a:p>
            <a:r>
              <a:rPr kumimoji="1" lang="en-US" sz="1200" kern="1200" baseline="0" dirty="0" smtClean="0">
                <a:solidFill>
                  <a:schemeClr val="tx1"/>
                </a:solidFill>
                <a:latin typeface="Times New Roman" pitchFamily="-110" charset="0"/>
                <a:ea typeface="+mn-ea"/>
                <a:cs typeface="+mn-cs"/>
              </a:rPr>
              <a:t>through its HOLD pin that it needs to use the buses.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3.The CPU will finish the present bus cycle (not necessarily the present instruction)</a:t>
            </a:r>
          </a:p>
          <a:p>
            <a:r>
              <a:rPr kumimoji="1" lang="en-US" sz="1200" kern="1200" baseline="0" dirty="0" smtClean="0">
                <a:solidFill>
                  <a:schemeClr val="tx1"/>
                </a:solidFill>
                <a:latin typeface="Times New Roman" pitchFamily="-110" charset="0"/>
                <a:ea typeface="+mn-ea"/>
                <a:cs typeface="+mn-cs"/>
              </a:rPr>
              <a:t>and respond to the DMA request by putting high on its HDLA (hold</a:t>
            </a:r>
          </a:p>
          <a:p>
            <a:r>
              <a:rPr kumimoji="1" lang="en-US" sz="1200" kern="1200" baseline="0" dirty="0" smtClean="0">
                <a:solidFill>
                  <a:schemeClr val="tx1"/>
                </a:solidFill>
                <a:latin typeface="Times New Roman" pitchFamily="-110" charset="0"/>
                <a:ea typeface="+mn-ea"/>
                <a:cs typeface="+mn-cs"/>
              </a:rPr>
              <a:t>acknowledge), thus telling the 8237 DMA that it can go ahead and use the</a:t>
            </a:r>
          </a:p>
          <a:p>
            <a:r>
              <a:rPr kumimoji="1" lang="en-US" sz="1200" kern="1200" baseline="0" dirty="0" smtClean="0">
                <a:solidFill>
                  <a:schemeClr val="tx1"/>
                </a:solidFill>
                <a:latin typeface="Times New Roman" pitchFamily="-110" charset="0"/>
                <a:ea typeface="+mn-ea"/>
                <a:cs typeface="+mn-cs"/>
              </a:rPr>
              <a:t>buses to perform its task. HOLD must remain active high as long as DMA is</a:t>
            </a:r>
          </a:p>
          <a:p>
            <a:r>
              <a:rPr kumimoji="1" lang="en-US" sz="1200" kern="1200" baseline="0" dirty="0" smtClean="0">
                <a:solidFill>
                  <a:schemeClr val="tx1"/>
                </a:solidFill>
                <a:latin typeface="Times New Roman" pitchFamily="-110" charset="0"/>
                <a:ea typeface="+mn-ea"/>
                <a:cs typeface="+mn-cs"/>
              </a:rPr>
              <a:t>performing its task.</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DMA will activate DACK (DMA acknowledge), which tells the peripheral</a:t>
            </a:r>
          </a:p>
          <a:p>
            <a:r>
              <a:rPr kumimoji="1" lang="en-US" sz="1200" kern="1200" baseline="0" dirty="0" smtClean="0">
                <a:solidFill>
                  <a:schemeClr val="tx1"/>
                </a:solidFill>
                <a:latin typeface="Times New Roman" pitchFamily="-110" charset="0"/>
                <a:ea typeface="+mn-ea"/>
                <a:cs typeface="+mn-cs"/>
              </a:rPr>
              <a:t>device that it will start to transfer the data.</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5. DMA starts to transfer the data from memory to peripheral by putting the</a:t>
            </a:r>
          </a:p>
          <a:p>
            <a:r>
              <a:rPr kumimoji="1" lang="en-US" sz="1200" kern="1200" baseline="0" dirty="0" smtClean="0">
                <a:solidFill>
                  <a:schemeClr val="tx1"/>
                </a:solidFill>
                <a:latin typeface="Times New Roman" pitchFamily="-110" charset="0"/>
                <a:ea typeface="+mn-ea"/>
                <a:cs typeface="+mn-cs"/>
              </a:rPr>
              <a:t>address of the first byte of the block on the address bus and activating MEMR,</a:t>
            </a:r>
          </a:p>
          <a:p>
            <a:r>
              <a:rPr kumimoji="1" lang="en-US" sz="1200" kern="1200" baseline="0" dirty="0" smtClean="0">
                <a:solidFill>
                  <a:schemeClr val="tx1"/>
                </a:solidFill>
                <a:latin typeface="Times New Roman" pitchFamily="-110" charset="0"/>
                <a:ea typeface="+mn-ea"/>
                <a:cs typeface="+mn-cs"/>
              </a:rPr>
              <a:t>thereby reading the byte from memory into the data bus; it then activates IOW</a:t>
            </a:r>
          </a:p>
          <a:p>
            <a:r>
              <a:rPr kumimoji="1" lang="en-US" sz="1200" kern="1200" baseline="0" dirty="0" smtClean="0">
                <a:solidFill>
                  <a:schemeClr val="tx1"/>
                </a:solidFill>
                <a:latin typeface="Times New Roman" pitchFamily="-110" charset="0"/>
                <a:ea typeface="+mn-ea"/>
                <a:cs typeface="+mn-cs"/>
              </a:rPr>
              <a:t>to write it to the peripheral. Then DMA decrements the counter and increments</a:t>
            </a:r>
          </a:p>
          <a:p>
            <a:r>
              <a:rPr kumimoji="1" lang="en-US" sz="1200" kern="1200" baseline="0" dirty="0" smtClean="0">
                <a:solidFill>
                  <a:schemeClr val="tx1"/>
                </a:solidFill>
                <a:latin typeface="Times New Roman" pitchFamily="-110" charset="0"/>
                <a:ea typeface="+mn-ea"/>
                <a:cs typeface="+mn-cs"/>
              </a:rPr>
              <a:t>the address pointer and repeats this process until the count reaches zero</a:t>
            </a:r>
          </a:p>
          <a:p>
            <a:r>
              <a:rPr kumimoji="1" lang="en-US" sz="1200" kern="1200" baseline="0" dirty="0" smtClean="0">
                <a:solidFill>
                  <a:schemeClr val="tx1"/>
                </a:solidFill>
                <a:latin typeface="Times New Roman" pitchFamily="-110" charset="0"/>
                <a:ea typeface="+mn-ea"/>
                <a:cs typeface="+mn-cs"/>
              </a:rPr>
              <a:t>and the task is finished.</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6. After the DMA has finished its job it will deactivate HRQ, signaling the CPU</a:t>
            </a:r>
          </a:p>
          <a:p>
            <a:r>
              <a:rPr kumimoji="1" lang="en-US" sz="1200" b="0" kern="1200" baseline="0" dirty="0" smtClean="0">
                <a:solidFill>
                  <a:schemeClr val="tx1"/>
                </a:solidFill>
                <a:latin typeface="Times New Roman" pitchFamily="-110" charset="0"/>
                <a:ea typeface="+mn-ea"/>
                <a:cs typeface="+mn-cs"/>
              </a:rPr>
              <a:t>that it can regain control over its buses.</a:t>
            </a:r>
            <a:endParaRPr lang="en-US" b="0"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While the DMA is using the buses to transfer data, the processor is idle.</a:t>
            </a:r>
          </a:p>
          <a:p>
            <a:r>
              <a:rPr kumimoji="1" lang="en-US" sz="1200" kern="1200" baseline="0" dirty="0" smtClean="0">
                <a:solidFill>
                  <a:schemeClr val="tx1"/>
                </a:solidFill>
                <a:latin typeface="Times New Roman" pitchFamily="-110" charset="0"/>
                <a:ea typeface="+mn-ea"/>
                <a:cs typeface="+mn-cs"/>
              </a:rPr>
              <a:t>Similarly, when the processor is using the bus, the DMA is idle. The 8237 DMA</a:t>
            </a:r>
          </a:p>
          <a:p>
            <a:r>
              <a:rPr kumimoji="1" lang="en-US" sz="1200" kern="1200" baseline="0" dirty="0" smtClean="0">
                <a:solidFill>
                  <a:schemeClr val="tx1"/>
                </a:solidFill>
                <a:latin typeface="Times New Roman" pitchFamily="-110" charset="0"/>
                <a:ea typeface="+mn-ea"/>
                <a:cs typeface="+mn-cs"/>
              </a:rPr>
              <a:t>is known as a </a:t>
            </a:r>
            <a:r>
              <a:rPr kumimoji="1" lang="en-US" sz="1200" i="1" kern="1200" baseline="0" dirty="0" smtClean="0">
                <a:solidFill>
                  <a:schemeClr val="tx1"/>
                </a:solidFill>
                <a:latin typeface="Times New Roman" pitchFamily="-110" charset="0"/>
                <a:ea typeface="+mn-ea"/>
                <a:cs typeface="+mn-cs"/>
              </a:rPr>
              <a:t>fly-by DMA controller. This means that the data being moved from</a:t>
            </a:r>
          </a:p>
          <a:p>
            <a:r>
              <a:rPr kumimoji="1" lang="en-US" sz="1200" kern="1200" baseline="0" dirty="0" smtClean="0">
                <a:solidFill>
                  <a:schemeClr val="tx1"/>
                </a:solidFill>
                <a:latin typeface="Times New Roman" pitchFamily="-110" charset="0"/>
                <a:ea typeface="+mn-ea"/>
                <a:cs typeface="+mn-cs"/>
              </a:rPr>
              <a:t>one location to another does not pass through the DMA chip and is not stored in</a:t>
            </a:r>
          </a:p>
          <a:p>
            <a:r>
              <a:rPr kumimoji="1" lang="en-US" sz="1200" kern="1200" baseline="0" dirty="0" smtClean="0">
                <a:solidFill>
                  <a:schemeClr val="tx1"/>
                </a:solidFill>
                <a:latin typeface="Times New Roman" pitchFamily="-110" charset="0"/>
                <a:ea typeface="+mn-ea"/>
                <a:cs typeface="+mn-cs"/>
              </a:rPr>
              <a:t>the DMA chip. Therefore, the DMA can only transfer data between an I/O port</a:t>
            </a:r>
          </a:p>
          <a:p>
            <a:r>
              <a:rPr kumimoji="1" lang="en-US" sz="1200" kern="1200" baseline="0" dirty="0" smtClean="0">
                <a:solidFill>
                  <a:schemeClr val="tx1"/>
                </a:solidFill>
                <a:latin typeface="Times New Roman" pitchFamily="-110" charset="0"/>
                <a:ea typeface="+mn-ea"/>
                <a:cs typeface="+mn-cs"/>
              </a:rPr>
              <a:t>and a memory address, but not between two I/O ports or two memory locations.</a:t>
            </a:r>
          </a:p>
          <a:p>
            <a:r>
              <a:rPr kumimoji="1" lang="en-US" sz="1200" kern="1200" baseline="0" dirty="0" smtClean="0">
                <a:solidFill>
                  <a:schemeClr val="tx1"/>
                </a:solidFill>
                <a:latin typeface="Times New Roman" pitchFamily="-110" charset="0"/>
                <a:ea typeface="+mn-ea"/>
                <a:cs typeface="+mn-cs"/>
              </a:rPr>
              <a:t>However, as explained subsequently, the DMA chip can perform a memory-to-memory</a:t>
            </a:r>
          </a:p>
          <a:p>
            <a:r>
              <a:rPr kumimoji="1" lang="en-US" sz="1200" kern="1200" baseline="0" dirty="0" smtClean="0">
                <a:solidFill>
                  <a:schemeClr val="tx1"/>
                </a:solidFill>
                <a:latin typeface="Times New Roman" pitchFamily="-110" charset="0"/>
                <a:ea typeface="+mn-ea"/>
                <a:cs typeface="+mn-cs"/>
              </a:rPr>
              <a:t>transfer via a register.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8237 contains four DMA channels that can be programmed independently,</a:t>
            </a:r>
          </a:p>
          <a:p>
            <a:r>
              <a:rPr kumimoji="1" lang="en-US" sz="1200" kern="1200" baseline="0" dirty="0" smtClean="0">
                <a:solidFill>
                  <a:schemeClr val="tx1"/>
                </a:solidFill>
                <a:latin typeface="Times New Roman" pitchFamily="-110" charset="0"/>
                <a:ea typeface="+mn-ea"/>
                <a:cs typeface="+mn-cs"/>
              </a:rPr>
              <a:t>and any one of the channels may be active at any moment. These channels are</a:t>
            </a:r>
          </a:p>
          <a:p>
            <a:r>
              <a:rPr kumimoji="1" lang="en-US" sz="1200" kern="1200" baseline="0" dirty="0" smtClean="0">
                <a:solidFill>
                  <a:schemeClr val="tx1"/>
                </a:solidFill>
                <a:latin typeface="Times New Roman" pitchFamily="-110" charset="0"/>
                <a:ea typeface="+mn-ea"/>
                <a:cs typeface="+mn-cs"/>
              </a:rPr>
              <a:t>numbered 0, 1, 2, and 3.</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0E0F20-928D-DD4B-A7CB-0399BA4103DF}" type="slidenum">
              <a:rPr lang="en-US"/>
              <a:pPr/>
              <a:t>31</a:t>
            </a:fld>
            <a:endParaRPr lang="en-US" dirty="0"/>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8237 has a set of five control/command registers to program and control</a:t>
            </a:r>
          </a:p>
          <a:p>
            <a:r>
              <a:rPr kumimoji="1" lang="en-US" sz="1200" kern="1200" baseline="0" dirty="0" smtClean="0">
                <a:solidFill>
                  <a:schemeClr val="tx1"/>
                </a:solidFill>
                <a:latin typeface="Times New Roman" pitchFamily="-110" charset="0"/>
                <a:ea typeface="+mn-ea"/>
                <a:cs typeface="+mn-cs"/>
              </a:rPr>
              <a:t>DMA operation over one of its channels (Table 7.2):</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Command: </a:t>
            </a:r>
            <a:r>
              <a:rPr kumimoji="1" lang="en-US" sz="1200" b="0" kern="1200" baseline="0" dirty="0" smtClean="0">
                <a:solidFill>
                  <a:schemeClr val="tx1"/>
                </a:solidFill>
                <a:latin typeface="Times New Roman" pitchFamily="-110" charset="0"/>
                <a:ea typeface="+mn-ea"/>
                <a:cs typeface="+mn-cs"/>
              </a:rPr>
              <a:t>The processor loads this register to control the operation of the</a:t>
            </a:r>
          </a:p>
          <a:p>
            <a:r>
              <a:rPr kumimoji="1" lang="en-US" sz="1200" kern="1200" baseline="0" dirty="0" smtClean="0">
                <a:solidFill>
                  <a:schemeClr val="tx1"/>
                </a:solidFill>
                <a:latin typeface="Times New Roman" pitchFamily="-110" charset="0"/>
                <a:ea typeface="+mn-ea"/>
                <a:cs typeface="+mn-cs"/>
              </a:rPr>
              <a:t>DMA. D0 enables a memory-to-memory transfer, in which channel 0 is used</a:t>
            </a:r>
          </a:p>
          <a:p>
            <a:r>
              <a:rPr kumimoji="1" lang="en-US" sz="1200" kern="1200" baseline="0" dirty="0" smtClean="0">
                <a:solidFill>
                  <a:schemeClr val="tx1"/>
                </a:solidFill>
                <a:latin typeface="Times New Roman" pitchFamily="-110" charset="0"/>
                <a:ea typeface="+mn-ea"/>
                <a:cs typeface="+mn-cs"/>
              </a:rPr>
              <a:t>to transfer a byte into an 8237 temporary register and channel 1 is used to</a:t>
            </a:r>
          </a:p>
          <a:p>
            <a:r>
              <a:rPr kumimoji="1" lang="en-US" sz="1200" kern="1200" baseline="0" dirty="0" smtClean="0">
                <a:solidFill>
                  <a:schemeClr val="tx1"/>
                </a:solidFill>
                <a:latin typeface="Times New Roman" pitchFamily="-110" charset="0"/>
                <a:ea typeface="+mn-ea"/>
                <a:cs typeface="+mn-cs"/>
              </a:rPr>
              <a:t>transfer the byte from the register to memory. When memory-to-memory is</a:t>
            </a:r>
          </a:p>
          <a:p>
            <a:r>
              <a:rPr kumimoji="1" lang="en-US" sz="1200" kern="1200" baseline="0" dirty="0" smtClean="0">
                <a:solidFill>
                  <a:schemeClr val="tx1"/>
                </a:solidFill>
                <a:latin typeface="Times New Roman" pitchFamily="-110" charset="0"/>
                <a:ea typeface="+mn-ea"/>
                <a:cs typeface="+mn-cs"/>
              </a:rPr>
              <a:t>enabled, D1 can be used to disable increment/decrement on channel 0 so that</a:t>
            </a:r>
          </a:p>
          <a:p>
            <a:r>
              <a:rPr kumimoji="1" lang="en-US" sz="1200" kern="1200" baseline="0" dirty="0" smtClean="0">
                <a:solidFill>
                  <a:schemeClr val="tx1"/>
                </a:solidFill>
                <a:latin typeface="Times New Roman" pitchFamily="-110" charset="0"/>
                <a:ea typeface="+mn-ea"/>
                <a:cs typeface="+mn-cs"/>
              </a:rPr>
              <a:t>a fixed value can be written into a block of memory. D2 enables or disables</a:t>
            </a:r>
          </a:p>
          <a:p>
            <a:r>
              <a:rPr kumimoji="1" lang="en-US" sz="1200" kern="1200" baseline="0" dirty="0" smtClean="0">
                <a:solidFill>
                  <a:schemeClr val="tx1"/>
                </a:solidFill>
                <a:latin typeface="Times New Roman" pitchFamily="-110" charset="0"/>
                <a:ea typeface="+mn-ea"/>
                <a:cs typeface="+mn-cs"/>
              </a:rPr>
              <a:t>DMA.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Status: </a:t>
            </a:r>
            <a:r>
              <a:rPr kumimoji="1" lang="en-US" sz="1200" b="0" kern="1200" baseline="0" dirty="0" smtClean="0">
                <a:solidFill>
                  <a:schemeClr val="tx1"/>
                </a:solidFill>
                <a:latin typeface="Times New Roman" pitchFamily="-110" charset="0"/>
                <a:ea typeface="+mn-ea"/>
                <a:cs typeface="+mn-cs"/>
              </a:rPr>
              <a:t>The processor reads this register to determine DMA status. Bits</a:t>
            </a:r>
          </a:p>
          <a:p>
            <a:r>
              <a:rPr kumimoji="1" lang="en-US" sz="1200" kern="1200" baseline="0" dirty="0" smtClean="0">
                <a:solidFill>
                  <a:schemeClr val="tx1"/>
                </a:solidFill>
                <a:latin typeface="Times New Roman" pitchFamily="-110" charset="0"/>
                <a:ea typeface="+mn-ea"/>
                <a:cs typeface="+mn-cs"/>
              </a:rPr>
              <a:t>D0–D3 are used to indicate if channels 0–3 have reached their TC (terminal</a:t>
            </a:r>
          </a:p>
          <a:p>
            <a:r>
              <a:rPr kumimoji="1" lang="en-US" sz="1200" kern="1200" baseline="0" dirty="0" smtClean="0">
                <a:solidFill>
                  <a:schemeClr val="tx1"/>
                </a:solidFill>
                <a:latin typeface="Times New Roman" pitchFamily="-110" charset="0"/>
                <a:ea typeface="+mn-ea"/>
                <a:cs typeface="+mn-cs"/>
              </a:rPr>
              <a:t>count). Bits D4–D7 are used by the processor to determine if any channel has</a:t>
            </a:r>
          </a:p>
          <a:p>
            <a:r>
              <a:rPr kumimoji="1" lang="en-US" sz="1200" kern="1200" baseline="0" dirty="0" smtClean="0">
                <a:solidFill>
                  <a:schemeClr val="tx1"/>
                </a:solidFill>
                <a:latin typeface="Times New Roman" pitchFamily="-110" charset="0"/>
                <a:ea typeface="+mn-ea"/>
                <a:cs typeface="+mn-cs"/>
              </a:rPr>
              <a:t>a DMA request pending.</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Mode: </a:t>
            </a:r>
            <a:r>
              <a:rPr kumimoji="1" lang="en-US" sz="1200" b="0" kern="1200" baseline="0" dirty="0" smtClean="0">
                <a:solidFill>
                  <a:schemeClr val="tx1"/>
                </a:solidFill>
                <a:latin typeface="Times New Roman" pitchFamily="-110" charset="0"/>
                <a:ea typeface="+mn-ea"/>
                <a:cs typeface="+mn-cs"/>
              </a:rPr>
              <a:t>The processor sets this register to determine the mode of operation</a:t>
            </a:r>
          </a:p>
          <a:p>
            <a:r>
              <a:rPr kumimoji="1" lang="en-US" sz="1200" kern="1200" baseline="0" dirty="0" smtClean="0">
                <a:solidFill>
                  <a:schemeClr val="tx1"/>
                </a:solidFill>
                <a:latin typeface="Times New Roman" pitchFamily="-110" charset="0"/>
                <a:ea typeface="+mn-ea"/>
                <a:cs typeface="+mn-cs"/>
              </a:rPr>
              <a:t>of the DMA. Bits D0 and D1 are used to select a channel. The other bits</a:t>
            </a:r>
          </a:p>
          <a:p>
            <a:r>
              <a:rPr kumimoji="1" lang="en-US" sz="1200" kern="1200" baseline="0" dirty="0" smtClean="0">
                <a:solidFill>
                  <a:schemeClr val="tx1"/>
                </a:solidFill>
                <a:latin typeface="Times New Roman" pitchFamily="-110" charset="0"/>
                <a:ea typeface="+mn-ea"/>
                <a:cs typeface="+mn-cs"/>
              </a:rPr>
              <a:t>select various operation modes for the selected channel. Bits D2 and D3</a:t>
            </a:r>
          </a:p>
          <a:p>
            <a:r>
              <a:rPr kumimoji="1" lang="en-US" sz="1200" kern="1200" baseline="0" dirty="0" smtClean="0">
                <a:solidFill>
                  <a:schemeClr val="tx1"/>
                </a:solidFill>
                <a:latin typeface="Times New Roman" pitchFamily="-110" charset="0"/>
                <a:ea typeface="+mn-ea"/>
                <a:cs typeface="+mn-cs"/>
              </a:rPr>
              <a:t>determine if the transfer is from an I/O device to memory (write) or from</a:t>
            </a:r>
          </a:p>
          <a:p>
            <a:r>
              <a:rPr kumimoji="1" lang="en-US" sz="1200" kern="1200" baseline="0" dirty="0" smtClean="0">
                <a:solidFill>
                  <a:schemeClr val="tx1"/>
                </a:solidFill>
                <a:latin typeface="Times New Roman" pitchFamily="-110" charset="0"/>
                <a:ea typeface="+mn-ea"/>
                <a:cs typeface="+mn-cs"/>
              </a:rPr>
              <a:t>memory to I/O (read), or a verify operation. If D4 is set, then the memory</a:t>
            </a:r>
            <a:endParaRPr kumimoji="1" lang="en-GB"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address register and the count register are reloaded with their original</a:t>
            </a:r>
          </a:p>
          <a:p>
            <a:r>
              <a:rPr kumimoji="1" lang="en-US" sz="1200" kern="1200" baseline="0" dirty="0" smtClean="0">
                <a:solidFill>
                  <a:schemeClr val="tx1"/>
                </a:solidFill>
                <a:latin typeface="Times New Roman" pitchFamily="-110" charset="0"/>
                <a:ea typeface="+mn-ea"/>
                <a:cs typeface="+mn-cs"/>
              </a:rPr>
              <a:t>values at the end of a DMA data transfer. Bits D6 and D7 determine the</a:t>
            </a:r>
          </a:p>
          <a:p>
            <a:r>
              <a:rPr kumimoji="1" lang="en-US" sz="1200" kern="1200" baseline="0" dirty="0" smtClean="0">
                <a:solidFill>
                  <a:schemeClr val="tx1"/>
                </a:solidFill>
                <a:latin typeface="Times New Roman" pitchFamily="-110" charset="0"/>
                <a:ea typeface="+mn-ea"/>
                <a:cs typeface="+mn-cs"/>
              </a:rPr>
              <a:t>way in which the 8237 is used. In single mode, a single byte of data is transferred.</a:t>
            </a:r>
          </a:p>
          <a:p>
            <a:r>
              <a:rPr kumimoji="1" lang="en-US" sz="1200" kern="1200" baseline="0" dirty="0" smtClean="0">
                <a:solidFill>
                  <a:schemeClr val="tx1"/>
                </a:solidFill>
                <a:latin typeface="Times New Roman" pitchFamily="-110" charset="0"/>
                <a:ea typeface="+mn-ea"/>
                <a:cs typeface="+mn-cs"/>
              </a:rPr>
              <a:t>Block and demand modes are used for a block transfer, with the</a:t>
            </a:r>
          </a:p>
          <a:p>
            <a:r>
              <a:rPr kumimoji="1" lang="en-US" sz="1200" kern="1200" baseline="0" dirty="0" smtClean="0">
                <a:solidFill>
                  <a:schemeClr val="tx1"/>
                </a:solidFill>
                <a:latin typeface="Times New Roman" pitchFamily="-110" charset="0"/>
                <a:ea typeface="+mn-ea"/>
                <a:cs typeface="+mn-cs"/>
              </a:rPr>
              <a:t>demand mode allowing for premature</a:t>
            </a:r>
          </a:p>
          <a:p>
            <a:r>
              <a:rPr kumimoji="1" lang="en-US" sz="1200" kern="1200" baseline="0" dirty="0" smtClean="0">
                <a:solidFill>
                  <a:schemeClr val="tx1"/>
                </a:solidFill>
                <a:latin typeface="Times New Roman" pitchFamily="-110" charset="0"/>
                <a:ea typeface="+mn-ea"/>
                <a:cs typeface="+mn-cs"/>
              </a:rPr>
              <a:t>ending of the transfer. Cascade</a:t>
            </a:r>
          </a:p>
          <a:p>
            <a:r>
              <a:rPr kumimoji="1" lang="en-US" sz="1200" kern="1200" baseline="0" dirty="0" smtClean="0">
                <a:solidFill>
                  <a:schemeClr val="tx1"/>
                </a:solidFill>
                <a:latin typeface="Times New Roman" pitchFamily="-110" charset="0"/>
                <a:ea typeface="+mn-ea"/>
                <a:cs typeface="+mn-cs"/>
              </a:rPr>
              <a:t>mode allows multiple 8237s to be cascaded to expand the number of channels</a:t>
            </a:r>
          </a:p>
          <a:p>
            <a:r>
              <a:rPr kumimoji="1" lang="en-US" sz="1200" kern="1200" baseline="0" dirty="0" smtClean="0">
                <a:solidFill>
                  <a:schemeClr val="tx1"/>
                </a:solidFill>
                <a:latin typeface="Times New Roman" pitchFamily="-110" charset="0"/>
                <a:ea typeface="+mn-ea"/>
                <a:cs typeface="+mn-cs"/>
              </a:rPr>
              <a:t>to more than 4.</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Single Mask: </a:t>
            </a:r>
            <a:r>
              <a:rPr kumimoji="1" lang="en-US" sz="1200" b="0" kern="1200" baseline="0" dirty="0" smtClean="0">
                <a:solidFill>
                  <a:schemeClr val="tx1"/>
                </a:solidFill>
                <a:latin typeface="Times New Roman" pitchFamily="-110" charset="0"/>
                <a:ea typeface="+mn-ea"/>
                <a:cs typeface="+mn-cs"/>
              </a:rPr>
              <a:t>The processor sets this register. Bits D0 and D1 select the channel.</a:t>
            </a:r>
          </a:p>
          <a:p>
            <a:r>
              <a:rPr kumimoji="1" lang="en-US" sz="1200" kern="1200" baseline="0" dirty="0" smtClean="0">
                <a:solidFill>
                  <a:schemeClr val="tx1"/>
                </a:solidFill>
                <a:latin typeface="Times New Roman" pitchFamily="-110" charset="0"/>
                <a:ea typeface="+mn-ea"/>
                <a:cs typeface="+mn-cs"/>
              </a:rPr>
              <a:t>Bit D2 clears or sets the mask bit for that channel. It is through this register</a:t>
            </a:r>
          </a:p>
          <a:p>
            <a:r>
              <a:rPr kumimoji="1" lang="en-US" sz="1200" kern="1200" baseline="0" dirty="0" smtClean="0">
                <a:solidFill>
                  <a:schemeClr val="tx1"/>
                </a:solidFill>
                <a:latin typeface="Times New Roman" pitchFamily="-110" charset="0"/>
                <a:ea typeface="+mn-ea"/>
                <a:cs typeface="+mn-cs"/>
              </a:rPr>
              <a:t>that the DREQ input of a specific channel can be masked (disabled) or</a:t>
            </a:r>
          </a:p>
          <a:p>
            <a:r>
              <a:rPr kumimoji="1" lang="en-US" sz="1200" kern="1200" baseline="0" dirty="0" smtClean="0">
                <a:solidFill>
                  <a:schemeClr val="tx1"/>
                </a:solidFill>
                <a:latin typeface="Times New Roman" pitchFamily="-110" charset="0"/>
                <a:ea typeface="+mn-ea"/>
                <a:cs typeface="+mn-cs"/>
              </a:rPr>
              <a:t>unmasked (enabled). While the command register can be used to disable the</a:t>
            </a:r>
          </a:p>
          <a:p>
            <a:r>
              <a:rPr kumimoji="1" lang="en-US" sz="1200" kern="1200" baseline="0" dirty="0" smtClean="0">
                <a:solidFill>
                  <a:schemeClr val="tx1"/>
                </a:solidFill>
                <a:latin typeface="Times New Roman" pitchFamily="-110" charset="0"/>
                <a:ea typeface="+mn-ea"/>
                <a:cs typeface="+mn-cs"/>
              </a:rPr>
              <a:t>whole DMA chip, the single mask register allows the programmer to disable</a:t>
            </a:r>
          </a:p>
          <a:p>
            <a:r>
              <a:rPr kumimoji="1" lang="en-US" sz="1200" kern="1200" baseline="0" dirty="0" smtClean="0">
                <a:solidFill>
                  <a:schemeClr val="tx1"/>
                </a:solidFill>
                <a:latin typeface="Times New Roman" pitchFamily="-110" charset="0"/>
                <a:ea typeface="+mn-ea"/>
                <a:cs typeface="+mn-cs"/>
              </a:rPr>
              <a:t>or enable a specific channel.</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All Mask: </a:t>
            </a:r>
            <a:r>
              <a:rPr kumimoji="1" lang="en-US" sz="1200" b="0" kern="1200" baseline="0" dirty="0" smtClean="0">
                <a:solidFill>
                  <a:schemeClr val="tx1"/>
                </a:solidFill>
                <a:latin typeface="Times New Roman" pitchFamily="-110" charset="0"/>
                <a:ea typeface="+mn-ea"/>
                <a:cs typeface="+mn-cs"/>
              </a:rPr>
              <a:t>This register is similar to the single mask register except that all four</a:t>
            </a:r>
          </a:p>
          <a:p>
            <a:r>
              <a:rPr kumimoji="1" lang="en-US" sz="1200" kern="1200" baseline="0" dirty="0" smtClean="0">
                <a:solidFill>
                  <a:schemeClr val="tx1"/>
                </a:solidFill>
                <a:latin typeface="Times New Roman" pitchFamily="-110" charset="0"/>
                <a:ea typeface="+mn-ea"/>
                <a:cs typeface="+mn-cs"/>
              </a:rPr>
              <a:t>channels can be masked or unmasked with one write operation.</a:t>
            </a:r>
          </a:p>
          <a:p>
            <a:r>
              <a:rPr kumimoji="1" lang="en-US" sz="1200" kern="1200" baseline="0" dirty="0" smtClean="0">
                <a:solidFill>
                  <a:schemeClr val="tx1"/>
                </a:solidFill>
                <a:latin typeface="Times New Roman" pitchFamily="-110" charset="0"/>
                <a:ea typeface="+mn-ea"/>
                <a:cs typeface="+mn-cs"/>
              </a:rPr>
              <a:t>In addition, the 8237A has eight data registers: one memory address register</a:t>
            </a:r>
          </a:p>
          <a:p>
            <a:r>
              <a:rPr kumimoji="1" lang="en-US" sz="1200" kern="1200" baseline="0" dirty="0" smtClean="0">
                <a:solidFill>
                  <a:schemeClr val="tx1"/>
                </a:solidFill>
                <a:latin typeface="Times New Roman" pitchFamily="-110" charset="0"/>
                <a:ea typeface="+mn-ea"/>
                <a:cs typeface="+mn-cs"/>
              </a:rPr>
              <a:t>and one count register for each channel. The processor sets these registers to indicate</a:t>
            </a:r>
          </a:p>
          <a:p>
            <a:r>
              <a:rPr kumimoji="1" lang="en-US" sz="1200" kern="1200" baseline="0" dirty="0" smtClean="0">
                <a:solidFill>
                  <a:schemeClr val="tx1"/>
                </a:solidFill>
                <a:latin typeface="Times New Roman" pitchFamily="-110" charset="0"/>
                <a:ea typeface="+mn-ea"/>
                <a:cs typeface="+mn-cs"/>
              </a:rPr>
              <a:t>the location of size of main memory to be affected by the transfers.</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817E3F-4FF2-9347-82E8-1DB7E1518E0C}" type="slidenum">
              <a:rPr lang="en-US"/>
              <a:pPr/>
              <a:t>32</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As computer systems have evolved, there has been a pattern of increasing complexity</a:t>
            </a:r>
          </a:p>
          <a:p>
            <a:r>
              <a:rPr kumimoji="1" lang="en-US" sz="1200" kern="1200" baseline="0" dirty="0" smtClean="0">
                <a:solidFill>
                  <a:schemeClr val="tx1"/>
                </a:solidFill>
                <a:latin typeface="Times New Roman" pitchFamily="-110" charset="0"/>
                <a:ea typeface="+mn-ea"/>
                <a:cs typeface="+mn-cs"/>
              </a:rPr>
              <a:t>and sophistication of individual components. Nowhere is this more evident than</a:t>
            </a:r>
          </a:p>
          <a:p>
            <a:r>
              <a:rPr kumimoji="1" lang="en-US" sz="1200" kern="1200" baseline="0" dirty="0" smtClean="0">
                <a:solidFill>
                  <a:schemeClr val="tx1"/>
                </a:solidFill>
                <a:latin typeface="Times New Roman" pitchFamily="-110" charset="0"/>
                <a:ea typeface="+mn-ea"/>
                <a:cs typeface="+mn-cs"/>
              </a:rPr>
              <a:t>in the I/O function. We have already seen part of that evolution. The evolutionary</a:t>
            </a:r>
          </a:p>
          <a:p>
            <a:r>
              <a:rPr kumimoji="1" lang="en-US" sz="1200" kern="1200" baseline="0" dirty="0" smtClean="0">
                <a:solidFill>
                  <a:schemeClr val="tx1"/>
                </a:solidFill>
                <a:latin typeface="Times New Roman" pitchFamily="-110" charset="0"/>
                <a:ea typeface="+mn-ea"/>
                <a:cs typeface="+mn-cs"/>
              </a:rPr>
              <a:t>steps can be summarized as follows:</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The CPU directly controls a peripheral device. This is seen in simple microprocessor-</a:t>
            </a:r>
          </a:p>
          <a:p>
            <a:r>
              <a:rPr kumimoji="1" lang="en-US" sz="1200" kern="1200" baseline="0" dirty="0" smtClean="0">
                <a:solidFill>
                  <a:schemeClr val="tx1"/>
                </a:solidFill>
                <a:latin typeface="Times New Roman" pitchFamily="-110" charset="0"/>
                <a:ea typeface="+mn-ea"/>
                <a:cs typeface="+mn-cs"/>
              </a:rPr>
              <a:t>controlled devices.</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A controller or I/O module is added. The CPU uses programmed I/O without</a:t>
            </a:r>
          </a:p>
          <a:p>
            <a:r>
              <a:rPr kumimoji="1" lang="en-US" sz="1200" kern="1200" baseline="0" dirty="0" smtClean="0">
                <a:solidFill>
                  <a:schemeClr val="tx1"/>
                </a:solidFill>
                <a:latin typeface="Times New Roman" pitchFamily="-110" charset="0"/>
                <a:ea typeface="+mn-ea"/>
                <a:cs typeface="+mn-cs"/>
              </a:rPr>
              <a:t>interrupts. With this step, the CPU becomes somewhat divorced from the specific</a:t>
            </a:r>
          </a:p>
          <a:p>
            <a:r>
              <a:rPr kumimoji="1" lang="en-US" sz="1200" kern="1200" baseline="0" dirty="0" smtClean="0">
                <a:solidFill>
                  <a:schemeClr val="tx1"/>
                </a:solidFill>
                <a:latin typeface="Times New Roman" pitchFamily="-110" charset="0"/>
                <a:ea typeface="+mn-ea"/>
                <a:cs typeface="+mn-cs"/>
              </a:rPr>
              <a:t>details of external device interfaces.</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The same configuration as in step 2 is used, but now interrupts are employed.</a:t>
            </a:r>
          </a:p>
          <a:p>
            <a:r>
              <a:rPr kumimoji="1" lang="en-US" sz="1200" kern="1200" baseline="0" dirty="0" smtClean="0">
                <a:solidFill>
                  <a:schemeClr val="tx1"/>
                </a:solidFill>
                <a:latin typeface="Times New Roman" pitchFamily="-110" charset="0"/>
                <a:ea typeface="+mn-ea"/>
                <a:cs typeface="+mn-cs"/>
              </a:rPr>
              <a:t>The CPU need not spend time waiting for an I/O operation to be performed,</a:t>
            </a:r>
          </a:p>
          <a:p>
            <a:r>
              <a:rPr kumimoji="1" lang="en-US" sz="1200" kern="1200" baseline="0" dirty="0" smtClean="0">
                <a:solidFill>
                  <a:schemeClr val="tx1"/>
                </a:solidFill>
                <a:latin typeface="Times New Roman" pitchFamily="-110" charset="0"/>
                <a:ea typeface="+mn-ea"/>
                <a:cs typeface="+mn-cs"/>
              </a:rPr>
              <a:t>thus increasing efficiency.</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The I/O module is given direct access to memory via DMA. It can now move</a:t>
            </a:r>
          </a:p>
          <a:p>
            <a:r>
              <a:rPr kumimoji="1" lang="en-US" sz="1200" kern="1200" baseline="0" dirty="0" smtClean="0">
                <a:solidFill>
                  <a:schemeClr val="tx1"/>
                </a:solidFill>
                <a:latin typeface="Times New Roman" pitchFamily="-110" charset="0"/>
                <a:ea typeface="+mn-ea"/>
                <a:cs typeface="+mn-cs"/>
              </a:rPr>
              <a:t>a block of data to or from memory without involving the CPU, except at the</a:t>
            </a:r>
          </a:p>
          <a:p>
            <a:r>
              <a:rPr kumimoji="1" lang="en-US" sz="1200" kern="1200" baseline="0" dirty="0" smtClean="0">
                <a:solidFill>
                  <a:schemeClr val="tx1"/>
                </a:solidFill>
                <a:latin typeface="Times New Roman" pitchFamily="-110" charset="0"/>
                <a:ea typeface="+mn-ea"/>
                <a:cs typeface="+mn-cs"/>
              </a:rPr>
              <a:t>beginning and end of the transfer.</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5. The I/O module is enhanced to become a processor in its own right, with a</a:t>
            </a:r>
          </a:p>
          <a:p>
            <a:r>
              <a:rPr kumimoji="1" lang="en-US" sz="1200" kern="1200" baseline="0" dirty="0" smtClean="0">
                <a:solidFill>
                  <a:schemeClr val="tx1"/>
                </a:solidFill>
                <a:latin typeface="Times New Roman" pitchFamily="-110" charset="0"/>
                <a:ea typeface="+mn-ea"/>
                <a:cs typeface="+mn-cs"/>
              </a:rPr>
              <a:t>specialized instruction set tailored for I/O. The CPU directs the I/O processor</a:t>
            </a:r>
          </a:p>
          <a:p>
            <a:r>
              <a:rPr kumimoji="1" lang="en-US" sz="1200" kern="1200" baseline="0" dirty="0" smtClean="0">
                <a:solidFill>
                  <a:schemeClr val="tx1"/>
                </a:solidFill>
                <a:latin typeface="Times New Roman" pitchFamily="-110" charset="0"/>
                <a:ea typeface="+mn-ea"/>
                <a:cs typeface="+mn-cs"/>
              </a:rPr>
              <a:t>to execute an I/O program in memory. The I/O processor fetches and executes</a:t>
            </a:r>
          </a:p>
          <a:p>
            <a:r>
              <a:rPr kumimoji="1" lang="en-US" sz="1200" kern="1200" baseline="0" dirty="0" smtClean="0">
                <a:solidFill>
                  <a:schemeClr val="tx1"/>
                </a:solidFill>
                <a:latin typeface="Times New Roman" pitchFamily="-110" charset="0"/>
                <a:ea typeface="+mn-ea"/>
                <a:cs typeface="+mn-cs"/>
              </a:rPr>
              <a:t>these instructions without CPU intervention. This allows the CPU to specify a</a:t>
            </a:r>
          </a:p>
          <a:p>
            <a:r>
              <a:rPr kumimoji="1" lang="en-US" sz="1200" kern="1200" baseline="0" dirty="0" smtClean="0">
                <a:solidFill>
                  <a:schemeClr val="tx1"/>
                </a:solidFill>
                <a:latin typeface="Times New Roman" pitchFamily="-110" charset="0"/>
                <a:ea typeface="+mn-ea"/>
                <a:cs typeface="+mn-cs"/>
              </a:rPr>
              <a:t>sequence of I/O activities and to be interrupted only when the entire sequence</a:t>
            </a:r>
          </a:p>
          <a:p>
            <a:r>
              <a:rPr kumimoji="1" lang="en-US" sz="1200" kern="1200" baseline="0" dirty="0" smtClean="0">
                <a:solidFill>
                  <a:schemeClr val="tx1"/>
                </a:solidFill>
                <a:latin typeface="Times New Roman" pitchFamily="-110" charset="0"/>
                <a:ea typeface="+mn-ea"/>
                <a:cs typeface="+mn-cs"/>
              </a:rPr>
              <a:t>has been performed.</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6. The I/O module has a local memory of its own and is, in fact, a computer</a:t>
            </a:r>
          </a:p>
          <a:p>
            <a:r>
              <a:rPr kumimoji="1" lang="en-US" sz="1200" kern="1200" baseline="0" dirty="0" smtClean="0">
                <a:solidFill>
                  <a:schemeClr val="tx1"/>
                </a:solidFill>
                <a:latin typeface="Times New Roman" pitchFamily="-110" charset="0"/>
                <a:ea typeface="+mn-ea"/>
                <a:cs typeface="+mn-cs"/>
              </a:rPr>
              <a:t>in its own right. With this architecture, a large set of I/O devices can be</a:t>
            </a:r>
          </a:p>
          <a:p>
            <a:r>
              <a:rPr kumimoji="1" lang="en-US" sz="1200" kern="1200" baseline="0" dirty="0" smtClean="0">
                <a:solidFill>
                  <a:schemeClr val="tx1"/>
                </a:solidFill>
                <a:latin typeface="Times New Roman" pitchFamily="-110" charset="0"/>
                <a:ea typeface="+mn-ea"/>
                <a:cs typeface="+mn-cs"/>
              </a:rPr>
              <a:t>controlled, with minimal CPU involvement. A common use for such an</a:t>
            </a:r>
          </a:p>
          <a:p>
            <a:r>
              <a:rPr kumimoji="1" lang="en-US" sz="1200" kern="1200" baseline="0" dirty="0" smtClean="0">
                <a:solidFill>
                  <a:schemeClr val="tx1"/>
                </a:solidFill>
                <a:latin typeface="Times New Roman" pitchFamily="-110" charset="0"/>
                <a:ea typeface="+mn-ea"/>
                <a:cs typeface="+mn-cs"/>
              </a:rPr>
              <a:t>architecture has been to control communication with interactive terminals.</a:t>
            </a:r>
          </a:p>
          <a:p>
            <a:r>
              <a:rPr kumimoji="1" lang="en-US" sz="1200" kern="1200" baseline="0" dirty="0" smtClean="0">
                <a:solidFill>
                  <a:schemeClr val="tx1"/>
                </a:solidFill>
                <a:latin typeface="Times New Roman" pitchFamily="-110" charset="0"/>
                <a:ea typeface="+mn-ea"/>
                <a:cs typeface="+mn-cs"/>
              </a:rPr>
              <a:t>The I/O processor takes care of most of the tasks involved in controlling the</a:t>
            </a:r>
          </a:p>
          <a:p>
            <a:r>
              <a:rPr kumimoji="1" lang="en-US" sz="1200" kern="1200" baseline="0" dirty="0" smtClean="0">
                <a:solidFill>
                  <a:schemeClr val="tx1"/>
                </a:solidFill>
                <a:latin typeface="Times New Roman" pitchFamily="-110" charset="0"/>
                <a:ea typeface="+mn-ea"/>
                <a:cs typeface="+mn-cs"/>
              </a:rPr>
              <a:t>terminals.</a:t>
            </a:r>
            <a:endParaRPr kumimoji="1" lang="en-GB" sz="1200" kern="1200" baseline="0" dirty="0" smtClean="0">
              <a:solidFill>
                <a:schemeClr val="tx1"/>
              </a:solidFill>
              <a:latin typeface="Times New Roman" pitchFamily="-110" charset="0"/>
              <a:ea typeface="+mn-ea"/>
              <a:cs typeface="+mn-cs"/>
            </a:endParaRPr>
          </a:p>
          <a:p>
            <a:endParaRPr kumimoji="1" lang="en-GB"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As one proceeds along this evolutionary path, more and more of the I/O</a:t>
            </a:r>
          </a:p>
          <a:p>
            <a:r>
              <a:rPr kumimoji="1" lang="en-US" sz="1200" kern="1200" baseline="0" dirty="0" smtClean="0">
                <a:solidFill>
                  <a:schemeClr val="tx1"/>
                </a:solidFill>
                <a:latin typeface="Times New Roman" pitchFamily="-110" charset="0"/>
                <a:ea typeface="+mn-ea"/>
                <a:cs typeface="+mn-cs"/>
              </a:rPr>
              <a:t>function is performed without CPU involvement. The CPU is increasingly</a:t>
            </a:r>
          </a:p>
          <a:p>
            <a:r>
              <a:rPr kumimoji="1" lang="en-US" sz="1200" kern="1200" baseline="0" dirty="0" smtClean="0">
                <a:solidFill>
                  <a:schemeClr val="tx1"/>
                </a:solidFill>
                <a:latin typeface="Times New Roman" pitchFamily="-110" charset="0"/>
                <a:ea typeface="+mn-ea"/>
                <a:cs typeface="+mn-cs"/>
              </a:rPr>
              <a:t>relieved of I/O-related tasks, improving performance. With the last two steps</a:t>
            </a:r>
          </a:p>
          <a:p>
            <a:r>
              <a:rPr kumimoji="1" lang="en-US" sz="1200" kern="1200" baseline="0" dirty="0" smtClean="0">
                <a:solidFill>
                  <a:schemeClr val="tx1"/>
                </a:solidFill>
                <a:latin typeface="Times New Roman" pitchFamily="-110" charset="0"/>
                <a:ea typeface="+mn-ea"/>
                <a:cs typeface="+mn-cs"/>
              </a:rPr>
              <a:t>(5–6), a major change occurs with the introduction of the concept of an I/O module</a:t>
            </a:r>
          </a:p>
          <a:p>
            <a:r>
              <a:rPr kumimoji="1" lang="en-US" sz="1200" kern="1200" baseline="0" dirty="0" smtClean="0">
                <a:solidFill>
                  <a:schemeClr val="tx1"/>
                </a:solidFill>
                <a:latin typeface="Times New Roman" pitchFamily="-110" charset="0"/>
                <a:ea typeface="+mn-ea"/>
                <a:cs typeface="+mn-cs"/>
              </a:rPr>
              <a:t>capable of executing a program. For step 5, the I/O module is often referred</a:t>
            </a:r>
          </a:p>
          <a:p>
            <a:r>
              <a:rPr kumimoji="1" lang="en-US" sz="1200" kern="1200" baseline="0" dirty="0" smtClean="0">
                <a:solidFill>
                  <a:schemeClr val="tx1"/>
                </a:solidFill>
                <a:latin typeface="Times New Roman" pitchFamily="-110" charset="0"/>
                <a:ea typeface="+mn-ea"/>
                <a:cs typeface="+mn-cs"/>
              </a:rPr>
              <a:t>to as an </a:t>
            </a:r>
            <a:r>
              <a:rPr kumimoji="1" lang="en-US" sz="1200" i="1" kern="1200" baseline="0" dirty="0" smtClean="0">
                <a:solidFill>
                  <a:schemeClr val="tx1"/>
                </a:solidFill>
                <a:latin typeface="Times New Roman" pitchFamily="-110" charset="0"/>
                <a:ea typeface="+mn-ea"/>
                <a:cs typeface="+mn-cs"/>
              </a:rPr>
              <a:t>I/O channel. </a:t>
            </a:r>
            <a:r>
              <a:rPr kumimoji="1" lang="en-US" sz="1200" i="0" kern="1200" baseline="0" dirty="0" smtClean="0">
                <a:solidFill>
                  <a:schemeClr val="tx1"/>
                </a:solidFill>
                <a:latin typeface="Times New Roman" pitchFamily="-110" charset="0"/>
                <a:ea typeface="+mn-ea"/>
                <a:cs typeface="+mn-cs"/>
              </a:rPr>
              <a:t>For step 6, the term</a:t>
            </a:r>
            <a:r>
              <a:rPr kumimoji="1" lang="en-US" sz="1200" i="1" kern="1200" baseline="0" dirty="0" smtClean="0">
                <a:solidFill>
                  <a:schemeClr val="tx1"/>
                </a:solidFill>
                <a:latin typeface="Times New Roman" pitchFamily="-110" charset="0"/>
                <a:ea typeface="+mn-ea"/>
                <a:cs typeface="+mn-cs"/>
              </a:rPr>
              <a:t> I/O processor </a:t>
            </a:r>
            <a:r>
              <a:rPr kumimoji="1" lang="en-US" sz="1200" i="0" kern="1200" baseline="0" dirty="0" smtClean="0">
                <a:solidFill>
                  <a:schemeClr val="tx1"/>
                </a:solidFill>
                <a:latin typeface="Times New Roman" pitchFamily="-110" charset="0"/>
                <a:ea typeface="+mn-ea"/>
                <a:cs typeface="+mn-cs"/>
              </a:rPr>
              <a:t>is often used. However,</a:t>
            </a:r>
          </a:p>
          <a:p>
            <a:r>
              <a:rPr kumimoji="1" lang="en-US" sz="1200" kern="1200" baseline="0" dirty="0" smtClean="0">
                <a:solidFill>
                  <a:schemeClr val="tx1"/>
                </a:solidFill>
                <a:latin typeface="Times New Roman" pitchFamily="-110" charset="0"/>
                <a:ea typeface="+mn-ea"/>
                <a:cs typeface="+mn-cs"/>
              </a:rPr>
              <a:t>both terms are on occasion applied to both situations. In what follows, we will use</a:t>
            </a:r>
          </a:p>
          <a:p>
            <a:r>
              <a:rPr kumimoji="1" lang="en-US" sz="1200" kern="1200" baseline="0" dirty="0" smtClean="0">
                <a:solidFill>
                  <a:schemeClr val="tx1"/>
                </a:solidFill>
                <a:latin typeface="Times New Roman" pitchFamily="-110" charset="0"/>
                <a:ea typeface="+mn-ea"/>
                <a:cs typeface="+mn-cs"/>
              </a:rPr>
              <a:t>the term </a:t>
            </a:r>
            <a:r>
              <a:rPr kumimoji="1" lang="en-US" sz="1200" i="1" kern="1200" baseline="0" dirty="0" smtClean="0">
                <a:solidFill>
                  <a:schemeClr val="tx1"/>
                </a:solidFill>
                <a:latin typeface="Times New Roman" pitchFamily="-110" charset="0"/>
                <a:ea typeface="+mn-ea"/>
                <a:cs typeface="+mn-cs"/>
              </a:rPr>
              <a:t>I/O channel.</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BD29B-6EF8-244A-AD8E-42345A2E1608}" type="slidenum">
              <a:rPr lang="en-US"/>
              <a:pPr/>
              <a:t>6</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I/O operations are accomplished through a wide assortment of external devices</a:t>
            </a:r>
          </a:p>
          <a:p>
            <a:r>
              <a:rPr kumimoji="1" lang="en-US" sz="1200" kern="1200" baseline="0" dirty="0" smtClean="0">
                <a:solidFill>
                  <a:schemeClr val="tx1"/>
                </a:solidFill>
                <a:latin typeface="Times New Roman" pitchFamily="-110" charset="0"/>
                <a:ea typeface="+mn-ea"/>
                <a:cs typeface="+mn-cs"/>
              </a:rPr>
              <a:t>that provide a means of exchanging data between the external environment</a:t>
            </a:r>
          </a:p>
          <a:p>
            <a:r>
              <a:rPr kumimoji="1" lang="en-US" sz="1200" kern="1200" baseline="0" dirty="0" smtClean="0">
                <a:solidFill>
                  <a:schemeClr val="tx1"/>
                </a:solidFill>
                <a:latin typeface="Times New Roman" pitchFamily="-110" charset="0"/>
                <a:ea typeface="+mn-ea"/>
                <a:cs typeface="+mn-cs"/>
              </a:rPr>
              <a:t>and the computer. An external device attaches to the computer by a link to</a:t>
            </a:r>
          </a:p>
          <a:p>
            <a:r>
              <a:rPr kumimoji="1" lang="en-US" sz="1200" kern="1200" baseline="0" dirty="0" smtClean="0">
                <a:solidFill>
                  <a:schemeClr val="tx1"/>
                </a:solidFill>
                <a:latin typeface="Times New Roman" pitchFamily="-110" charset="0"/>
                <a:ea typeface="+mn-ea"/>
                <a:cs typeface="+mn-cs"/>
              </a:rPr>
              <a:t>an I/O module (Figure 7.1). The link is used to exchange control, status, and</a:t>
            </a:r>
          </a:p>
          <a:p>
            <a:r>
              <a:rPr kumimoji="1" lang="en-US" sz="1200" kern="1200" baseline="0" dirty="0" smtClean="0">
                <a:solidFill>
                  <a:schemeClr val="tx1"/>
                </a:solidFill>
                <a:latin typeface="Times New Roman" pitchFamily="-110" charset="0"/>
                <a:ea typeface="+mn-ea"/>
                <a:cs typeface="+mn-cs"/>
              </a:rPr>
              <a:t>data between the I/O module and the external device. An external device connected</a:t>
            </a:r>
          </a:p>
          <a:p>
            <a:r>
              <a:rPr kumimoji="1" lang="en-US" sz="1200" kern="1200" baseline="0" dirty="0" smtClean="0">
                <a:solidFill>
                  <a:schemeClr val="tx1"/>
                </a:solidFill>
                <a:latin typeface="Times New Roman" pitchFamily="-110" charset="0"/>
                <a:ea typeface="+mn-ea"/>
                <a:cs typeface="+mn-cs"/>
              </a:rPr>
              <a:t>to an I/O module is often referred to as a </a:t>
            </a:r>
            <a:r>
              <a:rPr kumimoji="1" lang="en-US" sz="1200" i="1" kern="1200" baseline="0" dirty="0" smtClean="0">
                <a:solidFill>
                  <a:schemeClr val="tx1"/>
                </a:solidFill>
                <a:latin typeface="Times New Roman" pitchFamily="-110" charset="0"/>
                <a:ea typeface="+mn-ea"/>
                <a:cs typeface="+mn-cs"/>
              </a:rPr>
              <a:t>peripheral device </a:t>
            </a:r>
            <a:r>
              <a:rPr kumimoji="1" lang="en-US" sz="1200" i="0" kern="1200" baseline="0" dirty="0" smtClean="0">
                <a:solidFill>
                  <a:schemeClr val="tx1"/>
                </a:solidFill>
                <a:latin typeface="Times New Roman" pitchFamily="-110" charset="0"/>
                <a:ea typeface="+mn-ea"/>
                <a:cs typeface="+mn-cs"/>
              </a:rPr>
              <a:t>or, simply, a</a:t>
            </a:r>
          </a:p>
          <a:p>
            <a:r>
              <a:rPr kumimoji="1" lang="en-US" sz="1200" i="1" kern="1200" baseline="0" dirty="0" smtClean="0">
                <a:solidFill>
                  <a:schemeClr val="tx1"/>
                </a:solidFill>
                <a:latin typeface="Times New Roman" pitchFamily="-110" charset="0"/>
                <a:ea typeface="+mn-ea"/>
                <a:cs typeface="+mn-cs"/>
              </a:rPr>
              <a:t>peripheral.</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can broadly classify external devices into three categories: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Human readable: </a:t>
            </a:r>
            <a:r>
              <a:rPr kumimoji="1" lang="en-US" sz="1200" b="0" kern="1200" baseline="0" dirty="0" smtClean="0">
                <a:solidFill>
                  <a:schemeClr val="tx1"/>
                </a:solidFill>
                <a:latin typeface="Times New Roman" pitchFamily="-110" charset="0"/>
                <a:ea typeface="+mn-ea"/>
                <a:cs typeface="+mn-cs"/>
              </a:rPr>
              <a:t>Suitable for communicating with the computer user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Machine readable: </a:t>
            </a:r>
            <a:r>
              <a:rPr kumimoji="1" lang="en-US" sz="1200" b="0" kern="1200" baseline="0" dirty="0" smtClean="0">
                <a:solidFill>
                  <a:schemeClr val="tx1"/>
                </a:solidFill>
                <a:latin typeface="Times New Roman" pitchFamily="-110" charset="0"/>
                <a:ea typeface="+mn-ea"/>
                <a:cs typeface="+mn-cs"/>
              </a:rPr>
              <a:t>Suitable for communicating with equipment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Communication: </a:t>
            </a:r>
            <a:r>
              <a:rPr kumimoji="1" lang="en-US" sz="1200" b="0" kern="1200" baseline="0" dirty="0" smtClean="0">
                <a:solidFill>
                  <a:schemeClr val="tx1"/>
                </a:solidFill>
                <a:latin typeface="Times New Roman" pitchFamily="-110" charset="0"/>
                <a:ea typeface="+mn-ea"/>
                <a:cs typeface="+mn-cs"/>
              </a:rPr>
              <a:t>Suitable for communicating with remote devices</a:t>
            </a:r>
          </a:p>
          <a:p>
            <a:endParaRPr kumimoji="1" lang="en-US" sz="1200" b="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Examples of human-readable devices are video display terminals (VDTs) and</a:t>
            </a:r>
          </a:p>
          <a:p>
            <a:r>
              <a:rPr kumimoji="1" lang="en-US" sz="1200" kern="1200" baseline="0" dirty="0" smtClean="0">
                <a:solidFill>
                  <a:schemeClr val="tx1"/>
                </a:solidFill>
                <a:latin typeface="Times New Roman" pitchFamily="-110" charset="0"/>
                <a:ea typeface="+mn-ea"/>
                <a:cs typeface="+mn-cs"/>
              </a:rPr>
              <a:t>printers. Examples of machine-readable devices are magnetic disk and tape systems,</a:t>
            </a:r>
          </a:p>
          <a:p>
            <a:r>
              <a:rPr kumimoji="1" lang="en-US" sz="1200" kern="1200" baseline="0" dirty="0" smtClean="0">
                <a:solidFill>
                  <a:schemeClr val="tx1"/>
                </a:solidFill>
                <a:latin typeface="Times New Roman" pitchFamily="-110" charset="0"/>
                <a:ea typeface="+mn-ea"/>
                <a:cs typeface="+mn-cs"/>
              </a:rPr>
              <a:t>and sensors and actuators, such as are used in a robotics application. Note</a:t>
            </a:r>
          </a:p>
          <a:p>
            <a:r>
              <a:rPr kumimoji="1" lang="en-US" sz="1200" kern="1200" baseline="0" dirty="0" smtClean="0">
                <a:solidFill>
                  <a:schemeClr val="tx1"/>
                </a:solidFill>
                <a:latin typeface="Times New Roman" pitchFamily="-110" charset="0"/>
                <a:ea typeface="+mn-ea"/>
                <a:cs typeface="+mn-cs"/>
              </a:rPr>
              <a:t>that we are viewing disk and tape systems as I/O devices in this chapter, whereas</a:t>
            </a:r>
          </a:p>
          <a:p>
            <a:r>
              <a:rPr kumimoji="1" lang="en-US" sz="1200" kern="1200" baseline="0" dirty="0" smtClean="0">
                <a:solidFill>
                  <a:schemeClr val="tx1"/>
                </a:solidFill>
                <a:latin typeface="Times New Roman" pitchFamily="-110" charset="0"/>
                <a:ea typeface="+mn-ea"/>
                <a:cs typeface="+mn-cs"/>
              </a:rPr>
              <a:t>in Chapter 6 we viewed them as memory devices. From a functional point of view,</a:t>
            </a:r>
          </a:p>
          <a:p>
            <a:r>
              <a:rPr kumimoji="1" lang="en-US" sz="1200" kern="1200" baseline="0" dirty="0" smtClean="0">
                <a:solidFill>
                  <a:schemeClr val="tx1"/>
                </a:solidFill>
                <a:latin typeface="Times New Roman" pitchFamily="-110" charset="0"/>
                <a:ea typeface="+mn-ea"/>
                <a:cs typeface="+mn-cs"/>
              </a:rPr>
              <a:t>these devices are part of the memory hierarchy, and their use is appropriately discussed</a:t>
            </a:r>
          </a:p>
          <a:p>
            <a:r>
              <a:rPr kumimoji="1" lang="en-US" sz="1200" kern="1200" baseline="0" dirty="0" smtClean="0">
                <a:solidFill>
                  <a:schemeClr val="tx1"/>
                </a:solidFill>
                <a:latin typeface="Times New Roman" pitchFamily="-110" charset="0"/>
                <a:ea typeface="+mn-ea"/>
                <a:cs typeface="+mn-cs"/>
              </a:rPr>
              <a:t>in Chapter 6. From a structural point of view, these devices are controlled by</a:t>
            </a:r>
          </a:p>
          <a:p>
            <a:r>
              <a:rPr kumimoji="1" lang="en-US" sz="1200" kern="1200" baseline="0" dirty="0" smtClean="0">
                <a:solidFill>
                  <a:schemeClr val="tx1"/>
                </a:solidFill>
                <a:latin typeface="Times New Roman" pitchFamily="-110" charset="0"/>
                <a:ea typeface="+mn-ea"/>
                <a:cs typeface="+mn-cs"/>
              </a:rPr>
              <a:t>I/O modules and are hence to be considered in this chapter.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Communication devices allow a computer to exchange data with a remote</a:t>
            </a:r>
          </a:p>
          <a:p>
            <a:r>
              <a:rPr kumimoji="1" lang="en-US" sz="1200" kern="1200" baseline="0" dirty="0" smtClean="0">
                <a:solidFill>
                  <a:schemeClr val="tx1"/>
                </a:solidFill>
                <a:latin typeface="Times New Roman" pitchFamily="-110" charset="0"/>
                <a:ea typeface="+mn-ea"/>
                <a:cs typeface="+mn-cs"/>
              </a:rPr>
              <a:t>device, which may be a human-readable device, such as a terminal, a machine readable</a:t>
            </a:r>
          </a:p>
          <a:p>
            <a:r>
              <a:rPr kumimoji="1" lang="en-US" sz="1200" kern="1200" baseline="0" dirty="0" smtClean="0">
                <a:solidFill>
                  <a:schemeClr val="tx1"/>
                </a:solidFill>
                <a:latin typeface="Times New Roman" pitchFamily="-110" charset="0"/>
                <a:ea typeface="+mn-ea"/>
                <a:cs typeface="+mn-cs"/>
              </a:rPr>
              <a:t>device, or even another computer.</a:t>
            </a:r>
            <a:endParaRPr lang="en-GB" b="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The I/O channel represents an extension of the DMA concept. An I/O</a:t>
            </a:r>
          </a:p>
          <a:p>
            <a:r>
              <a:rPr kumimoji="1" lang="en-US" sz="1200" kern="1200" baseline="0" dirty="0" smtClean="0">
                <a:solidFill>
                  <a:schemeClr val="tx1"/>
                </a:solidFill>
                <a:latin typeface="Times New Roman" pitchFamily="-110" charset="0"/>
                <a:ea typeface="+mn-ea"/>
                <a:cs typeface="+mn-cs"/>
              </a:rPr>
              <a:t>channel has the ability to execute I/O instructions, which gives it complete control</a:t>
            </a:r>
          </a:p>
          <a:p>
            <a:r>
              <a:rPr kumimoji="1" lang="en-US" sz="1200" kern="1200" baseline="0" dirty="0" smtClean="0">
                <a:solidFill>
                  <a:schemeClr val="tx1"/>
                </a:solidFill>
                <a:latin typeface="Times New Roman" pitchFamily="-110" charset="0"/>
                <a:ea typeface="+mn-ea"/>
                <a:cs typeface="+mn-cs"/>
              </a:rPr>
              <a:t>over I/O operations. In a computer system with such devices, the CPU does</a:t>
            </a:r>
          </a:p>
          <a:p>
            <a:r>
              <a:rPr kumimoji="1" lang="en-US" sz="1200" kern="1200" baseline="0" dirty="0" smtClean="0">
                <a:solidFill>
                  <a:schemeClr val="tx1"/>
                </a:solidFill>
                <a:latin typeface="Times New Roman" pitchFamily="-110" charset="0"/>
                <a:ea typeface="+mn-ea"/>
                <a:cs typeface="+mn-cs"/>
              </a:rPr>
              <a:t>not execute I/O instructions. Such instructions are stored in main memory to</a:t>
            </a:r>
          </a:p>
          <a:p>
            <a:r>
              <a:rPr kumimoji="1" lang="en-US" sz="1200" kern="1200" baseline="0" dirty="0" smtClean="0">
                <a:solidFill>
                  <a:schemeClr val="tx1"/>
                </a:solidFill>
                <a:latin typeface="Times New Roman" pitchFamily="-110" charset="0"/>
                <a:ea typeface="+mn-ea"/>
                <a:cs typeface="+mn-cs"/>
              </a:rPr>
              <a:t>be executed by a special-purpose processor in the I/O channel itself. Thus, the</a:t>
            </a:r>
          </a:p>
          <a:p>
            <a:r>
              <a:rPr kumimoji="1" lang="en-US" sz="1200" kern="1200" baseline="0" dirty="0" smtClean="0">
                <a:solidFill>
                  <a:schemeClr val="tx1"/>
                </a:solidFill>
                <a:latin typeface="Times New Roman" pitchFamily="-110" charset="0"/>
                <a:ea typeface="+mn-ea"/>
                <a:cs typeface="+mn-cs"/>
              </a:rPr>
              <a:t>CPU initiates an I/O transfer by instructing the I/O channel to execute a program</a:t>
            </a:r>
          </a:p>
          <a:p>
            <a:r>
              <a:rPr kumimoji="1" lang="en-US" sz="1200" kern="1200" baseline="0" dirty="0" smtClean="0">
                <a:solidFill>
                  <a:schemeClr val="tx1"/>
                </a:solidFill>
                <a:latin typeface="Times New Roman" pitchFamily="-110" charset="0"/>
                <a:ea typeface="+mn-ea"/>
                <a:cs typeface="+mn-cs"/>
              </a:rPr>
              <a:t>in memory. The program will specify the device or devices, the area or</a:t>
            </a:r>
          </a:p>
          <a:p>
            <a:r>
              <a:rPr kumimoji="1" lang="en-US" sz="1200" kern="1200" baseline="0" dirty="0" smtClean="0">
                <a:solidFill>
                  <a:schemeClr val="tx1"/>
                </a:solidFill>
                <a:latin typeface="Times New Roman" pitchFamily="-110" charset="0"/>
                <a:ea typeface="+mn-ea"/>
                <a:cs typeface="+mn-cs"/>
              </a:rPr>
              <a:t>areas of memory for storage, priority, and actions to be taken for certain error</a:t>
            </a:r>
          </a:p>
          <a:p>
            <a:r>
              <a:rPr kumimoji="1" lang="en-US" sz="1200" kern="1200" baseline="0" dirty="0" smtClean="0">
                <a:solidFill>
                  <a:schemeClr val="tx1"/>
                </a:solidFill>
                <a:latin typeface="Times New Roman" pitchFamily="-110" charset="0"/>
                <a:ea typeface="+mn-ea"/>
                <a:cs typeface="+mn-cs"/>
              </a:rPr>
              <a:t>conditions. The I/O channel follows these instructions and controls the data</a:t>
            </a:r>
          </a:p>
          <a:p>
            <a:r>
              <a:rPr kumimoji="1" lang="en-US" sz="1200" kern="1200" baseline="0" dirty="0" smtClean="0">
                <a:solidFill>
                  <a:schemeClr val="tx1"/>
                </a:solidFill>
                <a:latin typeface="Times New Roman" pitchFamily="-110" charset="0"/>
                <a:ea typeface="+mn-ea"/>
                <a:cs typeface="+mn-cs"/>
              </a:rPr>
              <a:t>transfer.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Two types of I/O channels are common, as illustrated in Figure 7.15. A</a:t>
            </a:r>
          </a:p>
          <a:p>
            <a:r>
              <a:rPr kumimoji="1" lang="en-US" sz="1200" i="1" kern="1200" baseline="0" dirty="0" smtClean="0">
                <a:solidFill>
                  <a:schemeClr val="tx1"/>
                </a:solidFill>
                <a:latin typeface="Times New Roman" pitchFamily="-110" charset="0"/>
                <a:ea typeface="+mn-ea"/>
                <a:cs typeface="+mn-cs"/>
              </a:rPr>
              <a:t>selector channe</a:t>
            </a:r>
            <a:r>
              <a:rPr kumimoji="1" lang="en-US" sz="1200" i="0" kern="1200" baseline="0" dirty="0" smtClean="0">
                <a:solidFill>
                  <a:schemeClr val="tx1"/>
                </a:solidFill>
                <a:latin typeface="Times New Roman" pitchFamily="-110" charset="0"/>
                <a:ea typeface="+mn-ea"/>
                <a:cs typeface="+mn-cs"/>
              </a:rPr>
              <a:t>l controls multiple high-speed devices and, at any one time, is</a:t>
            </a:r>
          </a:p>
          <a:p>
            <a:r>
              <a:rPr kumimoji="1" lang="en-US" sz="1200" kern="1200" baseline="0" dirty="0" smtClean="0">
                <a:solidFill>
                  <a:schemeClr val="tx1"/>
                </a:solidFill>
                <a:latin typeface="Times New Roman" pitchFamily="-110" charset="0"/>
                <a:ea typeface="+mn-ea"/>
                <a:cs typeface="+mn-cs"/>
              </a:rPr>
              <a:t>dedicated to the transfer of data with one of those devices. Thus, the I/O channel</a:t>
            </a:r>
          </a:p>
          <a:p>
            <a:r>
              <a:rPr kumimoji="1" lang="en-US" sz="1200" kern="1200" baseline="0" dirty="0" smtClean="0">
                <a:solidFill>
                  <a:schemeClr val="tx1"/>
                </a:solidFill>
                <a:latin typeface="Times New Roman" pitchFamily="-110" charset="0"/>
                <a:ea typeface="+mn-ea"/>
                <a:cs typeface="+mn-cs"/>
              </a:rPr>
              <a:t>selects one device and effects the data transfer. Each device, or a small set of</a:t>
            </a:r>
          </a:p>
          <a:p>
            <a:r>
              <a:rPr kumimoji="1" lang="en-US" sz="1200" kern="1200" baseline="0" dirty="0" smtClean="0">
                <a:solidFill>
                  <a:schemeClr val="tx1"/>
                </a:solidFill>
                <a:latin typeface="Times New Roman" pitchFamily="-110" charset="0"/>
                <a:ea typeface="+mn-ea"/>
                <a:cs typeface="+mn-cs"/>
              </a:rPr>
              <a:t>devices, is handled by a </a:t>
            </a:r>
            <a:r>
              <a:rPr kumimoji="1" lang="en-US" sz="1200" i="1" kern="1200" baseline="0" dirty="0" smtClean="0">
                <a:solidFill>
                  <a:schemeClr val="tx1"/>
                </a:solidFill>
                <a:latin typeface="Times New Roman" pitchFamily="-110" charset="0"/>
                <a:ea typeface="+mn-ea"/>
                <a:cs typeface="+mn-cs"/>
              </a:rPr>
              <a:t>controller, or I/O module, </a:t>
            </a:r>
            <a:r>
              <a:rPr kumimoji="1" lang="en-US" sz="1200" i="0" kern="1200" baseline="0" dirty="0" smtClean="0">
                <a:solidFill>
                  <a:schemeClr val="tx1"/>
                </a:solidFill>
                <a:latin typeface="Times New Roman" pitchFamily="-110" charset="0"/>
                <a:ea typeface="+mn-ea"/>
                <a:cs typeface="+mn-cs"/>
              </a:rPr>
              <a:t>that is much like the I/O modules</a:t>
            </a:r>
          </a:p>
          <a:p>
            <a:r>
              <a:rPr kumimoji="1" lang="en-US" sz="1200" kern="1200" baseline="0" dirty="0" smtClean="0">
                <a:solidFill>
                  <a:schemeClr val="tx1"/>
                </a:solidFill>
                <a:latin typeface="Times New Roman" pitchFamily="-110" charset="0"/>
                <a:ea typeface="+mn-ea"/>
                <a:cs typeface="+mn-cs"/>
              </a:rPr>
              <a:t>we have been discussing. Thus, the I/O channel serves in place of the CPU in</a:t>
            </a:r>
          </a:p>
          <a:p>
            <a:r>
              <a:rPr kumimoji="1" lang="en-US" sz="1200" kern="1200" baseline="0" dirty="0" smtClean="0">
                <a:solidFill>
                  <a:schemeClr val="tx1"/>
                </a:solidFill>
                <a:latin typeface="Times New Roman" pitchFamily="-110" charset="0"/>
                <a:ea typeface="+mn-ea"/>
                <a:cs typeface="+mn-cs"/>
              </a:rPr>
              <a:t>controlling these I/O controllers. A </a:t>
            </a:r>
            <a:r>
              <a:rPr kumimoji="1" lang="en-US" sz="1200" i="1" kern="1200" baseline="0" dirty="0" smtClean="0">
                <a:solidFill>
                  <a:schemeClr val="tx1"/>
                </a:solidFill>
                <a:latin typeface="Times New Roman" pitchFamily="-110" charset="0"/>
                <a:ea typeface="+mn-ea"/>
                <a:cs typeface="+mn-cs"/>
              </a:rPr>
              <a:t>multiplexor channel </a:t>
            </a:r>
            <a:r>
              <a:rPr kumimoji="1" lang="en-US" sz="1200" i="0" kern="1200" baseline="0" dirty="0" smtClean="0">
                <a:solidFill>
                  <a:schemeClr val="tx1"/>
                </a:solidFill>
                <a:latin typeface="Times New Roman" pitchFamily="-110" charset="0"/>
                <a:ea typeface="+mn-ea"/>
                <a:cs typeface="+mn-cs"/>
              </a:rPr>
              <a:t>can handle I/O with multiple</a:t>
            </a:r>
          </a:p>
          <a:p>
            <a:r>
              <a:rPr kumimoji="1" lang="en-US" sz="1200" kern="1200" baseline="0" dirty="0" smtClean="0">
                <a:solidFill>
                  <a:schemeClr val="tx1"/>
                </a:solidFill>
                <a:latin typeface="Times New Roman" pitchFamily="-110" charset="0"/>
                <a:ea typeface="+mn-ea"/>
                <a:cs typeface="+mn-cs"/>
              </a:rPr>
              <a:t>devices at the same time. For low-speed devices, a </a:t>
            </a:r>
            <a:r>
              <a:rPr kumimoji="1" lang="en-US" sz="1200" i="1" kern="1200" baseline="0" dirty="0" smtClean="0">
                <a:solidFill>
                  <a:schemeClr val="tx1"/>
                </a:solidFill>
                <a:latin typeface="Times New Roman" pitchFamily="-110" charset="0"/>
                <a:ea typeface="+mn-ea"/>
                <a:cs typeface="+mn-cs"/>
              </a:rPr>
              <a:t>byte multiplexor </a:t>
            </a:r>
            <a:r>
              <a:rPr kumimoji="1" lang="en-US" sz="1200" i="0" kern="1200" baseline="0" dirty="0" smtClean="0">
                <a:solidFill>
                  <a:schemeClr val="tx1"/>
                </a:solidFill>
                <a:latin typeface="Times New Roman" pitchFamily="-110" charset="0"/>
                <a:ea typeface="+mn-ea"/>
                <a:cs typeface="+mn-cs"/>
              </a:rPr>
              <a:t>accepts or</a:t>
            </a:r>
          </a:p>
          <a:p>
            <a:r>
              <a:rPr kumimoji="1" lang="en-US" sz="1200" kern="1200" baseline="0" dirty="0" smtClean="0">
                <a:solidFill>
                  <a:schemeClr val="tx1"/>
                </a:solidFill>
                <a:latin typeface="Times New Roman" pitchFamily="-110" charset="0"/>
                <a:ea typeface="+mn-ea"/>
                <a:cs typeface="+mn-cs"/>
              </a:rPr>
              <a:t>transmits characters as fast as possible to multiple devices. For example, the resultant</a:t>
            </a:r>
          </a:p>
          <a:p>
            <a:r>
              <a:rPr kumimoji="1" lang="en-US" sz="1200" kern="1200" baseline="0" dirty="0" smtClean="0">
                <a:solidFill>
                  <a:schemeClr val="tx1"/>
                </a:solidFill>
                <a:latin typeface="Times New Roman" pitchFamily="-110" charset="0"/>
                <a:ea typeface="+mn-ea"/>
                <a:cs typeface="+mn-cs"/>
              </a:rPr>
              <a:t>character stream from three devices with different rates and individual streams</a:t>
            </a:r>
          </a:p>
          <a:p>
            <a:r>
              <a:rPr kumimoji="1" lang="en-US" sz="1200" kern="1200" baseline="0" dirty="0" smtClean="0">
                <a:solidFill>
                  <a:schemeClr val="tx1"/>
                </a:solidFill>
                <a:latin typeface="Times New Roman" pitchFamily="-110" charset="0"/>
                <a:ea typeface="+mn-ea"/>
                <a:cs typeface="+mn-cs"/>
              </a:rPr>
              <a:t>A</a:t>
            </a:r>
            <a:r>
              <a:rPr kumimoji="1" lang="en-US" sz="1200" kern="1200" baseline="-25000" dirty="0" smtClean="0">
                <a:solidFill>
                  <a:schemeClr val="tx1"/>
                </a:solidFill>
                <a:latin typeface="Times New Roman" pitchFamily="-110" charset="0"/>
                <a:ea typeface="+mn-ea"/>
                <a:cs typeface="+mn-cs"/>
              </a:rPr>
              <a:t>1</a:t>
            </a:r>
            <a:r>
              <a:rPr kumimoji="1" lang="en-US" sz="1200" kern="1200" baseline="0" dirty="0" smtClean="0">
                <a:solidFill>
                  <a:schemeClr val="tx1"/>
                </a:solidFill>
                <a:latin typeface="Times New Roman" pitchFamily="-110" charset="0"/>
                <a:ea typeface="+mn-ea"/>
                <a:cs typeface="+mn-cs"/>
              </a:rPr>
              <a:t>A</a:t>
            </a:r>
            <a:r>
              <a:rPr kumimoji="1" lang="en-US" sz="1200" kern="1200" baseline="-25000" dirty="0" smtClean="0">
                <a:solidFill>
                  <a:schemeClr val="tx1"/>
                </a:solidFill>
                <a:latin typeface="Times New Roman" pitchFamily="-110" charset="0"/>
                <a:ea typeface="+mn-ea"/>
                <a:cs typeface="+mn-cs"/>
              </a:rPr>
              <a:t>2</a:t>
            </a:r>
            <a:r>
              <a:rPr kumimoji="1" lang="en-US" sz="1200" kern="1200" baseline="0" dirty="0" smtClean="0">
                <a:solidFill>
                  <a:schemeClr val="tx1"/>
                </a:solidFill>
                <a:latin typeface="Times New Roman" pitchFamily="-110" charset="0"/>
                <a:ea typeface="+mn-ea"/>
                <a:cs typeface="+mn-cs"/>
              </a:rPr>
              <a:t>A</a:t>
            </a:r>
            <a:r>
              <a:rPr kumimoji="1" lang="en-US" sz="1200" kern="1200" baseline="-25000" dirty="0" smtClean="0">
                <a:solidFill>
                  <a:schemeClr val="tx1"/>
                </a:solidFill>
                <a:latin typeface="Times New Roman" pitchFamily="-110" charset="0"/>
                <a:ea typeface="+mn-ea"/>
                <a:cs typeface="+mn-cs"/>
              </a:rPr>
              <a:t>3</a:t>
            </a:r>
            <a:r>
              <a:rPr kumimoji="1" lang="en-US" sz="1200" kern="1200" baseline="0" dirty="0" smtClean="0">
                <a:solidFill>
                  <a:schemeClr val="tx1"/>
                </a:solidFill>
                <a:latin typeface="Times New Roman" pitchFamily="-110" charset="0"/>
                <a:ea typeface="+mn-ea"/>
                <a:cs typeface="+mn-cs"/>
              </a:rPr>
              <a:t>A</a:t>
            </a:r>
            <a:r>
              <a:rPr kumimoji="1" lang="en-US" sz="1200" kern="1200" baseline="-25000" dirty="0" smtClean="0">
                <a:solidFill>
                  <a:schemeClr val="tx1"/>
                </a:solidFill>
                <a:latin typeface="Times New Roman" pitchFamily="-110" charset="0"/>
                <a:ea typeface="+mn-ea"/>
                <a:cs typeface="+mn-cs"/>
              </a:rPr>
              <a:t>4</a:t>
            </a:r>
            <a:r>
              <a:rPr kumimoji="1" lang="en-US" sz="1200" kern="1200" baseline="0" dirty="0" smtClean="0">
                <a:solidFill>
                  <a:schemeClr val="tx1"/>
                </a:solidFill>
                <a:latin typeface="Times New Roman" pitchFamily="-110" charset="0"/>
                <a:ea typeface="+mn-ea"/>
                <a:cs typeface="+mn-cs"/>
              </a:rPr>
              <a:t> …, B</a:t>
            </a:r>
            <a:r>
              <a:rPr kumimoji="1" lang="en-US" sz="1200" kern="1200" baseline="-25000" dirty="0" smtClean="0">
                <a:solidFill>
                  <a:schemeClr val="tx1"/>
                </a:solidFill>
                <a:latin typeface="Times New Roman" pitchFamily="-110" charset="0"/>
                <a:ea typeface="+mn-ea"/>
                <a:cs typeface="+mn-cs"/>
              </a:rPr>
              <a:t>1</a:t>
            </a:r>
            <a:r>
              <a:rPr kumimoji="1" lang="en-US" sz="1200" kern="1200" baseline="0" dirty="0" smtClean="0">
                <a:solidFill>
                  <a:schemeClr val="tx1"/>
                </a:solidFill>
                <a:latin typeface="Times New Roman" pitchFamily="-110" charset="0"/>
                <a:ea typeface="+mn-ea"/>
                <a:cs typeface="+mn-cs"/>
              </a:rPr>
              <a:t>B</a:t>
            </a:r>
            <a:r>
              <a:rPr kumimoji="1" lang="en-US" sz="1200" kern="1200" baseline="-25000" dirty="0" smtClean="0">
                <a:solidFill>
                  <a:schemeClr val="tx1"/>
                </a:solidFill>
                <a:latin typeface="Times New Roman" pitchFamily="-110" charset="0"/>
                <a:ea typeface="+mn-ea"/>
                <a:cs typeface="+mn-cs"/>
              </a:rPr>
              <a:t>2</a:t>
            </a:r>
            <a:r>
              <a:rPr kumimoji="1" lang="en-US" sz="1200" kern="1200" baseline="0" dirty="0" smtClean="0">
                <a:solidFill>
                  <a:schemeClr val="tx1"/>
                </a:solidFill>
                <a:latin typeface="Times New Roman" pitchFamily="-110" charset="0"/>
                <a:ea typeface="+mn-ea"/>
                <a:cs typeface="+mn-cs"/>
              </a:rPr>
              <a:t>B</a:t>
            </a:r>
            <a:r>
              <a:rPr kumimoji="1" lang="en-US" sz="1200" kern="1200" baseline="-25000" dirty="0" smtClean="0">
                <a:solidFill>
                  <a:schemeClr val="tx1"/>
                </a:solidFill>
                <a:latin typeface="Times New Roman" pitchFamily="-110" charset="0"/>
                <a:ea typeface="+mn-ea"/>
                <a:cs typeface="+mn-cs"/>
              </a:rPr>
              <a:t>3</a:t>
            </a:r>
            <a:r>
              <a:rPr kumimoji="1" lang="en-US" sz="1200" kern="1200" baseline="0" dirty="0" smtClean="0">
                <a:solidFill>
                  <a:schemeClr val="tx1"/>
                </a:solidFill>
                <a:latin typeface="Times New Roman" pitchFamily="-110" charset="0"/>
                <a:ea typeface="+mn-ea"/>
                <a:cs typeface="+mn-cs"/>
              </a:rPr>
              <a:t>B</a:t>
            </a:r>
            <a:r>
              <a:rPr kumimoji="1" lang="en-US" sz="1200" kern="1200" baseline="-25000" dirty="0" smtClean="0">
                <a:solidFill>
                  <a:schemeClr val="tx1"/>
                </a:solidFill>
                <a:latin typeface="Times New Roman" pitchFamily="-110" charset="0"/>
                <a:ea typeface="+mn-ea"/>
                <a:cs typeface="+mn-cs"/>
              </a:rPr>
              <a:t>4</a:t>
            </a:r>
            <a:r>
              <a:rPr kumimoji="1" lang="en-US" sz="1200" kern="1200" baseline="0" dirty="0" smtClean="0">
                <a:solidFill>
                  <a:schemeClr val="tx1"/>
                </a:solidFill>
                <a:latin typeface="Times New Roman" pitchFamily="-110" charset="0"/>
                <a:ea typeface="+mn-ea"/>
                <a:cs typeface="+mn-cs"/>
              </a:rPr>
              <a:t> …, and C</a:t>
            </a:r>
            <a:r>
              <a:rPr kumimoji="1" lang="en-US" sz="1200" kern="1200" baseline="-25000" dirty="0" smtClean="0">
                <a:solidFill>
                  <a:schemeClr val="tx1"/>
                </a:solidFill>
                <a:latin typeface="Times New Roman" pitchFamily="-110" charset="0"/>
                <a:ea typeface="+mn-ea"/>
                <a:cs typeface="+mn-cs"/>
              </a:rPr>
              <a:t>1</a:t>
            </a:r>
            <a:r>
              <a:rPr kumimoji="1" lang="en-US" sz="1200" kern="1200" baseline="0" dirty="0" smtClean="0">
                <a:solidFill>
                  <a:schemeClr val="tx1"/>
                </a:solidFill>
                <a:latin typeface="Times New Roman" pitchFamily="-110" charset="0"/>
                <a:ea typeface="+mn-ea"/>
                <a:cs typeface="+mn-cs"/>
              </a:rPr>
              <a:t>C</a:t>
            </a:r>
            <a:r>
              <a:rPr kumimoji="1" lang="en-US" sz="1200" kern="1200" baseline="-25000" dirty="0" smtClean="0">
                <a:solidFill>
                  <a:schemeClr val="tx1"/>
                </a:solidFill>
                <a:latin typeface="Times New Roman" pitchFamily="-110" charset="0"/>
                <a:ea typeface="+mn-ea"/>
                <a:cs typeface="+mn-cs"/>
              </a:rPr>
              <a:t>2</a:t>
            </a:r>
            <a:r>
              <a:rPr kumimoji="1" lang="en-US" sz="1200" kern="1200" baseline="0" dirty="0" smtClean="0">
                <a:solidFill>
                  <a:schemeClr val="tx1"/>
                </a:solidFill>
                <a:latin typeface="Times New Roman" pitchFamily="-110" charset="0"/>
                <a:ea typeface="+mn-ea"/>
                <a:cs typeface="+mn-cs"/>
              </a:rPr>
              <a:t>C</a:t>
            </a:r>
            <a:r>
              <a:rPr kumimoji="1" lang="en-US" sz="1200" kern="1200" baseline="-25000" dirty="0" smtClean="0">
                <a:solidFill>
                  <a:schemeClr val="tx1"/>
                </a:solidFill>
                <a:latin typeface="Times New Roman" pitchFamily="-110" charset="0"/>
                <a:ea typeface="+mn-ea"/>
                <a:cs typeface="+mn-cs"/>
              </a:rPr>
              <a:t>3</a:t>
            </a:r>
            <a:r>
              <a:rPr kumimoji="1" lang="en-US" sz="1200" kern="1200" baseline="0" dirty="0" smtClean="0">
                <a:solidFill>
                  <a:schemeClr val="tx1"/>
                </a:solidFill>
                <a:latin typeface="Times New Roman" pitchFamily="-110" charset="0"/>
                <a:ea typeface="+mn-ea"/>
                <a:cs typeface="+mn-cs"/>
              </a:rPr>
              <a:t>C</a:t>
            </a:r>
            <a:r>
              <a:rPr kumimoji="1" lang="en-US" sz="1200" kern="1200" baseline="-25000" dirty="0" smtClean="0">
                <a:solidFill>
                  <a:schemeClr val="tx1"/>
                </a:solidFill>
                <a:latin typeface="Times New Roman" pitchFamily="-110" charset="0"/>
                <a:ea typeface="+mn-ea"/>
                <a:cs typeface="+mn-cs"/>
              </a:rPr>
              <a:t>4</a:t>
            </a:r>
            <a:r>
              <a:rPr kumimoji="1" lang="en-US" sz="1200" kern="1200" baseline="0" dirty="0" smtClean="0">
                <a:solidFill>
                  <a:schemeClr val="tx1"/>
                </a:solidFill>
                <a:latin typeface="Times New Roman" pitchFamily="-110" charset="0"/>
                <a:ea typeface="+mn-ea"/>
                <a:cs typeface="+mn-cs"/>
              </a:rPr>
              <a:t> … might be A</a:t>
            </a:r>
            <a:r>
              <a:rPr kumimoji="1" lang="en-US" sz="1200" kern="1200" baseline="-25000" dirty="0" smtClean="0">
                <a:solidFill>
                  <a:schemeClr val="tx1"/>
                </a:solidFill>
                <a:latin typeface="Times New Roman" pitchFamily="-110" charset="0"/>
                <a:ea typeface="+mn-ea"/>
                <a:cs typeface="+mn-cs"/>
              </a:rPr>
              <a:t>1</a:t>
            </a:r>
            <a:r>
              <a:rPr kumimoji="1" lang="en-US" sz="1200" kern="1200" baseline="0" dirty="0" smtClean="0">
                <a:solidFill>
                  <a:schemeClr val="tx1"/>
                </a:solidFill>
                <a:latin typeface="Times New Roman" pitchFamily="-110" charset="0"/>
                <a:ea typeface="+mn-ea"/>
                <a:cs typeface="+mn-cs"/>
              </a:rPr>
              <a:t>B</a:t>
            </a:r>
            <a:r>
              <a:rPr kumimoji="1" lang="en-US" sz="1200" kern="1200" baseline="-25000" dirty="0" smtClean="0">
                <a:solidFill>
                  <a:schemeClr val="tx1"/>
                </a:solidFill>
                <a:latin typeface="Times New Roman" pitchFamily="-110" charset="0"/>
                <a:ea typeface="+mn-ea"/>
                <a:cs typeface="+mn-cs"/>
              </a:rPr>
              <a:t>1</a:t>
            </a:r>
            <a:r>
              <a:rPr kumimoji="1" lang="en-US" sz="1200" kern="1200" baseline="0" dirty="0" smtClean="0">
                <a:solidFill>
                  <a:schemeClr val="tx1"/>
                </a:solidFill>
                <a:latin typeface="Times New Roman" pitchFamily="-110" charset="0"/>
                <a:ea typeface="+mn-ea"/>
                <a:cs typeface="+mn-cs"/>
              </a:rPr>
              <a:t>C</a:t>
            </a:r>
            <a:r>
              <a:rPr kumimoji="1" lang="en-US" sz="1200" kern="1200" baseline="-25000" dirty="0" smtClean="0">
                <a:solidFill>
                  <a:schemeClr val="tx1"/>
                </a:solidFill>
                <a:latin typeface="Times New Roman" pitchFamily="-110" charset="0"/>
                <a:ea typeface="+mn-ea"/>
                <a:cs typeface="+mn-cs"/>
              </a:rPr>
              <a:t>1</a:t>
            </a:r>
            <a:r>
              <a:rPr kumimoji="1" lang="en-US" sz="1200" kern="1200" baseline="0" dirty="0" smtClean="0">
                <a:solidFill>
                  <a:schemeClr val="tx1"/>
                </a:solidFill>
                <a:latin typeface="Times New Roman" pitchFamily="-110" charset="0"/>
                <a:ea typeface="+mn-ea"/>
                <a:cs typeface="+mn-cs"/>
              </a:rPr>
              <a:t>A</a:t>
            </a:r>
            <a:r>
              <a:rPr kumimoji="1" lang="en-US" sz="1200" kern="1200" baseline="-25000" dirty="0" smtClean="0">
                <a:solidFill>
                  <a:schemeClr val="tx1"/>
                </a:solidFill>
                <a:latin typeface="Times New Roman" pitchFamily="-110" charset="0"/>
                <a:ea typeface="+mn-ea"/>
                <a:cs typeface="+mn-cs"/>
              </a:rPr>
              <a:t>2</a:t>
            </a:r>
            <a:r>
              <a:rPr kumimoji="1" lang="en-US" sz="1200" kern="1200" baseline="0" dirty="0" smtClean="0">
                <a:solidFill>
                  <a:schemeClr val="tx1"/>
                </a:solidFill>
                <a:latin typeface="Times New Roman" pitchFamily="-110" charset="0"/>
                <a:ea typeface="+mn-ea"/>
                <a:cs typeface="+mn-cs"/>
              </a:rPr>
              <a:t>C</a:t>
            </a:r>
            <a:r>
              <a:rPr kumimoji="1" lang="en-US" sz="1200" kern="1200" baseline="-25000" dirty="0" smtClean="0">
                <a:solidFill>
                  <a:schemeClr val="tx1"/>
                </a:solidFill>
                <a:latin typeface="Times New Roman" pitchFamily="-110" charset="0"/>
                <a:ea typeface="+mn-ea"/>
                <a:cs typeface="+mn-cs"/>
              </a:rPr>
              <a:t>2</a:t>
            </a:r>
            <a:r>
              <a:rPr kumimoji="1" lang="en-US" sz="1200" kern="1200" baseline="0" dirty="0" smtClean="0">
                <a:solidFill>
                  <a:schemeClr val="tx1"/>
                </a:solidFill>
                <a:latin typeface="Times New Roman" pitchFamily="-110" charset="0"/>
                <a:ea typeface="+mn-ea"/>
                <a:cs typeface="+mn-cs"/>
              </a:rPr>
              <a:t>A</a:t>
            </a:r>
            <a:r>
              <a:rPr kumimoji="1" lang="en-US" sz="1200" kern="1200" baseline="-25000" dirty="0" smtClean="0">
                <a:solidFill>
                  <a:schemeClr val="tx1"/>
                </a:solidFill>
                <a:latin typeface="Times New Roman" pitchFamily="-110" charset="0"/>
                <a:ea typeface="+mn-ea"/>
                <a:cs typeface="+mn-cs"/>
              </a:rPr>
              <a:t>3</a:t>
            </a:r>
            <a:r>
              <a:rPr kumimoji="1" lang="en-US" sz="1200" kern="1200" baseline="0" dirty="0" smtClean="0">
                <a:solidFill>
                  <a:schemeClr val="tx1"/>
                </a:solidFill>
                <a:latin typeface="Times New Roman" pitchFamily="-110" charset="0"/>
                <a:ea typeface="+mn-ea"/>
                <a:cs typeface="+mn-cs"/>
              </a:rPr>
              <a:t>B</a:t>
            </a:r>
            <a:r>
              <a:rPr kumimoji="1" lang="en-US" sz="1200" kern="1200" baseline="-25000" dirty="0" smtClean="0">
                <a:solidFill>
                  <a:schemeClr val="tx1"/>
                </a:solidFill>
                <a:latin typeface="Times New Roman" pitchFamily="-110" charset="0"/>
                <a:ea typeface="+mn-ea"/>
                <a:cs typeface="+mn-cs"/>
              </a:rPr>
              <a:t>2</a:t>
            </a:r>
            <a:r>
              <a:rPr kumimoji="1" lang="en-US" sz="1200" kern="1200" baseline="0" dirty="0" smtClean="0">
                <a:solidFill>
                  <a:schemeClr val="tx1"/>
                </a:solidFill>
                <a:latin typeface="Times New Roman" pitchFamily="-110" charset="0"/>
                <a:ea typeface="+mn-ea"/>
                <a:cs typeface="+mn-cs"/>
              </a:rPr>
              <a:t>C</a:t>
            </a:r>
            <a:r>
              <a:rPr kumimoji="1" lang="en-US" sz="1200" kern="1200" baseline="-25000" dirty="0" smtClean="0">
                <a:solidFill>
                  <a:schemeClr val="tx1"/>
                </a:solidFill>
                <a:latin typeface="Times New Roman" pitchFamily="-110" charset="0"/>
                <a:ea typeface="+mn-ea"/>
                <a:cs typeface="+mn-cs"/>
              </a:rPr>
              <a:t>3</a:t>
            </a:r>
            <a:r>
              <a:rPr kumimoji="1" lang="en-US" sz="1200" kern="1200" baseline="0" dirty="0" smtClean="0">
                <a:solidFill>
                  <a:schemeClr val="tx1"/>
                </a:solidFill>
                <a:latin typeface="Times New Roman" pitchFamily="-110" charset="0"/>
                <a:ea typeface="+mn-ea"/>
                <a:cs typeface="+mn-cs"/>
              </a:rPr>
              <a:t>A</a:t>
            </a:r>
            <a:r>
              <a:rPr kumimoji="1" lang="en-US" sz="1200" kern="1200" baseline="-25000" dirty="0" smtClean="0">
                <a:solidFill>
                  <a:schemeClr val="tx1"/>
                </a:solidFill>
                <a:latin typeface="Times New Roman" pitchFamily="-110" charset="0"/>
                <a:ea typeface="+mn-ea"/>
                <a:cs typeface="+mn-cs"/>
              </a:rPr>
              <a:t>4</a:t>
            </a:r>
            <a:r>
              <a:rPr kumimoji="1" lang="en-US" sz="1200" kern="1200" baseline="0" dirty="0" smtClean="0">
                <a:solidFill>
                  <a:schemeClr val="tx1"/>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and so on. For high-speed devices, a </a:t>
            </a:r>
            <a:r>
              <a:rPr kumimoji="1" lang="en-US" sz="1200" i="1" kern="1200" baseline="0" dirty="0" smtClean="0">
                <a:solidFill>
                  <a:schemeClr val="tx1"/>
                </a:solidFill>
                <a:latin typeface="Times New Roman" pitchFamily="-110" charset="0"/>
                <a:ea typeface="+mn-ea"/>
                <a:cs typeface="+mn-cs"/>
              </a:rPr>
              <a:t>block multiplexor </a:t>
            </a:r>
            <a:r>
              <a:rPr kumimoji="1" lang="en-US" sz="1200" i="0" kern="1200" baseline="0" dirty="0" smtClean="0">
                <a:solidFill>
                  <a:schemeClr val="tx1"/>
                </a:solidFill>
                <a:latin typeface="Times New Roman" pitchFamily="-110" charset="0"/>
                <a:ea typeface="+mn-ea"/>
                <a:cs typeface="+mn-cs"/>
              </a:rPr>
              <a:t>interleaves blocks of data</a:t>
            </a:r>
          </a:p>
          <a:p>
            <a:r>
              <a:rPr kumimoji="1" lang="en-US" sz="1200" kern="1200" baseline="0" dirty="0" smtClean="0">
                <a:solidFill>
                  <a:schemeClr val="tx1"/>
                </a:solidFill>
                <a:latin typeface="Times New Roman" pitchFamily="-110" charset="0"/>
                <a:ea typeface="+mn-ea"/>
                <a:cs typeface="+mn-cs"/>
              </a:rPr>
              <a:t>from several devices.</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35</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7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110" charset="0"/>
                <a:ea typeface="+mn-ea"/>
                <a:cs typeface="+mn-cs"/>
              </a:rPr>
              <a:t>In very general terms, the nature of an external device is indicated in</a:t>
            </a:r>
          </a:p>
          <a:p>
            <a:r>
              <a:rPr kumimoji="1" lang="en-US" sz="1200" kern="1200" baseline="0" dirty="0" smtClean="0">
                <a:solidFill>
                  <a:schemeClr val="tx1"/>
                </a:solidFill>
                <a:latin typeface="Times New Roman" pitchFamily="-110" charset="0"/>
                <a:ea typeface="+mn-ea"/>
                <a:cs typeface="+mn-cs"/>
              </a:rPr>
              <a:t>Figure 7.2. The interface to the I/O module is in the form of control, data, and status</a:t>
            </a:r>
          </a:p>
          <a:p>
            <a:r>
              <a:rPr kumimoji="1" lang="en-US" sz="1200" kern="1200" baseline="0" dirty="0" smtClean="0">
                <a:solidFill>
                  <a:schemeClr val="tx1"/>
                </a:solidFill>
                <a:latin typeface="Times New Roman" pitchFamily="-110" charset="0"/>
                <a:ea typeface="+mn-ea"/>
                <a:cs typeface="+mn-cs"/>
              </a:rPr>
              <a:t>signals. </a:t>
            </a:r>
            <a:r>
              <a:rPr kumimoji="1" lang="en-US" sz="1200" i="1" kern="1200" baseline="0" dirty="0" smtClean="0">
                <a:solidFill>
                  <a:schemeClr val="tx1"/>
                </a:solidFill>
                <a:latin typeface="Times New Roman" pitchFamily="-110" charset="0"/>
                <a:ea typeface="+mn-ea"/>
                <a:cs typeface="+mn-cs"/>
              </a:rPr>
              <a:t>Control signals </a:t>
            </a:r>
            <a:r>
              <a:rPr kumimoji="1" lang="en-US" sz="1200" i="0" kern="1200" baseline="0" dirty="0" smtClean="0">
                <a:solidFill>
                  <a:schemeClr val="tx1"/>
                </a:solidFill>
                <a:latin typeface="Times New Roman" pitchFamily="-110" charset="0"/>
                <a:ea typeface="+mn-ea"/>
                <a:cs typeface="+mn-cs"/>
              </a:rPr>
              <a:t>determine the function that the device will perform, such as</a:t>
            </a:r>
          </a:p>
          <a:p>
            <a:r>
              <a:rPr kumimoji="1" lang="en-US" sz="1200" kern="1200" baseline="0" dirty="0" smtClean="0">
                <a:solidFill>
                  <a:schemeClr val="tx1"/>
                </a:solidFill>
                <a:latin typeface="Times New Roman" pitchFamily="-110" charset="0"/>
                <a:ea typeface="+mn-ea"/>
                <a:cs typeface="+mn-cs"/>
              </a:rPr>
              <a:t>send data to the I/O module (INPUT or READ), accept data from the I/O module</a:t>
            </a:r>
          </a:p>
          <a:p>
            <a:r>
              <a:rPr kumimoji="1" lang="en-US" sz="1200" kern="1200" baseline="0" dirty="0" smtClean="0">
                <a:solidFill>
                  <a:schemeClr val="tx1"/>
                </a:solidFill>
                <a:latin typeface="Times New Roman" pitchFamily="-110" charset="0"/>
                <a:ea typeface="+mn-ea"/>
                <a:cs typeface="+mn-cs"/>
              </a:rPr>
              <a:t>(OUTPUT or WRITE), report status, or perform some control function particular</a:t>
            </a:r>
          </a:p>
          <a:p>
            <a:r>
              <a:rPr kumimoji="1" lang="en-US" sz="1200" kern="1200" baseline="0" dirty="0" smtClean="0">
                <a:solidFill>
                  <a:schemeClr val="tx1"/>
                </a:solidFill>
                <a:latin typeface="Times New Roman" pitchFamily="-110" charset="0"/>
                <a:ea typeface="+mn-ea"/>
                <a:cs typeface="+mn-cs"/>
              </a:rPr>
              <a:t>to the device (e.g., position a disk head). </a:t>
            </a:r>
            <a:r>
              <a:rPr kumimoji="1" lang="en-US" sz="1200" i="0" kern="1200" baseline="0" dirty="0" smtClean="0">
                <a:solidFill>
                  <a:schemeClr val="tx1"/>
                </a:solidFill>
                <a:latin typeface="Times New Roman" pitchFamily="-110" charset="0"/>
                <a:ea typeface="+mn-ea"/>
                <a:cs typeface="+mn-cs"/>
              </a:rPr>
              <a:t>Data are in the form of a set of bits to</a:t>
            </a:r>
          </a:p>
          <a:p>
            <a:r>
              <a:rPr kumimoji="1" lang="en-US" sz="1200" kern="1200" baseline="0" dirty="0" smtClean="0">
                <a:solidFill>
                  <a:schemeClr val="tx1"/>
                </a:solidFill>
                <a:latin typeface="Times New Roman" pitchFamily="-110" charset="0"/>
                <a:ea typeface="+mn-ea"/>
                <a:cs typeface="+mn-cs"/>
              </a:rPr>
              <a:t>be sent to or received from the I/O module. </a:t>
            </a:r>
            <a:r>
              <a:rPr kumimoji="1" lang="en-US" sz="1200" i="1" kern="1200" baseline="0" dirty="0" smtClean="0">
                <a:solidFill>
                  <a:schemeClr val="tx1"/>
                </a:solidFill>
                <a:latin typeface="Times New Roman" pitchFamily="-110" charset="0"/>
                <a:ea typeface="+mn-ea"/>
                <a:cs typeface="+mn-cs"/>
              </a:rPr>
              <a:t>Status signals </a:t>
            </a:r>
            <a:r>
              <a:rPr kumimoji="1" lang="en-US" sz="1200" b="0" i="0" kern="1200" baseline="0" dirty="0" smtClean="0">
                <a:solidFill>
                  <a:schemeClr val="tx1"/>
                </a:solidFill>
                <a:latin typeface="Times New Roman" pitchFamily="-110" charset="0"/>
                <a:ea typeface="+mn-ea"/>
                <a:cs typeface="+mn-cs"/>
              </a:rPr>
              <a:t>indicate the state of the</a:t>
            </a:r>
          </a:p>
          <a:p>
            <a:r>
              <a:rPr kumimoji="1" lang="en-US" sz="1200" kern="1200" baseline="0" dirty="0" smtClean="0">
                <a:solidFill>
                  <a:schemeClr val="tx1"/>
                </a:solidFill>
                <a:latin typeface="Times New Roman" pitchFamily="-110" charset="0"/>
                <a:ea typeface="+mn-ea"/>
                <a:cs typeface="+mn-cs"/>
              </a:rPr>
              <a:t>device. Examples are READY/NOT-READY to show whether the device is ready</a:t>
            </a:r>
          </a:p>
          <a:p>
            <a:r>
              <a:rPr kumimoji="1" lang="en-US" sz="1200" kern="1200" baseline="0" dirty="0" smtClean="0">
                <a:solidFill>
                  <a:schemeClr val="tx1"/>
                </a:solidFill>
                <a:latin typeface="Times New Roman" pitchFamily="-110" charset="0"/>
                <a:ea typeface="+mn-ea"/>
                <a:cs typeface="+mn-cs"/>
              </a:rPr>
              <a:t>for data transfer.</a:t>
            </a:r>
          </a:p>
          <a:p>
            <a:endParaRPr kumimoji="1" lang="en-US" sz="1200" i="1" kern="1200" baseline="0" dirty="0" smtClean="0">
              <a:solidFill>
                <a:schemeClr val="tx1"/>
              </a:solidFill>
              <a:latin typeface="Times New Roman" pitchFamily="-110" charset="0"/>
              <a:ea typeface="+mn-ea"/>
              <a:cs typeface="+mn-cs"/>
            </a:endParaRPr>
          </a:p>
          <a:p>
            <a:r>
              <a:rPr kumimoji="1" lang="en-US" sz="1200" i="1" kern="1200" baseline="0" dirty="0" smtClean="0">
                <a:solidFill>
                  <a:schemeClr val="tx1"/>
                </a:solidFill>
                <a:latin typeface="Times New Roman" pitchFamily="-110" charset="0"/>
                <a:ea typeface="+mn-ea"/>
                <a:cs typeface="+mn-cs"/>
              </a:rPr>
              <a:t>Control logic </a:t>
            </a:r>
            <a:r>
              <a:rPr kumimoji="1" lang="en-US" sz="1200" i="0" kern="1200" baseline="0" dirty="0" smtClean="0">
                <a:solidFill>
                  <a:schemeClr val="tx1"/>
                </a:solidFill>
                <a:latin typeface="Times New Roman" pitchFamily="-110" charset="0"/>
                <a:ea typeface="+mn-ea"/>
                <a:cs typeface="+mn-cs"/>
              </a:rPr>
              <a:t>associated with the device controls the device’s operation in</a:t>
            </a:r>
          </a:p>
          <a:p>
            <a:r>
              <a:rPr kumimoji="1" lang="en-US" sz="1200" kern="1200" baseline="0" dirty="0" smtClean="0">
                <a:solidFill>
                  <a:schemeClr val="tx1"/>
                </a:solidFill>
                <a:latin typeface="Times New Roman" pitchFamily="-110" charset="0"/>
                <a:ea typeface="+mn-ea"/>
                <a:cs typeface="+mn-cs"/>
              </a:rPr>
              <a:t>response to direction from the I/O module. The </a:t>
            </a:r>
            <a:r>
              <a:rPr kumimoji="1" lang="en-US" sz="1200" i="1" kern="1200" baseline="0" dirty="0" smtClean="0">
                <a:solidFill>
                  <a:schemeClr val="tx1"/>
                </a:solidFill>
                <a:latin typeface="Times New Roman" pitchFamily="-110" charset="0"/>
                <a:ea typeface="+mn-ea"/>
                <a:cs typeface="+mn-cs"/>
              </a:rPr>
              <a:t>transducer </a:t>
            </a:r>
            <a:r>
              <a:rPr kumimoji="1" lang="en-US" sz="1200" i="0" kern="1200" baseline="0" dirty="0" smtClean="0">
                <a:solidFill>
                  <a:schemeClr val="tx1"/>
                </a:solidFill>
                <a:latin typeface="Times New Roman" pitchFamily="-110" charset="0"/>
                <a:ea typeface="+mn-ea"/>
                <a:cs typeface="+mn-cs"/>
              </a:rPr>
              <a:t>converts data from electrical</a:t>
            </a:r>
          </a:p>
          <a:p>
            <a:r>
              <a:rPr kumimoji="1" lang="en-US" sz="1200" kern="1200" baseline="0" dirty="0" smtClean="0">
                <a:solidFill>
                  <a:schemeClr val="tx1"/>
                </a:solidFill>
                <a:latin typeface="Times New Roman" pitchFamily="-110" charset="0"/>
                <a:ea typeface="+mn-ea"/>
                <a:cs typeface="+mn-cs"/>
              </a:rPr>
              <a:t>to other forms of energy during output and from other forms to electrical during</a:t>
            </a:r>
          </a:p>
          <a:p>
            <a:r>
              <a:rPr kumimoji="1" lang="en-US" sz="1200" kern="1200" baseline="0" dirty="0" smtClean="0">
                <a:solidFill>
                  <a:schemeClr val="tx1"/>
                </a:solidFill>
                <a:latin typeface="Times New Roman" pitchFamily="-110" charset="0"/>
                <a:ea typeface="+mn-ea"/>
                <a:cs typeface="+mn-cs"/>
              </a:rPr>
              <a:t>input. Typically, a buffer is associated with the transducer to temporarily hold</a:t>
            </a:r>
          </a:p>
          <a:p>
            <a:r>
              <a:rPr kumimoji="1" lang="en-US" sz="1200" kern="1200" baseline="0" dirty="0" smtClean="0">
                <a:solidFill>
                  <a:schemeClr val="tx1"/>
                </a:solidFill>
                <a:latin typeface="Times New Roman" pitchFamily="-110" charset="0"/>
                <a:ea typeface="+mn-ea"/>
                <a:cs typeface="+mn-cs"/>
              </a:rPr>
              <a:t>data being transferred between the I/O module and the external environment; a</a:t>
            </a:r>
          </a:p>
          <a:p>
            <a:r>
              <a:rPr kumimoji="1" lang="en-US" sz="1200" kern="1200" baseline="0" dirty="0" smtClean="0">
                <a:solidFill>
                  <a:schemeClr val="tx1"/>
                </a:solidFill>
                <a:latin typeface="Times New Roman" pitchFamily="-110" charset="0"/>
                <a:ea typeface="+mn-ea"/>
                <a:cs typeface="+mn-cs"/>
              </a:rPr>
              <a:t>buffer size of 8 to 16 bits is common.</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FBF3B-70D1-5640-BB57-DE4DAED0B3B8}" type="slidenum">
              <a:rPr lang="en-US"/>
              <a:pPr/>
              <a:t>8</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most common means of computer/user interaction is a keyboard/monitor</a:t>
            </a:r>
          </a:p>
          <a:p>
            <a:r>
              <a:rPr kumimoji="1" lang="en-US" sz="1200" kern="1200" baseline="0" dirty="0" smtClean="0">
                <a:solidFill>
                  <a:schemeClr val="tx1"/>
                </a:solidFill>
                <a:latin typeface="Times New Roman" pitchFamily="-110" charset="0"/>
                <a:ea typeface="+mn-ea"/>
                <a:cs typeface="+mn-cs"/>
              </a:rPr>
              <a:t>arrangement. The user provides input through the keyboard. This input is then</a:t>
            </a:r>
          </a:p>
          <a:p>
            <a:r>
              <a:rPr kumimoji="1" lang="en-US" sz="1200" kern="1200" baseline="0" dirty="0" smtClean="0">
                <a:solidFill>
                  <a:schemeClr val="tx1"/>
                </a:solidFill>
                <a:latin typeface="Times New Roman" pitchFamily="-110" charset="0"/>
                <a:ea typeface="+mn-ea"/>
                <a:cs typeface="+mn-cs"/>
              </a:rPr>
              <a:t>transmitted to the computer and may also be displayed on the monitor. In addition,</a:t>
            </a:r>
          </a:p>
          <a:p>
            <a:r>
              <a:rPr kumimoji="1" lang="en-US" sz="1200" kern="1200" baseline="0" dirty="0" smtClean="0">
                <a:solidFill>
                  <a:schemeClr val="tx1"/>
                </a:solidFill>
                <a:latin typeface="Times New Roman" pitchFamily="-110" charset="0"/>
                <a:ea typeface="+mn-ea"/>
                <a:cs typeface="+mn-cs"/>
              </a:rPr>
              <a:t>the monitor displays data provided by the computer.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basic unit of exchange is the character. Associated with each character</a:t>
            </a:r>
          </a:p>
          <a:p>
            <a:r>
              <a:rPr kumimoji="1" lang="en-US" sz="1200" kern="1200" baseline="0" dirty="0" smtClean="0">
                <a:solidFill>
                  <a:schemeClr val="tx1"/>
                </a:solidFill>
                <a:latin typeface="Times New Roman" pitchFamily="-110" charset="0"/>
                <a:ea typeface="+mn-ea"/>
                <a:cs typeface="+mn-cs"/>
              </a:rPr>
              <a:t>is a code, typically 7 or 8 bits in length. The most commonly used text code is the</a:t>
            </a:r>
          </a:p>
          <a:p>
            <a:r>
              <a:rPr kumimoji="1" lang="en-US" sz="1200" kern="1200" baseline="0" dirty="0" smtClean="0">
                <a:solidFill>
                  <a:schemeClr val="tx1"/>
                </a:solidFill>
                <a:latin typeface="Times New Roman" pitchFamily="-110" charset="0"/>
                <a:ea typeface="+mn-ea"/>
                <a:cs typeface="+mn-cs"/>
              </a:rPr>
              <a:t>International Reference Alphabet (IRA). Each character in this code is represented</a:t>
            </a:r>
          </a:p>
          <a:p>
            <a:r>
              <a:rPr kumimoji="1" lang="en-US" sz="1200" kern="1200" baseline="0" dirty="0" smtClean="0">
                <a:solidFill>
                  <a:schemeClr val="tx1"/>
                </a:solidFill>
                <a:latin typeface="Times New Roman" pitchFamily="-110" charset="0"/>
                <a:ea typeface="+mn-ea"/>
                <a:cs typeface="+mn-cs"/>
              </a:rPr>
              <a:t>by a unique 7-bit binary code; thus, 128 different characters can be represented.</a:t>
            </a:r>
          </a:p>
          <a:p>
            <a:r>
              <a:rPr kumimoji="1" lang="en-US" sz="1200" kern="1200" baseline="0" dirty="0" smtClean="0">
                <a:solidFill>
                  <a:schemeClr val="tx1"/>
                </a:solidFill>
                <a:latin typeface="Times New Roman" pitchFamily="-110" charset="0"/>
                <a:ea typeface="+mn-ea"/>
                <a:cs typeface="+mn-cs"/>
              </a:rPr>
              <a:t>Characters are of two types: printable and control. Printable characters are</a:t>
            </a:r>
          </a:p>
          <a:p>
            <a:r>
              <a:rPr kumimoji="1" lang="en-US" sz="1200" kern="1200" baseline="0" dirty="0" smtClean="0">
                <a:solidFill>
                  <a:schemeClr val="tx1"/>
                </a:solidFill>
                <a:latin typeface="Times New Roman" pitchFamily="-110" charset="0"/>
                <a:ea typeface="+mn-ea"/>
                <a:cs typeface="+mn-cs"/>
              </a:rPr>
              <a:t>the alphabetic, numeric, and special characters that can be printed on paper or displayed</a:t>
            </a:r>
          </a:p>
          <a:p>
            <a:r>
              <a:rPr kumimoji="1" lang="en-US" sz="1200" kern="1200" baseline="0" dirty="0" smtClean="0">
                <a:solidFill>
                  <a:schemeClr val="tx1"/>
                </a:solidFill>
                <a:latin typeface="Times New Roman" pitchFamily="-110" charset="0"/>
                <a:ea typeface="+mn-ea"/>
                <a:cs typeface="+mn-cs"/>
              </a:rPr>
              <a:t>on a screen. Some of the control characters have to do with controlling the</a:t>
            </a:r>
          </a:p>
          <a:p>
            <a:r>
              <a:rPr kumimoji="1" lang="en-US" sz="1200" kern="1200" baseline="0" dirty="0" smtClean="0">
                <a:solidFill>
                  <a:schemeClr val="tx1"/>
                </a:solidFill>
                <a:latin typeface="Times New Roman" pitchFamily="-110" charset="0"/>
                <a:ea typeface="+mn-ea"/>
                <a:cs typeface="+mn-cs"/>
              </a:rPr>
              <a:t>printing or displaying of characters; an example is carriage return. Other control</a:t>
            </a:r>
          </a:p>
          <a:p>
            <a:r>
              <a:rPr kumimoji="1" lang="en-US" sz="1200" kern="1200" baseline="0" dirty="0" smtClean="0">
                <a:solidFill>
                  <a:schemeClr val="tx1"/>
                </a:solidFill>
                <a:latin typeface="Times New Roman" pitchFamily="-110" charset="0"/>
                <a:ea typeface="+mn-ea"/>
                <a:cs typeface="+mn-cs"/>
              </a:rPr>
              <a:t>characters are concerned with communications procedures. See Appendix F for</a:t>
            </a:r>
          </a:p>
          <a:p>
            <a:r>
              <a:rPr kumimoji="1" lang="en-US" sz="1200" kern="1200" baseline="0" dirty="0" smtClean="0">
                <a:solidFill>
                  <a:schemeClr val="tx1"/>
                </a:solidFill>
                <a:latin typeface="Times New Roman" pitchFamily="-110" charset="0"/>
                <a:ea typeface="+mn-ea"/>
                <a:cs typeface="+mn-cs"/>
              </a:rPr>
              <a:t>details.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For keyboard input, when the user depresses a key, this generates an</a:t>
            </a:r>
          </a:p>
          <a:p>
            <a:r>
              <a:rPr kumimoji="1" lang="en-US" sz="1200" kern="1200" baseline="0" dirty="0" smtClean="0">
                <a:solidFill>
                  <a:schemeClr val="tx1"/>
                </a:solidFill>
                <a:latin typeface="Times New Roman" pitchFamily="-110" charset="0"/>
                <a:ea typeface="+mn-ea"/>
                <a:cs typeface="+mn-cs"/>
              </a:rPr>
              <a:t>electronic signal that is interpreted by the transducer in the keyboard and</a:t>
            </a:r>
          </a:p>
          <a:p>
            <a:r>
              <a:rPr kumimoji="1" lang="en-US" sz="1200" kern="1200" baseline="0" dirty="0" smtClean="0">
                <a:solidFill>
                  <a:schemeClr val="tx1"/>
                </a:solidFill>
                <a:latin typeface="Times New Roman" pitchFamily="-110" charset="0"/>
                <a:ea typeface="+mn-ea"/>
                <a:cs typeface="+mn-cs"/>
              </a:rPr>
              <a:t>translated into the bit pattern of the corresponding IRA code. This bit pattern</a:t>
            </a:r>
          </a:p>
          <a:p>
            <a:r>
              <a:rPr kumimoji="1" lang="en-US" sz="1200" kern="1200" baseline="0" dirty="0" smtClean="0">
                <a:solidFill>
                  <a:schemeClr val="tx1"/>
                </a:solidFill>
                <a:latin typeface="Times New Roman" pitchFamily="-110" charset="0"/>
                <a:ea typeface="+mn-ea"/>
                <a:cs typeface="+mn-cs"/>
              </a:rPr>
              <a:t>is then transmitted to the I/O module in the computer. At the computer, the</a:t>
            </a:r>
          </a:p>
          <a:p>
            <a:r>
              <a:rPr kumimoji="1" lang="en-US" sz="1200" kern="1200" baseline="0" dirty="0" smtClean="0">
                <a:solidFill>
                  <a:schemeClr val="tx1"/>
                </a:solidFill>
                <a:latin typeface="Times New Roman" pitchFamily="-110" charset="0"/>
                <a:ea typeface="+mn-ea"/>
                <a:cs typeface="+mn-cs"/>
              </a:rPr>
              <a:t>text can be stored in the same IRA code. On output, IRA code characters are</a:t>
            </a:r>
          </a:p>
          <a:p>
            <a:r>
              <a:rPr kumimoji="1" lang="en-US" sz="1200" kern="1200" baseline="0" dirty="0" smtClean="0">
                <a:solidFill>
                  <a:schemeClr val="tx1"/>
                </a:solidFill>
                <a:latin typeface="Times New Roman" pitchFamily="-110" charset="0"/>
                <a:ea typeface="+mn-ea"/>
                <a:cs typeface="+mn-cs"/>
              </a:rPr>
              <a:t>transmitted to an external device from the I/O module. </a:t>
            </a:r>
            <a:r>
              <a:rPr kumimoji="1" lang="en-US" sz="1200" kern="1200" baseline="0" smtClean="0">
                <a:solidFill>
                  <a:schemeClr val="tx1"/>
                </a:solidFill>
                <a:latin typeface="Times New Roman" pitchFamily="-110" charset="0"/>
                <a:ea typeface="+mn-ea"/>
                <a:cs typeface="+mn-cs"/>
              </a:rPr>
              <a:t>The </a:t>
            </a:r>
            <a:r>
              <a:rPr kumimoji="1" lang="en-US" sz="1200" b="1" kern="1200" baseline="0" smtClean="0">
                <a:solidFill>
                  <a:schemeClr val="tx1"/>
                </a:solidFill>
                <a:latin typeface="Times New Roman" pitchFamily="-110" charset="0"/>
                <a:ea typeface="+mn-ea"/>
                <a:cs typeface="+mn-cs"/>
              </a:rPr>
              <a:t>transducer(bộ chuyển đổi)</a:t>
            </a:r>
            <a:r>
              <a:rPr kumimoji="1" lang="en-US" sz="1200" kern="1200" baseline="0" smtClean="0">
                <a:solidFill>
                  <a:schemeClr val="tx1"/>
                </a:solidFill>
                <a:latin typeface="Times New Roman" pitchFamily="-110" charset="0"/>
                <a:ea typeface="+mn-ea"/>
                <a:cs typeface="+mn-cs"/>
              </a:rPr>
              <a:t> </a:t>
            </a:r>
            <a:r>
              <a:rPr kumimoji="1" lang="en-US" sz="1200" kern="1200" baseline="0" dirty="0" smtClean="0">
                <a:solidFill>
                  <a:schemeClr val="tx1"/>
                </a:solidFill>
                <a:latin typeface="Times New Roman" pitchFamily="-110" charset="0"/>
                <a:ea typeface="+mn-ea"/>
                <a:cs typeface="+mn-cs"/>
              </a:rPr>
              <a:t>at the</a:t>
            </a:r>
          </a:p>
          <a:p>
            <a:r>
              <a:rPr kumimoji="1" lang="en-US" sz="1200" kern="1200" baseline="0" dirty="0" smtClean="0">
                <a:solidFill>
                  <a:schemeClr val="tx1"/>
                </a:solidFill>
                <a:latin typeface="Times New Roman" pitchFamily="-110" charset="0"/>
                <a:ea typeface="+mn-ea"/>
                <a:cs typeface="+mn-cs"/>
              </a:rPr>
              <a:t>device interprets this code and sends the required electronic signals to the output</a:t>
            </a:r>
          </a:p>
          <a:p>
            <a:r>
              <a:rPr kumimoji="1" lang="en-US" sz="1200" kern="1200" baseline="0" dirty="0" smtClean="0">
                <a:solidFill>
                  <a:schemeClr val="tx1"/>
                </a:solidFill>
                <a:latin typeface="Times New Roman" pitchFamily="-110" charset="0"/>
                <a:ea typeface="+mn-ea"/>
                <a:cs typeface="+mn-cs"/>
              </a:rPr>
              <a:t>device either to display the indicated character or perform the requested</a:t>
            </a:r>
          </a:p>
          <a:p>
            <a:r>
              <a:rPr kumimoji="1" lang="en-US" sz="1200" kern="1200" baseline="0" dirty="0" smtClean="0">
                <a:solidFill>
                  <a:schemeClr val="tx1"/>
                </a:solidFill>
                <a:latin typeface="Times New Roman" pitchFamily="-110" charset="0"/>
                <a:ea typeface="+mn-ea"/>
                <a:cs typeface="+mn-cs"/>
              </a:rPr>
              <a:t>control function.</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F6E65E-4211-D44D-B64A-19292B0DF4E1}" type="slidenum">
              <a:rPr lang="en-US"/>
              <a:pPr/>
              <a:t>9</a:t>
            </a:fld>
            <a:endParaRPr lang="en-US" dirty="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major functions or requirements for an I/O module fall into the following</a:t>
            </a:r>
          </a:p>
          <a:p>
            <a:r>
              <a:rPr kumimoji="1" lang="en-US" sz="1200" kern="1200" baseline="0" dirty="0" smtClean="0">
                <a:solidFill>
                  <a:schemeClr val="tx1"/>
                </a:solidFill>
                <a:latin typeface="Times New Roman" pitchFamily="-110" charset="0"/>
                <a:ea typeface="+mn-ea"/>
                <a:cs typeface="+mn-cs"/>
              </a:rPr>
              <a:t>categories: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Control and timing</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Processor communication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Device communication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Data buffering</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Error detection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During any period of time, the processor may communicate with one or more</a:t>
            </a:r>
          </a:p>
          <a:p>
            <a:r>
              <a:rPr kumimoji="1" lang="en-US" sz="1200" kern="1200" baseline="0" dirty="0" smtClean="0">
                <a:solidFill>
                  <a:schemeClr val="tx1"/>
                </a:solidFill>
                <a:latin typeface="Times New Roman" pitchFamily="-110" charset="0"/>
                <a:ea typeface="+mn-ea"/>
                <a:cs typeface="+mn-cs"/>
              </a:rPr>
              <a:t>external devices in unpredictable patterns, depending on the program’s need for I/O.</a:t>
            </a:r>
          </a:p>
          <a:p>
            <a:r>
              <a:rPr kumimoji="1" lang="en-US" sz="1200" kern="1200" baseline="0" dirty="0" smtClean="0">
                <a:solidFill>
                  <a:schemeClr val="tx1"/>
                </a:solidFill>
                <a:latin typeface="Times New Roman" pitchFamily="-110" charset="0"/>
                <a:ea typeface="+mn-ea"/>
                <a:cs typeface="+mn-cs"/>
              </a:rPr>
              <a:t>The internal resources, such as main memory and the system bus, must be shared</a:t>
            </a:r>
          </a:p>
          <a:p>
            <a:r>
              <a:rPr kumimoji="1" lang="en-US" sz="1200" kern="1200" baseline="0" dirty="0" smtClean="0">
                <a:solidFill>
                  <a:schemeClr val="tx1"/>
                </a:solidFill>
                <a:latin typeface="Times New Roman" pitchFamily="-110" charset="0"/>
                <a:ea typeface="+mn-ea"/>
                <a:cs typeface="+mn-cs"/>
              </a:rPr>
              <a:t>among a number of activities, including data I/O. Thus, the I/O function includes a</a:t>
            </a:r>
          </a:p>
          <a:p>
            <a:r>
              <a:rPr kumimoji="1" lang="en-US" sz="1200" b="1" kern="1200" baseline="0" dirty="0" smtClean="0">
                <a:solidFill>
                  <a:schemeClr val="tx1"/>
                </a:solidFill>
                <a:latin typeface="Times New Roman" pitchFamily="-110" charset="0"/>
                <a:ea typeface="+mn-ea"/>
                <a:cs typeface="+mn-cs"/>
              </a:rPr>
              <a:t>control and timing requirement</a:t>
            </a:r>
            <a:r>
              <a:rPr kumimoji="1" lang="en-US" sz="1200" b="0" kern="1200" baseline="0" dirty="0" smtClean="0">
                <a:solidFill>
                  <a:schemeClr val="tx1"/>
                </a:solidFill>
                <a:latin typeface="Times New Roman" pitchFamily="-110" charset="0"/>
                <a:ea typeface="+mn-ea"/>
                <a:cs typeface="+mn-cs"/>
              </a:rPr>
              <a:t>, to coordinate the flow of traffic between internal</a:t>
            </a:r>
          </a:p>
          <a:p>
            <a:r>
              <a:rPr kumimoji="1" lang="en-US" sz="1200" kern="1200" baseline="0" dirty="0" smtClean="0">
                <a:solidFill>
                  <a:schemeClr val="tx1"/>
                </a:solidFill>
                <a:latin typeface="Times New Roman" pitchFamily="-110" charset="0"/>
                <a:ea typeface="+mn-ea"/>
                <a:cs typeface="+mn-cs"/>
              </a:rPr>
              <a:t>resources and external devices. For example, the control of the transfer of data from</a:t>
            </a:r>
          </a:p>
          <a:p>
            <a:r>
              <a:rPr kumimoji="1" lang="en-US" sz="1200" kern="1200" baseline="0" dirty="0" smtClean="0">
                <a:solidFill>
                  <a:schemeClr val="tx1"/>
                </a:solidFill>
                <a:latin typeface="Times New Roman" pitchFamily="-110" charset="0"/>
                <a:ea typeface="+mn-ea"/>
                <a:cs typeface="+mn-cs"/>
              </a:rPr>
              <a:t>an external device to the processor might involve the following sequence of steps:</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The processor interrogates the I/O module to check the status of the attached</a:t>
            </a:r>
          </a:p>
          <a:p>
            <a:r>
              <a:rPr kumimoji="1" lang="en-US" sz="1200" b="0" kern="1200" baseline="0" dirty="0" smtClean="0">
                <a:solidFill>
                  <a:schemeClr val="tx1"/>
                </a:solidFill>
                <a:latin typeface="Times New Roman" pitchFamily="-110" charset="0"/>
                <a:ea typeface="+mn-ea"/>
                <a:cs typeface="+mn-cs"/>
              </a:rPr>
              <a:t>device.</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The I/O module returns the device status.</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If the device is operational and ready to transmit, the processor requests the</a:t>
            </a:r>
          </a:p>
          <a:p>
            <a:r>
              <a:rPr kumimoji="1" lang="en-US" sz="1200" kern="1200" baseline="0" dirty="0" smtClean="0">
                <a:solidFill>
                  <a:schemeClr val="tx1"/>
                </a:solidFill>
                <a:latin typeface="Times New Roman" pitchFamily="-110" charset="0"/>
                <a:ea typeface="+mn-ea"/>
                <a:cs typeface="+mn-cs"/>
              </a:rPr>
              <a:t>transfer of data, by means of a command to the I/O module.</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The I/O module obtains a unit of data (e.g., 8 or 16 bits) from the external device.</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5. The data are transferred from the I/O module to the processor.</a:t>
            </a:r>
          </a:p>
          <a:p>
            <a:endParaRPr kumimoji="1" lang="en-US" sz="1200" b="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If the system employs a bus, then each of the interactions between the processor</a:t>
            </a:r>
          </a:p>
          <a:p>
            <a:r>
              <a:rPr kumimoji="1" lang="en-US" sz="1200" kern="1200" baseline="0" dirty="0" smtClean="0">
                <a:solidFill>
                  <a:schemeClr val="tx1"/>
                </a:solidFill>
                <a:latin typeface="Times New Roman" pitchFamily="-110" charset="0"/>
                <a:ea typeface="+mn-ea"/>
                <a:cs typeface="+mn-cs"/>
              </a:rPr>
              <a:t>and the I/O module involves one or more bus arbitrations.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preceding simplified scenario also illustrates that the I/O module must</a:t>
            </a:r>
          </a:p>
          <a:p>
            <a:r>
              <a:rPr kumimoji="1" lang="en-US" sz="1200" kern="1200" baseline="0" dirty="0" smtClean="0">
                <a:solidFill>
                  <a:schemeClr val="tx1"/>
                </a:solidFill>
                <a:latin typeface="Times New Roman" pitchFamily="-110" charset="0"/>
                <a:ea typeface="+mn-ea"/>
                <a:cs typeface="+mn-cs"/>
              </a:rPr>
              <a:t>communicate with the processor and with the external device. </a:t>
            </a:r>
            <a:r>
              <a:rPr kumimoji="1" lang="en-US" sz="1200" b="1" kern="1200" baseline="0" dirty="0" smtClean="0">
                <a:solidFill>
                  <a:schemeClr val="tx1"/>
                </a:solidFill>
                <a:latin typeface="Times New Roman" pitchFamily="-110" charset="0"/>
                <a:ea typeface="+mn-ea"/>
                <a:cs typeface="+mn-cs"/>
              </a:rPr>
              <a:t>Processor communication</a:t>
            </a:r>
          </a:p>
          <a:p>
            <a:r>
              <a:rPr kumimoji="1" lang="en-US" sz="1200" kern="1200" baseline="0" dirty="0" smtClean="0">
                <a:solidFill>
                  <a:schemeClr val="tx1"/>
                </a:solidFill>
                <a:latin typeface="Times New Roman" pitchFamily="-110" charset="0"/>
                <a:ea typeface="+mn-ea"/>
                <a:cs typeface="+mn-cs"/>
              </a:rPr>
              <a:t>involves the following:</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Command decoding: </a:t>
            </a:r>
            <a:r>
              <a:rPr kumimoji="1" lang="en-US" sz="1200" b="0" kern="1200" baseline="0" dirty="0" smtClean="0">
                <a:solidFill>
                  <a:schemeClr val="tx1"/>
                </a:solidFill>
                <a:latin typeface="Times New Roman" pitchFamily="-110" charset="0"/>
                <a:ea typeface="+mn-ea"/>
                <a:cs typeface="+mn-cs"/>
              </a:rPr>
              <a:t>The I/O module accepts commands from the processor,</a:t>
            </a:r>
          </a:p>
          <a:p>
            <a:r>
              <a:rPr kumimoji="1" lang="en-US" sz="1200" kern="1200" baseline="0" dirty="0" smtClean="0">
                <a:solidFill>
                  <a:schemeClr val="tx1"/>
                </a:solidFill>
                <a:latin typeface="Times New Roman" pitchFamily="-110" charset="0"/>
                <a:ea typeface="+mn-ea"/>
                <a:cs typeface="+mn-cs"/>
              </a:rPr>
              <a:t>typically sent as signals on the control bus. For example, an I/O module for a</a:t>
            </a:r>
          </a:p>
          <a:p>
            <a:r>
              <a:rPr kumimoji="1" lang="en-US" sz="1200" kern="1200" baseline="0" dirty="0" smtClean="0">
                <a:solidFill>
                  <a:schemeClr val="tx1"/>
                </a:solidFill>
                <a:latin typeface="Times New Roman" pitchFamily="-110" charset="0"/>
                <a:ea typeface="+mn-ea"/>
                <a:cs typeface="+mn-cs"/>
              </a:rPr>
              <a:t>disk drive might accept the following commands: READ SECTOR, WRITE</a:t>
            </a:r>
          </a:p>
          <a:p>
            <a:r>
              <a:rPr kumimoji="1" lang="en-US" sz="1200" kern="1200" baseline="0" dirty="0" smtClean="0">
                <a:solidFill>
                  <a:schemeClr val="tx1"/>
                </a:solidFill>
                <a:latin typeface="Times New Roman" pitchFamily="-110" charset="0"/>
                <a:ea typeface="+mn-ea"/>
                <a:cs typeface="+mn-cs"/>
              </a:rPr>
              <a:t>SECTOR, SEEK track number, and SCAN record ID. The latter two commands</a:t>
            </a:r>
          </a:p>
          <a:p>
            <a:r>
              <a:rPr kumimoji="1" lang="en-US" sz="1200" kern="1200" baseline="0" dirty="0" smtClean="0">
                <a:solidFill>
                  <a:schemeClr val="tx1"/>
                </a:solidFill>
                <a:latin typeface="Times New Roman" pitchFamily="-110" charset="0"/>
                <a:ea typeface="+mn-ea"/>
                <a:cs typeface="+mn-cs"/>
              </a:rPr>
              <a:t>each include a parameter that is sent on the data bus.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a:t>
            </a:r>
            <a:r>
              <a:rPr kumimoji="1" lang="en-US" sz="1200" b="0" kern="1200" baseline="0" dirty="0" smtClean="0">
                <a:solidFill>
                  <a:schemeClr val="tx1"/>
                </a:solidFill>
                <a:latin typeface="Times New Roman" pitchFamily="-110" charset="0"/>
                <a:ea typeface="+mn-ea"/>
                <a:cs typeface="+mn-cs"/>
              </a:rPr>
              <a:t>Data are exchanged between the processor and the I/O module over the</a:t>
            </a:r>
          </a:p>
          <a:p>
            <a:r>
              <a:rPr kumimoji="1" lang="en-US" sz="1200" b="0" kern="1200" baseline="0" dirty="0" smtClean="0">
                <a:solidFill>
                  <a:schemeClr val="tx1"/>
                </a:solidFill>
                <a:latin typeface="Times New Roman" pitchFamily="-110" charset="0"/>
                <a:ea typeface="+mn-ea"/>
                <a:cs typeface="+mn-cs"/>
              </a:rPr>
              <a:t>data bus.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Status reporting: </a:t>
            </a:r>
            <a:r>
              <a:rPr kumimoji="1" lang="en-US" sz="1200" b="0" kern="1200" baseline="0" dirty="0" smtClean="0">
                <a:solidFill>
                  <a:schemeClr val="tx1"/>
                </a:solidFill>
                <a:latin typeface="Times New Roman" pitchFamily="-110" charset="0"/>
                <a:ea typeface="+mn-ea"/>
                <a:cs typeface="+mn-cs"/>
              </a:rPr>
              <a:t>Because peripherals are so slow, it is important to know the</a:t>
            </a:r>
          </a:p>
          <a:p>
            <a:r>
              <a:rPr kumimoji="1" lang="en-US" sz="1200" kern="1200" baseline="0" dirty="0" smtClean="0">
                <a:solidFill>
                  <a:schemeClr val="tx1"/>
                </a:solidFill>
                <a:latin typeface="Times New Roman" pitchFamily="-110" charset="0"/>
                <a:ea typeface="+mn-ea"/>
                <a:cs typeface="+mn-cs"/>
              </a:rPr>
              <a:t>status of the I/O module. For example, if an I/O module is asked to send data</a:t>
            </a:r>
          </a:p>
          <a:p>
            <a:r>
              <a:rPr kumimoji="1" lang="en-US" sz="1200" kern="1200" baseline="0" dirty="0" smtClean="0">
                <a:solidFill>
                  <a:schemeClr val="tx1"/>
                </a:solidFill>
                <a:latin typeface="Times New Roman" pitchFamily="-110" charset="0"/>
                <a:ea typeface="+mn-ea"/>
                <a:cs typeface="+mn-cs"/>
              </a:rPr>
              <a:t>to the processor (read), it may not be ready to do so because it is still working</a:t>
            </a:r>
          </a:p>
          <a:p>
            <a:r>
              <a:rPr kumimoji="1" lang="en-US" sz="1200" kern="1200" baseline="0" dirty="0" smtClean="0">
                <a:solidFill>
                  <a:schemeClr val="tx1"/>
                </a:solidFill>
                <a:latin typeface="Times New Roman" pitchFamily="-110" charset="0"/>
                <a:ea typeface="+mn-ea"/>
                <a:cs typeface="+mn-cs"/>
              </a:rPr>
              <a:t>on the previous I/O command. This fact can be reported with a status signal.</a:t>
            </a:r>
          </a:p>
          <a:p>
            <a:r>
              <a:rPr kumimoji="1" lang="en-US" sz="1200" kern="1200" baseline="0" dirty="0" smtClean="0">
                <a:solidFill>
                  <a:schemeClr val="tx1"/>
                </a:solidFill>
                <a:latin typeface="Times New Roman" pitchFamily="-110" charset="0"/>
                <a:ea typeface="+mn-ea"/>
                <a:cs typeface="+mn-cs"/>
              </a:rPr>
              <a:t>Common status signals are BUSY and READY. There may also be signals to</a:t>
            </a:r>
          </a:p>
          <a:p>
            <a:r>
              <a:rPr kumimoji="1" lang="en-US" sz="1200" kern="1200" baseline="0" dirty="0" smtClean="0">
                <a:solidFill>
                  <a:schemeClr val="tx1"/>
                </a:solidFill>
                <a:latin typeface="Times New Roman" pitchFamily="-110" charset="0"/>
                <a:ea typeface="+mn-ea"/>
                <a:cs typeface="+mn-cs"/>
              </a:rPr>
              <a:t>report various error conditions.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Address recognition: </a:t>
            </a:r>
            <a:r>
              <a:rPr kumimoji="1" lang="en-US" sz="1200" b="0" kern="1200" baseline="0" dirty="0" smtClean="0">
                <a:solidFill>
                  <a:schemeClr val="tx1"/>
                </a:solidFill>
                <a:latin typeface="Times New Roman" pitchFamily="-110" charset="0"/>
                <a:ea typeface="+mn-ea"/>
                <a:cs typeface="+mn-cs"/>
              </a:rPr>
              <a:t>Just as each word of memory has an address, so does</a:t>
            </a:r>
          </a:p>
          <a:p>
            <a:r>
              <a:rPr kumimoji="1" lang="en-US" sz="1200" kern="1200" baseline="0" dirty="0" smtClean="0">
                <a:solidFill>
                  <a:schemeClr val="tx1"/>
                </a:solidFill>
                <a:latin typeface="Times New Roman" pitchFamily="-110" charset="0"/>
                <a:ea typeface="+mn-ea"/>
                <a:cs typeface="+mn-cs"/>
              </a:rPr>
              <a:t>each I/O device. Thus, an I/O module must recognize one unique address for</a:t>
            </a:r>
          </a:p>
          <a:p>
            <a:r>
              <a:rPr kumimoji="1" lang="en-US" sz="1200" kern="1200" baseline="0" dirty="0" smtClean="0">
                <a:solidFill>
                  <a:schemeClr val="tx1"/>
                </a:solidFill>
                <a:latin typeface="Times New Roman" pitchFamily="-110" charset="0"/>
                <a:ea typeface="+mn-ea"/>
                <a:cs typeface="+mn-cs"/>
              </a:rPr>
              <a:t>each peripheral it controls.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On the other side, the I/O module must be able to perform </a:t>
            </a:r>
            <a:r>
              <a:rPr kumimoji="1" lang="en-US" sz="1200" b="1" kern="1200" baseline="0" dirty="0" smtClean="0">
                <a:solidFill>
                  <a:schemeClr val="tx1"/>
                </a:solidFill>
                <a:latin typeface="Times New Roman" pitchFamily="-110" charset="0"/>
                <a:ea typeface="+mn-ea"/>
                <a:cs typeface="+mn-cs"/>
              </a:rPr>
              <a:t>device communication.</a:t>
            </a:r>
          </a:p>
          <a:p>
            <a:r>
              <a:rPr kumimoji="1" lang="en-US" sz="1200" kern="1200" baseline="0" dirty="0" smtClean="0">
                <a:solidFill>
                  <a:schemeClr val="tx1"/>
                </a:solidFill>
                <a:latin typeface="Times New Roman" pitchFamily="-110" charset="0"/>
                <a:ea typeface="+mn-ea"/>
                <a:cs typeface="+mn-cs"/>
              </a:rPr>
              <a:t>This communication involves commands, status information, and data</a:t>
            </a:r>
          </a:p>
          <a:p>
            <a:r>
              <a:rPr kumimoji="1" lang="en-US" sz="1200" kern="1200" baseline="0" dirty="0" smtClean="0">
                <a:solidFill>
                  <a:schemeClr val="tx1"/>
                </a:solidFill>
                <a:latin typeface="Times New Roman" pitchFamily="-110" charset="0"/>
                <a:ea typeface="+mn-ea"/>
                <a:cs typeface="+mn-cs"/>
              </a:rPr>
              <a:t>(Figure 7.2).</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 essential task of an I/O module is </a:t>
            </a:r>
            <a:r>
              <a:rPr kumimoji="1" lang="en-US" sz="1200" b="1" kern="1200" baseline="0" dirty="0" smtClean="0">
                <a:solidFill>
                  <a:schemeClr val="tx1"/>
                </a:solidFill>
                <a:latin typeface="Times New Roman" pitchFamily="-110" charset="0"/>
                <a:ea typeface="+mn-ea"/>
                <a:cs typeface="+mn-cs"/>
              </a:rPr>
              <a:t>data buffering. </a:t>
            </a:r>
            <a:r>
              <a:rPr kumimoji="1" lang="en-US" sz="1200" b="0" kern="1200" baseline="0" dirty="0" smtClean="0">
                <a:solidFill>
                  <a:schemeClr val="tx1"/>
                </a:solidFill>
                <a:latin typeface="Times New Roman" pitchFamily="-110" charset="0"/>
                <a:ea typeface="+mn-ea"/>
                <a:cs typeface="+mn-cs"/>
              </a:rPr>
              <a:t>The need for this function</a:t>
            </a:r>
          </a:p>
          <a:p>
            <a:r>
              <a:rPr kumimoji="1" lang="en-US" sz="1200" kern="1200" baseline="0" dirty="0" smtClean="0">
                <a:solidFill>
                  <a:schemeClr val="tx1"/>
                </a:solidFill>
                <a:latin typeface="Times New Roman" pitchFamily="-110" charset="0"/>
                <a:ea typeface="+mn-ea"/>
                <a:cs typeface="+mn-cs"/>
              </a:rPr>
              <a:t>is apparent from Figure 2.11. Whereas the transfer rate into and out of main</a:t>
            </a:r>
          </a:p>
          <a:p>
            <a:r>
              <a:rPr kumimoji="1" lang="en-US" sz="1200" kern="1200" baseline="0" dirty="0" smtClean="0">
                <a:solidFill>
                  <a:schemeClr val="tx1"/>
                </a:solidFill>
                <a:latin typeface="Times New Roman" pitchFamily="-110" charset="0"/>
                <a:ea typeface="+mn-ea"/>
                <a:cs typeface="+mn-cs"/>
              </a:rPr>
              <a:t>memory or the processor is quite high, the rate is orders of magnitude lower for</a:t>
            </a:r>
          </a:p>
          <a:p>
            <a:r>
              <a:rPr kumimoji="1" lang="en-US" sz="1200" kern="1200" baseline="0" dirty="0" smtClean="0">
                <a:solidFill>
                  <a:schemeClr val="tx1"/>
                </a:solidFill>
                <a:latin typeface="Times New Roman" pitchFamily="-110" charset="0"/>
                <a:ea typeface="+mn-ea"/>
                <a:cs typeface="+mn-cs"/>
              </a:rPr>
              <a:t>many peripheral devices and covers a wide range. Data coming from main memory</a:t>
            </a:r>
          </a:p>
          <a:p>
            <a:r>
              <a:rPr kumimoji="1" lang="en-US" sz="1200" kern="1200" baseline="0" dirty="0" smtClean="0">
                <a:solidFill>
                  <a:schemeClr val="tx1"/>
                </a:solidFill>
                <a:latin typeface="Times New Roman" pitchFamily="-110" charset="0"/>
                <a:ea typeface="+mn-ea"/>
                <a:cs typeface="+mn-cs"/>
              </a:rPr>
              <a:t>are sent to an I/O module in a rapid burst. The data are buffered in the I/O module</a:t>
            </a:r>
          </a:p>
          <a:p>
            <a:r>
              <a:rPr kumimoji="1" lang="en-US" sz="1200" kern="1200" baseline="0" dirty="0" smtClean="0">
                <a:solidFill>
                  <a:schemeClr val="tx1"/>
                </a:solidFill>
                <a:latin typeface="Times New Roman" pitchFamily="-110" charset="0"/>
                <a:ea typeface="+mn-ea"/>
                <a:cs typeface="+mn-cs"/>
              </a:rPr>
              <a:t>and then sent to the peripheral device at its data rate. In the opposite direction, data</a:t>
            </a:r>
          </a:p>
          <a:p>
            <a:r>
              <a:rPr kumimoji="1" lang="en-US" sz="1200" kern="1200" baseline="0" dirty="0" smtClean="0">
                <a:solidFill>
                  <a:schemeClr val="tx1"/>
                </a:solidFill>
                <a:latin typeface="Times New Roman" pitchFamily="-110" charset="0"/>
                <a:ea typeface="+mn-ea"/>
                <a:cs typeface="+mn-cs"/>
              </a:rPr>
              <a:t>are buffered so as not to tie up the memory in a slow transfer operation. Thus, the</a:t>
            </a:r>
          </a:p>
          <a:p>
            <a:r>
              <a:rPr kumimoji="1" lang="en-US" sz="1200" kern="1200" baseline="0" dirty="0" smtClean="0">
                <a:solidFill>
                  <a:schemeClr val="tx1"/>
                </a:solidFill>
                <a:latin typeface="Times New Roman" pitchFamily="-110" charset="0"/>
                <a:ea typeface="+mn-ea"/>
                <a:cs typeface="+mn-cs"/>
              </a:rPr>
              <a:t>I/O module must be able to operate at both device and memory speeds. Similarly, if</a:t>
            </a:r>
          </a:p>
          <a:p>
            <a:r>
              <a:rPr kumimoji="1" lang="en-US" sz="1200" kern="1200" baseline="0" dirty="0" smtClean="0">
                <a:solidFill>
                  <a:schemeClr val="tx1"/>
                </a:solidFill>
                <a:latin typeface="Times New Roman" pitchFamily="-110" charset="0"/>
                <a:ea typeface="+mn-ea"/>
                <a:cs typeface="+mn-cs"/>
              </a:rPr>
              <a:t>the I/O device operates at a rate higher than the memory access rate, then the I/O</a:t>
            </a:r>
          </a:p>
          <a:p>
            <a:r>
              <a:rPr kumimoji="1" lang="en-US" sz="1200" kern="1200" baseline="0" dirty="0" smtClean="0">
                <a:solidFill>
                  <a:schemeClr val="tx1"/>
                </a:solidFill>
                <a:latin typeface="Times New Roman" pitchFamily="-110" charset="0"/>
                <a:ea typeface="+mn-ea"/>
                <a:cs typeface="+mn-cs"/>
              </a:rPr>
              <a:t>module performs the needed buffering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Finally, an I/O module is often responsible for </a:t>
            </a:r>
            <a:r>
              <a:rPr kumimoji="1" lang="en-US" sz="1200" b="1" kern="1200" baseline="0" dirty="0" smtClean="0">
                <a:solidFill>
                  <a:schemeClr val="tx1"/>
                </a:solidFill>
                <a:latin typeface="Times New Roman" pitchFamily="-110" charset="0"/>
                <a:ea typeface="+mn-ea"/>
                <a:cs typeface="+mn-cs"/>
              </a:rPr>
              <a:t>error detection </a:t>
            </a:r>
            <a:r>
              <a:rPr kumimoji="1" lang="en-US" sz="1200" b="0" kern="1200" baseline="0" dirty="0" smtClean="0">
                <a:solidFill>
                  <a:schemeClr val="tx1"/>
                </a:solidFill>
                <a:latin typeface="Times New Roman" pitchFamily="-110" charset="0"/>
                <a:ea typeface="+mn-ea"/>
                <a:cs typeface="+mn-cs"/>
              </a:rPr>
              <a:t>and for subsequently</a:t>
            </a:r>
          </a:p>
          <a:p>
            <a:r>
              <a:rPr kumimoji="1" lang="en-US" sz="1200" kern="1200" baseline="0" dirty="0" smtClean="0">
                <a:solidFill>
                  <a:schemeClr val="tx1"/>
                </a:solidFill>
                <a:latin typeface="Times New Roman" pitchFamily="-110" charset="0"/>
                <a:ea typeface="+mn-ea"/>
                <a:cs typeface="+mn-cs"/>
              </a:rPr>
              <a:t>reporting errors to the processor. One class of errors includes mechanical</a:t>
            </a:r>
          </a:p>
          <a:p>
            <a:r>
              <a:rPr kumimoji="1" lang="en-US" sz="1200" kern="1200" baseline="0" dirty="0" smtClean="0">
                <a:solidFill>
                  <a:schemeClr val="tx1"/>
                </a:solidFill>
                <a:latin typeface="Times New Roman" pitchFamily="-110" charset="0"/>
                <a:ea typeface="+mn-ea"/>
                <a:cs typeface="+mn-cs"/>
              </a:rPr>
              <a:t>and electrical malfunctions reported by the device (e.g., paper jam, bad disk track).</a:t>
            </a:r>
          </a:p>
          <a:p>
            <a:r>
              <a:rPr kumimoji="1" lang="en-US" sz="1200" kern="1200" baseline="0" dirty="0" smtClean="0">
                <a:solidFill>
                  <a:schemeClr val="tx1"/>
                </a:solidFill>
                <a:latin typeface="Times New Roman" pitchFamily="-110" charset="0"/>
                <a:ea typeface="+mn-ea"/>
                <a:cs typeface="+mn-cs"/>
              </a:rPr>
              <a:t>Another class consists of unintentional changes to the bit pattern as it is transmitted</a:t>
            </a:r>
          </a:p>
          <a:p>
            <a:r>
              <a:rPr kumimoji="1" lang="en-US" sz="1200" kern="1200" baseline="0" dirty="0" smtClean="0">
                <a:solidFill>
                  <a:schemeClr val="tx1"/>
                </a:solidFill>
                <a:latin typeface="Times New Roman" pitchFamily="-110" charset="0"/>
                <a:ea typeface="+mn-ea"/>
                <a:cs typeface="+mn-cs"/>
              </a:rPr>
              <a:t>from device to I/O module. Some form of error-detecting code is often used</a:t>
            </a:r>
          </a:p>
          <a:p>
            <a:r>
              <a:rPr kumimoji="1" lang="en-US" sz="1200" kern="1200" baseline="0" dirty="0" smtClean="0">
                <a:solidFill>
                  <a:schemeClr val="tx1"/>
                </a:solidFill>
                <a:latin typeface="Times New Roman" pitchFamily="-110" charset="0"/>
                <a:ea typeface="+mn-ea"/>
                <a:cs typeface="+mn-cs"/>
              </a:rPr>
              <a:t>to detect transmission errors. A simple example is the use of a parity bit on each</a:t>
            </a:r>
          </a:p>
          <a:p>
            <a:r>
              <a:rPr kumimoji="1" lang="en-US" sz="1200" kern="1200" baseline="0" dirty="0" smtClean="0">
                <a:solidFill>
                  <a:schemeClr val="tx1"/>
                </a:solidFill>
                <a:latin typeface="Times New Roman" pitchFamily="-110" charset="0"/>
                <a:ea typeface="+mn-ea"/>
                <a:cs typeface="+mn-cs"/>
              </a:rPr>
              <a:t>character of data. For example, the IRA character code occupies 7 bits of a byte.</a:t>
            </a:r>
          </a:p>
          <a:p>
            <a:r>
              <a:rPr kumimoji="1" lang="en-US" sz="1200" kern="1200" baseline="0" dirty="0" smtClean="0">
                <a:solidFill>
                  <a:schemeClr val="tx1"/>
                </a:solidFill>
                <a:latin typeface="Times New Roman" pitchFamily="-110" charset="0"/>
                <a:ea typeface="+mn-ea"/>
                <a:cs typeface="+mn-cs"/>
              </a:rPr>
              <a:t>The eighth bit is set so that the total number of 1s in the byte is even (even parity)</a:t>
            </a:r>
          </a:p>
          <a:p>
            <a:r>
              <a:rPr kumimoji="1" lang="en-US" sz="1200" kern="1200" baseline="0" dirty="0" smtClean="0">
                <a:solidFill>
                  <a:schemeClr val="tx1"/>
                </a:solidFill>
                <a:latin typeface="Times New Roman" pitchFamily="-110" charset="0"/>
                <a:ea typeface="+mn-ea"/>
                <a:cs typeface="+mn-cs"/>
              </a:rPr>
              <a:t>or odd (odd parity). When a byte is received, the I/O module checks the parity to</a:t>
            </a:r>
          </a:p>
          <a:p>
            <a:r>
              <a:rPr kumimoji="1" lang="en-US" sz="1200" kern="1200" baseline="0" dirty="0" smtClean="0">
                <a:solidFill>
                  <a:schemeClr val="tx1"/>
                </a:solidFill>
                <a:latin typeface="Times New Roman" pitchFamily="-110" charset="0"/>
                <a:ea typeface="+mn-ea"/>
                <a:cs typeface="+mn-cs"/>
              </a:rPr>
              <a:t>determine whether an error has occurred.</a:t>
            </a:r>
            <a:endParaRPr lang="en-GB" b="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kumimoji="1" lang="vi-VN" sz="1200" kern="1200" baseline="0" dirty="0" smtClean="0">
                <a:solidFill>
                  <a:schemeClr val="tx1"/>
                </a:solidFill>
                <a:latin typeface="Times New Roman" pitchFamily="-110" charset="0"/>
                <a:ea typeface="+mn-ea"/>
                <a:cs typeface="+mn-cs"/>
              </a:rPr>
              <a:t>Các mô-đun I / O khác nhau đáng kể về độ phức tạp và số lượng thiết bị bên ngoài</a:t>
            </a:r>
          </a:p>
          <a:p>
            <a:r>
              <a:rPr kumimoji="1" lang="vi-VN" sz="1200" kern="1200" baseline="0" dirty="0" smtClean="0">
                <a:solidFill>
                  <a:schemeClr val="tx1"/>
                </a:solidFill>
                <a:latin typeface="Times New Roman" pitchFamily="-110" charset="0"/>
                <a:ea typeface="+mn-ea"/>
                <a:cs typeface="+mn-cs"/>
              </a:rPr>
              <a:t>mà họ kiểm soát. Chúng tôi sẽ chỉ cố gắng mô tả rất chung chung ở đây. (Một cụ thể</a:t>
            </a:r>
          </a:p>
          <a:p>
            <a:r>
              <a:rPr kumimoji="1" lang="vi-VN" sz="1200" kern="1200" baseline="0" dirty="0" smtClean="0">
                <a:solidFill>
                  <a:schemeClr val="tx1"/>
                </a:solidFill>
                <a:latin typeface="Times New Roman" pitchFamily="-110" charset="0"/>
                <a:ea typeface="+mn-ea"/>
                <a:cs typeface="+mn-cs"/>
              </a:rPr>
              <a:t>thiết bị, Intel 82C55A, được mô tả trong Phần 7.4.) Hình 7.3 cung cấp một cách tổng quát</a:t>
            </a:r>
          </a:p>
          <a:p>
            <a:r>
              <a:rPr kumimoji="1" lang="vi-VN" sz="1200" kern="1200" baseline="0" dirty="0" smtClean="0">
                <a:solidFill>
                  <a:schemeClr val="tx1"/>
                </a:solidFill>
                <a:latin typeface="Times New Roman" pitchFamily="-110" charset="0"/>
                <a:ea typeface="+mn-ea"/>
                <a:cs typeface="+mn-cs"/>
              </a:rPr>
              <a:t>sơ đồ khối của một mô-đun I / O. Mô-đun kết nối với phần còn lại của máy tính</a:t>
            </a:r>
          </a:p>
          <a:p>
            <a:r>
              <a:rPr kumimoji="1" lang="vi-VN" sz="1200" kern="1200" baseline="0" dirty="0" smtClean="0">
                <a:solidFill>
                  <a:schemeClr val="tx1"/>
                </a:solidFill>
                <a:latin typeface="Times New Roman" pitchFamily="-110" charset="0"/>
                <a:ea typeface="+mn-ea"/>
                <a:cs typeface="+mn-cs"/>
              </a:rPr>
              <a:t>thông qua một tập hợp các đường tín hiệu (ví dụ: các đường xe buýt hệ thống). Dữ liệu được chuyển đến và từ</a:t>
            </a:r>
          </a:p>
          <a:p>
            <a:r>
              <a:rPr kumimoji="1" lang="vi-VN" sz="1200" kern="1200" baseline="0" dirty="0" smtClean="0">
                <a:solidFill>
                  <a:schemeClr val="tx1"/>
                </a:solidFill>
                <a:latin typeface="Times New Roman" pitchFamily="-110" charset="0"/>
                <a:ea typeface="+mn-ea"/>
                <a:cs typeface="+mn-cs"/>
              </a:rPr>
              <a:t>mô-đun được đệm trong một hoặc nhiều thanh ghi dữ liệu. Cũng có thể có một hoặc nhiều</a:t>
            </a:r>
          </a:p>
          <a:p>
            <a:r>
              <a:rPr kumimoji="1" lang="vi-VN" sz="1200" kern="1200" baseline="0" dirty="0" smtClean="0">
                <a:solidFill>
                  <a:schemeClr val="tx1"/>
                </a:solidFill>
                <a:latin typeface="Times New Roman" pitchFamily="-110" charset="0"/>
                <a:ea typeface="+mn-ea"/>
                <a:cs typeface="+mn-cs"/>
              </a:rPr>
              <a:t>sổ đăng ký trạng thái cung cấp thông tin trạng thái hiện tại. Một đăng ký trạng thái cũng có thể</a:t>
            </a:r>
          </a:p>
          <a:p>
            <a:r>
              <a:rPr kumimoji="1" lang="vi-VN" sz="1200" kern="1200" baseline="0" dirty="0" smtClean="0">
                <a:solidFill>
                  <a:schemeClr val="tx1"/>
                </a:solidFill>
                <a:latin typeface="Times New Roman" pitchFamily="-110" charset="0"/>
                <a:ea typeface="+mn-ea"/>
                <a:cs typeface="+mn-cs"/>
              </a:rPr>
              <a:t>hoạt động như một thanh ghi điều khiển, để chấp nhận thông tin điều khiển chi tiết từ bộ xử lý.</a:t>
            </a:r>
          </a:p>
          <a:p>
            <a:r>
              <a:rPr kumimoji="1" lang="vi-VN" sz="1200" kern="1200" baseline="0" dirty="0" smtClean="0">
                <a:solidFill>
                  <a:schemeClr val="tx1"/>
                </a:solidFill>
                <a:latin typeface="Times New Roman" pitchFamily="-110" charset="0"/>
                <a:ea typeface="+mn-ea"/>
                <a:cs typeface="+mn-cs"/>
              </a:rPr>
              <a:t>Logic trong mô-đun tương tác với bộ xử lý thông qua một bộ điều khiển</a:t>
            </a:r>
          </a:p>
          <a:p>
            <a:r>
              <a:rPr kumimoji="1" lang="vi-VN" sz="1200" kern="1200" baseline="0" dirty="0" smtClean="0">
                <a:solidFill>
                  <a:schemeClr val="tx1"/>
                </a:solidFill>
                <a:latin typeface="Times New Roman" pitchFamily="-110" charset="0"/>
                <a:ea typeface="+mn-ea"/>
                <a:cs typeface="+mn-cs"/>
              </a:rPr>
              <a:t>các dòng. Bộ xử lý sử dụng các dòng điều khiển để đưa ra các lệnh tới mô-đun I / O.</a:t>
            </a:r>
          </a:p>
          <a:p>
            <a:r>
              <a:rPr kumimoji="1" lang="vi-VN" sz="1200" kern="1200" baseline="0" dirty="0" smtClean="0">
                <a:solidFill>
                  <a:schemeClr val="tx1"/>
                </a:solidFill>
                <a:latin typeface="Times New Roman" pitchFamily="-110" charset="0"/>
                <a:ea typeface="+mn-ea"/>
                <a:cs typeface="+mn-cs"/>
              </a:rPr>
              <a:t>Một số dòng điều khiển có thể được sử dụng bởi mô-đun I / O (ví dụ: để phân xử và</a:t>
            </a:r>
          </a:p>
          <a:p>
            <a:r>
              <a:rPr kumimoji="1" lang="vi-VN" sz="1200" kern="1200" baseline="0" dirty="0" smtClean="0">
                <a:solidFill>
                  <a:schemeClr val="tx1"/>
                </a:solidFill>
                <a:latin typeface="Times New Roman" pitchFamily="-110" charset="0"/>
                <a:ea typeface="+mn-ea"/>
                <a:cs typeface="+mn-cs"/>
              </a:rPr>
              <a:t>tín hiệu trạng thái). Mô-đun cũng phải có khả năng nhận ra và tạo địa chỉ</a:t>
            </a:r>
          </a:p>
          <a:p>
            <a:r>
              <a:rPr kumimoji="1" lang="vi-VN" sz="1200" kern="1200" baseline="0" dirty="0" smtClean="0">
                <a:solidFill>
                  <a:schemeClr val="tx1"/>
                </a:solidFill>
                <a:latin typeface="Times New Roman" pitchFamily="-110" charset="0"/>
                <a:ea typeface="+mn-ea"/>
                <a:cs typeface="+mn-cs"/>
              </a:rPr>
              <a:t>liên kết với các thiết bị nó kiểm soát. Mỗi mô-đun I / O có một địa chỉ duy nhất hoặc nếu</a:t>
            </a:r>
          </a:p>
          <a:p>
            <a:r>
              <a:rPr kumimoji="1" lang="vi-VN" sz="1200" kern="1200" baseline="0" dirty="0" smtClean="0">
                <a:solidFill>
                  <a:schemeClr val="tx1"/>
                </a:solidFill>
                <a:latin typeface="Times New Roman" pitchFamily="-110" charset="0"/>
                <a:ea typeface="+mn-ea"/>
                <a:cs typeface="+mn-cs"/>
              </a:rPr>
              <a:t>nó kiểm soát nhiều thiết bị bên ngoài, một tập hợp địa chỉ duy nhất. Cuối cùng, I / O</a:t>
            </a:r>
          </a:p>
          <a:p>
            <a:r>
              <a:rPr kumimoji="1" lang="vi-VN" sz="1200" kern="1200" baseline="0" dirty="0" smtClean="0">
                <a:solidFill>
                  <a:schemeClr val="tx1"/>
                </a:solidFill>
                <a:latin typeface="Times New Roman" pitchFamily="-110" charset="0"/>
                <a:ea typeface="+mn-ea"/>
                <a:cs typeface="+mn-cs"/>
              </a:rPr>
              <a:t>mô-đun chứa logic cụ thể cho giao diện với từng thiết bị mà nó điều khiển.</a:t>
            </a:r>
          </a:p>
          <a:p>
            <a:endParaRPr kumimoji="1" lang="vi-VN" sz="1200" kern="1200" baseline="0" dirty="0" smtClean="0">
              <a:solidFill>
                <a:schemeClr val="tx1"/>
              </a:solidFill>
              <a:latin typeface="Times New Roman" pitchFamily="-110" charset="0"/>
              <a:ea typeface="+mn-ea"/>
              <a:cs typeface="+mn-cs"/>
            </a:endParaRPr>
          </a:p>
          <a:p>
            <a:r>
              <a:rPr kumimoji="1" lang="vi-VN" sz="1200" kern="1200" baseline="0" dirty="0" smtClean="0">
                <a:solidFill>
                  <a:schemeClr val="tx1"/>
                </a:solidFill>
                <a:latin typeface="Times New Roman" pitchFamily="-110" charset="0"/>
                <a:ea typeface="+mn-ea"/>
                <a:cs typeface="+mn-cs"/>
              </a:rPr>
              <a:t>Mô-đun I / O có chức năng cho phép bộ xử lý xem nhiều loại thiết bị</a:t>
            </a:r>
          </a:p>
          <a:p>
            <a:r>
              <a:rPr kumimoji="1" lang="vi-VN" sz="1200" kern="1200" baseline="0" dirty="0" smtClean="0">
                <a:solidFill>
                  <a:schemeClr val="tx1"/>
                </a:solidFill>
                <a:latin typeface="Times New Roman" pitchFamily="-110" charset="0"/>
                <a:ea typeface="+mn-ea"/>
                <a:cs typeface="+mn-cs"/>
              </a:rPr>
              <a:t>một cách đơn giản. Có một loạt các khả năng có thể được cung cấp.</a:t>
            </a:r>
          </a:p>
          <a:p>
            <a:r>
              <a:rPr kumimoji="1" lang="vi-VN" sz="1200" kern="1200" baseline="0" dirty="0" smtClean="0">
                <a:solidFill>
                  <a:schemeClr val="tx1"/>
                </a:solidFill>
                <a:latin typeface="Times New Roman" pitchFamily="-110" charset="0"/>
                <a:ea typeface="+mn-ea"/>
                <a:cs typeface="+mn-cs"/>
              </a:rPr>
              <a:t>Mô-đun I / O có thể ẩn các chi tiết về thời gian, định dạng và cơ điện</a:t>
            </a:r>
          </a:p>
          <a:p>
            <a:r>
              <a:rPr kumimoji="1" lang="vi-VN" sz="1200" kern="1200" baseline="0" dirty="0" smtClean="0">
                <a:solidFill>
                  <a:schemeClr val="tx1"/>
                </a:solidFill>
                <a:latin typeface="Times New Roman" pitchFamily="-110" charset="0"/>
                <a:ea typeface="+mn-ea"/>
                <a:cs typeface="+mn-cs"/>
              </a:rPr>
              <a:t>của một thiết bị bên ngoài để bộ xử lý có thể hoạt động trong điều kiện đọc đơn giản và</a:t>
            </a:r>
          </a:p>
          <a:p>
            <a:r>
              <a:rPr kumimoji="1" lang="vi-VN" sz="1200" kern="1200" baseline="0" dirty="0" smtClean="0">
                <a:solidFill>
                  <a:schemeClr val="tx1"/>
                </a:solidFill>
                <a:latin typeface="Times New Roman" pitchFamily="-110" charset="0"/>
                <a:ea typeface="+mn-ea"/>
                <a:cs typeface="+mn-cs"/>
              </a:rPr>
              <a:t>viết lệnh và có thể mở và đóng các lệnh tệp. Ở dạng đơn giản nhất,</a:t>
            </a:r>
          </a:p>
          <a:p>
            <a:r>
              <a:rPr kumimoji="1" lang="vi-VN" sz="1200" kern="1200" baseline="0" dirty="0" smtClean="0">
                <a:solidFill>
                  <a:schemeClr val="tx1"/>
                </a:solidFill>
                <a:latin typeface="Times New Roman" pitchFamily="-110" charset="0"/>
                <a:ea typeface="+mn-ea"/>
                <a:cs typeface="+mn-cs"/>
              </a:rPr>
              <a:t>mô-đun I / O vẫn có thể để lại nhiều công việc điều khiển thiết bị (ví dụ: tua lại</a:t>
            </a:r>
          </a:p>
          <a:p>
            <a:r>
              <a:rPr kumimoji="1" lang="vi-VN" sz="1200" kern="1200" baseline="0" dirty="0" smtClean="0">
                <a:solidFill>
                  <a:schemeClr val="tx1"/>
                </a:solidFill>
                <a:latin typeface="Times New Roman" pitchFamily="-110" charset="0"/>
                <a:ea typeface="+mn-ea"/>
                <a:cs typeface="+mn-cs"/>
              </a:rPr>
              <a:t>băng) hiển thị cho bộ xử lý.</a:t>
            </a:r>
          </a:p>
          <a:p>
            <a:endParaRPr kumimoji="1" lang="vi-VN" sz="1200" kern="1200" baseline="0" dirty="0" smtClean="0">
              <a:solidFill>
                <a:schemeClr val="tx1"/>
              </a:solidFill>
              <a:latin typeface="Times New Roman" pitchFamily="-110" charset="0"/>
              <a:ea typeface="+mn-ea"/>
              <a:cs typeface="+mn-cs"/>
            </a:endParaRPr>
          </a:p>
          <a:p>
            <a:r>
              <a:rPr kumimoji="1" lang="vi-VN" sz="1200" kern="1200" baseline="0" dirty="0" smtClean="0">
                <a:solidFill>
                  <a:schemeClr val="tx1"/>
                </a:solidFill>
                <a:latin typeface="Times New Roman" pitchFamily="-110" charset="0"/>
                <a:ea typeface="+mn-ea"/>
                <a:cs typeface="+mn-cs"/>
              </a:rPr>
              <a:t>Một mô-đun I / O đảm nhận hầu hết gánh nặng xử lý chi tiết, trình bày</a:t>
            </a:r>
          </a:p>
          <a:p>
            <a:r>
              <a:rPr kumimoji="1" lang="vi-VN" sz="1200" kern="1200" baseline="0" dirty="0" smtClean="0">
                <a:solidFill>
                  <a:schemeClr val="tx1"/>
                </a:solidFill>
                <a:latin typeface="Times New Roman" pitchFamily="-110" charset="0"/>
                <a:ea typeface="+mn-ea"/>
                <a:cs typeface="+mn-cs"/>
              </a:rPr>
              <a:t>giao diện cấp cao với bộ xử lý, thường được gọi là kênh I / O hoặc</a:t>
            </a:r>
          </a:p>
          <a:p>
            <a:r>
              <a:rPr kumimoji="1" lang="vi-VN" sz="1200" kern="1200" baseline="0" dirty="0" smtClean="0">
                <a:solidFill>
                  <a:schemeClr val="tx1"/>
                </a:solidFill>
                <a:latin typeface="Times New Roman" pitchFamily="-110" charset="0"/>
                <a:ea typeface="+mn-ea"/>
                <a:cs typeface="+mn-cs"/>
              </a:rPr>
              <a:t>Bộ xử lý I / O. Một mô-đun I / O khá nguyên thủy và yêu cầu điều khiển chi tiết</a:t>
            </a:r>
          </a:p>
          <a:p>
            <a:r>
              <a:rPr kumimoji="1" lang="vi-VN" sz="1200" kern="1200" baseline="0" dirty="0" smtClean="0">
                <a:solidFill>
                  <a:schemeClr val="tx1"/>
                </a:solidFill>
                <a:latin typeface="Times New Roman" pitchFamily="-110" charset="0"/>
                <a:ea typeface="+mn-ea"/>
                <a:cs typeface="+mn-cs"/>
              </a:rPr>
              <a:t>thường được gọi là bộ điều khiển I / O hoặc bộ điều khiển thiết bị. Bộ điều khiển I / O là</a:t>
            </a:r>
          </a:p>
          <a:p>
            <a:r>
              <a:rPr kumimoji="1" lang="vi-VN" sz="1200" kern="1200" baseline="0" dirty="0" smtClean="0">
                <a:solidFill>
                  <a:schemeClr val="tx1"/>
                </a:solidFill>
                <a:latin typeface="Times New Roman" pitchFamily="-110" charset="0"/>
                <a:ea typeface="+mn-ea"/>
                <a:cs typeface="+mn-cs"/>
              </a:rPr>
              <a:t>thường thấy trên máy vi tính, trong khi các kênh I / O được sử dụng trên máy tính lớn.</a:t>
            </a:r>
          </a:p>
          <a:p>
            <a:endParaRPr kumimoji="1" lang="vi-VN" sz="1200" kern="1200" baseline="0" dirty="0" smtClean="0">
              <a:solidFill>
                <a:schemeClr val="tx1"/>
              </a:solidFill>
              <a:latin typeface="Times New Roman" pitchFamily="-110" charset="0"/>
              <a:ea typeface="+mn-ea"/>
              <a:cs typeface="+mn-cs"/>
            </a:endParaRPr>
          </a:p>
          <a:p>
            <a:r>
              <a:rPr kumimoji="1" lang="vi-VN" sz="1200" kern="1200" baseline="0" dirty="0" smtClean="0">
                <a:solidFill>
                  <a:schemeClr val="tx1"/>
                </a:solidFill>
                <a:latin typeface="Times New Roman" pitchFamily="-110" charset="0"/>
                <a:ea typeface="+mn-ea"/>
                <a:cs typeface="+mn-cs"/>
              </a:rPr>
              <a:t>Trong phần tiếp theo, chúng tôi sẽ sử dụng thuật ngữ chung mô-đun I / O khi không có sự nhầm lẫn</a:t>
            </a:r>
          </a:p>
          <a:p>
            <a:r>
              <a:rPr kumimoji="1" lang="vi-VN" sz="1200" kern="1200" baseline="0" dirty="0" smtClean="0">
                <a:solidFill>
                  <a:schemeClr val="tx1"/>
                </a:solidFill>
                <a:latin typeface="Times New Roman" pitchFamily="-110" charset="0"/>
                <a:ea typeface="+mn-ea"/>
                <a:cs typeface="+mn-cs"/>
              </a:rPr>
              <a:t>kết quả và sẽ sử dụng các thuật ngữ cụ thể hơn khi cần thiết.</a:t>
            </a:r>
            <a:endParaRPr kumimoji="1" lang="en-US" sz="1200" kern="1200" baseline="0" dirty="0" smtClean="0">
              <a:solidFill>
                <a:schemeClr val="tx1"/>
              </a:solidFill>
              <a:latin typeface="Times New Roman" pitchFamily="-110" charset="0"/>
              <a:ea typeface="+mn-ea"/>
              <a:cs typeface="+mn-cs"/>
            </a:endParaRPr>
          </a:p>
          <a:p>
            <a:endParaRPr kumimoji="1" lang="en-US" sz="1200" kern="1200" baseline="0" dirty="0" smtClean="0">
              <a:solidFill>
                <a:schemeClr val="tx1"/>
              </a:solidFill>
              <a:latin typeface="Times New Roman" pitchFamily="-110" charset="0"/>
              <a:ea typeface="+mn-ea"/>
              <a:cs typeface="+mn-cs"/>
            </a:endParaRP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I/O modules vary considerably in complexity and the number of external devices</a:t>
            </a:r>
          </a:p>
          <a:p>
            <a:r>
              <a:rPr kumimoji="1" lang="en-US" sz="1200" kern="1200" baseline="0" dirty="0" smtClean="0">
                <a:solidFill>
                  <a:schemeClr val="tx1"/>
                </a:solidFill>
                <a:latin typeface="Times New Roman" pitchFamily="-110" charset="0"/>
                <a:ea typeface="+mn-ea"/>
                <a:cs typeface="+mn-cs"/>
              </a:rPr>
              <a:t>that they control. We will attempt only a very general description here. (One specific</a:t>
            </a:r>
          </a:p>
          <a:p>
            <a:r>
              <a:rPr kumimoji="1" lang="en-US" sz="1200" kern="1200" baseline="0" dirty="0" smtClean="0">
                <a:solidFill>
                  <a:schemeClr val="tx1"/>
                </a:solidFill>
                <a:latin typeface="Times New Roman" pitchFamily="-110" charset="0"/>
                <a:ea typeface="+mn-ea"/>
                <a:cs typeface="+mn-cs"/>
              </a:rPr>
              <a:t>device, the Intel 82C55A, is described in Section 7.4.) Figure 7.3 provides a general</a:t>
            </a:r>
          </a:p>
          <a:p>
            <a:r>
              <a:rPr kumimoji="1" lang="en-US" sz="1200" kern="1200" baseline="0" dirty="0" smtClean="0">
                <a:solidFill>
                  <a:schemeClr val="tx1"/>
                </a:solidFill>
                <a:latin typeface="Times New Roman" pitchFamily="-110" charset="0"/>
                <a:ea typeface="+mn-ea"/>
                <a:cs typeface="+mn-cs"/>
              </a:rPr>
              <a:t>block diagram of an I/O module. The module connects to the rest of the computer</a:t>
            </a:r>
          </a:p>
          <a:p>
            <a:r>
              <a:rPr kumimoji="1" lang="en-US" sz="1200" kern="1200" baseline="0" dirty="0" smtClean="0">
                <a:solidFill>
                  <a:schemeClr val="tx1"/>
                </a:solidFill>
                <a:latin typeface="Times New Roman" pitchFamily="-110" charset="0"/>
                <a:ea typeface="+mn-ea"/>
                <a:cs typeface="+mn-cs"/>
              </a:rPr>
              <a:t>through a set of signal lines (e.g., system bus lines). Data transferred to and from the</a:t>
            </a:r>
          </a:p>
          <a:p>
            <a:r>
              <a:rPr kumimoji="1" lang="en-US" sz="1200" kern="1200" baseline="0" dirty="0" smtClean="0">
                <a:solidFill>
                  <a:schemeClr val="tx1"/>
                </a:solidFill>
                <a:latin typeface="Times New Roman" pitchFamily="-110" charset="0"/>
                <a:ea typeface="+mn-ea"/>
                <a:cs typeface="+mn-cs"/>
              </a:rPr>
              <a:t>module are buffered in one or more data registers. There may also be one or more</a:t>
            </a:r>
          </a:p>
          <a:p>
            <a:r>
              <a:rPr kumimoji="1" lang="en-US" sz="1200" kern="1200" baseline="0" dirty="0" smtClean="0">
                <a:solidFill>
                  <a:schemeClr val="tx1"/>
                </a:solidFill>
                <a:latin typeface="Times New Roman" pitchFamily="-110" charset="0"/>
                <a:ea typeface="+mn-ea"/>
                <a:cs typeface="+mn-cs"/>
              </a:rPr>
              <a:t>status registers that provide current status information. A status register may also</a:t>
            </a:r>
          </a:p>
          <a:p>
            <a:r>
              <a:rPr kumimoji="1" lang="en-US" sz="1200" kern="1200" baseline="0" dirty="0" smtClean="0">
                <a:solidFill>
                  <a:schemeClr val="tx1"/>
                </a:solidFill>
                <a:latin typeface="Times New Roman" pitchFamily="-110" charset="0"/>
                <a:ea typeface="+mn-ea"/>
                <a:cs typeface="+mn-cs"/>
              </a:rPr>
              <a:t>function as a control register, to accept detailed control information from the processor.</a:t>
            </a:r>
          </a:p>
          <a:p>
            <a:r>
              <a:rPr kumimoji="1" lang="en-US" sz="1200" kern="1200" baseline="0" dirty="0" smtClean="0">
                <a:solidFill>
                  <a:schemeClr val="tx1"/>
                </a:solidFill>
                <a:latin typeface="Times New Roman" pitchFamily="-110" charset="0"/>
                <a:ea typeface="+mn-ea"/>
                <a:cs typeface="+mn-cs"/>
              </a:rPr>
              <a:t>The logic within the module interacts with the processor via a set of control</a:t>
            </a:r>
          </a:p>
          <a:p>
            <a:r>
              <a:rPr kumimoji="1" lang="en-US" sz="1200" kern="1200" baseline="0" dirty="0" smtClean="0">
                <a:solidFill>
                  <a:schemeClr val="tx1"/>
                </a:solidFill>
                <a:latin typeface="Times New Roman" pitchFamily="-110" charset="0"/>
                <a:ea typeface="+mn-ea"/>
                <a:cs typeface="+mn-cs"/>
              </a:rPr>
              <a:t>lines. The processor uses the control lines to issue commands to the I/O module.</a:t>
            </a:r>
          </a:p>
          <a:p>
            <a:r>
              <a:rPr kumimoji="1" lang="en-US" sz="1200" kern="1200" baseline="0" dirty="0" smtClean="0">
                <a:solidFill>
                  <a:schemeClr val="tx1"/>
                </a:solidFill>
                <a:latin typeface="Times New Roman" pitchFamily="-110" charset="0"/>
                <a:ea typeface="+mn-ea"/>
                <a:cs typeface="+mn-cs"/>
              </a:rPr>
              <a:t>Some of the control lines may be used by the I/O module (e.g., for arbitration and</a:t>
            </a:r>
          </a:p>
          <a:p>
            <a:r>
              <a:rPr kumimoji="1" lang="en-US" sz="1200" kern="1200" baseline="0" dirty="0" smtClean="0">
                <a:solidFill>
                  <a:schemeClr val="tx1"/>
                </a:solidFill>
                <a:latin typeface="Times New Roman" pitchFamily="-110" charset="0"/>
                <a:ea typeface="+mn-ea"/>
                <a:cs typeface="+mn-cs"/>
              </a:rPr>
              <a:t>status signals). The module must also be able to recognize and generate addresses</a:t>
            </a:r>
          </a:p>
          <a:p>
            <a:r>
              <a:rPr kumimoji="1" lang="en-US" sz="1200" kern="1200" baseline="0" dirty="0" smtClean="0">
                <a:solidFill>
                  <a:schemeClr val="tx1"/>
                </a:solidFill>
                <a:latin typeface="Times New Roman" pitchFamily="-110" charset="0"/>
                <a:ea typeface="+mn-ea"/>
                <a:cs typeface="+mn-cs"/>
              </a:rPr>
              <a:t>associated with the devices it controls. Each I/O module has a unique address or, if</a:t>
            </a:r>
          </a:p>
          <a:p>
            <a:r>
              <a:rPr kumimoji="1" lang="en-US" sz="1200" kern="1200" baseline="0" dirty="0" smtClean="0">
                <a:solidFill>
                  <a:schemeClr val="tx1"/>
                </a:solidFill>
                <a:latin typeface="Times New Roman" pitchFamily="-110" charset="0"/>
                <a:ea typeface="+mn-ea"/>
                <a:cs typeface="+mn-cs"/>
              </a:rPr>
              <a:t>it controls more than one external device, a unique set of addresses. Finally, the I/O</a:t>
            </a:r>
          </a:p>
          <a:p>
            <a:r>
              <a:rPr kumimoji="1" lang="en-US" sz="1200" kern="1200" baseline="0" dirty="0" smtClean="0">
                <a:solidFill>
                  <a:schemeClr val="tx1"/>
                </a:solidFill>
                <a:latin typeface="Times New Roman" pitchFamily="-110" charset="0"/>
                <a:ea typeface="+mn-ea"/>
                <a:cs typeface="+mn-cs"/>
              </a:rPr>
              <a:t>module contains logic specific to the interface with each device that it controls.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 I/O module functions to allow the processor to view a wide range of devices</a:t>
            </a:r>
          </a:p>
          <a:p>
            <a:r>
              <a:rPr kumimoji="1" lang="en-US" sz="1200" kern="1200" baseline="0" dirty="0" smtClean="0">
                <a:solidFill>
                  <a:schemeClr val="tx1"/>
                </a:solidFill>
                <a:latin typeface="Times New Roman" pitchFamily="-110" charset="0"/>
                <a:ea typeface="+mn-ea"/>
                <a:cs typeface="+mn-cs"/>
              </a:rPr>
              <a:t>in a simple-minded way. There is a spectrum of capabilities that may be provided.</a:t>
            </a:r>
          </a:p>
          <a:p>
            <a:r>
              <a:rPr kumimoji="1" lang="en-US" sz="1200" kern="1200" baseline="0" dirty="0" smtClean="0">
                <a:solidFill>
                  <a:schemeClr val="tx1"/>
                </a:solidFill>
                <a:latin typeface="Times New Roman" pitchFamily="-110" charset="0"/>
                <a:ea typeface="+mn-ea"/>
                <a:cs typeface="+mn-cs"/>
              </a:rPr>
              <a:t>The I/O module may hide the details of timing, formats, and the electromechanics</a:t>
            </a:r>
          </a:p>
          <a:p>
            <a:r>
              <a:rPr kumimoji="1" lang="en-US" sz="1200" kern="1200" baseline="0" dirty="0" smtClean="0">
                <a:solidFill>
                  <a:schemeClr val="tx1"/>
                </a:solidFill>
                <a:latin typeface="Times New Roman" pitchFamily="-110" charset="0"/>
                <a:ea typeface="+mn-ea"/>
                <a:cs typeface="+mn-cs"/>
              </a:rPr>
              <a:t>of an external device so that the processor can function in terms of simple read and</a:t>
            </a:r>
          </a:p>
          <a:p>
            <a:r>
              <a:rPr kumimoji="1" lang="en-US" sz="1200" kern="1200" baseline="0" dirty="0" smtClean="0">
                <a:solidFill>
                  <a:schemeClr val="tx1"/>
                </a:solidFill>
                <a:latin typeface="Times New Roman" pitchFamily="-110" charset="0"/>
                <a:ea typeface="+mn-ea"/>
                <a:cs typeface="+mn-cs"/>
              </a:rPr>
              <a:t>write commands, and possibly open and close file commands. In its simplest form,</a:t>
            </a:r>
          </a:p>
          <a:p>
            <a:r>
              <a:rPr kumimoji="1" lang="en-US" sz="1200" kern="1200" baseline="0" dirty="0" smtClean="0">
                <a:solidFill>
                  <a:schemeClr val="tx1"/>
                </a:solidFill>
                <a:latin typeface="Times New Roman" pitchFamily="-110" charset="0"/>
                <a:ea typeface="+mn-ea"/>
                <a:cs typeface="+mn-cs"/>
              </a:rPr>
              <a:t>the I/O module may still leave much of the work of controlling a device (e.g., rewind</a:t>
            </a:r>
          </a:p>
          <a:p>
            <a:r>
              <a:rPr kumimoji="1" lang="en-US" sz="1200" kern="1200" baseline="0" dirty="0" smtClean="0">
                <a:solidFill>
                  <a:schemeClr val="tx1"/>
                </a:solidFill>
                <a:latin typeface="Times New Roman" pitchFamily="-110" charset="0"/>
                <a:ea typeface="+mn-ea"/>
                <a:cs typeface="+mn-cs"/>
              </a:rPr>
              <a:t>a tape) visible to the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 I/O module that takes on most of the detailed processing burden, presenting</a:t>
            </a:r>
          </a:p>
          <a:p>
            <a:r>
              <a:rPr kumimoji="1" lang="en-US" sz="1200" kern="1200" baseline="0" dirty="0" smtClean="0">
                <a:solidFill>
                  <a:schemeClr val="tx1"/>
                </a:solidFill>
                <a:latin typeface="Times New Roman" pitchFamily="-110" charset="0"/>
                <a:ea typeface="+mn-ea"/>
                <a:cs typeface="+mn-cs"/>
              </a:rPr>
              <a:t>a high-level interface to the processor, is usually referred to as an </a:t>
            </a:r>
            <a:r>
              <a:rPr kumimoji="1" lang="en-US" sz="1200" i="1" kern="1200" baseline="0" dirty="0" smtClean="0">
                <a:solidFill>
                  <a:schemeClr val="tx1"/>
                </a:solidFill>
                <a:latin typeface="Times New Roman" pitchFamily="-110" charset="0"/>
                <a:ea typeface="+mn-ea"/>
                <a:cs typeface="+mn-cs"/>
              </a:rPr>
              <a:t>I/O channel or</a:t>
            </a:r>
          </a:p>
          <a:p>
            <a:r>
              <a:rPr kumimoji="1" lang="en-US" sz="1200" i="1" kern="1200" baseline="0" dirty="0" smtClean="0">
                <a:solidFill>
                  <a:schemeClr val="tx1"/>
                </a:solidFill>
                <a:latin typeface="Times New Roman" pitchFamily="-110" charset="0"/>
                <a:ea typeface="+mn-ea"/>
                <a:cs typeface="+mn-cs"/>
              </a:rPr>
              <a:t>I/O processor. </a:t>
            </a:r>
            <a:r>
              <a:rPr kumimoji="1" lang="en-US" sz="1200" i="0" kern="1200" baseline="0" dirty="0" smtClean="0">
                <a:solidFill>
                  <a:schemeClr val="tx1"/>
                </a:solidFill>
                <a:latin typeface="Times New Roman" pitchFamily="-110" charset="0"/>
                <a:ea typeface="+mn-ea"/>
                <a:cs typeface="+mn-cs"/>
              </a:rPr>
              <a:t>An I/O module that is quite primitive and requires detailed control</a:t>
            </a:r>
          </a:p>
          <a:p>
            <a:r>
              <a:rPr kumimoji="1" lang="en-US" sz="1200" i="0" kern="1200" baseline="0" dirty="0" smtClean="0">
                <a:solidFill>
                  <a:schemeClr val="tx1"/>
                </a:solidFill>
                <a:latin typeface="Times New Roman" pitchFamily="-110" charset="0"/>
                <a:ea typeface="+mn-ea"/>
                <a:cs typeface="+mn-cs"/>
              </a:rPr>
              <a:t>is usually referred to as an </a:t>
            </a:r>
            <a:r>
              <a:rPr kumimoji="1" lang="en-US" sz="1200" i="1" kern="1200" baseline="0" dirty="0" smtClean="0">
                <a:solidFill>
                  <a:schemeClr val="tx1"/>
                </a:solidFill>
                <a:latin typeface="Times New Roman" pitchFamily="-110" charset="0"/>
                <a:ea typeface="+mn-ea"/>
                <a:cs typeface="+mn-cs"/>
              </a:rPr>
              <a:t>I/O controller or device controller</a:t>
            </a:r>
            <a:r>
              <a:rPr kumimoji="1" lang="en-US" sz="1200" i="0" kern="1200" baseline="0" dirty="0" smtClean="0">
                <a:solidFill>
                  <a:schemeClr val="tx1"/>
                </a:solidFill>
                <a:latin typeface="Times New Roman" pitchFamily="-110" charset="0"/>
                <a:ea typeface="+mn-ea"/>
                <a:cs typeface="+mn-cs"/>
              </a:rPr>
              <a:t>. I/O controllers are</a:t>
            </a:r>
          </a:p>
          <a:p>
            <a:r>
              <a:rPr kumimoji="1" lang="en-US" sz="1200" kern="1200" baseline="0" dirty="0" smtClean="0">
                <a:solidFill>
                  <a:schemeClr val="tx1"/>
                </a:solidFill>
                <a:latin typeface="Times New Roman" pitchFamily="-110" charset="0"/>
                <a:ea typeface="+mn-ea"/>
                <a:cs typeface="+mn-cs"/>
              </a:rPr>
              <a:t>commonly seen on microcomputers, whereas I/O channels are used on mainframes.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what follows, we will use the generic term </a:t>
            </a:r>
            <a:r>
              <a:rPr kumimoji="1" lang="en-US" sz="1200" i="1" kern="1200" baseline="0" dirty="0" smtClean="0">
                <a:solidFill>
                  <a:schemeClr val="tx1"/>
                </a:solidFill>
                <a:latin typeface="Times New Roman" pitchFamily="-110" charset="0"/>
                <a:ea typeface="+mn-ea"/>
                <a:cs typeface="+mn-cs"/>
              </a:rPr>
              <a:t>I/O module when no confusion</a:t>
            </a:r>
          </a:p>
          <a:p>
            <a:r>
              <a:rPr kumimoji="1" lang="en-US" sz="1200" kern="1200" baseline="0" dirty="0" smtClean="0">
                <a:solidFill>
                  <a:schemeClr val="tx1"/>
                </a:solidFill>
                <a:latin typeface="Times New Roman" pitchFamily="-110" charset="0"/>
                <a:ea typeface="+mn-ea"/>
                <a:cs typeface="+mn-cs"/>
              </a:rPr>
              <a:t>results and will use more specific terms where necessary.</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3CC4A-327B-9546-A928-3FE3CAFF5135}" type="slidenum">
              <a:rPr lang="en-US"/>
              <a:pPr/>
              <a:t>11</a:t>
            </a:fld>
            <a:endParaRPr lang="en-US" dirty="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Three techniques are possible for I/O operations. With </a:t>
            </a:r>
            <a:r>
              <a:rPr kumimoji="1" lang="en-US" sz="1200" i="1" kern="1200" baseline="0" dirty="0" smtClean="0">
                <a:solidFill>
                  <a:schemeClr val="tx1"/>
                </a:solidFill>
                <a:latin typeface="Times New Roman" pitchFamily="-110" charset="0"/>
                <a:ea typeface="+mn-ea"/>
                <a:cs typeface="+mn-cs"/>
              </a:rPr>
              <a:t>programmed I/O, </a:t>
            </a:r>
            <a:r>
              <a:rPr kumimoji="1" lang="en-US" sz="1200" i="0" kern="1200" baseline="0" dirty="0" smtClean="0">
                <a:solidFill>
                  <a:schemeClr val="tx1"/>
                </a:solidFill>
                <a:latin typeface="Times New Roman" pitchFamily="-110" charset="0"/>
                <a:ea typeface="+mn-ea"/>
                <a:cs typeface="+mn-cs"/>
              </a:rPr>
              <a:t>data are</a:t>
            </a:r>
          </a:p>
          <a:p>
            <a:r>
              <a:rPr kumimoji="1" lang="en-US" sz="1200" kern="1200" baseline="0" dirty="0" smtClean="0">
                <a:solidFill>
                  <a:schemeClr val="tx1"/>
                </a:solidFill>
                <a:latin typeface="Times New Roman" pitchFamily="-110" charset="0"/>
                <a:ea typeface="+mn-ea"/>
                <a:cs typeface="+mn-cs"/>
              </a:rPr>
              <a:t>exchanged between the processor and the I/O module. The processor executes a program</a:t>
            </a:r>
          </a:p>
          <a:p>
            <a:r>
              <a:rPr kumimoji="1" lang="en-US" sz="1200" kern="1200" baseline="0" dirty="0" smtClean="0">
                <a:solidFill>
                  <a:schemeClr val="tx1"/>
                </a:solidFill>
                <a:latin typeface="Times New Roman" pitchFamily="-110" charset="0"/>
                <a:ea typeface="+mn-ea"/>
                <a:cs typeface="+mn-cs"/>
              </a:rPr>
              <a:t>that gives it direct control of the I/O operation, including sensing device status,</a:t>
            </a:r>
          </a:p>
          <a:p>
            <a:r>
              <a:rPr kumimoji="1" lang="en-US" sz="1200" kern="1200" baseline="0" dirty="0" smtClean="0">
                <a:solidFill>
                  <a:schemeClr val="tx1"/>
                </a:solidFill>
                <a:latin typeface="Times New Roman" pitchFamily="-110" charset="0"/>
                <a:ea typeface="+mn-ea"/>
                <a:cs typeface="+mn-cs"/>
              </a:rPr>
              <a:t>sending a read or write command, and transferring the data. When the processor</a:t>
            </a:r>
          </a:p>
          <a:p>
            <a:r>
              <a:rPr kumimoji="1" lang="en-US" sz="1200" kern="1200" baseline="0" dirty="0" smtClean="0">
                <a:solidFill>
                  <a:schemeClr val="tx1"/>
                </a:solidFill>
                <a:latin typeface="Times New Roman" pitchFamily="-110" charset="0"/>
                <a:ea typeface="+mn-ea"/>
                <a:cs typeface="+mn-cs"/>
              </a:rPr>
              <a:t>issues a command to the I/O module, it must wait until the I/O operation is complete.</a:t>
            </a:r>
          </a:p>
          <a:p>
            <a:r>
              <a:rPr kumimoji="1" lang="en-US" sz="1200" kern="1200" baseline="0" dirty="0" smtClean="0">
                <a:solidFill>
                  <a:schemeClr val="tx1"/>
                </a:solidFill>
                <a:latin typeface="Times New Roman" pitchFamily="-110" charset="0"/>
                <a:ea typeface="+mn-ea"/>
                <a:cs typeface="+mn-cs"/>
              </a:rPr>
              <a:t>If the processor is faster than the I/O module, this is wasteful of processor time.</a:t>
            </a:r>
          </a:p>
          <a:p>
            <a:r>
              <a:rPr kumimoji="1" lang="en-US" sz="1200" kern="1200" baseline="0" dirty="0" smtClean="0">
                <a:solidFill>
                  <a:schemeClr val="tx1"/>
                </a:solidFill>
                <a:latin typeface="Times New Roman" pitchFamily="-110" charset="0"/>
                <a:ea typeface="+mn-ea"/>
                <a:cs typeface="+mn-cs"/>
              </a:rPr>
              <a:t>With </a:t>
            </a:r>
            <a:r>
              <a:rPr kumimoji="1" lang="en-US" sz="1200" i="1" kern="1200" baseline="0" dirty="0" smtClean="0">
                <a:solidFill>
                  <a:schemeClr val="tx1"/>
                </a:solidFill>
                <a:latin typeface="Times New Roman" pitchFamily="-110" charset="0"/>
                <a:ea typeface="+mn-ea"/>
                <a:cs typeface="+mn-cs"/>
              </a:rPr>
              <a:t>interrupt-driven I/O, </a:t>
            </a:r>
            <a:r>
              <a:rPr kumimoji="1" lang="en-US" sz="1200" i="0" kern="1200" baseline="0" dirty="0" smtClean="0">
                <a:solidFill>
                  <a:schemeClr val="tx1"/>
                </a:solidFill>
                <a:latin typeface="Times New Roman" pitchFamily="-110" charset="0"/>
                <a:ea typeface="+mn-ea"/>
                <a:cs typeface="+mn-cs"/>
              </a:rPr>
              <a:t>the processor issues an</a:t>
            </a:r>
            <a:r>
              <a:rPr kumimoji="1" lang="en-US" sz="1200" i="1" kern="1200" baseline="0" dirty="0" smtClean="0">
                <a:solidFill>
                  <a:schemeClr val="tx1"/>
                </a:solidFill>
                <a:latin typeface="Times New Roman" pitchFamily="-110" charset="0"/>
                <a:ea typeface="+mn-ea"/>
                <a:cs typeface="+mn-cs"/>
              </a:rPr>
              <a:t> I/O command, </a:t>
            </a:r>
            <a:r>
              <a:rPr kumimoji="1" lang="en-US" sz="1200" i="0" kern="1200" baseline="0" dirty="0" smtClean="0">
                <a:solidFill>
                  <a:schemeClr val="tx1"/>
                </a:solidFill>
                <a:latin typeface="Times New Roman" pitchFamily="-110" charset="0"/>
                <a:ea typeface="+mn-ea"/>
                <a:cs typeface="+mn-cs"/>
              </a:rPr>
              <a:t>continues to execute</a:t>
            </a:r>
          </a:p>
          <a:p>
            <a:r>
              <a:rPr kumimoji="1" lang="en-US" sz="1200" kern="1200" baseline="0" dirty="0" smtClean="0">
                <a:solidFill>
                  <a:schemeClr val="tx1"/>
                </a:solidFill>
                <a:latin typeface="Times New Roman" pitchFamily="-110" charset="0"/>
                <a:ea typeface="+mn-ea"/>
                <a:cs typeface="+mn-cs"/>
              </a:rPr>
              <a:t>other instructions, and is interrupted by the I/O module when the latter has completed</a:t>
            </a:r>
          </a:p>
          <a:p>
            <a:r>
              <a:rPr kumimoji="1" lang="en-US" sz="1200" kern="1200" baseline="0" dirty="0" smtClean="0">
                <a:solidFill>
                  <a:schemeClr val="tx1"/>
                </a:solidFill>
                <a:latin typeface="Times New Roman" pitchFamily="-110" charset="0"/>
                <a:ea typeface="+mn-ea"/>
                <a:cs typeface="+mn-cs"/>
              </a:rPr>
              <a:t>its work. With both programmed and </a:t>
            </a:r>
            <a:r>
              <a:rPr kumimoji="1" lang="en-US" sz="1200" i="1" kern="1200" baseline="0" dirty="0" smtClean="0">
                <a:solidFill>
                  <a:schemeClr val="tx1"/>
                </a:solidFill>
                <a:latin typeface="Times New Roman" pitchFamily="-110" charset="0"/>
                <a:ea typeface="+mn-ea"/>
                <a:cs typeface="+mn-cs"/>
              </a:rPr>
              <a:t>interrupt I/O, </a:t>
            </a:r>
            <a:r>
              <a:rPr kumimoji="1" lang="en-US" sz="1200" i="0" kern="1200" baseline="0" dirty="0" smtClean="0">
                <a:solidFill>
                  <a:schemeClr val="tx1"/>
                </a:solidFill>
                <a:latin typeface="Times New Roman" pitchFamily="-110" charset="0"/>
                <a:ea typeface="+mn-ea"/>
                <a:cs typeface="+mn-cs"/>
              </a:rPr>
              <a:t>the processor is responsible for</a:t>
            </a:r>
          </a:p>
          <a:p>
            <a:r>
              <a:rPr kumimoji="1" lang="en-US" sz="1200" kern="1200" baseline="0" dirty="0" smtClean="0">
                <a:solidFill>
                  <a:schemeClr val="tx1"/>
                </a:solidFill>
                <a:latin typeface="Times New Roman" pitchFamily="-110" charset="0"/>
                <a:ea typeface="+mn-ea"/>
                <a:cs typeface="+mn-cs"/>
              </a:rPr>
              <a:t>extracting data from main memory for output and storing data in main memory for</a:t>
            </a:r>
          </a:p>
          <a:p>
            <a:r>
              <a:rPr kumimoji="1" lang="en-US" sz="1200" kern="1200" baseline="0" dirty="0" smtClean="0">
                <a:solidFill>
                  <a:schemeClr val="tx1"/>
                </a:solidFill>
                <a:latin typeface="Times New Roman" pitchFamily="-110" charset="0"/>
                <a:ea typeface="+mn-ea"/>
                <a:cs typeface="+mn-cs"/>
              </a:rPr>
              <a:t>input. The alternative is known as </a:t>
            </a:r>
            <a:r>
              <a:rPr kumimoji="1" lang="en-US" sz="1200" i="1" kern="1200" baseline="0" dirty="0" smtClean="0">
                <a:solidFill>
                  <a:schemeClr val="tx1"/>
                </a:solidFill>
                <a:latin typeface="Times New Roman" pitchFamily="-110" charset="0"/>
                <a:ea typeface="+mn-ea"/>
                <a:cs typeface="+mn-cs"/>
              </a:rPr>
              <a:t>direct memory access (DMA)</a:t>
            </a:r>
            <a:r>
              <a:rPr kumimoji="1" lang="en-US" sz="1200" i="0" kern="1200" baseline="0" dirty="0" smtClean="0">
                <a:solidFill>
                  <a:schemeClr val="tx1"/>
                </a:solidFill>
                <a:latin typeface="Times New Roman" pitchFamily="-110" charset="0"/>
                <a:ea typeface="+mn-ea"/>
                <a:cs typeface="+mn-cs"/>
              </a:rPr>
              <a:t>. In this mode, the I/O</a:t>
            </a:r>
          </a:p>
          <a:p>
            <a:r>
              <a:rPr kumimoji="1" lang="en-US" sz="1200" kern="1200" baseline="0" dirty="0" smtClean="0">
                <a:solidFill>
                  <a:schemeClr val="tx1"/>
                </a:solidFill>
                <a:latin typeface="Times New Roman" pitchFamily="-110" charset="0"/>
                <a:ea typeface="+mn-ea"/>
                <a:cs typeface="+mn-cs"/>
              </a:rPr>
              <a:t>module and main memory exchange data directly, without </a:t>
            </a:r>
            <a:r>
              <a:rPr kumimoji="1" lang="en-US" sz="1200" kern="1200" baseline="0" smtClean="0">
                <a:solidFill>
                  <a:schemeClr val="tx1"/>
                </a:solidFill>
                <a:latin typeface="Times New Roman" pitchFamily="-110" charset="0"/>
                <a:ea typeface="+mn-ea"/>
                <a:cs typeface="+mn-cs"/>
              </a:rPr>
              <a:t>processor involvement </a:t>
            </a:r>
            <a:r>
              <a:rPr kumimoji="1" lang="en-US" sz="1200" b="1" kern="1200" baseline="0" smtClean="0">
                <a:solidFill>
                  <a:schemeClr val="tx1"/>
                </a:solidFill>
                <a:latin typeface="Times New Roman" pitchFamily="-110" charset="0"/>
                <a:ea typeface="+mn-ea"/>
                <a:cs typeface="+mn-cs"/>
              </a:rPr>
              <a:t>(invole: tham gia).</a:t>
            </a:r>
            <a:endParaRPr kumimoji="1" lang="en-US" sz="1200" b="1" kern="1200" baseline="0" dirty="0" smtClean="0">
              <a:solidFill>
                <a:schemeClr val="tx1"/>
              </a:solidFill>
              <a:latin typeface="Times New Roman" pitchFamily="-110" charset="0"/>
              <a:ea typeface="+mn-ea"/>
              <a:cs typeface="+mn-cs"/>
            </a:endParaRPr>
          </a:p>
          <a:p>
            <a:endParaRPr kumimoji="1" lang="en-US" sz="1200" kern="1200" baseline="0" dirty="0" smtClean="0">
              <a:solidFill>
                <a:schemeClr val="tx1"/>
              </a:solidFill>
              <a:latin typeface="Times New Roman" pitchFamily="-110"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8D75D-7327-B04F-93E7-1E0EB331DD1C}" type="slidenum">
              <a:rPr lang="en-US"/>
              <a:pPr/>
              <a:t>12</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To execute an I/O-related instruction, the processor issues an address, specifying the</a:t>
            </a:r>
          </a:p>
          <a:p>
            <a:r>
              <a:rPr kumimoji="1" lang="en-US" sz="1200" kern="1200" baseline="0" dirty="0" smtClean="0">
                <a:solidFill>
                  <a:schemeClr val="tx1"/>
                </a:solidFill>
                <a:latin typeface="Times New Roman" pitchFamily="-110" charset="0"/>
                <a:ea typeface="+mn-ea"/>
                <a:cs typeface="+mn-cs"/>
              </a:rPr>
              <a:t>particular I/O module and external device, and an I/O command. There are four types</a:t>
            </a:r>
          </a:p>
          <a:p>
            <a:r>
              <a:rPr kumimoji="1" lang="en-US" sz="1200" kern="1200" baseline="0" dirty="0" smtClean="0">
                <a:solidFill>
                  <a:schemeClr val="tx1"/>
                </a:solidFill>
                <a:latin typeface="Times New Roman" pitchFamily="-110" charset="0"/>
                <a:ea typeface="+mn-ea"/>
                <a:cs typeface="+mn-cs"/>
              </a:rPr>
              <a:t>of I/O commands that an I/O module may receive when it is addressed by a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Control: </a:t>
            </a:r>
            <a:r>
              <a:rPr kumimoji="1" lang="en-US" sz="1200" b="0" kern="1200" baseline="0" dirty="0" smtClean="0">
                <a:solidFill>
                  <a:schemeClr val="tx1"/>
                </a:solidFill>
                <a:latin typeface="Times New Roman" pitchFamily="-110" charset="0"/>
                <a:ea typeface="+mn-ea"/>
                <a:cs typeface="+mn-cs"/>
              </a:rPr>
              <a:t>Used to activate a peripheral and tell it what to do. For example, a</a:t>
            </a:r>
          </a:p>
          <a:p>
            <a:r>
              <a:rPr kumimoji="1" lang="en-US" sz="1200" kern="1200" baseline="0" dirty="0" smtClean="0">
                <a:solidFill>
                  <a:schemeClr val="tx1"/>
                </a:solidFill>
                <a:latin typeface="Times New Roman" pitchFamily="-110" charset="0"/>
                <a:ea typeface="+mn-ea"/>
                <a:cs typeface="+mn-cs"/>
              </a:rPr>
              <a:t>magnetic-tape unit may be instructed to rewind or to move forward one record.</a:t>
            </a:r>
          </a:p>
          <a:p>
            <a:r>
              <a:rPr kumimoji="1" lang="en-US" sz="1200" kern="1200" baseline="0" dirty="0" smtClean="0">
                <a:solidFill>
                  <a:schemeClr val="tx1"/>
                </a:solidFill>
                <a:latin typeface="Times New Roman" pitchFamily="-110" charset="0"/>
                <a:ea typeface="+mn-ea"/>
                <a:cs typeface="+mn-cs"/>
              </a:rPr>
              <a:t>These commands are tailored to the particular type of peripheral device.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Test: </a:t>
            </a:r>
            <a:r>
              <a:rPr kumimoji="1" lang="en-US" sz="1200" b="0" kern="1200" baseline="0" dirty="0" smtClean="0">
                <a:solidFill>
                  <a:schemeClr val="tx1"/>
                </a:solidFill>
                <a:latin typeface="Times New Roman" pitchFamily="-110" charset="0"/>
                <a:ea typeface="+mn-ea"/>
                <a:cs typeface="+mn-cs"/>
              </a:rPr>
              <a:t>Used to test various status conditions associated with an I/O module and</a:t>
            </a:r>
          </a:p>
          <a:p>
            <a:r>
              <a:rPr kumimoji="1" lang="en-US" sz="1200" kern="1200" baseline="0" dirty="0" smtClean="0">
                <a:solidFill>
                  <a:schemeClr val="tx1"/>
                </a:solidFill>
                <a:latin typeface="Times New Roman" pitchFamily="-110" charset="0"/>
                <a:ea typeface="+mn-ea"/>
                <a:cs typeface="+mn-cs"/>
              </a:rPr>
              <a:t>its peripherals. The processor will want to know that the peripheral of interest</a:t>
            </a:r>
          </a:p>
          <a:p>
            <a:r>
              <a:rPr kumimoji="1" lang="en-US" sz="1200" kern="1200" baseline="0" dirty="0" smtClean="0">
                <a:solidFill>
                  <a:schemeClr val="tx1"/>
                </a:solidFill>
                <a:latin typeface="Times New Roman" pitchFamily="-110" charset="0"/>
                <a:ea typeface="+mn-ea"/>
                <a:cs typeface="+mn-cs"/>
              </a:rPr>
              <a:t>is powered on and available for use. It will also want to know if the most</a:t>
            </a:r>
          </a:p>
          <a:p>
            <a:r>
              <a:rPr kumimoji="1" lang="en-US" sz="1200" kern="1200" baseline="0" dirty="0" smtClean="0">
                <a:solidFill>
                  <a:schemeClr val="tx1"/>
                </a:solidFill>
                <a:latin typeface="Times New Roman" pitchFamily="-110" charset="0"/>
                <a:ea typeface="+mn-ea"/>
                <a:cs typeface="+mn-cs"/>
              </a:rPr>
              <a:t>recent I/O operation is completed and if any errors occurred.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Read: </a:t>
            </a:r>
            <a:r>
              <a:rPr kumimoji="1" lang="en-US" sz="1200" b="0" kern="1200" baseline="0" dirty="0" smtClean="0">
                <a:solidFill>
                  <a:schemeClr val="tx1"/>
                </a:solidFill>
                <a:latin typeface="Times New Roman" pitchFamily="-110" charset="0"/>
                <a:ea typeface="+mn-ea"/>
                <a:cs typeface="+mn-cs"/>
              </a:rPr>
              <a:t>Causes the I/O module to obtain an item of data from the peripheral</a:t>
            </a:r>
          </a:p>
          <a:p>
            <a:r>
              <a:rPr kumimoji="1" lang="en-US" sz="1200" kern="1200" baseline="0" dirty="0" smtClean="0">
                <a:solidFill>
                  <a:schemeClr val="tx1"/>
                </a:solidFill>
                <a:latin typeface="Times New Roman" pitchFamily="-110" charset="0"/>
                <a:ea typeface="+mn-ea"/>
                <a:cs typeface="+mn-cs"/>
              </a:rPr>
              <a:t>and place it in an internal buffer (depicted as a data register in Figure 7.3). The</a:t>
            </a:r>
          </a:p>
          <a:p>
            <a:r>
              <a:rPr kumimoji="1" lang="en-US" sz="1200" kern="1200" baseline="0" dirty="0" smtClean="0">
                <a:solidFill>
                  <a:schemeClr val="tx1"/>
                </a:solidFill>
                <a:latin typeface="Times New Roman" pitchFamily="-110" charset="0"/>
                <a:ea typeface="+mn-ea"/>
                <a:cs typeface="+mn-cs"/>
              </a:rPr>
              <a:t>processor can then obtain the data item by requesting that the I/O module</a:t>
            </a:r>
          </a:p>
          <a:p>
            <a:r>
              <a:rPr kumimoji="1" lang="en-US" sz="1200" kern="1200" baseline="0" dirty="0" smtClean="0">
                <a:solidFill>
                  <a:schemeClr val="tx1"/>
                </a:solidFill>
                <a:latin typeface="Times New Roman" pitchFamily="-110" charset="0"/>
                <a:ea typeface="+mn-ea"/>
                <a:cs typeface="+mn-cs"/>
              </a:rPr>
              <a:t>place it on the data bus.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Write: </a:t>
            </a:r>
            <a:r>
              <a:rPr kumimoji="1" lang="en-US" sz="1200" b="0" kern="1200" baseline="0" dirty="0" smtClean="0">
                <a:solidFill>
                  <a:schemeClr val="tx1"/>
                </a:solidFill>
                <a:latin typeface="Times New Roman" pitchFamily="-110" charset="0"/>
                <a:ea typeface="+mn-ea"/>
                <a:cs typeface="+mn-cs"/>
              </a:rPr>
              <a:t>Causes the I/O module to take an item of data (byte or word) from the</a:t>
            </a:r>
          </a:p>
          <a:p>
            <a:r>
              <a:rPr kumimoji="1" lang="en-US" sz="1200" kern="1200" baseline="0" dirty="0" smtClean="0">
                <a:solidFill>
                  <a:schemeClr val="tx1"/>
                </a:solidFill>
                <a:latin typeface="Times New Roman" pitchFamily="-110" charset="0"/>
                <a:ea typeface="+mn-ea"/>
                <a:cs typeface="+mn-cs"/>
              </a:rPr>
              <a:t>data bus and subsequently transmit that data item to the peripheral.</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B7A64791-2BC6-4A56-AAE7-FE5C9EB1847B}" type="datetime1">
              <a:rPr lang="en-US" smtClean="0"/>
              <a:pPr/>
              <a:t>2/24/2021</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63E7C9A-4028-4D31-9859-81AA987142CD}" type="datetime1">
              <a:rPr lang="en-US" smtClean="0"/>
              <a:pPr/>
              <a:t>2/24/2021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4010007-D045-455C-BCE2-A474767D1D36}" type="datetime1">
              <a:rPr lang="en-US" smtClean="0"/>
              <a:pPr/>
              <a:t>2/24/2021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1F4648B6-52E3-4F1B-8C42-B2FED3888B43}" type="datetime1">
              <a:rPr lang="en-US" smtClean="0"/>
              <a:pPr/>
              <a:t>2/24/2021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8BF8771-A140-440B-9747-5CCAE1BB6CF9}" type="datetime1">
              <a:rPr lang="en-US" smtClean="0"/>
              <a:pPr/>
              <a:t>2/24/2021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E5972682-633C-4615-8E7E-1E593AAD763A}" type="datetime1">
              <a:rPr lang="en-US" smtClean="0"/>
              <a:pPr/>
              <a:t>2/24/2021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E29E2B-B132-4ECB-B457-290A0BF2A7B4}" type="datetime1">
              <a:rPr lang="en-US" smtClean="0"/>
              <a:pPr/>
              <a:t>2/24/2021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8C79112B-3EE9-4E85-8BA3-EA31A82F41BA}" type="datetime1">
              <a:rPr lang="en-US" smtClean="0"/>
              <a:pPr/>
              <a:t>2/24/2021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BB3135D5-BBB7-4B8F-A695-3EF7FDF6E1BB}" type="datetime1">
              <a:rPr lang="en-US" smtClean="0"/>
              <a:pPr/>
              <a:t>2/24/2021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ED451C8C-29E0-4815-A091-4C7B1E6DC4BF}" type="datetime1">
              <a:rPr lang="en-US" smtClean="0"/>
              <a:pPr/>
              <a:t>2/24/2021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7BBF8D1-ABDB-41F5-A4E0-F14BD76AF67B}" type="datetime1">
              <a:rPr lang="en-US" smtClean="0"/>
              <a:pPr/>
              <a:t>2/24/2021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FB8C66B-CF59-473F-AAF2-E37EAAFEF3EB}" type="datetime1">
              <a:rPr lang="en-US" smtClean="0"/>
              <a:pPr/>
              <a:t>2/24/2021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A120C2-B4D9-4526-8D12-0C0FDB2CA580}" type="datetime1">
              <a:rPr lang="en-US" smtClean="0"/>
              <a:pPr/>
              <a:t>2/24/2021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78A2F83-672C-454F-80D1-C21AC9CB0A17}" type="datetime1">
              <a:rPr lang="en-US" smtClean="0"/>
              <a:pPr/>
              <a:t>2/24/2021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2EB0E73B-4BA3-4ADE-B2D7-F8A98EFD0A68}" type="datetime1">
              <a:rPr lang="en-US" smtClean="0"/>
              <a:pPr/>
              <a:t>2/24/2021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97638E93-4681-4A44-9455-19763EFF3A9F}" type="datetime1">
              <a:rPr lang="en-US" smtClean="0"/>
              <a:pPr/>
              <a:t>2/24/2021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8E02A15-06F2-4821-9AB5-31B17BE22E6B}" type="datetime1">
              <a:rPr lang="en-US" smtClean="0"/>
              <a:pPr/>
              <a:t>2/24/2021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54D59D1-EDB6-458D-8D66-91BA9A9594CF}" type="datetime1">
              <a:rPr lang="en-US" smtClean="0"/>
              <a:pPr/>
              <a:t>2/24/2021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8CBAFA4-B92D-46AF-90F1-ABB0FABF4D26}" type="datetime1">
              <a:rPr lang="en-US" smtClean="0"/>
              <a:pPr/>
              <a:t>2/24/2021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7124F8E-E5AF-4A62-8864-F6F9F3F6C700}" type="datetime1">
              <a:rPr lang="en-US" smtClean="0"/>
              <a:pPr/>
              <a:t>2/24/2021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2E927AA0-5F0A-4AA5-92D5-55206E180BE0}" type="datetime1">
              <a:rPr lang="en-US" smtClean="0"/>
              <a:pPr/>
              <a:t>2/24/2021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comments" Target="../comments/comment8.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comments" Target="../comments/comment9.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comments" Target="../comments/commen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comments" Target="../comments/commen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71406" y="6443394"/>
            <a:ext cx="8715404" cy="343192"/>
          </a:xfrm>
        </p:spPr>
        <p:txBody>
          <a:bodyPr>
            <a:noAutofit/>
          </a:bodyPr>
          <a:lstStyle/>
          <a:p>
            <a:r>
              <a:rPr lang="en-GB" sz="1800" dirty="0" smtClean="0"/>
              <a:t>William </a:t>
            </a:r>
            <a:r>
              <a:rPr lang="en-GB" sz="1800" smtClean="0"/>
              <a:t>Stallings , Computer </a:t>
            </a:r>
            <a:r>
              <a:rPr lang="en-GB" sz="1800"/>
              <a:t>Organization </a:t>
            </a:r>
            <a:r>
              <a:rPr lang="en-GB" sz="1800" smtClean="0"/>
              <a:t>and Architecture, 9</a:t>
            </a:r>
            <a:r>
              <a:rPr lang="en-GB" sz="1800" baseline="30000" smtClean="0"/>
              <a:t>th</a:t>
            </a:r>
            <a:r>
              <a:rPr lang="en-GB" sz="1800" smtClean="0"/>
              <a:t> </a:t>
            </a:r>
            <a:r>
              <a:rPr lang="en-GB" sz="1800" dirty="0" smtClean="0"/>
              <a:t>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533401" y="4952736"/>
            <a:ext cx="346709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7</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248176" y="5143512"/>
            <a:ext cx="3252782" cy="590568"/>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3200" b="1" i="0" u="none" strike="noStrike" kern="1200" cap="none" spc="0" normalizeH="0" baseline="0" noProof="0" smtClean="0">
                <a:ln>
                  <a:noFill/>
                </a:ln>
                <a:solidFill>
                  <a:srgbClr val="002060"/>
                </a:solidFill>
                <a:effectLst/>
                <a:uLnTx/>
                <a:uFillTx/>
                <a:latin typeface="+mn-lt"/>
                <a:ea typeface="+mn-ea"/>
                <a:cs typeface="+mn-cs"/>
              </a:rPr>
              <a:t>Input/Output</a:t>
            </a:r>
            <a:endParaRPr kumimoji="0" lang="en-US" sz="32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52401"/>
            <a:ext cx="7556500" cy="561956"/>
          </a:xfrm>
        </p:spPr>
        <p:txBody>
          <a:bodyPr/>
          <a:lstStyle/>
          <a:p>
            <a:r>
              <a:rPr lang="en-US" dirty="0" smtClean="0">
                <a:effectLst>
                  <a:outerShdw blurRad="38100" dist="38100" dir="2700000" algn="tl">
                    <a:srgbClr val="000000">
                      <a:alpha val="43137"/>
                    </a:srgbClr>
                  </a:outerShdw>
                </a:effectLst>
              </a:rPr>
              <a:t>I/O Module Structure</a:t>
            </a:r>
            <a:endParaRPr lang="en-US"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179188" y="928670"/>
            <a:ext cx="8785624" cy="5572164"/>
          </a:xfrm>
          <a:prstGeom prst="rect">
            <a:avLst/>
          </a:prstGeom>
          <a:noFill/>
          <a:ln w="38100">
            <a:solidFill>
              <a:schemeClr val="tx1"/>
            </a:solidFill>
            <a:miter lim="800000"/>
            <a:headEnd/>
            <a:tailEnd/>
          </a:ln>
          <a:effectLst/>
        </p:spPr>
      </p:pic>
      <p:sp>
        <p:nvSpPr>
          <p:cNvPr id="5" name="Rectangle 4"/>
          <p:cNvSpPr/>
          <p:nvPr/>
        </p:nvSpPr>
        <p:spPr>
          <a:xfrm>
            <a:off x="2285984" y="3929066"/>
            <a:ext cx="1714512"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IO Module</a:t>
            </a:r>
            <a:endParaRPr lang="en-US" sz="2000"/>
          </a:p>
        </p:txBody>
      </p:sp>
      <p:sp>
        <p:nvSpPr>
          <p:cNvPr id="6" name="Slide Number Placeholder 5"/>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09600" y="71414"/>
            <a:ext cx="7556313" cy="747698"/>
          </a:xfrm>
        </p:spPr>
        <p:txBody>
          <a:bodyPr/>
          <a:lstStyle/>
          <a:p>
            <a:r>
              <a:rPr lang="en-US" smtClean="0">
                <a:effectLst>
                  <a:outerShdw blurRad="38100" dist="38100" dir="2700000" algn="tl">
                    <a:srgbClr val="000000">
                      <a:alpha val="43137"/>
                    </a:srgbClr>
                  </a:outerShdw>
                </a:effectLst>
              </a:rPr>
              <a:t>7.3- Programmed </a:t>
            </a:r>
            <a:r>
              <a:rPr lang="en-US" dirty="0" smtClean="0">
                <a:effectLst>
                  <a:outerShdw blurRad="38100" dist="38100" dir="2700000" algn="tl">
                    <a:srgbClr val="000000">
                      <a:alpha val="43137"/>
                    </a:srgbClr>
                  </a:outerShdw>
                </a:effectLst>
              </a:rPr>
              <a:t>I/O</a:t>
            </a:r>
            <a:endParaRPr lang="en-US" dirty="0">
              <a:effectLst>
                <a:outerShdw blurRad="38100" dist="38100" dir="2700000" algn="tl">
                  <a:srgbClr val="000000">
                    <a:alpha val="43137"/>
                  </a:srgbClr>
                </a:outerShdw>
              </a:effectLst>
            </a:endParaRPr>
          </a:p>
        </p:txBody>
      </p:sp>
      <p:sp>
        <p:nvSpPr>
          <p:cNvPr id="5" name="Text Placeholder 4"/>
          <p:cNvSpPr>
            <a:spLocks noGrp="1"/>
          </p:cNvSpPr>
          <p:nvPr>
            <p:ph idx="1"/>
          </p:nvPr>
        </p:nvSpPr>
        <p:spPr>
          <a:xfrm>
            <a:off x="285720" y="928670"/>
            <a:ext cx="8572560" cy="5429288"/>
          </a:xfrm>
        </p:spPr>
        <p:txBody>
          <a:bodyPr>
            <a:noAutofit/>
          </a:bodyPr>
          <a:lstStyle/>
          <a:p>
            <a:r>
              <a:rPr lang="en-US" sz="1800" b="1" dirty="0" smtClean="0">
                <a:solidFill>
                  <a:schemeClr val="tx1"/>
                </a:solidFill>
              </a:rPr>
              <a:t>Three techniques </a:t>
            </a:r>
            <a:r>
              <a:rPr lang="en-US" sz="1800" dirty="0" smtClean="0">
                <a:solidFill>
                  <a:schemeClr val="tx1"/>
                </a:solidFill>
              </a:rPr>
              <a:t>are possible for I/O operations:</a:t>
            </a:r>
          </a:p>
          <a:p>
            <a:endParaRPr lang="en-US" sz="1800" dirty="0" smtClean="0">
              <a:solidFill>
                <a:schemeClr val="tx1"/>
              </a:solidFill>
            </a:endParaRPr>
          </a:p>
          <a:p>
            <a:endParaRPr lang="en-US" sz="1800" dirty="0" smtClean="0">
              <a:solidFill>
                <a:schemeClr val="tx1"/>
              </a:solidFill>
            </a:endParaRPr>
          </a:p>
          <a:p>
            <a:pPr marL="228600" indent="-228600">
              <a:spcBef>
                <a:spcPts val="800"/>
              </a:spcBef>
              <a:buFont typeface="Wingdings" pitchFamily="2" charset="2"/>
              <a:buChar char="n"/>
            </a:pPr>
            <a:endParaRPr lang="en-US" sz="1100" b="1" dirty="0" smtClean="0">
              <a:solidFill>
                <a:schemeClr val="tx1"/>
              </a:solidFill>
            </a:endParaRPr>
          </a:p>
          <a:p>
            <a:pPr marL="228600" indent="-228600">
              <a:spcBef>
                <a:spcPts val="800"/>
              </a:spcBef>
              <a:buFont typeface="Wingdings" pitchFamily="2" charset="2"/>
              <a:buChar char="n"/>
            </a:pPr>
            <a:r>
              <a:rPr lang="en-US" sz="1800" b="1" dirty="0" smtClean="0">
                <a:solidFill>
                  <a:schemeClr val="tx1"/>
                </a:solidFill>
              </a:rPr>
              <a:t>Programmed I/O</a:t>
            </a:r>
          </a:p>
          <a:p>
            <a:pPr marL="685800" lvl="1" indent="-228600">
              <a:spcBef>
                <a:spcPts val="800"/>
              </a:spcBef>
              <a:buFont typeface="Wingdings" pitchFamily="2" charset="2"/>
              <a:buChar char="n"/>
            </a:pPr>
            <a:r>
              <a:rPr lang="en-US" sz="1600" dirty="0" smtClean="0">
                <a:solidFill>
                  <a:schemeClr val="tx1"/>
                </a:solidFill>
              </a:rPr>
              <a:t>Data are exchanged between the processor and the I/O module</a:t>
            </a:r>
          </a:p>
          <a:p>
            <a:pPr marL="685800" lvl="1" indent="-228600">
              <a:spcBef>
                <a:spcPts val="800"/>
              </a:spcBef>
              <a:buFont typeface="Wingdings" pitchFamily="2" charset="2"/>
              <a:buChar char="n"/>
            </a:pPr>
            <a:r>
              <a:rPr lang="en-US" sz="1600" dirty="0" smtClean="0">
                <a:solidFill>
                  <a:schemeClr val="tx1"/>
                </a:solidFill>
              </a:rPr>
              <a:t>Processor executes a program that gives it direct control of the I/O operation</a:t>
            </a:r>
          </a:p>
          <a:p>
            <a:pPr marL="685800" lvl="1" indent="-228600">
              <a:spcBef>
                <a:spcPts val="800"/>
              </a:spcBef>
              <a:buFont typeface="Wingdings" pitchFamily="2" charset="2"/>
              <a:buChar char="n"/>
            </a:pPr>
            <a:r>
              <a:rPr lang="en-US" sz="1600" dirty="0" smtClean="0">
                <a:solidFill>
                  <a:schemeClr val="tx1"/>
                </a:solidFill>
              </a:rPr>
              <a:t>When the processor issues a command it must wait until the I/O operation is complete</a:t>
            </a:r>
          </a:p>
          <a:p>
            <a:pPr marL="685800" lvl="1" indent="-228600">
              <a:spcBef>
                <a:spcPts val="800"/>
              </a:spcBef>
              <a:buFont typeface="Wingdings" pitchFamily="2" charset="2"/>
              <a:buChar char="n"/>
            </a:pPr>
            <a:r>
              <a:rPr lang="en-US" sz="1600" dirty="0" smtClean="0">
                <a:solidFill>
                  <a:schemeClr val="tx1"/>
                </a:solidFill>
              </a:rPr>
              <a:t>If the processor is faster than the I/O module this is wasteful of processor time</a:t>
            </a:r>
          </a:p>
          <a:p>
            <a:pPr marL="228600" lvl="1" indent="-228600">
              <a:spcBef>
                <a:spcPts val="800"/>
              </a:spcBef>
              <a:buClr>
                <a:schemeClr val="accent1"/>
              </a:buClr>
              <a:buFont typeface="Wingdings" pitchFamily="2" charset="2"/>
              <a:buChar char="n"/>
            </a:pPr>
            <a:r>
              <a:rPr lang="en-US" b="1" dirty="0" smtClean="0">
                <a:solidFill>
                  <a:schemeClr val="tx1"/>
                </a:solidFill>
              </a:rPr>
              <a:t>Interrupt-driven I/O</a:t>
            </a:r>
          </a:p>
          <a:p>
            <a:pPr marL="685800" lvl="1" indent="-228600">
              <a:spcBef>
                <a:spcPts val="800"/>
              </a:spcBef>
              <a:buFont typeface="Wingdings" pitchFamily="2" charset="2"/>
              <a:buChar char="n"/>
            </a:pPr>
            <a:r>
              <a:rPr lang="en-US" sz="1600" dirty="0" smtClean="0">
                <a:solidFill>
                  <a:schemeClr val="tx1"/>
                </a:solidFill>
              </a:rPr>
              <a:t>Processor issues an I/O command, continues to execute other instructions, and is interrupted by the I/O module when the latter has completed its work</a:t>
            </a:r>
          </a:p>
          <a:p>
            <a:pPr marL="228600" lvl="1">
              <a:spcBef>
                <a:spcPts val="800"/>
              </a:spcBef>
              <a:buClr>
                <a:schemeClr val="accent1"/>
              </a:buClr>
            </a:pPr>
            <a:r>
              <a:rPr lang="en-US" b="1" dirty="0" smtClean="0">
                <a:solidFill>
                  <a:schemeClr val="tx1"/>
                </a:solidFill>
              </a:rPr>
              <a:t>Direct memory access (DMA)</a:t>
            </a:r>
          </a:p>
          <a:p>
            <a:pPr marL="685800" lvl="1" indent="-228600">
              <a:spcBef>
                <a:spcPts val="800"/>
              </a:spcBef>
              <a:buFont typeface="Wingdings" pitchFamily="2" charset="2"/>
              <a:buChar char="n"/>
            </a:pPr>
            <a:r>
              <a:rPr lang="en-US" sz="1600" dirty="0" smtClean="0">
                <a:solidFill>
                  <a:schemeClr val="tx1"/>
                </a:solidFill>
              </a:rPr>
              <a:t>The I/O module and main memory exchange data directly without processor involvement</a:t>
            </a:r>
            <a:endParaRPr lang="en-US" sz="1600" dirty="0">
              <a:solidFill>
                <a:schemeClr val="tx1"/>
              </a:solidFill>
            </a:endParaRPr>
          </a:p>
        </p:txBody>
      </p:sp>
      <p:pic>
        <p:nvPicPr>
          <p:cNvPr id="3074" name="Picture 2"/>
          <p:cNvPicPr>
            <a:picLocks noChangeAspect="1" noChangeArrowheads="1"/>
          </p:cNvPicPr>
          <p:nvPr/>
        </p:nvPicPr>
        <p:blipFill>
          <a:blip r:embed="rId3"/>
          <a:srcRect/>
          <a:stretch>
            <a:fillRect/>
          </a:stretch>
        </p:blipFill>
        <p:spPr bwMode="auto">
          <a:xfrm>
            <a:off x="285720" y="1338240"/>
            <a:ext cx="8513788" cy="130494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533400"/>
            <a:ext cx="7556313" cy="1116106"/>
          </a:xfrm>
        </p:spPr>
        <p:txBody>
          <a:bodyPr/>
          <a:lstStyle/>
          <a:p>
            <a:r>
              <a:rPr lang="en-US" dirty="0" smtClean="0">
                <a:effectLst>
                  <a:outerShdw blurRad="38100" dist="38100" dir="2700000" algn="tl">
                    <a:srgbClr val="000000">
                      <a:alpha val="43137"/>
                    </a:srgbClr>
                  </a:outerShdw>
                </a:effectLst>
              </a:rPr>
              <a:t>I/O Commands</a:t>
            </a:r>
            <a:endParaRPr lang="en-US" dirty="0">
              <a:effectLst>
                <a:outerShdw blurRad="38100" dist="38100" dir="2700000" algn="tl">
                  <a:srgbClr val="000000">
                    <a:alpha val="43137"/>
                  </a:srgbClr>
                </a:outerShdw>
              </a:effectLst>
            </a:endParaRPr>
          </a:p>
        </p:txBody>
      </p:sp>
      <p:sp>
        <p:nvSpPr>
          <p:cNvPr id="14339" name="Rectangle 3"/>
          <p:cNvSpPr>
            <a:spLocks noGrp="1" noChangeArrowheads="1"/>
          </p:cNvSpPr>
          <p:nvPr>
            <p:ph idx="1"/>
          </p:nvPr>
        </p:nvSpPr>
        <p:spPr>
          <a:xfrm>
            <a:off x="381000" y="1357298"/>
            <a:ext cx="7556313" cy="4724400"/>
          </a:xfrm>
        </p:spPr>
        <p:txBody>
          <a:bodyPr>
            <a:normAutofit fontScale="92500" lnSpcReduction="10000"/>
          </a:bodyPr>
          <a:lstStyle/>
          <a:p>
            <a:r>
              <a:rPr lang="en-US" dirty="0" smtClean="0">
                <a:solidFill>
                  <a:schemeClr val="tx1"/>
                </a:solidFill>
              </a:rPr>
              <a:t>There are four types of I/O commands that an I/O module may receive when it is addressed by a processor:</a:t>
            </a:r>
          </a:p>
          <a:p>
            <a:pPr marL="800100" indent="-173038">
              <a:buSzPct val="100000"/>
              <a:buFont typeface="+mj-lt"/>
              <a:buAutoNum type="arabicParenR"/>
            </a:pPr>
            <a:r>
              <a:rPr lang="en-US" dirty="0" smtClean="0">
                <a:solidFill>
                  <a:schemeClr val="tx1"/>
                </a:solidFill>
              </a:rPr>
              <a:t> </a:t>
            </a:r>
            <a:r>
              <a:rPr lang="en-US" b="1" dirty="0" smtClean="0">
                <a:solidFill>
                  <a:schemeClr val="tx1"/>
                </a:solidFill>
              </a:rPr>
              <a:t>Control</a:t>
            </a:r>
          </a:p>
          <a:p>
            <a:pPr marL="1028700" lvl="1" indent="-173038">
              <a:buSzPct val="100000"/>
              <a:buNone/>
            </a:pPr>
            <a:r>
              <a:rPr lang="en-US" dirty="0" smtClean="0">
                <a:solidFill>
                  <a:schemeClr val="tx1"/>
                </a:solidFill>
              </a:rPr>
              <a:t>- used to activate a peripheral and tell it what to do</a:t>
            </a:r>
          </a:p>
          <a:p>
            <a:pPr marL="800100" indent="-173038">
              <a:buSzPct val="100000"/>
              <a:buFont typeface="+mj-lt"/>
              <a:buAutoNum type="arabicParenR"/>
            </a:pPr>
            <a:r>
              <a:rPr lang="en-US" dirty="0" smtClean="0">
                <a:solidFill>
                  <a:schemeClr val="tx1"/>
                </a:solidFill>
              </a:rPr>
              <a:t> </a:t>
            </a:r>
            <a:r>
              <a:rPr lang="en-US" b="1" dirty="0" smtClean="0">
                <a:solidFill>
                  <a:schemeClr val="tx1"/>
                </a:solidFill>
              </a:rPr>
              <a:t>Test</a:t>
            </a:r>
          </a:p>
          <a:p>
            <a:pPr marL="1028700" lvl="1" indent="-173038">
              <a:buSzPct val="100000"/>
              <a:buNone/>
            </a:pPr>
            <a:r>
              <a:rPr lang="en-US" dirty="0" smtClean="0">
                <a:solidFill>
                  <a:schemeClr val="tx1"/>
                </a:solidFill>
              </a:rPr>
              <a:t>- used to test various status conditions associated with an I/O module and its peripherals</a:t>
            </a:r>
          </a:p>
          <a:p>
            <a:pPr marL="800100" indent="-173038">
              <a:buSzPct val="100000"/>
              <a:buFont typeface="+mj-lt"/>
              <a:buAutoNum type="arabicParenR"/>
            </a:pPr>
            <a:r>
              <a:rPr lang="en-US" dirty="0" smtClean="0">
                <a:solidFill>
                  <a:schemeClr val="tx1"/>
                </a:solidFill>
              </a:rPr>
              <a:t> </a:t>
            </a:r>
            <a:r>
              <a:rPr lang="en-US" b="1" dirty="0" smtClean="0">
                <a:solidFill>
                  <a:schemeClr val="tx1"/>
                </a:solidFill>
              </a:rPr>
              <a:t>Read</a:t>
            </a:r>
          </a:p>
          <a:p>
            <a:pPr marL="1028700" lvl="1" indent="-173038">
              <a:buSzPct val="100000"/>
              <a:buNone/>
            </a:pPr>
            <a:r>
              <a:rPr lang="en-US" dirty="0" smtClean="0">
                <a:solidFill>
                  <a:schemeClr val="tx1"/>
                </a:solidFill>
              </a:rPr>
              <a:t>- causes the I/O module to obtain an item of data from the peripheral and place it in an internal buffer</a:t>
            </a:r>
          </a:p>
          <a:p>
            <a:pPr marL="800100" indent="-173038">
              <a:buSzPct val="100000"/>
              <a:buFont typeface="+mj-lt"/>
              <a:buAutoNum type="arabicParenR"/>
            </a:pPr>
            <a:r>
              <a:rPr lang="en-US" dirty="0" smtClean="0">
                <a:solidFill>
                  <a:schemeClr val="tx1"/>
                </a:solidFill>
              </a:rPr>
              <a:t> </a:t>
            </a:r>
            <a:r>
              <a:rPr lang="en-US" b="1" dirty="0" smtClean="0">
                <a:solidFill>
                  <a:schemeClr val="tx1"/>
                </a:solidFill>
              </a:rPr>
              <a:t>Write</a:t>
            </a:r>
          </a:p>
          <a:p>
            <a:pPr marL="1028700" lvl="1" indent="-173038">
              <a:buSzPct val="100000"/>
              <a:buNone/>
            </a:pPr>
            <a:r>
              <a:rPr lang="en-US" dirty="0" smtClean="0">
                <a:solidFill>
                  <a:schemeClr val="tx1"/>
                </a:solidFill>
              </a:rPr>
              <a:t>- causes the I/O module to take an item of data from the data bus and subsequently transmit that data item to the peripheral</a:t>
            </a:r>
          </a:p>
        </p:txBody>
      </p:sp>
      <p:sp>
        <p:nvSpPr>
          <p:cNvPr id="4" name="Slide Number Placeholder 3"/>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571472" y="214290"/>
            <a:ext cx="7896248" cy="6286544"/>
          </a:xfrm>
          <a:prstGeom prst="rect">
            <a:avLst/>
          </a:prstGeom>
          <a:noFill/>
          <a:ln w="38100">
            <a:solidFill>
              <a:schemeClr val="tx1"/>
            </a:solidFill>
            <a:miter lim="800000"/>
            <a:headEnd/>
            <a:tailEnd/>
          </a:ln>
          <a:effectLst/>
        </p:spPr>
      </p:pic>
      <p:sp>
        <p:nvSpPr>
          <p:cNvPr id="148482" name="Rectangle 2"/>
          <p:cNvSpPr>
            <a:spLocks noGrp="1" noChangeArrowheads="1"/>
          </p:cNvSpPr>
          <p:nvPr>
            <p:ph type="title" idx="4294967295"/>
          </p:nvPr>
        </p:nvSpPr>
        <p:spPr>
          <a:xfrm>
            <a:off x="5357818" y="4205310"/>
            <a:ext cx="3124200" cy="2438400"/>
          </a:xfrm>
        </p:spPr>
        <p:txBody>
          <a:bodyPr/>
          <a:lstStyle/>
          <a:p>
            <a:pPr algn="ctr"/>
            <a:r>
              <a:rPr lang="en-GB" sz="3200" b="1" dirty="0">
                <a:effectLst>
                  <a:outerShdw blurRad="38100" dist="38100" dir="2700000" algn="tl">
                    <a:srgbClr val="000000">
                      <a:alpha val="43137"/>
                    </a:srgbClr>
                  </a:outerShdw>
                </a:effectLst>
              </a:rPr>
              <a:t>Three</a:t>
            </a:r>
            <a:r>
              <a:rPr lang="en-GB" sz="3200" b="1" dirty="0" smtClean="0">
                <a:effectLst>
                  <a:outerShdw blurRad="38100" dist="38100" dir="2700000" algn="tl">
                    <a:srgbClr val="000000">
                      <a:alpha val="43137"/>
                    </a:srgbClr>
                  </a:outerShdw>
                </a:effectLst>
              </a:rPr>
              <a:t/>
            </a:r>
            <a:br>
              <a:rPr lang="en-GB" sz="3200" b="1" dirty="0" smtClean="0">
                <a:effectLst>
                  <a:outerShdw blurRad="38100" dist="38100" dir="2700000" algn="tl">
                    <a:srgbClr val="000000">
                      <a:alpha val="43137"/>
                    </a:srgbClr>
                  </a:outerShdw>
                </a:effectLst>
              </a:rPr>
            </a:br>
            <a:r>
              <a:rPr lang="en-GB" sz="3200" b="1" dirty="0" smtClean="0">
                <a:effectLst>
                  <a:outerShdw blurRad="38100" dist="38100" dir="2700000" algn="tl">
                    <a:srgbClr val="000000">
                      <a:alpha val="43137"/>
                    </a:srgbClr>
                  </a:outerShdw>
                </a:effectLst>
              </a:rPr>
              <a:t>Techniques </a:t>
            </a:r>
            <a:br>
              <a:rPr lang="en-GB" sz="3200" b="1" dirty="0" smtClean="0">
                <a:effectLst>
                  <a:outerShdw blurRad="38100" dist="38100" dir="2700000" algn="tl">
                    <a:srgbClr val="000000">
                      <a:alpha val="43137"/>
                    </a:srgbClr>
                  </a:outerShdw>
                </a:effectLst>
              </a:rPr>
            </a:br>
            <a:r>
              <a:rPr lang="en-GB" sz="3200" b="1" dirty="0" smtClean="0">
                <a:effectLst>
                  <a:outerShdw blurRad="38100" dist="38100" dir="2700000" algn="tl">
                    <a:srgbClr val="000000">
                      <a:alpha val="43137"/>
                    </a:srgbClr>
                  </a:outerShdw>
                </a:effectLst>
              </a:rPr>
              <a:t>for Input </a:t>
            </a:r>
            <a:r>
              <a:rPr lang="en-GB" sz="3200" b="1" dirty="0">
                <a:effectLst>
                  <a:outerShdw blurRad="38100" dist="38100" dir="2700000" algn="tl">
                    <a:srgbClr val="000000">
                      <a:alpha val="43137"/>
                    </a:srgbClr>
                  </a:outerShdw>
                </a:effectLst>
              </a:rPr>
              <a:t>of a</a:t>
            </a:r>
            <a:r>
              <a:rPr lang="en-GB" sz="3200" b="1" dirty="0" smtClean="0">
                <a:effectLst>
                  <a:outerShdw blurRad="38100" dist="38100" dir="2700000" algn="tl">
                    <a:srgbClr val="000000">
                      <a:alpha val="43137"/>
                    </a:srgbClr>
                  </a:outerShdw>
                </a:effectLst>
              </a:rPr>
              <a:t/>
            </a:r>
            <a:br>
              <a:rPr lang="en-GB" sz="3200" b="1" dirty="0" smtClean="0">
                <a:effectLst>
                  <a:outerShdw blurRad="38100" dist="38100" dir="2700000" algn="tl">
                    <a:srgbClr val="000000">
                      <a:alpha val="43137"/>
                    </a:srgbClr>
                  </a:outerShdw>
                </a:effectLst>
              </a:rPr>
            </a:br>
            <a:r>
              <a:rPr lang="en-GB" sz="3200" b="1" dirty="0" smtClean="0">
                <a:effectLst>
                  <a:outerShdw blurRad="38100" dist="38100" dir="2700000" algn="tl">
                    <a:srgbClr val="000000">
                      <a:alpha val="43137"/>
                    </a:srgbClr>
                  </a:outerShdw>
                </a:effectLst>
              </a:rPr>
              <a:t>Block </a:t>
            </a:r>
            <a:r>
              <a:rPr lang="en-GB" sz="3200" b="1" dirty="0">
                <a:effectLst>
                  <a:outerShdw blurRad="38100" dist="38100" dir="2700000" algn="tl">
                    <a:srgbClr val="000000">
                      <a:alpha val="43137"/>
                    </a:srgbClr>
                  </a:outerShdw>
                </a:effectLst>
              </a:rPr>
              <a:t>of Data</a:t>
            </a:r>
          </a:p>
        </p:txBody>
      </p:sp>
      <p:sp>
        <p:nvSpPr>
          <p:cNvPr id="4" name="Slide Number Placeholder 3"/>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381000" y="228600"/>
            <a:ext cx="7556500" cy="1116013"/>
          </a:xfrm>
        </p:spPr>
        <p:txBody>
          <a:bodyPr/>
          <a:lstStyle/>
          <a:p>
            <a:r>
              <a:rPr lang="en-US" dirty="0">
                <a:effectLst>
                  <a:outerShdw blurRad="38100" dist="38100" dir="2700000" algn="tl">
                    <a:srgbClr val="000000">
                      <a:alpha val="43137"/>
                    </a:srgbClr>
                  </a:outerShdw>
                </a:effectLst>
              </a:rPr>
              <a:t>I/O</a:t>
            </a:r>
            <a:r>
              <a:rPr lang="en-US" dirty="0" smtClean="0">
                <a:effectLst>
                  <a:outerShdw blurRad="38100" dist="38100" dir="2700000" algn="tl">
                    <a:srgbClr val="000000">
                      <a:alpha val="43137"/>
                    </a:srgbClr>
                  </a:outerShdw>
                </a:effectLst>
              </a:rPr>
              <a:t> Instructions</a:t>
            </a:r>
            <a:endParaRPr lang="en-US"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4294967295"/>
          </p:nvPr>
        </p:nvGraphicFramePr>
        <p:xfrm>
          <a:off x="304800" y="1143000"/>
          <a:ext cx="8534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I/O </a:t>
            </a:r>
            <a:r>
              <a:rPr lang="en-US" dirty="0" smtClean="0">
                <a:effectLst>
                  <a:outerShdw blurRad="38100" dist="38100" dir="2700000" algn="tl">
                    <a:srgbClr val="000000">
                      <a:alpha val="43137"/>
                    </a:srgbClr>
                  </a:outerShdw>
                </a:effectLst>
              </a:rPr>
              <a:t>Mapping Summary</a:t>
            </a:r>
            <a:endParaRPr lang="en-US" dirty="0">
              <a:effectLst>
                <a:outerShdw blurRad="38100" dist="38100" dir="2700000" algn="tl">
                  <a:srgbClr val="000000">
                    <a:alpha val="43137"/>
                  </a:srgbClr>
                </a:outerShdw>
              </a:effectLst>
            </a:endParaRPr>
          </a:p>
        </p:txBody>
      </p:sp>
      <p:sp>
        <p:nvSpPr>
          <p:cNvPr id="19459" name="Rectangle 3"/>
          <p:cNvSpPr>
            <a:spLocks noGrp="1" noChangeArrowheads="1"/>
          </p:cNvSpPr>
          <p:nvPr>
            <p:ph idx="1"/>
          </p:nvPr>
        </p:nvSpPr>
        <p:spPr>
          <a:xfrm>
            <a:off x="285720" y="1712929"/>
            <a:ext cx="7556313" cy="4144963"/>
          </a:xfrm>
        </p:spPr>
        <p:txBody>
          <a:bodyPr/>
          <a:lstStyle/>
          <a:p>
            <a:r>
              <a:rPr lang="en-US" sz="2400" dirty="0">
                <a:solidFill>
                  <a:schemeClr val="tx1"/>
                </a:solidFill>
              </a:rPr>
              <a:t>Memory mapped I/O</a:t>
            </a:r>
          </a:p>
          <a:p>
            <a:pPr lvl="1"/>
            <a:r>
              <a:rPr lang="en-US" sz="2000" dirty="0">
                <a:solidFill>
                  <a:schemeClr val="tx1"/>
                </a:solidFill>
              </a:rPr>
              <a:t>Devices and memory share an address space</a:t>
            </a:r>
          </a:p>
          <a:p>
            <a:pPr lvl="1"/>
            <a:r>
              <a:rPr lang="en-US" sz="2000" dirty="0">
                <a:solidFill>
                  <a:schemeClr val="tx1"/>
                </a:solidFill>
              </a:rPr>
              <a:t>I/O looks just like memory read/write</a:t>
            </a:r>
          </a:p>
          <a:p>
            <a:pPr lvl="1"/>
            <a:r>
              <a:rPr lang="en-US" sz="2000" dirty="0">
                <a:solidFill>
                  <a:schemeClr val="tx1"/>
                </a:solidFill>
              </a:rPr>
              <a:t>No special commands for I/O</a:t>
            </a:r>
          </a:p>
          <a:p>
            <a:pPr lvl="2"/>
            <a:r>
              <a:rPr lang="en-US" sz="1800" dirty="0">
                <a:solidFill>
                  <a:schemeClr val="tx1"/>
                </a:solidFill>
              </a:rPr>
              <a:t>Large selection of memory access commands available</a:t>
            </a:r>
          </a:p>
          <a:p>
            <a:r>
              <a:rPr lang="en-US" sz="2400" dirty="0">
                <a:solidFill>
                  <a:schemeClr val="tx1"/>
                </a:solidFill>
              </a:rPr>
              <a:t>Isolated I/O</a:t>
            </a:r>
          </a:p>
          <a:p>
            <a:pPr lvl="1"/>
            <a:r>
              <a:rPr lang="en-US" sz="2000" dirty="0">
                <a:solidFill>
                  <a:schemeClr val="tx1"/>
                </a:solidFill>
              </a:rPr>
              <a:t>Separate address spaces</a:t>
            </a:r>
          </a:p>
          <a:p>
            <a:pPr lvl="1"/>
            <a:r>
              <a:rPr lang="en-US" sz="2000" dirty="0">
                <a:solidFill>
                  <a:schemeClr val="tx1"/>
                </a:solidFill>
              </a:rPr>
              <a:t>Need I/O or memory select lines</a:t>
            </a:r>
          </a:p>
          <a:p>
            <a:pPr lvl="1"/>
            <a:r>
              <a:rPr lang="en-US" sz="2000" dirty="0">
                <a:solidFill>
                  <a:schemeClr val="tx1"/>
                </a:solidFill>
              </a:rPr>
              <a:t>Special commands for I/O</a:t>
            </a:r>
          </a:p>
          <a:p>
            <a:pPr lvl="2"/>
            <a:r>
              <a:rPr lang="en-US" dirty="0">
                <a:solidFill>
                  <a:schemeClr val="tx1"/>
                </a:solidFill>
              </a:rPr>
              <a:t>Limited set</a:t>
            </a:r>
          </a:p>
        </p:txBody>
      </p:sp>
      <p:sp>
        <p:nvSpPr>
          <p:cNvPr id="4" name="Rectangle 3"/>
          <p:cNvSpPr/>
          <p:nvPr/>
        </p:nvSpPr>
        <p:spPr>
          <a:xfrm>
            <a:off x="7143768" y="2357430"/>
            <a:ext cx="1714512" cy="15001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Memory and IO devices share a common system bus</a:t>
            </a:r>
            <a:endParaRPr lang="en-US" sz="1600" dirty="0"/>
          </a:p>
        </p:txBody>
      </p:sp>
      <p:sp>
        <p:nvSpPr>
          <p:cNvPr id="5" name="Rectangle 4"/>
          <p:cNvSpPr/>
          <p:nvPr/>
        </p:nvSpPr>
        <p:spPr>
          <a:xfrm>
            <a:off x="7143768" y="4000504"/>
            <a:ext cx="1714512" cy="15001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2 different system buses for Memory and IO devices</a:t>
            </a:r>
            <a:endParaRPr lang="en-US" sz="1600"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15</a:t>
            </a:fld>
            <a:endParaRPr lang="en-US"/>
          </a:p>
        </p:txBody>
      </p:sp>
      <p:sp>
        <p:nvSpPr>
          <p:cNvPr id="7" name="Rectangle 6"/>
          <p:cNvSpPr/>
          <p:nvPr/>
        </p:nvSpPr>
        <p:spPr>
          <a:xfrm>
            <a:off x="4643438" y="1285860"/>
            <a:ext cx="1000132"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CPU</a:t>
            </a:r>
            <a:endParaRPr lang="en-US" sz="1800" dirty="0"/>
          </a:p>
        </p:txBody>
      </p:sp>
      <p:sp>
        <p:nvSpPr>
          <p:cNvPr id="8" name="Rectangle 7"/>
          <p:cNvSpPr/>
          <p:nvPr/>
        </p:nvSpPr>
        <p:spPr>
          <a:xfrm>
            <a:off x="7000892" y="1214422"/>
            <a:ext cx="1000132"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MEM.</a:t>
            </a:r>
            <a:endParaRPr lang="en-US" sz="1800" dirty="0"/>
          </a:p>
        </p:txBody>
      </p:sp>
      <p:sp>
        <p:nvSpPr>
          <p:cNvPr id="9" name="Rectangle 8"/>
          <p:cNvSpPr/>
          <p:nvPr/>
        </p:nvSpPr>
        <p:spPr>
          <a:xfrm>
            <a:off x="5715008" y="1857364"/>
            <a:ext cx="142876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Io module</a:t>
            </a:r>
            <a:endParaRPr lang="en-US" sz="1600" dirty="0"/>
          </a:p>
        </p:txBody>
      </p:sp>
      <p:sp>
        <p:nvSpPr>
          <p:cNvPr id="10" name="Rectangle 9"/>
          <p:cNvSpPr/>
          <p:nvPr/>
        </p:nvSpPr>
        <p:spPr>
          <a:xfrm>
            <a:off x="5643570" y="1428736"/>
            <a:ext cx="1357322" cy="142876"/>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215074" y="1571612"/>
            <a:ext cx="142876" cy="285752"/>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429124" y="5143512"/>
            <a:ext cx="642942"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CPU</a:t>
            </a:r>
            <a:endParaRPr lang="en-US" sz="1800" dirty="0"/>
          </a:p>
        </p:txBody>
      </p:sp>
      <p:sp>
        <p:nvSpPr>
          <p:cNvPr id="13" name="Rectangle 12"/>
          <p:cNvSpPr/>
          <p:nvPr/>
        </p:nvSpPr>
        <p:spPr>
          <a:xfrm>
            <a:off x="6215074" y="5072074"/>
            <a:ext cx="857256"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MEM.</a:t>
            </a:r>
            <a:endParaRPr lang="en-US" sz="1400" dirty="0"/>
          </a:p>
        </p:txBody>
      </p:sp>
      <p:sp>
        <p:nvSpPr>
          <p:cNvPr id="14" name="Rectangle 13"/>
          <p:cNvSpPr/>
          <p:nvPr/>
        </p:nvSpPr>
        <p:spPr>
          <a:xfrm>
            <a:off x="4214810" y="5929330"/>
            <a:ext cx="1214446"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Io module</a:t>
            </a:r>
            <a:endParaRPr lang="en-US" sz="1600" dirty="0"/>
          </a:p>
        </p:txBody>
      </p:sp>
      <p:sp>
        <p:nvSpPr>
          <p:cNvPr id="15" name="Rectangle 14"/>
          <p:cNvSpPr/>
          <p:nvPr/>
        </p:nvSpPr>
        <p:spPr>
          <a:xfrm>
            <a:off x="5072066" y="5286388"/>
            <a:ext cx="1143008" cy="142876"/>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Rectangle 15"/>
          <p:cNvSpPr/>
          <p:nvPr/>
        </p:nvSpPr>
        <p:spPr>
          <a:xfrm>
            <a:off x="4714876" y="5643578"/>
            <a:ext cx="142876" cy="285752"/>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TextBox 9"/>
          <p:cNvSpPr txBox="1"/>
          <p:nvPr/>
        </p:nvSpPr>
        <p:spPr>
          <a:xfrm>
            <a:off x="313552" y="4648201"/>
            <a:ext cx="296047" cy="486078"/>
          </a:xfrm>
          <a:prstGeom prst="rect">
            <a:avLst/>
          </a:prstGeom>
        </p:spPr>
        <p:txBody>
          <a:bodyPr wrap="square" rtlCol="0">
            <a:spAutoFit/>
          </a:bodyPr>
          <a:lstStyle/>
          <a:p>
            <a:endParaRPr lang="en-US" dirty="0"/>
          </a:p>
        </p:txBody>
      </p:sp>
      <p:sp>
        <p:nvSpPr>
          <p:cNvPr id="11" name="TextBox 10"/>
          <p:cNvSpPr txBox="1"/>
          <p:nvPr/>
        </p:nvSpPr>
        <p:spPr>
          <a:xfrm>
            <a:off x="6781800" y="533400"/>
            <a:ext cx="2057400" cy="1384995"/>
          </a:xfrm>
          <a:prstGeom prst="rect">
            <a:avLst/>
          </a:prstGeom>
          <a:noFill/>
        </p:spPr>
        <p:txBody>
          <a:bodyPr wrap="square" rtlCol="0">
            <a:spAutoFit/>
          </a:bodyPr>
          <a:lstStyle/>
          <a:p>
            <a:pPr algn="ctr"/>
            <a:r>
              <a:rPr lang="en-US" sz="2800" dirty="0" smtClean="0">
                <a:solidFill>
                  <a:schemeClr val="tx2"/>
                </a:solidFill>
                <a:effectLst>
                  <a:outerShdw blurRad="38100" dist="38100" dir="2700000" algn="tl">
                    <a:srgbClr val="000000">
                      <a:alpha val="43137"/>
                    </a:srgbClr>
                  </a:outerShdw>
                </a:effectLst>
                <a:latin typeface="+mn-lt"/>
              </a:rPr>
              <a:t>Memory </a:t>
            </a:r>
          </a:p>
          <a:p>
            <a:pPr algn="ctr"/>
            <a:r>
              <a:rPr lang="en-US" sz="2800" dirty="0">
                <a:solidFill>
                  <a:schemeClr val="tx2"/>
                </a:solidFill>
                <a:effectLst>
                  <a:outerShdw blurRad="38100" dist="38100" dir="2700000" algn="tl">
                    <a:srgbClr val="000000">
                      <a:alpha val="43137"/>
                    </a:srgbClr>
                  </a:outerShdw>
                </a:effectLst>
                <a:latin typeface="+mn-lt"/>
              </a:rPr>
              <a:t>M</a:t>
            </a:r>
            <a:r>
              <a:rPr lang="en-US" sz="2800" dirty="0" smtClean="0">
                <a:solidFill>
                  <a:schemeClr val="tx2"/>
                </a:solidFill>
                <a:effectLst>
                  <a:outerShdw blurRad="38100" dist="38100" dir="2700000" algn="tl">
                    <a:srgbClr val="000000">
                      <a:alpha val="43137"/>
                    </a:srgbClr>
                  </a:outerShdw>
                </a:effectLst>
                <a:latin typeface="+mn-lt"/>
              </a:rPr>
              <a:t>apped </a:t>
            </a:r>
          </a:p>
          <a:p>
            <a:pPr algn="ctr"/>
            <a:r>
              <a:rPr lang="en-US" sz="2800" dirty="0" smtClean="0">
                <a:solidFill>
                  <a:schemeClr val="tx2"/>
                </a:solidFill>
                <a:effectLst>
                  <a:outerShdw blurRad="38100" dist="38100" dir="2700000" algn="tl">
                    <a:srgbClr val="000000">
                      <a:alpha val="43137"/>
                    </a:srgbClr>
                  </a:outerShdw>
                </a:effectLst>
                <a:latin typeface="+mn-lt"/>
              </a:rPr>
              <a:t>I/O</a:t>
            </a:r>
            <a:endParaRPr lang="en-US" sz="2800" dirty="0">
              <a:solidFill>
                <a:schemeClr val="tx2"/>
              </a:solidFill>
              <a:effectLst>
                <a:outerShdw blurRad="38100" dist="38100" dir="2700000" algn="tl">
                  <a:srgbClr val="000000">
                    <a:alpha val="43137"/>
                  </a:srgbClr>
                </a:outerShdw>
              </a:effectLst>
              <a:latin typeface="+mn-lt"/>
            </a:endParaRPr>
          </a:p>
        </p:txBody>
      </p:sp>
      <p:sp>
        <p:nvSpPr>
          <p:cNvPr id="12" name="TextBox 11"/>
          <p:cNvSpPr txBox="1"/>
          <p:nvPr/>
        </p:nvSpPr>
        <p:spPr>
          <a:xfrm>
            <a:off x="6781800" y="2819400"/>
            <a:ext cx="2057400" cy="1384995"/>
          </a:xfrm>
          <a:prstGeom prst="rect">
            <a:avLst/>
          </a:prstGeom>
          <a:noFill/>
        </p:spPr>
        <p:txBody>
          <a:bodyPr wrap="square" rtlCol="0">
            <a:spAutoFit/>
          </a:bodyPr>
          <a:lstStyle/>
          <a:p>
            <a:pPr algn="ctr"/>
            <a:r>
              <a:rPr lang="en-US" sz="2800" dirty="0" smtClean="0">
                <a:solidFill>
                  <a:schemeClr val="bg1"/>
                </a:solidFill>
                <a:effectLst>
                  <a:outerShdw blurRad="38100" dist="38100" dir="2700000" algn="tl">
                    <a:srgbClr val="000000">
                      <a:alpha val="43137"/>
                    </a:srgbClr>
                  </a:outerShdw>
                </a:effectLst>
                <a:latin typeface="+mn-lt"/>
              </a:rPr>
              <a:t>Isolated </a:t>
            </a:r>
          </a:p>
          <a:p>
            <a:pPr algn="ctr"/>
            <a:r>
              <a:rPr lang="en-US" sz="2800" smtClean="0">
                <a:solidFill>
                  <a:schemeClr val="bg1"/>
                </a:solidFill>
                <a:effectLst>
                  <a:outerShdw blurRad="38100" dist="38100" dir="2700000" algn="tl">
                    <a:srgbClr val="000000">
                      <a:alpha val="43137"/>
                    </a:srgbClr>
                  </a:outerShdw>
                </a:effectLst>
                <a:latin typeface="+mn-lt"/>
              </a:rPr>
              <a:t>I/O</a:t>
            </a:r>
          </a:p>
          <a:p>
            <a:pPr algn="ctr"/>
            <a:r>
              <a:rPr lang="en-US" sz="2800" smtClean="0">
                <a:solidFill>
                  <a:schemeClr val="bg1"/>
                </a:solidFill>
                <a:effectLst>
                  <a:outerShdw blurRad="38100" dist="38100" dir="2700000" algn="tl">
                    <a:srgbClr val="000000">
                      <a:alpha val="43137"/>
                    </a:srgbClr>
                  </a:outerShdw>
                </a:effectLst>
                <a:latin typeface="+mn-lt"/>
              </a:rPr>
              <a:t>Example</a:t>
            </a:r>
            <a:endParaRPr lang="en-US" sz="2800" dirty="0">
              <a:solidFill>
                <a:schemeClr val="bg1"/>
              </a:solidFill>
              <a:effectLst>
                <a:outerShdw blurRad="38100" dist="38100" dir="2700000" algn="tl">
                  <a:srgbClr val="000000">
                    <a:alpha val="43137"/>
                  </a:srgbClr>
                </a:outerShdw>
              </a:effectLst>
              <a:latin typeface="+mn-lt"/>
            </a:endParaRPr>
          </a:p>
        </p:txBody>
      </p:sp>
      <p:pic>
        <p:nvPicPr>
          <p:cNvPr id="5122" name="Picture 2"/>
          <p:cNvPicPr>
            <a:picLocks noChangeAspect="1" noChangeArrowheads="1"/>
          </p:cNvPicPr>
          <p:nvPr/>
        </p:nvPicPr>
        <p:blipFill>
          <a:blip r:embed="rId3"/>
          <a:srcRect/>
          <a:stretch>
            <a:fillRect/>
          </a:stretch>
        </p:blipFill>
        <p:spPr bwMode="auto">
          <a:xfrm>
            <a:off x="206698" y="271400"/>
            <a:ext cx="6437004" cy="6372310"/>
          </a:xfrm>
          <a:prstGeom prst="rect">
            <a:avLst/>
          </a:prstGeom>
          <a:noFill/>
          <a:ln w="9525">
            <a:noFill/>
            <a:miter lim="800000"/>
            <a:headEnd/>
            <a:tailEnd/>
          </a:ln>
          <a:effectLst/>
        </p:spPr>
      </p:pic>
      <p:cxnSp>
        <p:nvCxnSpPr>
          <p:cNvPr id="7" name="Straight Arrow Connector 6"/>
          <p:cNvCxnSpPr/>
          <p:nvPr/>
        </p:nvCxnSpPr>
        <p:spPr>
          <a:xfrm rot="16200000" flipV="1">
            <a:off x="1714480" y="2857496"/>
            <a:ext cx="1071570" cy="928694"/>
          </a:xfrm>
          <a:prstGeom prst="straightConnector1">
            <a:avLst/>
          </a:prstGeom>
          <a:ln w="31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a:off x="1214414" y="3857628"/>
            <a:ext cx="2286016" cy="142876"/>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flipV="1">
            <a:off x="857224" y="3714752"/>
            <a:ext cx="2714644" cy="1000132"/>
          </a:xfrm>
          <a:prstGeom prst="straightConnector1">
            <a:avLst/>
          </a:prstGeom>
          <a:ln w="31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0800000">
            <a:off x="1071538" y="5429264"/>
            <a:ext cx="2428892" cy="214314"/>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
        <p:nvSpPr>
          <p:cNvPr id="14" name="Slide Number Placeholder 13"/>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idx="4294967295"/>
          </p:nvPr>
        </p:nvSpPr>
        <p:spPr>
          <a:xfrm>
            <a:off x="457200" y="228600"/>
            <a:ext cx="7556500" cy="1116013"/>
          </a:xfrm>
        </p:spPr>
        <p:txBody>
          <a:bodyPr/>
          <a:lstStyle/>
          <a:p>
            <a:r>
              <a:rPr lang="en-US" smtClean="0">
                <a:effectLst>
                  <a:outerShdw blurRad="38100" dist="38100" dir="2700000" algn="tl">
                    <a:srgbClr val="000000">
                      <a:alpha val="43137"/>
                    </a:srgbClr>
                  </a:outerShdw>
                </a:effectLst>
              </a:rPr>
              <a:t>7.4- Interrupt-Driven </a:t>
            </a:r>
            <a:r>
              <a:rPr lang="en-US" dirty="0" smtClean="0">
                <a:effectLst>
                  <a:outerShdw blurRad="38100" dist="38100" dir="2700000" algn="tl">
                    <a:srgbClr val="000000">
                      <a:alpha val="43137"/>
                    </a:srgbClr>
                  </a:outerShdw>
                </a:effectLst>
              </a:rPr>
              <a:t>I/O</a:t>
            </a:r>
            <a:endParaRPr lang="en-US" dirty="0">
              <a:effectLst>
                <a:outerShdw blurRad="38100" dist="38100" dir="2700000" algn="tl">
                  <a:srgbClr val="000000">
                    <a:alpha val="43137"/>
                  </a:srgbClr>
                </a:outerShdw>
              </a:effectLst>
            </a:endParaRPr>
          </a:p>
        </p:txBody>
      </p:sp>
      <p:graphicFrame>
        <p:nvGraphicFramePr>
          <p:cNvPr id="14" name="Content Placeholder 13"/>
          <p:cNvGraphicFramePr>
            <a:graphicFrameLocks noGrp="1"/>
          </p:cNvGraphicFramePr>
          <p:nvPr>
            <p:ph idx="4294967295"/>
            <p:extLst>
              <p:ext uri="{D42A27DB-BD31-4B8C-83A1-F6EECF244321}">
                <p14:modId xmlns:p14="http://schemas.microsoft.com/office/powerpoint/2010/main" val="2590954574"/>
              </p:ext>
            </p:extLst>
          </p:nvPr>
        </p:nvGraphicFramePr>
        <p:xfrm>
          <a:off x="381000" y="1267544"/>
          <a:ext cx="84582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Simple Interrupt Processing</a:t>
            </a:r>
            <a:endParaRPr lang="en-US" dirty="0">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3"/>
          <a:srcRect/>
          <a:stretch>
            <a:fillRect/>
          </a:stretch>
        </p:blipFill>
        <p:spPr bwMode="auto">
          <a:xfrm>
            <a:off x="3929058" y="148336"/>
            <a:ext cx="5153094" cy="6561330"/>
          </a:xfrm>
          <a:prstGeom prst="rect">
            <a:avLst/>
          </a:prstGeom>
          <a:noFill/>
          <a:ln w="38100">
            <a:solidFill>
              <a:schemeClr val="tx1"/>
            </a:solidFill>
            <a:miter lim="800000"/>
            <a:headEnd/>
            <a:tailEnd/>
          </a:ln>
          <a:effectLst/>
        </p:spPr>
      </p:pic>
      <p:sp>
        <p:nvSpPr>
          <p:cNvPr id="4" name="Rectangle 3"/>
          <p:cNvSpPr/>
          <p:nvPr/>
        </p:nvSpPr>
        <p:spPr>
          <a:xfrm>
            <a:off x="571472" y="5857892"/>
            <a:ext cx="278608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smtClean="0"/>
              <a:t>PSW: Process Status Word </a:t>
            </a:r>
            <a:endParaRPr lang="en-US" sz="1600" b="1"/>
          </a:p>
        </p:txBody>
      </p:sp>
      <p:sp>
        <p:nvSpPr>
          <p:cNvPr id="5" name="Rectangle 4"/>
          <p:cNvSpPr/>
          <p:nvPr/>
        </p:nvSpPr>
        <p:spPr>
          <a:xfrm>
            <a:off x="6786578" y="5786454"/>
            <a:ext cx="2143140" cy="357190"/>
          </a:xfrm>
          <a:prstGeom prst="rect">
            <a:avLst/>
          </a:prstGeom>
          <a:solidFill>
            <a:srgbClr val="0000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t>READ BY YOURSELF</a:t>
            </a:r>
            <a:endParaRPr lang="en-US" sz="140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2984"/>
            <a:ext cx="2898042" cy="3071834"/>
          </a:xfrm>
        </p:spPr>
        <p:txBody>
          <a:bodyPr>
            <a:normAutofit/>
          </a:bodyPr>
          <a:lstStyle/>
          <a:p>
            <a:pPr algn="ctr"/>
            <a:r>
              <a:rPr lang="en-US" dirty="0" smtClean="0">
                <a:effectLst>
                  <a:outerShdw blurRad="38100" dist="38100" dir="2700000" algn="tl">
                    <a:srgbClr val="000000">
                      <a:alpha val="43137"/>
                    </a:srgbClr>
                  </a:outerShdw>
                </a:effectLst>
              </a:rPr>
              <a:t>Changes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in Memory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and Registers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for an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Interrupt</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643174" y="153568"/>
            <a:ext cx="6238880" cy="656158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b="1" smtClean="0"/>
              <a:t>Objectives</a:t>
            </a:r>
            <a:endParaRPr lang="en-US" b="1"/>
          </a:p>
        </p:txBody>
      </p:sp>
      <p:sp>
        <p:nvSpPr>
          <p:cNvPr id="3" name="Content Placeholder 2"/>
          <p:cNvSpPr>
            <a:spLocks noGrp="1"/>
          </p:cNvSpPr>
          <p:nvPr>
            <p:ph sz="half" idx="1"/>
          </p:nvPr>
        </p:nvSpPr>
        <p:spPr>
          <a:xfrm>
            <a:off x="498518" y="1428736"/>
            <a:ext cx="7288192" cy="4697427"/>
          </a:xfrm>
        </p:spPr>
        <p:txBody>
          <a:bodyPr>
            <a:normAutofit fontScale="85000" lnSpcReduction="20000"/>
          </a:bodyPr>
          <a:lstStyle/>
          <a:p>
            <a:r>
              <a:rPr kumimoji="1" lang="en-US" sz="2400" smtClean="0">
                <a:solidFill>
                  <a:srgbClr val="002060"/>
                </a:solidFill>
                <a:latin typeface="Times New Roman" pitchFamily="-110" charset="0"/>
              </a:rPr>
              <a:t>Why are peripherals not connected directly to the system bus?</a:t>
            </a:r>
          </a:p>
          <a:p>
            <a:r>
              <a:rPr kumimoji="1" lang="en-US" sz="2400" smtClean="0">
                <a:solidFill>
                  <a:srgbClr val="002060"/>
                </a:solidFill>
                <a:latin typeface="Times New Roman" pitchFamily="-110" charset="0"/>
              </a:rPr>
              <a:t>Why IO module is needed?</a:t>
            </a:r>
          </a:p>
          <a:p>
            <a:r>
              <a:rPr kumimoji="1" lang="en-US" sz="2400" smtClean="0">
                <a:solidFill>
                  <a:srgbClr val="002060"/>
                </a:solidFill>
                <a:latin typeface="Times New Roman" pitchFamily="-110" charset="0"/>
              </a:rPr>
              <a:t>How to control IO devices?</a:t>
            </a:r>
          </a:p>
          <a:p>
            <a:r>
              <a:rPr kumimoji="1" lang="en-US" sz="2400" smtClean="0">
                <a:solidFill>
                  <a:srgbClr val="002060"/>
                </a:solidFill>
                <a:latin typeface="Times New Roman" pitchFamily="-110" charset="0"/>
              </a:rPr>
              <a:t>How to increase IO operations?</a:t>
            </a:r>
          </a:p>
          <a:p>
            <a:r>
              <a:rPr lang="en-US" sz="2400" smtClean="0">
                <a:solidFill>
                  <a:srgbClr val="002060"/>
                </a:solidFill>
              </a:rPr>
              <a:t>After studying this chapter, you should be able to: </a:t>
            </a:r>
          </a:p>
          <a:p>
            <a:pPr lvl="1"/>
            <a:r>
              <a:rPr lang="en-US" sz="2400" smtClean="0">
                <a:solidFill>
                  <a:srgbClr val="002060"/>
                </a:solidFill>
              </a:rPr>
              <a:t>Explain the use of I/O modules as part of a computer organization. </a:t>
            </a:r>
          </a:p>
          <a:p>
            <a:pPr lvl="1"/>
            <a:r>
              <a:rPr lang="en-US" sz="2400" smtClean="0">
                <a:solidFill>
                  <a:srgbClr val="002060"/>
                </a:solidFill>
              </a:rPr>
              <a:t>Understand the difference between programmed I/O and interrupt-driven I/O and discuss their relative merits. </a:t>
            </a:r>
          </a:p>
          <a:p>
            <a:pPr lvl="1"/>
            <a:r>
              <a:rPr lang="en-US" sz="2400" smtClean="0">
                <a:solidFill>
                  <a:srgbClr val="002060"/>
                </a:solidFill>
              </a:rPr>
              <a:t>Present an overview of the operation of direct memory access (DMA). </a:t>
            </a:r>
          </a:p>
          <a:p>
            <a:pPr lvl="1"/>
            <a:r>
              <a:rPr lang="en-US" sz="2400" smtClean="0">
                <a:solidFill>
                  <a:srgbClr val="002060"/>
                </a:solidFill>
              </a:rPr>
              <a:t>Explain the function and use of I/O channels. </a:t>
            </a:r>
            <a:endParaRPr lang="en-US" sz="240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ontent Placeholder 22"/>
          <p:cNvGraphicFramePr>
            <a:graphicFrameLocks noGrp="1"/>
          </p:cNvGraphicFramePr>
          <p:nvPr>
            <p:ph idx="4294967295"/>
          </p:nvPr>
        </p:nvGraphicFramePr>
        <p:xfrm>
          <a:off x="457200" y="1214422"/>
          <a:ext cx="8013700" cy="4754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578" name="Rectangle 2"/>
          <p:cNvSpPr>
            <a:spLocks noGrp="1" noChangeArrowheads="1"/>
          </p:cNvSpPr>
          <p:nvPr>
            <p:ph type="title" idx="4294967295"/>
          </p:nvPr>
        </p:nvSpPr>
        <p:spPr>
          <a:xfrm>
            <a:off x="533400" y="304800"/>
            <a:ext cx="7556500" cy="1116013"/>
          </a:xfrm>
        </p:spPr>
        <p:txBody>
          <a:bodyPr/>
          <a:lstStyle/>
          <a:p>
            <a:r>
              <a:rPr lang="en-US" dirty="0">
                <a:effectLst>
                  <a:outerShdw blurRad="38100" dist="38100" dir="2700000" algn="tl">
                    <a:srgbClr val="000000">
                      <a:alpha val="43137"/>
                    </a:srgbClr>
                  </a:outerShdw>
                </a:effectLst>
              </a:rPr>
              <a:t>Design Issues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20</a:t>
            </a:fld>
            <a:endParaRPr lang="en-US"/>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a:xfrm>
            <a:off x="498474" y="134471"/>
            <a:ext cx="7556313" cy="508447"/>
          </a:xfrm>
        </p:spPr>
        <p:txBody>
          <a:bodyPr/>
          <a:lstStyle/>
          <a:p>
            <a:r>
              <a:rPr lang="en-US" dirty="0" smtClean="0">
                <a:effectLst>
                  <a:outerShdw blurRad="38100" dist="38100" dir="2700000" algn="tl">
                    <a:srgbClr val="000000">
                      <a:alpha val="43137"/>
                    </a:srgbClr>
                  </a:outerShdw>
                </a:effectLst>
              </a:rPr>
              <a:t>Device Identification</a:t>
            </a:r>
            <a:endParaRPr lang="en-US" dirty="0">
              <a:effectLst>
                <a:outerShdw blurRad="38100" dist="38100" dir="2700000" algn="tl">
                  <a:srgbClr val="000000">
                    <a:alpha val="43137"/>
                  </a:srgbClr>
                </a:outerShdw>
              </a:effectLst>
            </a:endParaRPr>
          </a:p>
        </p:txBody>
      </p:sp>
      <p:sp>
        <p:nvSpPr>
          <p:cNvPr id="25605" name="Rectangle 5"/>
          <p:cNvSpPr>
            <a:spLocks noGrp="1" noChangeArrowheads="1"/>
          </p:cNvSpPr>
          <p:nvPr>
            <p:ph idx="1"/>
          </p:nvPr>
        </p:nvSpPr>
        <p:spPr>
          <a:xfrm>
            <a:off x="500034" y="1571612"/>
            <a:ext cx="8205790" cy="4929222"/>
          </a:xfrm>
        </p:spPr>
        <p:txBody>
          <a:bodyPr>
            <a:normAutofit fontScale="47500" lnSpcReduction="20000"/>
          </a:bodyPr>
          <a:lstStyle/>
          <a:p>
            <a:pPr marL="228600" lvl="1">
              <a:spcBef>
                <a:spcPts val="2000"/>
              </a:spcBef>
              <a:buClr>
                <a:schemeClr val="accent1"/>
              </a:buClr>
            </a:pPr>
            <a:r>
              <a:rPr lang="en-US" sz="2857" b="1" dirty="0" smtClean="0">
                <a:solidFill>
                  <a:schemeClr val="tx1"/>
                </a:solidFill>
              </a:rPr>
              <a:t>Multiple interrupt lines</a:t>
            </a:r>
          </a:p>
          <a:p>
            <a:pPr lvl="1"/>
            <a:r>
              <a:rPr lang="en-US" sz="2880" dirty="0" smtClean="0">
                <a:solidFill>
                  <a:schemeClr val="tx1"/>
                </a:solidFill>
              </a:rPr>
              <a:t>Between the processor and the I/O modules</a:t>
            </a:r>
          </a:p>
          <a:p>
            <a:pPr lvl="1"/>
            <a:r>
              <a:rPr lang="en-US" sz="2880" dirty="0" smtClean="0">
                <a:solidFill>
                  <a:schemeClr val="tx1"/>
                </a:solidFill>
              </a:rPr>
              <a:t>Most straightforward approach to the problem</a:t>
            </a:r>
          </a:p>
          <a:p>
            <a:pPr lvl="1"/>
            <a:r>
              <a:rPr lang="en-US" sz="2880" dirty="0" smtClean="0">
                <a:solidFill>
                  <a:schemeClr val="tx1"/>
                </a:solidFill>
              </a:rPr>
              <a:t>Consequently even if multiple lines are used, it is likely that each line will have multiple I/O modules attached to it</a:t>
            </a:r>
          </a:p>
          <a:p>
            <a:pPr marL="228600" lvl="1">
              <a:spcBef>
                <a:spcPts val="2000"/>
              </a:spcBef>
              <a:buClr>
                <a:schemeClr val="accent1"/>
              </a:buClr>
            </a:pPr>
            <a:r>
              <a:rPr lang="en-US" sz="2857" b="1" dirty="0" smtClean="0">
                <a:solidFill>
                  <a:schemeClr val="tx1"/>
                </a:solidFill>
              </a:rPr>
              <a:t>Software poll</a:t>
            </a:r>
          </a:p>
          <a:p>
            <a:pPr lvl="1"/>
            <a:r>
              <a:rPr lang="en-US" sz="2880" dirty="0" smtClean="0">
                <a:solidFill>
                  <a:schemeClr val="tx1"/>
                </a:solidFill>
              </a:rPr>
              <a:t>When processor detects an interrupt it branches to an interrupt-service routine whose job is to poll each I/O module to determine which module caused the interrupt</a:t>
            </a:r>
          </a:p>
          <a:p>
            <a:pPr lvl="1"/>
            <a:r>
              <a:rPr lang="en-US" sz="2880" dirty="0" smtClean="0">
                <a:solidFill>
                  <a:schemeClr val="tx1"/>
                </a:solidFill>
              </a:rPr>
              <a:t>Time consuming</a:t>
            </a:r>
          </a:p>
          <a:p>
            <a:pPr marL="228600" lvl="1">
              <a:spcBef>
                <a:spcPts val="2000"/>
              </a:spcBef>
              <a:buClr>
                <a:schemeClr val="accent1"/>
              </a:buClr>
            </a:pPr>
            <a:r>
              <a:rPr lang="en-US" sz="2857" b="1" dirty="0" smtClean="0">
                <a:solidFill>
                  <a:schemeClr val="tx1"/>
                </a:solidFill>
              </a:rPr>
              <a:t>Daisy chain (hardware poll, vectored)</a:t>
            </a:r>
          </a:p>
          <a:p>
            <a:pPr lvl="1"/>
            <a:r>
              <a:rPr lang="en-US" sz="2947" dirty="0" smtClean="0">
                <a:solidFill>
                  <a:schemeClr val="tx1"/>
                </a:solidFill>
              </a:rPr>
              <a:t>The interrupt acknowledge line is daisy chained through the modules</a:t>
            </a:r>
          </a:p>
          <a:p>
            <a:pPr lvl="1"/>
            <a:r>
              <a:rPr lang="en-US" sz="2947" dirty="0" smtClean="0">
                <a:solidFill>
                  <a:schemeClr val="tx1"/>
                </a:solidFill>
              </a:rPr>
              <a:t>Vector – address of the I/O module or some other unique identifier</a:t>
            </a:r>
          </a:p>
          <a:p>
            <a:pPr lvl="1"/>
            <a:r>
              <a:rPr lang="en-US" sz="2947" dirty="0" smtClean="0">
                <a:solidFill>
                  <a:schemeClr val="tx1"/>
                </a:solidFill>
              </a:rPr>
              <a:t>Vectored interrupt – processor uses the vector as a pointer to the appropriate device-service routine, avoiding the need to execute a general interrupt-service routine first</a:t>
            </a:r>
          </a:p>
          <a:p>
            <a:pPr marL="228600" lvl="1">
              <a:spcBef>
                <a:spcPts val="2000"/>
              </a:spcBef>
              <a:buClr>
                <a:schemeClr val="accent1"/>
              </a:buClr>
            </a:pPr>
            <a:r>
              <a:rPr lang="en-US" sz="2880" b="1" dirty="0" smtClean="0">
                <a:solidFill>
                  <a:schemeClr val="tx1"/>
                </a:solidFill>
              </a:rPr>
              <a:t>Bus arbitration (vectored)</a:t>
            </a:r>
          </a:p>
          <a:p>
            <a:pPr lvl="1"/>
            <a:r>
              <a:rPr lang="en-US" sz="2947" dirty="0" smtClean="0">
                <a:solidFill>
                  <a:schemeClr val="tx1"/>
                </a:solidFill>
              </a:rPr>
              <a:t>An I/O module must first gain control of the bus before it can raise the interrupt request line</a:t>
            </a:r>
          </a:p>
          <a:p>
            <a:pPr lvl="1"/>
            <a:r>
              <a:rPr lang="en-US" sz="2947" dirty="0" smtClean="0">
                <a:solidFill>
                  <a:schemeClr val="tx1"/>
                </a:solidFill>
              </a:rPr>
              <a:t>When the processor detects the interrupt it responds on the interrupt acknowledge line</a:t>
            </a:r>
          </a:p>
          <a:p>
            <a:pPr lvl="1"/>
            <a:r>
              <a:rPr lang="en-US" sz="2947" dirty="0" smtClean="0">
                <a:solidFill>
                  <a:schemeClr val="tx1"/>
                </a:solidFill>
              </a:rPr>
              <a:t>Then the requesting module places its vector on the data lines</a:t>
            </a:r>
            <a:endParaRPr lang="en-US" sz="2947" dirty="0">
              <a:solidFill>
                <a:schemeClr val="tx1"/>
              </a:solidFill>
            </a:endParaRPr>
          </a:p>
        </p:txBody>
      </p:sp>
      <p:sp>
        <p:nvSpPr>
          <p:cNvPr id="7" name="Text Placeholder 6"/>
          <p:cNvSpPr>
            <a:spLocks noGrp="1"/>
          </p:cNvSpPr>
          <p:nvPr>
            <p:ph type="body" sz="half" idx="2"/>
          </p:nvPr>
        </p:nvSpPr>
        <p:spPr>
          <a:xfrm>
            <a:off x="428596" y="642918"/>
            <a:ext cx="7558960" cy="774700"/>
          </a:xfrm>
        </p:spPr>
        <p:txBody>
          <a:bodyPr/>
          <a:lstStyle/>
          <a:p>
            <a:r>
              <a:rPr lang="en-US" dirty="0" smtClean="0"/>
              <a:t>Four general categories of techniques are in common use:</a:t>
            </a:r>
            <a:endParaRPr lang="en-US"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1219200"/>
            <a:ext cx="2895600" cy="2362200"/>
          </a:xfrm>
        </p:spPr>
        <p:txBody>
          <a:bodyPr>
            <a:normAutofit fontScale="90000"/>
          </a:bodyPr>
          <a:lstStyle/>
          <a:p>
            <a:pPr algn="ctr">
              <a:lnSpc>
                <a:spcPct val="120000"/>
              </a:lnSpc>
            </a:pPr>
            <a:r>
              <a:rPr lang="en-US" sz="3200" dirty="0" smtClean="0">
                <a:effectLst>
                  <a:outerShdw blurRad="38100" dist="38100" dir="2700000" algn="tl">
                    <a:srgbClr val="000000">
                      <a:alpha val="43137"/>
                    </a:srgbClr>
                  </a:outerShdw>
                </a:effectLst>
              </a:rPr>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
            </a:r>
            <a:br>
              <a:rPr lang="en-US" sz="3200" dirty="0" smtClean="0">
                <a:effectLst>
                  <a:outerShdw blurRad="38100" dist="38100" dir="2700000" algn="tl">
                    <a:srgbClr val="000000">
                      <a:alpha val="43137"/>
                    </a:srgbClr>
                  </a:outerShdw>
                </a:effectLst>
              </a:rPr>
            </a:br>
            <a:r>
              <a:rPr lang="en-US" sz="3222" dirty="0" smtClean="0">
                <a:effectLst>
                  <a:outerShdw blurRad="38100" dist="38100" dir="2700000" algn="tl">
                    <a:srgbClr val="000000">
                      <a:alpha val="43137"/>
                    </a:srgbClr>
                  </a:outerShdw>
                </a:effectLst>
              </a:rPr>
              <a:t>Intel</a:t>
            </a:r>
            <a:br>
              <a:rPr lang="en-US" sz="3222" dirty="0" smtClean="0">
                <a:effectLst>
                  <a:outerShdw blurRad="38100" dist="38100" dir="2700000" algn="tl">
                    <a:srgbClr val="000000">
                      <a:alpha val="43137"/>
                    </a:srgbClr>
                  </a:outerShdw>
                </a:effectLst>
              </a:rPr>
            </a:br>
            <a:r>
              <a:rPr lang="en-US" sz="3222" dirty="0" smtClean="0">
                <a:effectLst>
                  <a:outerShdw blurRad="38100" dist="38100" dir="2700000" algn="tl">
                    <a:srgbClr val="000000">
                      <a:alpha val="43137"/>
                    </a:srgbClr>
                  </a:outerShdw>
                </a:effectLst>
              </a:rPr>
              <a:t>82C59A </a:t>
            </a:r>
            <a:r>
              <a:rPr lang="en-US" sz="3200" dirty="0" smtClean="0">
                <a:effectLst>
                  <a:outerShdw blurRad="38100" dist="38100" dir="2700000" algn="tl">
                    <a:srgbClr val="000000">
                      <a:alpha val="43137"/>
                    </a:srgbClr>
                  </a:outerShdw>
                </a:effectLst>
              </a:rPr>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Interrupt</a:t>
            </a:r>
            <a:r>
              <a:rPr lang="en-US" sz="3200" dirty="0">
                <a:effectLst>
                  <a:outerShdw blurRad="38100" dist="38100" dir="2700000" algn="tl">
                    <a:srgbClr val="000000">
                      <a:alpha val="43137"/>
                    </a:srgbClr>
                  </a:outerShdw>
                </a:effectLst>
              </a:rPr>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Controller</a:t>
            </a:r>
          </a:p>
        </p:txBody>
      </p:sp>
      <p:pic>
        <p:nvPicPr>
          <p:cNvPr id="8194" name="Picture 2"/>
          <p:cNvPicPr>
            <a:picLocks noChangeAspect="1" noChangeArrowheads="1"/>
          </p:cNvPicPr>
          <p:nvPr/>
        </p:nvPicPr>
        <p:blipFill>
          <a:blip r:embed="rId3"/>
          <a:srcRect/>
          <a:stretch>
            <a:fillRect/>
          </a:stretch>
        </p:blipFill>
        <p:spPr bwMode="auto">
          <a:xfrm>
            <a:off x="3857620" y="128522"/>
            <a:ext cx="5143536" cy="6658064"/>
          </a:xfrm>
          <a:prstGeom prst="rect">
            <a:avLst/>
          </a:prstGeom>
          <a:noFill/>
          <a:ln w="28575">
            <a:solidFill>
              <a:schemeClr val="tx1"/>
            </a:solidFill>
            <a:miter lim="800000"/>
            <a:headEnd/>
            <a:tailEnd/>
          </a:ln>
          <a:effectLst/>
        </p:spPr>
      </p:pic>
      <p:sp>
        <p:nvSpPr>
          <p:cNvPr id="4" name="Rectangle 3"/>
          <p:cNvSpPr/>
          <p:nvPr/>
        </p:nvSpPr>
        <p:spPr>
          <a:xfrm>
            <a:off x="6786578" y="5786454"/>
            <a:ext cx="2143140" cy="357190"/>
          </a:xfrm>
          <a:prstGeom prst="rect">
            <a:avLst/>
          </a:prstGeom>
          <a:solidFill>
            <a:srgbClr val="0000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t>READ BY YOURSELF</a:t>
            </a:r>
            <a:endParaRPr lang="en-US" sz="140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762000" y="-24"/>
            <a:ext cx="7556313" cy="1116106"/>
          </a:xfrm>
        </p:spPr>
        <p:txBody>
          <a:bodyPr>
            <a:normAutofit fontScale="90000"/>
          </a:bodyPr>
          <a:lstStyle/>
          <a:p>
            <a:r>
              <a:rPr lang="en-GB" dirty="0">
                <a:effectLst>
                  <a:outerShdw blurRad="38100" dist="38100" dir="2700000" algn="tl">
                    <a:srgbClr val="000000">
                      <a:alpha val="43137"/>
                    </a:srgbClr>
                  </a:outerShdw>
                </a:effectLst>
              </a:rPr>
              <a:t>Intel 82C55A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Programmable Peripheral Interface</a:t>
            </a:r>
          </a:p>
        </p:txBody>
      </p:sp>
      <p:sp>
        <p:nvSpPr>
          <p:cNvPr id="4" name="Content Placeholder 3"/>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3"/>
          <a:srcRect/>
          <a:stretch>
            <a:fillRect/>
          </a:stretch>
        </p:blipFill>
        <p:spPr bwMode="auto">
          <a:xfrm>
            <a:off x="300038" y="1214422"/>
            <a:ext cx="8543925" cy="5448300"/>
          </a:xfrm>
          <a:prstGeom prst="rect">
            <a:avLst/>
          </a:prstGeom>
          <a:noFill/>
          <a:ln w="38100">
            <a:solidFill>
              <a:schemeClr val="tx1"/>
            </a:solid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23</a:t>
            </a:fld>
            <a:endParaRPr lang="en-US"/>
          </a:p>
        </p:txBody>
      </p:sp>
      <p:sp>
        <p:nvSpPr>
          <p:cNvPr id="6" name="Rectangle 5"/>
          <p:cNvSpPr/>
          <p:nvPr/>
        </p:nvSpPr>
        <p:spPr>
          <a:xfrm>
            <a:off x="6715140" y="6357958"/>
            <a:ext cx="2143140" cy="357190"/>
          </a:xfrm>
          <a:prstGeom prst="rect">
            <a:avLst/>
          </a:prstGeom>
          <a:solidFill>
            <a:srgbClr val="0000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t>READ BY YOURSELF</a:t>
            </a:r>
            <a:endParaRPr lang="en-US" sz="140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85800"/>
            <a:ext cx="3255264" cy="2438400"/>
          </a:xfrm>
        </p:spPr>
        <p:txBody>
          <a:bodyPr>
            <a:normAutofit/>
          </a:bodyPr>
          <a:lstStyle/>
          <a:p>
            <a:pPr>
              <a:lnSpc>
                <a:spcPct val="120000"/>
              </a:lnSpc>
            </a:pPr>
            <a:r>
              <a:rPr lang="en-GB" sz="2900">
                <a:effectLst>
                  <a:outerShdw blurRad="38100" dist="38100" dir="2700000" algn="tl">
                    <a:srgbClr val="000000">
                      <a:alpha val="43137"/>
                    </a:srgbClr>
                  </a:outerShdw>
                </a:effectLst>
              </a:rPr>
              <a:t>Keyboard</a:t>
            </a:r>
            <a:r>
              <a:rPr lang="en-GB" sz="2900" smtClean="0">
                <a:effectLst>
                  <a:outerShdw blurRad="38100" dist="38100" dir="2700000" algn="tl">
                    <a:srgbClr val="000000">
                      <a:alpha val="43137"/>
                    </a:srgbClr>
                  </a:outerShdw>
                </a:effectLst>
              </a:rPr>
              <a:t>/</a:t>
            </a:r>
            <a:br>
              <a:rPr lang="en-GB" sz="2900" smtClean="0">
                <a:effectLst>
                  <a:outerShdw blurRad="38100" dist="38100" dir="2700000" algn="tl">
                    <a:srgbClr val="000000">
                      <a:alpha val="43137"/>
                    </a:srgbClr>
                  </a:outerShdw>
                </a:effectLst>
              </a:rPr>
            </a:br>
            <a:r>
              <a:rPr lang="en-GB" sz="2900" smtClean="0">
                <a:effectLst>
                  <a:outerShdw blurRad="38100" dist="38100" dir="2700000" algn="tl">
                    <a:srgbClr val="000000">
                      <a:alpha val="43137"/>
                    </a:srgbClr>
                  </a:outerShdw>
                </a:effectLst>
              </a:rPr>
              <a:t>Display </a:t>
            </a:r>
            <a:br>
              <a:rPr lang="en-GB" sz="2900" smtClean="0">
                <a:effectLst>
                  <a:outerShdw blurRad="38100" dist="38100" dir="2700000" algn="tl">
                    <a:srgbClr val="000000">
                      <a:alpha val="43137"/>
                    </a:srgbClr>
                  </a:outerShdw>
                </a:effectLst>
              </a:rPr>
            </a:br>
            <a:r>
              <a:rPr lang="en-GB" sz="2900" smtClean="0">
                <a:effectLst>
                  <a:outerShdw blurRad="38100" dist="38100" dir="2700000" algn="tl">
                    <a:srgbClr val="000000">
                      <a:alpha val="43137"/>
                    </a:srgbClr>
                  </a:outerShdw>
                </a:effectLst>
              </a:rPr>
              <a:t>Interfaces </a:t>
            </a:r>
            <a:r>
              <a:rPr lang="en-GB" sz="2900" dirty="0">
                <a:effectLst>
                  <a:outerShdw blurRad="38100" dist="38100" dir="2700000" algn="tl">
                    <a:srgbClr val="000000">
                      <a:alpha val="43137"/>
                    </a:srgbClr>
                  </a:outerShdw>
                </a:effectLst>
              </a:rPr>
              <a:t>to 82C55A</a:t>
            </a:r>
          </a:p>
        </p:txBody>
      </p:sp>
      <p:pic>
        <p:nvPicPr>
          <p:cNvPr id="10242" name="Picture 2"/>
          <p:cNvPicPr>
            <a:picLocks noChangeAspect="1" noChangeArrowheads="1"/>
          </p:cNvPicPr>
          <p:nvPr/>
        </p:nvPicPr>
        <p:blipFill>
          <a:blip r:embed="rId3"/>
          <a:srcRect/>
          <a:stretch>
            <a:fillRect/>
          </a:stretch>
        </p:blipFill>
        <p:spPr bwMode="auto">
          <a:xfrm>
            <a:off x="4376708" y="227098"/>
            <a:ext cx="4267258" cy="6416612"/>
          </a:xfrm>
          <a:prstGeom prst="rect">
            <a:avLst/>
          </a:prstGeom>
          <a:noFill/>
          <a:ln w="9525">
            <a:noFill/>
            <a:miter lim="800000"/>
            <a:headEnd/>
            <a:tailEnd/>
          </a:ln>
          <a:effectLst/>
        </p:spPr>
      </p:pic>
      <p:sp>
        <p:nvSpPr>
          <p:cNvPr id="4" name="Rectangle 3"/>
          <p:cNvSpPr/>
          <p:nvPr/>
        </p:nvSpPr>
        <p:spPr>
          <a:xfrm>
            <a:off x="6786578" y="6000768"/>
            <a:ext cx="2143140" cy="357190"/>
          </a:xfrm>
          <a:prstGeom prst="rect">
            <a:avLst/>
          </a:prstGeom>
          <a:solidFill>
            <a:srgbClr val="0000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t>READ BY YOURSELF</a:t>
            </a:r>
            <a:endParaRPr lang="en-US" sz="140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228600"/>
            <a:ext cx="6324600" cy="990600"/>
          </a:xfrm>
        </p:spPr>
        <p:txBody>
          <a:bodyPr>
            <a:normAutofit/>
          </a:bodyPr>
          <a:lstStyle/>
          <a:p>
            <a:r>
              <a:rPr lang="en-US" dirty="0" smtClean="0">
                <a:effectLst>
                  <a:outerShdw blurRad="38100" dist="38100" dir="2700000" algn="tl">
                    <a:srgbClr val="000000">
                      <a:alpha val="43137"/>
                    </a:srgbClr>
                  </a:outerShdw>
                </a:effectLst>
              </a:rPr>
              <a:t>Drawbacks of Programmed and Interrupt-Driven I/O</a:t>
            </a:r>
            <a:endParaRPr lang="en-US" dirty="0">
              <a:effectLst>
                <a:outerShdw blurRad="38100" dist="38100" dir="2700000" algn="tl">
                  <a:srgbClr val="000000">
                    <a:alpha val="43137"/>
                  </a:srgbClr>
                </a:outerShdw>
              </a:effectLst>
            </a:endParaRPr>
          </a:p>
        </p:txBody>
      </p:sp>
      <p:sp>
        <p:nvSpPr>
          <p:cNvPr id="35843" name="Rectangle 3"/>
          <p:cNvSpPr>
            <a:spLocks noGrp="1" noChangeArrowheads="1"/>
          </p:cNvSpPr>
          <p:nvPr>
            <p:ph type="body" sz="half" idx="2"/>
          </p:nvPr>
        </p:nvSpPr>
        <p:spPr>
          <a:xfrm>
            <a:off x="304800" y="1600200"/>
            <a:ext cx="6191157" cy="3886200"/>
          </a:xfrm>
        </p:spPr>
        <p:txBody>
          <a:bodyPr>
            <a:normAutofit/>
          </a:bodyPr>
          <a:lstStyle/>
          <a:p>
            <a:pPr marL="228600" indent="-228600">
              <a:spcBef>
                <a:spcPts val="2000"/>
              </a:spcBef>
              <a:buFont typeface="Wingdings" pitchFamily="2" charset="2"/>
              <a:buChar char="n"/>
            </a:pPr>
            <a:r>
              <a:rPr lang="en-GB" sz="2000" dirty="0" smtClean="0">
                <a:solidFill>
                  <a:schemeClr val="tx1"/>
                </a:solidFill>
              </a:rPr>
              <a:t>Both forms of I/O suffer from two inherent drawbacks:</a:t>
            </a:r>
          </a:p>
          <a:p>
            <a:pPr marL="914400" lvl="1" indent="-457200">
              <a:spcBef>
                <a:spcPts val="2000"/>
              </a:spcBef>
              <a:buClr>
                <a:schemeClr val="accent1"/>
              </a:buClr>
              <a:buSzPct val="100000"/>
              <a:buFont typeface="+mj-lt"/>
              <a:buAutoNum type="arabicParenR"/>
            </a:pPr>
            <a:r>
              <a:rPr lang="en-GB" sz="1900" b="1" dirty="0" smtClean="0">
                <a:solidFill>
                  <a:schemeClr val="tx1"/>
                </a:solidFill>
              </a:rPr>
              <a:t>The I/O transfer rate is limited by the speed with which the processor can test and service a device</a:t>
            </a:r>
          </a:p>
          <a:p>
            <a:pPr marL="914400" lvl="1" indent="-457200">
              <a:spcBef>
                <a:spcPts val="2000"/>
              </a:spcBef>
              <a:buClr>
                <a:schemeClr val="accent1"/>
              </a:buClr>
              <a:buSzPct val="100000"/>
              <a:buFont typeface="+mj-lt"/>
              <a:buAutoNum type="arabicParenR"/>
            </a:pPr>
            <a:r>
              <a:rPr lang="en-GB" sz="1900" b="1" dirty="0" smtClean="0">
                <a:solidFill>
                  <a:schemeClr val="tx1"/>
                </a:solidFill>
              </a:rPr>
              <a:t>The processor is tied up in managing an I/O transfer; a number of instructions must be executed for each I/O transfer</a:t>
            </a:r>
            <a:endParaRPr lang="en-GB" sz="800" b="1" dirty="0" smtClean="0">
              <a:solidFill>
                <a:schemeClr val="tx1"/>
              </a:solidFill>
            </a:endParaRPr>
          </a:p>
          <a:p>
            <a:pPr marL="228600" indent="-228600">
              <a:spcBef>
                <a:spcPts val="2000"/>
              </a:spcBef>
            </a:pPr>
            <a:endParaRPr dirty="0">
              <a:solidFill>
                <a:schemeClr val="tx1"/>
              </a:solidFill>
            </a:endParaRPr>
          </a:p>
          <a:p>
            <a:pPr marL="228600" indent="-228600">
              <a:spcBef>
                <a:spcPts val="2000"/>
              </a:spcBef>
              <a:buFont typeface="Wingdings" pitchFamily="2" charset="2"/>
              <a:buChar char="n"/>
            </a:pPr>
            <a:endParaRPr lang="en-GB" sz="2000" dirty="0" smtClean="0">
              <a:solidFill>
                <a:schemeClr val="tx1"/>
              </a:solidFill>
            </a:endParaRPr>
          </a:p>
          <a:p>
            <a:pPr marL="228600" indent="-228600">
              <a:spcBef>
                <a:spcPts val="2000"/>
              </a:spcBef>
              <a:buFont typeface="Wingdings" pitchFamily="2" charset="2"/>
              <a:buChar char="n"/>
            </a:pPr>
            <a:endParaRPr lang="en-GB" sz="2000" dirty="0">
              <a:solidFill>
                <a:schemeClr val="tx1"/>
              </a:solidFill>
            </a:endParaRPr>
          </a:p>
        </p:txBody>
      </p:sp>
      <p:sp useBgFill="1">
        <p:nvSpPr>
          <p:cNvPr id="5" name="TextBox 4"/>
          <p:cNvSpPr txBox="1"/>
          <p:nvPr/>
        </p:nvSpPr>
        <p:spPr>
          <a:xfrm>
            <a:off x="228600" y="4648201"/>
            <a:ext cx="381000" cy="381000"/>
          </a:xfrm>
          <a:prstGeom prst="rect">
            <a:avLst/>
          </a:prstGeom>
        </p:spPr>
        <p:txBody>
          <a:bodyPr wrap="square" rtlCol="0">
            <a:spAutoFit/>
          </a:bodyPr>
          <a:lstStyle/>
          <a:p>
            <a:endParaRPr lang="en-US" dirty="0"/>
          </a:p>
        </p:txBody>
      </p:sp>
      <p:sp>
        <p:nvSpPr>
          <p:cNvPr id="6" name="TextBox 5"/>
          <p:cNvSpPr txBox="1"/>
          <p:nvPr/>
        </p:nvSpPr>
        <p:spPr>
          <a:xfrm>
            <a:off x="1371600" y="5257800"/>
            <a:ext cx="6781800" cy="707886"/>
          </a:xfrm>
          <a:prstGeom prst="rect">
            <a:avLst/>
          </a:prstGeom>
          <a:noFill/>
        </p:spPr>
        <p:txBody>
          <a:bodyPr wrap="square" rtlCol="0">
            <a:spAutoFit/>
          </a:bodyPr>
          <a:lstStyle/>
          <a:p>
            <a:pPr marL="228600" indent="-228600" eaLnBrk="1" hangingPunct="1">
              <a:spcBef>
                <a:spcPts val="2000"/>
              </a:spcBef>
              <a:buClr>
                <a:schemeClr val="accent1"/>
              </a:buClr>
              <a:buSzPct val="75000"/>
              <a:buFont typeface="Wingdings" pitchFamily="2" charset="2"/>
              <a:buChar char="n"/>
            </a:pPr>
            <a:r>
              <a:rPr lang="en-GB" sz="2000" dirty="0" smtClean="0">
                <a:solidFill>
                  <a:srgbClr val="0000CC"/>
                </a:solidFill>
                <a:latin typeface="+mn-lt"/>
              </a:rPr>
              <a:t>When </a:t>
            </a:r>
            <a:r>
              <a:rPr lang="en-GB" sz="2000" dirty="0">
                <a:solidFill>
                  <a:srgbClr val="0000CC"/>
                </a:solidFill>
                <a:latin typeface="+mn-lt"/>
              </a:rPr>
              <a:t>large volumes of data are to be moved a more efficient technique is </a:t>
            </a:r>
            <a:r>
              <a:rPr lang="en-GB" sz="2000" i="1" dirty="0">
                <a:solidFill>
                  <a:srgbClr val="0000CC"/>
                </a:solidFill>
                <a:latin typeface="+mn-lt"/>
              </a:rPr>
              <a:t>direct memory access </a:t>
            </a:r>
            <a:r>
              <a:rPr lang="en-GB" sz="2000" dirty="0">
                <a:solidFill>
                  <a:srgbClr val="0000CC"/>
                </a:solidFill>
                <a:latin typeface="+mn-lt"/>
              </a:rPr>
              <a:t>(DMA)</a:t>
            </a:r>
          </a:p>
        </p:txBody>
      </p:sp>
      <p:sp>
        <p:nvSpPr>
          <p:cNvPr id="7" name="Slide Number Placeholder 6"/>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80555" y="762000"/>
            <a:ext cx="3255264" cy="3309942"/>
          </a:xfrm>
        </p:spPr>
        <p:txBody>
          <a:bodyPr>
            <a:normAutofit/>
          </a:bodyPr>
          <a:lstStyle/>
          <a:p>
            <a:r>
              <a:rPr lang="en-GB" sz="3600" smtClean="0">
                <a:effectLst>
                  <a:outerShdw blurRad="38100" dist="38100" dir="2700000" algn="tl">
                    <a:srgbClr val="000000">
                      <a:alpha val="43137"/>
                    </a:srgbClr>
                  </a:outerShdw>
                </a:effectLst>
              </a:rPr>
              <a:t>7.5- Direct Memory Access</a:t>
            </a:r>
            <a:r>
              <a:rPr lang="en-GB" sz="2800" smtClean="0">
                <a:effectLst>
                  <a:outerShdw blurRad="38100" dist="38100" dir="2700000" algn="tl">
                    <a:srgbClr val="000000">
                      <a:alpha val="43137"/>
                    </a:srgbClr>
                  </a:outerShdw>
                </a:effectLst>
              </a:rPr>
              <a:t/>
            </a:r>
            <a:br>
              <a:rPr lang="en-GB" sz="2800" smtClean="0">
                <a:effectLst>
                  <a:outerShdw blurRad="38100" dist="38100" dir="2700000" algn="tl">
                    <a:srgbClr val="000000">
                      <a:alpha val="43137"/>
                    </a:srgbClr>
                  </a:outerShdw>
                </a:effectLst>
              </a:rPr>
            </a:br>
            <a:r>
              <a:rPr lang="en-GB" sz="2800" smtClean="0">
                <a:effectLst>
                  <a:outerShdw blurRad="38100" dist="38100" dir="2700000" algn="tl">
                    <a:srgbClr val="000000">
                      <a:alpha val="43137"/>
                    </a:srgbClr>
                  </a:outerShdw>
                </a:effectLst>
              </a:rPr>
              <a:t/>
            </a:r>
            <a:br>
              <a:rPr lang="en-GB" sz="2800" smtClean="0">
                <a:effectLst>
                  <a:outerShdw blurRad="38100" dist="38100" dir="2700000" algn="tl">
                    <a:srgbClr val="000000">
                      <a:alpha val="43137"/>
                    </a:srgbClr>
                  </a:outerShdw>
                </a:effectLst>
              </a:rPr>
            </a:br>
            <a:r>
              <a:rPr lang="en-GB" sz="2800" smtClean="0">
                <a:effectLst>
                  <a:outerShdw blurRad="38100" dist="38100" dir="2700000" algn="tl">
                    <a:srgbClr val="000000">
                      <a:alpha val="43137"/>
                    </a:srgbClr>
                  </a:outerShdw>
                </a:effectLst>
              </a:rPr>
              <a:t>Typical </a:t>
            </a:r>
            <a:r>
              <a:rPr lang="en-GB" sz="2800" dirty="0" smtClean="0">
                <a:effectLst>
                  <a:outerShdw blurRad="38100" dist="38100" dir="2700000" algn="tl">
                    <a:srgbClr val="000000">
                      <a:alpha val="43137"/>
                    </a:srgbClr>
                  </a:outerShdw>
                </a:effectLst>
              </a:rPr>
              <a:t>DMA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Module </a:t>
            </a:r>
            <a:r>
              <a:rPr lang="en-GB" sz="2800" dirty="0">
                <a:effectLst>
                  <a:outerShdw blurRad="38100" dist="38100" dir="2700000" algn="tl">
                    <a:srgbClr val="000000">
                      <a:alpha val="43137"/>
                    </a:srgbClr>
                  </a:outerShdw>
                </a:effectLst>
              </a:rPr>
              <a:t>Diagram</a:t>
            </a:r>
          </a:p>
        </p:txBody>
      </p:sp>
      <p:pic>
        <p:nvPicPr>
          <p:cNvPr id="11266" name="Picture 2"/>
          <p:cNvPicPr>
            <a:picLocks noChangeAspect="1" noChangeArrowheads="1"/>
          </p:cNvPicPr>
          <p:nvPr/>
        </p:nvPicPr>
        <p:blipFill>
          <a:blip r:embed="rId3"/>
          <a:srcRect/>
          <a:stretch>
            <a:fillRect/>
          </a:stretch>
        </p:blipFill>
        <p:spPr bwMode="auto">
          <a:xfrm>
            <a:off x="3857620" y="928670"/>
            <a:ext cx="5181600" cy="516255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85720" y="-24"/>
            <a:ext cx="4786314" cy="642942"/>
          </a:xfrm>
        </p:spPr>
        <p:txBody>
          <a:bodyPr>
            <a:normAutofit/>
          </a:bodyPr>
          <a:lstStyle/>
          <a:p>
            <a:r>
              <a:rPr lang="en-GB" sz="2800" dirty="0">
                <a:effectLst>
                  <a:outerShdw blurRad="38100" dist="38100" dir="2700000" algn="tl">
                    <a:srgbClr val="000000">
                      <a:alpha val="43137"/>
                    </a:srgbClr>
                  </a:outerShdw>
                </a:effectLst>
              </a:rPr>
              <a:t>DMA Operation</a:t>
            </a:r>
          </a:p>
        </p:txBody>
      </p:sp>
      <p:sp>
        <p:nvSpPr>
          <p:cNvPr id="12" name="TextBox 11"/>
          <p:cNvSpPr txBox="1"/>
          <p:nvPr/>
        </p:nvSpPr>
        <p:spPr>
          <a:xfrm>
            <a:off x="6781800" y="914401"/>
            <a:ext cx="2133600" cy="584776"/>
          </a:xfrm>
          <a:prstGeom prst="rect">
            <a:avLst/>
          </a:prstGeom>
          <a:noFill/>
        </p:spPr>
        <p:txBody>
          <a:bodyPr wrap="square" rtlCol="0">
            <a:spAutoFit/>
          </a:bodyPr>
          <a:lstStyle/>
          <a:p>
            <a:pPr algn="ctr"/>
            <a:r>
              <a:rPr lang="en-US" sz="3200" dirty="0" smtClean="0">
                <a:solidFill>
                  <a:schemeClr val="tx2"/>
                </a:solidFill>
                <a:effectLst>
                  <a:outerShdw blurRad="38100" dist="38100" dir="2700000" algn="tl">
                    <a:srgbClr val="000000">
                      <a:alpha val="43137"/>
                    </a:srgbClr>
                  </a:outerShdw>
                </a:effectLst>
              </a:rPr>
              <a:t>DMA</a:t>
            </a:r>
            <a:endParaRPr lang="en-US" sz="3200" dirty="0">
              <a:solidFill>
                <a:schemeClr val="tx2"/>
              </a:solidFill>
              <a:effectLst>
                <a:outerShdw blurRad="38100" dist="38100" dir="2700000" algn="tl">
                  <a:srgbClr val="000000">
                    <a:alpha val="43137"/>
                  </a:srgbClr>
                </a:outerShdw>
              </a:effectLst>
            </a:endParaRPr>
          </a:p>
        </p:txBody>
      </p:sp>
      <p:sp>
        <p:nvSpPr>
          <p:cNvPr id="13" name="TextBox 12"/>
          <p:cNvSpPr txBox="1"/>
          <p:nvPr/>
        </p:nvSpPr>
        <p:spPr>
          <a:xfrm>
            <a:off x="6705600" y="3048000"/>
            <a:ext cx="2133600" cy="584776"/>
          </a:xfrm>
          <a:prstGeom prst="rect">
            <a:avLst/>
          </a:prstGeom>
          <a:noFill/>
        </p:spPr>
        <p:txBody>
          <a:bodyPr wrap="square" rtlCol="0">
            <a:spAutoFit/>
          </a:bodyPr>
          <a:lstStyle/>
          <a:p>
            <a:pPr algn="ctr"/>
            <a:r>
              <a:rPr lang="en-US" sz="3200" dirty="0" smtClean="0">
                <a:solidFill>
                  <a:schemeClr val="tx2"/>
                </a:solidFill>
                <a:effectLst>
                  <a:outerShdw blurRad="38100" dist="38100" dir="2700000" algn="tl">
                    <a:srgbClr val="000000">
                      <a:alpha val="43137"/>
                    </a:srgbClr>
                  </a:outerShdw>
                </a:effectLst>
              </a:rPr>
              <a:t>DMA</a:t>
            </a:r>
            <a:endParaRPr lang="en-US" sz="3200" dirty="0">
              <a:solidFill>
                <a:schemeClr val="tx2"/>
              </a:solidFill>
              <a:effectLst>
                <a:outerShdw blurRad="38100" dist="38100" dir="2700000" algn="tl">
                  <a:srgbClr val="000000">
                    <a:alpha val="43137"/>
                  </a:srgbClr>
                </a:outerShdw>
              </a:effectLst>
            </a:endParaRPr>
          </a:p>
        </p:txBody>
      </p:sp>
      <p:sp>
        <p:nvSpPr>
          <p:cNvPr id="6" name="Picture Placeholder 5"/>
          <p:cNvSpPr>
            <a:spLocks noGrp="1"/>
          </p:cNvSpPr>
          <p:nvPr>
            <p:ph type="pic" idx="1"/>
          </p:nvPr>
        </p:nvSpPr>
        <p:spPr>
          <a:xfrm>
            <a:off x="1428728" y="228600"/>
            <a:ext cx="5227566" cy="3843342"/>
          </a:xfrm>
        </p:spPr>
      </p:sp>
      <p:pic>
        <p:nvPicPr>
          <p:cNvPr id="12290" name="Picture 2"/>
          <p:cNvPicPr>
            <a:picLocks noChangeAspect="1" noChangeArrowheads="1"/>
          </p:cNvPicPr>
          <p:nvPr/>
        </p:nvPicPr>
        <p:blipFill>
          <a:blip r:embed="rId3"/>
          <a:stretch>
            <a:fillRect/>
          </a:stretch>
        </p:blipFill>
        <p:spPr bwMode="auto">
          <a:xfrm>
            <a:off x="857224" y="738195"/>
            <a:ext cx="5362575" cy="3762375"/>
          </a:xfrm>
          <a:prstGeom prst="rect">
            <a:avLst/>
          </a:prstGeom>
          <a:noFill/>
          <a:ln>
            <a:noFill/>
          </a:ln>
        </p:spPr>
      </p:pic>
      <p:sp>
        <p:nvSpPr>
          <p:cNvPr id="8" name="Rectangle 7"/>
          <p:cNvSpPr/>
          <p:nvPr/>
        </p:nvSpPr>
        <p:spPr>
          <a:xfrm>
            <a:off x="142844" y="4643447"/>
            <a:ext cx="8786874" cy="2031325"/>
          </a:xfrm>
          <a:prstGeom prst="rect">
            <a:avLst/>
          </a:prstGeom>
        </p:spPr>
        <p:txBody>
          <a:bodyPr wrap="square">
            <a:spAutoFit/>
          </a:bodyPr>
          <a:lstStyle/>
          <a:p>
            <a:r>
              <a:rPr kumimoji="1" lang="en-US" sz="1800" dirty="0" smtClean="0"/>
              <a:t>Figure 7.12 shows where in the instruction cycle the processor may be suspended.</a:t>
            </a:r>
          </a:p>
          <a:p>
            <a:r>
              <a:rPr kumimoji="1" lang="en-US" sz="1800" dirty="0" smtClean="0"/>
              <a:t>In each case, the processor is suspended just before it needs to use the bus.</a:t>
            </a:r>
          </a:p>
          <a:p>
            <a:r>
              <a:rPr kumimoji="1" lang="en-US" sz="1800" dirty="0" smtClean="0"/>
              <a:t>The DMA module then transfers one word and returns control to the processor.</a:t>
            </a:r>
          </a:p>
          <a:p>
            <a:r>
              <a:rPr kumimoji="1" lang="en-US" sz="1800" dirty="0" smtClean="0"/>
              <a:t>Note that this is not an interrupt; the processor does not save a context and do</a:t>
            </a:r>
          </a:p>
          <a:p>
            <a:r>
              <a:rPr kumimoji="1" lang="en-US" sz="1800" dirty="0" smtClean="0"/>
              <a:t>something else. Rather, the processor pauses for one bus cycle. The overall effect</a:t>
            </a:r>
          </a:p>
          <a:p>
            <a:r>
              <a:rPr kumimoji="1" lang="en-US" sz="1800" dirty="0" smtClean="0"/>
              <a:t>is to cause the processor to execute more slowly. Nevertheless, for a multiple-word</a:t>
            </a:r>
          </a:p>
          <a:p>
            <a:r>
              <a:rPr kumimoji="1" lang="en-US" sz="1800" dirty="0" smtClean="0"/>
              <a:t>I/O transfer, DMA is far more efficient than interrupt-driven or programmed I/O.</a:t>
            </a:r>
            <a:endParaRPr lang="en-GB" sz="1800"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609600"/>
            <a:ext cx="2833678" cy="2362200"/>
          </a:xfrm>
        </p:spPr>
        <p:txBody>
          <a:bodyPr>
            <a:normAutofit/>
          </a:bodyPr>
          <a:lstStyle/>
          <a:p>
            <a:pPr algn="ctr"/>
            <a:r>
              <a:rPr lang="en-GB" sz="3000" dirty="0" smtClean="0">
                <a:effectLst>
                  <a:outerShdw blurRad="38100" dist="38100" dir="2700000" algn="tl">
                    <a:srgbClr val="000000">
                      <a:alpha val="43137"/>
                    </a:srgbClr>
                  </a:outerShdw>
                </a:effectLst>
              </a:rPr>
              <a:t>Alternative </a:t>
            </a:r>
            <a:br>
              <a:rPr lang="en-GB" sz="3000" dirty="0" smtClean="0">
                <a:effectLst>
                  <a:outerShdw blurRad="38100" dist="38100" dir="2700000" algn="tl">
                    <a:srgbClr val="000000">
                      <a:alpha val="43137"/>
                    </a:srgbClr>
                  </a:outerShdw>
                </a:effectLst>
              </a:rPr>
            </a:br>
            <a:r>
              <a:rPr lang="en-GB" sz="3000" dirty="0" smtClean="0">
                <a:effectLst>
                  <a:outerShdw blurRad="38100" dist="38100" dir="2700000" algn="tl">
                    <a:srgbClr val="000000">
                      <a:alpha val="43137"/>
                    </a:srgbClr>
                  </a:outerShdw>
                </a:effectLst>
              </a:rPr>
              <a:t>DMA </a:t>
            </a:r>
            <a:br>
              <a:rPr lang="en-GB" sz="3000" dirty="0" smtClean="0">
                <a:effectLst>
                  <a:outerShdw blurRad="38100" dist="38100" dir="2700000" algn="tl">
                    <a:srgbClr val="000000">
                      <a:alpha val="43137"/>
                    </a:srgbClr>
                  </a:outerShdw>
                </a:effectLst>
              </a:rPr>
            </a:br>
            <a:r>
              <a:rPr lang="en-GB" sz="3000" dirty="0" smtClean="0">
                <a:effectLst>
                  <a:outerShdw blurRad="38100" dist="38100" dir="2700000" algn="tl">
                    <a:srgbClr val="000000">
                      <a:alpha val="43137"/>
                    </a:srgbClr>
                  </a:outerShdw>
                </a:effectLst>
              </a:rPr>
              <a:t>Configurations</a:t>
            </a:r>
            <a:endParaRPr lang="en-GB" sz="3000" dirty="0">
              <a:effectLst>
                <a:outerShdw blurRad="38100" dist="38100" dir="2700000" algn="tl">
                  <a:srgbClr val="000000">
                    <a:alpha val="43137"/>
                  </a:srgbClr>
                </a:outerShdw>
              </a:effectLst>
            </a:endParaRPr>
          </a:p>
        </p:txBody>
      </p:sp>
      <p:pic>
        <p:nvPicPr>
          <p:cNvPr id="13314" name="Picture 2"/>
          <p:cNvPicPr>
            <a:picLocks noChangeAspect="1" noChangeArrowheads="1"/>
          </p:cNvPicPr>
          <p:nvPr/>
        </p:nvPicPr>
        <p:blipFill>
          <a:blip r:embed="rId3"/>
          <a:srcRect/>
          <a:stretch>
            <a:fillRect/>
          </a:stretch>
        </p:blipFill>
        <p:spPr bwMode="auto">
          <a:xfrm>
            <a:off x="3795744" y="642918"/>
            <a:ext cx="5276850" cy="555307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idx="4294967295"/>
          </p:nvPr>
        </p:nvSpPr>
        <p:spPr>
          <a:xfrm>
            <a:off x="457200" y="228600"/>
            <a:ext cx="7556500" cy="1116012"/>
          </a:xfrm>
        </p:spPr>
        <p:txBody>
          <a:bodyPr/>
          <a:lstStyle/>
          <a:p>
            <a:r>
              <a:rPr lang="en-GB" dirty="0">
                <a:effectLst>
                  <a:outerShdw blurRad="38100" dist="38100" dir="2700000" algn="tl">
                    <a:srgbClr val="000000">
                      <a:alpha val="43137"/>
                    </a:srgbClr>
                  </a:outerShdw>
                </a:effectLst>
              </a:rPr>
              <a:t>8237 DMA Usage of </a:t>
            </a:r>
            <a:r>
              <a:rPr lang="en-GB" dirty="0" smtClean="0">
                <a:effectLst>
                  <a:outerShdw blurRad="38100" dist="38100" dir="2700000" algn="tl">
                    <a:srgbClr val="000000">
                      <a:alpha val="43137"/>
                    </a:srgbClr>
                  </a:outerShdw>
                </a:effectLst>
              </a:rPr>
              <a:t>System </a:t>
            </a:r>
            <a:r>
              <a:rPr lang="en-GB" dirty="0">
                <a:effectLst>
                  <a:outerShdw blurRad="38100" dist="38100" dir="2700000" algn="tl">
                    <a:srgbClr val="000000">
                      <a:alpha val="43137"/>
                    </a:srgbClr>
                  </a:outerShdw>
                </a:effectLst>
              </a:rPr>
              <a:t>Bus</a:t>
            </a:r>
          </a:p>
        </p:txBody>
      </p:sp>
      <p:pic>
        <p:nvPicPr>
          <p:cNvPr id="14338" name="Picture 2"/>
          <p:cNvPicPr>
            <a:picLocks noChangeAspect="1" noChangeArrowheads="1"/>
          </p:cNvPicPr>
          <p:nvPr/>
        </p:nvPicPr>
        <p:blipFill>
          <a:blip r:embed="rId3"/>
          <a:srcRect/>
          <a:stretch>
            <a:fillRect/>
          </a:stretch>
        </p:blipFill>
        <p:spPr bwMode="auto">
          <a:xfrm>
            <a:off x="442913" y="1000108"/>
            <a:ext cx="8258175" cy="57721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29</a:t>
            </a:fld>
            <a:endParaRPr lang="en-US"/>
          </a:p>
        </p:txBody>
      </p:sp>
      <p:sp>
        <p:nvSpPr>
          <p:cNvPr id="5" name="Rectangle 4"/>
          <p:cNvSpPr/>
          <p:nvPr/>
        </p:nvSpPr>
        <p:spPr>
          <a:xfrm>
            <a:off x="4714876" y="5572140"/>
            <a:ext cx="3643338"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When DMA carries out, CPU is idle. True or false?</a:t>
            </a:r>
            <a:endParaRPr lang="en-US" sz="180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Contents</a:t>
            </a:r>
            <a:endParaRPr lang="en-US" b="1"/>
          </a:p>
        </p:txBody>
      </p:sp>
      <p:sp>
        <p:nvSpPr>
          <p:cNvPr id="3" name="Content Placeholder 2"/>
          <p:cNvSpPr>
            <a:spLocks noGrp="1"/>
          </p:cNvSpPr>
          <p:nvPr>
            <p:ph sz="half" idx="1"/>
          </p:nvPr>
        </p:nvSpPr>
        <p:spPr>
          <a:xfrm>
            <a:off x="498518" y="1571613"/>
            <a:ext cx="7645382" cy="3714776"/>
          </a:xfrm>
        </p:spPr>
        <p:txBody>
          <a:bodyPr>
            <a:noAutofit/>
          </a:bodyPr>
          <a:lstStyle/>
          <a:p>
            <a:r>
              <a:rPr lang="en-US" sz="2400" b="1" smtClean="0">
                <a:solidFill>
                  <a:srgbClr val="002060"/>
                </a:solidFill>
              </a:rPr>
              <a:t>7.1 External Devices </a:t>
            </a:r>
          </a:p>
          <a:p>
            <a:r>
              <a:rPr lang="en-US" sz="2400" b="1" smtClean="0">
                <a:solidFill>
                  <a:srgbClr val="002060"/>
                </a:solidFill>
              </a:rPr>
              <a:t>7.2 I/O Modules </a:t>
            </a:r>
          </a:p>
          <a:p>
            <a:r>
              <a:rPr lang="en-US" sz="2400" b="1" smtClean="0">
                <a:solidFill>
                  <a:srgbClr val="002060"/>
                </a:solidFill>
              </a:rPr>
              <a:t>7.3 Programmed I/O</a:t>
            </a:r>
          </a:p>
          <a:p>
            <a:r>
              <a:rPr lang="en-US" sz="2400" b="1" smtClean="0">
                <a:solidFill>
                  <a:srgbClr val="002060"/>
                </a:solidFill>
              </a:rPr>
              <a:t>7.4 Interrupt-Driven I/O </a:t>
            </a:r>
          </a:p>
          <a:p>
            <a:r>
              <a:rPr lang="en-US" sz="2400" b="1" smtClean="0">
                <a:solidFill>
                  <a:srgbClr val="002060"/>
                </a:solidFill>
              </a:rPr>
              <a:t>7.5 Direct Memory Access</a:t>
            </a:r>
          </a:p>
          <a:p>
            <a:r>
              <a:rPr lang="en-US" sz="2400" b="1" smtClean="0">
                <a:solidFill>
                  <a:srgbClr val="002060"/>
                </a:solidFill>
              </a:rPr>
              <a:t>7.6 I/O Channels and Processors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8" name="Rectangle 6"/>
          <p:cNvSpPr>
            <a:spLocks noGrp="1" noChangeArrowheads="1"/>
          </p:cNvSpPr>
          <p:nvPr>
            <p:ph type="title"/>
          </p:nvPr>
        </p:nvSpPr>
        <p:spPr>
          <a:xfrm>
            <a:off x="762000" y="533400"/>
            <a:ext cx="7556313" cy="1116106"/>
          </a:xfrm>
        </p:spPr>
        <p:txBody>
          <a:bodyPr/>
          <a:lstStyle/>
          <a:p>
            <a:r>
              <a:rPr lang="en-GB" dirty="0">
                <a:effectLst>
                  <a:outerShdw blurRad="38100" dist="38100" dir="2700000" algn="tl">
                    <a:srgbClr val="000000">
                      <a:alpha val="43137"/>
                    </a:srgbClr>
                  </a:outerShdw>
                </a:effectLst>
              </a:rPr>
              <a:t>Fly-</a:t>
            </a:r>
            <a:r>
              <a:rPr lang="en-GB" dirty="0" smtClean="0">
                <a:effectLst>
                  <a:outerShdw blurRad="38100" dist="38100" dir="2700000" algn="tl">
                    <a:srgbClr val="000000">
                      <a:alpha val="43137"/>
                    </a:srgbClr>
                  </a:outerShdw>
                </a:effectLst>
              </a:rPr>
              <a:t>By DMA Controller</a:t>
            </a:r>
            <a:endParaRPr lang="en-GB"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498474" y="1981200"/>
          <a:ext cx="7556313" cy="4144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500034" y="214290"/>
            <a:ext cx="5884870" cy="766770"/>
          </a:xfrm>
        </p:spPr>
        <p:txBody>
          <a:bodyPr/>
          <a:lstStyle/>
          <a:p>
            <a:r>
              <a:rPr lang="en-US" sz="2400" dirty="0" smtClean="0">
                <a:effectLst>
                  <a:outerShdw blurRad="38100" dist="38100" dir="2700000" algn="tl">
                    <a:srgbClr val="000000">
                      <a:alpha val="43137"/>
                    </a:srgbClr>
                  </a:outerShdw>
                </a:effectLst>
              </a:rPr>
              <a:t>Table </a:t>
            </a:r>
            <a:r>
              <a:rPr lang="en-US" sz="2400" smtClean="0">
                <a:effectLst>
                  <a:outerShdw blurRad="38100" dist="38100" dir="2700000" algn="tl">
                    <a:srgbClr val="000000">
                      <a:alpha val="43137"/>
                    </a:srgbClr>
                  </a:outerShdw>
                </a:effectLst>
              </a:rPr>
              <a:t>7.2 – Intel 8237A </a:t>
            </a:r>
            <a:r>
              <a:rPr lang="en-US" sz="2400" dirty="0" smtClean="0">
                <a:effectLst>
                  <a:outerShdw blurRad="38100" dist="38100" dir="2700000" algn="tl">
                    <a:srgbClr val="000000">
                      <a:alpha val="43137"/>
                    </a:srgbClr>
                  </a:outerShdw>
                </a:effectLst>
              </a:rPr>
              <a:t>Registers </a:t>
            </a:r>
            <a:endParaRPr lang="en-GB" sz="2400" dirty="0">
              <a:effectLst>
                <a:outerShdw blurRad="38100" dist="38100" dir="2700000" algn="tl">
                  <a:srgbClr val="000000">
                    <a:alpha val="43137"/>
                  </a:srgbClr>
                </a:outerShdw>
              </a:effectLst>
            </a:endParaRPr>
          </a:p>
        </p:txBody>
      </p:sp>
      <p:sp>
        <p:nvSpPr>
          <p:cNvPr id="6" name="TextBox 5"/>
          <p:cNvSpPr txBox="1"/>
          <p:nvPr/>
        </p:nvSpPr>
        <p:spPr>
          <a:xfrm>
            <a:off x="609600" y="6324601"/>
            <a:ext cx="1717763" cy="830997"/>
          </a:xfrm>
          <a:prstGeom prst="rect">
            <a:avLst/>
          </a:prstGeom>
          <a:noFill/>
        </p:spPr>
        <p:txBody>
          <a:bodyPr wrap="square" rtlCol="0">
            <a:spAutoFit/>
          </a:bodyPr>
          <a:lstStyle/>
          <a:p>
            <a:r>
              <a:rPr lang="en-US" sz="1200" dirty="0">
                <a:latin typeface="+mn-lt"/>
              </a:rPr>
              <a:t>E/D = enable/disable</a:t>
            </a:r>
          </a:p>
          <a:p>
            <a:r>
              <a:rPr lang="en-US" sz="1200" dirty="0">
                <a:latin typeface="+mn-lt"/>
              </a:rPr>
              <a:t>TC = terminal count</a:t>
            </a:r>
          </a:p>
          <a:p>
            <a:endParaRPr lang="en-US" dirty="0"/>
          </a:p>
        </p:txBody>
      </p:sp>
      <p:pic>
        <p:nvPicPr>
          <p:cNvPr id="15362" name="Picture 2"/>
          <p:cNvPicPr>
            <a:picLocks noChangeAspect="1" noChangeArrowheads="1"/>
          </p:cNvPicPr>
          <p:nvPr/>
        </p:nvPicPr>
        <p:blipFill>
          <a:blip r:embed="rId3"/>
          <a:srcRect/>
          <a:stretch>
            <a:fillRect/>
          </a:stretch>
        </p:blipFill>
        <p:spPr bwMode="auto">
          <a:xfrm>
            <a:off x="214282" y="1142984"/>
            <a:ext cx="8837971" cy="4857784"/>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31</a:t>
            </a:fld>
            <a:endParaRPr lang="en-US"/>
          </a:p>
        </p:txBody>
      </p:sp>
      <p:sp>
        <p:nvSpPr>
          <p:cNvPr id="7" name="Rectangle 6"/>
          <p:cNvSpPr/>
          <p:nvPr/>
        </p:nvSpPr>
        <p:spPr>
          <a:xfrm>
            <a:off x="6786578" y="5786454"/>
            <a:ext cx="2143140" cy="357190"/>
          </a:xfrm>
          <a:prstGeom prst="rect">
            <a:avLst/>
          </a:prstGeom>
          <a:solidFill>
            <a:srgbClr val="0000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t>READ BY YOURSELF</a:t>
            </a:r>
            <a:endParaRPr lang="en-US" sz="1400"/>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71472" y="142852"/>
            <a:ext cx="7556313" cy="1116106"/>
          </a:xfrm>
        </p:spPr>
        <p:txBody>
          <a:bodyPr/>
          <a:lstStyle/>
          <a:p>
            <a:r>
              <a:rPr lang="en-GB" b="1" smtClean="0">
                <a:effectLst>
                  <a:outerShdw blurRad="38100" dist="38100" dir="2700000" algn="tl">
                    <a:srgbClr val="000000">
                      <a:alpha val="43137"/>
                    </a:srgbClr>
                  </a:outerShdw>
                </a:effectLst>
              </a:rPr>
              <a:t>7.6- IO Channels and Processors</a:t>
            </a:r>
            <a:br>
              <a:rPr lang="en-GB" b="1" smtClean="0">
                <a:effectLst>
                  <a:outerShdw blurRad="38100" dist="38100" dir="2700000" algn="tl">
                    <a:srgbClr val="000000">
                      <a:alpha val="43137"/>
                    </a:srgbClr>
                  </a:outerShdw>
                </a:effectLst>
              </a:rPr>
            </a:br>
            <a:r>
              <a:rPr lang="en-GB" sz="2800" smtClean="0">
                <a:effectLst>
                  <a:outerShdw blurRad="38100" dist="38100" dir="2700000" algn="tl">
                    <a:srgbClr val="000000">
                      <a:alpha val="43137"/>
                    </a:srgbClr>
                  </a:outerShdw>
                </a:effectLst>
              </a:rPr>
              <a:t>Evolution </a:t>
            </a:r>
            <a:r>
              <a:rPr lang="en-GB" sz="2800" dirty="0" smtClean="0">
                <a:effectLst>
                  <a:outerShdw blurRad="38100" dist="38100" dir="2700000" algn="tl">
                    <a:srgbClr val="000000">
                      <a:alpha val="43137"/>
                    </a:srgbClr>
                  </a:outerShdw>
                </a:effectLst>
              </a:rPr>
              <a:t>of the I/O Function</a:t>
            </a:r>
            <a:endParaRPr lang="en-GB" dirty="0">
              <a:effectLst>
                <a:outerShdw blurRad="38100" dist="38100" dir="2700000" algn="tl">
                  <a:srgbClr val="000000">
                    <a:alpha val="43137"/>
                  </a:srgbClr>
                </a:outerShdw>
              </a:effectLst>
            </a:endParaRPr>
          </a:p>
        </p:txBody>
      </p:sp>
      <p:sp>
        <p:nvSpPr>
          <p:cNvPr id="46083" name="Rectangle 3"/>
          <p:cNvSpPr>
            <a:spLocks noGrp="1" noChangeArrowheads="1"/>
          </p:cNvSpPr>
          <p:nvPr>
            <p:ph sz="half" idx="1"/>
          </p:nvPr>
        </p:nvSpPr>
        <p:spPr>
          <a:xfrm>
            <a:off x="381000" y="1828800"/>
            <a:ext cx="3505200" cy="4571999"/>
          </a:xfrm>
        </p:spPr>
        <p:txBody>
          <a:bodyPr>
            <a:normAutofit/>
          </a:bodyPr>
          <a:lstStyle/>
          <a:p>
            <a:pPr marL="342900" indent="-342900">
              <a:buSzPct val="100000"/>
              <a:buFont typeface="+mj-lt"/>
              <a:buAutoNum type="arabicPeriod"/>
            </a:pPr>
            <a:r>
              <a:rPr lang="en-GB" dirty="0" smtClean="0">
                <a:solidFill>
                  <a:schemeClr val="tx1"/>
                </a:solidFill>
              </a:rPr>
              <a:t>The CPU directly controls a peripheral device. </a:t>
            </a:r>
          </a:p>
          <a:p>
            <a:pPr marL="342900" indent="-342900">
              <a:buSzPct val="100000"/>
              <a:buFont typeface="+mj-lt"/>
              <a:buAutoNum type="arabicPeriod"/>
            </a:pPr>
            <a:r>
              <a:rPr lang="en-GB" dirty="0" smtClean="0">
                <a:solidFill>
                  <a:schemeClr val="tx1"/>
                </a:solidFill>
              </a:rPr>
              <a:t>A controller or I/O module is added.  The CPU uses </a:t>
            </a:r>
            <a:r>
              <a:rPr lang="en-GB" dirty="0" smtClean="0">
                <a:solidFill>
                  <a:srgbClr val="FF0000"/>
                </a:solidFill>
              </a:rPr>
              <a:t>programmed I/O</a:t>
            </a:r>
            <a:r>
              <a:rPr lang="en-GB" dirty="0" smtClean="0">
                <a:solidFill>
                  <a:schemeClr val="tx1"/>
                </a:solidFill>
              </a:rPr>
              <a:t> without interrupts.</a:t>
            </a:r>
          </a:p>
          <a:p>
            <a:pPr marL="342900" indent="-342900">
              <a:buSzPct val="100000"/>
              <a:buFont typeface="+mj-lt"/>
              <a:buAutoNum type="arabicPeriod"/>
            </a:pPr>
            <a:r>
              <a:rPr lang="en-GB" dirty="0" smtClean="0">
                <a:solidFill>
                  <a:schemeClr val="tx1"/>
                </a:solidFill>
              </a:rPr>
              <a:t>Same configuration as in step 2 is used, but now </a:t>
            </a:r>
            <a:r>
              <a:rPr lang="en-GB" dirty="0" smtClean="0">
                <a:solidFill>
                  <a:srgbClr val="FF0000"/>
                </a:solidFill>
              </a:rPr>
              <a:t>interrupts</a:t>
            </a:r>
            <a:r>
              <a:rPr lang="en-GB" dirty="0" smtClean="0">
                <a:solidFill>
                  <a:schemeClr val="tx1"/>
                </a:solidFill>
              </a:rPr>
              <a:t> are employed.  The CPU need not spend time waiting for an I/O operation to be performed, thus increasing efficiency.</a:t>
            </a:r>
          </a:p>
          <a:p>
            <a:pPr marL="342900" indent="-342900">
              <a:buSzPct val="100000"/>
              <a:buFont typeface="+mj-lt"/>
              <a:buAutoNum type="arabicPeriod"/>
            </a:pPr>
            <a:endParaRPr lang="en-GB" dirty="0">
              <a:solidFill>
                <a:schemeClr val="tx1"/>
              </a:solidFill>
            </a:endParaRPr>
          </a:p>
        </p:txBody>
      </p:sp>
      <p:sp>
        <p:nvSpPr>
          <p:cNvPr id="4" name="Content Placeholder 3"/>
          <p:cNvSpPr>
            <a:spLocks noGrp="1"/>
          </p:cNvSpPr>
          <p:nvPr>
            <p:ph sz="half" idx="2"/>
          </p:nvPr>
        </p:nvSpPr>
        <p:spPr>
          <a:xfrm>
            <a:off x="4114800" y="1871674"/>
            <a:ext cx="3942678" cy="4843474"/>
          </a:xfrm>
        </p:spPr>
        <p:txBody>
          <a:bodyPr>
            <a:normAutofit fontScale="92500" lnSpcReduction="20000"/>
          </a:bodyPr>
          <a:lstStyle/>
          <a:p>
            <a:pPr marL="342900" indent="-342900">
              <a:lnSpc>
                <a:spcPct val="110000"/>
              </a:lnSpc>
              <a:buSzPct val="100000"/>
              <a:buFont typeface="+mj-lt"/>
              <a:buAutoNum type="arabicPeriod" startAt="4"/>
            </a:pPr>
            <a:r>
              <a:rPr lang="en-US" dirty="0" smtClean="0">
                <a:solidFill>
                  <a:schemeClr val="tx1"/>
                </a:solidFill>
              </a:rPr>
              <a:t>The I/O module is given direct access to memory </a:t>
            </a:r>
            <a:r>
              <a:rPr lang="en-US" dirty="0" smtClean="0">
                <a:solidFill>
                  <a:srgbClr val="FF0000"/>
                </a:solidFill>
              </a:rPr>
              <a:t>via DMA</a:t>
            </a:r>
            <a:r>
              <a:rPr lang="en-US" dirty="0" smtClean="0">
                <a:solidFill>
                  <a:schemeClr val="tx1"/>
                </a:solidFill>
              </a:rPr>
              <a:t>.  It can now move a block of data to or from memory without involving the CPU, except at the beginning and end of the transfer.</a:t>
            </a:r>
          </a:p>
          <a:p>
            <a:pPr marL="342900" indent="-342900">
              <a:lnSpc>
                <a:spcPct val="110000"/>
              </a:lnSpc>
              <a:buSzPct val="100000"/>
              <a:buFont typeface="+mj-lt"/>
              <a:buAutoNum type="arabicPeriod" startAt="4"/>
            </a:pPr>
            <a:r>
              <a:rPr lang="en-US" dirty="0" smtClean="0">
                <a:solidFill>
                  <a:schemeClr val="tx1"/>
                </a:solidFill>
              </a:rPr>
              <a:t>The I/O module </a:t>
            </a:r>
            <a:r>
              <a:rPr lang="en-US" dirty="0" smtClean="0">
                <a:solidFill>
                  <a:srgbClr val="FF0000"/>
                </a:solidFill>
              </a:rPr>
              <a:t>is enhanced to become a processor </a:t>
            </a:r>
            <a:r>
              <a:rPr lang="en-US" dirty="0" smtClean="0">
                <a:solidFill>
                  <a:schemeClr val="tx1"/>
                </a:solidFill>
              </a:rPr>
              <a:t>in its own right, with a specialized instruction set tailored for I/O</a:t>
            </a:r>
          </a:p>
          <a:p>
            <a:pPr marL="342900" indent="-342900">
              <a:lnSpc>
                <a:spcPct val="120000"/>
              </a:lnSpc>
              <a:buSzPct val="100000"/>
              <a:buFont typeface="+mj-lt"/>
              <a:buAutoNum type="arabicPeriod" startAt="4"/>
            </a:pPr>
            <a:r>
              <a:rPr lang="en-US" dirty="0" smtClean="0">
                <a:solidFill>
                  <a:schemeClr val="tx1"/>
                </a:solidFill>
              </a:rPr>
              <a:t>The I/O module has </a:t>
            </a:r>
            <a:r>
              <a:rPr lang="en-US" dirty="0" smtClean="0">
                <a:solidFill>
                  <a:srgbClr val="FF0000"/>
                </a:solidFill>
              </a:rPr>
              <a:t>a local memory</a:t>
            </a:r>
            <a:r>
              <a:rPr lang="en-US" dirty="0" smtClean="0">
                <a:solidFill>
                  <a:schemeClr val="tx1"/>
                </a:solidFill>
              </a:rPr>
              <a:t> of its own and is, in fact, a computer in its own right.  With this architecture a large set of I/O devices can be controlled with minimal CPU involvement.</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81000" y="1219200"/>
            <a:ext cx="3255264" cy="1828800"/>
          </a:xfrm>
        </p:spPr>
        <p:txBody>
          <a:bodyPr>
            <a:normAutofit/>
          </a:bodyPr>
          <a:lstStyle/>
          <a:p>
            <a:pPr algn="ctr"/>
            <a:r>
              <a:rPr lang="en-US" sz="3200" dirty="0" smtClean="0">
                <a:effectLst>
                  <a:outerShdw blurRad="38100" dist="38100" dir="2700000" algn="tl">
                    <a:srgbClr val="000000">
                      <a:alpha val="43137"/>
                    </a:srgbClr>
                  </a:outerShdw>
                </a:effectLst>
              </a:rPr>
              <a:t>I/O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Channel Architecture</a:t>
            </a:r>
            <a:endParaRPr lang="en-US" sz="3200" dirty="0">
              <a:effectLst>
                <a:outerShdw blurRad="38100" dist="38100" dir="2700000" algn="tl">
                  <a:srgbClr val="000000">
                    <a:alpha val="43137"/>
                  </a:srgbClr>
                </a:outerShdw>
              </a:effectLst>
            </a:endParaRPr>
          </a:p>
        </p:txBody>
      </p:sp>
      <p:pic>
        <p:nvPicPr>
          <p:cNvPr id="16386" name="Picture 2"/>
          <p:cNvPicPr>
            <a:picLocks noChangeAspect="1" noChangeArrowheads="1"/>
          </p:cNvPicPr>
          <p:nvPr/>
        </p:nvPicPr>
        <p:blipFill>
          <a:blip r:embed="rId3"/>
          <a:srcRect/>
          <a:stretch>
            <a:fillRect/>
          </a:stretch>
        </p:blipFill>
        <p:spPr bwMode="auto">
          <a:xfrm>
            <a:off x="4238594" y="254120"/>
            <a:ext cx="4333934" cy="6349718"/>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42910" y="214290"/>
            <a:ext cx="7556313" cy="681022"/>
          </a:xfrm>
        </p:spPr>
        <p:txBody>
          <a:bodyPr/>
          <a:lstStyle/>
          <a:p>
            <a:r>
              <a:rPr lang="en-US" smtClean="0">
                <a:effectLst>
                  <a:outerShdw blurRad="38100" dist="38100" dir="2700000" algn="tl">
                    <a:srgbClr val="000000">
                      <a:alpha val="43137"/>
                    </a:srgbClr>
                  </a:outerShdw>
                </a:effectLst>
              </a:rPr>
              <a:t>Exercises</a:t>
            </a:r>
            <a:endParaRPr lang="en-US" dirty="0">
              <a:effectLst>
                <a:outerShdw blurRad="38100" dist="38100" dir="2700000" algn="tl">
                  <a:srgbClr val="000000">
                    <a:alpha val="43137"/>
                  </a:srgbClr>
                </a:outerShdw>
              </a:effectLst>
            </a:endParaRPr>
          </a:p>
        </p:txBody>
      </p:sp>
      <p:sp>
        <p:nvSpPr>
          <p:cNvPr id="3" name="Rectangle 2"/>
          <p:cNvSpPr/>
          <p:nvPr/>
        </p:nvSpPr>
        <p:spPr>
          <a:xfrm>
            <a:off x="642910" y="1357298"/>
            <a:ext cx="7358114" cy="4893647"/>
          </a:xfrm>
          <a:prstGeom prst="rect">
            <a:avLst/>
          </a:prstGeom>
        </p:spPr>
        <p:txBody>
          <a:bodyPr wrap="square">
            <a:spAutoFit/>
          </a:bodyPr>
          <a:lstStyle/>
          <a:p>
            <a:pPr marL="292100" indent="-292100">
              <a:buClr>
                <a:schemeClr val="tx2">
                  <a:lumMod val="90000"/>
                  <a:lumOff val="10000"/>
                </a:schemeClr>
              </a:buClr>
              <a:buFont typeface="Wingdings" pitchFamily="2" charset="2"/>
              <a:buChar char="§"/>
            </a:pPr>
            <a:r>
              <a:rPr lang="en-US" smtClean="0">
                <a:solidFill>
                  <a:srgbClr val="002060"/>
                </a:solidFill>
              </a:rPr>
              <a:t>7.1- List three broad classifications of external, or peripheral, devices. </a:t>
            </a:r>
          </a:p>
          <a:p>
            <a:pPr marL="292100" indent="-292100">
              <a:buClr>
                <a:schemeClr val="tx2">
                  <a:lumMod val="90000"/>
                  <a:lumOff val="10000"/>
                </a:schemeClr>
              </a:buClr>
              <a:buFont typeface="Wingdings" pitchFamily="2" charset="2"/>
              <a:buChar char="§"/>
            </a:pPr>
            <a:r>
              <a:rPr lang="en-US" smtClean="0">
                <a:solidFill>
                  <a:srgbClr val="002060"/>
                </a:solidFill>
              </a:rPr>
              <a:t>7.2- What is the International Reference Alphabet? </a:t>
            </a:r>
          </a:p>
          <a:p>
            <a:pPr marL="292100" indent="-292100">
              <a:buClr>
                <a:schemeClr val="tx2">
                  <a:lumMod val="90000"/>
                  <a:lumOff val="10000"/>
                </a:schemeClr>
              </a:buClr>
              <a:buFont typeface="Wingdings" pitchFamily="2" charset="2"/>
              <a:buChar char="§"/>
            </a:pPr>
            <a:r>
              <a:rPr lang="en-US" smtClean="0">
                <a:solidFill>
                  <a:srgbClr val="002060"/>
                </a:solidFill>
              </a:rPr>
              <a:t>7.3- What are the major functions of an I/O module? </a:t>
            </a:r>
          </a:p>
          <a:p>
            <a:pPr marL="292100" indent="-292100">
              <a:buClr>
                <a:schemeClr val="tx2">
                  <a:lumMod val="90000"/>
                  <a:lumOff val="10000"/>
                </a:schemeClr>
              </a:buClr>
              <a:buFont typeface="Wingdings" pitchFamily="2" charset="2"/>
              <a:buChar char="§"/>
            </a:pPr>
            <a:r>
              <a:rPr lang="en-US" smtClean="0">
                <a:solidFill>
                  <a:srgbClr val="002060"/>
                </a:solidFill>
              </a:rPr>
              <a:t>7.4- List and briefly define three techniques for performing I/O. </a:t>
            </a:r>
          </a:p>
          <a:p>
            <a:pPr marL="292100" indent="-292100">
              <a:buClr>
                <a:schemeClr val="tx2">
                  <a:lumMod val="90000"/>
                  <a:lumOff val="10000"/>
                </a:schemeClr>
              </a:buClr>
              <a:buFont typeface="Wingdings" pitchFamily="2" charset="2"/>
              <a:buChar char="§"/>
            </a:pPr>
            <a:r>
              <a:rPr lang="en-US" smtClean="0">
                <a:solidFill>
                  <a:srgbClr val="002060"/>
                </a:solidFill>
              </a:rPr>
              <a:t>7.5- What is the difference between memory-mapped I/O and isolated I/O? </a:t>
            </a:r>
          </a:p>
          <a:p>
            <a:pPr marL="292100" indent="-292100">
              <a:buClr>
                <a:schemeClr val="tx2">
                  <a:lumMod val="90000"/>
                  <a:lumOff val="10000"/>
                </a:schemeClr>
              </a:buClr>
              <a:buFont typeface="Wingdings" pitchFamily="2" charset="2"/>
              <a:buChar char="§"/>
            </a:pPr>
            <a:r>
              <a:rPr lang="en-US" smtClean="0">
                <a:solidFill>
                  <a:srgbClr val="002060"/>
                </a:solidFill>
              </a:rPr>
              <a:t>7.6- When a device interrupt occurs, how does the processor determine which device issued the interrupt? </a:t>
            </a:r>
          </a:p>
          <a:p>
            <a:pPr marL="292100" indent="-292100">
              <a:buClr>
                <a:schemeClr val="tx2">
                  <a:lumMod val="90000"/>
                  <a:lumOff val="10000"/>
                </a:schemeClr>
              </a:buClr>
              <a:buFont typeface="Wingdings" pitchFamily="2" charset="2"/>
              <a:buChar char="§"/>
            </a:pPr>
            <a:r>
              <a:rPr lang="en-US" smtClean="0">
                <a:solidFill>
                  <a:srgbClr val="002060"/>
                </a:solidFill>
              </a:rPr>
              <a:t>7.7- When a DMA module takes control of a bus, and while it retains control of the bus, what does the processor do?</a:t>
            </a:r>
            <a:endParaRPr lang="en-US">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34</a:t>
            </a:fld>
            <a:endParaRPr lang="en-US"/>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810000" cy="4343400"/>
          </a:xfrm>
        </p:spPr>
        <p:txBody>
          <a:bodyPr>
            <a:normAutofit fontScale="85000" lnSpcReduction="20000"/>
          </a:bodyPr>
          <a:lstStyle/>
          <a:p>
            <a:pPr>
              <a:spcBef>
                <a:spcPts val="600"/>
              </a:spcBef>
            </a:pPr>
            <a:r>
              <a:rPr lang="en-US" dirty="0" smtClean="0"/>
              <a:t>External devices</a:t>
            </a:r>
          </a:p>
          <a:p>
            <a:pPr lvl="1"/>
            <a:r>
              <a:rPr lang="en-US" dirty="0" smtClean="0"/>
              <a:t>Keyboard/monitor</a:t>
            </a:r>
          </a:p>
          <a:p>
            <a:pPr lvl="1"/>
            <a:r>
              <a:rPr lang="en-US" dirty="0" smtClean="0"/>
              <a:t>Disk drive</a:t>
            </a:r>
          </a:p>
          <a:p>
            <a:pPr>
              <a:spcBef>
                <a:spcPts val="600"/>
              </a:spcBef>
            </a:pPr>
            <a:r>
              <a:rPr lang="en-US" dirty="0" smtClean="0"/>
              <a:t>I/O modules</a:t>
            </a:r>
          </a:p>
          <a:p>
            <a:pPr lvl="1"/>
            <a:r>
              <a:rPr lang="en-US" dirty="0" smtClean="0"/>
              <a:t>Module function</a:t>
            </a:r>
          </a:p>
          <a:p>
            <a:pPr lvl="1"/>
            <a:r>
              <a:rPr lang="en-US" dirty="0" smtClean="0"/>
              <a:t>I/O module structure</a:t>
            </a:r>
          </a:p>
          <a:p>
            <a:pPr>
              <a:spcBef>
                <a:spcPts val="600"/>
              </a:spcBef>
            </a:pPr>
            <a:r>
              <a:rPr lang="en-US" dirty="0" smtClean="0"/>
              <a:t>Programmed I/O</a:t>
            </a:r>
          </a:p>
          <a:p>
            <a:pPr lvl="1"/>
            <a:r>
              <a:rPr lang="en-US" dirty="0" smtClean="0"/>
              <a:t>Overview of programmed I/O</a:t>
            </a:r>
          </a:p>
          <a:p>
            <a:pPr lvl="1"/>
            <a:r>
              <a:rPr lang="en-US" dirty="0" smtClean="0"/>
              <a:t>I/O commands</a:t>
            </a:r>
          </a:p>
          <a:p>
            <a:pPr lvl="1"/>
            <a:r>
              <a:rPr lang="en-US" dirty="0" smtClean="0"/>
              <a:t>I/O instructions</a:t>
            </a:r>
          </a:p>
          <a:p>
            <a:pPr>
              <a:spcBef>
                <a:spcPts val="600"/>
              </a:spcBef>
            </a:pPr>
            <a:r>
              <a:rPr lang="en-US" dirty="0" smtClean="0"/>
              <a:t>Interrupt-driven I/O</a:t>
            </a:r>
          </a:p>
          <a:p>
            <a:pPr lvl="1"/>
            <a:r>
              <a:rPr lang="en-US" dirty="0" smtClean="0"/>
              <a:t>Interrupt processing</a:t>
            </a:r>
          </a:p>
          <a:p>
            <a:pPr lvl="1"/>
            <a:r>
              <a:rPr lang="en-US" dirty="0" smtClean="0"/>
              <a:t>Design issues</a:t>
            </a:r>
          </a:p>
          <a:p>
            <a:pPr lvl="1"/>
            <a:r>
              <a:rPr lang="en-US" dirty="0" smtClean="0"/>
              <a:t>Intel 82C59A interrupt controller</a:t>
            </a:r>
          </a:p>
          <a:p>
            <a:pPr lvl="1"/>
            <a:r>
              <a:rPr lang="en-US" dirty="0" smtClean="0"/>
              <a:t>Intel 82C55A programmable peripheral interface</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smtClean="0"/>
              <a:t>Direct memory access</a:t>
            </a:r>
          </a:p>
          <a:p>
            <a:pPr lvl="1">
              <a:lnSpc>
                <a:spcPct val="80000"/>
              </a:lnSpc>
            </a:pPr>
            <a:r>
              <a:rPr lang="en-US" sz="1500" dirty="0" smtClean="0"/>
              <a:t>Drawbacks of programmed and interrupt-driven I/O</a:t>
            </a:r>
          </a:p>
          <a:p>
            <a:pPr lvl="1">
              <a:lnSpc>
                <a:spcPct val="80000"/>
              </a:lnSpc>
            </a:pPr>
            <a:r>
              <a:rPr lang="en-US" sz="1500" dirty="0" smtClean="0"/>
              <a:t>DMA function</a:t>
            </a:r>
          </a:p>
          <a:p>
            <a:pPr lvl="1">
              <a:lnSpc>
                <a:spcPct val="80000"/>
              </a:lnSpc>
            </a:pPr>
            <a:r>
              <a:rPr lang="en-US" sz="1500" dirty="0" smtClean="0"/>
              <a:t>Intel 8237A DMA controller</a:t>
            </a:r>
          </a:p>
          <a:p>
            <a:pPr marL="228600" lvl="1">
              <a:spcBef>
                <a:spcPts val="1800"/>
              </a:spcBef>
              <a:buClr>
                <a:schemeClr val="accent1"/>
              </a:buClr>
            </a:pPr>
            <a:r>
              <a:rPr lang="en-US" dirty="0" smtClean="0"/>
              <a:t>I/O channels and processors</a:t>
            </a:r>
          </a:p>
          <a:p>
            <a:pPr lvl="1">
              <a:lnSpc>
                <a:spcPct val="80000"/>
              </a:lnSpc>
            </a:pPr>
            <a:r>
              <a:rPr lang="en-US" sz="1500" dirty="0" smtClean="0"/>
              <a:t>The evolution of the I/O function</a:t>
            </a:r>
          </a:p>
          <a:p>
            <a:pPr lvl="1">
              <a:lnSpc>
                <a:spcPct val="80000"/>
              </a:lnSpc>
            </a:pPr>
            <a:r>
              <a:rPr lang="en-US" sz="1500" dirty="0" smtClean="0"/>
              <a:t>Characteristics of I/O channels</a:t>
            </a:r>
          </a:p>
          <a:p>
            <a:pPr marL="228600" lvl="1">
              <a:spcBef>
                <a:spcPts val="1800"/>
              </a:spcBef>
              <a:buClr>
                <a:schemeClr val="accent1"/>
              </a:buClr>
            </a:pPr>
            <a:r>
              <a:rPr lang="en-US" dirty="0" smtClean="0"/>
              <a:t>The external interface</a:t>
            </a:r>
          </a:p>
          <a:p>
            <a:pPr lvl="1">
              <a:lnSpc>
                <a:spcPct val="80000"/>
              </a:lnSpc>
            </a:pPr>
            <a:r>
              <a:rPr lang="en-US" sz="1514" dirty="0" smtClean="0"/>
              <a:t>Types of interfaces</a:t>
            </a:r>
          </a:p>
          <a:p>
            <a:pPr lvl="1">
              <a:lnSpc>
                <a:spcPct val="80000"/>
              </a:lnSpc>
            </a:pPr>
            <a:r>
              <a:rPr lang="en-US" sz="1514" dirty="0" smtClean="0"/>
              <a:t>Point-to-point and multipoint configurations</a:t>
            </a:r>
          </a:p>
          <a:p>
            <a:pPr lvl="1">
              <a:lnSpc>
                <a:spcPct val="80000"/>
              </a:lnSpc>
            </a:pPr>
            <a:r>
              <a:rPr lang="en-US" sz="1514" dirty="0" smtClean="0"/>
              <a:t>Thunderbolt</a:t>
            </a:r>
          </a:p>
          <a:p>
            <a:pPr lvl="1">
              <a:lnSpc>
                <a:spcPct val="80000"/>
              </a:lnSpc>
            </a:pPr>
            <a:r>
              <a:rPr lang="en-US" sz="1514" smtClean="0"/>
              <a:t>InfiniBand </a:t>
            </a:r>
            <a:endParaRPr lang="en-US" sz="1514" dirty="0" smtClean="0"/>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7</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Input/Output</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Why are devices not connected to system bus?</a:t>
            </a:r>
            <a:endParaRPr lang="en-US" sz="3200"/>
          </a:p>
        </p:txBody>
      </p:sp>
      <p:sp>
        <p:nvSpPr>
          <p:cNvPr id="3" name="Content Placeholder 2"/>
          <p:cNvSpPr>
            <a:spLocks noGrp="1"/>
          </p:cNvSpPr>
          <p:nvPr>
            <p:ph sz="half" idx="1"/>
          </p:nvPr>
        </p:nvSpPr>
        <p:spPr>
          <a:xfrm>
            <a:off x="498518" y="1928803"/>
            <a:ext cx="7645382" cy="4214842"/>
          </a:xfrm>
        </p:spPr>
        <p:txBody>
          <a:bodyPr>
            <a:noAutofit/>
          </a:bodyPr>
          <a:lstStyle/>
          <a:p>
            <a:r>
              <a:rPr kumimoji="1" lang="en-US" sz="2000" dirty="0" smtClean="0">
                <a:solidFill>
                  <a:schemeClr val="tx1"/>
                </a:solidFill>
                <a:latin typeface="Times New Roman" pitchFamily="-110" charset="0"/>
              </a:rPr>
              <a:t>There are a wide variety of peripherals with various methods of operation. It would be impractical to incorporate the necessary logic within the processor to control a range of devices.</a:t>
            </a:r>
          </a:p>
          <a:p>
            <a:r>
              <a:rPr kumimoji="1" lang="en-US" sz="2000" dirty="0" smtClean="0">
                <a:solidFill>
                  <a:schemeClr val="tx1"/>
                </a:solidFill>
                <a:latin typeface="Times New Roman" pitchFamily="-110" charset="0"/>
              </a:rPr>
              <a:t>The data transfer rate of peripherals is </a:t>
            </a:r>
            <a:r>
              <a:rPr kumimoji="1" lang="en-US" sz="2000" b="1" dirty="0" smtClean="0">
                <a:solidFill>
                  <a:schemeClr val="tx1"/>
                </a:solidFill>
                <a:latin typeface="Times New Roman" pitchFamily="-110" charset="0"/>
              </a:rPr>
              <a:t>often much slower </a:t>
            </a:r>
            <a:r>
              <a:rPr kumimoji="1" lang="en-US" sz="2000" dirty="0" smtClean="0">
                <a:solidFill>
                  <a:schemeClr val="tx1"/>
                </a:solidFill>
                <a:latin typeface="Times New Roman" pitchFamily="-110" charset="0"/>
              </a:rPr>
              <a:t>than that of the memory or processor. Thus, it is impractical to use the high-speed system bus to communicate directly with a peripheral.</a:t>
            </a:r>
          </a:p>
          <a:p>
            <a:r>
              <a:rPr kumimoji="1" lang="en-US" sz="2000" dirty="0" smtClean="0">
                <a:solidFill>
                  <a:schemeClr val="tx1"/>
                </a:solidFill>
                <a:latin typeface="Times New Roman" pitchFamily="-110" charset="0"/>
              </a:rPr>
              <a:t>The data transfer rate of some peripherals </a:t>
            </a:r>
            <a:r>
              <a:rPr kumimoji="1" lang="en-US" sz="2000" b="1" dirty="0" smtClean="0">
                <a:solidFill>
                  <a:schemeClr val="tx1"/>
                </a:solidFill>
                <a:latin typeface="Times New Roman" pitchFamily="-110" charset="0"/>
              </a:rPr>
              <a:t>can be faster </a:t>
            </a:r>
            <a:r>
              <a:rPr kumimoji="1" lang="en-US" sz="2000" dirty="0" smtClean="0">
                <a:solidFill>
                  <a:schemeClr val="tx1"/>
                </a:solidFill>
                <a:latin typeface="Times New Roman" pitchFamily="-110" charset="0"/>
              </a:rPr>
              <a:t>than that of the memory or processor. Again, the mismatch would lead to inefficiencies if not managed properly.</a:t>
            </a:r>
          </a:p>
          <a:p>
            <a:r>
              <a:rPr kumimoji="1" lang="en-US" sz="2000" dirty="0" smtClean="0">
                <a:solidFill>
                  <a:schemeClr val="tx1"/>
                </a:solidFill>
                <a:latin typeface="Times New Roman" pitchFamily="-110" charset="0"/>
              </a:rPr>
              <a:t>Peripherals often use </a:t>
            </a:r>
            <a:r>
              <a:rPr kumimoji="1" lang="en-US" sz="2000" b="1" dirty="0" smtClean="0">
                <a:solidFill>
                  <a:schemeClr val="tx1"/>
                </a:solidFill>
                <a:latin typeface="Times New Roman" pitchFamily="-110" charset="0"/>
              </a:rPr>
              <a:t>different data formats </a:t>
            </a:r>
            <a:r>
              <a:rPr kumimoji="1" lang="en-US" sz="2000" dirty="0" smtClean="0">
                <a:solidFill>
                  <a:schemeClr val="tx1"/>
                </a:solidFill>
                <a:latin typeface="Times New Roman" pitchFamily="-110" charset="0"/>
              </a:rPr>
              <a:t>and </a:t>
            </a:r>
            <a:r>
              <a:rPr kumimoji="1" lang="en-US" sz="2000" b="1" dirty="0" smtClean="0">
                <a:solidFill>
                  <a:schemeClr val="tx1"/>
                </a:solidFill>
                <a:latin typeface="Times New Roman" pitchFamily="-110" charset="0"/>
              </a:rPr>
              <a:t>word lengths</a:t>
            </a:r>
            <a:r>
              <a:rPr kumimoji="1" lang="en-US" sz="2000" dirty="0" smtClean="0">
                <a:solidFill>
                  <a:schemeClr val="tx1"/>
                </a:solidFill>
                <a:latin typeface="Times New Roman" pitchFamily="-110" charset="0"/>
              </a:rPr>
              <a:t> than the computer to which they are attached.</a:t>
            </a:r>
            <a:endParaRPr lang="en-US" sz="2000" b="1" dirty="0" smtClean="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85720" y="285728"/>
            <a:ext cx="3255264" cy="2000264"/>
          </a:xfrm>
        </p:spPr>
        <p:txBody>
          <a:bodyPr>
            <a:noAutofit/>
          </a:bodyPr>
          <a:lstStyle/>
          <a:p>
            <a:pPr algn="ctr"/>
            <a:r>
              <a:rPr lang="en-US" sz="3200" dirty="0" smtClean="0">
                <a:effectLst>
                  <a:outerShdw blurRad="38100" dist="38100" dir="2700000" algn="tl">
                    <a:srgbClr val="000000">
                      <a:alpha val="43137"/>
                    </a:srgbClr>
                  </a:outerShdw>
                </a:effectLst>
              </a:rPr>
              <a:t>Generic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Model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of an I/O Module</a:t>
            </a:r>
            <a:endParaRPr lang="en-US" sz="3200" dirty="0">
              <a:effectLst>
                <a:outerShdw blurRad="38100" dist="38100" dir="2700000" algn="tl">
                  <a:srgbClr val="000000">
                    <a:alpha val="43137"/>
                  </a:srgbClr>
                </a:outerShdw>
              </a:effectLst>
            </a:endParaRPr>
          </a:p>
        </p:txBody>
      </p:sp>
      <p:pic>
        <p:nvPicPr>
          <p:cNvPr id="5" name="Picture 4"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14545" r="9412" b="9091"/>
              <a:stretch>
                <a:fillRect/>
              </a:stretch>
            </p:blipFill>
          </mc:Choice>
          <mc:Fallback>
            <p:blipFill>
              <a:blip r:embed="rId4"/>
              <a:srcRect l="4706" t="14545" r="9412" b="9091"/>
              <a:stretch>
                <a:fillRect/>
              </a:stretch>
            </p:blipFill>
          </mc:Fallback>
        </mc:AlternateContent>
        <p:spPr>
          <a:xfrm>
            <a:off x="3929122" y="500042"/>
            <a:ext cx="5214910" cy="6000792"/>
          </a:xfrm>
          <a:prstGeom prst="rect">
            <a:avLst/>
          </a:prstGeom>
        </p:spPr>
      </p:pic>
      <p:sp>
        <p:nvSpPr>
          <p:cNvPr id="4" name="Rectangle 3"/>
          <p:cNvSpPr/>
          <p:nvPr/>
        </p:nvSpPr>
        <p:spPr>
          <a:xfrm>
            <a:off x="500034" y="2786058"/>
            <a:ext cx="2857520" cy="3170099"/>
          </a:xfrm>
          <a:prstGeom prst="rect">
            <a:avLst/>
          </a:prstGeom>
        </p:spPr>
        <p:txBody>
          <a:bodyPr wrap="square">
            <a:spAutoFit/>
          </a:bodyPr>
          <a:lstStyle/>
          <a:p>
            <a:r>
              <a:rPr kumimoji="1" lang="en-US" sz="2000" b="1" smtClean="0">
                <a:solidFill>
                  <a:schemeClr val="bg1"/>
                </a:solidFill>
              </a:rPr>
              <a:t>Why an IO module is needed?</a:t>
            </a:r>
          </a:p>
          <a:p>
            <a:r>
              <a:rPr kumimoji="1" lang="en-US" sz="2000" smtClean="0">
                <a:solidFill>
                  <a:schemeClr val="bg1"/>
                </a:solidFill>
              </a:rPr>
              <a:t>• Interface to the processor and memory via the system bus or central switch</a:t>
            </a:r>
          </a:p>
          <a:p>
            <a:endParaRPr kumimoji="1" lang="en-US" sz="2000" smtClean="0">
              <a:solidFill>
                <a:schemeClr val="bg1"/>
              </a:solidFill>
            </a:endParaRPr>
          </a:p>
          <a:p>
            <a:r>
              <a:rPr kumimoji="1" lang="en-US" sz="2000" smtClean="0">
                <a:solidFill>
                  <a:schemeClr val="bg1"/>
                </a:solidFill>
              </a:rPr>
              <a:t>• Interface to one or more peripheral devices by tailored data links</a:t>
            </a:r>
            <a:endParaRPr kumimoji="1" lang="en-US" sz="20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57200"/>
            <a:ext cx="7556313" cy="1116106"/>
          </a:xfrm>
        </p:spPr>
        <p:txBody>
          <a:bodyPr/>
          <a:lstStyle/>
          <a:p>
            <a:r>
              <a:rPr lang="en-US" smtClean="0">
                <a:effectLst>
                  <a:outerShdw blurRad="38100" dist="38100" dir="2700000" algn="tl">
                    <a:srgbClr val="000000">
                      <a:alpha val="43137"/>
                    </a:srgbClr>
                  </a:outerShdw>
                </a:effectLst>
              </a:rPr>
              <a:t>7.1- External </a:t>
            </a:r>
            <a:r>
              <a:rPr lang="en-US" dirty="0">
                <a:effectLst>
                  <a:outerShdw blurRad="38100" dist="38100" dir="2700000" algn="tl">
                    <a:srgbClr val="000000">
                      <a:alpha val="43137"/>
                    </a:srgbClr>
                  </a:outerShdw>
                </a:effectLst>
              </a:rPr>
              <a:t>Devices</a:t>
            </a:r>
          </a:p>
        </p:txBody>
      </p:sp>
      <p:sp>
        <p:nvSpPr>
          <p:cNvPr id="7171" name="Rectangle 3"/>
          <p:cNvSpPr>
            <a:spLocks noGrp="1" noChangeArrowheads="1"/>
          </p:cNvSpPr>
          <p:nvPr>
            <p:ph sz="half" idx="1"/>
          </p:nvPr>
        </p:nvSpPr>
        <p:spPr>
          <a:xfrm>
            <a:off x="533400" y="1828800"/>
            <a:ext cx="3657600" cy="4495800"/>
          </a:xfrm>
        </p:spPr>
        <p:txBody>
          <a:bodyPr>
            <a:normAutofit/>
          </a:bodyPr>
          <a:lstStyle/>
          <a:p>
            <a:r>
              <a:rPr lang="en-US" dirty="0" smtClean="0">
                <a:solidFill>
                  <a:schemeClr val="tx1"/>
                </a:solidFill>
              </a:rPr>
              <a:t>Provide a means of exchanging data between the external environment and the computer</a:t>
            </a:r>
          </a:p>
          <a:p>
            <a:r>
              <a:rPr lang="en-US" dirty="0" smtClean="0">
                <a:solidFill>
                  <a:schemeClr val="tx1"/>
                </a:solidFill>
              </a:rPr>
              <a:t>Attach to the computer by a link to an I/O module</a:t>
            </a:r>
          </a:p>
          <a:p>
            <a:pPr lvl="1"/>
            <a:r>
              <a:rPr lang="en-US" sz="1600" dirty="0" smtClean="0">
                <a:solidFill>
                  <a:schemeClr val="tx1"/>
                </a:solidFill>
              </a:rPr>
              <a:t>The link is used to exchange control, status, and data between the I/O module and the external device</a:t>
            </a:r>
          </a:p>
          <a:p>
            <a:r>
              <a:rPr lang="en-US" i="1" dirty="0" smtClean="0">
                <a:solidFill>
                  <a:schemeClr val="tx1"/>
                </a:solidFill>
              </a:rPr>
              <a:t>peripheral device</a:t>
            </a:r>
            <a:endParaRPr lang="en-US" dirty="0" smtClean="0">
              <a:solidFill>
                <a:schemeClr val="tx1"/>
              </a:solidFill>
            </a:endParaRPr>
          </a:p>
          <a:p>
            <a:pPr lvl="1"/>
            <a:r>
              <a:rPr lang="en-US" sz="1600" dirty="0" smtClean="0">
                <a:solidFill>
                  <a:schemeClr val="tx1"/>
                </a:solidFill>
              </a:rPr>
              <a:t>An external device connected to an I/O module</a:t>
            </a:r>
          </a:p>
        </p:txBody>
      </p:sp>
      <p:sp>
        <p:nvSpPr>
          <p:cNvPr id="4" name="Content Placeholder 3"/>
          <p:cNvSpPr>
            <a:spLocks noGrp="1"/>
          </p:cNvSpPr>
          <p:nvPr>
            <p:ph sz="half" idx="2"/>
          </p:nvPr>
        </p:nvSpPr>
        <p:spPr>
          <a:xfrm>
            <a:off x="4572000" y="1752600"/>
            <a:ext cx="3657600" cy="4648200"/>
          </a:xfrm>
        </p:spPr>
        <p:txBody>
          <a:bodyPr>
            <a:normAutofit fontScale="85000" lnSpcReduction="20000"/>
          </a:bodyPr>
          <a:lstStyle/>
          <a:p>
            <a:r>
              <a:rPr lang="en-US" sz="2118" dirty="0" smtClean="0">
                <a:solidFill>
                  <a:schemeClr val="tx1"/>
                </a:solidFill>
              </a:rPr>
              <a:t>Three categories:</a:t>
            </a:r>
          </a:p>
          <a:p>
            <a:r>
              <a:rPr lang="en-US" sz="2118" dirty="0" smtClean="0">
                <a:solidFill>
                  <a:schemeClr val="tx1"/>
                </a:solidFill>
              </a:rPr>
              <a:t>Human readable</a:t>
            </a:r>
          </a:p>
          <a:p>
            <a:pPr lvl="1"/>
            <a:r>
              <a:rPr lang="en-US" dirty="0" smtClean="0">
                <a:solidFill>
                  <a:schemeClr val="tx1"/>
                </a:solidFill>
              </a:rPr>
              <a:t>Suitable for communicating with the computer user</a:t>
            </a:r>
          </a:p>
          <a:p>
            <a:pPr lvl="1"/>
            <a:r>
              <a:rPr lang="en-US" dirty="0" smtClean="0">
                <a:solidFill>
                  <a:schemeClr val="tx1"/>
                </a:solidFill>
              </a:rPr>
              <a:t>Video display terminals (VDTs), printers</a:t>
            </a:r>
          </a:p>
          <a:p>
            <a:r>
              <a:rPr lang="en-US" sz="2118" dirty="0" smtClean="0">
                <a:solidFill>
                  <a:schemeClr val="tx1"/>
                </a:solidFill>
              </a:rPr>
              <a:t>Machine readable</a:t>
            </a:r>
          </a:p>
          <a:p>
            <a:pPr lvl="1"/>
            <a:r>
              <a:rPr lang="en-US" dirty="0" smtClean="0">
                <a:solidFill>
                  <a:schemeClr val="tx1"/>
                </a:solidFill>
              </a:rPr>
              <a:t>Suitable for communicating with equipment</a:t>
            </a:r>
          </a:p>
          <a:p>
            <a:pPr lvl="1"/>
            <a:r>
              <a:rPr lang="en-US" dirty="0" smtClean="0">
                <a:solidFill>
                  <a:schemeClr val="tx1"/>
                </a:solidFill>
              </a:rPr>
              <a:t>Magnetic disk and tape systems, sensors and actuators (</a:t>
            </a:r>
            <a:r>
              <a:rPr lang="en-US" dirty="0" err="1" smtClean="0">
                <a:solidFill>
                  <a:schemeClr val="tx1"/>
                </a:solidFill>
              </a:rPr>
              <a:t>thiết</a:t>
            </a:r>
            <a:r>
              <a:rPr lang="en-US" dirty="0" smtClean="0">
                <a:solidFill>
                  <a:schemeClr val="tx1"/>
                </a:solidFill>
              </a:rPr>
              <a:t> </a:t>
            </a:r>
            <a:r>
              <a:rPr lang="en-US" dirty="0" err="1" smtClean="0">
                <a:solidFill>
                  <a:schemeClr val="tx1"/>
                </a:solidFill>
              </a:rPr>
              <a:t>bị</a:t>
            </a:r>
            <a:r>
              <a:rPr lang="en-US" dirty="0" smtClean="0">
                <a:solidFill>
                  <a:schemeClr val="tx1"/>
                </a:solidFill>
              </a:rPr>
              <a:t> </a:t>
            </a:r>
            <a:r>
              <a:rPr lang="en-US" dirty="0" err="1" smtClean="0">
                <a:solidFill>
                  <a:schemeClr val="tx1"/>
                </a:solidFill>
              </a:rPr>
              <a:t>khởi</a:t>
            </a:r>
            <a:r>
              <a:rPr lang="en-US" dirty="0" smtClean="0">
                <a:solidFill>
                  <a:schemeClr val="tx1"/>
                </a:solidFill>
              </a:rPr>
              <a:t> </a:t>
            </a:r>
            <a:r>
              <a:rPr lang="en-US" dirty="0" err="1" smtClean="0">
                <a:solidFill>
                  <a:schemeClr val="tx1"/>
                </a:solidFill>
              </a:rPr>
              <a:t>phát</a:t>
            </a:r>
            <a:r>
              <a:rPr lang="en-US" dirty="0" smtClean="0">
                <a:solidFill>
                  <a:schemeClr val="tx1"/>
                </a:solidFill>
              </a:rPr>
              <a:t>)</a:t>
            </a:r>
          </a:p>
          <a:p>
            <a:r>
              <a:rPr lang="en-US" sz="2118" dirty="0" smtClean="0">
                <a:solidFill>
                  <a:schemeClr val="tx1"/>
                </a:solidFill>
              </a:rPr>
              <a:t>Communication</a:t>
            </a:r>
          </a:p>
          <a:p>
            <a:pPr lvl="1"/>
            <a:r>
              <a:rPr lang="en-US" dirty="0" smtClean="0">
                <a:solidFill>
                  <a:schemeClr val="tx1"/>
                </a:solidFill>
              </a:rPr>
              <a:t>Suitable for communicating with remote devices such as a terminal, a machine readable device, or another computer</a:t>
            </a:r>
          </a:p>
          <a:p>
            <a:endParaRPr lang="en-US" dirty="0">
              <a:solidFill>
                <a:schemeClr val="tx1"/>
              </a:solidFill>
            </a:endParaRPr>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alphaModFix amt="97000"/>
              </a:blip>
              <a:stretch>
                <a:fillRect/>
              </a:stretch>
            </p:blipFill>
          </mc:Choice>
          <mc:Fallback>
            <p:blipFill>
              <a:blip r:embed="rId4">
                <a:alphaModFix amt="97000"/>
              </a:blip>
              <a:stretch>
                <a:fillRect/>
              </a:stretch>
            </p:blipFill>
          </mc:Fallback>
        </mc:AlternateContent>
        <p:spPr>
          <a:xfrm>
            <a:off x="7086600" y="228600"/>
            <a:ext cx="1825625" cy="1610100"/>
          </a:xfrm>
          <a:prstGeom prst="rect">
            <a:avLst/>
          </a:prstGeom>
          <a:effectLst>
            <a:glow rad="101600">
              <a:schemeClr val="accent4">
                <a:alpha val="62000"/>
              </a:schemeClr>
            </a:glow>
            <a:softEdge rad="50800"/>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714744" y="1176351"/>
            <a:ext cx="5372100" cy="4181475"/>
          </a:xfrm>
          <a:prstGeom prst="rect">
            <a:avLst/>
          </a:prstGeom>
          <a:noFill/>
          <a:ln w="9525">
            <a:noFill/>
            <a:miter lim="800000"/>
            <a:headEnd/>
            <a:tailEnd/>
          </a:ln>
          <a:effectLst/>
        </p:spPr>
      </p:pic>
      <p:sp>
        <p:nvSpPr>
          <p:cNvPr id="129026" name="Rectangle 2"/>
          <p:cNvSpPr>
            <a:spLocks noGrp="1" noChangeArrowheads="1"/>
          </p:cNvSpPr>
          <p:nvPr>
            <p:ph type="title"/>
          </p:nvPr>
        </p:nvSpPr>
        <p:spPr>
          <a:xfrm>
            <a:off x="381000" y="838200"/>
            <a:ext cx="3255264" cy="2667000"/>
          </a:xfrm>
        </p:spPr>
        <p:txBody>
          <a:bodyPr>
            <a:normAutofit/>
          </a:bodyPr>
          <a:lstStyle/>
          <a:p>
            <a:pPr algn="ctr"/>
            <a:r>
              <a:rPr lang="en-GB" sz="3200" dirty="0">
                <a:effectLst>
                  <a:outerShdw blurRad="38100" dist="38100" dir="2700000" algn="tl">
                    <a:srgbClr val="000000">
                      <a:alpha val="43137"/>
                    </a:srgbClr>
                  </a:outerShdw>
                </a:effectLst>
              </a:rPr>
              <a:t>External</a:t>
            </a:r>
            <a:r>
              <a:rPr lang="en-GB" sz="3200" dirty="0" smtClean="0">
                <a:effectLst>
                  <a:outerShdw blurRad="38100" dist="38100" dir="2700000" algn="tl">
                    <a:srgbClr val="000000">
                      <a:alpha val="43137"/>
                    </a:srgbClr>
                  </a:outerShdw>
                </a:effectLst>
              </a:rPr>
              <a:t/>
            </a:r>
            <a:br>
              <a:rPr lang="en-GB" sz="3200" dirty="0" smtClean="0">
                <a:effectLst>
                  <a:outerShdw blurRad="38100" dist="38100" dir="2700000" algn="tl">
                    <a:srgbClr val="000000">
                      <a:alpha val="43137"/>
                    </a:srgbClr>
                  </a:outerShdw>
                </a:effectLst>
              </a:rPr>
            </a:br>
            <a:r>
              <a:rPr lang="en-GB" sz="3200" dirty="0" smtClean="0">
                <a:effectLst>
                  <a:outerShdw blurRad="38100" dist="38100" dir="2700000" algn="tl">
                    <a:srgbClr val="000000">
                      <a:alpha val="43137"/>
                    </a:srgbClr>
                  </a:outerShdw>
                </a:effectLst>
              </a:rPr>
              <a:t>Device </a:t>
            </a:r>
            <a:br>
              <a:rPr lang="en-GB" sz="3200" dirty="0" smtClean="0">
                <a:effectLst>
                  <a:outerShdw blurRad="38100" dist="38100" dir="2700000" algn="tl">
                    <a:srgbClr val="000000">
                      <a:alpha val="43137"/>
                    </a:srgbClr>
                  </a:outerShdw>
                </a:effectLst>
              </a:rPr>
            </a:br>
            <a:r>
              <a:rPr lang="en-GB" sz="3200" dirty="0" smtClean="0">
                <a:effectLst>
                  <a:outerShdw blurRad="38100" dist="38100" dir="2700000" algn="tl">
                    <a:srgbClr val="000000">
                      <a:alpha val="43137"/>
                    </a:srgbClr>
                  </a:outerShdw>
                </a:effectLst>
              </a:rPr>
              <a:t>Block </a:t>
            </a:r>
            <a:br>
              <a:rPr lang="en-GB" sz="3200" dirty="0" smtClean="0">
                <a:effectLst>
                  <a:outerShdw blurRad="38100" dist="38100" dir="2700000" algn="tl">
                    <a:srgbClr val="000000">
                      <a:alpha val="43137"/>
                    </a:srgbClr>
                  </a:outerShdw>
                </a:effectLst>
              </a:rPr>
            </a:br>
            <a:r>
              <a:rPr lang="en-GB" sz="3200" dirty="0" smtClean="0">
                <a:effectLst>
                  <a:outerShdw blurRad="38100" dist="38100" dir="2700000" algn="tl">
                    <a:srgbClr val="000000">
                      <a:alpha val="43137"/>
                    </a:srgbClr>
                  </a:outerShdw>
                </a:effectLst>
              </a:rPr>
              <a:t>Diagram</a:t>
            </a:r>
            <a:endParaRPr lang="en-GB" sz="3200" dirty="0">
              <a:effectLst>
                <a:outerShdw blurRad="38100" dist="38100" dir="2700000" algn="tl">
                  <a:srgbClr val="000000">
                    <a:alpha val="43137"/>
                  </a:srgbClr>
                </a:outerShdw>
              </a:effectLst>
            </a:endParaRPr>
          </a:p>
        </p:txBody>
      </p:sp>
      <p:sp>
        <p:nvSpPr>
          <p:cNvPr id="5" name="Rectangle 4"/>
          <p:cNvSpPr/>
          <p:nvPr/>
        </p:nvSpPr>
        <p:spPr>
          <a:xfrm>
            <a:off x="6500826" y="3500438"/>
            <a:ext cx="1357322" cy="338554"/>
          </a:xfrm>
          <a:prstGeom prst="rect">
            <a:avLst/>
          </a:prstGeom>
        </p:spPr>
        <p:txBody>
          <a:bodyPr wrap="square">
            <a:spAutoFit/>
          </a:bodyPr>
          <a:lstStyle/>
          <a:p>
            <a:r>
              <a:rPr kumimoji="1" lang="en-US" sz="1600" smtClean="0"/>
              <a:t>bộ chuyển đổi</a:t>
            </a:r>
            <a:endParaRPr lang="en-US" sz="160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1" y="98316"/>
            <a:ext cx="4105276" cy="687478"/>
          </a:xfrm>
        </p:spPr>
        <p:txBody>
          <a:bodyPr/>
          <a:lstStyle/>
          <a:p>
            <a:r>
              <a:rPr lang="en-US" dirty="0" smtClean="0">
                <a:effectLst>
                  <a:outerShdw blurRad="38100" dist="38100" dir="2700000" algn="tl">
                    <a:srgbClr val="000000">
                      <a:alpha val="43137"/>
                    </a:srgbClr>
                  </a:outerShdw>
                </a:effectLst>
              </a:rPr>
              <a:t>Keyboard/Monitor</a:t>
            </a:r>
            <a:endParaRPr lang="en-US" dirty="0">
              <a:effectLst>
                <a:outerShdw blurRad="38100" dist="38100" dir="2700000" algn="tl">
                  <a:srgbClr val="000000">
                    <a:alpha val="43137"/>
                  </a:srgbClr>
                </a:outerShdw>
              </a:effectLst>
            </a:endParaRPr>
          </a:p>
        </p:txBody>
      </p:sp>
      <p:sp>
        <p:nvSpPr>
          <p:cNvPr id="8195" name="Rectangle 3"/>
          <p:cNvSpPr>
            <a:spLocks noGrp="1" noChangeArrowheads="1"/>
          </p:cNvSpPr>
          <p:nvPr>
            <p:ph sz="half" idx="2"/>
          </p:nvPr>
        </p:nvSpPr>
        <p:spPr>
          <a:xfrm>
            <a:off x="142844" y="1875885"/>
            <a:ext cx="4286280" cy="4410635"/>
          </a:xfrm>
        </p:spPr>
        <p:txBody>
          <a:bodyPr>
            <a:noAutofit/>
          </a:bodyPr>
          <a:lstStyle/>
          <a:p>
            <a:r>
              <a:rPr lang="en-US" sz="1600" b="1" dirty="0" smtClean="0">
                <a:solidFill>
                  <a:schemeClr val="tx1"/>
                </a:solidFill>
              </a:rPr>
              <a:t>Basic unit of exchange is the character</a:t>
            </a:r>
          </a:p>
          <a:p>
            <a:pPr lvl="1"/>
            <a:r>
              <a:rPr lang="en-US" sz="1400" dirty="0" smtClean="0">
                <a:solidFill>
                  <a:schemeClr val="tx1"/>
                </a:solidFill>
              </a:rPr>
              <a:t>Associated with each character is a code</a:t>
            </a:r>
          </a:p>
          <a:p>
            <a:pPr lvl="1"/>
            <a:r>
              <a:rPr lang="en-US" sz="1400" dirty="0" smtClean="0">
                <a:solidFill>
                  <a:schemeClr val="tx1"/>
                </a:solidFill>
              </a:rPr>
              <a:t>Each character in this code is represented by a unique 7-bit binary code</a:t>
            </a:r>
          </a:p>
          <a:p>
            <a:pPr lvl="2"/>
            <a:r>
              <a:rPr lang="en-US" sz="1400" dirty="0" smtClean="0">
                <a:solidFill>
                  <a:schemeClr val="tx1"/>
                </a:solidFill>
              </a:rPr>
              <a:t>128 different characters can be represented</a:t>
            </a:r>
          </a:p>
          <a:p>
            <a:r>
              <a:rPr lang="en-US" sz="1600" b="1" dirty="0" smtClean="0">
                <a:solidFill>
                  <a:schemeClr val="tx1"/>
                </a:solidFill>
              </a:rPr>
              <a:t>Characters are of two types</a:t>
            </a:r>
            <a:r>
              <a:rPr lang="en-US" sz="1600" dirty="0" smtClean="0">
                <a:solidFill>
                  <a:schemeClr val="tx1"/>
                </a:solidFill>
              </a:rPr>
              <a:t>:</a:t>
            </a:r>
          </a:p>
          <a:p>
            <a:pPr lvl="1"/>
            <a:r>
              <a:rPr lang="en-US" sz="1400" b="1" dirty="0" smtClean="0">
                <a:solidFill>
                  <a:schemeClr val="tx1"/>
                </a:solidFill>
              </a:rPr>
              <a:t>Printable</a:t>
            </a:r>
          </a:p>
          <a:p>
            <a:pPr lvl="2"/>
            <a:r>
              <a:rPr lang="en-US" sz="1400" dirty="0" smtClean="0">
                <a:solidFill>
                  <a:schemeClr val="tx1"/>
                </a:solidFill>
              </a:rPr>
              <a:t>Alphabetic, numeric, and special characters that can be printed on paper or displayed on a screen</a:t>
            </a:r>
          </a:p>
          <a:p>
            <a:pPr lvl="1"/>
            <a:r>
              <a:rPr lang="en-US" sz="1400" b="1" dirty="0" smtClean="0">
                <a:solidFill>
                  <a:schemeClr val="tx1"/>
                </a:solidFill>
              </a:rPr>
              <a:t>Control </a:t>
            </a:r>
          </a:p>
          <a:p>
            <a:pPr lvl="2"/>
            <a:r>
              <a:rPr lang="en-US" sz="1400" dirty="0" smtClean="0">
                <a:solidFill>
                  <a:schemeClr val="tx1"/>
                </a:solidFill>
              </a:rPr>
              <a:t>Have to do with controlling the printing or displaying of characters</a:t>
            </a:r>
          </a:p>
          <a:p>
            <a:pPr lvl="2"/>
            <a:r>
              <a:rPr lang="en-US" sz="1400" dirty="0" smtClean="0">
                <a:solidFill>
                  <a:schemeClr val="tx1"/>
                </a:solidFill>
              </a:rPr>
              <a:t>Example is carriage return</a:t>
            </a:r>
          </a:p>
          <a:p>
            <a:pPr lvl="2"/>
            <a:r>
              <a:rPr lang="en-US" sz="1400" dirty="0" smtClean="0">
                <a:solidFill>
                  <a:schemeClr val="tx1"/>
                </a:solidFill>
              </a:rPr>
              <a:t>Other control characters are concerned with communications procedures</a:t>
            </a:r>
            <a:endParaRPr lang="en-US" sz="1400" dirty="0">
              <a:solidFill>
                <a:schemeClr val="tx1"/>
              </a:solidFill>
            </a:endParaRPr>
          </a:p>
        </p:txBody>
      </p:sp>
      <p:sp>
        <p:nvSpPr>
          <p:cNvPr id="6" name="Content Placeholder 5"/>
          <p:cNvSpPr>
            <a:spLocks noGrp="1"/>
          </p:cNvSpPr>
          <p:nvPr>
            <p:ph sz="quarter" idx="4"/>
          </p:nvPr>
        </p:nvSpPr>
        <p:spPr>
          <a:xfrm>
            <a:off x="4714876" y="2428868"/>
            <a:ext cx="4214842" cy="3981456"/>
          </a:xfrm>
        </p:spPr>
        <p:txBody>
          <a:bodyPr>
            <a:noAutofit/>
          </a:bodyPr>
          <a:lstStyle/>
          <a:p>
            <a:pPr>
              <a:spcBef>
                <a:spcPts val="1400"/>
              </a:spcBef>
            </a:pPr>
            <a:r>
              <a:rPr lang="en-US" sz="1600" dirty="0" smtClean="0">
                <a:solidFill>
                  <a:schemeClr val="tx1"/>
                </a:solidFill>
              </a:rPr>
              <a:t>When the user depresses a key it generates an electronic signal that is interpreted by the transducer in the keyboard and translated into the bit pattern of the corresponding IRA code</a:t>
            </a:r>
          </a:p>
          <a:p>
            <a:pPr>
              <a:spcBef>
                <a:spcPts val="1400"/>
              </a:spcBef>
            </a:pPr>
            <a:r>
              <a:rPr lang="en-US" sz="1600" dirty="0" smtClean="0">
                <a:solidFill>
                  <a:schemeClr val="tx1"/>
                </a:solidFill>
              </a:rPr>
              <a:t>This bit pattern is transmitted to the I/O module in the computer</a:t>
            </a:r>
          </a:p>
          <a:p>
            <a:pPr>
              <a:spcBef>
                <a:spcPts val="1400"/>
              </a:spcBef>
            </a:pPr>
            <a:r>
              <a:rPr lang="en-US" sz="1600" dirty="0" smtClean="0">
                <a:solidFill>
                  <a:schemeClr val="tx1"/>
                </a:solidFill>
              </a:rPr>
              <a:t>On output, IRA code characters are transmitted to an external device from the I/O module</a:t>
            </a:r>
          </a:p>
          <a:p>
            <a:pPr>
              <a:spcBef>
                <a:spcPts val="1400"/>
              </a:spcBef>
            </a:pPr>
            <a:r>
              <a:rPr lang="en-US" sz="1600" dirty="0" smtClean="0">
                <a:solidFill>
                  <a:schemeClr val="tx1"/>
                </a:solidFill>
              </a:rPr>
              <a:t>The transducer interprets the code and sends the required electronic signals to the output device either to display the indicated character or perform the requested control function</a:t>
            </a:r>
          </a:p>
        </p:txBody>
      </p:sp>
      <p:sp>
        <p:nvSpPr>
          <p:cNvPr id="4" name="Text Placeholder 3"/>
          <p:cNvSpPr>
            <a:spLocks noGrp="1"/>
          </p:cNvSpPr>
          <p:nvPr>
            <p:ph type="body" idx="1"/>
          </p:nvPr>
        </p:nvSpPr>
        <p:spPr>
          <a:xfrm>
            <a:off x="533400" y="1071546"/>
            <a:ext cx="3657600" cy="642942"/>
          </a:xfrm>
        </p:spPr>
        <p:txBody>
          <a:bodyPr/>
          <a:lstStyle/>
          <a:p>
            <a:r>
              <a:rPr lang="en-US" dirty="0" smtClean="0"/>
              <a:t>International Reference Alphabet (IRA)</a:t>
            </a:r>
            <a:endParaRPr lang="en-US" dirty="0"/>
          </a:p>
        </p:txBody>
      </p:sp>
      <p:sp>
        <p:nvSpPr>
          <p:cNvPr id="5" name="Text Placeholder 4"/>
          <p:cNvSpPr>
            <a:spLocks noGrp="1"/>
          </p:cNvSpPr>
          <p:nvPr>
            <p:ph type="body" sz="quarter" idx="3"/>
          </p:nvPr>
        </p:nvSpPr>
        <p:spPr>
          <a:xfrm>
            <a:off x="4714876" y="2071678"/>
            <a:ext cx="3657600" cy="285744"/>
          </a:xfrm>
          <a:solidFill>
            <a:schemeClr val="accent3"/>
          </a:solidFill>
        </p:spPr>
        <p:txBody>
          <a:bodyPr/>
          <a:lstStyle/>
          <a:p>
            <a:r>
              <a:rPr lang="en-US" dirty="0" smtClean="0"/>
              <a:t>Keyboard Codes</a:t>
            </a:r>
            <a:endParaRPr lang="en-US" dirty="0"/>
          </a:p>
        </p:txBody>
      </p:sp>
      <p:sp>
        <p:nvSpPr>
          <p:cNvPr id="7" name="TextBox 6"/>
          <p:cNvSpPr txBox="1"/>
          <p:nvPr/>
        </p:nvSpPr>
        <p:spPr>
          <a:xfrm>
            <a:off x="5029200" y="228600"/>
            <a:ext cx="3352800" cy="1774845"/>
          </a:xfrm>
          <a:prstGeom prst="rect">
            <a:avLst/>
          </a:prstGeom>
          <a:noFill/>
        </p:spPr>
        <p:txBody>
          <a:bodyPr wrap="square" rtlCol="0">
            <a:spAutoFit/>
          </a:bodyPr>
          <a:lstStyle/>
          <a:p>
            <a:pPr marL="228600" indent="-228600" eaLnBrk="1" hangingPunct="1">
              <a:spcBef>
                <a:spcPts val="800"/>
              </a:spcBef>
              <a:buClr>
                <a:schemeClr val="accent1"/>
              </a:buClr>
              <a:buSzPct val="75000"/>
            </a:pPr>
            <a:r>
              <a:rPr lang="en-US" sz="1600" dirty="0">
                <a:latin typeface="+mn-lt"/>
              </a:rPr>
              <a:t>Most common means of computer/user interaction</a:t>
            </a:r>
            <a:endParaRPr lang="en-US" sz="1600" dirty="0" smtClean="0">
              <a:latin typeface="+mn-lt"/>
            </a:endParaRPr>
          </a:p>
          <a:p>
            <a:pPr marL="228600" indent="-228600" eaLnBrk="1" hangingPunct="1">
              <a:spcBef>
                <a:spcPts val="800"/>
              </a:spcBef>
              <a:buClr>
                <a:schemeClr val="accent1"/>
              </a:buClr>
              <a:buSzPct val="75000"/>
            </a:pPr>
            <a:r>
              <a:rPr lang="en-US" sz="1600" dirty="0">
                <a:latin typeface="+mn-lt"/>
              </a:rPr>
              <a:t>User provides input through the </a:t>
            </a:r>
            <a:r>
              <a:rPr lang="en-US" sz="1600" dirty="0" smtClean="0">
                <a:latin typeface="+mn-lt"/>
              </a:rPr>
              <a:t>keyboard</a:t>
            </a:r>
          </a:p>
          <a:p>
            <a:pPr marL="228600" indent="-228600" eaLnBrk="1" hangingPunct="1">
              <a:spcBef>
                <a:spcPts val="800"/>
              </a:spcBef>
              <a:buClr>
                <a:schemeClr val="accent1"/>
              </a:buClr>
              <a:buSzPct val="75000"/>
            </a:pPr>
            <a:r>
              <a:rPr lang="en-US" sz="1600" dirty="0" smtClean="0">
                <a:latin typeface="+mn-lt"/>
              </a:rPr>
              <a:t>The monitor displays data provided by the computer</a:t>
            </a:r>
            <a:endParaRPr lang="en-US" dirty="0" smtClean="0"/>
          </a:p>
        </p:txBody>
      </p:sp>
      <p:sp>
        <p:nvSpPr>
          <p:cNvPr id="10" name="Left Brace 9"/>
          <p:cNvSpPr/>
          <p:nvPr/>
        </p:nvSpPr>
        <p:spPr>
          <a:xfrm>
            <a:off x="4800600" y="228600"/>
            <a:ext cx="228600" cy="1752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4294967295"/>
          </p:nvPr>
        </p:nvGraphicFramePr>
        <p:xfrm>
          <a:off x="685800" y="142852"/>
          <a:ext cx="8243918" cy="6715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18" name="Rectangle 2"/>
          <p:cNvSpPr>
            <a:spLocks noGrp="1" noChangeArrowheads="1"/>
          </p:cNvSpPr>
          <p:nvPr>
            <p:ph type="title" idx="4294967295"/>
          </p:nvPr>
        </p:nvSpPr>
        <p:spPr>
          <a:xfrm>
            <a:off x="71406" y="142876"/>
            <a:ext cx="4176714" cy="714356"/>
          </a:xfrm>
        </p:spPr>
        <p:txBody>
          <a:bodyPr/>
          <a:lstStyle/>
          <a:p>
            <a:r>
              <a:rPr lang="en-US" smtClean="0">
                <a:effectLst>
                  <a:outerShdw blurRad="38100" dist="38100" dir="2700000" algn="tl">
                    <a:srgbClr val="000000">
                      <a:alpha val="43137"/>
                    </a:srgbClr>
                  </a:outerShdw>
                </a:effectLst>
              </a:rPr>
              <a:t>7.2-I/O </a:t>
            </a:r>
            <a:r>
              <a:rPr lang="en-US" dirty="0" smtClean="0">
                <a:effectLst>
                  <a:outerShdw blurRad="38100" dist="38100" dir="2700000" algn="tl">
                    <a:srgbClr val="000000">
                      <a:alpha val="43137"/>
                    </a:srgbClr>
                  </a:outerShdw>
                </a:effectLst>
              </a:rPr>
              <a:t>Modules</a:t>
            </a:r>
            <a:endParaRPr lang="en-US" dirty="0">
              <a:effectLst>
                <a:outerShdw blurRad="38100" dist="38100" dir="2700000" algn="tl">
                  <a:srgbClr val="000000">
                    <a:alpha val="43137"/>
                  </a:srgbClr>
                </a:outerShdw>
              </a:effectLst>
            </a:endParaRPr>
          </a:p>
        </p:txBody>
      </p:sp>
      <p:sp>
        <p:nvSpPr>
          <p:cNvPr id="5" name="Text Placeholder 4"/>
          <p:cNvSpPr>
            <a:spLocks noGrp="1"/>
          </p:cNvSpPr>
          <p:nvPr>
            <p:ph type="body" sz="half" idx="4294967295"/>
          </p:nvPr>
        </p:nvSpPr>
        <p:spPr>
          <a:xfrm>
            <a:off x="304800" y="838200"/>
            <a:ext cx="3733800" cy="774700"/>
          </a:xfrm>
        </p:spPr>
        <p:txBody>
          <a:bodyPr>
            <a:normAutofit/>
          </a:bodyPr>
          <a:lstStyle/>
          <a:p>
            <a:pPr>
              <a:buNone/>
            </a:pPr>
            <a:r>
              <a:rPr lang="en-US" sz="3200" smtClean="0">
                <a:solidFill>
                  <a:schemeClr val="tx1"/>
                </a:solidFill>
              </a:rPr>
              <a:t>Module Functions</a:t>
            </a:r>
            <a:endParaRPr lang="en-US" sz="3200" dirty="0">
              <a:solidFill>
                <a:schemeClr val="tx1"/>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4409</TotalTime>
  <Words>11483</Words>
  <Application>Microsoft Office PowerPoint</Application>
  <PresentationFormat>On-screen Show (4:3)</PresentationFormat>
  <Paragraphs>1102</Paragraphs>
  <Slides>35</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ＭＳ Ｐゴシック</vt:lpstr>
      <vt:lpstr>Arial</vt:lpstr>
      <vt:lpstr>Rockwell</vt:lpstr>
      <vt:lpstr>Times New Roman</vt:lpstr>
      <vt:lpstr>Wingdings</vt:lpstr>
      <vt:lpstr>Advantage</vt:lpstr>
      <vt:lpstr>William Stallings , Computer Organization and Architecture, 9th Edition</vt:lpstr>
      <vt:lpstr>Objectives</vt:lpstr>
      <vt:lpstr>Contents</vt:lpstr>
      <vt:lpstr>Why are devices not connected to system bus?</vt:lpstr>
      <vt:lpstr>Generic  Model  of an I/O Module</vt:lpstr>
      <vt:lpstr>7.1- External Devices</vt:lpstr>
      <vt:lpstr>External Device  Block  Diagram</vt:lpstr>
      <vt:lpstr>Keyboard/Monitor</vt:lpstr>
      <vt:lpstr>7.2-I/O Modules</vt:lpstr>
      <vt:lpstr>I/O Module Structure</vt:lpstr>
      <vt:lpstr>7.3- Programmed I/O</vt:lpstr>
      <vt:lpstr>I/O Commands</vt:lpstr>
      <vt:lpstr>Three Techniques  for Input of a Block of Data</vt:lpstr>
      <vt:lpstr>I/O Instructions</vt:lpstr>
      <vt:lpstr>I/O Mapping Summary</vt:lpstr>
      <vt:lpstr>PowerPoint Presentation</vt:lpstr>
      <vt:lpstr>7.4- Interrupt-Driven I/O</vt:lpstr>
      <vt:lpstr>Simple Interrupt Processing</vt:lpstr>
      <vt:lpstr>Changes  in Memory  and Registers  for an  Interrupt</vt:lpstr>
      <vt:lpstr>Design Issues</vt:lpstr>
      <vt:lpstr>Device Identification</vt:lpstr>
      <vt:lpstr>   Intel 82C59A  Interrupt Controller</vt:lpstr>
      <vt:lpstr>Intel 82C55A  Programmable Peripheral Interface</vt:lpstr>
      <vt:lpstr>Keyboard/ Display  Interfaces to 82C55A</vt:lpstr>
      <vt:lpstr>Drawbacks of Programmed and Interrupt-Driven I/O</vt:lpstr>
      <vt:lpstr>7.5- Direct Memory Access  Typical DMA  Module Diagram</vt:lpstr>
      <vt:lpstr>DMA Operation</vt:lpstr>
      <vt:lpstr>Alternative  DMA  Configurations</vt:lpstr>
      <vt:lpstr>8237 DMA Usage of System Bus</vt:lpstr>
      <vt:lpstr>Fly-By DMA Controller</vt:lpstr>
      <vt:lpstr>Table 7.2 – Intel 8237A Registers </vt:lpstr>
      <vt:lpstr>7.6- IO Channels and Processors Evolution of the I/O Function</vt:lpstr>
      <vt:lpstr>I/O  Channel Architecture</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Input Output</dc:title>
  <dc:creator>Adrian J Pullin</dc:creator>
  <cp:lastModifiedBy>Huu Minh</cp:lastModifiedBy>
  <cp:revision>153</cp:revision>
  <dcterms:created xsi:type="dcterms:W3CDTF">2012-06-24T19:18:50Z</dcterms:created>
  <dcterms:modified xsi:type="dcterms:W3CDTF">2021-02-24T01:32:13Z</dcterms:modified>
</cp:coreProperties>
</file>