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0.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3.xml" ContentType="application/vnd.openxmlformats-officedocument.presentationml.comment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4.xml" ContentType="application/vnd.openxmlformats-officedocument.presentationml.comments+xml"/>
  <Override PartName="/ppt/notesSlides/notesSlide21.xml" ContentType="application/vnd.openxmlformats-officedocument.presentationml.notesSlide+xml"/>
  <Override PartName="/ppt/comments/comment15.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6.xml" ContentType="application/vnd.openxmlformats-officedocument.presentationml.comments+xml"/>
  <Override PartName="/ppt/notesSlides/notesSlide27.xml" ContentType="application/vnd.openxmlformats-officedocument.presentationml.notesSlide+xml"/>
  <Override PartName="/ppt/comments/comment17.xml" ContentType="application/vnd.openxmlformats-officedocument.presentationml.comments+xml"/>
  <Override PartName="/ppt/notesSlides/notesSlide28.xml" ContentType="application/vnd.openxmlformats-officedocument.presentationml.notesSlide+xml"/>
  <Override PartName="/ppt/comments/comment18.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9.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0.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5"/>
  </p:notesMasterIdLst>
  <p:handoutMasterIdLst>
    <p:handoutMasterId r:id="rId46"/>
  </p:handoutMasterIdLst>
  <p:sldIdLst>
    <p:sldId id="325" r:id="rId2"/>
    <p:sldId id="337" r:id="rId3"/>
    <p:sldId id="338" r:id="rId4"/>
    <p:sldId id="339" r:id="rId5"/>
    <p:sldId id="257" r:id="rId6"/>
    <p:sldId id="259" r:id="rId7"/>
    <p:sldId id="329" r:id="rId8"/>
    <p:sldId id="258" r:id="rId9"/>
    <p:sldId id="260" r:id="rId10"/>
    <p:sldId id="261" r:id="rId11"/>
    <p:sldId id="262" r:id="rId12"/>
    <p:sldId id="263" r:id="rId13"/>
    <p:sldId id="264" r:id="rId14"/>
    <p:sldId id="341" r:id="rId15"/>
    <p:sldId id="265" r:id="rId16"/>
    <p:sldId id="266" r:id="rId17"/>
    <p:sldId id="267" r:id="rId18"/>
    <p:sldId id="330" r:id="rId19"/>
    <p:sldId id="270" r:id="rId20"/>
    <p:sldId id="331" r:id="rId21"/>
    <p:sldId id="271" r:id="rId22"/>
    <p:sldId id="342" r:id="rId23"/>
    <p:sldId id="272" r:id="rId24"/>
    <p:sldId id="273" r:id="rId25"/>
    <p:sldId id="275" r:id="rId26"/>
    <p:sldId id="299" r:id="rId27"/>
    <p:sldId id="311" r:id="rId28"/>
    <p:sldId id="277" r:id="rId29"/>
    <p:sldId id="278" r:id="rId30"/>
    <p:sldId id="340" r:id="rId31"/>
    <p:sldId id="280" r:id="rId32"/>
    <p:sldId id="282" r:id="rId33"/>
    <p:sldId id="286" r:id="rId34"/>
    <p:sldId id="332" r:id="rId35"/>
    <p:sldId id="289" r:id="rId36"/>
    <p:sldId id="290" r:id="rId37"/>
    <p:sldId id="343" r:id="rId38"/>
    <p:sldId id="293" r:id="rId39"/>
    <p:sldId id="301" r:id="rId40"/>
    <p:sldId id="302" r:id="rId41"/>
    <p:sldId id="294" r:id="rId42"/>
    <p:sldId id="344" r:id="rId43"/>
    <p:sldId id="327"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38"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2" autoAdjust="0"/>
    <p:restoredTop sz="67233" autoAdjust="0"/>
  </p:normalViewPr>
  <p:slideViewPr>
    <p:cSldViewPr>
      <p:cViewPr varScale="1">
        <p:scale>
          <a:sx n="60" d="100"/>
          <a:sy n="60" d="100"/>
        </p:scale>
        <p:origin x="1315" y="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28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2.xml"/><Relationship Id="rId18" Type="http://schemas.openxmlformats.org/officeDocument/2006/relationships/slide" Target="slides/slide34.xml"/><Relationship Id="rId3" Type="http://schemas.openxmlformats.org/officeDocument/2006/relationships/slide" Target="slides/slide6.xml"/><Relationship Id="rId21" Type="http://schemas.openxmlformats.org/officeDocument/2006/relationships/slide" Target="slides/slide41.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32.xml"/><Relationship Id="rId2" Type="http://schemas.openxmlformats.org/officeDocument/2006/relationships/slide" Target="slides/slide5.xml"/><Relationship Id="rId16" Type="http://schemas.openxmlformats.org/officeDocument/2006/relationships/slide" Target="slides/slide31.xml"/><Relationship Id="rId20" Type="http://schemas.openxmlformats.org/officeDocument/2006/relationships/slide" Target="slides/slide37.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11.xml"/><Relationship Id="rId15" Type="http://schemas.openxmlformats.org/officeDocument/2006/relationships/slide" Target="slides/slide24.xml"/><Relationship Id="rId23" Type="http://schemas.openxmlformats.org/officeDocument/2006/relationships/slide" Target="slides/slide43.xml"/><Relationship Id="rId10" Type="http://schemas.openxmlformats.org/officeDocument/2006/relationships/slide" Target="slides/slide16.xml"/><Relationship Id="rId19" Type="http://schemas.openxmlformats.org/officeDocument/2006/relationships/slide" Target="slides/slide36.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3.xml"/><Relationship Id="rId22" Type="http://schemas.openxmlformats.org/officeDocument/2006/relationships/slide" Target="slides/slide4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6T07:13:34.799" idx="1">
    <p:pos x="5050" y="835"/>
    <p:text>Làm thế nào để máy tính trở nên thuận tiện hơn khi sử dụng?
Tài nguyên hệ thống máy tính được sử dụng như thế nào một cách hiệu quả?
Sau khi nghiên cứu chương này, bạn sẽ có thể:
Tóm lại, ở cấp cao nhất, các chức năng chính của một hệ điều hành (OS).
Thảo luận về sự phát triển của các hệ điều hành cho các hệ thống đơn giản ban đầu đến các hệ thống phức tạp hiện đại.
Giải thích sự khác biệt giữa lập kế hoạch dài hạn, trung hạn và ngắn hạn.
Hiểu lý do phân vùng bộ nhớ và giải thích các kỹ thuật khác nhau được sử dụng.
Đánh giá lợi thế tương đối của phân trang và phân đoạn.
Xác định bộ nhớ ảo.</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2-26T07:48:27.462" idx="18">
    <p:pos x="2666" y="836"/>
    <p:text>Bảo vệ bộ nhớ
Chương trình người dùng không được thay đổi vùng bộ nhớ chứa màn hình
Phần cứng bộ xử lý sẽ phát hiện lỗi và chuyển quyền điều khiển sang màn hình
Màn hình hủy công việc, in thông báo lỗi và tải công việc tiếp theo</p:text>
    <p:extLst>
      <p:ext uri="{C676402C-5697-4E1C-873F-D02D1690AC5C}">
        <p15:threadingInfo xmlns:p15="http://schemas.microsoft.com/office/powerpoint/2012/main" timeZoneBias="-420"/>
      </p:ext>
    </p:extLst>
  </p:cm>
  <p:cm authorId="1" dt="2021-02-26T07:48:34.869" idx="19">
    <p:pos x="2369" y="2806"/>
    <p:text>Hẹn giờ
Được sử dụng để ngăn một công việc độc chiếm (độc chiếm) hệ thống
Nếu bộ hẹn giờ hết hạn, một ngắt xảy ra và điều khiển quay trở lại giám sát</p:text>
    <p:extLst>
      <p:ext uri="{C676402C-5697-4E1C-873F-D02D1690AC5C}">
        <p15:threadingInfo xmlns:p15="http://schemas.microsoft.com/office/powerpoint/2012/main" timeZoneBias="-420"/>
      </p:ext>
    </p:extLst>
  </p:cm>
  <p:cm authorId="1" dt="2021-02-26T07:48:49.741" idx="20">
    <p:pos x="5518" y="938"/>
    <p:text>Hướng dẫn đặc quyền
Special Command, Sensor
Chỉ có thể được thực thi bởi màn hình
Nếu bộ xử lý gặp một lệnh như vậy trong khi thực hiện chương trình người dùng, lỗi sẽ xảy ra ngắt
Các hướng dẫn I / O là đặc quyền để màn hình duy trì quyền kiểm soát tất cả các thiết bị I / O</p:text>
    <p:extLst>
      <p:ext uri="{C676402C-5697-4E1C-873F-D02D1690AC5C}">
        <p15:threadingInfo xmlns:p15="http://schemas.microsoft.com/office/powerpoint/2012/main" timeZoneBias="-420"/>
      </p:ext>
    </p:extLst>
  </p:cm>
  <p:cm authorId="1" dt="2021-02-26T07:48:58.349" idx="21">
    <p:pos x="5314" y="2852"/>
    <p:text>Ngắt
Cung cấp cho HĐH sự linh hoạt hơn trong việc từ bỏ quyền kiểm soát và giành lại quyền kiểm soát từ các chương trình người dùng</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2-26T08:02:05.290" idx="22">
    <p:pos x="10" y="10"/>
    <p:text>Hệ điều hành đa chương trình khá phức tạp so với
các hệ thống đơn chương trình hoặc đơn lập trình. Để có một số công việc sẵn sàng chạy,
công việc phải được lưu trong bộ nhớ chính, yêu cầu một số hình thức quản lý bộ nhớ.
Ngoài ra, nếu một số công việc đã sẵn sàng chạy, bộ xử lý phải quyết định công việc nào
để chạy, yêu cầu một số thuật toán để lập lịch. Các khái niệm này được thảo luận
ở phần sau của chương này.</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2-26T08:02:30.436" idx="23">
    <p:pos x="4961" y="975"/>
    <p:text>Được sử dụng khi người dùng tương tác trực tiếp với máy tính
Thời gian của bộ xử lý được chia sẻ giữa nhiều người dùng
Nhiều người dùng truy cập đồng thời vào hệ thống thông qua các thiết bị đầu cuối, với hệ điều hành xen kẽ việc thực hiện từng chương trình người dùng trong một loạt ngắn hoặc lượng tử (lát thời gian, khe thời gian) tính toán
Thí dụ:
Nếu có n người dùng chủ động yêu cầu dịch vụ cùng một lúc, thì mỗi người dùng sẽ chỉ thấy trung bình 1 / n tốc độ máy tính hiệu dụng</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3-01T07:17:36.113" idx="29">
    <p:pos x="10" y="10"/>
    <p:text>Medium term thường đc tách ra để xử lý I/O nhiều hơn</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2-26T08:10:25.937" idx="24">
    <p:pos x="1700" y="1022"/>
    <p:text>Xác định chương trình nào được gửi để xử lý</p:text>
    <p:extLst>
      <p:ext uri="{C676402C-5697-4E1C-873F-D02D1690AC5C}">
        <p15:threadingInfo xmlns:p15="http://schemas.microsoft.com/office/powerpoint/2012/main" timeZoneBias="-420"/>
      </p:ext>
    </p:extLst>
  </p:cm>
  <p:cm authorId="1" dt="2021-02-26T08:10:36.456" idx="25">
    <p:pos x="3437" y="957"/>
    <p:text>Sau khi được gửi, một công việc sẽ trở thành một quy trình cho người lập lịch ngắn hạn</p:text>
    <p:extLst>
      <p:ext uri="{C676402C-5697-4E1C-873F-D02D1690AC5C}">
        <p15:threadingInfo xmlns:p15="http://schemas.microsoft.com/office/powerpoint/2012/main" timeZoneBias="-420"/>
      </p:ext>
    </p:extLst>
  </p:cm>
  <p:cm authorId="1" dt="2021-02-26T08:10:47.377" idx="26">
    <p:pos x="5184" y="687"/>
    <p:text>Trong một số hệ thống, một quy trình mới được tạo bắt đầu trong một điều kiện hoán đổi, trong trường hợp đó, nó được thêm vào hàng đợi cho bộ lập lịch trung hạn</p:text>
    <p:extLst>
      <p:ext uri="{C676402C-5697-4E1C-873F-D02D1690AC5C}">
        <p15:threadingInfo xmlns:p15="http://schemas.microsoft.com/office/powerpoint/2012/main" timeZoneBias="-420"/>
      </p:ext>
    </p:extLst>
  </p:cm>
  <p:cm authorId="1" dt="2021-02-26T08:10:56.802" idx="27">
    <p:pos x="5175" y="2611"/>
    <p:text>Hệ thống hàng loạt
Các công việc mới gửi được chuyển đến đĩa và được giữ trong hàng đợi hàng loạt
Bộ lập lịch dài hạn tạo các quy trình từ hàng đợi khi nó có thể</p:text>
    <p:extLst>
      <p:ext uri="{C676402C-5697-4E1C-873F-D02D1690AC5C}">
        <p15:threadingInfo xmlns:p15="http://schemas.microsoft.com/office/powerpoint/2012/main" timeZoneBias="-420"/>
      </p:ext>
    </p:extLst>
  </p:cm>
  <p:cm authorId="1" dt="2021-02-26T08:11:06.057" idx="28">
    <p:pos x="2685" y="2518"/>
    <p:text>Hệ thống chia sẻ thời gian
Yêu cầu quy trình được tạo khi người dùng cố gắng kết nối với hệ thống
Hệ điều hành sẽ chấp nhận tất cả các chương trình được ủy quyền cho đến khi hệ thống bão hòa
Tại thời điểm đó, một yêu cầu kết nối được đáp ứng với một thông báo cho biết rằng hệ thống đã đầy và hãy thử lại sau</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3-01T07:23:56.084" idx="30">
    <p:pos x="2576" y="1568"/>
    <p:text>Một phần của chức năng hoán đổi
Quyết định hoán đổi dựa trên nhu cầu quản lý mức độ đa chương trình
Quyết định hoán đổi sẽ xem xét các yêu cầu về bộ nhớ của các quá trình hoán đổi</p:text>
    <p:extLst>
      <p:ext uri="{C676402C-5697-4E1C-873F-D02D1690AC5C}">
        <p15:threadingInfo xmlns:p15="http://schemas.microsoft.com/office/powerpoint/2012/main" timeZoneBias="-420"/>
      </p:ext>
    </p:extLst>
  </p:cm>
  <p:cm authorId="1" dt="2021-03-01T07:24:10.994" idx="31">
    <p:pos x="5024" y="1656"/>
    <p:text>Còn được gọi là người điều phối (phối hợp)
Thực hiện thường xuyên và đưa ra quyết định chi tiết về công việc sẽ thực hiện tiếp theo</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3-01T07:48:00.196" idx="32">
    <p:pos x="3850" y="2898"/>
    <p:text>medium term thực ra để quản lý các phần I/O này</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3-01T07:51:32.722" idx="33">
    <p:pos x="5504" y="3176"/>
    <p:text>Memory Manager là một phần của hệ điều hành chịu trách nhiệm quản lý bộ nhớ máy tính ở cấp độ hệ thống và có thể áp dụng một số kỹ thuật trên.</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3-01T07:53:41.558" idx="34">
    <p:pos x="2248" y="1736"/>
    <p:text>Tại sao?
Bộ nhớ có kích thước lớn hơn  Các tiến trình yêu cầu nhiều bộ nhớ hơn, nhiều tiến trình cần chạy hơn  Bộ nhớ không đủ cung cấp  Một tiến trình đã chọn phải được hoán đổi ra đĩa để tải tiến trình mới (SWAP)</p:text>
    <p:extLst>
      <p:ext uri="{C676402C-5697-4E1C-873F-D02D1690AC5C}">
        <p15:threadingInfo xmlns:p15="http://schemas.microsoft.com/office/powerpoint/2012/main" timeZoneBias="-420"/>
      </p:ext>
    </p:extLst>
  </p:cm>
  <p:cm authorId="1" dt="2021-03-01T07:55:34.639" idx="35">
    <p:pos x="4090" y="2930"/>
    <p:text>Giải quyết sự lãng phí thời gian chờ
Nếu 1 công việc ước lượng cần chờ lâu sẽ tạm thời di chuyển việc đó về cuối hàng chờ và đẩy công việc 2 lên, khi công việc 1 sẵn sàng sẽ thông báo và đc trở về xử lý tiếp</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3-01T08:10:24.369" idx="36">
    <p:pos x="2200" y="1704"/>
    <p:text>Tại một thời điểm, chỉ một lệnh của tiến trình hiện tại được thực thi  Chỉ một phần cần thiết của mỗi tiến trình được tải  Nhiều tiến trình có thể được tải.
Các chương trình được chia thành các đoạn nhỏ cố định (ví dụ: 4KB). Tại một thời điểm, chỉ một số trang của mỗi quy trình được tải vào bộ nhớ (khung)
Bộ nhớ cũng được chia thành các khung
Kích thước khung = Kích thước trang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26T07:14:24.214" idx="2">
    <p:pos x="4781" y="1277"/>
    <p:text>Hệ điều hành làm giao diện người dùng / máy tính
Hệ điều hành như Trình quản lý tài nguyên
Các loại hệ điều hành</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03-01T08:15:29.406" idx="37">
    <p:pos x="2720" y="1192"/>
    <p:text>Thường được người lập trình nhìn thấy
Được cung cấp như một sự thuận tiện để tổ chức các chương trình và dữ liệu cũng như là một phương tiện để liên kết các thuộc tính đặc quyền và bảo vệ với các hướng dẫn và dữ liệu
Cho phép lập trình viên xem bộ nhớ bao gồm nhiều không gian địa chỉ hoặc phân đoạn
Một phân đoạn có thể được chia thành một số trang.</p:text>
    <p:extLst>
      <p:ext uri="{C676402C-5697-4E1C-873F-D02D1690AC5C}">
        <p15:threadingInfo xmlns:p15="http://schemas.microsoft.com/office/powerpoint/2012/main" timeZoneBias="-420"/>
      </p:ext>
    </p:extLst>
  </p:cm>
  <p:cm authorId="1" dt="2021-03-01T08:15:44.101" idx="38">
    <p:pos x="5040" y="1368"/>
    <p:text>Ưu điểm:
Đơn giản hóa việc xử lý các cấu trúc dữ liệu đang phát triển
Cho phép các chương trình được thay đổi và biên dịch lại một cách độc lập mà không yêu cầu toàn bộ bộ chương trình phải được liên kết lại và tải lại
Một phân đoạn có thể được chia sẻ giữa các quy trình
Một phân đoạn có thể được thêm bảo vệ riêng lẻ</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2-26T07:20:26.187" idx="3">
    <p:pos x="5021" y="749"/>
    <p:text>Chương trình hệ thống quan trọng nhất
Che dấu các chi tiết của phần cứng từ người lập trình và cung cấp cho người lập trình một giao diện thuận tiện để sử dụng hệ thống
Hệ điều hành thường cung cấp các dịch vụ trong các lĩnh vực sau:
Tạo chương trình
Thực hiện chương trình
Quyền truy cập vào các thiết bị I / O
Quyền truy cập có kiểm soát vào tệp
Quyền truy cập hệ thống
Phát hiện và phản hồi lỗi
Kế toán</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2-26T07:24:09.770" idx="4">
    <p:pos x="1728" y="1046"/>
    <p:text>Instruction Set Architecture (ISA)</p:text>
    <p:extLst>
      <p:ext uri="{C676402C-5697-4E1C-873F-D02D1690AC5C}">
        <p15:threadingInfo xmlns:p15="http://schemas.microsoft.com/office/powerpoint/2012/main" timeZoneBias="-420"/>
      </p:ext>
    </p:extLst>
  </p:cm>
  <p:cm authorId="1" dt="2021-02-26T07:24:26.665" idx="5">
    <p:pos x="1728" y="1182"/>
    <p:text>Xác định hướng dẫn ngôn ngữ máy mà máy tính có thể làm theo</p:text>
    <p:extLst>
      <p:ext uri="{C676402C-5697-4E1C-873F-D02D1690AC5C}">
        <p15:threadingInfo xmlns:p15="http://schemas.microsoft.com/office/powerpoint/2012/main" timeZoneBias="-420">
          <p15:parentCm authorId="1" idx="4"/>
        </p15:threadingInfo>
      </p:ext>
    </p:extLst>
  </p:cm>
  <p:cm authorId="1" dt="2021-02-26T07:24:37.081" idx="6">
    <p:pos x="1728" y="1318"/>
    <p:text>Ranh giới giữa phần cứng và phần mềm</p:text>
    <p:extLst>
      <p:ext uri="{C676402C-5697-4E1C-873F-D02D1690AC5C}">
        <p15:threadingInfo xmlns:p15="http://schemas.microsoft.com/office/powerpoint/2012/main" timeZoneBias="-420">
          <p15:parentCm authorId="1" idx="4"/>
        </p15:threadingInfo>
      </p:ext>
    </p:extLst>
  </p:cm>
  <p:cm authorId="1" dt="2021-02-26T07:24:42.138" idx="7">
    <p:pos x="3590" y="1046"/>
    <p:text>Giao diện nhị phân ứng dụng (ABI)</p:text>
    <p:extLst>
      <p:ext uri="{C676402C-5697-4E1C-873F-D02D1690AC5C}">
        <p15:threadingInfo xmlns:p15="http://schemas.microsoft.com/office/powerpoint/2012/main" timeZoneBias="-420"/>
      </p:ext>
    </p:extLst>
  </p:cm>
  <p:cm authorId="1" dt="2021-02-26T07:25:09.337" idx="8">
    <p:pos x="3590" y="1182"/>
    <p:text>Xác định một tiêu chuẩn cho tính di động nhị phân giữa các chương trình</p:text>
    <p:extLst>
      <p:ext uri="{C676402C-5697-4E1C-873F-D02D1690AC5C}">
        <p15:threadingInfo xmlns:p15="http://schemas.microsoft.com/office/powerpoint/2012/main" timeZoneBias="-420">
          <p15:parentCm authorId="1" idx="7"/>
        </p15:threadingInfo>
      </p:ext>
    </p:extLst>
  </p:cm>
  <p:cm authorId="1" dt="2021-02-26T07:25:16.405" idx="9">
    <p:pos x="3590" y="1318"/>
    <p:text>Xác định giao diện cuộc gọi hệ thống tới hệ điều hành và tài nguyên phần cứng và dịch vụ có sẵn trong hệ thống thông qua ISA của người dùng</p:text>
    <p:extLst>
      <p:ext uri="{C676402C-5697-4E1C-873F-D02D1690AC5C}">
        <p15:threadingInfo xmlns:p15="http://schemas.microsoft.com/office/powerpoint/2012/main" timeZoneBias="-420">
          <p15:parentCm authorId="1" idx="7"/>
        </p15:threadingInfo>
      </p:ext>
    </p:extLst>
  </p:cm>
  <p:cm authorId="1" dt="2021-02-26T07:25:24.642" idx="10">
    <p:pos x="5280" y="960"/>
    <p:text>Giao diện lập trình ứng dụng (API)</p:text>
    <p:extLst>
      <p:ext uri="{C676402C-5697-4E1C-873F-D02D1690AC5C}">
        <p15:threadingInfo xmlns:p15="http://schemas.microsoft.com/office/powerpoint/2012/main" timeZoneBias="-420"/>
      </p:ext>
    </p:extLst>
  </p:cm>
  <p:cm authorId="1" dt="2021-02-26T07:25:44.457" idx="11">
    <p:pos x="5280" y="1096"/>
    <p:text>Cấp cho chương trình quyền truy cập vào các tài nguyên phần cứng và dịch vụ có sẵn trong hệ thống thông qua ISA của người dùng được bổ sung bằng các lệnh gọi thư viện ngôn ngữ cấp cao (HLL)</p:text>
    <p:extLst>
      <p:ext uri="{C676402C-5697-4E1C-873F-D02D1690AC5C}">
        <p15:threadingInfo xmlns:p15="http://schemas.microsoft.com/office/powerpoint/2012/main" timeZoneBias="-420">
          <p15:parentCm authorId="1" idx="10"/>
        </p15:threadingInfo>
      </p:ext>
    </p:extLst>
  </p:cm>
  <p:cm authorId="1" dt="2021-02-26T07:25:51.461" idx="12">
    <p:pos x="5280" y="1232"/>
    <p:text>Sử dụng một API cho phép dễ dàng chuyển phần mềm ứng dụng sang các hệ thống khác hỗ trợ cùng một API</p:text>
    <p:extLst>
      <p:ext uri="{C676402C-5697-4E1C-873F-D02D1690AC5C}">
        <p15:threadingInfo xmlns:p15="http://schemas.microsoft.com/office/powerpoint/2012/main" timeZoneBias="-420">
          <p15:parentCm authorId="1" idx="10"/>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2-26T07:33:21.680" idx="13">
    <p:pos x="4051" y="1517"/>
    <p:text>Máy tính là một tập hợp các tài nguyên để di chuyển, lưu trữ và xử lý dữ liệu và để kiểm soát các chức năng này
Hệ điều hành chịu trách nhiệm quản lý các tài nguyên này
  Hệ điều hành như một cơ chế kiểm soát khác thường ở hai khía cạnh:
Hệ điều hành hoạt động theo cách giống như phần mềm máy tính thông thường - nó là một chương trình được thực thi bởi bộ xử lý
Hệ điều hành thường xuyên bỏ (thả) quyền kiểm soát và phải phụ thuộc vào bộ xử lý để cho phép nó lấy lại quyền kiểm soát</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2-26T07:36:52.208" idx="14">
    <p:pos x="10" y="10"/>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2-26T07:40:59.745" idx="15">
    <p:pos x="5042" y="1102"/>
    <p:text>Hệ thống tương tác
Người dùng / lập trình viên tương tác trực tiếp với máy tính để yêu cầu thực hiện một công việc hoặc thực hiện một giao dịch
Người dùng có thể, tùy thuộc vào tính chất của ứng dụng, giao tiếp với máy tính trong quá trình thực hiện công việc
Hệ thống hàng loạt
Đối lập với tương tác
Chương trình của người dùng được kết hợp với các chương trình của những người dùng khác và do nhà điều hành máy tính gửi
Sau khi chương trình hoàn thành, kết quả được in ra cho người dùng</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2-26T07:46:10.006" idx="16">
    <p:pos x="5035" y="985"/>
    <p:text>Từ cuối những năm 1940 đến giữa những năm 1950, lập trình viên tương tác trực tiếp với phần cứng máy tính - không có hệ điều hành
Bộ xử lý được chạy từ một bảng điều khiển bao gồm đèn hiển thị, công tắc bật tắt, một số dạng thiết bị đầu vào và máy in
Các vấn đề:
Lập lịch trình
Các sheet đăng ký (bản đăng ký) được sử dụng để dự trữ thời gian xử lý
Điều này có thể dẫn đến lãng phí thời gian nhàn rỗi của máy tính nếu người dùng hoàn thành sớm
Nếu sự cố xảy ra, người dùng có thể buộc phải dừng lại trước khi giải quyết sự cố
Thiết lập thời gian
Một chương trình duy nhất có thể liên quan đến
Tải trình biên dịch cộng với chương trình nguồn vào bộ nhớ
Lưu chương trình đã biên dịch
Tải và liên kết với nhau chương trình đối tượng và các chức năng chung</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2-26T07:46:43.230" idx="17">
    <p:pos x="5045" y="1124"/>
    <p:text>Bộ xử lý thực hiện các lệnh từ phần bộ nhớ chính chứa màn hình
Các hướng dẫn này khiến công việc tiếp theo được đọc trong một phần khác của bộ nhớ chính
Bộ xử lý thực hiện hướng dẫn trong chương trình của người dùng cho đến khi nó gặp điều kiện kết thúc hoặc lỗi
Một trong hai sự kiện khiến bộ xử lý tìm nạp lệnh tiếp theo từ chương trình giám sát
Màn hình xử lý thiết lập và lập lịch
Một loạt công việc được xếp hàng đợi và thực hiện nhanh nhất có thể mà không có thời gian nhàn rỗi
Ngôn ngữ kiểm soát công việc (JCL)
Loại ngôn ngữ lập trình đặc biệt được sử dụng để cung cấp hướng dẫn cho màn hình</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8E02D-30CC-9449-A818-0AC6C453280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124BEBE8-86C4-2649-8CA2-A1D816B4AEC4}">
      <dgm:prSet custT="1"/>
      <dgm:spPr/>
      <dgm:t>
        <a:bodyPr/>
        <a:lstStyle/>
        <a:p>
          <a:pPr rtl="0"/>
          <a:r>
            <a:rPr lang="en-US" sz="2000" dirty="0" smtClean="0">
              <a:effectLst>
                <a:outerShdw blurRad="38100" dist="38100" dir="2700000" algn="tl">
                  <a:srgbClr val="000000">
                    <a:alpha val="43137"/>
                  </a:srgbClr>
                </a:outerShdw>
              </a:effectLst>
            </a:rPr>
            <a:t>Instruction Set Architecture (ISA)</a:t>
          </a:r>
          <a:endParaRPr lang="en-US" sz="2000" dirty="0">
            <a:effectLst>
              <a:outerShdw blurRad="38100" dist="38100" dir="2700000" algn="tl">
                <a:srgbClr val="000000">
                  <a:alpha val="43137"/>
                </a:srgbClr>
              </a:outerShdw>
            </a:effectLst>
          </a:endParaRPr>
        </a:p>
      </dgm:t>
    </dgm:pt>
    <dgm:pt modelId="{E01D868E-D0F0-CF4C-AF25-84252D8397D3}" type="parTrans" cxnId="{18484A09-DB5C-2144-A236-4633899BFB95}">
      <dgm:prSet/>
      <dgm:spPr/>
      <dgm:t>
        <a:bodyPr/>
        <a:lstStyle/>
        <a:p>
          <a:endParaRPr lang="en-US"/>
        </a:p>
      </dgm:t>
    </dgm:pt>
    <dgm:pt modelId="{A7486556-AB81-3D4C-B517-110F7D24369A}" type="sibTrans" cxnId="{18484A09-DB5C-2144-A236-4633899BFB95}">
      <dgm:prSet/>
      <dgm:spPr/>
      <dgm:t>
        <a:bodyPr/>
        <a:lstStyle/>
        <a:p>
          <a:endParaRPr lang="en-US"/>
        </a:p>
      </dgm:t>
    </dgm:pt>
    <dgm:pt modelId="{B4DB1400-998B-E847-9FB9-E17A4347C97D}">
      <dgm:prSet custT="1"/>
      <dgm:spPr/>
      <dgm:t>
        <a:bodyPr/>
        <a:lstStyle/>
        <a:p>
          <a:pPr rtl="0"/>
          <a:r>
            <a:rPr lang="en-US" sz="1400" dirty="0" smtClean="0"/>
            <a:t>Defines the </a:t>
          </a:r>
          <a:r>
            <a:rPr lang="en-US" sz="1400" b="1" dirty="0" smtClean="0">
              <a:solidFill>
                <a:srgbClr val="FF0000"/>
              </a:solidFill>
            </a:rPr>
            <a:t>machine language instructions</a:t>
          </a:r>
          <a:r>
            <a:rPr lang="en-US" sz="1400" dirty="0" smtClean="0"/>
            <a:t> that a computer can follow</a:t>
          </a:r>
          <a:endParaRPr lang="en-US" sz="1400" dirty="0"/>
        </a:p>
      </dgm:t>
    </dgm:pt>
    <dgm:pt modelId="{957059A8-73D9-3E41-902E-5C3A34F03008}" type="parTrans" cxnId="{FB475D81-05D9-4B44-84FE-DB4784DD4468}">
      <dgm:prSet/>
      <dgm:spPr/>
      <dgm:t>
        <a:bodyPr/>
        <a:lstStyle/>
        <a:p>
          <a:endParaRPr lang="en-US" dirty="0"/>
        </a:p>
      </dgm:t>
    </dgm:pt>
    <dgm:pt modelId="{2FCC652F-D41A-7A4B-AFB4-AB959B0F94D1}" type="sibTrans" cxnId="{FB475D81-05D9-4B44-84FE-DB4784DD4468}">
      <dgm:prSet/>
      <dgm:spPr/>
      <dgm:t>
        <a:bodyPr/>
        <a:lstStyle/>
        <a:p>
          <a:endParaRPr lang="en-US"/>
        </a:p>
      </dgm:t>
    </dgm:pt>
    <dgm:pt modelId="{DDB6B856-C794-3F41-AB4F-5494052BDB71}">
      <dgm:prSet custT="1"/>
      <dgm:spPr/>
      <dgm:t>
        <a:bodyPr/>
        <a:lstStyle/>
        <a:p>
          <a:pPr rtl="0"/>
          <a:r>
            <a:rPr lang="en-US" sz="1400" b="1" dirty="0" smtClean="0">
              <a:solidFill>
                <a:srgbClr val="FF0000"/>
              </a:solidFill>
            </a:rPr>
            <a:t>Boundary </a:t>
          </a:r>
          <a:r>
            <a:rPr lang="en-US" sz="1400" dirty="0" smtClean="0"/>
            <a:t>between hardware and software</a:t>
          </a:r>
          <a:endParaRPr lang="en-US" sz="1400" dirty="0"/>
        </a:p>
      </dgm:t>
    </dgm:pt>
    <dgm:pt modelId="{745137B8-A504-9949-92EB-436B4F44B251}" type="parTrans" cxnId="{1A2CFF3B-84F0-434F-BC24-30A95B1EBB4B}">
      <dgm:prSet/>
      <dgm:spPr/>
      <dgm:t>
        <a:bodyPr/>
        <a:lstStyle/>
        <a:p>
          <a:endParaRPr lang="en-US" dirty="0"/>
        </a:p>
      </dgm:t>
    </dgm:pt>
    <dgm:pt modelId="{3ED65C2D-C08C-8D4D-81E8-66E17AA0713C}" type="sibTrans" cxnId="{1A2CFF3B-84F0-434F-BC24-30A95B1EBB4B}">
      <dgm:prSet/>
      <dgm:spPr/>
      <dgm:t>
        <a:bodyPr/>
        <a:lstStyle/>
        <a:p>
          <a:endParaRPr lang="en-US"/>
        </a:p>
      </dgm:t>
    </dgm:pt>
    <dgm:pt modelId="{19CB2456-F605-D544-8595-DEDA979184A4}">
      <dgm:prSet custT="1"/>
      <dgm:spPr/>
      <dgm:t>
        <a:bodyPr/>
        <a:lstStyle/>
        <a:p>
          <a:pPr rtl="0"/>
          <a:r>
            <a:rPr lang="en-US" sz="2000" dirty="0" smtClean="0">
              <a:effectLst>
                <a:outerShdw blurRad="38100" dist="38100" dir="2700000" algn="tl">
                  <a:srgbClr val="000000">
                    <a:alpha val="43137"/>
                  </a:srgbClr>
                </a:outerShdw>
              </a:effectLst>
            </a:rPr>
            <a:t>Application Binary Interface (ABI)</a:t>
          </a:r>
          <a:endParaRPr lang="en-US" sz="2000" dirty="0">
            <a:effectLst>
              <a:outerShdw blurRad="38100" dist="38100" dir="2700000" algn="tl">
                <a:srgbClr val="000000">
                  <a:alpha val="43137"/>
                </a:srgbClr>
              </a:outerShdw>
            </a:effectLst>
          </a:endParaRPr>
        </a:p>
      </dgm:t>
    </dgm:pt>
    <dgm:pt modelId="{4914149E-0BBC-5248-9120-7E432E30D1AF}" type="parTrans" cxnId="{1139F99B-2B29-AC40-8F2B-88015A1D01D0}">
      <dgm:prSet/>
      <dgm:spPr/>
      <dgm:t>
        <a:bodyPr/>
        <a:lstStyle/>
        <a:p>
          <a:endParaRPr lang="en-US"/>
        </a:p>
      </dgm:t>
    </dgm:pt>
    <dgm:pt modelId="{D33271DF-AFBA-7D4C-A5AC-A0C4E0E05AB6}" type="sibTrans" cxnId="{1139F99B-2B29-AC40-8F2B-88015A1D01D0}">
      <dgm:prSet/>
      <dgm:spPr/>
      <dgm:t>
        <a:bodyPr/>
        <a:lstStyle/>
        <a:p>
          <a:endParaRPr lang="en-US"/>
        </a:p>
      </dgm:t>
    </dgm:pt>
    <dgm:pt modelId="{506DE62E-9CD6-6642-AA9C-4CD014BF194D}">
      <dgm:prSet custT="1"/>
      <dgm:spPr/>
      <dgm:t>
        <a:bodyPr/>
        <a:lstStyle/>
        <a:p>
          <a:pPr rtl="0"/>
          <a:r>
            <a:rPr lang="en-US" sz="1400" dirty="0" smtClean="0"/>
            <a:t>Defines </a:t>
          </a:r>
          <a:r>
            <a:rPr lang="en-US" sz="1400" b="1" dirty="0" smtClean="0">
              <a:solidFill>
                <a:srgbClr val="0070C0"/>
              </a:solidFill>
            </a:rPr>
            <a:t>a standard for binary portability </a:t>
          </a:r>
          <a:r>
            <a:rPr lang="en-US" sz="1400" dirty="0" smtClean="0"/>
            <a:t>across programs</a:t>
          </a:r>
          <a:endParaRPr lang="en-US" sz="1400" dirty="0"/>
        </a:p>
      </dgm:t>
    </dgm:pt>
    <dgm:pt modelId="{832FE133-3578-4942-A0A5-7563B576782B}" type="parTrans" cxnId="{29025CE2-C80B-5541-8749-27BBC1FD907A}">
      <dgm:prSet/>
      <dgm:spPr/>
      <dgm:t>
        <a:bodyPr/>
        <a:lstStyle/>
        <a:p>
          <a:endParaRPr lang="en-US" dirty="0"/>
        </a:p>
      </dgm:t>
    </dgm:pt>
    <dgm:pt modelId="{D928E5BA-6AB0-284D-B2C7-EEBC83FA4B2F}" type="sibTrans" cxnId="{29025CE2-C80B-5541-8749-27BBC1FD907A}">
      <dgm:prSet/>
      <dgm:spPr/>
      <dgm:t>
        <a:bodyPr/>
        <a:lstStyle/>
        <a:p>
          <a:endParaRPr lang="en-US"/>
        </a:p>
      </dgm:t>
    </dgm:pt>
    <dgm:pt modelId="{0D5FD4E6-21E2-AA48-885E-7C4484E11672}">
      <dgm:prSet custT="1"/>
      <dgm:spPr/>
      <dgm:t>
        <a:bodyPr/>
        <a:lstStyle/>
        <a:p>
          <a:pPr rtl="0"/>
          <a:r>
            <a:rPr lang="en-US" sz="1400" dirty="0" smtClean="0"/>
            <a:t>Defines the </a:t>
          </a:r>
          <a:r>
            <a:rPr lang="en-US" sz="1400" b="1" dirty="0" smtClean="0">
              <a:solidFill>
                <a:srgbClr val="0070C0"/>
              </a:solidFill>
            </a:rPr>
            <a:t>system call interface to the operating system and the hardware resources</a:t>
          </a:r>
          <a:r>
            <a:rPr lang="en-US" sz="1400" dirty="0" smtClean="0"/>
            <a:t> and services available in a system through the user ISA</a:t>
          </a:r>
          <a:endParaRPr lang="en-US" sz="1400" dirty="0"/>
        </a:p>
      </dgm:t>
    </dgm:pt>
    <dgm:pt modelId="{9F672795-D12A-4A40-8E2C-1998ACCA0397}" type="parTrans" cxnId="{E5E3DD36-C13D-D14D-8FBB-A95C95F8644D}">
      <dgm:prSet/>
      <dgm:spPr/>
      <dgm:t>
        <a:bodyPr/>
        <a:lstStyle/>
        <a:p>
          <a:endParaRPr lang="en-US" dirty="0"/>
        </a:p>
      </dgm:t>
    </dgm:pt>
    <dgm:pt modelId="{075C2D75-E42D-4C4A-B9C4-DA9BDD3CB5C0}" type="sibTrans" cxnId="{E5E3DD36-C13D-D14D-8FBB-A95C95F8644D}">
      <dgm:prSet/>
      <dgm:spPr/>
      <dgm:t>
        <a:bodyPr/>
        <a:lstStyle/>
        <a:p>
          <a:endParaRPr lang="en-US"/>
        </a:p>
      </dgm:t>
    </dgm:pt>
    <dgm:pt modelId="{284C70B2-3774-E146-867F-A0181B004F39}">
      <dgm:prSet custT="1"/>
      <dgm:spPr/>
      <dgm:t>
        <a:bodyPr/>
        <a:lstStyle/>
        <a:p>
          <a:pPr rtl="0"/>
          <a:r>
            <a:rPr lang="en-US" sz="2000" dirty="0" smtClean="0">
              <a:effectLst>
                <a:outerShdw blurRad="38100" dist="38100" dir="2700000" algn="tl">
                  <a:srgbClr val="000000">
                    <a:alpha val="43137"/>
                  </a:srgbClr>
                </a:outerShdw>
              </a:effectLst>
            </a:rPr>
            <a:t>Application Programming Interface (API)</a:t>
          </a:r>
          <a:endParaRPr lang="en-US" sz="2000" dirty="0">
            <a:effectLst>
              <a:outerShdw blurRad="38100" dist="38100" dir="2700000" algn="tl">
                <a:srgbClr val="000000">
                  <a:alpha val="43137"/>
                </a:srgbClr>
              </a:outerShdw>
            </a:effectLst>
          </a:endParaRPr>
        </a:p>
      </dgm:t>
    </dgm:pt>
    <dgm:pt modelId="{FBAA1680-A5D9-3B4F-9762-CC405354FD68}" type="parTrans" cxnId="{A03A94D8-76CF-7C48-B203-03AC810D8E9E}">
      <dgm:prSet/>
      <dgm:spPr/>
      <dgm:t>
        <a:bodyPr/>
        <a:lstStyle/>
        <a:p>
          <a:endParaRPr lang="en-US"/>
        </a:p>
      </dgm:t>
    </dgm:pt>
    <dgm:pt modelId="{0A413757-D05F-A44D-8197-EFEA7D0F6661}" type="sibTrans" cxnId="{A03A94D8-76CF-7C48-B203-03AC810D8E9E}">
      <dgm:prSet/>
      <dgm:spPr/>
      <dgm:t>
        <a:bodyPr/>
        <a:lstStyle/>
        <a:p>
          <a:endParaRPr lang="en-US"/>
        </a:p>
      </dgm:t>
    </dgm:pt>
    <dgm:pt modelId="{6E758BB7-D1F7-B54E-8DC5-90115B787D5A}">
      <dgm:prSet custT="1"/>
      <dgm:spPr/>
      <dgm:t>
        <a:bodyPr/>
        <a:lstStyle/>
        <a:p>
          <a:pPr rtl="0"/>
          <a:r>
            <a:rPr lang="en-US" sz="1400" dirty="0" smtClean="0"/>
            <a:t>Gives a </a:t>
          </a:r>
          <a:r>
            <a:rPr lang="en-US" sz="1400" b="1" dirty="0" smtClean="0">
              <a:solidFill>
                <a:schemeClr val="accent2">
                  <a:lumMod val="75000"/>
                  <a:lumOff val="25000"/>
                </a:schemeClr>
              </a:solidFill>
            </a:rPr>
            <a:t>program access to the hardware resources and services </a:t>
          </a:r>
          <a:r>
            <a:rPr lang="en-US" sz="1400" dirty="0" smtClean="0"/>
            <a:t>available in a system through the user ISA supplemented with </a:t>
          </a:r>
          <a:r>
            <a:rPr lang="en-US" sz="1400" b="1" dirty="0" smtClean="0">
              <a:solidFill>
                <a:schemeClr val="accent2">
                  <a:lumMod val="75000"/>
                  <a:lumOff val="25000"/>
                </a:schemeClr>
              </a:solidFill>
            </a:rPr>
            <a:t>high-level language (HLL) library calls</a:t>
          </a:r>
          <a:endParaRPr lang="en-US" sz="1400" b="1" dirty="0">
            <a:solidFill>
              <a:schemeClr val="accent2">
                <a:lumMod val="75000"/>
                <a:lumOff val="25000"/>
              </a:schemeClr>
            </a:solidFill>
          </a:endParaRPr>
        </a:p>
      </dgm:t>
    </dgm:pt>
    <dgm:pt modelId="{25178829-1AEA-0D4F-983F-5B6B91034EC6}" type="parTrans" cxnId="{1C70EF9D-9899-BE46-977D-2B76B753230D}">
      <dgm:prSet/>
      <dgm:spPr/>
      <dgm:t>
        <a:bodyPr/>
        <a:lstStyle/>
        <a:p>
          <a:endParaRPr lang="en-US" dirty="0"/>
        </a:p>
      </dgm:t>
    </dgm:pt>
    <dgm:pt modelId="{3CDE2DD2-5AA7-8242-A510-78C1AA002CE7}" type="sibTrans" cxnId="{1C70EF9D-9899-BE46-977D-2B76B753230D}">
      <dgm:prSet/>
      <dgm:spPr/>
      <dgm:t>
        <a:bodyPr/>
        <a:lstStyle/>
        <a:p>
          <a:endParaRPr lang="en-US"/>
        </a:p>
      </dgm:t>
    </dgm:pt>
    <dgm:pt modelId="{5D78FA56-ECC5-714B-8226-6AC8F1328207}">
      <dgm:prSet custT="1"/>
      <dgm:spPr/>
      <dgm:t>
        <a:bodyPr/>
        <a:lstStyle/>
        <a:p>
          <a:pPr rtl="0"/>
          <a:r>
            <a:rPr lang="en-US" sz="1400" dirty="0" smtClean="0"/>
            <a:t>Using </a:t>
          </a:r>
          <a:r>
            <a:rPr lang="en-US" sz="1400" b="1" dirty="0" smtClean="0">
              <a:solidFill>
                <a:schemeClr val="accent2">
                  <a:lumMod val="75000"/>
                  <a:lumOff val="25000"/>
                </a:schemeClr>
              </a:solidFill>
            </a:rPr>
            <a:t>an API enables application software to be ported easily </a:t>
          </a:r>
          <a:r>
            <a:rPr lang="en-US" sz="1400" dirty="0" smtClean="0"/>
            <a:t>to other systems that support the same API</a:t>
          </a:r>
          <a:endParaRPr lang="en-US" sz="1400" dirty="0"/>
        </a:p>
      </dgm:t>
    </dgm:pt>
    <dgm:pt modelId="{12F93348-8EE6-6745-9237-AD103F2A73A5}" type="parTrans" cxnId="{A891628F-78C6-714B-BA9F-F433EFBEF761}">
      <dgm:prSet/>
      <dgm:spPr/>
      <dgm:t>
        <a:bodyPr/>
        <a:lstStyle/>
        <a:p>
          <a:endParaRPr lang="en-US" dirty="0"/>
        </a:p>
      </dgm:t>
    </dgm:pt>
    <dgm:pt modelId="{677B03D9-A8C2-B24F-8F13-7CA5C7664FF4}" type="sibTrans" cxnId="{A891628F-78C6-714B-BA9F-F433EFBEF761}">
      <dgm:prSet/>
      <dgm:spPr/>
      <dgm:t>
        <a:bodyPr/>
        <a:lstStyle/>
        <a:p>
          <a:endParaRPr lang="en-US"/>
        </a:p>
      </dgm:t>
    </dgm:pt>
    <dgm:pt modelId="{D2B474F2-1416-1A45-9FE8-CC8AEBD2ED94}" type="pres">
      <dgm:prSet presAssocID="{4698E02D-30CC-9449-A818-0AC6C4532802}" presName="diagram" presStyleCnt="0">
        <dgm:presLayoutVars>
          <dgm:chPref val="1"/>
          <dgm:dir/>
          <dgm:animOne val="branch"/>
          <dgm:animLvl val="lvl"/>
          <dgm:resizeHandles/>
        </dgm:presLayoutVars>
      </dgm:prSet>
      <dgm:spPr/>
      <dgm:t>
        <a:bodyPr/>
        <a:lstStyle/>
        <a:p>
          <a:endParaRPr lang="en-US"/>
        </a:p>
      </dgm:t>
    </dgm:pt>
    <dgm:pt modelId="{BB0AA88F-F44A-7F42-879F-2AE64C4E8BEF}" type="pres">
      <dgm:prSet presAssocID="{124BEBE8-86C4-2649-8CA2-A1D816B4AEC4}" presName="root" presStyleCnt="0"/>
      <dgm:spPr/>
    </dgm:pt>
    <dgm:pt modelId="{1CD57EA1-2F5B-9B44-AEB7-6FD2E768AFFC}" type="pres">
      <dgm:prSet presAssocID="{124BEBE8-86C4-2649-8CA2-A1D816B4AEC4}" presName="rootComposite" presStyleCnt="0"/>
      <dgm:spPr/>
    </dgm:pt>
    <dgm:pt modelId="{C150311E-025D-7344-A9FC-2AA1317E3F60}" type="pres">
      <dgm:prSet presAssocID="{124BEBE8-86C4-2649-8CA2-A1D816B4AEC4}" presName="rootText" presStyleLbl="node1" presStyleIdx="0" presStyleCnt="3"/>
      <dgm:spPr/>
      <dgm:t>
        <a:bodyPr/>
        <a:lstStyle/>
        <a:p>
          <a:endParaRPr lang="en-US"/>
        </a:p>
      </dgm:t>
    </dgm:pt>
    <dgm:pt modelId="{80999366-1526-024F-A0FA-5C77637227CF}" type="pres">
      <dgm:prSet presAssocID="{124BEBE8-86C4-2649-8CA2-A1D816B4AEC4}" presName="rootConnector" presStyleLbl="node1" presStyleIdx="0" presStyleCnt="3"/>
      <dgm:spPr/>
      <dgm:t>
        <a:bodyPr/>
        <a:lstStyle/>
        <a:p>
          <a:endParaRPr lang="en-US"/>
        </a:p>
      </dgm:t>
    </dgm:pt>
    <dgm:pt modelId="{5DACE3B8-97B3-DF45-8B7C-242993D9751E}" type="pres">
      <dgm:prSet presAssocID="{124BEBE8-86C4-2649-8CA2-A1D816B4AEC4}" presName="childShape" presStyleCnt="0"/>
      <dgm:spPr/>
    </dgm:pt>
    <dgm:pt modelId="{5B513F86-D07D-CC45-AADF-4F581EAF2C88}" type="pres">
      <dgm:prSet presAssocID="{957059A8-73D9-3E41-902E-5C3A34F03008}" presName="Name13" presStyleLbl="parChTrans1D2" presStyleIdx="0" presStyleCnt="6"/>
      <dgm:spPr/>
      <dgm:t>
        <a:bodyPr/>
        <a:lstStyle/>
        <a:p>
          <a:endParaRPr lang="en-US"/>
        </a:p>
      </dgm:t>
    </dgm:pt>
    <dgm:pt modelId="{33305FA7-C2B7-ED40-873D-BBCA01E9ADCB}" type="pres">
      <dgm:prSet presAssocID="{B4DB1400-998B-E847-9FB9-E17A4347C97D}" presName="childText" presStyleLbl="bgAcc1" presStyleIdx="0" presStyleCnt="6" custLinFactNeighborY="-2221">
        <dgm:presLayoutVars>
          <dgm:bulletEnabled val="1"/>
        </dgm:presLayoutVars>
      </dgm:prSet>
      <dgm:spPr/>
      <dgm:t>
        <a:bodyPr/>
        <a:lstStyle/>
        <a:p>
          <a:endParaRPr lang="en-US"/>
        </a:p>
      </dgm:t>
    </dgm:pt>
    <dgm:pt modelId="{8B292142-3417-9A49-B33C-60015EE3F03C}" type="pres">
      <dgm:prSet presAssocID="{745137B8-A504-9949-92EB-436B4F44B251}" presName="Name13" presStyleLbl="parChTrans1D2" presStyleIdx="1" presStyleCnt="6"/>
      <dgm:spPr/>
      <dgm:t>
        <a:bodyPr/>
        <a:lstStyle/>
        <a:p>
          <a:endParaRPr lang="en-US"/>
        </a:p>
      </dgm:t>
    </dgm:pt>
    <dgm:pt modelId="{B4E74E98-2C79-2945-9F4F-74D267D60EC3}" type="pres">
      <dgm:prSet presAssocID="{DDB6B856-C794-3F41-AB4F-5494052BDB71}" presName="childText" presStyleLbl="bgAcc1" presStyleIdx="1" presStyleCnt="6">
        <dgm:presLayoutVars>
          <dgm:bulletEnabled val="1"/>
        </dgm:presLayoutVars>
      </dgm:prSet>
      <dgm:spPr/>
      <dgm:t>
        <a:bodyPr/>
        <a:lstStyle/>
        <a:p>
          <a:endParaRPr lang="en-US"/>
        </a:p>
      </dgm:t>
    </dgm:pt>
    <dgm:pt modelId="{E9BB4B5A-32CC-654A-8DFA-B6BCFA0C41D6}" type="pres">
      <dgm:prSet presAssocID="{19CB2456-F605-D544-8595-DEDA979184A4}" presName="root" presStyleCnt="0"/>
      <dgm:spPr/>
    </dgm:pt>
    <dgm:pt modelId="{1FC8A87F-A114-254B-9CA7-4A921B18FB5C}" type="pres">
      <dgm:prSet presAssocID="{19CB2456-F605-D544-8595-DEDA979184A4}" presName="rootComposite" presStyleCnt="0"/>
      <dgm:spPr/>
    </dgm:pt>
    <dgm:pt modelId="{489FB5BC-4218-644F-A04B-E9381F972CA7}" type="pres">
      <dgm:prSet presAssocID="{19CB2456-F605-D544-8595-DEDA979184A4}" presName="rootText" presStyleLbl="node1" presStyleIdx="1" presStyleCnt="3"/>
      <dgm:spPr/>
      <dgm:t>
        <a:bodyPr/>
        <a:lstStyle/>
        <a:p>
          <a:endParaRPr lang="en-US"/>
        </a:p>
      </dgm:t>
    </dgm:pt>
    <dgm:pt modelId="{8B6D4C7E-29AD-9044-91B7-CEE92FB3EE22}" type="pres">
      <dgm:prSet presAssocID="{19CB2456-F605-D544-8595-DEDA979184A4}" presName="rootConnector" presStyleLbl="node1" presStyleIdx="1" presStyleCnt="3"/>
      <dgm:spPr/>
      <dgm:t>
        <a:bodyPr/>
        <a:lstStyle/>
        <a:p>
          <a:endParaRPr lang="en-US"/>
        </a:p>
      </dgm:t>
    </dgm:pt>
    <dgm:pt modelId="{13E21C3D-3A82-C549-B99E-174B26F3BD60}" type="pres">
      <dgm:prSet presAssocID="{19CB2456-F605-D544-8595-DEDA979184A4}" presName="childShape" presStyleCnt="0"/>
      <dgm:spPr/>
    </dgm:pt>
    <dgm:pt modelId="{FD2B6C68-7AE3-AD44-B0A5-B3647459FECC}" type="pres">
      <dgm:prSet presAssocID="{832FE133-3578-4942-A0A5-7563B576782B}" presName="Name13" presStyleLbl="parChTrans1D2" presStyleIdx="2" presStyleCnt="6"/>
      <dgm:spPr/>
      <dgm:t>
        <a:bodyPr/>
        <a:lstStyle/>
        <a:p>
          <a:endParaRPr lang="en-US"/>
        </a:p>
      </dgm:t>
    </dgm:pt>
    <dgm:pt modelId="{5D5EEB6A-69EB-CA4A-B92A-65BBC8B52B6B}" type="pres">
      <dgm:prSet presAssocID="{506DE62E-9CD6-6642-AA9C-4CD014BF194D}" presName="childText" presStyleLbl="bgAcc1" presStyleIdx="2" presStyleCnt="6" custLinFactNeighborY="-2221">
        <dgm:presLayoutVars>
          <dgm:bulletEnabled val="1"/>
        </dgm:presLayoutVars>
      </dgm:prSet>
      <dgm:spPr/>
      <dgm:t>
        <a:bodyPr/>
        <a:lstStyle/>
        <a:p>
          <a:endParaRPr lang="en-US"/>
        </a:p>
      </dgm:t>
    </dgm:pt>
    <dgm:pt modelId="{FB7C3B48-6D64-704B-90A6-5F37E3C3BB64}" type="pres">
      <dgm:prSet presAssocID="{9F672795-D12A-4A40-8E2C-1998ACCA0397}" presName="Name13" presStyleLbl="parChTrans1D2" presStyleIdx="3" presStyleCnt="6"/>
      <dgm:spPr/>
      <dgm:t>
        <a:bodyPr/>
        <a:lstStyle/>
        <a:p>
          <a:endParaRPr lang="en-US"/>
        </a:p>
      </dgm:t>
    </dgm:pt>
    <dgm:pt modelId="{384D2F7F-49BB-5246-AC8B-04EE48185963}" type="pres">
      <dgm:prSet presAssocID="{0D5FD4E6-21E2-AA48-885E-7C4484E11672}" presName="childText" presStyleLbl="bgAcc1" presStyleIdx="3" presStyleCnt="6" custScaleY="138032">
        <dgm:presLayoutVars>
          <dgm:bulletEnabled val="1"/>
        </dgm:presLayoutVars>
      </dgm:prSet>
      <dgm:spPr/>
      <dgm:t>
        <a:bodyPr/>
        <a:lstStyle/>
        <a:p>
          <a:endParaRPr lang="en-US"/>
        </a:p>
      </dgm:t>
    </dgm:pt>
    <dgm:pt modelId="{1D2110AC-4B5C-9743-9F41-0C68D3A5306F}" type="pres">
      <dgm:prSet presAssocID="{284C70B2-3774-E146-867F-A0181B004F39}" presName="root" presStyleCnt="0"/>
      <dgm:spPr/>
    </dgm:pt>
    <dgm:pt modelId="{1121DF80-FA22-D346-B90F-5893D7A8B682}" type="pres">
      <dgm:prSet presAssocID="{284C70B2-3774-E146-867F-A0181B004F39}" presName="rootComposite" presStyleCnt="0"/>
      <dgm:spPr/>
    </dgm:pt>
    <dgm:pt modelId="{E55E10B5-5593-224E-9230-4EEE33A00367}" type="pres">
      <dgm:prSet presAssocID="{284C70B2-3774-E146-867F-A0181B004F39}" presName="rootText" presStyleLbl="node1" presStyleIdx="2" presStyleCnt="3"/>
      <dgm:spPr/>
      <dgm:t>
        <a:bodyPr/>
        <a:lstStyle/>
        <a:p>
          <a:endParaRPr lang="en-US"/>
        </a:p>
      </dgm:t>
    </dgm:pt>
    <dgm:pt modelId="{62C3E8FA-50C3-6045-A6EB-AABE46C10363}" type="pres">
      <dgm:prSet presAssocID="{284C70B2-3774-E146-867F-A0181B004F39}" presName="rootConnector" presStyleLbl="node1" presStyleIdx="2" presStyleCnt="3"/>
      <dgm:spPr/>
      <dgm:t>
        <a:bodyPr/>
        <a:lstStyle/>
        <a:p>
          <a:endParaRPr lang="en-US"/>
        </a:p>
      </dgm:t>
    </dgm:pt>
    <dgm:pt modelId="{B8205B79-1FF6-2441-89F5-C0A07B04CF03}" type="pres">
      <dgm:prSet presAssocID="{284C70B2-3774-E146-867F-A0181B004F39}" presName="childShape" presStyleCnt="0"/>
      <dgm:spPr/>
    </dgm:pt>
    <dgm:pt modelId="{50BEA580-295E-FC4B-A921-B4CB91D3BCA7}" type="pres">
      <dgm:prSet presAssocID="{25178829-1AEA-0D4F-983F-5B6B91034EC6}" presName="Name13" presStyleLbl="parChTrans1D2" presStyleIdx="4" presStyleCnt="6"/>
      <dgm:spPr/>
      <dgm:t>
        <a:bodyPr/>
        <a:lstStyle/>
        <a:p>
          <a:endParaRPr lang="en-US"/>
        </a:p>
      </dgm:t>
    </dgm:pt>
    <dgm:pt modelId="{256EB3DA-A813-204C-9C44-BEE441A8A9C9}" type="pres">
      <dgm:prSet presAssocID="{6E758BB7-D1F7-B54E-8DC5-90115B787D5A}" presName="childText" presStyleLbl="bgAcc1" presStyleIdx="4" presStyleCnt="6" custScaleY="196358" custLinFactNeighborY="-8186">
        <dgm:presLayoutVars>
          <dgm:bulletEnabled val="1"/>
        </dgm:presLayoutVars>
      </dgm:prSet>
      <dgm:spPr/>
      <dgm:t>
        <a:bodyPr/>
        <a:lstStyle/>
        <a:p>
          <a:endParaRPr lang="en-US"/>
        </a:p>
      </dgm:t>
    </dgm:pt>
    <dgm:pt modelId="{CD026FB4-5266-8543-8F4A-2A2135869993}" type="pres">
      <dgm:prSet presAssocID="{12F93348-8EE6-6745-9237-AD103F2A73A5}" presName="Name13" presStyleLbl="parChTrans1D2" presStyleIdx="5" presStyleCnt="6"/>
      <dgm:spPr/>
      <dgm:t>
        <a:bodyPr/>
        <a:lstStyle/>
        <a:p>
          <a:endParaRPr lang="en-US"/>
        </a:p>
      </dgm:t>
    </dgm:pt>
    <dgm:pt modelId="{FAC786AE-8BBB-AF42-BE5E-D9161738A40A}" type="pres">
      <dgm:prSet presAssocID="{5D78FA56-ECC5-714B-8226-6AC8F1328207}" presName="childText" presStyleLbl="bgAcc1" presStyleIdx="5" presStyleCnt="6" custScaleY="120299" custLinFactNeighborY="-20903">
        <dgm:presLayoutVars>
          <dgm:bulletEnabled val="1"/>
        </dgm:presLayoutVars>
      </dgm:prSet>
      <dgm:spPr/>
      <dgm:t>
        <a:bodyPr/>
        <a:lstStyle/>
        <a:p>
          <a:endParaRPr lang="en-US"/>
        </a:p>
      </dgm:t>
    </dgm:pt>
  </dgm:ptLst>
  <dgm:cxnLst>
    <dgm:cxn modelId="{FB31334C-FBAF-9548-B5E0-3AC3730BEA47}" type="presOf" srcId="{745137B8-A504-9949-92EB-436B4F44B251}" destId="{8B292142-3417-9A49-B33C-60015EE3F03C}" srcOrd="0" destOrd="0" presId="urn:microsoft.com/office/officeart/2005/8/layout/hierarchy3"/>
    <dgm:cxn modelId="{E3DE80C2-66B7-FB46-B45F-CF323FAF673E}" type="presOf" srcId="{832FE133-3578-4942-A0A5-7563B576782B}" destId="{FD2B6C68-7AE3-AD44-B0A5-B3647459FECC}" srcOrd="0" destOrd="0" presId="urn:microsoft.com/office/officeart/2005/8/layout/hierarchy3"/>
    <dgm:cxn modelId="{FB475D81-05D9-4B44-84FE-DB4784DD4468}" srcId="{124BEBE8-86C4-2649-8CA2-A1D816B4AEC4}" destId="{B4DB1400-998B-E847-9FB9-E17A4347C97D}" srcOrd="0" destOrd="0" parTransId="{957059A8-73D9-3E41-902E-5C3A34F03008}" sibTransId="{2FCC652F-D41A-7A4B-AFB4-AB959B0F94D1}"/>
    <dgm:cxn modelId="{20842BAE-C9FD-6D47-8358-9D5D58579C25}" type="presOf" srcId="{284C70B2-3774-E146-867F-A0181B004F39}" destId="{E55E10B5-5593-224E-9230-4EEE33A00367}" srcOrd="0" destOrd="0" presId="urn:microsoft.com/office/officeart/2005/8/layout/hierarchy3"/>
    <dgm:cxn modelId="{E5E3DD36-C13D-D14D-8FBB-A95C95F8644D}" srcId="{19CB2456-F605-D544-8595-DEDA979184A4}" destId="{0D5FD4E6-21E2-AA48-885E-7C4484E11672}" srcOrd="1" destOrd="0" parTransId="{9F672795-D12A-4A40-8E2C-1998ACCA0397}" sibTransId="{075C2D75-E42D-4C4A-B9C4-DA9BDD3CB5C0}"/>
    <dgm:cxn modelId="{1139F99B-2B29-AC40-8F2B-88015A1D01D0}" srcId="{4698E02D-30CC-9449-A818-0AC6C4532802}" destId="{19CB2456-F605-D544-8595-DEDA979184A4}" srcOrd="1" destOrd="0" parTransId="{4914149E-0BBC-5248-9120-7E432E30D1AF}" sibTransId="{D33271DF-AFBA-7D4C-A5AC-A0C4E0E05AB6}"/>
    <dgm:cxn modelId="{1A2CFF3B-84F0-434F-BC24-30A95B1EBB4B}" srcId="{124BEBE8-86C4-2649-8CA2-A1D816B4AEC4}" destId="{DDB6B856-C794-3F41-AB4F-5494052BDB71}" srcOrd="1" destOrd="0" parTransId="{745137B8-A504-9949-92EB-436B4F44B251}" sibTransId="{3ED65C2D-C08C-8D4D-81E8-66E17AA0713C}"/>
    <dgm:cxn modelId="{B4BCDDB4-5C2E-7A4C-95E4-A79AF4154EF1}" type="presOf" srcId="{B4DB1400-998B-E847-9FB9-E17A4347C97D}" destId="{33305FA7-C2B7-ED40-873D-BBCA01E9ADCB}" srcOrd="0" destOrd="0" presId="urn:microsoft.com/office/officeart/2005/8/layout/hierarchy3"/>
    <dgm:cxn modelId="{CF96A501-BEF7-174A-ADC1-F6A75D3C14FE}" type="presOf" srcId="{9F672795-D12A-4A40-8E2C-1998ACCA0397}" destId="{FB7C3B48-6D64-704B-90A6-5F37E3C3BB64}" srcOrd="0" destOrd="0" presId="urn:microsoft.com/office/officeart/2005/8/layout/hierarchy3"/>
    <dgm:cxn modelId="{D548A0F5-751B-BB41-A988-321CA971F331}" type="presOf" srcId="{4698E02D-30CC-9449-A818-0AC6C4532802}" destId="{D2B474F2-1416-1A45-9FE8-CC8AEBD2ED94}" srcOrd="0" destOrd="0" presId="urn:microsoft.com/office/officeart/2005/8/layout/hierarchy3"/>
    <dgm:cxn modelId="{5105F6DC-075C-8142-9B82-122E54175DA2}" type="presOf" srcId="{124BEBE8-86C4-2649-8CA2-A1D816B4AEC4}" destId="{C150311E-025D-7344-A9FC-2AA1317E3F60}" srcOrd="0" destOrd="0" presId="urn:microsoft.com/office/officeart/2005/8/layout/hierarchy3"/>
    <dgm:cxn modelId="{243182E8-A180-E742-95C4-512031912FAB}" type="presOf" srcId="{0D5FD4E6-21E2-AA48-885E-7C4484E11672}" destId="{384D2F7F-49BB-5246-AC8B-04EE48185963}" srcOrd="0" destOrd="0" presId="urn:microsoft.com/office/officeart/2005/8/layout/hierarchy3"/>
    <dgm:cxn modelId="{29025CE2-C80B-5541-8749-27BBC1FD907A}" srcId="{19CB2456-F605-D544-8595-DEDA979184A4}" destId="{506DE62E-9CD6-6642-AA9C-4CD014BF194D}" srcOrd="0" destOrd="0" parTransId="{832FE133-3578-4942-A0A5-7563B576782B}" sibTransId="{D928E5BA-6AB0-284D-B2C7-EEBC83FA4B2F}"/>
    <dgm:cxn modelId="{ACDBBC85-7DB5-864F-92F1-C39FB783F773}" type="presOf" srcId="{124BEBE8-86C4-2649-8CA2-A1D816B4AEC4}" destId="{80999366-1526-024F-A0FA-5C77637227CF}" srcOrd="1" destOrd="0" presId="urn:microsoft.com/office/officeart/2005/8/layout/hierarchy3"/>
    <dgm:cxn modelId="{1C70EF9D-9899-BE46-977D-2B76B753230D}" srcId="{284C70B2-3774-E146-867F-A0181B004F39}" destId="{6E758BB7-D1F7-B54E-8DC5-90115B787D5A}" srcOrd="0" destOrd="0" parTransId="{25178829-1AEA-0D4F-983F-5B6B91034EC6}" sibTransId="{3CDE2DD2-5AA7-8242-A510-78C1AA002CE7}"/>
    <dgm:cxn modelId="{18484A09-DB5C-2144-A236-4633899BFB95}" srcId="{4698E02D-30CC-9449-A818-0AC6C4532802}" destId="{124BEBE8-86C4-2649-8CA2-A1D816B4AEC4}" srcOrd="0" destOrd="0" parTransId="{E01D868E-D0F0-CF4C-AF25-84252D8397D3}" sibTransId="{A7486556-AB81-3D4C-B517-110F7D24369A}"/>
    <dgm:cxn modelId="{A04F1B58-AA01-A941-9ED0-369C5D9C85DE}" type="presOf" srcId="{5D78FA56-ECC5-714B-8226-6AC8F1328207}" destId="{FAC786AE-8BBB-AF42-BE5E-D9161738A40A}" srcOrd="0" destOrd="0" presId="urn:microsoft.com/office/officeart/2005/8/layout/hierarchy3"/>
    <dgm:cxn modelId="{4116FE84-9CC2-C740-83CC-E8058729F542}" type="presOf" srcId="{19CB2456-F605-D544-8595-DEDA979184A4}" destId="{8B6D4C7E-29AD-9044-91B7-CEE92FB3EE22}" srcOrd="1" destOrd="0" presId="urn:microsoft.com/office/officeart/2005/8/layout/hierarchy3"/>
    <dgm:cxn modelId="{A891628F-78C6-714B-BA9F-F433EFBEF761}" srcId="{284C70B2-3774-E146-867F-A0181B004F39}" destId="{5D78FA56-ECC5-714B-8226-6AC8F1328207}" srcOrd="1" destOrd="0" parTransId="{12F93348-8EE6-6745-9237-AD103F2A73A5}" sibTransId="{677B03D9-A8C2-B24F-8F13-7CA5C7664FF4}"/>
    <dgm:cxn modelId="{6A95D72F-6C2E-1641-8CD1-85AF41989404}" type="presOf" srcId="{19CB2456-F605-D544-8595-DEDA979184A4}" destId="{489FB5BC-4218-644F-A04B-E9381F972CA7}" srcOrd="0" destOrd="0" presId="urn:microsoft.com/office/officeart/2005/8/layout/hierarchy3"/>
    <dgm:cxn modelId="{738A84DA-2197-DC4E-B1A5-9BE9705113C1}" type="presOf" srcId="{6E758BB7-D1F7-B54E-8DC5-90115B787D5A}" destId="{256EB3DA-A813-204C-9C44-BEE441A8A9C9}" srcOrd="0" destOrd="0" presId="urn:microsoft.com/office/officeart/2005/8/layout/hierarchy3"/>
    <dgm:cxn modelId="{A03A94D8-76CF-7C48-B203-03AC810D8E9E}" srcId="{4698E02D-30CC-9449-A818-0AC6C4532802}" destId="{284C70B2-3774-E146-867F-A0181B004F39}" srcOrd="2" destOrd="0" parTransId="{FBAA1680-A5D9-3B4F-9762-CC405354FD68}" sibTransId="{0A413757-D05F-A44D-8197-EFEA7D0F6661}"/>
    <dgm:cxn modelId="{B2B1D46F-632F-9244-8A44-5517179A5A94}" type="presOf" srcId="{12F93348-8EE6-6745-9237-AD103F2A73A5}" destId="{CD026FB4-5266-8543-8F4A-2A2135869993}" srcOrd="0" destOrd="0" presId="urn:microsoft.com/office/officeart/2005/8/layout/hierarchy3"/>
    <dgm:cxn modelId="{6C7B67D8-1C6D-1440-9E9F-66C41CE6735D}" type="presOf" srcId="{DDB6B856-C794-3F41-AB4F-5494052BDB71}" destId="{B4E74E98-2C79-2945-9F4F-74D267D60EC3}" srcOrd="0" destOrd="0" presId="urn:microsoft.com/office/officeart/2005/8/layout/hierarchy3"/>
    <dgm:cxn modelId="{F051204A-60A6-7049-9DC3-59840B3340F3}" type="presOf" srcId="{957059A8-73D9-3E41-902E-5C3A34F03008}" destId="{5B513F86-D07D-CC45-AADF-4F581EAF2C88}" srcOrd="0" destOrd="0" presId="urn:microsoft.com/office/officeart/2005/8/layout/hierarchy3"/>
    <dgm:cxn modelId="{27F05021-945D-A641-9A23-AF08F81AD35D}" type="presOf" srcId="{284C70B2-3774-E146-867F-A0181B004F39}" destId="{62C3E8FA-50C3-6045-A6EB-AABE46C10363}" srcOrd="1" destOrd="0" presId="urn:microsoft.com/office/officeart/2005/8/layout/hierarchy3"/>
    <dgm:cxn modelId="{F7A3359C-007A-2843-A78E-C3276ED4540D}" type="presOf" srcId="{25178829-1AEA-0D4F-983F-5B6B91034EC6}" destId="{50BEA580-295E-FC4B-A921-B4CB91D3BCA7}" srcOrd="0" destOrd="0" presId="urn:microsoft.com/office/officeart/2005/8/layout/hierarchy3"/>
    <dgm:cxn modelId="{4218D54B-6E38-E449-9899-3413498AE3F1}" type="presOf" srcId="{506DE62E-9CD6-6642-AA9C-4CD014BF194D}" destId="{5D5EEB6A-69EB-CA4A-B92A-65BBC8B52B6B}" srcOrd="0" destOrd="0" presId="urn:microsoft.com/office/officeart/2005/8/layout/hierarchy3"/>
    <dgm:cxn modelId="{31DC0046-AFB8-E844-B589-D8EF12B325BA}" type="presParOf" srcId="{D2B474F2-1416-1A45-9FE8-CC8AEBD2ED94}" destId="{BB0AA88F-F44A-7F42-879F-2AE64C4E8BEF}" srcOrd="0" destOrd="0" presId="urn:microsoft.com/office/officeart/2005/8/layout/hierarchy3"/>
    <dgm:cxn modelId="{06C7FA78-BDA2-DB42-9C23-3E542F028BE6}" type="presParOf" srcId="{BB0AA88F-F44A-7F42-879F-2AE64C4E8BEF}" destId="{1CD57EA1-2F5B-9B44-AEB7-6FD2E768AFFC}" srcOrd="0" destOrd="0" presId="urn:microsoft.com/office/officeart/2005/8/layout/hierarchy3"/>
    <dgm:cxn modelId="{FA6C8CBA-B064-ED42-A0B1-E639E990E8D7}" type="presParOf" srcId="{1CD57EA1-2F5B-9B44-AEB7-6FD2E768AFFC}" destId="{C150311E-025D-7344-A9FC-2AA1317E3F60}" srcOrd="0" destOrd="0" presId="urn:microsoft.com/office/officeart/2005/8/layout/hierarchy3"/>
    <dgm:cxn modelId="{6DA8506F-D668-4647-AF29-78508E9ABD61}" type="presParOf" srcId="{1CD57EA1-2F5B-9B44-AEB7-6FD2E768AFFC}" destId="{80999366-1526-024F-A0FA-5C77637227CF}" srcOrd="1" destOrd="0" presId="urn:microsoft.com/office/officeart/2005/8/layout/hierarchy3"/>
    <dgm:cxn modelId="{53784171-6B36-5A47-A687-FFF5C344623D}" type="presParOf" srcId="{BB0AA88F-F44A-7F42-879F-2AE64C4E8BEF}" destId="{5DACE3B8-97B3-DF45-8B7C-242993D9751E}" srcOrd="1" destOrd="0" presId="urn:microsoft.com/office/officeart/2005/8/layout/hierarchy3"/>
    <dgm:cxn modelId="{AD1CD79F-8476-804B-9B99-A710E75D7E42}" type="presParOf" srcId="{5DACE3B8-97B3-DF45-8B7C-242993D9751E}" destId="{5B513F86-D07D-CC45-AADF-4F581EAF2C88}" srcOrd="0" destOrd="0" presId="urn:microsoft.com/office/officeart/2005/8/layout/hierarchy3"/>
    <dgm:cxn modelId="{19FB15CA-9E7A-D143-9E4C-4F3A5300B263}" type="presParOf" srcId="{5DACE3B8-97B3-DF45-8B7C-242993D9751E}" destId="{33305FA7-C2B7-ED40-873D-BBCA01E9ADCB}" srcOrd="1" destOrd="0" presId="urn:microsoft.com/office/officeart/2005/8/layout/hierarchy3"/>
    <dgm:cxn modelId="{AB3FC0B3-C477-084C-B96B-3AAC3DD27CAA}" type="presParOf" srcId="{5DACE3B8-97B3-DF45-8B7C-242993D9751E}" destId="{8B292142-3417-9A49-B33C-60015EE3F03C}" srcOrd="2" destOrd="0" presId="urn:microsoft.com/office/officeart/2005/8/layout/hierarchy3"/>
    <dgm:cxn modelId="{F318BD25-3448-F441-AD79-9366D49F8FF5}" type="presParOf" srcId="{5DACE3B8-97B3-DF45-8B7C-242993D9751E}" destId="{B4E74E98-2C79-2945-9F4F-74D267D60EC3}" srcOrd="3" destOrd="0" presId="urn:microsoft.com/office/officeart/2005/8/layout/hierarchy3"/>
    <dgm:cxn modelId="{701FFE1F-B88F-7444-B47F-2CE7704CA032}" type="presParOf" srcId="{D2B474F2-1416-1A45-9FE8-CC8AEBD2ED94}" destId="{E9BB4B5A-32CC-654A-8DFA-B6BCFA0C41D6}" srcOrd="1" destOrd="0" presId="urn:microsoft.com/office/officeart/2005/8/layout/hierarchy3"/>
    <dgm:cxn modelId="{13E47145-D51E-1A41-8961-36C2110E79EE}" type="presParOf" srcId="{E9BB4B5A-32CC-654A-8DFA-B6BCFA0C41D6}" destId="{1FC8A87F-A114-254B-9CA7-4A921B18FB5C}" srcOrd="0" destOrd="0" presId="urn:microsoft.com/office/officeart/2005/8/layout/hierarchy3"/>
    <dgm:cxn modelId="{4917B63A-DCDB-C740-A695-4D3AE73CB544}" type="presParOf" srcId="{1FC8A87F-A114-254B-9CA7-4A921B18FB5C}" destId="{489FB5BC-4218-644F-A04B-E9381F972CA7}" srcOrd="0" destOrd="0" presId="urn:microsoft.com/office/officeart/2005/8/layout/hierarchy3"/>
    <dgm:cxn modelId="{09FE778C-E1B9-F542-83DE-B236257AB8C6}" type="presParOf" srcId="{1FC8A87F-A114-254B-9CA7-4A921B18FB5C}" destId="{8B6D4C7E-29AD-9044-91B7-CEE92FB3EE22}" srcOrd="1" destOrd="0" presId="urn:microsoft.com/office/officeart/2005/8/layout/hierarchy3"/>
    <dgm:cxn modelId="{9947F0A8-35B2-DA40-B7E1-164C2F38314C}" type="presParOf" srcId="{E9BB4B5A-32CC-654A-8DFA-B6BCFA0C41D6}" destId="{13E21C3D-3A82-C549-B99E-174B26F3BD60}" srcOrd="1" destOrd="0" presId="urn:microsoft.com/office/officeart/2005/8/layout/hierarchy3"/>
    <dgm:cxn modelId="{79908CC8-2FA4-D14A-9652-F3B2D33E64D3}" type="presParOf" srcId="{13E21C3D-3A82-C549-B99E-174B26F3BD60}" destId="{FD2B6C68-7AE3-AD44-B0A5-B3647459FECC}" srcOrd="0" destOrd="0" presId="urn:microsoft.com/office/officeart/2005/8/layout/hierarchy3"/>
    <dgm:cxn modelId="{E1F152E9-560B-7941-90FA-5C580752B8B3}" type="presParOf" srcId="{13E21C3D-3A82-C549-B99E-174B26F3BD60}" destId="{5D5EEB6A-69EB-CA4A-B92A-65BBC8B52B6B}" srcOrd="1" destOrd="0" presId="urn:microsoft.com/office/officeart/2005/8/layout/hierarchy3"/>
    <dgm:cxn modelId="{1D42BCA9-FDE9-034C-8D8C-EE2B583A8EC6}" type="presParOf" srcId="{13E21C3D-3A82-C549-B99E-174B26F3BD60}" destId="{FB7C3B48-6D64-704B-90A6-5F37E3C3BB64}" srcOrd="2" destOrd="0" presId="urn:microsoft.com/office/officeart/2005/8/layout/hierarchy3"/>
    <dgm:cxn modelId="{8DDC9AEA-962E-A94A-839F-ACCD336574A4}" type="presParOf" srcId="{13E21C3D-3A82-C549-B99E-174B26F3BD60}" destId="{384D2F7F-49BB-5246-AC8B-04EE48185963}" srcOrd="3" destOrd="0" presId="urn:microsoft.com/office/officeart/2005/8/layout/hierarchy3"/>
    <dgm:cxn modelId="{16F0B010-D81B-BA49-B49B-80F801209F3F}" type="presParOf" srcId="{D2B474F2-1416-1A45-9FE8-CC8AEBD2ED94}" destId="{1D2110AC-4B5C-9743-9F41-0C68D3A5306F}" srcOrd="2" destOrd="0" presId="urn:microsoft.com/office/officeart/2005/8/layout/hierarchy3"/>
    <dgm:cxn modelId="{D8220824-3F73-AD46-861D-A86497672932}" type="presParOf" srcId="{1D2110AC-4B5C-9743-9F41-0C68D3A5306F}" destId="{1121DF80-FA22-D346-B90F-5893D7A8B682}" srcOrd="0" destOrd="0" presId="urn:microsoft.com/office/officeart/2005/8/layout/hierarchy3"/>
    <dgm:cxn modelId="{CAB54277-0D6A-7E44-8D90-C0313EFB62AE}" type="presParOf" srcId="{1121DF80-FA22-D346-B90F-5893D7A8B682}" destId="{E55E10B5-5593-224E-9230-4EEE33A00367}" srcOrd="0" destOrd="0" presId="urn:microsoft.com/office/officeart/2005/8/layout/hierarchy3"/>
    <dgm:cxn modelId="{37913E2C-D3A0-A24E-8821-707B4658194D}" type="presParOf" srcId="{1121DF80-FA22-D346-B90F-5893D7A8B682}" destId="{62C3E8FA-50C3-6045-A6EB-AABE46C10363}" srcOrd="1" destOrd="0" presId="urn:microsoft.com/office/officeart/2005/8/layout/hierarchy3"/>
    <dgm:cxn modelId="{2D073E50-AE61-9F4C-94F2-0B9D48E63D76}" type="presParOf" srcId="{1D2110AC-4B5C-9743-9F41-0C68D3A5306F}" destId="{B8205B79-1FF6-2441-89F5-C0A07B04CF03}" srcOrd="1" destOrd="0" presId="urn:microsoft.com/office/officeart/2005/8/layout/hierarchy3"/>
    <dgm:cxn modelId="{D424DA2C-8673-3242-BAEB-05DBAD3D1CAB}" type="presParOf" srcId="{B8205B79-1FF6-2441-89F5-C0A07B04CF03}" destId="{50BEA580-295E-FC4B-A921-B4CB91D3BCA7}" srcOrd="0" destOrd="0" presId="urn:microsoft.com/office/officeart/2005/8/layout/hierarchy3"/>
    <dgm:cxn modelId="{36565070-D8B4-2349-B48F-C7F4D5550D4B}" type="presParOf" srcId="{B8205B79-1FF6-2441-89F5-C0A07B04CF03}" destId="{256EB3DA-A813-204C-9C44-BEE441A8A9C9}" srcOrd="1" destOrd="0" presId="urn:microsoft.com/office/officeart/2005/8/layout/hierarchy3"/>
    <dgm:cxn modelId="{3E628E2F-BAE5-2246-B4B7-88A385522A86}" type="presParOf" srcId="{B8205B79-1FF6-2441-89F5-C0A07B04CF03}" destId="{CD026FB4-5266-8543-8F4A-2A2135869993}" srcOrd="2" destOrd="0" presId="urn:microsoft.com/office/officeart/2005/8/layout/hierarchy3"/>
    <dgm:cxn modelId="{1BA4A053-4B77-2747-8919-7523150371E0}" type="presParOf" srcId="{B8205B79-1FF6-2441-89F5-C0A07B04CF03}" destId="{FAC786AE-8BBB-AF42-BE5E-D9161738A40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87FD4-1BAE-9E4A-B2C8-60D4806B25A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E8BD3D5-FB4C-F148-A5B6-CB6995CCE37C}">
      <dgm:prSet custT="1"/>
      <dgm:spPr/>
      <dgm:t>
        <a:bodyPr/>
        <a:lstStyle/>
        <a:p>
          <a:pPr rtl="0"/>
          <a:r>
            <a:rPr lang="en-US" sz="1600" dirty="0" smtClean="0"/>
            <a:t>Determines which programs are submitted for processing</a:t>
          </a:r>
          <a:endParaRPr lang="en-US" sz="1600" dirty="0"/>
        </a:p>
      </dgm:t>
    </dgm:pt>
    <dgm:pt modelId="{C6EA32B0-AB4E-A14C-BF22-A93B681ED1ED}" type="parTrans" cxnId="{15E02F58-DDDA-C94B-9C3F-7945DC4D18F5}">
      <dgm:prSet/>
      <dgm:spPr/>
      <dgm:t>
        <a:bodyPr/>
        <a:lstStyle/>
        <a:p>
          <a:endParaRPr lang="en-US"/>
        </a:p>
      </dgm:t>
    </dgm:pt>
    <dgm:pt modelId="{76A507E1-BF32-9C4F-8C5A-DDCB4CAC7279}" type="sibTrans" cxnId="{15E02F58-DDDA-C94B-9C3F-7945DC4D18F5}">
      <dgm:prSet/>
      <dgm:spPr>
        <a:solidFill>
          <a:schemeClr val="accent4"/>
        </a:solidFill>
        <a:ln>
          <a:solidFill>
            <a:schemeClr val="accent3"/>
          </a:solidFill>
        </a:ln>
      </dgm:spPr>
      <dgm:t>
        <a:bodyPr/>
        <a:lstStyle/>
        <a:p>
          <a:endParaRPr lang="en-US"/>
        </a:p>
      </dgm:t>
    </dgm:pt>
    <dgm:pt modelId="{5C71274A-FAAD-CE4F-B9CE-71C03A360B59}">
      <dgm:prSet custT="1"/>
      <dgm:spPr/>
      <dgm:t>
        <a:bodyPr/>
        <a:lstStyle/>
        <a:p>
          <a:pPr rtl="0"/>
          <a:r>
            <a:rPr lang="en-US" sz="1600" dirty="0" smtClean="0"/>
            <a:t>Once submitted, a job becomes a process for the short term scheduler</a:t>
          </a:r>
          <a:endParaRPr lang="en-US" sz="1600" dirty="0"/>
        </a:p>
      </dgm:t>
    </dgm:pt>
    <dgm:pt modelId="{5412883B-7FAA-5A4B-9F7D-323E71C5F569}" type="parTrans" cxnId="{394D20D0-0EF6-7443-9F59-3A5C57B1CBF3}">
      <dgm:prSet/>
      <dgm:spPr/>
      <dgm:t>
        <a:bodyPr/>
        <a:lstStyle/>
        <a:p>
          <a:endParaRPr lang="en-US"/>
        </a:p>
      </dgm:t>
    </dgm:pt>
    <dgm:pt modelId="{29068278-2A24-F642-9D08-49E218916C8F}" type="sibTrans" cxnId="{394D20D0-0EF6-7443-9F59-3A5C57B1CBF3}">
      <dgm:prSet/>
      <dgm:spPr>
        <a:solidFill>
          <a:schemeClr val="accent4"/>
        </a:solidFill>
        <a:ln>
          <a:solidFill>
            <a:schemeClr val="accent3"/>
          </a:solidFill>
        </a:ln>
      </dgm:spPr>
      <dgm:t>
        <a:bodyPr/>
        <a:lstStyle/>
        <a:p>
          <a:endParaRPr lang="en-US"/>
        </a:p>
      </dgm:t>
    </dgm:pt>
    <dgm:pt modelId="{31EBD2D9-7453-6F4D-987D-F2BDFBB728EE}">
      <dgm:prSet custT="1"/>
      <dgm:spPr/>
      <dgm:t>
        <a:bodyPr/>
        <a:lstStyle/>
        <a:p>
          <a:pPr rtl="0"/>
          <a:r>
            <a:rPr lang="en-US" sz="1600" dirty="0" smtClean="0"/>
            <a:t>In some systems a newly created process begins in a swapped-out condition, in which case it is added to a queue for the medium-term scheduler</a:t>
          </a:r>
          <a:endParaRPr lang="en-US" sz="1600" dirty="0"/>
        </a:p>
      </dgm:t>
    </dgm:pt>
    <dgm:pt modelId="{53BC0A39-18E0-FB43-9C5E-4E362DBF780E}" type="parTrans" cxnId="{E19429B1-3A8C-7948-AF90-455B801DBE95}">
      <dgm:prSet/>
      <dgm:spPr/>
      <dgm:t>
        <a:bodyPr/>
        <a:lstStyle/>
        <a:p>
          <a:endParaRPr lang="en-US"/>
        </a:p>
      </dgm:t>
    </dgm:pt>
    <dgm:pt modelId="{E2EEEA5A-9745-1C4E-B09A-FB05319DD4C2}" type="sibTrans" cxnId="{E19429B1-3A8C-7948-AF90-455B801DBE95}">
      <dgm:prSet/>
      <dgm:spPr>
        <a:solidFill>
          <a:schemeClr val="accent4"/>
        </a:solidFill>
        <a:ln>
          <a:solidFill>
            <a:schemeClr val="accent3"/>
          </a:solidFill>
        </a:ln>
      </dgm:spPr>
      <dgm:t>
        <a:bodyPr/>
        <a:lstStyle/>
        <a:p>
          <a:endParaRPr lang="en-US"/>
        </a:p>
      </dgm:t>
    </dgm:pt>
    <dgm:pt modelId="{384E9DF4-C810-FC41-BD40-D99A6F1D7F02}">
      <dgm:prSet custT="1"/>
      <dgm:spPr/>
      <dgm:t>
        <a:bodyPr/>
        <a:lstStyle/>
        <a:p>
          <a:pPr rtl="0"/>
          <a:r>
            <a:rPr lang="en-US" sz="2000" b="1" dirty="0" smtClean="0"/>
            <a:t>Batch system</a:t>
          </a:r>
          <a:endParaRPr lang="en-US" sz="2000" b="1" dirty="0"/>
        </a:p>
      </dgm:t>
    </dgm:pt>
    <dgm:pt modelId="{E61A72F1-3EDA-4943-93F4-FC103E0A5BD6}" type="parTrans" cxnId="{0D16DE0D-DB68-1142-9F0B-BD4C497371AA}">
      <dgm:prSet/>
      <dgm:spPr/>
      <dgm:t>
        <a:bodyPr/>
        <a:lstStyle/>
        <a:p>
          <a:endParaRPr lang="en-US"/>
        </a:p>
      </dgm:t>
    </dgm:pt>
    <dgm:pt modelId="{15C653CD-26ED-754C-9AC0-B79DBBB27EBD}" type="sibTrans" cxnId="{0D16DE0D-DB68-1142-9F0B-BD4C497371AA}">
      <dgm:prSet/>
      <dgm:spPr>
        <a:solidFill>
          <a:schemeClr val="accent4"/>
        </a:solidFill>
        <a:ln>
          <a:solidFill>
            <a:schemeClr val="accent3"/>
          </a:solidFill>
        </a:ln>
      </dgm:spPr>
      <dgm:t>
        <a:bodyPr/>
        <a:lstStyle/>
        <a:p>
          <a:endParaRPr lang="en-US"/>
        </a:p>
      </dgm:t>
    </dgm:pt>
    <dgm:pt modelId="{8B8E441D-66C9-CA41-9BEC-F7CD1CC46E26}">
      <dgm:prSet custT="1"/>
      <dgm:spPr/>
      <dgm:t>
        <a:bodyPr/>
        <a:lstStyle/>
        <a:p>
          <a:pPr rtl="0"/>
          <a:r>
            <a:rPr lang="en-US" sz="1600" dirty="0" smtClean="0"/>
            <a:t>Newly submitted jobs are routed to disk and held in a batch queue</a:t>
          </a:r>
          <a:endParaRPr lang="en-US" sz="1600" dirty="0"/>
        </a:p>
      </dgm:t>
    </dgm:pt>
    <dgm:pt modelId="{60FBB1A5-23F3-DF4E-8214-B18CE33F08D1}" type="parTrans" cxnId="{9DF20388-AA1B-CD48-83BD-F9080E09C327}">
      <dgm:prSet/>
      <dgm:spPr/>
      <dgm:t>
        <a:bodyPr/>
        <a:lstStyle/>
        <a:p>
          <a:endParaRPr lang="en-US"/>
        </a:p>
      </dgm:t>
    </dgm:pt>
    <dgm:pt modelId="{F6153ACB-2B3C-2842-AE6B-3D03AE648DA4}" type="sibTrans" cxnId="{9DF20388-AA1B-CD48-83BD-F9080E09C327}">
      <dgm:prSet/>
      <dgm:spPr/>
      <dgm:t>
        <a:bodyPr/>
        <a:lstStyle/>
        <a:p>
          <a:endParaRPr lang="en-US"/>
        </a:p>
      </dgm:t>
    </dgm:pt>
    <dgm:pt modelId="{FDCE45E9-FDA3-DF43-9116-39A084C2B776}">
      <dgm:prSet custT="1"/>
      <dgm:spPr/>
      <dgm:t>
        <a:bodyPr/>
        <a:lstStyle/>
        <a:p>
          <a:pPr rtl="0"/>
          <a:r>
            <a:rPr lang="en-US" sz="1600" dirty="0" smtClean="0"/>
            <a:t>The long-term scheduler creates processes from the queue when it can</a:t>
          </a:r>
          <a:endParaRPr lang="en-US" sz="1600" dirty="0"/>
        </a:p>
      </dgm:t>
    </dgm:pt>
    <dgm:pt modelId="{49F3397D-FDA9-B64A-9E07-38247A67E9A9}" type="parTrans" cxnId="{421E02B9-8A63-6449-9B2D-D0D0B2265159}">
      <dgm:prSet/>
      <dgm:spPr/>
      <dgm:t>
        <a:bodyPr/>
        <a:lstStyle/>
        <a:p>
          <a:endParaRPr lang="en-US"/>
        </a:p>
      </dgm:t>
    </dgm:pt>
    <dgm:pt modelId="{1872CBA5-03E8-3E4E-BEA0-443A15076C7C}" type="sibTrans" cxnId="{421E02B9-8A63-6449-9B2D-D0D0B2265159}">
      <dgm:prSet/>
      <dgm:spPr/>
      <dgm:t>
        <a:bodyPr/>
        <a:lstStyle/>
        <a:p>
          <a:endParaRPr lang="en-US"/>
        </a:p>
      </dgm:t>
    </dgm:pt>
    <dgm:pt modelId="{F7443625-C1F8-DD41-8590-E8082C619BA7}">
      <dgm:prSet custT="1"/>
      <dgm:spPr/>
      <dgm:t>
        <a:bodyPr/>
        <a:lstStyle/>
        <a:p>
          <a:pPr rtl="0"/>
          <a:r>
            <a:rPr lang="en-US" sz="2000" b="1" dirty="0" smtClean="0"/>
            <a:t>Time-sharing system</a:t>
          </a:r>
          <a:endParaRPr lang="en-US" sz="2000" b="1" dirty="0"/>
        </a:p>
      </dgm:t>
    </dgm:pt>
    <dgm:pt modelId="{27C571B7-0256-C049-9B40-A2B0F2C2C329}" type="parTrans" cxnId="{B75D98B0-DDB3-F24A-95F6-168926601B17}">
      <dgm:prSet/>
      <dgm:spPr/>
      <dgm:t>
        <a:bodyPr/>
        <a:lstStyle/>
        <a:p>
          <a:endParaRPr lang="en-US"/>
        </a:p>
      </dgm:t>
    </dgm:pt>
    <dgm:pt modelId="{499905AE-8D6C-4648-BF64-810A3CF30891}" type="sibTrans" cxnId="{B75D98B0-DDB3-F24A-95F6-168926601B17}">
      <dgm:prSet/>
      <dgm:spPr/>
      <dgm:t>
        <a:bodyPr/>
        <a:lstStyle/>
        <a:p>
          <a:endParaRPr lang="en-US"/>
        </a:p>
      </dgm:t>
    </dgm:pt>
    <dgm:pt modelId="{7E3C6BE5-8D41-E24E-B544-0DC512503079}">
      <dgm:prSet custT="1"/>
      <dgm:spPr/>
      <dgm:t>
        <a:bodyPr/>
        <a:lstStyle/>
        <a:p>
          <a:pPr rtl="0"/>
          <a:r>
            <a:rPr lang="en-US" sz="1600" dirty="0" smtClean="0"/>
            <a:t>A process request is generated when a user attempts to connect to the system</a:t>
          </a:r>
          <a:endParaRPr lang="en-US" sz="1600" dirty="0"/>
        </a:p>
      </dgm:t>
    </dgm:pt>
    <dgm:pt modelId="{5CCBD980-7B27-4C42-BB77-93E3D0DC4E9B}" type="parTrans" cxnId="{3161AB54-BADE-284E-8E2C-57674C49E67E}">
      <dgm:prSet/>
      <dgm:spPr/>
      <dgm:t>
        <a:bodyPr/>
        <a:lstStyle/>
        <a:p>
          <a:endParaRPr lang="en-US"/>
        </a:p>
      </dgm:t>
    </dgm:pt>
    <dgm:pt modelId="{D6AB7D43-9991-3142-97F5-9E8228695709}" type="sibTrans" cxnId="{3161AB54-BADE-284E-8E2C-57674C49E67E}">
      <dgm:prSet/>
      <dgm:spPr/>
      <dgm:t>
        <a:bodyPr/>
        <a:lstStyle/>
        <a:p>
          <a:endParaRPr lang="en-US"/>
        </a:p>
      </dgm:t>
    </dgm:pt>
    <dgm:pt modelId="{02F76604-8138-1948-A0FB-8D361B023C46}">
      <dgm:prSet custT="1"/>
      <dgm:spPr/>
      <dgm:t>
        <a:bodyPr/>
        <a:lstStyle/>
        <a:p>
          <a:pPr rtl="0"/>
          <a:r>
            <a:rPr lang="en-US" sz="1600" dirty="0" smtClean="0"/>
            <a:t>OS will accept all authorized comers until the system is saturated</a:t>
          </a:r>
          <a:endParaRPr lang="en-US" sz="1600" dirty="0"/>
        </a:p>
      </dgm:t>
    </dgm:pt>
    <dgm:pt modelId="{72339C9F-C354-AE4B-B103-6E21ACD178C1}" type="parTrans" cxnId="{0F762536-DA1A-3740-A9E8-3279FFFD93A9}">
      <dgm:prSet/>
      <dgm:spPr/>
      <dgm:t>
        <a:bodyPr/>
        <a:lstStyle/>
        <a:p>
          <a:endParaRPr lang="en-US"/>
        </a:p>
      </dgm:t>
    </dgm:pt>
    <dgm:pt modelId="{8A21449F-3C8C-C140-8653-046C81370456}" type="sibTrans" cxnId="{0F762536-DA1A-3740-A9E8-3279FFFD93A9}">
      <dgm:prSet/>
      <dgm:spPr/>
      <dgm:t>
        <a:bodyPr/>
        <a:lstStyle/>
        <a:p>
          <a:endParaRPr lang="en-US"/>
        </a:p>
      </dgm:t>
    </dgm:pt>
    <dgm:pt modelId="{B5299168-91B7-674D-97E3-D88323D31E67}">
      <dgm:prSet custT="1"/>
      <dgm:spPr/>
      <dgm:t>
        <a:bodyPr/>
        <a:lstStyle/>
        <a:p>
          <a:pPr rtl="0"/>
          <a:r>
            <a:rPr lang="en-US" sz="1600" dirty="0" smtClean="0"/>
            <a:t>At that point a connection request is met with a message indicating that the system is full and to try again later</a:t>
          </a:r>
          <a:endParaRPr lang="en-US" sz="1600" dirty="0"/>
        </a:p>
      </dgm:t>
    </dgm:pt>
    <dgm:pt modelId="{AD944B3E-C4E5-9049-8501-D19095ED71C1}" type="parTrans" cxnId="{AE720CD4-E1D0-B54A-A01A-AC46287AEA66}">
      <dgm:prSet/>
      <dgm:spPr/>
      <dgm:t>
        <a:bodyPr/>
        <a:lstStyle/>
        <a:p>
          <a:endParaRPr lang="en-US"/>
        </a:p>
      </dgm:t>
    </dgm:pt>
    <dgm:pt modelId="{19AB7E7D-66DF-3A4D-BF93-88D09456580B}" type="sibTrans" cxnId="{AE720CD4-E1D0-B54A-A01A-AC46287AEA66}">
      <dgm:prSet/>
      <dgm:spPr/>
      <dgm:t>
        <a:bodyPr/>
        <a:lstStyle/>
        <a:p>
          <a:endParaRPr lang="en-US"/>
        </a:p>
      </dgm:t>
    </dgm:pt>
    <dgm:pt modelId="{F589C160-A361-EA4E-A783-99961EEDF9E0}" type="pres">
      <dgm:prSet presAssocID="{BF287FD4-1BAE-9E4A-B2C8-60D4806B25AD}" presName="diagram" presStyleCnt="0">
        <dgm:presLayoutVars>
          <dgm:dir/>
          <dgm:resizeHandles val="exact"/>
        </dgm:presLayoutVars>
      </dgm:prSet>
      <dgm:spPr/>
      <dgm:t>
        <a:bodyPr/>
        <a:lstStyle/>
        <a:p>
          <a:endParaRPr lang="en-US"/>
        </a:p>
      </dgm:t>
    </dgm:pt>
    <dgm:pt modelId="{9B4101A5-766E-2043-8B91-E3504899DFCD}" type="pres">
      <dgm:prSet presAssocID="{3E8BD3D5-FB4C-F148-A5B6-CB6995CCE37C}" presName="node" presStyleLbl="node1" presStyleIdx="0" presStyleCnt="5">
        <dgm:presLayoutVars>
          <dgm:bulletEnabled val="1"/>
        </dgm:presLayoutVars>
      </dgm:prSet>
      <dgm:spPr/>
      <dgm:t>
        <a:bodyPr/>
        <a:lstStyle/>
        <a:p>
          <a:endParaRPr lang="en-US"/>
        </a:p>
      </dgm:t>
    </dgm:pt>
    <dgm:pt modelId="{3DAFAE46-D62E-F547-B908-2C8910826AC8}" type="pres">
      <dgm:prSet presAssocID="{76A507E1-BF32-9C4F-8C5A-DDCB4CAC7279}" presName="sibTrans" presStyleLbl="sibTrans2D1" presStyleIdx="0" presStyleCnt="4"/>
      <dgm:spPr/>
      <dgm:t>
        <a:bodyPr/>
        <a:lstStyle/>
        <a:p>
          <a:endParaRPr lang="en-US"/>
        </a:p>
      </dgm:t>
    </dgm:pt>
    <dgm:pt modelId="{C943DAB8-79DA-614E-9AE2-078CDBF9AECA}" type="pres">
      <dgm:prSet presAssocID="{76A507E1-BF32-9C4F-8C5A-DDCB4CAC7279}" presName="connectorText" presStyleLbl="sibTrans2D1" presStyleIdx="0" presStyleCnt="4"/>
      <dgm:spPr/>
      <dgm:t>
        <a:bodyPr/>
        <a:lstStyle/>
        <a:p>
          <a:endParaRPr lang="en-US"/>
        </a:p>
      </dgm:t>
    </dgm:pt>
    <dgm:pt modelId="{C48960A2-F897-234D-BD9C-A1AD5E608FE6}" type="pres">
      <dgm:prSet presAssocID="{5C71274A-FAAD-CE4F-B9CE-71C03A360B59}" presName="node" presStyleLbl="node1" presStyleIdx="1" presStyleCnt="5">
        <dgm:presLayoutVars>
          <dgm:bulletEnabled val="1"/>
        </dgm:presLayoutVars>
      </dgm:prSet>
      <dgm:spPr/>
      <dgm:t>
        <a:bodyPr/>
        <a:lstStyle/>
        <a:p>
          <a:endParaRPr lang="en-US"/>
        </a:p>
      </dgm:t>
    </dgm:pt>
    <dgm:pt modelId="{93BED25B-E4BA-C34E-8466-5DF5C8329C0E}" type="pres">
      <dgm:prSet presAssocID="{29068278-2A24-F642-9D08-49E218916C8F}" presName="sibTrans" presStyleLbl="sibTrans2D1" presStyleIdx="1" presStyleCnt="4"/>
      <dgm:spPr/>
      <dgm:t>
        <a:bodyPr/>
        <a:lstStyle/>
        <a:p>
          <a:endParaRPr lang="en-US"/>
        </a:p>
      </dgm:t>
    </dgm:pt>
    <dgm:pt modelId="{7D61FD54-B252-4142-B47B-CFE1493C3858}" type="pres">
      <dgm:prSet presAssocID="{29068278-2A24-F642-9D08-49E218916C8F}" presName="connectorText" presStyleLbl="sibTrans2D1" presStyleIdx="1" presStyleCnt="4"/>
      <dgm:spPr/>
      <dgm:t>
        <a:bodyPr/>
        <a:lstStyle/>
        <a:p>
          <a:endParaRPr lang="en-US"/>
        </a:p>
      </dgm:t>
    </dgm:pt>
    <dgm:pt modelId="{A0DE8F98-B363-8240-B4A5-366984F5E754}" type="pres">
      <dgm:prSet presAssocID="{31EBD2D9-7453-6F4D-987D-F2BDFBB728EE}" presName="node" presStyleLbl="node1" presStyleIdx="2" presStyleCnt="5" custScaleY="168178">
        <dgm:presLayoutVars>
          <dgm:bulletEnabled val="1"/>
        </dgm:presLayoutVars>
      </dgm:prSet>
      <dgm:spPr/>
      <dgm:t>
        <a:bodyPr/>
        <a:lstStyle/>
        <a:p>
          <a:endParaRPr lang="en-US"/>
        </a:p>
      </dgm:t>
    </dgm:pt>
    <dgm:pt modelId="{6902F125-B410-B940-9B65-5636A8A9B969}" type="pres">
      <dgm:prSet presAssocID="{E2EEEA5A-9745-1C4E-B09A-FB05319DD4C2}" presName="sibTrans" presStyleLbl="sibTrans2D1" presStyleIdx="2" presStyleCnt="4" custAng="21311340"/>
      <dgm:spPr/>
      <dgm:t>
        <a:bodyPr/>
        <a:lstStyle/>
        <a:p>
          <a:endParaRPr lang="en-US"/>
        </a:p>
      </dgm:t>
    </dgm:pt>
    <dgm:pt modelId="{81F88D5B-AAE0-E440-AA67-A6E3B02216D2}" type="pres">
      <dgm:prSet presAssocID="{E2EEEA5A-9745-1C4E-B09A-FB05319DD4C2}" presName="connectorText" presStyleLbl="sibTrans2D1" presStyleIdx="2" presStyleCnt="4"/>
      <dgm:spPr/>
      <dgm:t>
        <a:bodyPr/>
        <a:lstStyle/>
        <a:p>
          <a:endParaRPr lang="en-US"/>
        </a:p>
      </dgm:t>
    </dgm:pt>
    <dgm:pt modelId="{AC21E1F0-4D5A-5345-AD6D-DF1C4E58B79F}" type="pres">
      <dgm:prSet presAssocID="{384E9DF4-C810-FC41-BD40-D99A6F1D7F02}" presName="node" presStyleLbl="node1" presStyleIdx="3" presStyleCnt="5" custScaleX="126397" custScaleY="196293">
        <dgm:presLayoutVars>
          <dgm:bulletEnabled val="1"/>
        </dgm:presLayoutVars>
      </dgm:prSet>
      <dgm:spPr/>
      <dgm:t>
        <a:bodyPr/>
        <a:lstStyle/>
        <a:p>
          <a:endParaRPr lang="en-US"/>
        </a:p>
      </dgm:t>
    </dgm:pt>
    <dgm:pt modelId="{24467B28-CBFC-584C-905E-18BF0F2750F9}" type="pres">
      <dgm:prSet presAssocID="{15C653CD-26ED-754C-9AC0-B79DBBB27EBD}" presName="sibTrans" presStyleLbl="sibTrans2D1" presStyleIdx="3" presStyleCnt="4"/>
      <dgm:spPr/>
      <dgm:t>
        <a:bodyPr/>
        <a:lstStyle/>
        <a:p>
          <a:endParaRPr lang="en-US"/>
        </a:p>
      </dgm:t>
    </dgm:pt>
    <dgm:pt modelId="{E0B323E1-C1DA-0F4B-9AF4-78A2161867BC}" type="pres">
      <dgm:prSet presAssocID="{15C653CD-26ED-754C-9AC0-B79DBBB27EBD}" presName="connectorText" presStyleLbl="sibTrans2D1" presStyleIdx="3" presStyleCnt="4"/>
      <dgm:spPr/>
      <dgm:t>
        <a:bodyPr/>
        <a:lstStyle/>
        <a:p>
          <a:endParaRPr lang="en-US"/>
        </a:p>
      </dgm:t>
    </dgm:pt>
    <dgm:pt modelId="{6B17C49C-5F9E-7C43-A2A7-9A15377FFA61}" type="pres">
      <dgm:prSet presAssocID="{F7443625-C1F8-DD41-8590-E8082C619BA7}" presName="node" presStyleLbl="node1" presStyleIdx="4" presStyleCnt="5" custScaleX="192894" custScaleY="221207" custLinFactNeighborX="-33304" custLinFactNeighborY="293">
        <dgm:presLayoutVars>
          <dgm:bulletEnabled val="1"/>
        </dgm:presLayoutVars>
      </dgm:prSet>
      <dgm:spPr/>
      <dgm:t>
        <a:bodyPr/>
        <a:lstStyle/>
        <a:p>
          <a:endParaRPr lang="en-US"/>
        </a:p>
      </dgm:t>
    </dgm:pt>
  </dgm:ptLst>
  <dgm:cxnLst>
    <dgm:cxn modelId="{FC9CBEA8-A970-A240-B2B8-EF6FBC4D2AE6}" type="presOf" srcId="{7E3C6BE5-8D41-E24E-B544-0DC512503079}" destId="{6B17C49C-5F9E-7C43-A2A7-9A15377FFA61}" srcOrd="0" destOrd="1" presId="urn:microsoft.com/office/officeart/2005/8/layout/process5"/>
    <dgm:cxn modelId="{77172DFF-6A47-2F41-A250-631588129EAC}" type="presOf" srcId="{76A507E1-BF32-9C4F-8C5A-DDCB4CAC7279}" destId="{3DAFAE46-D62E-F547-B908-2C8910826AC8}" srcOrd="0" destOrd="0" presId="urn:microsoft.com/office/officeart/2005/8/layout/process5"/>
    <dgm:cxn modelId="{394D20D0-0EF6-7443-9F59-3A5C57B1CBF3}" srcId="{BF287FD4-1BAE-9E4A-B2C8-60D4806B25AD}" destId="{5C71274A-FAAD-CE4F-B9CE-71C03A360B59}" srcOrd="1" destOrd="0" parTransId="{5412883B-7FAA-5A4B-9F7D-323E71C5F569}" sibTransId="{29068278-2A24-F642-9D08-49E218916C8F}"/>
    <dgm:cxn modelId="{0F762536-DA1A-3740-A9E8-3279FFFD93A9}" srcId="{F7443625-C1F8-DD41-8590-E8082C619BA7}" destId="{02F76604-8138-1948-A0FB-8D361B023C46}" srcOrd="1" destOrd="0" parTransId="{72339C9F-C354-AE4B-B103-6E21ACD178C1}" sibTransId="{8A21449F-3C8C-C140-8653-046C81370456}"/>
    <dgm:cxn modelId="{EF389DE0-0A1E-CF4A-8E94-138FCDA9C626}" type="presOf" srcId="{29068278-2A24-F642-9D08-49E218916C8F}" destId="{7D61FD54-B252-4142-B47B-CFE1493C3858}" srcOrd="1" destOrd="0" presId="urn:microsoft.com/office/officeart/2005/8/layout/process5"/>
    <dgm:cxn modelId="{421E02B9-8A63-6449-9B2D-D0D0B2265159}" srcId="{384E9DF4-C810-FC41-BD40-D99A6F1D7F02}" destId="{FDCE45E9-FDA3-DF43-9116-39A084C2B776}" srcOrd="1" destOrd="0" parTransId="{49F3397D-FDA9-B64A-9E07-38247A67E9A9}" sibTransId="{1872CBA5-03E8-3E4E-BEA0-443A15076C7C}"/>
    <dgm:cxn modelId="{19C2806C-C689-E943-A9CD-D2E1069BB233}" type="presOf" srcId="{15C653CD-26ED-754C-9AC0-B79DBBB27EBD}" destId="{24467B28-CBFC-584C-905E-18BF0F2750F9}" srcOrd="0" destOrd="0" presId="urn:microsoft.com/office/officeart/2005/8/layout/process5"/>
    <dgm:cxn modelId="{AA2FBA95-3BCE-8B46-A0C0-8811C1CAF341}" type="presOf" srcId="{29068278-2A24-F642-9D08-49E218916C8F}" destId="{93BED25B-E4BA-C34E-8466-5DF5C8329C0E}" srcOrd="0" destOrd="0" presId="urn:microsoft.com/office/officeart/2005/8/layout/process5"/>
    <dgm:cxn modelId="{15E02F58-DDDA-C94B-9C3F-7945DC4D18F5}" srcId="{BF287FD4-1BAE-9E4A-B2C8-60D4806B25AD}" destId="{3E8BD3D5-FB4C-F148-A5B6-CB6995CCE37C}" srcOrd="0" destOrd="0" parTransId="{C6EA32B0-AB4E-A14C-BF22-A93B681ED1ED}" sibTransId="{76A507E1-BF32-9C4F-8C5A-DDCB4CAC7279}"/>
    <dgm:cxn modelId="{53F6B7E2-2792-0D43-A5D2-141FAD3D9ADC}" type="presOf" srcId="{FDCE45E9-FDA3-DF43-9116-39A084C2B776}" destId="{AC21E1F0-4D5A-5345-AD6D-DF1C4E58B79F}" srcOrd="0" destOrd="2" presId="urn:microsoft.com/office/officeart/2005/8/layout/process5"/>
    <dgm:cxn modelId="{B54ED539-C726-E442-AA2A-BEA1FCECD0AD}" type="presOf" srcId="{5C71274A-FAAD-CE4F-B9CE-71C03A360B59}" destId="{C48960A2-F897-234D-BD9C-A1AD5E608FE6}" srcOrd="0" destOrd="0" presId="urn:microsoft.com/office/officeart/2005/8/layout/process5"/>
    <dgm:cxn modelId="{05159798-4490-0E40-9E5C-E651C4CF29AF}" type="presOf" srcId="{76A507E1-BF32-9C4F-8C5A-DDCB4CAC7279}" destId="{C943DAB8-79DA-614E-9AE2-078CDBF9AECA}" srcOrd="1" destOrd="0" presId="urn:microsoft.com/office/officeart/2005/8/layout/process5"/>
    <dgm:cxn modelId="{B75D98B0-DDB3-F24A-95F6-168926601B17}" srcId="{BF287FD4-1BAE-9E4A-B2C8-60D4806B25AD}" destId="{F7443625-C1F8-DD41-8590-E8082C619BA7}" srcOrd="4" destOrd="0" parTransId="{27C571B7-0256-C049-9B40-A2B0F2C2C329}" sibTransId="{499905AE-8D6C-4648-BF64-810A3CF30891}"/>
    <dgm:cxn modelId="{994F6AEE-BDEF-704E-80DE-EEE69A59889D}" type="presOf" srcId="{3E8BD3D5-FB4C-F148-A5B6-CB6995CCE37C}" destId="{9B4101A5-766E-2043-8B91-E3504899DFCD}" srcOrd="0" destOrd="0" presId="urn:microsoft.com/office/officeart/2005/8/layout/process5"/>
    <dgm:cxn modelId="{7129FDB1-AD4A-7140-ABCD-52850FFD073E}" type="presOf" srcId="{15C653CD-26ED-754C-9AC0-B79DBBB27EBD}" destId="{E0B323E1-C1DA-0F4B-9AF4-78A2161867BC}" srcOrd="1" destOrd="0" presId="urn:microsoft.com/office/officeart/2005/8/layout/process5"/>
    <dgm:cxn modelId="{9DF20388-AA1B-CD48-83BD-F9080E09C327}" srcId="{384E9DF4-C810-FC41-BD40-D99A6F1D7F02}" destId="{8B8E441D-66C9-CA41-9BEC-F7CD1CC46E26}" srcOrd="0" destOrd="0" parTransId="{60FBB1A5-23F3-DF4E-8214-B18CE33F08D1}" sibTransId="{F6153ACB-2B3C-2842-AE6B-3D03AE648DA4}"/>
    <dgm:cxn modelId="{A2CA7D54-B5D3-B44E-A2C0-C7CCC1C6EA28}" type="presOf" srcId="{F7443625-C1F8-DD41-8590-E8082C619BA7}" destId="{6B17C49C-5F9E-7C43-A2A7-9A15377FFA61}" srcOrd="0" destOrd="0" presId="urn:microsoft.com/office/officeart/2005/8/layout/process5"/>
    <dgm:cxn modelId="{1F4F1860-C6EE-E64C-BDF9-87A0306D0ABC}" type="presOf" srcId="{B5299168-91B7-674D-97E3-D88323D31E67}" destId="{6B17C49C-5F9E-7C43-A2A7-9A15377FFA61}" srcOrd="0" destOrd="3" presId="urn:microsoft.com/office/officeart/2005/8/layout/process5"/>
    <dgm:cxn modelId="{021118BD-6370-E446-8AFE-E10B74611CD4}" type="presOf" srcId="{384E9DF4-C810-FC41-BD40-D99A6F1D7F02}" destId="{AC21E1F0-4D5A-5345-AD6D-DF1C4E58B79F}" srcOrd="0" destOrd="0" presId="urn:microsoft.com/office/officeart/2005/8/layout/process5"/>
    <dgm:cxn modelId="{E19429B1-3A8C-7948-AF90-455B801DBE95}" srcId="{BF287FD4-1BAE-9E4A-B2C8-60D4806B25AD}" destId="{31EBD2D9-7453-6F4D-987D-F2BDFBB728EE}" srcOrd="2" destOrd="0" parTransId="{53BC0A39-18E0-FB43-9C5E-4E362DBF780E}" sibTransId="{E2EEEA5A-9745-1C4E-B09A-FB05319DD4C2}"/>
    <dgm:cxn modelId="{20659CFB-9BCC-0642-9095-46B2601B104B}" type="presOf" srcId="{BF287FD4-1BAE-9E4A-B2C8-60D4806B25AD}" destId="{F589C160-A361-EA4E-A783-99961EEDF9E0}" srcOrd="0" destOrd="0" presId="urn:microsoft.com/office/officeart/2005/8/layout/process5"/>
    <dgm:cxn modelId="{1D1AE592-DC50-9A41-9154-5EACDF6DEC01}" type="presOf" srcId="{E2EEEA5A-9745-1C4E-B09A-FB05319DD4C2}" destId="{81F88D5B-AAE0-E440-AA67-A6E3B02216D2}" srcOrd="1" destOrd="0" presId="urn:microsoft.com/office/officeart/2005/8/layout/process5"/>
    <dgm:cxn modelId="{AE720CD4-E1D0-B54A-A01A-AC46287AEA66}" srcId="{F7443625-C1F8-DD41-8590-E8082C619BA7}" destId="{B5299168-91B7-674D-97E3-D88323D31E67}" srcOrd="2" destOrd="0" parTransId="{AD944B3E-C4E5-9049-8501-D19095ED71C1}" sibTransId="{19AB7E7D-66DF-3A4D-BF93-88D09456580B}"/>
    <dgm:cxn modelId="{55E26801-BBCF-3241-B2C7-83E34579CF99}" type="presOf" srcId="{E2EEEA5A-9745-1C4E-B09A-FB05319DD4C2}" destId="{6902F125-B410-B940-9B65-5636A8A9B969}" srcOrd="0" destOrd="0" presId="urn:microsoft.com/office/officeart/2005/8/layout/process5"/>
    <dgm:cxn modelId="{3161AB54-BADE-284E-8E2C-57674C49E67E}" srcId="{F7443625-C1F8-DD41-8590-E8082C619BA7}" destId="{7E3C6BE5-8D41-E24E-B544-0DC512503079}" srcOrd="0" destOrd="0" parTransId="{5CCBD980-7B27-4C42-BB77-93E3D0DC4E9B}" sibTransId="{D6AB7D43-9991-3142-97F5-9E8228695709}"/>
    <dgm:cxn modelId="{0D16DE0D-DB68-1142-9F0B-BD4C497371AA}" srcId="{BF287FD4-1BAE-9E4A-B2C8-60D4806B25AD}" destId="{384E9DF4-C810-FC41-BD40-D99A6F1D7F02}" srcOrd="3" destOrd="0" parTransId="{E61A72F1-3EDA-4943-93F4-FC103E0A5BD6}" sibTransId="{15C653CD-26ED-754C-9AC0-B79DBBB27EBD}"/>
    <dgm:cxn modelId="{77F483C1-A898-0246-A59B-D11D70EF8CC0}" type="presOf" srcId="{02F76604-8138-1948-A0FB-8D361B023C46}" destId="{6B17C49C-5F9E-7C43-A2A7-9A15377FFA61}" srcOrd="0" destOrd="2" presId="urn:microsoft.com/office/officeart/2005/8/layout/process5"/>
    <dgm:cxn modelId="{EDDD6623-09C9-FC43-9F5D-EBA9144432BC}" type="presOf" srcId="{31EBD2D9-7453-6F4D-987D-F2BDFBB728EE}" destId="{A0DE8F98-B363-8240-B4A5-366984F5E754}" srcOrd="0" destOrd="0" presId="urn:microsoft.com/office/officeart/2005/8/layout/process5"/>
    <dgm:cxn modelId="{B7E7CF04-FF36-DB46-A1A7-ED73BD6A5F95}" type="presOf" srcId="{8B8E441D-66C9-CA41-9BEC-F7CD1CC46E26}" destId="{AC21E1F0-4D5A-5345-AD6D-DF1C4E58B79F}" srcOrd="0" destOrd="1" presId="urn:microsoft.com/office/officeart/2005/8/layout/process5"/>
    <dgm:cxn modelId="{8800DE68-14C6-8241-9F28-89A3130F914A}" type="presParOf" srcId="{F589C160-A361-EA4E-A783-99961EEDF9E0}" destId="{9B4101A5-766E-2043-8B91-E3504899DFCD}" srcOrd="0" destOrd="0" presId="urn:microsoft.com/office/officeart/2005/8/layout/process5"/>
    <dgm:cxn modelId="{D7973EAB-BFAD-7E44-A99F-B75B4726361E}" type="presParOf" srcId="{F589C160-A361-EA4E-A783-99961EEDF9E0}" destId="{3DAFAE46-D62E-F547-B908-2C8910826AC8}" srcOrd="1" destOrd="0" presId="urn:microsoft.com/office/officeart/2005/8/layout/process5"/>
    <dgm:cxn modelId="{D3FC6D90-0B66-E74D-9859-78D2691887C2}" type="presParOf" srcId="{3DAFAE46-D62E-F547-B908-2C8910826AC8}" destId="{C943DAB8-79DA-614E-9AE2-078CDBF9AECA}" srcOrd="0" destOrd="0" presId="urn:microsoft.com/office/officeart/2005/8/layout/process5"/>
    <dgm:cxn modelId="{552F520A-900E-DE48-90C1-AADD3B393439}" type="presParOf" srcId="{F589C160-A361-EA4E-A783-99961EEDF9E0}" destId="{C48960A2-F897-234D-BD9C-A1AD5E608FE6}" srcOrd="2" destOrd="0" presId="urn:microsoft.com/office/officeart/2005/8/layout/process5"/>
    <dgm:cxn modelId="{759C7049-F80D-574F-84DA-AFB16EBD4371}" type="presParOf" srcId="{F589C160-A361-EA4E-A783-99961EEDF9E0}" destId="{93BED25B-E4BA-C34E-8466-5DF5C8329C0E}" srcOrd="3" destOrd="0" presId="urn:microsoft.com/office/officeart/2005/8/layout/process5"/>
    <dgm:cxn modelId="{F8D9A2C8-E6CE-7746-941A-36B4E3D22C7F}" type="presParOf" srcId="{93BED25B-E4BA-C34E-8466-5DF5C8329C0E}" destId="{7D61FD54-B252-4142-B47B-CFE1493C3858}" srcOrd="0" destOrd="0" presId="urn:microsoft.com/office/officeart/2005/8/layout/process5"/>
    <dgm:cxn modelId="{8249A3C1-14CC-B846-9B0E-6840281C152B}" type="presParOf" srcId="{F589C160-A361-EA4E-A783-99961EEDF9E0}" destId="{A0DE8F98-B363-8240-B4A5-366984F5E754}" srcOrd="4" destOrd="0" presId="urn:microsoft.com/office/officeart/2005/8/layout/process5"/>
    <dgm:cxn modelId="{72BC4E1F-4457-484B-866F-9D3E7D7FD9F5}" type="presParOf" srcId="{F589C160-A361-EA4E-A783-99961EEDF9E0}" destId="{6902F125-B410-B940-9B65-5636A8A9B969}" srcOrd="5" destOrd="0" presId="urn:microsoft.com/office/officeart/2005/8/layout/process5"/>
    <dgm:cxn modelId="{5E7722A0-45C6-8C4F-BC28-371B13533947}" type="presParOf" srcId="{6902F125-B410-B940-9B65-5636A8A9B969}" destId="{81F88D5B-AAE0-E440-AA67-A6E3B02216D2}" srcOrd="0" destOrd="0" presId="urn:microsoft.com/office/officeart/2005/8/layout/process5"/>
    <dgm:cxn modelId="{D01522AA-5E1B-124F-A889-D2292ED58F8E}" type="presParOf" srcId="{F589C160-A361-EA4E-A783-99961EEDF9E0}" destId="{AC21E1F0-4D5A-5345-AD6D-DF1C4E58B79F}" srcOrd="6" destOrd="0" presId="urn:microsoft.com/office/officeart/2005/8/layout/process5"/>
    <dgm:cxn modelId="{E8C9459E-723A-1D42-9835-557DD9727E45}" type="presParOf" srcId="{F589C160-A361-EA4E-A783-99961EEDF9E0}" destId="{24467B28-CBFC-584C-905E-18BF0F2750F9}" srcOrd="7" destOrd="0" presId="urn:microsoft.com/office/officeart/2005/8/layout/process5"/>
    <dgm:cxn modelId="{B2190DDE-C776-D74E-B5B1-546E1AD97669}" type="presParOf" srcId="{24467B28-CBFC-584C-905E-18BF0F2750F9}" destId="{E0B323E1-C1DA-0F4B-9AF4-78A2161867BC}" srcOrd="0" destOrd="0" presId="urn:microsoft.com/office/officeart/2005/8/layout/process5"/>
    <dgm:cxn modelId="{479B5064-985F-E746-8994-4D54352AA072}" type="presParOf" srcId="{F589C160-A361-EA4E-A783-99961EEDF9E0}" destId="{6B17C49C-5F9E-7C43-A2A7-9A15377FFA6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311E-025D-7344-A9FC-2AA1317E3F60}">
      <dsp:nvSpPr>
        <dsp:cNvPr id="0" name=""/>
        <dsp:cNvSpPr/>
      </dsp:nvSpPr>
      <dsp:spPr>
        <a:xfrm>
          <a:off x="348518"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Instruction Set Architecture (ISA)</a:t>
          </a:r>
          <a:endParaRPr lang="en-US" sz="2000" kern="1200" dirty="0">
            <a:effectLst>
              <a:outerShdw blurRad="38100" dist="38100" dir="2700000" algn="tl">
                <a:srgbClr val="000000">
                  <a:alpha val="43137"/>
                </a:srgbClr>
              </a:outerShdw>
            </a:effectLst>
          </a:endParaRPr>
        </a:p>
      </dsp:txBody>
      <dsp:txXfrm>
        <a:off x="382586" y="34701"/>
        <a:ext cx="2258196" cy="1095030"/>
      </dsp:txXfrm>
    </dsp:sp>
    <dsp:sp modelId="{5B513F86-D07D-CC45-AADF-4F581EAF2C88}">
      <dsp:nvSpPr>
        <dsp:cNvPr id="0" name=""/>
        <dsp:cNvSpPr/>
      </dsp:nvSpPr>
      <dsp:spPr>
        <a:xfrm>
          <a:off x="581151"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305FA7-C2B7-ED40-873D-BBCA01E9ADCB}">
      <dsp:nvSpPr>
        <dsp:cNvPr id="0" name=""/>
        <dsp:cNvSpPr/>
      </dsp:nvSpPr>
      <dsp:spPr>
        <a:xfrm>
          <a:off x="813784"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the </a:t>
          </a:r>
          <a:r>
            <a:rPr lang="en-US" sz="1400" b="1" kern="1200" dirty="0" smtClean="0">
              <a:solidFill>
                <a:srgbClr val="FF0000"/>
              </a:solidFill>
            </a:rPr>
            <a:t>machine language instructions</a:t>
          </a:r>
          <a:r>
            <a:rPr lang="en-US" sz="1400" kern="1200" dirty="0" smtClean="0"/>
            <a:t> that a computer can follow</a:t>
          </a:r>
          <a:endParaRPr lang="en-US" sz="1400" kern="1200" dirty="0"/>
        </a:p>
      </dsp:txBody>
      <dsp:txXfrm>
        <a:off x="847852" y="1462825"/>
        <a:ext cx="1792929" cy="1095030"/>
      </dsp:txXfrm>
    </dsp:sp>
    <dsp:sp modelId="{8B292142-3417-9A49-B33C-60015EE3F03C}">
      <dsp:nvSpPr>
        <dsp:cNvPr id="0" name=""/>
        <dsp:cNvSpPr/>
      </dsp:nvSpPr>
      <dsp:spPr>
        <a:xfrm>
          <a:off x="581151" y="1163799"/>
          <a:ext cx="232633" cy="2326332"/>
        </a:xfrm>
        <a:custGeom>
          <a:avLst/>
          <a:gdLst/>
          <a:ahLst/>
          <a:cxnLst/>
          <a:rect l="0" t="0" r="0" b="0"/>
          <a:pathLst>
            <a:path>
              <a:moveTo>
                <a:pt x="0" y="0"/>
              </a:moveTo>
              <a:lnTo>
                <a:pt x="0" y="2326332"/>
              </a:lnTo>
              <a:lnTo>
                <a:pt x="232633" y="232633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74E98-2C79-2945-9F4F-74D267D60EC3}">
      <dsp:nvSpPr>
        <dsp:cNvPr id="0" name=""/>
        <dsp:cNvSpPr/>
      </dsp:nvSpPr>
      <dsp:spPr>
        <a:xfrm>
          <a:off x="813784" y="2908549"/>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solidFill>
                <a:srgbClr val="FF0000"/>
              </a:solidFill>
            </a:rPr>
            <a:t>Boundary </a:t>
          </a:r>
          <a:r>
            <a:rPr lang="en-US" sz="1400" kern="1200" dirty="0" smtClean="0"/>
            <a:t>between hardware and software</a:t>
          </a:r>
          <a:endParaRPr lang="en-US" sz="1400" kern="1200" dirty="0"/>
        </a:p>
      </dsp:txBody>
      <dsp:txXfrm>
        <a:off x="847852" y="2942617"/>
        <a:ext cx="1792929" cy="1095030"/>
      </dsp:txXfrm>
    </dsp:sp>
    <dsp:sp modelId="{489FB5BC-4218-644F-A04B-E9381F972CA7}">
      <dsp:nvSpPr>
        <dsp:cNvPr id="0" name=""/>
        <dsp:cNvSpPr/>
      </dsp:nvSpPr>
      <dsp:spPr>
        <a:xfrm>
          <a:off x="3256433"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Application Binary Interface (ABI)</a:t>
          </a:r>
          <a:endParaRPr lang="en-US" sz="2000" kern="1200" dirty="0">
            <a:effectLst>
              <a:outerShdw blurRad="38100" dist="38100" dir="2700000" algn="tl">
                <a:srgbClr val="000000">
                  <a:alpha val="43137"/>
                </a:srgbClr>
              </a:outerShdw>
            </a:effectLst>
          </a:endParaRPr>
        </a:p>
      </dsp:txBody>
      <dsp:txXfrm>
        <a:off x="3290501" y="34701"/>
        <a:ext cx="2258196" cy="1095030"/>
      </dsp:txXfrm>
    </dsp:sp>
    <dsp:sp modelId="{FD2B6C68-7AE3-AD44-B0A5-B3647459FECC}">
      <dsp:nvSpPr>
        <dsp:cNvPr id="0" name=""/>
        <dsp:cNvSpPr/>
      </dsp:nvSpPr>
      <dsp:spPr>
        <a:xfrm>
          <a:off x="3489067"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5EEB6A-69EB-CA4A-B92A-65BBC8B52B6B}">
      <dsp:nvSpPr>
        <dsp:cNvPr id="0" name=""/>
        <dsp:cNvSpPr/>
      </dsp:nvSpPr>
      <dsp:spPr>
        <a:xfrm>
          <a:off x="3721700"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a:t>
          </a:r>
          <a:r>
            <a:rPr lang="en-US" sz="1400" b="1" kern="1200" dirty="0" smtClean="0">
              <a:solidFill>
                <a:srgbClr val="0070C0"/>
              </a:solidFill>
            </a:rPr>
            <a:t>a standard for binary portability </a:t>
          </a:r>
          <a:r>
            <a:rPr lang="en-US" sz="1400" kern="1200" dirty="0" smtClean="0"/>
            <a:t>across programs</a:t>
          </a:r>
          <a:endParaRPr lang="en-US" sz="1400" kern="1200" dirty="0"/>
        </a:p>
      </dsp:txBody>
      <dsp:txXfrm>
        <a:off x="3755768" y="1462825"/>
        <a:ext cx="1792929" cy="1095030"/>
      </dsp:txXfrm>
    </dsp:sp>
    <dsp:sp modelId="{FB7C3B48-6D64-704B-90A6-5F37E3C3BB64}">
      <dsp:nvSpPr>
        <dsp:cNvPr id="0" name=""/>
        <dsp:cNvSpPr/>
      </dsp:nvSpPr>
      <dsp:spPr>
        <a:xfrm>
          <a:off x="3489067" y="1163799"/>
          <a:ext cx="232633" cy="2547520"/>
        </a:xfrm>
        <a:custGeom>
          <a:avLst/>
          <a:gdLst/>
          <a:ahLst/>
          <a:cxnLst/>
          <a:rect l="0" t="0" r="0" b="0"/>
          <a:pathLst>
            <a:path>
              <a:moveTo>
                <a:pt x="0" y="0"/>
              </a:moveTo>
              <a:lnTo>
                <a:pt x="0" y="2547520"/>
              </a:lnTo>
              <a:lnTo>
                <a:pt x="232633" y="25475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4D2F7F-49BB-5246-AC8B-04EE48185963}">
      <dsp:nvSpPr>
        <dsp:cNvPr id="0" name=""/>
        <dsp:cNvSpPr/>
      </dsp:nvSpPr>
      <dsp:spPr>
        <a:xfrm>
          <a:off x="3721700" y="2908549"/>
          <a:ext cx="1861065" cy="1605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the </a:t>
          </a:r>
          <a:r>
            <a:rPr lang="en-US" sz="1400" b="1" kern="1200" dirty="0" smtClean="0">
              <a:solidFill>
                <a:srgbClr val="0070C0"/>
              </a:solidFill>
            </a:rPr>
            <a:t>system call interface to the operating system and the hardware resources</a:t>
          </a:r>
          <a:r>
            <a:rPr lang="en-US" sz="1400" kern="1200" dirty="0" smtClean="0"/>
            <a:t> and services available in a system through the user ISA</a:t>
          </a:r>
          <a:endParaRPr lang="en-US" sz="1400" kern="1200" dirty="0"/>
        </a:p>
      </dsp:txBody>
      <dsp:txXfrm>
        <a:off x="3768725" y="2955574"/>
        <a:ext cx="1767015" cy="1511491"/>
      </dsp:txXfrm>
    </dsp:sp>
    <dsp:sp modelId="{E55E10B5-5593-224E-9230-4EEE33A00367}">
      <dsp:nvSpPr>
        <dsp:cNvPr id="0" name=""/>
        <dsp:cNvSpPr/>
      </dsp:nvSpPr>
      <dsp:spPr>
        <a:xfrm>
          <a:off x="6164349"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Application Programming Interface (API)</a:t>
          </a:r>
          <a:endParaRPr lang="en-US" sz="2000" kern="1200" dirty="0">
            <a:effectLst>
              <a:outerShdw blurRad="38100" dist="38100" dir="2700000" algn="tl">
                <a:srgbClr val="000000">
                  <a:alpha val="43137"/>
                </a:srgbClr>
              </a:outerShdw>
            </a:effectLst>
          </a:endParaRPr>
        </a:p>
      </dsp:txBody>
      <dsp:txXfrm>
        <a:off x="6198417" y="34701"/>
        <a:ext cx="2258196" cy="1095030"/>
      </dsp:txXfrm>
    </dsp:sp>
    <dsp:sp modelId="{50BEA580-295E-FC4B-A921-B4CB91D3BCA7}">
      <dsp:nvSpPr>
        <dsp:cNvPr id="0" name=""/>
        <dsp:cNvSpPr/>
      </dsp:nvSpPr>
      <dsp:spPr>
        <a:xfrm>
          <a:off x="6396982" y="1163799"/>
          <a:ext cx="232633" cy="1337559"/>
        </a:xfrm>
        <a:custGeom>
          <a:avLst/>
          <a:gdLst/>
          <a:ahLst/>
          <a:cxnLst/>
          <a:rect l="0" t="0" r="0" b="0"/>
          <a:pathLst>
            <a:path>
              <a:moveTo>
                <a:pt x="0" y="0"/>
              </a:moveTo>
              <a:lnTo>
                <a:pt x="0" y="1337559"/>
              </a:lnTo>
              <a:lnTo>
                <a:pt x="232633" y="133755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6EB3DA-A813-204C-9C44-BEE441A8A9C9}">
      <dsp:nvSpPr>
        <dsp:cNvPr id="0" name=""/>
        <dsp:cNvSpPr/>
      </dsp:nvSpPr>
      <dsp:spPr>
        <a:xfrm>
          <a:off x="6629615" y="1359374"/>
          <a:ext cx="1861065" cy="22839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Gives a </a:t>
          </a:r>
          <a:r>
            <a:rPr lang="en-US" sz="1400" b="1" kern="1200" dirty="0" smtClean="0">
              <a:solidFill>
                <a:schemeClr val="accent2">
                  <a:lumMod val="75000"/>
                  <a:lumOff val="25000"/>
                </a:schemeClr>
              </a:solidFill>
            </a:rPr>
            <a:t>program access to the hardware resources and services </a:t>
          </a:r>
          <a:r>
            <a:rPr lang="en-US" sz="1400" kern="1200" dirty="0" smtClean="0"/>
            <a:t>available in a system through the user ISA supplemented with </a:t>
          </a:r>
          <a:r>
            <a:rPr lang="en-US" sz="1400" b="1" kern="1200" dirty="0" smtClean="0">
              <a:solidFill>
                <a:schemeClr val="accent2">
                  <a:lumMod val="75000"/>
                  <a:lumOff val="25000"/>
                </a:schemeClr>
              </a:solidFill>
            </a:rPr>
            <a:t>high-level language (HLL) library calls</a:t>
          </a:r>
          <a:endParaRPr lang="en-US" sz="1400" b="1" kern="1200" dirty="0">
            <a:solidFill>
              <a:schemeClr val="accent2">
                <a:lumMod val="75000"/>
                <a:lumOff val="25000"/>
              </a:schemeClr>
            </a:solidFill>
          </a:endParaRPr>
        </a:p>
      </dsp:txBody>
      <dsp:txXfrm>
        <a:off x="6684124" y="1413883"/>
        <a:ext cx="1752047" cy="2174951"/>
      </dsp:txXfrm>
    </dsp:sp>
    <dsp:sp modelId="{CD026FB4-5266-8543-8F4A-2A2135869993}">
      <dsp:nvSpPr>
        <dsp:cNvPr id="0" name=""/>
        <dsp:cNvSpPr/>
      </dsp:nvSpPr>
      <dsp:spPr>
        <a:xfrm>
          <a:off x="6396982" y="1163799"/>
          <a:ext cx="232633" cy="3322055"/>
        </a:xfrm>
        <a:custGeom>
          <a:avLst/>
          <a:gdLst/>
          <a:ahLst/>
          <a:cxnLst/>
          <a:rect l="0" t="0" r="0" b="0"/>
          <a:pathLst>
            <a:path>
              <a:moveTo>
                <a:pt x="0" y="0"/>
              </a:moveTo>
              <a:lnTo>
                <a:pt x="0" y="3322055"/>
              </a:lnTo>
              <a:lnTo>
                <a:pt x="232633" y="332205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786AE-8BBB-AF42-BE5E-D9161738A40A}">
      <dsp:nvSpPr>
        <dsp:cNvPr id="0" name=""/>
        <dsp:cNvSpPr/>
      </dsp:nvSpPr>
      <dsp:spPr>
        <a:xfrm>
          <a:off x="6629615" y="3786216"/>
          <a:ext cx="1861065" cy="13992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Using </a:t>
          </a:r>
          <a:r>
            <a:rPr lang="en-US" sz="1400" b="1" kern="1200" dirty="0" smtClean="0">
              <a:solidFill>
                <a:schemeClr val="accent2">
                  <a:lumMod val="75000"/>
                  <a:lumOff val="25000"/>
                </a:schemeClr>
              </a:solidFill>
            </a:rPr>
            <a:t>an API enables application software to be ported easily </a:t>
          </a:r>
          <a:r>
            <a:rPr lang="en-US" sz="1400" kern="1200" dirty="0" smtClean="0"/>
            <a:t>to other systems that support the same API</a:t>
          </a:r>
          <a:endParaRPr lang="en-US" sz="1400" kern="1200" dirty="0"/>
        </a:p>
      </dsp:txBody>
      <dsp:txXfrm>
        <a:off x="6670598" y="3827199"/>
        <a:ext cx="1779099" cy="1317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101A5-766E-2043-8B91-E3504899DFCD}">
      <dsp:nvSpPr>
        <dsp:cNvPr id="0" name=""/>
        <dsp:cNvSpPr/>
      </dsp:nvSpPr>
      <dsp:spPr>
        <a:xfrm>
          <a:off x="587885"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Determines which programs are submitted for processing</a:t>
          </a:r>
          <a:endParaRPr lang="en-US" sz="1600" kern="1200" dirty="0"/>
        </a:p>
      </dsp:txBody>
      <dsp:txXfrm>
        <a:off x="622620" y="439837"/>
        <a:ext cx="1907116" cy="1116481"/>
      </dsp:txXfrm>
    </dsp:sp>
    <dsp:sp modelId="{3DAFAE46-D62E-F547-B908-2C8910826AC8}">
      <dsp:nvSpPr>
        <dsp:cNvPr id="0" name=""/>
        <dsp:cNvSpPr/>
      </dsp:nvSpPr>
      <dsp:spPr>
        <a:xfrm>
          <a:off x="2738411"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738411" y="851020"/>
        <a:ext cx="293325" cy="294115"/>
      </dsp:txXfrm>
    </dsp:sp>
    <dsp:sp modelId="{C48960A2-F897-234D-BD9C-A1AD5E608FE6}">
      <dsp:nvSpPr>
        <dsp:cNvPr id="0" name=""/>
        <dsp:cNvSpPr/>
      </dsp:nvSpPr>
      <dsp:spPr>
        <a:xfrm>
          <a:off x="3355106"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Once submitted, a job becomes a process for the short term scheduler</a:t>
          </a:r>
          <a:endParaRPr lang="en-US" sz="1600" kern="1200" dirty="0"/>
        </a:p>
      </dsp:txBody>
      <dsp:txXfrm>
        <a:off x="3389841" y="439837"/>
        <a:ext cx="1907116" cy="1116481"/>
      </dsp:txXfrm>
    </dsp:sp>
    <dsp:sp modelId="{93BED25B-E4BA-C34E-8466-5DF5C8329C0E}">
      <dsp:nvSpPr>
        <dsp:cNvPr id="0" name=""/>
        <dsp:cNvSpPr/>
      </dsp:nvSpPr>
      <dsp:spPr>
        <a:xfrm>
          <a:off x="5505632"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505632" y="851020"/>
        <a:ext cx="293325" cy="294115"/>
      </dsp:txXfrm>
    </dsp:sp>
    <dsp:sp modelId="{A0DE8F98-B363-8240-B4A5-366984F5E754}">
      <dsp:nvSpPr>
        <dsp:cNvPr id="0" name=""/>
        <dsp:cNvSpPr/>
      </dsp:nvSpPr>
      <dsp:spPr>
        <a:xfrm>
          <a:off x="6122327" y="823"/>
          <a:ext cx="1976586" cy="199451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 some systems a newly created process begins in a swapped-out condition, in which case it is added to a queue for the medium-term scheduler</a:t>
          </a:r>
          <a:endParaRPr lang="en-US" sz="1600" kern="1200" dirty="0"/>
        </a:p>
      </dsp:txBody>
      <dsp:txXfrm>
        <a:off x="6180219" y="58715"/>
        <a:ext cx="1860802" cy="1878726"/>
      </dsp:txXfrm>
    </dsp:sp>
    <dsp:sp modelId="{6902F125-B410-B940-9B65-5636A8A9B969}">
      <dsp:nvSpPr>
        <dsp:cNvPr id="0" name=""/>
        <dsp:cNvSpPr/>
      </dsp:nvSpPr>
      <dsp:spPr>
        <a:xfrm rot="5400000">
          <a:off x="6738834" y="2205345"/>
          <a:ext cx="499093"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5400000">
        <a:off x="6841323" y="2200895"/>
        <a:ext cx="294115" cy="352035"/>
      </dsp:txXfrm>
    </dsp:sp>
    <dsp:sp modelId="{AC21E1F0-4D5A-5345-AD6D-DF1C4E58B79F}">
      <dsp:nvSpPr>
        <dsp:cNvPr id="0" name=""/>
        <dsp:cNvSpPr/>
      </dsp:nvSpPr>
      <dsp:spPr>
        <a:xfrm>
          <a:off x="5600568" y="2933702"/>
          <a:ext cx="2498345" cy="23279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t>Batch system</a:t>
          </a:r>
          <a:endParaRPr lang="en-US" sz="2000" b="1" kern="1200" dirty="0"/>
        </a:p>
        <a:p>
          <a:pPr marL="171450" lvl="1" indent="-171450" algn="l" defTabSz="711200" rtl="0">
            <a:lnSpc>
              <a:spcPct val="90000"/>
            </a:lnSpc>
            <a:spcBef>
              <a:spcPct val="0"/>
            </a:spcBef>
            <a:spcAft>
              <a:spcPct val="15000"/>
            </a:spcAft>
            <a:buChar char="••"/>
          </a:pPr>
          <a:r>
            <a:rPr lang="en-US" sz="1600" kern="1200" dirty="0" smtClean="0"/>
            <a:t>Newly submitted jobs are routed to disk and held in a batch queue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The long-term scheduler creates processes from the queue when it can</a:t>
          </a:r>
          <a:endParaRPr lang="en-US" sz="1600" kern="1200" dirty="0"/>
        </a:p>
      </dsp:txBody>
      <dsp:txXfrm>
        <a:off x="5668751" y="3001885"/>
        <a:ext cx="2361979" cy="2191574"/>
      </dsp:txXfrm>
    </dsp:sp>
    <dsp:sp modelId="{24467B28-CBFC-584C-905E-18BF0F2750F9}">
      <dsp:nvSpPr>
        <dsp:cNvPr id="0" name=""/>
        <dsp:cNvSpPr/>
      </dsp:nvSpPr>
      <dsp:spPr>
        <a:xfrm rot="10799385">
          <a:off x="4513880" y="3852924"/>
          <a:ext cx="767925"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4660938" y="3950950"/>
        <a:ext cx="620867" cy="294115"/>
      </dsp:txXfrm>
    </dsp:sp>
    <dsp:sp modelId="{6B17C49C-5F9E-7C43-A2A7-9A15377FFA61}">
      <dsp:nvSpPr>
        <dsp:cNvPr id="0" name=""/>
        <dsp:cNvSpPr/>
      </dsp:nvSpPr>
      <dsp:spPr>
        <a:xfrm>
          <a:off x="338934" y="2786791"/>
          <a:ext cx="3812716" cy="262340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t>Time-sharing system</a:t>
          </a:r>
          <a:endParaRPr lang="en-US" sz="2000" b="1" kern="1200" dirty="0"/>
        </a:p>
        <a:p>
          <a:pPr marL="171450" lvl="1" indent="-171450" algn="l" defTabSz="711200" rtl="0">
            <a:lnSpc>
              <a:spcPct val="90000"/>
            </a:lnSpc>
            <a:spcBef>
              <a:spcPct val="0"/>
            </a:spcBef>
            <a:spcAft>
              <a:spcPct val="15000"/>
            </a:spcAft>
            <a:buChar char="••"/>
          </a:pPr>
          <a:r>
            <a:rPr lang="en-US" sz="1600" kern="1200" dirty="0" smtClean="0"/>
            <a:t>A process request is generated when a user attempts to connect to the system</a:t>
          </a:r>
          <a:endParaRPr lang="en-US" sz="1600" kern="1200" dirty="0"/>
        </a:p>
        <a:p>
          <a:pPr marL="171450" lvl="1" indent="-171450" algn="l" defTabSz="711200" rtl="0">
            <a:lnSpc>
              <a:spcPct val="90000"/>
            </a:lnSpc>
            <a:spcBef>
              <a:spcPct val="0"/>
            </a:spcBef>
            <a:spcAft>
              <a:spcPct val="15000"/>
            </a:spcAft>
            <a:buChar char="••"/>
          </a:pPr>
          <a:r>
            <a:rPr lang="en-US" sz="1600" kern="1200" dirty="0" smtClean="0"/>
            <a:t>OS will accept all authorized comers until the system is saturated</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At that point a connection request is met with a message indicating that the system is full and to try again later</a:t>
          </a:r>
          <a:endParaRPr lang="en-US" sz="1600" kern="1200" dirty="0"/>
        </a:p>
      </dsp:txBody>
      <dsp:txXfrm>
        <a:off x="415771" y="2863628"/>
        <a:ext cx="3659042" cy="24697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DE67645-5074-6B40-968B-51C2D143C15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13FBE658-3263-9741-A1BA-D173C69310A1}"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8 “Operating</a:t>
            </a:r>
            <a:r>
              <a:rPr lang="en-US" baseline="0" dirty="0" smtClean="0">
                <a:latin typeface="Times New Roman" pitchFamily="-110" charset="0"/>
              </a:rPr>
              <a:t> System </a:t>
            </a:r>
            <a:r>
              <a:rPr lang="en-US" baseline="0" smtClean="0">
                <a:latin typeface="Times New Roman" pitchFamily="-110" charset="0"/>
              </a:rPr>
              <a:t>Support</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 by Thân</a:t>
            </a:r>
            <a:r>
              <a:rPr lang="en-US"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r>
              <a:rPr lang="en-US" sz="1200" kern="1200" baseline="0" smtClean="0">
                <a:solidFill>
                  <a:schemeClr val="tx1"/>
                </a:solidFill>
                <a:latin typeface="Times New Roman" pitchFamily="-110" charset="0"/>
                <a:ea typeface="+mn-ea"/>
                <a:cs typeface="+mn-cs"/>
              </a:rPr>
              <a:t>Although the focus of this text is computer hardware, there is one area of software</a:t>
            </a:r>
          </a:p>
          <a:p>
            <a:r>
              <a:rPr lang="en-US" sz="1200" kern="1200" baseline="0" smtClean="0">
                <a:solidFill>
                  <a:schemeClr val="tx1"/>
                </a:solidFill>
                <a:latin typeface="Times New Roman" pitchFamily="-110" charset="0"/>
                <a:ea typeface="+mn-ea"/>
                <a:cs typeface="+mn-cs"/>
              </a:rPr>
              <a:t>that needs to be addressed: the computer’s OS. The OS is a program that manages</a:t>
            </a:r>
          </a:p>
          <a:p>
            <a:r>
              <a:rPr lang="en-US" sz="1200" kern="1200" baseline="0" smtClean="0">
                <a:solidFill>
                  <a:schemeClr val="tx1"/>
                </a:solidFill>
                <a:latin typeface="Times New Roman" pitchFamily="-110" charset="0"/>
                <a:ea typeface="+mn-ea"/>
                <a:cs typeface="+mn-cs"/>
              </a:rPr>
              <a:t>the computer’s resources, provides services for programmers, and schedules the</a:t>
            </a:r>
          </a:p>
          <a:p>
            <a:r>
              <a:rPr lang="en-US" sz="1200" kern="1200" baseline="0" smtClean="0">
                <a:solidFill>
                  <a:schemeClr val="tx1"/>
                </a:solidFill>
                <a:latin typeface="Times New Roman" pitchFamily="-110" charset="0"/>
                <a:ea typeface="+mn-ea"/>
                <a:cs typeface="+mn-cs"/>
              </a:rPr>
              <a:t>execution of other programs. Some understanding of operating systems is essential</a:t>
            </a:r>
          </a:p>
          <a:p>
            <a:r>
              <a:rPr lang="en-US" sz="1200" kern="1200" baseline="0" smtClean="0">
                <a:solidFill>
                  <a:schemeClr val="tx1"/>
                </a:solidFill>
                <a:latin typeface="Times New Roman" pitchFamily="-110" charset="0"/>
                <a:ea typeface="+mn-ea"/>
                <a:cs typeface="+mn-cs"/>
              </a:rPr>
              <a:t>to appreciate the mechanisms by which the CPU controls the computer system. In</a:t>
            </a:r>
          </a:p>
          <a:p>
            <a:r>
              <a:rPr lang="en-US" sz="1200" kern="1200" baseline="0" smtClean="0">
                <a:solidFill>
                  <a:schemeClr val="tx1"/>
                </a:solidFill>
                <a:latin typeface="Times New Roman" pitchFamily="-110" charset="0"/>
                <a:ea typeface="+mn-ea"/>
                <a:cs typeface="+mn-cs"/>
              </a:rPr>
              <a:t>particular, explanations of the effect of interrupts and of the management of the</a:t>
            </a:r>
          </a:p>
          <a:p>
            <a:r>
              <a:rPr lang="en-US" sz="1200" kern="1200" baseline="0" smtClean="0">
                <a:solidFill>
                  <a:schemeClr val="tx1"/>
                </a:solidFill>
                <a:latin typeface="Times New Roman" pitchFamily="-110" charset="0"/>
                <a:ea typeface="+mn-ea"/>
                <a:cs typeface="+mn-cs"/>
              </a:rPr>
              <a:t>memory hierarchy are best explained in this context.</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The chapter begins with an overview and brief history of operating systems.</a:t>
            </a:r>
          </a:p>
          <a:p>
            <a:r>
              <a:rPr lang="en-US" sz="1200" kern="1200" baseline="0" smtClean="0">
                <a:solidFill>
                  <a:schemeClr val="tx1"/>
                </a:solidFill>
                <a:latin typeface="Times New Roman" pitchFamily="-110" charset="0"/>
                <a:ea typeface="+mn-ea"/>
                <a:cs typeface="+mn-cs"/>
              </a:rPr>
              <a:t>The bulk of the chapter looks at the two OS functions that are most relevant to</a:t>
            </a:r>
          </a:p>
          <a:p>
            <a:r>
              <a:rPr lang="en-US" sz="1200" kern="1200" baseline="0" smtClean="0">
                <a:solidFill>
                  <a:schemeClr val="tx1"/>
                </a:solidFill>
                <a:latin typeface="Times New Roman" pitchFamily="-110" charset="0"/>
                <a:ea typeface="+mn-ea"/>
                <a:cs typeface="+mn-cs"/>
              </a:rPr>
              <a:t>the study of computer organization and architecture: scheduling and memory</a:t>
            </a:r>
          </a:p>
          <a:p>
            <a:r>
              <a:rPr lang="en-US" sz="1200" kern="1200" baseline="0" smtClean="0">
                <a:solidFill>
                  <a:schemeClr val="tx1"/>
                </a:solidFill>
                <a:latin typeface="Times New Roman" pitchFamily="-110" charset="0"/>
                <a:ea typeface="+mn-ea"/>
                <a:cs typeface="+mn-cs"/>
              </a:rPr>
              <a:t>management.</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13</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consider this sequence from the point of view of the processor. At a certain</a:t>
            </a:r>
          </a:p>
          <a:p>
            <a:r>
              <a:rPr lang="en-US" sz="1200" kern="1200" baseline="0" dirty="0" smtClean="0">
                <a:solidFill>
                  <a:schemeClr val="tx1"/>
                </a:solidFill>
                <a:latin typeface="Times New Roman" pitchFamily="-110" charset="0"/>
                <a:ea typeface="+mn-ea"/>
                <a:cs typeface="+mn-cs"/>
              </a:rPr>
              <a:t>point in time, the processor is executing instructions from the portion of main</a:t>
            </a:r>
          </a:p>
          <a:p>
            <a:r>
              <a:rPr lang="en-US" sz="1200" kern="1200" baseline="0" dirty="0" smtClean="0">
                <a:solidFill>
                  <a:schemeClr val="tx1"/>
                </a:solidFill>
                <a:latin typeface="Times New Roman" pitchFamily="-110" charset="0"/>
                <a:ea typeface="+mn-ea"/>
                <a:cs typeface="+mn-cs"/>
              </a:rPr>
              <a:t>memory containing the monitor. These instructions cause the next job to be read</a:t>
            </a:r>
          </a:p>
          <a:p>
            <a:r>
              <a:rPr lang="en-US" sz="1200" kern="1200" baseline="0" dirty="0" smtClean="0">
                <a:solidFill>
                  <a:schemeClr val="tx1"/>
                </a:solidFill>
                <a:latin typeface="Times New Roman" pitchFamily="-110" charset="0"/>
                <a:ea typeface="+mn-ea"/>
                <a:cs typeface="+mn-cs"/>
              </a:rPr>
              <a:t>in to another portion of main memory. Once a job has been read in, the processor</a:t>
            </a:r>
          </a:p>
          <a:p>
            <a:r>
              <a:rPr lang="en-US" sz="1200" kern="1200" baseline="0" dirty="0" smtClean="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smtClean="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smtClean="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smtClean="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smtClean="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smtClean="0">
                <a:solidFill>
                  <a:schemeClr val="tx1"/>
                </a:solidFill>
                <a:latin typeface="Times New Roman" pitchFamily="-110" charset="0"/>
                <a:ea typeface="+mn-ea"/>
                <a:cs typeface="+mn-cs"/>
              </a:rPr>
              <a:t>is now fetching and executing instructions in a user program, and “control is</a:t>
            </a:r>
          </a:p>
          <a:p>
            <a:r>
              <a:rPr lang="en-US" sz="1200" kern="1200" baseline="0" dirty="0" smtClean="0">
                <a:solidFill>
                  <a:schemeClr val="tx1"/>
                </a:solidFill>
                <a:latin typeface="Times New Roman" pitchFamily="-110" charset="0"/>
                <a:ea typeface="+mn-ea"/>
                <a:cs typeface="+mn-cs"/>
              </a:rPr>
              <a:t>returned to the monitor” means that the processor is now fetching and executing</a:t>
            </a:r>
          </a:p>
          <a:p>
            <a:r>
              <a:rPr lang="en-US" sz="1200" kern="1200" baseline="0" dirty="0" smtClean="0">
                <a:solidFill>
                  <a:schemeClr val="tx1"/>
                </a:solidFill>
                <a:latin typeface="Times New Roman" pitchFamily="-110" charset="0"/>
                <a:ea typeface="+mn-ea"/>
                <a:cs typeface="+mn-cs"/>
              </a:rPr>
              <a:t>instructions from the monitor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should be clear that the monitor handles the scheduling problem. A batch of</a:t>
            </a:r>
          </a:p>
          <a:p>
            <a:r>
              <a:rPr lang="en-US" sz="1200" kern="1200" baseline="0" dirty="0" smtClean="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smtClean="0">
                <a:solidFill>
                  <a:schemeClr val="tx1"/>
                </a:solidFill>
                <a:latin typeface="Times New Roman" pitchFamily="-110" charset="0"/>
                <a:ea typeface="+mn-ea"/>
                <a:cs typeface="+mn-cs"/>
              </a:rPr>
              <a:t>idle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How about the job setup time? The monitor handles this as well. With each</a:t>
            </a:r>
          </a:p>
          <a:p>
            <a:r>
              <a:rPr lang="en-US" sz="1200" kern="1200" baseline="0" dirty="0" smtClean="0">
                <a:solidFill>
                  <a:schemeClr val="tx1"/>
                </a:solidFill>
                <a:latin typeface="Times New Roman" pitchFamily="-110" charset="0"/>
                <a:ea typeface="+mn-ea"/>
                <a:cs typeface="+mn-cs"/>
              </a:rPr>
              <a:t>job, instructions are included in a </a:t>
            </a:r>
            <a:r>
              <a:rPr lang="en-US" sz="1200" b="1" kern="1200" baseline="0" dirty="0" smtClean="0">
                <a:solidFill>
                  <a:schemeClr val="tx1"/>
                </a:solidFill>
                <a:latin typeface="Times New Roman" pitchFamily="-110" charset="0"/>
                <a:ea typeface="+mn-ea"/>
                <a:cs typeface="+mn-cs"/>
              </a:rPr>
              <a:t>job control language (JCL). </a:t>
            </a:r>
            <a:r>
              <a:rPr lang="en-US" sz="1200" b="0" kern="1200" baseline="0" dirty="0" smtClean="0">
                <a:solidFill>
                  <a:schemeClr val="tx1"/>
                </a:solidFill>
                <a:latin typeface="Times New Roman" pitchFamily="-110" charset="0"/>
                <a:ea typeface="+mn-ea"/>
                <a:cs typeface="+mn-cs"/>
              </a:rPr>
              <a:t>This is a special type</a:t>
            </a:r>
          </a:p>
          <a:p>
            <a:r>
              <a:rPr lang="en-US" sz="1200" kern="1200" baseline="0" dirty="0" smtClean="0">
                <a:solidFill>
                  <a:schemeClr val="tx1"/>
                </a:solidFill>
                <a:latin typeface="Times New Roman" pitchFamily="-110" charset="0"/>
                <a:ea typeface="+mn-ea"/>
                <a:cs typeface="+mn-cs"/>
              </a:rPr>
              <a:t>of programming language used to provide instructions to the monitor. A simple</a:t>
            </a:r>
          </a:p>
          <a:p>
            <a:r>
              <a:rPr lang="en-US" sz="1200" kern="1200" baseline="0" dirty="0" smtClean="0">
                <a:solidFill>
                  <a:schemeClr val="tx1"/>
                </a:solidFill>
                <a:latin typeface="Times New Roman" pitchFamily="-110" charset="0"/>
                <a:ea typeface="+mn-ea"/>
                <a:cs typeface="+mn-cs"/>
              </a:rPr>
              <a:t>example is that of a user submitting a program written in FORTRAN plus some</a:t>
            </a:r>
          </a:p>
          <a:p>
            <a:r>
              <a:rPr lang="en-US" sz="1200" kern="1200" baseline="0" dirty="0" smtClean="0">
                <a:solidFill>
                  <a:schemeClr val="tx1"/>
                </a:solidFill>
                <a:latin typeface="Times New Roman" pitchFamily="-110" charset="0"/>
                <a:ea typeface="+mn-ea"/>
                <a:cs typeface="+mn-cs"/>
              </a:rPr>
              <a:t>data to be used by the program. Each FORTRAN instruction and each item of</a:t>
            </a:r>
          </a:p>
          <a:p>
            <a:r>
              <a:rPr lang="en-US" sz="1200" kern="1200" baseline="0" dirty="0" smtClean="0">
                <a:solidFill>
                  <a:schemeClr val="tx1"/>
                </a:solidFill>
                <a:latin typeface="Times New Roman" pitchFamily="-110" charset="0"/>
                <a:ea typeface="+mn-ea"/>
                <a:cs typeface="+mn-cs"/>
              </a:rPr>
              <a:t>data is on a separate punched card or a separate record on tape. In addition to</a:t>
            </a:r>
          </a:p>
          <a:p>
            <a:r>
              <a:rPr lang="en-US" sz="1200" kern="1200" baseline="0" dirty="0" smtClean="0">
                <a:solidFill>
                  <a:schemeClr val="tx1"/>
                </a:solidFill>
                <a:latin typeface="Times New Roman" pitchFamily="-110" charset="0"/>
                <a:ea typeface="+mn-ea"/>
                <a:cs typeface="+mn-cs"/>
              </a:rPr>
              <a:t>FORTRAN and data lines, the job includes job control instructions, which are</a:t>
            </a:r>
          </a:p>
          <a:p>
            <a:r>
              <a:rPr lang="en-US" sz="1200" kern="1200" baseline="0" dirty="0" smtClean="0">
                <a:solidFill>
                  <a:schemeClr val="tx1"/>
                </a:solidFill>
                <a:latin typeface="Times New Roman" pitchFamily="-110" charset="0"/>
                <a:ea typeface="+mn-ea"/>
                <a:cs typeface="+mn-cs"/>
              </a:rPr>
              <a:t>denoted by the beginning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execute this job, the monitor reads the $FTN line and loads the appropriate</a:t>
            </a:r>
          </a:p>
          <a:p>
            <a:r>
              <a:rPr lang="en-US" sz="1200" kern="1200" baseline="0" dirty="0" smtClean="0">
                <a:solidFill>
                  <a:schemeClr val="tx1"/>
                </a:solidFill>
                <a:latin typeface="Times New Roman" pitchFamily="-110" charset="0"/>
                <a:ea typeface="+mn-ea"/>
                <a:cs typeface="+mn-cs"/>
              </a:rPr>
              <a:t>compiler from its mass storage (usually tape). The compiler translates the user’s</a:t>
            </a:r>
          </a:p>
          <a:p>
            <a:r>
              <a:rPr lang="en-US" sz="1200" kern="1200" baseline="0" dirty="0" smtClean="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smtClean="0">
                <a:solidFill>
                  <a:schemeClr val="tx1"/>
                </a:solidFill>
                <a:latin typeface="Times New Roman" pitchFamily="-110" charset="0"/>
                <a:ea typeface="+mn-ea"/>
                <a:cs typeface="+mn-cs"/>
              </a:rPr>
              <a:t>in memory, the operation is referred to as “compile, load, and go.” If it is stored</a:t>
            </a:r>
          </a:p>
          <a:p>
            <a:r>
              <a:rPr lang="en-US" sz="1200" kern="1200" baseline="0" dirty="0" smtClean="0">
                <a:solidFill>
                  <a:schemeClr val="tx1"/>
                </a:solidFill>
                <a:latin typeface="Times New Roman" pitchFamily="-110" charset="0"/>
                <a:ea typeface="+mn-ea"/>
                <a:cs typeface="+mn-cs"/>
              </a:rPr>
              <a:t>on tape, then the $LOAD instruction is required. This instruction is read by the</a:t>
            </a:r>
          </a:p>
          <a:p>
            <a:r>
              <a:rPr lang="en-US" sz="1200" kern="1200" baseline="0" dirty="0" smtClean="0">
                <a:solidFill>
                  <a:schemeClr val="tx1"/>
                </a:solidFill>
                <a:latin typeface="Times New Roman" pitchFamily="-110" charset="0"/>
                <a:ea typeface="+mn-ea"/>
                <a:cs typeface="+mn-cs"/>
              </a:rPr>
              <a:t>monitor, which regains control after the compile operation. The monitor invokes</a:t>
            </a:r>
          </a:p>
          <a:p>
            <a:r>
              <a:rPr lang="en-US" sz="1200" kern="1200" baseline="0" dirty="0" smtClean="0">
                <a:solidFill>
                  <a:schemeClr val="tx1"/>
                </a:solidFill>
                <a:latin typeface="Times New Roman" pitchFamily="-110" charset="0"/>
                <a:ea typeface="+mn-ea"/>
                <a:cs typeface="+mn-cs"/>
              </a:rPr>
              <a:t>the loader, which loads the object program into memory in place of the compiler</a:t>
            </a:r>
          </a:p>
          <a:p>
            <a:r>
              <a:rPr lang="en-US" sz="1200" kern="1200" baseline="0" dirty="0" smtClean="0">
                <a:solidFill>
                  <a:schemeClr val="tx1"/>
                </a:solidFill>
                <a:latin typeface="Times New Roman" pitchFamily="-110" charset="0"/>
                <a:ea typeface="+mn-ea"/>
                <a:cs typeface="+mn-cs"/>
              </a:rPr>
              <a:t>and transfers control to it. In this manner, a large segment of main memory can</a:t>
            </a:r>
          </a:p>
          <a:p>
            <a:r>
              <a:rPr lang="en-US" sz="1200" kern="1200" baseline="0" dirty="0" smtClean="0">
                <a:solidFill>
                  <a:schemeClr val="tx1"/>
                </a:solidFill>
                <a:latin typeface="Times New Roman" pitchFamily="-110" charset="0"/>
                <a:ea typeface="+mn-ea"/>
                <a:cs typeface="+mn-cs"/>
              </a:rPr>
              <a:t>be shared among different subsystems, although only one such subsystem could be</a:t>
            </a:r>
          </a:p>
          <a:p>
            <a:r>
              <a:rPr lang="en-US" sz="1200" kern="1200" baseline="0" dirty="0" smtClean="0">
                <a:solidFill>
                  <a:schemeClr val="tx1"/>
                </a:solidFill>
                <a:latin typeface="Times New Roman" pitchFamily="-110" charset="0"/>
                <a:ea typeface="+mn-ea"/>
                <a:cs typeface="+mn-cs"/>
              </a:rPr>
              <a:t>resident and executing at a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see that the monitor, or batch OS, is simply a computer program. It relies</a:t>
            </a:r>
          </a:p>
          <a:p>
            <a:r>
              <a:rPr lang="en-US" sz="1200" kern="1200" baseline="0" dirty="0" smtClean="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smtClean="0">
                <a:solidFill>
                  <a:schemeClr val="tx1"/>
                </a:solidFill>
                <a:latin typeface="Times New Roman" pitchFamily="-110" charset="0"/>
                <a:ea typeface="+mn-ea"/>
                <a:cs typeface="+mn-cs"/>
              </a:rPr>
              <a:t>memory in order to seize and relinquish control alternately.</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14</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consider this sequence from the point of view of the processor. At a certain</a:t>
            </a:r>
          </a:p>
          <a:p>
            <a:r>
              <a:rPr lang="en-US" sz="1200" kern="1200" baseline="0" dirty="0" smtClean="0">
                <a:solidFill>
                  <a:schemeClr val="tx1"/>
                </a:solidFill>
                <a:latin typeface="Times New Roman" pitchFamily="-110" charset="0"/>
                <a:ea typeface="+mn-ea"/>
                <a:cs typeface="+mn-cs"/>
              </a:rPr>
              <a:t>point in time, the processor is executing instructions from the portion of main</a:t>
            </a:r>
          </a:p>
          <a:p>
            <a:r>
              <a:rPr lang="en-US" sz="1200" kern="1200" baseline="0" dirty="0" smtClean="0">
                <a:solidFill>
                  <a:schemeClr val="tx1"/>
                </a:solidFill>
                <a:latin typeface="Times New Roman" pitchFamily="-110" charset="0"/>
                <a:ea typeface="+mn-ea"/>
                <a:cs typeface="+mn-cs"/>
              </a:rPr>
              <a:t>memory containing the monitor. These instructions cause the next job to be read</a:t>
            </a:r>
          </a:p>
          <a:p>
            <a:r>
              <a:rPr lang="en-US" sz="1200" kern="1200" baseline="0" dirty="0" smtClean="0">
                <a:solidFill>
                  <a:schemeClr val="tx1"/>
                </a:solidFill>
                <a:latin typeface="Times New Roman" pitchFamily="-110" charset="0"/>
                <a:ea typeface="+mn-ea"/>
                <a:cs typeface="+mn-cs"/>
              </a:rPr>
              <a:t>in to another portion of main memory. Once a job has been read in, the processor</a:t>
            </a:r>
          </a:p>
          <a:p>
            <a:r>
              <a:rPr lang="en-US" sz="1200" kern="1200" baseline="0" dirty="0" smtClean="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smtClean="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smtClean="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smtClean="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smtClean="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smtClean="0">
                <a:solidFill>
                  <a:schemeClr val="tx1"/>
                </a:solidFill>
                <a:latin typeface="Times New Roman" pitchFamily="-110" charset="0"/>
                <a:ea typeface="+mn-ea"/>
                <a:cs typeface="+mn-cs"/>
              </a:rPr>
              <a:t>is now fetching and executing instructions in a user program, and “control is</a:t>
            </a:r>
          </a:p>
          <a:p>
            <a:r>
              <a:rPr lang="en-US" sz="1200" kern="1200" baseline="0" dirty="0" smtClean="0">
                <a:solidFill>
                  <a:schemeClr val="tx1"/>
                </a:solidFill>
                <a:latin typeface="Times New Roman" pitchFamily="-110" charset="0"/>
                <a:ea typeface="+mn-ea"/>
                <a:cs typeface="+mn-cs"/>
              </a:rPr>
              <a:t>returned to the monitor” means that the processor is now fetching and executing</a:t>
            </a:r>
          </a:p>
          <a:p>
            <a:r>
              <a:rPr lang="en-US" sz="1200" kern="1200" baseline="0" dirty="0" smtClean="0">
                <a:solidFill>
                  <a:schemeClr val="tx1"/>
                </a:solidFill>
                <a:latin typeface="Times New Roman" pitchFamily="-110" charset="0"/>
                <a:ea typeface="+mn-ea"/>
                <a:cs typeface="+mn-cs"/>
              </a:rPr>
              <a:t>instructions from the monitor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should be clear that the monitor handles the scheduling problem. A batch of</a:t>
            </a:r>
          </a:p>
          <a:p>
            <a:r>
              <a:rPr lang="en-US" sz="1200" kern="1200" baseline="0" dirty="0" smtClean="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smtClean="0">
                <a:solidFill>
                  <a:schemeClr val="tx1"/>
                </a:solidFill>
                <a:latin typeface="Times New Roman" pitchFamily="-110" charset="0"/>
                <a:ea typeface="+mn-ea"/>
                <a:cs typeface="+mn-cs"/>
              </a:rPr>
              <a:t>idle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How about the job setup time? The monitor handles this as well. With each</a:t>
            </a:r>
          </a:p>
          <a:p>
            <a:r>
              <a:rPr lang="en-US" sz="1200" kern="1200" baseline="0" dirty="0" smtClean="0">
                <a:solidFill>
                  <a:schemeClr val="tx1"/>
                </a:solidFill>
                <a:latin typeface="Times New Roman" pitchFamily="-110" charset="0"/>
                <a:ea typeface="+mn-ea"/>
                <a:cs typeface="+mn-cs"/>
              </a:rPr>
              <a:t>job, instructions are included in a </a:t>
            </a:r>
            <a:r>
              <a:rPr lang="en-US" sz="1200" b="1" kern="1200" baseline="0" dirty="0" smtClean="0">
                <a:solidFill>
                  <a:schemeClr val="tx1"/>
                </a:solidFill>
                <a:latin typeface="Times New Roman" pitchFamily="-110" charset="0"/>
                <a:ea typeface="+mn-ea"/>
                <a:cs typeface="+mn-cs"/>
              </a:rPr>
              <a:t>job control language (JCL). </a:t>
            </a:r>
            <a:r>
              <a:rPr lang="en-US" sz="1200" b="0" kern="1200" baseline="0" dirty="0" smtClean="0">
                <a:solidFill>
                  <a:schemeClr val="tx1"/>
                </a:solidFill>
                <a:latin typeface="Times New Roman" pitchFamily="-110" charset="0"/>
                <a:ea typeface="+mn-ea"/>
                <a:cs typeface="+mn-cs"/>
              </a:rPr>
              <a:t>This is a special type</a:t>
            </a:r>
          </a:p>
          <a:p>
            <a:r>
              <a:rPr lang="en-US" sz="1200" kern="1200" baseline="0" dirty="0" smtClean="0">
                <a:solidFill>
                  <a:schemeClr val="tx1"/>
                </a:solidFill>
                <a:latin typeface="Times New Roman" pitchFamily="-110" charset="0"/>
                <a:ea typeface="+mn-ea"/>
                <a:cs typeface="+mn-cs"/>
              </a:rPr>
              <a:t>of programming language used to provide instructions to the monitor. A simple</a:t>
            </a:r>
          </a:p>
          <a:p>
            <a:r>
              <a:rPr lang="en-US" sz="1200" kern="1200" baseline="0" dirty="0" smtClean="0">
                <a:solidFill>
                  <a:schemeClr val="tx1"/>
                </a:solidFill>
                <a:latin typeface="Times New Roman" pitchFamily="-110" charset="0"/>
                <a:ea typeface="+mn-ea"/>
                <a:cs typeface="+mn-cs"/>
              </a:rPr>
              <a:t>example is that of a user submitting a program written in FORTRAN plus some</a:t>
            </a:r>
          </a:p>
          <a:p>
            <a:r>
              <a:rPr lang="en-US" sz="1200" kern="1200" baseline="0" dirty="0" smtClean="0">
                <a:solidFill>
                  <a:schemeClr val="tx1"/>
                </a:solidFill>
                <a:latin typeface="Times New Roman" pitchFamily="-110" charset="0"/>
                <a:ea typeface="+mn-ea"/>
                <a:cs typeface="+mn-cs"/>
              </a:rPr>
              <a:t>data to be used by the program. Each FORTRAN instruction and each item of</a:t>
            </a:r>
          </a:p>
          <a:p>
            <a:r>
              <a:rPr lang="en-US" sz="1200" kern="1200" baseline="0" dirty="0" smtClean="0">
                <a:solidFill>
                  <a:schemeClr val="tx1"/>
                </a:solidFill>
                <a:latin typeface="Times New Roman" pitchFamily="-110" charset="0"/>
                <a:ea typeface="+mn-ea"/>
                <a:cs typeface="+mn-cs"/>
              </a:rPr>
              <a:t>data is on a separate punched card or a separate record on tape. In addition to</a:t>
            </a:r>
          </a:p>
          <a:p>
            <a:r>
              <a:rPr lang="en-US" sz="1200" kern="1200" baseline="0" dirty="0" smtClean="0">
                <a:solidFill>
                  <a:schemeClr val="tx1"/>
                </a:solidFill>
                <a:latin typeface="Times New Roman" pitchFamily="-110" charset="0"/>
                <a:ea typeface="+mn-ea"/>
                <a:cs typeface="+mn-cs"/>
              </a:rPr>
              <a:t>FORTRAN and data lines, the job includes job control instructions, which are</a:t>
            </a:r>
          </a:p>
          <a:p>
            <a:r>
              <a:rPr lang="en-US" sz="1200" kern="1200" baseline="0" dirty="0" smtClean="0">
                <a:solidFill>
                  <a:schemeClr val="tx1"/>
                </a:solidFill>
                <a:latin typeface="Times New Roman" pitchFamily="-110" charset="0"/>
                <a:ea typeface="+mn-ea"/>
                <a:cs typeface="+mn-cs"/>
              </a:rPr>
              <a:t>denoted by the beginning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execute this job, the monitor reads the $FTN line and loads the appropriate</a:t>
            </a:r>
          </a:p>
          <a:p>
            <a:r>
              <a:rPr lang="en-US" sz="1200" kern="1200" baseline="0" dirty="0" smtClean="0">
                <a:solidFill>
                  <a:schemeClr val="tx1"/>
                </a:solidFill>
                <a:latin typeface="Times New Roman" pitchFamily="-110" charset="0"/>
                <a:ea typeface="+mn-ea"/>
                <a:cs typeface="+mn-cs"/>
              </a:rPr>
              <a:t>compiler from its mass storage (usually tape). The compiler translates the user’s</a:t>
            </a:r>
          </a:p>
          <a:p>
            <a:r>
              <a:rPr lang="en-US" sz="1200" kern="1200" baseline="0" dirty="0" smtClean="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smtClean="0">
                <a:solidFill>
                  <a:schemeClr val="tx1"/>
                </a:solidFill>
                <a:latin typeface="Times New Roman" pitchFamily="-110" charset="0"/>
                <a:ea typeface="+mn-ea"/>
                <a:cs typeface="+mn-cs"/>
              </a:rPr>
              <a:t>in memory, the operation is referred to as “compile, load, and go.” If it is stored</a:t>
            </a:r>
          </a:p>
          <a:p>
            <a:r>
              <a:rPr lang="en-US" sz="1200" kern="1200" baseline="0" dirty="0" smtClean="0">
                <a:solidFill>
                  <a:schemeClr val="tx1"/>
                </a:solidFill>
                <a:latin typeface="Times New Roman" pitchFamily="-110" charset="0"/>
                <a:ea typeface="+mn-ea"/>
                <a:cs typeface="+mn-cs"/>
              </a:rPr>
              <a:t>on tape, then the $LOAD instruction is required. This instruction is read by the</a:t>
            </a:r>
          </a:p>
          <a:p>
            <a:r>
              <a:rPr lang="en-US" sz="1200" kern="1200" baseline="0" dirty="0" smtClean="0">
                <a:solidFill>
                  <a:schemeClr val="tx1"/>
                </a:solidFill>
                <a:latin typeface="Times New Roman" pitchFamily="-110" charset="0"/>
                <a:ea typeface="+mn-ea"/>
                <a:cs typeface="+mn-cs"/>
              </a:rPr>
              <a:t>monitor, which regains control after the compile operation. The monitor invokes</a:t>
            </a:r>
          </a:p>
          <a:p>
            <a:r>
              <a:rPr lang="en-US" sz="1200" kern="1200" baseline="0" dirty="0" smtClean="0">
                <a:solidFill>
                  <a:schemeClr val="tx1"/>
                </a:solidFill>
                <a:latin typeface="Times New Roman" pitchFamily="-110" charset="0"/>
                <a:ea typeface="+mn-ea"/>
                <a:cs typeface="+mn-cs"/>
              </a:rPr>
              <a:t>the loader, which loads the object program into memory in place of the compiler</a:t>
            </a:r>
          </a:p>
          <a:p>
            <a:r>
              <a:rPr lang="en-US" sz="1200" kern="1200" baseline="0" dirty="0" smtClean="0">
                <a:solidFill>
                  <a:schemeClr val="tx1"/>
                </a:solidFill>
                <a:latin typeface="Times New Roman" pitchFamily="-110" charset="0"/>
                <a:ea typeface="+mn-ea"/>
                <a:cs typeface="+mn-cs"/>
              </a:rPr>
              <a:t>and transfers control to it. In this manner, a large segment of main memory can</a:t>
            </a:r>
          </a:p>
          <a:p>
            <a:r>
              <a:rPr lang="en-US" sz="1200" kern="1200" baseline="0" dirty="0" smtClean="0">
                <a:solidFill>
                  <a:schemeClr val="tx1"/>
                </a:solidFill>
                <a:latin typeface="Times New Roman" pitchFamily="-110" charset="0"/>
                <a:ea typeface="+mn-ea"/>
                <a:cs typeface="+mn-cs"/>
              </a:rPr>
              <a:t>be shared among different subsystems, although only one such subsystem could be</a:t>
            </a:r>
          </a:p>
          <a:p>
            <a:r>
              <a:rPr lang="en-US" sz="1200" kern="1200" baseline="0" dirty="0" smtClean="0">
                <a:solidFill>
                  <a:schemeClr val="tx1"/>
                </a:solidFill>
                <a:latin typeface="Times New Roman" pitchFamily="-110" charset="0"/>
                <a:ea typeface="+mn-ea"/>
                <a:cs typeface="+mn-cs"/>
              </a:rPr>
              <a:t>resident and executing at a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see that the monitor, or batch OS, is simply a computer program. It relies</a:t>
            </a:r>
          </a:p>
          <a:p>
            <a:r>
              <a:rPr lang="en-US" sz="1200" kern="1200" baseline="0" dirty="0" smtClean="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smtClean="0">
                <a:solidFill>
                  <a:schemeClr val="tx1"/>
                </a:solidFill>
                <a:latin typeface="Times New Roman" pitchFamily="-110" charset="0"/>
                <a:ea typeface="+mn-ea"/>
                <a:cs typeface="+mn-cs"/>
              </a:rPr>
              <a:t>memory in order to seize and relinquish control alternately.</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B735A-2130-4B42-940E-D8E5F666A931}" type="slidenum">
              <a:rPr lang="en-US"/>
              <a:pPr/>
              <a:t>15</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Một số tính năng phần cứng khác cũng được mong muốn:</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Bảo vệ bộ nhớ: Trong khi chương trình người dùng đang thực thi, nó không được thay đổi</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vùng nhớ chứa màn hình. Nếu một nỗ lực như vậy được thực hiện, bộ xử lý</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phần cứng sẽ phát hiện lỗi và chuyển quyền điều khiển sang màn hình. Các</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màn hình sau đó sẽ hủy bỏ công việc, in ra một thông báo lỗi và tải</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Công việc tiếp theo.</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Bộ hẹn giờ: Bộ hẹn giờ được sử dụng để ngăn một công việc độc quyền hệ thống.</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Bộ hẹn giờ được đặt khi bắt đầu mỗi công việc. Nếu bộ hẹn giờ hết hạn, một ngắt</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xảy ra và điều khiển quay trở lại màn hình.</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Hướng dẫn đặc quyền: Một số hướng dẫn được chỉ định đặc quyền và có thể</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chỉ được thực thi bởi màn hình. Nếu bộ xử lý gặp một lệnh như vậy</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trong khi thực hiện một chương trình người dùng, một lỗi ngắt xảy ra. Trong sô</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hướng dẫn đặc quyền là hướng dẫn I / O, để màn hình duy trì quyền kiểm soát</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của tất cả các thiết bị I / O. Điều này ngăn không cho một chương trình người dùng vô tình</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đọc hướng dẫn kiểm soát công việc từ công việc tiếp theo. Nếu một chương trình người dung</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muốn thực hiện I / O, nó phải yêu cầu giám sát thực hiện hoạt động</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cho nó. Nếu một lệnh đặc quyền gặp phải bởi bộ xử lý trong khi nó</a:t>
            </a:r>
            <a:r>
              <a:rPr lang="en-US" sz="1200" kern="1200" baseline="0" dirty="0" smtClean="0">
                <a:solidFill>
                  <a:schemeClr val="tx1"/>
                </a:solidFill>
                <a:latin typeface="Times New Roman" pitchFamily="-110" charset="0"/>
                <a:ea typeface="+mn-ea"/>
                <a:cs typeface="+mn-cs"/>
              </a:rPr>
              <a:t>n </a:t>
            </a:r>
            <a:r>
              <a:rPr lang="vi-VN" sz="1200" kern="1200" baseline="0" dirty="0" smtClean="0">
                <a:solidFill>
                  <a:schemeClr val="tx1"/>
                </a:solidFill>
                <a:latin typeface="Times New Roman" pitchFamily="-110" charset="0"/>
                <a:ea typeface="+mn-ea"/>
                <a:cs typeface="+mn-cs"/>
              </a:rPr>
              <a:t>thực thi một chương trình người dùng, phần cứng của bộ xử lý coi đây là một lỗi và</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chuyển quyền điều khiển cho màn hình.</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Ngắt: Các mẫu máy tính đời đầu không có khả năng này. Tính năng này</a:t>
            </a:r>
          </a:p>
          <a:p>
            <a:r>
              <a:rPr lang="vi-VN" sz="1200" kern="1200" baseline="0" dirty="0" smtClean="0">
                <a:solidFill>
                  <a:schemeClr val="tx1"/>
                </a:solidFill>
                <a:latin typeface="Times New Roman" pitchFamily="-110" charset="0"/>
                <a:ea typeface="+mn-ea"/>
                <a:cs typeface="+mn-cs"/>
              </a:rPr>
              <a:t>mang lại cho Hệ điều hành sự linh hoạt hơn trong việc từ bỏ quyền kiểm soát và giành lại quyền kiểm soát</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từ các chương trình người dùng.</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Thời gian của bộ xử lý thay đổi giữa việc thực thi các chương trình người dùng và thực thi</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của màn hình. Đã có hai sự hy sinh: Một số ký ức chính hiện đã được trao</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màn hình và một số thời gian xử lý được sử dụng bởi màn hình. Cả hai</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trong số này là các dạng chi phí. Ngay cả với chi phí này, hệ thống lô đơn giản</a:t>
            </a:r>
            <a:r>
              <a:rPr lang="en-US" sz="1200" kern="1200" baseline="0" dirty="0" smtClean="0">
                <a:solidFill>
                  <a:schemeClr val="tx1"/>
                </a:solidFill>
                <a:latin typeface="Times New Roman" pitchFamily="-110" charset="0"/>
                <a:ea typeface="+mn-ea"/>
                <a:cs typeface="+mn-cs"/>
              </a:rPr>
              <a:t> </a:t>
            </a:r>
            <a:r>
              <a:rPr lang="vi-VN" sz="1200" kern="1200" baseline="0" dirty="0" smtClean="0">
                <a:solidFill>
                  <a:schemeClr val="tx1"/>
                </a:solidFill>
                <a:latin typeface="Times New Roman" pitchFamily="-110" charset="0"/>
                <a:ea typeface="+mn-ea"/>
                <a:cs typeface="+mn-cs"/>
              </a:rPr>
              <a:t>cải thiện việc sử dụng máy tính.</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Certain other hardware features are also desirable: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Memory protection: </a:t>
            </a:r>
            <a:r>
              <a:rPr lang="en-US" sz="1200" b="0" kern="1200" baseline="0" dirty="0" smtClean="0">
                <a:solidFill>
                  <a:schemeClr val="tx1"/>
                </a:solidFill>
                <a:latin typeface="Times New Roman" pitchFamily="-110" charset="0"/>
                <a:ea typeface="+mn-ea"/>
                <a:cs typeface="+mn-cs"/>
              </a:rPr>
              <a:t>While the user program is executing, it must not alter the</a:t>
            </a:r>
          </a:p>
          <a:p>
            <a:r>
              <a:rPr lang="en-US" sz="1200" kern="1200" baseline="0" dirty="0" smtClean="0">
                <a:solidFill>
                  <a:schemeClr val="tx1"/>
                </a:solidFill>
                <a:latin typeface="Times New Roman" pitchFamily="-110" charset="0"/>
                <a:ea typeface="+mn-ea"/>
                <a:cs typeface="+mn-cs"/>
              </a:rPr>
              <a:t>memory area containing the monitor. If such an attempt is made, the processor</a:t>
            </a:r>
          </a:p>
          <a:p>
            <a:r>
              <a:rPr lang="en-US" sz="1200" kern="1200" baseline="0" dirty="0" smtClean="0">
                <a:solidFill>
                  <a:schemeClr val="tx1"/>
                </a:solidFill>
                <a:latin typeface="Times New Roman" pitchFamily="-110" charset="0"/>
                <a:ea typeface="+mn-ea"/>
                <a:cs typeface="+mn-cs"/>
              </a:rPr>
              <a:t>hardware should detect an error and transfer control to the monitor. The</a:t>
            </a:r>
          </a:p>
          <a:p>
            <a:r>
              <a:rPr lang="en-US" sz="1200" kern="1200" baseline="0" dirty="0" smtClean="0">
                <a:solidFill>
                  <a:schemeClr val="tx1"/>
                </a:solidFill>
                <a:latin typeface="Times New Roman" pitchFamily="-110" charset="0"/>
                <a:ea typeface="+mn-ea"/>
                <a:cs typeface="+mn-cs"/>
              </a:rPr>
              <a:t>monitor would then abort the job, print out an error message, and load the</a:t>
            </a:r>
          </a:p>
          <a:p>
            <a:r>
              <a:rPr lang="en-US" sz="1200" kern="1200" baseline="0" dirty="0" smtClean="0">
                <a:solidFill>
                  <a:schemeClr val="tx1"/>
                </a:solidFill>
                <a:latin typeface="Times New Roman" pitchFamily="-110" charset="0"/>
                <a:ea typeface="+mn-ea"/>
                <a:cs typeface="+mn-cs"/>
              </a:rPr>
              <a:t>next job.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Timer: </a:t>
            </a:r>
            <a:r>
              <a:rPr lang="en-US" sz="1200" b="0" kern="1200" baseline="0" dirty="0" smtClean="0">
                <a:solidFill>
                  <a:schemeClr val="tx1"/>
                </a:solidFill>
                <a:latin typeface="Times New Roman" pitchFamily="-110" charset="0"/>
                <a:ea typeface="+mn-ea"/>
                <a:cs typeface="+mn-cs"/>
              </a:rPr>
              <a:t>A timer is used to prevent a single job from monopolizing the system.</a:t>
            </a:r>
          </a:p>
          <a:p>
            <a:r>
              <a:rPr lang="en-US" sz="1200" kern="1200" baseline="0" dirty="0" smtClean="0">
                <a:solidFill>
                  <a:schemeClr val="tx1"/>
                </a:solidFill>
                <a:latin typeface="Times New Roman" pitchFamily="-110" charset="0"/>
                <a:ea typeface="+mn-ea"/>
                <a:cs typeface="+mn-cs"/>
              </a:rPr>
              <a:t>The timer is set at the beginning of each job. If the timer expires, an interrupt</a:t>
            </a:r>
          </a:p>
          <a:p>
            <a:r>
              <a:rPr lang="en-US" sz="1200" kern="1200" baseline="0" dirty="0" smtClean="0">
                <a:solidFill>
                  <a:schemeClr val="tx1"/>
                </a:solidFill>
                <a:latin typeface="Times New Roman" pitchFamily="-110" charset="0"/>
                <a:ea typeface="+mn-ea"/>
                <a:cs typeface="+mn-cs"/>
              </a:rPr>
              <a:t>occurs, and control returns to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Privileged instructions: </a:t>
            </a:r>
            <a:r>
              <a:rPr lang="en-US" sz="1200" b="0" kern="1200" baseline="0" dirty="0" smtClean="0">
                <a:solidFill>
                  <a:schemeClr val="tx1"/>
                </a:solidFill>
                <a:latin typeface="Times New Roman" pitchFamily="-110" charset="0"/>
                <a:ea typeface="+mn-ea"/>
                <a:cs typeface="+mn-cs"/>
              </a:rPr>
              <a:t>Certain instructions are designated privileged and can</a:t>
            </a:r>
          </a:p>
          <a:p>
            <a:r>
              <a:rPr lang="en-US" sz="1200" kern="1200" baseline="0" dirty="0" smtClean="0">
                <a:solidFill>
                  <a:schemeClr val="tx1"/>
                </a:solidFill>
                <a:latin typeface="Times New Roman" pitchFamily="-110" charset="0"/>
                <a:ea typeface="+mn-ea"/>
                <a:cs typeface="+mn-cs"/>
              </a:rPr>
              <a:t>be executed only by the monitor. If the processor encounters such an instruction</a:t>
            </a:r>
          </a:p>
          <a:p>
            <a:r>
              <a:rPr lang="en-US" sz="1200" kern="1200" baseline="0" dirty="0" smtClean="0">
                <a:solidFill>
                  <a:schemeClr val="tx1"/>
                </a:solidFill>
                <a:latin typeface="Times New Roman" pitchFamily="-110" charset="0"/>
                <a:ea typeface="+mn-ea"/>
                <a:cs typeface="+mn-cs"/>
              </a:rPr>
              <a:t>while executing a user program, an error interrupt occurs. Among the</a:t>
            </a:r>
          </a:p>
          <a:p>
            <a:r>
              <a:rPr lang="en-US" sz="1200" kern="1200" baseline="0" dirty="0" smtClean="0">
                <a:solidFill>
                  <a:schemeClr val="tx1"/>
                </a:solidFill>
                <a:latin typeface="Times New Roman" pitchFamily="-110" charset="0"/>
                <a:ea typeface="+mn-ea"/>
                <a:cs typeface="+mn-cs"/>
              </a:rPr>
              <a:t>privileged instructions are I/O instructions, so that the monitor retains control</a:t>
            </a:r>
          </a:p>
          <a:p>
            <a:r>
              <a:rPr lang="en-US" sz="1200" kern="1200" baseline="0" dirty="0" smtClean="0">
                <a:solidFill>
                  <a:schemeClr val="tx1"/>
                </a:solidFill>
                <a:latin typeface="Times New Roman" pitchFamily="-110" charset="0"/>
                <a:ea typeface="+mn-ea"/>
                <a:cs typeface="+mn-cs"/>
              </a:rPr>
              <a:t>of all I/O devices. This prevents, for example, a user program from accidentally</a:t>
            </a:r>
          </a:p>
          <a:p>
            <a:r>
              <a:rPr lang="en-US" sz="1200" kern="1200" baseline="0" dirty="0" smtClean="0">
                <a:solidFill>
                  <a:schemeClr val="tx1"/>
                </a:solidFill>
                <a:latin typeface="Times New Roman" pitchFamily="-110" charset="0"/>
                <a:ea typeface="+mn-ea"/>
                <a:cs typeface="+mn-cs"/>
              </a:rPr>
              <a:t>reading job control instructions from the next job. If a user program</a:t>
            </a:r>
          </a:p>
          <a:p>
            <a:r>
              <a:rPr lang="en-US" sz="1200" kern="1200" baseline="0" dirty="0" smtClean="0">
                <a:solidFill>
                  <a:schemeClr val="tx1"/>
                </a:solidFill>
                <a:latin typeface="Times New Roman" pitchFamily="-110" charset="0"/>
                <a:ea typeface="+mn-ea"/>
                <a:cs typeface="+mn-cs"/>
              </a:rPr>
              <a:t>wishes to perform I/O, it must request that the monitor perform the operation</a:t>
            </a:r>
          </a:p>
          <a:p>
            <a:r>
              <a:rPr lang="en-US" sz="1200" kern="1200" baseline="0" dirty="0" smtClean="0">
                <a:solidFill>
                  <a:schemeClr val="tx1"/>
                </a:solidFill>
                <a:latin typeface="Times New Roman" pitchFamily="-110" charset="0"/>
                <a:ea typeface="+mn-ea"/>
                <a:cs typeface="+mn-cs"/>
              </a:rPr>
              <a:t>for it. If a privileged instruction is encountered by the processor while it is</a:t>
            </a:r>
          </a:p>
          <a:p>
            <a:r>
              <a:rPr lang="en-US" sz="1200" kern="1200" baseline="0" dirty="0" smtClean="0">
                <a:solidFill>
                  <a:schemeClr val="tx1"/>
                </a:solidFill>
                <a:latin typeface="Times New Roman" pitchFamily="-110" charset="0"/>
                <a:ea typeface="+mn-ea"/>
                <a:cs typeface="+mn-cs"/>
              </a:rPr>
              <a:t>executing a user program, the processor hardware considers this an error and</a:t>
            </a:r>
          </a:p>
          <a:p>
            <a:r>
              <a:rPr lang="en-US" sz="1200" kern="1200" baseline="0" dirty="0" smtClean="0">
                <a:solidFill>
                  <a:schemeClr val="tx1"/>
                </a:solidFill>
                <a:latin typeface="Times New Roman" pitchFamily="-110" charset="0"/>
                <a:ea typeface="+mn-ea"/>
                <a:cs typeface="+mn-cs"/>
              </a:rPr>
              <a:t>transfers control to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Interrupts: </a:t>
            </a:r>
            <a:r>
              <a:rPr lang="en-US" sz="1200" b="0" kern="1200" baseline="0" dirty="0" smtClean="0">
                <a:solidFill>
                  <a:schemeClr val="tx1"/>
                </a:solidFill>
                <a:latin typeface="Times New Roman" pitchFamily="-110" charset="0"/>
                <a:ea typeface="+mn-ea"/>
                <a:cs typeface="+mn-cs"/>
              </a:rPr>
              <a:t>Early computer models did not have this capability. This feature</a:t>
            </a:r>
          </a:p>
          <a:p>
            <a:r>
              <a:rPr lang="en-US" sz="1200" kern="1200" baseline="0" dirty="0" smtClean="0">
                <a:solidFill>
                  <a:schemeClr val="tx1"/>
                </a:solidFill>
                <a:latin typeface="Times New Roman" pitchFamily="-110" charset="0"/>
                <a:ea typeface="+mn-ea"/>
                <a:cs typeface="+mn-cs"/>
              </a:rPr>
              <a:t>gives the OS more flexibility in relinquishing control to and regaining control</a:t>
            </a:r>
          </a:p>
          <a:p>
            <a:r>
              <a:rPr lang="en-US" sz="1200" kern="1200" baseline="0" dirty="0" smtClean="0">
                <a:solidFill>
                  <a:schemeClr val="tx1"/>
                </a:solidFill>
                <a:latin typeface="Times New Roman" pitchFamily="-110" charset="0"/>
                <a:ea typeface="+mn-ea"/>
                <a:cs typeface="+mn-cs"/>
              </a:rPr>
              <a:t>from user programs.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Processor time alternates between execution of user programs and execution</a:t>
            </a:r>
          </a:p>
          <a:p>
            <a:r>
              <a:rPr lang="en-US" sz="1200" kern="1200" baseline="0" dirty="0" smtClean="0">
                <a:solidFill>
                  <a:schemeClr val="tx1"/>
                </a:solidFill>
                <a:latin typeface="Times New Roman" pitchFamily="-110" charset="0"/>
                <a:ea typeface="+mn-ea"/>
                <a:cs typeface="+mn-cs"/>
              </a:rPr>
              <a:t>of the monitor. There have been two sacrifices: Some main memory is now given</a:t>
            </a:r>
          </a:p>
          <a:p>
            <a:r>
              <a:rPr lang="en-US" sz="1200" kern="1200" baseline="0" dirty="0" smtClean="0">
                <a:solidFill>
                  <a:schemeClr val="tx1"/>
                </a:solidFill>
                <a:latin typeface="Times New Roman" pitchFamily="-110" charset="0"/>
                <a:ea typeface="+mn-ea"/>
                <a:cs typeface="+mn-cs"/>
              </a:rPr>
              <a:t>over to the monitor and some processor time is consumed by the monitor. Both</a:t>
            </a:r>
          </a:p>
          <a:p>
            <a:r>
              <a:rPr lang="en-US" sz="1200" kern="1200" baseline="0" dirty="0" smtClean="0">
                <a:solidFill>
                  <a:schemeClr val="tx1"/>
                </a:solidFill>
                <a:latin typeface="Times New Roman" pitchFamily="-110" charset="0"/>
                <a:ea typeface="+mn-ea"/>
                <a:cs typeface="+mn-cs"/>
              </a:rPr>
              <a:t>of these are forms of overhead. Even with this overhead, the simple batch system</a:t>
            </a:r>
          </a:p>
          <a:p>
            <a:r>
              <a:rPr lang="en-US" sz="1200" kern="1200" baseline="0" dirty="0" smtClean="0">
                <a:solidFill>
                  <a:schemeClr val="tx1"/>
                </a:solidFill>
                <a:latin typeface="Times New Roman" pitchFamily="-110" charset="0"/>
                <a:ea typeface="+mn-ea"/>
                <a:cs typeface="+mn-cs"/>
              </a:rPr>
              <a:t>improves utilization of the computer.</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4CBD3-20C4-0740-AFB7-AB2F2EA5B57E}" type="slidenum">
              <a:rPr lang="en-US"/>
              <a:pPr/>
              <a:t>16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Ngay cả với trình tự công việc tự động</a:t>
            </a:r>
          </a:p>
          <a:p>
            <a:r>
              <a:rPr lang="vi-VN" sz="1200" kern="1200" baseline="0" dirty="0" smtClean="0">
                <a:solidFill>
                  <a:schemeClr val="tx1"/>
                </a:solidFill>
                <a:latin typeface="Times New Roman" pitchFamily="-110" charset="0"/>
                <a:ea typeface="+mn-ea"/>
                <a:cs typeface="+mn-cs"/>
              </a:rPr>
              <a:t>được cung cấp bởi một hệ điều hành lô đơn giản, bộ xử lý thường không hoạt động. Vấn đề là ở đó</a:t>
            </a:r>
          </a:p>
          <a:p>
            <a:r>
              <a:rPr lang="vi-VN" sz="1200" kern="1200" baseline="0" dirty="0" smtClean="0">
                <a:solidFill>
                  <a:schemeClr val="tx1"/>
                </a:solidFill>
                <a:latin typeface="Times New Roman" pitchFamily="-110" charset="0"/>
                <a:ea typeface="+mn-ea"/>
                <a:cs typeface="+mn-cs"/>
              </a:rPr>
              <a:t>I / O thiết bị chậm so với bộ xử lý. Hình 8.4 mô tả chi tiết một đại diện</a:t>
            </a:r>
          </a:p>
          <a:p>
            <a:r>
              <a:rPr lang="vi-VN" sz="1200" kern="1200" baseline="0" dirty="0" smtClean="0">
                <a:solidFill>
                  <a:schemeClr val="tx1"/>
                </a:solidFill>
                <a:latin typeface="Times New Roman" pitchFamily="-110" charset="0"/>
                <a:ea typeface="+mn-ea"/>
                <a:cs typeface="+mn-cs"/>
              </a:rPr>
              <a:t>phép tính. Phép tính liên quan đến một chương trình xử lý một tệp hồ sơ và</a:t>
            </a:r>
          </a:p>
          <a:p>
            <a:r>
              <a:rPr lang="vi-VN" sz="1200" kern="1200" baseline="0" dirty="0" smtClean="0">
                <a:solidFill>
                  <a:schemeClr val="tx1"/>
                </a:solidFill>
                <a:latin typeface="Times New Roman" pitchFamily="-110" charset="0"/>
                <a:ea typeface="+mn-ea"/>
                <a:cs typeface="+mn-cs"/>
              </a:rPr>
              <a:t>thực hiện trung bình 100 lệnh của bộ xử lý trên mỗi bản ghi. Trong ví dụ này,</a:t>
            </a:r>
          </a:p>
          <a:p>
            <a:r>
              <a:rPr lang="vi-VN" sz="1200" kern="1200" baseline="0" dirty="0" smtClean="0">
                <a:solidFill>
                  <a:schemeClr val="tx1"/>
                </a:solidFill>
                <a:latin typeface="Times New Roman" pitchFamily="-110" charset="0"/>
                <a:ea typeface="+mn-ea"/>
                <a:cs typeface="+mn-cs"/>
              </a:rPr>
              <a:t>máy tính dành hơn 96% thời gian để chờ các thiết bị I / O kết thúc quá trình truyền</a:t>
            </a:r>
          </a:p>
          <a:p>
            <a:r>
              <a:rPr lang="vi-VN" sz="1200" kern="1200" baseline="0" dirty="0" smtClean="0">
                <a:solidFill>
                  <a:schemeClr val="tx1"/>
                </a:solidFill>
                <a:latin typeface="Times New Roman" pitchFamily="-110" charset="0"/>
                <a:ea typeface="+mn-ea"/>
                <a:cs typeface="+mn-cs"/>
              </a:rPr>
              <a:t>dữ liệu! Hình 8.5a minh họa tình huống này.</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Even with the automatic job sequencing</a:t>
            </a:r>
          </a:p>
          <a:p>
            <a:r>
              <a:rPr lang="en-US" sz="1200" kern="1200" baseline="0" dirty="0" smtClean="0">
                <a:solidFill>
                  <a:schemeClr val="tx1"/>
                </a:solidFill>
                <a:latin typeface="Times New Roman" pitchFamily="-110" charset="0"/>
                <a:ea typeface="+mn-ea"/>
                <a:cs typeface="+mn-cs"/>
              </a:rPr>
              <a:t>provided by a simple batch OS, the processor is often idle. The problem is that</a:t>
            </a:r>
          </a:p>
          <a:p>
            <a:r>
              <a:rPr lang="en-US" sz="1200" kern="1200" baseline="0" dirty="0" smtClean="0">
                <a:solidFill>
                  <a:schemeClr val="tx1"/>
                </a:solidFill>
                <a:latin typeface="Times New Roman" pitchFamily="-110" charset="0"/>
                <a:ea typeface="+mn-ea"/>
                <a:cs typeface="+mn-cs"/>
              </a:rPr>
              <a:t>I/O devices are slow compared to the processor. Figure 8.4 details a representative</a:t>
            </a:r>
          </a:p>
          <a:p>
            <a:r>
              <a:rPr lang="en-US" sz="1200" kern="1200" baseline="0" dirty="0" smtClean="0">
                <a:solidFill>
                  <a:schemeClr val="tx1"/>
                </a:solidFill>
                <a:latin typeface="Times New Roman" pitchFamily="-110" charset="0"/>
                <a:ea typeface="+mn-ea"/>
                <a:cs typeface="+mn-cs"/>
              </a:rPr>
              <a:t>calculation. The calculation concerns a program that processes a file of records and</a:t>
            </a:r>
          </a:p>
          <a:p>
            <a:r>
              <a:rPr lang="en-US" sz="1200" kern="1200" baseline="0" dirty="0" smtClean="0">
                <a:solidFill>
                  <a:schemeClr val="tx1"/>
                </a:solidFill>
                <a:latin typeface="Times New Roman" pitchFamily="-110" charset="0"/>
                <a:ea typeface="+mn-ea"/>
                <a:cs typeface="+mn-cs"/>
              </a:rPr>
              <a:t>performs, on average, 100 processor instructions per record. In this example the</a:t>
            </a:r>
          </a:p>
          <a:p>
            <a:r>
              <a:rPr lang="en-US" sz="1200" kern="1200" baseline="0" dirty="0" smtClean="0">
                <a:solidFill>
                  <a:schemeClr val="tx1"/>
                </a:solidFill>
                <a:latin typeface="Times New Roman" pitchFamily="-110" charset="0"/>
                <a:ea typeface="+mn-ea"/>
                <a:cs typeface="+mn-cs"/>
              </a:rPr>
              <a:t>computer spends over 96% of its time waiting for I/O devices to finish transferring</a:t>
            </a:r>
          </a:p>
          <a:p>
            <a:r>
              <a:rPr lang="en-US" sz="1200" kern="1200" baseline="0" dirty="0" smtClean="0">
                <a:solidFill>
                  <a:schemeClr val="tx1"/>
                </a:solidFill>
                <a:latin typeface="Times New Roman" pitchFamily="-110" charset="0"/>
                <a:ea typeface="+mn-ea"/>
                <a:cs typeface="+mn-cs"/>
              </a:rPr>
              <a:t>data! Figure 8.5a illustrates this situation.</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FE56-B73B-7E4A-B296-A77C30E0F824}" type="slidenum">
              <a:rPr lang="en-US"/>
              <a:pPr/>
              <a:t>17</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Bộ xử lý dành một khoảng thời gian nhất định để thực thi cho đến khi đạt được lệnh I / O. Sau đó phải đợi cho đến khi I / O đó</a:t>
            </a:r>
          </a:p>
          <a:p>
            <a:r>
              <a:rPr lang="vi-VN" sz="1200" kern="1200" baseline="0" dirty="0" smtClean="0">
                <a:solidFill>
                  <a:schemeClr val="tx1"/>
                </a:solidFill>
                <a:latin typeface="Times New Roman" pitchFamily="-110" charset="0"/>
                <a:ea typeface="+mn-ea"/>
                <a:cs typeface="+mn-cs"/>
              </a:rPr>
              <a:t>hướng dẫn kết thúc trước khi tiếp tục.</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Sự kém hiệu quả này là không cần thiết. Chúng tôi biết rằng phải có đủ bộ nhớ</a:t>
            </a:r>
          </a:p>
          <a:p>
            <a:r>
              <a:rPr lang="vi-VN" sz="1200" kern="1200" baseline="0" dirty="0" smtClean="0">
                <a:solidFill>
                  <a:schemeClr val="tx1"/>
                </a:solidFill>
                <a:latin typeface="Times New Roman" pitchFamily="-110" charset="0"/>
                <a:ea typeface="+mn-ea"/>
                <a:cs typeface="+mn-cs"/>
              </a:rPr>
              <a:t>để giữ O`S (màn hình thường trú) và một chương trình người dùng. Giả sử rằng có</a:t>
            </a:r>
          </a:p>
          <a:p>
            <a:r>
              <a:rPr lang="vi-VN" sz="1200" kern="1200" baseline="0" dirty="0" smtClean="0">
                <a:solidFill>
                  <a:schemeClr val="tx1"/>
                </a:solidFill>
                <a:latin typeface="Times New Roman" pitchFamily="-110" charset="0"/>
                <a:ea typeface="+mn-ea"/>
                <a:cs typeface="+mn-cs"/>
              </a:rPr>
              <a:t>là chỗ cho hệ điều hành và hai chương trình người dùng. Bây giờ, khi một công việc cần chờ đợi</a:t>
            </a:r>
          </a:p>
          <a:p>
            <a:r>
              <a:rPr lang="vi-VN" sz="1200" kern="1200" baseline="0" dirty="0" smtClean="0">
                <a:solidFill>
                  <a:schemeClr val="tx1"/>
                </a:solidFill>
                <a:latin typeface="Times New Roman" pitchFamily="-110" charset="0"/>
                <a:ea typeface="+mn-ea"/>
                <a:cs typeface="+mn-cs"/>
              </a:rPr>
              <a:t>I / O, bộ xử lý có thể chuyển sang công việc khác, có khả năng không phải đợi I / O</a:t>
            </a:r>
          </a:p>
          <a:p>
            <a:r>
              <a:rPr lang="vi-VN" sz="1200" kern="1200" baseline="0" dirty="0" smtClean="0">
                <a:solidFill>
                  <a:schemeClr val="tx1"/>
                </a:solidFill>
                <a:latin typeface="Times New Roman" pitchFamily="-110" charset="0"/>
                <a:ea typeface="+mn-ea"/>
                <a:cs typeface="+mn-cs"/>
              </a:rPr>
              <a:t>(Hình 8.5b). Hơn nữa, chúng tôi có thể mở rộng bộ nhớ để chứa ba, bốn hoặc nhiều hơn</a:t>
            </a:r>
          </a:p>
          <a:p>
            <a:r>
              <a:rPr lang="vi-VN" sz="1200" kern="1200" baseline="0" dirty="0" smtClean="0">
                <a:solidFill>
                  <a:schemeClr val="tx1"/>
                </a:solidFill>
                <a:latin typeface="Times New Roman" pitchFamily="-110" charset="0"/>
                <a:ea typeface="+mn-ea"/>
                <a:cs typeface="+mn-cs"/>
              </a:rPr>
              <a:t>và chuyển đổi giữa tất cả chúng (Hình 8.5c). Kỹ thuật này được gọi là đa chương trình,</a:t>
            </a:r>
          </a:p>
          <a:p>
            <a:r>
              <a:rPr lang="vi-VN" sz="1200" kern="1200" baseline="0" dirty="0" smtClean="0">
                <a:solidFill>
                  <a:schemeClr val="tx1"/>
                </a:solidFill>
                <a:latin typeface="Times New Roman" pitchFamily="-110" charset="0"/>
                <a:ea typeface="+mn-ea"/>
                <a:cs typeface="+mn-cs"/>
              </a:rPr>
              <a:t>hoặc đa nhiệm. Nó là chủ đề trung tâm của các hệ điều hành hiện đại.</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Như với một hệ thống lô đơn giản, một hệ thống lô đa chương trình phải dựa vào</a:t>
            </a:r>
          </a:p>
          <a:p>
            <a:r>
              <a:rPr lang="vi-VN" sz="1200" kern="1200" baseline="0" dirty="0" smtClean="0">
                <a:solidFill>
                  <a:schemeClr val="tx1"/>
                </a:solidFill>
                <a:latin typeface="Times New Roman" pitchFamily="-110" charset="0"/>
                <a:ea typeface="+mn-ea"/>
                <a:cs typeface="+mn-cs"/>
              </a:rPr>
              <a:t>trên một số tính năng phần cứng máy tính. Tính năng bổ sung đáng chú ý nhất</a:t>
            </a:r>
          </a:p>
          <a:p>
            <a:r>
              <a:rPr lang="vi-VN" sz="1200" kern="1200" baseline="0" dirty="0" smtClean="0">
                <a:solidFill>
                  <a:schemeClr val="tx1"/>
                </a:solidFill>
                <a:latin typeface="Times New Roman" pitchFamily="-110" charset="0"/>
                <a:ea typeface="+mn-ea"/>
                <a:cs typeface="+mn-cs"/>
              </a:rPr>
              <a:t>hữu ích cho đa chương trình là phần cứng hỗ trợ ngắt I / O và</a:t>
            </a:r>
          </a:p>
          <a:p>
            <a:r>
              <a:rPr lang="vi-VN" sz="1200" kern="1200" baseline="0" dirty="0" smtClean="0">
                <a:solidFill>
                  <a:schemeClr val="tx1"/>
                </a:solidFill>
                <a:latin typeface="Times New Roman" pitchFamily="-110" charset="0"/>
                <a:ea typeface="+mn-ea"/>
                <a:cs typeface="+mn-cs"/>
              </a:rPr>
              <a:t>DMA. Với I / O theo hướng ngắt hoặc DMA, bộ xử lý có thể đưa ra lệnh I / O</a:t>
            </a:r>
          </a:p>
          <a:p>
            <a:r>
              <a:rPr lang="vi-VN" sz="1200" kern="1200" baseline="0" dirty="0" smtClean="0">
                <a:solidFill>
                  <a:schemeClr val="tx1"/>
                </a:solidFill>
                <a:latin typeface="Times New Roman" pitchFamily="-110" charset="0"/>
                <a:ea typeface="+mn-ea"/>
                <a:cs typeface="+mn-cs"/>
              </a:rPr>
              <a:t>cho một công việc và tiếp tục thực hiện một công việc khác trong khi I / O được thực hiện</a:t>
            </a:r>
          </a:p>
          <a:p>
            <a:r>
              <a:rPr lang="vi-VN" sz="1200" kern="1200" baseline="0" dirty="0" smtClean="0">
                <a:solidFill>
                  <a:schemeClr val="tx1"/>
                </a:solidFill>
                <a:latin typeface="Times New Roman" pitchFamily="-110" charset="0"/>
                <a:ea typeface="+mn-ea"/>
                <a:cs typeface="+mn-cs"/>
              </a:rPr>
              <a:t>ra bởi bộ điều khiển thiết bị. Khi hoạt động I / O hoàn tất, bộ xử lý</a:t>
            </a:r>
          </a:p>
          <a:p>
            <a:r>
              <a:rPr lang="vi-VN" sz="1200" kern="1200" baseline="0" dirty="0" smtClean="0">
                <a:solidFill>
                  <a:schemeClr val="tx1"/>
                </a:solidFill>
                <a:latin typeface="Times New Roman" pitchFamily="-110" charset="0"/>
                <a:ea typeface="+mn-ea"/>
                <a:cs typeface="+mn-cs"/>
              </a:rPr>
              <a:t>bị ngắt và điều khiển được chuyển cho chương trình xử lý ngắt trong HĐH. Các</a:t>
            </a:r>
          </a:p>
          <a:p>
            <a:r>
              <a:rPr lang="vi-VN" sz="1200" kern="1200" baseline="0" dirty="0" smtClean="0">
                <a:solidFill>
                  <a:schemeClr val="tx1"/>
                </a:solidFill>
                <a:latin typeface="Times New Roman" pitchFamily="-110" charset="0"/>
                <a:ea typeface="+mn-ea"/>
                <a:cs typeface="+mn-cs"/>
              </a:rPr>
              <a:t>Sau đó hệ điều hành sẽ chuyển quyền kiểm soát cho công việc khác.</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processor spends a certain amount of time executing, until it reaches an I/O instruction. It must then wait until that I/O</a:t>
            </a:r>
          </a:p>
          <a:p>
            <a:r>
              <a:rPr lang="en-US" sz="1200" kern="1200" baseline="0" dirty="0" smtClean="0">
                <a:solidFill>
                  <a:schemeClr val="tx1"/>
                </a:solidFill>
                <a:latin typeface="Times New Roman" pitchFamily="-110" charset="0"/>
                <a:ea typeface="+mn-ea"/>
                <a:cs typeface="+mn-cs"/>
              </a:rPr>
              <a:t>instruction concludes before proceeding.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inefficiency is not necessary. We know that there must be enough memory</a:t>
            </a:r>
          </a:p>
          <a:p>
            <a:r>
              <a:rPr lang="en-US" sz="1200" kern="1200" baseline="0" dirty="0" smtClean="0">
                <a:solidFill>
                  <a:schemeClr val="tx1"/>
                </a:solidFill>
                <a:latin typeface="Times New Roman" pitchFamily="-110" charset="0"/>
                <a:ea typeface="+mn-ea"/>
                <a:cs typeface="+mn-cs"/>
              </a:rPr>
              <a:t>to hold the O`S (resident monitor) and one user program. Suppose that there</a:t>
            </a:r>
          </a:p>
          <a:p>
            <a:r>
              <a:rPr lang="en-US" sz="1200" kern="1200" baseline="0" dirty="0" smtClean="0">
                <a:solidFill>
                  <a:schemeClr val="tx1"/>
                </a:solidFill>
                <a:latin typeface="Times New Roman" pitchFamily="-110" charset="0"/>
                <a:ea typeface="+mn-ea"/>
                <a:cs typeface="+mn-cs"/>
              </a:rPr>
              <a:t>is room for the OS and two user programs. Now, when one job needs to wait for</a:t>
            </a:r>
          </a:p>
          <a:p>
            <a:r>
              <a:rPr lang="en-US" sz="1200" kern="1200" baseline="0" dirty="0" smtClean="0">
                <a:solidFill>
                  <a:schemeClr val="tx1"/>
                </a:solidFill>
                <a:latin typeface="Times New Roman" pitchFamily="-110" charset="0"/>
                <a:ea typeface="+mn-ea"/>
                <a:cs typeface="+mn-cs"/>
              </a:rPr>
              <a:t>I/O, the processor can switch to the other job, which likely is not waiting for I/O</a:t>
            </a:r>
          </a:p>
          <a:p>
            <a:r>
              <a:rPr lang="en-US" sz="1200" kern="1200" baseline="0" dirty="0" smtClean="0">
                <a:solidFill>
                  <a:schemeClr val="tx1"/>
                </a:solidFill>
                <a:latin typeface="Times New Roman" pitchFamily="-110" charset="0"/>
                <a:ea typeface="+mn-ea"/>
                <a:cs typeface="+mn-cs"/>
              </a:rPr>
              <a:t>(Figure 8.5b). Furthermore, we might expand memory to hold three, four, or more</a:t>
            </a:r>
          </a:p>
          <a:p>
            <a:r>
              <a:rPr lang="en-US" sz="1200" kern="1200" baseline="0" dirty="0" smtClean="0">
                <a:solidFill>
                  <a:schemeClr val="tx1"/>
                </a:solidFill>
                <a:latin typeface="Times New Roman" pitchFamily="-110" charset="0"/>
                <a:ea typeface="+mn-ea"/>
                <a:cs typeface="+mn-cs"/>
              </a:rPr>
              <a:t>programs and switch among all of them (Figure 8.5c). This technique is known as </a:t>
            </a:r>
            <a:r>
              <a:rPr lang="en-US" sz="1200" b="1" kern="1200" baseline="0" dirty="0" smtClean="0">
                <a:solidFill>
                  <a:schemeClr val="tx1"/>
                </a:solidFill>
                <a:latin typeface="Times New Roman" pitchFamily="-110" charset="0"/>
                <a:ea typeface="+mn-ea"/>
                <a:cs typeface="+mn-cs"/>
              </a:rPr>
              <a:t>multiprogramming,</a:t>
            </a:r>
          </a:p>
          <a:p>
            <a:r>
              <a:rPr lang="en-US" sz="1200" kern="1200" baseline="0" dirty="0" smtClean="0">
                <a:solidFill>
                  <a:schemeClr val="tx1"/>
                </a:solidFill>
                <a:latin typeface="Times New Roman" pitchFamily="-110" charset="0"/>
                <a:ea typeface="+mn-ea"/>
                <a:cs typeface="+mn-cs"/>
              </a:rPr>
              <a:t>or </a:t>
            </a:r>
            <a:r>
              <a:rPr lang="en-US" sz="1200" b="1" kern="1200" baseline="0" dirty="0" smtClean="0">
                <a:solidFill>
                  <a:schemeClr val="tx1"/>
                </a:solidFill>
                <a:latin typeface="Times New Roman" pitchFamily="-110" charset="0"/>
                <a:ea typeface="+mn-ea"/>
                <a:cs typeface="+mn-cs"/>
              </a:rPr>
              <a:t>multitasking. </a:t>
            </a:r>
            <a:r>
              <a:rPr lang="en-US" sz="1200" b="0" kern="1200" baseline="0" dirty="0" smtClean="0">
                <a:solidFill>
                  <a:schemeClr val="tx1"/>
                </a:solidFill>
                <a:latin typeface="Times New Roman" pitchFamily="-110" charset="0"/>
                <a:ea typeface="+mn-ea"/>
                <a:cs typeface="+mn-cs"/>
              </a:rPr>
              <a:t>It is the central theme of modern operating systems.</a:t>
            </a:r>
          </a:p>
          <a:p>
            <a:endParaRPr lang="en-US" sz="1200" b="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with a simple batch system, a multiprogramming batch system must rely</a:t>
            </a:r>
          </a:p>
          <a:p>
            <a:r>
              <a:rPr lang="en-US" sz="1200" kern="1200" baseline="0" dirty="0" smtClean="0">
                <a:solidFill>
                  <a:schemeClr val="tx1"/>
                </a:solidFill>
                <a:latin typeface="Times New Roman" pitchFamily="-110" charset="0"/>
                <a:ea typeface="+mn-ea"/>
                <a:cs typeface="+mn-cs"/>
              </a:rPr>
              <a:t>on certain computer hardware features. The most notable additional feature that</a:t>
            </a:r>
          </a:p>
          <a:p>
            <a:r>
              <a:rPr lang="en-US" sz="1200" kern="1200" baseline="0" dirty="0" smtClean="0">
                <a:solidFill>
                  <a:schemeClr val="tx1"/>
                </a:solidFill>
                <a:latin typeface="Times New Roman" pitchFamily="-110" charset="0"/>
                <a:ea typeface="+mn-ea"/>
                <a:cs typeface="+mn-cs"/>
              </a:rPr>
              <a:t>is useful for multiprogramming is the hardware that supports I/O interrupts and</a:t>
            </a:r>
          </a:p>
          <a:p>
            <a:r>
              <a:rPr lang="en-US" sz="1200" kern="1200" baseline="0" dirty="0" smtClean="0">
                <a:solidFill>
                  <a:schemeClr val="tx1"/>
                </a:solidFill>
                <a:latin typeface="Times New Roman" pitchFamily="-110" charset="0"/>
                <a:ea typeface="+mn-ea"/>
                <a:cs typeface="+mn-cs"/>
              </a:rPr>
              <a:t>DMA. With interrupt-driven I/O or DMA, the processor can issue an I/O command</a:t>
            </a:r>
          </a:p>
          <a:p>
            <a:r>
              <a:rPr lang="en-US" sz="1200" kern="1200" baseline="0" dirty="0" smtClean="0">
                <a:solidFill>
                  <a:schemeClr val="tx1"/>
                </a:solidFill>
                <a:latin typeface="Times New Roman" pitchFamily="-110" charset="0"/>
                <a:ea typeface="+mn-ea"/>
                <a:cs typeface="+mn-cs"/>
              </a:rPr>
              <a:t>for one job and proceed with the execution of another job while the I/O is carried</a:t>
            </a:r>
          </a:p>
          <a:p>
            <a:r>
              <a:rPr lang="en-US" sz="1200" kern="1200" baseline="0" dirty="0" smtClean="0">
                <a:solidFill>
                  <a:schemeClr val="tx1"/>
                </a:solidFill>
                <a:latin typeface="Times New Roman" pitchFamily="-110" charset="0"/>
                <a:ea typeface="+mn-ea"/>
                <a:cs typeface="+mn-cs"/>
              </a:rPr>
              <a:t>out by the device controller. When the I/O operation is complete, the processor is</a:t>
            </a:r>
          </a:p>
          <a:p>
            <a:r>
              <a:rPr lang="en-US" sz="1200" kern="1200" baseline="0" dirty="0" smtClean="0">
                <a:solidFill>
                  <a:schemeClr val="tx1"/>
                </a:solidFill>
                <a:latin typeface="Times New Roman" pitchFamily="-110" charset="0"/>
                <a:ea typeface="+mn-ea"/>
                <a:cs typeface="+mn-cs"/>
              </a:rPr>
              <a:t>interrupted and control is passed to an interrupt-handling program in the OS. The</a:t>
            </a:r>
          </a:p>
          <a:p>
            <a:r>
              <a:rPr lang="en-US" sz="1200" kern="1200" baseline="0" dirty="0" smtClean="0">
                <a:solidFill>
                  <a:schemeClr val="tx1"/>
                </a:solidFill>
                <a:latin typeface="Times New Roman" pitchFamily="-110" charset="0"/>
                <a:ea typeface="+mn-ea"/>
                <a:cs typeface="+mn-cs"/>
              </a:rPr>
              <a:t>OS will then pass control to another job.</a:t>
            </a:r>
          </a:p>
          <a:p>
            <a:endParaRPr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Multiprogramming operating systems are fairly sophisticated compared to</a:t>
            </a:r>
          </a:p>
          <a:p>
            <a:r>
              <a:rPr lang="en-US" sz="1200" kern="1200" baseline="0" dirty="0" smtClean="0">
                <a:solidFill>
                  <a:schemeClr val="tx1"/>
                </a:solidFill>
                <a:latin typeface="Times New Roman" pitchFamily="-110" charset="0"/>
                <a:ea typeface="+mn-ea"/>
                <a:cs typeface="+mn-cs"/>
              </a:rPr>
              <a:t>single-program, or </a:t>
            </a:r>
            <a:r>
              <a:rPr lang="en-US" sz="1200" b="1" kern="1200" baseline="0" dirty="0" smtClean="0">
                <a:solidFill>
                  <a:schemeClr val="tx1"/>
                </a:solidFill>
                <a:latin typeface="Times New Roman" pitchFamily="-110" charset="0"/>
                <a:ea typeface="+mn-ea"/>
                <a:cs typeface="+mn-cs"/>
              </a:rPr>
              <a:t>uniprogramming, systems. </a:t>
            </a:r>
            <a:r>
              <a:rPr lang="en-US" sz="1200" b="0" kern="1200" baseline="0" dirty="0" smtClean="0">
                <a:solidFill>
                  <a:schemeClr val="tx1"/>
                </a:solidFill>
                <a:latin typeface="Times New Roman" pitchFamily="-110" charset="0"/>
                <a:ea typeface="+mn-ea"/>
                <a:cs typeface="+mn-cs"/>
              </a:rPr>
              <a:t>To have several jobs ready to run, the</a:t>
            </a:r>
          </a:p>
          <a:p>
            <a:r>
              <a:rPr lang="en-US" sz="1200" kern="1200" baseline="0" dirty="0" smtClean="0">
                <a:solidFill>
                  <a:schemeClr val="tx1"/>
                </a:solidFill>
                <a:latin typeface="Times New Roman" pitchFamily="-110" charset="0"/>
                <a:ea typeface="+mn-ea"/>
                <a:cs typeface="+mn-cs"/>
              </a:rPr>
              <a:t>jobs must be kept in main memory, requiring some form of </a:t>
            </a:r>
            <a:r>
              <a:rPr lang="en-US" sz="1200" b="1" kern="1200" baseline="0" dirty="0" smtClean="0">
                <a:solidFill>
                  <a:schemeClr val="tx1"/>
                </a:solidFill>
                <a:latin typeface="Times New Roman" pitchFamily="-110" charset="0"/>
                <a:ea typeface="+mn-ea"/>
                <a:cs typeface="+mn-cs"/>
              </a:rPr>
              <a:t>memory management.</a:t>
            </a:r>
          </a:p>
          <a:p>
            <a:r>
              <a:rPr lang="en-US" sz="1200" kern="1200" baseline="0" dirty="0" smtClean="0">
                <a:solidFill>
                  <a:schemeClr val="tx1"/>
                </a:solidFill>
                <a:latin typeface="Times New Roman" pitchFamily="-110" charset="0"/>
                <a:ea typeface="+mn-ea"/>
                <a:cs typeface="+mn-cs"/>
              </a:rPr>
              <a:t>In addition, if several jobs are ready to run, the processor must decide which one</a:t>
            </a:r>
          </a:p>
          <a:p>
            <a:r>
              <a:rPr lang="en-US" sz="1200" kern="1200" baseline="0" dirty="0" smtClean="0">
                <a:solidFill>
                  <a:schemeClr val="tx1"/>
                </a:solidFill>
                <a:latin typeface="Times New Roman" pitchFamily="-110" charset="0"/>
                <a:ea typeface="+mn-ea"/>
                <a:cs typeface="+mn-cs"/>
              </a:rPr>
              <a:t>to run, which requires some algorithm for scheduling. These concepts are discussed</a:t>
            </a:r>
          </a:p>
          <a:p>
            <a:r>
              <a:rPr lang="en-US" sz="1200" kern="1200" baseline="0" dirty="0" smtClean="0">
                <a:solidFill>
                  <a:schemeClr val="tx1"/>
                </a:solidFill>
                <a:latin typeface="Times New Roman" pitchFamily="-110" charset="0"/>
                <a:ea typeface="+mn-ea"/>
                <a:cs typeface="+mn-cs"/>
              </a:rPr>
              <a:t>later in this chapter.</a:t>
            </a:r>
          </a:p>
          <a:p>
            <a:endParaRPr lang="en-GB" b="0" dirty="0" smtClean="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20714-CAAE-9747-9963-CB7650F17A86}"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Với việc sử dụng đa chương trình, xử lý hàng loạt</a:t>
            </a:r>
          </a:p>
          <a:p>
            <a:r>
              <a:rPr lang="vi-VN" sz="1200" kern="1200" baseline="0" dirty="0" smtClean="0">
                <a:solidFill>
                  <a:schemeClr val="tx1"/>
                </a:solidFill>
                <a:latin typeface="Times New Roman" pitchFamily="-110" charset="0"/>
                <a:ea typeface="+mn-ea"/>
                <a:cs typeface="+mn-cs"/>
              </a:rPr>
              <a:t>có thể khá hiệu quả. Tuy nhiên, đối với nhiều công việc, bạn nên cung cấp một chế độ</a:t>
            </a:r>
          </a:p>
          <a:p>
            <a:r>
              <a:rPr lang="vi-VN" sz="1200" kern="1200" baseline="0" dirty="0" smtClean="0">
                <a:solidFill>
                  <a:schemeClr val="tx1"/>
                </a:solidFill>
                <a:latin typeface="Times New Roman" pitchFamily="-110" charset="0"/>
                <a:ea typeface="+mn-ea"/>
                <a:cs typeface="+mn-cs"/>
              </a:rPr>
              <a:t>mà người dùng tương tác trực tiếp với máy tính. Thật vậy, đối với một số công việc, chẳng hạn như</a:t>
            </a:r>
          </a:p>
          <a:p>
            <a:r>
              <a:rPr lang="vi-VN" sz="1200" kern="1200" baseline="0" dirty="0" smtClean="0">
                <a:solidFill>
                  <a:schemeClr val="tx1"/>
                </a:solidFill>
                <a:latin typeface="Times New Roman" pitchFamily="-110" charset="0"/>
                <a:ea typeface="+mn-ea"/>
                <a:cs typeface="+mn-cs"/>
              </a:rPr>
              <a:t>xử lý giao dịch, một chế độ tương tác là cần thiết.</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Ngày nay, yêu cầu đối với một cơ sở máy tính tương tác có thể, và thường</a:t>
            </a:r>
          </a:p>
          <a:p>
            <a:r>
              <a:rPr lang="vi-VN" sz="1200" kern="1200" baseline="0" dirty="0" smtClean="0">
                <a:solidFill>
                  <a:schemeClr val="tx1"/>
                </a:solidFill>
                <a:latin typeface="Times New Roman" pitchFamily="-110" charset="0"/>
                <a:ea typeface="+mn-ea"/>
                <a:cs typeface="+mn-cs"/>
              </a:rPr>
              <a:t>được đáp ứng bằng cách sử dụng một máy vi tính chuyên dụng. Tùy chọn đó không có sẵn trong</a:t>
            </a:r>
          </a:p>
          <a:p>
            <a:r>
              <a:rPr lang="vi-VN" sz="1200" kern="1200" baseline="0" dirty="0" smtClean="0">
                <a:solidFill>
                  <a:schemeClr val="tx1"/>
                </a:solidFill>
                <a:latin typeface="Times New Roman" pitchFamily="-110" charset="0"/>
                <a:ea typeface="+mn-ea"/>
                <a:cs typeface="+mn-cs"/>
              </a:rPr>
              <a:t>Những năm 1960, khi hầu hết các máy tính đều lớn và đắt tiền. Thay vào đó, chia sẻ thời gian đã được phát triển.</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Cũng giống như đa chương trình cho phép bộ xử lý xử lý nhiều công việc hàng loạt</a:t>
            </a:r>
          </a:p>
          <a:p>
            <a:r>
              <a:rPr lang="vi-VN" sz="1200" kern="1200" baseline="0" dirty="0" smtClean="0">
                <a:solidFill>
                  <a:schemeClr val="tx1"/>
                </a:solidFill>
                <a:latin typeface="Times New Roman" pitchFamily="-110" charset="0"/>
                <a:ea typeface="+mn-ea"/>
                <a:cs typeface="+mn-cs"/>
              </a:rPr>
              <a:t>tại một thời điểm, đa chương trình có thể được sử dụng để xử lý nhiều công việc tương tác. Trong</a:t>
            </a:r>
          </a:p>
          <a:p>
            <a:r>
              <a:rPr lang="vi-VN" sz="1200" kern="1200" baseline="0" dirty="0" smtClean="0">
                <a:solidFill>
                  <a:schemeClr val="tx1"/>
                </a:solidFill>
                <a:latin typeface="Times New Roman" pitchFamily="-110" charset="0"/>
                <a:ea typeface="+mn-ea"/>
                <a:cs typeface="+mn-cs"/>
              </a:rPr>
              <a:t>trường hợp thứ hai này, kỹ thuật được gọi là chia sẻ thời gian, vì bộ xử lý</a:t>
            </a:r>
          </a:p>
          <a:p>
            <a:r>
              <a:rPr lang="vi-VN" sz="1200" kern="1200" baseline="0" dirty="0" smtClean="0">
                <a:solidFill>
                  <a:schemeClr val="tx1"/>
                </a:solidFill>
                <a:latin typeface="Times New Roman" pitchFamily="-110" charset="0"/>
                <a:ea typeface="+mn-ea"/>
                <a:cs typeface="+mn-cs"/>
              </a:rPr>
              <a:t>thời gian được chia sẻ giữa nhiều người dùng. Trong hệ thống chia sẻ thời gian, nhiều người dùng</a:t>
            </a:r>
          </a:p>
          <a:p>
            <a:r>
              <a:rPr lang="vi-VN" sz="1200" kern="1200" baseline="0" dirty="0" smtClean="0">
                <a:solidFill>
                  <a:schemeClr val="tx1"/>
                </a:solidFill>
                <a:latin typeface="Times New Roman" pitchFamily="-110" charset="0"/>
                <a:ea typeface="+mn-ea"/>
                <a:cs typeface="+mn-cs"/>
              </a:rPr>
              <a:t>đồng thời truy cập hệ thống thông qua các thiết bị đầu cuối, với hệ điều hành đan xen</a:t>
            </a:r>
          </a:p>
          <a:p>
            <a:r>
              <a:rPr lang="vi-VN" sz="1200" kern="1200" baseline="0" dirty="0" smtClean="0">
                <a:solidFill>
                  <a:schemeClr val="tx1"/>
                </a:solidFill>
                <a:latin typeface="Times New Roman" pitchFamily="-110" charset="0"/>
                <a:ea typeface="+mn-ea"/>
                <a:cs typeface="+mn-cs"/>
              </a:rPr>
              <a:t>thực hiện từng chương trình người dùng trong một loạt ngắn hoặc lượng tử tính toán. Vì vậy,</a:t>
            </a:r>
          </a:p>
          <a:p>
            <a:r>
              <a:rPr lang="vi-VN" sz="1200" kern="1200" baseline="0" dirty="0" smtClean="0">
                <a:solidFill>
                  <a:schemeClr val="tx1"/>
                </a:solidFill>
                <a:latin typeface="Times New Roman" pitchFamily="-110" charset="0"/>
                <a:ea typeface="+mn-ea"/>
                <a:cs typeface="+mn-cs"/>
              </a:rPr>
              <a:t>nếu có n người dùng tích cực yêu cầu dịch vụ cùng một lúc, mỗi người dùng sẽ chỉ thấy</a:t>
            </a:r>
          </a:p>
          <a:p>
            <a:r>
              <a:rPr lang="vi-VN" sz="1200" kern="1200" baseline="0" dirty="0" smtClean="0">
                <a:solidFill>
                  <a:schemeClr val="tx1"/>
                </a:solidFill>
                <a:latin typeface="Times New Roman" pitchFamily="-110" charset="0"/>
                <a:ea typeface="+mn-ea"/>
                <a:cs typeface="+mn-cs"/>
              </a:rPr>
              <a:t>ở mức trung bình 1 / n tốc độ máy tính hiệu dụng, không tính chi phí hệ điều hành.</a:t>
            </a:r>
          </a:p>
          <a:p>
            <a:r>
              <a:rPr lang="vi-VN" sz="1200" kern="1200" baseline="0" dirty="0" smtClean="0">
                <a:solidFill>
                  <a:schemeClr val="tx1"/>
                </a:solidFill>
                <a:latin typeface="Times New Roman" pitchFamily="-110" charset="0"/>
                <a:ea typeface="+mn-ea"/>
                <a:cs typeface="+mn-cs"/>
              </a:rPr>
              <a:t>Tuy nhiên, với thời gian phản ứng của con người tương đối chậm, thời gian phản hồi trên</a:t>
            </a:r>
          </a:p>
          <a:p>
            <a:r>
              <a:rPr lang="vi-VN" sz="1200" kern="1200" baseline="0" dirty="0" smtClean="0">
                <a:solidFill>
                  <a:schemeClr val="tx1"/>
                </a:solidFill>
                <a:latin typeface="Times New Roman" pitchFamily="-110" charset="0"/>
                <a:ea typeface="+mn-ea"/>
                <a:cs typeface="+mn-cs"/>
              </a:rPr>
              <a:t>hệ thống được thiết kế phù hợp có thể so sánh với hệ thống trên máy tính chuyên dụng.</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the use of multiprogramming, batch processing</a:t>
            </a:r>
          </a:p>
          <a:p>
            <a:r>
              <a:rPr lang="en-US" sz="1200" kern="1200" baseline="0" dirty="0" smtClean="0">
                <a:solidFill>
                  <a:schemeClr val="tx1"/>
                </a:solidFill>
                <a:latin typeface="Times New Roman" pitchFamily="-110" charset="0"/>
                <a:ea typeface="+mn-ea"/>
                <a:cs typeface="+mn-cs"/>
              </a:rPr>
              <a:t>can be quite efficient. However, for many jobs, it is desirable to provide a mode in</a:t>
            </a:r>
          </a:p>
          <a:p>
            <a:r>
              <a:rPr lang="en-US" sz="1200" kern="1200" baseline="0" dirty="0" smtClean="0">
                <a:solidFill>
                  <a:schemeClr val="tx1"/>
                </a:solidFill>
                <a:latin typeface="Times New Roman" pitchFamily="-110" charset="0"/>
                <a:ea typeface="+mn-ea"/>
                <a:cs typeface="+mn-cs"/>
              </a:rPr>
              <a:t>which the user interacts directly with the computer. Indeed, for some jobs, such as</a:t>
            </a:r>
          </a:p>
          <a:p>
            <a:r>
              <a:rPr lang="en-US" sz="1200" kern="1200" baseline="0" dirty="0" smtClean="0">
                <a:solidFill>
                  <a:schemeClr val="tx1"/>
                </a:solidFill>
                <a:latin typeface="Times New Roman" pitchFamily="-110" charset="0"/>
                <a:ea typeface="+mn-ea"/>
                <a:cs typeface="+mn-cs"/>
              </a:rPr>
              <a:t>transaction processing, an interactive mode is essential.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Today, the requirement for an interactive computing facility can be, and often</a:t>
            </a:r>
          </a:p>
          <a:p>
            <a:r>
              <a:rPr lang="en-US" sz="1200" kern="1200" baseline="0" dirty="0" smtClean="0">
                <a:solidFill>
                  <a:schemeClr val="tx1"/>
                </a:solidFill>
                <a:latin typeface="Times New Roman" pitchFamily="-110" charset="0"/>
                <a:ea typeface="+mn-ea"/>
                <a:cs typeface="+mn-cs"/>
              </a:rPr>
              <a:t>is, met by the use of a dedicated microcomputer. That option was not available in the</a:t>
            </a:r>
          </a:p>
          <a:p>
            <a:r>
              <a:rPr lang="en-US" sz="1200" kern="1200" baseline="0" dirty="0" smtClean="0">
                <a:solidFill>
                  <a:schemeClr val="tx1"/>
                </a:solidFill>
                <a:latin typeface="Times New Roman" pitchFamily="-110" charset="0"/>
                <a:ea typeface="+mn-ea"/>
                <a:cs typeface="+mn-cs"/>
              </a:rPr>
              <a:t>1960s, when most computers were big and costly. Instead, time sharing was developed.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Just as multiprogramming allows the processor to handle multiple batch jobs</a:t>
            </a:r>
          </a:p>
          <a:p>
            <a:r>
              <a:rPr lang="en-US" sz="1200" kern="1200" baseline="0" dirty="0" smtClean="0">
                <a:solidFill>
                  <a:schemeClr val="tx1"/>
                </a:solidFill>
                <a:latin typeface="Times New Roman" pitchFamily="-110" charset="0"/>
                <a:ea typeface="+mn-ea"/>
                <a:cs typeface="+mn-cs"/>
              </a:rPr>
              <a:t>at a time, multiprogramming can be used to handle multiple interactive jobs. In</a:t>
            </a:r>
          </a:p>
          <a:p>
            <a:r>
              <a:rPr lang="en-US" sz="1200" kern="1200" baseline="0" dirty="0" smtClean="0">
                <a:solidFill>
                  <a:schemeClr val="tx1"/>
                </a:solidFill>
                <a:latin typeface="Times New Roman" pitchFamily="-110" charset="0"/>
                <a:ea typeface="+mn-ea"/>
                <a:cs typeface="+mn-cs"/>
              </a:rPr>
              <a:t>this latter case, the technique is referred to as time sharing, because the processor’s</a:t>
            </a:r>
          </a:p>
          <a:p>
            <a:r>
              <a:rPr lang="en-US" sz="1200" kern="1200" baseline="0" dirty="0" smtClean="0">
                <a:solidFill>
                  <a:schemeClr val="tx1"/>
                </a:solidFill>
                <a:latin typeface="Times New Roman" pitchFamily="-110" charset="0"/>
                <a:ea typeface="+mn-ea"/>
                <a:cs typeface="+mn-cs"/>
              </a:rPr>
              <a:t>time is shared among multiple users. In a </a:t>
            </a:r>
            <a:r>
              <a:rPr lang="en-US" sz="1200" b="1" kern="1200" baseline="0" dirty="0" smtClean="0">
                <a:solidFill>
                  <a:schemeClr val="tx1"/>
                </a:solidFill>
                <a:latin typeface="Times New Roman" pitchFamily="-110" charset="0"/>
                <a:ea typeface="+mn-ea"/>
                <a:cs typeface="+mn-cs"/>
              </a:rPr>
              <a:t>time-sharing system, </a:t>
            </a:r>
            <a:r>
              <a:rPr lang="en-US" sz="1200" b="0" kern="1200" baseline="0" dirty="0" smtClean="0">
                <a:solidFill>
                  <a:schemeClr val="tx1"/>
                </a:solidFill>
                <a:latin typeface="Times New Roman" pitchFamily="-110" charset="0"/>
                <a:ea typeface="+mn-ea"/>
                <a:cs typeface="+mn-cs"/>
              </a:rPr>
              <a:t>multiple users</a:t>
            </a:r>
          </a:p>
          <a:p>
            <a:r>
              <a:rPr lang="en-US" sz="1200" kern="1200" baseline="0" dirty="0" smtClean="0">
                <a:solidFill>
                  <a:schemeClr val="tx1"/>
                </a:solidFill>
                <a:latin typeface="Times New Roman" pitchFamily="-110" charset="0"/>
                <a:ea typeface="+mn-ea"/>
                <a:cs typeface="+mn-cs"/>
              </a:rPr>
              <a:t>simultaneously access the system through terminals, with the OS interleaving the</a:t>
            </a:r>
          </a:p>
          <a:p>
            <a:r>
              <a:rPr lang="en-US" sz="1200" kern="1200" baseline="0" dirty="0" smtClean="0">
                <a:solidFill>
                  <a:schemeClr val="tx1"/>
                </a:solidFill>
                <a:latin typeface="Times New Roman" pitchFamily="-110" charset="0"/>
                <a:ea typeface="+mn-ea"/>
                <a:cs typeface="+mn-cs"/>
              </a:rPr>
              <a:t>execution of each user program in a short burst or quantum of computation. Thus,</a:t>
            </a:r>
          </a:p>
          <a:p>
            <a:r>
              <a:rPr lang="en-US" sz="1200" kern="1200" baseline="0" dirty="0" smtClean="0">
                <a:solidFill>
                  <a:schemeClr val="tx1"/>
                </a:solidFill>
                <a:latin typeface="Times New Roman" pitchFamily="-110" charset="0"/>
                <a:ea typeface="+mn-ea"/>
                <a:cs typeface="+mn-cs"/>
              </a:rPr>
              <a:t>if there are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users actively requesting service at one time, each user will only see</a:t>
            </a:r>
          </a:p>
          <a:p>
            <a:r>
              <a:rPr lang="en-US" sz="1200" kern="1200" baseline="0" dirty="0" smtClean="0">
                <a:solidFill>
                  <a:schemeClr val="tx1"/>
                </a:solidFill>
                <a:latin typeface="Times New Roman" pitchFamily="-110" charset="0"/>
                <a:ea typeface="+mn-ea"/>
                <a:cs typeface="+mn-cs"/>
              </a:rPr>
              <a:t>on the average 1/</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of the effective computer speed, not counting OS overhead.</a:t>
            </a:r>
          </a:p>
          <a:p>
            <a:r>
              <a:rPr lang="en-US" sz="1200" kern="1200" baseline="0" dirty="0" smtClean="0">
                <a:solidFill>
                  <a:schemeClr val="tx1"/>
                </a:solidFill>
                <a:latin typeface="Times New Roman" pitchFamily="-110" charset="0"/>
                <a:ea typeface="+mn-ea"/>
                <a:cs typeface="+mn-cs"/>
              </a:rPr>
              <a:t>However, given the relatively slow human reaction time, the response time on a</a:t>
            </a:r>
          </a:p>
          <a:p>
            <a:r>
              <a:rPr lang="en-US" sz="1200" kern="1200" baseline="0" dirty="0" smtClean="0">
                <a:solidFill>
                  <a:schemeClr val="tx1"/>
                </a:solidFill>
                <a:latin typeface="Times New Roman" pitchFamily="-110" charset="0"/>
                <a:ea typeface="+mn-ea"/>
                <a:cs typeface="+mn-cs"/>
              </a:rPr>
              <a:t>properly designed system should be comparable to that on a dedicated computer.</a:t>
            </a:r>
            <a:endParaRPr lang="en-GB"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Both batch multiprogramming and time sharing use multiprogramming. The</a:t>
            </a:r>
          </a:p>
          <a:p>
            <a:r>
              <a:rPr lang="en-US" sz="1200" kern="1200" baseline="0" dirty="0" smtClean="0">
                <a:solidFill>
                  <a:schemeClr val="tx1"/>
                </a:solidFill>
                <a:latin typeface="Times New Roman" pitchFamily="-110" charset="0"/>
                <a:ea typeface="+mn-ea"/>
                <a:cs typeface="+mn-cs"/>
              </a:rPr>
              <a:t>key differences are listed in Table 8.3.</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21</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Chìa khóa của đa chương trình là lập lịch trình. Trên thực tế, bốn kiểu lập lịch là</a:t>
            </a:r>
          </a:p>
          <a:p>
            <a:r>
              <a:rPr lang="vi-VN" sz="1200" kern="1200" baseline="0" dirty="0" smtClean="0">
                <a:solidFill>
                  <a:schemeClr val="tx1"/>
                </a:solidFill>
                <a:latin typeface="Times New Roman" pitchFamily="-110" charset="0"/>
                <a:ea typeface="+mn-ea"/>
                <a:cs typeface="+mn-cs"/>
              </a:rPr>
              <a:t>thường liên quan (Bảng 8.4). Chúng tôi sẽ khám phá những điều này ngay bây giờ. Nhưng trước tiên, chúng tôi giới thiệu</a:t>
            </a:r>
          </a:p>
          <a:p>
            <a:r>
              <a:rPr lang="vi-VN" sz="1200" kern="1200" baseline="0" dirty="0" smtClean="0">
                <a:solidFill>
                  <a:schemeClr val="tx1"/>
                </a:solidFill>
                <a:latin typeface="Times New Roman" pitchFamily="-110" charset="0"/>
                <a:ea typeface="+mn-ea"/>
                <a:cs typeface="+mn-cs"/>
              </a:rPr>
              <a:t>khái niệm về quá trình. Thuật ngữ này lần đầu tiên được các nhà thiết kế của Multics sử dụng</a:t>
            </a:r>
          </a:p>
          <a:p>
            <a:r>
              <a:rPr lang="vi-VN" sz="1200" kern="1200" baseline="0" dirty="0" smtClean="0">
                <a:solidFill>
                  <a:schemeClr val="tx1"/>
                </a:solidFill>
                <a:latin typeface="Times New Roman" pitchFamily="-110" charset="0"/>
                <a:ea typeface="+mn-ea"/>
                <a:cs typeface="+mn-cs"/>
              </a:rPr>
              <a:t>Hệ điều hành trong những năm 1960. Nó là một thuật ngữ hơi chung chung hơn là công việc. Nhiều định nghĩa</a:t>
            </a:r>
          </a:p>
          <a:p>
            <a:r>
              <a:rPr lang="vi-VN" sz="1200" kern="1200" baseline="0" dirty="0" smtClean="0">
                <a:solidFill>
                  <a:schemeClr val="tx1"/>
                </a:solidFill>
                <a:latin typeface="Times New Roman" pitchFamily="-110" charset="0"/>
                <a:ea typeface="+mn-ea"/>
                <a:cs typeface="+mn-cs"/>
              </a:rPr>
              <a:t>đã được đưa ra cho quá trình kỳ hạn, bao gồm</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Một chương trình đang được thực thi</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“Tinh thần hoạt hình” của một chương trình</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Thực thể mà bộ xử lý được chỉ định</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key to multiprogramming is scheduling. In fact, four types of scheduling are</a:t>
            </a:r>
          </a:p>
          <a:p>
            <a:r>
              <a:rPr lang="en-US" sz="1200" kern="1200" baseline="0" dirty="0" smtClean="0">
                <a:solidFill>
                  <a:schemeClr val="tx1"/>
                </a:solidFill>
                <a:latin typeface="Times New Roman" pitchFamily="-110" charset="0"/>
                <a:ea typeface="+mn-ea"/>
                <a:cs typeface="+mn-cs"/>
              </a:rPr>
              <a:t>typically involved (Table 8.4). We will explore these presently. But first, we introduce</a:t>
            </a:r>
          </a:p>
          <a:p>
            <a:r>
              <a:rPr lang="en-US" sz="1200" kern="1200" baseline="0" dirty="0" smtClean="0">
                <a:solidFill>
                  <a:schemeClr val="tx1"/>
                </a:solidFill>
                <a:latin typeface="Times New Roman" pitchFamily="-110" charset="0"/>
                <a:ea typeface="+mn-ea"/>
                <a:cs typeface="+mn-cs"/>
              </a:rPr>
              <a:t>the concept of </a:t>
            </a:r>
            <a:r>
              <a:rPr lang="en-US" sz="1200" b="1" kern="1200" baseline="0" dirty="0" smtClean="0">
                <a:solidFill>
                  <a:schemeClr val="tx1"/>
                </a:solidFill>
                <a:latin typeface="Times New Roman" pitchFamily="-110" charset="0"/>
                <a:ea typeface="+mn-ea"/>
                <a:cs typeface="+mn-cs"/>
              </a:rPr>
              <a:t>process. This term was first used by the designers of the Multics</a:t>
            </a:r>
          </a:p>
          <a:p>
            <a:r>
              <a:rPr lang="en-US" sz="1200" kern="1200" baseline="0" dirty="0" smtClean="0">
                <a:solidFill>
                  <a:schemeClr val="tx1"/>
                </a:solidFill>
                <a:latin typeface="Times New Roman" pitchFamily="-110" charset="0"/>
                <a:ea typeface="+mn-ea"/>
                <a:cs typeface="+mn-cs"/>
              </a:rPr>
              <a:t>OS in the 1960s. It is a somewhat more general term than </a:t>
            </a:r>
            <a:r>
              <a:rPr lang="en-US" sz="1200" i="1" kern="1200" baseline="0" dirty="0" smtClean="0">
                <a:solidFill>
                  <a:schemeClr val="tx1"/>
                </a:solidFill>
                <a:latin typeface="Times New Roman" pitchFamily="-110" charset="0"/>
                <a:ea typeface="+mn-ea"/>
                <a:cs typeface="+mn-cs"/>
              </a:rPr>
              <a:t>job. Many definitions</a:t>
            </a:r>
          </a:p>
          <a:p>
            <a:r>
              <a:rPr lang="en-US" sz="1200" kern="1200" baseline="0" dirty="0" smtClean="0">
                <a:solidFill>
                  <a:schemeClr val="tx1"/>
                </a:solidFill>
                <a:latin typeface="Times New Roman" pitchFamily="-110" charset="0"/>
                <a:ea typeface="+mn-ea"/>
                <a:cs typeface="+mn-cs"/>
              </a:rPr>
              <a:t>have been given for the term </a:t>
            </a:r>
            <a:r>
              <a:rPr lang="en-US" sz="1200" i="1" kern="1200" baseline="0" dirty="0" smtClean="0">
                <a:solidFill>
                  <a:schemeClr val="tx1"/>
                </a:solidFill>
                <a:latin typeface="Times New Roman" pitchFamily="-110" charset="0"/>
                <a:ea typeface="+mn-ea"/>
                <a:cs typeface="+mn-cs"/>
              </a:rPr>
              <a:t>process, including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 program in execution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“animated spirit” of a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That entity to which a processor is assigned</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C0166-A31A-9042-8882-4616FE6B2170}" type="slidenum">
              <a:rPr lang="en-US"/>
              <a:pPr/>
              <a:t>5</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Hệ điều hành là một chương trình kiểm soát việc thực thi các chương trình ứng dụng và hoạt động như</a:t>
            </a:r>
          </a:p>
          <a:p>
            <a:r>
              <a:rPr lang="vi-VN" sz="1200" kern="1200" baseline="0" dirty="0" smtClean="0">
                <a:solidFill>
                  <a:schemeClr val="tx1"/>
                </a:solidFill>
                <a:latin typeface="Times New Roman" pitchFamily="-110" charset="0"/>
                <a:ea typeface="+mn-ea"/>
                <a:cs typeface="+mn-cs"/>
              </a:rPr>
              <a:t>giao diện giữa các ứng dụng và phần cứng máy tính. Nó có thể được nghĩ về</a:t>
            </a:r>
          </a:p>
          <a:p>
            <a:r>
              <a:rPr lang="vi-VN" sz="1200" kern="1200" baseline="0" dirty="0" smtClean="0">
                <a:solidFill>
                  <a:schemeClr val="tx1"/>
                </a:solidFill>
                <a:latin typeface="Times New Roman" pitchFamily="-110" charset="0"/>
                <a:ea typeface="+mn-ea"/>
                <a:cs typeface="+mn-cs"/>
              </a:rPr>
              <a:t>vì có hai mục tiêu:</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Tiện lợi: Hệ điều hành giúp máy tính sử dụng thuận tiện hơn.</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Hiệu quả: Một hệ điều hành cho phép các tài nguyên hệ thống máy tính được sử dụng trong một</a:t>
            </a:r>
          </a:p>
          <a:p>
            <a:r>
              <a:rPr lang="vi-VN" sz="1200" kern="1200" baseline="0" dirty="0" smtClean="0">
                <a:solidFill>
                  <a:schemeClr val="tx1"/>
                </a:solidFill>
                <a:latin typeface="Times New Roman" pitchFamily="-110" charset="0"/>
                <a:ea typeface="+mn-ea"/>
                <a:cs typeface="+mn-cs"/>
              </a:rPr>
              <a:t>cách làm hiệu quả.</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Phần cứng và phần mềm được sử dụng để cung cấp ứng dụng cho người dùng có thể được xem trong một lớp</a:t>
            </a:r>
          </a:p>
          <a:p>
            <a:r>
              <a:rPr lang="vi-VN" sz="1200" kern="1200" baseline="0" dirty="0" smtClean="0">
                <a:solidFill>
                  <a:schemeClr val="tx1"/>
                </a:solidFill>
                <a:latin typeface="Times New Roman" pitchFamily="-110" charset="0"/>
                <a:ea typeface="+mn-ea"/>
                <a:cs typeface="+mn-cs"/>
              </a:rPr>
              <a:t>hoặc kiểu phân cấp, như được mô tả trong Hình 8.1. Người sử dụng các ứng dụng đó,</a:t>
            </a:r>
          </a:p>
          <a:p>
            <a:r>
              <a:rPr lang="vi-VN" sz="1200" kern="1200" baseline="0" dirty="0" smtClean="0">
                <a:solidFill>
                  <a:schemeClr val="tx1"/>
                </a:solidFill>
                <a:latin typeface="Times New Roman" pitchFamily="-110" charset="0"/>
                <a:ea typeface="+mn-ea"/>
                <a:cs typeface="+mn-cs"/>
              </a:rPr>
              <a:t>người dùng cuối thường không quan tâm đến kiến ​​trúc của máy tính. Như vậy</a:t>
            </a:r>
          </a:p>
          <a:p>
            <a:r>
              <a:rPr lang="vi-VN" sz="1200" kern="1200" baseline="0" dirty="0" smtClean="0">
                <a:solidFill>
                  <a:schemeClr val="tx1"/>
                </a:solidFill>
                <a:latin typeface="Times New Roman" pitchFamily="-110" charset="0"/>
                <a:ea typeface="+mn-ea"/>
                <a:cs typeface="+mn-cs"/>
              </a:rPr>
              <a:t>người dùng cuối xem hệ thống máy tính dưới dạng ứng dụng. Ứng dụng đó</a:t>
            </a:r>
          </a:p>
          <a:p>
            <a:r>
              <a:rPr lang="vi-VN" sz="1200" kern="1200" baseline="0" dirty="0" smtClean="0">
                <a:solidFill>
                  <a:schemeClr val="tx1"/>
                </a:solidFill>
                <a:latin typeface="Times New Roman" pitchFamily="-110" charset="0"/>
                <a:ea typeface="+mn-ea"/>
                <a:cs typeface="+mn-cs"/>
              </a:rPr>
              <a:t>có thể được diễn đạt bằng một ngôn ngữ lập trình và được phát triển bởi một ứng dụng</a:t>
            </a:r>
          </a:p>
          <a:p>
            <a:r>
              <a:rPr lang="vi-VN" sz="1200" kern="1200" baseline="0" dirty="0" smtClean="0">
                <a:solidFill>
                  <a:schemeClr val="tx1"/>
                </a:solidFill>
                <a:latin typeface="Times New Roman" pitchFamily="-110" charset="0"/>
                <a:ea typeface="+mn-ea"/>
                <a:cs typeface="+mn-cs"/>
              </a:rPr>
              <a:t>người lập trình. Để phát triển một chương trình ứng dụng như một tập hợp các hướng dẫn bộ xử lý</a:t>
            </a:r>
          </a:p>
          <a:p>
            <a:r>
              <a:rPr lang="vi-VN" sz="1200" kern="1200" baseline="0" dirty="0" smtClean="0">
                <a:solidFill>
                  <a:schemeClr val="tx1"/>
                </a:solidFill>
                <a:latin typeface="Times New Roman" pitchFamily="-110" charset="0"/>
                <a:ea typeface="+mn-ea"/>
                <a:cs typeface="+mn-cs"/>
              </a:rPr>
              <a:t>hoàn toàn chịu trách nhiệm kiểm soát phần cứng máy tính sẽ</a:t>
            </a:r>
          </a:p>
          <a:p>
            <a:r>
              <a:rPr lang="vi-VN" sz="1200" kern="1200" baseline="0" dirty="0" smtClean="0">
                <a:solidFill>
                  <a:schemeClr val="tx1"/>
                </a:solidFill>
                <a:latin typeface="Times New Roman" pitchFamily="-110" charset="0"/>
                <a:ea typeface="+mn-ea"/>
                <a:cs typeface="+mn-cs"/>
              </a:rPr>
              <a:t>một nhiệm vụ vô cùng phức tạp. Để giảm bớt nhiệm vụ này, một tập hợp các chương trình hệ thống là</a:t>
            </a:r>
          </a:p>
          <a:p>
            <a:r>
              <a:rPr lang="vi-VN" sz="1200" kern="1200" baseline="0" dirty="0" smtClean="0">
                <a:solidFill>
                  <a:schemeClr val="tx1"/>
                </a:solidFill>
                <a:latin typeface="Times New Roman" pitchFamily="-110" charset="0"/>
                <a:ea typeface="+mn-ea"/>
                <a:cs typeface="+mn-cs"/>
              </a:rPr>
              <a:t>được cung cấp. Một số chương trình này được gọi là tiện ích. Những nông cụ này</a:t>
            </a:r>
          </a:p>
          <a:p>
            <a:r>
              <a:rPr lang="vi-VN" sz="1200" kern="1200" baseline="0" dirty="0" smtClean="0">
                <a:solidFill>
                  <a:schemeClr val="tx1"/>
                </a:solidFill>
                <a:latin typeface="Times New Roman" pitchFamily="-110" charset="0"/>
                <a:ea typeface="+mn-ea"/>
                <a:cs typeface="+mn-cs"/>
              </a:rPr>
              <a:t>các chức năng được sử dụng thường xuyên để hỗ trợ việc tạo chương trình, quản lý</a:t>
            </a:r>
          </a:p>
          <a:p>
            <a:r>
              <a:rPr lang="vi-VN" sz="1200" kern="1200" baseline="0" dirty="0" smtClean="0">
                <a:solidFill>
                  <a:schemeClr val="tx1"/>
                </a:solidFill>
                <a:latin typeface="Times New Roman" pitchFamily="-110" charset="0"/>
                <a:ea typeface="+mn-ea"/>
                <a:cs typeface="+mn-cs"/>
              </a:rPr>
              <a:t>và kiểm soát các thiết bị I / O. Một lập trình viên sử dụng các cơ sở này</a:t>
            </a:r>
          </a:p>
          <a:p>
            <a:r>
              <a:rPr lang="vi-VN" sz="1200" kern="1200" baseline="0" dirty="0" smtClean="0">
                <a:solidFill>
                  <a:schemeClr val="tx1"/>
                </a:solidFill>
                <a:latin typeface="Times New Roman" pitchFamily="-110" charset="0"/>
                <a:ea typeface="+mn-ea"/>
                <a:cs typeface="+mn-cs"/>
              </a:rPr>
              <a:t>trong việc phát triển một ứng dụng và ứng dụng, trong khi nó đang chạy, gọi</a:t>
            </a:r>
          </a:p>
          <a:p>
            <a:r>
              <a:rPr lang="vi-VN" sz="1200" kern="1200" baseline="0" dirty="0" smtClean="0">
                <a:solidFill>
                  <a:schemeClr val="tx1"/>
                </a:solidFill>
                <a:latin typeface="Times New Roman" pitchFamily="-110" charset="0"/>
                <a:ea typeface="+mn-ea"/>
                <a:cs typeface="+mn-cs"/>
              </a:rPr>
              <a:t>các tiện ích để thực hiện các chức năng nhất định.</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 OS is a program that controls the execution of application programs and acts as</a:t>
            </a:r>
          </a:p>
          <a:p>
            <a:r>
              <a:rPr lang="en-US" sz="1200" kern="1200" baseline="0" dirty="0" smtClean="0">
                <a:solidFill>
                  <a:schemeClr val="tx1"/>
                </a:solidFill>
                <a:latin typeface="Times New Roman" pitchFamily="-110" charset="0"/>
                <a:ea typeface="+mn-ea"/>
                <a:cs typeface="+mn-cs"/>
              </a:rPr>
              <a:t>an interface between applications and the computer hardware. It can be thought of</a:t>
            </a:r>
          </a:p>
          <a:p>
            <a:r>
              <a:rPr lang="en-US" sz="1200" kern="1200" baseline="0" dirty="0" smtClean="0">
                <a:solidFill>
                  <a:schemeClr val="tx1"/>
                </a:solidFill>
                <a:latin typeface="Times New Roman" pitchFamily="-110" charset="0"/>
                <a:ea typeface="+mn-ea"/>
                <a:cs typeface="+mn-cs"/>
              </a:rPr>
              <a:t>as having two objectives: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Convenience: An OS makes a computer more convenient to use.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Efficiency: An OS allows the computer system resources to be used in an</a:t>
            </a:r>
          </a:p>
          <a:p>
            <a:r>
              <a:rPr lang="en-US" sz="1200" kern="1200" baseline="0" dirty="0" smtClean="0">
                <a:solidFill>
                  <a:schemeClr val="tx1"/>
                </a:solidFill>
                <a:latin typeface="Times New Roman" pitchFamily="-110" charset="0"/>
                <a:ea typeface="+mn-ea"/>
                <a:cs typeface="+mn-cs"/>
              </a:rPr>
              <a:t>efficient manner.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hardware and software used in providing applications to a user can be viewed in a layered</a:t>
            </a:r>
          </a:p>
          <a:p>
            <a:r>
              <a:rPr lang="en-US" sz="1200" kern="1200" baseline="0" dirty="0" smtClean="0">
                <a:solidFill>
                  <a:schemeClr val="tx1"/>
                </a:solidFill>
                <a:latin typeface="Times New Roman" pitchFamily="-110" charset="0"/>
                <a:ea typeface="+mn-ea"/>
                <a:cs typeface="+mn-cs"/>
              </a:rPr>
              <a:t>or hierarchical fashion, as depicted in Figure 8.1. The user of those applications,</a:t>
            </a:r>
          </a:p>
          <a:p>
            <a:r>
              <a:rPr lang="en-US" sz="1200" kern="1200" baseline="0" dirty="0" smtClean="0">
                <a:solidFill>
                  <a:schemeClr val="tx1"/>
                </a:solidFill>
                <a:latin typeface="Times New Roman" pitchFamily="-110" charset="0"/>
                <a:ea typeface="+mn-ea"/>
                <a:cs typeface="+mn-cs"/>
              </a:rPr>
              <a:t>the end user, generally is not concerned with the computer’s architecture. Thus</a:t>
            </a:r>
          </a:p>
          <a:p>
            <a:r>
              <a:rPr lang="en-US" sz="1200" kern="1200" baseline="0" dirty="0" smtClean="0">
                <a:solidFill>
                  <a:schemeClr val="tx1"/>
                </a:solidFill>
                <a:latin typeface="Times New Roman" pitchFamily="-110" charset="0"/>
                <a:ea typeface="+mn-ea"/>
                <a:cs typeface="+mn-cs"/>
              </a:rPr>
              <a:t>the end user views a computer system in terms of an application. That application</a:t>
            </a:r>
          </a:p>
          <a:p>
            <a:r>
              <a:rPr lang="en-US" sz="1200" kern="1200" baseline="0" dirty="0" smtClean="0">
                <a:solidFill>
                  <a:schemeClr val="tx1"/>
                </a:solidFill>
                <a:latin typeface="Times New Roman" pitchFamily="-110" charset="0"/>
                <a:ea typeface="+mn-ea"/>
                <a:cs typeface="+mn-cs"/>
              </a:rPr>
              <a:t>can be expressed in a programming language and is developed by an application</a:t>
            </a:r>
          </a:p>
          <a:p>
            <a:r>
              <a:rPr lang="en-US" sz="1200" kern="1200" baseline="0" dirty="0" smtClean="0">
                <a:solidFill>
                  <a:schemeClr val="tx1"/>
                </a:solidFill>
                <a:latin typeface="Times New Roman" pitchFamily="-110" charset="0"/>
                <a:ea typeface="+mn-ea"/>
                <a:cs typeface="+mn-cs"/>
              </a:rPr>
              <a:t>programmer. To develop an application program as a set of processor instructions</a:t>
            </a:r>
          </a:p>
          <a:p>
            <a:r>
              <a:rPr lang="en-US" sz="1200" kern="1200" baseline="0" dirty="0" smtClean="0">
                <a:solidFill>
                  <a:schemeClr val="tx1"/>
                </a:solidFill>
                <a:latin typeface="Times New Roman" pitchFamily="-110" charset="0"/>
                <a:ea typeface="+mn-ea"/>
                <a:cs typeface="+mn-cs"/>
              </a:rPr>
              <a:t>that is completely responsible for controlling the computer hardware would be</a:t>
            </a:r>
          </a:p>
          <a:p>
            <a:r>
              <a:rPr lang="en-US" sz="1200" kern="1200" baseline="0" dirty="0" smtClean="0">
                <a:solidFill>
                  <a:schemeClr val="tx1"/>
                </a:solidFill>
                <a:latin typeface="Times New Roman" pitchFamily="-110" charset="0"/>
                <a:ea typeface="+mn-ea"/>
                <a:cs typeface="+mn-cs"/>
              </a:rPr>
              <a:t>an overwhelmingly complex task. To ease this task, a set of systems programs is</a:t>
            </a:r>
          </a:p>
          <a:p>
            <a:r>
              <a:rPr lang="en-US" sz="1200" kern="1200" baseline="0" dirty="0" smtClean="0">
                <a:solidFill>
                  <a:schemeClr val="tx1"/>
                </a:solidFill>
                <a:latin typeface="Times New Roman" pitchFamily="-110" charset="0"/>
                <a:ea typeface="+mn-ea"/>
                <a:cs typeface="+mn-cs"/>
              </a:rPr>
              <a:t>provided. Some of these programs are referred to as </a:t>
            </a:r>
            <a:r>
              <a:rPr lang="en-US" sz="1200" b="1" kern="1200" baseline="0" dirty="0" smtClean="0">
                <a:solidFill>
                  <a:schemeClr val="tx1"/>
                </a:solidFill>
                <a:latin typeface="Times New Roman" pitchFamily="-110" charset="0"/>
                <a:ea typeface="+mn-ea"/>
                <a:cs typeface="+mn-cs"/>
              </a:rPr>
              <a:t>utilities. These implement</a:t>
            </a:r>
          </a:p>
          <a:p>
            <a:r>
              <a:rPr lang="en-US" sz="1200" kern="1200" baseline="0" dirty="0" smtClean="0">
                <a:solidFill>
                  <a:schemeClr val="tx1"/>
                </a:solidFill>
                <a:latin typeface="Times New Roman" pitchFamily="-110" charset="0"/>
                <a:ea typeface="+mn-ea"/>
                <a:cs typeface="+mn-cs"/>
              </a:rPr>
              <a:t>frequently used functions that assist in program creation, the management of</a:t>
            </a:r>
          </a:p>
          <a:p>
            <a:r>
              <a:rPr lang="en-US" sz="1200" kern="1200" baseline="0" dirty="0" smtClean="0">
                <a:solidFill>
                  <a:schemeClr val="tx1"/>
                </a:solidFill>
                <a:latin typeface="Times New Roman" pitchFamily="-110" charset="0"/>
                <a:ea typeface="+mn-ea"/>
                <a:cs typeface="+mn-cs"/>
              </a:rPr>
              <a:t>files, and the control of I/O devices. A programmer makes use of these facilities</a:t>
            </a:r>
          </a:p>
          <a:p>
            <a:r>
              <a:rPr lang="en-US" sz="1200" kern="1200" baseline="0" dirty="0" smtClean="0">
                <a:solidFill>
                  <a:schemeClr val="tx1"/>
                </a:solidFill>
                <a:latin typeface="Times New Roman" pitchFamily="-110" charset="0"/>
                <a:ea typeface="+mn-ea"/>
                <a:cs typeface="+mn-cs"/>
              </a:rPr>
              <a:t>in developing an application, and the application, while it is running, invokes the</a:t>
            </a:r>
          </a:p>
          <a:p>
            <a:r>
              <a:rPr lang="en-US" sz="1200" kern="1200" baseline="0" dirty="0" smtClean="0">
                <a:solidFill>
                  <a:schemeClr val="tx1"/>
                </a:solidFill>
                <a:latin typeface="Times New Roman" pitchFamily="-110" charset="0"/>
                <a:ea typeface="+mn-ea"/>
                <a:cs typeface="+mn-cs"/>
              </a:rPr>
              <a:t>utilities to perform certain functions.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D9DEA-18F1-2144-B828-BBEA77AAAF18}" type="slidenum">
              <a:rPr lang="en-US"/>
              <a:pPr/>
              <a:t>23</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Bộ lập lịch dài hạn xác định chương trình nào được chấp nhận vào hệ thống</a:t>
            </a:r>
          </a:p>
          <a:p>
            <a:r>
              <a:rPr lang="vi-VN" sz="1200" kern="1200" baseline="0" dirty="0" smtClean="0">
                <a:solidFill>
                  <a:schemeClr val="tx1"/>
                </a:solidFill>
                <a:latin typeface="Times New Roman" pitchFamily="-110" charset="0"/>
                <a:ea typeface="+mn-ea"/>
                <a:cs typeface="+mn-cs"/>
              </a:rPr>
              <a:t>Chế biến. Do đó, nó kiểm soát mức độ đa chương trình (số lượng quy trình</a:t>
            </a:r>
          </a:p>
          <a:p>
            <a:r>
              <a:rPr lang="vi-VN" sz="1200" kern="1200" baseline="0" dirty="0" smtClean="0">
                <a:solidFill>
                  <a:schemeClr val="tx1"/>
                </a:solidFill>
                <a:latin typeface="Times New Roman" pitchFamily="-110" charset="0"/>
                <a:ea typeface="+mn-ea"/>
                <a:cs typeface="+mn-cs"/>
              </a:rPr>
              <a:t>trong trí nhớ). Sau khi được chấp nhận, một công việc hoặc chương trình người dùng sẽ trở thành một quy trình và</a:t>
            </a:r>
          </a:p>
          <a:p>
            <a:r>
              <a:rPr lang="vi-VN" sz="1200" kern="1200" baseline="0" dirty="0" smtClean="0">
                <a:solidFill>
                  <a:schemeClr val="tx1"/>
                </a:solidFill>
                <a:latin typeface="Times New Roman" pitchFamily="-110" charset="0"/>
                <a:ea typeface="+mn-ea"/>
                <a:cs typeface="+mn-cs"/>
              </a:rPr>
              <a:t>được thêm vào hàng đợi cho bộ lập lịch ngắn hạn. Trong một số hệ thống, một</a:t>
            </a:r>
          </a:p>
          <a:p>
            <a:r>
              <a:rPr lang="vi-VN" sz="1200" kern="1200" baseline="0" dirty="0" smtClean="0">
                <a:solidFill>
                  <a:schemeClr val="tx1"/>
                </a:solidFill>
                <a:latin typeface="Times New Roman" pitchFamily="-110" charset="0"/>
                <a:ea typeface="+mn-ea"/>
                <a:cs typeface="+mn-cs"/>
              </a:rPr>
              <a:t>quá trình bắt đầu trong một điều kiện được hoán đổi, trong trường hợp đó nó được thêm vào hàng đợi</a:t>
            </a:r>
          </a:p>
          <a:p>
            <a:r>
              <a:rPr lang="vi-VN" sz="1200" kern="1200" baseline="0" dirty="0" smtClean="0">
                <a:solidFill>
                  <a:schemeClr val="tx1"/>
                </a:solidFill>
                <a:latin typeface="Times New Roman" pitchFamily="-110" charset="0"/>
                <a:ea typeface="+mn-ea"/>
                <a:cs typeface="+mn-cs"/>
              </a:rPr>
              <a:t>công cụ lập lịch trung hạn.</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Trong một hệ thống theo lô, hoặc đối với một phần của Hệ điều hành đa năng, mới</a:t>
            </a:r>
          </a:p>
          <a:p>
            <a:r>
              <a:rPr lang="vi-VN" sz="1200" kern="1200" baseline="0" dirty="0" smtClean="0">
                <a:solidFill>
                  <a:schemeClr val="tx1"/>
                </a:solidFill>
                <a:latin typeface="Times New Roman" pitchFamily="-110" charset="0"/>
                <a:ea typeface="+mn-ea"/>
                <a:cs typeface="+mn-cs"/>
              </a:rPr>
              <a:t>các công việc đã gửi được chuyển đến đĩa và được giữ trong hàng đợi hàng loạt. Bộ lập lịch dài hạn</a:t>
            </a:r>
          </a:p>
          <a:p>
            <a:r>
              <a:rPr lang="vi-VN" sz="1200" kern="1200" baseline="0" dirty="0" smtClean="0">
                <a:solidFill>
                  <a:schemeClr val="tx1"/>
                </a:solidFill>
                <a:latin typeface="Times New Roman" pitchFamily="-110" charset="0"/>
                <a:ea typeface="+mn-ea"/>
                <a:cs typeface="+mn-cs"/>
              </a:rPr>
              <a:t>tạo các quy trình từ hàng đợi khi nó có thể. Có hai quyết định liên quan</a:t>
            </a:r>
          </a:p>
          <a:p>
            <a:r>
              <a:rPr lang="vi-VN" sz="1200" kern="1200" baseline="0" dirty="0" smtClean="0">
                <a:solidFill>
                  <a:schemeClr val="tx1"/>
                </a:solidFill>
                <a:latin typeface="Times New Roman" pitchFamily="-110" charset="0"/>
                <a:ea typeface="+mn-ea"/>
                <a:cs typeface="+mn-cs"/>
              </a:rPr>
              <a:t>đây. Đầu tiên, người lập lịch phải quyết định rằng Hệ điều hành có thể thực hiện thêm một hoặc nhiều</a:t>
            </a:r>
          </a:p>
          <a:p>
            <a:r>
              <a:rPr lang="vi-VN" sz="1200" kern="1200" baseline="0" dirty="0" smtClean="0">
                <a:solidFill>
                  <a:schemeClr val="tx1"/>
                </a:solidFill>
                <a:latin typeface="Times New Roman" pitchFamily="-110" charset="0"/>
                <a:ea typeface="+mn-ea"/>
                <a:cs typeface="+mn-cs"/>
              </a:rPr>
              <a:t>các quy trình. Thứ hai, người lập kế hoạch phải quyết định công việc nào hoặc những công việc nào sẽ chấp nhận và</a:t>
            </a:r>
          </a:p>
          <a:p>
            <a:r>
              <a:rPr lang="vi-VN" sz="1200" kern="1200" baseline="0" dirty="0" smtClean="0">
                <a:solidFill>
                  <a:schemeClr val="tx1"/>
                </a:solidFill>
                <a:latin typeface="Times New Roman" pitchFamily="-110" charset="0"/>
                <a:ea typeface="+mn-ea"/>
                <a:cs typeface="+mn-cs"/>
              </a:rPr>
              <a:t>biến thành các quy trình. Các tiêu chí được sử dụng có thể bao gồm mức độ ưu tiên, thời gian thực hiện dự kiến,</a:t>
            </a:r>
          </a:p>
          <a:p>
            <a:r>
              <a:rPr lang="vi-VN" sz="1200" kern="1200" baseline="0" dirty="0" smtClean="0">
                <a:solidFill>
                  <a:schemeClr val="tx1"/>
                </a:solidFill>
                <a:latin typeface="Times New Roman" pitchFamily="-110" charset="0"/>
                <a:ea typeface="+mn-ea"/>
                <a:cs typeface="+mn-cs"/>
              </a:rPr>
              <a:t>và các yêu cầu I / O.</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Đối với các chương trình tương tác trong hệ thống chia sẻ thời gian, một yêu cầu quy trình được tạo</a:t>
            </a:r>
          </a:p>
          <a:p>
            <a:r>
              <a:rPr lang="vi-VN" sz="1200" kern="1200" baseline="0" dirty="0" smtClean="0">
                <a:solidFill>
                  <a:schemeClr val="tx1"/>
                </a:solidFill>
                <a:latin typeface="Times New Roman" pitchFamily="-110" charset="0"/>
                <a:ea typeface="+mn-ea"/>
                <a:cs typeface="+mn-cs"/>
              </a:rPr>
              <a:t>khi người dùng cố gắng kết nối với hệ thống. Người dùng chia sẻ thời gian không</a:t>
            </a:r>
          </a:p>
          <a:p>
            <a:r>
              <a:rPr lang="vi-VN" sz="1200" kern="1200" baseline="0" dirty="0" smtClean="0">
                <a:solidFill>
                  <a:schemeClr val="tx1"/>
                </a:solidFill>
                <a:latin typeface="Times New Roman" pitchFamily="-110" charset="0"/>
                <a:ea typeface="+mn-ea"/>
                <a:cs typeface="+mn-cs"/>
              </a:rPr>
              <a:t>chỉ cần xếp hàng và tiếp tục đợi cho đến khi hệ thống có thể chấp nhận chúng. Đúng hơn là</a:t>
            </a:r>
          </a:p>
          <a:p>
            <a:r>
              <a:rPr lang="vi-VN" sz="1200" kern="1200" baseline="0" dirty="0" smtClean="0">
                <a:solidFill>
                  <a:schemeClr val="tx1"/>
                </a:solidFill>
                <a:latin typeface="Times New Roman" pitchFamily="-110" charset="0"/>
                <a:ea typeface="+mn-ea"/>
                <a:cs typeface="+mn-cs"/>
              </a:rPr>
              <a:t>Hệ điều hành sẽ chấp nhận tất cả các chương trình được ủy quyền cho đến khi hệ thống bão hòa, sử dụng một số</a:t>
            </a:r>
          </a:p>
          <a:p>
            <a:r>
              <a:rPr lang="vi-VN" sz="1200" kern="1200" baseline="0" dirty="0" smtClean="0">
                <a:solidFill>
                  <a:schemeClr val="tx1"/>
                </a:solidFill>
                <a:latin typeface="Times New Roman" pitchFamily="-110" charset="0"/>
                <a:ea typeface="+mn-ea"/>
                <a:cs typeface="+mn-cs"/>
              </a:rPr>
              <a:t>thước đo độ bão hòa. Tại thời điểm đó, một yêu cầu kết nối được đáp ứng với</a:t>
            </a:r>
          </a:p>
          <a:p>
            <a:r>
              <a:rPr lang="vi-VN" sz="1200" kern="1200" baseline="0" dirty="0" smtClean="0">
                <a:solidFill>
                  <a:schemeClr val="tx1"/>
                </a:solidFill>
                <a:latin typeface="Times New Roman" pitchFamily="-110" charset="0"/>
                <a:ea typeface="+mn-ea"/>
                <a:cs typeface="+mn-cs"/>
              </a:rPr>
              <a:t>thông báo cho biết hệ thống đã đầy và người dùng nên thử lại sau.</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long-term scheduler determines which programs are admitted to the system for</a:t>
            </a:r>
          </a:p>
          <a:p>
            <a:r>
              <a:rPr lang="en-US" sz="1200" kern="1200" baseline="0" dirty="0" smtClean="0">
                <a:solidFill>
                  <a:schemeClr val="tx1"/>
                </a:solidFill>
                <a:latin typeface="Times New Roman" pitchFamily="-110" charset="0"/>
                <a:ea typeface="+mn-ea"/>
                <a:cs typeface="+mn-cs"/>
              </a:rPr>
              <a:t>processing. Thus, it controls the degree of multiprogramming (number of processes</a:t>
            </a:r>
          </a:p>
          <a:p>
            <a:r>
              <a:rPr lang="en-US" sz="1200" kern="1200" baseline="0" dirty="0" smtClean="0">
                <a:solidFill>
                  <a:schemeClr val="tx1"/>
                </a:solidFill>
                <a:latin typeface="Times New Roman" pitchFamily="-110" charset="0"/>
                <a:ea typeface="+mn-ea"/>
                <a:cs typeface="+mn-cs"/>
              </a:rPr>
              <a:t>in memory). Once admitted, a job or user program becomes a process and is</a:t>
            </a:r>
          </a:p>
          <a:p>
            <a:r>
              <a:rPr lang="en-US" sz="1200" kern="1200" baseline="0" dirty="0" smtClean="0">
                <a:solidFill>
                  <a:schemeClr val="tx1"/>
                </a:solidFill>
                <a:latin typeface="Times New Roman" pitchFamily="-110" charset="0"/>
                <a:ea typeface="+mn-ea"/>
                <a:cs typeface="+mn-cs"/>
              </a:rPr>
              <a:t>added to the queue for the short-term scheduler. In some systems, a newly created</a:t>
            </a:r>
          </a:p>
          <a:p>
            <a:r>
              <a:rPr lang="en-US" sz="1200" kern="1200" baseline="0" dirty="0" smtClean="0">
                <a:solidFill>
                  <a:schemeClr val="tx1"/>
                </a:solidFill>
                <a:latin typeface="Times New Roman" pitchFamily="-110" charset="0"/>
                <a:ea typeface="+mn-ea"/>
                <a:cs typeface="+mn-cs"/>
              </a:rPr>
              <a:t>process begins in a swapped-out condition, in which case it is added to a queue for</a:t>
            </a:r>
          </a:p>
          <a:p>
            <a:r>
              <a:rPr lang="en-US" sz="1200" kern="1200" baseline="0" dirty="0" smtClean="0">
                <a:solidFill>
                  <a:schemeClr val="tx1"/>
                </a:solidFill>
                <a:latin typeface="Times New Roman" pitchFamily="-110" charset="0"/>
                <a:ea typeface="+mn-ea"/>
                <a:cs typeface="+mn-cs"/>
              </a:rPr>
              <a:t>the medium-term scheduler.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 batch system, or for the batch portion of a general-purpose OS, newly</a:t>
            </a:r>
          </a:p>
          <a:p>
            <a:r>
              <a:rPr lang="en-US" sz="1200" kern="1200" baseline="0" dirty="0" smtClean="0">
                <a:solidFill>
                  <a:schemeClr val="tx1"/>
                </a:solidFill>
                <a:latin typeface="Times New Roman" pitchFamily="-110" charset="0"/>
                <a:ea typeface="+mn-ea"/>
                <a:cs typeface="+mn-cs"/>
              </a:rPr>
              <a:t>submitted jobs are routed to disk and held in a batch queue. The long-term scheduler</a:t>
            </a:r>
          </a:p>
          <a:p>
            <a:r>
              <a:rPr lang="en-US" sz="1200" kern="1200" baseline="0" dirty="0" smtClean="0">
                <a:solidFill>
                  <a:schemeClr val="tx1"/>
                </a:solidFill>
                <a:latin typeface="Times New Roman" pitchFamily="-110" charset="0"/>
                <a:ea typeface="+mn-ea"/>
                <a:cs typeface="+mn-cs"/>
              </a:rPr>
              <a:t>creates processes from the queue when it can. There are two decisions involved</a:t>
            </a:r>
          </a:p>
          <a:p>
            <a:r>
              <a:rPr lang="en-US" sz="1200" kern="1200" baseline="0" dirty="0" smtClean="0">
                <a:solidFill>
                  <a:schemeClr val="tx1"/>
                </a:solidFill>
                <a:latin typeface="Times New Roman" pitchFamily="-110" charset="0"/>
                <a:ea typeface="+mn-ea"/>
                <a:cs typeface="+mn-cs"/>
              </a:rPr>
              <a:t>here. First, the scheduler must decide that the OS can take on one or more additional</a:t>
            </a:r>
          </a:p>
          <a:p>
            <a:r>
              <a:rPr lang="en-US" sz="1200" kern="1200" baseline="0" dirty="0" smtClean="0">
                <a:solidFill>
                  <a:schemeClr val="tx1"/>
                </a:solidFill>
                <a:latin typeface="Times New Roman" pitchFamily="-110" charset="0"/>
                <a:ea typeface="+mn-ea"/>
                <a:cs typeface="+mn-cs"/>
              </a:rPr>
              <a:t>processes. Second, the scheduler must decide which job or jobs to accept and</a:t>
            </a:r>
          </a:p>
          <a:p>
            <a:r>
              <a:rPr lang="en-US" sz="1200" kern="1200" baseline="0" dirty="0" smtClean="0">
                <a:solidFill>
                  <a:schemeClr val="tx1"/>
                </a:solidFill>
                <a:latin typeface="Times New Roman" pitchFamily="-110" charset="0"/>
                <a:ea typeface="+mn-ea"/>
                <a:cs typeface="+mn-cs"/>
              </a:rPr>
              <a:t>turn into processes. The criteria used may include priority, expected execution time,</a:t>
            </a:r>
          </a:p>
          <a:p>
            <a:r>
              <a:rPr lang="en-US" sz="1200" kern="1200" baseline="0" dirty="0" smtClean="0">
                <a:solidFill>
                  <a:schemeClr val="tx1"/>
                </a:solidFill>
                <a:latin typeface="Times New Roman" pitchFamily="-110" charset="0"/>
                <a:ea typeface="+mn-ea"/>
                <a:cs typeface="+mn-cs"/>
              </a:rPr>
              <a:t>and I/O requirements.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interactive programs in a time-sharing system, a process request is generated</a:t>
            </a:r>
          </a:p>
          <a:p>
            <a:r>
              <a:rPr lang="en-US" sz="1200" kern="1200" baseline="0" dirty="0" smtClean="0">
                <a:solidFill>
                  <a:schemeClr val="tx1"/>
                </a:solidFill>
                <a:latin typeface="Times New Roman" pitchFamily="-110" charset="0"/>
                <a:ea typeface="+mn-ea"/>
                <a:cs typeface="+mn-cs"/>
              </a:rPr>
              <a:t>when a user attempts to connect to the system. Time-sharing users are not</a:t>
            </a:r>
          </a:p>
          <a:p>
            <a:r>
              <a:rPr lang="en-US" sz="1200" kern="1200" baseline="0" dirty="0" smtClean="0">
                <a:solidFill>
                  <a:schemeClr val="tx1"/>
                </a:solidFill>
                <a:latin typeface="Times New Roman" pitchFamily="-110" charset="0"/>
                <a:ea typeface="+mn-ea"/>
                <a:cs typeface="+mn-cs"/>
              </a:rPr>
              <a:t>simply queued up and kept waiting until the system can accept them. Rather, the</a:t>
            </a:r>
          </a:p>
          <a:p>
            <a:r>
              <a:rPr lang="en-US" sz="1200" kern="1200" baseline="0" dirty="0" smtClean="0">
                <a:solidFill>
                  <a:schemeClr val="tx1"/>
                </a:solidFill>
                <a:latin typeface="Times New Roman" pitchFamily="-110" charset="0"/>
                <a:ea typeface="+mn-ea"/>
                <a:cs typeface="+mn-cs"/>
              </a:rPr>
              <a:t>OS will accept all authorized comers until the system is saturated, using some predefined</a:t>
            </a:r>
          </a:p>
          <a:p>
            <a:r>
              <a:rPr lang="en-US" sz="1200" kern="1200" baseline="0" dirty="0" smtClean="0">
                <a:solidFill>
                  <a:schemeClr val="tx1"/>
                </a:solidFill>
                <a:latin typeface="Times New Roman" pitchFamily="-110" charset="0"/>
                <a:ea typeface="+mn-ea"/>
                <a:cs typeface="+mn-cs"/>
              </a:rPr>
              <a:t>measure of saturation. At that point, a connection request is met with a</a:t>
            </a:r>
          </a:p>
          <a:p>
            <a:r>
              <a:rPr lang="en-US" sz="1200" kern="1200" baseline="0" dirty="0" smtClean="0">
                <a:solidFill>
                  <a:schemeClr val="tx1"/>
                </a:solidFill>
                <a:latin typeface="Times New Roman" pitchFamily="-110" charset="0"/>
                <a:ea typeface="+mn-ea"/>
                <a:cs typeface="+mn-cs"/>
              </a:rPr>
              <a:t>message indicating that the system is full and the user should try again later.</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7991-1536-934F-9F77-EB9F02155C85}" type="slidenum">
              <a:rPr lang="en-US"/>
              <a:pPr/>
              <a:t>24</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Lập kế hoạch trung hạn là một phần của chức năng hoán đổi, được mô tả trong Phần 8.3.</a:t>
            </a:r>
          </a:p>
          <a:p>
            <a:r>
              <a:rPr lang="vi-VN" sz="1200" kern="1200" baseline="0" dirty="0" smtClean="0">
                <a:solidFill>
                  <a:schemeClr val="tx1"/>
                </a:solidFill>
                <a:latin typeface="Times New Roman" pitchFamily="-110" charset="0"/>
                <a:ea typeface="+mn-ea"/>
                <a:cs typeface="+mn-cs"/>
              </a:rPr>
              <a:t>Thông thường, quyết định hoán đổi dựa trên nhu cầu quản lý mức độ</a:t>
            </a:r>
          </a:p>
          <a:p>
            <a:r>
              <a:rPr lang="vi-VN" sz="1200" kern="1200" baseline="0" dirty="0" smtClean="0">
                <a:solidFill>
                  <a:schemeClr val="tx1"/>
                </a:solidFill>
                <a:latin typeface="Times New Roman" pitchFamily="-110" charset="0"/>
                <a:ea typeface="+mn-ea"/>
                <a:cs typeface="+mn-cs"/>
              </a:rPr>
              <a:t>đa chương trình. Trên hệ thống không sử dụng bộ nhớ ảo, quản lý bộ nhớ</a:t>
            </a:r>
          </a:p>
          <a:p>
            <a:r>
              <a:rPr lang="vi-VN" sz="1200" kern="1200" baseline="0" dirty="0" smtClean="0">
                <a:solidFill>
                  <a:schemeClr val="tx1"/>
                </a:solidFill>
                <a:latin typeface="Times New Roman" pitchFamily="-110" charset="0"/>
                <a:ea typeface="+mn-ea"/>
                <a:cs typeface="+mn-cs"/>
              </a:rPr>
              <a:t>cũng là một vấn đề. Do đó, quyết định hoán đổi sẽ xem xét bộ nhớ</a:t>
            </a:r>
          </a:p>
          <a:p>
            <a:r>
              <a:rPr lang="vi-VN" sz="1200" kern="1200" baseline="0" dirty="0" smtClean="0">
                <a:solidFill>
                  <a:schemeClr val="tx1"/>
                </a:solidFill>
                <a:latin typeface="Times New Roman" pitchFamily="-110" charset="0"/>
                <a:ea typeface="+mn-ea"/>
                <a:cs typeface="+mn-cs"/>
              </a:rPr>
              <a:t>yêu cầu của các quá trình hoán đổi.</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Bộ lập lịch dài hạn thực hiện tương đối không thường xuyên và làm cho</a:t>
            </a:r>
          </a:p>
          <a:p>
            <a:r>
              <a:rPr lang="vi-VN" sz="1200" kern="1200" baseline="0" dirty="0" smtClean="0">
                <a:solidFill>
                  <a:schemeClr val="tx1"/>
                </a:solidFill>
                <a:latin typeface="Times New Roman" pitchFamily="-110" charset="0"/>
                <a:ea typeface="+mn-ea"/>
                <a:cs typeface="+mn-cs"/>
              </a:rPr>
              <a:t>quyết định có thực hiện quy trình mới hay không và thực hiện quy trình nào.</a:t>
            </a:r>
          </a:p>
          <a:p>
            <a:r>
              <a:rPr lang="vi-VN" sz="1200" kern="1200" baseline="0" dirty="0" smtClean="0">
                <a:solidFill>
                  <a:schemeClr val="tx1"/>
                </a:solidFill>
                <a:latin typeface="Times New Roman" pitchFamily="-110" charset="0"/>
                <a:ea typeface="+mn-ea"/>
                <a:cs typeface="+mn-cs"/>
              </a:rPr>
              <a:t>Bộ lập lịch ngắn hạn, còn được gọi là bộ điều phối, thực thi thường xuyên và</a:t>
            </a:r>
          </a:p>
          <a:p>
            <a:r>
              <a:rPr lang="vi-VN" sz="1200" kern="1200" baseline="0" dirty="0" smtClean="0">
                <a:solidFill>
                  <a:schemeClr val="tx1"/>
                </a:solidFill>
                <a:latin typeface="Times New Roman" pitchFamily="-110" charset="0"/>
                <a:ea typeface="+mn-ea"/>
                <a:cs typeface="+mn-cs"/>
              </a:rPr>
              <a:t>đưa ra quyết định chi tiết về công việc sẽ thực hiện tiếp theo.</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Medium-term </a:t>
            </a:r>
            <a:r>
              <a:rPr lang="en-US" sz="1200" kern="1200" baseline="0" dirty="0" smtClean="0">
                <a:solidFill>
                  <a:schemeClr val="tx1"/>
                </a:solidFill>
                <a:latin typeface="Times New Roman" pitchFamily="-110" charset="0"/>
                <a:ea typeface="+mn-ea"/>
                <a:cs typeface="+mn-cs"/>
              </a:rPr>
              <a:t>scheduling is part of the swapping function, described in Section 8.3.</a:t>
            </a:r>
          </a:p>
          <a:p>
            <a:r>
              <a:rPr lang="en-US" sz="1200" kern="1200" baseline="0" dirty="0" smtClean="0">
                <a:solidFill>
                  <a:schemeClr val="tx1"/>
                </a:solidFill>
                <a:latin typeface="Times New Roman" pitchFamily="-110" charset="0"/>
                <a:ea typeface="+mn-ea"/>
                <a:cs typeface="+mn-cs"/>
              </a:rPr>
              <a:t>Typically, the swapping-in decision is based on the need to manage the degree of</a:t>
            </a:r>
          </a:p>
          <a:p>
            <a:r>
              <a:rPr lang="en-US" sz="1200" kern="1200" baseline="0" dirty="0" smtClean="0">
                <a:solidFill>
                  <a:schemeClr val="tx1"/>
                </a:solidFill>
                <a:latin typeface="Times New Roman" pitchFamily="-110" charset="0"/>
                <a:ea typeface="+mn-ea"/>
                <a:cs typeface="+mn-cs"/>
              </a:rPr>
              <a:t>multiprogramming. On a system that does not use virtual memory, memory management</a:t>
            </a:r>
          </a:p>
          <a:p>
            <a:r>
              <a:rPr lang="en-US" sz="1200" kern="1200" baseline="0" dirty="0" smtClean="0">
                <a:solidFill>
                  <a:schemeClr val="tx1"/>
                </a:solidFill>
                <a:latin typeface="Times New Roman" pitchFamily="-110" charset="0"/>
                <a:ea typeface="+mn-ea"/>
                <a:cs typeface="+mn-cs"/>
              </a:rPr>
              <a:t>is also an issue. Thus, the swapping-in decision will consider the memory</a:t>
            </a:r>
          </a:p>
          <a:p>
            <a:r>
              <a:rPr lang="en-US" sz="1200" kern="1200" baseline="0" dirty="0" smtClean="0">
                <a:solidFill>
                  <a:schemeClr val="tx1"/>
                </a:solidFill>
                <a:latin typeface="Times New Roman" pitchFamily="-110" charset="0"/>
                <a:ea typeface="+mn-ea"/>
                <a:cs typeface="+mn-cs"/>
              </a:rPr>
              <a:t>requirements of the swapped-out processes.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long-term scheduler executes relatively infrequently and makes the coarse grained</a:t>
            </a:r>
          </a:p>
          <a:p>
            <a:r>
              <a:rPr lang="en-US" sz="1200" kern="1200" baseline="0" dirty="0" smtClean="0">
                <a:solidFill>
                  <a:schemeClr val="tx1"/>
                </a:solidFill>
                <a:latin typeface="Times New Roman" pitchFamily="-110" charset="0"/>
                <a:ea typeface="+mn-ea"/>
                <a:cs typeface="+mn-cs"/>
              </a:rPr>
              <a:t>decision of whether or not to take on a new process, and which one to take.</a:t>
            </a:r>
          </a:p>
          <a:p>
            <a:r>
              <a:rPr lang="en-US" sz="1200" kern="1200" baseline="0" dirty="0" smtClean="0">
                <a:solidFill>
                  <a:schemeClr val="tx1"/>
                </a:solidFill>
                <a:latin typeface="Times New Roman" pitchFamily="-110" charset="0"/>
                <a:ea typeface="+mn-ea"/>
                <a:cs typeface="+mn-cs"/>
              </a:rPr>
              <a:t>The short-term scheduler, also known as the </a:t>
            </a:r>
            <a:r>
              <a:rPr lang="en-US" sz="1200" b="1" kern="1200" baseline="0" dirty="0" smtClean="0">
                <a:solidFill>
                  <a:schemeClr val="tx1"/>
                </a:solidFill>
                <a:latin typeface="Times New Roman" pitchFamily="-110" charset="0"/>
                <a:ea typeface="+mn-ea"/>
                <a:cs typeface="+mn-cs"/>
              </a:rPr>
              <a:t>dispatcher, executes frequently and</a:t>
            </a:r>
          </a:p>
          <a:p>
            <a:r>
              <a:rPr lang="en-US" sz="1200" kern="1200" baseline="0" dirty="0" smtClean="0">
                <a:solidFill>
                  <a:schemeClr val="tx1"/>
                </a:solidFill>
                <a:latin typeface="Times New Roman" pitchFamily="-110" charset="0"/>
                <a:ea typeface="+mn-ea"/>
                <a:cs typeface="+mn-cs"/>
              </a:rPr>
              <a:t>makes the fine-grained decision of which job to execute next.</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1A88E-B5EE-2A4C-8D66-5FA6EB653DCE}" type="slidenum">
              <a:rPr lang="en-US"/>
              <a:pPr/>
              <a:t>25</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Để hiểu hoạt động của bộ lập lịch ngắn hạn, chúng tôi</a:t>
            </a:r>
          </a:p>
          <a:p>
            <a:r>
              <a:rPr lang="vi-VN" sz="1200" kern="1200" baseline="0" dirty="0" smtClean="0">
                <a:solidFill>
                  <a:schemeClr val="tx1"/>
                </a:solidFill>
                <a:latin typeface="Times New Roman" pitchFamily="-110" charset="0"/>
                <a:ea typeface="+mn-ea"/>
                <a:cs typeface="+mn-cs"/>
              </a:rPr>
              <a:t>cần phải xem xét khái niệm về một trạng thái quá trình. Trong suốt thời gian tồn tại của một quá trình,</a:t>
            </a:r>
          </a:p>
          <a:p>
            <a:r>
              <a:rPr lang="vi-VN" sz="1200" kern="1200" baseline="0" dirty="0" smtClean="0">
                <a:solidFill>
                  <a:schemeClr val="tx1"/>
                </a:solidFill>
                <a:latin typeface="Times New Roman" pitchFamily="-110" charset="0"/>
                <a:ea typeface="+mn-ea"/>
                <a:cs typeface="+mn-cs"/>
              </a:rPr>
              <a:t>trạng thái của nó sẽ thay đổi một số lần. Trạng thái của nó tại bất kỳ thời điểm nào được đề cập đến</a:t>
            </a:r>
          </a:p>
          <a:p>
            <a:r>
              <a:rPr lang="vi-VN" sz="1200" kern="1200" baseline="0" dirty="0" smtClean="0">
                <a:solidFill>
                  <a:schemeClr val="tx1"/>
                </a:solidFill>
                <a:latin typeface="Times New Roman" pitchFamily="-110" charset="0"/>
                <a:ea typeface="+mn-ea"/>
                <a:cs typeface="+mn-cs"/>
              </a:rPr>
              <a:t>như một trạng thái. Thuật ngữ trạng thái được sử dụng vì nó ngụ ý rằng một số thông tin tồn tại</a:t>
            </a:r>
          </a:p>
          <a:p>
            <a:r>
              <a:rPr lang="vi-VN" sz="1200" kern="1200" baseline="0" dirty="0" smtClean="0">
                <a:solidFill>
                  <a:schemeClr val="tx1"/>
                </a:solidFill>
                <a:latin typeface="Times New Roman" pitchFamily="-110" charset="0"/>
                <a:ea typeface="+mn-ea"/>
                <a:cs typeface="+mn-cs"/>
              </a:rPr>
              <a:t>xác định trạng thái tại điểm đó. Ít nhất, có năm trạng thái được xác định cho một</a:t>
            </a:r>
          </a:p>
          <a:p>
            <a:r>
              <a:rPr lang="vi-VN" sz="1200" kern="1200" baseline="0" dirty="0" smtClean="0">
                <a:solidFill>
                  <a:schemeClr val="tx1"/>
                </a:solidFill>
                <a:latin typeface="Times New Roman" pitchFamily="-110" charset="0"/>
                <a:ea typeface="+mn-ea"/>
                <a:cs typeface="+mn-cs"/>
              </a:rPr>
              <a:t>quy trình (Hình 8.7):</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Mới: Một chương trình được bộ lập lịch cấp cao chấp nhận nhưng vẫn chưa sẵn sàng</a:t>
            </a:r>
          </a:p>
          <a:p>
            <a:r>
              <a:rPr lang="vi-VN" sz="1200" kern="1200" baseline="0" dirty="0" smtClean="0">
                <a:solidFill>
                  <a:schemeClr val="tx1"/>
                </a:solidFill>
                <a:latin typeface="Times New Roman" pitchFamily="-110" charset="0"/>
                <a:ea typeface="+mn-ea"/>
                <a:cs typeface="+mn-cs"/>
              </a:rPr>
              <a:t>để thực hiện. Hệ điều hành sẽ khởi tạo quy trình, chuyển nó sang trạng thái sẵn sàng.</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Sẵn sàng: Quá trình đã sẵn sàng để thực thi và đang chờ truy cập vào bộ xử lý.</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Đang chạy: Quá trình đang được thực thi bởi bộ xử lý.</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Đang chờ: Quá trình bị tạm dừng thực thi để chờ một số hệ thống</a:t>
            </a:r>
          </a:p>
          <a:p>
            <a:r>
              <a:rPr lang="vi-VN" sz="1200" kern="1200" baseline="0" dirty="0" smtClean="0">
                <a:solidFill>
                  <a:schemeClr val="tx1"/>
                </a:solidFill>
                <a:latin typeface="Times New Roman" pitchFamily="-110" charset="0"/>
                <a:ea typeface="+mn-ea"/>
                <a:cs typeface="+mn-cs"/>
              </a:rPr>
              <a:t>tài nguyên, chẳng hạn như I / O.</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Đã tạm dừng: Quá trình đã kết thúc và sẽ bị hủy bởi Hệ điều hành.</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a:t>
            </a:r>
            <a:r>
              <a:rPr lang="en-US" sz="1200" kern="1200" baseline="0" dirty="0" smtClean="0">
                <a:solidFill>
                  <a:schemeClr val="tx1"/>
                </a:solidFill>
                <a:latin typeface="Times New Roman" pitchFamily="-110" charset="0"/>
                <a:ea typeface="+mn-ea"/>
                <a:cs typeface="+mn-cs"/>
              </a:rPr>
              <a:t>understand the operation of the short-term scheduler, we</a:t>
            </a:r>
          </a:p>
          <a:p>
            <a:r>
              <a:rPr lang="en-US" sz="1200" kern="1200" baseline="0" dirty="0" smtClean="0">
                <a:solidFill>
                  <a:schemeClr val="tx1"/>
                </a:solidFill>
                <a:latin typeface="Times New Roman" pitchFamily="-110" charset="0"/>
                <a:ea typeface="+mn-ea"/>
                <a:cs typeface="+mn-cs"/>
              </a:rPr>
              <a:t>need to consider the concept of a </a:t>
            </a:r>
            <a:r>
              <a:rPr lang="en-US" sz="1200" b="1" kern="1200" baseline="0" dirty="0" smtClean="0">
                <a:solidFill>
                  <a:schemeClr val="tx1"/>
                </a:solidFill>
                <a:latin typeface="Times New Roman" pitchFamily="-110" charset="0"/>
                <a:ea typeface="+mn-ea"/>
                <a:cs typeface="+mn-cs"/>
              </a:rPr>
              <a:t>process state. </a:t>
            </a:r>
            <a:r>
              <a:rPr lang="en-US" sz="1200" b="0" kern="1200" baseline="0" dirty="0" smtClean="0">
                <a:solidFill>
                  <a:schemeClr val="tx1"/>
                </a:solidFill>
                <a:latin typeface="Times New Roman" pitchFamily="-110" charset="0"/>
                <a:ea typeface="+mn-ea"/>
                <a:cs typeface="+mn-cs"/>
              </a:rPr>
              <a:t>During the lifetime of a process,</a:t>
            </a:r>
          </a:p>
          <a:p>
            <a:r>
              <a:rPr lang="en-US" sz="1200" kern="1200" baseline="0" dirty="0" smtClean="0">
                <a:solidFill>
                  <a:schemeClr val="tx1"/>
                </a:solidFill>
                <a:latin typeface="Times New Roman" pitchFamily="-110" charset="0"/>
                <a:ea typeface="+mn-ea"/>
                <a:cs typeface="+mn-cs"/>
              </a:rPr>
              <a:t>its status will change a number of times. Its status at any point in time is referred to</a:t>
            </a:r>
          </a:p>
          <a:p>
            <a:r>
              <a:rPr lang="en-US" sz="1200" kern="1200" baseline="0" dirty="0" smtClean="0">
                <a:solidFill>
                  <a:schemeClr val="tx1"/>
                </a:solidFill>
                <a:latin typeface="Times New Roman" pitchFamily="-110" charset="0"/>
                <a:ea typeface="+mn-ea"/>
                <a:cs typeface="+mn-cs"/>
              </a:rPr>
              <a:t>as a </a:t>
            </a:r>
            <a:r>
              <a:rPr lang="en-US" sz="1200" i="1" kern="1200" baseline="0" dirty="0" smtClean="0">
                <a:solidFill>
                  <a:schemeClr val="tx1"/>
                </a:solidFill>
                <a:latin typeface="Times New Roman" pitchFamily="-110" charset="0"/>
                <a:ea typeface="+mn-ea"/>
                <a:cs typeface="+mn-cs"/>
              </a:rPr>
              <a:t>state. </a:t>
            </a:r>
            <a:r>
              <a:rPr lang="en-US" sz="1200" i="0" kern="1200" baseline="0" dirty="0" smtClean="0">
                <a:solidFill>
                  <a:schemeClr val="tx1"/>
                </a:solidFill>
                <a:latin typeface="Times New Roman" pitchFamily="-110" charset="0"/>
                <a:ea typeface="+mn-ea"/>
                <a:cs typeface="+mn-cs"/>
              </a:rPr>
              <a:t>The term state is used because it connotes that certain information exists</a:t>
            </a:r>
          </a:p>
          <a:p>
            <a:r>
              <a:rPr lang="en-US" sz="1200" kern="1200" baseline="0" dirty="0" smtClean="0">
                <a:solidFill>
                  <a:schemeClr val="tx1"/>
                </a:solidFill>
                <a:latin typeface="Times New Roman" pitchFamily="-110" charset="0"/>
                <a:ea typeface="+mn-ea"/>
                <a:cs typeface="+mn-cs"/>
              </a:rPr>
              <a:t>that defines the status at that point. At minimum, there are five defined states for a</a:t>
            </a:r>
          </a:p>
          <a:p>
            <a:r>
              <a:rPr lang="en-US" sz="1200" kern="1200" baseline="0" dirty="0" smtClean="0">
                <a:solidFill>
                  <a:schemeClr val="tx1"/>
                </a:solidFill>
                <a:latin typeface="Times New Roman" pitchFamily="-110" charset="0"/>
                <a:ea typeface="+mn-ea"/>
                <a:cs typeface="+mn-cs"/>
              </a:rPr>
              <a:t>process (Figure 8.7):</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New: </a:t>
            </a:r>
            <a:r>
              <a:rPr lang="en-US" sz="1200" b="0" kern="1200" baseline="0" dirty="0" smtClean="0">
                <a:solidFill>
                  <a:schemeClr val="tx1"/>
                </a:solidFill>
                <a:latin typeface="Times New Roman" pitchFamily="-110" charset="0"/>
                <a:ea typeface="+mn-ea"/>
                <a:cs typeface="+mn-cs"/>
              </a:rPr>
              <a:t>A program is admitted by the high-level scheduler but is not yet ready</a:t>
            </a:r>
          </a:p>
          <a:p>
            <a:r>
              <a:rPr lang="en-US" sz="1200" kern="1200" baseline="0" dirty="0" smtClean="0">
                <a:solidFill>
                  <a:schemeClr val="tx1"/>
                </a:solidFill>
                <a:latin typeface="Times New Roman" pitchFamily="-110" charset="0"/>
                <a:ea typeface="+mn-ea"/>
                <a:cs typeface="+mn-cs"/>
              </a:rPr>
              <a:t>to execute. The OS will initialize the process, moving it to the ready state.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Ready: </a:t>
            </a:r>
            <a:r>
              <a:rPr lang="en-US" sz="1200" b="0" kern="1200" baseline="0" dirty="0" smtClean="0">
                <a:solidFill>
                  <a:schemeClr val="tx1"/>
                </a:solidFill>
                <a:latin typeface="Times New Roman" pitchFamily="-110" charset="0"/>
                <a:ea typeface="+mn-ea"/>
                <a:cs typeface="+mn-cs"/>
              </a:rPr>
              <a:t>The process is ready to execute and is awaiting access to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Running: </a:t>
            </a:r>
            <a:r>
              <a:rPr lang="en-US" sz="1200" b="0" kern="1200" baseline="0" dirty="0" smtClean="0">
                <a:solidFill>
                  <a:schemeClr val="tx1"/>
                </a:solidFill>
                <a:latin typeface="Times New Roman" pitchFamily="-110" charset="0"/>
                <a:ea typeface="+mn-ea"/>
                <a:cs typeface="+mn-cs"/>
              </a:rPr>
              <a:t>The process is being executed by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Waiting: </a:t>
            </a:r>
            <a:r>
              <a:rPr lang="en-US" sz="1200" b="0" kern="1200" baseline="0" dirty="0" smtClean="0">
                <a:solidFill>
                  <a:schemeClr val="tx1"/>
                </a:solidFill>
                <a:latin typeface="Times New Roman" pitchFamily="-110" charset="0"/>
                <a:ea typeface="+mn-ea"/>
                <a:cs typeface="+mn-cs"/>
              </a:rPr>
              <a:t>The process is suspended from execution waiting for some system</a:t>
            </a:r>
          </a:p>
          <a:p>
            <a:r>
              <a:rPr lang="en-US" sz="1200" kern="1200" baseline="0" dirty="0" smtClean="0">
                <a:solidFill>
                  <a:schemeClr val="tx1"/>
                </a:solidFill>
                <a:latin typeface="Times New Roman" pitchFamily="-110" charset="0"/>
                <a:ea typeface="+mn-ea"/>
                <a:cs typeface="+mn-cs"/>
              </a:rPr>
              <a:t>resource, such as I/O.</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Halted: </a:t>
            </a:r>
            <a:r>
              <a:rPr lang="en-US" sz="1200" b="0" kern="1200" baseline="0" dirty="0" smtClean="0">
                <a:solidFill>
                  <a:schemeClr val="tx1"/>
                </a:solidFill>
                <a:latin typeface="Times New Roman" pitchFamily="-110" charset="0"/>
                <a:ea typeface="+mn-ea"/>
                <a:cs typeface="+mn-cs"/>
              </a:rPr>
              <a:t>The process has terminated and will be destroyed by the OS.</a:t>
            </a:r>
            <a:endParaRPr lang="en-GB"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a:t>
            </a:r>
            <a:r>
              <a:rPr lang="en-US" sz="1200" kern="1200" baseline="0" dirty="0" smtClean="0">
                <a:solidFill>
                  <a:schemeClr val="tx1"/>
                </a:solidFill>
                <a:latin typeface="Times New Roman" pitchFamily="-110" charset="0"/>
                <a:ea typeface="+mn-ea"/>
                <a:cs typeface="+mn-cs"/>
              </a:rPr>
              <a:t>each process in the system, the OS must maintain information indicating</a:t>
            </a:r>
          </a:p>
          <a:p>
            <a:r>
              <a:rPr lang="en-US" sz="1200" kern="1200" baseline="0" dirty="0" smtClean="0">
                <a:solidFill>
                  <a:schemeClr val="tx1"/>
                </a:solidFill>
                <a:latin typeface="Times New Roman" pitchFamily="-110" charset="0"/>
                <a:ea typeface="+mn-ea"/>
                <a:cs typeface="+mn-cs"/>
              </a:rPr>
              <a:t>the state of the process and other information necessary for process execution.</a:t>
            </a:r>
          </a:p>
          <a:p>
            <a:r>
              <a:rPr lang="en-US" sz="1200" kern="1200" baseline="0" dirty="0" smtClean="0">
                <a:solidFill>
                  <a:schemeClr val="tx1"/>
                </a:solidFill>
                <a:latin typeface="Times New Roman" pitchFamily="-110" charset="0"/>
                <a:ea typeface="+mn-ea"/>
                <a:cs typeface="+mn-cs"/>
              </a:rPr>
              <a:t>For this purpose, each process is represented in the OS by a </a:t>
            </a:r>
            <a:r>
              <a:rPr lang="en-US" sz="1200" b="1" kern="1200" baseline="0" dirty="0" smtClean="0">
                <a:solidFill>
                  <a:schemeClr val="tx1"/>
                </a:solidFill>
                <a:latin typeface="Times New Roman" pitchFamily="-110" charset="0"/>
                <a:ea typeface="+mn-ea"/>
                <a:cs typeface="+mn-cs"/>
              </a:rPr>
              <a:t>process control block</a:t>
            </a:r>
          </a:p>
          <a:p>
            <a:r>
              <a:rPr lang="en-US" sz="1200" kern="1200" baseline="0" dirty="0" smtClean="0">
                <a:solidFill>
                  <a:schemeClr val="tx1"/>
                </a:solidFill>
                <a:latin typeface="Times New Roman" pitchFamily="-110" charset="0"/>
                <a:ea typeface="+mn-ea"/>
                <a:cs typeface="+mn-cs"/>
              </a:rPr>
              <a:t>(Figure 8.8), which typically contains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Identifier: </a:t>
            </a:r>
            <a:r>
              <a:rPr lang="en-US" sz="1200" b="0" kern="1200" baseline="0" dirty="0" smtClean="0">
                <a:solidFill>
                  <a:schemeClr val="tx1"/>
                </a:solidFill>
                <a:latin typeface="Times New Roman" pitchFamily="-110" charset="0"/>
                <a:ea typeface="+mn-ea"/>
                <a:cs typeface="+mn-cs"/>
              </a:rPr>
              <a:t>Each current process has a unique identifier.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State: </a:t>
            </a:r>
            <a:r>
              <a:rPr lang="en-US" sz="1200" b="0" kern="1200" baseline="0" dirty="0" smtClean="0">
                <a:solidFill>
                  <a:schemeClr val="tx1"/>
                </a:solidFill>
                <a:latin typeface="Times New Roman" pitchFamily="-110" charset="0"/>
                <a:ea typeface="+mn-ea"/>
                <a:cs typeface="+mn-cs"/>
              </a:rPr>
              <a:t>The current state of the process (new, ready,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Priority: </a:t>
            </a:r>
            <a:r>
              <a:rPr lang="en-US" sz="1200" b="0" kern="1200" baseline="0" dirty="0" smtClean="0">
                <a:solidFill>
                  <a:schemeClr val="tx1"/>
                </a:solidFill>
                <a:latin typeface="Times New Roman" pitchFamily="-110" charset="0"/>
                <a:ea typeface="+mn-ea"/>
                <a:cs typeface="+mn-cs"/>
              </a:rPr>
              <a:t>Relative priority level.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counter: </a:t>
            </a:r>
            <a:r>
              <a:rPr lang="en-US" sz="1200" b="0" kern="1200" baseline="0" dirty="0" smtClean="0">
                <a:solidFill>
                  <a:schemeClr val="tx1"/>
                </a:solidFill>
                <a:latin typeface="Times New Roman" pitchFamily="-110" charset="0"/>
                <a:ea typeface="+mn-ea"/>
                <a:cs typeface="+mn-cs"/>
              </a:rPr>
              <a:t>The address of the next instruction in the program to be</a:t>
            </a:r>
          </a:p>
          <a:p>
            <a:r>
              <a:rPr lang="en-US" sz="1200" kern="1200" baseline="0" dirty="0" smtClean="0">
                <a:solidFill>
                  <a:schemeClr val="tx1"/>
                </a:solidFill>
                <a:latin typeface="Times New Roman" pitchFamily="-110" charset="0"/>
                <a:ea typeface="+mn-ea"/>
                <a:cs typeface="+mn-cs"/>
              </a:rPr>
              <a:t>executed.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Memory pointers: </a:t>
            </a:r>
            <a:r>
              <a:rPr lang="en-US" sz="1200" b="0" kern="1200" baseline="0" dirty="0" smtClean="0">
                <a:solidFill>
                  <a:schemeClr val="tx1"/>
                </a:solidFill>
                <a:latin typeface="Times New Roman" pitchFamily="-110" charset="0"/>
                <a:ea typeface="+mn-ea"/>
                <a:cs typeface="+mn-cs"/>
              </a:rPr>
              <a:t>The starting and ending locations of the process in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Context data: </a:t>
            </a:r>
            <a:r>
              <a:rPr lang="en-US" sz="1200" b="0" kern="1200" baseline="0" dirty="0" smtClean="0">
                <a:solidFill>
                  <a:schemeClr val="tx1"/>
                </a:solidFill>
                <a:latin typeface="Times New Roman" pitchFamily="-110" charset="0"/>
                <a:ea typeface="+mn-ea"/>
                <a:cs typeface="+mn-cs"/>
              </a:rPr>
              <a:t>These are data that are present in registers in the processor</a:t>
            </a:r>
          </a:p>
          <a:p>
            <a:r>
              <a:rPr lang="en-US" sz="1200" kern="1200" baseline="0" dirty="0" smtClean="0">
                <a:solidFill>
                  <a:schemeClr val="tx1"/>
                </a:solidFill>
                <a:latin typeface="Times New Roman" pitchFamily="-110" charset="0"/>
                <a:ea typeface="+mn-ea"/>
                <a:cs typeface="+mn-cs"/>
              </a:rPr>
              <a:t>while the process is executing, and they will be discussed in Part Three. For</a:t>
            </a:r>
          </a:p>
          <a:p>
            <a:r>
              <a:rPr lang="en-US" sz="1200" kern="1200" baseline="0" dirty="0" smtClean="0">
                <a:solidFill>
                  <a:schemeClr val="tx1"/>
                </a:solidFill>
                <a:latin typeface="Times New Roman" pitchFamily="-110" charset="0"/>
                <a:ea typeface="+mn-ea"/>
                <a:cs typeface="+mn-cs"/>
              </a:rPr>
              <a:t>now, it is enough to say that these data represent the “context” of the process.</a:t>
            </a:r>
          </a:p>
          <a:p>
            <a:r>
              <a:rPr lang="en-US" sz="1200" kern="1200" baseline="0" dirty="0" smtClean="0">
                <a:solidFill>
                  <a:schemeClr val="tx1"/>
                </a:solidFill>
                <a:latin typeface="Times New Roman" pitchFamily="-110" charset="0"/>
                <a:ea typeface="+mn-ea"/>
                <a:cs typeface="+mn-cs"/>
              </a:rPr>
              <a:t>The context data plus the program counter are saved when the process leaves</a:t>
            </a:r>
          </a:p>
          <a:p>
            <a:r>
              <a:rPr lang="en-US" sz="1200" kern="1200" baseline="0" dirty="0" smtClean="0">
                <a:solidFill>
                  <a:schemeClr val="tx1"/>
                </a:solidFill>
                <a:latin typeface="Times New Roman" pitchFamily="-110" charset="0"/>
                <a:ea typeface="+mn-ea"/>
                <a:cs typeface="+mn-cs"/>
              </a:rPr>
              <a:t>the running state. They are retrieved by the processor when it resumes execution</a:t>
            </a:r>
          </a:p>
          <a:p>
            <a:r>
              <a:rPr lang="en-US" sz="1200" kern="1200" baseline="0" dirty="0" smtClean="0">
                <a:solidFill>
                  <a:schemeClr val="tx1"/>
                </a:solidFill>
                <a:latin typeface="Times New Roman" pitchFamily="-110" charset="0"/>
                <a:ea typeface="+mn-ea"/>
                <a:cs typeface="+mn-cs"/>
              </a:rPr>
              <a:t>of the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I/O status information: </a:t>
            </a:r>
            <a:r>
              <a:rPr lang="en-US" sz="1200" b="0" kern="1200" baseline="0" dirty="0" smtClean="0">
                <a:solidFill>
                  <a:schemeClr val="tx1"/>
                </a:solidFill>
                <a:latin typeface="Times New Roman" pitchFamily="-110" charset="0"/>
                <a:ea typeface="+mn-ea"/>
                <a:cs typeface="+mn-cs"/>
              </a:rPr>
              <a:t>Includes outstanding I/O requests, I/O devices (e.g., tape</a:t>
            </a:r>
          </a:p>
          <a:p>
            <a:r>
              <a:rPr lang="en-US" sz="1200" kern="1200" baseline="0" dirty="0" smtClean="0">
                <a:solidFill>
                  <a:schemeClr val="tx1"/>
                </a:solidFill>
                <a:latin typeface="Times New Roman" pitchFamily="-110" charset="0"/>
                <a:ea typeface="+mn-ea"/>
                <a:cs typeface="+mn-cs"/>
              </a:rPr>
              <a:t>drives) assigned to this process, a list of files assigned to the process,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Accounting information: </a:t>
            </a:r>
            <a:r>
              <a:rPr lang="en-US" sz="1200" b="0" kern="1200" baseline="0" dirty="0" smtClean="0">
                <a:solidFill>
                  <a:schemeClr val="tx1"/>
                </a:solidFill>
                <a:latin typeface="Times New Roman" pitchFamily="-110" charset="0"/>
                <a:ea typeface="+mn-ea"/>
                <a:cs typeface="+mn-cs"/>
              </a:rPr>
              <a:t>May include the amount of processor time and clock</a:t>
            </a:r>
          </a:p>
          <a:p>
            <a:r>
              <a:rPr lang="en-US" sz="1200" kern="1200" baseline="0" dirty="0" smtClean="0">
                <a:solidFill>
                  <a:schemeClr val="tx1"/>
                </a:solidFill>
                <a:latin typeface="Times New Roman" pitchFamily="-110" charset="0"/>
                <a:ea typeface="+mn-ea"/>
                <a:cs typeface="+mn-cs"/>
              </a:rPr>
              <a:t>time used, time limits, account numbers,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When the scheduler accepts a new job or user request for execution, it creates</a:t>
            </a:r>
          </a:p>
          <a:p>
            <a:r>
              <a:rPr lang="en-US" sz="1200" kern="1200" baseline="0" dirty="0" smtClean="0">
                <a:solidFill>
                  <a:schemeClr val="tx1"/>
                </a:solidFill>
                <a:latin typeface="Times New Roman" pitchFamily="-110" charset="0"/>
                <a:ea typeface="+mn-ea"/>
                <a:cs typeface="+mn-cs"/>
              </a:rPr>
              <a:t>a blank process control block and places the associated process in the new state.</a:t>
            </a:r>
          </a:p>
          <a:p>
            <a:r>
              <a:rPr lang="en-US" sz="1200" kern="1200" baseline="0" dirty="0" smtClean="0">
                <a:solidFill>
                  <a:schemeClr val="tx1"/>
                </a:solidFill>
                <a:latin typeface="Times New Roman" pitchFamily="-110" charset="0"/>
                <a:ea typeface="+mn-ea"/>
                <a:cs typeface="+mn-cs"/>
              </a:rPr>
              <a:t>After the system has properly filled in the process control block, the process is</a:t>
            </a:r>
          </a:p>
          <a:p>
            <a:r>
              <a:rPr lang="en-US" sz="1200" kern="1200" baseline="0" dirty="0" smtClean="0">
                <a:solidFill>
                  <a:schemeClr val="tx1"/>
                </a:solidFill>
                <a:latin typeface="Times New Roman" pitchFamily="-110" charset="0"/>
                <a:ea typeface="+mn-ea"/>
                <a:cs typeface="+mn-cs"/>
              </a:rPr>
              <a:t>transferred to the ready state.</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Times New Roman" pitchFamily="-110" charset="0"/>
                <a:ea typeface="+mn-ea"/>
                <a:cs typeface="+mn-cs"/>
              </a:rPr>
              <a:t>To understand how the OS manages the scheduling of the</a:t>
            </a:r>
          </a:p>
          <a:p>
            <a:r>
              <a:rPr lang="en-US" sz="1200" kern="1200" baseline="0" dirty="0" smtClean="0">
                <a:solidFill>
                  <a:schemeClr val="tx1"/>
                </a:solidFill>
                <a:latin typeface="Times New Roman" pitchFamily="-110" charset="0"/>
                <a:ea typeface="+mn-ea"/>
                <a:cs typeface="+mn-cs"/>
              </a:rPr>
              <a:t>various jobs in memory, let us begin by considering the simple example in Figure 8.9.</a:t>
            </a:r>
          </a:p>
          <a:p>
            <a:r>
              <a:rPr lang="en-US" sz="1200" kern="1200" baseline="0" dirty="0" smtClean="0">
                <a:solidFill>
                  <a:schemeClr val="tx1"/>
                </a:solidFill>
                <a:latin typeface="Times New Roman" pitchFamily="-110" charset="0"/>
                <a:ea typeface="+mn-ea"/>
                <a:cs typeface="+mn-cs"/>
              </a:rPr>
              <a:t>The figure shows how main memory is partitioned at a given point in time. The</a:t>
            </a:r>
          </a:p>
          <a:p>
            <a:r>
              <a:rPr lang="en-US" sz="1200" kern="1200" baseline="0" dirty="0" smtClean="0">
                <a:solidFill>
                  <a:schemeClr val="tx1"/>
                </a:solidFill>
                <a:latin typeface="Times New Roman" pitchFamily="-110" charset="0"/>
                <a:ea typeface="+mn-ea"/>
                <a:cs typeface="+mn-cs"/>
              </a:rPr>
              <a:t>kernel of the OS is, of course, always resident. In addition, there are a number of</a:t>
            </a:r>
          </a:p>
          <a:p>
            <a:r>
              <a:rPr lang="en-US" sz="1200" kern="1200" baseline="0" dirty="0" smtClean="0">
                <a:solidFill>
                  <a:schemeClr val="tx1"/>
                </a:solidFill>
                <a:latin typeface="Times New Roman" pitchFamily="-110" charset="0"/>
                <a:ea typeface="+mn-ea"/>
                <a:cs typeface="+mn-cs"/>
              </a:rPr>
              <a:t>active processes, including A and B, each of which is allocated a portion of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begin at a point in time when process A is running. The processor is executing</a:t>
            </a:r>
          </a:p>
          <a:p>
            <a:r>
              <a:rPr lang="en-US" sz="1200" kern="1200" baseline="0" dirty="0" smtClean="0">
                <a:solidFill>
                  <a:schemeClr val="tx1"/>
                </a:solidFill>
                <a:latin typeface="Times New Roman" pitchFamily="-110" charset="0"/>
                <a:ea typeface="+mn-ea"/>
                <a:cs typeface="+mn-cs"/>
              </a:rPr>
              <a:t>instructions from the program contained in A’s memory partition. At some</a:t>
            </a:r>
          </a:p>
          <a:p>
            <a:r>
              <a:rPr lang="en-US" sz="1200" kern="1200" baseline="0" dirty="0" smtClean="0">
                <a:solidFill>
                  <a:schemeClr val="tx1"/>
                </a:solidFill>
                <a:latin typeface="Times New Roman" pitchFamily="-110" charset="0"/>
                <a:ea typeface="+mn-ea"/>
                <a:cs typeface="+mn-cs"/>
              </a:rPr>
              <a:t>later point in time, the processor ceases to execute instructions in A and begins</a:t>
            </a:r>
          </a:p>
          <a:p>
            <a:r>
              <a:rPr lang="en-US" sz="1200" kern="1200" baseline="0" dirty="0" smtClean="0">
                <a:solidFill>
                  <a:schemeClr val="tx1"/>
                </a:solidFill>
                <a:latin typeface="Times New Roman" pitchFamily="-110" charset="0"/>
                <a:ea typeface="+mn-ea"/>
                <a:cs typeface="+mn-cs"/>
              </a:rPr>
              <a:t>executing instructions in the OS area. This will happen for one of three reasons: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Process A issues a service call (e.g., an I/O request) to the OS. Execution of A</a:t>
            </a:r>
          </a:p>
          <a:p>
            <a:r>
              <a:rPr lang="en-US" sz="1200" kern="1200" baseline="0" dirty="0" smtClean="0">
                <a:solidFill>
                  <a:schemeClr val="tx1"/>
                </a:solidFill>
                <a:latin typeface="Times New Roman" pitchFamily="-110" charset="0"/>
                <a:ea typeface="+mn-ea"/>
                <a:cs typeface="+mn-cs"/>
              </a:rPr>
              <a:t>is suspended until this call is satisfied by the OS.</a:t>
            </a:r>
          </a:p>
          <a:p>
            <a:endParaRPr lang="en-US" sz="1200" b="1" kern="1200" baseline="0" dirty="0" smtClean="0">
              <a:solidFill>
                <a:schemeClr val="tx1"/>
              </a:solidFill>
              <a:latin typeface="Times New Roman" pitchFamily="-110" charset="0"/>
              <a:ea typeface="+mn-ea"/>
              <a:cs typeface="+mn-cs"/>
            </a:endParaRPr>
          </a:p>
          <a:p>
            <a:r>
              <a:rPr lang="en-US" sz="1200" b="0" i="0" kern="1200" baseline="0" dirty="0" smtClean="0">
                <a:solidFill>
                  <a:schemeClr val="tx1"/>
                </a:solidFill>
                <a:latin typeface="Times New Roman" pitchFamily="-110" charset="0"/>
                <a:ea typeface="+mn-ea"/>
                <a:cs typeface="+mn-cs"/>
              </a:rPr>
              <a:t>2. Process A causes an </a:t>
            </a:r>
            <a:r>
              <a:rPr lang="en-US" sz="1200" b="0" i="1" kern="1200" baseline="0" dirty="0" smtClean="0">
                <a:solidFill>
                  <a:schemeClr val="tx1"/>
                </a:solidFill>
                <a:latin typeface="Times New Roman" pitchFamily="-110" charset="0"/>
                <a:ea typeface="+mn-ea"/>
                <a:cs typeface="+mn-cs"/>
              </a:rPr>
              <a:t>interrupt</a:t>
            </a:r>
            <a:r>
              <a:rPr lang="en-US" sz="1200" b="0" i="0" kern="1200" baseline="0" dirty="0" smtClean="0">
                <a:solidFill>
                  <a:schemeClr val="tx1"/>
                </a:solidFill>
                <a:latin typeface="Times New Roman" pitchFamily="-110" charset="0"/>
                <a:ea typeface="+mn-ea"/>
                <a:cs typeface="+mn-cs"/>
              </a:rPr>
              <a:t>. An interrupt is a hardware-generated signal to</a:t>
            </a:r>
          </a:p>
          <a:p>
            <a:r>
              <a:rPr lang="en-US" sz="1200" kern="1200" baseline="0" dirty="0" smtClean="0">
                <a:solidFill>
                  <a:schemeClr val="tx1"/>
                </a:solidFill>
                <a:latin typeface="Times New Roman" pitchFamily="-110" charset="0"/>
                <a:ea typeface="+mn-ea"/>
                <a:cs typeface="+mn-cs"/>
              </a:rPr>
              <a:t>the processor. When this signal is detected, the processor ceases to execute A</a:t>
            </a:r>
          </a:p>
          <a:p>
            <a:r>
              <a:rPr lang="en-US" sz="1200" kern="1200" baseline="0" dirty="0" smtClean="0">
                <a:solidFill>
                  <a:schemeClr val="tx1"/>
                </a:solidFill>
                <a:latin typeface="Times New Roman" pitchFamily="-110" charset="0"/>
                <a:ea typeface="+mn-ea"/>
                <a:cs typeface="+mn-cs"/>
              </a:rPr>
              <a:t>and transfers to the interrupt handler in the OS. A variety of events related</a:t>
            </a:r>
          </a:p>
          <a:p>
            <a:r>
              <a:rPr lang="en-US" sz="1200" kern="1200" baseline="0" dirty="0" smtClean="0">
                <a:solidFill>
                  <a:schemeClr val="tx1"/>
                </a:solidFill>
                <a:latin typeface="Times New Roman" pitchFamily="-110" charset="0"/>
                <a:ea typeface="+mn-ea"/>
                <a:cs typeface="+mn-cs"/>
              </a:rPr>
              <a:t>to A will cause an interrupt. One example is an error, such as attempting to</a:t>
            </a:r>
          </a:p>
          <a:p>
            <a:r>
              <a:rPr lang="en-US" sz="1200" kern="1200" baseline="0" dirty="0" smtClean="0">
                <a:solidFill>
                  <a:schemeClr val="tx1"/>
                </a:solidFill>
                <a:latin typeface="Times New Roman" pitchFamily="-110" charset="0"/>
                <a:ea typeface="+mn-ea"/>
                <a:cs typeface="+mn-cs"/>
              </a:rPr>
              <a:t>execute a privileged instruction. Another example is a timeout; to prevent any</a:t>
            </a:r>
          </a:p>
          <a:p>
            <a:r>
              <a:rPr lang="en-US" sz="1200" kern="1200" baseline="0" dirty="0" smtClean="0">
                <a:solidFill>
                  <a:schemeClr val="tx1"/>
                </a:solidFill>
                <a:latin typeface="Times New Roman" pitchFamily="-110" charset="0"/>
                <a:ea typeface="+mn-ea"/>
                <a:cs typeface="+mn-cs"/>
              </a:rPr>
              <a:t>one process from monopolizing the processor, each process is only granted the</a:t>
            </a:r>
          </a:p>
          <a:p>
            <a:r>
              <a:rPr lang="en-US" sz="1200" kern="1200" baseline="0" dirty="0" smtClean="0">
                <a:solidFill>
                  <a:schemeClr val="tx1"/>
                </a:solidFill>
                <a:latin typeface="Times New Roman" pitchFamily="-110" charset="0"/>
                <a:ea typeface="+mn-ea"/>
                <a:cs typeface="+mn-cs"/>
              </a:rPr>
              <a:t>processor for a short period at a time.</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Some event unrelated to process A that requires attention causes an interrupt.</a:t>
            </a:r>
          </a:p>
          <a:p>
            <a:r>
              <a:rPr lang="en-US" sz="1200" kern="1200" baseline="0" dirty="0" smtClean="0">
                <a:solidFill>
                  <a:schemeClr val="tx1"/>
                </a:solidFill>
                <a:latin typeface="Times New Roman" pitchFamily="-110" charset="0"/>
                <a:ea typeface="+mn-ea"/>
                <a:cs typeface="+mn-cs"/>
              </a:rPr>
              <a:t>An example is the completion of an I/O operation.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case, the result is the following. The processor saves the current context</a:t>
            </a:r>
          </a:p>
          <a:p>
            <a:r>
              <a:rPr lang="en-US" sz="1200" kern="1200" baseline="0" dirty="0" smtClean="0">
                <a:solidFill>
                  <a:schemeClr val="tx1"/>
                </a:solidFill>
                <a:latin typeface="Times New Roman" pitchFamily="-110" charset="0"/>
                <a:ea typeface="+mn-ea"/>
                <a:cs typeface="+mn-cs"/>
              </a:rPr>
              <a:t>data and the program counter for A in A’s process control block and then begins</a:t>
            </a:r>
          </a:p>
          <a:p>
            <a:r>
              <a:rPr lang="en-US" sz="1200" kern="1200" baseline="0" dirty="0" smtClean="0">
                <a:solidFill>
                  <a:schemeClr val="tx1"/>
                </a:solidFill>
                <a:latin typeface="Times New Roman" pitchFamily="-110" charset="0"/>
                <a:ea typeface="+mn-ea"/>
                <a:cs typeface="+mn-cs"/>
              </a:rPr>
              <a:t>executing in the OS. The OS may perform some work, such as initiating an I/O</a:t>
            </a:r>
          </a:p>
          <a:p>
            <a:r>
              <a:rPr lang="en-US" sz="1200" kern="1200" baseline="0" dirty="0" smtClean="0">
                <a:solidFill>
                  <a:schemeClr val="tx1"/>
                </a:solidFill>
                <a:latin typeface="Times New Roman" pitchFamily="-110" charset="0"/>
                <a:ea typeface="+mn-ea"/>
                <a:cs typeface="+mn-cs"/>
              </a:rPr>
              <a:t>operation. Then the short-term-scheduler portion of the OS decides which process</a:t>
            </a:r>
          </a:p>
          <a:p>
            <a:r>
              <a:rPr lang="en-US" sz="1200" kern="1200" baseline="0" dirty="0" smtClean="0">
                <a:solidFill>
                  <a:schemeClr val="tx1"/>
                </a:solidFill>
                <a:latin typeface="Times New Roman" pitchFamily="-110" charset="0"/>
                <a:ea typeface="+mn-ea"/>
                <a:cs typeface="+mn-cs"/>
              </a:rPr>
              <a:t>should be executed next. In this example, B is chosen. The OS instructs the processor</a:t>
            </a:r>
          </a:p>
          <a:p>
            <a:r>
              <a:rPr lang="en-US" sz="1200" kern="1200" baseline="0" dirty="0" smtClean="0">
                <a:solidFill>
                  <a:schemeClr val="tx1"/>
                </a:solidFill>
                <a:latin typeface="Times New Roman" pitchFamily="-110" charset="0"/>
                <a:ea typeface="+mn-ea"/>
                <a:cs typeface="+mn-cs"/>
              </a:rPr>
              <a:t>to restore B’s context data and proceed with the execution of B where it left off.</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25CE4-6F38-1941-B8FA-945955E30D9A}" type="slidenum">
              <a:rPr lang="en-US"/>
              <a:pPr/>
              <a:t>28</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This simple example highlights the basic functioning of the short-term scheduler.</a:t>
            </a:r>
          </a:p>
          <a:p>
            <a:r>
              <a:rPr lang="en-US" sz="1200" kern="1200" baseline="0" dirty="0" smtClean="0">
                <a:solidFill>
                  <a:schemeClr val="tx1"/>
                </a:solidFill>
                <a:latin typeface="Times New Roman" pitchFamily="-110" charset="0"/>
                <a:ea typeface="+mn-ea"/>
                <a:cs typeface="+mn-cs"/>
              </a:rPr>
              <a:t>Figure 8.10 shows the major elements of the OS involved in the multiprogramming</a:t>
            </a:r>
          </a:p>
          <a:p>
            <a:r>
              <a:rPr lang="en-US" sz="1200" kern="1200" baseline="0" dirty="0" smtClean="0">
                <a:solidFill>
                  <a:schemeClr val="tx1"/>
                </a:solidFill>
                <a:latin typeface="Times New Roman" pitchFamily="-110" charset="0"/>
                <a:ea typeface="+mn-ea"/>
                <a:cs typeface="+mn-cs"/>
              </a:rPr>
              <a:t>and scheduling of processes. The OS receives control of the processor at the</a:t>
            </a:r>
          </a:p>
          <a:p>
            <a:r>
              <a:rPr lang="en-US" sz="1200" kern="1200" baseline="0" dirty="0" smtClean="0">
                <a:solidFill>
                  <a:schemeClr val="tx1"/>
                </a:solidFill>
                <a:latin typeface="Times New Roman" pitchFamily="-110" charset="0"/>
                <a:ea typeface="+mn-ea"/>
                <a:cs typeface="+mn-cs"/>
              </a:rPr>
              <a:t>interrupt handler if an interrupt occurs and at the service-call handler if a service</a:t>
            </a:r>
          </a:p>
          <a:p>
            <a:r>
              <a:rPr lang="en-US" sz="1200" kern="1200" baseline="0" dirty="0" smtClean="0">
                <a:solidFill>
                  <a:schemeClr val="tx1"/>
                </a:solidFill>
                <a:latin typeface="Times New Roman" pitchFamily="-110" charset="0"/>
                <a:ea typeface="+mn-ea"/>
                <a:cs typeface="+mn-cs"/>
              </a:rPr>
              <a:t>call occurs. Once the interrupt or service call is handled, the short-term scheduler is</a:t>
            </a:r>
          </a:p>
          <a:p>
            <a:r>
              <a:rPr lang="en-US" sz="1200" kern="1200" baseline="0" dirty="0" smtClean="0">
                <a:solidFill>
                  <a:schemeClr val="tx1"/>
                </a:solidFill>
                <a:latin typeface="Times New Roman" pitchFamily="-110" charset="0"/>
                <a:ea typeface="+mn-ea"/>
                <a:cs typeface="+mn-cs"/>
              </a:rPr>
              <a:t>invoked to select a process for execution.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do its job, the OS maintains a number of queues. Each queue is simply a</a:t>
            </a:r>
          </a:p>
          <a:p>
            <a:r>
              <a:rPr lang="en-US" sz="1200" kern="1200" baseline="0" dirty="0" smtClean="0">
                <a:solidFill>
                  <a:schemeClr val="tx1"/>
                </a:solidFill>
                <a:latin typeface="Times New Roman" pitchFamily="-110" charset="0"/>
                <a:ea typeface="+mn-ea"/>
                <a:cs typeface="+mn-cs"/>
              </a:rPr>
              <a:t>waiting list of processes waiting for some resource. The </a:t>
            </a:r>
            <a:r>
              <a:rPr lang="en-US" sz="1200" b="1" kern="1200" baseline="0" dirty="0" smtClean="0">
                <a:solidFill>
                  <a:schemeClr val="tx1"/>
                </a:solidFill>
                <a:latin typeface="Times New Roman" pitchFamily="-110" charset="0"/>
                <a:ea typeface="+mn-ea"/>
                <a:cs typeface="+mn-cs"/>
              </a:rPr>
              <a:t>long-term queue </a:t>
            </a:r>
            <a:r>
              <a:rPr lang="en-US" sz="1200" b="0" kern="1200" baseline="0" dirty="0" smtClean="0">
                <a:solidFill>
                  <a:schemeClr val="tx1"/>
                </a:solidFill>
                <a:latin typeface="Times New Roman" pitchFamily="-110" charset="0"/>
                <a:ea typeface="+mn-ea"/>
                <a:cs typeface="+mn-cs"/>
              </a:rPr>
              <a:t>is a list of</a:t>
            </a:r>
          </a:p>
          <a:p>
            <a:r>
              <a:rPr lang="en-US" sz="1200" kern="1200" baseline="0" dirty="0" smtClean="0">
                <a:solidFill>
                  <a:schemeClr val="tx1"/>
                </a:solidFill>
                <a:latin typeface="Times New Roman" pitchFamily="-110" charset="0"/>
                <a:ea typeface="+mn-ea"/>
                <a:cs typeface="+mn-cs"/>
              </a:rPr>
              <a:t>jobs waiting to use the system. As conditions permit, the high-level scheduler will</a:t>
            </a:r>
          </a:p>
          <a:p>
            <a:r>
              <a:rPr lang="en-US" sz="1200" kern="1200" baseline="0" dirty="0" smtClean="0">
                <a:solidFill>
                  <a:schemeClr val="tx1"/>
                </a:solidFill>
                <a:latin typeface="Times New Roman" pitchFamily="-110" charset="0"/>
                <a:ea typeface="+mn-ea"/>
                <a:cs typeface="+mn-cs"/>
              </a:rPr>
              <a:t>allocate memory and create a process for one of the waiting items. The </a:t>
            </a:r>
            <a:r>
              <a:rPr lang="en-US" sz="1200" b="1" kern="1200" baseline="0" dirty="0" smtClean="0">
                <a:solidFill>
                  <a:schemeClr val="tx1"/>
                </a:solidFill>
                <a:latin typeface="Times New Roman" pitchFamily="-110" charset="0"/>
                <a:ea typeface="+mn-ea"/>
                <a:cs typeface="+mn-cs"/>
              </a:rPr>
              <a:t>short-term</a:t>
            </a:r>
          </a:p>
          <a:p>
            <a:r>
              <a:rPr lang="en-US" sz="1200" b="1" kern="1200" baseline="0" dirty="0" smtClean="0">
                <a:solidFill>
                  <a:schemeClr val="tx1"/>
                </a:solidFill>
                <a:latin typeface="Times New Roman" pitchFamily="-110" charset="0"/>
                <a:ea typeface="+mn-ea"/>
                <a:cs typeface="+mn-cs"/>
              </a:rPr>
              <a:t>queue </a:t>
            </a:r>
            <a:r>
              <a:rPr lang="en-US" sz="1200" b="0" kern="1200" baseline="0" dirty="0" smtClean="0">
                <a:solidFill>
                  <a:schemeClr val="tx1"/>
                </a:solidFill>
                <a:latin typeface="Times New Roman" pitchFamily="-110" charset="0"/>
                <a:ea typeface="+mn-ea"/>
                <a:cs typeface="+mn-cs"/>
              </a:rPr>
              <a:t>consists of all processes in the ready state. Any one of these processes could</a:t>
            </a:r>
          </a:p>
          <a:p>
            <a:r>
              <a:rPr lang="en-US" sz="1200" kern="1200" baseline="0" dirty="0" smtClean="0">
                <a:solidFill>
                  <a:schemeClr val="tx1"/>
                </a:solidFill>
                <a:latin typeface="Times New Roman" pitchFamily="-110" charset="0"/>
                <a:ea typeface="+mn-ea"/>
                <a:cs typeface="+mn-cs"/>
              </a:rPr>
              <a:t>use the processor next. It is up to the short-term scheduler to pick one. Generally,</a:t>
            </a:r>
          </a:p>
          <a:p>
            <a:r>
              <a:rPr lang="en-US" sz="1200" kern="1200" baseline="0" dirty="0" smtClean="0">
                <a:solidFill>
                  <a:schemeClr val="tx1"/>
                </a:solidFill>
                <a:latin typeface="Times New Roman" pitchFamily="-110" charset="0"/>
                <a:ea typeface="+mn-ea"/>
                <a:cs typeface="+mn-cs"/>
              </a:rPr>
              <a:t>this is done with a round-robin algorithm, giving each process some time in turn.</a:t>
            </a:r>
          </a:p>
          <a:p>
            <a:r>
              <a:rPr lang="en-US" sz="1200" kern="1200" baseline="0" dirty="0" smtClean="0">
                <a:solidFill>
                  <a:schemeClr val="tx1"/>
                </a:solidFill>
                <a:latin typeface="Times New Roman" pitchFamily="-110" charset="0"/>
                <a:ea typeface="+mn-ea"/>
                <a:cs typeface="+mn-cs"/>
              </a:rPr>
              <a:t>Priority levels may also be used. Finally, there is an </a:t>
            </a:r>
            <a:r>
              <a:rPr lang="en-US" sz="1200" b="1" kern="1200" baseline="0" dirty="0" smtClean="0">
                <a:solidFill>
                  <a:schemeClr val="tx1"/>
                </a:solidFill>
                <a:latin typeface="Times New Roman" pitchFamily="-110" charset="0"/>
                <a:ea typeface="+mn-ea"/>
                <a:cs typeface="+mn-cs"/>
              </a:rPr>
              <a:t>I/O queue </a:t>
            </a:r>
            <a:r>
              <a:rPr lang="en-US" sz="1200" b="0" kern="1200" baseline="0" dirty="0" smtClean="0">
                <a:solidFill>
                  <a:schemeClr val="tx1"/>
                </a:solidFill>
                <a:latin typeface="Times New Roman" pitchFamily="-110" charset="0"/>
                <a:ea typeface="+mn-ea"/>
                <a:cs typeface="+mn-cs"/>
              </a:rPr>
              <a:t>for each I/O device.</a:t>
            </a:r>
          </a:p>
          <a:p>
            <a:r>
              <a:rPr lang="en-US" sz="1200" kern="1200" baseline="0" dirty="0" smtClean="0">
                <a:solidFill>
                  <a:schemeClr val="tx1"/>
                </a:solidFill>
                <a:latin typeface="Times New Roman" pitchFamily="-110" charset="0"/>
                <a:ea typeface="+mn-ea"/>
                <a:cs typeface="+mn-cs"/>
              </a:rPr>
              <a:t>More than one process may request the use of the same I/O device. All processes</a:t>
            </a:r>
          </a:p>
          <a:p>
            <a:r>
              <a:rPr lang="en-US" sz="1200" kern="1200" baseline="0" dirty="0" smtClean="0">
                <a:solidFill>
                  <a:schemeClr val="tx1"/>
                </a:solidFill>
                <a:latin typeface="Times New Roman" pitchFamily="-110" charset="0"/>
                <a:ea typeface="+mn-ea"/>
                <a:cs typeface="+mn-cs"/>
              </a:rPr>
              <a:t>waiting to use each device are lined up in that device’s queue.</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29</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8.11 suggests how processes progress through the computer under the</a:t>
            </a:r>
          </a:p>
          <a:p>
            <a:r>
              <a:rPr lang="en-US" sz="1200" kern="1200" baseline="0" dirty="0" smtClean="0">
                <a:solidFill>
                  <a:schemeClr val="tx1"/>
                </a:solidFill>
                <a:latin typeface="Times New Roman" pitchFamily="-110" charset="0"/>
                <a:ea typeface="+mn-ea"/>
                <a:cs typeface="+mn-cs"/>
              </a:rPr>
              <a:t>control of the OS. Each process request (batch job, user-defined interactive job) is</a:t>
            </a:r>
          </a:p>
          <a:p>
            <a:r>
              <a:rPr lang="en-US" sz="1200" kern="1200" baseline="0" dirty="0" smtClean="0">
                <a:solidFill>
                  <a:schemeClr val="tx1"/>
                </a:solidFill>
                <a:latin typeface="Times New Roman" pitchFamily="-110" charset="0"/>
                <a:ea typeface="+mn-ea"/>
                <a:cs typeface="+mn-cs"/>
              </a:rPr>
              <a:t>placed in the long-term queue. As resources become available, a process request</a:t>
            </a:r>
          </a:p>
          <a:p>
            <a:r>
              <a:rPr lang="en-US" sz="1200" kern="1200" baseline="0" dirty="0" smtClean="0">
                <a:solidFill>
                  <a:schemeClr val="tx1"/>
                </a:solidFill>
                <a:latin typeface="Times New Roman" pitchFamily="-110" charset="0"/>
                <a:ea typeface="+mn-ea"/>
                <a:cs typeface="+mn-cs"/>
              </a:rPr>
              <a:t>becomes a process and is then placed in the ready state and put in the short-term</a:t>
            </a:r>
          </a:p>
          <a:p>
            <a:r>
              <a:rPr lang="en-US" sz="1200" kern="1200" baseline="0" dirty="0" smtClean="0">
                <a:solidFill>
                  <a:schemeClr val="tx1"/>
                </a:solidFill>
                <a:latin typeface="Times New Roman" pitchFamily="-110" charset="0"/>
                <a:ea typeface="+mn-ea"/>
                <a:cs typeface="+mn-cs"/>
              </a:rPr>
              <a:t>queue. The processor alternates between executing OS instructions and executing</a:t>
            </a:r>
          </a:p>
          <a:p>
            <a:r>
              <a:rPr lang="en-US" sz="1200" kern="1200" baseline="0" dirty="0" smtClean="0">
                <a:solidFill>
                  <a:schemeClr val="tx1"/>
                </a:solidFill>
                <a:latin typeface="Times New Roman" pitchFamily="-110" charset="0"/>
                <a:ea typeface="+mn-ea"/>
                <a:cs typeface="+mn-cs"/>
              </a:rPr>
              <a:t>user processes. While the OS is in control, it decides which process in the short-term</a:t>
            </a:r>
          </a:p>
          <a:p>
            <a:r>
              <a:rPr lang="en-US" sz="1200" kern="1200" baseline="0" dirty="0" smtClean="0">
                <a:solidFill>
                  <a:schemeClr val="tx1"/>
                </a:solidFill>
                <a:latin typeface="Times New Roman" pitchFamily="-110" charset="0"/>
                <a:ea typeface="+mn-ea"/>
                <a:cs typeface="+mn-cs"/>
              </a:rPr>
              <a:t>queue should be executed next. When the OS has finished its immediate tasks, it</a:t>
            </a:r>
          </a:p>
          <a:p>
            <a:r>
              <a:rPr lang="en-US" sz="1200" kern="1200" baseline="0" dirty="0" smtClean="0">
                <a:solidFill>
                  <a:schemeClr val="tx1"/>
                </a:solidFill>
                <a:latin typeface="Times New Roman" pitchFamily="-110" charset="0"/>
                <a:ea typeface="+mn-ea"/>
                <a:cs typeface="+mn-cs"/>
              </a:rPr>
              <a:t>turns the processor over to the chosen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was mentioned earlier, a process being executed may be suspended for</a:t>
            </a:r>
          </a:p>
          <a:p>
            <a:r>
              <a:rPr lang="en-US" sz="1200" kern="1200" baseline="0" dirty="0" smtClean="0">
                <a:solidFill>
                  <a:schemeClr val="tx1"/>
                </a:solidFill>
                <a:latin typeface="Times New Roman" pitchFamily="-110" charset="0"/>
                <a:ea typeface="+mn-ea"/>
                <a:cs typeface="+mn-cs"/>
              </a:rPr>
              <a:t>a variety of reasons. If it is suspended because the process requests I/O, then it</a:t>
            </a:r>
          </a:p>
          <a:p>
            <a:r>
              <a:rPr lang="en-US" sz="1200" kern="1200" baseline="0" dirty="0" smtClean="0">
                <a:solidFill>
                  <a:schemeClr val="tx1"/>
                </a:solidFill>
                <a:latin typeface="Times New Roman" pitchFamily="-110" charset="0"/>
                <a:ea typeface="+mn-ea"/>
                <a:cs typeface="+mn-cs"/>
              </a:rPr>
              <a:t>is placed in the appropriate I/O queue. If it is suspended because of a timeout or</a:t>
            </a:r>
          </a:p>
          <a:p>
            <a:r>
              <a:rPr lang="en-US" sz="1200" kern="1200" baseline="0" dirty="0" smtClean="0">
                <a:solidFill>
                  <a:schemeClr val="tx1"/>
                </a:solidFill>
                <a:latin typeface="Times New Roman" pitchFamily="-110" charset="0"/>
                <a:ea typeface="+mn-ea"/>
                <a:cs typeface="+mn-cs"/>
              </a:rPr>
              <a:t>because the OS must attend to pressing business, then it is placed in the ready state</a:t>
            </a:r>
          </a:p>
          <a:p>
            <a:r>
              <a:rPr lang="en-US" sz="1200" kern="1200" baseline="0" dirty="0" smtClean="0">
                <a:solidFill>
                  <a:schemeClr val="tx1"/>
                </a:solidFill>
                <a:latin typeface="Times New Roman" pitchFamily="-110" charset="0"/>
                <a:ea typeface="+mn-ea"/>
                <a:cs typeface="+mn-cs"/>
              </a:rPr>
              <a:t>and put into the short-term queue.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Finally, we mention that the OS also manages the I/O queues. When an I/O</a:t>
            </a:r>
          </a:p>
          <a:p>
            <a:r>
              <a:rPr lang="en-US" sz="1200" kern="1200" baseline="0" dirty="0" smtClean="0">
                <a:solidFill>
                  <a:schemeClr val="tx1"/>
                </a:solidFill>
                <a:latin typeface="Times New Roman" pitchFamily="-110" charset="0"/>
                <a:ea typeface="+mn-ea"/>
                <a:cs typeface="+mn-cs"/>
              </a:rPr>
              <a:t>operation is completed, the OS removes the satisfied process from that I/O queue</a:t>
            </a:r>
          </a:p>
          <a:p>
            <a:r>
              <a:rPr lang="en-US" sz="1200" kern="1200" baseline="0" dirty="0" smtClean="0">
                <a:solidFill>
                  <a:schemeClr val="tx1"/>
                </a:solidFill>
                <a:latin typeface="Times New Roman" pitchFamily="-110" charset="0"/>
                <a:ea typeface="+mn-ea"/>
                <a:cs typeface="+mn-cs"/>
              </a:rPr>
              <a:t>and places it in the short-term queue. It then selects another waiting process (if any)</a:t>
            </a:r>
          </a:p>
          <a:p>
            <a:r>
              <a:rPr lang="en-US" sz="1200" kern="1200" baseline="0" dirty="0" smtClean="0">
                <a:solidFill>
                  <a:schemeClr val="tx1"/>
                </a:solidFill>
                <a:latin typeface="Times New Roman" pitchFamily="-110" charset="0"/>
                <a:ea typeface="+mn-ea"/>
                <a:cs typeface="+mn-cs"/>
              </a:rPr>
              <a:t>and signals for the I/O device to satisfy that process’s request.</a:t>
            </a:r>
            <a:endParaRPr lang="en-GB"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30</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79075-4A13-934D-9F95-23570E450F23}" type="slidenum">
              <a:rPr lang="en-US"/>
              <a:pPr/>
              <a:t>31</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Main memory could be expanded, and so be able to accommodate</a:t>
            </a:r>
          </a:p>
          <a:p>
            <a:r>
              <a:rPr lang="en-US" sz="1200" kern="1200" baseline="0" dirty="0" smtClean="0">
                <a:solidFill>
                  <a:schemeClr val="tx1"/>
                </a:solidFill>
                <a:latin typeface="Times New Roman" pitchFamily="-110" charset="0"/>
                <a:ea typeface="+mn-ea"/>
                <a:cs typeface="+mn-cs"/>
              </a:rPr>
              <a:t>more processes. But there are two flaws in this approach. First, main memory</a:t>
            </a:r>
          </a:p>
          <a:p>
            <a:r>
              <a:rPr lang="en-US" sz="1200" kern="1200" baseline="0" dirty="0" smtClean="0">
                <a:solidFill>
                  <a:schemeClr val="tx1"/>
                </a:solidFill>
                <a:latin typeface="Times New Roman" pitchFamily="-110" charset="0"/>
                <a:ea typeface="+mn-ea"/>
                <a:cs typeface="+mn-cs"/>
              </a:rPr>
              <a:t>is expensive, even today. Second, the appetite of programs for memory has grown</a:t>
            </a:r>
          </a:p>
          <a:p>
            <a:r>
              <a:rPr lang="en-US" sz="1200" kern="1200" baseline="0" dirty="0" smtClean="0">
                <a:solidFill>
                  <a:schemeClr val="tx1"/>
                </a:solidFill>
                <a:latin typeface="Times New Roman" pitchFamily="-110" charset="0"/>
                <a:ea typeface="+mn-ea"/>
                <a:cs typeface="+mn-cs"/>
              </a:rPr>
              <a:t>as fast as the cost of memory has dropped. So larger memory results in larger processes,</a:t>
            </a:r>
          </a:p>
          <a:p>
            <a:r>
              <a:rPr lang="en-US" sz="1200" kern="1200" baseline="0" dirty="0" smtClean="0">
                <a:solidFill>
                  <a:schemeClr val="tx1"/>
                </a:solidFill>
                <a:latin typeface="Times New Roman" pitchFamily="-110" charset="0"/>
                <a:ea typeface="+mn-ea"/>
                <a:cs typeface="+mn-cs"/>
              </a:rPr>
              <a:t>not more processes.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Another solution is </a:t>
            </a:r>
            <a:r>
              <a:rPr lang="en-US" sz="1200" b="1" kern="1200" baseline="0" dirty="0" smtClean="0">
                <a:solidFill>
                  <a:schemeClr val="tx1"/>
                </a:solidFill>
                <a:latin typeface="Times New Roman" pitchFamily="-110" charset="0"/>
                <a:ea typeface="+mn-ea"/>
                <a:cs typeface="+mn-cs"/>
              </a:rPr>
              <a:t>swapping</a:t>
            </a:r>
            <a:r>
              <a:rPr lang="en-US" sz="1200" b="1" i="1" kern="1200" baseline="0" dirty="0" smtClean="0">
                <a:solidFill>
                  <a:schemeClr val="tx1"/>
                </a:solidFill>
                <a:latin typeface="Times New Roman" pitchFamily="-110" charset="0"/>
                <a:ea typeface="+mn-ea"/>
                <a:cs typeface="+mn-cs"/>
              </a:rPr>
              <a:t>, </a:t>
            </a:r>
            <a:r>
              <a:rPr lang="en-US" sz="1200" b="0" i="0" kern="1200" baseline="0" dirty="0" smtClean="0">
                <a:solidFill>
                  <a:schemeClr val="tx1"/>
                </a:solidFill>
                <a:latin typeface="Times New Roman" pitchFamily="-110" charset="0"/>
                <a:ea typeface="+mn-ea"/>
                <a:cs typeface="+mn-cs"/>
              </a:rPr>
              <a:t>depicted in Figure 8.12. We have a long-term</a:t>
            </a:r>
          </a:p>
          <a:p>
            <a:r>
              <a:rPr lang="en-US" sz="1200" kern="1200" baseline="0" dirty="0" smtClean="0">
                <a:solidFill>
                  <a:schemeClr val="tx1"/>
                </a:solidFill>
                <a:latin typeface="Times New Roman" pitchFamily="-110" charset="0"/>
                <a:ea typeface="+mn-ea"/>
                <a:cs typeface="+mn-cs"/>
              </a:rPr>
              <a:t>queue of process requests, typically stored on disk. These are brought in, one at a</a:t>
            </a:r>
          </a:p>
          <a:p>
            <a:r>
              <a:rPr lang="en-US" sz="1200" kern="1200" baseline="0" dirty="0" smtClean="0">
                <a:solidFill>
                  <a:schemeClr val="tx1"/>
                </a:solidFill>
                <a:latin typeface="Times New Roman" pitchFamily="-110" charset="0"/>
                <a:ea typeface="+mn-ea"/>
                <a:cs typeface="+mn-cs"/>
              </a:rPr>
              <a:t>time, as space becomes available. As processes are completed, they are moved out</a:t>
            </a:r>
          </a:p>
          <a:p>
            <a:r>
              <a:rPr lang="en-US" sz="1200" kern="1200" baseline="0" dirty="0" smtClean="0">
                <a:solidFill>
                  <a:schemeClr val="tx1"/>
                </a:solidFill>
                <a:latin typeface="Times New Roman" pitchFamily="-110" charset="0"/>
                <a:ea typeface="+mn-ea"/>
                <a:cs typeface="+mn-cs"/>
              </a:rPr>
              <a:t>of main memory. Now the situation will arise that none of the processes in memory</a:t>
            </a:r>
          </a:p>
          <a:p>
            <a:r>
              <a:rPr lang="en-US" sz="1200" kern="1200" baseline="0" dirty="0" smtClean="0">
                <a:solidFill>
                  <a:schemeClr val="tx1"/>
                </a:solidFill>
                <a:latin typeface="Times New Roman" pitchFamily="-110" charset="0"/>
                <a:ea typeface="+mn-ea"/>
                <a:cs typeface="+mn-cs"/>
              </a:rPr>
              <a:t>are in the ready state (e.g., all are waiting on an I/O operation). Rather than remain</a:t>
            </a:r>
          </a:p>
          <a:p>
            <a:r>
              <a:rPr lang="en-US" sz="1200" kern="1200" baseline="0" dirty="0" smtClean="0">
                <a:solidFill>
                  <a:schemeClr val="tx1"/>
                </a:solidFill>
                <a:latin typeface="Times New Roman" pitchFamily="-110" charset="0"/>
                <a:ea typeface="+mn-ea"/>
                <a:cs typeface="+mn-cs"/>
              </a:rPr>
              <a:t>idle, the processor </a:t>
            </a:r>
            <a:r>
              <a:rPr lang="en-US" sz="1200" i="1" kern="1200" baseline="0" dirty="0" smtClean="0">
                <a:solidFill>
                  <a:schemeClr val="tx1"/>
                </a:solidFill>
                <a:latin typeface="Times New Roman" pitchFamily="-110" charset="0"/>
                <a:ea typeface="+mn-ea"/>
                <a:cs typeface="+mn-cs"/>
              </a:rPr>
              <a:t>swaps </a:t>
            </a:r>
            <a:r>
              <a:rPr lang="en-US" sz="1200" i="0" kern="1200" baseline="0" dirty="0" smtClean="0">
                <a:solidFill>
                  <a:schemeClr val="tx1"/>
                </a:solidFill>
                <a:latin typeface="Times New Roman" pitchFamily="-110" charset="0"/>
                <a:ea typeface="+mn-ea"/>
                <a:cs typeface="+mn-cs"/>
              </a:rPr>
              <a:t>one of these processes back out to disk into an intermediate</a:t>
            </a:r>
          </a:p>
          <a:p>
            <a:r>
              <a:rPr lang="en-US" sz="1200" i="0" kern="1200" baseline="0" dirty="0" smtClean="0">
                <a:solidFill>
                  <a:schemeClr val="tx1"/>
                </a:solidFill>
                <a:latin typeface="Times New Roman" pitchFamily="-110" charset="0"/>
                <a:ea typeface="+mn-ea"/>
                <a:cs typeface="+mn-cs"/>
              </a:rPr>
              <a:t>queue. This is a </a:t>
            </a:r>
            <a:r>
              <a:rPr lang="en-US" sz="1200" i="1" kern="1200" baseline="0" dirty="0" smtClean="0">
                <a:solidFill>
                  <a:schemeClr val="tx1"/>
                </a:solidFill>
                <a:latin typeface="Times New Roman" pitchFamily="-110" charset="0"/>
                <a:ea typeface="+mn-ea"/>
                <a:cs typeface="+mn-cs"/>
              </a:rPr>
              <a:t>queue</a:t>
            </a:r>
            <a:r>
              <a:rPr lang="en-US" sz="1200" i="0" kern="1200" baseline="0" dirty="0" smtClean="0">
                <a:solidFill>
                  <a:schemeClr val="tx1"/>
                </a:solidFill>
                <a:latin typeface="Times New Roman" pitchFamily="-110" charset="0"/>
                <a:ea typeface="+mn-ea"/>
                <a:cs typeface="+mn-cs"/>
              </a:rPr>
              <a:t> of existing processes that have been temporarily kicked out</a:t>
            </a:r>
          </a:p>
          <a:p>
            <a:r>
              <a:rPr lang="en-US" sz="1200" kern="1200" baseline="0" dirty="0" smtClean="0">
                <a:solidFill>
                  <a:schemeClr val="tx1"/>
                </a:solidFill>
                <a:latin typeface="Times New Roman" pitchFamily="-110" charset="0"/>
                <a:ea typeface="+mn-ea"/>
                <a:cs typeface="+mn-cs"/>
              </a:rPr>
              <a:t>of memory. The OS then brings in another process from the intermediate queue, or</a:t>
            </a:r>
          </a:p>
          <a:p>
            <a:r>
              <a:rPr lang="en-US" sz="1200" kern="1200" baseline="0" dirty="0" smtClean="0">
                <a:solidFill>
                  <a:schemeClr val="tx1"/>
                </a:solidFill>
                <a:latin typeface="Times New Roman" pitchFamily="-110" charset="0"/>
                <a:ea typeface="+mn-ea"/>
                <a:cs typeface="+mn-cs"/>
              </a:rPr>
              <a:t>it honors a new process request from the long-term queue. Execution then continues</a:t>
            </a:r>
          </a:p>
          <a:p>
            <a:r>
              <a:rPr lang="en-US" sz="1200" kern="1200" baseline="0" dirty="0" smtClean="0">
                <a:solidFill>
                  <a:schemeClr val="tx1"/>
                </a:solidFill>
                <a:latin typeface="Times New Roman" pitchFamily="-110" charset="0"/>
                <a:ea typeface="+mn-ea"/>
                <a:cs typeface="+mn-cs"/>
              </a:rPr>
              <a:t>with the newly arrived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Swapping, however, is an I/O operation, and therefore there is the potential</a:t>
            </a:r>
          </a:p>
          <a:p>
            <a:r>
              <a:rPr lang="en-US" sz="1200" kern="1200" baseline="0" dirty="0" smtClean="0">
                <a:solidFill>
                  <a:schemeClr val="tx1"/>
                </a:solidFill>
                <a:latin typeface="Times New Roman" pitchFamily="-110" charset="0"/>
                <a:ea typeface="+mn-ea"/>
                <a:cs typeface="+mn-cs"/>
              </a:rPr>
              <a:t>for making the problem worse, not better. But because disk I/O is generally the</a:t>
            </a:r>
          </a:p>
          <a:p>
            <a:r>
              <a:rPr lang="en-US" sz="1200" kern="1200" baseline="0" dirty="0" smtClean="0">
                <a:solidFill>
                  <a:schemeClr val="tx1"/>
                </a:solidFill>
                <a:latin typeface="Times New Roman" pitchFamily="-110" charset="0"/>
                <a:ea typeface="+mn-ea"/>
                <a:cs typeface="+mn-cs"/>
              </a:rPr>
              <a:t>fastest I/O on a system (e.g., compared with tape or printer I/O), swapping will usually</a:t>
            </a:r>
          </a:p>
          <a:p>
            <a:r>
              <a:rPr lang="en-US" sz="1200" kern="1200" baseline="0" dirty="0" smtClean="0">
                <a:solidFill>
                  <a:schemeClr val="tx1"/>
                </a:solidFill>
                <a:latin typeface="Times New Roman" pitchFamily="-110" charset="0"/>
                <a:ea typeface="+mn-ea"/>
                <a:cs typeface="+mn-cs"/>
              </a:rPr>
              <a:t>enhance performance. A more sophisticated scheme, involving virtual memory,</a:t>
            </a:r>
          </a:p>
          <a:p>
            <a:r>
              <a:rPr lang="en-US" sz="1200" kern="1200" baseline="0" dirty="0" smtClean="0">
                <a:solidFill>
                  <a:schemeClr val="tx1"/>
                </a:solidFill>
                <a:latin typeface="Times New Roman" pitchFamily="-110" charset="0"/>
                <a:ea typeface="+mn-ea"/>
                <a:cs typeface="+mn-cs"/>
              </a:rPr>
              <a:t>improves performance over simple swapping. This will be discussed shortly. But</a:t>
            </a:r>
          </a:p>
          <a:p>
            <a:r>
              <a:rPr lang="en-US" sz="1200" kern="1200" baseline="0" dirty="0" smtClean="0">
                <a:solidFill>
                  <a:schemeClr val="tx1"/>
                </a:solidFill>
                <a:latin typeface="Times New Roman" pitchFamily="-110" charset="0"/>
                <a:ea typeface="+mn-ea"/>
                <a:cs typeface="+mn-cs"/>
              </a:rPr>
              <a:t>first, we must prepare the ground by explaining partitioning and paging.</a:t>
            </a:r>
            <a:endParaRPr lang="en-GB" i="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32</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simplest scheme for partitioning available memory is to use </a:t>
            </a:r>
            <a:r>
              <a:rPr lang="en-US" sz="1200" i="1" kern="1200" baseline="0" dirty="0" smtClean="0">
                <a:solidFill>
                  <a:schemeClr val="tx1"/>
                </a:solidFill>
                <a:latin typeface="Times New Roman" pitchFamily="-110" charset="0"/>
                <a:ea typeface="+mn-ea"/>
                <a:cs typeface="+mn-cs"/>
              </a:rPr>
              <a:t>fixed-size partitions,</a:t>
            </a:r>
          </a:p>
          <a:p>
            <a:r>
              <a:rPr lang="en-US" sz="1200" kern="1200" baseline="0" dirty="0" smtClean="0">
                <a:solidFill>
                  <a:schemeClr val="tx1"/>
                </a:solidFill>
                <a:latin typeface="Times New Roman" pitchFamily="-110" charset="0"/>
                <a:ea typeface="+mn-ea"/>
                <a:cs typeface="+mn-cs"/>
              </a:rPr>
              <a:t>as shown in Figure 8.13. Note that, although the partitions are of fixed size,</a:t>
            </a:r>
          </a:p>
          <a:p>
            <a:r>
              <a:rPr lang="en-US" sz="1200" kern="1200" baseline="0" dirty="0" smtClean="0">
                <a:solidFill>
                  <a:schemeClr val="tx1"/>
                </a:solidFill>
                <a:latin typeface="Times New Roman" pitchFamily="-110" charset="0"/>
                <a:ea typeface="+mn-ea"/>
                <a:cs typeface="+mn-cs"/>
              </a:rPr>
              <a:t>they need not be of equal size. When a process is brought into memory, it is placed</a:t>
            </a:r>
          </a:p>
          <a:p>
            <a:r>
              <a:rPr lang="en-US" sz="1200" kern="1200" baseline="0" dirty="0" smtClean="0">
                <a:solidFill>
                  <a:schemeClr val="tx1"/>
                </a:solidFill>
                <a:latin typeface="Times New Roman" pitchFamily="-110" charset="0"/>
                <a:ea typeface="+mn-ea"/>
                <a:cs typeface="+mn-cs"/>
              </a:rPr>
              <a:t>in the smallest available partition that will hold it.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Even with the use of unequal fixed-size partitions, there will be wasted memory.</a:t>
            </a:r>
          </a:p>
          <a:p>
            <a:r>
              <a:rPr lang="en-US" sz="1200" kern="1200" baseline="0" dirty="0" smtClean="0">
                <a:solidFill>
                  <a:schemeClr val="tx1"/>
                </a:solidFill>
                <a:latin typeface="Times New Roman" pitchFamily="-110" charset="0"/>
                <a:ea typeface="+mn-ea"/>
                <a:cs typeface="+mn-cs"/>
              </a:rPr>
              <a:t>In most cases, a process will not require exactly as much memory as provided by the</a:t>
            </a:r>
          </a:p>
          <a:p>
            <a:r>
              <a:rPr lang="en-US" sz="1200" kern="1200" baseline="0" dirty="0" smtClean="0">
                <a:solidFill>
                  <a:schemeClr val="tx1"/>
                </a:solidFill>
                <a:latin typeface="Times New Roman" pitchFamily="-110" charset="0"/>
                <a:ea typeface="+mn-ea"/>
                <a:cs typeface="+mn-cs"/>
              </a:rPr>
              <a:t>partition. For example, a process that requires 3M bytes of memory would be placed</a:t>
            </a:r>
          </a:p>
          <a:p>
            <a:r>
              <a:rPr lang="en-US" sz="1200" kern="1200" baseline="0" dirty="0" smtClean="0">
                <a:solidFill>
                  <a:schemeClr val="tx1"/>
                </a:solidFill>
                <a:latin typeface="Times New Roman" pitchFamily="-110" charset="0"/>
                <a:ea typeface="+mn-ea"/>
                <a:cs typeface="+mn-cs"/>
              </a:rPr>
              <a:t>in the 4M partition of Figure 8.13b, wasting 1M that could be used by another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more efficient approach is to use </a:t>
            </a:r>
            <a:r>
              <a:rPr lang="en-US" sz="1200" i="1" kern="1200" baseline="0" dirty="0" smtClean="0">
                <a:solidFill>
                  <a:schemeClr val="tx1"/>
                </a:solidFill>
                <a:latin typeface="Times New Roman" pitchFamily="-110" charset="0"/>
                <a:ea typeface="+mn-ea"/>
                <a:cs typeface="+mn-cs"/>
              </a:rPr>
              <a:t>variable-size partitions. When a process is</a:t>
            </a:r>
          </a:p>
          <a:p>
            <a:r>
              <a:rPr lang="en-US" sz="1200" kern="1200" baseline="0" dirty="0" smtClean="0">
                <a:solidFill>
                  <a:schemeClr val="tx1"/>
                </a:solidFill>
                <a:latin typeface="Times New Roman" pitchFamily="-110" charset="0"/>
                <a:ea typeface="+mn-ea"/>
                <a:cs typeface="+mn-cs"/>
              </a:rPr>
              <a:t>brought into memory, it is allocated exactly as much memory as it requires and no more.</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06252-EE17-8C40-9BFC-AFC8D7E06CBA}" type="slidenum">
              <a:rPr lang="en-US"/>
              <a:pPr/>
              <a:t>6</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most important system program is the OS.</a:t>
            </a:r>
          </a:p>
          <a:p>
            <a:r>
              <a:rPr lang="en-US" sz="1200" kern="1200" baseline="0" dirty="0" smtClean="0">
                <a:solidFill>
                  <a:schemeClr val="tx1"/>
                </a:solidFill>
                <a:latin typeface="Times New Roman" pitchFamily="-110" charset="0"/>
                <a:ea typeface="+mn-ea"/>
                <a:cs typeface="+mn-cs"/>
              </a:rPr>
              <a:t>The OS masks the details of the hardware from the programmer and provides the</a:t>
            </a:r>
          </a:p>
          <a:p>
            <a:r>
              <a:rPr lang="en-US" sz="1200" kern="1200" baseline="0" dirty="0" smtClean="0">
                <a:solidFill>
                  <a:schemeClr val="tx1"/>
                </a:solidFill>
                <a:latin typeface="Times New Roman" pitchFamily="-110" charset="0"/>
                <a:ea typeface="+mn-ea"/>
                <a:cs typeface="+mn-cs"/>
              </a:rPr>
              <a:t>programmer with a convenient interface for using the system. It acts as mediator,</a:t>
            </a:r>
          </a:p>
          <a:p>
            <a:r>
              <a:rPr lang="en-US" sz="1200" kern="1200" baseline="0" dirty="0" smtClean="0">
                <a:solidFill>
                  <a:schemeClr val="tx1"/>
                </a:solidFill>
                <a:latin typeface="Times New Roman" pitchFamily="-110" charset="0"/>
                <a:ea typeface="+mn-ea"/>
                <a:cs typeface="+mn-cs"/>
              </a:rPr>
              <a:t>making it easier for the programmer and for application programs to access and use</a:t>
            </a:r>
          </a:p>
          <a:p>
            <a:r>
              <a:rPr lang="en-US" sz="1200" kern="1200" baseline="0" dirty="0" smtClean="0">
                <a:solidFill>
                  <a:schemeClr val="tx1"/>
                </a:solidFill>
                <a:latin typeface="Times New Roman" pitchFamily="-110" charset="0"/>
                <a:ea typeface="+mn-ea"/>
                <a:cs typeface="+mn-cs"/>
              </a:rPr>
              <a:t>those facilities and services.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Briefly, the OS typically provides services in the following areas: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creation: </a:t>
            </a:r>
            <a:r>
              <a:rPr lang="en-US" sz="1200" b="0" kern="1200" baseline="0" dirty="0" smtClean="0">
                <a:solidFill>
                  <a:schemeClr val="tx1"/>
                </a:solidFill>
                <a:latin typeface="Times New Roman" pitchFamily="-110" charset="0"/>
                <a:ea typeface="+mn-ea"/>
                <a:cs typeface="+mn-cs"/>
              </a:rPr>
              <a:t>The OS provides a variety of facilities and services, such</a:t>
            </a:r>
          </a:p>
          <a:p>
            <a:r>
              <a:rPr lang="en-US" sz="1200" kern="1200" baseline="0" dirty="0" smtClean="0">
                <a:solidFill>
                  <a:schemeClr val="tx1"/>
                </a:solidFill>
                <a:latin typeface="Times New Roman" pitchFamily="-110" charset="0"/>
                <a:ea typeface="+mn-ea"/>
                <a:cs typeface="+mn-cs"/>
              </a:rPr>
              <a:t>as editors and debuggers, to assist the programmer in creating programs.</a:t>
            </a:r>
          </a:p>
          <a:p>
            <a:r>
              <a:rPr lang="en-US" sz="1200" kern="1200" baseline="0" dirty="0" smtClean="0">
                <a:solidFill>
                  <a:schemeClr val="tx1"/>
                </a:solidFill>
                <a:latin typeface="Times New Roman" pitchFamily="-110" charset="0"/>
                <a:ea typeface="+mn-ea"/>
                <a:cs typeface="+mn-cs"/>
              </a:rPr>
              <a:t>Typically, these services are in the form of </a:t>
            </a:r>
            <a:r>
              <a:rPr lang="en-US" sz="1200" b="1" kern="1200" baseline="0" dirty="0" smtClean="0">
                <a:solidFill>
                  <a:schemeClr val="tx1"/>
                </a:solidFill>
                <a:latin typeface="Times New Roman" pitchFamily="-110" charset="0"/>
                <a:ea typeface="+mn-ea"/>
                <a:cs typeface="+mn-cs"/>
              </a:rPr>
              <a:t>utility programs </a:t>
            </a:r>
            <a:r>
              <a:rPr lang="en-US" sz="1200" b="0" kern="1200" baseline="0" dirty="0" smtClean="0">
                <a:solidFill>
                  <a:schemeClr val="tx1"/>
                </a:solidFill>
                <a:latin typeface="Times New Roman" pitchFamily="-110" charset="0"/>
                <a:ea typeface="+mn-ea"/>
                <a:cs typeface="+mn-cs"/>
              </a:rPr>
              <a:t>that are not actually</a:t>
            </a:r>
          </a:p>
          <a:p>
            <a:r>
              <a:rPr lang="en-US" sz="1200" kern="1200" baseline="0" dirty="0" smtClean="0">
                <a:solidFill>
                  <a:schemeClr val="tx1"/>
                </a:solidFill>
                <a:latin typeface="Times New Roman" pitchFamily="-110" charset="0"/>
                <a:ea typeface="+mn-ea"/>
                <a:cs typeface="+mn-cs"/>
              </a:rPr>
              <a:t>part of the OS but are accessible through the OS.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execution: </a:t>
            </a:r>
            <a:r>
              <a:rPr lang="en-US" sz="1200" b="0" kern="1200" baseline="0" dirty="0" smtClean="0">
                <a:solidFill>
                  <a:schemeClr val="tx1"/>
                </a:solidFill>
                <a:latin typeface="Times New Roman" pitchFamily="-110" charset="0"/>
                <a:ea typeface="+mn-ea"/>
                <a:cs typeface="+mn-cs"/>
              </a:rPr>
              <a:t>A number of steps need to be performed to execute a</a:t>
            </a:r>
          </a:p>
          <a:p>
            <a:r>
              <a:rPr lang="en-US" sz="1200" kern="1200" baseline="0" dirty="0" smtClean="0">
                <a:solidFill>
                  <a:schemeClr val="tx1"/>
                </a:solidFill>
                <a:latin typeface="Times New Roman" pitchFamily="-110" charset="0"/>
                <a:ea typeface="+mn-ea"/>
                <a:cs typeface="+mn-cs"/>
              </a:rPr>
              <a:t>program. Instructions and data must be loaded into main memory, I/O devices</a:t>
            </a:r>
          </a:p>
          <a:p>
            <a:r>
              <a:rPr lang="en-US" sz="1200" kern="1200" baseline="0" dirty="0" smtClean="0">
                <a:solidFill>
                  <a:schemeClr val="tx1"/>
                </a:solidFill>
                <a:latin typeface="Times New Roman" pitchFamily="-110" charset="0"/>
                <a:ea typeface="+mn-ea"/>
                <a:cs typeface="+mn-cs"/>
              </a:rPr>
              <a:t>and files must be initialized, and other resources must be prepared. The OS</a:t>
            </a:r>
          </a:p>
          <a:p>
            <a:r>
              <a:rPr lang="en-US" sz="1200" kern="1200" baseline="0" dirty="0" smtClean="0">
                <a:solidFill>
                  <a:schemeClr val="tx1"/>
                </a:solidFill>
                <a:latin typeface="Times New Roman" pitchFamily="-110" charset="0"/>
                <a:ea typeface="+mn-ea"/>
                <a:cs typeface="+mn-cs"/>
              </a:rPr>
              <a:t>handles all of this for the user.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Access to I/O devices: </a:t>
            </a:r>
            <a:r>
              <a:rPr lang="en-US" sz="1200" b="0" kern="1200" baseline="0" dirty="0" smtClean="0">
                <a:solidFill>
                  <a:schemeClr val="tx1"/>
                </a:solidFill>
                <a:latin typeface="Times New Roman" pitchFamily="-110" charset="0"/>
                <a:ea typeface="+mn-ea"/>
                <a:cs typeface="+mn-cs"/>
              </a:rPr>
              <a:t>Each I/O device requires its own specific set of instructions</a:t>
            </a:r>
          </a:p>
          <a:p>
            <a:r>
              <a:rPr lang="en-US" sz="1200" kern="1200" baseline="0" dirty="0" smtClean="0">
                <a:solidFill>
                  <a:schemeClr val="tx1"/>
                </a:solidFill>
                <a:latin typeface="Times New Roman" pitchFamily="-110" charset="0"/>
                <a:ea typeface="+mn-ea"/>
                <a:cs typeface="+mn-cs"/>
              </a:rPr>
              <a:t>or control signals for operation. The OS takes care of the details so that</a:t>
            </a:r>
          </a:p>
          <a:p>
            <a:r>
              <a:rPr lang="en-US" sz="1200" kern="1200" baseline="0" dirty="0" smtClean="0">
                <a:solidFill>
                  <a:schemeClr val="tx1"/>
                </a:solidFill>
                <a:latin typeface="Times New Roman" pitchFamily="-110" charset="0"/>
                <a:ea typeface="+mn-ea"/>
                <a:cs typeface="+mn-cs"/>
              </a:rPr>
              <a:t>the programmer can think in terms of simple reads and writes.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Controlled access to files: </a:t>
            </a:r>
            <a:r>
              <a:rPr lang="en-US" sz="1200" b="0" kern="1200" baseline="0" dirty="0" smtClean="0">
                <a:solidFill>
                  <a:schemeClr val="tx1"/>
                </a:solidFill>
                <a:latin typeface="Times New Roman" pitchFamily="-110" charset="0"/>
                <a:ea typeface="+mn-ea"/>
                <a:cs typeface="+mn-cs"/>
              </a:rPr>
              <a:t>In the case of files, control must include an understanding</a:t>
            </a:r>
          </a:p>
          <a:p>
            <a:r>
              <a:rPr lang="en-US" sz="1200" kern="1200" baseline="0" dirty="0" smtClean="0">
                <a:solidFill>
                  <a:schemeClr val="tx1"/>
                </a:solidFill>
                <a:latin typeface="Times New Roman" pitchFamily="-110" charset="0"/>
                <a:ea typeface="+mn-ea"/>
                <a:cs typeface="+mn-cs"/>
              </a:rPr>
              <a:t>of not only the nature of the I/O device (disk drive, tape drive) but</a:t>
            </a:r>
          </a:p>
          <a:p>
            <a:r>
              <a:rPr lang="en-US" sz="1200" kern="1200" baseline="0" dirty="0" smtClean="0">
                <a:solidFill>
                  <a:schemeClr val="tx1"/>
                </a:solidFill>
                <a:latin typeface="Times New Roman" pitchFamily="-110" charset="0"/>
                <a:ea typeface="+mn-ea"/>
                <a:cs typeface="+mn-cs"/>
              </a:rPr>
              <a:t>also the file format on the storage medium. Again, the OS worries about the</a:t>
            </a:r>
          </a:p>
          <a:p>
            <a:r>
              <a:rPr lang="en-US" sz="1200" kern="1200" baseline="0" dirty="0" smtClean="0">
                <a:solidFill>
                  <a:schemeClr val="tx1"/>
                </a:solidFill>
                <a:latin typeface="Times New Roman" pitchFamily="-110" charset="0"/>
                <a:ea typeface="+mn-ea"/>
                <a:cs typeface="+mn-cs"/>
              </a:rPr>
              <a:t>details. Further, in the case of a system with multiple simultaneous users, the</a:t>
            </a:r>
          </a:p>
          <a:p>
            <a:r>
              <a:rPr lang="en-US" sz="1200" kern="1200" baseline="0" dirty="0" smtClean="0">
                <a:solidFill>
                  <a:schemeClr val="tx1"/>
                </a:solidFill>
                <a:latin typeface="Times New Roman" pitchFamily="-110" charset="0"/>
                <a:ea typeface="+mn-ea"/>
                <a:cs typeface="+mn-cs"/>
              </a:rPr>
              <a:t>OS can provide protection mechanisms to control access to the files.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System access: </a:t>
            </a:r>
            <a:r>
              <a:rPr lang="en-US" sz="1200" b="0" kern="1200" baseline="0" dirty="0" smtClean="0">
                <a:solidFill>
                  <a:schemeClr val="tx1"/>
                </a:solidFill>
                <a:latin typeface="Times New Roman" pitchFamily="-110" charset="0"/>
                <a:ea typeface="+mn-ea"/>
                <a:cs typeface="+mn-cs"/>
              </a:rPr>
              <a:t>In the case of a shared or public system, the OS controls access</a:t>
            </a:r>
          </a:p>
          <a:p>
            <a:r>
              <a:rPr lang="en-US" sz="1200" kern="1200" baseline="0" dirty="0" smtClean="0">
                <a:solidFill>
                  <a:schemeClr val="tx1"/>
                </a:solidFill>
                <a:latin typeface="Times New Roman" pitchFamily="-110" charset="0"/>
                <a:ea typeface="+mn-ea"/>
                <a:cs typeface="+mn-cs"/>
              </a:rPr>
              <a:t>to the system as a whole and to specific system resources. The access function</a:t>
            </a:r>
          </a:p>
          <a:p>
            <a:r>
              <a:rPr lang="en-US" sz="1200" kern="1200" baseline="0" dirty="0" smtClean="0">
                <a:solidFill>
                  <a:schemeClr val="tx1"/>
                </a:solidFill>
                <a:latin typeface="Times New Roman" pitchFamily="-110" charset="0"/>
                <a:ea typeface="+mn-ea"/>
                <a:cs typeface="+mn-cs"/>
              </a:rPr>
              <a:t>must provide protection of resources and data from unauthorized users and</a:t>
            </a:r>
          </a:p>
          <a:p>
            <a:r>
              <a:rPr lang="en-US" sz="1200" kern="1200" baseline="0" dirty="0" smtClean="0">
                <a:solidFill>
                  <a:schemeClr val="tx1"/>
                </a:solidFill>
                <a:latin typeface="Times New Roman" pitchFamily="-110" charset="0"/>
                <a:ea typeface="+mn-ea"/>
                <a:cs typeface="+mn-cs"/>
              </a:rPr>
              <a:t>must resolve conflicts for resource contention.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Error detection and response: </a:t>
            </a:r>
            <a:r>
              <a:rPr lang="en-US" sz="1200" b="0" kern="1200" baseline="0" dirty="0" smtClean="0">
                <a:solidFill>
                  <a:schemeClr val="tx1"/>
                </a:solidFill>
                <a:latin typeface="Times New Roman" pitchFamily="-110" charset="0"/>
                <a:ea typeface="+mn-ea"/>
                <a:cs typeface="+mn-cs"/>
              </a:rPr>
              <a:t>A variety of errors can occur while a computer</a:t>
            </a:r>
          </a:p>
          <a:p>
            <a:r>
              <a:rPr lang="en-US" sz="1200" kern="1200" baseline="0" dirty="0" smtClean="0">
                <a:solidFill>
                  <a:schemeClr val="tx1"/>
                </a:solidFill>
                <a:latin typeface="Times New Roman" pitchFamily="-110" charset="0"/>
                <a:ea typeface="+mn-ea"/>
                <a:cs typeface="+mn-cs"/>
              </a:rPr>
              <a:t>system is running. These include internal and external hardware errors, such as</a:t>
            </a:r>
          </a:p>
          <a:p>
            <a:r>
              <a:rPr lang="en-US" sz="1200" kern="1200" baseline="0" dirty="0" smtClean="0">
                <a:solidFill>
                  <a:schemeClr val="tx1"/>
                </a:solidFill>
                <a:latin typeface="Times New Roman" pitchFamily="-110" charset="0"/>
                <a:ea typeface="+mn-ea"/>
                <a:cs typeface="+mn-cs"/>
              </a:rPr>
              <a:t>a memory error, or a device failure or malfunction; and various software errors,</a:t>
            </a:r>
          </a:p>
          <a:p>
            <a:r>
              <a:rPr lang="en-US" sz="1200" kern="1200" baseline="0" dirty="0" smtClean="0">
                <a:solidFill>
                  <a:schemeClr val="tx1"/>
                </a:solidFill>
                <a:latin typeface="Times New Roman" pitchFamily="-110" charset="0"/>
                <a:ea typeface="+mn-ea"/>
                <a:cs typeface="+mn-cs"/>
              </a:rPr>
              <a:t>such as arithmetic overflow, attempt to access forbidden memory location, and</a:t>
            </a:r>
          </a:p>
          <a:p>
            <a:r>
              <a:rPr lang="en-US" sz="1200" kern="1200" baseline="0" dirty="0" smtClean="0">
                <a:solidFill>
                  <a:schemeClr val="tx1"/>
                </a:solidFill>
                <a:latin typeface="Times New Roman" pitchFamily="-110" charset="0"/>
                <a:ea typeface="+mn-ea"/>
                <a:cs typeface="+mn-cs"/>
              </a:rPr>
              <a:t>inability of the OS to grant the request of an application. In each case, the OS must</a:t>
            </a:r>
          </a:p>
          <a:p>
            <a:r>
              <a:rPr lang="en-US" sz="1200" kern="1200" baseline="0" dirty="0" smtClean="0">
                <a:solidFill>
                  <a:schemeClr val="tx1"/>
                </a:solidFill>
                <a:latin typeface="Times New Roman" pitchFamily="-110" charset="0"/>
                <a:ea typeface="+mn-ea"/>
                <a:cs typeface="+mn-cs"/>
              </a:rPr>
              <a:t>make the response that clears the error condition with the least impact on running</a:t>
            </a:r>
          </a:p>
          <a:p>
            <a:r>
              <a:rPr lang="en-US" sz="1200" kern="1200" baseline="0" dirty="0" smtClean="0">
                <a:solidFill>
                  <a:schemeClr val="tx1"/>
                </a:solidFill>
                <a:latin typeface="Times New Roman" pitchFamily="-110" charset="0"/>
                <a:ea typeface="+mn-ea"/>
                <a:cs typeface="+mn-cs"/>
              </a:rPr>
              <a:t>applications. The response may range from ending the program that caused the</a:t>
            </a:r>
          </a:p>
          <a:p>
            <a:r>
              <a:rPr lang="en-US" sz="1200" kern="1200" baseline="0" dirty="0" smtClean="0">
                <a:solidFill>
                  <a:schemeClr val="tx1"/>
                </a:solidFill>
                <a:latin typeface="Times New Roman" pitchFamily="-110" charset="0"/>
                <a:ea typeface="+mn-ea"/>
                <a:cs typeface="+mn-cs"/>
              </a:rPr>
              <a:t>error, to retrying the operation, to simply reporting the error to the application.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Accounting: </a:t>
            </a:r>
            <a:r>
              <a:rPr lang="en-US" sz="1200" b="0" kern="1200" baseline="0" dirty="0" smtClean="0">
                <a:solidFill>
                  <a:schemeClr val="tx1"/>
                </a:solidFill>
                <a:latin typeface="Times New Roman" pitchFamily="-110" charset="0"/>
                <a:ea typeface="+mn-ea"/>
                <a:cs typeface="+mn-cs"/>
              </a:rPr>
              <a:t>A good OS collects usage statistics for various resources and</a:t>
            </a:r>
          </a:p>
          <a:p>
            <a:r>
              <a:rPr lang="en-US" sz="1200" kern="1200" baseline="0" dirty="0" smtClean="0">
                <a:solidFill>
                  <a:schemeClr val="tx1"/>
                </a:solidFill>
                <a:latin typeface="Times New Roman" pitchFamily="-110" charset="0"/>
                <a:ea typeface="+mn-ea"/>
                <a:cs typeface="+mn-cs"/>
              </a:rPr>
              <a:t>monitor performance parameters such as response time. On any system, this</a:t>
            </a:r>
          </a:p>
          <a:p>
            <a:r>
              <a:rPr lang="en-US" sz="1200" kern="1200" baseline="0" dirty="0" smtClean="0">
                <a:solidFill>
                  <a:schemeClr val="tx1"/>
                </a:solidFill>
                <a:latin typeface="Times New Roman" pitchFamily="-110" charset="0"/>
                <a:ea typeface="+mn-ea"/>
                <a:cs typeface="+mn-cs"/>
              </a:rPr>
              <a:t>information is useful in anticipating the need for future enhancements and in</a:t>
            </a:r>
          </a:p>
          <a:p>
            <a:r>
              <a:rPr lang="en-US" sz="1200" kern="1200" baseline="0" dirty="0" smtClean="0">
                <a:solidFill>
                  <a:schemeClr val="tx1"/>
                </a:solidFill>
                <a:latin typeface="Times New Roman" pitchFamily="-110" charset="0"/>
                <a:ea typeface="+mn-ea"/>
                <a:cs typeface="+mn-cs"/>
              </a:rPr>
              <a:t>tuning the system to improve performance. On a multiuser system, the information</a:t>
            </a:r>
          </a:p>
          <a:p>
            <a:r>
              <a:rPr lang="en-US" sz="1200" kern="1200" baseline="0" dirty="0" smtClean="0">
                <a:solidFill>
                  <a:schemeClr val="tx1"/>
                </a:solidFill>
                <a:latin typeface="Times New Roman" pitchFamily="-110" charset="0"/>
                <a:ea typeface="+mn-ea"/>
                <a:cs typeface="+mn-cs"/>
              </a:rPr>
              <a:t>can be used for billing purposes.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A2226-CDEA-B945-B647-6EE1D209ACDA}" type="slidenum">
              <a:rPr lang="en-US"/>
              <a:pPr/>
              <a:t>33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Before we consider ways of dealing with the shortcomings of partitioning, we</a:t>
            </a:r>
          </a:p>
          <a:p>
            <a:r>
              <a:rPr lang="en-US" sz="1200" kern="1200" baseline="0" dirty="0" smtClean="0">
                <a:solidFill>
                  <a:schemeClr val="tx1"/>
                </a:solidFill>
                <a:latin typeface="Times New Roman" pitchFamily="-110" charset="0"/>
                <a:ea typeface="+mn-ea"/>
                <a:cs typeface="+mn-cs"/>
              </a:rPr>
              <a:t>must clear up one loose end. Consider Figure 8.14; it should be obvious that a process</a:t>
            </a:r>
          </a:p>
          <a:p>
            <a:r>
              <a:rPr lang="en-US" sz="1200" kern="1200" baseline="0" dirty="0" smtClean="0">
                <a:solidFill>
                  <a:schemeClr val="tx1"/>
                </a:solidFill>
                <a:latin typeface="Times New Roman" pitchFamily="-110" charset="0"/>
                <a:ea typeface="+mn-ea"/>
                <a:cs typeface="+mn-cs"/>
              </a:rPr>
              <a:t>is not likely to be loaded into the same place in main memory each time it is</a:t>
            </a:r>
          </a:p>
          <a:p>
            <a:r>
              <a:rPr lang="en-US" sz="1200" kern="1200" baseline="0" dirty="0" smtClean="0">
                <a:solidFill>
                  <a:schemeClr val="tx1"/>
                </a:solidFill>
                <a:latin typeface="Times New Roman" pitchFamily="-110" charset="0"/>
                <a:ea typeface="+mn-ea"/>
                <a:cs typeface="+mn-cs"/>
              </a:rPr>
              <a:t>swapped in. Furthermore, if compaction is used, a process may be shifted while in</a:t>
            </a:r>
          </a:p>
          <a:p>
            <a:r>
              <a:rPr lang="en-US" sz="1200" kern="1200" baseline="0" dirty="0" smtClean="0">
                <a:solidFill>
                  <a:schemeClr val="tx1"/>
                </a:solidFill>
                <a:latin typeface="Times New Roman" pitchFamily="-110" charset="0"/>
                <a:ea typeface="+mn-ea"/>
                <a:cs typeface="+mn-cs"/>
              </a:rPr>
              <a:t>main memory. A process in memory consists of instructions plus data. The instructions</a:t>
            </a:r>
          </a:p>
          <a:p>
            <a:r>
              <a:rPr lang="en-US" sz="1200" kern="1200" baseline="0" dirty="0" smtClean="0">
                <a:solidFill>
                  <a:schemeClr val="tx1"/>
                </a:solidFill>
                <a:latin typeface="Times New Roman" pitchFamily="-110" charset="0"/>
                <a:ea typeface="+mn-ea"/>
                <a:cs typeface="+mn-cs"/>
              </a:rPr>
              <a:t>will contain addresses for memory locations of two types: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Addresses of data items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Addresses of instructions, used for branching instructions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But these addresses are not fixed. They will change each time a process is</a:t>
            </a:r>
          </a:p>
          <a:p>
            <a:r>
              <a:rPr lang="en-US" sz="1200" kern="1200" baseline="0" dirty="0" smtClean="0">
                <a:solidFill>
                  <a:schemeClr val="tx1"/>
                </a:solidFill>
                <a:latin typeface="Times New Roman" pitchFamily="-110" charset="0"/>
                <a:ea typeface="+mn-ea"/>
                <a:cs typeface="+mn-cs"/>
              </a:rPr>
              <a:t>swapped in. To solve this problem, a distinction is made between logical addresses</a:t>
            </a:r>
          </a:p>
          <a:p>
            <a:r>
              <a:rPr lang="en-US" sz="1200" kern="1200" baseline="0" dirty="0" smtClean="0">
                <a:solidFill>
                  <a:schemeClr val="tx1"/>
                </a:solidFill>
                <a:latin typeface="Times New Roman" pitchFamily="-110" charset="0"/>
                <a:ea typeface="+mn-ea"/>
                <a:cs typeface="+mn-cs"/>
              </a:rPr>
              <a:t>and physical addresses. A </a:t>
            </a:r>
            <a:r>
              <a:rPr lang="en-US" sz="1200" b="1" kern="1200" baseline="0" dirty="0" smtClean="0">
                <a:solidFill>
                  <a:schemeClr val="tx1"/>
                </a:solidFill>
                <a:latin typeface="Times New Roman" pitchFamily="-110" charset="0"/>
                <a:ea typeface="+mn-ea"/>
                <a:cs typeface="+mn-cs"/>
              </a:rPr>
              <a:t>logical address </a:t>
            </a:r>
            <a:r>
              <a:rPr lang="en-US" sz="1200" b="0" kern="1200" baseline="0" dirty="0" smtClean="0">
                <a:solidFill>
                  <a:schemeClr val="tx1"/>
                </a:solidFill>
                <a:latin typeface="Times New Roman" pitchFamily="-110" charset="0"/>
                <a:ea typeface="+mn-ea"/>
                <a:cs typeface="+mn-cs"/>
              </a:rPr>
              <a:t>is expressed as a location relative to the</a:t>
            </a:r>
          </a:p>
          <a:p>
            <a:r>
              <a:rPr lang="en-US" sz="1200" kern="1200" baseline="0" dirty="0" smtClean="0">
                <a:solidFill>
                  <a:schemeClr val="tx1"/>
                </a:solidFill>
                <a:latin typeface="Times New Roman" pitchFamily="-110" charset="0"/>
                <a:ea typeface="+mn-ea"/>
                <a:cs typeface="+mn-cs"/>
              </a:rPr>
              <a:t>beginning of the program. Instructions in the program contain only logical addresses.</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physical address </a:t>
            </a:r>
            <a:r>
              <a:rPr lang="en-US" sz="1200" b="0" kern="1200" baseline="0" dirty="0" smtClean="0">
                <a:solidFill>
                  <a:schemeClr val="tx1"/>
                </a:solidFill>
                <a:latin typeface="Times New Roman" pitchFamily="-110" charset="0"/>
                <a:ea typeface="+mn-ea"/>
                <a:cs typeface="+mn-cs"/>
              </a:rPr>
              <a:t>is an actual location in main memory. When the processor executes</a:t>
            </a:r>
          </a:p>
          <a:p>
            <a:r>
              <a:rPr lang="en-US" sz="1200" kern="1200" baseline="0" dirty="0" smtClean="0">
                <a:solidFill>
                  <a:schemeClr val="tx1"/>
                </a:solidFill>
                <a:latin typeface="Times New Roman" pitchFamily="-110" charset="0"/>
                <a:ea typeface="+mn-ea"/>
                <a:cs typeface="+mn-cs"/>
              </a:rPr>
              <a:t>a process, it automatically converts from logical to physical address by adding</a:t>
            </a:r>
          </a:p>
          <a:p>
            <a:r>
              <a:rPr lang="en-US" sz="1200" kern="1200" baseline="0" dirty="0" smtClean="0">
                <a:solidFill>
                  <a:schemeClr val="tx1"/>
                </a:solidFill>
                <a:latin typeface="Times New Roman" pitchFamily="-110" charset="0"/>
                <a:ea typeface="+mn-ea"/>
                <a:cs typeface="+mn-cs"/>
              </a:rPr>
              <a:t>the current starting location of the process, called its </a:t>
            </a:r>
            <a:r>
              <a:rPr lang="en-US" sz="1200" b="1" kern="1200" baseline="0" dirty="0" smtClean="0">
                <a:solidFill>
                  <a:schemeClr val="tx1"/>
                </a:solidFill>
                <a:latin typeface="Times New Roman" pitchFamily="-110" charset="0"/>
                <a:ea typeface="+mn-ea"/>
                <a:cs typeface="+mn-cs"/>
              </a:rPr>
              <a:t>base address, </a:t>
            </a:r>
            <a:r>
              <a:rPr lang="en-US" sz="1200" b="0" kern="1200" baseline="0" dirty="0" smtClean="0">
                <a:solidFill>
                  <a:schemeClr val="tx1"/>
                </a:solidFill>
                <a:latin typeface="Times New Roman" pitchFamily="-110" charset="0"/>
                <a:ea typeface="+mn-ea"/>
                <a:cs typeface="+mn-cs"/>
              </a:rPr>
              <a:t>to each logical</a:t>
            </a:r>
          </a:p>
          <a:p>
            <a:r>
              <a:rPr lang="en-US" sz="1200" kern="1200" baseline="0" dirty="0" smtClean="0">
                <a:solidFill>
                  <a:schemeClr val="tx1"/>
                </a:solidFill>
                <a:latin typeface="Times New Roman" pitchFamily="-110" charset="0"/>
                <a:ea typeface="+mn-ea"/>
                <a:cs typeface="+mn-cs"/>
              </a:rPr>
              <a:t>address. This is another example of a processor hardware feature designed to meet</a:t>
            </a:r>
          </a:p>
          <a:p>
            <a:r>
              <a:rPr lang="en-US" sz="1200" kern="1200" baseline="0" dirty="0" smtClean="0">
                <a:solidFill>
                  <a:schemeClr val="tx1"/>
                </a:solidFill>
                <a:latin typeface="Times New Roman" pitchFamily="-110" charset="0"/>
                <a:ea typeface="+mn-ea"/>
                <a:cs typeface="+mn-cs"/>
              </a:rPr>
              <a:t>an OS requirement. The exact nature of this hardware feature depends on the memory</a:t>
            </a:r>
          </a:p>
          <a:p>
            <a:r>
              <a:rPr lang="en-US" sz="1200" kern="1200" baseline="0" dirty="0" smtClean="0">
                <a:solidFill>
                  <a:schemeClr val="tx1"/>
                </a:solidFill>
                <a:latin typeface="Times New Roman" pitchFamily="-110" charset="0"/>
                <a:ea typeface="+mn-ea"/>
                <a:cs typeface="+mn-cs"/>
              </a:rPr>
              <a:t>management strategy in use. We will see several examples later in this chapter.</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35</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suppose, as in this example, that there are not sufficient unused contiguous</a:t>
            </a:r>
          </a:p>
          <a:p>
            <a:r>
              <a:rPr lang="en-US" sz="1200" kern="1200" baseline="0" dirty="0" smtClean="0">
                <a:solidFill>
                  <a:schemeClr val="tx1"/>
                </a:solidFill>
                <a:latin typeface="Times New Roman" pitchFamily="-110" charset="0"/>
                <a:ea typeface="+mn-ea"/>
                <a:cs typeface="+mn-cs"/>
              </a:rPr>
              <a:t>frames to hold the process. Does this prevent the OS from loading A?</a:t>
            </a:r>
          </a:p>
          <a:p>
            <a:r>
              <a:rPr lang="en-US" sz="1200" kern="1200" baseline="0" dirty="0" smtClean="0">
                <a:solidFill>
                  <a:schemeClr val="tx1"/>
                </a:solidFill>
                <a:latin typeface="Times New Roman" pitchFamily="-110" charset="0"/>
                <a:ea typeface="+mn-ea"/>
                <a:cs typeface="+mn-cs"/>
              </a:rPr>
              <a:t>The answer is no, because we can once again use the concept of logical address. A</a:t>
            </a:r>
          </a:p>
          <a:p>
            <a:r>
              <a:rPr lang="en-US" sz="1200" kern="1200" baseline="0" dirty="0" smtClean="0">
                <a:solidFill>
                  <a:schemeClr val="tx1"/>
                </a:solidFill>
                <a:latin typeface="Times New Roman" pitchFamily="-110" charset="0"/>
                <a:ea typeface="+mn-ea"/>
                <a:cs typeface="+mn-cs"/>
              </a:rPr>
              <a:t>simple base address will no longer suffice. Rather, the OS maintains a </a:t>
            </a:r>
            <a:r>
              <a:rPr lang="en-US" sz="1200" b="1" kern="1200" baseline="0" dirty="0" smtClean="0">
                <a:solidFill>
                  <a:schemeClr val="tx1"/>
                </a:solidFill>
                <a:latin typeface="Times New Roman" pitchFamily="-110" charset="0"/>
                <a:ea typeface="+mn-ea"/>
                <a:cs typeface="+mn-cs"/>
              </a:rPr>
              <a:t>page table</a:t>
            </a:r>
          </a:p>
          <a:p>
            <a:r>
              <a:rPr lang="en-US" sz="1200" kern="1200" baseline="0" dirty="0" smtClean="0">
                <a:solidFill>
                  <a:schemeClr val="tx1"/>
                </a:solidFill>
                <a:latin typeface="Times New Roman" pitchFamily="-110" charset="0"/>
                <a:ea typeface="+mn-ea"/>
                <a:cs typeface="+mn-cs"/>
              </a:rPr>
              <a:t>for each process. The page table shows the frame location for each page of the</a:t>
            </a:r>
          </a:p>
          <a:p>
            <a:r>
              <a:rPr lang="en-US" sz="1200" kern="1200" baseline="0" dirty="0" smtClean="0">
                <a:solidFill>
                  <a:schemeClr val="tx1"/>
                </a:solidFill>
                <a:latin typeface="Times New Roman" pitchFamily="-110" charset="0"/>
                <a:ea typeface="+mn-ea"/>
                <a:cs typeface="+mn-cs"/>
              </a:rPr>
              <a:t>process. Within the program, each logical address consists of a page number and</a:t>
            </a:r>
          </a:p>
          <a:p>
            <a:r>
              <a:rPr lang="en-US" sz="1200" kern="1200" baseline="0" dirty="0" smtClean="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smtClean="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smtClean="0">
                <a:solidFill>
                  <a:schemeClr val="tx1"/>
                </a:solidFill>
                <a:latin typeface="Times New Roman" pitchFamily="-110" charset="0"/>
                <a:ea typeface="+mn-ea"/>
                <a:cs typeface="+mn-cs"/>
              </a:rPr>
              <a:t>the processor translates that into a physical address. With paging, the logical-to-</a:t>
            </a:r>
          </a:p>
          <a:p>
            <a:r>
              <a:rPr lang="en-US" sz="1200" kern="1200" baseline="0" dirty="0" smtClean="0">
                <a:solidFill>
                  <a:schemeClr val="tx1"/>
                </a:solidFill>
                <a:latin typeface="Times New Roman" pitchFamily="-110" charset="0"/>
                <a:ea typeface="+mn-ea"/>
                <a:cs typeface="+mn-cs"/>
              </a:rPr>
              <a:t>physical address translation is still done by processor hardware. The processor</a:t>
            </a:r>
          </a:p>
          <a:p>
            <a:r>
              <a:rPr lang="en-US" sz="1200" kern="1200" baseline="0" dirty="0" smtClean="0">
                <a:solidFill>
                  <a:schemeClr val="tx1"/>
                </a:solidFill>
                <a:latin typeface="Times New Roman" pitchFamily="-110" charset="0"/>
                <a:ea typeface="+mn-ea"/>
                <a:cs typeface="+mn-cs"/>
              </a:rPr>
              <a:t>must know how to access the page table of the current process. Presented with a</a:t>
            </a:r>
          </a:p>
          <a:p>
            <a:r>
              <a:rPr lang="en-US" sz="1200" kern="1200" baseline="0" dirty="0" smtClean="0">
                <a:solidFill>
                  <a:schemeClr val="tx1"/>
                </a:solidFill>
                <a:latin typeface="Times New Roman" pitchFamily="-110" charset="0"/>
                <a:ea typeface="+mn-ea"/>
                <a:cs typeface="+mn-cs"/>
              </a:rPr>
              <a:t>logical address (page number, relative address), the processor uses the page table</a:t>
            </a:r>
          </a:p>
          <a:p>
            <a:r>
              <a:rPr lang="en-US" sz="1200" kern="1200" baseline="0" dirty="0" smtClean="0">
                <a:solidFill>
                  <a:schemeClr val="tx1"/>
                </a:solidFill>
                <a:latin typeface="Times New Roman" pitchFamily="-110" charset="0"/>
                <a:ea typeface="+mn-ea"/>
                <a:cs typeface="+mn-cs"/>
              </a:rPr>
              <a:t>to produce a physical address (frame number, relative address). An example is</a:t>
            </a:r>
          </a:p>
          <a:p>
            <a:r>
              <a:rPr lang="en-US" sz="1200" kern="1200" baseline="0" dirty="0" smtClean="0">
                <a:solidFill>
                  <a:schemeClr val="tx1"/>
                </a:solidFill>
                <a:latin typeface="Times New Roman" pitchFamily="-110" charset="0"/>
                <a:ea typeface="+mn-ea"/>
                <a:cs typeface="+mn-cs"/>
              </a:rPr>
              <a:t>shown in Figure 8.16.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approach solves the problems raised earlier. Main memory is divided</a:t>
            </a:r>
          </a:p>
          <a:p>
            <a:r>
              <a:rPr lang="en-US" sz="1200" kern="1200" baseline="0" dirty="0" smtClean="0">
                <a:solidFill>
                  <a:schemeClr val="tx1"/>
                </a:solidFill>
                <a:latin typeface="Times New Roman" pitchFamily="-110" charset="0"/>
                <a:ea typeface="+mn-ea"/>
                <a:cs typeface="+mn-cs"/>
              </a:rPr>
              <a:t>into many small equal-size frames. Each process is divided into frame-size pages:</a:t>
            </a:r>
          </a:p>
          <a:p>
            <a:r>
              <a:rPr lang="en-US" sz="1200" kern="1200" baseline="0" dirty="0" smtClean="0">
                <a:solidFill>
                  <a:schemeClr val="tx1"/>
                </a:solidFill>
                <a:latin typeface="Times New Roman" pitchFamily="-110" charset="0"/>
                <a:ea typeface="+mn-ea"/>
                <a:cs typeface="+mn-cs"/>
              </a:rPr>
              <a:t>smaller processes require fewer pages, larger processes require more. When a</a:t>
            </a:r>
          </a:p>
          <a:p>
            <a:r>
              <a:rPr lang="en-US" sz="1200" kern="1200" baseline="0" dirty="0" smtClean="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smtClean="0">
                <a:solidFill>
                  <a:schemeClr val="tx1"/>
                </a:solidFill>
                <a:latin typeface="Times New Roman" pitchFamily="-110" charset="0"/>
                <a:ea typeface="+mn-ea"/>
                <a:cs typeface="+mn-cs"/>
              </a:rPr>
              <a:t>is set up.</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36</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37</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1552A-EF79-CE48-9B2E-D1EA5888C827}" type="slidenum">
              <a:rPr lang="en-US"/>
              <a:pPr/>
              <a:t>38</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basic mechanism for reading a word from memory</a:t>
            </a:r>
          </a:p>
          <a:p>
            <a:r>
              <a:rPr lang="en-US" sz="1200" kern="1200" baseline="0" dirty="0" smtClean="0">
                <a:solidFill>
                  <a:schemeClr val="tx1"/>
                </a:solidFill>
                <a:latin typeface="Times New Roman" pitchFamily="-110" charset="0"/>
                <a:ea typeface="+mn-ea"/>
                <a:cs typeface="+mn-cs"/>
              </a:rPr>
              <a:t>involves the translation of a virtual, or logical, address, consisting of page number</a:t>
            </a:r>
          </a:p>
          <a:p>
            <a:r>
              <a:rPr lang="en-US" sz="1200" kern="1200" baseline="0" dirty="0" smtClean="0">
                <a:solidFill>
                  <a:schemeClr val="tx1"/>
                </a:solidFill>
                <a:latin typeface="Times New Roman" pitchFamily="-110" charset="0"/>
                <a:ea typeface="+mn-ea"/>
                <a:cs typeface="+mn-cs"/>
              </a:rPr>
              <a:t>and offset, into a physical address, consisting of frame number and offset, using a</a:t>
            </a:r>
          </a:p>
          <a:p>
            <a:r>
              <a:rPr lang="en-US" sz="1200" kern="1200" baseline="0" dirty="0" smtClean="0">
                <a:solidFill>
                  <a:schemeClr val="tx1"/>
                </a:solidFill>
                <a:latin typeface="Times New Roman" pitchFamily="-110" charset="0"/>
                <a:ea typeface="+mn-ea"/>
                <a:cs typeface="+mn-cs"/>
              </a:rPr>
              <a:t>page table. Because the page table is of variable length, depending on the size of the</a:t>
            </a:r>
          </a:p>
          <a:p>
            <a:r>
              <a:rPr lang="en-US" sz="1200" kern="1200" baseline="0" dirty="0" smtClean="0">
                <a:solidFill>
                  <a:schemeClr val="tx1"/>
                </a:solidFill>
                <a:latin typeface="Times New Roman" pitchFamily="-110" charset="0"/>
                <a:ea typeface="+mn-ea"/>
                <a:cs typeface="+mn-cs"/>
              </a:rPr>
              <a:t>process, we cannot expect to hold it in registers. Instead, it must be in main memory</a:t>
            </a:r>
          </a:p>
          <a:p>
            <a:r>
              <a:rPr lang="en-US" sz="1200" kern="1200" baseline="0" dirty="0" smtClean="0">
                <a:solidFill>
                  <a:schemeClr val="tx1"/>
                </a:solidFill>
                <a:latin typeface="Times New Roman" pitchFamily="-110" charset="0"/>
                <a:ea typeface="+mn-ea"/>
                <a:cs typeface="+mn-cs"/>
              </a:rPr>
              <a:t>to be accessed. Figure 8.16 suggests a hardware implementation of this scheme.</a:t>
            </a:r>
          </a:p>
          <a:p>
            <a:r>
              <a:rPr lang="en-US" sz="1200" kern="1200" baseline="0" dirty="0" smtClean="0">
                <a:solidFill>
                  <a:schemeClr val="tx1"/>
                </a:solidFill>
                <a:latin typeface="Times New Roman" pitchFamily="-110" charset="0"/>
                <a:ea typeface="+mn-ea"/>
                <a:cs typeface="+mn-cs"/>
              </a:rPr>
              <a:t>When a particular process is running, a register holds the starting address of the</a:t>
            </a:r>
          </a:p>
          <a:p>
            <a:r>
              <a:rPr lang="en-US" sz="1200" kern="1200" baseline="0" dirty="0" smtClean="0">
                <a:solidFill>
                  <a:schemeClr val="tx1"/>
                </a:solidFill>
                <a:latin typeface="Times New Roman" pitchFamily="-110" charset="0"/>
                <a:ea typeface="+mn-ea"/>
                <a:cs typeface="+mn-cs"/>
              </a:rPr>
              <a:t>page table for that process. The page number of a virtual address is used to index</a:t>
            </a:r>
          </a:p>
          <a:p>
            <a:r>
              <a:rPr lang="en-US" sz="1200" kern="1200" baseline="0" dirty="0" smtClean="0">
                <a:solidFill>
                  <a:schemeClr val="tx1"/>
                </a:solidFill>
                <a:latin typeface="Times New Roman" pitchFamily="-110" charset="0"/>
                <a:ea typeface="+mn-ea"/>
                <a:cs typeface="+mn-cs"/>
              </a:rPr>
              <a:t>that table and look up the corresponding frame number. This is combined with the</a:t>
            </a:r>
          </a:p>
          <a:p>
            <a:r>
              <a:rPr lang="en-US" sz="1200" kern="1200" baseline="0" dirty="0" smtClean="0">
                <a:solidFill>
                  <a:schemeClr val="tx1"/>
                </a:solidFill>
                <a:latin typeface="Times New Roman" pitchFamily="-110" charset="0"/>
                <a:ea typeface="+mn-ea"/>
                <a:cs typeface="+mn-cs"/>
              </a:rPr>
              <a:t>offset portion of the virtual address to produce the desired real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most systems, there is one page table per process. But each process can</a:t>
            </a:r>
          </a:p>
          <a:p>
            <a:r>
              <a:rPr lang="en-US" sz="1200" kern="1200" baseline="0" dirty="0" smtClean="0">
                <a:solidFill>
                  <a:schemeClr val="tx1"/>
                </a:solidFill>
                <a:latin typeface="Times New Roman" pitchFamily="-110" charset="0"/>
                <a:ea typeface="+mn-ea"/>
                <a:cs typeface="+mn-cs"/>
              </a:rPr>
              <a:t>occupy huge amounts of virtual memory. For example, in the VAX architecture,</a:t>
            </a:r>
          </a:p>
          <a:p>
            <a:r>
              <a:rPr lang="en-US" sz="1200" kern="1200" baseline="0" dirty="0" smtClean="0">
                <a:solidFill>
                  <a:schemeClr val="tx1"/>
                </a:solidFill>
                <a:latin typeface="Times New Roman" pitchFamily="-110" charset="0"/>
                <a:ea typeface="+mn-ea"/>
                <a:cs typeface="+mn-cs"/>
              </a:rPr>
              <a:t>each process can have up to 2</a:t>
            </a:r>
            <a:r>
              <a:rPr lang="en-US" sz="1200" kern="1200" baseline="30000" dirty="0" smtClean="0">
                <a:solidFill>
                  <a:schemeClr val="tx1"/>
                </a:solidFill>
                <a:latin typeface="Times New Roman" pitchFamily="-110" charset="0"/>
                <a:ea typeface="+mn-ea"/>
                <a:cs typeface="+mn-cs"/>
              </a:rPr>
              <a:t>31</a:t>
            </a:r>
            <a:r>
              <a:rPr lang="en-US" sz="1200" kern="1200" baseline="0" dirty="0" smtClean="0">
                <a:solidFill>
                  <a:schemeClr val="tx1"/>
                </a:solidFill>
                <a:latin typeface="Times New Roman" pitchFamily="-110" charset="0"/>
                <a:ea typeface="+mn-ea"/>
                <a:cs typeface="+mn-cs"/>
              </a:rPr>
              <a:t> = 2 Gbytes of virtual memory. Using 2</a:t>
            </a:r>
            <a:r>
              <a:rPr lang="en-US" sz="1200" kern="1200" baseline="30000" dirty="0" smtClean="0">
                <a:solidFill>
                  <a:schemeClr val="tx1"/>
                </a:solidFill>
                <a:latin typeface="Times New Roman" pitchFamily="-110" charset="0"/>
                <a:ea typeface="+mn-ea"/>
                <a:cs typeface="+mn-cs"/>
              </a:rPr>
              <a:t>9</a:t>
            </a:r>
            <a:r>
              <a:rPr lang="en-US" sz="1200" kern="1200" baseline="0" dirty="0" smtClean="0">
                <a:solidFill>
                  <a:schemeClr val="tx1"/>
                </a:solidFill>
                <a:latin typeface="Times New Roman" pitchFamily="-110" charset="0"/>
                <a:ea typeface="+mn-ea"/>
                <a:cs typeface="+mn-cs"/>
              </a:rPr>
              <a:t> = 512-byte</a:t>
            </a:r>
          </a:p>
          <a:p>
            <a:r>
              <a:rPr lang="en-US" sz="1200" kern="1200" baseline="0" dirty="0" smtClean="0">
                <a:solidFill>
                  <a:schemeClr val="tx1"/>
                </a:solidFill>
                <a:latin typeface="Times New Roman" pitchFamily="-110" charset="0"/>
                <a:ea typeface="+mn-ea"/>
                <a:cs typeface="+mn-cs"/>
              </a:rPr>
              <a:t>pages, that means that as many as 2</a:t>
            </a:r>
            <a:r>
              <a:rPr lang="en-US" sz="1200" kern="1200" baseline="30000" dirty="0" smtClean="0">
                <a:solidFill>
                  <a:schemeClr val="tx1"/>
                </a:solidFill>
                <a:latin typeface="Times New Roman" pitchFamily="-110" charset="0"/>
                <a:ea typeface="+mn-ea"/>
                <a:cs typeface="+mn-cs"/>
              </a:rPr>
              <a:t>22</a:t>
            </a:r>
            <a:r>
              <a:rPr lang="en-US" sz="1200" kern="1200" baseline="0" dirty="0" smtClean="0">
                <a:solidFill>
                  <a:schemeClr val="tx1"/>
                </a:solidFill>
                <a:latin typeface="Times New Roman" pitchFamily="-110" charset="0"/>
                <a:ea typeface="+mn-ea"/>
                <a:cs typeface="+mn-cs"/>
              </a:rPr>
              <a:t> page table entries are required </a:t>
            </a:r>
            <a:r>
              <a:rPr lang="en-US" sz="1200" i="1" kern="1200" baseline="0" dirty="0" smtClean="0">
                <a:solidFill>
                  <a:schemeClr val="tx1"/>
                </a:solidFill>
                <a:latin typeface="Times New Roman" pitchFamily="-110" charset="0"/>
                <a:ea typeface="+mn-ea"/>
                <a:cs typeface="+mn-cs"/>
              </a:rPr>
              <a:t>per process.</a:t>
            </a:r>
          </a:p>
          <a:p>
            <a:r>
              <a:rPr lang="en-US" sz="1200" kern="1200" baseline="0" dirty="0" smtClean="0">
                <a:solidFill>
                  <a:schemeClr val="tx1"/>
                </a:solidFill>
                <a:latin typeface="Times New Roman" pitchFamily="-110" charset="0"/>
                <a:ea typeface="+mn-ea"/>
                <a:cs typeface="+mn-cs"/>
              </a:rPr>
              <a:t>Clearly, the amount of memory devoted to page tables alone could be unacceptably</a:t>
            </a:r>
          </a:p>
          <a:p>
            <a:r>
              <a:rPr lang="en-US" sz="1200" kern="1200" baseline="0" dirty="0" smtClean="0">
                <a:solidFill>
                  <a:schemeClr val="tx1"/>
                </a:solidFill>
                <a:latin typeface="Times New Roman" pitchFamily="-110" charset="0"/>
                <a:ea typeface="+mn-ea"/>
                <a:cs typeface="+mn-cs"/>
              </a:rPr>
              <a:t>high. To overcome this problem, most virtual memory schemes store page tables in</a:t>
            </a:r>
          </a:p>
          <a:p>
            <a:r>
              <a:rPr lang="en-US" sz="1200" kern="1200" baseline="0" dirty="0" smtClean="0">
                <a:solidFill>
                  <a:schemeClr val="tx1"/>
                </a:solidFill>
                <a:latin typeface="Times New Roman" pitchFamily="-110" charset="0"/>
                <a:ea typeface="+mn-ea"/>
                <a:cs typeface="+mn-cs"/>
              </a:rPr>
              <a:t>virtual memory rather than real memory. This means that page tables are subject to</a:t>
            </a:r>
          </a:p>
          <a:p>
            <a:r>
              <a:rPr lang="en-US" sz="1200" kern="1200" baseline="0" dirty="0" smtClean="0">
                <a:solidFill>
                  <a:schemeClr val="tx1"/>
                </a:solidFill>
                <a:latin typeface="Times New Roman" pitchFamily="-110" charset="0"/>
                <a:ea typeface="+mn-ea"/>
                <a:cs typeface="+mn-cs"/>
              </a:rPr>
              <a:t>paging just as other pages are. When a process is running, at least a part of its page</a:t>
            </a:r>
          </a:p>
          <a:p>
            <a:r>
              <a:rPr lang="en-US" sz="1200" kern="1200" baseline="0" dirty="0" smtClean="0">
                <a:solidFill>
                  <a:schemeClr val="tx1"/>
                </a:solidFill>
                <a:latin typeface="Times New Roman" pitchFamily="-110" charset="0"/>
                <a:ea typeface="+mn-ea"/>
                <a:cs typeface="+mn-cs"/>
              </a:rPr>
              <a:t>table must be in main memory, including the page table entry of the currently executing</a:t>
            </a:r>
          </a:p>
          <a:p>
            <a:r>
              <a:rPr lang="en-US" sz="1200" kern="1200" baseline="0" dirty="0" smtClean="0">
                <a:solidFill>
                  <a:schemeClr val="tx1"/>
                </a:solidFill>
                <a:latin typeface="Times New Roman" pitchFamily="-110" charset="0"/>
                <a:ea typeface="+mn-ea"/>
                <a:cs typeface="+mn-cs"/>
              </a:rPr>
              <a:t>page. Some processors make use of a two-level scheme to organize large page</a:t>
            </a:r>
          </a:p>
          <a:p>
            <a:r>
              <a:rPr lang="en-US" sz="1200" kern="1200" baseline="0" dirty="0" smtClean="0">
                <a:solidFill>
                  <a:schemeClr val="tx1"/>
                </a:solidFill>
                <a:latin typeface="Times New Roman" pitchFamily="-110" charset="0"/>
                <a:ea typeface="+mn-ea"/>
                <a:cs typeface="+mn-cs"/>
              </a:rPr>
              <a:t>tables. In this scheme, there is a page directory, in which each entry points to a page</a:t>
            </a:r>
          </a:p>
          <a:p>
            <a:r>
              <a:rPr lang="en-US" sz="1200" kern="1200" baseline="0" dirty="0" smtClean="0">
                <a:solidFill>
                  <a:schemeClr val="tx1"/>
                </a:solidFill>
                <a:latin typeface="Times New Roman" pitchFamily="-110" charset="0"/>
                <a:ea typeface="+mn-ea"/>
                <a:cs typeface="+mn-cs"/>
              </a:rPr>
              <a:t>table. Thus, if the length of the page directory is </a:t>
            </a:r>
            <a:r>
              <a:rPr lang="en-US" sz="1200" i="1" kern="1200" baseline="0" dirty="0" smtClean="0">
                <a:solidFill>
                  <a:schemeClr val="tx1"/>
                </a:solidFill>
                <a:latin typeface="Times New Roman" pitchFamily="-110" charset="0"/>
                <a:ea typeface="+mn-ea"/>
                <a:cs typeface="+mn-cs"/>
              </a:rPr>
              <a:t>X, </a:t>
            </a:r>
            <a:r>
              <a:rPr lang="en-US" sz="1200" i="0" kern="1200" baseline="0" dirty="0" smtClean="0">
                <a:solidFill>
                  <a:schemeClr val="tx1"/>
                </a:solidFill>
                <a:latin typeface="Times New Roman" pitchFamily="-110" charset="0"/>
                <a:ea typeface="+mn-ea"/>
                <a:cs typeface="+mn-cs"/>
              </a:rPr>
              <a:t>and if the maximum length of a</a:t>
            </a:r>
          </a:p>
          <a:p>
            <a:r>
              <a:rPr lang="en-US" sz="1200" kern="1200" baseline="0" dirty="0" smtClean="0">
                <a:solidFill>
                  <a:schemeClr val="tx1"/>
                </a:solidFill>
                <a:latin typeface="Times New Roman" pitchFamily="-110" charset="0"/>
                <a:ea typeface="+mn-ea"/>
                <a:cs typeface="+mn-cs"/>
              </a:rPr>
              <a:t>page table is </a:t>
            </a:r>
            <a:r>
              <a:rPr lang="en-US" sz="1200" i="1" kern="1200" baseline="0" dirty="0" smtClean="0">
                <a:solidFill>
                  <a:schemeClr val="tx1"/>
                </a:solidFill>
                <a:latin typeface="Times New Roman" pitchFamily="-110" charset="0"/>
                <a:ea typeface="+mn-ea"/>
                <a:cs typeface="+mn-cs"/>
              </a:rPr>
              <a:t>Y, </a:t>
            </a:r>
            <a:r>
              <a:rPr lang="en-US" sz="1200" i="0" kern="1200" baseline="0" dirty="0" smtClean="0">
                <a:solidFill>
                  <a:schemeClr val="tx1"/>
                </a:solidFill>
                <a:latin typeface="Times New Roman" pitchFamily="-110" charset="0"/>
                <a:ea typeface="+mn-ea"/>
                <a:cs typeface="+mn-cs"/>
              </a:rPr>
              <a:t>then a process can consist of up to </a:t>
            </a:r>
            <a:r>
              <a:rPr lang="en-US" sz="1200" i="1" kern="1200" baseline="0" dirty="0" smtClean="0">
                <a:solidFill>
                  <a:schemeClr val="tx1"/>
                </a:solidFill>
                <a:latin typeface="Times New Roman" pitchFamily="-110" charset="0"/>
                <a:ea typeface="+mn-ea"/>
                <a:cs typeface="+mn-cs"/>
              </a:rPr>
              <a:t>X * Y pages. </a:t>
            </a:r>
            <a:r>
              <a:rPr lang="en-US" sz="1200" i="0" kern="1200" baseline="0" dirty="0" smtClean="0">
                <a:solidFill>
                  <a:schemeClr val="tx1"/>
                </a:solidFill>
                <a:latin typeface="Times New Roman" pitchFamily="-110" charset="0"/>
                <a:ea typeface="+mn-ea"/>
                <a:cs typeface="+mn-cs"/>
              </a:rPr>
              <a:t>Typically, the maximum</a:t>
            </a:r>
          </a:p>
          <a:p>
            <a:r>
              <a:rPr lang="en-US" sz="1200" kern="1200" baseline="0" dirty="0" smtClean="0">
                <a:solidFill>
                  <a:schemeClr val="tx1"/>
                </a:solidFill>
                <a:latin typeface="Times New Roman" pitchFamily="-110" charset="0"/>
                <a:ea typeface="+mn-ea"/>
                <a:cs typeface="+mn-cs"/>
              </a:rPr>
              <a:t>length of a page table is restricted to be equal to one page. We will see an example</a:t>
            </a:r>
          </a:p>
          <a:p>
            <a:r>
              <a:rPr lang="en-US" sz="1200" kern="1200" baseline="0" dirty="0" smtClean="0">
                <a:solidFill>
                  <a:schemeClr val="tx1"/>
                </a:solidFill>
                <a:latin typeface="Times New Roman" pitchFamily="-110" charset="0"/>
                <a:ea typeface="+mn-ea"/>
                <a:cs typeface="+mn-cs"/>
              </a:rPr>
              <a:t>of this two-level approach when we consider the Pentium II later in this </a:t>
            </a:r>
            <a:r>
              <a:rPr lang="en-US" sz="1200" kern="1200" baseline="0" smtClean="0">
                <a:solidFill>
                  <a:schemeClr val="tx1"/>
                </a:solidFill>
                <a:latin typeface="Times New Roman" pitchFamily="-110" charset="0"/>
                <a:ea typeface="+mn-ea"/>
                <a:cs typeface="+mn-cs"/>
              </a:rPr>
              <a:t>chapter.</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An alternative approach to the use of one- or two-level page tables is the use</a:t>
            </a:r>
          </a:p>
          <a:p>
            <a:r>
              <a:rPr lang="en-US" sz="1200" kern="1200" baseline="0" smtClean="0">
                <a:solidFill>
                  <a:schemeClr val="tx1"/>
                </a:solidFill>
                <a:latin typeface="Times New Roman" pitchFamily="-110" charset="0"/>
                <a:ea typeface="+mn-ea"/>
                <a:cs typeface="+mn-cs"/>
              </a:rPr>
              <a:t>of an inverted page table structure (Figure 8.17). Variations on this approach are</a:t>
            </a:r>
          </a:p>
          <a:p>
            <a:r>
              <a:rPr lang="en-US" sz="1200" kern="1200" baseline="0" smtClean="0">
                <a:solidFill>
                  <a:schemeClr val="tx1"/>
                </a:solidFill>
                <a:latin typeface="Times New Roman" pitchFamily="-110" charset="0"/>
                <a:ea typeface="+mn-ea"/>
                <a:cs typeface="+mn-cs"/>
              </a:rPr>
              <a:t>used on the PowerPC, UltraSPARC, and the IA-64 architecture. An implementation</a:t>
            </a:r>
          </a:p>
          <a:p>
            <a:r>
              <a:rPr lang="en-US" sz="1200" kern="1200" baseline="0" smtClean="0">
                <a:solidFill>
                  <a:schemeClr val="tx1"/>
                </a:solidFill>
                <a:latin typeface="Times New Roman" pitchFamily="-110" charset="0"/>
                <a:ea typeface="+mn-ea"/>
                <a:cs typeface="+mn-cs"/>
              </a:rPr>
              <a:t>of the Mach OS on the RT-PC also uses this technique.</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In this approach, the page number portion of a virtual address is mapped into</a:t>
            </a:r>
          </a:p>
          <a:p>
            <a:r>
              <a:rPr lang="en-US" sz="1200" kern="1200" baseline="0" smtClean="0">
                <a:solidFill>
                  <a:schemeClr val="tx1"/>
                </a:solidFill>
                <a:latin typeface="Times New Roman" pitchFamily="-110" charset="0"/>
                <a:ea typeface="+mn-ea"/>
                <a:cs typeface="+mn-cs"/>
              </a:rPr>
              <a:t>a hash value using a simple hashing function. The hash value is a pointer to the</a:t>
            </a:r>
          </a:p>
          <a:p>
            <a:r>
              <a:rPr lang="en-US" sz="1200" kern="1200" baseline="0" smtClean="0">
                <a:solidFill>
                  <a:schemeClr val="tx1"/>
                </a:solidFill>
                <a:latin typeface="Times New Roman" pitchFamily="-110" charset="0"/>
                <a:ea typeface="+mn-ea"/>
                <a:cs typeface="+mn-cs"/>
              </a:rPr>
              <a:t>inverted page table, which contains the page table entries. There is one entry in the</a:t>
            </a:r>
          </a:p>
          <a:p>
            <a:r>
              <a:rPr lang="en-US" sz="1200" kern="1200" baseline="0" smtClean="0">
                <a:solidFill>
                  <a:schemeClr val="tx1"/>
                </a:solidFill>
                <a:latin typeface="Times New Roman" pitchFamily="-110" charset="0"/>
                <a:ea typeface="+mn-ea"/>
                <a:cs typeface="+mn-cs"/>
              </a:rPr>
              <a:t>inverted page table for each real memory page frame rather than one per virtual</a:t>
            </a:r>
          </a:p>
          <a:p>
            <a:r>
              <a:rPr lang="en-US" sz="1200" kern="1200" baseline="0" smtClean="0">
                <a:solidFill>
                  <a:schemeClr val="tx1"/>
                </a:solidFill>
                <a:latin typeface="Times New Roman" pitchFamily="-110" charset="0"/>
                <a:ea typeface="+mn-ea"/>
                <a:cs typeface="+mn-cs"/>
              </a:rPr>
              <a:t>page. Thus a fixed proportion of real memory is required for the tables regardless of</a:t>
            </a:r>
          </a:p>
          <a:p>
            <a:r>
              <a:rPr lang="en-US" sz="1200" kern="1200" baseline="0" smtClean="0">
                <a:solidFill>
                  <a:schemeClr val="tx1"/>
                </a:solidFill>
                <a:latin typeface="Times New Roman" pitchFamily="-110" charset="0"/>
                <a:ea typeface="+mn-ea"/>
                <a:cs typeface="+mn-cs"/>
              </a:rPr>
              <a:t>the number of processes or virtual pages supported. Because more than one virtual</a:t>
            </a:r>
          </a:p>
          <a:p>
            <a:r>
              <a:rPr lang="en-US" sz="1200" kern="1200" baseline="0" smtClean="0">
                <a:solidFill>
                  <a:schemeClr val="tx1"/>
                </a:solidFill>
                <a:latin typeface="Times New Roman" pitchFamily="-110" charset="0"/>
                <a:ea typeface="+mn-ea"/>
                <a:cs typeface="+mn-cs"/>
              </a:rPr>
              <a:t>address may map into the same hash table entry, a chaining technique is used for</a:t>
            </a:r>
          </a:p>
          <a:p>
            <a:r>
              <a:rPr lang="en-US" sz="1200" kern="1200" baseline="0" smtClean="0">
                <a:solidFill>
                  <a:schemeClr val="tx1"/>
                </a:solidFill>
                <a:latin typeface="Times New Roman" pitchFamily="-110" charset="0"/>
                <a:ea typeface="+mn-ea"/>
                <a:cs typeface="+mn-cs"/>
              </a:rPr>
              <a:t>managing the overflow. The hashing technique results in chains that are typically</a:t>
            </a:r>
          </a:p>
          <a:p>
            <a:r>
              <a:rPr lang="en-US" sz="1200" kern="1200" baseline="0" smtClean="0">
                <a:solidFill>
                  <a:schemeClr val="tx1"/>
                </a:solidFill>
                <a:latin typeface="Times New Roman" pitchFamily="-110" charset="0"/>
                <a:ea typeface="+mn-ea"/>
                <a:cs typeface="+mn-cs"/>
              </a:rPr>
              <a:t>short—between one and two entries. The page table’s structure is called </a:t>
            </a:r>
            <a:r>
              <a:rPr lang="en-US" sz="1200" i="1" kern="1200" baseline="0" smtClean="0">
                <a:solidFill>
                  <a:schemeClr val="tx1"/>
                </a:solidFill>
                <a:latin typeface="Times New Roman" pitchFamily="-110" charset="0"/>
                <a:ea typeface="+mn-ea"/>
                <a:cs typeface="+mn-cs"/>
              </a:rPr>
              <a:t>inverted</a:t>
            </a:r>
          </a:p>
          <a:p>
            <a:r>
              <a:rPr lang="en-US" sz="1200" kern="1200" baseline="0" smtClean="0">
                <a:solidFill>
                  <a:schemeClr val="tx1"/>
                </a:solidFill>
                <a:latin typeface="Times New Roman" pitchFamily="-110" charset="0"/>
                <a:ea typeface="+mn-ea"/>
                <a:cs typeface="+mn-cs"/>
              </a:rPr>
              <a:t>because it indexes page table entries by frame number rather than by virtual page</a:t>
            </a:r>
          </a:p>
          <a:p>
            <a:r>
              <a:rPr lang="en-US" sz="1200" kern="1200" baseline="0" smtClean="0">
                <a:solidFill>
                  <a:schemeClr val="tx1"/>
                </a:solidFill>
                <a:latin typeface="Times New Roman" pitchFamily="-110" charset="0"/>
                <a:ea typeface="+mn-ea"/>
                <a:cs typeface="+mn-cs"/>
              </a:rPr>
              <a:t>number.</a:t>
            </a:r>
            <a:endParaRPr lang="en-US" smtClean="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In principle, then, every virtual memory reference can cause two physical memory</a:t>
            </a:r>
          </a:p>
          <a:p>
            <a:r>
              <a:rPr lang="en-US" sz="1200" kern="1200" baseline="0" dirty="0" smtClean="0">
                <a:solidFill>
                  <a:schemeClr val="tx1"/>
                </a:solidFill>
                <a:latin typeface="Times New Roman" pitchFamily="-110" charset="0"/>
                <a:ea typeface="+mn-ea"/>
                <a:cs typeface="+mn-cs"/>
              </a:rPr>
              <a:t>accesses: one to fetch the appropriate page table entry, and one to fetch the</a:t>
            </a:r>
          </a:p>
          <a:p>
            <a:r>
              <a:rPr lang="en-US" sz="1200" kern="1200" baseline="0" dirty="0" smtClean="0">
                <a:solidFill>
                  <a:schemeClr val="tx1"/>
                </a:solidFill>
                <a:latin typeface="Times New Roman" pitchFamily="-110" charset="0"/>
                <a:ea typeface="+mn-ea"/>
                <a:cs typeface="+mn-cs"/>
              </a:rPr>
              <a:t>desired data. Thus, a straightforward virtual memory scheme would have the effect</a:t>
            </a:r>
          </a:p>
          <a:p>
            <a:r>
              <a:rPr lang="en-US" sz="1200" kern="1200" baseline="0" dirty="0" smtClean="0">
                <a:solidFill>
                  <a:schemeClr val="tx1"/>
                </a:solidFill>
                <a:latin typeface="Times New Roman" pitchFamily="-110" charset="0"/>
                <a:ea typeface="+mn-ea"/>
                <a:cs typeface="+mn-cs"/>
              </a:rPr>
              <a:t>of doubling the memory access time. To overcome this problem, most virtual</a:t>
            </a:r>
          </a:p>
          <a:p>
            <a:r>
              <a:rPr lang="en-US" sz="1200" kern="1200" baseline="0" dirty="0" smtClean="0">
                <a:solidFill>
                  <a:schemeClr val="tx1"/>
                </a:solidFill>
                <a:latin typeface="Times New Roman" pitchFamily="-110" charset="0"/>
                <a:ea typeface="+mn-ea"/>
                <a:cs typeface="+mn-cs"/>
              </a:rPr>
              <a:t>memory schemes make use of a special cache for page table entries, usually called</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translation lookaside buffer (TLB). This cache functions in the same way as a</a:t>
            </a:r>
          </a:p>
          <a:p>
            <a:r>
              <a:rPr lang="en-US" sz="1200" kern="1200" baseline="0" dirty="0" smtClean="0">
                <a:solidFill>
                  <a:schemeClr val="tx1"/>
                </a:solidFill>
                <a:latin typeface="Times New Roman" pitchFamily="-110" charset="0"/>
                <a:ea typeface="+mn-ea"/>
                <a:cs typeface="+mn-cs"/>
              </a:rPr>
              <a:t>memory cache and contains those page table entries that have been most recently</a:t>
            </a:r>
          </a:p>
          <a:p>
            <a:r>
              <a:rPr lang="en-US" sz="1200" kern="1200" baseline="0" dirty="0" smtClean="0">
                <a:solidFill>
                  <a:schemeClr val="tx1"/>
                </a:solidFill>
                <a:latin typeface="Times New Roman" pitchFamily="-110" charset="0"/>
                <a:ea typeface="+mn-ea"/>
                <a:cs typeface="+mn-cs"/>
              </a:rPr>
              <a:t>used. Figure 8.18 is a flowchart that shows the use of the TLB. By the principle of</a:t>
            </a:r>
          </a:p>
          <a:p>
            <a:r>
              <a:rPr lang="en-US" sz="1200" kern="1200" baseline="0" dirty="0" smtClean="0">
                <a:solidFill>
                  <a:schemeClr val="tx1"/>
                </a:solidFill>
                <a:latin typeface="Times New Roman" pitchFamily="-110" charset="0"/>
                <a:ea typeface="+mn-ea"/>
                <a:cs typeface="+mn-cs"/>
              </a:rPr>
              <a:t>locality, most virtual memory references will be to locations in recently used pages.</a:t>
            </a:r>
          </a:p>
          <a:p>
            <a:r>
              <a:rPr lang="en-US" sz="1200" kern="1200" baseline="0" dirty="0" smtClean="0">
                <a:solidFill>
                  <a:schemeClr val="tx1"/>
                </a:solidFill>
                <a:latin typeface="Times New Roman" pitchFamily="-110" charset="0"/>
                <a:ea typeface="+mn-ea"/>
                <a:cs typeface="+mn-cs"/>
              </a:rPr>
              <a:t>Therefore, most references will involve page table entries in the cache. Studies of</a:t>
            </a:r>
          </a:p>
          <a:p>
            <a:r>
              <a:rPr lang="en-US" sz="1200" kern="1200" baseline="0" dirty="0" smtClean="0">
                <a:solidFill>
                  <a:schemeClr val="tx1"/>
                </a:solidFill>
                <a:latin typeface="Times New Roman" pitchFamily="-110" charset="0"/>
                <a:ea typeface="+mn-ea"/>
                <a:cs typeface="+mn-cs"/>
              </a:rPr>
              <a:t>the VAX TLB have shown that this scheme can significantly improve performance</a:t>
            </a:r>
          </a:p>
          <a:p>
            <a:r>
              <a:rPr lang="en-US" sz="1200" kern="1200" baseline="0" dirty="0" smtClean="0">
                <a:solidFill>
                  <a:schemeClr val="tx1"/>
                </a:solidFill>
                <a:latin typeface="Times New Roman" pitchFamily="-110" charset="0"/>
                <a:ea typeface="+mn-ea"/>
                <a:cs typeface="+mn-cs"/>
              </a:rPr>
              <a:t>[CLAR85, SATY81].</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Note that the virtual memory mechanism must interact with the cache system</a:t>
            </a:r>
          </a:p>
          <a:p>
            <a:r>
              <a:rPr lang="en-US" sz="1200" kern="1200" baseline="0" dirty="0" smtClean="0">
                <a:solidFill>
                  <a:schemeClr val="tx1"/>
                </a:solidFill>
                <a:latin typeface="Times New Roman" pitchFamily="-110" charset="0"/>
                <a:ea typeface="+mn-ea"/>
                <a:cs typeface="+mn-cs"/>
              </a:rPr>
              <a:t>(not the TLB cache, but the main memory cache). This is illustrated in Figure 8.19.</a:t>
            </a:r>
          </a:p>
          <a:p>
            <a:r>
              <a:rPr lang="en-US" sz="1200" kern="1200" baseline="0" dirty="0" smtClean="0">
                <a:solidFill>
                  <a:schemeClr val="tx1"/>
                </a:solidFill>
                <a:latin typeface="Times New Roman" pitchFamily="-110" charset="0"/>
                <a:ea typeface="+mn-ea"/>
                <a:cs typeface="+mn-cs"/>
              </a:rPr>
              <a:t>A virtual address will generally be in the form of a page number, offset. First, the</a:t>
            </a:r>
          </a:p>
          <a:p>
            <a:r>
              <a:rPr lang="en-US" sz="1200" kern="1200" baseline="0" dirty="0" smtClean="0">
                <a:solidFill>
                  <a:schemeClr val="tx1"/>
                </a:solidFill>
                <a:latin typeface="Times New Roman" pitchFamily="-110" charset="0"/>
                <a:ea typeface="+mn-ea"/>
                <a:cs typeface="+mn-cs"/>
              </a:rPr>
              <a:t>memory system consults the TLB to see if the matching page table entry is present.</a:t>
            </a:r>
          </a:p>
          <a:p>
            <a:r>
              <a:rPr lang="en-US" sz="1200" kern="1200" baseline="0" dirty="0" smtClean="0">
                <a:solidFill>
                  <a:schemeClr val="tx1"/>
                </a:solidFill>
                <a:latin typeface="Times New Roman" pitchFamily="-110" charset="0"/>
                <a:ea typeface="+mn-ea"/>
                <a:cs typeface="+mn-cs"/>
              </a:rPr>
              <a:t>If it is, the real (physical) address is generated by combining the frame number with</a:t>
            </a:r>
          </a:p>
          <a:p>
            <a:r>
              <a:rPr lang="en-US" sz="1200" kern="1200" baseline="0" dirty="0" smtClean="0">
                <a:solidFill>
                  <a:schemeClr val="tx1"/>
                </a:solidFill>
                <a:latin typeface="Times New Roman" pitchFamily="-110" charset="0"/>
                <a:ea typeface="+mn-ea"/>
                <a:cs typeface="+mn-cs"/>
              </a:rPr>
              <a:t>the offset. If not, the entry is accessed from a page table. Once the real address is</a:t>
            </a:r>
          </a:p>
          <a:p>
            <a:r>
              <a:rPr lang="en-US" sz="1200" kern="1200" baseline="0" dirty="0" smtClean="0">
                <a:solidFill>
                  <a:schemeClr val="tx1"/>
                </a:solidFill>
                <a:latin typeface="Times New Roman" pitchFamily="-110" charset="0"/>
                <a:ea typeface="+mn-ea"/>
                <a:cs typeface="+mn-cs"/>
              </a:rPr>
              <a:t>generated, which is in the form of a tag and a remainder, the cache is consulted to</a:t>
            </a:r>
          </a:p>
          <a:p>
            <a:r>
              <a:rPr lang="en-US" sz="1200" kern="1200" baseline="0" dirty="0" smtClean="0">
                <a:solidFill>
                  <a:schemeClr val="tx1"/>
                </a:solidFill>
                <a:latin typeface="Times New Roman" pitchFamily="-110" charset="0"/>
                <a:ea typeface="+mn-ea"/>
                <a:cs typeface="+mn-cs"/>
              </a:rPr>
              <a:t>see if the block containing that word is present (see Figure 4.5). If so, it is returned</a:t>
            </a:r>
          </a:p>
          <a:p>
            <a:r>
              <a:rPr lang="en-US" sz="1200" kern="1200" baseline="0" dirty="0" smtClean="0">
                <a:solidFill>
                  <a:schemeClr val="tx1"/>
                </a:solidFill>
                <a:latin typeface="Times New Roman" pitchFamily="-110" charset="0"/>
                <a:ea typeface="+mn-ea"/>
                <a:cs typeface="+mn-cs"/>
              </a:rPr>
              <a:t>to the processor. If not, the word is retrieved from main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reader should be able to appreciate the complexity of the processor hardware</a:t>
            </a:r>
          </a:p>
          <a:p>
            <a:r>
              <a:rPr lang="en-US" sz="1200" kern="1200" baseline="0" dirty="0" smtClean="0">
                <a:solidFill>
                  <a:schemeClr val="tx1"/>
                </a:solidFill>
                <a:latin typeface="Times New Roman" pitchFamily="-110" charset="0"/>
                <a:ea typeface="+mn-ea"/>
                <a:cs typeface="+mn-cs"/>
              </a:rPr>
              <a:t>involved in a single memory reference. The virtual address is translated into</a:t>
            </a:r>
          </a:p>
          <a:p>
            <a:r>
              <a:rPr lang="en-US" sz="1200" kern="1200" baseline="0" dirty="0" smtClean="0">
                <a:solidFill>
                  <a:schemeClr val="tx1"/>
                </a:solidFill>
                <a:latin typeface="Times New Roman" pitchFamily="-110" charset="0"/>
                <a:ea typeface="+mn-ea"/>
                <a:cs typeface="+mn-cs"/>
              </a:rPr>
              <a:t>a real address. This involves reference to a page table, which may be in the TLB, in</a:t>
            </a:r>
          </a:p>
          <a:p>
            <a:r>
              <a:rPr lang="en-US" sz="1200" kern="1200" baseline="0" dirty="0" smtClean="0">
                <a:solidFill>
                  <a:schemeClr val="tx1"/>
                </a:solidFill>
                <a:latin typeface="Times New Roman" pitchFamily="-110" charset="0"/>
                <a:ea typeface="+mn-ea"/>
                <a:cs typeface="+mn-cs"/>
              </a:rPr>
              <a:t>main memory, or on disk. The referenced word may be in cache, in main memory,</a:t>
            </a:r>
          </a:p>
          <a:p>
            <a:r>
              <a:rPr lang="en-US" sz="1200" kern="1200" baseline="0" dirty="0" smtClean="0">
                <a:solidFill>
                  <a:schemeClr val="tx1"/>
                </a:solidFill>
                <a:latin typeface="Times New Roman" pitchFamily="-110" charset="0"/>
                <a:ea typeface="+mn-ea"/>
                <a:cs typeface="+mn-cs"/>
              </a:rPr>
              <a:t>or on disk. In the latter case, the page containing the word must be loaded into main</a:t>
            </a:r>
          </a:p>
          <a:p>
            <a:r>
              <a:rPr lang="en-US" sz="1200" kern="1200" baseline="0" dirty="0" smtClean="0">
                <a:solidFill>
                  <a:schemeClr val="tx1"/>
                </a:solidFill>
                <a:latin typeface="Times New Roman" pitchFamily="-110" charset="0"/>
                <a:ea typeface="+mn-ea"/>
                <a:cs typeface="+mn-cs"/>
              </a:rPr>
              <a:t>memory and its block loaded into the cache. In addition, the page table entry for</a:t>
            </a:r>
          </a:p>
          <a:p>
            <a:r>
              <a:rPr lang="en-US" sz="1200" kern="1200" baseline="0" dirty="0" smtClean="0">
                <a:solidFill>
                  <a:schemeClr val="tx1"/>
                </a:solidFill>
                <a:latin typeface="Times New Roman" pitchFamily="-110" charset="0"/>
                <a:ea typeface="+mn-ea"/>
                <a:cs typeface="+mn-cs"/>
              </a:rPr>
              <a:t>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41</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There is another way in which addressable memory can be subdivided, known as</a:t>
            </a:r>
          </a:p>
          <a:p>
            <a:r>
              <a:rPr lang="en-US" sz="1200" i="1" kern="1200" baseline="0" dirty="0" smtClean="0">
                <a:solidFill>
                  <a:schemeClr val="tx1"/>
                </a:solidFill>
                <a:latin typeface="Times New Roman" pitchFamily="-110" charset="0"/>
                <a:ea typeface="+mn-ea"/>
                <a:cs typeface="+mn-cs"/>
              </a:rPr>
              <a:t>segmentation. </a:t>
            </a:r>
            <a:r>
              <a:rPr lang="en-US" sz="1200" i="0" kern="1200" baseline="0" dirty="0" smtClean="0">
                <a:solidFill>
                  <a:schemeClr val="tx1"/>
                </a:solidFill>
                <a:latin typeface="Times New Roman" pitchFamily="-110" charset="0"/>
                <a:ea typeface="+mn-ea"/>
                <a:cs typeface="+mn-cs"/>
              </a:rPr>
              <a:t>Whereas paging is invisible to the programmer and serves the purpose</a:t>
            </a:r>
          </a:p>
          <a:p>
            <a:r>
              <a:rPr lang="en-US" sz="1200" kern="1200" baseline="0" dirty="0" smtClean="0">
                <a:solidFill>
                  <a:schemeClr val="tx1"/>
                </a:solidFill>
                <a:latin typeface="Times New Roman" pitchFamily="-110" charset="0"/>
                <a:ea typeface="+mn-ea"/>
                <a:cs typeface="+mn-cs"/>
              </a:rPr>
              <a:t>of providing the programmer with a larger address space, segmentation is usually</a:t>
            </a:r>
          </a:p>
          <a:p>
            <a:r>
              <a:rPr lang="en-US" sz="1200" kern="1200" baseline="0" dirty="0" smtClean="0">
                <a:solidFill>
                  <a:schemeClr val="tx1"/>
                </a:solidFill>
                <a:latin typeface="Times New Roman" pitchFamily="-110" charset="0"/>
                <a:ea typeface="+mn-ea"/>
                <a:cs typeface="+mn-cs"/>
              </a:rPr>
              <a:t>visible to the programmer and is provided as a convenience for organizing programs</a:t>
            </a:r>
          </a:p>
          <a:p>
            <a:r>
              <a:rPr lang="en-US" sz="1200" kern="1200" baseline="0" dirty="0" smtClean="0">
                <a:solidFill>
                  <a:schemeClr val="tx1"/>
                </a:solidFill>
                <a:latin typeface="Times New Roman" pitchFamily="-110" charset="0"/>
                <a:ea typeface="+mn-ea"/>
                <a:cs typeface="+mn-cs"/>
              </a:rPr>
              <a:t>and data and as a means for associating privilege and protection attributes with</a:t>
            </a:r>
          </a:p>
          <a:p>
            <a:r>
              <a:rPr lang="en-US" sz="1200" kern="1200" baseline="0" dirty="0" smtClean="0">
                <a:solidFill>
                  <a:schemeClr val="tx1"/>
                </a:solidFill>
                <a:latin typeface="Times New Roman" pitchFamily="-110" charset="0"/>
                <a:ea typeface="+mn-ea"/>
                <a:cs typeface="+mn-cs"/>
              </a:rPr>
              <a:t>instructions and data.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Segmentation allows the programmer to view memory as consisting of multiple</a:t>
            </a:r>
          </a:p>
          <a:p>
            <a:r>
              <a:rPr lang="en-US" sz="1200" kern="1200" baseline="0" dirty="0" smtClean="0">
                <a:solidFill>
                  <a:schemeClr val="tx1"/>
                </a:solidFill>
                <a:latin typeface="Times New Roman" pitchFamily="-110" charset="0"/>
                <a:ea typeface="+mn-ea"/>
                <a:cs typeface="+mn-cs"/>
              </a:rPr>
              <a:t>address spaces or segments. Segments are of variable, indeed dynamic, size.</a:t>
            </a:r>
          </a:p>
          <a:p>
            <a:r>
              <a:rPr lang="en-US" sz="1200" kern="1200" baseline="0" dirty="0" smtClean="0">
                <a:solidFill>
                  <a:schemeClr val="tx1"/>
                </a:solidFill>
                <a:latin typeface="Times New Roman" pitchFamily="-110" charset="0"/>
                <a:ea typeface="+mn-ea"/>
                <a:cs typeface="+mn-cs"/>
              </a:rPr>
              <a:t>Typically, the programmer or the OS will assign programs and data to different segments.</a:t>
            </a:r>
          </a:p>
          <a:p>
            <a:r>
              <a:rPr lang="en-US" sz="1200" kern="1200" baseline="0" dirty="0" smtClean="0">
                <a:solidFill>
                  <a:schemeClr val="tx1"/>
                </a:solidFill>
                <a:latin typeface="Times New Roman" pitchFamily="-110" charset="0"/>
                <a:ea typeface="+mn-ea"/>
                <a:cs typeface="+mn-cs"/>
              </a:rPr>
              <a:t>There may be a number of program segments for various types of programs as</a:t>
            </a:r>
          </a:p>
          <a:p>
            <a:r>
              <a:rPr lang="en-US" sz="1200" kern="1200" baseline="0" dirty="0" smtClean="0">
                <a:solidFill>
                  <a:schemeClr val="tx1"/>
                </a:solidFill>
                <a:latin typeface="Times New Roman" pitchFamily="-110" charset="0"/>
                <a:ea typeface="+mn-ea"/>
                <a:cs typeface="+mn-cs"/>
              </a:rPr>
              <a:t>well as a number of data segments. Each segment may be assigned access and usage</a:t>
            </a:r>
          </a:p>
          <a:p>
            <a:r>
              <a:rPr lang="en-US" sz="1200" kern="1200" baseline="0" dirty="0" smtClean="0">
                <a:solidFill>
                  <a:schemeClr val="tx1"/>
                </a:solidFill>
                <a:latin typeface="Times New Roman" pitchFamily="-110" charset="0"/>
                <a:ea typeface="+mn-ea"/>
                <a:cs typeface="+mn-cs"/>
              </a:rPr>
              <a:t>rights. Memory references consist of a (segment number, offset) form of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organization has a number of advantages to the programmer over a non-segmented</a:t>
            </a:r>
          </a:p>
          <a:p>
            <a:r>
              <a:rPr lang="en-US" sz="1200" kern="1200" baseline="0" dirty="0" smtClean="0">
                <a:solidFill>
                  <a:schemeClr val="tx1"/>
                </a:solidFill>
                <a:latin typeface="Times New Roman" pitchFamily="-110" charset="0"/>
                <a:ea typeface="+mn-ea"/>
                <a:cs typeface="+mn-cs"/>
              </a:rPr>
              <a:t>address space:</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simplifies the handling of growing data structures. If the programmer does</a:t>
            </a:r>
          </a:p>
          <a:p>
            <a:r>
              <a:rPr lang="en-US" sz="1200" kern="1200" baseline="0" dirty="0" smtClean="0">
                <a:solidFill>
                  <a:schemeClr val="tx1"/>
                </a:solidFill>
                <a:latin typeface="Times New Roman" pitchFamily="-110" charset="0"/>
                <a:ea typeface="+mn-ea"/>
                <a:cs typeface="+mn-cs"/>
              </a:rPr>
              <a:t>not know ahead of time how large a particular data structure will become, it</a:t>
            </a:r>
          </a:p>
          <a:p>
            <a:r>
              <a:rPr lang="en-US" sz="1200" kern="1200" baseline="0" dirty="0" smtClean="0">
                <a:solidFill>
                  <a:schemeClr val="tx1"/>
                </a:solidFill>
                <a:latin typeface="Times New Roman" pitchFamily="-110" charset="0"/>
                <a:ea typeface="+mn-ea"/>
                <a:cs typeface="+mn-cs"/>
              </a:rPr>
              <a:t>is not necessary to guess. The data structure can be assigned its own segment,</a:t>
            </a:r>
          </a:p>
          <a:p>
            <a:r>
              <a:rPr lang="en-US" sz="1200" kern="1200" baseline="0" dirty="0" smtClean="0">
                <a:solidFill>
                  <a:schemeClr val="tx1"/>
                </a:solidFill>
                <a:latin typeface="Times New Roman" pitchFamily="-110" charset="0"/>
                <a:ea typeface="+mn-ea"/>
                <a:cs typeface="+mn-cs"/>
              </a:rPr>
              <a:t>and the OS will expand or shrink the segment as needed.</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2. </a:t>
            </a:r>
            <a:r>
              <a:rPr lang="en-US" sz="1200" b="0" kern="1200" baseline="0" dirty="0" smtClean="0">
                <a:solidFill>
                  <a:schemeClr val="tx1"/>
                </a:solidFill>
                <a:latin typeface="Times New Roman" pitchFamily="-110" charset="0"/>
                <a:ea typeface="+mn-ea"/>
                <a:cs typeface="+mn-cs"/>
              </a:rPr>
              <a:t>It allows programs to be altered and recompiled independently without</a:t>
            </a:r>
          </a:p>
          <a:p>
            <a:r>
              <a:rPr lang="en-US" sz="1200" kern="1200" baseline="0" dirty="0" smtClean="0">
                <a:solidFill>
                  <a:schemeClr val="tx1"/>
                </a:solidFill>
                <a:latin typeface="Times New Roman" pitchFamily="-110" charset="0"/>
                <a:ea typeface="+mn-ea"/>
                <a:cs typeface="+mn-cs"/>
              </a:rPr>
              <a:t>requiring that an entire set of programs be re-linked and reloaded. Again, this</a:t>
            </a:r>
          </a:p>
          <a:p>
            <a:r>
              <a:rPr lang="en-US" sz="1200" kern="1200" baseline="0" dirty="0" smtClean="0">
                <a:solidFill>
                  <a:schemeClr val="tx1"/>
                </a:solidFill>
                <a:latin typeface="Times New Roman" pitchFamily="-110" charset="0"/>
                <a:ea typeface="+mn-ea"/>
                <a:cs typeface="+mn-cs"/>
              </a:rPr>
              <a:t>is accomplished using multiple segments.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It lends itself to sharing among processes. A programmer can place a utility</a:t>
            </a:r>
          </a:p>
          <a:p>
            <a:r>
              <a:rPr lang="en-US" sz="1200" kern="1200" baseline="0" dirty="0" smtClean="0">
                <a:solidFill>
                  <a:schemeClr val="tx1"/>
                </a:solidFill>
                <a:latin typeface="Times New Roman" pitchFamily="-110" charset="0"/>
                <a:ea typeface="+mn-ea"/>
                <a:cs typeface="+mn-cs"/>
              </a:rPr>
              <a:t>program or a useful table of data in a segment that can be addressed by other</a:t>
            </a:r>
          </a:p>
          <a:p>
            <a:r>
              <a:rPr lang="en-US" sz="1200" kern="1200" baseline="0" dirty="0" smtClean="0">
                <a:solidFill>
                  <a:schemeClr val="tx1"/>
                </a:solidFill>
                <a:latin typeface="Times New Roman" pitchFamily="-110" charset="0"/>
                <a:ea typeface="+mn-ea"/>
                <a:cs typeface="+mn-cs"/>
              </a:rPr>
              <a:t>processes.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4. It lends itself to protection. Because a segment can be constructed to contain a</a:t>
            </a:r>
          </a:p>
          <a:p>
            <a:r>
              <a:rPr lang="en-US" sz="1200" kern="1200" baseline="0" dirty="0" smtClean="0">
                <a:solidFill>
                  <a:schemeClr val="tx1"/>
                </a:solidFill>
                <a:latin typeface="Times New Roman" pitchFamily="-110" charset="0"/>
                <a:ea typeface="+mn-ea"/>
                <a:cs typeface="+mn-cs"/>
              </a:rPr>
              <a:t>well-defined set of programs or data, the programmer or a system administrator</a:t>
            </a:r>
          </a:p>
          <a:p>
            <a:r>
              <a:rPr lang="en-US" sz="1200" kern="1200" baseline="0" dirty="0" smtClean="0">
                <a:solidFill>
                  <a:schemeClr val="tx1"/>
                </a:solidFill>
                <a:latin typeface="Times New Roman" pitchFamily="-110" charset="0"/>
                <a:ea typeface="+mn-ea"/>
                <a:cs typeface="+mn-cs"/>
              </a:rPr>
              <a:t>can assign access privileges in a convenient fashion.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These advantages are not available with paging, which is invisible to the programmer.</a:t>
            </a:r>
          </a:p>
          <a:p>
            <a:r>
              <a:rPr lang="en-US" sz="1200" kern="1200" baseline="0" dirty="0" smtClean="0">
                <a:solidFill>
                  <a:schemeClr val="tx1"/>
                </a:solidFill>
                <a:latin typeface="Times New Roman" pitchFamily="-110" charset="0"/>
                <a:ea typeface="+mn-ea"/>
                <a:cs typeface="+mn-cs"/>
              </a:rPr>
              <a:t>On the other hand, we have seen that paging provides for an efficient</a:t>
            </a:r>
          </a:p>
          <a:p>
            <a:r>
              <a:rPr lang="en-US" sz="1200" kern="1200" baseline="0" dirty="0" smtClean="0">
                <a:solidFill>
                  <a:schemeClr val="tx1"/>
                </a:solidFill>
                <a:latin typeface="Times New Roman" pitchFamily="-110" charset="0"/>
                <a:ea typeface="+mn-ea"/>
                <a:cs typeface="+mn-cs"/>
              </a:rPr>
              <a:t>form of memory management. To combine the advantages of both, some systems</a:t>
            </a:r>
          </a:p>
          <a:p>
            <a:r>
              <a:rPr lang="en-US" sz="1200" kern="1200" baseline="0" dirty="0" smtClean="0">
                <a:solidFill>
                  <a:schemeClr val="tx1"/>
                </a:solidFill>
                <a:latin typeface="Times New Roman" pitchFamily="-110" charset="0"/>
                <a:ea typeface="+mn-ea"/>
                <a:cs typeface="+mn-cs"/>
              </a:rPr>
              <a:t>are equipped with the hardware and OS software to provide both.</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42</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vi-VN" sz="1200" kern="1200" baseline="0" dirty="0" smtClean="0">
                <a:solidFill>
                  <a:schemeClr val="tx1"/>
                </a:solidFill>
                <a:latin typeface="Times New Roman" pitchFamily="-110" charset="0"/>
                <a:ea typeface="+mn-ea"/>
                <a:cs typeface="+mn-cs"/>
              </a:rPr>
              <a:t>Hình 8.1 cũng chỉ ra ba giao diện chính trong một hệ thống máy tính điển hình:</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Kiến trúc tập lệnh (ISA): ISA xác định kho lưu trữ của máy</a:t>
            </a:r>
          </a:p>
          <a:p>
            <a:r>
              <a:rPr lang="vi-VN" sz="1200" kern="1200" baseline="0" dirty="0" smtClean="0">
                <a:solidFill>
                  <a:schemeClr val="tx1"/>
                </a:solidFill>
                <a:latin typeface="Times New Roman" pitchFamily="-110" charset="0"/>
                <a:ea typeface="+mn-ea"/>
                <a:cs typeface="+mn-cs"/>
              </a:rPr>
              <a:t>hướng dẫn ngôn ngữ mà máy tính có thể làm theo. Giao diện này là ranh giới</a:t>
            </a:r>
          </a:p>
          <a:p>
            <a:r>
              <a:rPr lang="vi-VN" sz="1200" kern="1200" baseline="0" dirty="0" smtClean="0">
                <a:solidFill>
                  <a:schemeClr val="tx1"/>
                </a:solidFill>
                <a:latin typeface="Times New Roman" pitchFamily="-110" charset="0"/>
                <a:ea typeface="+mn-ea"/>
                <a:cs typeface="+mn-cs"/>
              </a:rPr>
              <a:t>giữa phần cứng và phần mềm. Lưu ý rằng cả hai chương trình ứng dụng</a:t>
            </a:r>
          </a:p>
          <a:p>
            <a:r>
              <a:rPr lang="vi-VN" sz="1200" kern="1200" baseline="0" dirty="0" smtClean="0">
                <a:solidFill>
                  <a:schemeClr val="tx1"/>
                </a:solidFill>
                <a:latin typeface="Times New Roman" pitchFamily="-110" charset="0"/>
                <a:ea typeface="+mn-ea"/>
                <a:cs typeface="+mn-cs"/>
              </a:rPr>
              <a:t>và các tiện ích có thể truy cập ISA trực tiếp. Đối với các chương trình này, một tập hợp con của</a:t>
            </a:r>
          </a:p>
          <a:p>
            <a:r>
              <a:rPr lang="vi-VN" sz="1200" kern="1200" baseline="0" dirty="0" smtClean="0">
                <a:solidFill>
                  <a:schemeClr val="tx1"/>
                </a:solidFill>
                <a:latin typeface="Times New Roman" pitchFamily="-110" charset="0"/>
                <a:ea typeface="+mn-ea"/>
                <a:cs typeface="+mn-cs"/>
              </a:rPr>
              <a:t>tiết mục hướng dẫn có sẵn (ISA của người dùng). Hệ điều hành có quyền truy cập bổ sung</a:t>
            </a:r>
          </a:p>
          <a:p>
            <a:r>
              <a:rPr lang="vi-VN" sz="1200" kern="1200" baseline="0" dirty="0" smtClean="0">
                <a:solidFill>
                  <a:schemeClr val="tx1"/>
                </a:solidFill>
                <a:latin typeface="Times New Roman" pitchFamily="-110" charset="0"/>
                <a:ea typeface="+mn-ea"/>
                <a:cs typeface="+mn-cs"/>
              </a:rPr>
              <a:t>hướng dẫn ngôn ngữ máy liên quan đến quản lý tài nguyên hệ thống</a:t>
            </a:r>
          </a:p>
          <a:p>
            <a:r>
              <a:rPr lang="vi-VN" sz="1200" kern="1200" baseline="0" dirty="0" smtClean="0">
                <a:solidFill>
                  <a:schemeClr val="tx1"/>
                </a:solidFill>
                <a:latin typeface="Times New Roman" pitchFamily="-110" charset="0"/>
                <a:ea typeface="+mn-ea"/>
                <a:cs typeface="+mn-cs"/>
              </a:rPr>
              <a:t>(hệ thống ISA).</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Giao diện nhị phân ứng dụng (ABI): ABI xác định tiêu chuẩn cho hệ nhị phân</a:t>
            </a:r>
          </a:p>
          <a:p>
            <a:r>
              <a:rPr lang="vi-VN" sz="1200" kern="1200" baseline="0" dirty="0" smtClean="0">
                <a:solidFill>
                  <a:schemeClr val="tx1"/>
                </a:solidFill>
                <a:latin typeface="Times New Roman" pitchFamily="-110" charset="0"/>
                <a:ea typeface="+mn-ea"/>
                <a:cs typeface="+mn-cs"/>
              </a:rPr>
              <a:t>khả năng di chuyển qua các chương trình. ABI xác định giao diện cuộc gọi hệ thống cho</a:t>
            </a:r>
          </a:p>
          <a:p>
            <a:r>
              <a:rPr lang="vi-VN" sz="1200" kern="1200" baseline="0" dirty="0" smtClean="0">
                <a:solidFill>
                  <a:schemeClr val="tx1"/>
                </a:solidFill>
                <a:latin typeface="Times New Roman" pitchFamily="-110" charset="0"/>
                <a:ea typeface="+mn-ea"/>
                <a:cs typeface="+mn-cs"/>
              </a:rPr>
              <a:t>hệ điều hành và các tài nguyên và dịch vụ phần cứng có sẵn trong hệ thống</a:t>
            </a:r>
          </a:p>
          <a:p>
            <a:r>
              <a:rPr lang="vi-VN" sz="1200" kern="1200" baseline="0" dirty="0" smtClean="0">
                <a:solidFill>
                  <a:schemeClr val="tx1"/>
                </a:solidFill>
                <a:latin typeface="Times New Roman" pitchFamily="-110" charset="0"/>
                <a:ea typeface="+mn-ea"/>
                <a:cs typeface="+mn-cs"/>
              </a:rPr>
              <a:t>thông qua ISA của người dùng.</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Giao diện lập trình ứng dụng (API): API cấp quyền truy cập chương trình</a:t>
            </a:r>
          </a:p>
          <a:p>
            <a:r>
              <a:rPr lang="vi-VN" sz="1200" kern="1200" baseline="0" dirty="0" smtClean="0">
                <a:solidFill>
                  <a:schemeClr val="tx1"/>
                </a:solidFill>
                <a:latin typeface="Times New Roman" pitchFamily="-110" charset="0"/>
                <a:ea typeface="+mn-ea"/>
                <a:cs typeface="+mn-cs"/>
              </a:rPr>
              <a:t>tài nguyên phần cứng và dịch vụ có sẵn trong hệ thống thông qua người dùng</a:t>
            </a:r>
          </a:p>
          <a:p>
            <a:r>
              <a:rPr lang="vi-VN" sz="1200" kern="1200" baseline="0" dirty="0" smtClean="0">
                <a:solidFill>
                  <a:schemeClr val="tx1"/>
                </a:solidFill>
                <a:latin typeface="Times New Roman" pitchFamily="-110" charset="0"/>
                <a:ea typeface="+mn-ea"/>
                <a:cs typeface="+mn-cs"/>
              </a:rPr>
              <a:t>ISA bổ sung các lệnh gọi thư viện ngôn ngữ cấp cao (HLL). Bất kỳ hệ thống nào</a:t>
            </a:r>
          </a:p>
          <a:p>
            <a:r>
              <a:rPr lang="vi-VN" sz="1200" kern="1200" baseline="0" dirty="0" smtClean="0">
                <a:solidFill>
                  <a:schemeClr val="tx1"/>
                </a:solidFill>
                <a:latin typeface="Times New Roman" pitchFamily="-110" charset="0"/>
                <a:ea typeface="+mn-ea"/>
                <a:cs typeface="+mn-cs"/>
              </a:rPr>
              <a:t>các cuộc gọi thường được thực hiện thông qua các thư viện. Sử dụng một API cho phép ứng dụng</a:t>
            </a:r>
          </a:p>
          <a:p>
            <a:r>
              <a:rPr lang="vi-VN" sz="1200" kern="1200" baseline="0" dirty="0" smtClean="0">
                <a:solidFill>
                  <a:schemeClr val="tx1"/>
                </a:solidFill>
                <a:latin typeface="Times New Roman" pitchFamily="-110" charset="0"/>
                <a:ea typeface="+mn-ea"/>
                <a:cs typeface="+mn-cs"/>
              </a:rPr>
              <a:t>phần mềm được chuyển dễ dàng, thông qua biên dịch lại, sang các hệ thống khác</a:t>
            </a:r>
          </a:p>
          <a:p>
            <a:r>
              <a:rPr lang="vi-VN" sz="1200" kern="1200" baseline="0" dirty="0" smtClean="0">
                <a:solidFill>
                  <a:schemeClr val="tx1"/>
                </a:solidFill>
                <a:latin typeface="Times New Roman" pitchFamily="-110" charset="0"/>
                <a:ea typeface="+mn-ea"/>
                <a:cs typeface="+mn-cs"/>
              </a:rPr>
              <a:t>hỗ trợ cùng một API.</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8.1 also indicates three key interfaces in a typical computer system: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Instruction set architecture (ISA): </a:t>
            </a:r>
            <a:r>
              <a:rPr lang="en-US" sz="1200" b="0" kern="1200" baseline="0" dirty="0" smtClean="0">
                <a:solidFill>
                  <a:schemeClr val="tx1"/>
                </a:solidFill>
                <a:latin typeface="Times New Roman" pitchFamily="-110" charset="0"/>
                <a:ea typeface="+mn-ea"/>
                <a:cs typeface="+mn-cs"/>
              </a:rPr>
              <a:t>The ISA defines the repertoire of machine</a:t>
            </a:r>
          </a:p>
          <a:p>
            <a:r>
              <a:rPr lang="en-US" sz="1200" kern="1200" baseline="0" dirty="0" smtClean="0">
                <a:solidFill>
                  <a:schemeClr val="tx1"/>
                </a:solidFill>
                <a:latin typeface="Times New Roman" pitchFamily="-110" charset="0"/>
                <a:ea typeface="+mn-ea"/>
                <a:cs typeface="+mn-cs"/>
              </a:rPr>
              <a:t>language instructions that a computer can follow. This interface is the boundary</a:t>
            </a:r>
          </a:p>
          <a:p>
            <a:r>
              <a:rPr lang="en-US" sz="1200" kern="1200" baseline="0" dirty="0" smtClean="0">
                <a:solidFill>
                  <a:schemeClr val="tx1"/>
                </a:solidFill>
                <a:latin typeface="Times New Roman" pitchFamily="-110" charset="0"/>
                <a:ea typeface="+mn-ea"/>
                <a:cs typeface="+mn-cs"/>
              </a:rPr>
              <a:t>between hardware and software. Note that both application programs</a:t>
            </a:r>
          </a:p>
          <a:p>
            <a:r>
              <a:rPr lang="en-US" sz="1200" kern="1200" baseline="0" dirty="0" smtClean="0">
                <a:solidFill>
                  <a:schemeClr val="tx1"/>
                </a:solidFill>
                <a:latin typeface="Times New Roman" pitchFamily="-110" charset="0"/>
                <a:ea typeface="+mn-ea"/>
                <a:cs typeface="+mn-cs"/>
              </a:rPr>
              <a:t>and utilities may access the ISA directly. For these programs, a subset of the</a:t>
            </a:r>
          </a:p>
          <a:p>
            <a:r>
              <a:rPr lang="en-US" sz="1200" kern="1200" baseline="0" dirty="0" smtClean="0">
                <a:solidFill>
                  <a:schemeClr val="tx1"/>
                </a:solidFill>
                <a:latin typeface="Times New Roman" pitchFamily="-110" charset="0"/>
                <a:ea typeface="+mn-ea"/>
                <a:cs typeface="+mn-cs"/>
              </a:rPr>
              <a:t>instruction repertoire is available (user ISA). The OS has access to additional</a:t>
            </a:r>
          </a:p>
          <a:p>
            <a:r>
              <a:rPr lang="en-US" sz="1200" kern="1200" baseline="0" dirty="0" smtClean="0">
                <a:solidFill>
                  <a:schemeClr val="tx1"/>
                </a:solidFill>
                <a:latin typeface="Times New Roman" pitchFamily="-110" charset="0"/>
                <a:ea typeface="+mn-ea"/>
                <a:cs typeface="+mn-cs"/>
              </a:rPr>
              <a:t>machine language instructions that deal with managing system resources</a:t>
            </a:r>
          </a:p>
          <a:p>
            <a:r>
              <a:rPr lang="en-US" sz="1200" kern="1200" baseline="0" dirty="0" smtClean="0">
                <a:solidFill>
                  <a:schemeClr val="tx1"/>
                </a:solidFill>
                <a:latin typeface="Times New Roman" pitchFamily="-110" charset="0"/>
                <a:ea typeface="+mn-ea"/>
                <a:cs typeface="+mn-cs"/>
              </a:rPr>
              <a:t>(system ISA).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Application binary interface (ABI): </a:t>
            </a:r>
            <a:r>
              <a:rPr lang="en-US" sz="1200" b="0" kern="1200" baseline="0" dirty="0" smtClean="0">
                <a:solidFill>
                  <a:schemeClr val="tx1"/>
                </a:solidFill>
                <a:latin typeface="Times New Roman" pitchFamily="-110" charset="0"/>
                <a:ea typeface="+mn-ea"/>
                <a:cs typeface="+mn-cs"/>
              </a:rPr>
              <a:t>The ABI defines a standard for binary</a:t>
            </a:r>
          </a:p>
          <a:p>
            <a:r>
              <a:rPr lang="en-US" sz="1200" kern="1200" baseline="0" dirty="0" smtClean="0">
                <a:solidFill>
                  <a:schemeClr val="tx1"/>
                </a:solidFill>
                <a:latin typeface="Times New Roman" pitchFamily="-110" charset="0"/>
                <a:ea typeface="+mn-ea"/>
                <a:cs typeface="+mn-cs"/>
              </a:rPr>
              <a:t>portability across programs. The ABI defines the system call interface to the</a:t>
            </a:r>
          </a:p>
          <a:p>
            <a:r>
              <a:rPr lang="en-US" sz="1200" kern="1200" baseline="0" dirty="0" smtClean="0">
                <a:solidFill>
                  <a:schemeClr val="tx1"/>
                </a:solidFill>
                <a:latin typeface="Times New Roman" pitchFamily="-110" charset="0"/>
                <a:ea typeface="+mn-ea"/>
                <a:cs typeface="+mn-cs"/>
              </a:rPr>
              <a:t>operating system and the hardware resources and services available in a system</a:t>
            </a:r>
          </a:p>
          <a:p>
            <a:r>
              <a:rPr lang="en-US" sz="1200" kern="1200" baseline="0" dirty="0" smtClean="0">
                <a:solidFill>
                  <a:schemeClr val="tx1"/>
                </a:solidFill>
                <a:latin typeface="Times New Roman" pitchFamily="-110" charset="0"/>
                <a:ea typeface="+mn-ea"/>
                <a:cs typeface="+mn-cs"/>
              </a:rPr>
              <a:t>through the user ISA.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Application programming interface (API): </a:t>
            </a:r>
            <a:r>
              <a:rPr lang="en-US" sz="1200" b="0" kern="1200" baseline="0" dirty="0" smtClean="0">
                <a:solidFill>
                  <a:schemeClr val="tx1"/>
                </a:solidFill>
                <a:latin typeface="Times New Roman" pitchFamily="-110" charset="0"/>
                <a:ea typeface="+mn-ea"/>
                <a:cs typeface="+mn-cs"/>
              </a:rPr>
              <a:t>The API gives a program access</a:t>
            </a:r>
          </a:p>
          <a:p>
            <a:r>
              <a:rPr lang="en-US" sz="1200" kern="1200" baseline="0" dirty="0" smtClean="0">
                <a:solidFill>
                  <a:schemeClr val="tx1"/>
                </a:solidFill>
                <a:latin typeface="Times New Roman" pitchFamily="-110" charset="0"/>
                <a:ea typeface="+mn-ea"/>
                <a:cs typeface="+mn-cs"/>
              </a:rPr>
              <a:t>to the hardware resources and services available in a system through the user</a:t>
            </a:r>
          </a:p>
          <a:p>
            <a:r>
              <a:rPr lang="en-US" sz="1200" kern="1200" baseline="0" dirty="0" smtClean="0">
                <a:solidFill>
                  <a:schemeClr val="tx1"/>
                </a:solidFill>
                <a:latin typeface="Times New Roman" pitchFamily="-110" charset="0"/>
                <a:ea typeface="+mn-ea"/>
                <a:cs typeface="+mn-cs"/>
              </a:rPr>
              <a:t>ISA supplemented with high-level language (HLL) library calls. Any system</a:t>
            </a:r>
          </a:p>
          <a:p>
            <a:r>
              <a:rPr lang="en-US" sz="1200" kern="1200" baseline="0" dirty="0" smtClean="0">
                <a:solidFill>
                  <a:schemeClr val="tx1"/>
                </a:solidFill>
                <a:latin typeface="Times New Roman" pitchFamily="-110" charset="0"/>
                <a:ea typeface="+mn-ea"/>
                <a:cs typeface="+mn-cs"/>
              </a:rPr>
              <a:t>calls are usually performed through libraries. Using an API enables application</a:t>
            </a:r>
          </a:p>
          <a:p>
            <a:r>
              <a:rPr lang="en-US" sz="1200" kern="1200" baseline="0" dirty="0" smtClean="0">
                <a:solidFill>
                  <a:schemeClr val="tx1"/>
                </a:solidFill>
                <a:latin typeface="Times New Roman" pitchFamily="-110" charset="0"/>
                <a:ea typeface="+mn-ea"/>
                <a:cs typeface="+mn-cs"/>
              </a:rPr>
              <a:t>software to be ported easily, through recompilation, to other systems that</a:t>
            </a:r>
          </a:p>
          <a:p>
            <a:r>
              <a:rPr lang="en-US" sz="1200" kern="1200" baseline="0" dirty="0" smtClean="0">
                <a:solidFill>
                  <a:schemeClr val="tx1"/>
                </a:solidFill>
                <a:latin typeface="Times New Roman" pitchFamily="-110" charset="0"/>
                <a:ea typeface="+mn-ea"/>
                <a:cs typeface="+mn-cs"/>
              </a:rPr>
              <a:t>support the same API.</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7</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8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59FF9-5E9E-FE46-8BFA-92FA62C23420}" type="slidenum">
              <a:rPr lang="en-US"/>
              <a:pPr/>
              <a:t>8</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Máy tính là một tập hợp các tài nguyên để di chuyển, lưu trữ và xử lý dữ liệu cũng như để kiểm soát</a:t>
            </a:r>
          </a:p>
          <a:p>
            <a:r>
              <a:rPr lang="vi-VN" sz="1200" kern="1200" baseline="0" dirty="0" smtClean="0">
                <a:solidFill>
                  <a:schemeClr val="tx1"/>
                </a:solidFill>
                <a:latin typeface="Times New Roman" pitchFamily="-110" charset="0"/>
                <a:ea typeface="+mn-ea"/>
                <a:cs typeface="+mn-cs"/>
              </a:rPr>
              <a:t>các chức năng này. Hệ điều hành chịu trách nhiệm quản lý các tài nguyên này.</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Chúng ta có thể nói rằng hệ điều hành kiểm soát việc di chuyển, lưu trữ và xử lý</a:t>
            </a:r>
          </a:p>
          <a:p>
            <a:r>
              <a:rPr lang="vi-VN" sz="1200" kern="1200" baseline="0" dirty="0" smtClean="0">
                <a:solidFill>
                  <a:schemeClr val="tx1"/>
                </a:solidFill>
                <a:latin typeface="Times New Roman" pitchFamily="-110" charset="0"/>
                <a:ea typeface="+mn-ea"/>
                <a:cs typeface="+mn-cs"/>
              </a:rPr>
              <a:t>dữ liệu? Theo một quan điểm, câu trả lời là có: Bằng cách quản lý máy tính</a:t>
            </a:r>
          </a:p>
          <a:p>
            <a:r>
              <a:rPr lang="vi-VN" sz="1200" kern="1200" baseline="0" dirty="0" smtClean="0">
                <a:solidFill>
                  <a:schemeClr val="tx1"/>
                </a:solidFill>
                <a:latin typeface="Times New Roman" pitchFamily="-110" charset="0"/>
                <a:ea typeface="+mn-ea"/>
                <a:cs typeface="+mn-cs"/>
              </a:rPr>
              <a:t>tài nguyên, Hệ điều hành kiểm soát các chức năng cơ bản của máy tính. Nhưng sự kiểm soát này là</a:t>
            </a:r>
          </a:p>
          <a:p>
            <a:r>
              <a:rPr lang="vi-VN" sz="1200" kern="1200" baseline="0" dirty="0" smtClean="0">
                <a:solidFill>
                  <a:schemeClr val="tx1"/>
                </a:solidFill>
                <a:latin typeface="Times New Roman" pitchFamily="-110" charset="0"/>
                <a:ea typeface="+mn-ea"/>
                <a:cs typeface="+mn-cs"/>
              </a:rPr>
              <a:t>tập thể dục một cách tò mò. Thông thường, chúng ta nghĩ về cơ chế kiểm soát như một thứ gì đó</a:t>
            </a:r>
          </a:p>
          <a:p>
            <a:r>
              <a:rPr lang="vi-VN" sz="1200" kern="1200" baseline="0" dirty="0" smtClean="0">
                <a:solidFill>
                  <a:schemeClr val="tx1"/>
                </a:solidFill>
                <a:latin typeface="Times New Roman" pitchFamily="-110" charset="0"/>
                <a:ea typeface="+mn-ea"/>
                <a:cs typeface="+mn-cs"/>
              </a:rPr>
              <a:t>bên ngoài cái được kiểm soát, hoặc ít nhất là cái gì đó khác biệt và</a:t>
            </a:r>
          </a:p>
          <a:p>
            <a:r>
              <a:rPr lang="vi-VN" sz="1200" kern="1200" baseline="0" dirty="0" smtClean="0">
                <a:solidFill>
                  <a:schemeClr val="tx1"/>
                </a:solidFill>
                <a:latin typeface="Times New Roman" pitchFamily="-110" charset="0"/>
                <a:ea typeface="+mn-ea"/>
                <a:cs typeface="+mn-cs"/>
              </a:rPr>
              <a:t>phần riêng biệt của cái được kiểm soát. (Ví dụ, một hệ thống sưởi ấm khu dân cư</a:t>
            </a:r>
          </a:p>
          <a:p>
            <a:r>
              <a:rPr lang="vi-VN" sz="1200" kern="1200" baseline="0" dirty="0" smtClean="0">
                <a:solidFill>
                  <a:schemeClr val="tx1"/>
                </a:solidFill>
                <a:latin typeface="Times New Roman" pitchFamily="-110" charset="0"/>
                <a:ea typeface="+mn-ea"/>
                <a:cs typeface="+mn-cs"/>
              </a:rPr>
              <a:t>được điều khiển bằng bộ điều nhiệt, hoàn toàn khác biệt với bộ tạo nhiệt</a:t>
            </a:r>
          </a:p>
          <a:p>
            <a:r>
              <a:rPr lang="vi-VN" sz="1200" kern="1200" baseline="0" dirty="0" smtClean="0">
                <a:solidFill>
                  <a:schemeClr val="tx1"/>
                </a:solidFill>
                <a:latin typeface="Times New Roman" pitchFamily="-110" charset="0"/>
                <a:ea typeface="+mn-ea"/>
                <a:cs typeface="+mn-cs"/>
              </a:rPr>
              <a:t>và thiết bị phân phối nhiệt.) Đây không phải là trường hợp của Hệ điều hành, nó như một bộ điều khiển</a:t>
            </a:r>
          </a:p>
          <a:p>
            <a:r>
              <a:rPr lang="vi-VN" sz="1200" kern="1200" baseline="0" dirty="0" smtClean="0">
                <a:solidFill>
                  <a:schemeClr val="tx1"/>
                </a:solidFill>
                <a:latin typeface="Times New Roman" pitchFamily="-110" charset="0"/>
                <a:ea typeface="+mn-ea"/>
                <a:cs typeface="+mn-cs"/>
              </a:rPr>
              <a:t>cơ chế không bình thường ở hai khía cạnh:</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Hệ điều hành hoạt động giống như phần mềm máy tính thông thường; đó là, nó là</a:t>
            </a:r>
          </a:p>
          <a:p>
            <a:r>
              <a:rPr lang="vi-VN" sz="1200" kern="1200" baseline="0" dirty="0" smtClean="0">
                <a:solidFill>
                  <a:schemeClr val="tx1"/>
                </a:solidFill>
                <a:latin typeface="Times New Roman" pitchFamily="-110" charset="0"/>
                <a:ea typeface="+mn-ea"/>
                <a:cs typeface="+mn-cs"/>
              </a:rPr>
              <a:t>một chương trình được thực thi bởi bộ xử lý.</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 Hệ điều hành thường xuyên từ bỏ quyền kiểm soát và phải phụ thuộc vào bộ xử lý để</a:t>
            </a:r>
          </a:p>
          <a:p>
            <a:r>
              <a:rPr lang="vi-VN" sz="1200" kern="1200" baseline="0" dirty="0" smtClean="0">
                <a:solidFill>
                  <a:schemeClr val="tx1"/>
                </a:solidFill>
                <a:latin typeface="Times New Roman" pitchFamily="-110" charset="0"/>
                <a:ea typeface="+mn-ea"/>
                <a:cs typeface="+mn-cs"/>
              </a:rPr>
              <a:t>cho phép nó giành lại quyền kiểm soát.</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Giống như các chương trình máy tính khác, HĐH cung cấp các hướng dẫn cho bộ xử lý.</a:t>
            </a:r>
          </a:p>
          <a:p>
            <a:r>
              <a:rPr lang="vi-VN" sz="1200" kern="1200" baseline="0" dirty="0" smtClean="0">
                <a:solidFill>
                  <a:schemeClr val="tx1"/>
                </a:solidFill>
                <a:latin typeface="Times New Roman" pitchFamily="-110" charset="0"/>
                <a:ea typeface="+mn-ea"/>
                <a:cs typeface="+mn-cs"/>
              </a:rPr>
              <a:t>Sự khác biệt chính là ở mục đích của chương trình. Hệ điều hành chỉ đạo bộ xử lý</a:t>
            </a:r>
          </a:p>
          <a:p>
            <a:r>
              <a:rPr lang="vi-VN" sz="1200" kern="1200" baseline="0" dirty="0" smtClean="0">
                <a:solidFill>
                  <a:schemeClr val="tx1"/>
                </a:solidFill>
                <a:latin typeface="Times New Roman" pitchFamily="-110" charset="0"/>
                <a:ea typeface="+mn-ea"/>
                <a:cs typeface="+mn-cs"/>
              </a:rPr>
              <a:t>trong việc sử dụng các tài nguyên hệ thống khác và trong thời gian thực thi các tài nguyên khác của hệ thống</a:t>
            </a:r>
          </a:p>
          <a:p>
            <a:r>
              <a:rPr lang="vi-VN" sz="1200" kern="1200" baseline="0" dirty="0" smtClean="0">
                <a:solidFill>
                  <a:schemeClr val="tx1"/>
                </a:solidFill>
                <a:latin typeface="Times New Roman" pitchFamily="-110" charset="0"/>
                <a:ea typeface="+mn-ea"/>
                <a:cs typeface="+mn-cs"/>
              </a:rPr>
              <a:t>các chương trình. Nhưng để bộ xử lý thực hiện bất kỳ điều nào trong số những điều này, nó phải ngừng</a:t>
            </a:r>
          </a:p>
          <a:p>
            <a:r>
              <a:rPr lang="vi-VN" sz="1200" kern="1200" baseline="0" dirty="0" smtClean="0">
                <a:solidFill>
                  <a:schemeClr val="tx1"/>
                </a:solidFill>
                <a:latin typeface="Times New Roman" pitchFamily="-110" charset="0"/>
                <a:ea typeface="+mn-ea"/>
                <a:cs typeface="+mn-cs"/>
              </a:rPr>
              <a:t>thực thi chương trình hệ điều hành và thực thi các chương trình khác. Do đó, hệ điều hành từ bỏ</a:t>
            </a:r>
          </a:p>
          <a:p>
            <a:r>
              <a:rPr lang="vi-VN" sz="1200" kern="1200" baseline="0" dirty="0" smtClean="0">
                <a:solidFill>
                  <a:schemeClr val="tx1"/>
                </a:solidFill>
                <a:latin typeface="Times New Roman" pitchFamily="-110" charset="0"/>
                <a:ea typeface="+mn-ea"/>
                <a:cs typeface="+mn-cs"/>
              </a:rPr>
              <a:t>kiểm soát để bộ xử lý thực hiện một số công việc "hữu ích" và sau đó tiếp tục kiểm soát lâu dài</a:t>
            </a:r>
          </a:p>
          <a:p>
            <a:r>
              <a:rPr lang="vi-VN" sz="1200" kern="1200" baseline="0" dirty="0" smtClean="0">
                <a:solidFill>
                  <a:schemeClr val="tx1"/>
                </a:solidFill>
                <a:latin typeface="Times New Roman" pitchFamily="-110" charset="0"/>
                <a:ea typeface="+mn-ea"/>
                <a:cs typeface="+mn-cs"/>
              </a:rPr>
              <a:t>đủ để chuẩn bị cho bộ xử lý thực hiện phần công việc tiếp theo. Các cơ chế</a:t>
            </a:r>
          </a:p>
          <a:p>
            <a:r>
              <a:rPr lang="vi-VN" sz="1200" kern="1200" baseline="0" dirty="0" smtClean="0">
                <a:solidFill>
                  <a:schemeClr val="tx1"/>
                </a:solidFill>
                <a:latin typeface="Times New Roman" pitchFamily="-110" charset="0"/>
                <a:ea typeface="+mn-ea"/>
                <a:cs typeface="+mn-cs"/>
              </a:rPr>
              <a:t>liên quan đến tất cả điều này sẽ trở nên rõ ràng khi chương tiếp tục.</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computer is a set of resources for the movement, storage, and processing of data and for the control of</a:t>
            </a:r>
          </a:p>
          <a:p>
            <a:r>
              <a:rPr lang="en-US" sz="1200" kern="1200" baseline="0" dirty="0" smtClean="0">
                <a:solidFill>
                  <a:schemeClr val="tx1"/>
                </a:solidFill>
                <a:latin typeface="Times New Roman" pitchFamily="-110" charset="0"/>
                <a:ea typeface="+mn-ea"/>
                <a:cs typeface="+mn-cs"/>
              </a:rPr>
              <a:t>these functions. The OS is responsible for managing these resources.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Can we say that the OS controls the movement, storage, and processing of</a:t>
            </a:r>
          </a:p>
          <a:p>
            <a:r>
              <a:rPr lang="en-US" sz="1200" kern="1200" baseline="0" dirty="0" smtClean="0">
                <a:solidFill>
                  <a:schemeClr val="tx1"/>
                </a:solidFill>
                <a:latin typeface="Times New Roman" pitchFamily="-110" charset="0"/>
                <a:ea typeface="+mn-ea"/>
                <a:cs typeface="+mn-cs"/>
              </a:rPr>
              <a:t>data? From one point of view, the answer is yes: By managing the computer’s</a:t>
            </a:r>
          </a:p>
          <a:p>
            <a:r>
              <a:rPr lang="en-US" sz="1200" kern="1200" baseline="0" dirty="0" smtClean="0">
                <a:solidFill>
                  <a:schemeClr val="tx1"/>
                </a:solidFill>
                <a:latin typeface="Times New Roman" pitchFamily="-110" charset="0"/>
                <a:ea typeface="+mn-ea"/>
                <a:cs typeface="+mn-cs"/>
              </a:rPr>
              <a:t>resources, the OS is in control of the computer’s basic functions. But this control is</a:t>
            </a:r>
          </a:p>
          <a:p>
            <a:r>
              <a:rPr lang="en-US" sz="1200" kern="1200" baseline="0" dirty="0" smtClean="0">
                <a:solidFill>
                  <a:schemeClr val="tx1"/>
                </a:solidFill>
                <a:latin typeface="Times New Roman" pitchFamily="-110" charset="0"/>
                <a:ea typeface="+mn-ea"/>
                <a:cs typeface="+mn-cs"/>
              </a:rPr>
              <a:t>exercised in a curious way. Normally, we think of a control mechanism as something</a:t>
            </a:r>
          </a:p>
          <a:p>
            <a:r>
              <a:rPr lang="en-US" sz="1200" kern="1200" baseline="0" dirty="0" smtClean="0">
                <a:solidFill>
                  <a:schemeClr val="tx1"/>
                </a:solidFill>
                <a:latin typeface="Times New Roman" pitchFamily="-110" charset="0"/>
                <a:ea typeface="+mn-ea"/>
                <a:cs typeface="+mn-cs"/>
              </a:rPr>
              <a:t>external to that which is controlled, or at least as something that is a distinct and</a:t>
            </a:r>
          </a:p>
          <a:p>
            <a:r>
              <a:rPr lang="en-US" sz="1200" kern="1200" baseline="0" dirty="0" smtClean="0">
                <a:solidFill>
                  <a:schemeClr val="tx1"/>
                </a:solidFill>
                <a:latin typeface="Times New Roman" pitchFamily="-110" charset="0"/>
                <a:ea typeface="+mn-ea"/>
                <a:cs typeface="+mn-cs"/>
              </a:rPr>
              <a:t>separate part of that which is controlled. (For example, a residential heating system</a:t>
            </a:r>
          </a:p>
          <a:p>
            <a:r>
              <a:rPr lang="en-US" sz="1200" kern="1200" baseline="0" dirty="0" smtClean="0">
                <a:solidFill>
                  <a:schemeClr val="tx1"/>
                </a:solidFill>
                <a:latin typeface="Times New Roman" pitchFamily="-110" charset="0"/>
                <a:ea typeface="+mn-ea"/>
                <a:cs typeface="+mn-cs"/>
              </a:rPr>
              <a:t>is controlled by a thermostat, which is completely distinct from the heat-generation</a:t>
            </a:r>
          </a:p>
          <a:p>
            <a:r>
              <a:rPr lang="en-US" sz="1200" kern="1200" baseline="0" dirty="0" smtClean="0">
                <a:solidFill>
                  <a:schemeClr val="tx1"/>
                </a:solidFill>
                <a:latin typeface="Times New Roman" pitchFamily="-110" charset="0"/>
                <a:ea typeface="+mn-ea"/>
                <a:cs typeface="+mn-cs"/>
              </a:rPr>
              <a:t>and heat-distribution apparatus.) This is not the case with the OS, which as a control</a:t>
            </a:r>
          </a:p>
          <a:p>
            <a:r>
              <a:rPr lang="en-US" sz="1200" kern="1200" baseline="0" dirty="0" smtClean="0">
                <a:solidFill>
                  <a:schemeClr val="tx1"/>
                </a:solidFill>
                <a:latin typeface="Times New Roman" pitchFamily="-110" charset="0"/>
                <a:ea typeface="+mn-ea"/>
                <a:cs typeface="+mn-cs"/>
              </a:rPr>
              <a:t>mechanism is unusual in two respects: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OS functions in the same way as ordinary computer software; that is, it is</a:t>
            </a:r>
          </a:p>
          <a:p>
            <a:r>
              <a:rPr lang="en-US" sz="1200" kern="1200" baseline="0" dirty="0" smtClean="0">
                <a:solidFill>
                  <a:schemeClr val="tx1"/>
                </a:solidFill>
                <a:latin typeface="Times New Roman" pitchFamily="-110" charset="0"/>
                <a:ea typeface="+mn-ea"/>
                <a:cs typeface="+mn-cs"/>
              </a:rPr>
              <a:t>a program executed by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OS frequently relinquishes control and must depend on the processor to</a:t>
            </a:r>
          </a:p>
          <a:p>
            <a:r>
              <a:rPr lang="en-US" sz="1200" kern="1200" baseline="0" dirty="0" smtClean="0">
                <a:solidFill>
                  <a:schemeClr val="tx1"/>
                </a:solidFill>
                <a:latin typeface="Times New Roman" pitchFamily="-110" charset="0"/>
                <a:ea typeface="+mn-ea"/>
                <a:cs typeface="+mn-cs"/>
              </a:rPr>
              <a:t>allow it to regain control.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Like other computer programs, the OS provides instructions for the processor.</a:t>
            </a:r>
          </a:p>
          <a:p>
            <a:r>
              <a:rPr lang="en-US" sz="1200" kern="1200" baseline="0" dirty="0" smtClean="0">
                <a:solidFill>
                  <a:schemeClr val="tx1"/>
                </a:solidFill>
                <a:latin typeface="Times New Roman" pitchFamily="-110" charset="0"/>
                <a:ea typeface="+mn-ea"/>
                <a:cs typeface="+mn-cs"/>
              </a:rPr>
              <a:t>The key difference is in the intent of the program. The OS directs the processor</a:t>
            </a:r>
          </a:p>
          <a:p>
            <a:r>
              <a:rPr lang="en-US" sz="1200" kern="1200" baseline="0" dirty="0" smtClean="0">
                <a:solidFill>
                  <a:schemeClr val="tx1"/>
                </a:solidFill>
                <a:latin typeface="Times New Roman" pitchFamily="-110" charset="0"/>
                <a:ea typeface="+mn-ea"/>
                <a:cs typeface="+mn-cs"/>
              </a:rPr>
              <a:t>in the use of the other system resources and in the timing of its execution of other</a:t>
            </a:r>
          </a:p>
          <a:p>
            <a:r>
              <a:rPr lang="en-US" sz="1200" kern="1200" baseline="0" dirty="0" smtClean="0">
                <a:solidFill>
                  <a:schemeClr val="tx1"/>
                </a:solidFill>
                <a:latin typeface="Times New Roman" pitchFamily="-110" charset="0"/>
                <a:ea typeface="+mn-ea"/>
                <a:cs typeface="+mn-cs"/>
              </a:rPr>
              <a:t>programs. But in order for the processor to do any of these things, it must cease</a:t>
            </a:r>
          </a:p>
          <a:p>
            <a:r>
              <a:rPr lang="en-US" sz="1200" kern="1200" baseline="0" dirty="0" smtClean="0">
                <a:solidFill>
                  <a:schemeClr val="tx1"/>
                </a:solidFill>
                <a:latin typeface="Times New Roman" pitchFamily="-110" charset="0"/>
                <a:ea typeface="+mn-ea"/>
                <a:cs typeface="+mn-cs"/>
              </a:rPr>
              <a:t>executing the OS program and execute other programs. Thus, the OS relinquishes</a:t>
            </a:r>
          </a:p>
          <a:p>
            <a:r>
              <a:rPr lang="en-US" sz="1200" kern="1200" baseline="0" dirty="0" smtClean="0">
                <a:solidFill>
                  <a:schemeClr val="tx1"/>
                </a:solidFill>
                <a:latin typeface="Times New Roman" pitchFamily="-110" charset="0"/>
                <a:ea typeface="+mn-ea"/>
                <a:cs typeface="+mn-cs"/>
              </a:rPr>
              <a:t>control for the processor to do some “useful” work and then resumes control long</a:t>
            </a:r>
          </a:p>
          <a:p>
            <a:r>
              <a:rPr lang="en-US" sz="1200" kern="1200" baseline="0" dirty="0" smtClean="0">
                <a:solidFill>
                  <a:schemeClr val="tx1"/>
                </a:solidFill>
                <a:latin typeface="Times New Roman" pitchFamily="-110" charset="0"/>
                <a:ea typeface="+mn-ea"/>
                <a:cs typeface="+mn-cs"/>
              </a:rPr>
              <a:t>enough to prepare the processor to do the next piece of work. The mechanisms</a:t>
            </a:r>
          </a:p>
          <a:p>
            <a:r>
              <a:rPr lang="en-US" sz="1200" kern="1200" baseline="0" dirty="0" smtClean="0">
                <a:solidFill>
                  <a:schemeClr val="tx1"/>
                </a:solidFill>
                <a:latin typeface="Times New Roman" pitchFamily="-110" charset="0"/>
                <a:ea typeface="+mn-ea"/>
                <a:cs typeface="+mn-cs"/>
              </a:rPr>
              <a:t>involved in all this should become clear as the chapter proceeds.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BA50A-553A-EF41-8DAC-6CABEE49A825}" type="slidenum">
              <a:rPr lang="en-US"/>
              <a:pPr/>
              <a:t>9</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Hình 8.2 gợi ý các tài nguyên chính do HĐH quản lý. Một phần</a:t>
            </a:r>
          </a:p>
          <a:p>
            <a:r>
              <a:rPr lang="vi-VN" sz="1200" kern="1200" baseline="0" dirty="0" smtClean="0">
                <a:solidFill>
                  <a:schemeClr val="tx1"/>
                </a:solidFill>
                <a:latin typeface="Times New Roman" pitchFamily="-110" charset="0"/>
                <a:ea typeface="+mn-ea"/>
                <a:cs typeface="+mn-cs"/>
              </a:rPr>
              <a:t>của hệ điều hành nằm trong bộ nhớ chính. Điều này bao gồm hạt nhân, hoặc hạt nhân, chứa</a:t>
            </a:r>
          </a:p>
          <a:p>
            <a:r>
              <a:rPr lang="vi-VN" sz="1200" kern="1200" baseline="0" dirty="0" smtClean="0">
                <a:solidFill>
                  <a:schemeClr val="tx1"/>
                </a:solidFill>
                <a:latin typeface="Times New Roman" pitchFamily="-110" charset="0"/>
                <a:ea typeface="+mn-ea"/>
                <a:cs typeface="+mn-cs"/>
              </a:rPr>
              <a:t>các chức năng được sử dụng thường xuyên nhất trong Hệ điều hành và tại một thời điểm nhất định, các phần khác của</a:t>
            </a:r>
          </a:p>
          <a:p>
            <a:r>
              <a:rPr lang="vi-VN" sz="1200" kern="1200" baseline="0" dirty="0" smtClean="0">
                <a:solidFill>
                  <a:schemeClr val="tx1"/>
                </a:solidFill>
                <a:latin typeface="Times New Roman" pitchFamily="-110" charset="0"/>
                <a:ea typeface="+mn-ea"/>
                <a:cs typeface="+mn-cs"/>
              </a:rPr>
              <a:t>hệ điều hành hiện đang được sử dụng. Phần còn lại của bộ nhớ chính chứa các chương trình người dùng và</a:t>
            </a:r>
          </a:p>
          <a:p>
            <a:r>
              <a:rPr lang="vi-VN" sz="1200" kern="1200" baseline="0" dirty="0" smtClean="0">
                <a:solidFill>
                  <a:schemeClr val="tx1"/>
                </a:solidFill>
                <a:latin typeface="Times New Roman" pitchFamily="-110" charset="0"/>
                <a:ea typeface="+mn-ea"/>
                <a:cs typeface="+mn-cs"/>
              </a:rPr>
              <a:t>dữ liệu. Việc phân bổ tài nguyên này (bộ nhớ chính) được kiểm soát chung bởi HĐH</a:t>
            </a:r>
          </a:p>
          <a:p>
            <a:r>
              <a:rPr lang="vi-VN" sz="1200" kern="1200" baseline="0" dirty="0" smtClean="0">
                <a:solidFill>
                  <a:schemeClr val="tx1"/>
                </a:solidFill>
                <a:latin typeface="Times New Roman" pitchFamily="-110" charset="0"/>
                <a:ea typeface="+mn-ea"/>
                <a:cs typeface="+mn-cs"/>
              </a:rPr>
              <a:t>và phần cứng quản lý bộ nhớ trong bộ xử lý, như chúng ta sẽ thấy. Hệ điều hành quyết định</a:t>
            </a:r>
          </a:p>
          <a:p>
            <a:r>
              <a:rPr lang="vi-VN" sz="1200" kern="1200" baseline="0" dirty="0" smtClean="0">
                <a:solidFill>
                  <a:schemeClr val="tx1"/>
                </a:solidFill>
                <a:latin typeface="Times New Roman" pitchFamily="-110" charset="0"/>
                <a:ea typeface="+mn-ea"/>
                <a:cs typeface="+mn-cs"/>
              </a:rPr>
              <a:t>khi một thiết bị I / O có thể được sử dụng bởi một chương trình đang thực thi và kiểm soát quyền truy cập vào và</a:t>
            </a:r>
          </a:p>
          <a:p>
            <a:r>
              <a:rPr lang="vi-VN" sz="1200" kern="1200" baseline="0" dirty="0" smtClean="0">
                <a:solidFill>
                  <a:schemeClr val="tx1"/>
                </a:solidFill>
                <a:latin typeface="Times New Roman" pitchFamily="-110" charset="0"/>
                <a:ea typeface="+mn-ea"/>
                <a:cs typeface="+mn-cs"/>
              </a:rPr>
              <a:t>sử dụng tệp. Bản thân bộ xử lý là một tài nguyên và hệ điều hành phải xác định</a:t>
            </a:r>
          </a:p>
          <a:p>
            <a:r>
              <a:rPr lang="vi-VN" sz="1200" kern="1200" baseline="0" dirty="0" smtClean="0">
                <a:solidFill>
                  <a:schemeClr val="tx1"/>
                </a:solidFill>
                <a:latin typeface="Times New Roman" pitchFamily="-110" charset="0"/>
                <a:ea typeface="+mn-ea"/>
                <a:cs typeface="+mn-cs"/>
              </a:rPr>
              <a:t>thời gian của bộ xử lý được dành cho việc thực thi một chương trình người dùng cụ thể. bên trong</a:t>
            </a:r>
          </a:p>
          <a:p>
            <a:r>
              <a:rPr lang="vi-VN" sz="1200" kern="1200" baseline="0" dirty="0" smtClean="0">
                <a:solidFill>
                  <a:schemeClr val="tx1"/>
                </a:solidFill>
                <a:latin typeface="Times New Roman" pitchFamily="-110" charset="0"/>
                <a:ea typeface="+mn-ea"/>
                <a:cs typeface="+mn-cs"/>
              </a:rPr>
              <a:t>trường hợp của một hệ thống nhiều bộ xử lý, quyết định này phải áp dụng cho tất cả các bộ xử lý.</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8.2 suggests the main resources that are managed by the OS. A portion</a:t>
            </a:r>
          </a:p>
          <a:p>
            <a:r>
              <a:rPr lang="en-US" sz="1200" kern="1200" baseline="0" dirty="0" smtClean="0">
                <a:solidFill>
                  <a:schemeClr val="tx1"/>
                </a:solidFill>
                <a:latin typeface="Times New Roman" pitchFamily="-110" charset="0"/>
                <a:ea typeface="+mn-ea"/>
                <a:cs typeface="+mn-cs"/>
              </a:rPr>
              <a:t>of the OS is in main memory. This includes the </a:t>
            </a:r>
            <a:r>
              <a:rPr lang="en-US" sz="1200" b="1" kern="1200" baseline="0" dirty="0" smtClean="0">
                <a:solidFill>
                  <a:schemeClr val="tx1"/>
                </a:solidFill>
                <a:latin typeface="Times New Roman" pitchFamily="-110" charset="0"/>
                <a:ea typeface="+mn-ea"/>
                <a:cs typeface="+mn-cs"/>
              </a:rPr>
              <a:t>kernel, or nucleus, which contains</a:t>
            </a:r>
          </a:p>
          <a:p>
            <a:r>
              <a:rPr lang="en-US" sz="1200" kern="1200" baseline="0" dirty="0" smtClean="0">
                <a:solidFill>
                  <a:schemeClr val="tx1"/>
                </a:solidFill>
                <a:latin typeface="Times New Roman" pitchFamily="-110" charset="0"/>
                <a:ea typeface="+mn-ea"/>
                <a:cs typeface="+mn-cs"/>
              </a:rPr>
              <a:t>the most frequently used functions in the OS and, at a given time, other portions of</a:t>
            </a:r>
          </a:p>
          <a:p>
            <a:r>
              <a:rPr lang="en-US" sz="1200" kern="1200" baseline="0" dirty="0" smtClean="0">
                <a:solidFill>
                  <a:schemeClr val="tx1"/>
                </a:solidFill>
                <a:latin typeface="Times New Roman" pitchFamily="-110" charset="0"/>
                <a:ea typeface="+mn-ea"/>
                <a:cs typeface="+mn-cs"/>
              </a:rPr>
              <a:t>the OS currently in use. The remainder of main memory contains user programs and</a:t>
            </a:r>
          </a:p>
          <a:p>
            <a:r>
              <a:rPr lang="en-US" sz="1200" kern="1200" baseline="0" dirty="0" smtClean="0">
                <a:solidFill>
                  <a:schemeClr val="tx1"/>
                </a:solidFill>
                <a:latin typeface="Times New Roman" pitchFamily="-110" charset="0"/>
                <a:ea typeface="+mn-ea"/>
                <a:cs typeface="+mn-cs"/>
              </a:rPr>
              <a:t>data. The allocation of this resource (main memory) is controlled jointly by the OS</a:t>
            </a:r>
          </a:p>
          <a:p>
            <a:r>
              <a:rPr lang="en-US" sz="1200" kern="1200" baseline="0" dirty="0" smtClean="0">
                <a:solidFill>
                  <a:schemeClr val="tx1"/>
                </a:solidFill>
                <a:latin typeface="Times New Roman" pitchFamily="-110" charset="0"/>
                <a:ea typeface="+mn-ea"/>
                <a:cs typeface="+mn-cs"/>
              </a:rPr>
              <a:t>and memory-management hardware in the processor, as we shall see. The OS decides</a:t>
            </a:r>
          </a:p>
          <a:p>
            <a:r>
              <a:rPr lang="en-US" sz="1200" kern="1200" baseline="0" dirty="0" smtClean="0">
                <a:solidFill>
                  <a:schemeClr val="tx1"/>
                </a:solidFill>
                <a:latin typeface="Times New Roman" pitchFamily="-110" charset="0"/>
                <a:ea typeface="+mn-ea"/>
                <a:cs typeface="+mn-cs"/>
              </a:rPr>
              <a:t>when an I/O device can be used by a program in execution, and controls access to and</a:t>
            </a:r>
          </a:p>
          <a:p>
            <a:r>
              <a:rPr lang="en-US" sz="1200" kern="1200" baseline="0" dirty="0" smtClean="0">
                <a:solidFill>
                  <a:schemeClr val="tx1"/>
                </a:solidFill>
                <a:latin typeface="Times New Roman" pitchFamily="-110" charset="0"/>
                <a:ea typeface="+mn-ea"/>
                <a:cs typeface="+mn-cs"/>
              </a:rPr>
              <a:t>use of files. The processor itself is a resource, and the OS must determine how much</a:t>
            </a:r>
          </a:p>
          <a:p>
            <a:r>
              <a:rPr lang="en-US" sz="1200" kern="1200" baseline="0" dirty="0" smtClean="0">
                <a:solidFill>
                  <a:schemeClr val="tx1"/>
                </a:solidFill>
                <a:latin typeface="Times New Roman" pitchFamily="-110" charset="0"/>
                <a:ea typeface="+mn-ea"/>
                <a:cs typeface="+mn-cs"/>
              </a:rPr>
              <a:t>processor time is to be devoted to the execution of a particular user program. In the</a:t>
            </a:r>
          </a:p>
          <a:p>
            <a:r>
              <a:rPr lang="en-US" sz="1200" kern="1200" baseline="0" dirty="0" smtClean="0">
                <a:solidFill>
                  <a:schemeClr val="tx1"/>
                </a:solidFill>
                <a:latin typeface="Times New Roman" pitchFamily="-110" charset="0"/>
                <a:ea typeface="+mn-ea"/>
                <a:cs typeface="+mn-cs"/>
              </a:rPr>
              <a:t>case of a multiple-processor system, this decision must span all of the processors.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22FD9-71F5-0448-A4D9-6384A2CD03B9}" type="slidenum">
              <a:rPr lang="en-US"/>
              <a:pPr/>
              <a:t>10</a:t>
            </a:fld>
            <a:endParaRPr lang="en-US" dirty="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Certain key characteristics serve to differentiate various types of operating systems.</a:t>
            </a:r>
          </a:p>
          <a:p>
            <a:r>
              <a:rPr lang="en-US" sz="1200" kern="1200" baseline="0" dirty="0" smtClean="0">
                <a:solidFill>
                  <a:schemeClr val="tx1"/>
                </a:solidFill>
                <a:latin typeface="Times New Roman" pitchFamily="-110" charset="0"/>
                <a:ea typeface="+mn-ea"/>
                <a:cs typeface="+mn-cs"/>
              </a:rPr>
              <a:t>The characteristics fall along two independent dimensions. The first dimension</a:t>
            </a:r>
          </a:p>
          <a:p>
            <a:r>
              <a:rPr lang="en-US" sz="1200" kern="1200" baseline="0" dirty="0" smtClean="0">
                <a:solidFill>
                  <a:schemeClr val="tx1"/>
                </a:solidFill>
                <a:latin typeface="Times New Roman" pitchFamily="-110" charset="0"/>
                <a:ea typeface="+mn-ea"/>
                <a:cs typeface="+mn-cs"/>
              </a:rPr>
              <a:t>specifies whether the system is batch or interactive. In an </a:t>
            </a:r>
            <a:r>
              <a:rPr lang="en-US" sz="1200" b="1" kern="1200" baseline="0" dirty="0" smtClean="0">
                <a:solidFill>
                  <a:schemeClr val="tx1"/>
                </a:solidFill>
                <a:latin typeface="Times New Roman" pitchFamily="-110" charset="0"/>
                <a:ea typeface="+mn-ea"/>
                <a:cs typeface="+mn-cs"/>
              </a:rPr>
              <a:t>interactive system</a:t>
            </a:r>
            <a:r>
              <a:rPr lang="en-US" sz="1200" b="0" kern="1200" baseline="0" dirty="0" smtClean="0">
                <a:solidFill>
                  <a:schemeClr val="tx1"/>
                </a:solidFill>
                <a:latin typeface="Times New Roman" pitchFamily="-110" charset="0"/>
                <a:ea typeface="+mn-ea"/>
                <a:cs typeface="+mn-cs"/>
              </a:rPr>
              <a:t>, the</a:t>
            </a:r>
          </a:p>
          <a:p>
            <a:r>
              <a:rPr lang="en-US" sz="1200" kern="1200" baseline="0" dirty="0" smtClean="0">
                <a:solidFill>
                  <a:schemeClr val="tx1"/>
                </a:solidFill>
                <a:latin typeface="Times New Roman" pitchFamily="-110" charset="0"/>
                <a:ea typeface="+mn-ea"/>
                <a:cs typeface="+mn-cs"/>
              </a:rPr>
              <a:t>user/programmer interacts directly with the computer, usually through a keyboard/</a:t>
            </a:r>
          </a:p>
          <a:p>
            <a:r>
              <a:rPr lang="en-US" sz="1200" kern="1200" baseline="0" dirty="0" smtClean="0">
                <a:solidFill>
                  <a:schemeClr val="tx1"/>
                </a:solidFill>
                <a:latin typeface="Times New Roman" pitchFamily="-110" charset="0"/>
                <a:ea typeface="+mn-ea"/>
                <a:cs typeface="+mn-cs"/>
              </a:rPr>
              <a:t>display terminal, to request the execution of a job or to perform a transaction.</a:t>
            </a:r>
          </a:p>
          <a:p>
            <a:r>
              <a:rPr lang="en-US" sz="1200" kern="1200" baseline="0" dirty="0" smtClean="0">
                <a:solidFill>
                  <a:schemeClr val="tx1"/>
                </a:solidFill>
                <a:latin typeface="Times New Roman" pitchFamily="-110" charset="0"/>
                <a:ea typeface="+mn-ea"/>
                <a:cs typeface="+mn-cs"/>
              </a:rPr>
              <a:t>Furthermore, the user may, depending on the nature of the application, communicate</a:t>
            </a:r>
          </a:p>
          <a:p>
            <a:r>
              <a:rPr lang="en-US" sz="1200" kern="1200" baseline="0" dirty="0" smtClean="0">
                <a:solidFill>
                  <a:schemeClr val="tx1"/>
                </a:solidFill>
                <a:latin typeface="Times New Roman" pitchFamily="-110" charset="0"/>
                <a:ea typeface="+mn-ea"/>
                <a:cs typeface="+mn-cs"/>
              </a:rPr>
              <a:t>with the computer during the execution of the job. A </a:t>
            </a:r>
            <a:r>
              <a:rPr lang="en-US" sz="1200" b="1" kern="1200" baseline="0" dirty="0" smtClean="0">
                <a:solidFill>
                  <a:schemeClr val="tx1"/>
                </a:solidFill>
                <a:latin typeface="Times New Roman" pitchFamily="-110" charset="0"/>
                <a:ea typeface="+mn-ea"/>
                <a:cs typeface="+mn-cs"/>
              </a:rPr>
              <a:t>batch system </a:t>
            </a:r>
            <a:r>
              <a:rPr lang="en-US" sz="1200" b="0" kern="1200" baseline="0" dirty="0" smtClean="0">
                <a:solidFill>
                  <a:schemeClr val="tx1"/>
                </a:solidFill>
                <a:latin typeface="Times New Roman" pitchFamily="-110" charset="0"/>
                <a:ea typeface="+mn-ea"/>
                <a:cs typeface="+mn-cs"/>
              </a:rPr>
              <a:t>is the</a:t>
            </a:r>
          </a:p>
          <a:p>
            <a:r>
              <a:rPr lang="en-US" sz="1200" kern="1200" baseline="0" dirty="0" smtClean="0">
                <a:solidFill>
                  <a:schemeClr val="tx1"/>
                </a:solidFill>
                <a:latin typeface="Times New Roman" pitchFamily="-110" charset="0"/>
                <a:ea typeface="+mn-ea"/>
                <a:cs typeface="+mn-cs"/>
              </a:rPr>
              <a:t>opposite of interactive. The user’s program is batched together with programs from</a:t>
            </a:r>
          </a:p>
          <a:p>
            <a:r>
              <a:rPr lang="en-US" sz="1200" kern="1200" baseline="0" dirty="0" smtClean="0">
                <a:solidFill>
                  <a:schemeClr val="tx1"/>
                </a:solidFill>
                <a:latin typeface="Times New Roman" pitchFamily="-110" charset="0"/>
                <a:ea typeface="+mn-ea"/>
                <a:cs typeface="+mn-cs"/>
              </a:rPr>
              <a:t>other users and submitted by a computer operator. After the program is completed,</a:t>
            </a:r>
          </a:p>
          <a:p>
            <a:r>
              <a:rPr lang="en-US" sz="1200" kern="1200" baseline="0" dirty="0" smtClean="0">
                <a:solidFill>
                  <a:schemeClr val="tx1"/>
                </a:solidFill>
                <a:latin typeface="Times New Roman" pitchFamily="-110" charset="0"/>
                <a:ea typeface="+mn-ea"/>
                <a:cs typeface="+mn-cs"/>
              </a:rPr>
              <a:t>results are printed out for the user. Pure batch systems are rare today. However,</a:t>
            </a:r>
          </a:p>
          <a:p>
            <a:r>
              <a:rPr lang="en-US" sz="1200" kern="1200" baseline="0" dirty="0" smtClean="0">
                <a:solidFill>
                  <a:schemeClr val="tx1"/>
                </a:solidFill>
                <a:latin typeface="Times New Roman" pitchFamily="-110" charset="0"/>
                <a:ea typeface="+mn-ea"/>
                <a:cs typeface="+mn-cs"/>
              </a:rPr>
              <a:t>it will be useful to the description of contemporary operating systems to examine</a:t>
            </a:r>
          </a:p>
          <a:p>
            <a:r>
              <a:rPr lang="en-US" sz="1200" kern="1200" baseline="0" dirty="0" smtClean="0">
                <a:solidFill>
                  <a:schemeClr val="tx1"/>
                </a:solidFill>
                <a:latin typeface="Times New Roman" pitchFamily="-110" charset="0"/>
                <a:ea typeface="+mn-ea"/>
                <a:cs typeface="+mn-cs"/>
              </a:rPr>
              <a:t>batch systems briefly.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 independent dimension specifies whether the system employs </a:t>
            </a:r>
            <a:r>
              <a:rPr lang="en-US" sz="1200" b="1" kern="1200" baseline="0" dirty="0" smtClean="0">
                <a:solidFill>
                  <a:schemeClr val="tx1"/>
                </a:solidFill>
                <a:latin typeface="Times New Roman" pitchFamily="-110" charset="0"/>
                <a:ea typeface="+mn-ea"/>
                <a:cs typeface="+mn-cs"/>
              </a:rPr>
              <a:t>multiprogramming</a:t>
            </a:r>
          </a:p>
          <a:p>
            <a:r>
              <a:rPr lang="en-US" sz="1200" kern="1200" baseline="0" dirty="0" smtClean="0">
                <a:solidFill>
                  <a:schemeClr val="tx1"/>
                </a:solidFill>
                <a:latin typeface="Times New Roman" pitchFamily="-110" charset="0"/>
                <a:ea typeface="+mn-ea"/>
                <a:cs typeface="+mn-cs"/>
              </a:rPr>
              <a:t>or not. With multiprogramming, the attempt is made to keep the processor</a:t>
            </a:r>
          </a:p>
          <a:p>
            <a:r>
              <a:rPr lang="en-US" sz="1200" kern="1200" baseline="0" dirty="0" smtClean="0">
                <a:solidFill>
                  <a:schemeClr val="tx1"/>
                </a:solidFill>
                <a:latin typeface="Times New Roman" pitchFamily="-110" charset="0"/>
                <a:ea typeface="+mn-ea"/>
                <a:cs typeface="+mn-cs"/>
              </a:rPr>
              <a:t>as busy as possible, by having it work on more than one program at a time. Several</a:t>
            </a:r>
          </a:p>
          <a:p>
            <a:r>
              <a:rPr lang="en-US" sz="1200" kern="1200" baseline="0" dirty="0" smtClean="0">
                <a:solidFill>
                  <a:schemeClr val="tx1"/>
                </a:solidFill>
                <a:latin typeface="Times New Roman" pitchFamily="-110" charset="0"/>
                <a:ea typeface="+mn-ea"/>
                <a:cs typeface="+mn-cs"/>
              </a:rPr>
              <a:t>programs are loaded into memory, and the processor switches rapidly among them.</a:t>
            </a:r>
          </a:p>
          <a:p>
            <a:r>
              <a:rPr lang="en-US" sz="1200" kern="1200" baseline="0" dirty="0" smtClean="0">
                <a:solidFill>
                  <a:schemeClr val="tx1"/>
                </a:solidFill>
                <a:latin typeface="Times New Roman" pitchFamily="-110" charset="0"/>
                <a:ea typeface="+mn-ea"/>
                <a:cs typeface="+mn-cs"/>
              </a:rPr>
              <a:t>The alternative is a </a:t>
            </a:r>
            <a:r>
              <a:rPr lang="en-US" sz="1200" b="1" kern="1200" baseline="0" dirty="0" smtClean="0">
                <a:solidFill>
                  <a:schemeClr val="tx1"/>
                </a:solidFill>
                <a:latin typeface="Times New Roman" pitchFamily="-110" charset="0"/>
                <a:ea typeface="+mn-ea"/>
                <a:cs typeface="+mn-cs"/>
              </a:rPr>
              <a:t>uniprogramming system that works only one program at a time.</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6750B-4D89-2C4B-B5C9-23547C8249F4}" type="slidenum">
              <a:rPr lang="en-US"/>
              <a:pPr/>
              <a:t>11</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earliest computers, from the late 1940s to the mid-1950s,</a:t>
            </a:r>
          </a:p>
          <a:p>
            <a:r>
              <a:rPr lang="en-US" sz="1200" kern="1200" baseline="0" dirty="0" smtClean="0">
                <a:solidFill>
                  <a:schemeClr val="tx1"/>
                </a:solidFill>
                <a:latin typeface="Times New Roman" pitchFamily="-110" charset="0"/>
                <a:ea typeface="+mn-ea"/>
                <a:cs typeface="+mn-cs"/>
              </a:rPr>
              <a:t>the programmer interacted directly with the computer hardware; there was no</a:t>
            </a:r>
          </a:p>
          <a:p>
            <a:r>
              <a:rPr lang="en-US" sz="1200" kern="1200" baseline="0" dirty="0" smtClean="0">
                <a:solidFill>
                  <a:schemeClr val="tx1"/>
                </a:solidFill>
                <a:latin typeface="Times New Roman" pitchFamily="-110" charset="0"/>
                <a:ea typeface="+mn-ea"/>
                <a:cs typeface="+mn-cs"/>
              </a:rPr>
              <a:t>OS. These processors were run from a console, consisting of display lights, toggle</a:t>
            </a:r>
          </a:p>
          <a:p>
            <a:r>
              <a:rPr lang="en-US" sz="1200" kern="1200" baseline="0" dirty="0" smtClean="0">
                <a:solidFill>
                  <a:schemeClr val="tx1"/>
                </a:solidFill>
                <a:latin typeface="Times New Roman" pitchFamily="-110" charset="0"/>
                <a:ea typeface="+mn-ea"/>
                <a:cs typeface="+mn-cs"/>
              </a:rPr>
              <a:t>switches, some form of input device, and a printer. Programs in processor code were</a:t>
            </a:r>
          </a:p>
          <a:p>
            <a:r>
              <a:rPr lang="en-US" sz="1200" kern="1200" baseline="0" dirty="0" smtClean="0">
                <a:solidFill>
                  <a:schemeClr val="tx1"/>
                </a:solidFill>
                <a:latin typeface="Times New Roman" pitchFamily="-110" charset="0"/>
                <a:ea typeface="+mn-ea"/>
                <a:cs typeface="+mn-cs"/>
              </a:rPr>
              <a:t>loaded via the input device (e.g., a card reader). If an error halted the program,</a:t>
            </a:r>
          </a:p>
          <a:p>
            <a:r>
              <a:rPr lang="en-US" sz="1200" kern="1200" baseline="0" dirty="0" smtClean="0">
                <a:solidFill>
                  <a:schemeClr val="tx1"/>
                </a:solidFill>
                <a:latin typeface="Times New Roman" pitchFamily="-110" charset="0"/>
                <a:ea typeface="+mn-ea"/>
                <a:cs typeface="+mn-cs"/>
              </a:rPr>
              <a:t>the error condition was indicated by the lights. The programmer could proceed</a:t>
            </a:r>
          </a:p>
          <a:p>
            <a:r>
              <a:rPr lang="en-US" sz="1200" kern="1200" baseline="0" dirty="0" smtClean="0">
                <a:solidFill>
                  <a:schemeClr val="tx1"/>
                </a:solidFill>
                <a:latin typeface="Times New Roman" pitchFamily="-110" charset="0"/>
                <a:ea typeface="+mn-ea"/>
                <a:cs typeface="+mn-cs"/>
              </a:rPr>
              <a:t>to examine registers and main memory to determine the cause of the error. If the</a:t>
            </a:r>
          </a:p>
          <a:p>
            <a:r>
              <a:rPr lang="en-US" sz="1200" kern="1200" baseline="0" dirty="0" smtClean="0">
                <a:solidFill>
                  <a:schemeClr val="tx1"/>
                </a:solidFill>
                <a:latin typeface="Times New Roman" pitchFamily="-110" charset="0"/>
                <a:ea typeface="+mn-ea"/>
                <a:cs typeface="+mn-cs"/>
              </a:rPr>
              <a:t>program proceeded to a normal completion, the output appeared on the printer.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These early systems presented two main problems: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Scheduling: </a:t>
            </a:r>
            <a:r>
              <a:rPr lang="en-US" sz="1200" b="0" kern="1200" baseline="0" dirty="0" smtClean="0">
                <a:solidFill>
                  <a:schemeClr val="tx1"/>
                </a:solidFill>
                <a:latin typeface="Times New Roman" pitchFamily="-110" charset="0"/>
                <a:ea typeface="+mn-ea"/>
                <a:cs typeface="+mn-cs"/>
              </a:rPr>
              <a:t>Most installations used a sign-up sheet to reserve processor time.</a:t>
            </a:r>
          </a:p>
          <a:p>
            <a:r>
              <a:rPr lang="en-US" sz="1200" kern="1200" baseline="0" dirty="0" smtClean="0">
                <a:solidFill>
                  <a:schemeClr val="tx1"/>
                </a:solidFill>
                <a:latin typeface="Times New Roman" pitchFamily="-110" charset="0"/>
                <a:ea typeface="+mn-ea"/>
                <a:cs typeface="+mn-cs"/>
              </a:rPr>
              <a:t>Typically, a user could sign up for a block of time in multiples of a half hour or</a:t>
            </a:r>
          </a:p>
          <a:p>
            <a:r>
              <a:rPr lang="en-US" sz="1200" kern="1200" baseline="0" dirty="0" smtClean="0">
                <a:solidFill>
                  <a:schemeClr val="tx1"/>
                </a:solidFill>
                <a:latin typeface="Times New Roman" pitchFamily="-110" charset="0"/>
                <a:ea typeface="+mn-ea"/>
                <a:cs typeface="+mn-cs"/>
              </a:rPr>
              <a:t>so. A user might sign up for an hour and finish in 45 minutes; this would result</a:t>
            </a:r>
          </a:p>
          <a:p>
            <a:r>
              <a:rPr lang="en-US" sz="1200" kern="1200" baseline="0" dirty="0" smtClean="0">
                <a:solidFill>
                  <a:schemeClr val="tx1"/>
                </a:solidFill>
                <a:latin typeface="Times New Roman" pitchFamily="-110" charset="0"/>
                <a:ea typeface="+mn-ea"/>
                <a:cs typeface="+mn-cs"/>
              </a:rPr>
              <a:t>in wasted computer idle time. On the other hand, the user might run into problems,</a:t>
            </a:r>
          </a:p>
          <a:p>
            <a:r>
              <a:rPr lang="en-US" sz="1200" kern="1200" baseline="0" dirty="0" smtClean="0">
                <a:solidFill>
                  <a:schemeClr val="tx1"/>
                </a:solidFill>
                <a:latin typeface="Times New Roman" pitchFamily="-110" charset="0"/>
                <a:ea typeface="+mn-ea"/>
                <a:cs typeface="+mn-cs"/>
              </a:rPr>
              <a:t>not finish in the allotted time, and be forced to stop before resolving</a:t>
            </a:r>
          </a:p>
          <a:p>
            <a:r>
              <a:rPr lang="en-US" sz="1200" kern="1200" baseline="0" dirty="0" smtClean="0">
                <a:solidFill>
                  <a:schemeClr val="tx1"/>
                </a:solidFill>
                <a:latin typeface="Times New Roman" pitchFamily="-110" charset="0"/>
                <a:ea typeface="+mn-ea"/>
                <a:cs typeface="+mn-cs"/>
              </a:rPr>
              <a:t>the problem.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Setup time: </a:t>
            </a:r>
            <a:r>
              <a:rPr lang="en-US" sz="1200" b="0" kern="1200" baseline="0" dirty="0" smtClean="0">
                <a:solidFill>
                  <a:schemeClr val="tx1"/>
                </a:solidFill>
                <a:latin typeface="Times New Roman" pitchFamily="-110" charset="0"/>
                <a:ea typeface="+mn-ea"/>
                <a:cs typeface="+mn-cs"/>
              </a:rPr>
              <a:t>A single program, called a</a:t>
            </a:r>
            <a:r>
              <a:rPr lang="en-US" sz="1200" b="1" kern="1200" baseline="0" dirty="0" smtClean="0">
                <a:solidFill>
                  <a:schemeClr val="tx1"/>
                </a:solidFill>
                <a:latin typeface="Times New Roman" pitchFamily="-110" charset="0"/>
                <a:ea typeface="+mn-ea"/>
                <a:cs typeface="+mn-cs"/>
              </a:rPr>
              <a:t> job</a:t>
            </a:r>
            <a:r>
              <a:rPr lang="en-US" sz="1200" b="0" kern="1200" baseline="0" dirty="0" smtClean="0">
                <a:solidFill>
                  <a:schemeClr val="tx1"/>
                </a:solidFill>
                <a:latin typeface="Times New Roman" pitchFamily="-110" charset="0"/>
                <a:ea typeface="+mn-ea"/>
                <a:cs typeface="+mn-cs"/>
              </a:rPr>
              <a:t>, could involve loading the compiler</a:t>
            </a:r>
          </a:p>
          <a:p>
            <a:r>
              <a:rPr lang="en-US" sz="1200" kern="1200" baseline="0" dirty="0" smtClean="0">
                <a:solidFill>
                  <a:schemeClr val="tx1"/>
                </a:solidFill>
                <a:latin typeface="Times New Roman" pitchFamily="-110" charset="0"/>
                <a:ea typeface="+mn-ea"/>
                <a:cs typeface="+mn-cs"/>
              </a:rPr>
              <a:t>plus the high-level language program (source program) into memory,</a:t>
            </a:r>
          </a:p>
          <a:p>
            <a:r>
              <a:rPr lang="en-US" sz="1200" kern="1200" baseline="0" dirty="0" smtClean="0">
                <a:solidFill>
                  <a:schemeClr val="tx1"/>
                </a:solidFill>
                <a:latin typeface="Times New Roman" pitchFamily="-110" charset="0"/>
                <a:ea typeface="+mn-ea"/>
                <a:cs typeface="+mn-cs"/>
              </a:rPr>
              <a:t>saving the compiled program (object program), and then loading and linking</a:t>
            </a:r>
          </a:p>
          <a:p>
            <a:r>
              <a:rPr lang="en-US" sz="1200" kern="1200" baseline="0" dirty="0" smtClean="0">
                <a:solidFill>
                  <a:schemeClr val="tx1"/>
                </a:solidFill>
                <a:latin typeface="Times New Roman" pitchFamily="-110" charset="0"/>
                <a:ea typeface="+mn-ea"/>
                <a:cs typeface="+mn-cs"/>
              </a:rPr>
              <a:t>together the object program and common functions. Each of these steps could</a:t>
            </a:r>
          </a:p>
          <a:p>
            <a:r>
              <a:rPr lang="en-US" sz="1200" kern="1200" baseline="0" dirty="0" smtClean="0">
                <a:solidFill>
                  <a:schemeClr val="tx1"/>
                </a:solidFill>
                <a:latin typeface="Times New Roman" pitchFamily="-110" charset="0"/>
                <a:ea typeface="+mn-ea"/>
                <a:cs typeface="+mn-cs"/>
              </a:rPr>
              <a:t>involve mounting or dismounting tapes, or setting up card decks. If an error</a:t>
            </a:r>
          </a:p>
          <a:p>
            <a:r>
              <a:rPr lang="en-US" sz="1200" kern="1200" baseline="0" dirty="0" smtClean="0">
                <a:solidFill>
                  <a:schemeClr val="tx1"/>
                </a:solidFill>
                <a:latin typeface="Times New Roman" pitchFamily="-110" charset="0"/>
                <a:ea typeface="+mn-ea"/>
                <a:cs typeface="+mn-cs"/>
              </a:rPr>
              <a:t>occurred, the hapless user typically had to go back to the beginning of the</a:t>
            </a:r>
          </a:p>
          <a:p>
            <a:r>
              <a:rPr lang="en-US" sz="1200" kern="1200" baseline="0" dirty="0" smtClean="0">
                <a:solidFill>
                  <a:schemeClr val="tx1"/>
                </a:solidFill>
                <a:latin typeface="Times New Roman" pitchFamily="-110" charset="0"/>
                <a:ea typeface="+mn-ea"/>
                <a:cs typeface="+mn-cs"/>
              </a:rPr>
              <a:t>setup sequence. Thus a considerable amount of time was spent just in setting</a:t>
            </a:r>
          </a:p>
          <a:p>
            <a:r>
              <a:rPr lang="en-US" sz="1200" kern="1200" baseline="0" dirty="0" smtClean="0">
                <a:solidFill>
                  <a:schemeClr val="tx1"/>
                </a:solidFill>
                <a:latin typeface="Times New Roman" pitchFamily="-110" charset="0"/>
                <a:ea typeface="+mn-ea"/>
                <a:cs typeface="+mn-cs"/>
              </a:rPr>
              <a:t>up the program to run.</a:t>
            </a:r>
            <a:endParaRPr lang="en-GB" sz="1200" kern="1200" baseline="0" dirty="0" smtClean="0">
              <a:solidFill>
                <a:schemeClr val="tx1"/>
              </a:solidFill>
              <a:latin typeface="Times New Roman" pitchFamily="-110" charset="0"/>
              <a:ea typeface="+mn-ea"/>
              <a:cs typeface="+mn-cs"/>
            </a:endParaRPr>
          </a:p>
          <a:p>
            <a:endParaRPr lang="en-GB"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mode of operation could be termed serial processing, reflecting the fact</a:t>
            </a:r>
          </a:p>
          <a:p>
            <a:r>
              <a:rPr lang="en-US" sz="1200" kern="1200" baseline="0" dirty="0" smtClean="0">
                <a:solidFill>
                  <a:schemeClr val="tx1"/>
                </a:solidFill>
                <a:latin typeface="Times New Roman" pitchFamily="-110" charset="0"/>
                <a:ea typeface="+mn-ea"/>
                <a:cs typeface="+mn-cs"/>
              </a:rPr>
              <a:t>that users have access to the computer in series. Over time, various system software</a:t>
            </a:r>
          </a:p>
          <a:p>
            <a:r>
              <a:rPr lang="en-US" sz="1200" kern="1200" baseline="0" dirty="0" smtClean="0">
                <a:solidFill>
                  <a:schemeClr val="tx1"/>
                </a:solidFill>
                <a:latin typeface="Times New Roman" pitchFamily="-110" charset="0"/>
                <a:ea typeface="+mn-ea"/>
                <a:cs typeface="+mn-cs"/>
              </a:rPr>
              <a:t>tools were developed to attempt to make serial processing more efficient. These</a:t>
            </a:r>
          </a:p>
          <a:p>
            <a:r>
              <a:rPr lang="en-US" sz="1200" kern="1200" baseline="0" dirty="0" smtClean="0">
                <a:solidFill>
                  <a:schemeClr val="tx1"/>
                </a:solidFill>
                <a:latin typeface="Times New Roman" pitchFamily="-110" charset="0"/>
                <a:ea typeface="+mn-ea"/>
                <a:cs typeface="+mn-cs"/>
              </a:rPr>
              <a:t>include libraries of common functions, linkers, loaders, debuggers, and I/O driver</a:t>
            </a:r>
          </a:p>
          <a:p>
            <a:r>
              <a:rPr lang="en-US" sz="1200" kern="1200" baseline="0" dirty="0" smtClean="0">
                <a:solidFill>
                  <a:schemeClr val="tx1"/>
                </a:solidFill>
                <a:latin typeface="Times New Roman" pitchFamily="-110" charset="0"/>
                <a:ea typeface="+mn-ea"/>
                <a:cs typeface="+mn-cs"/>
              </a:rPr>
              <a:t>routines that were available as common software for all users.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24390-6A62-834F-9CC1-623F3723F203}" type="slidenum">
              <a:rPr lang="en-US"/>
              <a:pPr/>
              <a:t>12</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Early processors were very expensive, and therefore it</a:t>
            </a:r>
          </a:p>
          <a:p>
            <a:r>
              <a:rPr lang="en-US" sz="1200" kern="1200" baseline="0" dirty="0" smtClean="0">
                <a:solidFill>
                  <a:schemeClr val="tx1"/>
                </a:solidFill>
                <a:latin typeface="Times New Roman" pitchFamily="-110" charset="0"/>
                <a:ea typeface="+mn-ea"/>
                <a:cs typeface="+mn-cs"/>
              </a:rPr>
              <a:t>was important to maximize processor utilization. The wasted time due to scheduling</a:t>
            </a:r>
          </a:p>
          <a:p>
            <a:r>
              <a:rPr lang="en-US" sz="1200" kern="1200" baseline="0" dirty="0" smtClean="0">
                <a:solidFill>
                  <a:schemeClr val="tx1"/>
                </a:solidFill>
                <a:latin typeface="Times New Roman" pitchFamily="-110" charset="0"/>
                <a:ea typeface="+mn-ea"/>
                <a:cs typeface="+mn-cs"/>
              </a:rPr>
              <a:t>and setup time was unacceptable.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improve utilization, simple batch operating systems were developed. With</a:t>
            </a:r>
          </a:p>
          <a:p>
            <a:r>
              <a:rPr lang="en-US" sz="1200" kern="1200" baseline="0" dirty="0" smtClean="0">
                <a:solidFill>
                  <a:schemeClr val="tx1"/>
                </a:solidFill>
                <a:latin typeface="Times New Roman" pitchFamily="-110" charset="0"/>
                <a:ea typeface="+mn-ea"/>
                <a:cs typeface="+mn-cs"/>
              </a:rPr>
              <a:t>such a system, also called a </a:t>
            </a:r>
            <a:r>
              <a:rPr lang="en-US" sz="1200" b="1" kern="1200" baseline="0" dirty="0" smtClean="0">
                <a:solidFill>
                  <a:schemeClr val="tx1"/>
                </a:solidFill>
                <a:latin typeface="Times New Roman" pitchFamily="-110" charset="0"/>
                <a:ea typeface="+mn-ea"/>
                <a:cs typeface="+mn-cs"/>
              </a:rPr>
              <a:t>monitor, </a:t>
            </a:r>
            <a:r>
              <a:rPr lang="en-US" sz="1200" b="0" kern="1200" baseline="0" dirty="0" smtClean="0">
                <a:solidFill>
                  <a:schemeClr val="tx1"/>
                </a:solidFill>
                <a:latin typeface="Times New Roman" pitchFamily="-110" charset="0"/>
                <a:ea typeface="+mn-ea"/>
                <a:cs typeface="+mn-cs"/>
              </a:rPr>
              <a:t>the user no longer has direct access to the</a:t>
            </a:r>
          </a:p>
          <a:p>
            <a:r>
              <a:rPr lang="en-US" sz="1200" kern="1200" baseline="0" dirty="0" smtClean="0">
                <a:solidFill>
                  <a:schemeClr val="tx1"/>
                </a:solidFill>
                <a:latin typeface="Times New Roman" pitchFamily="-110" charset="0"/>
                <a:ea typeface="+mn-ea"/>
                <a:cs typeface="+mn-cs"/>
              </a:rPr>
              <a:t>processor. Rather, the user submits the job on cards or tape to a computer operator,</a:t>
            </a:r>
          </a:p>
          <a:p>
            <a:r>
              <a:rPr lang="en-US" sz="1200" kern="1200" baseline="0" dirty="0" smtClean="0">
                <a:solidFill>
                  <a:schemeClr val="tx1"/>
                </a:solidFill>
                <a:latin typeface="Times New Roman" pitchFamily="-110" charset="0"/>
                <a:ea typeface="+mn-ea"/>
                <a:cs typeface="+mn-cs"/>
              </a:rPr>
              <a:t>who </a:t>
            </a:r>
            <a:r>
              <a:rPr lang="en-US" sz="1200" i="1" kern="1200" baseline="0" dirty="0" smtClean="0">
                <a:solidFill>
                  <a:schemeClr val="tx1"/>
                </a:solidFill>
                <a:latin typeface="Times New Roman" pitchFamily="-110" charset="0"/>
                <a:ea typeface="+mn-ea"/>
                <a:cs typeface="+mn-cs"/>
              </a:rPr>
              <a:t>batches </a:t>
            </a:r>
            <a:r>
              <a:rPr lang="en-US" sz="1200" i="0" kern="1200" baseline="0" dirty="0" smtClean="0">
                <a:solidFill>
                  <a:schemeClr val="tx1"/>
                </a:solidFill>
                <a:latin typeface="Times New Roman" pitchFamily="-110" charset="0"/>
                <a:ea typeface="+mn-ea"/>
                <a:cs typeface="+mn-cs"/>
              </a:rPr>
              <a:t>the jobs together sequentially and places the entire batch on an input</a:t>
            </a:r>
          </a:p>
          <a:p>
            <a:r>
              <a:rPr lang="en-US" sz="1200" kern="1200" baseline="0" dirty="0" smtClean="0">
                <a:solidFill>
                  <a:schemeClr val="tx1"/>
                </a:solidFill>
                <a:latin typeface="Times New Roman" pitchFamily="-110" charset="0"/>
                <a:ea typeface="+mn-ea"/>
                <a:cs typeface="+mn-cs"/>
              </a:rPr>
              <a:t>device, for use by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how this scheme works, let us look at it from two points of</a:t>
            </a:r>
          </a:p>
          <a:p>
            <a:r>
              <a:rPr lang="en-US" sz="1200" kern="1200" baseline="0" dirty="0" smtClean="0">
                <a:solidFill>
                  <a:schemeClr val="tx1"/>
                </a:solidFill>
                <a:latin typeface="Times New Roman" pitchFamily="-110" charset="0"/>
                <a:ea typeface="+mn-ea"/>
                <a:cs typeface="+mn-cs"/>
              </a:rPr>
              <a:t>view: that of the monitor and that of the processor. From the point of view of the</a:t>
            </a:r>
          </a:p>
          <a:p>
            <a:r>
              <a:rPr lang="en-US" sz="1200" kern="1200" baseline="0" dirty="0" smtClean="0">
                <a:solidFill>
                  <a:schemeClr val="tx1"/>
                </a:solidFill>
                <a:latin typeface="Times New Roman" pitchFamily="-110" charset="0"/>
                <a:ea typeface="+mn-ea"/>
                <a:cs typeface="+mn-cs"/>
              </a:rPr>
              <a:t>monitor, the monitor controls the sequence of events. For this to be so, much of the</a:t>
            </a:r>
          </a:p>
          <a:p>
            <a:r>
              <a:rPr lang="en-US" sz="1200" kern="1200" baseline="0" dirty="0" smtClean="0">
                <a:solidFill>
                  <a:schemeClr val="tx1"/>
                </a:solidFill>
                <a:latin typeface="Times New Roman" pitchFamily="-110" charset="0"/>
                <a:ea typeface="+mn-ea"/>
                <a:cs typeface="+mn-cs"/>
              </a:rPr>
              <a:t>monitor must always be in main memory and available for execution (Figure 8.3).</a:t>
            </a:r>
          </a:p>
          <a:p>
            <a:r>
              <a:rPr lang="en-US" sz="1200" kern="1200" baseline="0" dirty="0" smtClean="0">
                <a:solidFill>
                  <a:schemeClr val="tx1"/>
                </a:solidFill>
                <a:latin typeface="Times New Roman" pitchFamily="-110" charset="0"/>
                <a:ea typeface="+mn-ea"/>
                <a:cs typeface="+mn-cs"/>
              </a:rPr>
              <a:t>That portion is referred to as the </a:t>
            </a:r>
            <a:r>
              <a:rPr lang="en-US" sz="1200" b="1" kern="1200" baseline="0" dirty="0" smtClean="0">
                <a:solidFill>
                  <a:schemeClr val="tx1"/>
                </a:solidFill>
                <a:latin typeface="Times New Roman" pitchFamily="-110" charset="0"/>
                <a:ea typeface="+mn-ea"/>
                <a:cs typeface="+mn-cs"/>
              </a:rPr>
              <a:t>resident monitor. </a:t>
            </a:r>
            <a:r>
              <a:rPr lang="en-US" sz="1200" b="0" kern="1200" baseline="0" dirty="0" smtClean="0">
                <a:solidFill>
                  <a:schemeClr val="tx1"/>
                </a:solidFill>
                <a:latin typeface="Times New Roman" pitchFamily="-110" charset="0"/>
                <a:ea typeface="+mn-ea"/>
                <a:cs typeface="+mn-cs"/>
              </a:rPr>
              <a:t>The rest of the monitor consists</a:t>
            </a:r>
          </a:p>
          <a:p>
            <a:r>
              <a:rPr lang="en-US" sz="1200" kern="1200" baseline="0" dirty="0" smtClean="0">
                <a:solidFill>
                  <a:schemeClr val="tx1"/>
                </a:solidFill>
                <a:latin typeface="Times New Roman" pitchFamily="-110" charset="0"/>
                <a:ea typeface="+mn-ea"/>
                <a:cs typeface="+mn-cs"/>
              </a:rPr>
              <a:t>of utilities and common functions that are loaded as subroutines to the user program</a:t>
            </a:r>
          </a:p>
          <a:p>
            <a:r>
              <a:rPr lang="en-US" sz="1200" kern="1200" baseline="0" dirty="0" smtClean="0">
                <a:solidFill>
                  <a:schemeClr val="tx1"/>
                </a:solidFill>
                <a:latin typeface="Times New Roman" pitchFamily="-110" charset="0"/>
                <a:ea typeface="+mn-ea"/>
                <a:cs typeface="+mn-cs"/>
              </a:rPr>
              <a:t>at the beginning of any job that requires them. The monitor reads in jobs one</a:t>
            </a:r>
          </a:p>
          <a:p>
            <a:r>
              <a:rPr lang="en-US" sz="1200" kern="1200" baseline="0" dirty="0" smtClean="0">
                <a:solidFill>
                  <a:schemeClr val="tx1"/>
                </a:solidFill>
                <a:latin typeface="Times New Roman" pitchFamily="-110" charset="0"/>
                <a:ea typeface="+mn-ea"/>
                <a:cs typeface="+mn-cs"/>
              </a:rPr>
              <a:t>at a time from the input device (typically a card reader or magnetic tape drive). As it</a:t>
            </a:r>
          </a:p>
          <a:p>
            <a:r>
              <a:rPr lang="en-US" sz="1200" kern="1200" baseline="0" dirty="0" smtClean="0">
                <a:solidFill>
                  <a:schemeClr val="tx1"/>
                </a:solidFill>
                <a:latin typeface="Times New Roman" pitchFamily="-110" charset="0"/>
                <a:ea typeface="+mn-ea"/>
                <a:cs typeface="+mn-cs"/>
              </a:rPr>
              <a:t>is read in, the current job is placed in the user program area, and control is passed to</a:t>
            </a:r>
          </a:p>
          <a:p>
            <a:r>
              <a:rPr lang="en-US" sz="1200" kern="1200" baseline="0" dirty="0" smtClean="0">
                <a:solidFill>
                  <a:schemeClr val="tx1"/>
                </a:solidFill>
                <a:latin typeface="Times New Roman" pitchFamily="-110" charset="0"/>
                <a:ea typeface="+mn-ea"/>
                <a:cs typeface="+mn-cs"/>
              </a:rPr>
              <a:t>this job. When the job is completed, it returns control to the monitor, which immediately</a:t>
            </a:r>
          </a:p>
          <a:p>
            <a:r>
              <a:rPr lang="en-US" sz="1200" kern="1200" baseline="0" dirty="0" smtClean="0">
                <a:solidFill>
                  <a:schemeClr val="tx1"/>
                </a:solidFill>
                <a:latin typeface="Times New Roman" pitchFamily="-110" charset="0"/>
                <a:ea typeface="+mn-ea"/>
                <a:cs typeface="+mn-cs"/>
              </a:rPr>
              <a:t>reads in the next job. The results of each job are printed out for delivery to</a:t>
            </a:r>
          </a:p>
          <a:p>
            <a:r>
              <a:rPr lang="en-US" sz="1200" kern="1200" baseline="0" dirty="0" smtClean="0">
                <a:solidFill>
                  <a:schemeClr val="tx1"/>
                </a:solidFill>
                <a:latin typeface="Times New Roman" pitchFamily="-110" charset="0"/>
                <a:ea typeface="+mn-ea"/>
                <a:cs typeface="+mn-cs"/>
              </a:rPr>
              <a:t>the user.</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3/1/2021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3/1/2021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3/1/2021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3/1/2021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3/1/2021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3/1/2021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3/1/2021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3/1/2021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3/1/2021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3.xml.rels><?xml version="1.0" encoding="UTF-8" standalone="yes"?>
<Relationships xmlns="http://schemas.openxmlformats.org/package/2006/relationships"><Relationship Id="rId8" Type="http://schemas.openxmlformats.org/officeDocument/2006/relationships/comments" Target="../comments/comment14.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comments" Target="../comments/commen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comments" Target="../comments/commen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comments" Target="../comments/commen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comments" Target="../comments/comment20.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428596" y="6371956"/>
            <a:ext cx="8339166" cy="414630"/>
          </a:xfrm>
        </p:spPr>
        <p:txBody>
          <a:bodyPr>
            <a:noAutofit/>
          </a:bodyPr>
          <a:lstStyle/>
          <a:p>
            <a:r>
              <a:rPr lang="en-GB" sz="1600" smtClean="0"/>
              <a:t>William Stallings, Computer </a:t>
            </a:r>
            <a:r>
              <a:rPr lang="en-GB" sz="1600"/>
              <a:t>Organization </a:t>
            </a:r>
            <a:r>
              <a:rPr lang="en-GB" sz="1600" smtClean="0"/>
              <a:t>and Architecture, 9</a:t>
            </a:r>
            <a:r>
              <a:rPr lang="en-GB" sz="1600" baseline="30000" smtClean="0"/>
              <a:t>th</a:t>
            </a:r>
            <a:r>
              <a:rPr lang="en-GB" sz="1600" smtClean="0"/>
              <a:t> </a:t>
            </a:r>
            <a:r>
              <a:rPr lang="en-GB" sz="1600" dirty="0" smtClean="0"/>
              <a:t>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24174"/>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8</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5124448"/>
            <a:ext cx="4857784" cy="87632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3600" b="1" i="0" u="none" strike="noStrike" kern="1200" cap="none" spc="0" normalizeH="0" baseline="0" noProof="0" smtClean="0">
                <a:ln>
                  <a:noFill/>
                </a:ln>
                <a:solidFill>
                  <a:srgbClr val="002060"/>
                </a:solidFill>
                <a:effectLst/>
                <a:uLnTx/>
                <a:uFillTx/>
                <a:latin typeface="+mn-lt"/>
                <a:ea typeface="+mn-ea"/>
                <a:cs typeface="+mn-cs"/>
              </a:rPr>
              <a:t>Operating System Support</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457200"/>
            <a:ext cx="7556313" cy="1116106"/>
          </a:xfrm>
        </p:spPr>
        <p:txBody>
          <a:bodyPr/>
          <a:lstStyle/>
          <a:p>
            <a:r>
              <a:rPr lang="en-US" dirty="0">
                <a:effectLst>
                  <a:outerShdw blurRad="38100" dist="38100" dir="2700000" algn="tl">
                    <a:srgbClr val="000000">
                      <a:alpha val="43137"/>
                    </a:srgbClr>
                  </a:outerShdw>
                </a:effectLst>
              </a:rPr>
              <a:t>Types of Operating </a:t>
            </a:r>
            <a:r>
              <a:rPr lang="en-US" dirty="0" smtClean="0">
                <a:effectLst>
                  <a:outerShdw blurRad="38100" dist="38100" dir="2700000" algn="tl">
                    <a:srgbClr val="000000">
                      <a:alpha val="43137"/>
                    </a:srgbClr>
                  </a:outerShdw>
                </a:effectLst>
              </a:rPr>
              <a:t>Systems</a:t>
            </a:r>
            <a:endParaRPr lang="en-US" dirty="0">
              <a:effectLst>
                <a:outerShdw blurRad="38100" dist="38100" dir="2700000" algn="tl">
                  <a:srgbClr val="000000">
                    <a:alpha val="43137"/>
                  </a:srgbClr>
                </a:outerShdw>
              </a:effectLst>
            </a:endParaRPr>
          </a:p>
        </p:txBody>
      </p:sp>
      <p:sp>
        <p:nvSpPr>
          <p:cNvPr id="9219" name="Rectangle 3"/>
          <p:cNvSpPr>
            <a:spLocks noGrp="1" noChangeArrowheads="1"/>
          </p:cNvSpPr>
          <p:nvPr>
            <p:ph idx="1"/>
          </p:nvPr>
        </p:nvSpPr>
        <p:spPr>
          <a:xfrm>
            <a:off x="498474" y="1714488"/>
            <a:ext cx="7556313" cy="4643470"/>
          </a:xfrm>
        </p:spPr>
        <p:txBody>
          <a:bodyPr>
            <a:normAutofit/>
          </a:bodyPr>
          <a:lstStyle/>
          <a:p>
            <a:r>
              <a:rPr lang="en-US" sz="2400" b="1" dirty="0" smtClean="0">
                <a:solidFill>
                  <a:srgbClr val="002060"/>
                </a:solidFill>
              </a:rPr>
              <a:t>Interactive system</a:t>
            </a:r>
          </a:p>
          <a:p>
            <a:pPr lvl="1"/>
            <a:r>
              <a:rPr lang="en-US" sz="2000" dirty="0" smtClean="0">
                <a:solidFill>
                  <a:srgbClr val="002060"/>
                </a:solidFill>
              </a:rPr>
              <a:t>The user/programmer interacts directly with the computer to request the execution of a job or to perform a transaction</a:t>
            </a:r>
          </a:p>
          <a:p>
            <a:pPr lvl="1"/>
            <a:r>
              <a:rPr lang="en-US" sz="2000" dirty="0" smtClean="0">
                <a:solidFill>
                  <a:srgbClr val="002060"/>
                </a:solidFill>
              </a:rPr>
              <a:t>User may, depending on the nature of the application, communicate with the computer during the execution of the job</a:t>
            </a:r>
          </a:p>
          <a:p>
            <a:r>
              <a:rPr lang="en-US" sz="2400" b="1" dirty="0" smtClean="0">
                <a:solidFill>
                  <a:srgbClr val="002060"/>
                </a:solidFill>
              </a:rPr>
              <a:t>Batch system</a:t>
            </a:r>
          </a:p>
          <a:p>
            <a:pPr lvl="1"/>
            <a:r>
              <a:rPr lang="en-US" sz="2000" dirty="0" smtClean="0">
                <a:solidFill>
                  <a:srgbClr val="002060"/>
                </a:solidFill>
              </a:rPr>
              <a:t>Opposite of interactive</a:t>
            </a:r>
          </a:p>
          <a:p>
            <a:pPr lvl="1"/>
            <a:r>
              <a:rPr lang="en-US" sz="2000" dirty="0" smtClean="0">
                <a:solidFill>
                  <a:srgbClr val="002060"/>
                </a:solidFill>
              </a:rPr>
              <a:t>The user’s program is batched together with programs from other users and submitted by a computer operator</a:t>
            </a:r>
          </a:p>
          <a:p>
            <a:pPr lvl="1"/>
            <a:r>
              <a:rPr lang="en-US" sz="2000" dirty="0" smtClean="0">
                <a:solidFill>
                  <a:srgbClr val="002060"/>
                </a:solidFill>
              </a:rPr>
              <a:t>After the program is completed results are printed out for the user</a:t>
            </a:r>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556313" cy="1116106"/>
          </a:xfrm>
        </p:spPr>
        <p:txBody>
          <a:bodyPr/>
          <a:lstStyle/>
          <a:p>
            <a:r>
              <a:rPr lang="en-US" dirty="0">
                <a:effectLst>
                  <a:outerShdw blurRad="38100" dist="38100" dir="2700000" algn="tl">
                    <a:srgbClr val="000000">
                      <a:alpha val="43137"/>
                    </a:srgbClr>
                  </a:outerShdw>
                </a:effectLst>
              </a:rPr>
              <a:t>Early Systems</a:t>
            </a:r>
          </a:p>
        </p:txBody>
      </p:sp>
      <p:sp>
        <p:nvSpPr>
          <p:cNvPr id="10243" name="Rectangle 3"/>
          <p:cNvSpPr>
            <a:spLocks noGrp="1" noChangeArrowheads="1"/>
          </p:cNvSpPr>
          <p:nvPr>
            <p:ph idx="1"/>
          </p:nvPr>
        </p:nvSpPr>
        <p:spPr>
          <a:xfrm>
            <a:off x="457200" y="1524000"/>
            <a:ext cx="7620000" cy="5029200"/>
          </a:xfrm>
        </p:spPr>
        <p:txBody>
          <a:bodyPr>
            <a:normAutofit fontScale="92500" lnSpcReduction="20000"/>
          </a:bodyPr>
          <a:lstStyle/>
          <a:p>
            <a:r>
              <a:rPr lang="en-US" dirty="0" smtClean="0">
                <a:solidFill>
                  <a:srgbClr val="002060"/>
                </a:solidFill>
              </a:rPr>
              <a:t>From the late 1940s to the mid-1950s the                        programmer interacted directly with the computer            hardware – there was no OS</a:t>
            </a:r>
          </a:p>
          <a:p>
            <a:pPr lvl="1"/>
            <a:r>
              <a:rPr lang="en-US" dirty="0" smtClean="0">
                <a:solidFill>
                  <a:srgbClr val="002060"/>
                </a:solidFill>
              </a:rPr>
              <a:t>Processors were run from a console consisting of display lights, toggle switches, some form of input device and a printer</a:t>
            </a:r>
          </a:p>
          <a:p>
            <a:r>
              <a:rPr lang="en-US" b="1" dirty="0" smtClean="0">
                <a:solidFill>
                  <a:srgbClr val="002060"/>
                </a:solidFill>
              </a:rPr>
              <a:t>Problems:</a:t>
            </a:r>
          </a:p>
          <a:p>
            <a:pPr lvl="1"/>
            <a:r>
              <a:rPr lang="en-US" b="1" dirty="0" smtClean="0">
                <a:solidFill>
                  <a:srgbClr val="002060"/>
                </a:solidFill>
              </a:rPr>
              <a:t>Scheduling</a:t>
            </a:r>
          </a:p>
          <a:p>
            <a:pPr lvl="2"/>
            <a:r>
              <a:rPr lang="en-US" dirty="0" smtClean="0">
                <a:solidFill>
                  <a:srgbClr val="002060"/>
                </a:solidFill>
              </a:rPr>
              <a:t>Sign-up sheets (</a:t>
            </a:r>
            <a:r>
              <a:rPr lang="en-US" dirty="0" err="1" smtClean="0">
                <a:solidFill>
                  <a:srgbClr val="002060"/>
                </a:solidFill>
              </a:rPr>
              <a:t>bản</a:t>
            </a:r>
            <a:r>
              <a:rPr lang="en-US" dirty="0" smtClean="0">
                <a:solidFill>
                  <a:srgbClr val="002060"/>
                </a:solidFill>
              </a:rPr>
              <a:t> </a:t>
            </a:r>
            <a:r>
              <a:rPr lang="en-US" dirty="0" err="1" smtClean="0">
                <a:solidFill>
                  <a:srgbClr val="002060"/>
                </a:solidFill>
              </a:rPr>
              <a:t>đăng</a:t>
            </a:r>
            <a:r>
              <a:rPr lang="en-US" dirty="0" smtClean="0">
                <a:solidFill>
                  <a:srgbClr val="002060"/>
                </a:solidFill>
              </a:rPr>
              <a:t> </a:t>
            </a:r>
            <a:r>
              <a:rPr lang="en-US" dirty="0" err="1" smtClean="0">
                <a:solidFill>
                  <a:srgbClr val="002060"/>
                </a:solidFill>
              </a:rPr>
              <a:t>ký</a:t>
            </a:r>
            <a:r>
              <a:rPr lang="en-US" dirty="0" smtClean="0">
                <a:solidFill>
                  <a:srgbClr val="002060"/>
                </a:solidFill>
              </a:rPr>
              <a:t>)were used to reserve processor time</a:t>
            </a:r>
          </a:p>
          <a:p>
            <a:pPr lvl="3"/>
            <a:r>
              <a:rPr lang="en-US" dirty="0" smtClean="0">
                <a:solidFill>
                  <a:srgbClr val="002060"/>
                </a:solidFill>
              </a:rPr>
              <a:t>This could result in wasted computer idle time if the user finished early</a:t>
            </a:r>
          </a:p>
          <a:p>
            <a:pPr lvl="3"/>
            <a:r>
              <a:rPr lang="en-US" dirty="0" smtClean="0">
                <a:solidFill>
                  <a:srgbClr val="002060"/>
                </a:solidFill>
              </a:rPr>
              <a:t>If problems occurred the user could be forced to stop before resolving the problem</a:t>
            </a:r>
          </a:p>
          <a:p>
            <a:pPr lvl="1"/>
            <a:r>
              <a:rPr lang="en-US" b="1" dirty="0" smtClean="0">
                <a:solidFill>
                  <a:srgbClr val="002060"/>
                </a:solidFill>
              </a:rPr>
              <a:t>Setup time</a:t>
            </a:r>
          </a:p>
          <a:p>
            <a:pPr lvl="2"/>
            <a:r>
              <a:rPr lang="en-US" dirty="0" smtClean="0">
                <a:solidFill>
                  <a:srgbClr val="002060"/>
                </a:solidFill>
              </a:rPr>
              <a:t>A single program could involve</a:t>
            </a:r>
          </a:p>
          <a:p>
            <a:pPr lvl="3"/>
            <a:r>
              <a:rPr lang="en-US" dirty="0" smtClean="0">
                <a:solidFill>
                  <a:srgbClr val="002060"/>
                </a:solidFill>
              </a:rPr>
              <a:t>Loading the compiler plus the source program into memory</a:t>
            </a:r>
          </a:p>
          <a:p>
            <a:pPr lvl="3"/>
            <a:r>
              <a:rPr lang="en-US" dirty="0" smtClean="0">
                <a:solidFill>
                  <a:srgbClr val="002060"/>
                </a:solidFill>
              </a:rPr>
              <a:t>Saving the compiled program</a:t>
            </a:r>
          </a:p>
          <a:p>
            <a:pPr lvl="3"/>
            <a:r>
              <a:rPr lang="en-US" dirty="0" smtClean="0">
                <a:solidFill>
                  <a:srgbClr val="002060"/>
                </a:solidFill>
              </a:rPr>
              <a:t>Loading and linking together the object program and common functions</a:t>
            </a:r>
          </a:p>
          <a:p>
            <a:endParaRPr lang="en-US" dirty="0" smtClean="0">
              <a:solidFill>
                <a:srgbClr val="002060"/>
              </a:solidFill>
            </a:endParaRP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6464300" y="71414"/>
            <a:ext cx="2679700" cy="20447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428604"/>
            <a:ext cx="3255264" cy="4219588"/>
          </a:xfrm>
        </p:spPr>
        <p:txBody>
          <a:bodyPr>
            <a:noAutofit/>
          </a:bodyPr>
          <a:lstStyle/>
          <a:p>
            <a:pPr algn="ctr"/>
            <a:r>
              <a:rPr lang="en-US" sz="3200" smtClean="0">
                <a:effectLst>
                  <a:outerShdw blurRad="38100" dist="38100" dir="2700000" algn="tl">
                    <a:srgbClr val="000000">
                      <a:alpha val="43137"/>
                    </a:srgbClr>
                  </a:outerShdw>
                </a:effectLst>
              </a:rPr>
              <a:t>Simple Batch System:</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Memory </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Layout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for a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Resident Monitor</a:t>
            </a:r>
            <a:endParaRPr lang="en-US" sz="3200" dirty="0">
              <a:effectLst>
                <a:outerShdw blurRad="38100" dist="38100" dir="2700000" algn="tl">
                  <a:srgbClr val="000000">
                    <a:alpha val="43137"/>
                  </a:srgbClr>
                </a:outerShdw>
              </a:effectLst>
            </a:endParaRPr>
          </a:p>
        </p:txBody>
      </p:sp>
      <p:pic>
        <p:nvPicPr>
          <p:cNvPr id="107522" name="Picture 2"/>
          <p:cNvPicPr>
            <a:picLocks noChangeAspect="1" noChangeArrowheads="1"/>
          </p:cNvPicPr>
          <p:nvPr/>
        </p:nvPicPr>
        <p:blipFill>
          <a:blip r:embed="rId3"/>
          <a:srcRect/>
          <a:stretch>
            <a:fillRect/>
          </a:stretch>
        </p:blipFill>
        <p:spPr bwMode="auto">
          <a:xfrm>
            <a:off x="4188590" y="147576"/>
            <a:ext cx="4491096" cy="663901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From the View of the Processor . . .</a:t>
            </a:r>
            <a:endParaRPr lang="en-US" dirty="0">
              <a:effectLst>
                <a:outerShdw blurRad="38100" dist="38100" dir="2700000" algn="tl">
                  <a:srgbClr val="000000">
                    <a:alpha val="43137"/>
                  </a:srgbClr>
                </a:outerShdw>
              </a:effectLst>
            </a:endParaRPr>
          </a:p>
        </p:txBody>
      </p:sp>
      <p:sp>
        <p:nvSpPr>
          <p:cNvPr id="12291" name="Rectangle 3"/>
          <p:cNvSpPr>
            <a:spLocks noGrp="1" noChangeArrowheads="1"/>
          </p:cNvSpPr>
          <p:nvPr>
            <p:ph idx="4294967295"/>
          </p:nvPr>
        </p:nvSpPr>
        <p:spPr>
          <a:xfrm>
            <a:off x="533400" y="1733552"/>
            <a:ext cx="7556500" cy="4838720"/>
          </a:xfrm>
        </p:spPr>
        <p:txBody>
          <a:bodyPr>
            <a:normAutofit fontScale="77500" lnSpcReduction="20000"/>
          </a:bodyPr>
          <a:lstStyle/>
          <a:p>
            <a:r>
              <a:rPr lang="en-US" sz="3040" dirty="0" smtClean="0">
                <a:solidFill>
                  <a:srgbClr val="002060"/>
                </a:solidFill>
              </a:rPr>
              <a:t>Processor executes instructions from the portion of main memory containing the monitor</a:t>
            </a:r>
          </a:p>
          <a:p>
            <a:pPr lvl="1"/>
            <a:r>
              <a:rPr lang="en-US" sz="2720" dirty="0" smtClean="0">
                <a:solidFill>
                  <a:schemeClr val="tx1"/>
                </a:solidFill>
              </a:rPr>
              <a:t>These instructions cause the next job to be read in another portion of main memory</a:t>
            </a:r>
          </a:p>
          <a:p>
            <a:pPr lvl="1"/>
            <a:r>
              <a:rPr lang="en-US" sz="2720" dirty="0" smtClean="0">
                <a:solidFill>
                  <a:schemeClr val="tx1"/>
                </a:solidFill>
              </a:rPr>
              <a:t>The processor executes the instruction in the user’s program until it encounters an ending or error condition</a:t>
            </a:r>
          </a:p>
          <a:p>
            <a:pPr lvl="1"/>
            <a:r>
              <a:rPr lang="en-US" sz="2720" dirty="0" smtClean="0">
                <a:solidFill>
                  <a:schemeClr val="tx1"/>
                </a:solidFill>
              </a:rPr>
              <a:t>Either event causes the processor to fetch its next instruction from the monitor program</a:t>
            </a:r>
          </a:p>
          <a:p>
            <a:r>
              <a:rPr lang="en-US" sz="2947" dirty="0" smtClean="0">
                <a:solidFill>
                  <a:srgbClr val="002060"/>
                </a:solidFill>
              </a:rPr>
              <a:t>The monitor handles setup and scheduling </a:t>
            </a:r>
          </a:p>
          <a:p>
            <a:pPr lvl="1"/>
            <a:r>
              <a:rPr lang="en-US" sz="2750" dirty="0" smtClean="0">
                <a:solidFill>
                  <a:schemeClr val="tx1"/>
                </a:solidFill>
              </a:rPr>
              <a:t>A batch of jobs is queued up and executed as rapidly as possible with no idle time</a:t>
            </a:r>
          </a:p>
          <a:p>
            <a:r>
              <a:rPr lang="en-US" sz="2947" dirty="0" smtClean="0">
                <a:solidFill>
                  <a:srgbClr val="002060"/>
                </a:solidFill>
              </a:rPr>
              <a:t>Job control language (JCL)</a:t>
            </a:r>
          </a:p>
          <a:p>
            <a:pPr lvl="1"/>
            <a:r>
              <a:rPr lang="en-US" sz="2750" dirty="0" smtClean="0">
                <a:solidFill>
                  <a:schemeClr val="tx1"/>
                </a:solidFill>
              </a:rPr>
              <a:t>Special type of programming language used to provide instructions to the monitor</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From the View of the Processor . . .</a:t>
            </a:r>
            <a:endParaRPr lang="en-US" dirty="0">
              <a:effectLst>
                <a:outerShdw blurRad="38100" dist="38100" dir="2700000" algn="tl">
                  <a:srgbClr val="000000">
                    <a:alpha val="43137"/>
                  </a:srgbClr>
                </a:outerShdw>
              </a:effectLst>
            </a:endParaRPr>
          </a:p>
        </p:txBody>
      </p:sp>
      <p:sp>
        <p:nvSpPr>
          <p:cNvPr id="12291" name="Rectangle 3"/>
          <p:cNvSpPr>
            <a:spLocks noGrp="1" noChangeArrowheads="1"/>
          </p:cNvSpPr>
          <p:nvPr>
            <p:ph idx="4294967295"/>
          </p:nvPr>
        </p:nvSpPr>
        <p:spPr>
          <a:xfrm>
            <a:off x="533400" y="1447800"/>
            <a:ext cx="7556500" cy="4838720"/>
          </a:xfrm>
        </p:spPr>
        <p:txBody>
          <a:bodyPr>
            <a:noAutofit/>
          </a:bodyPr>
          <a:lstStyle/>
          <a:p>
            <a:r>
              <a:rPr lang="en-US" smtClean="0">
                <a:solidFill>
                  <a:srgbClr val="002060"/>
                </a:solidFill>
              </a:rPr>
              <a:t>Example</a:t>
            </a:r>
            <a:r>
              <a:rPr lang="en-US" dirty="0" smtClean="0">
                <a:solidFill>
                  <a:srgbClr val="002060"/>
                </a:solidFill>
              </a:rPr>
              <a:t>:</a:t>
            </a:r>
          </a:p>
          <a:p>
            <a:pPr lvl="1"/>
            <a:r>
              <a:rPr lang="en-US" sz="2000" dirty="0">
                <a:solidFill>
                  <a:srgbClr val="002060"/>
                </a:solidFill>
              </a:rPr>
              <a:t>$JOB</a:t>
            </a:r>
          </a:p>
          <a:p>
            <a:pPr lvl="1"/>
            <a:r>
              <a:rPr lang="en-US" sz="2000" dirty="0">
                <a:solidFill>
                  <a:srgbClr val="002060"/>
                </a:solidFill>
              </a:rPr>
              <a:t>$FTN</a:t>
            </a:r>
          </a:p>
          <a:p>
            <a:pPr lvl="1"/>
            <a:r>
              <a:rPr lang="en-US" sz="2000" dirty="0">
                <a:solidFill>
                  <a:srgbClr val="002060"/>
                </a:solidFill>
              </a:rPr>
              <a:t>...	Some Fortran instructions</a:t>
            </a:r>
          </a:p>
          <a:p>
            <a:pPr lvl="1"/>
            <a:r>
              <a:rPr lang="en-US" sz="2000" dirty="0">
                <a:solidFill>
                  <a:srgbClr val="002060"/>
                </a:solidFill>
              </a:rPr>
              <a:t>$LOAD</a:t>
            </a:r>
          </a:p>
          <a:p>
            <a:pPr lvl="1"/>
            <a:r>
              <a:rPr lang="en-US" sz="2000" dirty="0">
                <a:solidFill>
                  <a:srgbClr val="002060"/>
                </a:solidFill>
              </a:rPr>
              <a:t>$RUN</a:t>
            </a:r>
          </a:p>
          <a:p>
            <a:pPr lvl="1"/>
            <a:r>
              <a:rPr lang="en-US" sz="2000" dirty="0">
                <a:solidFill>
                  <a:srgbClr val="002060"/>
                </a:solidFill>
              </a:rPr>
              <a:t>...	Some data</a:t>
            </a:r>
          </a:p>
          <a:p>
            <a:pPr lvl="1"/>
            <a:r>
              <a:rPr lang="en-US" sz="2000" dirty="0">
                <a:solidFill>
                  <a:srgbClr val="002060"/>
                </a:solidFill>
              </a:rPr>
              <a:t>$</a:t>
            </a:r>
            <a:r>
              <a:rPr lang="en-US" sz="2000" dirty="0" smtClean="0">
                <a:solidFill>
                  <a:srgbClr val="002060"/>
                </a:solidFill>
              </a:rPr>
              <a:t>END</a:t>
            </a:r>
          </a:p>
          <a:p>
            <a:pPr marL="228600" lvl="1">
              <a:spcBef>
                <a:spcPts val="2000"/>
              </a:spcBef>
              <a:buClr>
                <a:schemeClr val="accent1"/>
              </a:buClr>
            </a:pPr>
            <a:r>
              <a:rPr lang="en-US" sz="2000" dirty="0" smtClean="0">
                <a:solidFill>
                  <a:srgbClr val="002060"/>
                </a:solidFill>
              </a:rPr>
              <a:t>Monitor, or batch OS, is simply a computer program</a:t>
            </a:r>
          </a:p>
          <a:p>
            <a:pPr lvl="1"/>
            <a:r>
              <a:rPr lang="en-US" sz="2000" dirty="0" smtClean="0">
                <a:solidFill>
                  <a:srgbClr val="002060"/>
                </a:solidFill>
              </a:rPr>
              <a:t>It relies on the ability of the processor to fetch instructions from various portions of main memory in order </a:t>
            </a:r>
            <a:r>
              <a:rPr lang="en-US" sz="2000" smtClean="0">
                <a:solidFill>
                  <a:srgbClr val="002060"/>
                </a:solidFill>
              </a:rPr>
              <a:t>to seize (nắm lấy) and relinquish (từ bỏ) </a:t>
            </a:r>
            <a:r>
              <a:rPr lang="en-US" sz="2000" dirty="0" smtClean="0">
                <a:solidFill>
                  <a:srgbClr val="002060"/>
                </a:solidFill>
              </a:rPr>
              <a:t>control alternately</a:t>
            </a:r>
            <a:endParaRPr lang="en-US" sz="2000" dirty="0">
              <a:solidFill>
                <a:srgbClr val="002060"/>
              </a:solidFill>
            </a:endParaRPr>
          </a:p>
        </p:txBody>
      </p:sp>
      <p:grpSp>
        <p:nvGrpSpPr>
          <p:cNvPr id="7" name="Group 6"/>
          <p:cNvGrpSpPr/>
          <p:nvPr/>
        </p:nvGrpSpPr>
        <p:grpSpPr>
          <a:xfrm>
            <a:off x="5286380" y="1714487"/>
            <a:ext cx="3857620" cy="2571769"/>
            <a:chOff x="4733924" y="4114800"/>
            <a:chExt cx="3857620" cy="1133335"/>
          </a:xfrm>
        </p:grpSpPr>
        <p:sp>
          <p:nvSpPr>
            <p:cNvPr id="4" name="TextBox 3"/>
            <p:cNvSpPr txBox="1"/>
            <p:nvPr/>
          </p:nvSpPr>
          <p:spPr>
            <a:xfrm>
              <a:off x="5029200" y="4191000"/>
              <a:ext cx="3352800" cy="1055789"/>
            </a:xfrm>
            <a:prstGeom prst="rect">
              <a:avLst/>
            </a:prstGeom>
            <a:noFill/>
          </p:spPr>
          <p:txBody>
            <a:bodyPr wrap="square" rtlCol="0">
              <a:spAutoFit/>
            </a:bodyPr>
            <a:lstStyle/>
            <a:p>
              <a:r>
                <a:rPr lang="en-US" sz="1600" dirty="0">
                  <a:solidFill>
                    <a:schemeClr val="tx1">
                      <a:lumMod val="65000"/>
                      <a:lumOff val="35000"/>
                    </a:schemeClr>
                  </a:solidFill>
                  <a:latin typeface="+mn-lt"/>
                </a:rPr>
                <a:t>**</a:t>
              </a:r>
              <a:r>
                <a:rPr lang="en-US" sz="1600" dirty="0" smtClean="0">
                  <a:solidFill>
                    <a:schemeClr val="tx1">
                      <a:lumMod val="65000"/>
                      <a:lumOff val="35000"/>
                    </a:schemeClr>
                  </a:solidFill>
                  <a:latin typeface="+mn-lt"/>
                </a:rPr>
                <a:t>Each </a:t>
              </a:r>
              <a:r>
                <a:rPr lang="en-US" sz="1600" dirty="0">
                  <a:solidFill>
                    <a:schemeClr val="tx1">
                      <a:lumMod val="65000"/>
                      <a:lumOff val="35000"/>
                    </a:schemeClr>
                  </a:solidFill>
                  <a:latin typeface="+mn-lt"/>
                </a:rPr>
                <a:t>FORTRAN instruction and each </a:t>
              </a:r>
              <a:r>
                <a:rPr lang="en-US" sz="1600">
                  <a:solidFill>
                    <a:schemeClr val="tx1">
                      <a:lumMod val="65000"/>
                      <a:lumOff val="35000"/>
                    </a:schemeClr>
                  </a:solidFill>
                  <a:latin typeface="+mn-lt"/>
                </a:rPr>
                <a:t>item </a:t>
              </a:r>
              <a:r>
                <a:rPr lang="en-US" sz="1600" smtClean="0">
                  <a:solidFill>
                    <a:schemeClr val="tx1">
                      <a:lumMod val="65000"/>
                      <a:lumOff val="35000"/>
                    </a:schemeClr>
                  </a:solidFill>
                  <a:latin typeface="+mn-lt"/>
                </a:rPr>
                <a:t>of data </a:t>
              </a:r>
              <a:r>
                <a:rPr lang="en-US" sz="1600" dirty="0">
                  <a:solidFill>
                    <a:schemeClr val="tx1">
                      <a:lumMod val="65000"/>
                      <a:lumOff val="35000"/>
                    </a:schemeClr>
                  </a:solidFill>
                  <a:latin typeface="+mn-lt"/>
                </a:rPr>
                <a:t>is on a separate punched card or a separate record on tape. In addition </a:t>
              </a:r>
              <a:r>
                <a:rPr lang="en-US" sz="1600" dirty="0" smtClean="0">
                  <a:solidFill>
                    <a:schemeClr val="tx1">
                      <a:lumMod val="65000"/>
                      <a:lumOff val="35000"/>
                    </a:schemeClr>
                  </a:solidFill>
                  <a:latin typeface="+mn-lt"/>
                </a:rPr>
                <a:t>to FORTRAN </a:t>
              </a:r>
              <a:r>
                <a:rPr lang="en-US" sz="1600" dirty="0">
                  <a:solidFill>
                    <a:schemeClr val="tx1">
                      <a:lumMod val="65000"/>
                      <a:lumOff val="35000"/>
                    </a:schemeClr>
                  </a:solidFill>
                  <a:latin typeface="+mn-lt"/>
                </a:rPr>
                <a:t>and data lines, the job includes job control instructions, which are</a:t>
              </a:r>
            </a:p>
            <a:p>
              <a:r>
                <a:rPr lang="en-US" sz="1600" dirty="0">
                  <a:solidFill>
                    <a:schemeClr val="tx1">
                      <a:lumMod val="65000"/>
                      <a:lumOff val="35000"/>
                    </a:schemeClr>
                  </a:solidFill>
                  <a:latin typeface="+mn-lt"/>
                </a:rPr>
                <a:t>denoted by the beginning “$”.</a:t>
              </a:r>
            </a:p>
          </p:txBody>
        </p:sp>
        <p:sp>
          <p:nvSpPr>
            <p:cNvPr id="6" name="Double Brace 5"/>
            <p:cNvSpPr/>
            <p:nvPr/>
          </p:nvSpPr>
          <p:spPr>
            <a:xfrm>
              <a:off x="4733924" y="4114800"/>
              <a:ext cx="3857620" cy="1133335"/>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8474" y="142852"/>
            <a:ext cx="7556313" cy="801766"/>
          </a:xfrm>
        </p:spPr>
        <p:txBody>
          <a:bodyPr/>
          <a:lstStyle/>
          <a:p>
            <a:r>
              <a:rPr lang="en-US" dirty="0">
                <a:effectLst>
                  <a:outerShdw blurRad="38100" dist="38100" dir="2700000" algn="tl">
                    <a:srgbClr val="000000">
                      <a:alpha val="43137"/>
                    </a:srgbClr>
                  </a:outerShdw>
                </a:effectLst>
              </a:rPr>
              <a:t>Desirable Hardware Features</a:t>
            </a:r>
          </a:p>
        </p:txBody>
      </p:sp>
      <p:sp>
        <p:nvSpPr>
          <p:cNvPr id="5" name="Content Placeholder 4"/>
          <p:cNvSpPr>
            <a:spLocks noGrp="1"/>
          </p:cNvSpPr>
          <p:nvPr>
            <p:ph sz="half" idx="17"/>
          </p:nvPr>
        </p:nvSpPr>
        <p:spPr>
          <a:xfrm>
            <a:off x="125915" y="1285860"/>
            <a:ext cx="4160333" cy="2590800"/>
          </a:xfrm>
        </p:spPr>
        <p:txBody>
          <a:bodyPr>
            <a:noAutofit/>
          </a:bodyPr>
          <a:lstStyle/>
          <a:p>
            <a:r>
              <a:rPr lang="en-US" sz="2400" b="1" dirty="0" smtClean="0">
                <a:solidFill>
                  <a:srgbClr val="002060"/>
                </a:solidFill>
              </a:rPr>
              <a:t>Memory protection</a:t>
            </a:r>
          </a:p>
          <a:p>
            <a:pPr lvl="1"/>
            <a:r>
              <a:rPr lang="en-US" dirty="0" smtClean="0">
                <a:solidFill>
                  <a:srgbClr val="002060"/>
                </a:solidFill>
              </a:rPr>
              <a:t>User program must not alter the memory area containing the monitor  </a:t>
            </a:r>
          </a:p>
          <a:p>
            <a:pPr lvl="1"/>
            <a:r>
              <a:rPr lang="en-US" dirty="0" smtClean="0">
                <a:solidFill>
                  <a:srgbClr val="002060"/>
                </a:solidFill>
              </a:rPr>
              <a:t>The processor hardware should detect an error and transfer control to the monitor</a:t>
            </a:r>
          </a:p>
          <a:p>
            <a:pPr lvl="1"/>
            <a:r>
              <a:rPr lang="en-US" dirty="0" smtClean="0">
                <a:solidFill>
                  <a:srgbClr val="002060"/>
                </a:solidFill>
              </a:rPr>
              <a:t>The monitor aborts the job, prints an error message, and loads the next job</a:t>
            </a:r>
          </a:p>
        </p:txBody>
      </p:sp>
      <p:sp>
        <p:nvSpPr>
          <p:cNvPr id="6" name="Content Placeholder 5"/>
          <p:cNvSpPr>
            <a:spLocks noGrp="1"/>
          </p:cNvSpPr>
          <p:nvPr>
            <p:ph sz="half" idx="18"/>
          </p:nvPr>
        </p:nvSpPr>
        <p:spPr>
          <a:xfrm>
            <a:off x="214282" y="4412637"/>
            <a:ext cx="3657413" cy="2159635"/>
          </a:xfrm>
        </p:spPr>
        <p:txBody>
          <a:bodyPr>
            <a:normAutofit lnSpcReduction="10000"/>
          </a:bodyPr>
          <a:lstStyle/>
          <a:p>
            <a:r>
              <a:rPr lang="en-US" sz="2065" b="1" dirty="0" smtClean="0">
                <a:solidFill>
                  <a:srgbClr val="002060"/>
                </a:solidFill>
              </a:rPr>
              <a:t>Timer</a:t>
            </a:r>
          </a:p>
          <a:p>
            <a:pPr lvl="1"/>
            <a:r>
              <a:rPr lang="en-US" dirty="0" smtClean="0">
                <a:solidFill>
                  <a:srgbClr val="002060"/>
                </a:solidFill>
              </a:rPr>
              <a:t>Used to prevent a job from monopolizing (</a:t>
            </a:r>
            <a:r>
              <a:rPr lang="en-US" dirty="0" err="1" smtClean="0">
                <a:solidFill>
                  <a:srgbClr val="002060"/>
                </a:solidFill>
              </a:rPr>
              <a:t>độc</a:t>
            </a:r>
            <a:r>
              <a:rPr lang="en-US" dirty="0" smtClean="0">
                <a:solidFill>
                  <a:srgbClr val="002060"/>
                </a:solidFill>
              </a:rPr>
              <a:t> </a:t>
            </a:r>
            <a:r>
              <a:rPr lang="en-US" dirty="0" err="1" smtClean="0">
                <a:solidFill>
                  <a:srgbClr val="002060"/>
                </a:solidFill>
              </a:rPr>
              <a:t>chiếm</a:t>
            </a:r>
            <a:r>
              <a:rPr lang="en-US" dirty="0" smtClean="0">
                <a:solidFill>
                  <a:srgbClr val="002060"/>
                </a:solidFill>
              </a:rPr>
              <a:t>) the system</a:t>
            </a:r>
          </a:p>
          <a:p>
            <a:pPr lvl="1"/>
            <a:r>
              <a:rPr lang="en-US" dirty="0" smtClean="0">
                <a:solidFill>
                  <a:srgbClr val="002060"/>
                </a:solidFill>
              </a:rPr>
              <a:t>If the timer expires an interrupt occurs and control returns to monitor</a:t>
            </a:r>
          </a:p>
        </p:txBody>
      </p:sp>
      <p:sp>
        <p:nvSpPr>
          <p:cNvPr id="13315" name="Rectangle 3"/>
          <p:cNvSpPr>
            <a:spLocks noGrp="1" noChangeArrowheads="1"/>
          </p:cNvSpPr>
          <p:nvPr>
            <p:ph sz="half" idx="1"/>
          </p:nvPr>
        </p:nvSpPr>
        <p:spPr>
          <a:xfrm>
            <a:off x="4410074" y="1447800"/>
            <a:ext cx="4448206" cy="2981332"/>
          </a:xfrm>
        </p:spPr>
        <p:txBody>
          <a:bodyPr>
            <a:normAutofit lnSpcReduction="10000"/>
          </a:bodyPr>
          <a:lstStyle/>
          <a:p>
            <a:r>
              <a:rPr lang="en-US" sz="2232" b="1" dirty="0" smtClean="0">
                <a:solidFill>
                  <a:srgbClr val="002060"/>
                </a:solidFill>
              </a:rPr>
              <a:t>Privileged </a:t>
            </a:r>
            <a:r>
              <a:rPr lang="en-US" sz="2232" b="1" dirty="0">
                <a:solidFill>
                  <a:srgbClr val="002060"/>
                </a:solidFill>
              </a:rPr>
              <a:t>instructions</a:t>
            </a:r>
            <a:endParaRPr lang="en-US" sz="2232" b="1" dirty="0" smtClean="0">
              <a:solidFill>
                <a:srgbClr val="002060"/>
              </a:solidFill>
            </a:endParaRPr>
          </a:p>
          <a:p>
            <a:pPr lvl="1"/>
            <a:r>
              <a:rPr lang="en-US" dirty="0" err="1" smtClean="0">
                <a:solidFill>
                  <a:srgbClr val="002060"/>
                </a:solidFill>
              </a:rPr>
              <a:t>Lệnh</a:t>
            </a:r>
            <a:r>
              <a:rPr lang="en-US" dirty="0" smtClean="0">
                <a:solidFill>
                  <a:srgbClr val="002060"/>
                </a:solidFill>
              </a:rPr>
              <a:t> </a:t>
            </a:r>
            <a:r>
              <a:rPr lang="en-US" dirty="0" err="1" smtClean="0">
                <a:solidFill>
                  <a:srgbClr val="002060"/>
                </a:solidFill>
              </a:rPr>
              <a:t>đặc</a:t>
            </a:r>
            <a:r>
              <a:rPr lang="en-US" dirty="0" smtClean="0">
                <a:solidFill>
                  <a:srgbClr val="002060"/>
                </a:solidFill>
              </a:rPr>
              <a:t> </a:t>
            </a:r>
            <a:r>
              <a:rPr lang="en-US" dirty="0" err="1" smtClean="0">
                <a:solidFill>
                  <a:srgbClr val="002060"/>
                </a:solidFill>
              </a:rPr>
              <a:t>biệt</a:t>
            </a:r>
            <a:r>
              <a:rPr lang="en-US" dirty="0" smtClean="0">
                <a:solidFill>
                  <a:srgbClr val="002060"/>
                </a:solidFill>
              </a:rPr>
              <a:t>, </a:t>
            </a:r>
            <a:r>
              <a:rPr lang="en-US" dirty="0" err="1" smtClean="0">
                <a:solidFill>
                  <a:srgbClr val="002060"/>
                </a:solidFill>
              </a:rPr>
              <a:t>nhạy</a:t>
            </a:r>
            <a:r>
              <a:rPr lang="en-US" dirty="0" smtClean="0">
                <a:solidFill>
                  <a:srgbClr val="002060"/>
                </a:solidFill>
              </a:rPr>
              <a:t> </a:t>
            </a:r>
            <a:r>
              <a:rPr lang="en-US" dirty="0" err="1" smtClean="0">
                <a:solidFill>
                  <a:srgbClr val="002060"/>
                </a:solidFill>
              </a:rPr>
              <a:t>cảm</a:t>
            </a:r>
            <a:endParaRPr lang="en-US" dirty="0" smtClean="0">
              <a:solidFill>
                <a:srgbClr val="002060"/>
              </a:solidFill>
            </a:endParaRPr>
          </a:p>
          <a:p>
            <a:pPr lvl="1"/>
            <a:r>
              <a:rPr lang="en-US" dirty="0" smtClean="0">
                <a:solidFill>
                  <a:srgbClr val="002060"/>
                </a:solidFill>
              </a:rPr>
              <a:t>Can only be </a:t>
            </a:r>
            <a:r>
              <a:rPr lang="en-US" dirty="0">
                <a:solidFill>
                  <a:srgbClr val="002060"/>
                </a:solidFill>
              </a:rPr>
              <a:t>executed by</a:t>
            </a:r>
            <a:r>
              <a:rPr lang="en-US" dirty="0" smtClean="0">
                <a:solidFill>
                  <a:srgbClr val="002060"/>
                </a:solidFill>
              </a:rPr>
              <a:t> the monitor</a:t>
            </a:r>
          </a:p>
          <a:p>
            <a:pPr lvl="1"/>
            <a:r>
              <a:rPr lang="en-US" dirty="0" smtClean="0">
                <a:solidFill>
                  <a:srgbClr val="002060"/>
                </a:solidFill>
              </a:rPr>
              <a:t>If the processor encounters such an instruction while executing a user program an error interrupt occurs</a:t>
            </a:r>
          </a:p>
          <a:p>
            <a:pPr lvl="1"/>
            <a:r>
              <a:rPr lang="en-US" dirty="0" smtClean="0">
                <a:solidFill>
                  <a:srgbClr val="002060"/>
                </a:solidFill>
              </a:rPr>
              <a:t>I/O instructions are privileged so the monitor retains control of all I/O devices</a:t>
            </a:r>
          </a:p>
        </p:txBody>
      </p:sp>
      <p:sp>
        <p:nvSpPr>
          <p:cNvPr id="4" name="Content Placeholder 3"/>
          <p:cNvSpPr>
            <a:spLocks noGrp="1"/>
          </p:cNvSpPr>
          <p:nvPr>
            <p:ph sz="half" idx="16"/>
          </p:nvPr>
        </p:nvSpPr>
        <p:spPr>
          <a:xfrm>
            <a:off x="4572000" y="4481514"/>
            <a:ext cx="4214842" cy="1805006"/>
          </a:xfrm>
        </p:spPr>
        <p:txBody>
          <a:bodyPr/>
          <a:lstStyle/>
          <a:p>
            <a:r>
              <a:rPr lang="en-US" sz="2065" b="1" dirty="0" smtClean="0">
                <a:solidFill>
                  <a:srgbClr val="002060"/>
                </a:solidFill>
              </a:rPr>
              <a:t>Interrupts</a:t>
            </a:r>
          </a:p>
          <a:p>
            <a:pPr lvl="1"/>
            <a:r>
              <a:rPr lang="en-US" dirty="0" smtClean="0">
                <a:solidFill>
                  <a:srgbClr val="002060"/>
                </a:solidFill>
              </a:rPr>
              <a:t>Gives the OS more flexibility in relinquishing control to and regaining control from user programs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304801"/>
            <a:ext cx="7620000" cy="695307"/>
          </a:xfrm>
        </p:spPr>
        <p:txBody>
          <a:bodyPr>
            <a:noAutofit/>
          </a:bodyPr>
          <a:lstStyle/>
          <a:p>
            <a:r>
              <a:rPr lang="en-US" sz="4000" dirty="0" smtClean="0">
                <a:effectLst>
                  <a:outerShdw blurRad="38100" dist="38100" dir="2700000" algn="tl">
                    <a:srgbClr val="000000">
                      <a:alpha val="43137"/>
                    </a:srgbClr>
                  </a:outerShdw>
                </a:effectLst>
              </a:rPr>
              <a:t>System Utilization Example</a:t>
            </a:r>
            <a:endParaRPr lang="en-US" sz="4000" dirty="0">
              <a:effectLst>
                <a:outerShdw blurRad="38100" dist="38100" dir="2700000" algn="tl">
                  <a:srgbClr val="000000">
                    <a:alpha val="43137"/>
                  </a:srgbClr>
                </a:outerShdw>
              </a:effectLst>
            </a:endParaRPr>
          </a:p>
        </p:txBody>
      </p:sp>
      <p:pic>
        <p:nvPicPr>
          <p:cNvPr id="108546" name="Picture 2"/>
          <p:cNvPicPr>
            <a:picLocks noChangeAspect="1" noChangeArrowheads="1"/>
          </p:cNvPicPr>
          <p:nvPr/>
        </p:nvPicPr>
        <p:blipFill>
          <a:blip r:embed="rId3"/>
          <a:srcRect/>
          <a:stretch>
            <a:fillRect/>
          </a:stretch>
        </p:blipFill>
        <p:spPr bwMode="auto">
          <a:xfrm>
            <a:off x="1142977" y="1285860"/>
            <a:ext cx="6858048" cy="3422890"/>
          </a:xfrm>
          <a:prstGeom prst="rect">
            <a:avLst/>
          </a:prstGeom>
          <a:noFill/>
          <a:ln w="9525">
            <a:noFill/>
            <a:miter lim="800000"/>
            <a:headEnd/>
            <a:tailEnd/>
          </a:ln>
          <a:effectLst/>
        </p:spPr>
      </p:pic>
      <p:sp>
        <p:nvSpPr>
          <p:cNvPr id="6" name="Rectangle 5"/>
          <p:cNvSpPr/>
          <p:nvPr/>
        </p:nvSpPr>
        <p:spPr>
          <a:xfrm>
            <a:off x="1000100" y="5143512"/>
            <a:ext cx="7500990" cy="954107"/>
          </a:xfrm>
          <a:prstGeom prst="rect">
            <a:avLst/>
          </a:prstGeom>
        </p:spPr>
        <p:txBody>
          <a:bodyPr wrap="square">
            <a:spAutoFit/>
          </a:bodyPr>
          <a:lstStyle/>
          <a:p>
            <a:r>
              <a:rPr lang="en-US" sz="2800" smtClean="0">
                <a:solidFill>
                  <a:schemeClr val="bg1"/>
                </a:solidFill>
              </a:rPr>
              <a:t>The processor is often idle </a:t>
            </a:r>
            <a:r>
              <a:rPr lang="en-US" sz="2800" smtClean="0">
                <a:solidFill>
                  <a:schemeClr val="bg1"/>
                </a:solidFill>
                <a:sym typeface="Wingdings" pitchFamily="2" charset="2"/>
              </a:rPr>
              <a:t> Multiple jobs can be carried out.</a:t>
            </a:r>
            <a:endParaRPr lang="en-US" sz="2800">
              <a:solidFill>
                <a:schemeClr val="bg1"/>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133600"/>
            <a:ext cx="3255264" cy="1162050"/>
          </a:xfrm>
        </p:spPr>
        <p:txBody>
          <a:bodyPr/>
          <a:lstStyle/>
          <a:p>
            <a:r>
              <a:rPr lang="en-US" dirty="0" smtClean="0">
                <a:effectLst>
                  <a:outerShdw blurRad="38100" dist="38100" dir="2700000" algn="tl">
                    <a:srgbClr val="000000">
                      <a:alpha val="43137"/>
                    </a:srgbClr>
                  </a:outerShdw>
                </a:effectLst>
              </a:rPr>
              <a:t>Multiprogramming Example</a:t>
            </a:r>
            <a:endParaRPr lang="en-US" dirty="0">
              <a:effectLst>
                <a:outerShdw blurRad="38100" dist="38100" dir="2700000" algn="tl">
                  <a:srgbClr val="000000">
                    <a:alpha val="43137"/>
                  </a:srgbClr>
                </a:outerShdw>
              </a:effectLst>
            </a:endParaRPr>
          </a:p>
        </p:txBody>
      </p:sp>
      <p:pic>
        <p:nvPicPr>
          <p:cNvPr id="109572" name="Picture 4"/>
          <p:cNvPicPr>
            <a:picLocks noChangeAspect="1" noChangeArrowheads="1"/>
          </p:cNvPicPr>
          <p:nvPr/>
        </p:nvPicPr>
        <p:blipFill>
          <a:blip r:embed="rId3"/>
          <a:srcRect/>
          <a:stretch>
            <a:fillRect/>
          </a:stretch>
        </p:blipFill>
        <p:spPr bwMode="auto">
          <a:xfrm>
            <a:off x="3500430" y="342900"/>
            <a:ext cx="5381625" cy="61722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a:srcRect/>
          <a:stretch>
            <a:fillRect/>
          </a:stretch>
        </p:blipFill>
        <p:spPr bwMode="auto">
          <a:xfrm>
            <a:off x="554594" y="571480"/>
            <a:ext cx="8034812" cy="614366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285728"/>
            <a:ext cx="7556313" cy="752460"/>
          </a:xfrm>
        </p:spPr>
        <p:txBody>
          <a:bodyPr/>
          <a:lstStyle/>
          <a:p>
            <a:r>
              <a:rPr lang="en-US" dirty="0">
                <a:effectLst>
                  <a:outerShdw blurRad="38100" dist="38100" dir="2700000" algn="tl">
                    <a:srgbClr val="000000">
                      <a:alpha val="43137"/>
                    </a:srgbClr>
                  </a:outerShdw>
                </a:effectLst>
              </a:rPr>
              <a:t>Time Sharing Systems</a:t>
            </a:r>
          </a:p>
        </p:txBody>
      </p:sp>
      <p:sp>
        <p:nvSpPr>
          <p:cNvPr id="19459" name="Rectangle 3"/>
          <p:cNvSpPr>
            <a:spLocks noGrp="1" noChangeArrowheads="1"/>
          </p:cNvSpPr>
          <p:nvPr>
            <p:ph idx="1"/>
          </p:nvPr>
        </p:nvSpPr>
        <p:spPr>
          <a:xfrm>
            <a:off x="498474" y="1500174"/>
            <a:ext cx="7556313" cy="4625989"/>
          </a:xfrm>
        </p:spPr>
        <p:txBody>
          <a:bodyPr>
            <a:noAutofit/>
          </a:bodyPr>
          <a:lstStyle/>
          <a:p>
            <a:r>
              <a:rPr lang="en-US" sz="2400" dirty="0" smtClean="0">
                <a:solidFill>
                  <a:srgbClr val="002060"/>
                </a:solidFill>
              </a:rPr>
              <a:t>Used when the user interacts directly with the computer</a:t>
            </a:r>
          </a:p>
          <a:p>
            <a:r>
              <a:rPr lang="en-US" sz="2400" dirty="0" smtClean="0">
                <a:solidFill>
                  <a:srgbClr val="002060"/>
                </a:solidFill>
              </a:rPr>
              <a:t>Processor’s time is shared among multiple users</a:t>
            </a:r>
          </a:p>
          <a:p>
            <a:r>
              <a:rPr lang="en-US" sz="2400" dirty="0" smtClean="0">
                <a:solidFill>
                  <a:srgbClr val="002060"/>
                </a:solidFill>
              </a:rPr>
              <a:t>Multiple users simultaneously access the system through terminals, with the OS interleaving the execution of each user program in a short burst or quantum (time slice, time slot) of computation</a:t>
            </a:r>
          </a:p>
          <a:p>
            <a:r>
              <a:rPr lang="en-US" sz="2400" dirty="0" smtClean="0">
                <a:solidFill>
                  <a:srgbClr val="002060"/>
                </a:solidFill>
              </a:rPr>
              <a:t>Example:</a:t>
            </a:r>
          </a:p>
          <a:p>
            <a:pPr lvl="1"/>
            <a:r>
              <a:rPr lang="en-US" sz="2000" dirty="0" smtClean="0">
                <a:solidFill>
                  <a:srgbClr val="002060"/>
                </a:solidFill>
              </a:rPr>
              <a:t>If there are </a:t>
            </a:r>
            <a:r>
              <a:rPr lang="en-US" sz="2000" i="1" dirty="0" smtClean="0">
                <a:solidFill>
                  <a:srgbClr val="002060"/>
                </a:solidFill>
              </a:rPr>
              <a:t>n </a:t>
            </a:r>
            <a:r>
              <a:rPr lang="en-US" sz="2000" dirty="0" smtClean="0">
                <a:solidFill>
                  <a:srgbClr val="002060"/>
                </a:solidFill>
              </a:rPr>
              <a:t>users actively requesting service at one time, each user will only see on the average 1/</a:t>
            </a:r>
            <a:r>
              <a:rPr lang="en-US" sz="2000" i="1" dirty="0" smtClean="0">
                <a:solidFill>
                  <a:srgbClr val="002060"/>
                </a:solidFill>
              </a:rPr>
              <a:t>n </a:t>
            </a:r>
            <a:r>
              <a:rPr lang="en-US" sz="2000" dirty="0" smtClean="0">
                <a:solidFill>
                  <a:srgbClr val="002060"/>
                </a:solidFill>
              </a:rPr>
              <a:t>of the effective computer speed</a:t>
            </a:r>
          </a:p>
          <a:p>
            <a:endParaRPr lang="en-US" sz="2400" dirty="0">
              <a:solidFill>
                <a:srgbClr val="002060"/>
              </a:solidFill>
            </a:endParaRPr>
          </a:p>
        </p:txBody>
      </p:sp>
      <p:sp useBgFill="1">
        <p:nvSpPr>
          <p:cNvPr id="5" name="TextBox 4"/>
          <p:cNvSpPr txBox="1"/>
          <p:nvPr/>
        </p:nvSpPr>
        <p:spPr>
          <a:xfrm>
            <a:off x="7603550" y="0"/>
            <a:ext cx="1540449" cy="2057400"/>
          </a:xfrm>
          <a:prstGeom prst="rect">
            <a:avLst/>
          </a:prstGeom>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7048811" y="42850"/>
            <a:ext cx="2023783" cy="16002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Objectives</a:t>
            </a:r>
            <a:endParaRPr lang="en-US" b="1"/>
          </a:p>
        </p:txBody>
      </p:sp>
      <p:sp>
        <p:nvSpPr>
          <p:cNvPr id="3" name="Content Placeholder 2"/>
          <p:cNvSpPr>
            <a:spLocks noGrp="1"/>
          </p:cNvSpPr>
          <p:nvPr>
            <p:ph idx="1"/>
          </p:nvPr>
        </p:nvSpPr>
        <p:spPr>
          <a:xfrm>
            <a:off x="498474" y="1285860"/>
            <a:ext cx="7556313" cy="4840303"/>
          </a:xfrm>
        </p:spPr>
        <p:txBody>
          <a:bodyPr>
            <a:normAutofit fontScale="77500" lnSpcReduction="20000"/>
          </a:bodyPr>
          <a:lstStyle/>
          <a:p>
            <a:r>
              <a:rPr lang="en-US" sz="2800" dirty="0" smtClean="0">
                <a:solidFill>
                  <a:srgbClr val="002060"/>
                </a:solidFill>
              </a:rPr>
              <a:t>How can a computer be made more convenient to use?</a:t>
            </a:r>
          </a:p>
          <a:p>
            <a:r>
              <a:rPr lang="en-US" sz="2800" dirty="0" smtClean="0">
                <a:solidFill>
                  <a:srgbClr val="002060"/>
                </a:solidFill>
              </a:rPr>
              <a:t>How are computer system resources used in an efficient manner?</a:t>
            </a:r>
          </a:p>
          <a:p>
            <a:r>
              <a:rPr lang="en-US" sz="2800" dirty="0" smtClean="0">
                <a:solidFill>
                  <a:srgbClr val="002060"/>
                </a:solidFill>
              </a:rPr>
              <a:t>After studying this chapter, you should be able to: </a:t>
            </a:r>
          </a:p>
          <a:p>
            <a:pPr lvl="1"/>
            <a:r>
              <a:rPr lang="en-US" sz="2600" dirty="0" smtClean="0">
                <a:solidFill>
                  <a:srgbClr val="002060"/>
                </a:solidFill>
              </a:rPr>
              <a:t>Summarize, at a top level, the key functions of an operating system (OS). </a:t>
            </a:r>
          </a:p>
          <a:p>
            <a:pPr lvl="1"/>
            <a:r>
              <a:rPr lang="en-US" sz="2600" dirty="0" smtClean="0">
                <a:solidFill>
                  <a:srgbClr val="002060"/>
                </a:solidFill>
              </a:rPr>
              <a:t>Discuss the evolution of operating systems for early simple batch systems to modern complex systems. </a:t>
            </a:r>
          </a:p>
          <a:p>
            <a:pPr lvl="1"/>
            <a:r>
              <a:rPr lang="en-US" sz="2600" dirty="0" smtClean="0">
                <a:solidFill>
                  <a:srgbClr val="002060"/>
                </a:solidFill>
              </a:rPr>
              <a:t>Explain the differences among long-, medium-, and short-term scheduling. </a:t>
            </a:r>
          </a:p>
          <a:p>
            <a:pPr lvl="1"/>
            <a:r>
              <a:rPr lang="en-US" sz="2600" dirty="0" smtClean="0">
                <a:solidFill>
                  <a:srgbClr val="002060"/>
                </a:solidFill>
              </a:rPr>
              <a:t>Understand the reason for memory partitioning and explain the various techniques that are used. </a:t>
            </a:r>
          </a:p>
          <a:p>
            <a:pPr lvl="1"/>
            <a:r>
              <a:rPr lang="en-US" sz="2600" dirty="0" smtClean="0">
                <a:solidFill>
                  <a:srgbClr val="002060"/>
                </a:solidFill>
              </a:rPr>
              <a:t>Assess the relative advantages of paging and segmentation. </a:t>
            </a:r>
          </a:p>
          <a:p>
            <a:pPr lvl="1"/>
            <a:r>
              <a:rPr lang="en-US" sz="2600" dirty="0" smtClean="0">
                <a:solidFill>
                  <a:srgbClr val="002060"/>
                </a:solidFill>
              </a:rPr>
              <a:t>Define virtual memory.</a:t>
            </a:r>
            <a:endParaRPr lang="en-US" sz="2600" dirty="0" smtClean="0">
              <a:solidFill>
                <a:srgbClr val="002060"/>
              </a:solidFill>
              <a:latin typeface="Times New Roman" pitchFamily="-110"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0" y="762000"/>
            <a:ext cx="6800757" cy="2438400"/>
          </a:xfrm>
        </p:spPr>
        <p:txBody>
          <a:bodyPr>
            <a:no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Batch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Multiprogramming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versus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Time Sharing</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pic>
        <p:nvPicPr>
          <p:cNvPr id="111619" name="Picture 3"/>
          <p:cNvPicPr>
            <a:picLocks noChangeAspect="1" noChangeArrowheads="1"/>
          </p:cNvPicPr>
          <p:nvPr/>
        </p:nvPicPr>
        <p:blipFill>
          <a:blip r:embed="rId3"/>
          <a:srcRect/>
          <a:stretch>
            <a:fillRect/>
          </a:stretch>
        </p:blipFill>
        <p:spPr bwMode="auto">
          <a:xfrm>
            <a:off x="428596" y="3786190"/>
            <a:ext cx="8210550" cy="1885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smtClean="0">
                <a:effectLst>
                  <a:outerShdw blurRad="38100" dist="38100" dir="2700000" algn="tl">
                    <a:srgbClr val="000000">
                      <a:alpha val="43137"/>
                    </a:srgbClr>
                  </a:outerShdw>
                </a:effectLst>
              </a:rPr>
              <a:t>8.2- Scheduling</a:t>
            </a:r>
            <a:endParaRPr lang="en-US" dirty="0">
              <a:effectLst>
                <a:outerShdw blurRad="38100" dist="38100" dir="2700000" algn="tl">
                  <a:srgbClr val="000000">
                    <a:alpha val="43137"/>
                  </a:srgbClr>
                </a:outerShdw>
              </a:effectLst>
            </a:endParaRPr>
          </a:p>
        </p:txBody>
      </p:sp>
      <p:sp>
        <p:nvSpPr>
          <p:cNvPr id="20483" name="Rectangle 3"/>
          <p:cNvSpPr>
            <a:spLocks noGrp="1" noChangeArrowheads="1"/>
          </p:cNvSpPr>
          <p:nvPr>
            <p:ph idx="1"/>
          </p:nvPr>
        </p:nvSpPr>
        <p:spPr>
          <a:xfrm>
            <a:off x="498474" y="1500174"/>
            <a:ext cx="7556313" cy="1304924"/>
          </a:xfrm>
        </p:spPr>
        <p:txBody>
          <a:bodyPr>
            <a:normAutofit/>
          </a:bodyPr>
          <a:lstStyle/>
          <a:p>
            <a:r>
              <a:rPr lang="en-US" sz="2800" dirty="0" smtClean="0">
                <a:solidFill>
                  <a:srgbClr val="002060"/>
                </a:solidFill>
              </a:rPr>
              <a:t>The key to multiprogramming</a:t>
            </a:r>
          </a:p>
          <a:p>
            <a:r>
              <a:rPr lang="en-US" sz="2800" dirty="0" smtClean="0">
                <a:solidFill>
                  <a:srgbClr val="002060"/>
                </a:solidFill>
              </a:rPr>
              <a:t>Four types are typically involved:</a:t>
            </a:r>
            <a:endParaRPr lang="en-US" sz="2800" dirty="0">
              <a:solidFill>
                <a:srgbClr val="002060"/>
              </a:solidFill>
            </a:endParaRP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324600" y="304800"/>
            <a:ext cx="2516659" cy="1981200"/>
          </a:xfrm>
          <a:prstGeom prst="rect">
            <a:avLst/>
          </a:prstGeom>
        </p:spPr>
      </p:pic>
      <p:pic>
        <p:nvPicPr>
          <p:cNvPr id="112642" name="Picture 2"/>
          <p:cNvPicPr>
            <a:picLocks noChangeAspect="1" noChangeArrowheads="1"/>
          </p:cNvPicPr>
          <p:nvPr/>
        </p:nvPicPr>
        <p:blipFill>
          <a:blip r:embed="rId4"/>
          <a:srcRect/>
          <a:stretch>
            <a:fillRect/>
          </a:stretch>
        </p:blipFill>
        <p:spPr bwMode="auto">
          <a:xfrm>
            <a:off x="214313" y="2857496"/>
            <a:ext cx="8715375" cy="2695575"/>
          </a:xfrm>
          <a:prstGeom prst="rect">
            <a:avLst/>
          </a:prstGeom>
          <a:noFill/>
          <a:ln w="9525">
            <a:noFill/>
            <a:miter lim="800000"/>
            <a:headEnd/>
            <a:tailEnd/>
          </a:ln>
          <a:effectLst/>
        </p:spPr>
      </p:pic>
      <p:sp>
        <p:nvSpPr>
          <p:cNvPr id="10" name="Rectangle 9"/>
          <p:cNvSpPr/>
          <p:nvPr/>
        </p:nvSpPr>
        <p:spPr>
          <a:xfrm>
            <a:off x="285720" y="5669837"/>
            <a:ext cx="6629572" cy="830997"/>
          </a:xfrm>
          <a:prstGeom prst="rect">
            <a:avLst/>
          </a:prstGeom>
        </p:spPr>
        <p:txBody>
          <a:bodyPr wrap="none">
            <a:spAutoFit/>
          </a:bodyPr>
          <a:lstStyle/>
          <a:p>
            <a:r>
              <a:rPr lang="en-US" b="1" smtClean="0"/>
              <a:t>Program</a:t>
            </a:r>
            <a:r>
              <a:rPr lang="en-US" smtClean="0"/>
              <a:t>: executable file stored in external memory</a:t>
            </a:r>
          </a:p>
          <a:p>
            <a:r>
              <a:rPr lang="en-US" b="1" smtClean="0"/>
              <a:t>Process</a:t>
            </a:r>
            <a:r>
              <a:rPr lang="en-US" smtClean="0"/>
              <a:t>: program in execution </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smtClean="0">
                <a:effectLst>
                  <a:outerShdw blurRad="38100" dist="38100" dir="2700000" algn="tl">
                    <a:srgbClr val="000000">
                      <a:alpha val="43137"/>
                    </a:srgbClr>
                  </a:outerShdw>
                </a:effectLst>
              </a:rPr>
              <a:t>Scheduling….</a:t>
            </a:r>
            <a:endParaRPr lang="en-US" dirty="0">
              <a:effectLst>
                <a:outerShdw blurRad="38100" dist="38100" dir="2700000" algn="tl">
                  <a:srgbClr val="000000">
                    <a:alpha val="43137"/>
                  </a:srgbClr>
                </a:outerShdw>
              </a:effectLst>
            </a:endParaRP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7551330" y="71414"/>
            <a:ext cx="1449826" cy="1141354"/>
          </a:xfrm>
          <a:prstGeom prst="rect">
            <a:avLst/>
          </a:prstGeom>
        </p:spPr>
      </p:pic>
      <p:grpSp>
        <p:nvGrpSpPr>
          <p:cNvPr id="57" name="Group 56"/>
          <p:cNvGrpSpPr/>
          <p:nvPr/>
        </p:nvGrpSpPr>
        <p:grpSpPr>
          <a:xfrm>
            <a:off x="214282" y="214314"/>
            <a:ext cx="7358114" cy="6500834"/>
            <a:chOff x="214282" y="214314"/>
            <a:chExt cx="7358114" cy="6500834"/>
          </a:xfrm>
        </p:grpSpPr>
        <p:grpSp>
          <p:nvGrpSpPr>
            <p:cNvPr id="55" name="Group 54"/>
            <p:cNvGrpSpPr/>
            <p:nvPr/>
          </p:nvGrpSpPr>
          <p:grpSpPr>
            <a:xfrm>
              <a:off x="214282" y="214314"/>
              <a:ext cx="7358114" cy="6500834"/>
              <a:chOff x="214282" y="214314"/>
              <a:chExt cx="7358114" cy="6500834"/>
            </a:xfrm>
          </p:grpSpPr>
          <p:grpSp>
            <p:nvGrpSpPr>
              <p:cNvPr id="53" name="Group 52"/>
              <p:cNvGrpSpPr/>
              <p:nvPr/>
            </p:nvGrpSpPr>
            <p:grpSpPr>
              <a:xfrm>
                <a:off x="214282" y="214314"/>
                <a:ext cx="7358114" cy="6500834"/>
                <a:chOff x="-32" y="142876"/>
                <a:chExt cx="7358114" cy="6500834"/>
              </a:xfrm>
            </p:grpSpPr>
            <p:grpSp>
              <p:nvGrpSpPr>
                <p:cNvPr id="51" name="Group 50"/>
                <p:cNvGrpSpPr/>
                <p:nvPr/>
              </p:nvGrpSpPr>
              <p:grpSpPr>
                <a:xfrm>
                  <a:off x="-32" y="142876"/>
                  <a:ext cx="7358114" cy="6500834"/>
                  <a:chOff x="-32" y="142876"/>
                  <a:chExt cx="7358114" cy="6500834"/>
                </a:xfrm>
              </p:grpSpPr>
              <p:sp>
                <p:nvSpPr>
                  <p:cNvPr id="12" name="Rectangle 11"/>
                  <p:cNvSpPr/>
                  <p:nvPr/>
                </p:nvSpPr>
                <p:spPr>
                  <a:xfrm>
                    <a:off x="3428992" y="192880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1</a:t>
                    </a:r>
                    <a:endParaRPr lang="en-US" sz="1800"/>
                  </a:p>
                </p:txBody>
              </p:sp>
              <p:sp>
                <p:nvSpPr>
                  <p:cNvPr id="13" name="Rectangle 12"/>
                  <p:cNvSpPr/>
                  <p:nvPr/>
                </p:nvSpPr>
                <p:spPr>
                  <a:xfrm>
                    <a:off x="3428992" y="228599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2</a:t>
                    </a:r>
                    <a:endParaRPr lang="en-US" sz="1800"/>
                  </a:p>
                </p:txBody>
              </p:sp>
              <p:sp>
                <p:nvSpPr>
                  <p:cNvPr id="14" name="Rectangle 13"/>
                  <p:cNvSpPr/>
                  <p:nvPr/>
                </p:nvSpPr>
                <p:spPr>
                  <a:xfrm>
                    <a:off x="3428992" y="264318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3</a:t>
                    </a:r>
                    <a:endParaRPr lang="en-US" sz="1800"/>
                  </a:p>
                </p:txBody>
              </p:sp>
              <p:sp>
                <p:nvSpPr>
                  <p:cNvPr id="15" name="Rectangle 14"/>
                  <p:cNvSpPr/>
                  <p:nvPr/>
                </p:nvSpPr>
                <p:spPr>
                  <a:xfrm>
                    <a:off x="3428992" y="300037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p:nvSpPr>
                <p:spPr>
                  <a:xfrm>
                    <a:off x="3428992" y="335756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p:nvSpPr>
                <p:spPr>
                  <a:xfrm>
                    <a:off x="3428992" y="157161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0</a:t>
                    </a:r>
                    <a:endParaRPr lang="en-US" sz="1800"/>
                  </a:p>
                </p:txBody>
              </p:sp>
              <p:sp>
                <p:nvSpPr>
                  <p:cNvPr id="21" name="Rectangle 20"/>
                  <p:cNvSpPr/>
                  <p:nvPr/>
                </p:nvSpPr>
                <p:spPr>
                  <a:xfrm>
                    <a:off x="2643174" y="5000636"/>
                    <a:ext cx="1214446" cy="5000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solidFill>
                          <a:srgbClr val="FF0000"/>
                        </a:solidFill>
                      </a:rPr>
                      <a:t>New process</a:t>
                    </a:r>
                    <a:endParaRPr lang="en-US" sz="1400" b="1">
                      <a:solidFill>
                        <a:srgbClr val="FF0000"/>
                      </a:solidFill>
                    </a:endParaRPr>
                  </a:p>
                </p:txBody>
              </p:sp>
              <p:cxnSp>
                <p:nvCxnSpPr>
                  <p:cNvPr id="23" name="Straight Arrow Connector 22"/>
                  <p:cNvCxnSpPr>
                    <a:stCxn id="21" idx="0"/>
                  </p:cNvCxnSpPr>
                  <p:nvPr/>
                </p:nvCxnSpPr>
                <p:spPr>
                  <a:xfrm rot="5400000" flipH="1" flipV="1">
                    <a:off x="2589596" y="3804051"/>
                    <a:ext cx="1857387" cy="535784"/>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215074" y="107154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P0’s mem.</a:t>
                    </a:r>
                    <a:endParaRPr lang="en-US" sz="1600">
                      <a:solidFill>
                        <a:schemeClr val="tx1"/>
                      </a:solidFill>
                    </a:endParaRPr>
                  </a:p>
                </p:txBody>
              </p:sp>
              <p:sp>
                <p:nvSpPr>
                  <p:cNvPr id="25" name="Rectangle 24"/>
                  <p:cNvSpPr/>
                  <p:nvPr/>
                </p:nvSpPr>
                <p:spPr>
                  <a:xfrm>
                    <a:off x="6215074" y="2000240"/>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P2’s mem.</a:t>
                    </a:r>
                    <a:endParaRPr lang="en-US" sz="1600">
                      <a:solidFill>
                        <a:schemeClr val="tx1"/>
                      </a:solidFill>
                    </a:endParaRPr>
                  </a:p>
                </p:txBody>
              </p:sp>
              <p:sp>
                <p:nvSpPr>
                  <p:cNvPr id="26" name="Rectangle 25"/>
                  <p:cNvSpPr/>
                  <p:nvPr/>
                </p:nvSpPr>
                <p:spPr>
                  <a:xfrm>
                    <a:off x="6215074" y="2928934"/>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P4’s mem.</a:t>
                    </a:r>
                    <a:endParaRPr lang="en-US" sz="1600">
                      <a:solidFill>
                        <a:schemeClr val="tx1"/>
                      </a:solidFill>
                    </a:endParaRPr>
                  </a:p>
                </p:txBody>
              </p:sp>
              <p:sp>
                <p:nvSpPr>
                  <p:cNvPr id="27" name="Rectangle 26"/>
                  <p:cNvSpPr/>
                  <p:nvPr/>
                </p:nvSpPr>
                <p:spPr>
                  <a:xfrm>
                    <a:off x="6215074" y="3857628"/>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P1’s mem.</a:t>
                    </a:r>
                    <a:endParaRPr lang="en-US" sz="1600">
                      <a:solidFill>
                        <a:schemeClr val="tx1"/>
                      </a:solidFill>
                    </a:endParaRPr>
                  </a:p>
                </p:txBody>
              </p:sp>
              <p:sp>
                <p:nvSpPr>
                  <p:cNvPr id="28" name="Rectangle 27"/>
                  <p:cNvSpPr/>
                  <p:nvPr/>
                </p:nvSpPr>
                <p:spPr>
                  <a:xfrm>
                    <a:off x="6215074" y="4786322"/>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29" name="Oval 28"/>
                  <p:cNvSpPr/>
                  <p:nvPr/>
                </p:nvSpPr>
                <p:spPr>
                  <a:xfrm>
                    <a:off x="2071670" y="3786190"/>
                    <a:ext cx="1285884" cy="64294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Accept ?</a:t>
                    </a:r>
                    <a:endParaRPr lang="en-US" sz="1600"/>
                  </a:p>
                </p:txBody>
              </p:sp>
              <p:sp>
                <p:nvSpPr>
                  <p:cNvPr id="30" name="Oval 29"/>
                  <p:cNvSpPr/>
                  <p:nvPr/>
                </p:nvSpPr>
                <p:spPr>
                  <a:xfrm>
                    <a:off x="4286248" y="4786322"/>
                    <a:ext cx="1714512" cy="85725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Where will be used to load it ?</a:t>
                    </a:r>
                    <a:endParaRPr lang="en-US" sz="1600"/>
                  </a:p>
                </p:txBody>
              </p:sp>
              <p:sp>
                <p:nvSpPr>
                  <p:cNvPr id="31" name="Oval 30"/>
                  <p:cNvSpPr/>
                  <p:nvPr/>
                </p:nvSpPr>
                <p:spPr>
                  <a:xfrm>
                    <a:off x="1571604" y="1285860"/>
                    <a:ext cx="1643074" cy="121444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Which of them will  run ?</a:t>
                    </a:r>
                    <a:endParaRPr lang="en-US" sz="1600"/>
                  </a:p>
                </p:txBody>
              </p:sp>
              <p:sp>
                <p:nvSpPr>
                  <p:cNvPr id="32" name="Rectangle 31"/>
                  <p:cNvSpPr/>
                  <p:nvPr/>
                </p:nvSpPr>
                <p:spPr>
                  <a:xfrm>
                    <a:off x="-32" y="3792684"/>
                    <a:ext cx="2214578" cy="1015663"/>
                  </a:xfrm>
                  <a:prstGeom prst="rect">
                    <a:avLst/>
                  </a:prstGeom>
                </p:spPr>
                <p:txBody>
                  <a:bodyPr wrap="square">
                    <a:spAutoFit/>
                  </a:bodyPr>
                  <a:lstStyle/>
                  <a:p>
                    <a:r>
                      <a:rPr lang="en-US" sz="2000" smtClean="0"/>
                      <a:t>Long-term Scheduling</a:t>
                    </a:r>
                  </a:p>
                  <a:p>
                    <a:r>
                      <a:rPr lang="en-US" sz="2000" smtClean="0"/>
                      <a:t>(waiting programs)</a:t>
                    </a:r>
                    <a:endParaRPr lang="en-US" sz="2000"/>
                  </a:p>
                </p:txBody>
              </p:sp>
              <p:sp>
                <p:nvSpPr>
                  <p:cNvPr id="33" name="Rectangle 32"/>
                  <p:cNvSpPr/>
                  <p:nvPr/>
                </p:nvSpPr>
                <p:spPr>
                  <a:xfrm>
                    <a:off x="4000496" y="5650072"/>
                    <a:ext cx="2143140" cy="830997"/>
                  </a:xfrm>
                  <a:prstGeom prst="rect">
                    <a:avLst/>
                  </a:prstGeom>
                </p:spPr>
                <p:txBody>
                  <a:bodyPr wrap="square">
                    <a:spAutoFit/>
                  </a:bodyPr>
                  <a:lstStyle/>
                  <a:p>
                    <a:r>
                      <a:rPr lang="en-US" sz="1600" smtClean="0"/>
                      <a:t>Medium-term Scheduling (blocked processes)</a:t>
                    </a:r>
                    <a:endParaRPr lang="en-US" sz="1600"/>
                  </a:p>
                </p:txBody>
              </p:sp>
              <p:sp>
                <p:nvSpPr>
                  <p:cNvPr id="34" name="Rectangle 33"/>
                  <p:cNvSpPr/>
                  <p:nvPr/>
                </p:nvSpPr>
                <p:spPr>
                  <a:xfrm>
                    <a:off x="571472" y="2143116"/>
                    <a:ext cx="1500198" cy="1323439"/>
                  </a:xfrm>
                  <a:prstGeom prst="rect">
                    <a:avLst/>
                  </a:prstGeom>
                </p:spPr>
                <p:txBody>
                  <a:bodyPr wrap="square">
                    <a:spAutoFit/>
                  </a:bodyPr>
                  <a:lstStyle/>
                  <a:p>
                    <a:r>
                      <a:rPr lang="en-US" sz="2000" smtClean="0"/>
                      <a:t>Short-term Scheduling</a:t>
                    </a:r>
                  </a:p>
                  <a:p>
                    <a:r>
                      <a:rPr lang="en-US" sz="2000" smtClean="0"/>
                      <a:t>(current processes)</a:t>
                    </a:r>
                    <a:endParaRPr lang="en-US" sz="2000"/>
                  </a:p>
                </p:txBody>
              </p:sp>
              <p:cxnSp>
                <p:nvCxnSpPr>
                  <p:cNvPr id="36" name="Straight Arrow Connector 35"/>
                  <p:cNvCxnSpPr>
                    <a:stCxn id="19" idx="3"/>
                    <a:endCxn id="24" idx="1"/>
                  </p:cNvCxnSpPr>
                  <p:nvPr/>
                </p:nvCxnSpPr>
                <p:spPr>
                  <a:xfrm flipV="1">
                    <a:off x="4929190" y="1535893"/>
                    <a:ext cx="1285884" cy="214314"/>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2" idx="3"/>
                    <a:endCxn id="27" idx="1"/>
                  </p:cNvCxnSpPr>
                  <p:nvPr/>
                </p:nvCxnSpPr>
                <p:spPr>
                  <a:xfrm>
                    <a:off x="4929190" y="2107397"/>
                    <a:ext cx="1285884" cy="2214578"/>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3"/>
                    <a:endCxn id="25" idx="1"/>
                  </p:cNvCxnSpPr>
                  <p:nvPr/>
                </p:nvCxnSpPr>
                <p:spPr>
                  <a:xfrm>
                    <a:off x="4929190" y="2464587"/>
                    <a:ext cx="1285884" cy="1588"/>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4" idx="3"/>
                    <a:endCxn id="26" idx="1"/>
                  </p:cNvCxnSpPr>
                  <p:nvPr/>
                </p:nvCxnSpPr>
                <p:spPr>
                  <a:xfrm>
                    <a:off x="4929190" y="2821777"/>
                    <a:ext cx="1285884" cy="571504"/>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5" idx="3"/>
                    <a:endCxn id="28" idx="1"/>
                  </p:cNvCxnSpPr>
                  <p:nvPr/>
                </p:nvCxnSpPr>
                <p:spPr>
                  <a:xfrm>
                    <a:off x="4929190" y="3178967"/>
                    <a:ext cx="1285884" cy="2071702"/>
                  </a:xfrm>
                  <a:prstGeom prst="straightConnector1">
                    <a:avLst/>
                  </a:prstGeom>
                  <a:ln w="63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6215074" y="571501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50" name="Rectangle 49"/>
                  <p:cNvSpPr/>
                  <p:nvPr/>
                </p:nvSpPr>
                <p:spPr>
                  <a:xfrm>
                    <a:off x="6215074" y="14287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grpSp>
            <p:sp>
              <p:nvSpPr>
                <p:cNvPr id="52" name="Rectangle 51"/>
                <p:cNvSpPr/>
                <p:nvPr/>
              </p:nvSpPr>
              <p:spPr>
                <a:xfrm>
                  <a:off x="4714876" y="642918"/>
                  <a:ext cx="1428792" cy="461665"/>
                </a:xfrm>
                <a:prstGeom prst="rect">
                  <a:avLst/>
                </a:prstGeom>
              </p:spPr>
              <p:txBody>
                <a:bodyPr wrap="square">
                  <a:spAutoFit/>
                </a:bodyPr>
                <a:lstStyle/>
                <a:p>
                  <a:r>
                    <a:rPr lang="en-US" b="1" smtClean="0"/>
                    <a:t>Memory</a:t>
                  </a:r>
                  <a:endParaRPr lang="en-US" b="1"/>
                </a:p>
              </p:txBody>
            </p:sp>
          </p:grpSp>
          <p:sp>
            <p:nvSpPr>
              <p:cNvPr id="54" name="Rectangle 53"/>
              <p:cNvSpPr/>
              <p:nvPr/>
            </p:nvSpPr>
            <p:spPr>
              <a:xfrm>
                <a:off x="3857620" y="3857628"/>
                <a:ext cx="1071570" cy="646331"/>
              </a:xfrm>
              <a:prstGeom prst="rect">
                <a:avLst/>
              </a:prstGeom>
              <a:solidFill>
                <a:schemeClr val="accent6">
                  <a:lumMod val="20000"/>
                  <a:lumOff val="80000"/>
                </a:schemeClr>
              </a:solidFill>
            </p:spPr>
            <p:txBody>
              <a:bodyPr wrap="square">
                <a:spAutoFit/>
              </a:bodyPr>
              <a:lstStyle/>
              <a:p>
                <a:pPr algn="ctr"/>
                <a:r>
                  <a:rPr lang="en-US" sz="1800" b="1" smtClean="0"/>
                  <a:t>Process Table</a:t>
                </a:r>
                <a:endParaRPr lang="en-US" sz="1800" b="1"/>
              </a:p>
            </p:txBody>
          </p:sp>
        </p:grpSp>
        <p:sp>
          <p:nvSpPr>
            <p:cNvPr id="56" name="Rectangle 55"/>
            <p:cNvSpPr/>
            <p:nvPr/>
          </p:nvSpPr>
          <p:spPr>
            <a:xfrm>
              <a:off x="285720" y="5721510"/>
              <a:ext cx="3714776" cy="707886"/>
            </a:xfrm>
            <a:prstGeom prst="rect">
              <a:avLst/>
            </a:prstGeom>
            <a:ln>
              <a:solidFill>
                <a:schemeClr val="tx1"/>
              </a:solidFill>
            </a:ln>
          </p:spPr>
          <p:txBody>
            <a:bodyPr wrap="square">
              <a:spAutoFit/>
            </a:bodyPr>
            <a:lstStyle/>
            <a:p>
              <a:pPr algn="ctr"/>
              <a:r>
                <a:rPr lang="en-US" sz="2000" smtClean="0"/>
                <a:t>Each element of the process table is called as </a:t>
              </a:r>
              <a:r>
                <a:rPr lang="en-US" sz="2000" b="1" smtClean="0"/>
                <a:t>P</a:t>
              </a:r>
              <a:r>
                <a:rPr lang="en-US" sz="2000" smtClean="0"/>
                <a:t>rocess </a:t>
              </a:r>
              <a:r>
                <a:rPr lang="en-US" sz="2000" b="1" smtClean="0"/>
                <a:t>C</a:t>
              </a:r>
              <a:r>
                <a:rPr lang="en-US" sz="2000" smtClean="0"/>
                <a:t>ontrol </a:t>
              </a:r>
              <a:r>
                <a:rPr lang="en-US" sz="2000" b="1" smtClean="0"/>
                <a:t>B</a:t>
              </a:r>
              <a:r>
                <a:rPr lang="en-US" sz="2000" smtClean="0"/>
                <a:t>lock</a:t>
              </a:r>
              <a:endParaRPr lang="en-US" sz="2000"/>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5"/>
          <p:cNvGraphicFramePr>
            <a:graphicFrameLocks noGrp="1"/>
          </p:cNvGraphicFramePr>
          <p:nvPr>
            <p:ph idx="4294967295"/>
          </p:nvPr>
        </p:nvGraphicFramePr>
        <p:xfrm>
          <a:off x="228600" y="10668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06" name="Rectangle 2"/>
          <p:cNvSpPr>
            <a:spLocks noGrp="1" noChangeArrowheads="1"/>
          </p:cNvSpPr>
          <p:nvPr>
            <p:ph type="title" idx="4294967295"/>
          </p:nvPr>
        </p:nvSpPr>
        <p:spPr>
          <a:xfrm>
            <a:off x="381000" y="142852"/>
            <a:ext cx="7556500" cy="623870"/>
          </a:xfrm>
        </p:spPr>
        <p:txBody>
          <a:bodyPr/>
          <a:lstStyle/>
          <a:p>
            <a:r>
              <a:rPr lang="en-US" dirty="0">
                <a:effectLst>
                  <a:outerShdw blurRad="38100" dist="38100" dir="2700000" algn="tl">
                    <a:srgbClr val="000000">
                      <a:alpha val="43137"/>
                    </a:srgbClr>
                  </a:outerShdw>
                </a:effectLst>
              </a:rPr>
              <a:t>Long Term Scheduling</a:t>
            </a:r>
          </a:p>
        </p:txBody>
      </p:sp>
      <p:sp>
        <p:nvSpPr>
          <p:cNvPr id="4" name="Rectangle 3"/>
          <p:cNvSpPr/>
          <p:nvPr/>
        </p:nvSpPr>
        <p:spPr>
          <a:xfrm>
            <a:off x="0" y="2857496"/>
            <a:ext cx="6548780" cy="707886"/>
          </a:xfrm>
          <a:prstGeom prst="rect">
            <a:avLst/>
          </a:prstGeom>
        </p:spPr>
        <p:txBody>
          <a:bodyPr wrap="none">
            <a:spAutoFit/>
          </a:bodyPr>
          <a:lstStyle/>
          <a:p>
            <a:r>
              <a:rPr lang="en-US" sz="2000" b="1" smtClean="0"/>
              <a:t>Swapped-out process: </a:t>
            </a:r>
            <a:r>
              <a:rPr lang="en-US" sz="2000" smtClean="0"/>
              <a:t>Process stored in RAM must be write </a:t>
            </a:r>
          </a:p>
          <a:p>
            <a:r>
              <a:rPr lang="en-US" sz="2000" smtClean="0"/>
              <a:t>to disk. It shields it’s memory to swapped-in process.</a:t>
            </a:r>
            <a:endParaRPr lang="en-US" sz="20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3600" dirty="0" smtClean="0">
                <a:effectLst>
                  <a:outerShdw blurRad="38100" dist="38100" dir="2700000" algn="tl">
                    <a:srgbClr val="000000">
                      <a:alpha val="43137"/>
                    </a:srgbClr>
                  </a:outerShdw>
                </a:effectLst>
              </a:rPr>
              <a:t>Medium-Term Scheduling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and Short-Term </a:t>
            </a:r>
            <a:r>
              <a:rPr lang="en-US" sz="3600" dirty="0">
                <a:effectLst>
                  <a:outerShdw blurRad="38100" dist="38100" dir="2700000" algn="tl">
                    <a:srgbClr val="000000">
                      <a:alpha val="43137"/>
                    </a:srgbClr>
                  </a:outerShdw>
                </a:effectLst>
              </a:rPr>
              <a:t>Scheduling</a:t>
            </a:r>
          </a:p>
        </p:txBody>
      </p:sp>
      <p:sp>
        <p:nvSpPr>
          <p:cNvPr id="15" name="Content Placeholder 14"/>
          <p:cNvSpPr>
            <a:spLocks noGrp="1"/>
          </p:cNvSpPr>
          <p:nvPr>
            <p:ph sz="half" idx="2"/>
          </p:nvPr>
        </p:nvSpPr>
        <p:spPr/>
        <p:txBody>
          <a:bodyPr/>
          <a:lstStyle/>
          <a:p>
            <a:pPr marL="0" lvl="1">
              <a:spcBef>
                <a:spcPts val="2000"/>
              </a:spcBef>
              <a:buClr>
                <a:schemeClr val="accent1"/>
              </a:buClr>
            </a:pPr>
            <a:r>
              <a:rPr lang="en-US" sz="2000" dirty="0" smtClean="0">
                <a:solidFill>
                  <a:schemeClr val="tx1"/>
                </a:solidFill>
              </a:rPr>
              <a:t>Part of the swapping   function</a:t>
            </a:r>
          </a:p>
          <a:p>
            <a:pPr marL="0" lvl="1">
              <a:spcBef>
                <a:spcPts val="2000"/>
              </a:spcBef>
              <a:buClr>
                <a:schemeClr val="accent1"/>
              </a:buClr>
            </a:pPr>
            <a:r>
              <a:rPr lang="en-US" sz="2000" dirty="0" smtClean="0">
                <a:solidFill>
                  <a:schemeClr val="tx1"/>
                </a:solidFill>
              </a:rPr>
              <a:t>Swapping-in decision is based on the need to manage the degree of multiprogramming</a:t>
            </a:r>
          </a:p>
          <a:p>
            <a:pPr marL="0" lvl="1">
              <a:spcBef>
                <a:spcPts val="2000"/>
              </a:spcBef>
              <a:buClr>
                <a:schemeClr val="accent1"/>
              </a:buClr>
            </a:pPr>
            <a:r>
              <a:rPr lang="en-US" sz="2000" dirty="0" smtClean="0">
                <a:solidFill>
                  <a:schemeClr val="tx1"/>
                </a:solidFill>
              </a:rPr>
              <a:t>Swapping-in decision will consider the memory requirements of the swapped-out processes</a:t>
            </a:r>
          </a:p>
        </p:txBody>
      </p:sp>
      <p:sp>
        <p:nvSpPr>
          <p:cNvPr id="17" name="Content Placeholder 16"/>
          <p:cNvSpPr>
            <a:spLocks noGrp="1"/>
          </p:cNvSpPr>
          <p:nvPr>
            <p:ph sz="quarter" idx="4"/>
          </p:nvPr>
        </p:nvSpPr>
        <p:spPr>
          <a:xfrm>
            <a:off x="4419600" y="2590800"/>
            <a:ext cx="3657600" cy="3678797"/>
          </a:xfrm>
        </p:spPr>
        <p:txBody>
          <a:bodyPr>
            <a:normAutofit/>
          </a:bodyPr>
          <a:lstStyle/>
          <a:p>
            <a:r>
              <a:rPr lang="en-US" sz="2000" dirty="0" smtClean="0">
                <a:solidFill>
                  <a:srgbClr val="002060"/>
                </a:solidFill>
              </a:rPr>
              <a:t>Also known as the dispatcher (</a:t>
            </a:r>
            <a:r>
              <a:rPr lang="en-US" sz="2000" dirty="0" err="1" smtClean="0">
                <a:solidFill>
                  <a:srgbClr val="002060"/>
                </a:solidFill>
              </a:rPr>
              <a:t>trình</a:t>
            </a:r>
            <a:r>
              <a:rPr lang="en-US" sz="2000" dirty="0" smtClean="0">
                <a:solidFill>
                  <a:srgbClr val="002060"/>
                </a:solidFill>
              </a:rPr>
              <a:t> </a:t>
            </a:r>
            <a:r>
              <a:rPr lang="en-US" sz="2000" dirty="0" err="1" smtClean="0">
                <a:solidFill>
                  <a:srgbClr val="002060"/>
                </a:solidFill>
              </a:rPr>
              <a:t>điều</a:t>
            </a:r>
            <a:r>
              <a:rPr lang="en-US" sz="2000" dirty="0" smtClean="0">
                <a:solidFill>
                  <a:srgbClr val="002060"/>
                </a:solidFill>
              </a:rPr>
              <a:t> </a:t>
            </a:r>
            <a:r>
              <a:rPr lang="en-US" sz="2000" dirty="0" err="1" smtClean="0">
                <a:solidFill>
                  <a:srgbClr val="002060"/>
                </a:solidFill>
              </a:rPr>
              <a:t>phối</a:t>
            </a:r>
            <a:r>
              <a:rPr lang="en-US" sz="2000" dirty="0" smtClean="0">
                <a:solidFill>
                  <a:srgbClr val="002060"/>
                </a:solidFill>
              </a:rPr>
              <a:t>)</a:t>
            </a:r>
          </a:p>
          <a:p>
            <a:r>
              <a:rPr lang="en-US" sz="2000" dirty="0" smtClean="0">
                <a:solidFill>
                  <a:srgbClr val="002060"/>
                </a:solidFill>
              </a:rPr>
              <a:t>Executes frequently and makes the fine-grained decision of which job to execute next</a:t>
            </a:r>
          </a:p>
        </p:txBody>
      </p:sp>
      <p:sp>
        <p:nvSpPr>
          <p:cNvPr id="22531" name="Rectangle 3"/>
          <p:cNvSpPr>
            <a:spLocks noGrp="1" noChangeArrowheads="1"/>
          </p:cNvSpPr>
          <p:nvPr>
            <p:ph type="body" idx="1"/>
          </p:nvPr>
        </p:nvSpPr>
        <p:spPr>
          <a:xfrm>
            <a:off x="497541" y="2057400"/>
            <a:ext cx="3657600" cy="336176"/>
          </a:xfrm>
        </p:spPr>
        <p:txBody>
          <a:bodyPr>
            <a:normAutofit/>
          </a:bodyPr>
          <a:lstStyle/>
          <a:p>
            <a:pPr marL="0" lvl="1" algn="ctr">
              <a:spcBef>
                <a:spcPts val="2000"/>
              </a:spcBef>
              <a:buClr>
                <a:schemeClr val="accent1"/>
              </a:buClr>
            </a:pPr>
            <a:r>
              <a:rPr lang="en-US" sz="2000" dirty="0" smtClean="0">
                <a:solidFill>
                  <a:schemeClr val="bg1"/>
                </a:solidFill>
                <a:effectLst>
                  <a:outerShdw blurRad="38100" dist="38100" dir="2700000" algn="tl">
                    <a:srgbClr val="000000">
                      <a:alpha val="43137"/>
                    </a:srgbClr>
                  </a:outerShdw>
                </a:effectLst>
              </a:rPr>
              <a:t>Mediu</a:t>
            </a:r>
            <a:r>
              <a:rPr lang="en-US" dirty="0" smtClean="0">
                <a:solidFill>
                  <a:schemeClr val="bg1"/>
                </a:solidFill>
                <a:effectLst>
                  <a:outerShdw blurRad="38100" dist="38100" dir="2700000" algn="tl">
                    <a:srgbClr val="000000">
                      <a:alpha val="43137"/>
                    </a:srgbClr>
                  </a:outerShdw>
                </a:effectLst>
              </a:rPr>
              <a:t>m-Term</a:t>
            </a:r>
            <a:endParaRPr lang="en-US" sz="2000" dirty="0">
              <a:solidFill>
                <a:schemeClr val="bg1"/>
              </a:solidFill>
              <a:effectLst>
                <a:outerShdw blurRad="38100" dist="38100" dir="2700000" algn="tl">
                  <a:srgbClr val="000000">
                    <a:alpha val="43137"/>
                  </a:srgbClr>
                </a:outerShdw>
              </a:effectLst>
            </a:endParaRPr>
          </a:p>
        </p:txBody>
      </p:sp>
      <p:sp>
        <p:nvSpPr>
          <p:cNvPr id="16" name="Text Placeholder 15"/>
          <p:cNvSpPr>
            <a:spLocks noGrp="1"/>
          </p:cNvSpPr>
          <p:nvPr>
            <p:ph type="body" sz="quarter" idx="3"/>
          </p:nvPr>
        </p:nvSpPr>
        <p:spPr>
          <a:xfrm>
            <a:off x="4399878" y="2057401"/>
            <a:ext cx="3657600" cy="336176"/>
          </a:xfrm>
        </p:spPr>
        <p:txBody>
          <a:bodyPr/>
          <a:lstStyle/>
          <a:p>
            <a:r>
              <a:rPr lang="en-US" sz="2000" b="1" dirty="0" smtClean="0">
                <a:effectLst>
                  <a:outerShdw blurRad="38100" dist="38100" dir="2700000" algn="tl">
                    <a:srgbClr val="000000">
                      <a:alpha val="43137"/>
                    </a:srgbClr>
                  </a:outerShdw>
                </a:effectLst>
              </a:rPr>
              <a:t>Short-Term</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457200"/>
            <a:ext cx="7556500" cy="1116012"/>
          </a:xfrm>
        </p:spPr>
        <p:txBody>
          <a:bodyPr/>
          <a:lstStyle/>
          <a:p>
            <a:r>
              <a:rPr lang="en-US" smtClean="0">
                <a:effectLst>
                  <a:outerShdw blurRad="38100" dist="38100" dir="2700000" algn="tl">
                    <a:srgbClr val="000000">
                      <a:alpha val="43137"/>
                    </a:srgbClr>
                  </a:outerShdw>
                </a:effectLst>
              </a:rPr>
              <a:t>Short-Term Scheduling</a:t>
            </a:r>
            <a:br>
              <a:rPr lang="en-US" smtClean="0">
                <a:effectLst>
                  <a:outerShdw blurRad="38100" dist="38100" dir="2700000" algn="tl">
                    <a:srgbClr val="000000">
                      <a:alpha val="43137"/>
                    </a:srgbClr>
                  </a:outerShdw>
                </a:effectLst>
              </a:rPr>
            </a:br>
            <a:r>
              <a:rPr lang="en-US" sz="2400" smtClean="0">
                <a:effectLst>
                  <a:outerShdw blurRad="38100" dist="38100" dir="2700000" algn="tl">
                    <a:srgbClr val="000000">
                      <a:alpha val="43137"/>
                    </a:srgbClr>
                  </a:outerShdw>
                </a:effectLst>
              </a:rPr>
              <a:t>Five </a:t>
            </a:r>
            <a:r>
              <a:rPr lang="en-US" sz="2400" dirty="0">
                <a:effectLst>
                  <a:outerShdw blurRad="38100" dist="38100" dir="2700000" algn="tl">
                    <a:srgbClr val="000000">
                      <a:alpha val="43137"/>
                    </a:srgbClr>
                  </a:outerShdw>
                </a:effectLst>
              </a:rPr>
              <a:t>State Process Model</a:t>
            </a:r>
          </a:p>
        </p:txBody>
      </p:sp>
      <p:pic>
        <p:nvPicPr>
          <p:cNvPr id="113666" name="Picture 2"/>
          <p:cNvPicPr>
            <a:picLocks noChangeAspect="1" noChangeArrowheads="1"/>
          </p:cNvPicPr>
          <p:nvPr/>
        </p:nvPicPr>
        <p:blipFill>
          <a:blip r:embed="rId3"/>
          <a:srcRect/>
          <a:stretch>
            <a:fillRect/>
          </a:stretch>
        </p:blipFill>
        <p:spPr bwMode="auto">
          <a:xfrm>
            <a:off x="274514" y="1928802"/>
            <a:ext cx="8594972" cy="3714776"/>
          </a:xfrm>
          <a:prstGeom prst="rect">
            <a:avLst/>
          </a:prstGeom>
          <a:noFill/>
          <a:ln w="9525">
            <a:noFill/>
            <a:miter lim="800000"/>
            <a:headEnd/>
            <a:tailEnd/>
          </a:ln>
          <a:effectLst/>
        </p:spPr>
      </p:pic>
      <p:sp>
        <p:nvSpPr>
          <p:cNvPr id="5" name="Rectangle 4"/>
          <p:cNvSpPr/>
          <p:nvPr/>
        </p:nvSpPr>
        <p:spPr>
          <a:xfrm>
            <a:off x="4214810" y="4071942"/>
            <a:ext cx="1358064" cy="369332"/>
          </a:xfrm>
          <a:prstGeom prst="rect">
            <a:avLst/>
          </a:prstGeom>
        </p:spPr>
        <p:txBody>
          <a:bodyPr wrap="none">
            <a:spAutoFit/>
          </a:bodyPr>
          <a:lstStyle/>
          <a:p>
            <a:r>
              <a:rPr lang="en-US" sz="1800" smtClean="0">
                <a:solidFill>
                  <a:srgbClr val="0070C0"/>
                </a:solidFill>
              </a:rPr>
              <a:t>IO operation</a:t>
            </a:r>
            <a:endParaRPr lang="en-US" sz="1800">
              <a:solidFill>
                <a:srgbClr val="0070C0"/>
              </a:solidFill>
            </a:endParaRPr>
          </a:p>
        </p:txBody>
      </p:sp>
      <p:sp>
        <p:nvSpPr>
          <p:cNvPr id="6" name="Rectangle 5"/>
          <p:cNvSpPr/>
          <p:nvPr/>
        </p:nvSpPr>
        <p:spPr>
          <a:xfrm>
            <a:off x="2364975" y="3500438"/>
            <a:ext cx="992579" cy="646331"/>
          </a:xfrm>
          <a:prstGeom prst="rect">
            <a:avLst/>
          </a:prstGeom>
        </p:spPr>
        <p:txBody>
          <a:bodyPr wrap="none">
            <a:spAutoFit/>
          </a:bodyPr>
          <a:lstStyle/>
          <a:p>
            <a:r>
              <a:rPr lang="en-US" sz="1800" smtClean="0">
                <a:solidFill>
                  <a:srgbClr val="0070C0"/>
                </a:solidFill>
              </a:rPr>
              <a:t>Interrupt</a:t>
            </a:r>
          </a:p>
          <a:p>
            <a:r>
              <a:rPr lang="en-US" sz="1800" smtClean="0">
                <a:solidFill>
                  <a:srgbClr val="0070C0"/>
                </a:solidFill>
              </a:rPr>
              <a:t>from IO</a:t>
            </a:r>
            <a:endParaRPr lang="en-US" sz="1800">
              <a:solidFill>
                <a:srgbClr val="0070C0"/>
              </a:solidFill>
            </a:endParaRPr>
          </a:p>
        </p:txBody>
      </p:sp>
      <p:sp>
        <p:nvSpPr>
          <p:cNvPr id="7" name="Rectangle 6"/>
          <p:cNvSpPr/>
          <p:nvPr/>
        </p:nvSpPr>
        <p:spPr>
          <a:xfrm>
            <a:off x="4071934" y="4701613"/>
            <a:ext cx="2010487" cy="584775"/>
          </a:xfrm>
          <a:prstGeom prst="rect">
            <a:avLst/>
          </a:prstGeom>
        </p:spPr>
        <p:txBody>
          <a:bodyPr wrap="none">
            <a:spAutoFit/>
          </a:bodyPr>
          <a:lstStyle/>
          <a:p>
            <a:r>
              <a:rPr lang="en-US" sz="1600" smtClean="0">
                <a:solidFill>
                  <a:srgbClr val="0070C0"/>
                </a:solidFill>
              </a:rPr>
              <a:t>CPU can be allocated </a:t>
            </a:r>
          </a:p>
          <a:p>
            <a:r>
              <a:rPr lang="en-US" sz="1600" smtClean="0">
                <a:solidFill>
                  <a:srgbClr val="0070C0"/>
                </a:solidFill>
              </a:rPr>
              <a:t>to another process</a:t>
            </a:r>
            <a:endParaRPr lang="en-US" sz="1600">
              <a:solidFill>
                <a:srgbClr val="0070C0"/>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050"/>
          <p:cNvSpPr>
            <a:spLocks noGrp="1" noChangeArrowheads="1"/>
          </p:cNvSpPr>
          <p:nvPr>
            <p:ph type="title"/>
          </p:nvPr>
        </p:nvSpPr>
        <p:spPr>
          <a:xfrm>
            <a:off x="380555" y="1000108"/>
            <a:ext cx="3255264" cy="2733692"/>
          </a:xfrm>
        </p:spPr>
        <p:txBody>
          <a:bodyPr>
            <a:normAutofit/>
          </a:bodyPr>
          <a:lstStyle/>
          <a:p>
            <a:r>
              <a:rPr lang="en-GB" sz="3200" dirty="0" smtClean="0">
                <a:effectLst>
                  <a:outerShdw blurRad="38100" dist="38100" dir="2700000" algn="tl">
                    <a:srgbClr val="000000">
                      <a:alpha val="43137"/>
                    </a:srgbClr>
                  </a:outerShdw>
                </a:effectLst>
              </a:rPr>
              <a:t>Process </a:t>
            </a:r>
            <a:r>
              <a:rPr lang="en-GB" sz="3200" smtClean="0">
                <a:effectLst>
                  <a:outerShdw blurRad="38100" dist="38100" dir="2700000" algn="tl">
                    <a:srgbClr val="000000">
                      <a:alpha val="43137"/>
                    </a:srgbClr>
                  </a:outerShdw>
                </a:effectLst>
              </a:rPr>
              <a:t>Control Block (PCB)</a:t>
            </a: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What are metadata of a process? </a:t>
            </a:r>
            <a:endParaRPr lang="en-GB" dirty="0">
              <a:effectLst>
                <a:outerShdw blurRad="38100" dist="38100" dir="2700000" algn="tl">
                  <a:srgbClr val="000000">
                    <a:alpha val="43137"/>
                  </a:srgbClr>
                </a:outerShdw>
              </a:effectLst>
            </a:endParaRPr>
          </a:p>
        </p:txBody>
      </p:sp>
      <p:pic>
        <p:nvPicPr>
          <p:cNvPr id="114690" name="Picture 2"/>
          <p:cNvPicPr>
            <a:picLocks noChangeAspect="1" noChangeArrowheads="1"/>
          </p:cNvPicPr>
          <p:nvPr/>
        </p:nvPicPr>
        <p:blipFill>
          <a:blip r:embed="rId3"/>
          <a:srcRect/>
          <a:stretch>
            <a:fillRect/>
          </a:stretch>
        </p:blipFill>
        <p:spPr bwMode="auto">
          <a:xfrm>
            <a:off x="3929058" y="271463"/>
            <a:ext cx="3562350" cy="6315075"/>
          </a:xfrm>
          <a:prstGeom prst="rect">
            <a:avLst/>
          </a:prstGeom>
          <a:noFill/>
          <a:ln w="9525">
            <a:noFill/>
            <a:miter lim="800000"/>
            <a:headEnd/>
            <a:tailEnd/>
          </a:ln>
          <a:effectLst/>
        </p:spPr>
      </p:pic>
      <p:sp>
        <p:nvSpPr>
          <p:cNvPr id="5" name="Rectangle 4"/>
          <p:cNvSpPr/>
          <p:nvPr/>
        </p:nvSpPr>
        <p:spPr>
          <a:xfrm>
            <a:off x="6858016" y="2071678"/>
            <a:ext cx="2143108"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Values of registers at the time the process is blocked</a:t>
            </a:r>
            <a:endParaRPr lang="en-US" sz="1800"/>
          </a:p>
        </p:txBody>
      </p:sp>
      <p:cxnSp>
        <p:nvCxnSpPr>
          <p:cNvPr id="7" name="Straight Arrow Connector 6"/>
          <p:cNvCxnSpPr>
            <a:stCxn id="5" idx="1"/>
          </p:cNvCxnSpPr>
          <p:nvPr/>
        </p:nvCxnSpPr>
        <p:spPr>
          <a:xfrm rot="10800000">
            <a:off x="6000760" y="2643182"/>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16" y="428604"/>
            <a:ext cx="2143108"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Index of instruction  which will  be fetched when the process re-executes.</a:t>
            </a:r>
            <a:endParaRPr lang="en-US" sz="1800"/>
          </a:p>
        </p:txBody>
      </p:sp>
      <p:cxnSp>
        <p:nvCxnSpPr>
          <p:cNvPr id="16" name="Straight Arrow Connector 15"/>
          <p:cNvCxnSpPr>
            <a:stCxn id="13" idx="1"/>
          </p:cNvCxnSpPr>
          <p:nvPr/>
        </p:nvCxnSpPr>
        <p:spPr>
          <a:xfrm rot="10800000" flipV="1">
            <a:off x="6072198" y="1142984"/>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285720" y="228600"/>
            <a:ext cx="5500726" cy="628632"/>
          </a:xfrm>
        </p:spPr>
        <p:txBody>
          <a:bodyPr/>
          <a:lstStyle/>
          <a:p>
            <a:r>
              <a:rPr lang="en-GB" dirty="0">
                <a:effectLst>
                  <a:outerShdw blurRad="38100" dist="38100" dir="2700000" algn="tl">
                    <a:srgbClr val="000000">
                      <a:alpha val="43137"/>
                    </a:srgbClr>
                  </a:outerShdw>
                </a:effectLst>
              </a:rPr>
              <a:t>Scheduling Example</a:t>
            </a:r>
          </a:p>
        </p:txBody>
      </p:sp>
      <p:sp>
        <p:nvSpPr>
          <p:cNvPr id="8" name="Rectangle 7"/>
          <p:cNvSpPr/>
          <p:nvPr/>
        </p:nvSpPr>
        <p:spPr>
          <a:xfrm>
            <a:off x="4857752" y="2714620"/>
            <a:ext cx="1214446" cy="338554"/>
          </a:xfrm>
          <a:prstGeom prst="rect">
            <a:avLst/>
          </a:prstGeom>
          <a:solidFill>
            <a:schemeClr val="accent6">
              <a:lumMod val="20000"/>
              <a:lumOff val="80000"/>
            </a:schemeClr>
          </a:solidFill>
        </p:spPr>
        <p:txBody>
          <a:bodyPr wrap="square">
            <a:spAutoFit/>
          </a:bodyPr>
          <a:lstStyle/>
          <a:p>
            <a:r>
              <a:rPr lang="en-US" sz="1600" smtClean="0"/>
              <a:t>2. Time out</a:t>
            </a:r>
            <a:endParaRPr lang="en-US" sz="1600" dirty="0" smtClean="0"/>
          </a:p>
        </p:txBody>
      </p:sp>
      <p:grpSp>
        <p:nvGrpSpPr>
          <p:cNvPr id="13" name="Group 12"/>
          <p:cNvGrpSpPr/>
          <p:nvPr/>
        </p:nvGrpSpPr>
        <p:grpSpPr>
          <a:xfrm>
            <a:off x="1285852" y="1071546"/>
            <a:ext cx="6638925" cy="5467350"/>
            <a:chOff x="2219355" y="571480"/>
            <a:chExt cx="6638925" cy="5467350"/>
          </a:xfrm>
        </p:grpSpPr>
        <p:pic>
          <p:nvPicPr>
            <p:cNvPr id="115715" name="Picture 3"/>
            <p:cNvPicPr>
              <a:picLocks noChangeAspect="1" noChangeArrowheads="1"/>
            </p:cNvPicPr>
            <p:nvPr/>
          </p:nvPicPr>
          <p:blipFill>
            <a:blip r:embed="rId3"/>
            <a:srcRect/>
            <a:stretch>
              <a:fillRect/>
            </a:stretch>
          </p:blipFill>
          <p:spPr bwMode="auto">
            <a:xfrm>
              <a:off x="2219355" y="571480"/>
              <a:ext cx="6638925" cy="5467350"/>
            </a:xfrm>
            <a:prstGeom prst="rect">
              <a:avLst/>
            </a:prstGeom>
            <a:noFill/>
            <a:ln w="9525">
              <a:noFill/>
              <a:miter lim="800000"/>
              <a:headEnd/>
              <a:tailEnd/>
            </a:ln>
            <a:effectLst/>
          </p:spPr>
        </p:pic>
        <p:sp>
          <p:nvSpPr>
            <p:cNvPr id="5" name="Rectangle 4"/>
            <p:cNvSpPr/>
            <p:nvPr/>
          </p:nvSpPr>
          <p:spPr>
            <a:xfrm>
              <a:off x="2285984" y="2428868"/>
              <a:ext cx="1500198" cy="338554"/>
            </a:xfrm>
            <a:prstGeom prst="rect">
              <a:avLst/>
            </a:prstGeom>
            <a:solidFill>
              <a:schemeClr val="accent6">
                <a:lumMod val="20000"/>
                <a:lumOff val="80000"/>
              </a:schemeClr>
            </a:solidFill>
          </p:spPr>
          <p:txBody>
            <a:bodyPr wrap="square">
              <a:spAutoFit/>
            </a:bodyPr>
            <a:lstStyle/>
            <a:p>
              <a:pPr algn="ctr"/>
              <a:r>
                <a:rPr lang="en-US" sz="1600" smtClean="0"/>
                <a:t>Calls a service </a:t>
              </a:r>
              <a:endParaRPr lang="en-US" sz="1600" dirty="0" smtClean="0"/>
            </a:p>
          </p:txBody>
        </p:sp>
        <p:cxnSp>
          <p:nvCxnSpPr>
            <p:cNvPr id="7" name="Straight Arrow Connector 6"/>
            <p:cNvCxnSpPr/>
            <p:nvPr/>
          </p:nvCxnSpPr>
          <p:spPr>
            <a:xfrm rot="16200000" flipV="1">
              <a:off x="3003563" y="2070067"/>
              <a:ext cx="856462" cy="40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H="1">
              <a:off x="5893603" y="2250273"/>
              <a:ext cx="1714512"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228600"/>
            <a:ext cx="7556500" cy="1116012"/>
          </a:xfrm>
        </p:spPr>
        <p:txBody>
          <a:bodyPr/>
          <a:lstStyle/>
          <a:p>
            <a:r>
              <a:rPr lang="en-US" dirty="0">
                <a:effectLst>
                  <a:outerShdw blurRad="38100" dist="38100" dir="2700000" algn="tl">
                    <a:srgbClr val="000000">
                      <a:alpha val="43137"/>
                    </a:srgbClr>
                  </a:outerShdw>
                </a:effectLst>
              </a:rPr>
              <a:t>Key Elements of O/S</a:t>
            </a:r>
          </a:p>
        </p:txBody>
      </p:sp>
      <p:pic>
        <p:nvPicPr>
          <p:cNvPr id="116739" name="Picture 3"/>
          <p:cNvPicPr>
            <a:picLocks noChangeAspect="1" noChangeArrowheads="1"/>
          </p:cNvPicPr>
          <p:nvPr/>
        </p:nvPicPr>
        <p:blipFill>
          <a:blip r:embed="rId3"/>
          <a:srcRect/>
          <a:stretch>
            <a:fillRect/>
          </a:stretch>
        </p:blipFill>
        <p:spPr bwMode="auto">
          <a:xfrm>
            <a:off x="895278" y="980720"/>
            <a:ext cx="7391498" cy="559155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dirty="0">
                <a:effectLst>
                  <a:outerShdw blurRad="38100" dist="38100" dir="2700000" algn="tl">
                    <a:srgbClr val="000000">
                      <a:alpha val="43137"/>
                    </a:srgbClr>
                  </a:outerShdw>
                </a:effectLst>
              </a:rPr>
              <a:t>Process Scheduling</a:t>
            </a:r>
          </a:p>
        </p:txBody>
      </p:sp>
      <p:pic>
        <p:nvPicPr>
          <p:cNvPr id="117762" name="Picture 2"/>
          <p:cNvPicPr>
            <a:picLocks noChangeAspect="1" noChangeArrowheads="1"/>
          </p:cNvPicPr>
          <p:nvPr/>
        </p:nvPicPr>
        <p:blipFill>
          <a:blip r:embed="rId3"/>
          <a:srcRect/>
          <a:stretch>
            <a:fillRect/>
          </a:stretch>
        </p:blipFill>
        <p:spPr bwMode="auto">
          <a:xfrm>
            <a:off x="321364" y="1357298"/>
            <a:ext cx="8501274" cy="52864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a:p>
        </p:txBody>
      </p:sp>
      <p:sp>
        <p:nvSpPr>
          <p:cNvPr id="3" name="Content Placeholder 2"/>
          <p:cNvSpPr>
            <a:spLocks noGrp="1"/>
          </p:cNvSpPr>
          <p:nvPr>
            <p:ph idx="1"/>
          </p:nvPr>
        </p:nvSpPr>
        <p:spPr/>
        <p:txBody>
          <a:bodyPr>
            <a:normAutofit/>
          </a:bodyPr>
          <a:lstStyle/>
          <a:p>
            <a:r>
              <a:rPr lang="en-US" sz="3200" smtClean="0">
                <a:solidFill>
                  <a:srgbClr val="002060"/>
                </a:solidFill>
              </a:rPr>
              <a:t>8.1 Operating System Overview</a:t>
            </a:r>
          </a:p>
          <a:p>
            <a:r>
              <a:rPr lang="en-US" sz="3200" smtClean="0">
                <a:solidFill>
                  <a:srgbClr val="002060"/>
                </a:solidFill>
              </a:rPr>
              <a:t>8.2 Scheduling</a:t>
            </a:r>
          </a:p>
          <a:p>
            <a:r>
              <a:rPr lang="en-US" sz="3200" smtClean="0">
                <a:solidFill>
                  <a:srgbClr val="002060"/>
                </a:solidFill>
              </a:rPr>
              <a:t>8.3 Memory Management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smtClean="0">
                <a:effectLst>
                  <a:outerShdw blurRad="38100" dist="38100" dir="2700000" algn="tl">
                    <a:srgbClr val="000000">
                      <a:alpha val="43137"/>
                    </a:srgbClr>
                  </a:outerShdw>
                </a:effectLst>
              </a:rPr>
              <a:t>8.3- Memory Management</a:t>
            </a:r>
            <a:endParaRPr lang="en-US" dirty="0">
              <a:effectLst>
                <a:outerShdw blurRad="38100" dist="38100" dir="2700000" algn="tl">
                  <a:srgbClr val="000000">
                    <a:alpha val="43137"/>
                  </a:srgbClr>
                </a:outerShdw>
              </a:effectLst>
            </a:endParaRPr>
          </a:p>
        </p:txBody>
      </p:sp>
      <p:sp>
        <p:nvSpPr>
          <p:cNvPr id="5" name="Rectangle 4"/>
          <p:cNvSpPr/>
          <p:nvPr/>
        </p:nvSpPr>
        <p:spPr>
          <a:xfrm>
            <a:off x="500034" y="1357298"/>
            <a:ext cx="8072494" cy="3539430"/>
          </a:xfrm>
          <a:prstGeom prst="rect">
            <a:avLst/>
          </a:prstGeom>
        </p:spPr>
        <p:txBody>
          <a:bodyPr wrap="square">
            <a:spAutoFit/>
          </a:bodyPr>
          <a:lstStyle/>
          <a:p>
            <a:pPr>
              <a:buClr>
                <a:schemeClr val="tx2">
                  <a:lumMod val="75000"/>
                  <a:lumOff val="25000"/>
                </a:schemeClr>
              </a:buClr>
              <a:buFont typeface="Wingdings" pitchFamily="2" charset="2"/>
              <a:buChar char="§"/>
            </a:pPr>
            <a:r>
              <a:rPr lang="en-US" sz="3200" dirty="0" smtClean="0"/>
              <a:t>  Memory Management</a:t>
            </a:r>
          </a:p>
          <a:p>
            <a:pPr lvl="1">
              <a:buClr>
                <a:schemeClr val="tx2">
                  <a:lumMod val="75000"/>
                  <a:lumOff val="25000"/>
                </a:schemeClr>
              </a:buClr>
              <a:buFont typeface="Wingdings" pitchFamily="2" charset="2"/>
              <a:buChar char="§"/>
            </a:pPr>
            <a:r>
              <a:rPr lang="en-US" sz="3200" dirty="0" smtClean="0"/>
              <a:t>  S</a:t>
            </a:r>
            <a:r>
              <a:rPr lang="en-US" sz="3200" dirty="0" smtClean="0">
                <a:sym typeface="Wingdings" pitchFamily="2" charset="2"/>
              </a:rPr>
              <a:t>wapping</a:t>
            </a:r>
          </a:p>
          <a:p>
            <a:pPr lvl="1">
              <a:buClr>
                <a:schemeClr val="tx2">
                  <a:lumMod val="75000"/>
                  <a:lumOff val="25000"/>
                </a:schemeClr>
              </a:buClr>
              <a:buFont typeface="Wingdings" pitchFamily="2" charset="2"/>
              <a:buChar char="§"/>
            </a:pPr>
            <a:r>
              <a:rPr lang="en-US" sz="3200" dirty="0" smtClean="0">
                <a:sym typeface="Wingdings" pitchFamily="2" charset="2"/>
              </a:rPr>
              <a:t>  </a:t>
            </a:r>
            <a:r>
              <a:rPr lang="en-US" sz="3200" dirty="0" err="1" smtClean="0">
                <a:sym typeface="Wingdings" pitchFamily="2" charset="2"/>
              </a:rPr>
              <a:t>Partioning</a:t>
            </a:r>
            <a:r>
              <a:rPr lang="en-US" sz="3200" dirty="0" smtClean="0">
                <a:sym typeface="Wingdings" pitchFamily="2" charset="2"/>
              </a:rPr>
              <a:t> (</a:t>
            </a:r>
            <a:r>
              <a:rPr lang="en-US" sz="3200" dirty="0" err="1" smtClean="0">
                <a:sym typeface="Wingdings" pitchFamily="2" charset="2"/>
              </a:rPr>
              <a:t>phân</a:t>
            </a:r>
            <a:r>
              <a:rPr lang="en-US" sz="3200" dirty="0" smtClean="0">
                <a:sym typeface="Wingdings" pitchFamily="2" charset="2"/>
              </a:rPr>
              <a:t> </a:t>
            </a:r>
            <a:r>
              <a:rPr lang="en-US" sz="3200" dirty="0" err="1" smtClean="0">
                <a:sym typeface="Wingdings" pitchFamily="2" charset="2"/>
              </a:rPr>
              <a:t>vùng</a:t>
            </a:r>
            <a:r>
              <a:rPr lang="en-US" sz="3200" dirty="0" smtClean="0">
                <a:sym typeface="Wingdings" pitchFamily="2" charset="2"/>
              </a:rPr>
              <a:t>)</a:t>
            </a:r>
            <a:endParaRPr lang="en-US" sz="3200" dirty="0" smtClean="0">
              <a:sym typeface="Wingdings" pitchFamily="2" charset="2"/>
            </a:endParaRPr>
          </a:p>
          <a:p>
            <a:pPr lvl="1">
              <a:buClr>
                <a:schemeClr val="tx2">
                  <a:lumMod val="75000"/>
                  <a:lumOff val="25000"/>
                </a:schemeClr>
              </a:buClr>
              <a:buFont typeface="Wingdings" pitchFamily="2" charset="2"/>
              <a:buChar char="§"/>
            </a:pPr>
            <a:r>
              <a:rPr lang="en-US" sz="3200" dirty="0" smtClean="0">
                <a:sym typeface="Wingdings" pitchFamily="2" charset="2"/>
              </a:rPr>
              <a:t>  Paging</a:t>
            </a:r>
          </a:p>
          <a:p>
            <a:pPr lvl="1">
              <a:buClr>
                <a:schemeClr val="tx2">
                  <a:lumMod val="75000"/>
                  <a:lumOff val="25000"/>
                </a:schemeClr>
              </a:buClr>
              <a:buFont typeface="Wingdings" pitchFamily="2" charset="2"/>
              <a:buChar char="§"/>
            </a:pPr>
            <a:r>
              <a:rPr lang="en-US" sz="3200" dirty="0" smtClean="0">
                <a:sym typeface="Wingdings" pitchFamily="2" charset="2"/>
              </a:rPr>
              <a:t>  Virtual Memory</a:t>
            </a:r>
          </a:p>
          <a:p>
            <a:pPr lvl="1">
              <a:buClr>
                <a:schemeClr val="tx2">
                  <a:lumMod val="75000"/>
                  <a:lumOff val="25000"/>
                </a:schemeClr>
              </a:buClr>
              <a:buFont typeface="Wingdings" pitchFamily="2" charset="2"/>
              <a:buChar char="§"/>
            </a:pPr>
            <a:r>
              <a:rPr lang="en-US" sz="3200" dirty="0" smtClean="0">
                <a:sym typeface="Wingdings" pitchFamily="2" charset="2"/>
              </a:rPr>
              <a:t>  Translation Lookaside Buffer</a:t>
            </a:r>
          </a:p>
          <a:p>
            <a:pPr lvl="1">
              <a:buClr>
                <a:schemeClr val="tx2">
                  <a:lumMod val="75000"/>
                  <a:lumOff val="25000"/>
                </a:schemeClr>
              </a:buClr>
              <a:buFont typeface="Wingdings" pitchFamily="2" charset="2"/>
              <a:buChar char="§"/>
            </a:pPr>
            <a:r>
              <a:rPr lang="en-US" sz="3200" dirty="0" smtClean="0">
                <a:sym typeface="Wingdings" pitchFamily="2" charset="2"/>
              </a:rPr>
              <a:t>  </a:t>
            </a:r>
            <a:r>
              <a:rPr lang="en-US" sz="3200" dirty="0" smtClean="0">
                <a:sym typeface="Wingdings" pitchFamily="2" charset="2"/>
              </a:rPr>
              <a:t>Segmentation (</a:t>
            </a:r>
            <a:r>
              <a:rPr lang="en-US" sz="3200" dirty="0" err="1" smtClean="0">
                <a:sym typeface="Wingdings" pitchFamily="2" charset="2"/>
              </a:rPr>
              <a:t>sự</a:t>
            </a:r>
            <a:r>
              <a:rPr lang="en-US" sz="3200" dirty="0" smtClean="0">
                <a:sym typeface="Wingdings" pitchFamily="2" charset="2"/>
              </a:rPr>
              <a:t> </a:t>
            </a:r>
            <a:r>
              <a:rPr lang="en-US" sz="3200" dirty="0" err="1" smtClean="0">
                <a:sym typeface="Wingdings" pitchFamily="2" charset="2"/>
              </a:rPr>
              <a:t>phân</a:t>
            </a:r>
            <a:r>
              <a:rPr lang="en-US" sz="3200" dirty="0" smtClean="0">
                <a:sym typeface="Wingdings" pitchFamily="2" charset="2"/>
              </a:rPr>
              <a:t> </a:t>
            </a:r>
            <a:r>
              <a:rPr lang="en-US" sz="3200" dirty="0" err="1" smtClean="0">
                <a:sym typeface="Wingdings" pitchFamily="2" charset="2"/>
              </a:rPr>
              <a:t>khúc</a:t>
            </a:r>
            <a:r>
              <a:rPr lang="en-US" sz="3200" dirty="0" smtClean="0">
                <a:sym typeface="Wingdings" pitchFamily="2" charset="2"/>
              </a:rPr>
              <a:t>)</a:t>
            </a:r>
            <a:endParaRPr lang="en-US" sz="3200" dirty="0" smtClean="0"/>
          </a:p>
        </p:txBody>
      </p:sp>
      <p:sp>
        <p:nvSpPr>
          <p:cNvPr id="6" name="Rectangle 5"/>
          <p:cNvSpPr/>
          <p:nvPr/>
        </p:nvSpPr>
        <p:spPr>
          <a:xfrm>
            <a:off x="428596" y="5000636"/>
            <a:ext cx="8358246" cy="1384995"/>
          </a:xfrm>
          <a:prstGeom prst="rect">
            <a:avLst/>
          </a:prstGeom>
          <a:solidFill>
            <a:schemeClr val="accent6">
              <a:lumMod val="40000"/>
              <a:lumOff val="60000"/>
            </a:schemeClr>
          </a:solidFill>
        </p:spPr>
        <p:txBody>
          <a:bodyPr wrap="square">
            <a:spAutoFit/>
          </a:bodyPr>
          <a:lstStyle/>
          <a:p>
            <a:r>
              <a:rPr lang="en-US" sz="2800" dirty="0" smtClean="0"/>
              <a:t>Memory Manager is a part of OS which bears responsibility to manage computer memory at the system level and some above techniques can be applied.</a:t>
            </a:r>
            <a:endParaRPr lang="en-US" sz="2800"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1093" y="2714620"/>
            <a:ext cx="3255264" cy="3411543"/>
          </a:xfrm>
        </p:spPr>
        <p:txBody>
          <a:bodyPr>
            <a:normAutofit/>
          </a:bodyPr>
          <a:lstStyle/>
          <a:p>
            <a:r>
              <a:rPr lang="en-US" sz="2800" dirty="0" smtClean="0"/>
              <a:t>Why?</a:t>
            </a:r>
          </a:p>
          <a:p>
            <a:r>
              <a:rPr lang="en-US" sz="1800" dirty="0" smtClean="0"/>
              <a:t>Memory has larger size </a:t>
            </a:r>
            <a:r>
              <a:rPr lang="en-US" sz="1800" dirty="0" smtClean="0">
                <a:sym typeface="Wingdings" pitchFamily="2" charset="2"/>
              </a:rPr>
              <a:t> Processes request more and more memory,  more processes need to run  Memory is not enough to supply  A selected process must be </a:t>
            </a:r>
            <a:r>
              <a:rPr lang="en-US" sz="1800" dirty="0" smtClean="0">
                <a:sym typeface="Wingdings" pitchFamily="2" charset="2"/>
              </a:rPr>
              <a:t>swapped </a:t>
            </a:r>
            <a:r>
              <a:rPr lang="en-US" sz="1800" dirty="0" smtClean="0">
                <a:sym typeface="Wingdings" pitchFamily="2" charset="2"/>
              </a:rPr>
              <a:t>out to disk in order to load new process (SWAP)</a:t>
            </a:r>
            <a:endParaRPr lang="en-US" sz="1800" dirty="0"/>
          </a:p>
        </p:txBody>
      </p:sp>
      <p:sp>
        <p:nvSpPr>
          <p:cNvPr id="6" name="Title 5"/>
          <p:cNvSpPr>
            <a:spLocks noGrp="1"/>
          </p:cNvSpPr>
          <p:nvPr>
            <p:ph type="title"/>
          </p:nvPr>
        </p:nvSpPr>
        <p:spPr>
          <a:xfrm>
            <a:off x="428596" y="500042"/>
            <a:ext cx="3255264" cy="1785950"/>
          </a:xfrm>
        </p:spPr>
        <p:txBody>
          <a:bodyPr>
            <a:normAutofit/>
          </a:bodyPr>
          <a:lstStyle/>
          <a:p>
            <a:r>
              <a:rPr lang="en-US" sz="3200" smtClean="0"/>
              <a:t>Memory Management:</a:t>
            </a:r>
            <a:br>
              <a:rPr lang="en-US" sz="3200" smtClean="0"/>
            </a:br>
            <a:r>
              <a:rPr lang="en-US" sz="3600" smtClean="0"/>
              <a:t>Swapping</a:t>
            </a:r>
            <a:endParaRPr lang="en-US" sz="3200"/>
          </a:p>
        </p:txBody>
      </p:sp>
      <p:pic>
        <p:nvPicPr>
          <p:cNvPr id="118786" name="Picture 2"/>
          <p:cNvPicPr>
            <a:picLocks noChangeAspect="1" noChangeArrowheads="1"/>
          </p:cNvPicPr>
          <p:nvPr/>
        </p:nvPicPr>
        <p:blipFill>
          <a:blip r:embed="rId3"/>
          <a:srcRect/>
          <a:stretch>
            <a:fillRect/>
          </a:stretch>
        </p:blipFill>
        <p:spPr bwMode="auto">
          <a:xfrm>
            <a:off x="4210078" y="276225"/>
            <a:ext cx="4362450" cy="63055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500042"/>
            <a:ext cx="3255264" cy="1162050"/>
          </a:xfrm>
        </p:spPr>
        <p:txBody>
          <a:bodyPr/>
          <a:lstStyle/>
          <a:p>
            <a:r>
              <a:rPr lang="en-US" dirty="0" smtClean="0">
                <a:effectLst>
                  <a:outerShdw blurRad="38100" dist="38100" dir="2700000" algn="tl">
                    <a:srgbClr val="000000">
                      <a:alpha val="43137"/>
                    </a:srgbClr>
                  </a:outerShdw>
                </a:effectLst>
              </a:rPr>
              <a:t>Memory Management</a:t>
            </a:r>
            <a:endParaRPr lang="en-US"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93" y="1785927"/>
            <a:ext cx="3255264" cy="785818"/>
          </a:xfrm>
        </p:spPr>
        <p:txBody>
          <a:bodyPr/>
          <a:lstStyle/>
          <a:p>
            <a:r>
              <a:rPr lang="en-US" sz="3600" dirty="0" smtClean="0"/>
              <a:t>Partitioning</a:t>
            </a:r>
            <a:endParaRPr lang="en-US" sz="3600" dirty="0"/>
          </a:p>
        </p:txBody>
      </p:sp>
      <p:pic>
        <p:nvPicPr>
          <p:cNvPr id="119810" name="Picture 2"/>
          <p:cNvPicPr>
            <a:picLocks noChangeAspect="1" noChangeArrowheads="1"/>
          </p:cNvPicPr>
          <p:nvPr/>
        </p:nvPicPr>
        <p:blipFill>
          <a:blip r:embed="rId3"/>
          <a:srcRect/>
          <a:stretch>
            <a:fillRect/>
          </a:stretch>
        </p:blipFill>
        <p:spPr bwMode="auto">
          <a:xfrm>
            <a:off x="4009994" y="76376"/>
            <a:ext cx="4991162" cy="6710210"/>
          </a:xfrm>
          <a:prstGeom prst="rect">
            <a:avLst/>
          </a:prstGeom>
          <a:noFill/>
          <a:ln w="9525">
            <a:noFill/>
            <a:miter lim="800000"/>
            <a:headEnd/>
            <a:tailEnd/>
          </a:ln>
          <a:effectLst/>
        </p:spPr>
      </p:pic>
      <p:sp>
        <p:nvSpPr>
          <p:cNvPr id="6" name="Rectangle 5"/>
          <p:cNvSpPr/>
          <p:nvPr/>
        </p:nvSpPr>
        <p:spPr>
          <a:xfrm>
            <a:off x="357158" y="2714620"/>
            <a:ext cx="3071834" cy="1569660"/>
          </a:xfrm>
          <a:prstGeom prst="rect">
            <a:avLst/>
          </a:prstGeom>
        </p:spPr>
        <p:txBody>
          <a:bodyPr wrap="square">
            <a:spAutoFit/>
          </a:bodyPr>
          <a:lstStyle/>
          <a:p>
            <a:r>
              <a:rPr lang="en-US" smtClean="0">
                <a:solidFill>
                  <a:schemeClr val="bg1"/>
                </a:solidFill>
              </a:rPr>
              <a:t>Smaller process needs smaller  memory </a:t>
            </a:r>
            <a:r>
              <a:rPr lang="en-US" smtClean="0">
                <a:solidFill>
                  <a:schemeClr val="bg1"/>
                </a:solidFill>
                <a:sym typeface="Wingdings" pitchFamily="2" charset="2"/>
              </a:rPr>
              <a:t> Unequal-size partition is better.</a:t>
            </a:r>
            <a:endParaRPr lang="en-US">
              <a:solidFill>
                <a:schemeClr val="bg1"/>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52400"/>
            <a:ext cx="7556500" cy="963612"/>
          </a:xfrm>
        </p:spPr>
        <p:txBody>
          <a:bodyPr/>
          <a:lstStyle/>
          <a:p>
            <a:r>
              <a:rPr lang="en-US" dirty="0">
                <a:effectLst>
                  <a:outerShdw blurRad="38100" dist="38100" dir="2700000" algn="tl">
                    <a:srgbClr val="000000">
                      <a:alpha val="43137"/>
                    </a:srgbClr>
                  </a:outerShdw>
                </a:effectLst>
              </a:rPr>
              <a:t>Effect of Dynamic Partitioning</a:t>
            </a:r>
            <a:r>
              <a:rPr lang="en-US" dirty="0"/>
              <a:t/>
            </a:r>
            <a:br>
              <a:rPr lang="en-US" dirty="0"/>
            </a:br>
            <a:endParaRPr lang="en-US" dirty="0"/>
          </a:p>
        </p:txBody>
      </p:sp>
      <p:sp>
        <p:nvSpPr>
          <p:cNvPr id="6" name="TextBox 5"/>
          <p:cNvSpPr txBox="1"/>
          <p:nvPr/>
        </p:nvSpPr>
        <p:spPr>
          <a:xfrm>
            <a:off x="5715008" y="2869071"/>
            <a:ext cx="3071834" cy="3631763"/>
          </a:xfrm>
          <a:prstGeom prst="rect">
            <a:avLst/>
          </a:prstGeom>
          <a:solidFill>
            <a:srgbClr val="92D050"/>
          </a:solidFill>
        </p:spPr>
        <p:txBody>
          <a:bodyPr wrap="square" rtlCol="0">
            <a:spAutoFit/>
          </a:bodyPr>
          <a:lstStyle/>
          <a:p>
            <a:r>
              <a:rPr lang="en-US" b="1" dirty="0">
                <a:latin typeface="+mn-lt"/>
              </a:rPr>
              <a:t>Logical address</a:t>
            </a:r>
            <a:endParaRPr lang="en-US" b="1" dirty="0" smtClean="0">
              <a:latin typeface="+mn-lt"/>
            </a:endParaRPr>
          </a:p>
          <a:p>
            <a:r>
              <a:rPr lang="en-US" sz="1800" dirty="0" smtClean="0">
                <a:latin typeface="+mn-lt"/>
              </a:rPr>
              <a:t>     - expressed </a:t>
            </a:r>
            <a:r>
              <a:rPr lang="en-US" sz="1800" dirty="0">
                <a:latin typeface="+mn-lt"/>
              </a:rPr>
              <a:t>as a location relative </a:t>
            </a:r>
            <a:r>
              <a:rPr lang="en-US" sz="1800">
                <a:latin typeface="+mn-lt"/>
              </a:rPr>
              <a:t>to </a:t>
            </a:r>
            <a:r>
              <a:rPr lang="en-US" sz="1800" smtClean="0">
                <a:latin typeface="+mn-lt"/>
              </a:rPr>
              <a:t>the </a:t>
            </a:r>
            <a:r>
              <a:rPr lang="en-US" sz="1800" dirty="0" smtClean="0">
                <a:latin typeface="+mn-lt"/>
              </a:rPr>
              <a:t>beginning </a:t>
            </a:r>
            <a:r>
              <a:rPr lang="en-US" sz="1800" dirty="0">
                <a:latin typeface="+mn-lt"/>
              </a:rPr>
              <a:t>of</a:t>
            </a:r>
            <a:r>
              <a:rPr lang="en-US" sz="1800" dirty="0" smtClean="0">
                <a:latin typeface="+mn-lt"/>
              </a:rPr>
              <a:t>  </a:t>
            </a:r>
            <a:r>
              <a:rPr lang="en-US" sz="1800" smtClean="0">
                <a:latin typeface="+mn-lt"/>
              </a:rPr>
              <a:t>the program (</a:t>
            </a:r>
            <a:r>
              <a:rPr lang="en-US" sz="1800" b="1" smtClean="0">
                <a:latin typeface="+mn-lt"/>
              </a:rPr>
              <a:t>offset</a:t>
            </a:r>
            <a:r>
              <a:rPr lang="en-US" sz="1800" smtClean="0">
                <a:latin typeface="+mn-lt"/>
              </a:rPr>
              <a:t>)</a:t>
            </a:r>
            <a:endParaRPr lang="en-US" sz="1800" dirty="0" smtClean="0">
              <a:latin typeface="+mn-lt"/>
            </a:endParaRPr>
          </a:p>
          <a:p>
            <a:endParaRPr lang="en-US" sz="1600" dirty="0" smtClean="0">
              <a:latin typeface="+mn-lt"/>
            </a:endParaRPr>
          </a:p>
          <a:p>
            <a:r>
              <a:rPr lang="en-US" b="1" dirty="0">
                <a:latin typeface="+mn-lt"/>
              </a:rPr>
              <a:t>Physical address</a:t>
            </a:r>
          </a:p>
          <a:p>
            <a:r>
              <a:rPr lang="en-US" sz="1800" dirty="0">
                <a:latin typeface="+mn-lt"/>
              </a:rPr>
              <a:t>     - an actual location in main memory</a:t>
            </a:r>
          </a:p>
          <a:p>
            <a:endParaRPr lang="en-US" sz="1600" dirty="0" smtClean="0">
              <a:latin typeface="+mn-lt"/>
            </a:endParaRPr>
          </a:p>
          <a:p>
            <a:r>
              <a:rPr lang="en-US" b="1" dirty="0">
                <a:latin typeface="+mn-lt"/>
              </a:rPr>
              <a:t>Base address</a:t>
            </a:r>
          </a:p>
          <a:p>
            <a:r>
              <a:rPr lang="en-US" sz="1800" dirty="0" smtClean="0">
                <a:latin typeface="+mn-lt"/>
              </a:rPr>
              <a:t>      - current starting location of the process</a:t>
            </a:r>
            <a:endParaRPr lang="en-US" sz="1800" dirty="0">
              <a:latin typeface="+mn-lt"/>
            </a:endParaRPr>
          </a:p>
        </p:txBody>
      </p:sp>
      <p:pic>
        <p:nvPicPr>
          <p:cNvPr id="120834" name="Picture 2"/>
          <p:cNvPicPr>
            <a:picLocks noChangeAspect="1" noChangeArrowheads="1"/>
          </p:cNvPicPr>
          <p:nvPr/>
        </p:nvPicPr>
        <p:blipFill>
          <a:blip r:embed="rId3">
            <a:lum bright="-20000" contrast="25000"/>
          </a:blip>
          <a:srcRect/>
          <a:stretch>
            <a:fillRect/>
          </a:stretch>
        </p:blipFill>
        <p:spPr bwMode="auto">
          <a:xfrm>
            <a:off x="123831" y="1142984"/>
            <a:ext cx="5305425" cy="5372100"/>
          </a:xfrm>
          <a:prstGeom prst="rect">
            <a:avLst/>
          </a:prstGeom>
          <a:noFill/>
          <a:ln w="9525">
            <a:noFill/>
            <a:miter lim="800000"/>
            <a:headEnd/>
            <a:tailEnd/>
          </a:ln>
          <a:effectLst/>
        </p:spPr>
      </p:pic>
      <p:sp>
        <p:nvSpPr>
          <p:cNvPr id="10" name="Rectangle 9"/>
          <p:cNvSpPr/>
          <p:nvPr/>
        </p:nvSpPr>
        <p:spPr>
          <a:xfrm>
            <a:off x="5715008" y="1083404"/>
            <a:ext cx="3000397" cy="1631216"/>
          </a:xfrm>
          <a:prstGeom prst="rect">
            <a:avLst/>
          </a:prstGeom>
          <a:solidFill>
            <a:schemeClr val="accent6">
              <a:lumMod val="40000"/>
              <a:lumOff val="60000"/>
            </a:schemeClr>
          </a:solidFill>
        </p:spPr>
        <p:txBody>
          <a:bodyPr wrap="square">
            <a:spAutoFit/>
          </a:bodyPr>
          <a:lstStyle/>
          <a:p>
            <a:r>
              <a:rPr lang="en-US" sz="2000" smtClean="0"/>
              <a:t>To enable loading a process to any position of memory, program addresses must be expressed as </a:t>
            </a:r>
            <a:r>
              <a:rPr lang="en-US" sz="2000" b="1" smtClean="0"/>
              <a:t>l</a:t>
            </a:r>
            <a:r>
              <a:rPr lang="en-US" sz="2000" b="1" smtClean="0">
                <a:sym typeface="Wingdings" pitchFamily="2" charset="2"/>
              </a:rPr>
              <a:t>ogical addresses</a:t>
            </a:r>
            <a:r>
              <a:rPr lang="en-US" sz="2000" smtClean="0">
                <a:sym typeface="Wingdings" pitchFamily="2" charset="2"/>
              </a:rPr>
              <a:t> </a:t>
            </a:r>
            <a:endParaRPr lang="en-US" sz="200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838190"/>
            <a:ext cx="3255264" cy="1162050"/>
          </a:xfrm>
        </p:spPr>
        <p:txBody>
          <a:bodyPr>
            <a:noAutofit/>
          </a:bodyPr>
          <a:lstStyle/>
          <a:p>
            <a:r>
              <a:rPr lang="en-US" sz="2400" smtClean="0">
                <a:effectLst>
                  <a:outerShdw blurRad="38100" dist="38100" dir="2700000" algn="tl">
                    <a:srgbClr val="000000">
                      <a:alpha val="43137"/>
                    </a:srgbClr>
                  </a:outerShdw>
                </a:effectLst>
              </a:rPr>
              <a:t>Memory Management</a:t>
            </a:r>
            <a:br>
              <a:rPr lang="en-US" sz="2400" smtClean="0">
                <a:effectLst>
                  <a:outerShdw blurRad="38100" dist="38100" dir="2700000" algn="tl">
                    <a:srgbClr val="000000">
                      <a:alpha val="43137"/>
                    </a:srgbClr>
                  </a:outerShdw>
                </a:effectLst>
              </a:rPr>
            </a:br>
            <a:r>
              <a:rPr lang="en-US" sz="3600" smtClean="0">
                <a:effectLst>
                  <a:outerShdw blurRad="38100" dist="38100" dir="2700000" algn="tl">
                    <a:srgbClr val="000000">
                      <a:alpha val="43137"/>
                    </a:srgbClr>
                  </a:outerShdw>
                </a:effectLst>
              </a:rPr>
              <a:t>Paging</a:t>
            </a:r>
            <a:endParaRPr lang="en-US" sz="2400"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93" y="2660663"/>
            <a:ext cx="3255264" cy="3768733"/>
          </a:xfrm>
        </p:spPr>
        <p:txBody>
          <a:bodyPr>
            <a:normAutofit fontScale="85000" lnSpcReduction="20000"/>
          </a:bodyPr>
          <a:lstStyle/>
          <a:p>
            <a:r>
              <a:rPr lang="en-US" sz="2000" dirty="0" smtClean="0"/>
              <a:t>At a time, only one instruction of the current process executes </a:t>
            </a:r>
            <a:r>
              <a:rPr lang="en-US" sz="2000" dirty="0" smtClean="0">
                <a:sym typeface="Wingdings" pitchFamily="2" charset="2"/>
              </a:rPr>
              <a:t>  Only necessary part of each process is loaded  Many processes can be loaded.</a:t>
            </a:r>
          </a:p>
          <a:p>
            <a:r>
              <a:rPr lang="en-US" sz="2000" dirty="0" smtClean="0"/>
              <a:t>Programs are divided into   small  fixed chunk (ex. 4KB).  At a time, only some pages of each process are loaded to memory (frames)</a:t>
            </a:r>
          </a:p>
          <a:p>
            <a:r>
              <a:rPr lang="en-US" sz="2000" dirty="0" smtClean="0"/>
              <a:t>Memory is divided also to frames</a:t>
            </a:r>
          </a:p>
          <a:p>
            <a:r>
              <a:rPr lang="en-US" sz="2000" dirty="0" smtClean="0"/>
              <a:t>Frame size= Page size</a:t>
            </a:r>
            <a:endParaRPr lang="en-US" sz="1800" dirty="0"/>
          </a:p>
        </p:txBody>
      </p:sp>
      <p:pic>
        <p:nvPicPr>
          <p:cNvPr id="121859" name="Picture 3"/>
          <p:cNvPicPr>
            <a:picLocks noChangeAspect="1" noChangeArrowheads="1"/>
          </p:cNvPicPr>
          <p:nvPr/>
        </p:nvPicPr>
        <p:blipFill>
          <a:blip r:embed="rId3"/>
          <a:srcRect/>
          <a:stretch>
            <a:fillRect/>
          </a:stretch>
        </p:blipFill>
        <p:spPr bwMode="auto">
          <a:xfrm>
            <a:off x="3871944" y="214290"/>
            <a:ext cx="5200650" cy="5553075"/>
          </a:xfrm>
          <a:prstGeom prst="rect">
            <a:avLst/>
          </a:prstGeom>
          <a:noFill/>
          <a:ln w="9525">
            <a:noFill/>
            <a:miter lim="800000"/>
            <a:headEnd/>
            <a:tailEnd/>
          </a:ln>
          <a:effectLst/>
        </p:spPr>
      </p:pic>
      <p:sp>
        <p:nvSpPr>
          <p:cNvPr id="7" name="Rectangle 6"/>
          <p:cNvSpPr/>
          <p:nvPr/>
        </p:nvSpPr>
        <p:spPr>
          <a:xfrm>
            <a:off x="4572000" y="5929330"/>
            <a:ext cx="3929090" cy="5000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Loading 4 frames of the process A</a:t>
            </a:r>
            <a:endParaRPr lang="en-US" sz="1800">
              <a:solidFill>
                <a:schemeClr val="tx1"/>
              </a:solidFill>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57158" y="571480"/>
            <a:ext cx="3255264" cy="2714644"/>
          </a:xfrm>
        </p:spPr>
        <p:txBody>
          <a:bodyPr>
            <a:normAutofit/>
          </a:bodyPr>
          <a:lstStyle/>
          <a:p>
            <a:r>
              <a:rPr lang="en-US" sz="3200" b="1" smtClean="0">
                <a:effectLst>
                  <a:outerShdw blurRad="38100" dist="38100" dir="2700000" algn="tl">
                    <a:srgbClr val="000000">
                      <a:alpha val="43137"/>
                    </a:srgbClr>
                  </a:outerShdw>
                </a:effectLst>
              </a:rPr>
              <a:t>Paging</a:t>
            </a: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Logical </a:t>
            </a:r>
            <a:r>
              <a:rPr lang="en-US" sz="2889" dirty="0">
                <a:effectLst>
                  <a:outerShdw blurRad="38100" dist="38100" dir="2700000" algn="tl">
                    <a:srgbClr val="000000">
                      <a:alpha val="43137"/>
                    </a:srgbClr>
                  </a:outerShdw>
                </a:effectLst>
              </a:rPr>
              <a:t>and Physical</a:t>
            </a: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Addresses</a:t>
            </a:r>
            <a:endParaRPr lang="en-US" sz="2889" dirty="0" smtClean="0">
              <a:effectLst>
                <a:outerShdw blurRad="38100" dist="38100" dir="2700000" algn="tl">
                  <a:srgbClr val="000000">
                    <a:alpha val="43137"/>
                  </a:srgbClr>
                </a:outerShdw>
              </a:effectLst>
            </a:endParaRPr>
          </a:p>
        </p:txBody>
      </p:sp>
      <p:sp>
        <p:nvSpPr>
          <p:cNvPr id="4" name="Rectangle 3"/>
          <p:cNvSpPr/>
          <p:nvPr/>
        </p:nvSpPr>
        <p:spPr>
          <a:xfrm>
            <a:off x="571472" y="3929066"/>
            <a:ext cx="2786082" cy="1938992"/>
          </a:xfrm>
          <a:prstGeom prst="rect">
            <a:avLst/>
          </a:prstGeom>
        </p:spPr>
        <p:txBody>
          <a:bodyPr wrap="square">
            <a:spAutoFit/>
          </a:bodyPr>
          <a:lstStyle/>
          <a:p>
            <a:r>
              <a:rPr lang="en-US" smtClean="0">
                <a:solidFill>
                  <a:schemeClr val="bg1"/>
                </a:solidFill>
              </a:rPr>
              <a:t>Each program address is expressed as a logical address which is a pair of (page, offset) </a:t>
            </a:r>
            <a:endParaRPr lang="en-US">
              <a:solidFill>
                <a:schemeClr val="bg1"/>
              </a:solidFill>
            </a:endParaRPr>
          </a:p>
        </p:txBody>
      </p:sp>
      <p:grpSp>
        <p:nvGrpSpPr>
          <p:cNvPr id="8" name="Group 7"/>
          <p:cNvGrpSpPr/>
          <p:nvPr/>
        </p:nvGrpSpPr>
        <p:grpSpPr>
          <a:xfrm>
            <a:off x="3857620" y="214290"/>
            <a:ext cx="5181600" cy="5686425"/>
            <a:chOff x="3857620" y="585788"/>
            <a:chExt cx="5181600" cy="5686425"/>
          </a:xfrm>
        </p:grpSpPr>
        <p:pic>
          <p:nvPicPr>
            <p:cNvPr id="122883" name="Picture 3"/>
            <p:cNvPicPr>
              <a:picLocks noChangeAspect="1" noChangeArrowheads="1"/>
            </p:cNvPicPr>
            <p:nvPr/>
          </p:nvPicPr>
          <p:blipFill>
            <a:blip r:embed="rId3"/>
            <a:srcRect/>
            <a:stretch>
              <a:fillRect/>
            </a:stretch>
          </p:blipFill>
          <p:spPr bwMode="auto">
            <a:xfrm>
              <a:off x="3857620" y="585788"/>
              <a:ext cx="5181600" cy="5686425"/>
            </a:xfrm>
            <a:prstGeom prst="rect">
              <a:avLst/>
            </a:prstGeom>
            <a:noFill/>
            <a:ln w="9525">
              <a:noFill/>
              <a:miter lim="800000"/>
              <a:headEnd/>
              <a:tailEnd/>
            </a:ln>
            <a:effectLst/>
          </p:spPr>
        </p:pic>
        <p:sp>
          <p:nvSpPr>
            <p:cNvPr id="7" name="Rectangle 6"/>
            <p:cNvSpPr/>
            <p:nvPr/>
          </p:nvSpPr>
          <p:spPr>
            <a:xfrm>
              <a:off x="5116350" y="4143380"/>
              <a:ext cx="316112" cy="1354217"/>
            </a:xfrm>
            <a:prstGeom prst="rect">
              <a:avLst/>
            </a:prstGeom>
          </p:spPr>
          <p:txBody>
            <a:bodyPr wrap="none">
              <a:spAutoFit/>
            </a:bodyPr>
            <a:lstStyle/>
            <a:p>
              <a:r>
                <a:rPr lang="en-US" sz="2050" smtClean="0"/>
                <a:t>0</a:t>
              </a:r>
            </a:p>
            <a:p>
              <a:r>
                <a:rPr lang="en-US" sz="2050" smtClean="0"/>
                <a:t>1</a:t>
              </a:r>
            </a:p>
            <a:p>
              <a:r>
                <a:rPr lang="en-US" sz="2050" smtClean="0"/>
                <a:t>2</a:t>
              </a:r>
            </a:p>
            <a:p>
              <a:r>
                <a:rPr lang="en-US" sz="2050" smtClean="0"/>
                <a:t>3</a:t>
              </a:r>
              <a:endParaRPr lang="en-US" sz="2050"/>
            </a:p>
          </p:txBody>
        </p:sp>
      </p:grpSp>
      <p:sp>
        <p:nvSpPr>
          <p:cNvPr id="9" name="Rectangle 8"/>
          <p:cNvSpPr/>
          <p:nvPr/>
        </p:nvSpPr>
        <p:spPr>
          <a:xfrm>
            <a:off x="3857620" y="435098"/>
            <a:ext cx="3786214" cy="707886"/>
          </a:xfrm>
          <a:prstGeom prst="rect">
            <a:avLst/>
          </a:prstGeom>
          <a:solidFill>
            <a:schemeClr val="accent2">
              <a:lumMod val="10000"/>
              <a:lumOff val="90000"/>
            </a:schemeClr>
          </a:solidFill>
        </p:spPr>
        <p:txBody>
          <a:bodyPr wrap="square">
            <a:spAutoFit/>
          </a:bodyPr>
          <a:lstStyle/>
          <a:p>
            <a:pPr algn="ctr"/>
            <a:r>
              <a:rPr lang="en-US" sz="2000" smtClean="0"/>
              <a:t>How to determine physical address from a logical address?</a:t>
            </a:r>
            <a:endParaRPr lang="en-US" sz="200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a:effectLst>
                  <a:outerShdw blurRad="38100" dist="38100" dir="2700000" algn="tl">
                    <a:srgbClr val="000000">
                      <a:alpha val="43137"/>
                    </a:srgbClr>
                  </a:outerShdw>
                </a:effectLst>
              </a:rPr>
              <a:t>Virtual </a:t>
            </a:r>
            <a:r>
              <a:rPr lang="en-US" smtClean="0">
                <a:effectLst>
                  <a:outerShdw blurRad="38100" dist="38100" dir="2700000" algn="tl">
                    <a:srgbClr val="000000">
                      <a:alpha val="43137"/>
                    </a:srgbClr>
                  </a:outerShdw>
                </a:effectLst>
              </a:rPr>
              <a:t>Memory: Demand Paging</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71472" y="1785926"/>
            <a:ext cx="7858148" cy="4695836"/>
          </a:xfrm>
        </p:spPr>
        <p:txBody>
          <a:bodyPr>
            <a:noAutofit/>
          </a:bodyPr>
          <a:lstStyle/>
          <a:p>
            <a:r>
              <a:rPr lang="en-US" sz="2800" b="1" dirty="0" smtClean="0">
                <a:solidFill>
                  <a:srgbClr val="002060"/>
                </a:solidFill>
              </a:rPr>
              <a:t>Each page of a process is brought in only when it is needed</a:t>
            </a:r>
          </a:p>
          <a:p>
            <a:r>
              <a:rPr lang="en-US" sz="2400" b="1" dirty="0" smtClean="0">
                <a:solidFill>
                  <a:srgbClr val="002060"/>
                </a:solidFill>
              </a:rPr>
              <a:t>Principle of locality</a:t>
            </a:r>
          </a:p>
          <a:p>
            <a:pPr lvl="1"/>
            <a:r>
              <a:rPr lang="en-US" sz="2000" dirty="0" smtClean="0">
                <a:solidFill>
                  <a:srgbClr val="002060"/>
                </a:solidFill>
              </a:rPr>
              <a:t>When working with a large process execution may </a:t>
            </a:r>
            <a:r>
              <a:rPr lang="en-US" sz="2000" smtClean="0">
                <a:solidFill>
                  <a:srgbClr val="002060"/>
                </a:solidFill>
              </a:rPr>
              <a:t>be </a:t>
            </a:r>
            <a:r>
              <a:rPr lang="en-US" sz="2000" b="1" smtClean="0">
                <a:solidFill>
                  <a:srgbClr val="FF0000"/>
                </a:solidFill>
              </a:rPr>
              <a:t>confined (limited) </a:t>
            </a:r>
            <a:r>
              <a:rPr lang="en-US" sz="2000" b="1" dirty="0" smtClean="0">
                <a:solidFill>
                  <a:srgbClr val="FF0000"/>
                </a:solidFill>
              </a:rPr>
              <a:t>to a small section of a program </a:t>
            </a:r>
            <a:r>
              <a:rPr lang="en-US" sz="2000" dirty="0" smtClean="0">
                <a:solidFill>
                  <a:srgbClr val="002060"/>
                </a:solidFill>
              </a:rPr>
              <a:t>(subroutine)</a:t>
            </a:r>
          </a:p>
          <a:p>
            <a:pPr lvl="1"/>
            <a:r>
              <a:rPr lang="en-US" sz="2000" dirty="0" smtClean="0">
                <a:solidFill>
                  <a:srgbClr val="002060"/>
                </a:solidFill>
              </a:rPr>
              <a:t>It is better use of memory to load in just a few pages</a:t>
            </a:r>
          </a:p>
          <a:p>
            <a:pPr lvl="1"/>
            <a:r>
              <a:rPr lang="en-US" sz="2000" dirty="0" smtClean="0">
                <a:solidFill>
                  <a:srgbClr val="002060"/>
                </a:solidFill>
              </a:rPr>
              <a:t>If the program </a:t>
            </a:r>
            <a:r>
              <a:rPr lang="en-US" sz="2000" b="1" dirty="0" smtClean="0">
                <a:solidFill>
                  <a:srgbClr val="FF0000"/>
                </a:solidFill>
              </a:rPr>
              <a:t>references</a:t>
            </a:r>
            <a:r>
              <a:rPr lang="en-US" sz="2000" b="1" dirty="0" smtClean="0">
                <a:solidFill>
                  <a:srgbClr val="002060"/>
                </a:solidFill>
              </a:rPr>
              <a:t> </a:t>
            </a:r>
            <a:r>
              <a:rPr lang="en-US" sz="2000" dirty="0" smtClean="0">
                <a:solidFill>
                  <a:srgbClr val="002060"/>
                </a:solidFill>
              </a:rPr>
              <a:t>data or branches to </a:t>
            </a:r>
            <a:r>
              <a:rPr lang="en-US" sz="2000" dirty="0" smtClean="0">
                <a:solidFill>
                  <a:srgbClr val="FF0000"/>
                </a:solidFill>
              </a:rPr>
              <a:t>an instruction on a page not in main memory</a:t>
            </a:r>
            <a:r>
              <a:rPr lang="en-US" sz="2000" dirty="0" smtClean="0">
                <a:solidFill>
                  <a:srgbClr val="002060"/>
                </a:solidFill>
              </a:rPr>
              <a:t>, </a:t>
            </a:r>
            <a:r>
              <a:rPr lang="en-US" sz="2000" b="1" u="sng" dirty="0" smtClean="0">
                <a:solidFill>
                  <a:srgbClr val="FF0000"/>
                </a:solidFill>
              </a:rPr>
              <a:t>a </a:t>
            </a:r>
            <a:r>
              <a:rPr lang="en-US" sz="2000" b="1" i="1" u="sng" dirty="0" smtClean="0">
                <a:solidFill>
                  <a:srgbClr val="FF0000"/>
                </a:solidFill>
              </a:rPr>
              <a:t>page fault </a:t>
            </a:r>
            <a:r>
              <a:rPr lang="en-US" sz="2000" dirty="0" smtClean="0">
                <a:solidFill>
                  <a:srgbClr val="002060"/>
                </a:solidFill>
              </a:rPr>
              <a:t>is triggered which tells the OS to bring in the </a:t>
            </a:r>
            <a:r>
              <a:rPr lang="en-US" sz="2000" smtClean="0">
                <a:solidFill>
                  <a:srgbClr val="002060"/>
                </a:solidFill>
              </a:rPr>
              <a:t>desired page</a:t>
            </a:r>
            <a:endParaRPr lang="en-US" sz="2000" dirty="0" smtClean="0">
              <a:solidFill>
                <a:srgbClr val="002060"/>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a:effectLst>
                  <a:outerShdw blurRad="38100" dist="38100" dir="2700000" algn="tl">
                    <a:srgbClr val="000000">
                      <a:alpha val="43137"/>
                    </a:srgbClr>
                  </a:outerShdw>
                </a:effectLst>
              </a:rPr>
              <a:t>Virtual </a:t>
            </a:r>
            <a:r>
              <a:rPr lang="en-US" smtClean="0">
                <a:effectLst>
                  <a:outerShdw blurRad="38100" dist="38100" dir="2700000" algn="tl">
                    <a:srgbClr val="000000">
                      <a:alpha val="43137"/>
                    </a:srgbClr>
                  </a:outerShdw>
                </a:effectLst>
              </a:rPr>
              <a:t>Memory: Demand Paging</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00034" y="1500174"/>
            <a:ext cx="8143900" cy="4786346"/>
          </a:xfrm>
        </p:spPr>
        <p:txBody>
          <a:bodyPr>
            <a:noAutofit/>
          </a:bodyPr>
          <a:lstStyle/>
          <a:p>
            <a:r>
              <a:rPr lang="en-US" sz="2400" b="1" smtClean="0">
                <a:solidFill>
                  <a:srgbClr val="002060"/>
                </a:solidFill>
              </a:rPr>
              <a:t>Advantages</a:t>
            </a:r>
            <a:r>
              <a:rPr lang="en-US" sz="2400" b="1" dirty="0" smtClean="0">
                <a:solidFill>
                  <a:srgbClr val="002060"/>
                </a:solidFill>
              </a:rPr>
              <a:t>:</a:t>
            </a:r>
          </a:p>
          <a:p>
            <a:pPr lvl="1"/>
            <a:r>
              <a:rPr lang="en-US" sz="2000" dirty="0" smtClean="0">
                <a:solidFill>
                  <a:srgbClr val="002060"/>
                </a:solidFill>
              </a:rPr>
              <a:t>More processes can be maintained in memory</a:t>
            </a:r>
          </a:p>
          <a:p>
            <a:pPr lvl="1"/>
            <a:r>
              <a:rPr lang="en-US" sz="2000" dirty="0" smtClean="0">
                <a:solidFill>
                  <a:srgbClr val="002060"/>
                </a:solidFill>
              </a:rPr>
              <a:t>Time is saved because unused pages are not swapped in and out of memory</a:t>
            </a:r>
          </a:p>
          <a:p>
            <a:r>
              <a:rPr lang="en-US" sz="2400" b="1" dirty="0" smtClean="0">
                <a:solidFill>
                  <a:srgbClr val="002060"/>
                </a:solidFill>
              </a:rPr>
              <a:t>Disadvantages:</a:t>
            </a:r>
          </a:p>
          <a:p>
            <a:pPr lvl="1"/>
            <a:r>
              <a:rPr lang="en-US" sz="2000" dirty="0" smtClean="0">
                <a:solidFill>
                  <a:srgbClr val="002060"/>
                </a:solidFill>
              </a:rPr>
              <a:t>When one page is brought in, another page must be thrown out (</a:t>
            </a:r>
            <a:r>
              <a:rPr lang="en-US" sz="2000" i="1" dirty="0" smtClean="0">
                <a:solidFill>
                  <a:srgbClr val="FF0000"/>
                </a:solidFill>
              </a:rPr>
              <a:t>page replacement</a:t>
            </a:r>
            <a:r>
              <a:rPr lang="en-US" sz="2000" i="1" dirty="0" smtClean="0">
                <a:solidFill>
                  <a:srgbClr val="002060"/>
                </a:solidFill>
              </a:rPr>
              <a:t>)</a:t>
            </a:r>
          </a:p>
          <a:p>
            <a:pPr lvl="1"/>
            <a:r>
              <a:rPr lang="en-US" sz="2000" dirty="0" smtClean="0">
                <a:solidFill>
                  <a:srgbClr val="002060"/>
                </a:solidFill>
              </a:rPr>
              <a:t>If a page is thrown out just before it is about to be used the OS will have to go get the page again</a:t>
            </a:r>
          </a:p>
          <a:p>
            <a:pPr lvl="1"/>
            <a:r>
              <a:rPr lang="en-US" sz="2000" i="1" smtClean="0">
                <a:solidFill>
                  <a:srgbClr val="FF0000"/>
                </a:solidFill>
              </a:rPr>
              <a:t>Thrashing</a:t>
            </a:r>
            <a:r>
              <a:rPr lang="en-US" sz="2000" i="1" smtClean="0">
                <a:solidFill>
                  <a:srgbClr val="002060"/>
                </a:solidFill>
              </a:rPr>
              <a:t> (đánh bại- hệ thống trì trệ)</a:t>
            </a:r>
            <a:endParaRPr lang="en-US" sz="2000" dirty="0" smtClean="0">
              <a:solidFill>
                <a:srgbClr val="002060"/>
              </a:solidFill>
            </a:endParaRPr>
          </a:p>
          <a:p>
            <a:pPr lvl="2"/>
            <a:r>
              <a:rPr lang="en-US" sz="2000" dirty="0" smtClean="0">
                <a:solidFill>
                  <a:srgbClr val="002060"/>
                </a:solidFill>
              </a:rPr>
              <a:t>When the processor spends most of its time swapping pages rather than executing instructions</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85721" y="1071546"/>
            <a:ext cx="1928826" cy="2571768"/>
          </a:xfrm>
        </p:spPr>
        <p:txBody>
          <a:bodyPr>
            <a:noAutofit/>
          </a:bodyPr>
          <a:lstStyle/>
          <a:p>
            <a:r>
              <a:rPr lang="en-US" sz="3600" smtClean="0">
                <a:effectLst>
                  <a:outerShdw blurRad="38100" dist="38100" dir="2700000" algn="tl">
                    <a:srgbClr val="000000">
                      <a:alpha val="43137"/>
                    </a:srgbClr>
                  </a:outerShdw>
                </a:effectLst>
              </a:rPr>
              <a:t>Paging:</a:t>
            </a:r>
            <a:br>
              <a:rPr lang="en-US" sz="36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Inverted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Page</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Table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Structure</a:t>
            </a:r>
            <a:endParaRPr lang="en-US" sz="3200" dirty="0">
              <a:effectLst>
                <a:outerShdw blurRad="38100" dist="38100" dir="2700000" algn="tl">
                  <a:srgbClr val="000000">
                    <a:alpha val="43137"/>
                  </a:srgbClr>
                </a:outerShdw>
              </a:effectLst>
            </a:endParaRPr>
          </a:p>
        </p:txBody>
      </p:sp>
      <p:sp>
        <p:nvSpPr>
          <p:cNvPr id="5" name="Rectangle 4"/>
          <p:cNvSpPr/>
          <p:nvPr/>
        </p:nvSpPr>
        <p:spPr>
          <a:xfrm>
            <a:off x="285720" y="5371943"/>
            <a:ext cx="8572560" cy="1200329"/>
          </a:xfrm>
          <a:prstGeom prst="rect">
            <a:avLst/>
          </a:prstGeom>
          <a:solidFill>
            <a:schemeClr val="accent1">
              <a:lumMod val="50000"/>
            </a:schemeClr>
          </a:solidFill>
        </p:spPr>
        <p:txBody>
          <a:bodyPr wrap="square">
            <a:spAutoFit/>
          </a:bodyPr>
          <a:lstStyle/>
          <a:p>
            <a:r>
              <a:rPr lang="en-US" sz="1800" smtClean="0">
                <a:solidFill>
                  <a:schemeClr val="bg1"/>
                </a:solidFill>
              </a:rPr>
              <a:t>Hash function allows determine the position of a table in which data is stored. </a:t>
            </a:r>
          </a:p>
          <a:p>
            <a:r>
              <a:rPr lang="en-US" sz="1800" smtClean="0">
                <a:solidFill>
                  <a:schemeClr val="bg1"/>
                </a:solidFill>
              </a:rPr>
              <a:t>Example: </a:t>
            </a:r>
            <a:r>
              <a:rPr lang="en-US" sz="1800" b="1" smtClean="0">
                <a:solidFill>
                  <a:schemeClr val="bg1"/>
                </a:solidFill>
              </a:rPr>
              <a:t>h(n) = n modulo k ( n%k)</a:t>
            </a:r>
          </a:p>
          <a:p>
            <a:r>
              <a:rPr lang="en-US" sz="1800" smtClean="0">
                <a:solidFill>
                  <a:schemeClr val="bg1"/>
                </a:solidFill>
              </a:rPr>
              <a:t>If h(n2) = position storing n1, n2 will be stored in the lower position (overflow area) and they are marked in  the field </a:t>
            </a:r>
            <a:r>
              <a:rPr lang="en-US" sz="1800" b="1" smtClean="0">
                <a:solidFill>
                  <a:schemeClr val="bg1"/>
                </a:solidFill>
              </a:rPr>
              <a:t>chain.</a:t>
            </a:r>
            <a:endParaRPr lang="en-US" sz="1800">
              <a:solidFill>
                <a:schemeClr val="bg1"/>
              </a:solidFill>
            </a:endParaRPr>
          </a:p>
        </p:txBody>
      </p:sp>
      <p:pic>
        <p:nvPicPr>
          <p:cNvPr id="123907" name="Picture 3"/>
          <p:cNvPicPr>
            <a:picLocks noChangeAspect="1" noChangeArrowheads="1"/>
          </p:cNvPicPr>
          <p:nvPr/>
        </p:nvPicPr>
        <p:blipFill>
          <a:blip r:embed="rId3"/>
          <a:srcRect/>
          <a:stretch>
            <a:fillRect/>
          </a:stretch>
        </p:blipFill>
        <p:spPr bwMode="auto">
          <a:xfrm>
            <a:off x="3071802" y="214290"/>
            <a:ext cx="5972175" cy="5010150"/>
          </a:xfrm>
          <a:prstGeom prst="rect">
            <a:avLst/>
          </a:prstGeom>
          <a:noFill/>
          <a:ln w="9525">
            <a:noFill/>
            <a:miter lim="800000"/>
            <a:headEnd/>
            <a:tailEnd/>
          </a:ln>
          <a:effectLst/>
        </p:spPr>
      </p:pic>
      <p:sp>
        <p:nvSpPr>
          <p:cNvPr id="7" name="Rectangle 6"/>
          <p:cNvSpPr/>
          <p:nvPr/>
        </p:nvSpPr>
        <p:spPr>
          <a:xfrm>
            <a:off x="428596" y="3857628"/>
            <a:ext cx="2500330" cy="12144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 large table is used to store all pages of all procsses</a:t>
            </a:r>
            <a:endParaRPr lang="en-US" sz="180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57158" y="857232"/>
            <a:ext cx="3255264" cy="2133600"/>
          </a:xfrm>
        </p:spPr>
        <p:txBody>
          <a:bodyPr/>
          <a:lstStyle/>
          <a:p>
            <a:r>
              <a:rPr lang="en-GB" smtClean="0">
                <a:effectLst>
                  <a:outerShdw blurRad="38100" dist="38100" dir="2700000" algn="tl">
                    <a:srgbClr val="000000">
                      <a:alpha val="43137"/>
                    </a:srgbClr>
                  </a:outerShdw>
                </a:effectLst>
              </a:rPr>
              <a:t>Paging:</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Operation </a:t>
            </a:r>
            <a:r>
              <a:rPr lang="en-GB" dirty="0" smtClean="0">
                <a:effectLst>
                  <a:outerShdw blurRad="38100" dist="38100" dir="2700000" algn="tl">
                    <a:srgbClr val="000000">
                      <a:alpha val="43137"/>
                    </a:srgbClr>
                  </a:outerShdw>
                </a:effectLst>
              </a:rPr>
              <a:t>of Paging and Translation Lookaside Buffer (TLB)</a:t>
            </a:r>
            <a:endParaRPr lang="en-GB" dirty="0">
              <a:effectLst>
                <a:outerShdw blurRad="38100" dist="38100" dir="2700000" algn="tl">
                  <a:srgbClr val="000000">
                    <a:alpha val="43137"/>
                  </a:srgbClr>
                </a:outerShdw>
              </a:effectLst>
            </a:endParaRPr>
          </a:p>
        </p:txBody>
      </p:sp>
      <p:sp>
        <p:nvSpPr>
          <p:cNvPr id="5" name="Rectangle 4"/>
          <p:cNvSpPr/>
          <p:nvPr/>
        </p:nvSpPr>
        <p:spPr>
          <a:xfrm>
            <a:off x="357158" y="3357562"/>
            <a:ext cx="3143272" cy="2246769"/>
          </a:xfrm>
          <a:prstGeom prst="rect">
            <a:avLst/>
          </a:prstGeom>
        </p:spPr>
        <p:txBody>
          <a:bodyPr wrap="square">
            <a:spAutoFit/>
          </a:bodyPr>
          <a:lstStyle/>
          <a:p>
            <a:r>
              <a:rPr lang="en-US" sz="2000" smtClean="0">
                <a:solidFill>
                  <a:schemeClr val="bg1"/>
                </a:solidFill>
              </a:rPr>
              <a:t>TLB is an hardware including some registers. A part of page table is copied to them in order to increase performance of translating virtual addresses to physical addresses.</a:t>
            </a:r>
            <a:endParaRPr lang="en-US" sz="2000">
              <a:solidFill>
                <a:schemeClr val="bg1"/>
              </a:solidFill>
            </a:endParaRPr>
          </a:p>
        </p:txBody>
      </p:sp>
      <p:pic>
        <p:nvPicPr>
          <p:cNvPr id="124930" name="Picture 2"/>
          <p:cNvPicPr>
            <a:picLocks noChangeAspect="1" noChangeArrowheads="1"/>
          </p:cNvPicPr>
          <p:nvPr/>
        </p:nvPicPr>
        <p:blipFill>
          <a:blip r:embed="rId3"/>
          <a:srcRect/>
          <a:stretch>
            <a:fillRect/>
          </a:stretch>
        </p:blipFill>
        <p:spPr bwMode="auto">
          <a:xfrm>
            <a:off x="4143372" y="419100"/>
            <a:ext cx="4476750" cy="6019800"/>
          </a:xfrm>
          <a:prstGeom prst="rect">
            <a:avLst/>
          </a:prstGeom>
          <a:noFill/>
          <a:ln w="9525">
            <a:noFill/>
            <a:miter lim="800000"/>
            <a:headEnd/>
            <a:tailEnd/>
          </a:ln>
          <a:effectLst/>
        </p:spPr>
      </p:pic>
      <p:sp>
        <p:nvSpPr>
          <p:cNvPr id="6" name="Rectangle 5"/>
          <p:cNvSpPr/>
          <p:nvPr/>
        </p:nvSpPr>
        <p:spPr>
          <a:xfrm>
            <a:off x="8358246" y="1714488"/>
            <a:ext cx="57147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rgbClr val="002060"/>
                </a:solidFill>
              </a:rPr>
              <a:t>TLB hit</a:t>
            </a:r>
            <a:endParaRPr lang="en-US" sz="1600">
              <a:solidFill>
                <a:srgbClr val="002060"/>
              </a:solidFill>
            </a:endParaRPr>
          </a:p>
        </p:txBody>
      </p:sp>
      <p:sp>
        <p:nvSpPr>
          <p:cNvPr id="7" name="Rectangle 6"/>
          <p:cNvSpPr/>
          <p:nvPr/>
        </p:nvSpPr>
        <p:spPr>
          <a:xfrm>
            <a:off x="6143636" y="1857364"/>
            <a:ext cx="64294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rgbClr val="FF0000"/>
                </a:solidFill>
              </a:rPr>
              <a:t>TLB miss</a:t>
            </a:r>
            <a:endParaRPr lang="en-US" sz="1600">
              <a:solidFill>
                <a:srgbClr val="FF000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358246" cy="1116106"/>
          </a:xfrm>
        </p:spPr>
        <p:txBody>
          <a:bodyPr/>
          <a:lstStyle/>
          <a:p>
            <a:r>
              <a:rPr lang="en-US" sz="4000" b="1" smtClean="0"/>
              <a:t>8.1- Operating System Overvie</a:t>
            </a:r>
            <a:r>
              <a:rPr lang="en-US" sz="4000" b="1" smtClean="0">
                <a:solidFill>
                  <a:schemeClr val="bg1"/>
                </a:solidFill>
              </a:rPr>
              <a:t>w</a:t>
            </a:r>
            <a:endParaRPr lang="en-US" sz="4000" b="1">
              <a:solidFill>
                <a:schemeClr val="bg1"/>
              </a:solidFill>
            </a:endParaRPr>
          </a:p>
        </p:txBody>
      </p:sp>
      <p:sp>
        <p:nvSpPr>
          <p:cNvPr id="3" name="Content Placeholder 2"/>
          <p:cNvSpPr>
            <a:spLocks noGrp="1"/>
          </p:cNvSpPr>
          <p:nvPr>
            <p:ph idx="1"/>
          </p:nvPr>
        </p:nvSpPr>
        <p:spPr/>
        <p:txBody>
          <a:bodyPr>
            <a:normAutofit/>
          </a:bodyPr>
          <a:lstStyle/>
          <a:p>
            <a:pPr marL="398463" indent="-398463"/>
            <a:r>
              <a:rPr lang="en-US" sz="3200" dirty="0" smtClean="0">
                <a:solidFill>
                  <a:schemeClr val="tx1"/>
                </a:solidFill>
              </a:rPr>
              <a:t>The Operating System as a User/Computer Interface</a:t>
            </a:r>
          </a:p>
          <a:p>
            <a:pPr marL="398463" indent="-398463"/>
            <a:r>
              <a:rPr lang="en-US" sz="3200" dirty="0" smtClean="0">
                <a:solidFill>
                  <a:schemeClr val="tx1"/>
                </a:solidFill>
              </a:rPr>
              <a:t>The Operating System as Resource Manager</a:t>
            </a:r>
          </a:p>
          <a:p>
            <a:pPr marL="398463" indent="-398463"/>
            <a:r>
              <a:rPr lang="en-US" sz="3200" dirty="0" smtClean="0">
                <a:solidFill>
                  <a:schemeClr val="tx1"/>
                </a:solidFill>
              </a:rPr>
              <a:t>Types of Operating Systems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14282" y="285728"/>
            <a:ext cx="7000924" cy="571504"/>
          </a:xfrm>
        </p:spPr>
        <p:txBody>
          <a:bodyPr/>
          <a:lstStyle/>
          <a:p>
            <a:r>
              <a:rPr lang="en-GB">
                <a:effectLst>
                  <a:outerShdw blurRad="38100" dist="38100" dir="2700000" algn="tl">
                    <a:srgbClr val="000000">
                      <a:alpha val="43137"/>
                    </a:srgbClr>
                  </a:outerShdw>
                </a:effectLst>
              </a:rPr>
              <a:t>TLB </a:t>
            </a:r>
            <a:r>
              <a:rPr lang="en-GB" smtClean="0">
                <a:effectLst>
                  <a:outerShdw blurRad="38100" dist="38100" dir="2700000" algn="tl">
                    <a:srgbClr val="000000">
                      <a:alpha val="43137"/>
                    </a:srgbClr>
                  </a:outerShdw>
                </a:effectLst>
              </a:rPr>
              <a:t>and Cache </a:t>
            </a:r>
            <a:r>
              <a:rPr lang="en-GB" dirty="0">
                <a:effectLst>
                  <a:outerShdw blurRad="38100" dist="38100" dir="2700000" algn="tl">
                    <a:srgbClr val="000000">
                      <a:alpha val="43137"/>
                    </a:srgbClr>
                  </a:outerShdw>
                </a:effectLst>
              </a:rPr>
              <a:t>Operation</a:t>
            </a:r>
          </a:p>
        </p:txBody>
      </p:sp>
      <p:pic>
        <p:nvPicPr>
          <p:cNvPr id="125954" name="Picture 2"/>
          <p:cNvPicPr>
            <a:picLocks noChangeAspect="1" noChangeArrowheads="1"/>
          </p:cNvPicPr>
          <p:nvPr/>
        </p:nvPicPr>
        <p:blipFill>
          <a:blip r:embed="rId3"/>
          <a:srcRect/>
          <a:stretch>
            <a:fillRect/>
          </a:stretch>
        </p:blipFill>
        <p:spPr bwMode="auto">
          <a:xfrm>
            <a:off x="804788" y="997922"/>
            <a:ext cx="7553426" cy="55029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596" y="214290"/>
            <a:ext cx="3457572" cy="895336"/>
          </a:xfrm>
        </p:spPr>
        <p:txBody>
          <a:bodyPr/>
          <a:lstStyle/>
          <a:p>
            <a:r>
              <a:rPr lang="en-US" dirty="0">
                <a:effectLst>
                  <a:outerShdw blurRad="38100" dist="38100" dir="2700000" algn="tl">
                    <a:srgbClr val="000000">
                      <a:alpha val="43137"/>
                    </a:srgbClr>
                  </a:outerShdw>
                </a:effectLst>
              </a:rPr>
              <a:t>Segmentation</a:t>
            </a:r>
          </a:p>
        </p:txBody>
      </p:sp>
      <p:sp>
        <p:nvSpPr>
          <p:cNvPr id="46083" name="Rectangle 3"/>
          <p:cNvSpPr>
            <a:spLocks noGrp="1" noChangeArrowheads="1"/>
          </p:cNvSpPr>
          <p:nvPr>
            <p:ph sz="half" idx="1"/>
          </p:nvPr>
        </p:nvSpPr>
        <p:spPr>
          <a:xfrm>
            <a:off x="71406" y="1857364"/>
            <a:ext cx="4286280" cy="4357718"/>
          </a:xfrm>
        </p:spPr>
        <p:txBody>
          <a:bodyPr>
            <a:noAutofit/>
          </a:bodyPr>
          <a:lstStyle/>
          <a:p>
            <a:r>
              <a:rPr lang="en-US" sz="2000" dirty="0" smtClean="0">
                <a:solidFill>
                  <a:srgbClr val="002060"/>
                </a:solidFill>
              </a:rPr>
              <a:t>Usually visible </a:t>
            </a:r>
            <a:r>
              <a:rPr lang="en-US" sz="2000" dirty="0">
                <a:solidFill>
                  <a:srgbClr val="002060"/>
                </a:solidFill>
              </a:rPr>
              <a:t>to the programmer</a:t>
            </a:r>
            <a:endParaRPr lang="en-US" sz="2000" dirty="0" smtClean="0">
              <a:solidFill>
                <a:srgbClr val="002060"/>
              </a:solidFill>
            </a:endParaRPr>
          </a:p>
          <a:p>
            <a:r>
              <a:rPr lang="en-US" sz="2000" dirty="0" smtClean="0">
                <a:solidFill>
                  <a:srgbClr val="002060"/>
                </a:solidFill>
              </a:rPr>
              <a:t>Provided as a convenience for organizing programs and data and as a means for associating privilege and protection attributes with instructions and data</a:t>
            </a:r>
          </a:p>
          <a:p>
            <a:r>
              <a:rPr lang="en-US" sz="2000" dirty="0" smtClean="0">
                <a:solidFill>
                  <a:srgbClr val="002060"/>
                </a:solidFill>
              </a:rPr>
              <a:t>Allows the programmer to view memory as consisting of multiple address spaces or segments</a:t>
            </a:r>
          </a:p>
          <a:p>
            <a:r>
              <a:rPr lang="en-US" sz="2000" dirty="0" smtClean="0">
                <a:solidFill>
                  <a:srgbClr val="002060"/>
                </a:solidFill>
              </a:rPr>
              <a:t>A segment can be divided into some pages.</a:t>
            </a:r>
            <a:endParaRPr lang="en-US" sz="2000" dirty="0">
              <a:solidFill>
                <a:srgbClr val="002060"/>
              </a:solidFill>
            </a:endParaRPr>
          </a:p>
        </p:txBody>
      </p:sp>
      <p:sp>
        <p:nvSpPr>
          <p:cNvPr id="4" name="Content Placeholder 3"/>
          <p:cNvSpPr>
            <a:spLocks noGrp="1"/>
          </p:cNvSpPr>
          <p:nvPr>
            <p:ph sz="half" idx="2"/>
          </p:nvPr>
        </p:nvSpPr>
        <p:spPr>
          <a:xfrm>
            <a:off x="4419600" y="2133600"/>
            <a:ext cx="3657600" cy="4491037"/>
          </a:xfrm>
        </p:spPr>
        <p:txBody>
          <a:bodyPr>
            <a:normAutofit/>
          </a:bodyPr>
          <a:lstStyle/>
          <a:p>
            <a:pPr>
              <a:lnSpc>
                <a:spcPts val="2360"/>
              </a:lnSpc>
              <a:spcBef>
                <a:spcPts val="1300"/>
              </a:spcBef>
            </a:pPr>
            <a:r>
              <a:rPr lang="en-US" sz="2000" b="1" dirty="0" smtClean="0">
                <a:solidFill>
                  <a:srgbClr val="002060"/>
                </a:solidFill>
              </a:rPr>
              <a:t>Advantages:</a:t>
            </a:r>
          </a:p>
          <a:p>
            <a:pPr lvl="1">
              <a:lnSpc>
                <a:spcPts val="2360"/>
              </a:lnSpc>
              <a:spcBef>
                <a:spcPts val="1300"/>
              </a:spcBef>
            </a:pPr>
            <a:r>
              <a:rPr lang="en-US" sz="2000" dirty="0" smtClean="0">
                <a:solidFill>
                  <a:srgbClr val="002060"/>
                </a:solidFill>
              </a:rPr>
              <a:t>Simplifies the handling of growing data structures</a:t>
            </a:r>
          </a:p>
          <a:p>
            <a:pPr lvl="1"/>
            <a:r>
              <a:rPr lang="en-US" sz="2000" dirty="0" smtClean="0">
                <a:solidFill>
                  <a:srgbClr val="002060"/>
                </a:solidFill>
              </a:rPr>
              <a:t>Allows programs to be altered and recompiled independently without requiring that an entire set of programs be re-linked and re-loaded</a:t>
            </a:r>
          </a:p>
          <a:p>
            <a:pPr lvl="1"/>
            <a:r>
              <a:rPr lang="en-US" sz="2000" dirty="0" smtClean="0">
                <a:solidFill>
                  <a:srgbClr val="002060"/>
                </a:solidFill>
              </a:rPr>
              <a:t>A segment can be shared among processes</a:t>
            </a:r>
          </a:p>
          <a:p>
            <a:pPr lvl="1"/>
            <a:r>
              <a:rPr lang="en-US" sz="2000" dirty="0" smtClean="0">
                <a:solidFill>
                  <a:srgbClr val="002060"/>
                </a:solidFill>
              </a:rPr>
              <a:t>A segment can be added individual protection</a:t>
            </a:r>
          </a:p>
          <a:p>
            <a:endParaRPr lang="en-US" sz="2000" dirty="0">
              <a:solidFill>
                <a:srgbClr val="002060"/>
              </a:solidFill>
            </a:endParaRP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05601" y="0"/>
            <a:ext cx="2438399" cy="2595833"/>
          </a:xfrm>
          <a:prstGeom prst="rect">
            <a:avLst/>
          </a:prstGeom>
        </p:spPr>
      </p:pic>
      <p:pic>
        <p:nvPicPr>
          <p:cNvPr id="10" name="Picture 9"/>
          <p:cNvPicPr>
            <a:picLocks noChangeAspect="1"/>
          </p:cNvPicPr>
          <p:nvPr/>
        </p:nvPicPr>
        <p:blipFill>
          <a:blip r:embed="rId4"/>
          <a:stretch>
            <a:fillRect/>
          </a:stretch>
        </p:blipFill>
        <p:spPr>
          <a:xfrm>
            <a:off x="7239000" y="685800"/>
            <a:ext cx="1393778" cy="1214230"/>
          </a:xfrm>
          <a:prstGeom prst="rect">
            <a:avLst/>
          </a:prstGeom>
        </p:spPr>
      </p:pic>
      <p:sp>
        <p:nvSpPr>
          <p:cNvPr id="8" name="Rectangle 3"/>
          <p:cNvSpPr txBox="1">
            <a:spLocks noChangeArrowheads="1"/>
          </p:cNvSpPr>
          <p:nvPr/>
        </p:nvSpPr>
        <p:spPr>
          <a:xfrm>
            <a:off x="1142976" y="1071546"/>
            <a:ext cx="5572164" cy="785818"/>
          </a:xfrm>
          <a:prstGeom prst="rect">
            <a:avLst/>
          </a:prstGeom>
        </p:spPr>
        <p:txBody>
          <a:bodyPr vert="horz" lIns="91440" tIns="45720" rIns="91440" bIns="45720" rtlCol="0">
            <a:noAutofit/>
          </a:bodyPr>
          <a:lstStyle/>
          <a:p>
            <a:pPr marL="228600" marR="0" lvl="0" indent="-228600" algn="ctr"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000" b="1" i="0" u="none" strike="noStrike" kern="1200" cap="none" spc="0" normalizeH="0" baseline="0" noProof="0" smtClean="0">
                <a:ln>
                  <a:noFill/>
                </a:ln>
                <a:solidFill>
                  <a:srgbClr val="002060"/>
                </a:solidFill>
                <a:effectLst/>
                <a:uLnTx/>
                <a:uFillTx/>
                <a:latin typeface="+mn-lt"/>
                <a:ea typeface="+mn-ea"/>
                <a:cs typeface="+mn-cs"/>
              </a:rPr>
              <a:t>Program is divided in to segments (data, code, stack, heap segments)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596" y="214290"/>
            <a:ext cx="3457572" cy="895336"/>
          </a:xfrm>
        </p:spPr>
        <p:txBody>
          <a:bodyPr/>
          <a:lstStyle/>
          <a:p>
            <a:r>
              <a:rPr lang="en-US"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46083" name="Rectangle 3"/>
          <p:cNvSpPr>
            <a:spLocks noGrp="1" noChangeArrowheads="1"/>
          </p:cNvSpPr>
          <p:nvPr>
            <p:ph sz="half" idx="1"/>
          </p:nvPr>
        </p:nvSpPr>
        <p:spPr>
          <a:xfrm>
            <a:off x="357158" y="1000108"/>
            <a:ext cx="8572560" cy="5072098"/>
          </a:xfrm>
        </p:spPr>
        <p:txBody>
          <a:bodyPr>
            <a:noAutofit/>
          </a:bodyPr>
          <a:lstStyle/>
          <a:p>
            <a:r>
              <a:rPr lang="en-US" sz="1600" smtClean="0">
                <a:solidFill>
                  <a:srgbClr val="002060"/>
                </a:solidFill>
              </a:rPr>
              <a:t>8.1 What is an operating system? </a:t>
            </a:r>
          </a:p>
          <a:p>
            <a:r>
              <a:rPr lang="en-US" sz="1600" smtClean="0">
                <a:solidFill>
                  <a:srgbClr val="002060"/>
                </a:solidFill>
              </a:rPr>
              <a:t>8.2 List and briefly define the key services provided by an OS. </a:t>
            </a:r>
          </a:p>
          <a:p>
            <a:r>
              <a:rPr lang="en-US" sz="1600" smtClean="0">
                <a:solidFill>
                  <a:srgbClr val="002060"/>
                </a:solidFill>
              </a:rPr>
              <a:t>8.3 List and briefly define the major types of OS scheduling. </a:t>
            </a:r>
          </a:p>
          <a:p>
            <a:r>
              <a:rPr lang="en-US" sz="1600" smtClean="0">
                <a:solidFill>
                  <a:srgbClr val="002060"/>
                </a:solidFill>
              </a:rPr>
              <a:t>8.4 What is the difference between a process and a program? </a:t>
            </a:r>
          </a:p>
          <a:p>
            <a:r>
              <a:rPr lang="en-US" sz="1600" smtClean="0">
                <a:solidFill>
                  <a:srgbClr val="002060"/>
                </a:solidFill>
              </a:rPr>
              <a:t>8.5 What is the purpose of swapping? </a:t>
            </a:r>
          </a:p>
          <a:p>
            <a:r>
              <a:rPr lang="en-US" sz="1600" smtClean="0">
                <a:solidFill>
                  <a:srgbClr val="002060"/>
                </a:solidFill>
              </a:rPr>
              <a:t>8.6 If a process may be dynamically assigned to different locations in main memory, what is the implication for the addressing mechanism? </a:t>
            </a:r>
          </a:p>
          <a:p>
            <a:r>
              <a:rPr lang="en-US" sz="1600" smtClean="0">
                <a:solidFill>
                  <a:srgbClr val="002060"/>
                </a:solidFill>
              </a:rPr>
              <a:t>8.7 Is it necessary for all of the pages of a process to be in main memory while the process is executing? </a:t>
            </a:r>
          </a:p>
          <a:p>
            <a:r>
              <a:rPr lang="en-US" sz="1600" smtClean="0">
                <a:solidFill>
                  <a:srgbClr val="002060"/>
                </a:solidFill>
              </a:rPr>
              <a:t>8.8 Must the pages of a process in main memory be contiguous? </a:t>
            </a:r>
          </a:p>
          <a:p>
            <a:r>
              <a:rPr lang="en-US" sz="1600" smtClean="0">
                <a:solidFill>
                  <a:srgbClr val="002060"/>
                </a:solidFill>
              </a:rPr>
              <a:t>8.9 Is it necessary for the pages of a process in main memory to be in sequential order? </a:t>
            </a:r>
          </a:p>
          <a:p>
            <a:r>
              <a:rPr lang="en-US" sz="1600" smtClean="0">
                <a:solidFill>
                  <a:srgbClr val="002060"/>
                </a:solidFill>
              </a:rPr>
              <a:t>8.10 What is the purpose of a translation lookaside buffer?</a:t>
            </a:r>
            <a:endParaRPr lang="en-US" sz="1600" dirty="0">
              <a:solidFill>
                <a:srgbClr val="002060"/>
              </a:solidFill>
            </a:endParaRP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3"/>
          <a:stretch>
            <a:fillRect/>
          </a:stretch>
        </p:blipFill>
        <p:spPr>
          <a:xfrm>
            <a:off x="7215206" y="214290"/>
            <a:ext cx="1393778" cy="1214230"/>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86038"/>
            <a:ext cx="3657600" cy="2700350"/>
          </a:xfrm>
        </p:spPr>
        <p:txBody>
          <a:bodyPr>
            <a:normAutofit/>
          </a:bodyPr>
          <a:lstStyle/>
          <a:p>
            <a:pPr>
              <a:spcBef>
                <a:spcPts val="600"/>
              </a:spcBef>
            </a:pPr>
            <a:r>
              <a:rPr lang="en-US" dirty="0" smtClean="0">
                <a:solidFill>
                  <a:srgbClr val="002060"/>
                </a:solidFill>
              </a:rPr>
              <a:t>Operating system objectives and functions</a:t>
            </a:r>
          </a:p>
          <a:p>
            <a:pPr>
              <a:spcBef>
                <a:spcPts val="600"/>
              </a:spcBef>
            </a:pPr>
            <a:r>
              <a:rPr lang="en-US" dirty="0" smtClean="0">
                <a:solidFill>
                  <a:srgbClr val="002060"/>
                </a:solidFill>
              </a:rPr>
              <a:t>Types of operating systems</a:t>
            </a:r>
          </a:p>
          <a:p>
            <a:pPr>
              <a:spcBef>
                <a:spcPts val="600"/>
              </a:spcBef>
            </a:pPr>
            <a:r>
              <a:rPr lang="en-US" dirty="0" smtClean="0">
                <a:solidFill>
                  <a:srgbClr val="002060"/>
                </a:solidFill>
              </a:rPr>
              <a:t>Scheduling</a:t>
            </a:r>
          </a:p>
          <a:p>
            <a:pPr lvl="1"/>
            <a:r>
              <a:rPr lang="en-US" dirty="0" smtClean="0">
                <a:solidFill>
                  <a:srgbClr val="002060"/>
                </a:solidFill>
              </a:rPr>
              <a:t>Long-term scheduling</a:t>
            </a:r>
          </a:p>
          <a:p>
            <a:pPr lvl="1"/>
            <a:r>
              <a:rPr lang="en-US" dirty="0" smtClean="0">
                <a:solidFill>
                  <a:srgbClr val="002060"/>
                </a:solidFill>
              </a:rPr>
              <a:t>Medium-term scheduling</a:t>
            </a:r>
          </a:p>
          <a:p>
            <a:pPr lvl="1"/>
            <a:r>
              <a:rPr lang="en-US" smtClean="0">
                <a:solidFill>
                  <a:srgbClr val="002060"/>
                </a:solidFill>
              </a:rPr>
              <a:t>Short-term scheduling</a:t>
            </a:r>
            <a:endParaRPr lang="en-US" dirty="0" smtClean="0">
              <a:solidFill>
                <a:srgbClr val="002060"/>
              </a:solidFill>
            </a:endParaRPr>
          </a:p>
        </p:txBody>
      </p:sp>
      <p:sp>
        <p:nvSpPr>
          <p:cNvPr id="32" name="Content Placeholder 31"/>
          <p:cNvSpPr>
            <a:spLocks noGrp="1"/>
          </p:cNvSpPr>
          <p:nvPr>
            <p:ph sz="quarter" idx="4"/>
          </p:nvPr>
        </p:nvSpPr>
        <p:spPr>
          <a:xfrm>
            <a:off x="4643438" y="2571768"/>
            <a:ext cx="3810000" cy="3857628"/>
          </a:xfrm>
        </p:spPr>
        <p:txBody>
          <a:bodyPr>
            <a:normAutofit/>
          </a:bodyPr>
          <a:lstStyle/>
          <a:p>
            <a:pPr>
              <a:spcBef>
                <a:spcPts val="600"/>
              </a:spcBef>
            </a:pPr>
            <a:r>
              <a:rPr lang="en-US" dirty="0" smtClean="0">
                <a:solidFill>
                  <a:srgbClr val="002060"/>
                </a:solidFill>
              </a:rPr>
              <a:t>Memory management</a:t>
            </a:r>
          </a:p>
          <a:p>
            <a:pPr lvl="1"/>
            <a:r>
              <a:rPr lang="en-US" dirty="0" smtClean="0">
                <a:solidFill>
                  <a:srgbClr val="002060"/>
                </a:solidFill>
              </a:rPr>
              <a:t>Swapping</a:t>
            </a:r>
          </a:p>
          <a:p>
            <a:pPr lvl="1"/>
            <a:r>
              <a:rPr lang="en-US" dirty="0" smtClean="0">
                <a:solidFill>
                  <a:srgbClr val="002060"/>
                </a:solidFill>
              </a:rPr>
              <a:t>Partitioning</a:t>
            </a:r>
          </a:p>
          <a:p>
            <a:pPr lvl="1"/>
            <a:r>
              <a:rPr lang="en-US" dirty="0" smtClean="0">
                <a:solidFill>
                  <a:srgbClr val="002060"/>
                </a:solidFill>
              </a:rPr>
              <a:t>Paging</a:t>
            </a:r>
          </a:p>
          <a:p>
            <a:pPr lvl="1"/>
            <a:r>
              <a:rPr lang="en-US" dirty="0" smtClean="0">
                <a:solidFill>
                  <a:srgbClr val="002060"/>
                </a:solidFill>
              </a:rPr>
              <a:t>Virtual memory</a:t>
            </a:r>
          </a:p>
          <a:p>
            <a:pPr lvl="1"/>
            <a:r>
              <a:rPr lang="en-US" dirty="0" smtClean="0">
                <a:solidFill>
                  <a:srgbClr val="002060"/>
                </a:solidFill>
              </a:rPr>
              <a:t>Translation lookaside buffer</a:t>
            </a:r>
          </a:p>
          <a:p>
            <a:pPr lvl="1"/>
            <a:r>
              <a:rPr lang="en-US" smtClean="0">
                <a:solidFill>
                  <a:srgbClr val="002060"/>
                </a:solidFill>
              </a:rPr>
              <a:t>Segmentation</a:t>
            </a:r>
            <a:endParaRPr lang="en-US" dirty="0" smtClean="0">
              <a:solidFill>
                <a:srgbClr val="002060"/>
              </a:solidFill>
            </a:endParaRPr>
          </a:p>
          <a:p>
            <a:pPr lvl="1"/>
            <a:endParaRPr lang="en-US" dirty="0" smtClean="0">
              <a:solidFill>
                <a:srgbClr val="002060"/>
              </a:solidFill>
            </a:endParaRP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8</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rPr>
              <a:t>Operating System</a:t>
            </a:r>
          </a:p>
          <a:p>
            <a:r>
              <a:rPr lang="en-US" sz="2800" dirty="0" smtClean="0">
                <a:solidFill>
                  <a:schemeClr val="tx2"/>
                </a:solidFill>
              </a:rPr>
              <a:t>Support</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28600" y="0"/>
            <a:ext cx="7556500" cy="1116012"/>
          </a:xfrm>
        </p:spPr>
        <p:txBody>
          <a:bodyPr/>
          <a:lstStyle/>
          <a:p>
            <a:r>
              <a:rPr lang="en-US" smtClean="0">
                <a:effectLst>
                  <a:outerShdw blurRad="38100" dist="38100" dir="2700000" algn="tl">
                    <a:srgbClr val="000000">
                      <a:alpha val="43137"/>
                    </a:srgbClr>
                  </a:outerShdw>
                </a:effectLst>
              </a:rPr>
              <a:t>The Operating System as User/Computer Interface</a:t>
            </a:r>
            <a:endParaRPr lang="en-US" dirty="0">
              <a:effectLst>
                <a:outerShdw blurRad="38100" dist="38100" dir="2700000" algn="tl">
                  <a:srgbClr val="000000">
                    <a:alpha val="43137"/>
                  </a:srgbClr>
                </a:outerShdw>
              </a:effectLst>
            </a:endParaRPr>
          </a:p>
        </p:txBody>
      </p:sp>
      <p:pic>
        <p:nvPicPr>
          <p:cNvPr id="105475" name="Picture 3"/>
          <p:cNvPicPr>
            <a:picLocks noChangeAspect="1" noChangeArrowheads="1"/>
          </p:cNvPicPr>
          <p:nvPr/>
        </p:nvPicPr>
        <p:blipFill>
          <a:blip r:embed="rId3"/>
          <a:srcRect/>
          <a:stretch>
            <a:fillRect/>
          </a:stretch>
        </p:blipFill>
        <p:spPr bwMode="auto">
          <a:xfrm>
            <a:off x="338138" y="1338285"/>
            <a:ext cx="8467725" cy="53054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14290"/>
            <a:ext cx="7556313" cy="538146"/>
          </a:xfrm>
        </p:spPr>
        <p:txBody>
          <a:bodyPr/>
          <a:lstStyle/>
          <a:p>
            <a:r>
              <a:rPr lang="en-US" dirty="0">
                <a:effectLst>
                  <a:outerShdw blurRad="38100" dist="38100" dir="2700000" algn="tl">
                    <a:srgbClr val="000000">
                      <a:alpha val="43137"/>
                    </a:srgbClr>
                  </a:outerShdw>
                </a:effectLst>
              </a:rPr>
              <a:t>Operating </a:t>
            </a:r>
            <a:r>
              <a:rPr lang="en-US" dirty="0" smtClean="0">
                <a:effectLst>
                  <a:outerShdw blurRad="38100" dist="38100" dir="2700000" algn="tl">
                    <a:srgbClr val="000000">
                      <a:alpha val="43137"/>
                    </a:srgbClr>
                  </a:outerShdw>
                </a:effectLst>
              </a:rPr>
              <a:t>System (OS) Services</a:t>
            </a:r>
            <a:endParaRPr lang="en-US"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98474" y="1142984"/>
            <a:ext cx="7556313" cy="5334016"/>
          </a:xfrm>
        </p:spPr>
        <p:txBody>
          <a:bodyPr>
            <a:noAutofit/>
          </a:bodyPr>
          <a:lstStyle/>
          <a:p>
            <a:r>
              <a:rPr lang="en-US" sz="2400" dirty="0" smtClean="0">
                <a:solidFill>
                  <a:schemeClr val="tx1"/>
                </a:solidFill>
              </a:rPr>
              <a:t>The most important system program</a:t>
            </a:r>
          </a:p>
          <a:p>
            <a:r>
              <a:rPr lang="en-US" sz="2400" dirty="0" smtClean="0">
                <a:solidFill>
                  <a:schemeClr val="tx1"/>
                </a:solidFill>
              </a:rPr>
              <a:t>Masks the details of the hardware from the programmer and provides the programmer with a convenient interface for using the system</a:t>
            </a:r>
          </a:p>
          <a:p>
            <a:r>
              <a:rPr lang="en-US" sz="2400" dirty="0" smtClean="0">
                <a:solidFill>
                  <a:schemeClr val="tx1"/>
                </a:solidFill>
              </a:rPr>
              <a:t>The OS typically provides services in the following areas:</a:t>
            </a:r>
          </a:p>
          <a:p>
            <a:pPr lvl="1"/>
            <a:r>
              <a:rPr lang="en-US" sz="2000" dirty="0" smtClean="0">
                <a:solidFill>
                  <a:schemeClr val="tx1"/>
                </a:solidFill>
              </a:rPr>
              <a:t>Program creation</a:t>
            </a:r>
          </a:p>
          <a:p>
            <a:pPr lvl="1"/>
            <a:r>
              <a:rPr lang="en-US" sz="2000" dirty="0" smtClean="0">
                <a:solidFill>
                  <a:schemeClr val="tx1"/>
                </a:solidFill>
              </a:rPr>
              <a:t>Program execution</a:t>
            </a:r>
          </a:p>
          <a:p>
            <a:pPr lvl="1"/>
            <a:r>
              <a:rPr lang="en-US" sz="2000" dirty="0" smtClean="0">
                <a:solidFill>
                  <a:schemeClr val="tx1"/>
                </a:solidFill>
              </a:rPr>
              <a:t>Access to I/O devices</a:t>
            </a:r>
          </a:p>
          <a:p>
            <a:pPr lvl="1"/>
            <a:r>
              <a:rPr lang="en-US" sz="2000" dirty="0" smtClean="0">
                <a:solidFill>
                  <a:schemeClr val="tx1"/>
                </a:solidFill>
              </a:rPr>
              <a:t>Controlled access to files</a:t>
            </a:r>
          </a:p>
          <a:p>
            <a:pPr lvl="1"/>
            <a:r>
              <a:rPr lang="en-US" sz="2000" dirty="0" smtClean="0">
                <a:solidFill>
                  <a:schemeClr val="tx1"/>
                </a:solidFill>
              </a:rPr>
              <a:t>System access</a:t>
            </a:r>
          </a:p>
          <a:p>
            <a:pPr lvl="1"/>
            <a:r>
              <a:rPr lang="en-US" sz="2000" dirty="0" smtClean="0">
                <a:solidFill>
                  <a:schemeClr val="tx1"/>
                </a:solidFill>
              </a:rPr>
              <a:t>Error detection and response</a:t>
            </a:r>
          </a:p>
          <a:p>
            <a:pPr lvl="1"/>
            <a:r>
              <a:rPr lang="en-US" sz="2000" dirty="0" smtClean="0">
                <a:solidFill>
                  <a:schemeClr val="tx1"/>
                </a:solidFill>
              </a:rPr>
              <a:t>Accounting</a:t>
            </a:r>
            <a:endParaRPr lang="en-US" sz="2000" dirty="0">
              <a:solidFill>
                <a:schemeClr val="tx1"/>
              </a:solidFill>
            </a:endParaRPr>
          </a:p>
        </p:txBody>
      </p:sp>
      <p:pic>
        <p:nvPicPr>
          <p:cNvPr id="4" name="Picture 3"/>
          <p:cNvPicPr>
            <a:picLocks noChangeAspect="1"/>
          </p:cNvPicPr>
          <p:nvPr/>
        </p:nvPicPr>
        <p:blipFill>
          <a:blip r:embed="rId3"/>
          <a:stretch>
            <a:fillRect/>
          </a:stretch>
        </p:blipFill>
        <p:spPr>
          <a:xfrm>
            <a:off x="6553200" y="4495800"/>
            <a:ext cx="1904762" cy="191746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651323"/>
          </a:xfrm>
        </p:spPr>
        <p:txBody>
          <a:bodyPr/>
          <a:lstStyle/>
          <a:p>
            <a:r>
              <a:rPr lang="en-US" dirty="0" smtClean="0">
                <a:effectLst>
                  <a:outerShdw blurRad="38100" dist="38100" dir="2700000" algn="tl">
                    <a:srgbClr val="000000">
                      <a:alpha val="43137"/>
                    </a:srgbClr>
                  </a:outerShdw>
                </a:effectLst>
              </a:rPr>
              <a:t>Interfaces</a:t>
            </a:r>
            <a:endParaRPr lang="en-US"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nvPr>
        </p:nvGraphicFramePr>
        <p:xfrm>
          <a:off x="142844" y="1357298"/>
          <a:ext cx="8839200"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p:cNvSpPr>
            <a:spLocks noGrp="1"/>
          </p:cNvSpPr>
          <p:nvPr>
            <p:ph type="body" sz="half" idx="2"/>
          </p:nvPr>
        </p:nvSpPr>
        <p:spPr>
          <a:xfrm>
            <a:off x="685800" y="785794"/>
            <a:ext cx="7558960" cy="774700"/>
          </a:xfrm>
        </p:spPr>
        <p:txBody>
          <a:bodyPr/>
          <a:lstStyle/>
          <a:p>
            <a:pPr lvl="0"/>
            <a:r>
              <a:rPr lang="en-US" dirty="0" smtClean="0">
                <a:solidFill>
                  <a:srgbClr val="0070C0"/>
                </a:solidFill>
              </a:rPr>
              <a:t>Key interfaces in a typical computer system:</a:t>
            </a:r>
          </a:p>
          <a:p>
            <a:endParaRPr lang="en-US" sz="2000" dirty="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457200"/>
            <a:ext cx="6181611" cy="1600200"/>
          </a:xfrm>
        </p:spPr>
        <p:txBody>
          <a:bodyPr>
            <a:normAutofit/>
          </a:bodyPr>
          <a:lstStyle/>
          <a:p>
            <a:pPr algn="ctr"/>
            <a:r>
              <a:rPr lang="en-US" sz="3000" dirty="0" smtClean="0">
                <a:effectLst>
                  <a:outerShdw blurRad="38100" dist="38100" dir="2700000" algn="tl">
                    <a:srgbClr val="000000">
                      <a:alpha val="43137"/>
                    </a:srgbClr>
                  </a:outerShdw>
                </a:effectLst>
              </a:rPr>
              <a:t>Operating System </a:t>
            </a:r>
            <a:br>
              <a:rPr lang="en-US" sz="3000" dirty="0" smtClean="0">
                <a:effectLst>
                  <a:outerShdw blurRad="38100" dist="38100" dir="2700000" algn="tl">
                    <a:srgbClr val="000000">
                      <a:alpha val="43137"/>
                    </a:srgbClr>
                  </a:outerShdw>
                </a:effectLst>
              </a:rPr>
            </a:br>
            <a:r>
              <a:rPr lang="en-US" sz="3000" dirty="0" smtClean="0">
                <a:effectLst>
                  <a:outerShdw blurRad="38100" dist="38100" dir="2700000" algn="tl">
                    <a:srgbClr val="000000">
                      <a:alpha val="43137"/>
                    </a:srgbClr>
                  </a:outerShdw>
                </a:effectLst>
              </a:rPr>
              <a:t>as </a:t>
            </a:r>
            <a:br>
              <a:rPr lang="en-US" sz="3000" dirty="0" smtClean="0">
                <a:effectLst>
                  <a:outerShdw blurRad="38100" dist="38100" dir="2700000" algn="tl">
                    <a:srgbClr val="000000">
                      <a:alpha val="43137"/>
                    </a:srgbClr>
                  </a:outerShdw>
                </a:effectLst>
              </a:rPr>
            </a:br>
            <a:r>
              <a:rPr lang="en-US" sz="3000" dirty="0" smtClean="0">
                <a:effectLst>
                  <a:outerShdw blurRad="38100" dist="38100" dir="2700000" algn="tl">
                    <a:srgbClr val="000000">
                      <a:alpha val="43137"/>
                    </a:srgbClr>
                  </a:outerShdw>
                </a:effectLst>
              </a:rPr>
              <a:t>Resource Manager</a:t>
            </a:r>
            <a:endParaRPr lang="en-US" sz="3000" dirty="0">
              <a:effectLst>
                <a:outerShdw blurRad="38100" dist="38100" dir="2700000" algn="tl">
                  <a:srgbClr val="000000">
                    <a:alpha val="43137"/>
                  </a:srgbClr>
                </a:outerShdw>
              </a:effectLst>
            </a:endParaRPr>
          </a:p>
        </p:txBody>
      </p:sp>
      <p:sp>
        <p:nvSpPr>
          <p:cNvPr id="5" name="Content Placeholder 4"/>
          <p:cNvSpPr>
            <a:spLocks noGrp="1"/>
          </p:cNvSpPr>
          <p:nvPr>
            <p:ph type="body" sz="half" idx="2"/>
          </p:nvPr>
        </p:nvSpPr>
        <p:spPr>
          <a:xfrm>
            <a:off x="381094" y="2362200"/>
            <a:ext cx="6179566" cy="3962400"/>
          </a:xfrm>
        </p:spPr>
        <p:txBody>
          <a:bodyPr>
            <a:normAutofit/>
          </a:bodyPr>
          <a:lstStyle/>
          <a:p>
            <a:r>
              <a:rPr lang="en-US" sz="1800" dirty="0" smtClean="0">
                <a:effectLst>
                  <a:outerShdw blurRad="38100" dist="38100" dir="2700000" algn="tl">
                    <a:srgbClr val="000000">
                      <a:alpha val="43137"/>
                    </a:srgbClr>
                  </a:outerShdw>
                </a:effectLst>
              </a:rPr>
              <a:t>A computer is a set of resources for the movement, storage, and processing of data and for the control of these functions</a:t>
            </a: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is responsible for managing these resources</a:t>
            </a:r>
          </a:p>
          <a:p>
            <a:r>
              <a:rPr lang="en-US" sz="1800" dirty="0" smtClean="0">
                <a:effectLst>
                  <a:outerShdw blurRad="38100" dist="38100" dir="2700000" algn="tl">
                    <a:srgbClr val="000000">
                      <a:alpha val="43137"/>
                    </a:srgbClr>
                  </a:outerShdw>
                </a:effectLst>
              </a:rPr>
              <a:t> The OS as a control mechanism is unusual in two respects:</a:t>
            </a: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functions in the same way as ordinary computer software – it is a program executed by the processor</a:t>
            </a:r>
            <a:endParaRPr lang="en-US" sz="900" dirty="0" smtClean="0">
              <a:solidFill>
                <a:schemeClr val="bg2"/>
              </a:solidFill>
              <a:effectLst>
                <a:outerShdw blurRad="38100" dist="38100" dir="2700000" algn="tl">
                  <a:srgbClr val="000000">
                    <a:alpha val="43137"/>
                  </a:srgbClr>
                </a:outerShdw>
              </a:effectLst>
            </a:endParaRP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frequently relinquishes (</a:t>
            </a:r>
            <a:r>
              <a:rPr lang="en-US" sz="1800" dirty="0" err="1" smtClean="0">
                <a:solidFill>
                  <a:schemeClr val="bg2"/>
                </a:solidFill>
                <a:effectLst>
                  <a:outerShdw blurRad="38100" dist="38100" dir="2700000" algn="tl">
                    <a:srgbClr val="000000">
                      <a:alpha val="43137"/>
                    </a:srgbClr>
                  </a:outerShdw>
                </a:effectLst>
              </a:rPr>
              <a:t>buông</a:t>
            </a:r>
            <a:r>
              <a:rPr lang="en-US" sz="1800" dirty="0" smtClean="0">
                <a:solidFill>
                  <a:schemeClr val="bg2"/>
                </a:solidFill>
                <a:effectLst>
                  <a:outerShdw blurRad="38100" dist="38100" dir="2700000" algn="tl">
                    <a:srgbClr val="000000">
                      <a:alpha val="43137"/>
                    </a:srgbClr>
                  </a:outerShdw>
                </a:effectLst>
              </a:rPr>
              <a:t> </a:t>
            </a:r>
            <a:r>
              <a:rPr lang="en-US" sz="1800" dirty="0" err="1" smtClean="0">
                <a:solidFill>
                  <a:schemeClr val="bg2"/>
                </a:solidFill>
                <a:effectLst>
                  <a:outerShdw blurRad="38100" dist="38100" dir="2700000" algn="tl">
                    <a:srgbClr val="000000">
                      <a:alpha val="43137"/>
                    </a:srgbClr>
                  </a:outerShdw>
                </a:effectLst>
              </a:rPr>
              <a:t>thả</a:t>
            </a:r>
            <a:r>
              <a:rPr lang="en-US" sz="1800" dirty="0" smtClean="0">
                <a:solidFill>
                  <a:schemeClr val="bg2"/>
                </a:solidFill>
                <a:effectLst>
                  <a:outerShdw blurRad="38100" dist="38100" dir="2700000" algn="tl">
                    <a:srgbClr val="000000">
                      <a:alpha val="43137"/>
                    </a:srgbClr>
                  </a:outerShdw>
                </a:effectLst>
              </a:rPr>
              <a:t>) control and must depend on the processor to allow it to regain control</a:t>
            </a:r>
          </a:p>
          <a:p>
            <a:endParaRPr lang="en-US" dirty="0"/>
          </a:p>
        </p:txBody>
      </p:sp>
      <p:pic>
        <p:nvPicPr>
          <p:cNvPr id="9" name="Picture 8"/>
          <p:cNvPicPr>
            <a:picLocks noChangeAspect="1"/>
          </p:cNvPicPr>
          <p:nvPr/>
        </p:nvPicPr>
        <p:blipFill>
          <a:blip r:embed="rId3">
            <a:lum/>
            <a:alphaModFix amt="77000"/>
          </a:blip>
          <a:stretch>
            <a:fillRect/>
          </a:stretch>
        </p:blipFill>
        <p:spPr>
          <a:xfrm>
            <a:off x="6781800" y="609600"/>
            <a:ext cx="2068286" cy="1524000"/>
          </a:xfrm>
          <a:prstGeom prst="rect">
            <a:avLst/>
          </a:prstGeom>
          <a:effectLst>
            <a:softEdge rad="38100"/>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3"/>
          <a:srcRect/>
          <a:stretch>
            <a:fillRect/>
          </a:stretch>
        </p:blipFill>
        <p:spPr bwMode="auto">
          <a:xfrm>
            <a:off x="857376" y="857232"/>
            <a:ext cx="7643714" cy="5686428"/>
          </a:xfrm>
          <a:prstGeom prst="rect">
            <a:avLst/>
          </a:prstGeom>
          <a:noFill/>
          <a:ln w="9525">
            <a:noFill/>
            <a:miter lim="800000"/>
            <a:headEnd/>
            <a:tailEnd/>
          </a:ln>
          <a:effectLst/>
        </p:spPr>
      </p:pic>
      <p:sp>
        <p:nvSpPr>
          <p:cNvPr id="8194" name="Rectangle 2"/>
          <p:cNvSpPr>
            <a:spLocks noGrp="1" noChangeArrowheads="1"/>
          </p:cNvSpPr>
          <p:nvPr>
            <p:ph type="title" idx="4294967295"/>
          </p:nvPr>
        </p:nvSpPr>
        <p:spPr>
          <a:xfrm>
            <a:off x="285752" y="142876"/>
            <a:ext cx="6858016" cy="785794"/>
          </a:xfrm>
        </p:spPr>
        <p:txBody>
          <a:bodyPr/>
          <a:lstStyle/>
          <a:p>
            <a:r>
              <a:rPr lang="en-US" dirty="0" smtClean="0">
                <a:effectLst>
                  <a:outerShdw blurRad="38100" dist="38100" dir="2700000" algn="tl">
                    <a:srgbClr val="000000">
                      <a:alpha val="43137"/>
                    </a:srgbClr>
                  </a:outerShdw>
                </a:effectLst>
              </a:rPr>
              <a:t>The </a:t>
            </a:r>
            <a:r>
              <a:rPr lang="en-US" smtClean="0">
                <a:effectLst>
                  <a:outerShdw blurRad="38100" dist="38100" dir="2700000" algn="tl">
                    <a:srgbClr val="000000">
                      <a:alpha val="43137"/>
                    </a:srgbClr>
                  </a:outerShdw>
                </a:effectLst>
              </a:rPr>
              <a:t>OS as Resource </a:t>
            </a:r>
            <a:r>
              <a:rPr lang="en-US" dirty="0">
                <a:effectLst>
                  <a:outerShdw blurRad="38100" dist="38100" dir="2700000" algn="tl">
                    <a:srgbClr val="000000">
                      <a:alpha val="43137"/>
                    </a:srgbClr>
                  </a:outerShdw>
                </a:effectLst>
              </a:rPr>
              <a:t>Manager</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11142</TotalTime>
  <Words>16045</Words>
  <Application>Microsoft Office PowerPoint</Application>
  <PresentationFormat>On-screen Show (4:3)</PresentationFormat>
  <Paragraphs>1374</Paragraphs>
  <Slides>43</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8.1- Operating System Overview</vt:lpstr>
      <vt:lpstr>The Operating System as User/Computer Interface</vt:lpstr>
      <vt:lpstr>Operating System (OS) Services</vt:lpstr>
      <vt:lpstr>Interfaces</vt:lpstr>
      <vt:lpstr>Operating System  as  Resource Manager</vt:lpstr>
      <vt:lpstr>The OS as Resource Manager</vt:lpstr>
      <vt:lpstr>Types of Operating Systems</vt:lpstr>
      <vt:lpstr>Early Systems</vt:lpstr>
      <vt:lpstr>Simple Batch System:  Memory  Layout  for a  Resident Monitor</vt:lpstr>
      <vt:lpstr>From the View of the Processor . . .</vt:lpstr>
      <vt:lpstr>From the View of the Processor . . .</vt:lpstr>
      <vt:lpstr>Desirable Hardware Features</vt:lpstr>
      <vt:lpstr>System Utilization Example</vt:lpstr>
      <vt:lpstr>Multiprogramming Example</vt:lpstr>
      <vt:lpstr>PowerPoint Presentation</vt:lpstr>
      <vt:lpstr>Time Sharing Systems</vt:lpstr>
      <vt:lpstr>PowerPoint Presentation</vt:lpstr>
      <vt:lpstr>8.2- Scheduling</vt:lpstr>
      <vt:lpstr>Scheduling….</vt:lpstr>
      <vt:lpstr>Long Term Scheduling</vt:lpstr>
      <vt:lpstr>Medium-Term Scheduling                       and Short-Term Scheduling</vt:lpstr>
      <vt:lpstr>Short-Term Scheduling Five State Process Model</vt:lpstr>
      <vt:lpstr>Process Control Block (PCB)   What are metadata of a process? </vt:lpstr>
      <vt:lpstr>Scheduling Example</vt:lpstr>
      <vt:lpstr>Key Elements of O/S</vt:lpstr>
      <vt:lpstr>Process Scheduling</vt:lpstr>
      <vt:lpstr>8.3- Memory Management</vt:lpstr>
      <vt:lpstr>Memory Management: Swapping</vt:lpstr>
      <vt:lpstr>Memory Management</vt:lpstr>
      <vt:lpstr>Effect of Dynamic Partitioning </vt:lpstr>
      <vt:lpstr>Memory Management Paging</vt:lpstr>
      <vt:lpstr>Paging  Logical and Physical Addresses</vt:lpstr>
      <vt:lpstr>Virtual Memory: Demand Paging</vt:lpstr>
      <vt:lpstr>Virtual Memory: Demand Paging</vt:lpstr>
      <vt:lpstr>Paging: Inverted  Page Table  Structure</vt:lpstr>
      <vt:lpstr>Paging: Operation of Paging and Translation Lookaside Buffer (TLB)</vt:lpstr>
      <vt:lpstr>TLB and Cache Operation</vt:lpstr>
      <vt:lpstr>Segmentation</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Operating System Support</dc:title>
  <dc:creator>Adrian J Pullin</dc:creator>
  <cp:lastModifiedBy>Huu Minh</cp:lastModifiedBy>
  <cp:revision>152</cp:revision>
  <dcterms:created xsi:type="dcterms:W3CDTF">2012-07-01T22:58:42Z</dcterms:created>
  <dcterms:modified xsi:type="dcterms:W3CDTF">2021-03-01T01:18:30Z</dcterms:modified>
</cp:coreProperties>
</file>