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handoutMasterIdLst>
    <p:handoutMasterId r:id="rId27"/>
  </p:handoutMasterIdLst>
  <p:sldIdLst>
    <p:sldId id="334" r:id="rId2"/>
    <p:sldId id="366" r:id="rId3"/>
    <p:sldId id="367" r:id="rId4"/>
    <p:sldId id="257" r:id="rId5"/>
    <p:sldId id="371" r:id="rId6"/>
    <p:sldId id="258" r:id="rId7"/>
    <p:sldId id="337" r:id="rId8"/>
    <p:sldId id="259" r:id="rId9"/>
    <p:sldId id="338" r:id="rId10"/>
    <p:sldId id="339" r:id="rId11"/>
    <p:sldId id="341" r:id="rId12"/>
    <p:sldId id="342" r:id="rId13"/>
    <p:sldId id="370" r:id="rId14"/>
    <p:sldId id="345" r:id="rId15"/>
    <p:sldId id="346" r:id="rId16"/>
    <p:sldId id="347" r:id="rId17"/>
    <p:sldId id="348" r:id="rId18"/>
    <p:sldId id="349" r:id="rId19"/>
    <p:sldId id="350" r:id="rId20"/>
    <p:sldId id="351" r:id="rId21"/>
    <p:sldId id="352" r:id="rId22"/>
    <p:sldId id="368" r:id="rId23"/>
    <p:sldId id="369" r:id="rId24"/>
    <p:sldId id="372" r:id="rId2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4"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6" autoAdjust="0"/>
    <p:restoredTop sz="65170" autoAdjust="0"/>
  </p:normalViewPr>
  <p:slideViewPr>
    <p:cSldViewPr>
      <p:cViewPr varScale="1">
        <p:scale>
          <a:sx n="58" d="100"/>
          <a:sy n="58" d="100"/>
        </p:scale>
        <p:origin x="72"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2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3T07:14:06.456" idx="1">
    <p:pos x="5037" y="971"/>
    <p:text>Cơ sở của mạch kỹ thuật số là gì?
Các thành phần điện tử cơ bản là gì?
Làm thế nào có thể giảm thiểu một mạch tổ hợp?
Sau khi nghiên cứu chương này, bạn sẽ có thể:
Hiểu các phép toán cơ bản của đại số Boolean.
Sử dụng bản đồ Karnaugh để đơn giản hóa biểu thức Boolean.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03T07:19:31.973" idx="2">
    <p:pos x="4938" y="737"/>
    <p:text>Môn toán học (môn) dùng để thiết kế và phân tích hoạt động của mạch kỹ thuật số trong máy tính kỹ thuật số và các hệ thống kỹ thuật số khác
Được đặt theo tên của George Boole
- Nhà toán học người Anh
- Các nguyên tắc cơ bản của đại số được đề xuất vào năm 1854
Claude Shannon gợi ý rằng đại số Boolean có thể được sử dụng để giải quyết các vấn đề trong thiết kế mạch chuyển mạch rơle
Là một công cụ tiện lợi:
- Phân tích
     +Đó là một cách kinh tế để mô tả chức năng của mạch kỹ thuật số
- Thiết kế
     +Với một hàm mong muốn, đại số Boolean có thể được áp dụng để phát triển một cách triển khai đơn giản của hàm đó</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03T07:21:17.867" idx="3">
    <p:pos x="4995" y="840"/>
    <p:text>Sử dụng các biến và hoạt động
- Có logic
- Một biến có thể nhận giá trị 1 (TRUE) hoặc 0 (FALSE)
- Các phép toán logic cơ bản là VÀ, HOẶC và KHÔNG
VÀ
- Cho kết quả đúng (giá trị nhị phân 1) nếu và chỉ khi cả hai toán hạng của nó đều đúng
- Trong trường hợp không có dấu ngoặc đơn, phép toán AND được ưu tiên hơn phép toán OR
- Khi không có sự mơ hồ nào xảy ra, phép toán AND được biểu diễn bằng phép nối đơn giản thay vì toán tử dấu chấm
HOẶC 
- Kết quả đúng nếu một trong hai hoặc cả hai toán hạng của nó đều đúng
KHÔNG PHẢI
- Đảo ngược giá trị của toán hạng của nó</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03T07:51:48.684" idx="4">
    <p:pos x="1978" y="1745"/>
    <p:text>Công tắc điện tử là thành phần cơ bản của mạch kỹ thuật số. Nó tạo ra một tín hiệu điện đầu ra đại diện cho một nhị phân 1 hoặc 0 và có liên quan đến các trạng thái của một hoặc nhiều tín hiệu đầu vào bằng hoạt động của logic Boolean, chẳng hạn như VÀ, HOẶC hoặc KHÔNG
(Từ điển Máy tính Microsoft)</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70870439-1CFF-EC46-AD96-95DD9D5BB788}">
      <dgm:prSet custT="1"/>
      <dgm:spPr>
        <a:solidFill>
          <a:schemeClr val="accent6">
            <a:lumMod val="20000"/>
            <a:lumOff val="80000"/>
          </a:schemeClr>
        </a:solidFill>
      </dgm:spPr>
      <dgm:t>
        <a:bodyPr/>
        <a:lstStyle/>
        <a:p>
          <a:pPr rtl="0"/>
          <a:r>
            <a:rPr lang="en-US" sz="1600" dirty="0" smtClean="0"/>
            <a:t>An interconnected set of gates whose output at any time is a function only of the input at that time</a:t>
          </a:r>
          <a:endParaRPr lang="en-US" sz="1600" dirty="0"/>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solidFill>
          <a:schemeClr val="accent6">
            <a:lumMod val="40000"/>
            <a:lumOff val="60000"/>
          </a:schemeClr>
        </a:solidFill>
      </dgm:spPr>
      <dgm:t>
        <a:bodyPr/>
        <a:lstStyle/>
        <a:p>
          <a:pPr rtl="0"/>
          <a:r>
            <a:rPr lang="en-US" sz="1600" dirty="0" smtClean="0"/>
            <a:t>The appearance of the input is followed almost immediately by the appearance of the output, with only gate delays</a:t>
          </a:r>
          <a:endParaRPr lang="en-US" sz="1600" dirty="0"/>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solidFill>
          <a:schemeClr val="accent6">
            <a:lumMod val="75000"/>
          </a:schemeClr>
        </a:solidFill>
      </dgm:spPr>
      <dgm:t>
        <a:bodyPr/>
        <a:lstStyle/>
        <a:p>
          <a:pPr rtl="0"/>
          <a:r>
            <a:rPr lang="en-US" sz="1600" dirty="0" smtClean="0">
              <a:solidFill>
                <a:schemeClr val="bg1"/>
              </a:solidFill>
            </a:rPr>
            <a:t>Consists of </a:t>
          </a:r>
          <a:r>
            <a:rPr lang="en-US" sz="1600" i="1" dirty="0" smtClean="0">
              <a:solidFill>
                <a:schemeClr val="bg1"/>
              </a:solidFill>
            </a:rPr>
            <a:t>n </a:t>
          </a:r>
          <a:r>
            <a:rPr lang="en-US" sz="1600" dirty="0" smtClean="0">
              <a:solidFill>
                <a:schemeClr val="bg1"/>
              </a:solidFill>
            </a:rPr>
            <a:t>binary inputs and </a:t>
          </a:r>
          <a:r>
            <a:rPr lang="en-US" sz="1600" i="1" dirty="0" smtClean="0">
              <a:solidFill>
                <a:schemeClr val="bg1"/>
              </a:solidFill>
            </a:rPr>
            <a:t>m </a:t>
          </a:r>
          <a:r>
            <a:rPr lang="en-US" sz="1600" dirty="0" smtClean="0">
              <a:solidFill>
                <a:schemeClr val="bg1"/>
              </a:solidFill>
            </a:rPr>
            <a:t>binary outputs</a:t>
          </a:r>
          <a:endParaRPr lang="en-US" sz="1600" dirty="0">
            <a:solidFill>
              <a:schemeClr val="bg1"/>
            </a:solidFill>
          </a:endParaRP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solidFill>
          <a:schemeClr val="accent6">
            <a:lumMod val="50000"/>
          </a:schemeClr>
        </a:solidFill>
        <a:ln>
          <a:solidFill>
            <a:schemeClr val="accent6">
              <a:lumMod val="50000"/>
            </a:schemeClr>
          </a:solidFill>
        </a:ln>
      </dgm:spPr>
      <dgm:t>
        <a:bodyPr/>
        <a:lstStyle/>
        <a:p>
          <a:pPr rtl="0"/>
          <a:r>
            <a:rPr lang="en-US" sz="1600" b="1" dirty="0" smtClean="0">
              <a:solidFill>
                <a:srgbClr val="00B0F0"/>
              </a:solidFill>
            </a:rPr>
            <a:t>Can be defined in three ways:</a:t>
          </a:r>
          <a:endParaRPr lang="en-US" sz="1600" b="1" dirty="0">
            <a:solidFill>
              <a:srgbClr val="00B0F0"/>
            </a:solidFill>
          </a:endParaRP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Truth table</a:t>
          </a:r>
          <a:endParaRPr lang="en-US" sz="1600" dirty="0">
            <a:solidFill>
              <a:srgbClr val="00B0F0"/>
            </a:solidFill>
          </a:endParaRP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For each of the 2</a:t>
          </a:r>
          <a:r>
            <a:rPr lang="en-US" sz="1400" i="1" baseline="30000" dirty="0" smtClean="0">
              <a:solidFill>
                <a:schemeClr val="bg1"/>
              </a:solidFill>
            </a:rPr>
            <a:t>n</a:t>
          </a:r>
          <a:r>
            <a:rPr lang="en-US" sz="1400" i="1" dirty="0" smtClean="0">
              <a:solidFill>
                <a:schemeClr val="bg1"/>
              </a:solidFill>
            </a:rPr>
            <a:t> </a:t>
          </a:r>
          <a:r>
            <a:rPr lang="en-US" sz="1400" dirty="0" smtClean="0">
              <a:solidFill>
                <a:schemeClr val="bg1"/>
              </a:solidFill>
            </a:rPr>
            <a:t>possible combinations of input signals, the binary value of each of the </a:t>
          </a:r>
          <a:r>
            <a:rPr lang="en-US" sz="1400" i="1" dirty="0" smtClean="0">
              <a:solidFill>
                <a:schemeClr val="bg1"/>
              </a:solidFill>
            </a:rPr>
            <a:t>m </a:t>
          </a:r>
          <a:r>
            <a:rPr lang="en-US" sz="1400" dirty="0" smtClean="0">
              <a:solidFill>
                <a:schemeClr val="bg1"/>
              </a:solidFill>
            </a:rPr>
            <a:t>output signals is listed</a:t>
          </a:r>
          <a:endParaRPr lang="en-US" sz="1400" dirty="0">
            <a:solidFill>
              <a:schemeClr val="bg1"/>
            </a:solidFill>
          </a:endParaRP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Graphical symbols</a:t>
          </a:r>
          <a:endParaRPr lang="en-US" sz="1600" dirty="0">
            <a:solidFill>
              <a:srgbClr val="00B0F0"/>
            </a:solidFill>
          </a:endParaRP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The interconnected layout of gates is depicted</a:t>
          </a:r>
          <a:endParaRPr lang="en-US" sz="1400" dirty="0">
            <a:solidFill>
              <a:schemeClr val="bg1"/>
            </a:solidFill>
          </a:endParaRP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Boolean equations</a:t>
          </a:r>
          <a:endParaRPr lang="en-US" sz="1600" dirty="0">
            <a:solidFill>
              <a:srgbClr val="00B0F0"/>
            </a:solidFill>
          </a:endParaRPr>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Each output signal is expressed as a Boolean function of its input signals</a:t>
          </a:r>
          <a:endParaRPr lang="en-US" sz="1400" dirty="0">
            <a:solidFill>
              <a:schemeClr val="bg1"/>
            </a:solidFill>
          </a:endParaRPr>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t>
        <a:bodyPr/>
        <a:lstStyle/>
        <a:p>
          <a:endParaRPr lang="en-US"/>
        </a:p>
      </dgm:t>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custScaleX="117815" custScaleY="92236" custLinFactNeighborX="5749" custLinFactNeighborY="13956">
        <dgm:presLayoutVars>
          <dgm:bulletEnabled val="1"/>
        </dgm:presLayoutVars>
      </dgm:prSet>
      <dgm:spPr/>
      <dgm:t>
        <a:bodyPr/>
        <a:lstStyle/>
        <a:p>
          <a:endParaRPr lang="en-US"/>
        </a:p>
      </dgm:t>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custScaleX="117818" custScaleY="104255" custLinFactNeighborX="5747" custLinFactNeighborY="14140">
        <dgm:presLayoutVars>
          <dgm:bulletEnabled val="1"/>
        </dgm:presLayoutVars>
      </dgm:prSet>
      <dgm:spPr/>
      <dgm:t>
        <a:bodyPr/>
        <a:lstStyle/>
        <a:p>
          <a:endParaRPr lang="en-US"/>
        </a:p>
      </dgm:t>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custScaleX="120403" custScaleY="67464" custLinFactNeighborX="7328">
        <dgm:presLayoutVars>
          <dgm:bulletEnabled val="1"/>
        </dgm:presLayoutVars>
      </dgm:prSet>
      <dgm:spPr/>
      <dgm:t>
        <a:bodyPr/>
        <a:lstStyle/>
        <a:p>
          <a:endParaRPr lang="en-US"/>
        </a:p>
      </dgm:t>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custScaleX="124137" custScaleY="273209" custLinFactNeighborX="8335" custLinFactNeighborY="78098">
        <dgm:presLayoutVars>
          <dgm:bulletEnabled val="1"/>
        </dgm:presLayoutVars>
      </dgm:prSet>
      <dgm:spPr/>
      <dgm:t>
        <a:bodyPr/>
        <a:lstStyle/>
        <a:p>
          <a:endParaRPr lang="en-US"/>
        </a:p>
      </dgm:t>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B7D98CBC-8798-1E4C-AB4F-C585C5CFB7FA}" srcId="{3E7A7728-B1D6-F34E-A8CE-5F280120B2CB}" destId="{50B6C5C8-6D7B-9345-A633-228B59298648}" srcOrd="1" destOrd="0" parTransId="{B3B1CA9E-6D2B-5244-93BD-99CD63F62614}" sibTransId="{8E23AFF8-9FF2-EC47-9CB2-BC7690DB2456}"/>
    <dgm:cxn modelId="{2A7732DC-5A63-9449-A765-D6B358164E3A}" type="presOf" srcId="{514ADFE5-96E9-5B40-9056-0EEE3CCC1805}" destId="{A3550973-DDF1-484A-ABA2-019DAF0E8207}" srcOrd="0" destOrd="1" presId="urn:microsoft.com/office/officeart/2005/8/layout/target1"/>
    <dgm:cxn modelId="{0E0E8E7F-6088-234C-9C80-4948551F44B5}" type="presOf" srcId="{3E7A7728-B1D6-F34E-A8CE-5F280120B2CB}" destId="{A3550973-DDF1-484A-ABA2-019DAF0E8207}" srcOrd="0" destOrd="0" presId="urn:microsoft.com/office/officeart/2005/8/layout/target1"/>
    <dgm:cxn modelId="{810E80F7-22BB-3541-8DB0-908E45C1B898}" type="presOf" srcId="{D4BCB6CE-1084-6D46-BD84-3691AAC68822}" destId="{A3550973-DDF1-484A-ABA2-019DAF0E8207}" srcOrd="0" destOrd="4"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0BD9A8A6-4C99-A541-A423-37A426ECED04}" srcId="{05036658-5160-804B-B2E0-2AA19BBC6463}" destId="{99EB21AB-828B-8347-A986-19040100CEA9}" srcOrd="2" destOrd="0" parTransId="{1C54D95A-D946-0149-AAA5-A514DF156E5F}" sibTransId="{A968FD41-4E96-724B-916F-FD9F43DF9F03}"/>
    <dgm:cxn modelId="{D5C7558D-C8BA-ED44-8B58-72DC47561C5B}" type="presOf" srcId="{99EB21AB-828B-8347-A986-19040100CEA9}" destId="{0ACCF06E-9F16-1D41-97DD-B15AC1926D94}" srcOrd="0" destOrd="0" presId="urn:microsoft.com/office/officeart/2005/8/layout/target1"/>
    <dgm:cxn modelId="{70B05F06-DAE7-ED49-82C5-C6AAE3A6C7C0}" type="presOf" srcId="{70870439-1CFF-EC46-AD96-95DD9D5BB788}" destId="{74E3C238-645F-9247-B1D2-FB272211142B}" srcOrd="0" destOrd="0" presId="urn:microsoft.com/office/officeart/2005/8/layout/target1"/>
    <dgm:cxn modelId="{E164DE35-B226-4A4D-BD4A-A4F5AC2C0007}" srcId="{E7CFA2E1-84A9-844D-BADF-54169180377B}" destId="{2EF5E475-2FA2-E84A-BA58-414F89A5E0C7}" srcOrd="0" destOrd="0" parTransId="{8C390C67-DC60-E84A-AA8A-5BA81E927BE6}" sibTransId="{2AE982FE-C030-7E48-A841-F0202782142D}"/>
    <dgm:cxn modelId="{A3E9CC41-99A7-244C-896A-DE6DEB5C9192}" srcId="{05036658-5160-804B-B2E0-2AA19BBC6463}" destId="{D8B0624A-462C-2741-B311-5280A339819F}" srcOrd="1" destOrd="0" parTransId="{40852F4B-CA39-014F-B427-F3B24F357250}" sibTransId="{6A3F6277-C3AB-4C41-8CB3-E114E1AE88A9}"/>
    <dgm:cxn modelId="{BCE870AD-519A-EA4A-859C-3B3C177C5E5D}" srcId="{05036658-5160-804B-B2E0-2AA19BBC6463}" destId="{3E7A7728-B1D6-F34E-A8CE-5F280120B2CB}" srcOrd="3" destOrd="0" parTransId="{37D3CA22-AF32-7A4F-B5BD-A817563205BC}" sibTransId="{110856D5-DA1E-1F45-89F1-0C248277C056}"/>
    <dgm:cxn modelId="{84E089EE-D31A-FB45-9A19-3542B5212AC9}" type="presOf" srcId="{2EF5E475-2FA2-E84A-BA58-414F89A5E0C7}" destId="{A3550973-DDF1-484A-ABA2-019DAF0E8207}" srcOrd="0" destOrd="6" presId="urn:microsoft.com/office/officeart/2005/8/layout/target1"/>
    <dgm:cxn modelId="{5728694F-CEF7-4C4B-85BD-DB44BCE3952A}" type="presOf" srcId="{E7CFA2E1-84A9-844D-BADF-54169180377B}" destId="{A3550973-DDF1-484A-ABA2-019DAF0E8207}" srcOrd="0" destOrd="5" presId="urn:microsoft.com/office/officeart/2005/8/layout/target1"/>
    <dgm:cxn modelId="{7B09FFC0-CCAB-FC4A-B0AB-72347CF75540}" srcId="{3E7A7728-B1D6-F34E-A8CE-5F280120B2CB}" destId="{E7CFA2E1-84A9-844D-BADF-54169180377B}" srcOrd="2" destOrd="0" parTransId="{7994E141-B85D-884F-A14C-01123DB6A426}" sibTransId="{45FC10AE-912D-DF47-A860-5682EE7D8996}"/>
    <dgm:cxn modelId="{3478A7FD-B63A-0E4E-9BDB-E5AF5CA8B8BA}" type="presOf" srcId="{D8B0624A-462C-2741-B311-5280A339819F}" destId="{E9DEC635-C713-6D4D-BD99-53E87231EF29}" srcOrd="0" destOrd="0" presId="urn:microsoft.com/office/officeart/2005/8/layout/target1"/>
    <dgm:cxn modelId="{EC3A4465-EC3A-4F45-838B-939E582122B9}" srcId="{3E7A7728-B1D6-F34E-A8CE-5F280120B2CB}" destId="{514ADFE5-96E9-5B40-9056-0EEE3CCC1805}" srcOrd="0" destOrd="0" parTransId="{FDBCB9C0-D8BA-F94A-A11E-7C40611F0B90}" sibTransId="{7CEAF69C-E332-F049-9B81-DEC3C725DD0D}"/>
    <dgm:cxn modelId="{1C1C5102-99A3-524C-874A-41894CA008B8}" type="presOf" srcId="{05036658-5160-804B-B2E0-2AA19BBC6463}" destId="{2E78AED7-2716-4245-B9C1-B1428349EE79}" srcOrd="0" destOrd="0" presId="urn:microsoft.com/office/officeart/2005/8/layout/target1"/>
    <dgm:cxn modelId="{2DED713A-5A25-BC42-97A2-D6AF4B6239B5}" type="presOf" srcId="{50B6C5C8-6D7B-9345-A633-228B59298648}" destId="{A3550973-DDF1-484A-ABA2-019DAF0E8207}" srcOrd="0" destOrd="3"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CB920289-A67E-E94B-ADF8-D323B2BE39AD}" type="presOf" srcId="{6728B6E2-5985-314E-B35C-15B55CC22EE5}" destId="{A3550973-DDF1-484A-ABA2-019DAF0E8207}" srcOrd="0" destOrd="2" presId="urn:microsoft.com/office/officeart/2005/8/layout/target1"/>
    <dgm:cxn modelId="{734ADC75-C368-8F4E-A1F3-BCC2F07EF325}" srcId="{05036658-5160-804B-B2E0-2AA19BBC6463}" destId="{70870439-1CFF-EC46-AD96-95DD9D5BB788}" srcOrd="0" destOrd="0" parTransId="{A834CE6F-D539-DA40-A6CD-971CC36EFE72}" sibTransId="{60530F34-325C-8A40-8454-070EBF2B7E07}"/>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C76D-4EC8-FE41-B0BF-BD1659F78394}">
      <dsp:nvSpPr>
        <dsp:cNvPr id="0" name=""/>
        <dsp:cNvSpPr/>
      </dsp:nvSpPr>
      <dsp:spPr>
        <a:xfrm>
          <a:off x="278612" y="1634268"/>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989200" y="2344857"/>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699375" y="3055031"/>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409549" y="3765206"/>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000815" y="189038"/>
          <a:ext cx="2928910" cy="109682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kern="1200" dirty="0" smtClean="0"/>
            <a:t>An interconnected set of gates whose output at any time is a function only of the input at that time</a:t>
          </a:r>
          <a:endParaRPr lang="en-US" sz="1600" kern="1200" dirty="0"/>
        </a:p>
      </dsp:txBody>
      <dsp:txXfrm>
        <a:off x="6000815" y="189038"/>
        <a:ext cx="2928910" cy="1096823"/>
      </dsp:txXfrm>
    </dsp:sp>
    <dsp:sp modelId="{C7CA015E-C8B7-3B42-8CC8-C249A68CF6B7}">
      <dsp:nvSpPr>
        <dsp:cNvPr id="0" name=""/>
        <dsp:cNvSpPr/>
      </dsp:nvSpPr>
      <dsp:spPr>
        <a:xfrm>
          <a:off x="5457830" y="57149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333726" y="963041"/>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000728" y="1308913"/>
          <a:ext cx="2928984" cy="1239746"/>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kern="1200" dirty="0" smtClean="0"/>
            <a:t>The appearance of the input is followed almost immediately by the appearance of the output, with only gate delays</a:t>
          </a:r>
          <a:endParaRPr lang="en-US" sz="1600" kern="1200" dirty="0"/>
        </a:p>
      </dsp:txBody>
      <dsp:txXfrm>
        <a:off x="6000728" y="1308913"/>
        <a:ext cx="2928984" cy="1239746"/>
      </dsp:txXfrm>
    </dsp:sp>
    <dsp:sp modelId="{DD6A176E-62D1-5848-A937-4CC12BA5BBAC}">
      <dsp:nvSpPr>
        <dsp:cNvPr id="0" name=""/>
        <dsp:cNvSpPr/>
      </dsp:nvSpPr>
      <dsp:spPr>
        <a:xfrm>
          <a:off x="5457830" y="176064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2941973" y="2132716"/>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007901" y="2548666"/>
          <a:ext cx="2993248" cy="802247"/>
        </a:xfrm>
        <a:prstGeom prst="rect">
          <a:avLst/>
        </a:prstGeom>
        <a:solidFill>
          <a:schemeClr val="accent6">
            <a:lumMod val="7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kern="1200" dirty="0" smtClean="0">
              <a:solidFill>
                <a:schemeClr val="bg1"/>
              </a:solidFill>
            </a:rPr>
            <a:t>Consists of </a:t>
          </a:r>
          <a:r>
            <a:rPr lang="en-US" sz="1600" i="1" kern="1200" dirty="0" smtClean="0">
              <a:solidFill>
                <a:schemeClr val="bg1"/>
              </a:solidFill>
            </a:rPr>
            <a:t>n </a:t>
          </a:r>
          <a:r>
            <a:rPr lang="en-US" sz="1600" kern="1200" dirty="0" smtClean="0">
              <a:solidFill>
                <a:schemeClr val="bg1"/>
              </a:solidFill>
            </a:rPr>
            <a:t>binary inputs and </a:t>
          </a:r>
          <a:r>
            <a:rPr lang="en-US" sz="1600" i="1" kern="1200" dirty="0" smtClean="0">
              <a:solidFill>
                <a:schemeClr val="bg1"/>
              </a:solidFill>
            </a:rPr>
            <a:t>m </a:t>
          </a:r>
          <a:r>
            <a:rPr lang="en-US" sz="1600" kern="1200" dirty="0" smtClean="0">
              <a:solidFill>
                <a:schemeClr val="bg1"/>
              </a:solidFill>
            </a:rPr>
            <a:t>binary outputs</a:t>
          </a:r>
          <a:endParaRPr lang="en-US" sz="1600" kern="1200" dirty="0">
            <a:solidFill>
              <a:schemeClr val="bg1"/>
            </a:solidFill>
          </a:endParaRPr>
        </a:p>
      </dsp:txBody>
      <dsp:txXfrm>
        <a:off x="6007901" y="2548666"/>
        <a:ext cx="2993248" cy="802247"/>
      </dsp:txXfrm>
    </dsp:sp>
    <dsp:sp modelId="{CA5EA62C-2647-F249-B5F2-568832D903A7}">
      <dsp:nvSpPr>
        <dsp:cNvPr id="0" name=""/>
        <dsp:cNvSpPr/>
      </dsp:nvSpPr>
      <dsp:spPr>
        <a:xfrm>
          <a:off x="5457830" y="294979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530747" y="3222838"/>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5986521" y="3380538"/>
          <a:ext cx="3086076" cy="3248861"/>
        </a:xfrm>
        <a:prstGeom prst="rect">
          <a:avLst/>
        </a:prstGeom>
        <a:solidFill>
          <a:schemeClr val="accent6">
            <a:lumMod val="50000"/>
          </a:schemeClr>
        </a:solidFill>
        <a:ln>
          <a:solidFill>
            <a:schemeClr val="accent6">
              <a:lumMod val="50000"/>
            </a:schemeClr>
          </a:solid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t" anchorCtr="0">
          <a:noAutofit/>
        </a:bodyPr>
        <a:lstStyle/>
        <a:p>
          <a:pPr lvl="0" algn="l" defTabSz="711200" rtl="0">
            <a:lnSpc>
              <a:spcPct val="90000"/>
            </a:lnSpc>
            <a:spcBef>
              <a:spcPct val="0"/>
            </a:spcBef>
            <a:spcAft>
              <a:spcPct val="35000"/>
            </a:spcAft>
          </a:pPr>
          <a:r>
            <a:rPr lang="en-US" sz="1600" b="1" kern="1200" dirty="0" smtClean="0">
              <a:solidFill>
                <a:srgbClr val="00B0F0"/>
              </a:solidFill>
            </a:rPr>
            <a:t>Can be defined in three ways:</a:t>
          </a:r>
          <a:endParaRPr lang="en-US" sz="1600" b="1" kern="1200" dirty="0">
            <a:solidFill>
              <a:srgbClr val="00B0F0"/>
            </a:solidFill>
          </a:endParaRPr>
        </a:p>
        <a:p>
          <a:pPr marL="171450" lvl="1" indent="-171450" algn="l" defTabSz="711200" rtl="0">
            <a:lnSpc>
              <a:spcPct val="90000"/>
            </a:lnSpc>
            <a:spcBef>
              <a:spcPct val="0"/>
            </a:spcBef>
            <a:spcAft>
              <a:spcPct val="15000"/>
            </a:spcAft>
            <a:buChar char="••"/>
          </a:pPr>
          <a:r>
            <a:rPr lang="en-US" sz="1600" kern="1200" dirty="0" smtClean="0">
              <a:solidFill>
                <a:srgbClr val="00B0F0"/>
              </a:solidFill>
            </a:rPr>
            <a:t>Truth table</a:t>
          </a:r>
          <a:endParaRPr lang="en-US" sz="1600" kern="1200" dirty="0">
            <a:solidFill>
              <a:srgbClr val="00B0F0"/>
            </a:solidFill>
          </a:endParaRPr>
        </a:p>
        <a:p>
          <a:pPr marL="228600" lvl="2" indent="-114300" algn="l" defTabSz="622300" rtl="0">
            <a:lnSpc>
              <a:spcPct val="90000"/>
            </a:lnSpc>
            <a:spcBef>
              <a:spcPct val="0"/>
            </a:spcBef>
            <a:spcAft>
              <a:spcPct val="15000"/>
            </a:spcAft>
            <a:buChar char="••"/>
          </a:pPr>
          <a:r>
            <a:rPr lang="en-US" sz="1400" kern="1200" dirty="0" smtClean="0">
              <a:solidFill>
                <a:schemeClr val="bg1"/>
              </a:solidFill>
            </a:rPr>
            <a:t>For each of the 2</a:t>
          </a:r>
          <a:r>
            <a:rPr lang="en-US" sz="1400" i="1" kern="1200" baseline="30000" dirty="0" smtClean="0">
              <a:solidFill>
                <a:schemeClr val="bg1"/>
              </a:solidFill>
            </a:rPr>
            <a:t>n</a:t>
          </a:r>
          <a:r>
            <a:rPr lang="en-US" sz="1400" i="1" kern="1200" dirty="0" smtClean="0">
              <a:solidFill>
                <a:schemeClr val="bg1"/>
              </a:solidFill>
            </a:rPr>
            <a:t> </a:t>
          </a:r>
          <a:r>
            <a:rPr lang="en-US" sz="1400" kern="1200" dirty="0" smtClean="0">
              <a:solidFill>
                <a:schemeClr val="bg1"/>
              </a:solidFill>
            </a:rPr>
            <a:t>possible combinations of input signals, the binary value of each of the </a:t>
          </a:r>
          <a:r>
            <a:rPr lang="en-US" sz="1400" i="1" kern="1200" dirty="0" smtClean="0">
              <a:solidFill>
                <a:schemeClr val="bg1"/>
              </a:solidFill>
            </a:rPr>
            <a:t>m </a:t>
          </a:r>
          <a:r>
            <a:rPr lang="en-US" sz="1400" kern="1200" dirty="0" smtClean="0">
              <a:solidFill>
                <a:schemeClr val="bg1"/>
              </a:solidFill>
            </a:rPr>
            <a:t>output signals is listed</a:t>
          </a:r>
          <a:endParaRPr lang="en-US" sz="1400" kern="1200" dirty="0">
            <a:solidFill>
              <a:schemeClr val="bg1"/>
            </a:solidFill>
          </a:endParaRPr>
        </a:p>
        <a:p>
          <a:pPr marL="171450" lvl="1" indent="-171450" algn="l" defTabSz="711200" rtl="0">
            <a:lnSpc>
              <a:spcPct val="90000"/>
            </a:lnSpc>
            <a:spcBef>
              <a:spcPct val="0"/>
            </a:spcBef>
            <a:spcAft>
              <a:spcPct val="15000"/>
            </a:spcAft>
            <a:buChar char="••"/>
          </a:pPr>
          <a:r>
            <a:rPr lang="en-US" sz="1600" kern="1200" dirty="0" smtClean="0">
              <a:solidFill>
                <a:srgbClr val="00B0F0"/>
              </a:solidFill>
            </a:rPr>
            <a:t>Graphical symbols</a:t>
          </a:r>
          <a:endParaRPr lang="en-US" sz="1600" kern="1200" dirty="0">
            <a:solidFill>
              <a:srgbClr val="00B0F0"/>
            </a:solidFill>
          </a:endParaRPr>
        </a:p>
        <a:p>
          <a:pPr marL="228600" lvl="2" indent="-114300" algn="l" defTabSz="622300" rtl="0">
            <a:lnSpc>
              <a:spcPct val="90000"/>
            </a:lnSpc>
            <a:spcBef>
              <a:spcPct val="0"/>
            </a:spcBef>
            <a:spcAft>
              <a:spcPct val="15000"/>
            </a:spcAft>
            <a:buChar char="••"/>
          </a:pPr>
          <a:r>
            <a:rPr lang="en-US" sz="1400" kern="1200" dirty="0" smtClean="0">
              <a:solidFill>
                <a:schemeClr val="bg1"/>
              </a:solidFill>
            </a:rPr>
            <a:t>The interconnected layout of gates is depicted</a:t>
          </a:r>
          <a:endParaRPr lang="en-US" sz="1400" kern="1200" dirty="0">
            <a:solidFill>
              <a:schemeClr val="bg1"/>
            </a:solidFill>
          </a:endParaRPr>
        </a:p>
        <a:p>
          <a:pPr marL="171450" lvl="1" indent="-171450" algn="l" defTabSz="711200" rtl="0">
            <a:lnSpc>
              <a:spcPct val="90000"/>
            </a:lnSpc>
            <a:spcBef>
              <a:spcPct val="0"/>
            </a:spcBef>
            <a:spcAft>
              <a:spcPct val="15000"/>
            </a:spcAft>
            <a:buChar char="••"/>
          </a:pPr>
          <a:r>
            <a:rPr lang="en-US" sz="1600" kern="1200" dirty="0" smtClean="0">
              <a:solidFill>
                <a:srgbClr val="00B0F0"/>
              </a:solidFill>
            </a:rPr>
            <a:t>Boolean equations</a:t>
          </a:r>
          <a:endParaRPr lang="en-US" sz="1600" kern="1200" dirty="0">
            <a:solidFill>
              <a:srgbClr val="00B0F0"/>
            </a:solidFill>
          </a:endParaRPr>
        </a:p>
        <a:p>
          <a:pPr marL="228600" lvl="2" indent="-114300" algn="l" defTabSz="622300" rtl="0">
            <a:lnSpc>
              <a:spcPct val="90000"/>
            </a:lnSpc>
            <a:spcBef>
              <a:spcPct val="0"/>
            </a:spcBef>
            <a:spcAft>
              <a:spcPct val="15000"/>
            </a:spcAft>
            <a:buChar char="••"/>
          </a:pPr>
          <a:r>
            <a:rPr lang="en-US" sz="1400" kern="1200" dirty="0" smtClean="0">
              <a:solidFill>
                <a:schemeClr val="bg1"/>
              </a:solidFill>
            </a:rPr>
            <a:t>Each output signal is expressed as a Boolean function of its input signals</a:t>
          </a:r>
          <a:endParaRPr lang="en-US" sz="1400" kern="1200" dirty="0">
            <a:solidFill>
              <a:schemeClr val="bg1"/>
            </a:solidFill>
          </a:endParaRPr>
        </a:p>
      </dsp:txBody>
      <dsp:txXfrm>
        <a:off x="5986521" y="3380538"/>
        <a:ext cx="3086076" cy="3248861"/>
      </dsp:txXfrm>
    </dsp:sp>
    <dsp:sp modelId="{DB5C838B-743E-CE48-9FD4-9349D4FCD489}">
      <dsp:nvSpPr>
        <dsp:cNvPr id="0" name=""/>
        <dsp:cNvSpPr/>
      </dsp:nvSpPr>
      <dsp:spPr>
        <a:xfrm>
          <a:off x="5457830" y="4138938"/>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120929" y="4317269"/>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11 “Digital</a:t>
            </a:r>
            <a:r>
              <a:rPr lang="en-US" baseline="0" dirty="0" smtClean="0">
                <a:latin typeface="Times New Roman" pitchFamily="-110" charset="0"/>
              </a:rPr>
              <a:t> </a:t>
            </a:r>
            <a:r>
              <a:rPr lang="en-US" baseline="0" smtClean="0">
                <a:latin typeface="Times New Roman" pitchFamily="-110" charset="0"/>
              </a:rPr>
              <a:t>Logic</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AU" smtClean="0">
                <a:latin typeface="Times New Roman" pitchFamily="-110" charset="0"/>
              </a:rPr>
              <a:t> by Thân</a:t>
            </a:r>
            <a:r>
              <a:rPr lang="en-AU"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 combinational and sequential circuits, which are constructed from </a:t>
            </a:r>
            <a:r>
              <a:rPr lang="en-US" sz="1200" b="1" kern="1200" smtClean="0">
                <a:solidFill>
                  <a:schemeClr val="tx1"/>
                </a:solidFill>
                <a:latin typeface="Times New Roman" pitchFamily="-1" charset="0"/>
                <a:ea typeface="+mn-ea"/>
                <a:cs typeface="+mn-cs"/>
              </a:rPr>
              <a:t>gates, </a:t>
            </a:r>
            <a:r>
              <a:rPr lang="en-US" sz="1200" kern="1200" smtClean="0">
                <a:solidFill>
                  <a:schemeClr val="tx1"/>
                </a:solidFill>
                <a:latin typeface="Times New Roman" pitchFamily="-1" charset="0"/>
                <a:ea typeface="+mn-ea"/>
                <a:cs typeface="+mn-cs"/>
              </a:rPr>
              <a:t>are described. </a:t>
            </a:r>
            <a:endParaRPr lang="en-US" smtClean="0"/>
          </a:p>
          <a:p>
            <a:endParaRPr lang="en-US"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smtClean="0"/>
          </a:p>
          <a:p>
            <a:r>
              <a:rPr lang="en-US" sz="1200" kern="1200" dirty="0" smtClean="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purposes of simplification, the </a:t>
            </a:r>
            <a:r>
              <a:rPr lang="en-US" sz="1200" b="1" kern="1200" dirty="0" smtClean="0">
                <a:solidFill>
                  <a:schemeClr val="tx1"/>
                </a:solidFill>
                <a:latin typeface="Times New Roman" pitchFamily="-1" charset="0"/>
                <a:ea typeface="+mn-ea"/>
                <a:cs typeface="+mn-cs"/>
              </a:rPr>
              <a:t>Karnaugh map </a:t>
            </a:r>
            <a:r>
              <a:rPr lang="en-US" sz="1200" kern="1200" dirty="0" smtClean="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squares, representing all possible combinations of values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variables. Figure 11.7a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To convert from a Boolean expression to a map, it is first necessary to put the expression into what is referred to as </a:t>
            </a:r>
            <a:r>
              <a:rPr lang="en-US" sz="1200" i="1" kern="1200" dirty="0" smtClean="0">
                <a:solidFill>
                  <a:schemeClr val="tx1"/>
                </a:solidFill>
                <a:latin typeface="Times New Roman" pitchFamily="-1" charset="0"/>
                <a:ea typeface="+mn-ea"/>
                <a:cs typeface="+mn-cs"/>
              </a:rPr>
              <a:t>canonical </a:t>
            </a:r>
            <a:r>
              <a:rPr lang="en-US" sz="1200" kern="1200" dirty="0" smtClean="0">
                <a:solidFill>
                  <a:schemeClr val="tx1"/>
                </a:solidFill>
                <a:latin typeface="Times New Roman" pitchFamily="-1" charset="0"/>
                <a:ea typeface="+mn-ea"/>
                <a:cs typeface="+mn-cs"/>
              </a:rPr>
              <a:t>form: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11.8b and c. Second, we can group not just 2 squares but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We can summarize the rules for simplification as follows: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11.9a, based on Table 11.3, illustrates the simplification process. If any </a:t>
            </a:r>
            <a:endParaRPr lang="en-US" dirty="0" smtClean="0"/>
          </a:p>
          <a:p>
            <a:r>
              <a:rPr lang="en-US" sz="1200" kern="1200" dirty="0" smtClean="0">
                <a:solidFill>
                  <a:schemeClr val="tx1"/>
                </a:solidFill>
                <a:latin typeface="Times New Roman" pitchFamily="-1" charset="0"/>
                <a:ea typeface="+mn-ea"/>
                <a:cs typeface="+mn-cs"/>
              </a:rPr>
              <a:t>isolated 1s remain after the groupings, then each of these is circled as a group of 1s.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11.6.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9 summary.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smtClean="0">
                <a:solidFill>
                  <a:schemeClr val="tx1"/>
                </a:solidFill>
                <a:latin typeface="Times New Roman" pitchFamily="-1" charset="0"/>
                <a:ea typeface="+mn-ea"/>
                <a:cs typeface="+mn-cs"/>
              </a:rPr>
              <a:t>Boolean algebra. </a:t>
            </a:r>
            <a:r>
              <a:rPr lang="en-US" sz="1200" kern="1200" dirty="0" smtClean="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smtClean="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smtClean="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Analysis: </a:t>
            </a:r>
            <a:r>
              <a:rPr lang="en-US" sz="1200" kern="1200" dirty="0" smtClean="0">
                <a:solidFill>
                  <a:schemeClr val="tx1"/>
                </a:solidFill>
                <a:latin typeface="Times New Roman" pitchFamily="-1" charset="0"/>
                <a:ea typeface="+mn-ea"/>
                <a:cs typeface="+mn-cs"/>
              </a:rPr>
              <a:t>It is an economical way of describing the function of digital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Design: </a:t>
            </a:r>
            <a:r>
              <a:rPr lang="en-US" sz="1200" kern="1200" dirty="0" smtClean="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smtClean="0"/>
          </a:p>
          <a:p>
            <a:r>
              <a:rPr lang="en-US" sz="1200" kern="1200" dirty="0" smtClean="0">
                <a:solidFill>
                  <a:schemeClr val="tx1"/>
                </a:solidFill>
                <a:latin typeface="Times New Roman" pitchFamily="-1" charset="0"/>
                <a:ea typeface="+mn-ea"/>
                <a:cs typeface="+mn-cs"/>
              </a:rPr>
              <a:t>are AND, OR, and NOT, which are symbolically represented by dot, plus sign, and overbar: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AND B = A * B</a:t>
            </a:r>
          </a:p>
          <a:p>
            <a:r>
              <a:rPr lang="en-US" sz="1200" kern="1200" dirty="0" smtClean="0">
                <a:solidFill>
                  <a:schemeClr val="tx1"/>
                </a:solidFill>
                <a:latin typeface="Times New Roman" pitchFamily="-1" charset="0"/>
                <a:ea typeface="+mn-ea"/>
                <a:cs typeface="+mn-cs"/>
              </a:rPr>
              <a:t>A OR B = A + B </a:t>
            </a:r>
            <a:endParaRPr lang="en-US" dirty="0" smtClean="0"/>
          </a:p>
          <a:p>
            <a:r>
              <a:rPr lang="en-US" sz="1200" kern="1200" dirty="0" smtClean="0">
                <a:solidFill>
                  <a:schemeClr val="tx1"/>
                </a:solidFill>
                <a:latin typeface="Times New Roman" pitchFamily="-1" charset="0"/>
                <a:ea typeface="+mn-ea"/>
                <a:cs typeface="+mn-cs"/>
              </a:rPr>
              <a:t>NOT A = Ā</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smtClean="0">
                <a:solidFill>
                  <a:schemeClr val="tx1"/>
                </a:solidFill>
                <a:latin typeface="Times New Roman" pitchFamily="-1" charset="0"/>
                <a:ea typeface="+mn-ea"/>
                <a:cs typeface="+mn-cs"/>
              </a:rPr>
            </a:br>
            <a:endParaRPr lang="en-US" dirty="0" smtClean="0"/>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GB"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GB"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vi-VN" sz="1200" kern="1200" dirty="0" smtClean="0">
                <a:solidFill>
                  <a:schemeClr val="tx1"/>
                </a:solidFill>
                <a:latin typeface="Times New Roman" pitchFamily="-1" charset="0"/>
                <a:ea typeface="+mn-ea"/>
                <a:cs typeface="+mn-cs"/>
              </a:rPr>
              <a:t>Khối xây dựng cơ bản của tất cả các mạch logic kỹ thuật số là cổng. Các chức năng logic được thực hiện bởi sự liên kết của các cổng.</a:t>
            </a:r>
          </a:p>
          <a:p>
            <a:endParaRPr lang="vi-VN" sz="1200" kern="1200" dirty="0" smtClean="0">
              <a:solidFill>
                <a:schemeClr val="tx1"/>
              </a:solidFill>
              <a:latin typeface="Times New Roman" pitchFamily="-1" charset="0"/>
              <a:ea typeface="+mn-ea"/>
              <a:cs typeface="+mn-cs"/>
            </a:endParaRPr>
          </a:p>
          <a:p>
            <a:r>
              <a:rPr lang="vi-VN" sz="1200" kern="1200" dirty="0" smtClean="0">
                <a:solidFill>
                  <a:schemeClr val="tx1"/>
                </a:solidFill>
                <a:latin typeface="Times New Roman" pitchFamily="-1" charset="0"/>
                <a:ea typeface="+mn-ea"/>
                <a:cs typeface="+mn-cs"/>
              </a:rPr>
              <a:t>Cổng là một mạch điện tử tạo ra tín hiệu đầu ra là một hoạt động Boolean đơn giản trên các tín hiệu đầu vào của nó. Các cổng cơ bản được sử dụng trong logic kỹ thuật số là AND, OR, NOT, NAND, NOR và XOR. Hình 11.1 mô tả sáu cổng này. Mỗi cổng được xác định theo ba cách: ký hiệu đồ họa, ký hiệu đại số và bảng chân trị. Ký hiệu được sử dụng trong chương này là từ tiêu chuẩn IEEE, IEEE Std 91. Lưu ý rằng phép toán đảo ngược (NOT) được biểu thị bằng một vòng tròn.</a:t>
            </a:r>
          </a:p>
          <a:p>
            <a:endParaRPr lang="vi-VN" sz="1200" kern="1200" dirty="0" smtClean="0">
              <a:solidFill>
                <a:schemeClr val="tx1"/>
              </a:solidFill>
              <a:latin typeface="Times New Roman" pitchFamily="-1" charset="0"/>
              <a:ea typeface="+mn-ea"/>
              <a:cs typeface="+mn-cs"/>
            </a:endParaRPr>
          </a:p>
          <a:p>
            <a:r>
              <a:rPr lang="vi-VN" sz="1200" kern="1200" dirty="0" smtClean="0">
                <a:solidFill>
                  <a:schemeClr val="tx1"/>
                </a:solidFill>
                <a:latin typeface="Times New Roman" pitchFamily="-1" charset="0"/>
                <a:ea typeface="+mn-ea"/>
                <a:cs typeface="+mn-cs"/>
              </a:rPr>
              <a:t>Mỗi cổng thể hiện trong Hình 11.1 có một hoặc hai đầu vào và một đầu ra. Tuy nhiên, như được chỉ ra trong Bảng 11.1b, tất cả các cổng ngoại trừ KHÔNG có thể có nhiều hơn hai đầu vào. Do đó, (X + Y + Z) có thể được thực hiện với một cổng OR duy nhất với ba đầu vào. Khi một hoặc nhiều giá trị ở đầu vào bị thay đổi, tín hiệu đầu ra chính xác xuất hiện gần như ngay lập tức, chỉ bị trễ bằng thời gian truyền tín hiệu qua cổng (được gọi là độ trễ cổng). Tầm quan trọng của sự chậm trễ này được thảo luận trong Phần 11.3. Trong một số trường hợp, một cổng được thực hiện với hai đầu ra, một đầu ra là phủ định của đầu ra kia.</a:t>
            </a:r>
          </a:p>
          <a:p>
            <a:endParaRPr lang="vi-VN" sz="1200" kern="1200" dirty="0" smtClean="0">
              <a:solidFill>
                <a:schemeClr val="tx1"/>
              </a:solidFill>
              <a:latin typeface="Times New Roman" pitchFamily="-1" charset="0"/>
              <a:ea typeface="+mn-ea"/>
              <a:cs typeface="+mn-cs"/>
            </a:endParaRPr>
          </a:p>
          <a:p>
            <a:r>
              <a:rPr lang="vi-VN" sz="1200" kern="1200" dirty="0" smtClean="0">
                <a:solidFill>
                  <a:schemeClr val="tx1"/>
                </a:solidFill>
                <a:latin typeface="Times New Roman" pitchFamily="-1" charset="0"/>
                <a:ea typeface="+mn-ea"/>
                <a:cs typeface="+mn-cs"/>
              </a:rPr>
              <a:t>Ở đây chúng tôi giới thiệu một thuật ngữ phổ biến: chúng tôi nói rằng để khẳng định một tín hiệu là làm cho một đường tín hiệu chuyển từ trạng thái sai về mặt logic (0) sang trạng thái đúng về mặt logic (1). Trạng thái thực (1) là trạng thái điện áp cao hoặc thấp, tùy thuộc vào loại mạch điện tử.</a:t>
            </a:r>
          </a:p>
          <a:p>
            <a:endParaRPr lang="vi-VN" sz="1200" kern="1200" dirty="0" smtClean="0">
              <a:solidFill>
                <a:schemeClr val="tx1"/>
              </a:solidFill>
              <a:latin typeface="Times New Roman" pitchFamily="-1" charset="0"/>
              <a:ea typeface="+mn-ea"/>
              <a:cs typeface="+mn-cs"/>
            </a:endParaRPr>
          </a:p>
          <a:p>
            <a:r>
              <a:rPr lang="vi-VN" sz="1200" kern="1200" dirty="0" smtClean="0">
                <a:solidFill>
                  <a:schemeClr val="tx1"/>
                </a:solidFill>
                <a:latin typeface="Times New Roman" pitchFamily="-1" charset="0"/>
                <a:ea typeface="+mn-ea"/>
                <a:cs typeface="+mn-cs"/>
              </a:rPr>
              <a:t>Thông thường, không phải tất cả các loại cổng đều được sử dụng trong quá trình thực hiện. Thiết kế và chế tạo đơn giản hơn nếu chỉ sử dụng một hoặc hai loại cổng. Vì vậy, điều quan trọng là phải xác định các bộ cổng hoàn chỉnh về mặt chức năng. Điều này có nghĩa là bất kỳ hàm Boolean nào cũng có thể được thực hiện chỉ bằng cách sử dụng các cổng trong tập hợp. Sau đây là các bộ hoàn chỉnh về mặt chức năng:</a:t>
            </a:r>
          </a:p>
          <a:p>
            <a:endParaRPr lang="vi-VN" sz="1200" kern="1200" dirty="0" smtClean="0">
              <a:solidFill>
                <a:schemeClr val="tx1"/>
              </a:solidFill>
              <a:latin typeface="Times New Roman" pitchFamily="-1" charset="0"/>
              <a:ea typeface="+mn-ea"/>
              <a:cs typeface="+mn-cs"/>
            </a:endParaRPr>
          </a:p>
          <a:p>
            <a:r>
              <a:rPr lang="vi-VN" sz="1200" kern="1200" dirty="0" smtClean="0">
                <a:solidFill>
                  <a:schemeClr val="tx1"/>
                </a:solidFill>
                <a:latin typeface="Times New Roman" pitchFamily="-1" charset="0"/>
                <a:ea typeface="+mn-ea"/>
                <a:cs typeface="+mn-cs"/>
              </a:rPr>
              <a:t>VÀ, HOẶC, KHÔNG</a:t>
            </a:r>
          </a:p>
          <a:p>
            <a:r>
              <a:rPr lang="vi-VN" sz="1200" kern="1200" dirty="0" smtClean="0">
                <a:solidFill>
                  <a:schemeClr val="tx1"/>
                </a:solidFill>
                <a:latin typeface="Times New Roman" pitchFamily="-1" charset="0"/>
                <a:ea typeface="+mn-ea"/>
                <a:cs typeface="+mn-cs"/>
              </a:rPr>
              <a:t>VÀ KHÔNG</a:t>
            </a:r>
          </a:p>
          <a:p>
            <a:r>
              <a:rPr lang="vi-VN" sz="1200" kern="1200" dirty="0" smtClean="0">
                <a:solidFill>
                  <a:schemeClr val="tx1"/>
                </a:solidFill>
                <a:latin typeface="Times New Roman" pitchFamily="-1" charset="0"/>
                <a:ea typeface="+mn-ea"/>
                <a:cs typeface="+mn-cs"/>
              </a:rPr>
              <a:t>HAY KHÔNG</a:t>
            </a:r>
          </a:p>
          <a:p>
            <a:r>
              <a:rPr lang="vi-VN" sz="1200" kern="1200" dirty="0" smtClean="0">
                <a:solidFill>
                  <a:schemeClr val="tx1"/>
                </a:solidFill>
                <a:latin typeface="Times New Roman" pitchFamily="-1" charset="0"/>
                <a:ea typeface="+mn-ea"/>
                <a:cs typeface="+mn-cs"/>
              </a:rPr>
              <a:t>NAND</a:t>
            </a:r>
          </a:p>
          <a:p>
            <a:r>
              <a:rPr lang="vi-VN" sz="1200" kern="1200" dirty="0" smtClean="0">
                <a:solidFill>
                  <a:schemeClr val="tx1"/>
                </a:solidFill>
                <a:latin typeface="Times New Roman" pitchFamily="-1" charset="0"/>
                <a:ea typeface="+mn-ea"/>
                <a:cs typeface="+mn-cs"/>
              </a:rPr>
              <a:t>CŨNG KHÔNG</a:t>
            </a:r>
          </a:p>
          <a:p>
            <a:endParaRPr lang="vi-VN" sz="1200" kern="1200" dirty="0" smtClean="0">
              <a:solidFill>
                <a:schemeClr val="tx1"/>
              </a:solidFill>
              <a:latin typeface="Times New Roman" pitchFamily="-1" charset="0"/>
              <a:ea typeface="+mn-ea"/>
              <a:cs typeface="+mn-cs"/>
            </a:endParaRPr>
          </a:p>
          <a:p>
            <a:r>
              <a:rPr lang="vi-VN" sz="1200" kern="1200" dirty="0" smtClean="0">
                <a:solidFill>
                  <a:schemeClr val="tx1"/>
                </a:solidFill>
                <a:latin typeface="Times New Roman" pitchFamily="-1" charset="0"/>
                <a:ea typeface="+mn-ea"/>
                <a:cs typeface="+mn-cs"/>
              </a:rPr>
              <a:t>Cần rõ ràng rằng các cổng VÀ, HOẶC và KHÔNG tạo thành một tập hợp hoàn chỉnh về mặt chức năng, bởi vì chúng đại diện cho ba phép toán của đại số Boolean. Để các cổng VÀ và KHÔNG tạo thành một tập hợp hoàn chỉnh về mặt chức năng, phải có một cách để tổng hợp hoạt động HOẶC từ các hoạt động VÀ và KHÔNG. Điều này có thể được thực hiện bằng cách áp dụng định lý DeMorgan.</a:t>
            </a:r>
          </a:p>
          <a:p>
            <a:endParaRPr lang="vi-VN" sz="1200" kern="1200" dirty="0" smtClean="0">
              <a:solidFill>
                <a:schemeClr val="tx1"/>
              </a:solidFill>
              <a:latin typeface="Times New Roman" pitchFamily="-1" charset="0"/>
              <a:ea typeface="+mn-ea"/>
              <a:cs typeface="+mn-cs"/>
            </a:endParaRPr>
          </a:p>
          <a:p>
            <a:r>
              <a:rPr lang="vi-VN" sz="1200" kern="1200" dirty="0" smtClean="0">
                <a:solidFill>
                  <a:schemeClr val="tx1"/>
                </a:solidFill>
                <a:latin typeface="Times New Roman" pitchFamily="-1" charset="0"/>
                <a:ea typeface="+mn-ea"/>
                <a:cs typeface="+mn-cs"/>
              </a:rPr>
              <a:t>Tương tự, các phép toán OR và NOT hoàn chỉnh về mặt chức năng vì chúng có thể được sử dụng để tổng hợp hoạt động AND.</a:t>
            </a:r>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t>
            </a:r>
            <a:r>
              <a:rPr lang="en-US" sz="1200" kern="1200" dirty="0" smtClean="0">
                <a:solidFill>
                  <a:schemeClr val="tx1"/>
                </a:solidFill>
                <a:latin typeface="Times New Roman" pitchFamily="-1" charset="0"/>
                <a:ea typeface="+mn-ea"/>
                <a:cs typeface="+mn-cs"/>
              </a:rPr>
              <a:t>fundamental building block of all digital logic circuits is the gate. Logical functions are implemented by the interconnection of gates.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smtClean="0">
                <a:solidFill>
                  <a:schemeClr val="tx1"/>
                </a:solidFill>
                <a:latin typeface="Times New Roman" pitchFamily="-1" charset="0"/>
                <a:ea typeface="+mn-ea"/>
                <a:cs typeface="+mn-cs"/>
              </a:rPr>
              <a:t>OR gate </a:t>
            </a:r>
            <a:r>
              <a:rPr lang="en-US" sz="1200" kern="1200" dirty="0" smtClean="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smtClean="0">
                <a:solidFill>
                  <a:schemeClr val="tx1"/>
                </a:solidFill>
                <a:latin typeface="Times New Roman" pitchFamily="-1" charset="0"/>
                <a:ea typeface="+mn-ea"/>
                <a:cs typeface="+mn-cs"/>
              </a:rPr>
              <a:t>gate delay). </a:t>
            </a:r>
            <a:r>
              <a:rPr lang="en-US" sz="1200" kern="1200" dirty="0" smtClean="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Here we introduce a common term: we say that to </a:t>
            </a:r>
            <a:r>
              <a:rPr lang="en-US" sz="1200" b="1" kern="1200" dirty="0" smtClean="0">
                <a:solidFill>
                  <a:schemeClr val="tx1"/>
                </a:solidFill>
                <a:latin typeface="Times New Roman" pitchFamily="-1" charset="0"/>
                <a:ea typeface="+mn-ea"/>
                <a:cs typeface="+mn-cs"/>
              </a:rPr>
              <a:t>assert </a:t>
            </a:r>
            <a:r>
              <a:rPr lang="en-US" sz="1200" kern="1200" dirty="0" smtClean="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smtClean="0">
                <a:solidFill>
                  <a:schemeClr val="tx1"/>
                </a:solidFill>
                <a:latin typeface="Times New Roman" pitchFamily="-1" charset="0"/>
                <a:ea typeface="+mn-ea"/>
                <a:cs typeface="+mn-cs"/>
              </a:rPr>
              <a:t>functionally complete </a:t>
            </a:r>
            <a:r>
              <a:rPr lang="en-US" sz="1200" kern="1200" dirty="0" smtClean="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smtClean="0"/>
          </a:p>
          <a:p>
            <a:endParaRPr lang="en-US" sz="1200" kern="1200" dirty="0" smtClean="0">
              <a:solidFill>
                <a:schemeClr val="tx1"/>
              </a:solidFill>
              <a:latin typeface="Times New Roman" pitchFamily="-1" charset="0"/>
              <a:ea typeface="+mn-ea"/>
              <a:cs typeface="+mn-cs"/>
            </a:endParaRPr>
          </a:p>
          <a:p>
            <a:pPr>
              <a:buFont typeface="Arial"/>
              <a:buChar char="•"/>
            </a:pPr>
            <a:r>
              <a:rPr lang="en-US" sz="1200" kern="1200" dirty="0" smtClean="0">
                <a:solidFill>
                  <a:schemeClr val="tx1"/>
                </a:solidFill>
                <a:latin typeface="Times New Roman" pitchFamily="-1" charset="0"/>
                <a:ea typeface="+mn-ea"/>
                <a:cs typeface="+mn-cs"/>
              </a:rPr>
              <a:t>AND, OR, NOT </a:t>
            </a:r>
          </a:p>
          <a:p>
            <a:pPr>
              <a:buFont typeface="Arial"/>
              <a:buChar char="•"/>
            </a:pPr>
            <a:r>
              <a:rPr lang="en-US" sz="1200" kern="1200" dirty="0" smtClean="0">
                <a:solidFill>
                  <a:schemeClr val="tx1"/>
                </a:solidFill>
                <a:latin typeface="Times New Roman" pitchFamily="-1" charset="0"/>
                <a:ea typeface="+mn-ea"/>
                <a:cs typeface="+mn-cs"/>
              </a:rPr>
              <a:t>AND, NOT </a:t>
            </a:r>
          </a:p>
          <a:p>
            <a:pPr>
              <a:buFont typeface="Arial"/>
              <a:buChar char="•"/>
            </a:pPr>
            <a:r>
              <a:rPr lang="en-US" sz="1200" kern="1200" dirty="0" smtClean="0">
                <a:solidFill>
                  <a:schemeClr val="tx1"/>
                </a:solidFill>
                <a:latin typeface="Times New Roman" pitchFamily="-1" charset="0"/>
                <a:ea typeface="+mn-ea"/>
                <a:cs typeface="+mn-cs"/>
              </a:rPr>
              <a:t>OR, NOT </a:t>
            </a:r>
          </a:p>
          <a:p>
            <a:pPr>
              <a:buFont typeface="Arial"/>
              <a:buChar char="•"/>
            </a:pPr>
            <a:r>
              <a:rPr lang="en-US" sz="1200" kern="1200" dirty="0" smtClean="0">
                <a:solidFill>
                  <a:schemeClr val="tx1"/>
                </a:solidFill>
                <a:latin typeface="Times New Roman" pitchFamily="-1" charset="0"/>
                <a:ea typeface="+mn-ea"/>
                <a:cs typeface="+mn-cs"/>
              </a:rPr>
              <a:t>NAND </a:t>
            </a:r>
          </a:p>
          <a:p>
            <a:pPr>
              <a:buFont typeface="Arial"/>
              <a:buChar char="•"/>
            </a:pPr>
            <a:r>
              <a:rPr lang="en-US" sz="1200" kern="1200" dirty="0" smtClean="0">
                <a:solidFill>
                  <a:schemeClr val="tx1"/>
                </a:solidFill>
                <a:latin typeface="Times New Roman" pitchFamily="-1" charset="0"/>
                <a:ea typeface="+mn-ea"/>
                <a:cs typeface="+mn-cs"/>
              </a:rPr>
              <a:t>NOR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 shows how the AND, OR, and NOT functions can be implemented solely with NAND </a:t>
            </a:r>
            <a:r>
              <a:rPr lang="en-US" sz="1200" kern="1200" smtClean="0">
                <a:solidFill>
                  <a:schemeClr val="tx1"/>
                </a:solidFill>
                <a:latin typeface="Times New Roman" pitchFamily="-1" charset="0"/>
                <a:ea typeface="+mn-ea"/>
                <a:cs typeface="+mn-cs"/>
              </a:rPr>
              <a:t>gates.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Figure 11.3 shows how the AND, OR, and NOT functions can be implemented solely with NOR gates.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combinational circuit </a:t>
            </a:r>
            <a:r>
              <a:rPr lang="en-US" sz="1200" kern="1200" dirty="0" smtClean="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terms, a combinational circuit consists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inputs and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binary outputs. As with a gate, a combinational circuit can be defined in three ways: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For each of the 2n possible combinations of input signals, the binary value of each of the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output signals is listed.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Graphical symbols: </a:t>
            </a:r>
            <a:r>
              <a:rPr lang="en-US" sz="1200" kern="1200" dirty="0" smtClean="0">
                <a:solidFill>
                  <a:schemeClr val="tx1"/>
                </a:solidFill>
                <a:latin typeface="Times New Roman" pitchFamily="-1" charset="0"/>
                <a:ea typeface="+mn-ea"/>
                <a:cs typeface="+mn-cs"/>
              </a:rPr>
              <a:t>The interconnected layout of gates is depicted.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Boolean equations: </a:t>
            </a:r>
            <a:r>
              <a:rPr lang="en-US" sz="1200" kern="1200" dirty="0" smtClean="0">
                <a:solidFill>
                  <a:schemeClr val="tx1"/>
                </a:solidFill>
                <a:latin typeface="Times New Roman" pitchFamily="-1" charset="0"/>
                <a:ea typeface="+mn-ea"/>
                <a:cs typeface="+mn-cs"/>
              </a:rPr>
              <a:t>Each output signal is expressed as a Boolean function of </a:t>
            </a:r>
          </a:p>
          <a:p>
            <a:r>
              <a:rPr lang="en-US" sz="1200" kern="1200" dirty="0" smtClean="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smtClean="0">
                <a:solidFill>
                  <a:schemeClr val="tx1"/>
                </a:solidFill>
                <a:latin typeface="Times New Roman" pitchFamily="-1" charset="0"/>
                <a:ea typeface="+mn-ea"/>
                <a:cs typeface="+mn-cs"/>
              </a:rPr>
              <a:t>sum of products (SOP) </a:t>
            </a:r>
            <a:r>
              <a:rPr lang="en-US" sz="1200" kern="1200" dirty="0" smtClean="0">
                <a:solidFill>
                  <a:schemeClr val="tx1"/>
                </a:solidFill>
                <a:latin typeface="Times New Roman" pitchFamily="-1" charset="0"/>
                <a:ea typeface="+mn-ea"/>
                <a:cs typeface="+mn-cs"/>
              </a:rPr>
              <a:t>form</a:t>
            </a:r>
            <a:r>
              <a:rPr lang="en-US" sz="1200" kern="120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 charset="0"/>
              <a:ea typeface="+mn-ea"/>
              <a:cs typeface="+mn-cs"/>
            </a:endParaRPr>
          </a:p>
          <a:p>
            <a:r>
              <a:rPr lang="en-US" sz="1200" b="1" kern="1200" smtClean="0">
                <a:solidFill>
                  <a:schemeClr val="tx1"/>
                </a:solidFill>
                <a:latin typeface="Times New Roman" pitchFamily="-1" charset="0"/>
                <a:ea typeface="+mn-ea"/>
                <a:cs typeface="+mn-cs"/>
              </a:rPr>
              <a:t>Product of sums (POS) </a:t>
            </a:r>
            <a:r>
              <a:rPr lang="en-US" sz="1200" kern="1200" smtClean="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smtClean="0"/>
          </a:p>
          <a:p>
            <a:r>
              <a:rPr lang="en-US" sz="1200" kern="1200" smtClean="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r>
              <a:rPr lang="en-US" sz="1200" kern="1200" smtClean="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3/3/2021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3/3/2021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3/3/2021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3/3/2021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3/3/2021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3/3/2021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3/3/2021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3/3/2021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3/3/2021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3/3/2021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3/3/2021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3/3/2021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3.png"/><Relationship Id="rId4" Type="http://schemas.openxmlformats.org/officeDocument/2006/relationships/package" Target="../embeddings/Microsoft_Word_Document1.doc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package" Target="../embeddings/Microsoft_Word_Document2.docx"/></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docx"/></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443394"/>
            <a:ext cx="8553480" cy="414630"/>
          </a:xfrm>
        </p:spPr>
        <p:txBody>
          <a:bodyPr>
            <a:noAutofit/>
          </a:bodyPr>
          <a:lstStyle/>
          <a:p>
            <a:r>
              <a:rPr lang="en-GB" sz="1800" smtClean="0"/>
              <a:t>William Stallings, Computer </a:t>
            </a:r>
            <a:r>
              <a:rPr lang="en-GB" sz="1800"/>
              <a:t>Organization </a:t>
            </a:r>
            <a:r>
              <a:rPr lang="en-GB" sz="1800" smtClean="0"/>
              <a:t>and Architecture, 9</a:t>
            </a:r>
            <a:r>
              <a:rPr lang="en-GB" sz="1800" baseline="30000" smtClean="0"/>
              <a:t>th</a:t>
            </a:r>
            <a:r>
              <a:rPr lang="en-GB" sz="1800" smtClean="0"/>
              <a:t> </a:t>
            </a:r>
            <a:r>
              <a:rPr lang="en-GB" sz="1800" dirty="0" smtClean="0"/>
              <a:t>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57158" y="5095612"/>
            <a:ext cx="3752848"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11</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86315" y="5257819"/>
            <a:ext cx="3929090" cy="885825"/>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smtClean="0">
                <a:ln>
                  <a:noFill/>
                </a:ln>
                <a:effectLst/>
                <a:uLnTx/>
                <a:uFillTx/>
                <a:latin typeface="+mn-lt"/>
                <a:ea typeface="+mn-ea"/>
                <a:cs typeface="+mn-cs"/>
              </a:rPr>
              <a:t>Digital </a:t>
            </a:r>
            <a:r>
              <a:rPr kumimoji="0" lang="en-US" sz="4400" b="1" i="0" u="none" strike="noStrike" kern="1200" cap="none" spc="0" normalizeH="0" baseline="0" noProof="0" dirty="0" smtClean="0">
                <a:ln>
                  <a:noFill/>
                </a:ln>
                <a:effectLst/>
                <a:uLnTx/>
                <a:uFillTx/>
                <a:latin typeface="+mn-lt"/>
                <a:ea typeface="+mn-ea"/>
                <a:cs typeface="+mn-cs"/>
              </a:rPr>
              <a:t>Logic</a:t>
            </a: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44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7158" y="1142984"/>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NAND Gates</a:t>
            </a:r>
            <a:endParaRPr lang="en-US" dirty="0">
              <a:effectLst>
                <a:outerShdw blurRad="38100" dist="38100" dir="2700000" algn="tl">
                  <a:srgbClr val="000000">
                    <a:alpha val="43137"/>
                  </a:srgbClr>
                </a:outerShdw>
              </a:effectLst>
            </a:endParaRPr>
          </a:p>
        </p:txBody>
      </p:sp>
      <p:pic>
        <p:nvPicPr>
          <p:cNvPr id="259073" name="Picture 1"/>
          <p:cNvPicPr>
            <a:picLocks noChangeAspect="1" noChangeArrowheads="1"/>
          </p:cNvPicPr>
          <p:nvPr/>
        </p:nvPicPr>
        <p:blipFill>
          <a:blip r:embed="rId3"/>
          <a:srcRect/>
          <a:stretch>
            <a:fillRect/>
          </a:stretch>
        </p:blipFill>
        <p:spPr bwMode="auto">
          <a:xfrm>
            <a:off x="4500562" y="142873"/>
            <a:ext cx="3857625" cy="3000375"/>
          </a:xfrm>
          <a:prstGeom prst="rect">
            <a:avLst/>
          </a:prstGeom>
          <a:noFill/>
          <a:ln w="9525">
            <a:noFill/>
            <a:miter lim="800000"/>
            <a:headEnd/>
            <a:tailEnd/>
          </a:ln>
          <a:effectLst/>
        </p:spPr>
      </p:pic>
      <p:pic>
        <p:nvPicPr>
          <p:cNvPr id="259074" name="Picture 2"/>
          <p:cNvPicPr>
            <a:picLocks noChangeAspect="1" noChangeArrowheads="1"/>
          </p:cNvPicPr>
          <p:nvPr/>
        </p:nvPicPr>
        <p:blipFill>
          <a:blip r:embed="rId4"/>
          <a:srcRect/>
          <a:stretch>
            <a:fillRect/>
          </a:stretch>
        </p:blipFill>
        <p:spPr bwMode="auto">
          <a:xfrm>
            <a:off x="4429124" y="3429000"/>
            <a:ext cx="3914775" cy="3009900"/>
          </a:xfrm>
          <a:prstGeom prst="rect">
            <a:avLst/>
          </a:prstGeom>
          <a:noFill/>
          <a:ln w="9525">
            <a:noFill/>
            <a:miter lim="800000"/>
            <a:headEnd/>
            <a:tailEnd/>
          </a:ln>
          <a:effectLst/>
        </p:spPr>
      </p:pic>
      <p:sp>
        <p:nvSpPr>
          <p:cNvPr id="6" name="Title 7"/>
          <p:cNvSpPr txBox="1">
            <a:spLocks/>
          </p:cNvSpPr>
          <p:nvPr/>
        </p:nvSpPr>
        <p:spPr>
          <a:xfrm>
            <a:off x="357158" y="4267214"/>
            <a:ext cx="3255264" cy="1162050"/>
          </a:xfrm>
          <a:prstGeom prst="rect">
            <a:avLst/>
          </a:prstGeom>
        </p:spPr>
        <p:txBody>
          <a:bodyPr vert="horz" lIns="91440" tIns="45720" rIns="91440" bIns="45720" rtlCol="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Uses of </a:t>
            </a:r>
            <a:b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b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NOR Gates</a:t>
            </a:r>
            <a:endParaRPr kumimoji="0" lang="en-US" sz="2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 name="Content Placeholder 34"/>
          <p:cNvGraphicFramePr>
            <a:graphicFrameLocks noGrp="1"/>
          </p:cNvGraphicFramePr>
          <p:nvPr>
            <p:ph idx="4294967295"/>
          </p:nvPr>
        </p:nvGraphicFramePr>
        <p:xfrm>
          <a:off x="0" y="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228600" y="228600"/>
            <a:ext cx="5057780" cy="1116012"/>
          </a:xfrm>
        </p:spPr>
        <p:txBody>
          <a:bodyPr/>
          <a:lstStyle/>
          <a:p>
            <a:r>
              <a:rPr lang="en-US" b="1" smtClean="0">
                <a:effectLst>
                  <a:outerShdw blurRad="38100" dist="38100" dir="2700000" algn="tl">
                    <a:srgbClr val="000000">
                      <a:alpha val="43137"/>
                    </a:srgbClr>
                  </a:outerShdw>
                </a:effectLst>
              </a:rPr>
              <a:t>11.3- Combinational </a:t>
            </a:r>
            <a:br>
              <a:rPr lang="en-US" b="1" smtClean="0">
                <a:effectLst>
                  <a:outerShdw blurRad="38100" dist="38100" dir="2700000" algn="tl">
                    <a:srgbClr val="000000">
                      <a:alpha val="43137"/>
                    </a:srgbClr>
                  </a:outerShdw>
                </a:effectLst>
              </a:rPr>
            </a:br>
            <a:r>
              <a:rPr lang="en-US" b="1" smtClean="0">
                <a:effectLst>
                  <a:outerShdw blurRad="38100" dist="38100" dir="2700000" algn="tl">
                    <a:srgbClr val="000000">
                      <a:alpha val="43137"/>
                    </a:srgbClr>
                  </a:outerShdw>
                </a:effectLst>
              </a:rPr>
              <a:t>Circuit</a:t>
            </a:r>
            <a:endParaRPr lang="en-US"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45526" cy="1116106"/>
          </a:xfrm>
        </p:spPr>
        <p:txBody>
          <a:bodyPr/>
          <a:lstStyle/>
          <a:p>
            <a:r>
              <a:rPr lang="en-US" smtClean="0">
                <a:effectLst>
                  <a:outerShdw blurRad="38100" dist="38100" dir="2700000" algn="tl">
                    <a:srgbClr val="000000">
                      <a:alpha val="43137"/>
                    </a:srgbClr>
                  </a:outerShdw>
                </a:effectLst>
              </a:rPr>
              <a:t>Example: Using 3 ways for a </a:t>
            </a:r>
            <a:br>
              <a:rPr lang="en-US" smtClean="0">
                <a:effectLst>
                  <a:outerShdw blurRad="38100" dist="38100" dir="2700000" algn="tl">
                    <a:srgbClr val="000000">
                      <a:alpha val="43137"/>
                    </a:srgbClr>
                  </a:outerShdw>
                </a:effectLst>
              </a:rPr>
            </a:br>
            <a:r>
              <a:rPr lang="en-US" smtClean="0">
                <a:effectLst>
                  <a:outerShdw blurRad="38100" dist="38100" dir="2700000" algn="tl">
                    <a:srgbClr val="000000">
                      <a:alpha val="43137"/>
                    </a:srgbClr>
                  </a:outerShdw>
                </a:effectLst>
              </a:rPr>
              <a:t>Boolean </a:t>
            </a:r>
            <a:r>
              <a:rPr lang="en-US" dirty="0" smtClean="0">
                <a:effectLst>
                  <a:outerShdw blurRad="38100" dist="38100" dir="2700000" algn="tl">
                    <a:srgbClr val="000000">
                      <a:alpha val="43137"/>
                    </a:srgbClr>
                  </a:outerShdw>
                </a:effectLst>
              </a:rPr>
              <a:t>Function of Three Variables</a:t>
            </a:r>
            <a:endParaRPr lang="en-US" dirty="0">
              <a:effectLst>
                <a:outerShdw blurRad="38100" dist="38100" dir="2700000" algn="tl">
                  <a:srgbClr val="000000">
                    <a:alpha val="43137"/>
                  </a:srgbClr>
                </a:outerShdw>
              </a:effectLst>
            </a:endParaRPr>
          </a:p>
        </p:txBody>
      </p:sp>
      <p:pic>
        <p:nvPicPr>
          <p:cNvPr id="252930" name="Picture 2"/>
          <p:cNvPicPr>
            <a:picLocks noChangeAspect="1" noChangeArrowheads="1"/>
          </p:cNvPicPr>
          <p:nvPr/>
        </p:nvPicPr>
        <p:blipFill>
          <a:blip r:embed="rId3"/>
          <a:srcRect/>
          <a:stretch>
            <a:fillRect/>
          </a:stretch>
        </p:blipFill>
        <p:spPr bwMode="auto">
          <a:xfrm>
            <a:off x="-32" y="3305189"/>
            <a:ext cx="3105150" cy="2124075"/>
          </a:xfrm>
          <a:prstGeom prst="rect">
            <a:avLst/>
          </a:prstGeom>
          <a:noFill/>
          <a:ln w="9525">
            <a:noFill/>
            <a:miter lim="800000"/>
            <a:headEnd/>
            <a:tailEnd/>
          </a:ln>
          <a:effectLst/>
        </p:spPr>
      </p:pic>
      <p:pic>
        <p:nvPicPr>
          <p:cNvPr id="252931" name="Picture 3"/>
          <p:cNvPicPr>
            <a:picLocks noChangeAspect="1" noChangeArrowheads="1"/>
          </p:cNvPicPr>
          <p:nvPr/>
        </p:nvPicPr>
        <p:blipFill>
          <a:blip r:embed="rId4"/>
          <a:srcRect/>
          <a:stretch>
            <a:fillRect/>
          </a:stretch>
        </p:blipFill>
        <p:spPr bwMode="auto">
          <a:xfrm>
            <a:off x="3286116" y="2071678"/>
            <a:ext cx="3524250" cy="3314700"/>
          </a:xfrm>
          <a:prstGeom prst="rect">
            <a:avLst/>
          </a:prstGeom>
          <a:noFill/>
          <a:ln w="9525">
            <a:noFill/>
            <a:miter lim="800000"/>
            <a:headEnd/>
            <a:tailEnd/>
          </a:ln>
          <a:effectLst/>
        </p:spPr>
      </p:pic>
      <p:pic>
        <p:nvPicPr>
          <p:cNvPr id="252932" name="Picture 4"/>
          <p:cNvPicPr>
            <a:picLocks noChangeAspect="1" noChangeArrowheads="1"/>
          </p:cNvPicPr>
          <p:nvPr/>
        </p:nvPicPr>
        <p:blipFill>
          <a:blip r:embed="rId5"/>
          <a:srcRect/>
          <a:stretch>
            <a:fillRect/>
          </a:stretch>
        </p:blipFill>
        <p:spPr bwMode="auto">
          <a:xfrm>
            <a:off x="6929454" y="2071678"/>
            <a:ext cx="2009775" cy="4057650"/>
          </a:xfrm>
          <a:prstGeom prst="rect">
            <a:avLst/>
          </a:prstGeom>
          <a:noFill/>
          <a:ln w="9525">
            <a:noFill/>
            <a:miter lim="800000"/>
            <a:headEnd/>
            <a:tailEnd/>
          </a:ln>
          <a:effectLst/>
        </p:spPr>
      </p:pic>
      <p:pic>
        <p:nvPicPr>
          <p:cNvPr id="252933" name="Picture 5"/>
          <p:cNvPicPr>
            <a:picLocks noChangeAspect="1" noChangeArrowheads="1"/>
          </p:cNvPicPr>
          <p:nvPr/>
        </p:nvPicPr>
        <p:blipFill>
          <a:blip r:embed="rId6"/>
          <a:srcRect/>
          <a:stretch>
            <a:fillRect/>
          </a:stretch>
        </p:blipFill>
        <p:spPr bwMode="auto">
          <a:xfrm>
            <a:off x="142844" y="6353198"/>
            <a:ext cx="8545208" cy="361950"/>
          </a:xfrm>
          <a:prstGeom prst="rect">
            <a:avLst/>
          </a:prstGeom>
          <a:noFill/>
          <a:ln w="9525">
            <a:noFill/>
            <a:miter lim="800000"/>
            <a:headEnd/>
            <a:tailEnd/>
          </a:ln>
          <a:effectLst/>
        </p:spPr>
      </p:pic>
      <p:pic>
        <p:nvPicPr>
          <p:cNvPr id="252934" name="Picture 6"/>
          <p:cNvPicPr>
            <a:picLocks noChangeAspect="1" noChangeArrowheads="1"/>
          </p:cNvPicPr>
          <p:nvPr/>
        </p:nvPicPr>
        <p:blipFill>
          <a:blip r:embed="rId7"/>
          <a:srcRect/>
          <a:stretch>
            <a:fillRect/>
          </a:stretch>
        </p:blipFill>
        <p:spPr bwMode="auto">
          <a:xfrm>
            <a:off x="0" y="2500306"/>
            <a:ext cx="3267112" cy="381442"/>
          </a:xfrm>
          <a:prstGeom prst="rect">
            <a:avLst/>
          </a:prstGeom>
          <a:noFill/>
          <a:ln w="9525">
            <a:noFill/>
            <a:miter lim="800000"/>
            <a:headEnd/>
            <a:tailEnd/>
          </a:ln>
          <a:effectLst/>
        </p:spPr>
      </p:pic>
      <p:cxnSp>
        <p:nvCxnSpPr>
          <p:cNvPr id="12" name="Straight Arrow Connector 11"/>
          <p:cNvCxnSpPr/>
          <p:nvPr/>
        </p:nvCxnSpPr>
        <p:spPr>
          <a:xfrm rot="16200000" flipH="1">
            <a:off x="3052952" y="2876346"/>
            <a:ext cx="404376" cy="223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857753" y="5786454"/>
            <a:ext cx="2000265" cy="5617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967203"/>
            <a:ext cx="2946640" cy="461665"/>
          </a:xfrm>
          <a:prstGeom prst="rect">
            <a:avLst/>
          </a:prstGeom>
          <a:solidFill>
            <a:schemeClr val="accent6">
              <a:lumMod val="20000"/>
              <a:lumOff val="80000"/>
            </a:schemeClr>
          </a:solidFill>
        </p:spPr>
        <p:txBody>
          <a:bodyPr wrap="none">
            <a:spAutoFit/>
          </a:bodyPr>
          <a:lstStyle/>
          <a:p>
            <a:r>
              <a:rPr lang="en-US" smtClean="0"/>
              <a:t>Sum of product (SOP)</a:t>
            </a:r>
            <a:endParaRPr lang="en-US"/>
          </a:p>
        </p:txBody>
      </p:sp>
      <p:sp>
        <p:nvSpPr>
          <p:cNvPr id="16" name="Rectangle 15"/>
          <p:cNvSpPr/>
          <p:nvPr/>
        </p:nvSpPr>
        <p:spPr>
          <a:xfrm>
            <a:off x="142844" y="5857892"/>
            <a:ext cx="2964273" cy="461665"/>
          </a:xfrm>
          <a:prstGeom prst="rect">
            <a:avLst/>
          </a:prstGeom>
          <a:solidFill>
            <a:schemeClr val="accent6">
              <a:lumMod val="20000"/>
              <a:lumOff val="80000"/>
            </a:schemeClr>
          </a:solidFill>
        </p:spPr>
        <p:txBody>
          <a:bodyPr wrap="none">
            <a:spAutoFit/>
          </a:bodyPr>
          <a:lstStyle/>
          <a:p>
            <a:r>
              <a:rPr lang="en-US" smtClean="0"/>
              <a:t>Product of Sum (POS)</a:t>
            </a:r>
            <a:endParaRPr lang="en-US"/>
          </a:p>
        </p:txBody>
      </p:sp>
      <p:cxnSp>
        <p:nvCxnSpPr>
          <p:cNvPr id="20" name="Straight Arrow Connector 19"/>
          <p:cNvCxnSpPr>
            <a:stCxn id="252930" idx="0"/>
            <a:endCxn id="252934" idx="2"/>
          </p:cNvCxnSpPr>
          <p:nvPr/>
        </p:nvCxnSpPr>
        <p:spPr>
          <a:xfrm rot="5400000" flipH="1" flipV="1">
            <a:off x="1381329" y="3052963"/>
            <a:ext cx="423441" cy="81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Algebraic Simplication </a:t>
            </a:r>
            <a:br>
              <a:rPr lang="en-US" b="1" smtClean="0"/>
            </a:br>
            <a:r>
              <a:rPr lang="en-US" b="1" smtClean="0"/>
              <a:t>Minimize a Boolean Function</a:t>
            </a:r>
            <a:endParaRPr lang="en-US" b="1"/>
          </a:p>
        </p:txBody>
      </p:sp>
      <p:sp>
        <p:nvSpPr>
          <p:cNvPr id="3" name="Content Placeholder 2"/>
          <p:cNvSpPr>
            <a:spLocks noGrp="1"/>
          </p:cNvSpPr>
          <p:nvPr>
            <p:ph idx="1"/>
          </p:nvPr>
        </p:nvSpPr>
        <p:spPr/>
        <p:txBody>
          <a:bodyPr>
            <a:normAutofit/>
          </a:bodyPr>
          <a:lstStyle/>
          <a:p>
            <a:r>
              <a:rPr lang="en-US" sz="3200" smtClean="0">
                <a:solidFill>
                  <a:schemeClr val="tx1"/>
                </a:solidFill>
              </a:rPr>
              <a:t> A Boolean function will be implemented as a combinational network </a:t>
            </a:r>
            <a:r>
              <a:rPr lang="en-US" sz="3200" smtClean="0">
                <a:solidFill>
                  <a:schemeClr val="tx1"/>
                </a:solidFill>
                <a:sym typeface="Wingdings" pitchFamily="2" charset="2"/>
              </a:rPr>
              <a:t> More complex function will cause a more complex network</a:t>
            </a:r>
            <a:endParaRPr lang="en-US" sz="3200" smtClean="0">
              <a:solidFill>
                <a:schemeClr val="tx1"/>
              </a:solidFill>
            </a:endParaRPr>
          </a:p>
          <a:p>
            <a:r>
              <a:rPr lang="en-US" sz="3200" smtClean="0">
                <a:solidFill>
                  <a:schemeClr val="tx1"/>
                </a:solidFill>
              </a:rPr>
              <a:t> How to minimize a Bollean function?</a:t>
            </a:r>
          </a:p>
          <a:p>
            <a:pPr lvl="1"/>
            <a:r>
              <a:rPr lang="en-US" sz="2400" smtClean="0">
                <a:solidFill>
                  <a:schemeClr val="tx1"/>
                </a:solidFill>
              </a:rPr>
              <a:t>Methods:</a:t>
            </a:r>
          </a:p>
          <a:p>
            <a:pPr lvl="2"/>
            <a:r>
              <a:rPr lang="en-US" sz="2800" smtClean="0">
                <a:solidFill>
                  <a:schemeClr val="tx1"/>
                </a:solidFill>
              </a:rPr>
              <a:t> </a:t>
            </a:r>
            <a:r>
              <a:rPr lang="en-US" sz="2000" smtClean="0">
                <a:solidFill>
                  <a:srgbClr val="FF0000"/>
                </a:solidFill>
              </a:rPr>
              <a:t>Karnaugh Map</a:t>
            </a:r>
          </a:p>
          <a:p>
            <a:pPr lvl="2"/>
            <a:r>
              <a:rPr lang="en-US" sz="2000" smtClean="0">
                <a:solidFill>
                  <a:srgbClr val="FF0000"/>
                </a:solidFill>
              </a:rPr>
              <a:t> Quine-McCluskey Method</a:t>
            </a:r>
            <a:endParaRPr lang="en-US" sz="2000">
              <a:solidFill>
                <a:srgbClr val="FF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8" name="Picture 4"/>
          <p:cNvPicPr>
            <a:picLocks noChangeAspect="1" noChangeArrowheads="1"/>
          </p:cNvPicPr>
          <p:nvPr/>
        </p:nvPicPr>
        <p:blipFill>
          <a:blip r:embed="rId3"/>
          <a:srcRect/>
          <a:stretch>
            <a:fillRect/>
          </a:stretch>
        </p:blipFill>
        <p:spPr bwMode="auto">
          <a:xfrm>
            <a:off x="142822" y="4520972"/>
            <a:ext cx="4286302" cy="1768950"/>
          </a:xfrm>
          <a:prstGeom prst="rect">
            <a:avLst/>
          </a:prstGeom>
          <a:noFill/>
          <a:ln w="9525">
            <a:noFill/>
            <a:miter lim="800000"/>
            <a:headEnd/>
            <a:tailEnd/>
          </a:ln>
          <a:effectLst/>
        </p:spPr>
      </p:pic>
      <p:sp>
        <p:nvSpPr>
          <p:cNvPr id="2" name="Title 1"/>
          <p:cNvSpPr>
            <a:spLocks noGrp="1"/>
          </p:cNvSpPr>
          <p:nvPr>
            <p:ph type="title"/>
          </p:nvPr>
        </p:nvSpPr>
        <p:spPr>
          <a:xfrm>
            <a:off x="0" y="0"/>
            <a:ext cx="6191157" cy="833718"/>
          </a:xfrm>
        </p:spPr>
        <p:txBody>
          <a:bodyPr>
            <a:normAutofit/>
          </a:bodyPr>
          <a:lstStyle/>
          <a:p>
            <a:r>
              <a:rPr lang="en-US" sz="3200" b="1" dirty="0" smtClean="0">
                <a:effectLst>
                  <a:outerShdw blurRad="38100" dist="38100" dir="2700000" algn="tl">
                    <a:srgbClr val="000000">
                      <a:alpha val="43137"/>
                    </a:srgbClr>
                  </a:outerShdw>
                </a:effectLst>
              </a:rPr>
              <a:t>Algebraic Simplification</a:t>
            </a:r>
            <a:endParaRPr lang="en-US" sz="32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4"/>
          <a:srcRect/>
          <a:stretch>
            <a:fillRect/>
          </a:stretch>
        </p:blipFill>
        <p:spPr bwMode="auto">
          <a:xfrm>
            <a:off x="214282" y="2000240"/>
            <a:ext cx="3105150" cy="2124075"/>
          </a:xfrm>
          <a:prstGeom prst="rect">
            <a:avLst/>
          </a:prstGeom>
          <a:noFill/>
          <a:ln w="9525">
            <a:noFill/>
            <a:miter lim="800000"/>
            <a:headEnd/>
            <a:tailEnd/>
          </a:ln>
          <a:effectLst/>
        </p:spPr>
      </p:pic>
      <p:pic>
        <p:nvPicPr>
          <p:cNvPr id="6" name="Picture 5"/>
          <p:cNvPicPr>
            <a:picLocks noChangeAspect="1" noChangeArrowheads="1"/>
          </p:cNvPicPr>
          <p:nvPr/>
        </p:nvPicPr>
        <p:blipFill>
          <a:blip r:embed="rId5"/>
          <a:srcRect/>
          <a:stretch>
            <a:fillRect/>
          </a:stretch>
        </p:blipFill>
        <p:spPr bwMode="auto">
          <a:xfrm>
            <a:off x="214282" y="1571612"/>
            <a:ext cx="8545208" cy="361950"/>
          </a:xfrm>
          <a:prstGeom prst="rect">
            <a:avLst/>
          </a:prstGeom>
          <a:noFill/>
          <a:ln w="9525">
            <a:noFill/>
            <a:miter lim="800000"/>
            <a:headEnd/>
            <a:tailEnd/>
          </a:ln>
          <a:effectLst/>
        </p:spPr>
      </p:pic>
      <p:pic>
        <p:nvPicPr>
          <p:cNvPr id="8" name="Picture 6"/>
          <p:cNvPicPr>
            <a:picLocks noChangeAspect="1" noChangeArrowheads="1"/>
          </p:cNvPicPr>
          <p:nvPr/>
        </p:nvPicPr>
        <p:blipFill>
          <a:blip r:embed="rId6"/>
          <a:stretch>
            <a:fillRect/>
          </a:stretch>
        </p:blipFill>
        <p:spPr bwMode="auto">
          <a:xfrm>
            <a:off x="185920" y="1071546"/>
            <a:ext cx="3100196" cy="361950"/>
          </a:xfrm>
          <a:prstGeom prst="rect">
            <a:avLst/>
          </a:prstGeom>
          <a:noFill/>
          <a:ln>
            <a:noFill/>
          </a:ln>
        </p:spPr>
      </p:pic>
      <p:pic>
        <p:nvPicPr>
          <p:cNvPr id="246787" name="Picture 3"/>
          <p:cNvPicPr>
            <a:picLocks noChangeAspect="1" noChangeArrowheads="1"/>
          </p:cNvPicPr>
          <p:nvPr/>
        </p:nvPicPr>
        <p:blipFill>
          <a:blip r:embed="rId7"/>
          <a:srcRect/>
          <a:stretch>
            <a:fillRect/>
          </a:stretch>
        </p:blipFill>
        <p:spPr bwMode="auto">
          <a:xfrm>
            <a:off x="4714876" y="3128926"/>
            <a:ext cx="4036292" cy="3229032"/>
          </a:xfrm>
          <a:prstGeom prst="rect">
            <a:avLst/>
          </a:prstGeom>
          <a:noFill/>
          <a:ln w="9525">
            <a:noFill/>
            <a:miter lim="800000"/>
            <a:headEnd/>
            <a:tailEnd/>
          </a:ln>
          <a:effectLst/>
        </p:spPr>
      </p:pic>
      <p:sp>
        <p:nvSpPr>
          <p:cNvPr id="9" name="Right Arrow 8"/>
          <p:cNvSpPr/>
          <p:nvPr/>
        </p:nvSpPr>
        <p:spPr>
          <a:xfrm rot="5400000">
            <a:off x="2521287" y="3367231"/>
            <a:ext cx="2789520" cy="341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6191157" cy="571504"/>
          </a:xfrm>
        </p:spPr>
        <p:txBody>
          <a:bodyPr>
            <a:normAutofit fontScale="90000"/>
          </a:bodyPr>
          <a:lstStyle/>
          <a:p>
            <a:r>
              <a:rPr lang="en-US" sz="4000" dirty="0" smtClean="0">
                <a:effectLst>
                  <a:outerShdw blurRad="38100" dist="38100" dir="2700000" algn="tl">
                    <a:srgbClr val="000000">
                      <a:alpha val="43137"/>
                    </a:srgbClr>
                  </a:outerShdw>
                </a:effectLst>
              </a:rPr>
              <a:t>Karnaugh Map</a:t>
            </a:r>
            <a:endParaRPr lang="en-US" sz="4000"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428628" y="5972175"/>
            <a:ext cx="8572528" cy="885825"/>
          </a:xfrm>
        </p:spPr>
        <p:txBody>
          <a:bodyPr>
            <a:noAutofit/>
          </a:bodyPr>
          <a:lstStyle/>
          <a:p>
            <a:pPr marL="228600" indent="-228600" fontAlgn="base">
              <a:spcBef>
                <a:spcPts val="2000"/>
              </a:spcBef>
              <a:spcAft>
                <a:spcPct val="0"/>
              </a:spcAft>
              <a:buFont typeface="Wingdings" pitchFamily="2" charset="2"/>
              <a:buChar char="n"/>
            </a:pPr>
            <a:r>
              <a:rPr lang="en-US" sz="2000" dirty="0" smtClean="0">
                <a:solidFill>
                  <a:srgbClr val="002060"/>
                </a:solidFill>
              </a:rPr>
              <a:t>A convenient way of representing a Boolean function of a small number (up to four) of variables</a:t>
            </a:r>
            <a:endParaRPr lang="en-US" sz="2000" dirty="0">
              <a:solidFill>
                <a:srgbClr val="002060"/>
              </a:solidFill>
            </a:endParaRPr>
          </a:p>
        </p:txBody>
      </p:sp>
      <p:pic>
        <p:nvPicPr>
          <p:cNvPr id="244737" name="Picture 1"/>
          <p:cNvPicPr>
            <a:picLocks noChangeAspect="1" noChangeArrowheads="1"/>
          </p:cNvPicPr>
          <p:nvPr/>
        </p:nvPicPr>
        <p:blipFill>
          <a:blip r:embed="rId3"/>
          <a:srcRect/>
          <a:stretch>
            <a:fillRect/>
          </a:stretch>
        </p:blipFill>
        <p:spPr bwMode="auto">
          <a:xfrm>
            <a:off x="1724025" y="962025"/>
            <a:ext cx="5695950" cy="4933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smtClean="0">
                <a:solidFill>
                  <a:schemeClr val="accent1">
                    <a:lumMod val="50000"/>
                  </a:schemeClr>
                </a:solidFill>
                <a:effectLst>
                  <a:outerShdw blurRad="38100" dist="38100" dir="2700000" algn="tl">
                    <a:srgbClr val="000000">
                      <a:alpha val="43137"/>
                    </a:srgbClr>
                  </a:outerShdw>
                </a:effectLst>
              </a:rPr>
              <a:t>Example</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smtClean="0">
                <a:solidFill>
                  <a:schemeClr val="bg1"/>
                </a:solidFill>
                <a:effectLst>
                  <a:outerShdw blurRad="38100" dist="38100" dir="2700000" algn="tl">
                    <a:srgbClr val="000000">
                      <a:alpha val="43137"/>
                    </a:srgbClr>
                  </a:outerShdw>
                </a:effectLst>
              </a:rPr>
              <a:t>Karnaugh </a:t>
            </a:r>
          </a:p>
          <a:p>
            <a:pPr algn="ctr"/>
            <a:r>
              <a:rPr lang="en-US" dirty="0" smtClean="0">
                <a:solidFill>
                  <a:schemeClr val="bg1"/>
                </a:solidFill>
                <a:effectLst>
                  <a:outerShdw blurRad="38100" dist="38100" dir="2700000" algn="tl">
                    <a:srgbClr val="000000">
                      <a:alpha val="43137"/>
                    </a:srgbClr>
                  </a:outerShdw>
                </a:effectLst>
              </a:rPr>
              <a:t>Maps</a:t>
            </a:r>
            <a:endParaRPr lang="en-US" dirty="0">
              <a:solidFill>
                <a:schemeClr val="bg1"/>
              </a:solidFill>
              <a:effectLst>
                <a:outerShdw blurRad="38100" dist="38100" dir="2700000" algn="tl">
                  <a:srgbClr val="000000">
                    <a:alpha val="43137"/>
                  </a:srgbClr>
                </a:outerShdw>
              </a:effectLst>
            </a:endParaRPr>
          </a:p>
        </p:txBody>
      </p:sp>
      <p:pic>
        <p:nvPicPr>
          <p:cNvPr id="242689" name="Picture 1"/>
          <p:cNvPicPr>
            <a:picLocks noChangeAspect="1" noChangeArrowheads="1"/>
          </p:cNvPicPr>
          <p:nvPr/>
        </p:nvPicPr>
        <p:blipFill>
          <a:blip r:embed="rId3"/>
          <a:srcRect/>
          <a:stretch>
            <a:fillRect/>
          </a:stretch>
        </p:blipFill>
        <p:spPr bwMode="auto">
          <a:xfrm>
            <a:off x="357158" y="19428"/>
            <a:ext cx="6162754" cy="68385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Overlapping</a:t>
            </a:r>
            <a:endParaRPr lang="en-US" dirty="0">
              <a:solidFill>
                <a:schemeClr val="tx2"/>
              </a:solidFill>
              <a:effectLst>
                <a:outerShdw blurRad="38100" dist="38100" dir="2700000" algn="tl">
                  <a:srgbClr val="000000">
                    <a:alpha val="43137"/>
                  </a:srgbClr>
                </a:outerShdw>
              </a:effectLst>
            </a:endParaRP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Groups</a:t>
            </a:r>
            <a:endParaRPr lang="en-US" dirty="0">
              <a:solidFill>
                <a:schemeClr val="bg1"/>
              </a:solidFill>
              <a:effectLst>
                <a:outerShdw blurRad="38100" dist="38100" dir="2700000" algn="tl">
                  <a:srgbClr val="000000">
                    <a:alpha val="43137"/>
                  </a:srgbClr>
                </a:outerShdw>
              </a:effectLst>
            </a:endParaRPr>
          </a:p>
        </p:txBody>
      </p:sp>
      <p:pic>
        <p:nvPicPr>
          <p:cNvPr id="240641" name="Picture 1"/>
          <p:cNvPicPr>
            <a:picLocks noChangeAspect="1" noChangeArrowheads="1"/>
          </p:cNvPicPr>
          <p:nvPr/>
        </p:nvPicPr>
        <p:blipFill>
          <a:blip r:embed="rId3"/>
          <a:srcRect/>
          <a:stretch>
            <a:fillRect/>
          </a:stretch>
        </p:blipFill>
        <p:spPr bwMode="auto">
          <a:xfrm>
            <a:off x="642910" y="249628"/>
            <a:ext cx="3714776" cy="6358746"/>
          </a:xfrm>
          <a:prstGeom prst="rect">
            <a:avLst/>
          </a:prstGeom>
          <a:noFill/>
          <a:ln w="9525">
            <a:noFill/>
            <a:miter lim="800000"/>
            <a:headEnd/>
            <a:tailEnd/>
          </a:ln>
          <a:effectLst/>
        </p:spPr>
      </p:pic>
      <p:cxnSp>
        <p:nvCxnSpPr>
          <p:cNvPr id="8" name="Straight Arrow Connector 7"/>
          <p:cNvCxnSpPr>
            <a:stCxn id="14" idx="1"/>
          </p:cNvCxnSpPr>
          <p:nvPr/>
        </p:nvCxnSpPr>
        <p:spPr>
          <a:xfrm rot="10800000" flipV="1">
            <a:off x="3000364" y="3286124"/>
            <a:ext cx="1785950" cy="1428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86314" y="3071810"/>
            <a:ext cx="135732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No good</a:t>
            </a:r>
            <a:endParaRPr lang="en-US" sz="2000"/>
          </a:p>
        </p:txBody>
      </p:sp>
      <p:cxnSp>
        <p:nvCxnSpPr>
          <p:cNvPr id="16" name="Straight Arrow Connector 15"/>
          <p:cNvCxnSpPr>
            <a:stCxn id="17" idx="1"/>
          </p:cNvCxnSpPr>
          <p:nvPr/>
        </p:nvCxnSpPr>
        <p:spPr>
          <a:xfrm rot="10800000" flipV="1">
            <a:off x="3929058" y="1285860"/>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786314" y="1071546"/>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good</a:t>
            </a:r>
            <a:endParaRPr lang="en-US" sz="20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556313" cy="1116106"/>
          </a:xfrm>
        </p:spPr>
        <p:txBody>
          <a:bodyPr/>
          <a:lstStyle/>
          <a:p>
            <a:pPr algn="ctr"/>
            <a:r>
              <a:rPr lang="en-US" smtClean="0">
                <a:effectLst>
                  <a:outerShdw blurRad="38100" dist="38100" dir="2700000" algn="tl">
                    <a:srgbClr val="000000">
                      <a:alpha val="43137"/>
                    </a:srgbClr>
                  </a:outerShdw>
                </a:effectLst>
              </a:rPr>
              <a:t>Table 11.4- </a:t>
            </a:r>
            <a:r>
              <a:rPr lang="en-US" sz="2800" smtClean="0">
                <a:effectLst>
                  <a:outerShdw blurRad="38100" dist="38100" dir="2700000" algn="tl">
                    <a:srgbClr val="000000">
                      <a:alpha val="43137"/>
                    </a:srgbClr>
                  </a:outerShdw>
                </a:effectLst>
              </a:rPr>
              <a:t>Truth </a:t>
            </a:r>
            <a:r>
              <a:rPr lang="en-US" sz="2800" dirty="0" smtClean="0">
                <a:effectLst>
                  <a:outerShdw blurRad="38100" dist="38100" dir="2700000" algn="tl">
                    <a:srgbClr val="000000">
                      <a:alpha val="43137"/>
                    </a:srgbClr>
                  </a:outerShdw>
                </a:effectLst>
              </a:rPr>
              <a:t>Table for the One-Digit Packed Decimal Incrementer</a:t>
            </a:r>
            <a:endParaRPr lang="en-US" sz="2000" dirty="0">
              <a:effectLst>
                <a:outerShdw blurRad="38100" dist="38100" dir="2700000" algn="tl">
                  <a:srgbClr val="000000">
                    <a:alpha val="43137"/>
                  </a:srgbClr>
                </a:outerShdw>
              </a:effectLst>
            </a:endParaRPr>
          </a:p>
        </p:txBody>
      </p:sp>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sp>
        <p:nvSpPr>
          <p:cNvPr id="9" name="Left Bracket 8"/>
          <p:cNvSpPr/>
          <p:nvPr/>
        </p:nvSpPr>
        <p:spPr>
          <a:xfrm>
            <a:off x="1219200" y="4419600"/>
            <a:ext cx="76200"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238593" name="Picture 1"/>
          <p:cNvPicPr>
            <a:picLocks noChangeAspect="1" noChangeArrowheads="1"/>
          </p:cNvPicPr>
          <p:nvPr/>
        </p:nvPicPr>
        <p:blipFill>
          <a:blip r:embed="rId3"/>
          <a:srcRect/>
          <a:stretch>
            <a:fillRect/>
          </a:stretch>
        </p:blipFill>
        <p:spPr bwMode="auto">
          <a:xfrm>
            <a:off x="595233" y="1428736"/>
            <a:ext cx="7762982" cy="533892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Figure</a:t>
            </a:r>
            <a:endParaRPr lang="en-US" dirty="0">
              <a:solidFill>
                <a:schemeClr val="tx2"/>
              </a:solidFill>
              <a:effectLst>
                <a:outerShdw blurRad="38100" dist="38100" dir="2700000" algn="tl">
                  <a:srgbClr val="000000">
                    <a:alpha val="43137"/>
                  </a:srgbClr>
                </a:outerShdw>
              </a:effectLst>
            </a:endParaRP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11.10</a:t>
            </a:r>
            <a:endParaRPr lang="en-US" dirty="0">
              <a:solidFill>
                <a:schemeClr val="bg1"/>
              </a:solidFill>
              <a:effectLst>
                <a:outerShdw blurRad="38100" dist="38100" dir="2700000" algn="tl">
                  <a:srgbClr val="000000">
                    <a:alpha val="43137"/>
                  </a:srgbClr>
                </a:outerShdw>
              </a:effectLst>
            </a:endParaRPr>
          </a:p>
        </p:txBody>
      </p:sp>
      <p:pic>
        <p:nvPicPr>
          <p:cNvPr id="236545" name="Picture 1"/>
          <p:cNvPicPr>
            <a:picLocks noChangeAspect="1" noChangeArrowheads="1"/>
          </p:cNvPicPr>
          <p:nvPr/>
        </p:nvPicPr>
        <p:blipFill>
          <a:blip r:embed="rId3"/>
          <a:srcRect/>
          <a:stretch>
            <a:fillRect/>
          </a:stretch>
        </p:blipFill>
        <p:spPr bwMode="auto">
          <a:xfrm>
            <a:off x="438088" y="307316"/>
            <a:ext cx="5705548" cy="605064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Objectives</a:t>
            </a:r>
            <a:endParaRPr lang="en-US" sz="4400" b="1"/>
          </a:p>
        </p:txBody>
      </p:sp>
      <p:sp>
        <p:nvSpPr>
          <p:cNvPr id="3" name="Content Placeholder 2"/>
          <p:cNvSpPr>
            <a:spLocks noGrp="1"/>
          </p:cNvSpPr>
          <p:nvPr>
            <p:ph idx="1"/>
          </p:nvPr>
        </p:nvSpPr>
        <p:spPr>
          <a:xfrm>
            <a:off x="498474" y="1500174"/>
            <a:ext cx="7556313" cy="4625989"/>
          </a:xfrm>
        </p:spPr>
        <p:txBody>
          <a:bodyPr>
            <a:normAutofit lnSpcReduction="10000"/>
          </a:bodyPr>
          <a:lstStyle/>
          <a:p>
            <a:r>
              <a:rPr lang="en-US" sz="2800" dirty="0" smtClean="0">
                <a:solidFill>
                  <a:srgbClr val="002060"/>
                </a:solidFill>
              </a:rPr>
              <a:t>What are the basis of digital circuits?</a:t>
            </a:r>
          </a:p>
          <a:p>
            <a:r>
              <a:rPr lang="en-US" sz="2800" dirty="0" smtClean="0">
                <a:solidFill>
                  <a:srgbClr val="002060"/>
                </a:solidFill>
              </a:rPr>
              <a:t>What are the basic electronic components?</a:t>
            </a:r>
          </a:p>
          <a:p>
            <a:r>
              <a:rPr lang="en-US" sz="2800" dirty="0" smtClean="0">
                <a:solidFill>
                  <a:srgbClr val="002060"/>
                </a:solidFill>
              </a:rPr>
              <a:t>How can minimize a combinational circuits?</a:t>
            </a:r>
          </a:p>
          <a:p>
            <a:r>
              <a:rPr lang="en-US" sz="2800" dirty="0" smtClean="0">
                <a:solidFill>
                  <a:srgbClr val="002060"/>
                </a:solidFill>
              </a:rPr>
              <a:t>After studying this chapter, you should be able to: </a:t>
            </a:r>
          </a:p>
          <a:p>
            <a:pPr lvl="1"/>
            <a:r>
              <a:rPr lang="en-US" sz="2600" dirty="0" smtClean="0">
                <a:solidFill>
                  <a:srgbClr val="002060"/>
                </a:solidFill>
              </a:rPr>
              <a:t>Understand the basic operations of Boolean algebra. </a:t>
            </a:r>
          </a:p>
          <a:p>
            <a:pPr lvl="1"/>
            <a:r>
              <a:rPr lang="en-US" sz="2600" dirty="0" smtClean="0">
                <a:solidFill>
                  <a:srgbClr val="002060"/>
                </a:solidFill>
              </a:rPr>
              <a:t>Use a </a:t>
            </a:r>
            <a:r>
              <a:rPr lang="en-US" sz="2600" dirty="0" err="1" smtClean="0">
                <a:solidFill>
                  <a:srgbClr val="002060"/>
                </a:solidFill>
              </a:rPr>
              <a:t>Karnaugh</a:t>
            </a:r>
            <a:r>
              <a:rPr lang="en-US" sz="2600" dirty="0" smtClean="0">
                <a:solidFill>
                  <a:srgbClr val="002060"/>
                </a:solidFill>
              </a:rPr>
              <a:t> map to simplify a Boolean expression. </a:t>
            </a:r>
          </a:p>
          <a:p>
            <a:endParaRPr lang="en-US" sz="28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2852"/>
            <a:ext cx="7715272" cy="1214446"/>
          </a:xfrm>
        </p:spPr>
        <p:txBody>
          <a:bodyPr/>
          <a:lstStyle/>
          <a:p>
            <a:pPr algn="ctr"/>
            <a:r>
              <a:rPr lang="en-US" smtClean="0">
                <a:effectLst>
                  <a:outerShdw blurRad="38100" dist="38100" dir="2700000" algn="tl">
                    <a:srgbClr val="000000">
                      <a:alpha val="43137"/>
                    </a:srgbClr>
                  </a:outerShdw>
                </a:effectLst>
              </a:rPr>
              <a:t>Table 11.5: First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0" name="Group 19"/>
          <p:cNvGrpSpPr/>
          <p:nvPr/>
        </p:nvGrpSpPr>
        <p:grpSpPr>
          <a:xfrm>
            <a:off x="0" y="1643050"/>
            <a:ext cx="9144000" cy="4429156"/>
            <a:chOff x="0" y="1643050"/>
            <a:chExt cx="9144000" cy="4429156"/>
          </a:xfrm>
        </p:grpSpPr>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mc:AlternateContent xmlns:mc="http://schemas.openxmlformats.org/markup-compatibility/2006">
                <mc:Choice xmlns:v="urn:schemas-microsoft-com:vml" Requires="v">
                  <p:oleObj spid="_x0000_s231428"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 y="2514600"/>
                          <a:ext cx="8839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pic>
          <p:nvPicPr>
            <p:cNvPr id="231427" name="Picture 3"/>
            <p:cNvPicPr>
              <a:picLocks noChangeAspect="1" noChangeArrowheads="1"/>
            </p:cNvPicPr>
            <p:nvPr/>
          </p:nvPicPr>
          <p:blipFill>
            <a:blip r:embed="rId5"/>
            <a:srcRect/>
            <a:stretch>
              <a:fillRect/>
            </a:stretch>
          </p:blipFill>
          <p:spPr bwMode="auto">
            <a:xfrm>
              <a:off x="614422" y="1643050"/>
              <a:ext cx="8386734" cy="3714776"/>
            </a:xfrm>
            <a:prstGeom prst="rect">
              <a:avLst/>
            </a:prstGeom>
            <a:noFill/>
            <a:ln w="9525">
              <a:noFill/>
              <a:miter lim="800000"/>
              <a:headEnd/>
              <a:tailEnd/>
            </a:ln>
            <a:effectLst/>
          </p:spPr>
        </p:pic>
        <p:sp>
          <p:nvSpPr>
            <p:cNvPr id="12" name="Rectangle 11"/>
            <p:cNvSpPr/>
            <p:nvPr/>
          </p:nvSpPr>
          <p:spPr>
            <a:xfrm>
              <a:off x="471487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ABCD </a:t>
              </a:r>
              <a:r>
                <a:rPr lang="en-US" smtClean="0">
                  <a:sym typeface="Wingdings" pitchFamily="2" charset="2"/>
                </a:rPr>
                <a:t> 1111  Index=15</a:t>
              </a:r>
              <a:endParaRPr lang="en-US"/>
            </a:p>
          </p:txBody>
        </p:sp>
        <p:sp>
          <p:nvSpPr>
            <p:cNvPr id="13" name="Rectangle 12"/>
            <p:cNvSpPr/>
            <p:nvPr/>
          </p:nvSpPr>
          <p:spPr>
            <a:xfrm>
              <a:off x="42859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 </a:t>
              </a:r>
              <a:r>
                <a:rPr lang="en-US" smtClean="0">
                  <a:sym typeface="Wingdings" pitchFamily="2" charset="2"/>
                </a:rPr>
                <a:t> 1, Not A  0</a:t>
              </a:r>
              <a:endParaRPr lang="en-US"/>
            </a:p>
          </p:txBody>
        </p:sp>
        <p:cxnSp>
          <p:nvCxnSpPr>
            <p:cNvPr id="15" name="Straight Arrow Connector 14"/>
            <p:cNvCxnSpPr/>
            <p:nvPr/>
          </p:nvCxnSpPr>
          <p:spPr>
            <a:xfrm rot="10800000">
              <a:off x="3428992" y="5143512"/>
              <a:ext cx="1285884"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14282" y="2714620"/>
              <a:ext cx="785818" cy="250033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solidFill>
                    <a:srgbClr val="002060"/>
                  </a:solidFill>
                </a:rPr>
                <a:t>0001</a:t>
              </a:r>
            </a:p>
            <a:p>
              <a:pPr algn="ctr"/>
              <a:r>
                <a:rPr lang="en-US" sz="2000" smtClean="0">
                  <a:solidFill>
                    <a:srgbClr val="002060"/>
                  </a:solidFill>
                </a:rPr>
                <a:t>0101</a:t>
              </a:r>
            </a:p>
            <a:p>
              <a:pPr algn="ctr"/>
              <a:r>
                <a:rPr lang="en-US" sz="2000" smtClean="0">
                  <a:solidFill>
                    <a:srgbClr val="002060"/>
                  </a:solidFill>
                </a:rPr>
                <a:t>0110</a:t>
              </a:r>
            </a:p>
            <a:p>
              <a:pPr algn="ctr"/>
              <a:r>
                <a:rPr lang="en-US" sz="2000" smtClean="0">
                  <a:solidFill>
                    <a:srgbClr val="002060"/>
                  </a:solidFill>
                </a:rPr>
                <a:t>1100</a:t>
              </a:r>
            </a:p>
            <a:p>
              <a:pPr algn="ctr"/>
              <a:r>
                <a:rPr lang="en-US" sz="2000" smtClean="0">
                  <a:solidFill>
                    <a:srgbClr val="002060"/>
                  </a:solidFill>
                </a:rPr>
                <a:t>0111</a:t>
              </a:r>
            </a:p>
            <a:p>
              <a:pPr algn="ctr"/>
              <a:r>
                <a:rPr lang="en-US" sz="2000" smtClean="0">
                  <a:solidFill>
                    <a:srgbClr val="002060"/>
                  </a:solidFill>
                </a:rPr>
                <a:t>1011</a:t>
              </a:r>
            </a:p>
            <a:p>
              <a:pPr algn="ctr"/>
              <a:r>
                <a:rPr lang="en-US" sz="2000" smtClean="0">
                  <a:solidFill>
                    <a:srgbClr val="002060"/>
                  </a:solidFill>
                </a:rPr>
                <a:t>1101</a:t>
              </a:r>
            </a:p>
            <a:p>
              <a:pPr algn="ctr"/>
              <a:r>
                <a:rPr lang="en-US" sz="2000" smtClean="0">
                  <a:solidFill>
                    <a:srgbClr val="002060"/>
                  </a:solidFill>
                </a:rPr>
                <a:t>1111</a:t>
              </a:r>
              <a:endParaRPr lang="en-US" sz="2000">
                <a:solidFill>
                  <a:srgbClr val="002060"/>
                </a:solidFill>
              </a:endParaRPr>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28"/>
            <a:ext cx="9144000" cy="1116012"/>
          </a:xfrm>
        </p:spPr>
        <p:txBody>
          <a:bodyPr/>
          <a:lstStyle/>
          <a:p>
            <a:pPr algn="ctr"/>
            <a:r>
              <a:rPr lang="en-US" smtClean="0">
                <a:effectLst>
                  <a:outerShdw blurRad="38100" dist="38100" dir="2700000" algn="tl">
                    <a:srgbClr val="000000">
                      <a:alpha val="43137"/>
                    </a:srgbClr>
                  </a:outerShdw>
                </a:effectLst>
              </a:rPr>
              <a:t>Table 11.6: Last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4" name="Group 23"/>
          <p:cNvGrpSpPr/>
          <p:nvPr/>
        </p:nvGrpSpPr>
        <p:grpSpPr>
          <a:xfrm>
            <a:off x="-5414" y="1643050"/>
            <a:ext cx="9154828" cy="4786346"/>
            <a:chOff x="-5414" y="1643050"/>
            <a:chExt cx="9154828" cy="4786346"/>
          </a:xfrm>
        </p:grpSpPr>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mc:AlternateContent xmlns:mc="http://schemas.openxmlformats.org/markup-compatibility/2006">
                <mc:Choice xmlns:v="urn:schemas-microsoft-com:vml" Requires="v">
                  <p:oleObj spid="_x0000_s232452"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 y="3048000"/>
                          <a:ext cx="88265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2451" name="Picture 3"/>
            <p:cNvPicPr>
              <a:picLocks noChangeAspect="1" noChangeArrowheads="1"/>
            </p:cNvPicPr>
            <p:nvPr/>
          </p:nvPicPr>
          <p:blipFill>
            <a:blip r:embed="rId5"/>
            <a:srcRect/>
            <a:stretch>
              <a:fillRect/>
            </a:stretch>
          </p:blipFill>
          <p:spPr bwMode="auto">
            <a:xfrm>
              <a:off x="-5414" y="1643050"/>
              <a:ext cx="9154828" cy="2714644"/>
            </a:xfrm>
            <a:prstGeom prst="rect">
              <a:avLst/>
            </a:prstGeom>
            <a:noFill/>
            <a:ln w="9525">
              <a:noFill/>
              <a:miter lim="800000"/>
              <a:headEnd/>
              <a:tailEnd/>
            </a:ln>
            <a:effectLst/>
          </p:spPr>
        </p:pic>
        <p:sp>
          <p:nvSpPr>
            <p:cNvPr id="6" name="Rectangle 5"/>
            <p:cNvSpPr/>
            <p:nvPr/>
          </p:nvSpPr>
          <p:spPr>
            <a:xfrm>
              <a:off x="1785918" y="4786322"/>
              <a:ext cx="285752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1111 + 1101 </a:t>
              </a:r>
              <a:r>
                <a:rPr lang="en-US" sz="2000" smtClean="0">
                  <a:sym typeface="Wingdings" pitchFamily="2" charset="2"/>
                </a:rPr>
                <a:t> 11-1</a:t>
              </a:r>
              <a:endParaRPr lang="en-US" sz="2000"/>
            </a:p>
          </p:txBody>
        </p:sp>
        <p:sp>
          <p:nvSpPr>
            <p:cNvPr id="7" name="Rectangle 6"/>
            <p:cNvSpPr/>
            <p:nvPr/>
          </p:nvSpPr>
          <p:spPr>
            <a:xfrm>
              <a:off x="4786314" y="4786322"/>
              <a:ext cx="292895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0111 + 0101 </a:t>
              </a:r>
              <a:r>
                <a:rPr lang="en-US" sz="2000" smtClean="0">
                  <a:sym typeface="Wingdings" pitchFamily="2" charset="2"/>
                </a:rPr>
                <a:t> 01-1</a:t>
              </a:r>
              <a:endParaRPr lang="en-US" sz="2000"/>
            </a:p>
          </p:txBody>
        </p:sp>
        <p:sp>
          <p:nvSpPr>
            <p:cNvPr id="8" name="Rectangle 7"/>
            <p:cNvSpPr/>
            <p:nvPr/>
          </p:nvSpPr>
          <p:spPr>
            <a:xfrm>
              <a:off x="2643174" y="600076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11-1+ 01-1 </a:t>
              </a:r>
              <a:r>
                <a:rPr lang="en-US" sz="2000" smtClean="0">
                  <a:sym typeface="Wingdings" pitchFamily="2" charset="2"/>
                </a:rPr>
                <a:t> -1-1  BD</a:t>
              </a:r>
              <a:endParaRPr lang="en-US" sz="2000"/>
            </a:p>
          </p:txBody>
        </p:sp>
        <p:sp>
          <p:nvSpPr>
            <p:cNvPr id="9" name="Oval 8"/>
            <p:cNvSpPr/>
            <p:nvPr/>
          </p:nvSpPr>
          <p:spPr>
            <a:xfrm>
              <a:off x="928662" y="2143116"/>
              <a:ext cx="2000264"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857752" y="2143116"/>
              <a:ext cx="3286148"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9" idx="4"/>
            </p:cNvCxnSpPr>
            <p:nvPr/>
          </p:nvCxnSpPr>
          <p:spPr>
            <a:xfrm rot="16200000" flipH="1">
              <a:off x="1250133" y="3679033"/>
              <a:ext cx="1857388"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4"/>
            </p:cNvCxnSpPr>
            <p:nvPr/>
          </p:nvCxnSpPr>
          <p:spPr>
            <a:xfrm rot="5400000">
              <a:off x="5143504" y="3429000"/>
              <a:ext cx="1785950"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214678" y="5286388"/>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flipV="1">
              <a:off x="4143372" y="5214950"/>
              <a:ext cx="2928958" cy="785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71472" y="2857496"/>
              <a:ext cx="4857784" cy="3143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Exercises</a:t>
            </a:r>
            <a:endParaRPr lang="en-US" b="1"/>
          </a:p>
        </p:txBody>
      </p:sp>
      <p:pic>
        <p:nvPicPr>
          <p:cNvPr id="289794" name="Picture 2"/>
          <p:cNvPicPr>
            <a:picLocks noChangeAspect="1" noChangeArrowheads="1"/>
          </p:cNvPicPr>
          <p:nvPr/>
        </p:nvPicPr>
        <p:blipFill>
          <a:blip r:embed="rId2"/>
          <a:srcRect/>
          <a:stretch>
            <a:fillRect/>
          </a:stretch>
        </p:blipFill>
        <p:spPr bwMode="auto">
          <a:xfrm>
            <a:off x="971366" y="1214422"/>
            <a:ext cx="7201270" cy="5286412"/>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Summary</a:t>
            </a:r>
            <a:endParaRPr lang="en-US" b="1"/>
          </a:p>
        </p:txBody>
      </p:sp>
      <p:pic>
        <p:nvPicPr>
          <p:cNvPr id="290818" name="Picture 2"/>
          <p:cNvPicPr>
            <a:picLocks noChangeAspect="1" noChangeArrowheads="1"/>
          </p:cNvPicPr>
          <p:nvPr/>
        </p:nvPicPr>
        <p:blipFill>
          <a:blip r:embed="rId2"/>
          <a:srcRect/>
          <a:stretch>
            <a:fillRect/>
          </a:stretch>
        </p:blipFill>
        <p:spPr bwMode="auto">
          <a:xfrm>
            <a:off x="199321" y="1643051"/>
            <a:ext cx="8745358" cy="3571900"/>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1714480" y="2571744"/>
            <a:ext cx="6146161" cy="3657600"/>
          </a:xfrm>
        </p:spPr>
        <p:txBody>
          <a:bodyPr>
            <a:normAutofit/>
          </a:bodyPr>
          <a:lstStyle/>
          <a:p>
            <a:r>
              <a:rPr lang="en-US" sz="2800" smtClean="0">
                <a:solidFill>
                  <a:srgbClr val="002060"/>
                </a:solidFill>
              </a:rPr>
              <a:t>Boolean Algebra</a:t>
            </a:r>
          </a:p>
          <a:p>
            <a:r>
              <a:rPr lang="en-US" sz="2800" smtClean="0">
                <a:solidFill>
                  <a:srgbClr val="002060"/>
                </a:solidFill>
              </a:rPr>
              <a:t>Gates</a:t>
            </a:r>
          </a:p>
          <a:p>
            <a:r>
              <a:rPr lang="en-US" sz="2800" smtClean="0">
                <a:solidFill>
                  <a:srgbClr val="002060"/>
                </a:solidFill>
              </a:rPr>
              <a:t>Combinational Circuit</a:t>
            </a:r>
          </a:p>
          <a:p>
            <a:pPr lvl="1"/>
            <a:r>
              <a:rPr lang="en-US" sz="2400" b="1" smtClean="0">
                <a:solidFill>
                  <a:srgbClr val="002060"/>
                </a:solidFill>
              </a:rPr>
              <a:t>Algebraic Simplification</a:t>
            </a:r>
          </a:p>
          <a:p>
            <a:pPr lvl="2"/>
            <a:r>
              <a:rPr lang="en-US" sz="2200" smtClean="0">
                <a:solidFill>
                  <a:srgbClr val="002060"/>
                </a:solidFill>
              </a:rPr>
              <a:t>Karnaugh Map</a:t>
            </a:r>
          </a:p>
          <a:p>
            <a:pPr lvl="2"/>
            <a:r>
              <a:rPr lang="en-US" sz="2200" smtClean="0">
                <a:solidFill>
                  <a:srgbClr val="002060"/>
                </a:solidFill>
              </a:rPr>
              <a:t>Quine-McCluskey Method</a:t>
            </a:r>
          </a:p>
          <a:p>
            <a:endParaRPr lang="en-US" sz="2400" smtClean="0">
              <a:solidFill>
                <a:srgbClr val="002060"/>
              </a:solidFill>
            </a:endParaRP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smtClean="0"/>
              <a:t>Chapter 11     </a:t>
            </a:r>
            <a:endParaRPr lang="en-US" sz="3200" dirty="0" smtClean="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4400" smtClean="0"/>
              <a:t>Digital Logic</a:t>
            </a:r>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Contents</a:t>
            </a:r>
            <a:endParaRPr lang="en-US" sz="4400" b="1"/>
          </a:p>
        </p:txBody>
      </p:sp>
      <p:sp>
        <p:nvSpPr>
          <p:cNvPr id="3" name="Content Placeholder 2"/>
          <p:cNvSpPr>
            <a:spLocks noGrp="1"/>
          </p:cNvSpPr>
          <p:nvPr>
            <p:ph idx="1"/>
          </p:nvPr>
        </p:nvSpPr>
        <p:spPr/>
        <p:txBody>
          <a:bodyPr>
            <a:normAutofit/>
          </a:bodyPr>
          <a:lstStyle/>
          <a:p>
            <a:r>
              <a:rPr lang="en-US" sz="2800" smtClean="0">
                <a:solidFill>
                  <a:schemeClr val="tx1"/>
                </a:solidFill>
              </a:rPr>
              <a:t>11.1- Boolean Algebra</a:t>
            </a:r>
          </a:p>
          <a:p>
            <a:r>
              <a:rPr lang="en-US" sz="2800" smtClean="0">
                <a:solidFill>
                  <a:schemeClr val="tx1"/>
                </a:solidFill>
              </a:rPr>
              <a:t>11.2-Gates</a:t>
            </a:r>
          </a:p>
          <a:p>
            <a:r>
              <a:rPr lang="en-US" sz="2800" smtClean="0">
                <a:solidFill>
                  <a:schemeClr val="tx1"/>
                </a:solidFill>
              </a:rPr>
              <a:t>11.3- Combinational Circuit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214290"/>
            <a:ext cx="7556313" cy="823898"/>
          </a:xfrm>
          <a:noFill/>
          <a:ln/>
        </p:spPr>
        <p:txBody>
          <a:bodyPr lIns="90488" tIns="44450" rIns="90488" bIns="44450"/>
          <a:lstStyle/>
          <a:p>
            <a:r>
              <a:rPr lang="en-US" b="1" smtClean="0">
                <a:effectLst>
                  <a:outerShdw blurRad="38100" dist="38100" dir="2700000" algn="tl">
                    <a:srgbClr val="000000">
                      <a:alpha val="43137"/>
                    </a:srgbClr>
                  </a:outerShdw>
                </a:effectLst>
              </a:rPr>
              <a:t>11.1- Boolean </a:t>
            </a:r>
            <a:r>
              <a:rPr lang="en-US" b="1" dirty="0" smtClean="0">
                <a:effectLst>
                  <a:outerShdw blurRad="38100" dist="38100" dir="2700000" algn="tl">
                    <a:srgbClr val="000000">
                      <a:alpha val="43137"/>
                    </a:srgbClr>
                  </a:outerShdw>
                </a:effectLst>
              </a:rPr>
              <a:t>Algebra</a:t>
            </a:r>
            <a:endParaRPr lang="en-US" b="1"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142984"/>
            <a:ext cx="7556313" cy="5334016"/>
          </a:xfrm>
          <a:noFill/>
          <a:ln/>
        </p:spPr>
        <p:txBody>
          <a:bodyPr lIns="90488" tIns="44450" rIns="90488" bIns="44450">
            <a:normAutofit lnSpcReduction="10000"/>
          </a:bodyPr>
          <a:lstStyle/>
          <a:p>
            <a:r>
              <a:rPr lang="en-US" dirty="0" smtClean="0">
                <a:solidFill>
                  <a:schemeClr val="tx1"/>
                </a:solidFill>
              </a:rPr>
              <a:t>Mathematical discipline (</a:t>
            </a:r>
            <a:r>
              <a:rPr lang="en-US" dirty="0" err="1" smtClean="0">
                <a:solidFill>
                  <a:schemeClr val="tx1"/>
                </a:solidFill>
              </a:rPr>
              <a:t>môn</a:t>
            </a:r>
            <a:r>
              <a:rPr lang="en-US" dirty="0" smtClean="0">
                <a:solidFill>
                  <a:schemeClr val="tx1"/>
                </a:solidFill>
              </a:rPr>
              <a:t>) used to design and analyze the behavior of the digital circuitry in digital computers and other digital systems</a:t>
            </a:r>
          </a:p>
          <a:p>
            <a:r>
              <a:rPr lang="en-US" b="1" dirty="0" smtClean="0">
                <a:solidFill>
                  <a:schemeClr val="tx1"/>
                </a:solidFill>
              </a:rPr>
              <a:t>Named after George Boole</a:t>
            </a:r>
          </a:p>
          <a:p>
            <a:pPr lvl="1"/>
            <a:r>
              <a:rPr lang="en-US" dirty="0" smtClean="0">
                <a:solidFill>
                  <a:schemeClr val="tx1"/>
                </a:solidFill>
              </a:rPr>
              <a:t>English mathematician</a:t>
            </a:r>
          </a:p>
          <a:p>
            <a:pPr lvl="1"/>
            <a:r>
              <a:rPr lang="en-US" dirty="0" smtClean="0">
                <a:solidFill>
                  <a:schemeClr val="tx1"/>
                </a:solidFill>
              </a:rPr>
              <a:t>Proposed basic principles of the algebra in 1854</a:t>
            </a:r>
          </a:p>
          <a:p>
            <a:pPr marL="228600" lvl="1">
              <a:spcBef>
                <a:spcPts val="2000"/>
              </a:spcBef>
              <a:buClr>
                <a:schemeClr val="accent1"/>
              </a:buClr>
            </a:pPr>
            <a:r>
              <a:rPr lang="en-US" sz="2000" dirty="0" smtClean="0">
                <a:solidFill>
                  <a:schemeClr val="tx1"/>
                </a:solidFill>
              </a:rPr>
              <a:t>Claude Shannon suggested Boolean algebra could be used to solve problems in relay-switching circuit design</a:t>
            </a:r>
          </a:p>
          <a:p>
            <a:pPr marL="228600" lvl="1">
              <a:spcBef>
                <a:spcPts val="2000"/>
              </a:spcBef>
              <a:buClr>
                <a:schemeClr val="accent1"/>
              </a:buClr>
            </a:pPr>
            <a:r>
              <a:rPr lang="en-US" sz="2065" b="1" dirty="0" smtClean="0">
                <a:solidFill>
                  <a:schemeClr val="tx1"/>
                </a:solidFill>
              </a:rPr>
              <a:t>Is a convenient tool</a:t>
            </a:r>
            <a:r>
              <a:rPr lang="en-US" sz="2065" dirty="0" smtClean="0">
                <a:solidFill>
                  <a:schemeClr val="tx1"/>
                </a:solidFill>
              </a:rPr>
              <a:t>:</a:t>
            </a:r>
          </a:p>
          <a:p>
            <a:pPr lvl="1"/>
            <a:r>
              <a:rPr lang="en-US" sz="1806" b="1" dirty="0" smtClean="0">
                <a:solidFill>
                  <a:schemeClr val="tx1"/>
                </a:solidFill>
              </a:rPr>
              <a:t>Analysis</a:t>
            </a:r>
          </a:p>
          <a:p>
            <a:pPr lvl="2"/>
            <a:r>
              <a:rPr lang="en-US" sz="1760" dirty="0" smtClean="0">
                <a:solidFill>
                  <a:schemeClr val="tx1"/>
                </a:solidFill>
              </a:rPr>
              <a:t>It is an economical way of describing the function of digital circuitry</a:t>
            </a:r>
          </a:p>
          <a:p>
            <a:pPr lvl="1"/>
            <a:r>
              <a:rPr lang="en-US" sz="1806" b="1" dirty="0" smtClean="0">
                <a:solidFill>
                  <a:schemeClr val="tx1"/>
                </a:solidFill>
              </a:rPr>
              <a:t>Design</a:t>
            </a:r>
          </a:p>
          <a:p>
            <a:pPr lvl="2"/>
            <a:r>
              <a:rPr lang="en-US" sz="1765" dirty="0" smtClean="0">
                <a:solidFill>
                  <a:schemeClr val="tx1"/>
                </a:solidFill>
              </a:rPr>
              <a:t>Given a desired function, Boolean algebra can be applied to develop a simplified implementation of that function</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658890"/>
          </a:xfrm>
        </p:spPr>
        <p:txBody>
          <a:bodyPr/>
          <a:lstStyle/>
          <a:p>
            <a:r>
              <a:rPr lang="en-US" b="1" smtClean="0"/>
              <a:t>Boolean Algebra</a:t>
            </a:r>
            <a:endParaRPr lang="en-US" b="1"/>
          </a:p>
        </p:txBody>
      </p:sp>
      <p:sp>
        <p:nvSpPr>
          <p:cNvPr id="3" name="Content Placeholder 2"/>
          <p:cNvSpPr>
            <a:spLocks noGrp="1"/>
          </p:cNvSpPr>
          <p:nvPr>
            <p:ph idx="1"/>
          </p:nvPr>
        </p:nvSpPr>
        <p:spPr>
          <a:xfrm>
            <a:off x="428596" y="1000108"/>
            <a:ext cx="7556313" cy="4144963"/>
          </a:xfrm>
        </p:spPr>
        <p:txBody>
          <a:bodyPr>
            <a:normAutofit/>
          </a:bodyPr>
          <a:lstStyle/>
          <a:p>
            <a:r>
              <a:rPr lang="en-US" sz="2800" smtClean="0">
                <a:solidFill>
                  <a:schemeClr val="tx1"/>
                </a:solidFill>
              </a:rPr>
              <a:t> Investigated Set: </a:t>
            </a:r>
          </a:p>
          <a:p>
            <a:pPr>
              <a:buNone/>
            </a:pPr>
            <a:r>
              <a:rPr lang="en-US" sz="2800" smtClean="0">
                <a:solidFill>
                  <a:schemeClr val="tx1"/>
                </a:solidFill>
              </a:rPr>
              <a:t>        B = { False, True } = { F, T} = {0,1} </a:t>
            </a:r>
          </a:p>
          <a:p>
            <a:r>
              <a:rPr lang="en-US" sz="2800" smtClean="0">
                <a:solidFill>
                  <a:schemeClr val="tx1"/>
                </a:solidFill>
              </a:rPr>
              <a:t>Basic Operator: AND (.), OR (+), NOT</a:t>
            </a:r>
          </a:p>
          <a:p>
            <a:r>
              <a:rPr lang="en-US" sz="2800" smtClean="0">
                <a:solidFill>
                  <a:schemeClr val="tx1"/>
                </a:solidFill>
              </a:rPr>
              <a:t>Other operators: NAND (Not And), NOR (Not Or), XOR ( Exclusive OR) </a:t>
            </a:r>
          </a:p>
          <a:p>
            <a:r>
              <a:rPr lang="en-US" sz="2800" smtClean="0">
                <a:solidFill>
                  <a:schemeClr val="tx1"/>
                </a:solidFill>
              </a:rPr>
              <a:t>Representation:</a:t>
            </a:r>
          </a:p>
        </p:txBody>
      </p:sp>
      <p:pic>
        <p:nvPicPr>
          <p:cNvPr id="288770" name="Picture 2"/>
          <p:cNvPicPr>
            <a:picLocks noChangeAspect="1" noChangeArrowheads="1"/>
          </p:cNvPicPr>
          <p:nvPr/>
        </p:nvPicPr>
        <p:blipFill>
          <a:blip r:embed="rId2"/>
          <a:srcRect/>
          <a:stretch>
            <a:fillRect/>
          </a:stretch>
        </p:blipFill>
        <p:spPr bwMode="auto">
          <a:xfrm>
            <a:off x="500034" y="5000636"/>
            <a:ext cx="1419225" cy="666750"/>
          </a:xfrm>
          <a:prstGeom prst="rect">
            <a:avLst/>
          </a:prstGeom>
          <a:noFill/>
          <a:ln w="9525">
            <a:noFill/>
            <a:miter lim="800000"/>
            <a:headEnd/>
            <a:tailEnd/>
          </a:ln>
          <a:effectLst/>
        </p:spPr>
      </p:pic>
      <p:pic>
        <p:nvPicPr>
          <p:cNvPr id="288771" name="Picture 3"/>
          <p:cNvPicPr>
            <a:picLocks noChangeAspect="1" noChangeArrowheads="1"/>
          </p:cNvPicPr>
          <p:nvPr/>
        </p:nvPicPr>
        <p:blipFill>
          <a:blip r:embed="rId3"/>
          <a:srcRect/>
          <a:stretch>
            <a:fillRect/>
          </a:stretch>
        </p:blipFill>
        <p:spPr bwMode="auto">
          <a:xfrm>
            <a:off x="2428860" y="5143512"/>
            <a:ext cx="2514600" cy="209550"/>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5357818" y="5000636"/>
            <a:ext cx="2686050" cy="419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Boolean Variables and Operations</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1285860"/>
            <a:ext cx="7556313" cy="5114940"/>
          </a:xfrm>
        </p:spPr>
        <p:txBody>
          <a:bodyPr>
            <a:normAutofit fontScale="92500" lnSpcReduction="10000"/>
          </a:bodyPr>
          <a:lstStyle/>
          <a:p>
            <a:r>
              <a:rPr lang="en-US" b="1" dirty="0" smtClean="0">
                <a:solidFill>
                  <a:schemeClr val="tx1"/>
                </a:solidFill>
              </a:rPr>
              <a:t>Makes use of variables and operations</a:t>
            </a:r>
          </a:p>
          <a:p>
            <a:pPr lvl="1"/>
            <a:r>
              <a:rPr lang="en-US" dirty="0" smtClean="0">
                <a:solidFill>
                  <a:schemeClr val="tx1"/>
                </a:solidFill>
              </a:rPr>
              <a:t>Are logical</a:t>
            </a:r>
          </a:p>
          <a:p>
            <a:pPr lvl="1"/>
            <a:r>
              <a:rPr lang="en-US" dirty="0" smtClean="0">
                <a:solidFill>
                  <a:schemeClr val="tx1"/>
                </a:solidFill>
              </a:rPr>
              <a:t>A variable may take on the value 1 (TRUE) or 0 (FALSE)</a:t>
            </a:r>
          </a:p>
          <a:p>
            <a:pPr lvl="1"/>
            <a:r>
              <a:rPr lang="en-US" dirty="0" smtClean="0">
                <a:solidFill>
                  <a:schemeClr val="tx1"/>
                </a:solidFill>
              </a:rPr>
              <a:t>Basic logical operations are AND, OR, and NOT</a:t>
            </a:r>
          </a:p>
          <a:p>
            <a:pPr marL="228600" lvl="1">
              <a:spcBef>
                <a:spcPts val="2000"/>
              </a:spcBef>
              <a:buClr>
                <a:schemeClr val="accent1"/>
              </a:buClr>
            </a:pPr>
            <a:r>
              <a:rPr lang="en-US" sz="2000" b="1" dirty="0" smtClean="0">
                <a:solidFill>
                  <a:schemeClr val="tx1"/>
                </a:solidFill>
              </a:rPr>
              <a:t>AND</a:t>
            </a:r>
          </a:p>
          <a:p>
            <a:pPr lvl="1"/>
            <a:r>
              <a:rPr lang="en-US" dirty="0" smtClean="0">
                <a:solidFill>
                  <a:schemeClr val="tx1"/>
                </a:solidFill>
              </a:rPr>
              <a:t>Yields true (binary value 1) if and only if both of its operands are true</a:t>
            </a:r>
          </a:p>
          <a:p>
            <a:pPr lvl="1"/>
            <a:r>
              <a:rPr lang="en-US" dirty="0" smtClean="0">
                <a:solidFill>
                  <a:schemeClr val="tx1"/>
                </a:solidFill>
              </a:rPr>
              <a:t>In the absence of parentheses the AND operation takes precedence over the OR operation</a:t>
            </a:r>
          </a:p>
          <a:p>
            <a:pPr lvl="1"/>
            <a:r>
              <a:rPr lang="en-US" dirty="0" smtClean="0">
                <a:solidFill>
                  <a:schemeClr val="tx1"/>
                </a:solidFill>
              </a:rPr>
              <a:t>When no ambiguity will occur the AND operation is represented by simple concatenation instead of the dot operator</a:t>
            </a:r>
          </a:p>
          <a:p>
            <a:pPr marL="228600" lvl="1">
              <a:spcBef>
                <a:spcPts val="2000"/>
              </a:spcBef>
              <a:buClr>
                <a:schemeClr val="accent1"/>
              </a:buClr>
            </a:pPr>
            <a:r>
              <a:rPr lang="en-US" sz="2000" b="1" dirty="0" smtClean="0">
                <a:solidFill>
                  <a:schemeClr val="tx1"/>
                </a:solidFill>
              </a:rPr>
              <a:t>OR</a:t>
            </a:r>
          </a:p>
          <a:p>
            <a:pPr lvl="1"/>
            <a:r>
              <a:rPr lang="en-US" dirty="0" smtClean="0">
                <a:solidFill>
                  <a:schemeClr val="tx1"/>
                </a:solidFill>
              </a:rPr>
              <a:t>Yields true if either or both of its operands are true</a:t>
            </a:r>
          </a:p>
          <a:p>
            <a:pPr marL="228600" lvl="1">
              <a:spcBef>
                <a:spcPts val="2000"/>
              </a:spcBef>
              <a:buClr>
                <a:schemeClr val="accent1"/>
              </a:buClr>
            </a:pPr>
            <a:r>
              <a:rPr lang="en-US" sz="2000" b="1" dirty="0" smtClean="0">
                <a:solidFill>
                  <a:schemeClr val="tx1"/>
                </a:solidFill>
              </a:rPr>
              <a:t>NOT</a:t>
            </a:r>
          </a:p>
          <a:p>
            <a:pPr lvl="1"/>
            <a:r>
              <a:rPr lang="en-US" sz="1838" dirty="0" smtClean="0">
                <a:solidFill>
                  <a:schemeClr val="tx1"/>
                </a:solidFill>
              </a:rPr>
              <a:t>Inverts the value of its operand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228600"/>
            <a:ext cx="7556500" cy="771508"/>
          </a:xfrm>
          <a:noFill/>
          <a:ln/>
        </p:spPr>
        <p:txBody>
          <a:bodyPr lIns="90488" tIns="44450" rIns="90488" bIns="44450"/>
          <a:lstStyle/>
          <a:p>
            <a:pPr algn="ctr"/>
            <a:r>
              <a:rPr lang="en-US" smtClean="0">
                <a:effectLst>
                  <a:outerShdw blurRad="38100" dist="38100" dir="2700000" algn="tl">
                    <a:srgbClr val="000000">
                      <a:alpha val="43137"/>
                    </a:srgbClr>
                  </a:outerShdw>
                </a:effectLst>
              </a:rPr>
              <a:t>Table 11.1- Boolean </a:t>
            </a:r>
            <a:r>
              <a:rPr lang="en-US" dirty="0" smtClean="0">
                <a:effectLst>
                  <a:outerShdw blurRad="38100" dist="38100" dir="2700000" algn="tl">
                    <a:srgbClr val="000000">
                      <a:alpha val="43137"/>
                    </a:srgbClr>
                  </a:outerShdw>
                </a:effectLst>
              </a:rPr>
              <a:t>Operators</a:t>
            </a:r>
            <a:endParaRPr lang="en-US" dirty="0">
              <a:effectLst>
                <a:outerShdw blurRad="38100" dist="38100" dir="2700000" algn="tl">
                  <a:srgbClr val="000000">
                    <a:alpha val="43137"/>
                  </a:srgbClr>
                </a:outerShdw>
              </a:effectLst>
            </a:endParaRPr>
          </a:p>
        </p:txBody>
      </p:sp>
      <p:graphicFrame>
        <p:nvGraphicFramePr>
          <p:cNvPr id="10255" name="Object 1039"/>
          <p:cNvGraphicFramePr>
            <a:graphicFrameLocks noChangeAspect="1"/>
          </p:cNvGraphicFramePr>
          <p:nvPr/>
        </p:nvGraphicFramePr>
        <p:xfrm>
          <a:off x="457200" y="4191000"/>
          <a:ext cx="8123428" cy="2543871"/>
        </p:xfrm>
        <a:graphic>
          <a:graphicData uri="http://schemas.openxmlformats.org/presentationml/2006/ole">
            <mc:AlternateContent xmlns:mc="http://schemas.openxmlformats.org/markup-compatibility/2006">
              <mc:Choice xmlns:v="urn:schemas-microsoft-com:vml" Requires="v">
                <p:oleObj spid="_x0000_s203781" name="Document" r:id="rId4" imgW="0" imgH="0" progId="Word.Document.12">
                  <p:embed/>
                </p:oleObj>
              </mc:Choice>
              <mc:Fallback>
                <p:oleObj name="Document" r:id="rId4"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4191000"/>
                        <a:ext cx="8123428" cy="254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29" name="TextBox 28"/>
          <p:cNvSpPr txBox="1"/>
          <p:nvPr/>
        </p:nvSpPr>
        <p:spPr>
          <a:xfrm>
            <a:off x="8534401" y="1422748"/>
            <a:ext cx="228600" cy="2539652"/>
          </a:xfrm>
          <a:prstGeom prst="rect">
            <a:avLst/>
          </a:prstGeom>
        </p:spPr>
        <p:txBody>
          <a:bodyPr wrap="square" rtlCol="0">
            <a:spAutoFit/>
          </a:bodyPr>
          <a:lstStyle/>
          <a:p>
            <a:endParaRPr lang="en-US" dirty="0"/>
          </a:p>
        </p:txBody>
      </p:sp>
      <p:sp useBgFill="1">
        <p:nvSpPr>
          <p:cNvPr id="31" name="TextBox 30"/>
          <p:cNvSpPr txBox="1"/>
          <p:nvPr/>
        </p:nvSpPr>
        <p:spPr>
          <a:xfrm>
            <a:off x="8077200" y="4068355"/>
            <a:ext cx="685799" cy="2789645"/>
          </a:xfrm>
          <a:prstGeom prst="rect">
            <a:avLst/>
          </a:prstGeom>
        </p:spPr>
        <p:txBody>
          <a:bodyPr wrap="square" rtlCol="0">
            <a:spAutoFit/>
          </a:bodyPr>
          <a:lstStyle/>
          <a:p>
            <a:endParaRPr lang="en-US" dirty="0"/>
          </a:p>
        </p:txBody>
      </p:sp>
      <p:pic>
        <p:nvPicPr>
          <p:cNvPr id="203780" name="Picture 4"/>
          <p:cNvPicPr>
            <a:picLocks noChangeAspect="1" noChangeArrowheads="1"/>
          </p:cNvPicPr>
          <p:nvPr/>
        </p:nvPicPr>
        <p:blipFill>
          <a:blip r:embed="rId5"/>
          <a:srcRect/>
          <a:stretch>
            <a:fillRect/>
          </a:stretch>
        </p:blipFill>
        <p:spPr bwMode="auto">
          <a:xfrm>
            <a:off x="409495" y="1214422"/>
            <a:ext cx="8305910" cy="498572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428596" y="285728"/>
            <a:ext cx="7556500" cy="1116012"/>
          </a:xfrm>
          <a:noFill/>
          <a:ln/>
        </p:spPr>
        <p:txBody>
          <a:bodyPr lIns="90488" tIns="44450" rIns="90488" bIns="44450"/>
          <a:lstStyle/>
          <a:p>
            <a:pPr algn="ctr"/>
            <a:r>
              <a:rPr lang="en-US" smtClean="0">
                <a:effectLst>
                  <a:outerShdw blurRad="38100" dist="38100" dir="2700000" algn="tl">
                    <a:srgbClr val="000000">
                      <a:alpha val="43137"/>
                    </a:srgbClr>
                  </a:outerShdw>
                </a:effectLst>
              </a:rPr>
              <a:t>Table 11.2: Basic </a:t>
            </a:r>
            <a:r>
              <a:rPr lang="en-US" dirty="0" smtClean="0">
                <a:effectLst>
                  <a:outerShdw blurRad="38100" dist="38100" dir="2700000" algn="tl">
                    <a:srgbClr val="000000">
                      <a:alpha val="43137"/>
                    </a:srgbClr>
                  </a:outerShdw>
                </a:effectLst>
              </a:rPr>
              <a:t>Identities of Boolean Algebra</a:t>
            </a:r>
            <a:endParaRPr lang="en-US" dirty="0">
              <a:effectLst>
                <a:outerShdw blurRad="38100" dist="38100" dir="2700000" algn="tl">
                  <a:srgbClr val="000000">
                    <a:alpha val="43137"/>
                  </a:srgbClr>
                </a:outerShdw>
              </a:effectLst>
            </a:endParaRPr>
          </a:p>
        </p:txBody>
      </p:sp>
      <p:pic>
        <p:nvPicPr>
          <p:cNvPr id="263169" name="Picture 1"/>
          <p:cNvPicPr>
            <a:picLocks noChangeAspect="1" noChangeArrowheads="1"/>
          </p:cNvPicPr>
          <p:nvPr/>
        </p:nvPicPr>
        <p:blipFill>
          <a:blip r:embed="rId3"/>
          <a:srcRect/>
          <a:stretch>
            <a:fillRect/>
          </a:stretch>
        </p:blipFill>
        <p:spPr bwMode="auto">
          <a:xfrm>
            <a:off x="0" y="2091380"/>
            <a:ext cx="9144000" cy="37665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81000" y="909628"/>
            <a:ext cx="3255264" cy="1162050"/>
          </a:xfrm>
        </p:spPr>
        <p:txBody>
          <a:bodyPr>
            <a:noAutofit/>
          </a:bodyPr>
          <a:lstStyle/>
          <a:p>
            <a:r>
              <a:rPr lang="en-US" sz="3600" b="1" smtClean="0">
                <a:effectLst>
                  <a:outerShdw blurRad="38100" dist="38100" dir="2700000" algn="tl">
                    <a:srgbClr val="000000">
                      <a:alpha val="43137"/>
                    </a:srgbClr>
                  </a:outerShdw>
                </a:effectLst>
              </a:rPr>
              <a:t>11.2- Basic </a:t>
            </a:r>
            <a:r>
              <a:rPr lang="en-US" sz="3600" b="1" dirty="0" smtClean="0">
                <a:effectLst>
                  <a:outerShdw blurRad="38100" dist="38100" dir="2700000" algn="tl">
                    <a:srgbClr val="000000">
                      <a:alpha val="43137"/>
                    </a:srgbClr>
                  </a:outerShdw>
                </a:effectLst>
              </a:rPr>
              <a:t>Logic Gates</a:t>
            </a:r>
            <a:endParaRPr lang="en-US" sz="3600" b="1" dirty="0">
              <a:effectLst>
                <a:outerShdw blurRad="38100" dist="38100" dir="2700000" algn="tl">
                  <a:srgbClr val="000000">
                    <a:alpha val="43137"/>
                  </a:srgbClr>
                </a:outerShdw>
              </a:effectLst>
            </a:endParaRPr>
          </a:p>
        </p:txBody>
      </p:sp>
      <p:pic>
        <p:nvPicPr>
          <p:cNvPr id="261121" name="Picture 1"/>
          <p:cNvPicPr>
            <a:picLocks noChangeAspect="1" noChangeArrowheads="1"/>
          </p:cNvPicPr>
          <p:nvPr/>
        </p:nvPicPr>
        <p:blipFill>
          <a:blip r:embed="rId3"/>
          <a:stretch>
            <a:fillRect/>
          </a:stretch>
        </p:blipFill>
        <p:spPr bwMode="auto">
          <a:xfrm>
            <a:off x="3386169" y="209572"/>
            <a:ext cx="5686425" cy="6362700"/>
          </a:xfrm>
          <a:prstGeom prst="rect">
            <a:avLst/>
          </a:prstGeom>
          <a:noFill/>
          <a:ln>
            <a:noFill/>
          </a:ln>
        </p:spPr>
      </p:pic>
      <p:sp>
        <p:nvSpPr>
          <p:cNvPr id="5" name="Rectangle 4"/>
          <p:cNvSpPr/>
          <p:nvPr/>
        </p:nvSpPr>
        <p:spPr>
          <a:xfrm>
            <a:off x="428596" y="2727324"/>
            <a:ext cx="2786082" cy="3416320"/>
          </a:xfrm>
          <a:prstGeom prst="rect">
            <a:avLst/>
          </a:prstGeom>
        </p:spPr>
        <p:txBody>
          <a:bodyPr wrap="square">
            <a:spAutoFit/>
          </a:bodyPr>
          <a:lstStyle/>
          <a:p>
            <a:r>
              <a:rPr lang="en-US" sz="1800" dirty="0" smtClean="0">
                <a:solidFill>
                  <a:schemeClr val="bg1"/>
                </a:solidFill>
              </a:rPr>
              <a:t>An electronic switch that is the elementary component of a digital circuit. It produces an electrical output signal that represents a binary 1 or 0 and is related to the states of one or more input signals by an operation of Boolean logic, such as AND, OR, or NOT</a:t>
            </a:r>
          </a:p>
          <a:p>
            <a:r>
              <a:rPr lang="en-US" sz="1800" dirty="0" smtClean="0">
                <a:solidFill>
                  <a:schemeClr val="bg1"/>
                </a:solidFill>
              </a:rPr>
              <a:t>(Microsoft Computer Dictionary)</a:t>
            </a:r>
            <a:endParaRPr lang="en-US" sz="1800" dirty="0">
              <a:solidFill>
                <a:schemeClr val="bg1"/>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2464</TotalTime>
  <Words>4650</Words>
  <Application>Microsoft Office PowerPoint</Application>
  <PresentationFormat>On-screen Show (4:3)</PresentationFormat>
  <Paragraphs>243</Paragraphs>
  <Slides>24</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ＭＳ Ｐゴシック</vt:lpstr>
      <vt:lpstr>Arial</vt:lpstr>
      <vt:lpstr>Rockwell</vt:lpstr>
      <vt:lpstr>Times New Roman</vt:lpstr>
      <vt:lpstr>Wingdings</vt:lpstr>
      <vt:lpstr>Advantage</vt:lpstr>
      <vt:lpstr>Document</vt:lpstr>
      <vt:lpstr>William Stallings, Computer Organization and Architecture, 9th Edition</vt:lpstr>
      <vt:lpstr>Objectives</vt:lpstr>
      <vt:lpstr>Contents</vt:lpstr>
      <vt:lpstr>11.1- Boolean Algebra</vt:lpstr>
      <vt:lpstr>Boolean Algebra</vt:lpstr>
      <vt:lpstr>Boolean Variables and Operations</vt:lpstr>
      <vt:lpstr>Table 11.1- Boolean Operators</vt:lpstr>
      <vt:lpstr>Table 11.2: Basic Identities of Boolean Algebra</vt:lpstr>
      <vt:lpstr>11.2- Basic Logic Gates</vt:lpstr>
      <vt:lpstr>Uses of  NAND Gates</vt:lpstr>
      <vt:lpstr>11.3- Combinational  Circuit</vt:lpstr>
      <vt:lpstr>Example: Using 3 ways for a  Boolean Function of Three Variables</vt:lpstr>
      <vt:lpstr>Algebraic Simplication  Minimize a Boolean Function</vt:lpstr>
      <vt:lpstr>Algebraic Simplification</vt:lpstr>
      <vt:lpstr>Karnaugh Map</vt:lpstr>
      <vt:lpstr>PowerPoint Presentation</vt:lpstr>
      <vt:lpstr>PowerPoint Presentation</vt:lpstr>
      <vt:lpstr>Table 11.4- Truth Table for the One-Digit Packed Decimal Incrementer</vt:lpstr>
      <vt:lpstr>PowerPoint Presentation</vt:lpstr>
      <vt:lpstr>Table 11.5: First Stage of Quine-McCluskey Method</vt:lpstr>
      <vt:lpstr>Table 11.6: Last Stage of Quine-McCluskey Method</vt:lpstr>
      <vt:lpstr>Exercises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Huu Minh</cp:lastModifiedBy>
  <cp:revision>86</cp:revision>
  <dcterms:created xsi:type="dcterms:W3CDTF">2012-07-06T21:45:51Z</dcterms:created>
  <dcterms:modified xsi:type="dcterms:W3CDTF">2021-03-03T01:46:56Z</dcterms:modified>
</cp:coreProperties>
</file>