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Lst>
  <p:notesMasterIdLst>
    <p:notesMasterId r:id="rId42"/>
  </p:notesMasterIdLst>
  <p:handoutMasterIdLst>
    <p:handoutMasterId r:id="rId43"/>
  </p:handoutMasterIdLst>
  <p:sldIdLst>
    <p:sldId id="299" r:id="rId2"/>
    <p:sldId id="257" r:id="rId3"/>
    <p:sldId id="319" r:id="rId4"/>
    <p:sldId id="318" r:id="rId5"/>
    <p:sldId id="302" r:id="rId6"/>
    <p:sldId id="258" r:id="rId7"/>
    <p:sldId id="259" r:id="rId8"/>
    <p:sldId id="260" r:id="rId9"/>
    <p:sldId id="261" r:id="rId10"/>
    <p:sldId id="262" r:id="rId11"/>
    <p:sldId id="263" r:id="rId12"/>
    <p:sldId id="264" r:id="rId13"/>
    <p:sldId id="269" r:id="rId14"/>
    <p:sldId id="303" r:id="rId15"/>
    <p:sldId id="304" r:id="rId16"/>
    <p:sldId id="324" r:id="rId17"/>
    <p:sldId id="305" r:id="rId18"/>
    <p:sldId id="321" r:id="rId19"/>
    <p:sldId id="273" r:id="rId20"/>
    <p:sldId id="322" r:id="rId21"/>
    <p:sldId id="323" r:id="rId22"/>
    <p:sldId id="309" r:id="rId23"/>
    <p:sldId id="274" r:id="rId24"/>
    <p:sldId id="310" r:id="rId25"/>
    <p:sldId id="275" r:id="rId26"/>
    <p:sldId id="276" r:id="rId27"/>
    <p:sldId id="290" r:id="rId28"/>
    <p:sldId id="311" r:id="rId29"/>
    <p:sldId id="277" r:id="rId30"/>
    <p:sldId id="278" r:id="rId31"/>
    <p:sldId id="279" r:id="rId32"/>
    <p:sldId id="280" r:id="rId33"/>
    <p:sldId id="291" r:id="rId34"/>
    <p:sldId id="312" r:id="rId35"/>
    <p:sldId id="313" r:id="rId36"/>
    <p:sldId id="292" r:id="rId37"/>
    <p:sldId id="293" r:id="rId38"/>
    <p:sldId id="297" r:id="rId39"/>
    <p:sldId id="320" r:id="rId40"/>
    <p:sldId id="301"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0" autoAdjust="0"/>
    <p:restoredTop sz="87145" autoAdjust="0"/>
  </p:normalViewPr>
  <p:slideViewPr>
    <p:cSldViewPr>
      <p:cViewPr varScale="1">
        <p:scale>
          <a:sx n="77" d="100"/>
          <a:sy n="77" d="100"/>
        </p:scale>
        <p:origin x="763"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23.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40.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9.xml"/><Relationship Id="rId10" Type="http://schemas.openxmlformats.org/officeDocument/2006/relationships/slide" Target="slides/slide11.xml"/><Relationship Id="rId19" Type="http://schemas.openxmlformats.org/officeDocument/2006/relationships/slide" Target="slides/slide29.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20.xml"/><Relationship Id="rId22" Type="http://schemas.openxmlformats.org/officeDocument/2006/relationships/slide" Target="slides/slide3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7T11:51:24.306" idx="1">
    <p:pos x="4940" y="1515"/>
    <p:text>Hoạt động của bộ xử lý được xác định bởi các hướng dẫn mà nó thực hiện, được gọi là hướng dẫn máy hoặc hướng dẫn máy tính
Tập hợp các lệnh khác nhau mà bộ xử lý có thể thực thi được gọi là tập lệnh của bộ xử lý
Mỗi lệnh phải chứa thông tin được yêu cầu bởi bộ xử lý để thực thi
Ngữ nghĩa của Instruction là các tác phẩm được thực hiện bằng phần cứng.</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Operation code (</a:t>
          </a:r>
          <a:r>
            <a:rPr lang="en-US" sz="2400" smtClean="0">
              <a:effectLst>
                <a:outerShdw blurRad="38100" dist="38100" dir="2700000" algn="tl">
                  <a:srgbClr val="000000">
                    <a:alpha val="43137"/>
                  </a:srgbClr>
                </a:outerShdw>
              </a:effectLst>
            </a:rPr>
            <a:t>opcode): </a:t>
          </a:r>
          <a:r>
            <a:rPr lang="en-US" sz="1800" smtClean="0">
              <a:effectLst>
                <a:outerShdw blurRad="38100" dist="38100" dir="2700000" algn="tl">
                  <a:srgbClr val="000000">
                    <a:alpha val="43137"/>
                  </a:srgbClr>
                </a:outerShdw>
              </a:effectLst>
            </a:rPr>
            <a:t>Specifies the </a:t>
          </a:r>
          <a:r>
            <a:rPr lang="en-US" sz="1800" b="1"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smtClean="0">
              <a:effectLst>
                <a:outerShdw blurRad="38100" dist="38100" dir="2700000" algn="tl">
                  <a:srgbClr val="000000">
                    <a:alpha val="43137"/>
                  </a:srgbClr>
                </a:outerShdw>
              </a:effectLst>
            </a:rPr>
            <a:t>.  The operation is specified by a binary code, known as the operation code, or </a:t>
          </a:r>
          <a:r>
            <a:rPr lang="en-US" sz="1800" i="1" smtClean="0">
              <a:effectLst>
                <a:outerShdw blurRad="38100" dist="38100" dir="2700000" algn="tl">
                  <a:srgbClr val="000000">
                    <a:alpha val="43137"/>
                  </a:srgbClr>
                </a:outerShdw>
              </a:effectLst>
            </a:rPr>
            <a:t>opcode</a:t>
          </a:r>
          <a:endParaRPr lang="en-US" sz="2400"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C4BB8BEE-EB7D-0846-A9C7-C44EEB59F3D3}">
      <dgm:prSet/>
      <dgm:spPr>
        <a:ln>
          <a:solidFill>
            <a:schemeClr val="accent1"/>
          </a:solidFill>
        </a:ln>
      </dgm:spPr>
      <dgm:t>
        <a:bodyPr/>
        <a:lstStyle/>
        <a:p>
          <a:pPr rtl="0"/>
          <a:r>
            <a:rPr lang="en-US" sz="2200" b="1" dirty="0" smtClean="0">
              <a:effectLst>
                <a:outerShdw blurRad="38100" dist="38100" dir="2700000" algn="tl">
                  <a:srgbClr val="000000">
                    <a:alpha val="43137"/>
                  </a:srgbClr>
                </a:outerShdw>
              </a:effectLst>
            </a:rPr>
            <a:t>Source operand reference</a:t>
          </a:r>
          <a:endParaRPr lang="en-US" sz="2200" b="1" dirty="0">
            <a:effectLst>
              <a:outerShdw blurRad="38100" dist="38100" dir="2700000" algn="tl">
                <a:srgbClr val="000000">
                  <a:alpha val="43137"/>
                </a:srgbClr>
              </a:outerShdw>
            </a:effectLst>
          </a:endParaRP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involve one or more source operands, that is, operands that are </a:t>
          </a:r>
          <a:r>
            <a:rPr lang="en-US" sz="1800" b="1" dirty="0" smtClean="0">
              <a:solidFill>
                <a:schemeClr val="accent6">
                  <a:lumMod val="60000"/>
                  <a:lumOff val="40000"/>
                </a:schemeClr>
              </a:solidFill>
              <a:effectLst>
                <a:outerShdw blurRad="38100" dist="38100" dir="2700000" algn="tl">
                  <a:srgbClr val="000000">
                    <a:alpha val="43137"/>
                  </a:srgbClr>
                </a:outerShdw>
              </a:effectLst>
            </a:rPr>
            <a:t>inputs</a:t>
          </a:r>
          <a:r>
            <a:rPr lang="en-US" sz="1800" dirty="0" smtClean="0">
              <a:effectLst>
                <a:outerShdw blurRad="38100" dist="38100" dir="2700000" algn="tl">
                  <a:srgbClr val="000000">
                    <a:alpha val="43137"/>
                  </a:srgbClr>
                </a:outerShdw>
              </a:effectLst>
            </a:rPr>
            <a:t> for the operation</a:t>
          </a:r>
          <a:endParaRPr lang="en-US" sz="1800" dirty="0">
            <a:effectLst>
              <a:outerShdw blurRad="38100" dist="38100" dir="2700000" algn="tl">
                <a:srgbClr val="000000">
                  <a:alpha val="43137"/>
                </a:srgbClr>
              </a:outerShdw>
            </a:effectLst>
          </a:endParaRP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sz="2500" b="1" dirty="0" smtClean="0">
              <a:effectLst>
                <a:outerShdw blurRad="38100" dist="38100" dir="2700000" algn="tl">
                  <a:srgbClr val="000000">
                    <a:alpha val="43137"/>
                  </a:srgbClr>
                </a:outerShdw>
              </a:effectLst>
            </a:rPr>
            <a:t>Result operand </a:t>
          </a:r>
          <a:r>
            <a:rPr lang="en-US" sz="2500" dirty="0" smtClean="0">
              <a:effectLst>
                <a:outerShdw blurRad="38100" dist="38100" dir="2700000" algn="tl">
                  <a:srgbClr val="000000">
                    <a:alpha val="43137"/>
                  </a:srgbClr>
                </a:outerShdw>
              </a:effectLst>
            </a:rPr>
            <a:t>reference</a:t>
          </a:r>
          <a:endParaRPr lang="en-US" sz="2500" dirty="0">
            <a:effectLst>
              <a:outerShdw blurRad="38100" dist="38100" dir="2700000" algn="tl">
                <a:srgbClr val="000000">
                  <a:alpha val="43137"/>
                </a:srgbClr>
              </a:outerShdw>
            </a:effectLst>
          </a:endParaRP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produce a </a:t>
          </a:r>
          <a:r>
            <a:rPr lang="en-US" sz="1800" b="1"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dirty="0">
            <a:solidFill>
              <a:schemeClr val="accent6">
                <a:lumMod val="40000"/>
                <a:lumOff val="60000"/>
              </a:schemeClr>
            </a:solidFill>
            <a:effectLst>
              <a:outerShdw blurRad="38100" dist="38100" dir="2700000" algn="tl">
                <a:srgbClr val="000000">
                  <a:alpha val="43137"/>
                </a:srgbClr>
              </a:outerShdw>
            </a:effectLst>
          </a:endParaRP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sz="1900" b="1" dirty="0" smtClean="0"/>
            <a:t>Next instruction reference</a:t>
          </a:r>
          <a:endParaRPr lang="en-US" sz="1900" b="1" dirty="0"/>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custT="1"/>
      <dgm:spPr>
        <a:ln>
          <a:solidFill>
            <a:schemeClr val="accent1"/>
          </a:solidFill>
        </a:ln>
      </dgm:spPr>
      <dgm:t>
        <a:bodyPr/>
        <a:lstStyle/>
        <a:p>
          <a:pPr rtl="0"/>
          <a:r>
            <a:rPr lang="en-US" sz="1800" dirty="0" smtClean="0"/>
            <a:t>This tells the processor </a:t>
          </a:r>
          <a:r>
            <a:rPr lang="en-US" sz="1800" b="1" dirty="0" smtClean="0">
              <a:solidFill>
                <a:schemeClr val="accent6">
                  <a:lumMod val="40000"/>
                  <a:lumOff val="60000"/>
                </a:schemeClr>
              </a:solidFill>
            </a:rPr>
            <a:t>where to fetch the next instruction </a:t>
          </a:r>
          <a:r>
            <a:rPr lang="en-US" sz="1800" dirty="0" smtClean="0"/>
            <a:t>after the execution of this instruction is complete</a:t>
          </a:r>
          <a:endParaRPr lang="en-US" sz="1800" dirty="0"/>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t>
        <a:bodyPr/>
        <a:lstStyle/>
        <a:p>
          <a:endParaRPr lang="en-US"/>
        </a:p>
      </dgm:t>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custScaleX="120604" custScaleY="115825" custLinFactNeighborX="-6737">
        <dgm:presLayoutVars>
          <dgm:chMax val="0"/>
          <dgm:chPref val="0"/>
          <dgm:bulletEnabled val="1"/>
        </dgm:presLayoutVars>
      </dgm:prSet>
      <dgm:spPr/>
      <dgm:t>
        <a:bodyPr/>
        <a:lstStyle/>
        <a:p>
          <a:endParaRPr lang="en-US"/>
        </a:p>
      </dgm:t>
    </dgm:pt>
    <dgm:pt modelId="{06F2B317-5110-B94C-84A1-22E01F7471D3}" type="pres">
      <dgm:prSet presAssocID="{261E22A2-90B9-FB48-BF8F-6FEF9FCC7BE4}" presName="quad2" presStyleLbl="node1" presStyleIdx="1" presStyleCnt="4" custScaleX="132132" custScaleY="118236" custLinFactNeighborX="15102">
        <dgm:presLayoutVars>
          <dgm:chMax val="0"/>
          <dgm:chPref val="0"/>
          <dgm:bulletEnabled val="1"/>
        </dgm:presLayoutVars>
      </dgm:prSet>
      <dgm:spPr/>
      <dgm:t>
        <a:bodyPr/>
        <a:lstStyle/>
        <a:p>
          <a:endParaRPr lang="en-US"/>
        </a:p>
      </dgm:t>
    </dgm:pt>
    <dgm:pt modelId="{5CED3117-5997-9241-ACAE-C2B634ACBCD2}" type="pres">
      <dgm:prSet presAssocID="{261E22A2-90B9-FB48-BF8F-6FEF9FCC7BE4}" presName="quad3" presStyleLbl="node1" presStyleIdx="2" presStyleCnt="4" custScaleX="120604" custScaleY="111608" custLinFactNeighborX="-6737" custLinFactNeighborY="10393">
        <dgm:presLayoutVars>
          <dgm:chMax val="0"/>
          <dgm:chPref val="0"/>
          <dgm:bulletEnabled val="1"/>
        </dgm:presLayoutVars>
      </dgm:prSet>
      <dgm:spPr/>
      <dgm:t>
        <a:bodyPr/>
        <a:lstStyle/>
        <a:p>
          <a:endParaRPr lang="en-US"/>
        </a:p>
      </dgm:t>
    </dgm:pt>
    <dgm:pt modelId="{582D9E84-4A97-E646-B080-93B15AA28637}" type="pres">
      <dgm:prSet presAssocID="{261E22A2-90B9-FB48-BF8F-6FEF9FCC7BE4}" presName="quad4" presStyleLbl="node1" presStyleIdx="3" presStyleCnt="4" custScaleX="132131" custScaleY="106327" custLinFactNeighborX="15815" custLinFactNeighborY="10915">
        <dgm:presLayoutVars>
          <dgm:chMax val="0"/>
          <dgm:chPref val="0"/>
          <dgm:bulletEnabled val="1"/>
        </dgm:presLayoutVars>
      </dgm:prSet>
      <dgm:spPr/>
      <dgm:t>
        <a:bodyPr/>
        <a:lstStyle/>
        <a:p>
          <a:endParaRPr lang="en-US"/>
        </a:p>
      </dgm:t>
    </dgm:pt>
  </dgm:ptLst>
  <dgm:cxnLst>
    <dgm:cxn modelId="{BAA332A5-B8A1-454A-9B44-A9A32A840C99}" type="presOf" srcId="{94D29F10-0483-344A-B0D7-0C855F728A30}" destId="{5CED3117-5997-9241-ACAE-C2B634ACBCD2}" srcOrd="0" destOrd="1" presId="urn:microsoft.com/office/officeart/2005/8/layout/matrix3"/>
    <dgm:cxn modelId="{00CBD6E0-583B-0C44-A165-51D23B4A0DEB}" type="presOf" srcId="{C4BB8BEE-EB7D-0846-A9C7-C44EEB59F3D3}" destId="{06F2B317-5110-B94C-84A1-22E01F7471D3}" srcOrd="0" destOrd="0" presId="urn:microsoft.com/office/officeart/2005/8/layout/matrix3"/>
    <dgm:cxn modelId="{88F17291-5B41-8149-AE5B-DFFC12442E2A}" type="presOf" srcId="{261E22A2-90B9-FB48-BF8F-6FEF9FCC7BE4}" destId="{FFEE5E74-89DD-BA44-B959-B3095E174164}"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50DC1AD1-53EF-DD40-A03C-D302169C49C1}" type="presOf" srcId="{50A7ACD3-A3B8-FA4A-8AD8-4D6DD621AE48}" destId="{DCEE7AE8-9E5C-ED45-92E4-EE8750C104A9}" srcOrd="0" destOrd="0" presId="urn:microsoft.com/office/officeart/2005/8/layout/matrix3"/>
    <dgm:cxn modelId="{E4ABB12B-883F-3046-B74E-0D4D13F57422}" type="presOf" srcId="{D6EAFD71-2559-DD46-B5AE-F24E40817B7B}" destId="{06F2B317-5110-B94C-84A1-22E01F7471D3}" srcOrd="0" destOrd="1" presId="urn:microsoft.com/office/officeart/2005/8/layout/matrix3"/>
    <dgm:cxn modelId="{5739B111-B5BD-4042-80AC-2A320F37074B}" type="presOf" srcId="{F38777FB-598A-3648-8B86-30E6E6B22579}" destId="{582D9E84-4A97-E646-B080-93B15AA28637}" srcOrd="0" destOrd="0" presId="urn:microsoft.com/office/officeart/2005/8/layout/matrix3"/>
    <dgm:cxn modelId="{831B443B-B57D-E540-96B0-378CC542DC74}" type="presOf" srcId="{DD443413-86E1-D84B-BA27-B7A0F8752637}" destId="{5CED3117-5997-9241-ACAE-C2B634ACBCD2}" srcOrd="0" destOrd="0" presId="urn:microsoft.com/office/officeart/2005/8/layout/matrix3"/>
    <dgm:cxn modelId="{912F31BB-8D06-1C41-9B2C-815258A15562}" type="presOf" srcId="{F568A796-D867-C944-AE1E-4DDE813BC9C5}" destId="{582D9E84-4A97-E646-B080-93B15AA28637}" srcOrd="0" destOrd="1" presId="urn:microsoft.com/office/officeart/2005/8/layout/matrix3"/>
    <dgm:cxn modelId="{EC2CFDD9-5A18-1E4B-87B6-165A41D77E16}" srcId="{261E22A2-90B9-FB48-BF8F-6FEF9FCC7BE4}" destId="{C4BB8BEE-EB7D-0846-A9C7-C44EEB59F3D3}" srcOrd="1" destOrd="0" parTransId="{F79D9D37-8DDE-D246-835F-792DB68E57A5}" sibTransId="{952290C2-8093-3644-88BE-166CCE775557}"/>
    <dgm:cxn modelId="{83574F17-7C75-3E4F-9E63-74C152A594F4}" srcId="{261E22A2-90B9-FB48-BF8F-6FEF9FCC7BE4}" destId="{50A7ACD3-A3B8-FA4A-8AD8-4D6DD621AE48}" srcOrd="0" destOrd="0" parTransId="{D8089753-1510-F64F-822D-E0A7AE346389}" sibTransId="{F618C51A-E785-534F-930E-5FBE02C2738B}"/>
    <dgm:cxn modelId="{215CB1BF-18C7-DF4C-A2D7-8CBE26165B95}" srcId="{C4BB8BEE-EB7D-0846-A9C7-C44EEB59F3D3}" destId="{D6EAFD71-2559-DD46-B5AE-F24E40817B7B}" srcOrd="0" destOrd="0" parTransId="{BCA01FB3-E773-8C40-A3DA-CE5092230B3F}" sibTransId="{D7715C3A-5DD1-2A47-B4E7-1D41598556FA}"/>
    <dgm:cxn modelId="{F5CE5B0D-27C6-4942-90E7-A0C9A8E635AD}" srcId="{261E22A2-90B9-FB48-BF8F-6FEF9FCC7BE4}" destId="{DD443413-86E1-D84B-BA27-B7A0F8752637}" srcOrd="2" destOrd="0" parTransId="{3048043A-9026-D643-959A-4106DF7EC59E}" sibTransId="{ED5727C5-E43B-0F49-B70D-8F542CDDC6EE}"/>
    <dgm:cxn modelId="{717E15FF-AF47-184C-A096-0EC916DADF42}" srcId="{261E22A2-90B9-FB48-BF8F-6FEF9FCC7BE4}" destId="{F38777FB-598A-3648-8B86-30E6E6B22579}" srcOrd="3" destOrd="0" parTransId="{B376F28E-9176-B047-92B0-A02F6DE1A7B2}" sibTransId="{AF7F1F25-5E9D-D34A-A47A-20357C8B33CE}"/>
    <dgm:cxn modelId="{86D05794-9328-5449-822F-4A1A4555240E}" srcId="{DD443413-86E1-D84B-BA27-B7A0F8752637}" destId="{94D29F10-0483-344A-B0D7-0C855F728A30}" srcOrd="0" destOrd="0" parTransId="{0D24227B-B2D1-A94A-BF9C-AC2C04A891AF}" sibTransId="{EA315A40-AF87-6F4D-B4B2-85D94F420DAF}"/>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custT="1"/>
      <dgm:spPr/>
      <dgm:t>
        <a:bodyPr/>
        <a:lstStyle/>
        <a:p>
          <a:pPr rtl="0"/>
          <a:r>
            <a:rPr lang="en-US" sz="2000" dirty="0" smtClean="0">
              <a:effectLst>
                <a:outerShdw blurRad="38100" dist="38100" dir="2700000" algn="tl">
                  <a:srgbClr val="000000">
                    <a:alpha val="43137"/>
                  </a:srgbClr>
                </a:outerShdw>
              </a:effectLst>
            </a:rPr>
            <a:t>Data processing</a:t>
          </a:r>
          <a:endParaRPr lang="en-US" sz="2000" dirty="0">
            <a:effectLst>
              <a:outerShdw blurRad="38100" dist="38100" dir="2700000" algn="tl">
                <a:srgbClr val="000000">
                  <a:alpha val="43137"/>
                </a:srgbClr>
              </a:outerShdw>
            </a:effectLst>
          </a:endParaRPr>
        </a:p>
      </dgm:t>
    </dgm:pt>
    <dgm:pt modelId="{F90608E3-C56D-D44F-9FED-A4B7D42D7016}" type="parTrans" cxnId="{8E8449E0-E943-3244-9DA5-586BEFAD2DDF}">
      <dgm:prSet/>
      <dgm:spPr/>
      <dgm:t>
        <a:bodyPr/>
        <a:lstStyle/>
        <a:p>
          <a:endParaRPr lang="en-US" sz="1600"/>
        </a:p>
      </dgm:t>
    </dgm:pt>
    <dgm:pt modelId="{0791B277-F27E-6A46-91BA-9CFF4A7A8948}" type="sibTrans" cxnId="{8E8449E0-E943-3244-9DA5-586BEFAD2DDF}">
      <dgm:prSet/>
      <dgm:spPr/>
      <dgm:t>
        <a:bodyPr/>
        <a:lstStyle/>
        <a:p>
          <a:endParaRPr lang="en-US" sz="1600"/>
        </a:p>
      </dgm:t>
    </dgm:pt>
    <dgm:pt modelId="{36AE9740-0372-0E42-8B0F-CFF54F99B649}">
      <dgm:prSet custT="1"/>
      <dgm:spPr/>
      <dgm:t>
        <a:bodyPr/>
        <a:lstStyle/>
        <a:p>
          <a:pPr rtl="0"/>
          <a:r>
            <a:rPr lang="en-US" sz="1400" b="1" dirty="0" smtClean="0">
              <a:solidFill>
                <a:srgbClr val="FF0000"/>
              </a:solidFill>
            </a:rPr>
            <a:t>Arithmetic </a:t>
          </a:r>
          <a:r>
            <a:rPr lang="en-US" sz="1400" b="1" smtClean="0">
              <a:solidFill>
                <a:srgbClr val="FF0000"/>
              </a:solidFill>
            </a:rPr>
            <a:t>instructions</a:t>
          </a:r>
          <a:r>
            <a:rPr lang="en-US" sz="1400" smtClean="0"/>
            <a:t> for </a:t>
          </a:r>
          <a:r>
            <a:rPr lang="en-US" sz="1400" dirty="0" smtClean="0"/>
            <a:t>processing numeric data</a:t>
          </a:r>
          <a:endParaRPr lang="en-US" sz="1400" dirty="0"/>
        </a:p>
      </dgm:t>
    </dgm:pt>
    <dgm:pt modelId="{67AEF1E2-B31E-1942-9127-7FE00EFE224D}" type="parTrans" cxnId="{FDFC9851-1380-E54D-95FF-BDDB86320532}">
      <dgm:prSet/>
      <dgm:spPr/>
      <dgm:t>
        <a:bodyPr/>
        <a:lstStyle/>
        <a:p>
          <a:endParaRPr lang="en-US" sz="1600"/>
        </a:p>
      </dgm:t>
    </dgm:pt>
    <dgm:pt modelId="{37208CC7-45B4-734F-8124-5A4F7684C9AE}" type="sibTrans" cxnId="{FDFC9851-1380-E54D-95FF-BDDB86320532}">
      <dgm:prSet/>
      <dgm:spPr/>
      <dgm:t>
        <a:bodyPr/>
        <a:lstStyle/>
        <a:p>
          <a:endParaRPr lang="en-US" sz="1600"/>
        </a:p>
      </dgm:t>
    </dgm:pt>
    <dgm:pt modelId="{A4477C0B-F329-1B48-B177-C96746E5C22A}">
      <dgm:prSet custT="1"/>
      <dgm:spPr/>
      <dgm:t>
        <a:bodyPr/>
        <a:lstStyle/>
        <a:p>
          <a:pPr rtl="0"/>
          <a:r>
            <a:rPr lang="en-US" sz="1400" b="1" smtClean="0">
              <a:solidFill>
                <a:srgbClr val="FF0000"/>
              </a:solidFill>
            </a:rPr>
            <a:t>Logic instructions </a:t>
          </a:r>
          <a:r>
            <a:rPr lang="en-US" sz="1400" dirty="0" smtClean="0"/>
            <a:t>operate on the bits of </a:t>
          </a:r>
          <a:r>
            <a:rPr lang="en-US" sz="1400" smtClean="0"/>
            <a:t>a word </a:t>
          </a:r>
          <a:r>
            <a:rPr lang="en-US" sz="1400" smtClean="0">
              <a:sym typeface="Wingdings" pitchFamily="2" charset="2"/>
            </a:rPr>
            <a:t></a:t>
          </a:r>
          <a:r>
            <a:rPr lang="en-US" sz="1400" smtClean="0"/>
            <a:t>capabilities </a:t>
          </a:r>
          <a:r>
            <a:rPr lang="en-US" sz="1400" dirty="0" smtClean="0"/>
            <a:t>for processing any </a:t>
          </a:r>
          <a:r>
            <a:rPr lang="en-US" sz="1400" smtClean="0"/>
            <a:t>other data type</a:t>
          </a:r>
          <a:endParaRPr lang="en-US" sz="1400" dirty="0"/>
        </a:p>
      </dgm:t>
    </dgm:pt>
    <dgm:pt modelId="{1E209E03-8253-984B-AE52-BE8538ED8178}" type="parTrans" cxnId="{983CD786-D9CB-CF42-A8F6-6D1741A17621}">
      <dgm:prSet/>
      <dgm:spPr/>
      <dgm:t>
        <a:bodyPr/>
        <a:lstStyle/>
        <a:p>
          <a:endParaRPr lang="en-US" sz="1600"/>
        </a:p>
      </dgm:t>
    </dgm:pt>
    <dgm:pt modelId="{968EFCF3-BEE2-2649-997F-68665AF3B38A}" type="sibTrans" cxnId="{983CD786-D9CB-CF42-A8F6-6D1741A17621}">
      <dgm:prSet/>
      <dgm:spPr/>
      <dgm:t>
        <a:bodyPr/>
        <a:lstStyle/>
        <a:p>
          <a:endParaRPr lang="en-US" sz="1600"/>
        </a:p>
      </dgm:t>
    </dgm:pt>
    <dgm:pt modelId="{AE9EDF8B-031D-7740-9496-75682D788ADA}">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Data storage</a:t>
          </a:r>
          <a:endParaRPr lang="en-US" sz="2000" dirty="0">
            <a:effectLst>
              <a:outerShdw blurRad="38100" dist="38100" dir="2700000" algn="tl">
                <a:srgbClr val="000000">
                  <a:alpha val="43137"/>
                </a:srgbClr>
              </a:outerShdw>
            </a:effectLst>
          </a:endParaRPr>
        </a:p>
      </dgm:t>
    </dgm:pt>
    <dgm:pt modelId="{2F092B45-6ADB-4446-A7FF-4B6F136AF5C3}" type="parTrans" cxnId="{1F02613C-5B87-A94E-9140-04DA3448D363}">
      <dgm:prSet/>
      <dgm:spPr/>
      <dgm:t>
        <a:bodyPr/>
        <a:lstStyle/>
        <a:p>
          <a:endParaRPr lang="en-US" sz="1600"/>
        </a:p>
      </dgm:t>
    </dgm:pt>
    <dgm:pt modelId="{BD930FAB-82D7-F44D-9733-F2543B4B9FF0}" type="sibTrans" cxnId="{1F02613C-5B87-A94E-9140-04DA3448D363}">
      <dgm:prSet/>
      <dgm:spPr/>
      <dgm:t>
        <a:bodyPr/>
        <a:lstStyle/>
        <a:p>
          <a:endParaRPr lang="en-US" sz="1600"/>
        </a:p>
      </dgm:t>
    </dgm:pt>
    <dgm:pt modelId="{2BBD1421-AEA3-E34C-8292-A335324D512C}">
      <dgm:prSet custT="1"/>
      <dgm:spPr/>
      <dgm:t>
        <a:bodyPr/>
        <a:lstStyle/>
        <a:p>
          <a:pPr rtl="0"/>
          <a:r>
            <a:rPr lang="en-US" sz="1400" b="1" dirty="0" smtClean="0">
              <a:solidFill>
                <a:srgbClr val="FF0000"/>
              </a:solidFill>
            </a:rPr>
            <a:t>Movement of data</a:t>
          </a:r>
          <a:r>
            <a:rPr lang="en-US" sz="1400" dirty="0" smtClean="0"/>
            <a:t> into or out of register and or memory locations</a:t>
          </a:r>
          <a:endParaRPr lang="en-US" sz="1400" dirty="0"/>
        </a:p>
      </dgm:t>
    </dgm:pt>
    <dgm:pt modelId="{3DEFB431-A54A-7145-990E-EC4A48C1A3C0}" type="parTrans" cxnId="{0412D97A-D2FE-F54B-95EE-A356B47B7DB9}">
      <dgm:prSet/>
      <dgm:spPr/>
      <dgm:t>
        <a:bodyPr/>
        <a:lstStyle/>
        <a:p>
          <a:endParaRPr lang="en-US" sz="1600"/>
        </a:p>
      </dgm:t>
    </dgm:pt>
    <dgm:pt modelId="{4F162E8C-7511-1548-B473-479D3797BC7F}" type="sibTrans" cxnId="{0412D97A-D2FE-F54B-95EE-A356B47B7DB9}">
      <dgm:prSet/>
      <dgm:spPr/>
      <dgm:t>
        <a:bodyPr/>
        <a:lstStyle/>
        <a:p>
          <a:endParaRPr lang="en-US" sz="1600"/>
        </a:p>
      </dgm:t>
    </dgm:pt>
    <dgm:pt modelId="{B251DF42-B0EB-7A49-8C44-BDB17AF4475C}">
      <dgm:prSet custT="1"/>
      <dgm:spPr/>
      <dgm:t>
        <a:bodyPr/>
        <a:lstStyle/>
        <a:p>
          <a:pPr rtl="0"/>
          <a:r>
            <a:rPr lang="en-US" sz="2000" dirty="0" smtClean="0">
              <a:effectLst>
                <a:outerShdw blurRad="38100" dist="38100" dir="2700000" algn="tl">
                  <a:srgbClr val="000000">
                    <a:alpha val="43137"/>
                  </a:srgbClr>
                </a:outerShdw>
              </a:effectLst>
            </a:rPr>
            <a:t>Data movement</a:t>
          </a:r>
          <a:endParaRPr lang="en-US" sz="2000" dirty="0">
            <a:effectLst>
              <a:outerShdw blurRad="38100" dist="38100" dir="2700000" algn="tl">
                <a:srgbClr val="000000">
                  <a:alpha val="43137"/>
                </a:srgbClr>
              </a:outerShdw>
            </a:effectLst>
          </a:endParaRPr>
        </a:p>
      </dgm:t>
    </dgm:pt>
    <dgm:pt modelId="{AC9F7E3A-4A9C-2B40-82F0-57E10223D6D5}" type="parTrans" cxnId="{810352ED-E3DD-0548-89D5-A5CAF37D99A9}">
      <dgm:prSet/>
      <dgm:spPr/>
      <dgm:t>
        <a:bodyPr/>
        <a:lstStyle/>
        <a:p>
          <a:endParaRPr lang="en-US" sz="1600"/>
        </a:p>
      </dgm:t>
    </dgm:pt>
    <dgm:pt modelId="{51004CD5-1BB8-0447-8B24-F5D34F2E0B87}" type="sibTrans" cxnId="{810352ED-E3DD-0548-89D5-A5CAF37D99A9}">
      <dgm:prSet/>
      <dgm:spPr/>
      <dgm:t>
        <a:bodyPr/>
        <a:lstStyle/>
        <a:p>
          <a:endParaRPr lang="en-US" sz="1600"/>
        </a:p>
      </dgm:t>
    </dgm:pt>
    <dgm:pt modelId="{1AE39B25-E452-4946-B133-B3258ED3C595}">
      <dgm:prSet custT="1"/>
      <dgm:spPr/>
      <dgm:t>
        <a:bodyPr/>
        <a:lstStyle/>
        <a:p>
          <a:pPr rtl="0"/>
          <a:r>
            <a:rPr lang="en-US" sz="1400" b="1" dirty="0" smtClean="0">
              <a:solidFill>
                <a:srgbClr val="FF0000"/>
              </a:solidFill>
            </a:rPr>
            <a:t>I/O instructions</a:t>
          </a:r>
          <a:r>
            <a:rPr lang="en-US" sz="1400" dirty="0" smtClean="0"/>
            <a:t> are needed to transfer programs and data into memory and the results of computations back out to the user</a:t>
          </a:r>
          <a:endParaRPr lang="en-US" sz="1400" dirty="0"/>
        </a:p>
      </dgm:t>
    </dgm:pt>
    <dgm:pt modelId="{5FBA671F-6111-9B41-B63F-0BEE04E2C2A9}" type="parTrans" cxnId="{950E87F8-4D7F-FE49-B46D-F6B2B2FF623E}">
      <dgm:prSet/>
      <dgm:spPr/>
      <dgm:t>
        <a:bodyPr/>
        <a:lstStyle/>
        <a:p>
          <a:endParaRPr lang="en-US" sz="1600"/>
        </a:p>
      </dgm:t>
    </dgm:pt>
    <dgm:pt modelId="{CE0AA7E2-62FA-D544-8DD2-AAFAFBAB93F4}" type="sibTrans" cxnId="{950E87F8-4D7F-FE49-B46D-F6B2B2FF623E}">
      <dgm:prSet/>
      <dgm:spPr/>
      <dgm:t>
        <a:bodyPr/>
        <a:lstStyle/>
        <a:p>
          <a:endParaRPr lang="en-US" sz="1600"/>
        </a:p>
      </dgm:t>
    </dgm:pt>
    <dgm:pt modelId="{3FBA8F48-CCC3-124D-B715-4C360C50EE41}">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Control</a:t>
          </a:r>
          <a:endParaRPr lang="en-US" sz="2000" dirty="0">
            <a:effectLst>
              <a:outerShdw blurRad="38100" dist="38100" dir="2700000" algn="tl">
                <a:srgbClr val="000000">
                  <a:alpha val="43137"/>
                </a:srgbClr>
              </a:outerShdw>
            </a:effectLst>
          </a:endParaRPr>
        </a:p>
      </dgm:t>
    </dgm:pt>
    <dgm:pt modelId="{17A66A4C-1942-114A-867B-D666B7BF6115}" type="parTrans" cxnId="{8830C5D0-8859-0349-9EFE-18FBB4F69A58}">
      <dgm:prSet/>
      <dgm:spPr/>
      <dgm:t>
        <a:bodyPr/>
        <a:lstStyle/>
        <a:p>
          <a:endParaRPr lang="en-US" sz="1600"/>
        </a:p>
      </dgm:t>
    </dgm:pt>
    <dgm:pt modelId="{1235357D-B41D-1F45-87E1-0CBD5730F045}" type="sibTrans" cxnId="{8830C5D0-8859-0349-9EFE-18FBB4F69A58}">
      <dgm:prSet/>
      <dgm:spPr/>
      <dgm:t>
        <a:bodyPr/>
        <a:lstStyle/>
        <a:p>
          <a:endParaRPr lang="en-US" sz="1600"/>
        </a:p>
      </dgm:t>
    </dgm:pt>
    <dgm:pt modelId="{1C606FAD-E531-2A40-B173-5106AD6C3FA2}">
      <dgm:prSet custT="1"/>
      <dgm:spPr/>
      <dgm:t>
        <a:bodyPr/>
        <a:lstStyle/>
        <a:p>
          <a:pPr rtl="0"/>
          <a:r>
            <a:rPr lang="en-US" sz="1400" b="1" smtClean="0">
              <a:solidFill>
                <a:srgbClr val="FF0000"/>
              </a:solidFill>
            </a:rPr>
            <a:t>Test the </a:t>
          </a:r>
          <a:r>
            <a:rPr lang="en-US" sz="1400" b="1" dirty="0" smtClean="0">
              <a:solidFill>
                <a:srgbClr val="FF0000"/>
              </a:solidFill>
            </a:rPr>
            <a:t>value</a:t>
          </a:r>
          <a:r>
            <a:rPr lang="en-US" sz="1400" dirty="0" smtClean="0"/>
            <a:t> of a data word or the status of a computation</a:t>
          </a:r>
          <a:endParaRPr lang="en-US" sz="1400" dirty="0"/>
        </a:p>
      </dgm:t>
    </dgm:pt>
    <dgm:pt modelId="{28539DA5-DF62-0744-9F61-A0491270913A}" type="parTrans" cxnId="{F63C1305-CB71-AF49-9903-0F9F3527E3DD}">
      <dgm:prSet/>
      <dgm:spPr/>
      <dgm:t>
        <a:bodyPr/>
        <a:lstStyle/>
        <a:p>
          <a:endParaRPr lang="en-US" sz="1600"/>
        </a:p>
      </dgm:t>
    </dgm:pt>
    <dgm:pt modelId="{9612D6A2-38ED-D34A-BCE3-BB232E162F00}" type="sibTrans" cxnId="{F63C1305-CB71-AF49-9903-0F9F3527E3DD}">
      <dgm:prSet/>
      <dgm:spPr/>
      <dgm:t>
        <a:bodyPr/>
        <a:lstStyle/>
        <a:p>
          <a:endParaRPr lang="en-US" sz="1600"/>
        </a:p>
      </dgm:t>
    </dgm:pt>
    <dgm:pt modelId="{B22073FC-6737-1444-940C-46119CB67413}">
      <dgm:prSet custT="1"/>
      <dgm:spPr/>
      <dgm:t>
        <a:bodyPr/>
        <a:lstStyle/>
        <a:p>
          <a:pPr rtl="0"/>
          <a:r>
            <a:rPr lang="en-US" sz="1400" b="1" smtClean="0">
              <a:solidFill>
                <a:srgbClr val="FF0000"/>
              </a:solidFill>
            </a:rPr>
            <a:t>Branching</a:t>
          </a:r>
          <a:r>
            <a:rPr lang="en-US" sz="1400" smtClean="0"/>
            <a:t> to </a:t>
          </a:r>
          <a:r>
            <a:rPr lang="en-US" sz="1400" dirty="0" smtClean="0"/>
            <a:t>a different set of instructions depending on the decision made</a:t>
          </a:r>
          <a:endParaRPr lang="en-US" sz="1400" dirty="0"/>
        </a:p>
      </dgm:t>
    </dgm:pt>
    <dgm:pt modelId="{02239424-C1F1-874B-A029-B22C5FE1A22A}" type="parTrans" cxnId="{996D9636-DAA1-3D4C-8B5A-7F66DB32EF29}">
      <dgm:prSet/>
      <dgm:spPr/>
      <dgm:t>
        <a:bodyPr/>
        <a:lstStyle/>
        <a:p>
          <a:endParaRPr lang="en-US" sz="1600"/>
        </a:p>
      </dgm:t>
    </dgm:pt>
    <dgm:pt modelId="{80C3BCDE-B719-3E46-95BE-6B3B1DC5E0D1}" type="sibTrans" cxnId="{996D9636-DAA1-3D4C-8B5A-7F66DB32EF29}">
      <dgm:prSet/>
      <dgm:spPr/>
      <dgm:t>
        <a:bodyPr/>
        <a:lstStyle/>
        <a:p>
          <a:endParaRPr lang="en-US" sz="1600"/>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t>
        <a:bodyPr/>
        <a:lstStyle/>
        <a:p>
          <a:endParaRPr lang="en-US"/>
        </a:p>
      </dgm:t>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33789" custScaleY="116810" custLinFactNeighborX="-28130" custLinFactNeighborY="18216"/>
      <dgm:spPr/>
      <dgm:t>
        <a:bodyPr/>
        <a:lstStyle/>
        <a:p>
          <a:endParaRPr lang="en-US"/>
        </a:p>
      </dgm:t>
    </dgm:pt>
    <dgm:pt modelId="{34460823-7A07-7247-B0D3-235B8A941BCF}" type="pres">
      <dgm:prSet presAssocID="{864B1576-EC76-7148-8E67-C617A4C5612A}" presName="child1Text" presStyleLbl="bgAcc1" presStyleIdx="0" presStyleCnt="4">
        <dgm:presLayoutVars>
          <dgm:bulletEnabled val="1"/>
        </dgm:presLayoutVars>
      </dgm:prSet>
      <dgm:spPr/>
      <dgm:t>
        <a:bodyPr/>
        <a:lstStyle/>
        <a:p>
          <a:endParaRPr lang="en-US"/>
        </a:p>
      </dgm:t>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t>
        <a:bodyPr/>
        <a:lstStyle/>
        <a:p>
          <a:endParaRPr lang="en-US"/>
        </a:p>
      </dgm:t>
    </dgm:pt>
    <dgm:pt modelId="{BDBBC062-316B-894D-970C-B264CE1885D5}" type="pres">
      <dgm:prSet presAssocID="{864B1576-EC76-7148-8E67-C617A4C5612A}" presName="child2Text" presStyleLbl="bgAcc1" presStyleIdx="1" presStyleCnt="4">
        <dgm:presLayoutVars>
          <dgm:bulletEnabled val="1"/>
        </dgm:presLayoutVars>
      </dgm:prSet>
      <dgm:spPr/>
      <dgm:t>
        <a:bodyPr/>
        <a:lstStyle/>
        <a:p>
          <a:endParaRPr lang="en-US"/>
        </a:p>
      </dgm:t>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ScaleX="104276" custScaleY="137598" custLinFactNeighborX="6337"/>
      <dgm:spPr/>
      <dgm:t>
        <a:bodyPr/>
        <a:lstStyle/>
        <a:p>
          <a:endParaRPr lang="en-US"/>
        </a:p>
      </dgm:t>
    </dgm:pt>
    <dgm:pt modelId="{0E9EBDF2-E81E-8843-84D0-D5B9C010DCFD}" type="pres">
      <dgm:prSet presAssocID="{864B1576-EC76-7148-8E67-C617A4C5612A}" presName="child3Text" presStyleLbl="bgAcc1" presStyleIdx="2" presStyleCnt="4">
        <dgm:presLayoutVars>
          <dgm:bulletEnabled val="1"/>
        </dgm:presLayoutVars>
      </dgm:prSet>
      <dgm:spPr/>
      <dgm:t>
        <a:bodyPr/>
        <a:lstStyle/>
        <a:p>
          <a:endParaRPr lang="en-US"/>
        </a:p>
      </dgm:t>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157460" custLinFactNeighborX="-26948" custLinFactNeighborY="-8643"/>
      <dgm:spPr/>
      <dgm:t>
        <a:bodyPr/>
        <a:lstStyle/>
        <a:p>
          <a:endParaRPr lang="en-US"/>
        </a:p>
      </dgm:t>
    </dgm:pt>
    <dgm:pt modelId="{B4C6AF6A-E6F6-434A-A0EB-F3E05F767021}" type="pres">
      <dgm:prSet presAssocID="{864B1576-EC76-7148-8E67-C617A4C5612A}" presName="child4Text" presStyleLbl="bgAcc1" presStyleIdx="3" presStyleCnt="4">
        <dgm:presLayoutVars>
          <dgm:bulletEnabled val="1"/>
        </dgm:presLayoutVars>
      </dgm:prSet>
      <dgm:spPr/>
      <dgm:t>
        <a:bodyPr/>
        <a:lstStyle/>
        <a:p>
          <a:endParaRPr lang="en-US"/>
        </a:p>
      </dgm:t>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t>
        <a:bodyPr/>
        <a:lstStyle/>
        <a:p>
          <a:endParaRPr lang="en-US"/>
        </a:p>
      </dgm:t>
    </dgm:pt>
    <dgm:pt modelId="{3B212426-56CB-2742-8EFE-A3AF6B61B920}" type="pres">
      <dgm:prSet presAssocID="{864B1576-EC76-7148-8E67-C617A4C5612A}" presName="quadrant2" presStyleLbl="node1" presStyleIdx="1" presStyleCnt="4">
        <dgm:presLayoutVars>
          <dgm:chMax val="1"/>
          <dgm:bulletEnabled val="1"/>
        </dgm:presLayoutVars>
      </dgm:prSet>
      <dgm:spPr/>
      <dgm:t>
        <a:bodyPr/>
        <a:lstStyle/>
        <a:p>
          <a:endParaRPr lang="en-US"/>
        </a:p>
      </dgm:t>
    </dgm:pt>
    <dgm:pt modelId="{0F90C031-7DF5-F44F-BC7E-06E0F85CB427}" type="pres">
      <dgm:prSet presAssocID="{864B1576-EC76-7148-8E67-C617A4C5612A}" presName="quadrant3" presStyleLbl="node1" presStyleIdx="2" presStyleCnt="4">
        <dgm:presLayoutVars>
          <dgm:chMax val="1"/>
          <dgm:bulletEnabled val="1"/>
        </dgm:presLayoutVars>
      </dgm:prSet>
      <dgm:spPr/>
      <dgm:t>
        <a:bodyPr/>
        <a:lstStyle/>
        <a:p>
          <a:endParaRPr lang="en-US"/>
        </a:p>
      </dgm:t>
    </dgm:pt>
    <dgm:pt modelId="{D68EFB07-20BD-9848-85ED-45FB73135481}" type="pres">
      <dgm:prSet presAssocID="{864B1576-EC76-7148-8E67-C617A4C5612A}" presName="quadrant4" presStyleLbl="node1" presStyleIdx="3" presStyleCnt="4">
        <dgm:presLayoutVars>
          <dgm:chMax val="1"/>
          <dgm:bulletEnabled val="1"/>
        </dgm:presLayoutVars>
      </dgm:prSet>
      <dgm:spPr/>
      <dgm:t>
        <a:bodyPr/>
        <a:lstStyle/>
        <a:p>
          <a:endParaRPr lang="en-US"/>
        </a:p>
      </dgm:t>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1F02613C-5B87-A94E-9140-04DA3448D363}" srcId="{864B1576-EC76-7148-8E67-C617A4C5612A}" destId="{AE9EDF8B-031D-7740-9496-75682D788ADA}" srcOrd="1" destOrd="0" parTransId="{2F092B45-6ADB-4446-A7FF-4B6F136AF5C3}" sibTransId="{BD930FAB-82D7-F44D-9733-F2543B4B9FF0}"/>
    <dgm:cxn modelId="{B977C336-FC76-6F42-ABA1-108DCABA36FB}" type="presOf" srcId="{B22073FC-6737-1444-940C-46119CB67413}" destId="{B4C6AF6A-E6F6-434A-A0EB-F3E05F767021}" srcOrd="1" destOrd="1" presId="urn:microsoft.com/office/officeart/2005/8/layout/cycle4"/>
    <dgm:cxn modelId="{F63C1305-CB71-AF49-9903-0F9F3527E3DD}" srcId="{3FBA8F48-CCC3-124D-B715-4C360C50EE41}" destId="{1C606FAD-E531-2A40-B173-5106AD6C3FA2}" srcOrd="0" destOrd="0" parTransId="{28539DA5-DF62-0744-9F61-A0491270913A}" sibTransId="{9612D6A2-38ED-D34A-BCE3-BB232E162F00}"/>
    <dgm:cxn modelId="{02C15E61-0009-1743-BB8C-E2141F304DFE}" type="presOf" srcId="{A4477C0B-F329-1B48-B177-C96746E5C22A}" destId="{D393D0F9-5D0B-304A-9364-031DA1DC3538}" srcOrd="0" destOrd="1" presId="urn:microsoft.com/office/officeart/2005/8/layout/cycle4"/>
    <dgm:cxn modelId="{0D9A7A07-ED73-AA4C-AD45-D695865AF1B3}" type="presOf" srcId="{2BBD1421-AEA3-E34C-8292-A335324D512C}" destId="{BDBBC062-316B-894D-970C-B264CE1885D5}" srcOrd="1" destOrd="0" presId="urn:microsoft.com/office/officeart/2005/8/layout/cycle4"/>
    <dgm:cxn modelId="{0412D97A-D2FE-F54B-95EE-A356B47B7DB9}" srcId="{AE9EDF8B-031D-7740-9496-75682D788ADA}" destId="{2BBD1421-AEA3-E34C-8292-A335324D512C}" srcOrd="0" destOrd="0" parTransId="{3DEFB431-A54A-7145-990E-EC4A48C1A3C0}" sibTransId="{4F162E8C-7511-1548-B473-479D3797BC7F}"/>
    <dgm:cxn modelId="{996D9636-DAA1-3D4C-8B5A-7F66DB32EF29}" srcId="{3FBA8F48-CCC3-124D-B715-4C360C50EE41}" destId="{B22073FC-6737-1444-940C-46119CB67413}" srcOrd="1" destOrd="0" parTransId="{02239424-C1F1-874B-A029-B22C5FE1A22A}" sibTransId="{80C3BCDE-B719-3E46-95BE-6B3B1DC5E0D1}"/>
    <dgm:cxn modelId="{C4D574D0-EF9A-D846-BB04-D27543807E91}" type="presOf" srcId="{B251DF42-B0EB-7A49-8C44-BDB17AF4475C}" destId="{0F90C031-7DF5-F44F-BC7E-06E0F85CB427}" srcOrd="0" destOrd="0" presId="urn:microsoft.com/office/officeart/2005/8/layout/cycle4"/>
    <dgm:cxn modelId="{65FB1526-AE13-D548-846B-B63504FB0339}" type="presOf" srcId="{2BBD1421-AEA3-E34C-8292-A335324D512C}" destId="{E013DB8C-C4D5-9245-9F44-E76F99512271}" srcOrd="0" destOrd="0" presId="urn:microsoft.com/office/officeart/2005/8/layout/cycle4"/>
    <dgm:cxn modelId="{8830C5D0-8859-0349-9EFE-18FBB4F69A58}" srcId="{864B1576-EC76-7148-8E67-C617A4C5612A}" destId="{3FBA8F48-CCC3-124D-B715-4C360C50EE41}" srcOrd="3" destOrd="0" parTransId="{17A66A4C-1942-114A-867B-D666B7BF6115}" sibTransId="{1235357D-B41D-1F45-87E1-0CBD5730F045}"/>
    <dgm:cxn modelId="{3B784941-5ED3-764A-8756-222F6CEE773B}" type="presOf" srcId="{5B7CBE8B-031E-6E4A-A6D8-BAE279011D9A}" destId="{64E7A613-FAC5-2A4B-84D5-823A0DA3329F}" srcOrd="0" destOrd="0" presId="urn:microsoft.com/office/officeart/2005/8/layout/cycle4"/>
    <dgm:cxn modelId="{DFD7BE0D-77F7-E548-9F99-57F72D70E972}" type="presOf" srcId="{1AE39B25-E452-4946-B133-B3258ED3C595}" destId="{D49C15E2-0E91-4846-8ABC-A77940D4A179}" srcOrd="0" destOrd="0" presId="urn:microsoft.com/office/officeart/2005/8/layout/cycle4"/>
    <dgm:cxn modelId="{810352ED-E3DD-0548-89D5-A5CAF37D99A9}" srcId="{864B1576-EC76-7148-8E67-C617A4C5612A}" destId="{B251DF42-B0EB-7A49-8C44-BDB17AF4475C}" srcOrd="2" destOrd="0" parTransId="{AC9F7E3A-4A9C-2B40-82F0-57E10223D6D5}" sibTransId="{51004CD5-1BB8-0447-8B24-F5D34F2E0B87}"/>
    <dgm:cxn modelId="{FDFC9851-1380-E54D-95FF-BDDB86320532}" srcId="{5B7CBE8B-031E-6E4A-A6D8-BAE279011D9A}" destId="{36AE9740-0372-0E42-8B0F-CFF54F99B649}" srcOrd="0" destOrd="0" parTransId="{67AEF1E2-B31E-1942-9127-7FE00EFE224D}" sibTransId="{37208CC7-45B4-734F-8124-5A4F7684C9AE}"/>
    <dgm:cxn modelId="{950E87F8-4D7F-FE49-B46D-F6B2B2FF623E}" srcId="{B251DF42-B0EB-7A49-8C44-BDB17AF4475C}" destId="{1AE39B25-E452-4946-B133-B3258ED3C595}" srcOrd="0" destOrd="0" parTransId="{5FBA671F-6111-9B41-B63F-0BEE04E2C2A9}" sibTransId="{CE0AA7E2-62FA-D544-8DD2-AAFAFBAB93F4}"/>
    <dgm:cxn modelId="{6BF513A7-C770-EE4E-B1BB-E0F1284909EC}" type="presOf" srcId="{36AE9740-0372-0E42-8B0F-CFF54F99B649}" destId="{D393D0F9-5D0B-304A-9364-031DA1DC3538}" srcOrd="0" destOrd="0" presId="urn:microsoft.com/office/officeart/2005/8/layout/cycle4"/>
    <dgm:cxn modelId="{E543CCE4-2DFC-754B-B02C-268997CB796F}" type="presOf" srcId="{1C606FAD-E531-2A40-B173-5106AD6C3FA2}" destId="{B4C6AF6A-E6F6-434A-A0EB-F3E05F767021}" srcOrd="1" destOrd="0" presId="urn:microsoft.com/office/officeart/2005/8/layout/cycle4"/>
    <dgm:cxn modelId="{0BA804E4-728F-5F41-9D16-929307B6CE82}" type="presOf" srcId="{36AE9740-0372-0E42-8B0F-CFF54F99B649}" destId="{34460823-7A07-7247-B0D3-235B8A941BCF}" srcOrd="1" destOrd="0" presId="urn:microsoft.com/office/officeart/2005/8/layout/cycle4"/>
    <dgm:cxn modelId="{F9392D31-92C0-034C-A7C7-7E1385CE7968}" type="presOf" srcId="{1AE39B25-E452-4946-B133-B3258ED3C595}" destId="{0E9EBDF2-E81E-8843-84D0-D5B9C010DCFD}" srcOrd="1" destOrd="0" presId="urn:microsoft.com/office/officeart/2005/8/layout/cycle4"/>
    <dgm:cxn modelId="{4B640820-8DAC-0742-9BEF-8F8BF34F5791}" type="presOf" srcId="{3FBA8F48-CCC3-124D-B715-4C360C50EE41}" destId="{D68EFB07-20BD-9848-85ED-45FB73135481}" srcOrd="0" destOrd="0" presId="urn:microsoft.com/office/officeart/2005/8/layout/cycle4"/>
    <dgm:cxn modelId="{983CD786-D9CB-CF42-A8F6-6D1741A17621}" srcId="{5B7CBE8B-031E-6E4A-A6D8-BAE279011D9A}" destId="{A4477C0B-F329-1B48-B177-C96746E5C22A}" srcOrd="1" destOrd="0" parTransId="{1E209E03-8253-984B-AE52-BE8538ED8178}" sibTransId="{968EFCF3-BEE2-2649-997F-68665AF3B38A}"/>
    <dgm:cxn modelId="{77FBC579-7AEB-8149-AD24-345994D50248}" type="presOf" srcId="{A4477C0B-F329-1B48-B177-C96746E5C22A}" destId="{34460823-7A07-7247-B0D3-235B8A941BCF}" srcOrd="1" destOrd="1" presId="urn:microsoft.com/office/officeart/2005/8/layout/cycle4"/>
    <dgm:cxn modelId="{8804E042-7DFA-AE4F-8CA1-4F0A6A92CF04}" type="presOf" srcId="{AE9EDF8B-031D-7740-9496-75682D788ADA}" destId="{3B212426-56CB-2742-8EFE-A3AF6B61B920}" srcOrd="0" destOrd="0" presId="urn:microsoft.com/office/officeart/2005/8/layout/cycle4"/>
    <dgm:cxn modelId="{84B58D4C-7DDE-BE40-A4B5-B2E83A119B10}" type="presOf" srcId="{1C606FAD-E531-2A40-B173-5106AD6C3FA2}" destId="{1271081F-DA7B-9646-B77E-4127E6C5A827}" srcOrd="0" destOrd="0" presId="urn:microsoft.com/office/officeart/2005/8/layout/cycle4"/>
    <dgm:cxn modelId="{CC00C1F2-25A3-0D4A-AD90-AFDA03A841DE}" type="presOf" srcId="{B22073FC-6737-1444-940C-46119CB67413}" destId="{1271081F-DA7B-9646-B77E-4127E6C5A827}" srcOrd="0" destOrd="1" presId="urn:microsoft.com/office/officeart/2005/8/layout/cycle4"/>
    <dgm:cxn modelId="{8E8449E0-E943-3244-9DA5-586BEFAD2DDF}" srcId="{864B1576-EC76-7148-8E67-C617A4C5612A}" destId="{5B7CBE8B-031E-6E4A-A6D8-BAE279011D9A}" srcOrd="0" destOrd="0" parTransId="{F90608E3-C56D-D44F-9FED-A4B7D42D7016}" sibTransId="{0791B277-F27E-6A46-91BA-9CFF4A7A8948}"/>
    <dgm:cxn modelId="{5630C562-1744-D642-9831-0A68689C9A62}" type="presOf" srcId="{864B1576-EC76-7148-8E67-C617A4C5612A}" destId="{54B66CE4-B957-6B43-BDD6-872EB4784E64}" srcOrd="0" destOrd="0" presId="urn:microsoft.com/office/officeart/2005/8/layout/cycle4"/>
    <dgm:cxn modelId="{E6CF007E-882A-1F46-A75C-0B5EADCBABD0}" type="presParOf" srcId="{54B66CE4-B957-6B43-BDD6-872EB4784E64}" destId="{EF8E7D46-66F2-1A47-968B-C01EF393B074}" srcOrd="0" destOrd="0" presId="urn:microsoft.com/office/officeart/2005/8/layout/cycle4"/>
    <dgm:cxn modelId="{7E1880CE-892C-7D40-BAAE-8B63C487508B}" type="presParOf" srcId="{EF8E7D46-66F2-1A47-968B-C01EF393B074}" destId="{CA66C68F-08B6-F640-8C7D-AD15E2979AC7}" srcOrd="0" destOrd="0" presId="urn:microsoft.com/office/officeart/2005/8/layout/cycle4"/>
    <dgm:cxn modelId="{7BC747C4-2730-7749-BCB5-100DDD6B86F0}" type="presParOf" srcId="{CA66C68F-08B6-F640-8C7D-AD15E2979AC7}" destId="{D393D0F9-5D0B-304A-9364-031DA1DC3538}" srcOrd="0" destOrd="0" presId="urn:microsoft.com/office/officeart/2005/8/layout/cycle4"/>
    <dgm:cxn modelId="{D92F205A-C8E1-5E41-A515-A0870FCBD501}" type="presParOf" srcId="{CA66C68F-08B6-F640-8C7D-AD15E2979AC7}" destId="{34460823-7A07-7247-B0D3-235B8A941BCF}" srcOrd="1" destOrd="0" presId="urn:microsoft.com/office/officeart/2005/8/layout/cycle4"/>
    <dgm:cxn modelId="{0EC601EE-71D2-E542-8246-709120AF6B51}" type="presParOf" srcId="{EF8E7D46-66F2-1A47-968B-C01EF393B074}" destId="{F6AA8960-9889-3241-AF41-DD780B9F2F7A}" srcOrd="1" destOrd="0" presId="urn:microsoft.com/office/officeart/2005/8/layout/cycle4"/>
    <dgm:cxn modelId="{9E3CA567-8863-D84E-9BFC-054555CE251F}" type="presParOf" srcId="{F6AA8960-9889-3241-AF41-DD780B9F2F7A}" destId="{E013DB8C-C4D5-9245-9F44-E76F99512271}" srcOrd="0" destOrd="0" presId="urn:microsoft.com/office/officeart/2005/8/layout/cycle4"/>
    <dgm:cxn modelId="{EA4789F6-1428-2A49-A4C7-7C02C2EA194E}" type="presParOf" srcId="{F6AA8960-9889-3241-AF41-DD780B9F2F7A}" destId="{BDBBC062-316B-894D-970C-B264CE1885D5}" srcOrd="1" destOrd="0" presId="urn:microsoft.com/office/officeart/2005/8/layout/cycle4"/>
    <dgm:cxn modelId="{C9748517-43FE-F347-9724-084F390B2809}" type="presParOf" srcId="{EF8E7D46-66F2-1A47-968B-C01EF393B074}" destId="{7E239632-7BEC-6F4C-9C6B-2F2FABB1D7F8}" srcOrd="2" destOrd="0" presId="urn:microsoft.com/office/officeart/2005/8/layout/cycle4"/>
    <dgm:cxn modelId="{DAECE622-129C-BF4B-9232-FF849D32D038}" type="presParOf" srcId="{7E239632-7BEC-6F4C-9C6B-2F2FABB1D7F8}" destId="{D49C15E2-0E91-4846-8ABC-A77940D4A179}" srcOrd="0" destOrd="0" presId="urn:microsoft.com/office/officeart/2005/8/layout/cycle4"/>
    <dgm:cxn modelId="{2B2F4164-D980-8E4E-9119-E1DCF763BD46}" type="presParOf" srcId="{7E239632-7BEC-6F4C-9C6B-2F2FABB1D7F8}" destId="{0E9EBDF2-E81E-8843-84D0-D5B9C010DCFD}" srcOrd="1" destOrd="0" presId="urn:microsoft.com/office/officeart/2005/8/layout/cycle4"/>
    <dgm:cxn modelId="{57BFFE69-5E9C-C54B-AA25-A879D91295F7}" type="presParOf" srcId="{EF8E7D46-66F2-1A47-968B-C01EF393B074}" destId="{B70514BB-18F6-7F4C-9310-54C429397273}" srcOrd="3" destOrd="0" presId="urn:microsoft.com/office/officeart/2005/8/layout/cycle4"/>
    <dgm:cxn modelId="{BF86DB65-B8A5-2745-A50F-C34B4BF26932}" type="presParOf" srcId="{B70514BB-18F6-7F4C-9310-54C429397273}" destId="{1271081F-DA7B-9646-B77E-4127E6C5A827}" srcOrd="0" destOrd="0" presId="urn:microsoft.com/office/officeart/2005/8/layout/cycle4"/>
    <dgm:cxn modelId="{A28CC144-75D8-B943-9E89-4D29968E90DF}" type="presParOf" srcId="{B70514BB-18F6-7F4C-9310-54C429397273}" destId="{B4C6AF6A-E6F6-434A-A0EB-F3E05F767021}" srcOrd="1" destOrd="0" presId="urn:microsoft.com/office/officeart/2005/8/layout/cycle4"/>
    <dgm:cxn modelId="{670C7EEA-C15F-7241-9300-1F87867025F6}" type="presParOf" srcId="{EF8E7D46-66F2-1A47-968B-C01EF393B074}" destId="{CAEC5CBA-E9C4-0F4A-860D-7801A66D3A3E}" srcOrd="4" destOrd="0" presId="urn:microsoft.com/office/officeart/2005/8/layout/cycle4"/>
    <dgm:cxn modelId="{3CB5FFC3-5592-B645-9DE8-96CAE83B03A8}" type="presParOf" srcId="{54B66CE4-B957-6B43-BDD6-872EB4784E64}" destId="{338BC3C6-4E50-4E40-A3D2-BC47420586EE}" srcOrd="1" destOrd="0" presId="urn:microsoft.com/office/officeart/2005/8/layout/cycle4"/>
    <dgm:cxn modelId="{962B8941-C41F-DA4D-8013-3CA31FB7B8CD}" type="presParOf" srcId="{338BC3C6-4E50-4E40-A3D2-BC47420586EE}" destId="{64E7A613-FAC5-2A4B-84D5-823A0DA3329F}" srcOrd="0" destOrd="0" presId="urn:microsoft.com/office/officeart/2005/8/layout/cycle4"/>
    <dgm:cxn modelId="{DF64DE30-F969-424D-BA00-498F2A5396DC}" type="presParOf" srcId="{338BC3C6-4E50-4E40-A3D2-BC47420586EE}" destId="{3B212426-56CB-2742-8EFE-A3AF6B61B920}" srcOrd="1" destOrd="0" presId="urn:microsoft.com/office/officeart/2005/8/layout/cycle4"/>
    <dgm:cxn modelId="{E309CC4C-E8EB-D74C-BE39-A24E7425B1C2}" type="presParOf" srcId="{338BC3C6-4E50-4E40-A3D2-BC47420586EE}" destId="{0F90C031-7DF5-F44F-BC7E-06E0F85CB427}" srcOrd="2" destOrd="0" presId="urn:microsoft.com/office/officeart/2005/8/layout/cycle4"/>
    <dgm:cxn modelId="{C2BDCCDA-0110-3940-B8B4-876E5B9AD283}" type="presParOf" srcId="{338BC3C6-4E50-4E40-A3D2-BC47420586EE}" destId="{D68EFB07-20BD-9848-85ED-45FB73135481}" srcOrd="3" destOrd="0" presId="urn:microsoft.com/office/officeart/2005/8/layout/cycle4"/>
    <dgm:cxn modelId="{79D4C5E7-12E6-AC49-A6DD-B22A05E7555C}" type="presParOf" srcId="{338BC3C6-4E50-4E40-A3D2-BC47420586EE}" destId="{FA5E23B5-B5F8-224A-BCF3-175F4B575145}" srcOrd="4" destOrd="0" presId="urn:microsoft.com/office/officeart/2005/8/layout/cycle4"/>
    <dgm:cxn modelId="{A6C3FCC0-5673-BF4D-A97D-D00C9C7E14C6}" type="presParOf" srcId="{54B66CE4-B957-6B43-BDD6-872EB4784E64}" destId="{A04C8535-5121-1D48-89BE-ED9EAD28EFF1}" srcOrd="2" destOrd="0" presId="urn:microsoft.com/office/officeart/2005/8/layout/cycle4"/>
    <dgm:cxn modelId="{9B4ABF64-D9C1-C945-B310-B538D9B71C28}" type="presParOf" srcId="{54B66CE4-B957-6B43-BDD6-872EB4784E64}" destId="{FA519686-EE3E-034C-95BB-4F2415CF38C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custT="1"/>
      <dgm:spPr>
        <a:solidFill>
          <a:schemeClr val="accent4"/>
        </a:solidFill>
        <a:ln>
          <a:solidFill>
            <a:schemeClr val="accent1"/>
          </a:solidFill>
        </a:ln>
      </dgm:spPr>
      <dgm:t>
        <a:bodyPr/>
        <a:lstStyle/>
        <a:p>
          <a:pPr rtl="0"/>
          <a:r>
            <a:rPr lang="en-US" sz="2000" dirty="0" smtClean="0">
              <a:effectLst>
                <a:outerShdw blurRad="38100" dist="38100" dir="2700000" algn="tl">
                  <a:srgbClr val="000000">
                    <a:alpha val="43137"/>
                  </a:srgbClr>
                </a:outerShdw>
              </a:effectLst>
            </a:rPr>
            <a:t>Very complex because it affects so many aspects of the computer system</a:t>
          </a:r>
          <a:endParaRPr lang="en-US" sz="2000" dirty="0">
            <a:effectLst>
              <a:outerShdw blurRad="38100" dist="38100" dir="2700000" algn="tl">
                <a:srgbClr val="000000">
                  <a:alpha val="43137"/>
                </a:srgbClr>
              </a:outerShdw>
            </a:effectLst>
          </a:endParaRP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Defines many of the functions performed by the processor</a:t>
          </a:r>
          <a:endParaRPr lang="en-US" dirty="0">
            <a:effectLst>
              <a:outerShdw blurRad="38100" dist="38100" dir="2700000" algn="tl">
                <a:srgbClr val="000000">
                  <a:alpha val="43137"/>
                </a:srgbClr>
              </a:outerShdw>
            </a:effectLst>
          </a:endParaRP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Programmer’s means of controlling the processor</a:t>
          </a:r>
          <a:endParaRPr lang="en-US" dirty="0">
            <a:effectLst>
              <a:outerShdw blurRad="38100" dist="38100" dir="2700000" algn="tl">
                <a:srgbClr val="000000">
                  <a:alpha val="43137"/>
                </a:srgbClr>
              </a:outerShdw>
            </a:effectLst>
          </a:endParaRP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Fundamental design issues:</a:t>
          </a:r>
          <a:endParaRPr lang="en-US" dirty="0">
            <a:effectLst>
              <a:outerShdw blurRad="38100" dist="38100" dir="2700000" algn="tl">
                <a:srgbClr val="000000">
                  <a:alpha val="43137"/>
                </a:srgbClr>
              </a:outerShdw>
            </a:effectLst>
          </a:endParaRP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custT="1"/>
      <dgm:spPr>
        <a:ln>
          <a:solidFill>
            <a:schemeClr val="accent3"/>
          </a:solidFill>
        </a:ln>
      </dgm:spPr>
      <dgm:t>
        <a:bodyPr/>
        <a:lstStyle/>
        <a:p>
          <a:pPr rtl="0"/>
          <a:r>
            <a:rPr lang="en-US" sz="2000" b="1" dirty="0" smtClean="0"/>
            <a:t>Operation repertoire</a:t>
          </a:r>
          <a:endParaRPr lang="en-US" sz="2000" b="1" dirty="0"/>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custT="1"/>
      <dgm:spPr>
        <a:ln>
          <a:solidFill>
            <a:schemeClr val="accent3"/>
          </a:solidFill>
        </a:ln>
      </dgm:spPr>
      <dgm:t>
        <a:bodyPr/>
        <a:lstStyle/>
        <a:p>
          <a:pPr rtl="0"/>
          <a:r>
            <a:rPr lang="en-US" sz="1200" dirty="0" smtClean="0"/>
            <a:t>How many and which operations to provide and how complex operations should be</a:t>
          </a:r>
          <a:endParaRPr lang="en-US" sz="1200" dirty="0"/>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custT="1"/>
      <dgm:spPr>
        <a:ln>
          <a:solidFill>
            <a:schemeClr val="accent3"/>
          </a:solidFill>
        </a:ln>
      </dgm:spPr>
      <dgm:t>
        <a:bodyPr/>
        <a:lstStyle/>
        <a:p>
          <a:pPr rtl="0"/>
          <a:r>
            <a:rPr lang="en-US" sz="2000" b="1" dirty="0" smtClean="0"/>
            <a:t>Data types</a:t>
          </a:r>
          <a:endParaRPr lang="en-US" sz="2000" b="1" dirty="0"/>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custT="1"/>
      <dgm:spPr>
        <a:ln>
          <a:solidFill>
            <a:schemeClr val="accent3"/>
          </a:solidFill>
        </a:ln>
      </dgm:spPr>
      <dgm:t>
        <a:bodyPr/>
        <a:lstStyle/>
        <a:p>
          <a:pPr rtl="0"/>
          <a:r>
            <a:rPr lang="en-US" sz="1400" dirty="0" smtClean="0"/>
            <a:t>The various types of data upon which operations are performed</a:t>
          </a:r>
          <a:endParaRPr lang="en-US" sz="1400" dirty="0"/>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custT="1"/>
      <dgm:spPr>
        <a:ln>
          <a:solidFill>
            <a:schemeClr val="accent3"/>
          </a:solidFill>
        </a:ln>
      </dgm:spPr>
      <dgm:t>
        <a:bodyPr/>
        <a:lstStyle/>
        <a:p>
          <a:pPr rtl="0"/>
          <a:r>
            <a:rPr lang="en-US" sz="2000" b="1" dirty="0" smtClean="0"/>
            <a:t>Instruction format</a:t>
          </a:r>
          <a:endParaRPr lang="en-US" sz="2000" b="1" dirty="0"/>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custT="1"/>
      <dgm:spPr>
        <a:ln>
          <a:solidFill>
            <a:schemeClr val="accent3"/>
          </a:solidFill>
        </a:ln>
      </dgm:spPr>
      <dgm:t>
        <a:bodyPr/>
        <a:lstStyle/>
        <a:p>
          <a:pPr rtl="0"/>
          <a:r>
            <a:rPr lang="en-US" sz="1400" dirty="0" smtClean="0"/>
            <a:t>Instruction length in bits, number of addresses, size of various fields, etc.</a:t>
          </a:r>
          <a:endParaRPr lang="en-US" sz="1400" dirty="0"/>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custT="1"/>
      <dgm:spPr>
        <a:ln>
          <a:solidFill>
            <a:schemeClr val="accent3"/>
          </a:solidFill>
        </a:ln>
      </dgm:spPr>
      <dgm:t>
        <a:bodyPr/>
        <a:lstStyle/>
        <a:p>
          <a:pPr rtl="0"/>
          <a:r>
            <a:rPr lang="en-US" sz="1800" b="1" dirty="0" smtClean="0"/>
            <a:t>Registers</a:t>
          </a:r>
          <a:endParaRPr lang="en-US" sz="1800" b="1" dirty="0"/>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custT="1"/>
      <dgm:spPr>
        <a:ln>
          <a:solidFill>
            <a:schemeClr val="accent3"/>
          </a:solidFill>
        </a:ln>
      </dgm:spPr>
      <dgm:t>
        <a:bodyPr/>
        <a:lstStyle/>
        <a:p>
          <a:pPr rtl="0"/>
          <a:r>
            <a:rPr lang="en-US" sz="1400" dirty="0" smtClean="0"/>
            <a:t>Number of processor registers that can be referenced by instructions and their use</a:t>
          </a:r>
          <a:endParaRPr lang="en-US" sz="1400" dirty="0"/>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custT="1"/>
      <dgm:spPr>
        <a:ln>
          <a:solidFill>
            <a:schemeClr val="accent3"/>
          </a:solidFill>
        </a:ln>
      </dgm:spPr>
      <dgm:t>
        <a:bodyPr/>
        <a:lstStyle/>
        <a:p>
          <a:pPr rtl="0"/>
          <a:r>
            <a:rPr lang="en-US" sz="2000" b="1" dirty="0" smtClean="0"/>
            <a:t>Addressing</a:t>
          </a:r>
          <a:endParaRPr lang="en-US" sz="2000" b="1" dirty="0"/>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custT="1"/>
      <dgm:spPr>
        <a:ln>
          <a:solidFill>
            <a:schemeClr val="accent3"/>
          </a:solidFill>
        </a:ln>
      </dgm:spPr>
      <dgm:t>
        <a:bodyPr/>
        <a:lstStyle/>
        <a:p>
          <a:pPr rtl="0"/>
          <a:r>
            <a:rPr lang="en-US" sz="1400" dirty="0" smtClean="0"/>
            <a:t>The mode or modes by which the address of an operand is specified </a:t>
          </a:r>
          <a:endParaRPr lang="en-US" sz="1400" dirty="0"/>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t>
        <a:bodyPr/>
        <a:lstStyle/>
        <a:p>
          <a:endParaRPr lang="en-US"/>
        </a:p>
      </dgm:t>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t>
        <a:bodyPr/>
        <a:lstStyle/>
        <a:p>
          <a:endParaRPr lang="en-US"/>
        </a:p>
      </dgm:t>
    </dgm:pt>
    <dgm:pt modelId="{B53E567A-FFCB-E447-B0EB-DF566B287828}" type="pres">
      <dgm:prSet presAssocID="{D998F21C-897B-DF48-956E-861DE4522346}" presName="entireBox" presStyleLbl="node1" presStyleIdx="0" presStyleCnt="4" custScaleX="100000" custScaleY="98944"/>
      <dgm:spPr/>
      <dgm:t>
        <a:bodyPr/>
        <a:lstStyle/>
        <a:p>
          <a:endParaRPr lang="en-US"/>
        </a:p>
      </dgm:t>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custScaleY="157455">
        <dgm:presLayoutVars>
          <dgm:bulletEnabled val="1"/>
        </dgm:presLayoutVars>
      </dgm:prSet>
      <dgm:spPr/>
      <dgm:t>
        <a:bodyPr/>
        <a:lstStyle/>
        <a:p>
          <a:endParaRPr lang="en-US"/>
        </a:p>
      </dgm:t>
    </dgm:pt>
    <dgm:pt modelId="{299A5A01-E6B1-3549-9A82-78303BEA5CF6}" type="pres">
      <dgm:prSet presAssocID="{4390CE26-E020-2344-AC66-027A469F3ACB}" presName="childTextBox" presStyleLbl="fgAccFollowNode1" presStyleIdx="1" presStyleCnt="5" custScaleY="159328">
        <dgm:presLayoutVars>
          <dgm:bulletEnabled val="1"/>
        </dgm:presLayoutVars>
      </dgm:prSet>
      <dgm:spPr/>
      <dgm:t>
        <a:bodyPr/>
        <a:lstStyle/>
        <a:p>
          <a:endParaRPr lang="en-US"/>
        </a:p>
      </dgm:t>
    </dgm:pt>
    <dgm:pt modelId="{2B60D48B-0CBB-3640-8066-CD9CF8A8328E}" type="pres">
      <dgm:prSet presAssocID="{27979A66-A56C-4049-8B2C-81450FEC40AE}" presName="childTextBox" presStyleLbl="fgAccFollowNode1" presStyleIdx="2" presStyleCnt="5" custScaleY="153609">
        <dgm:presLayoutVars>
          <dgm:bulletEnabled val="1"/>
        </dgm:presLayoutVars>
      </dgm:prSet>
      <dgm:spPr/>
      <dgm:t>
        <a:bodyPr/>
        <a:lstStyle/>
        <a:p>
          <a:endParaRPr lang="en-US"/>
        </a:p>
      </dgm:t>
    </dgm:pt>
    <dgm:pt modelId="{015B0615-A51D-BE4E-B6B0-DD65E7B83F35}" type="pres">
      <dgm:prSet presAssocID="{8EDB5311-D825-C24B-81D1-969D1851DAF9}" presName="childTextBox" presStyleLbl="fgAccFollowNode1" presStyleIdx="3" presStyleCnt="5" custScaleY="153609">
        <dgm:presLayoutVars>
          <dgm:bulletEnabled val="1"/>
        </dgm:presLayoutVars>
      </dgm:prSet>
      <dgm:spPr/>
      <dgm:t>
        <a:bodyPr/>
        <a:lstStyle/>
        <a:p>
          <a:endParaRPr lang="en-US"/>
        </a:p>
      </dgm:t>
    </dgm:pt>
    <dgm:pt modelId="{245DBD2D-001A-1647-A9D4-0EE759999A90}" type="pres">
      <dgm:prSet presAssocID="{96BB0494-7D8F-CD4B-A1AF-11A7C343A91B}" presName="childTextBox" presStyleLbl="fgAccFollowNode1" presStyleIdx="4" presStyleCnt="5" custScaleY="153609">
        <dgm:presLayoutVars>
          <dgm:bulletEnabled val="1"/>
        </dgm:presLayoutVars>
      </dgm:prSet>
      <dgm:spPr/>
      <dgm:t>
        <a:bodyPr/>
        <a:lstStyle/>
        <a:p>
          <a:endParaRPr lang="en-US"/>
        </a:p>
      </dgm:t>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8773" custScaleY="24248"/>
      <dgm:spPr/>
      <dgm:t>
        <a:bodyPr/>
        <a:lstStyle/>
        <a:p>
          <a:endParaRPr lang="en-US"/>
        </a:p>
      </dgm:t>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8773" custScaleY="22887"/>
      <dgm:spPr/>
      <dgm:t>
        <a:bodyPr/>
        <a:lstStyle/>
        <a:p>
          <a:endParaRPr lang="en-US"/>
        </a:p>
      </dgm:t>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8773" custScaleY="26083"/>
      <dgm:spPr/>
      <dgm:t>
        <a:bodyPr/>
        <a:lstStyle/>
        <a:p>
          <a:endParaRPr lang="en-US"/>
        </a:p>
      </dgm:t>
    </dgm:pt>
  </dgm:ptLst>
  <dgm:cxnLst>
    <dgm:cxn modelId="{BDD1E050-A83E-784D-BF9F-51F1D543E71E}" srcId="{D998F21C-897B-DF48-956E-861DE4522346}" destId="{27979A66-A56C-4049-8B2C-81450FEC40AE}" srcOrd="2" destOrd="0" parTransId="{0BAD965C-5E45-E348-9627-B2BAE6E80F9E}" sibTransId="{D56E2247-0C5E-B348-A171-22BD52D9ACDC}"/>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3C5405B3-1A41-E94C-91F5-3C67F3ADD8E3}" type="presOf" srcId="{D8ADB5D5-83D4-254D-8268-1D4258FF0983}" destId="{2B60D48B-0CBB-3640-8066-CD9CF8A8328E}" srcOrd="0" destOrd="1" presId="urn:microsoft.com/office/officeart/2005/8/layout/process4"/>
    <dgm:cxn modelId="{EA04EA4D-F731-444F-A75A-EA67FAA3BAAA}" srcId="{4390CE26-E020-2344-AC66-027A469F3ACB}" destId="{CD8C6866-04F3-5E4D-91BB-DBE814C5FE61}" srcOrd="0" destOrd="0" parTransId="{94A96CE7-0C66-6442-B436-33A85DCF0EB8}" sibTransId="{534312D2-EF11-9040-A425-E679398BBB09}"/>
    <dgm:cxn modelId="{8ACD60B9-1E24-8643-B0E2-4E960CC49AE7}" srcId="{D998F21C-897B-DF48-956E-861DE4522346}" destId="{96BB0494-7D8F-CD4B-A1AF-11A7C343A91B}" srcOrd="4" destOrd="0" parTransId="{B1105FA3-D912-E441-AC8A-88777BFB525C}" sibTransId="{869EF331-C2D4-FE48-998C-9544825F77E6}"/>
    <dgm:cxn modelId="{87577FEE-5768-B64E-A8A4-580F8F1F5A55}" type="presOf" srcId="{96BB0494-7D8F-CD4B-A1AF-11A7C343A91B}" destId="{245DBD2D-001A-1647-A9D4-0EE759999A90}" srcOrd="0" destOrd="0" presId="urn:microsoft.com/office/officeart/2005/8/layout/process4"/>
    <dgm:cxn modelId="{B1731785-004D-2446-9572-BCBB32366BD9}" type="presOf" srcId="{BE9AF291-A8F7-754D-9BCC-21843D1485E8}" destId="{DF3A5C78-EC98-1741-8BEE-850D17600ECC}" srcOrd="0" destOrd="0" presId="urn:microsoft.com/office/officeart/2005/8/layout/process4"/>
    <dgm:cxn modelId="{B278AA3D-E1A2-684C-AF6E-AACF61A078D8}" srcId="{96BB0494-7D8F-CD4B-A1AF-11A7C343A91B}" destId="{DA3083F4-5821-A147-9AA7-30FFBC02ADD8}" srcOrd="0" destOrd="0" parTransId="{E0E984FE-1671-454A-A779-9E975DBCAC47}" sibTransId="{9DB57987-667C-0642-BBEF-C9D273B82061}"/>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626C5293-6A55-3B42-BE8F-3AE88AD75C6C}" type="presOf" srcId="{D998F21C-897B-DF48-956E-861DE4522346}" destId="{B53E567A-FFCB-E447-B0EB-DF566B287828}" srcOrd="1" destOrd="0" presId="urn:microsoft.com/office/officeart/2005/8/layout/process4"/>
    <dgm:cxn modelId="{46C96646-7E23-534A-B3F8-A6BC7CB7DCED}" type="presOf" srcId="{CD8C6866-04F3-5E4D-91BB-DBE814C5FE61}" destId="{299A5A01-E6B1-3549-9A82-78303BEA5CF6}" srcOrd="0" destOrd="1" presId="urn:microsoft.com/office/officeart/2005/8/layout/process4"/>
    <dgm:cxn modelId="{67429442-5381-D544-911E-45BE2E8BEBB3}" srcId="{D998F21C-897B-DF48-956E-861DE4522346}" destId="{4390CE26-E020-2344-AC66-027A469F3ACB}" srcOrd="1" destOrd="0" parTransId="{EE0784BC-8E94-3249-9326-05B0F0EC8566}" sibTransId="{57E4573D-7C81-2D40-A41D-92FE4675772B}"/>
    <dgm:cxn modelId="{9656FF87-A36E-4841-A19A-86F651EBBADF}" srcId="{BE9AF291-A8F7-754D-9BCC-21843D1485E8}" destId="{85FA6A79-0A59-5E45-B15E-9A4DF30BB091}" srcOrd="1" destOrd="0" parTransId="{85E6E25A-3AE3-3F46-8E90-F2494FC5AECD}" sibTransId="{4FD0B408-98C8-DE45-A952-A44EDA44E8FC}"/>
    <dgm:cxn modelId="{510C88B0-332F-E040-B229-A09B6CD8CCC9}" type="presOf" srcId="{8EDB5311-D825-C24B-81D1-969D1851DAF9}" destId="{015B0615-A51D-BE4E-B6B0-DD65E7B83F35}" srcOrd="0" destOrd="0" presId="urn:microsoft.com/office/officeart/2005/8/layout/process4"/>
    <dgm:cxn modelId="{66FFD0B6-DA47-A349-B205-A1552B7AC61C}" type="presOf" srcId="{4390CE26-E020-2344-AC66-027A469F3ACB}" destId="{299A5A01-E6B1-3549-9A82-78303BEA5CF6}" srcOrd="0" destOrd="0" presId="urn:microsoft.com/office/officeart/2005/8/layout/process4"/>
    <dgm:cxn modelId="{4394D576-269D-2945-995D-F940BAD89E62}" srcId="{D998F21C-897B-DF48-956E-861DE4522346}" destId="{8EDB5311-D825-C24B-81D1-969D1851DAF9}" srcOrd="3" destOrd="0" parTransId="{6F6FE688-35DD-774E-9EB1-17B5346276AC}" sibTransId="{692B24AA-7D07-7048-8613-6FBCF61EEA94}"/>
    <dgm:cxn modelId="{13D2B602-D9ED-FB42-B6CC-950D78F868C5}" type="presOf" srcId="{85FA6A79-0A59-5E45-B15E-9A4DF30BB091}" destId="{01AE4E59-7A07-2540-9D90-9EB69C1E6E80}" srcOrd="0" destOrd="0" presId="urn:microsoft.com/office/officeart/2005/8/layout/process4"/>
    <dgm:cxn modelId="{AFE4D4BD-1468-F64E-AA6E-C8811310FB11}" type="presOf" srcId="{85B4CF29-6326-2542-83F0-1CACEFCB1AF3}" destId="{FDFC3F15-9000-D642-934F-FD22C852295A}" srcOrd="0" destOrd="1" presId="urn:microsoft.com/office/officeart/2005/8/layout/process4"/>
    <dgm:cxn modelId="{EECC1C35-EB9D-134D-B119-AC5BA49998B9}" srcId="{BE9AF291-A8F7-754D-9BCC-21843D1485E8}" destId="{0D809260-4B42-5043-99E3-CF6D7B616585}" srcOrd="2" destOrd="0" parTransId="{6DAB96D9-CB97-A54D-9E38-73264325FA95}" sibTransId="{4CFBC049-35FB-B34E-9B0C-92B91BF2D448}"/>
    <dgm:cxn modelId="{68360D74-8D76-144C-8C77-C5B9AF813FFF}" srcId="{D998F21C-897B-DF48-956E-861DE4522346}" destId="{C9369FCC-1255-0D45-AB2C-E89EC8343E66}" srcOrd="0" destOrd="0" parTransId="{FEBA2014-7990-B94D-BAD1-0C73293FA03E}" sibTransId="{E8789AB2-278C-244A-9413-8F495D74BD39}"/>
    <dgm:cxn modelId="{9403BAE2-9906-2449-9922-EC6672563A33}" type="presOf" srcId="{27979A66-A56C-4049-8B2C-81450FEC40AE}" destId="{2B60D48B-0CBB-3640-8066-CD9CF8A8328E}" srcOrd="0" destOrd="0" presId="urn:microsoft.com/office/officeart/2005/8/layout/process4"/>
    <dgm:cxn modelId="{D08099CC-E467-8D4C-AB9A-4564952541C6}" srcId="{8EDB5311-D825-C24B-81D1-969D1851DAF9}" destId="{1A8DEE92-5932-2342-86A0-295B875220F9}" srcOrd="0" destOrd="0" parTransId="{7778AB8B-2411-A743-85E6-22B2AB0564E3}" sibTransId="{A134BDCA-C254-DE45-93E2-DC2500F0CBFE}"/>
    <dgm:cxn modelId="{1C4350C2-543B-8548-B105-496D40F075CF}" srcId="{BE9AF291-A8F7-754D-9BCC-21843D1485E8}" destId="{D998F21C-897B-DF48-956E-861DE4522346}" srcOrd="3" destOrd="0" parTransId="{72A2F193-6231-4244-857B-8332F42F6A3B}" sibTransId="{F381CFC5-8171-744F-9472-FF7ED8AF86F2}"/>
    <dgm:cxn modelId="{6B4BC049-F42D-124E-B25E-6C3A363C158D}" srcId="{C9369FCC-1255-0D45-AB2C-E89EC8343E66}" destId="{85B4CF29-6326-2542-83F0-1CACEFCB1AF3}" srcOrd="0" destOrd="0" parTransId="{72F90D80-0BF8-8445-99FC-CC6F6214E71E}" sibTransId="{088BA404-42C0-1C4A-BAB9-FB69685CFC8F}"/>
    <dgm:cxn modelId="{9E0D5D8C-C256-9B45-BE2D-3CDC052AAD63}" type="presOf" srcId="{C9369FCC-1255-0D45-AB2C-E89EC8343E66}" destId="{FDFC3F15-9000-D642-934F-FD22C852295A}" srcOrd="0" destOrd="0" presId="urn:microsoft.com/office/officeart/2005/8/layout/process4"/>
    <dgm:cxn modelId="{EC2AB3D2-8860-3643-BBE6-F2C46F1F52DF}" type="presOf" srcId="{D998F21C-897B-DF48-956E-861DE4522346}" destId="{EEC97410-8A05-AA47-90C3-84F83CA2796A}" srcOrd="0"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smtClean="0"/>
            <a:t>Addresses</a:t>
          </a:r>
          <a:endParaRPr lang="en-US" dirty="0"/>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smtClean="0"/>
            <a:t>Numbers</a:t>
          </a:r>
          <a:endParaRPr lang="en-US" dirty="0"/>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smtClean="0"/>
            <a:t>Characters</a:t>
          </a:r>
          <a:endParaRPr lang="en-US" dirty="0"/>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smtClean="0"/>
            <a:t>Logical Data</a:t>
          </a:r>
          <a:endParaRPr lang="en-US" dirty="0"/>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t>
        <a:bodyPr/>
        <a:lstStyle/>
        <a:p>
          <a:endParaRPr lang="en-US"/>
        </a:p>
      </dgm:t>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t>
        <a:bodyPr/>
        <a:lstStyle/>
        <a:p>
          <a:endParaRPr lang="en-US"/>
        </a:p>
      </dgm:t>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t>
        <a:bodyPr/>
        <a:lstStyle/>
        <a:p>
          <a:endParaRPr lang="en-US"/>
        </a:p>
      </dgm:t>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t>
        <a:bodyPr/>
        <a:lstStyle/>
        <a:p>
          <a:endParaRPr lang="en-US"/>
        </a:p>
      </dgm:t>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t>
        <a:bodyPr/>
        <a:lstStyle/>
        <a:p>
          <a:endParaRPr lang="en-US"/>
        </a:p>
      </dgm:t>
    </dgm:pt>
    <dgm:pt modelId="{AA000D6A-C818-CB49-BD55-FD11DC067E17}" type="pres">
      <dgm:prSet presAssocID="{5279767A-DFDC-E544-9A2C-7BD6B9B8971D}" presName="aSpace" presStyleCnt="0"/>
      <dgm:spPr/>
    </dgm:pt>
  </dgm:ptLst>
  <dgm:cxnLst>
    <dgm:cxn modelId="{E0E13F9F-F7F7-A240-B222-52A7F9059F33}" srcId="{A6F9CABA-3528-F84C-992E-FDCB53DA4C60}" destId="{867FFA81-B28C-B64F-A24A-2DF78351BA0E}" srcOrd="2" destOrd="0" parTransId="{5754A166-6DD0-2543-A230-72609DFD3E05}" sibTransId="{083ECC6E-F55A-B24D-B922-7F00E1A7A68C}"/>
    <dgm:cxn modelId="{8448968A-2434-D247-8CDD-D07BE0EBD552}" type="presOf" srcId="{867FFA81-B28C-B64F-A24A-2DF78351BA0E}" destId="{7EB31862-2E15-EC40-92A8-38C0729D347E}" srcOrd="0" destOrd="0" presId="urn:microsoft.com/office/officeart/2005/8/layout/pyramid2"/>
    <dgm:cxn modelId="{9B42761A-3B24-344F-85D4-2A227FA88A8A}" type="presOf" srcId="{A6F9CABA-3528-F84C-992E-FDCB53DA4C60}" destId="{5CF45BD6-8F4A-0C4D-AF4F-A24BA271FF16}" srcOrd="0" destOrd="0" presId="urn:microsoft.com/office/officeart/2005/8/layout/pyramid2"/>
    <dgm:cxn modelId="{5F3DF0C6-132F-AA47-B06D-7E59F1C329BD}" type="presOf" srcId="{741CE14A-8B08-3F4E-8319-CFE1956DC52E}" destId="{60D366F8-501D-8042-914B-93C4C14B955F}" srcOrd="0" destOrd="0" presId="urn:microsoft.com/office/officeart/2005/8/layout/pyramid2"/>
    <dgm:cxn modelId="{19FC090A-6821-234B-9A9F-05F758D69805}" srcId="{A6F9CABA-3528-F84C-992E-FDCB53DA4C60}" destId="{5279767A-DFDC-E544-9A2C-7BD6B9B8971D}" srcOrd="3" destOrd="0" parTransId="{344845FF-FCA7-C441-AC91-2DCC72057B6F}" sibTransId="{B8815F53-6499-C04C-8EE4-1A5DE3415814}"/>
    <dgm:cxn modelId="{D983EBA5-3E65-F14D-A1C5-99C01869DD62}" srcId="{A6F9CABA-3528-F84C-992E-FDCB53DA4C60}" destId="{741CE14A-8B08-3F4E-8319-CFE1956DC52E}" srcOrd="1" destOrd="0" parTransId="{7E69B0DC-AF4A-864C-8080-277020E4B8A1}" sibTransId="{DC78CE80-320B-FC4F-8789-B0B0BEC65094}"/>
    <dgm:cxn modelId="{9D558739-7006-0C4A-8FCA-D37FD51FEA16}" type="presOf" srcId="{5279767A-DFDC-E544-9A2C-7BD6B9B8971D}" destId="{98354637-29DA-C24D-92DF-1340B4B82D84}"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1E04C35F-5EA8-DD4A-9992-8FAB82063CF7}" type="presOf" srcId="{42C3DE85-4F24-8D44-97B4-EF1AD5BC92AA}" destId="{7C8309DA-5AF4-ED4B-8005-9099F3579E74}" srcOrd="0" destOrd="0" presId="urn:microsoft.com/office/officeart/2005/8/layout/pyramid2"/>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custT="1"/>
      <dgm:spPr/>
      <dgm:t>
        <a:bodyPr/>
        <a:lstStyle/>
        <a:p>
          <a:pPr rtl="0"/>
          <a:r>
            <a:rPr lang="en-US" sz="2400" dirty="0" smtClean="0">
              <a:effectLst>
                <a:outerShdw blurRad="38100" dist="38100" dir="2700000" algn="tl">
                  <a:srgbClr val="000000">
                    <a:alpha val="43137"/>
                  </a:srgbClr>
                </a:outerShdw>
              </a:effectLst>
            </a:rPr>
            <a:t>Most </a:t>
          </a:r>
          <a:r>
            <a:rPr lang="en-US" sz="3200" dirty="0" smtClean="0">
              <a:effectLst>
                <a:outerShdw blurRad="38100" dist="38100" dir="2700000" algn="tl">
                  <a:srgbClr val="000000">
                    <a:alpha val="43137"/>
                  </a:srgbClr>
                </a:outerShdw>
              </a:effectLst>
            </a:rPr>
            <a:t>fundamental</a:t>
          </a:r>
          <a:r>
            <a:rPr lang="en-US" sz="2400" dirty="0" smtClean="0">
              <a:effectLst>
                <a:outerShdw blurRad="38100" dist="38100" dir="2700000" algn="tl">
                  <a:srgbClr val="000000">
                    <a:alpha val="43137"/>
                  </a:srgbClr>
                </a:outerShdw>
              </a:effectLst>
            </a:rPr>
            <a:t> type of machine instruction</a:t>
          </a:r>
          <a:endParaRPr lang="en-US" sz="2400" dirty="0">
            <a:effectLst>
              <a:outerShdw blurRad="38100" dist="38100" dir="2700000" algn="tl">
                <a:srgbClr val="000000">
                  <a:alpha val="43137"/>
                </a:srgbClr>
              </a:outerShdw>
            </a:effectLst>
          </a:endParaRP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custT="1"/>
      <dgm:spPr>
        <a:solidFill>
          <a:schemeClr val="accent3"/>
        </a:solidFill>
      </dgm:spPr>
      <dgm:t>
        <a:bodyPr/>
        <a:lstStyle/>
        <a:p>
          <a:pPr rtl="0"/>
          <a:r>
            <a:rPr lang="en-US" sz="2400" dirty="0" smtClean="0">
              <a:effectLst>
                <a:outerShdw blurRad="38100" dist="38100" dir="2700000" algn="tl">
                  <a:srgbClr val="000000">
                    <a:alpha val="43137"/>
                  </a:srgbClr>
                </a:outerShdw>
              </a:effectLst>
            </a:rPr>
            <a:t>Must specify:</a:t>
          </a:r>
          <a:endParaRPr lang="en-US" sz="2400" dirty="0">
            <a:effectLst>
              <a:outerShdw blurRad="38100" dist="38100" dir="2700000" algn="tl">
                <a:srgbClr val="000000">
                  <a:alpha val="43137"/>
                </a:srgbClr>
              </a:outerShdw>
            </a:effectLst>
          </a:endParaRP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custT="1"/>
      <dgm:spPr>
        <a:solidFill>
          <a:schemeClr val="accent3"/>
        </a:solidFill>
      </dgm:spPr>
      <dgm:t>
        <a:bodyPr/>
        <a:lstStyle/>
        <a:p>
          <a:pPr rtl="0"/>
          <a:r>
            <a:rPr lang="en-US" sz="1800" b="1" dirty="0" smtClean="0">
              <a:solidFill>
                <a:srgbClr val="FFFF66"/>
              </a:solidFill>
              <a:effectLst/>
            </a:rPr>
            <a:t>Location</a:t>
          </a:r>
          <a:r>
            <a:rPr lang="en-US" sz="1800" dirty="0" smtClean="0">
              <a:effectLst>
                <a:outerShdw blurRad="38100" dist="38100" dir="2700000" algn="tl">
                  <a:srgbClr val="000000">
                    <a:alpha val="43137"/>
                  </a:srgbClr>
                </a:outerShdw>
              </a:effectLst>
            </a:rPr>
            <a:t> of the source and destination operands</a:t>
          </a:r>
          <a:endParaRPr lang="en-US" sz="1800" dirty="0">
            <a:effectLst>
              <a:outerShdw blurRad="38100" dist="38100" dir="2700000" algn="tl">
                <a:srgbClr val="000000">
                  <a:alpha val="43137"/>
                </a:srgbClr>
              </a:outerShdw>
            </a:effectLst>
          </a:endParaRP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length</a:t>
          </a:r>
          <a:r>
            <a:rPr lang="en-US" sz="1800" dirty="0" smtClean="0">
              <a:effectLst>
                <a:outerShdw blurRad="38100" dist="38100" dir="2700000" algn="tl">
                  <a:srgbClr val="000000">
                    <a:alpha val="43137"/>
                  </a:srgbClr>
                </a:outerShdw>
              </a:effectLst>
            </a:rPr>
            <a:t> of data to be transferred must be indicated</a:t>
          </a:r>
          <a:endParaRPr lang="en-US" sz="1800" dirty="0">
            <a:effectLst>
              <a:outerShdw blurRad="38100" dist="38100" dir="2700000" algn="tl">
                <a:srgbClr val="000000">
                  <a:alpha val="43137"/>
                </a:srgbClr>
              </a:outerShdw>
            </a:effectLst>
          </a:endParaRP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mode of addressing </a:t>
          </a:r>
          <a:r>
            <a:rPr lang="en-US" sz="1800" dirty="0" smtClean="0">
              <a:effectLst>
                <a:outerShdw blurRad="38100" dist="38100" dir="2700000" algn="tl">
                  <a:srgbClr val="000000">
                    <a:alpha val="43137"/>
                  </a:srgbClr>
                </a:outerShdw>
              </a:effectLst>
            </a:rPr>
            <a:t>for each operand must be specified</a:t>
          </a:r>
          <a:endParaRPr lang="en-US" sz="1800" dirty="0">
            <a:effectLst>
              <a:outerShdw blurRad="38100" dist="38100" dir="2700000" algn="tl">
                <a:srgbClr val="000000">
                  <a:alpha val="43137"/>
                </a:srgbClr>
              </a:outerShdw>
            </a:effectLst>
          </a:endParaRP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t>
        <a:bodyPr/>
        <a:lstStyle/>
        <a:p>
          <a:endParaRPr lang="en-US"/>
        </a:p>
      </dgm:t>
    </dgm:pt>
    <dgm:pt modelId="{2E9B4566-06DF-0D42-B507-3EED37032151}" type="pres">
      <dgm:prSet presAssocID="{CBD291A9-E9FF-6441-96AE-58549F227598}" presName="arrow" presStyleLbl="node1" presStyleIdx="0" presStyleCnt="2" custScaleX="120300">
        <dgm:presLayoutVars>
          <dgm:bulletEnabled val="1"/>
        </dgm:presLayoutVars>
      </dgm:prSet>
      <dgm:spPr/>
      <dgm:t>
        <a:bodyPr/>
        <a:lstStyle/>
        <a:p>
          <a:endParaRPr lang="en-US"/>
        </a:p>
      </dgm:t>
    </dgm:pt>
    <dgm:pt modelId="{F67F22A8-9610-4948-A69C-A8949F131989}" type="pres">
      <dgm:prSet presAssocID="{A3735CA2-6882-004E-9088-38AE4D4B7E36}" presName="arrow" presStyleLbl="node1" presStyleIdx="1" presStyleCnt="2" custScaleX="131110">
        <dgm:presLayoutVars>
          <dgm:bulletEnabled val="1"/>
        </dgm:presLayoutVars>
      </dgm:prSet>
      <dgm:spPr/>
      <dgm:t>
        <a:bodyPr/>
        <a:lstStyle/>
        <a:p>
          <a:endParaRPr lang="en-US"/>
        </a:p>
      </dgm:t>
    </dgm:pt>
  </dgm:ptLst>
  <dgm:cxnLst>
    <dgm:cxn modelId="{3A2415C0-C5FF-8043-A7A6-6C9306F2ED29}" srcId="{16B8BB17-05F5-5449-87B4-F1418C4ECDD7}" destId="{A3735CA2-6882-004E-9088-38AE4D4B7E36}" srcOrd="1" destOrd="0" parTransId="{3D421804-C29E-B041-9B9B-1F06A8E20150}" sibTransId="{3EC18245-13C0-3C46-8DF4-15A4ADB1D653}"/>
    <dgm:cxn modelId="{DFC38B20-8E0C-D24A-AB10-83E9CD60F39C}" srcId="{A3735CA2-6882-004E-9088-38AE4D4B7E36}" destId="{AE35FDD7-8313-ED48-9898-4AB22980C4E1}" srcOrd="1" destOrd="0" parTransId="{B82C8499-8741-DB42-BDE1-E3254C7FCA36}" sibTransId="{404121AF-ECD2-7F45-A293-FBE1A881E821}"/>
    <dgm:cxn modelId="{EE87D561-7A7F-CB40-B809-B995BC4D9773}" srcId="{A3735CA2-6882-004E-9088-38AE4D4B7E36}" destId="{82BD964D-2096-0D44-9011-C9F48B9CAE1D}" srcOrd="2" destOrd="0" parTransId="{57C3DBB5-12BC-DD49-BEE1-0FDDB1BB45A3}" sibTransId="{CC52B425-3B96-BF49-BD9A-8132E746CA20}"/>
    <dgm:cxn modelId="{55E0DE39-5037-A54F-AE3A-E230A73A48F7}" type="presOf" srcId="{16B8BB17-05F5-5449-87B4-F1418C4ECDD7}" destId="{BC060FFF-4EE9-C04F-B485-F21B3CC81355}"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6D9E3294-F276-384F-BE0D-7AF6A23A1E56}" type="presOf" srcId="{CBD291A9-E9FF-6441-96AE-58549F227598}" destId="{2E9B4566-06DF-0D42-B507-3EED37032151}"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BE718F78-29C9-2447-9DF1-FBC668157B4F}" srcId="{A3735CA2-6882-004E-9088-38AE4D4B7E36}" destId="{2DC71C04-B9F7-4E4E-8AF5-7B0AA79E7F90}" srcOrd="0" destOrd="0" parTransId="{20115340-B054-344F-9358-BA2C3C796607}" sibTransId="{E52EE69E-F700-4C4D-9DD3-E6DDAC914DCB}"/>
    <dgm:cxn modelId="{66DABE9E-C9DF-9A41-9AB6-2C6D3A7BE894}" type="presOf" srcId="{A3735CA2-6882-004E-9088-38AE4D4B7E36}" destId="{F67F22A8-9610-4948-A69C-A8949F131989}" srcOrd="0" destOrd="0" presId="urn:microsoft.com/office/officeart/2005/8/layout/arrow5"/>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Instructions that </a:t>
          </a:r>
          <a:r>
            <a:rPr lang="en-US" sz="2400" b="1" dirty="0" smtClean="0">
              <a:solidFill>
                <a:srgbClr val="FFFF00"/>
              </a:solidFill>
              <a:effectLst>
                <a:outerShdw blurRad="38100" dist="38100" dir="2700000" algn="tl">
                  <a:srgbClr val="000000">
                    <a:alpha val="43137"/>
                  </a:srgbClr>
                </a:outerShdw>
              </a:effectLst>
            </a:rPr>
            <a:t>change the format </a:t>
          </a:r>
          <a:r>
            <a:rPr lang="en-US" sz="2400" dirty="0" smtClean="0">
              <a:effectLst>
                <a:outerShdw blurRad="38100" dist="38100" dir="2700000" algn="tl">
                  <a:srgbClr val="000000">
                    <a:alpha val="43137"/>
                  </a:srgbClr>
                </a:outerShdw>
              </a:effectLst>
            </a:rPr>
            <a:t>or operate on the format of data</a:t>
          </a:r>
          <a:endParaRPr lang="en-US" sz="2400" dirty="0">
            <a:effectLst>
              <a:outerShdw blurRad="38100" dist="38100" dir="2700000" algn="tl">
                <a:srgbClr val="000000">
                  <a:alpha val="43137"/>
                </a:srgbClr>
              </a:outerShdw>
            </a:effectLst>
          </a:endParaRP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smtClean="0">
              <a:solidFill>
                <a:schemeClr val="tx2"/>
              </a:solidFill>
              <a:effectLst>
                <a:outerShdw blurRad="38100" dist="38100" dir="2700000" algn="tl">
                  <a:srgbClr val="000000">
                    <a:alpha val="43137"/>
                  </a:srgbClr>
                </a:outerShdw>
              </a:effectLst>
            </a:rPr>
            <a:t>An example is converting from decimal to binary</a:t>
          </a:r>
          <a:endParaRPr lang="en-US" dirty="0">
            <a:solidFill>
              <a:schemeClr val="tx2"/>
            </a:solidFill>
            <a:effectLst>
              <a:outerShdw blurRad="38100" dist="38100" dir="2700000" algn="tl">
                <a:srgbClr val="000000">
                  <a:alpha val="43137"/>
                </a:srgbClr>
              </a:outerShdw>
            </a:effectLst>
          </a:endParaRP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custT="1"/>
      <dgm:spPr>
        <a:solidFill>
          <a:schemeClr val="accent3"/>
        </a:solidFill>
        <a:ln>
          <a:solidFill>
            <a:schemeClr val="accent3"/>
          </a:solidFill>
        </a:ln>
      </dgm:spPr>
      <dgm:t>
        <a:bodyPr/>
        <a:lstStyle/>
        <a:p>
          <a:pPr rtl="0"/>
          <a:r>
            <a:rPr lang="en-US" sz="2000" dirty="0" smtClean="0">
              <a:effectLst>
                <a:outerShdw blurRad="38100" dist="38100" dir="2700000" algn="tl">
                  <a:srgbClr val="000000">
                    <a:alpha val="43137"/>
                  </a:srgbClr>
                </a:outerShdw>
              </a:effectLst>
            </a:rPr>
            <a:t>An example of a more complex editing instruction is the EAS/390 Translate (TR</a:t>
          </a:r>
          <a:r>
            <a:rPr lang="en-US" sz="2000" smtClean="0">
              <a:effectLst>
                <a:outerShdw blurRad="38100" dist="38100" dir="2700000" algn="tl">
                  <a:srgbClr val="000000">
                    <a:alpha val="43137"/>
                  </a:srgbClr>
                </a:outerShdw>
              </a:effectLst>
            </a:rPr>
            <a:t>) instruction (page 425)</a:t>
          </a:r>
          <a:endParaRPr lang="en-US" sz="2000"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t>
        <a:bodyPr/>
        <a:lstStyle/>
        <a:p>
          <a:endParaRPr lang="en-US"/>
        </a:p>
      </dgm:t>
    </dgm:pt>
    <dgm:pt modelId="{77C9DA8E-8ED9-844B-B613-13FD05010447}" type="pres">
      <dgm:prSet presAssocID="{AC13097E-47F1-3C41-8E12-3F1DFDA8016C}" presName="firstNode" presStyleLbl="node1" presStyleIdx="0" presStyleCnt="3" custLinFactNeighborY="15050">
        <dgm:presLayoutVars>
          <dgm:bulletEnabled val="1"/>
        </dgm:presLayoutVars>
      </dgm:prSet>
      <dgm:spPr/>
      <dgm:t>
        <a:bodyPr/>
        <a:lstStyle/>
        <a:p>
          <a:endParaRPr lang="en-US"/>
        </a:p>
      </dgm:t>
    </dgm:pt>
    <dgm:pt modelId="{A565A70D-D266-D14D-801A-624F8C0A17FF}" type="pres">
      <dgm:prSet presAssocID="{71E24C2E-E756-2D42-BECA-7734384383F2}" presName="sibTrans" presStyleLbl="sibTrans2D1" presStyleIdx="0" presStyleCnt="2"/>
      <dgm:spPr/>
      <dgm:t>
        <a:bodyPr/>
        <a:lstStyle/>
        <a:p>
          <a:endParaRPr lang="en-US"/>
        </a:p>
      </dgm:t>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ScaleX="179201">
        <dgm:presLayoutVars>
          <dgm:bulletEnabled val="1"/>
        </dgm:presLayoutVars>
      </dgm:prSet>
      <dgm:spPr/>
      <dgm:t>
        <a:bodyPr/>
        <a:lstStyle/>
        <a:p>
          <a:endParaRPr lang="en-US"/>
        </a:p>
      </dgm:t>
    </dgm:pt>
    <dgm:pt modelId="{D49EAA5E-508B-AC45-A500-B17EA738C083}" type="pres">
      <dgm:prSet presAssocID="{C91B3ABF-8735-3F41-AD79-6889C5488C39}" presName="sibTrans" presStyleLbl="sibTrans2D1" presStyleIdx="1" presStyleCnt="2"/>
      <dgm:spPr/>
      <dgm:t>
        <a:bodyPr/>
        <a:lstStyle/>
        <a:p>
          <a:endParaRPr lang="en-US"/>
        </a:p>
      </dgm:t>
    </dgm:pt>
    <dgm:pt modelId="{4F063FBB-5B0E-B64A-B216-78406CFC0194}" type="pres">
      <dgm:prSet presAssocID="{D32CD237-EEB7-EB46-8796-D6217CE89D81}" presName="lastNode" presStyleLbl="node1" presStyleIdx="2" presStyleCnt="3">
        <dgm:presLayoutVars>
          <dgm:bulletEnabled val="1"/>
        </dgm:presLayoutVars>
      </dgm:prSet>
      <dgm:spPr/>
      <dgm:t>
        <a:bodyPr/>
        <a:lstStyle/>
        <a:p>
          <a:endParaRPr lang="en-US"/>
        </a:p>
      </dgm:t>
    </dgm:pt>
  </dgm:ptLst>
  <dgm:cxnLst>
    <dgm:cxn modelId="{05F56680-3D88-8246-8A1E-A41798AB9B43}" type="presOf" srcId="{D32CD237-EEB7-EB46-8796-D6217CE89D81}" destId="{4F063FBB-5B0E-B64A-B216-78406CFC0194}"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9DC34341-C9E0-2F49-9BC8-2A74DE58FA85}" srcId="{B3774423-9D28-FD4D-93B2-1D121FAEBFFB}" destId="{AC13097E-47F1-3C41-8E12-3F1DFDA8016C}" srcOrd="0" destOrd="0" parTransId="{9F9A3FF6-15CE-9940-8972-9476304E32C9}" sibTransId="{71E24C2E-E756-2D42-BECA-7734384383F2}"/>
    <dgm:cxn modelId="{C5C99ABF-373F-4F40-BB87-3169F578EB09}" type="presOf" srcId="{AC13097E-47F1-3C41-8E12-3F1DFDA8016C}" destId="{77C9DA8E-8ED9-844B-B613-13FD05010447}" srcOrd="0" destOrd="0" presId="urn:microsoft.com/office/officeart/2005/8/layout/bProcess2"/>
    <dgm:cxn modelId="{7EACAE2A-9B6E-E341-B381-59F417B4E898}" type="presOf" srcId="{C91B3ABF-8735-3F41-AD79-6889C5488C39}" destId="{D49EAA5E-508B-AC45-A500-B17EA738C083}" srcOrd="0" destOrd="0" presId="urn:microsoft.com/office/officeart/2005/8/layout/bProcess2"/>
    <dgm:cxn modelId="{3FDA3566-F370-8146-B0DD-7DE2EC29497C}" type="presOf" srcId="{8C7A5930-8A3D-0842-AF29-1EA693AA6B99}" destId="{D26DB3FA-AA5B-7B46-A54F-F769F99A465F}"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9F9CB7B7-99AE-4445-ABEF-5344998360A5}" type="presOf" srcId="{B3774423-9D28-FD4D-93B2-1D121FAEBFFB}" destId="{BD084606-F38B-CB4B-A769-6B940EB20879}"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smtClean="0">
              <a:solidFill>
                <a:srgbClr val="FFFF00"/>
              </a:solidFill>
            </a:rPr>
            <a:t>Instructions that can be executed only</a:t>
          </a:r>
          <a:r>
            <a:rPr lang="en-US" dirty="0" smtClean="0"/>
            <a:t> while the processor is in a </a:t>
          </a:r>
          <a:r>
            <a:rPr lang="en-US" dirty="0" smtClean="0">
              <a:solidFill>
                <a:srgbClr val="FFFF00"/>
              </a:solidFill>
            </a:rPr>
            <a:t>certain privileged state</a:t>
          </a:r>
          <a:r>
            <a:rPr lang="en-US" dirty="0" smtClean="0"/>
            <a:t> or is executing a program in a special privileged area of memory</a:t>
          </a:r>
          <a:endParaRPr lang="en-US" dirty="0"/>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smtClean="0"/>
            <a:t>Typically these instructions are </a:t>
          </a:r>
          <a:r>
            <a:rPr lang="en-US" b="1" dirty="0" smtClean="0">
              <a:solidFill>
                <a:schemeClr val="accent6">
                  <a:lumMod val="60000"/>
                  <a:lumOff val="40000"/>
                </a:schemeClr>
              </a:solidFill>
            </a:rPr>
            <a:t>reserved</a:t>
          </a:r>
          <a:r>
            <a:rPr lang="en-US" dirty="0" smtClean="0"/>
            <a:t> for the use of the </a:t>
          </a:r>
          <a:r>
            <a:rPr lang="en-US" b="1" dirty="0" smtClean="0">
              <a:solidFill>
                <a:schemeClr val="accent6">
                  <a:lumMod val="60000"/>
                  <a:lumOff val="40000"/>
                </a:schemeClr>
              </a:solidFill>
            </a:rPr>
            <a:t>operating system</a:t>
          </a:r>
          <a:endParaRPr lang="en-US" b="1" dirty="0">
            <a:solidFill>
              <a:schemeClr val="accent6">
                <a:lumMod val="60000"/>
                <a:lumOff val="40000"/>
              </a:schemeClr>
            </a:solidFill>
          </a:endParaRP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smtClean="0"/>
            <a:t>Examples of system control operations:</a:t>
          </a:r>
          <a:endParaRPr lang="en-US" dirty="0"/>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custT="1"/>
      <dgm:spPr/>
      <dgm:t>
        <a:bodyPr/>
        <a:lstStyle/>
        <a:p>
          <a:pPr rtl="0"/>
          <a:r>
            <a:rPr lang="en-US" sz="1800" dirty="0" smtClean="0"/>
            <a:t>A system control instruction may read or alter a control register</a:t>
          </a:r>
          <a:endParaRPr lang="en-US" sz="1800" dirty="0"/>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custT="1"/>
      <dgm:spPr/>
      <dgm:t>
        <a:bodyPr/>
        <a:lstStyle/>
        <a:p>
          <a:pPr rtl="0"/>
          <a:r>
            <a:rPr lang="en-US" sz="1800" dirty="0" smtClean="0"/>
            <a:t>An instruction to read or modify a storage protection key</a:t>
          </a:r>
          <a:endParaRPr lang="en-US" sz="1800" dirty="0"/>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custT="1"/>
      <dgm:spPr/>
      <dgm:t>
        <a:bodyPr/>
        <a:lstStyle/>
        <a:p>
          <a:pPr rtl="0"/>
          <a:r>
            <a:rPr lang="en-US" sz="1800" dirty="0" smtClean="0"/>
            <a:t>Access to process control blocks in a multiprogramming system</a:t>
          </a:r>
          <a:endParaRPr lang="en-US" sz="1800" dirty="0"/>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t>
        <a:bodyPr/>
        <a:lstStyle/>
        <a:p>
          <a:endParaRPr lang="en-US"/>
        </a:p>
      </dgm:t>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t>
        <a:bodyPr/>
        <a:lstStyle/>
        <a:p>
          <a:endParaRPr lang="en-US"/>
        </a:p>
      </dgm:t>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t>
        <a:bodyPr/>
        <a:lstStyle/>
        <a:p>
          <a:endParaRPr lang="en-US"/>
        </a:p>
      </dgm:t>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t>
        <a:bodyPr/>
        <a:lstStyle/>
        <a:p>
          <a:endParaRPr lang="en-US"/>
        </a:p>
      </dgm:t>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custScaleY="165391">
        <dgm:presLayoutVars>
          <dgm:bulletEnabled val="1"/>
        </dgm:presLayoutVars>
      </dgm:prSet>
      <dgm:spPr/>
      <dgm:t>
        <a:bodyPr/>
        <a:lstStyle/>
        <a:p>
          <a:endParaRPr lang="en-US"/>
        </a:p>
      </dgm:t>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custScaleY="165391">
        <dgm:presLayoutVars>
          <dgm:bulletEnabled val="1"/>
        </dgm:presLayoutVars>
      </dgm:prSet>
      <dgm:spPr/>
      <dgm:t>
        <a:bodyPr/>
        <a:lstStyle/>
        <a:p>
          <a:endParaRPr lang="en-US"/>
        </a:p>
      </dgm:t>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custScaleY="165391">
        <dgm:presLayoutVars>
          <dgm:bulletEnabled val="1"/>
        </dgm:presLayoutVars>
      </dgm:prSet>
      <dgm:spPr/>
      <dgm:t>
        <a:bodyPr/>
        <a:lstStyle/>
        <a:p>
          <a:endParaRPr lang="en-US"/>
        </a:p>
      </dgm:t>
    </dgm:pt>
  </dgm:ptLst>
  <dgm:cxnLst>
    <dgm:cxn modelId="{034CB049-2D9B-2A4E-A759-12465CADA4F5}" srcId="{2481E9A8-5413-524C-8982-5AF295AA0FD3}" destId="{E9E92FCE-DAF2-3145-BE10-2CF450B85DEB}" srcOrd="1" destOrd="0" parTransId="{E124D7BF-0B29-7341-A590-E3859651EFE8}" sibTransId="{A8248814-6852-BD45-A1C1-9B5235C0D061}"/>
    <dgm:cxn modelId="{49570F3A-F570-5947-9832-877548A89021}" srcId="{512ECA6A-2A27-5540-BF41-B6C374340369}" destId="{227FAB59-23FC-A843-A078-89F98BD00632}" srcOrd="0" destOrd="0" parTransId="{E95E9233-9367-A749-A657-FB18BD734A03}" sibTransId="{855ADFB7-AD32-5841-8BBE-52D81A552EB4}"/>
    <dgm:cxn modelId="{C15C44F6-5E36-3A40-84A4-D08A118B87F2}" type="presOf" srcId="{E9E92FCE-DAF2-3145-BE10-2CF450B85DEB}" destId="{4E50C6BF-910E-7348-A303-09A554EEAA0A}"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279396D7-D2DD-DC49-AF45-9C3B1DF43EE6}" type="presOf" srcId="{227FAB59-23FC-A843-A078-89F98BD00632}" destId="{1FFD221F-6A7C-0B45-912E-7B2D41C939FB}" srcOrd="0" destOrd="0" presId="urn:microsoft.com/office/officeart/2005/8/layout/target2"/>
    <dgm:cxn modelId="{BD54676F-13C9-764D-BC20-842360A07B05}" type="presOf" srcId="{27A6DB09-7A73-E34E-9751-1D7E0C8AEFDE}" destId="{958E3D0C-1153-3645-896A-A62EDB2811F7}" srcOrd="0" destOrd="0" presId="urn:microsoft.com/office/officeart/2005/8/layout/target2"/>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724923D1-B45C-4D42-903B-F2FCA46C7F32}" type="presOf" srcId="{358AA9CD-32A2-DD46-AAFA-8935BDAFBB20}" destId="{099E1357-5252-C648-9171-1537398C3A8C}"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D8DB6E4-E0E4-4541-A20B-AB3DB421721B}" srcId="{512ECA6A-2A27-5540-BF41-B6C374340369}" destId="{27A6DB09-7A73-E34E-9751-1D7E0C8AEFDE}" srcOrd="2" destOrd="0" parTransId="{3DDC6881-1159-4749-B696-931528299B1F}" sibTransId="{BEA10779-1B79-8748-AEE8-CB0EA20E6DDB}"/>
    <dgm:cxn modelId="{AFA326AE-2639-B04C-9195-D9A0A16DD12D}" type="presOf" srcId="{512ECA6A-2A27-5540-BF41-B6C374340369}" destId="{6F92330B-2BD8-9C42-AA59-CA71F506DD3E}" srcOrd="0" destOrd="0" presId="urn:microsoft.com/office/officeart/2005/8/layout/target2"/>
    <dgm:cxn modelId="{F13581A5-C82A-9A42-B1B0-411C86F75C2D}" type="presOf" srcId="{EB93D4E5-8CA1-7546-BD15-4BC63FAF4B6A}" destId="{C549312C-F687-024F-ADD4-C847C870AB31}"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smtClean="0"/>
            <a:t>Includes an </a:t>
          </a:r>
          <a:r>
            <a:rPr lang="en-US" b="1" dirty="0" smtClean="0">
              <a:solidFill>
                <a:srgbClr val="FFFF66"/>
              </a:solidFill>
            </a:rPr>
            <a:t>implied </a:t>
          </a:r>
          <a:r>
            <a:rPr lang="en-US" dirty="0" smtClean="0"/>
            <a:t>address</a:t>
          </a:r>
          <a:endParaRPr lang="en-US" dirty="0"/>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smtClean="0">
              <a:solidFill>
                <a:srgbClr val="FFFF66"/>
              </a:solidFill>
            </a:rPr>
            <a:t>Typically implies that one instruction be skipped</a:t>
          </a:r>
          <a:r>
            <a:rPr lang="en-US" dirty="0" smtClean="0"/>
            <a:t>, thus the implied address equals the address of the </a:t>
          </a:r>
          <a:r>
            <a:rPr lang="en-US" dirty="0" smtClean="0">
              <a:solidFill>
                <a:srgbClr val="FFFF66"/>
              </a:solidFill>
            </a:rPr>
            <a:t>next instruction plus one </a:t>
          </a:r>
          <a:r>
            <a:rPr lang="en-US" dirty="0" smtClean="0"/>
            <a:t>instruction length</a:t>
          </a:r>
          <a:endParaRPr lang="en-US" dirty="0"/>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smtClean="0">
              <a:solidFill>
                <a:srgbClr val="FFFF66"/>
              </a:solidFill>
            </a:rPr>
            <a:t>Because the skip instruction does not require a destination address field it is free to do other things</a:t>
          </a:r>
          <a:endParaRPr lang="en-US" dirty="0">
            <a:solidFill>
              <a:srgbClr val="FFFF66"/>
            </a:solidFill>
          </a:endParaRP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smtClean="0"/>
            <a:t>Example is the </a:t>
          </a:r>
          <a:r>
            <a:rPr lang="en-US" b="1" u="sng" dirty="0" smtClean="0"/>
            <a:t>i</a:t>
          </a:r>
          <a:r>
            <a:rPr lang="en-US" dirty="0" smtClean="0"/>
            <a:t>ncrement-and-</a:t>
          </a:r>
          <a:r>
            <a:rPr lang="en-US" b="1" u="sng" dirty="0" smtClean="0"/>
            <a:t>s</a:t>
          </a:r>
          <a:r>
            <a:rPr lang="en-US" dirty="0" smtClean="0"/>
            <a:t>kip-if-</a:t>
          </a:r>
          <a:r>
            <a:rPr lang="en-US" b="1" u="sng" dirty="0" smtClean="0"/>
            <a:t>z</a:t>
          </a:r>
          <a:r>
            <a:rPr lang="en-US" dirty="0" smtClean="0"/>
            <a:t>ero (ISZ</a:t>
          </a:r>
          <a:r>
            <a:rPr lang="en-US" smtClean="0"/>
            <a:t>) instruction</a:t>
          </a:r>
        </a:p>
        <a:p>
          <a:pPr rtl="0"/>
          <a:endParaRPr lang="en-US" smtClean="0"/>
        </a:p>
        <a:p>
          <a:pPr rtl="0"/>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t>
        <a:bodyPr/>
        <a:lstStyle/>
        <a:p>
          <a:endParaRPr lang="en-US"/>
        </a:p>
      </dgm:t>
    </dgm:pt>
    <dgm:pt modelId="{28B5BA6D-DFA1-C646-AE98-E3CF666E1151}" type="pres">
      <dgm:prSet presAssocID="{966712F6-A2E3-694C-B6A0-82F52E2F576D}" presName="node" presStyleLbl="node1" presStyleIdx="0" presStyleCnt="4">
        <dgm:presLayoutVars>
          <dgm:bulletEnabled val="1"/>
        </dgm:presLayoutVars>
      </dgm:prSet>
      <dgm:spPr/>
      <dgm:t>
        <a:bodyPr/>
        <a:lstStyle/>
        <a:p>
          <a:endParaRPr lang="en-US"/>
        </a:p>
      </dgm:t>
    </dgm:pt>
    <dgm:pt modelId="{9C211128-4520-2646-80D8-9476592167D6}" type="pres">
      <dgm:prSet presAssocID="{8E1717F3-8422-E548-BC6C-040A2E541B75}" presName="sibTrans" presStyleLbl="sibTrans1D1" presStyleIdx="0" presStyleCnt="3"/>
      <dgm:spPr/>
      <dgm:t>
        <a:bodyPr/>
        <a:lstStyle/>
        <a:p>
          <a:endParaRPr lang="en-US"/>
        </a:p>
      </dgm:t>
    </dgm:pt>
    <dgm:pt modelId="{8BA1D778-7C4F-E648-8BB7-D0F7657E630E}" type="pres">
      <dgm:prSet presAssocID="{8E1717F3-8422-E548-BC6C-040A2E541B75}" presName="connectorText" presStyleLbl="sibTrans1D1" presStyleIdx="0" presStyleCnt="3"/>
      <dgm:spPr/>
      <dgm:t>
        <a:bodyPr/>
        <a:lstStyle/>
        <a:p>
          <a:endParaRPr lang="en-US"/>
        </a:p>
      </dgm:t>
    </dgm:pt>
    <dgm:pt modelId="{2C46A2D4-6C9A-2B44-93DD-631E46E55433}" type="pres">
      <dgm:prSet presAssocID="{687B7341-C2E7-2744-A1DA-C30EE8E436A1}" presName="node" presStyleLbl="node1" presStyleIdx="1" presStyleCnt="4">
        <dgm:presLayoutVars>
          <dgm:bulletEnabled val="1"/>
        </dgm:presLayoutVars>
      </dgm:prSet>
      <dgm:spPr/>
      <dgm:t>
        <a:bodyPr/>
        <a:lstStyle/>
        <a:p>
          <a:endParaRPr lang="en-US"/>
        </a:p>
      </dgm:t>
    </dgm:pt>
    <dgm:pt modelId="{4A5F23D2-8DBA-1C45-8BC0-6050DD64F82C}" type="pres">
      <dgm:prSet presAssocID="{B95AD783-886B-7545-AD08-9A64E1B8C088}" presName="sibTrans" presStyleLbl="sibTrans1D1" presStyleIdx="1" presStyleCnt="3"/>
      <dgm:spPr/>
      <dgm:t>
        <a:bodyPr/>
        <a:lstStyle/>
        <a:p>
          <a:endParaRPr lang="en-US"/>
        </a:p>
      </dgm:t>
    </dgm:pt>
    <dgm:pt modelId="{9C7A08D4-64F8-264C-A7ED-B5D84C82EE44}" type="pres">
      <dgm:prSet presAssocID="{B95AD783-886B-7545-AD08-9A64E1B8C088}" presName="connectorText" presStyleLbl="sibTrans1D1" presStyleIdx="1" presStyleCnt="3"/>
      <dgm:spPr/>
      <dgm:t>
        <a:bodyPr/>
        <a:lstStyle/>
        <a:p>
          <a:endParaRPr lang="en-US"/>
        </a:p>
      </dgm:t>
    </dgm:pt>
    <dgm:pt modelId="{BB2E6098-507A-5D4D-BBB5-7F0D670BC8B1}" type="pres">
      <dgm:prSet presAssocID="{7278E94A-1225-F24A-BEC9-5B90559BDBDF}" presName="node" presStyleLbl="node1" presStyleIdx="2" presStyleCnt="4">
        <dgm:presLayoutVars>
          <dgm:bulletEnabled val="1"/>
        </dgm:presLayoutVars>
      </dgm:prSet>
      <dgm:spPr/>
      <dgm:t>
        <a:bodyPr/>
        <a:lstStyle/>
        <a:p>
          <a:endParaRPr lang="en-US"/>
        </a:p>
      </dgm:t>
    </dgm:pt>
    <dgm:pt modelId="{9E8E8360-5BB2-2C48-980A-B597F3E4B707}" type="pres">
      <dgm:prSet presAssocID="{809C5B9C-69E5-1B4F-AA86-6CC8B87B81CD}" presName="sibTrans" presStyleLbl="sibTrans1D1" presStyleIdx="2" presStyleCnt="3"/>
      <dgm:spPr/>
      <dgm:t>
        <a:bodyPr/>
        <a:lstStyle/>
        <a:p>
          <a:endParaRPr lang="en-US"/>
        </a:p>
      </dgm:t>
    </dgm:pt>
    <dgm:pt modelId="{4DBC417F-BFB7-6347-AF7C-3327FFB515A0}" type="pres">
      <dgm:prSet presAssocID="{809C5B9C-69E5-1B4F-AA86-6CC8B87B81CD}" presName="connectorText" presStyleLbl="sibTrans1D1" presStyleIdx="2" presStyleCnt="3"/>
      <dgm:spPr/>
      <dgm:t>
        <a:bodyPr/>
        <a:lstStyle/>
        <a:p>
          <a:endParaRPr lang="en-US"/>
        </a:p>
      </dgm:t>
    </dgm:pt>
    <dgm:pt modelId="{232AD40C-C83B-B945-92DA-BEAD796C531B}" type="pres">
      <dgm:prSet presAssocID="{4BD05FB3-B808-B049-9FB3-E24C75596616}" presName="node" presStyleLbl="node1" presStyleIdx="3" presStyleCnt="4">
        <dgm:presLayoutVars>
          <dgm:bulletEnabled val="1"/>
        </dgm:presLayoutVars>
      </dgm:prSet>
      <dgm:spPr/>
      <dgm:t>
        <a:bodyPr/>
        <a:lstStyle/>
        <a:p>
          <a:endParaRPr lang="en-US"/>
        </a:p>
      </dgm:t>
    </dgm:pt>
  </dgm:ptLst>
  <dgm:cxnLst>
    <dgm:cxn modelId="{60FD8E2E-A8CB-D643-8F34-2F95B6E417F5}" type="presOf" srcId="{4BD05FB3-B808-B049-9FB3-E24C75596616}" destId="{232AD40C-C83B-B945-92DA-BEAD796C531B}"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6D1BC5E3-1266-DF44-9A83-11D3D86A43F4}" type="presOf" srcId="{B95AD783-886B-7545-AD08-9A64E1B8C088}" destId="{9C7A08D4-64F8-264C-A7ED-B5D84C82EE44}" srcOrd="1"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A2FAB450-7F40-204E-B378-9F576AB89501}" type="presOf" srcId="{809C5B9C-69E5-1B4F-AA86-6CC8B87B81CD}" destId="{4DBC417F-BFB7-6347-AF7C-3327FFB515A0}" srcOrd="1"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4D15EE08-BEB7-344A-BEAB-2E64EADC748E}" type="presOf" srcId="{B95AD783-886B-7545-AD08-9A64E1B8C088}" destId="{4A5F23D2-8DBA-1C45-8BC0-6050DD64F82C}"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63DADF91-803E-C441-9E0F-BDB1E23E17E3}" type="presOf" srcId="{8E1717F3-8422-E548-BC6C-040A2E541B75}" destId="{9C211128-4520-2646-80D8-9476592167D6}"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1DE1E7DD-B237-E348-8F5A-21EC719B7921}" srcId="{F5299564-40D6-5C46-A8BE-4C0D0EB7828C}" destId="{687B7341-C2E7-2744-A1DA-C30EE8E436A1}" srcOrd="1" destOrd="0" parTransId="{AC2C90D6-9943-1041-86F5-29CC75022315}" sibTransId="{B95AD783-886B-7545-AD08-9A64E1B8C088}"/>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390876" y="371454"/>
          <a:ext cx="2723923" cy="2615986"/>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Operation code (</a:t>
          </a:r>
          <a:r>
            <a:rPr lang="en-US" sz="2400" kern="1200" smtClean="0">
              <a:effectLst>
                <a:outerShdw blurRad="38100" dist="38100" dir="2700000" algn="tl">
                  <a:srgbClr val="000000">
                    <a:alpha val="43137"/>
                  </a:srgbClr>
                </a:outerShdw>
              </a:effectLst>
            </a:rPr>
            <a:t>opcode): </a:t>
          </a:r>
          <a:r>
            <a:rPr lang="en-US" sz="1800" kern="1200" smtClean="0">
              <a:effectLst>
                <a:outerShdw blurRad="38100" dist="38100" dir="2700000" algn="tl">
                  <a:srgbClr val="000000">
                    <a:alpha val="43137"/>
                  </a:srgbClr>
                </a:outerShdw>
              </a:effectLst>
            </a:rPr>
            <a:t>Specifies the </a:t>
          </a:r>
          <a:r>
            <a:rPr lang="en-US" sz="1800" b="1" kern="1200"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kern="1200" smtClean="0">
              <a:effectLst>
                <a:outerShdw blurRad="38100" dist="38100" dir="2700000" algn="tl">
                  <a:srgbClr val="000000">
                    <a:alpha val="43137"/>
                  </a:srgbClr>
                </a:outerShdw>
              </a:effectLst>
            </a:rPr>
            <a:t>.  The operation is specified by a binary code, known as the operation code, or </a:t>
          </a:r>
          <a:r>
            <a:rPr lang="en-US" sz="1800" i="1" kern="1200" smtClean="0">
              <a:effectLst>
                <a:outerShdw blurRad="38100" dist="38100" dir="2700000" algn="tl">
                  <a:srgbClr val="000000">
                    <a:alpha val="43137"/>
                  </a:srgbClr>
                </a:outerShdw>
              </a:effectLst>
            </a:rPr>
            <a:t>opcode</a:t>
          </a:r>
          <a:endParaRPr lang="en-US" sz="2400" kern="1200" dirty="0">
            <a:effectLst>
              <a:outerShdw blurRad="38100" dist="38100" dir="2700000" algn="tl">
                <a:srgbClr val="000000">
                  <a:alpha val="43137"/>
                </a:srgbClr>
              </a:outerShdw>
            </a:effectLst>
          </a:endParaRPr>
        </a:p>
      </dsp:txBody>
      <dsp:txXfrm>
        <a:off x="1518578" y="499156"/>
        <a:ext cx="2468519" cy="2360582"/>
      </dsp:txXfrm>
    </dsp:sp>
    <dsp:sp modelId="{06F2B317-5110-B94C-84A1-22E01F7471D3}">
      <dsp:nvSpPr>
        <dsp:cNvPr id="0" name=""/>
        <dsp:cNvSpPr/>
      </dsp:nvSpPr>
      <dsp:spPr>
        <a:xfrm>
          <a:off x="4186245" y="344227"/>
          <a:ext cx="2984291" cy="267044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rtl="0">
            <a:lnSpc>
              <a:spcPct val="90000"/>
            </a:lnSpc>
            <a:spcBef>
              <a:spcPct val="0"/>
            </a:spcBef>
            <a:spcAft>
              <a:spcPct val="35000"/>
            </a:spcAft>
          </a:pPr>
          <a:r>
            <a:rPr lang="en-US" sz="2200" b="1" kern="1200" dirty="0" smtClean="0">
              <a:effectLst>
                <a:outerShdw blurRad="38100" dist="38100" dir="2700000" algn="tl">
                  <a:srgbClr val="000000">
                    <a:alpha val="43137"/>
                  </a:srgbClr>
                </a:outerShdw>
              </a:effectLst>
            </a:rPr>
            <a:t>Source operand reference</a:t>
          </a:r>
          <a:endParaRPr lang="en-US" sz="2200" b="1"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operation may involve one or more source operands, that is, operands that are </a:t>
          </a:r>
          <a:r>
            <a:rPr lang="en-US" sz="1800" b="1" kern="1200" dirty="0" smtClean="0">
              <a:solidFill>
                <a:schemeClr val="accent6">
                  <a:lumMod val="60000"/>
                  <a:lumOff val="40000"/>
                </a:schemeClr>
              </a:solidFill>
              <a:effectLst>
                <a:outerShdw blurRad="38100" dist="38100" dir="2700000" algn="tl">
                  <a:srgbClr val="000000">
                    <a:alpha val="43137"/>
                  </a:srgbClr>
                </a:outerShdw>
              </a:effectLst>
            </a:rPr>
            <a:t>inputs</a:t>
          </a:r>
          <a:r>
            <a:rPr lang="en-US" sz="1800" kern="1200" dirty="0" smtClean="0">
              <a:effectLst>
                <a:outerShdw blurRad="38100" dist="38100" dir="2700000" algn="tl">
                  <a:srgbClr val="000000">
                    <a:alpha val="43137"/>
                  </a:srgbClr>
                </a:outerShdw>
              </a:effectLst>
            </a:rPr>
            <a:t> for the operation</a:t>
          </a:r>
          <a:endParaRPr lang="en-US" sz="1800" kern="1200" dirty="0">
            <a:effectLst>
              <a:outerShdw blurRad="38100" dist="38100" dir="2700000" algn="tl">
                <a:srgbClr val="000000">
                  <a:alpha val="43137"/>
                </a:srgbClr>
              </a:outerShdw>
            </a:effectLst>
          </a:endParaRPr>
        </a:p>
      </dsp:txBody>
      <dsp:txXfrm>
        <a:off x="4316605" y="474587"/>
        <a:ext cx="2723571" cy="2409720"/>
      </dsp:txXfrm>
    </dsp:sp>
    <dsp:sp modelId="{5CED3117-5997-9241-ACAE-C2B634ACBCD2}">
      <dsp:nvSpPr>
        <dsp:cNvPr id="0" name=""/>
        <dsp:cNvSpPr/>
      </dsp:nvSpPr>
      <dsp:spPr>
        <a:xfrm>
          <a:off x="1390876" y="3086113"/>
          <a:ext cx="2723923" cy="2520742"/>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1111250" rtl="0">
            <a:lnSpc>
              <a:spcPct val="90000"/>
            </a:lnSpc>
            <a:spcBef>
              <a:spcPct val="0"/>
            </a:spcBef>
            <a:spcAft>
              <a:spcPct val="35000"/>
            </a:spcAft>
          </a:pPr>
          <a:r>
            <a:rPr lang="en-US" sz="2500" b="1" kern="1200" dirty="0" smtClean="0">
              <a:effectLst>
                <a:outerShdw blurRad="38100" dist="38100" dir="2700000" algn="tl">
                  <a:srgbClr val="000000">
                    <a:alpha val="43137"/>
                  </a:srgbClr>
                </a:outerShdw>
              </a:effectLst>
            </a:rPr>
            <a:t>Result operand </a:t>
          </a:r>
          <a:r>
            <a:rPr lang="en-US" sz="2500" kern="1200" dirty="0" smtClean="0">
              <a:effectLst>
                <a:outerShdw blurRad="38100" dist="38100" dir="2700000" algn="tl">
                  <a:srgbClr val="000000">
                    <a:alpha val="43137"/>
                  </a:srgbClr>
                </a:outerShdw>
              </a:effectLst>
            </a:rPr>
            <a:t>reference</a:t>
          </a:r>
          <a:endParaRPr lang="en-US" sz="25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operation may produce a </a:t>
          </a:r>
          <a:r>
            <a:rPr lang="en-US" sz="1800" b="1" kern="1200"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kern="1200" dirty="0">
            <a:solidFill>
              <a:schemeClr val="accent6">
                <a:lumMod val="40000"/>
                <a:lumOff val="60000"/>
              </a:schemeClr>
            </a:solidFill>
            <a:effectLst>
              <a:outerShdw blurRad="38100" dist="38100" dir="2700000" algn="tl">
                <a:srgbClr val="000000">
                  <a:alpha val="43137"/>
                </a:srgbClr>
              </a:outerShdw>
            </a:effectLst>
          </a:endParaRPr>
        </a:p>
      </dsp:txBody>
      <dsp:txXfrm>
        <a:off x="1513928" y="3209165"/>
        <a:ext cx="2477819" cy="2274638"/>
      </dsp:txXfrm>
    </dsp:sp>
    <dsp:sp modelId="{582D9E84-4A97-E646-B080-93B15AA28637}">
      <dsp:nvSpPr>
        <dsp:cNvPr id="0" name=""/>
        <dsp:cNvSpPr/>
      </dsp:nvSpPr>
      <dsp:spPr>
        <a:xfrm>
          <a:off x="4202360" y="3157540"/>
          <a:ext cx="2984268" cy="2401467"/>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44550" rtl="0">
            <a:lnSpc>
              <a:spcPct val="90000"/>
            </a:lnSpc>
            <a:spcBef>
              <a:spcPct val="0"/>
            </a:spcBef>
            <a:spcAft>
              <a:spcPct val="35000"/>
            </a:spcAft>
          </a:pPr>
          <a:r>
            <a:rPr lang="en-US" sz="1900" b="1" kern="1200" dirty="0" smtClean="0"/>
            <a:t>Next instruction reference</a:t>
          </a:r>
          <a:endParaRPr lang="en-US" sz="1900" b="1" kern="1200" dirty="0"/>
        </a:p>
        <a:p>
          <a:pPr marL="171450" lvl="1" indent="-171450" algn="l" defTabSz="800100" rtl="0">
            <a:lnSpc>
              <a:spcPct val="90000"/>
            </a:lnSpc>
            <a:spcBef>
              <a:spcPct val="0"/>
            </a:spcBef>
            <a:spcAft>
              <a:spcPct val="15000"/>
            </a:spcAft>
            <a:buChar char="••"/>
          </a:pPr>
          <a:r>
            <a:rPr lang="en-US" sz="1800" kern="1200" dirty="0" smtClean="0"/>
            <a:t>This tells the processor </a:t>
          </a:r>
          <a:r>
            <a:rPr lang="en-US" sz="1800" b="1" kern="1200" dirty="0" smtClean="0">
              <a:solidFill>
                <a:schemeClr val="accent6">
                  <a:lumMod val="40000"/>
                  <a:lumOff val="60000"/>
                </a:schemeClr>
              </a:solidFill>
            </a:rPr>
            <a:t>where to fetch the next instruction </a:t>
          </a:r>
          <a:r>
            <a:rPr lang="en-US" sz="1800" kern="1200" dirty="0" smtClean="0"/>
            <a:t>after the execution of this instruction is complete</a:t>
          </a:r>
          <a:endParaRPr lang="en-US" sz="1800" kern="1200" dirty="0"/>
        </a:p>
      </dsp:txBody>
      <dsp:txXfrm>
        <a:off x="4319590" y="3274770"/>
        <a:ext cx="2749808" cy="216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597" y="3206976"/>
          <a:ext cx="2735835" cy="2338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I/O instructions</a:t>
          </a:r>
          <a:r>
            <a:rPr lang="en-US" sz="1400" kern="1200" dirty="0" smtClean="0"/>
            <a:t> are needed to transfer programs and data into memory and the results of computations back out to the user</a:t>
          </a:r>
          <a:endParaRPr lang="en-US" sz="1400" kern="1200" dirty="0"/>
        </a:p>
      </dsp:txBody>
      <dsp:txXfrm>
        <a:off x="6434718" y="3842975"/>
        <a:ext cx="1812345" cy="1651148"/>
      </dsp:txXfrm>
    </dsp:sp>
    <dsp:sp modelId="{1271081F-DA7B-9646-B77E-4127E6C5A827}">
      <dsp:nvSpPr>
        <dsp:cNvPr id="0" name=""/>
        <dsp:cNvSpPr/>
      </dsp:nvSpPr>
      <dsp:spPr>
        <a:xfrm>
          <a:off x="6" y="2891305"/>
          <a:ext cx="3553076" cy="2676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smtClean="0">
              <a:solidFill>
                <a:srgbClr val="FF0000"/>
              </a:solidFill>
            </a:rPr>
            <a:t>Test the </a:t>
          </a:r>
          <a:r>
            <a:rPr lang="en-US" sz="1400" b="1" kern="1200" dirty="0" smtClean="0">
              <a:solidFill>
                <a:srgbClr val="FF0000"/>
              </a:solidFill>
            </a:rPr>
            <a:t>value</a:t>
          </a:r>
          <a:r>
            <a:rPr lang="en-US" sz="1400" kern="1200" dirty="0" smtClean="0"/>
            <a:t> of a data word or the status of a computation</a:t>
          </a:r>
          <a:endParaRPr lang="en-US" sz="1400" kern="1200" dirty="0"/>
        </a:p>
        <a:p>
          <a:pPr marL="114300" lvl="1" indent="-114300" algn="l" defTabSz="622300" rtl="0">
            <a:lnSpc>
              <a:spcPct val="90000"/>
            </a:lnSpc>
            <a:spcBef>
              <a:spcPct val="0"/>
            </a:spcBef>
            <a:spcAft>
              <a:spcPct val="15000"/>
            </a:spcAft>
            <a:buChar char="••"/>
          </a:pPr>
          <a:r>
            <a:rPr lang="en-US" sz="1400" b="1" kern="1200" smtClean="0">
              <a:solidFill>
                <a:srgbClr val="FF0000"/>
              </a:solidFill>
            </a:rPr>
            <a:t>Branching</a:t>
          </a:r>
          <a:r>
            <a:rPr lang="en-US" sz="1400" kern="1200" smtClean="0"/>
            <a:t> to </a:t>
          </a:r>
          <a:r>
            <a:rPr lang="en-US" sz="1400" kern="1200" dirty="0" smtClean="0"/>
            <a:t>a different set of instructions depending on the decision made</a:t>
          </a:r>
          <a:endParaRPr lang="en-US" sz="1400" kern="1200" dirty="0"/>
        </a:p>
      </dsp:txBody>
      <dsp:txXfrm>
        <a:off x="58791" y="3619110"/>
        <a:ext cx="2369583" cy="1889489"/>
      </dsp:txXfrm>
    </dsp:sp>
    <dsp:sp modelId="{E013DB8C-C4D5-9245-9F44-E76F99512271}">
      <dsp:nvSpPr>
        <dsp:cNvPr id="0" name=""/>
        <dsp:cNvSpPr/>
      </dsp:nvSpPr>
      <dsp:spPr>
        <a:xfrm>
          <a:off x="5452430" y="-85029"/>
          <a:ext cx="2623648" cy="16995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Movement of data</a:t>
          </a:r>
          <a:r>
            <a:rPr lang="en-US" sz="1400" kern="1200" dirty="0" smtClean="0"/>
            <a:t> into or out of register and or memory locations</a:t>
          </a:r>
          <a:endParaRPr lang="en-US" sz="1400" kern="1200" dirty="0"/>
        </a:p>
      </dsp:txBody>
      <dsp:txXfrm>
        <a:off x="6276858" y="-47696"/>
        <a:ext cx="1761888" cy="1199981"/>
      </dsp:txXfrm>
    </dsp:sp>
    <dsp:sp modelId="{D393D0F9-5D0B-304A-9364-031DA1DC3538}">
      <dsp:nvSpPr>
        <dsp:cNvPr id="0" name=""/>
        <dsp:cNvSpPr/>
      </dsp:nvSpPr>
      <dsp:spPr>
        <a:xfrm>
          <a:off x="0" y="81711"/>
          <a:ext cx="3510153" cy="19852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Arithmetic </a:t>
          </a:r>
          <a:r>
            <a:rPr lang="en-US" sz="1400" b="1" kern="1200" smtClean="0">
              <a:solidFill>
                <a:srgbClr val="FF0000"/>
              </a:solidFill>
            </a:rPr>
            <a:t>instructions</a:t>
          </a:r>
          <a:r>
            <a:rPr lang="en-US" sz="1400" kern="1200" smtClean="0"/>
            <a:t> for </a:t>
          </a:r>
          <a:r>
            <a:rPr lang="en-US" sz="1400" kern="1200" dirty="0" smtClean="0"/>
            <a:t>processing numeric data</a:t>
          </a:r>
          <a:endParaRPr lang="en-US" sz="1400" kern="1200" dirty="0"/>
        </a:p>
        <a:p>
          <a:pPr marL="114300" lvl="1" indent="-114300" algn="l" defTabSz="622300" rtl="0">
            <a:lnSpc>
              <a:spcPct val="90000"/>
            </a:lnSpc>
            <a:spcBef>
              <a:spcPct val="0"/>
            </a:spcBef>
            <a:spcAft>
              <a:spcPct val="15000"/>
            </a:spcAft>
            <a:buChar char="••"/>
          </a:pPr>
          <a:r>
            <a:rPr lang="en-US" sz="1400" b="1" kern="1200" smtClean="0">
              <a:solidFill>
                <a:srgbClr val="FF0000"/>
              </a:solidFill>
            </a:rPr>
            <a:t>Logic instructions </a:t>
          </a:r>
          <a:r>
            <a:rPr lang="en-US" sz="1400" kern="1200" dirty="0" smtClean="0"/>
            <a:t>operate on the bits of </a:t>
          </a:r>
          <a:r>
            <a:rPr lang="en-US" sz="1400" kern="1200" smtClean="0"/>
            <a:t>a word </a:t>
          </a:r>
          <a:r>
            <a:rPr lang="en-US" sz="1400" kern="1200" smtClean="0">
              <a:sym typeface="Wingdings" pitchFamily="2" charset="2"/>
            </a:rPr>
            <a:t></a:t>
          </a:r>
          <a:r>
            <a:rPr lang="en-US" sz="1400" kern="1200" smtClean="0"/>
            <a:t>capabilities </a:t>
          </a:r>
          <a:r>
            <a:rPr lang="en-US" sz="1400" kern="1200" dirty="0" smtClean="0"/>
            <a:t>for processing any </a:t>
          </a:r>
          <a:r>
            <a:rPr lang="en-US" sz="1400" kern="1200" smtClean="0"/>
            <a:t>other data type</a:t>
          </a:r>
          <a:endParaRPr lang="en-US" sz="1400" kern="1200" dirty="0"/>
        </a:p>
      </dsp:txBody>
      <dsp:txXfrm>
        <a:off x="43609" y="125320"/>
        <a:ext cx="2369889" cy="1401697"/>
      </dsp:txXfrm>
    </dsp:sp>
    <dsp:sp modelId="{64E7A613-FAC5-2A4B-84D5-823A0DA3329F}">
      <dsp:nvSpPr>
        <dsp:cNvPr id="0" name=""/>
        <dsp:cNvSpPr/>
      </dsp:nvSpPr>
      <dsp:spPr>
        <a:xfrm>
          <a:off x="2066813" y="390413"/>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processing</a:t>
          </a:r>
          <a:endParaRPr lang="en-US" sz="2000" kern="1200" dirty="0">
            <a:effectLst>
              <a:outerShdw blurRad="38100" dist="38100" dir="2700000" algn="tl">
                <a:srgbClr val="000000">
                  <a:alpha val="43137"/>
                </a:srgbClr>
              </a:outerShdw>
            </a:effectLst>
          </a:endParaRPr>
        </a:p>
      </dsp:txBody>
      <dsp:txXfrm>
        <a:off x="2740372" y="1063972"/>
        <a:ext cx="1626116" cy="1626116"/>
      </dsp:txXfrm>
    </dsp:sp>
    <dsp:sp modelId="{3B212426-56CB-2742-8EFE-A3AF6B61B920}">
      <dsp:nvSpPr>
        <dsp:cNvPr id="0" name=""/>
        <dsp:cNvSpPr/>
      </dsp:nvSpPr>
      <dsp:spPr>
        <a:xfrm rot="5400000">
          <a:off x="4472710" y="390413"/>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storage</a:t>
          </a:r>
          <a:endParaRPr lang="en-US" sz="2000" kern="1200" dirty="0">
            <a:effectLst>
              <a:outerShdw blurRad="38100" dist="38100" dir="2700000" algn="tl">
                <a:srgbClr val="000000">
                  <a:alpha val="43137"/>
                </a:srgbClr>
              </a:outerShdw>
            </a:effectLst>
          </a:endParaRPr>
        </a:p>
      </dsp:txBody>
      <dsp:txXfrm rot="-5400000">
        <a:off x="4472710" y="1063972"/>
        <a:ext cx="1626116" cy="1626116"/>
      </dsp:txXfrm>
    </dsp:sp>
    <dsp:sp modelId="{0F90C031-7DF5-F44F-BC7E-06E0F85CB427}">
      <dsp:nvSpPr>
        <dsp:cNvPr id="0" name=""/>
        <dsp:cNvSpPr/>
      </dsp:nvSpPr>
      <dsp:spPr>
        <a:xfrm rot="10800000">
          <a:off x="4472710" y="2796310"/>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movement</a:t>
          </a:r>
          <a:endParaRPr lang="en-US" sz="2000" kern="1200" dirty="0">
            <a:effectLst>
              <a:outerShdw blurRad="38100" dist="38100" dir="2700000" algn="tl">
                <a:srgbClr val="000000">
                  <a:alpha val="43137"/>
                </a:srgbClr>
              </a:outerShdw>
            </a:effectLst>
          </a:endParaRPr>
        </a:p>
      </dsp:txBody>
      <dsp:txXfrm rot="10800000">
        <a:off x="4472710" y="2796310"/>
        <a:ext cx="1626116" cy="1626116"/>
      </dsp:txXfrm>
    </dsp:sp>
    <dsp:sp modelId="{D68EFB07-20BD-9848-85ED-45FB73135481}">
      <dsp:nvSpPr>
        <dsp:cNvPr id="0" name=""/>
        <dsp:cNvSpPr/>
      </dsp:nvSpPr>
      <dsp:spPr>
        <a:xfrm rot="16200000">
          <a:off x="2066813" y="2796310"/>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Control</a:t>
          </a:r>
          <a:endParaRPr lang="en-US" sz="2000" kern="1200" dirty="0">
            <a:effectLst>
              <a:outerShdw blurRad="38100" dist="38100" dir="2700000" algn="tl">
                <a:srgbClr val="000000">
                  <a:alpha val="43137"/>
                </a:srgbClr>
              </a:outerShdw>
            </a:effectLst>
          </a:endParaRPr>
        </a:p>
      </dsp:txBody>
      <dsp:txXfrm rot="5400000">
        <a:off x="2740372" y="2796310"/>
        <a:ext cx="1626116" cy="1626116"/>
      </dsp:txXfrm>
    </dsp:sp>
    <dsp:sp modelId="{A04C8535-5121-1D48-89BE-ED9EAD28EFF1}">
      <dsp:nvSpPr>
        <dsp:cNvPr id="0" name=""/>
        <dsp:cNvSpPr/>
      </dsp:nvSpPr>
      <dsp:spPr>
        <a:xfrm>
          <a:off x="4022600" y="2265207"/>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22600" y="2530758"/>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2705566"/>
          <a:ext cx="8534400" cy="2475676"/>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Fundamental design issues:</a:t>
          </a:r>
          <a:endParaRPr lang="en-US" sz="2000" kern="1200" dirty="0">
            <a:effectLst>
              <a:outerShdw blurRad="38100" dist="38100" dir="2700000" algn="tl">
                <a:srgbClr val="000000">
                  <a:alpha val="43137"/>
                </a:srgbClr>
              </a:outerShdw>
            </a:effectLst>
          </a:endParaRPr>
        </a:p>
      </dsp:txBody>
      <dsp:txXfrm>
        <a:off x="0" y="2705566"/>
        <a:ext cx="8534400" cy="1336865"/>
      </dsp:txXfrm>
    </dsp:sp>
    <dsp:sp modelId="{FDFC3F15-9000-D642-934F-FD22C852295A}">
      <dsp:nvSpPr>
        <dsp:cNvPr id="0" name=""/>
        <dsp:cNvSpPr/>
      </dsp:nvSpPr>
      <dsp:spPr>
        <a:xfrm>
          <a:off x="1041" y="3662803"/>
          <a:ext cx="1706463" cy="18122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Operation repertoire</a:t>
          </a:r>
          <a:endParaRPr lang="en-US" sz="2000" b="1" kern="1200" dirty="0"/>
        </a:p>
        <a:p>
          <a:pPr marL="114300" lvl="1" indent="-114300" algn="l" defTabSz="533400" rtl="0">
            <a:lnSpc>
              <a:spcPct val="90000"/>
            </a:lnSpc>
            <a:spcBef>
              <a:spcPct val="0"/>
            </a:spcBef>
            <a:spcAft>
              <a:spcPct val="15000"/>
            </a:spcAft>
            <a:buChar char="••"/>
          </a:pPr>
          <a:r>
            <a:rPr lang="en-US" sz="1200" kern="1200" dirty="0" smtClean="0"/>
            <a:t>How many and which operations to provide and how complex operations should be</a:t>
          </a:r>
          <a:endParaRPr lang="en-US" sz="1200" kern="1200" dirty="0"/>
        </a:p>
      </dsp:txBody>
      <dsp:txXfrm>
        <a:off x="1041" y="3662803"/>
        <a:ext cx="1706463" cy="1812252"/>
      </dsp:txXfrm>
    </dsp:sp>
    <dsp:sp modelId="{299A5A01-E6B1-3549-9A82-78303BEA5CF6}">
      <dsp:nvSpPr>
        <dsp:cNvPr id="0" name=""/>
        <dsp:cNvSpPr/>
      </dsp:nvSpPr>
      <dsp:spPr>
        <a:xfrm>
          <a:off x="1707505" y="3652024"/>
          <a:ext cx="1706463" cy="18338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Data types</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The various types of data upon which operations are performed</a:t>
          </a:r>
          <a:endParaRPr lang="en-US" sz="1400" kern="1200" dirty="0"/>
        </a:p>
      </dsp:txBody>
      <dsp:txXfrm>
        <a:off x="1707505" y="3652024"/>
        <a:ext cx="1706463" cy="1833809"/>
      </dsp:txXfrm>
    </dsp:sp>
    <dsp:sp modelId="{2B60D48B-0CBB-3640-8066-CD9CF8A8328E}">
      <dsp:nvSpPr>
        <dsp:cNvPr id="0" name=""/>
        <dsp:cNvSpPr/>
      </dsp:nvSpPr>
      <dsp:spPr>
        <a:xfrm>
          <a:off x="3413968"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Instruction format</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Instruction length in bits, number of addresses, size of various fields, etc.</a:t>
          </a:r>
          <a:endParaRPr lang="en-US" sz="1400" kern="1200" dirty="0"/>
        </a:p>
      </dsp:txBody>
      <dsp:txXfrm>
        <a:off x="3413968" y="3684936"/>
        <a:ext cx="1706463" cy="1767986"/>
      </dsp:txXfrm>
    </dsp:sp>
    <dsp:sp modelId="{015B0615-A51D-BE4E-B6B0-DD65E7B83F35}">
      <dsp:nvSpPr>
        <dsp:cNvPr id="0" name=""/>
        <dsp:cNvSpPr/>
      </dsp:nvSpPr>
      <dsp:spPr>
        <a:xfrm>
          <a:off x="5120431"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t" anchorCtr="0">
          <a:noAutofit/>
        </a:bodyPr>
        <a:lstStyle/>
        <a:p>
          <a:pPr lvl="0" algn="l" defTabSz="800100" rtl="0">
            <a:lnSpc>
              <a:spcPct val="90000"/>
            </a:lnSpc>
            <a:spcBef>
              <a:spcPct val="0"/>
            </a:spcBef>
            <a:spcAft>
              <a:spcPct val="35000"/>
            </a:spcAft>
          </a:pPr>
          <a:r>
            <a:rPr lang="en-US" sz="1800" b="1" kern="1200" dirty="0" smtClean="0"/>
            <a:t>Registers</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Number of processor registers that can be referenced by instructions and their use</a:t>
          </a:r>
          <a:endParaRPr lang="en-US" sz="1400" kern="1200" dirty="0"/>
        </a:p>
      </dsp:txBody>
      <dsp:txXfrm>
        <a:off x="5120431" y="3684936"/>
        <a:ext cx="1706463" cy="1767986"/>
      </dsp:txXfrm>
    </dsp:sp>
    <dsp:sp modelId="{245DBD2D-001A-1647-A9D4-0EE759999A90}">
      <dsp:nvSpPr>
        <dsp:cNvPr id="0" name=""/>
        <dsp:cNvSpPr/>
      </dsp:nvSpPr>
      <dsp:spPr>
        <a:xfrm>
          <a:off x="6826894"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Addressing</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The mode or modes by which the address of an operand is specified </a:t>
          </a:r>
          <a:endParaRPr lang="en-US" sz="1400" kern="1200" dirty="0"/>
        </a:p>
      </dsp:txBody>
      <dsp:txXfrm>
        <a:off x="6826894" y="3684936"/>
        <a:ext cx="1706463" cy="1767986"/>
      </dsp:txXfrm>
    </dsp:sp>
    <dsp:sp modelId="{E96926DD-E710-3B4C-8E85-4706A8EA77F7}">
      <dsp:nvSpPr>
        <dsp:cNvPr id="0" name=""/>
        <dsp:cNvSpPr/>
      </dsp:nvSpPr>
      <dsp:spPr>
        <a:xfrm rot="10800000">
          <a:off x="52358" y="1809979"/>
          <a:ext cx="8429682" cy="933118"/>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Programmer’s means of controlling the processor</a:t>
          </a:r>
          <a:endParaRPr lang="en-US" sz="2000" kern="1200" dirty="0">
            <a:effectLst>
              <a:outerShdw blurRad="38100" dist="38100" dir="2700000" algn="tl">
                <a:srgbClr val="000000">
                  <a:alpha val="43137"/>
                </a:srgbClr>
              </a:outerShdw>
            </a:effectLst>
          </a:endParaRPr>
        </a:p>
      </dsp:txBody>
      <dsp:txXfrm rot="10800000">
        <a:off x="52358" y="1809979"/>
        <a:ext cx="8429682" cy="606312"/>
      </dsp:txXfrm>
    </dsp:sp>
    <dsp:sp modelId="{01AE4E59-7A07-2540-9D90-9EB69C1E6E80}">
      <dsp:nvSpPr>
        <dsp:cNvPr id="0" name=""/>
        <dsp:cNvSpPr/>
      </dsp:nvSpPr>
      <dsp:spPr>
        <a:xfrm rot="10800000">
          <a:off x="52358" y="966767"/>
          <a:ext cx="8429682" cy="880743"/>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Defines many of the functions performed by the processor</a:t>
          </a:r>
          <a:endParaRPr lang="en-US" sz="2000" kern="1200" dirty="0">
            <a:effectLst>
              <a:outerShdw blurRad="38100" dist="38100" dir="2700000" algn="tl">
                <a:srgbClr val="000000">
                  <a:alpha val="43137"/>
                </a:srgbClr>
              </a:outerShdw>
            </a:effectLst>
          </a:endParaRPr>
        </a:p>
      </dsp:txBody>
      <dsp:txXfrm rot="10800000">
        <a:off x="52358" y="966767"/>
        <a:ext cx="8429682" cy="572280"/>
      </dsp:txXfrm>
    </dsp:sp>
    <dsp:sp modelId="{4CCC5995-C980-C545-822B-7C2E6DA5B193}">
      <dsp:nvSpPr>
        <dsp:cNvPr id="0" name=""/>
        <dsp:cNvSpPr/>
      </dsp:nvSpPr>
      <dsp:spPr>
        <a:xfrm rot="10800000">
          <a:off x="52358" y="565"/>
          <a:ext cx="8429682" cy="1003733"/>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Very complex because it affects so many aspects of the computer system</a:t>
          </a:r>
          <a:endParaRPr lang="en-US" sz="2000" kern="1200" dirty="0">
            <a:effectLst>
              <a:outerShdw blurRad="38100" dist="38100" dir="2700000" algn="tl">
                <a:srgbClr val="000000">
                  <a:alpha val="43137"/>
                </a:srgbClr>
              </a:outerShdw>
            </a:effectLst>
          </a:endParaRPr>
        </a:p>
      </dsp:txBody>
      <dsp:txXfrm rot="10800000">
        <a:off x="52358" y="565"/>
        <a:ext cx="8429682" cy="652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Addresses</a:t>
          </a:r>
          <a:endParaRPr lang="en-US" sz="3400" kern="1200" dirty="0"/>
        </a:p>
      </dsp:txBody>
      <dsp:txXfrm>
        <a:off x="94166" y="427811"/>
        <a:ext cx="2892464" cy="733265"/>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Numbers</a:t>
          </a:r>
          <a:endParaRPr lang="en-US" sz="3400" kern="1200" dirty="0"/>
        </a:p>
      </dsp:txBody>
      <dsp:txXfrm>
        <a:off x="4535461" y="1030267"/>
        <a:ext cx="2892464" cy="733265"/>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Characters</a:t>
          </a:r>
          <a:endParaRPr lang="en-US" sz="3400" kern="1200" dirty="0"/>
        </a:p>
      </dsp:txBody>
      <dsp:txXfrm>
        <a:off x="170094" y="2523187"/>
        <a:ext cx="2892464" cy="733265"/>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Logical Data</a:t>
          </a:r>
          <a:endParaRPr lang="en-US" sz="3400" kern="1200" dirty="0"/>
        </a:p>
      </dsp:txBody>
      <dsp:txXfrm>
        <a:off x="4434717" y="3077787"/>
        <a:ext cx="2892464" cy="73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526559" y="547419"/>
          <a:ext cx="4933587" cy="410107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Most </a:t>
          </a:r>
          <a:r>
            <a:rPr lang="en-US" sz="3200" kern="1200" dirty="0" smtClean="0">
              <a:effectLst>
                <a:outerShdw blurRad="38100" dist="38100" dir="2700000" algn="tl">
                  <a:srgbClr val="000000">
                    <a:alpha val="43137"/>
                  </a:srgbClr>
                </a:outerShdw>
              </a:effectLst>
            </a:rPr>
            <a:t>fundamental</a:t>
          </a:r>
          <a:r>
            <a:rPr lang="en-US" sz="2400" kern="1200" dirty="0" smtClean="0">
              <a:effectLst>
                <a:outerShdw blurRad="38100" dist="38100" dir="2700000" algn="tl">
                  <a:srgbClr val="000000">
                    <a:alpha val="43137"/>
                  </a:srgbClr>
                </a:outerShdw>
              </a:effectLst>
            </a:rPr>
            <a:t> type of machine instruction</a:t>
          </a:r>
          <a:endParaRPr lang="en-US" sz="2400" kern="1200" dirty="0">
            <a:effectLst>
              <a:outerShdw blurRad="38100" dist="38100" dir="2700000" algn="tl">
                <a:srgbClr val="000000">
                  <a:alpha val="43137"/>
                </a:srgbClr>
              </a:outerShdw>
            </a:effectLst>
          </a:endParaRPr>
        </a:p>
      </dsp:txBody>
      <dsp:txXfrm rot="5400000">
        <a:off x="-110300" y="1364557"/>
        <a:ext cx="3383383" cy="2466793"/>
      </dsp:txXfrm>
    </dsp:sp>
    <dsp:sp modelId="{F67F22A8-9610-4948-A69C-A8949F131989}">
      <dsp:nvSpPr>
        <dsp:cNvPr id="0" name=""/>
        <dsp:cNvSpPr/>
      </dsp:nvSpPr>
      <dsp:spPr>
        <a:xfrm rot="5400000">
          <a:off x="3607846" y="547419"/>
          <a:ext cx="5376913" cy="410107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t"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Must specify:</a:t>
          </a:r>
          <a:endParaRPr lang="en-US" sz="24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b="1" kern="1200" dirty="0" smtClean="0">
              <a:solidFill>
                <a:srgbClr val="FFFF66"/>
              </a:solidFill>
              <a:effectLst/>
            </a:rPr>
            <a:t>Location</a:t>
          </a:r>
          <a:r>
            <a:rPr lang="en-US" sz="1800" kern="1200" dirty="0" smtClean="0">
              <a:effectLst>
                <a:outerShdw blurRad="38100" dist="38100" dir="2700000" algn="tl">
                  <a:srgbClr val="000000">
                    <a:alpha val="43137"/>
                  </a:srgbClr>
                </a:outerShdw>
              </a:effectLst>
            </a:rPr>
            <a:t> of the source and destination operands</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a:t>
          </a:r>
          <a:r>
            <a:rPr lang="en-US" sz="1800" b="1" kern="1200" dirty="0" smtClean="0">
              <a:solidFill>
                <a:srgbClr val="FFFF00"/>
              </a:solidFill>
              <a:effectLst/>
            </a:rPr>
            <a:t>length</a:t>
          </a:r>
          <a:r>
            <a:rPr lang="en-US" sz="1800" kern="1200" dirty="0" smtClean="0">
              <a:effectLst>
                <a:outerShdw blurRad="38100" dist="38100" dir="2700000" algn="tl">
                  <a:srgbClr val="000000">
                    <a:alpha val="43137"/>
                  </a:srgbClr>
                </a:outerShdw>
              </a:effectLst>
            </a:rPr>
            <a:t> of data to be transferred must be indicated</a:t>
          </a:r>
          <a:endParaRPr lang="en-US" sz="18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a:t>
          </a:r>
          <a:r>
            <a:rPr lang="en-US" sz="1800" b="1" kern="1200" dirty="0" smtClean="0">
              <a:solidFill>
                <a:srgbClr val="FFFF00"/>
              </a:solidFill>
              <a:effectLst/>
            </a:rPr>
            <a:t>mode of addressing </a:t>
          </a:r>
          <a:r>
            <a:rPr lang="en-US" sz="1800" kern="1200" dirty="0" smtClean="0">
              <a:effectLst>
                <a:outerShdw blurRad="38100" dist="38100" dir="2700000" algn="tl">
                  <a:srgbClr val="000000">
                    <a:alpha val="43137"/>
                  </a:srgbClr>
                </a:outerShdw>
              </a:effectLst>
            </a:rPr>
            <a:t>for each operand must be specified</a:t>
          </a:r>
          <a:endParaRPr lang="en-US" sz="1800" kern="1200" dirty="0">
            <a:effectLst>
              <a:outerShdw blurRad="38100" dist="38100" dir="2700000" algn="tl">
                <a:srgbClr val="000000">
                  <a:alpha val="43137"/>
                </a:srgbClr>
              </a:outerShdw>
            </a:effectLst>
          </a:endParaRPr>
        </a:p>
      </dsp:txBody>
      <dsp:txXfrm rot="-5400000">
        <a:off x="4963455" y="1253726"/>
        <a:ext cx="3383383" cy="2688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927571" y="442026"/>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Instructions that </a:t>
          </a:r>
          <a:r>
            <a:rPr lang="en-US" sz="2400" b="1" kern="1200" dirty="0" smtClean="0">
              <a:solidFill>
                <a:srgbClr val="FFFF00"/>
              </a:solidFill>
              <a:effectLst>
                <a:outerShdw blurRad="38100" dist="38100" dir="2700000" algn="tl">
                  <a:srgbClr val="000000">
                    <a:alpha val="43137"/>
                  </a:srgbClr>
                </a:outerShdw>
              </a:effectLst>
            </a:rPr>
            <a:t>change the format </a:t>
          </a:r>
          <a:r>
            <a:rPr lang="en-US" sz="2400" kern="1200" dirty="0" smtClean="0">
              <a:effectLst>
                <a:outerShdw blurRad="38100" dist="38100" dir="2700000" algn="tl">
                  <a:srgbClr val="000000">
                    <a:alpha val="43137"/>
                  </a:srgbClr>
                </a:outerShdw>
              </a:effectLst>
            </a:rPr>
            <a:t>or operate on the format of data</a:t>
          </a:r>
          <a:endParaRPr lang="en-US" sz="2400" kern="1200" dirty="0">
            <a:effectLst>
              <a:outerShdw blurRad="38100" dist="38100" dir="2700000" algn="tl">
                <a:srgbClr val="000000">
                  <a:alpha val="43137"/>
                </a:srgbClr>
              </a:outerShdw>
            </a:effectLst>
          </a:endParaRPr>
        </a:p>
      </dsp:txBody>
      <dsp:txXfrm>
        <a:off x="1354542" y="868997"/>
        <a:ext cx="2061600" cy="2061600"/>
      </dsp:txXfrm>
    </dsp:sp>
    <dsp:sp modelId="{A565A70D-D266-D14D-801A-624F8C0A17FF}">
      <dsp:nvSpPr>
        <dsp:cNvPr id="0" name=""/>
        <dsp:cNvSpPr/>
      </dsp:nvSpPr>
      <dsp:spPr>
        <a:xfrm rot="10800000">
          <a:off x="1875122" y="3624341"/>
          <a:ext cx="1020440" cy="565557"/>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642911" y="4424657"/>
          <a:ext cx="3484862"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2"/>
              </a:solidFill>
              <a:effectLst>
                <a:outerShdw blurRad="38100" dist="38100" dir="2700000" algn="tl">
                  <a:srgbClr val="000000">
                    <a:alpha val="43137"/>
                  </a:srgbClr>
                </a:outerShdw>
              </a:effectLst>
            </a:rPr>
            <a:t>An example is converting from decimal to binary</a:t>
          </a:r>
          <a:endParaRPr lang="en-US" sz="2400" kern="1200" dirty="0">
            <a:solidFill>
              <a:schemeClr val="tx2"/>
            </a:solidFill>
            <a:effectLst>
              <a:outerShdw blurRad="38100" dist="38100" dir="2700000" algn="tl">
                <a:srgbClr val="000000">
                  <a:alpha val="43137"/>
                </a:srgbClr>
              </a:outerShdw>
            </a:effectLst>
          </a:endParaRPr>
        </a:p>
      </dsp:txBody>
      <dsp:txXfrm>
        <a:off x="1153257" y="4709447"/>
        <a:ext cx="2464170" cy="1375087"/>
      </dsp:txXfrm>
    </dsp:sp>
    <dsp:sp modelId="{D49EAA5E-508B-AC45-A500-B17EA738C083}">
      <dsp:nvSpPr>
        <dsp:cNvPr id="0" name=""/>
        <dsp:cNvSpPr/>
      </dsp:nvSpPr>
      <dsp:spPr>
        <a:xfrm rot="5400000">
          <a:off x="4362446" y="5114212"/>
          <a:ext cx="1020440" cy="565557"/>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58554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An example of a more complex editing instruction is the EAS/390 Translate (TR</a:t>
          </a:r>
          <a:r>
            <a:rPr lang="en-US" sz="2000" kern="1200" smtClean="0">
              <a:effectLst>
                <a:outerShdw blurRad="38100" dist="38100" dir="2700000" algn="tl">
                  <a:srgbClr val="000000">
                    <a:alpha val="43137"/>
                  </a:srgbClr>
                </a:outerShdw>
              </a:effectLst>
            </a:rPr>
            <a:t>) instruction (page 425)</a:t>
          </a:r>
          <a:endParaRPr lang="en-US" sz="2000" kern="1200" dirty="0">
            <a:effectLst>
              <a:outerShdw blurRad="38100" dist="38100" dir="2700000" algn="tl">
                <a:srgbClr val="000000">
                  <a:alpha val="43137"/>
                </a:srgbClr>
              </a:outerShdw>
            </a:effectLst>
          </a:endParaRPr>
        </a:p>
      </dsp:txBody>
      <dsp:txXfrm>
        <a:off x="6012516" y="4366191"/>
        <a:ext cx="2061600" cy="2061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3784939" numCol="1" spcCol="1270" anchor="t" anchorCtr="0">
          <a:noAutofit/>
        </a:bodyPr>
        <a:lstStyle/>
        <a:p>
          <a:pPr lvl="0" algn="l" defTabSz="800100" rtl="0">
            <a:lnSpc>
              <a:spcPct val="90000"/>
            </a:lnSpc>
            <a:spcBef>
              <a:spcPct val="0"/>
            </a:spcBef>
            <a:spcAft>
              <a:spcPct val="35000"/>
            </a:spcAft>
          </a:pPr>
          <a:r>
            <a:rPr lang="en-US" sz="1800" kern="1200" dirty="0" smtClean="0">
              <a:solidFill>
                <a:srgbClr val="FFFF00"/>
              </a:solidFill>
            </a:rPr>
            <a:t>Instructions that can be executed only</a:t>
          </a:r>
          <a:r>
            <a:rPr lang="en-US" sz="1800" kern="1200" dirty="0" smtClean="0"/>
            <a:t> while the processor is in a </a:t>
          </a:r>
          <a:r>
            <a:rPr lang="en-US" sz="1800" kern="1200" dirty="0" smtClean="0">
              <a:solidFill>
                <a:srgbClr val="FFFF00"/>
              </a:solidFill>
            </a:rPr>
            <a:t>certain privileged state</a:t>
          </a:r>
          <a:r>
            <a:rPr lang="en-US" sz="1800" kern="1200" dirty="0" smtClean="0"/>
            <a:t> or is executing a program in a special privileged area of memory</a:t>
          </a:r>
          <a:endParaRPr lang="en-US" sz="1800" kern="1200" dirty="0"/>
        </a:p>
      </dsp:txBody>
      <dsp:txXfrm>
        <a:off x="0" y="0"/>
        <a:ext cx="8229600" cy="4876800"/>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2167738" numCol="1" spcCol="1270" anchor="t" anchorCtr="0">
          <a:noAutofit/>
        </a:bodyPr>
        <a:lstStyle/>
        <a:p>
          <a:pPr lvl="0" algn="l" defTabSz="800100" rtl="0">
            <a:lnSpc>
              <a:spcPct val="90000"/>
            </a:lnSpc>
            <a:spcBef>
              <a:spcPct val="0"/>
            </a:spcBef>
            <a:spcAft>
              <a:spcPct val="35000"/>
            </a:spcAft>
          </a:pPr>
          <a:r>
            <a:rPr lang="en-US" sz="1800" kern="1200" dirty="0" smtClean="0"/>
            <a:t>Typically these instructions are </a:t>
          </a:r>
          <a:r>
            <a:rPr lang="en-US" sz="1800" b="1" kern="1200" dirty="0" smtClean="0">
              <a:solidFill>
                <a:schemeClr val="accent6">
                  <a:lumMod val="60000"/>
                  <a:lumOff val="40000"/>
                </a:schemeClr>
              </a:solidFill>
            </a:rPr>
            <a:t>reserved</a:t>
          </a:r>
          <a:r>
            <a:rPr lang="en-US" sz="1800" kern="1200" dirty="0" smtClean="0"/>
            <a:t> for the use of the </a:t>
          </a:r>
          <a:r>
            <a:rPr lang="en-US" sz="1800" b="1" kern="1200" dirty="0" smtClean="0">
              <a:solidFill>
                <a:schemeClr val="accent6">
                  <a:lumMod val="60000"/>
                  <a:lumOff val="40000"/>
                </a:schemeClr>
              </a:solidFill>
            </a:rPr>
            <a:t>operating system</a:t>
          </a:r>
          <a:endParaRPr lang="en-US" sz="1800" b="1" kern="1200" dirty="0">
            <a:solidFill>
              <a:schemeClr val="accent6">
                <a:lumMod val="60000"/>
                <a:lumOff val="40000"/>
              </a:schemeClr>
            </a:solidFill>
          </a:endParaRPr>
        </a:p>
      </dsp:txBody>
      <dsp:txXfrm>
        <a:off x="205740" y="1219200"/>
        <a:ext cx="7818120" cy="341376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1101073" numCol="1" spcCol="1270" anchor="t" anchorCtr="0">
          <a:noAutofit/>
        </a:bodyPr>
        <a:lstStyle/>
        <a:p>
          <a:pPr lvl="0" algn="l" defTabSz="800100" rtl="0">
            <a:lnSpc>
              <a:spcPct val="90000"/>
            </a:lnSpc>
            <a:spcBef>
              <a:spcPct val="0"/>
            </a:spcBef>
            <a:spcAft>
              <a:spcPct val="35000"/>
            </a:spcAft>
          </a:pPr>
          <a:r>
            <a:rPr lang="en-US" sz="1800" kern="1200" dirty="0" smtClean="0"/>
            <a:t>Examples of system control operations:</a:t>
          </a:r>
          <a:endParaRPr lang="en-US" sz="1800" kern="1200" dirty="0"/>
        </a:p>
      </dsp:txBody>
      <dsp:txXfrm>
        <a:off x="411480" y="2438400"/>
        <a:ext cx="7406640" cy="1950720"/>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800100" rtl="0">
            <a:lnSpc>
              <a:spcPct val="90000"/>
            </a:lnSpc>
            <a:spcBef>
              <a:spcPct val="0"/>
            </a:spcBef>
            <a:spcAft>
              <a:spcPct val="35000"/>
            </a:spcAft>
          </a:pPr>
          <a:r>
            <a:rPr lang="en-US" sz="1400" kern="1200" dirty="0" smtClean="0"/>
            <a:t>A system control instruction may read or alter a control register</a:t>
          </a:r>
          <a:endParaRPr lang="en-US" sz="1400" kern="1200" dirty="0"/>
        </a:p>
      </dsp:txBody>
      <dsp:txXfrm>
        <a:off x="596646" y="3316224"/>
        <a:ext cx="2315659" cy="877824"/>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800100" rtl="0">
            <a:lnSpc>
              <a:spcPct val="90000"/>
            </a:lnSpc>
            <a:spcBef>
              <a:spcPct val="0"/>
            </a:spcBef>
            <a:spcAft>
              <a:spcPct val="35000"/>
            </a:spcAft>
          </a:pPr>
          <a:r>
            <a:rPr lang="en-US" sz="1400" kern="1200" dirty="0" smtClean="0"/>
            <a:t>An instruction to read or modify a storage protection key</a:t>
          </a:r>
          <a:endParaRPr lang="en-US" sz="1400" kern="1200" dirty="0"/>
        </a:p>
      </dsp:txBody>
      <dsp:txXfrm>
        <a:off x="2952931" y="3316224"/>
        <a:ext cx="2315659" cy="877824"/>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800100" rtl="0">
            <a:lnSpc>
              <a:spcPct val="90000"/>
            </a:lnSpc>
            <a:spcBef>
              <a:spcPct val="0"/>
            </a:spcBef>
            <a:spcAft>
              <a:spcPct val="35000"/>
            </a:spcAft>
          </a:pPr>
          <a:r>
            <a:rPr lang="en-US" sz="1400" kern="1200" dirty="0" smtClean="0"/>
            <a:t>Access to process control blocks in a multiprogramming system</a:t>
          </a:r>
          <a:endParaRPr lang="en-US" sz="1400" kern="1200" dirty="0"/>
        </a:p>
      </dsp:txBody>
      <dsp:txXfrm>
        <a:off x="5309217" y="3316224"/>
        <a:ext cx="2315659" cy="877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Includes an </a:t>
          </a:r>
          <a:r>
            <a:rPr lang="en-US" sz="2200" b="1" kern="1200" dirty="0" smtClean="0">
              <a:solidFill>
                <a:srgbClr val="FFFF66"/>
              </a:solidFill>
            </a:rPr>
            <a:t>implied </a:t>
          </a:r>
          <a:r>
            <a:rPr lang="en-US" sz="2200" kern="1200" dirty="0" smtClean="0"/>
            <a:t>address</a:t>
          </a:r>
          <a:endParaRPr lang="en-US" sz="2200" kern="1200" dirty="0"/>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solidFill>
                <a:srgbClr val="FFFF66"/>
              </a:solidFill>
            </a:rPr>
            <a:t>Typically implies that one instruction be skipped</a:t>
          </a:r>
          <a:r>
            <a:rPr lang="en-US" sz="2200" kern="1200" dirty="0" smtClean="0"/>
            <a:t>, thus the implied address equals the address of the </a:t>
          </a:r>
          <a:r>
            <a:rPr lang="en-US" sz="2200" kern="1200" dirty="0" smtClean="0">
              <a:solidFill>
                <a:srgbClr val="FFFF66"/>
              </a:solidFill>
            </a:rPr>
            <a:t>next instruction plus one </a:t>
          </a:r>
          <a:r>
            <a:rPr lang="en-US" sz="2200" kern="1200" dirty="0" smtClean="0"/>
            <a:t>instruction length</a:t>
          </a:r>
          <a:endParaRPr lang="en-US" sz="2200" kern="1200" dirty="0"/>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solidFill>
                <a:srgbClr val="FFFF66"/>
              </a:solidFill>
            </a:rPr>
            <a:t>Because the skip instruction does not require a destination address field it is free to do other things</a:t>
          </a:r>
          <a:endParaRPr lang="en-US" sz="2200" kern="1200" dirty="0">
            <a:solidFill>
              <a:srgbClr val="FFFF66"/>
            </a:solidFill>
          </a:endParaRPr>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Example is the </a:t>
          </a:r>
          <a:r>
            <a:rPr lang="en-US" sz="2200" b="1" u="sng" kern="1200" dirty="0" smtClean="0"/>
            <a:t>i</a:t>
          </a:r>
          <a:r>
            <a:rPr lang="en-US" sz="2200" kern="1200" dirty="0" smtClean="0"/>
            <a:t>ncrement-and-</a:t>
          </a:r>
          <a:r>
            <a:rPr lang="en-US" sz="2200" b="1" u="sng" kern="1200" dirty="0" smtClean="0"/>
            <a:t>s</a:t>
          </a:r>
          <a:r>
            <a:rPr lang="en-US" sz="2200" kern="1200" dirty="0" smtClean="0"/>
            <a:t>kip-if-</a:t>
          </a:r>
          <a:r>
            <a:rPr lang="en-US" sz="2200" b="1" u="sng" kern="1200" dirty="0" smtClean="0"/>
            <a:t>z</a:t>
          </a:r>
          <a:r>
            <a:rPr lang="en-US" sz="2200" kern="1200" dirty="0" smtClean="0"/>
            <a:t>ero (ISZ</a:t>
          </a:r>
          <a:r>
            <a:rPr lang="en-US" sz="2200" kern="1200" smtClean="0"/>
            <a:t>) instruction</a:t>
          </a:r>
        </a:p>
        <a:p>
          <a:pPr lvl="0" algn="ctr" defTabSz="977900" rtl="0">
            <a:lnSpc>
              <a:spcPct val="90000"/>
            </a:lnSpc>
            <a:spcBef>
              <a:spcPct val="0"/>
            </a:spcBef>
            <a:spcAft>
              <a:spcPct val="35000"/>
            </a:spcAft>
          </a:pPr>
          <a:endParaRPr lang="en-US" sz="2200" kern="1200" smtClean="0"/>
        </a:p>
        <a:p>
          <a:pPr lvl="0" algn="ctr" defTabSz="977900" rtl="0">
            <a:lnSpc>
              <a:spcPct val="90000"/>
            </a:lnSpc>
            <a:spcBef>
              <a:spcPct val="0"/>
            </a:spcBef>
            <a:spcAft>
              <a:spcPct val="35000"/>
            </a:spcAft>
          </a:pP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12 “Instruction</a:t>
            </a:r>
            <a:r>
              <a:rPr lang="en-US" baseline="0" dirty="0" smtClean="0">
                <a:latin typeface="Times New Roman" pitchFamily="-110" charset="0"/>
              </a:rPr>
              <a:t> Sets:  Characteristics and Functions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Thân</a:t>
            </a:r>
            <a:r>
              <a:rPr lang="en-GB" baseline="0" dirty="0" smtClean="0"/>
              <a:t> Văn Sử</a:t>
            </a: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r>
              <a:rPr lang="en-US" sz="1200" kern="1200" dirty="0" smtClean="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t>
            </a:r>
            <a:r>
              <a:rPr lang="en-US" sz="1200" kern="1200" dirty="0" err="1" smtClean="0">
                <a:solidFill>
                  <a:schemeClr val="tx1"/>
                </a:solidFill>
                <a:latin typeface="Times New Roman" pitchFamily="-1" charset="0"/>
                <a:ea typeface="+mn-ea"/>
                <a:cs typeface="+mn-cs"/>
              </a:rPr>
              <a:t>Ada</a:t>
            </a:r>
            <a:r>
              <a:rPr lang="en-US" sz="1200" kern="1200" smtClean="0">
                <a:solidFill>
                  <a:schemeClr val="tx1"/>
                </a:solidFill>
                <a:latin typeface="Times New Roman" pitchFamily="-1" charset="0"/>
                <a:ea typeface="+mn-ea"/>
                <a:cs typeface="+mn-cs"/>
              </a:rPr>
              <a:t>, very little of the architecture of the underlying machine is visible.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smtClean="0">
                <a:solidFill>
                  <a:schemeClr val="tx1"/>
                </a:solidFill>
                <a:latin typeface="Times New Roman" pitchFamily="-1" charset="0"/>
                <a:ea typeface="+mn-ea"/>
                <a:cs typeface="+mn-cs"/>
              </a:rPr>
              <a:t>accumulator </a:t>
            </a:r>
            <a:r>
              <a:rPr lang="en-US" sz="1200" kern="1200" dirty="0" smtClean="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smtClean="0">
                <a:solidFill>
                  <a:schemeClr val="tx1"/>
                </a:solidFill>
                <a:latin typeface="Times New Roman" pitchFamily="-1" charset="0"/>
                <a:ea typeface="+mn-ea"/>
                <a:cs typeface="+mn-cs"/>
              </a:rPr>
              <a:t>stack. </a:t>
            </a:r>
            <a:r>
              <a:rPr lang="en-US" sz="1200" kern="1200" dirty="0" smtClean="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Operation repertoire: </a:t>
            </a:r>
            <a:r>
              <a:rPr lang="en-US" sz="1200" kern="1200" dirty="0" smtClean="0">
                <a:solidFill>
                  <a:schemeClr val="tx1"/>
                </a:solidFill>
                <a:latin typeface="Times New Roman" pitchFamily="-1" charset="0"/>
                <a:ea typeface="+mn-ea"/>
                <a:cs typeface="+mn-cs"/>
              </a:rPr>
              <a:t>How many and which operations to provide, and how complex operations should be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types: </a:t>
            </a:r>
            <a:r>
              <a:rPr lang="en-US" sz="1200" kern="1200" dirty="0" smtClean="0">
                <a:solidFill>
                  <a:schemeClr val="tx1"/>
                </a:solidFill>
                <a:latin typeface="Times New Roman" pitchFamily="-1" charset="0"/>
                <a:ea typeface="+mn-ea"/>
                <a:cs typeface="+mn-cs"/>
              </a:rPr>
              <a:t>The various types of data upon which operations are performed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format: </a:t>
            </a:r>
            <a:r>
              <a:rPr lang="en-US" sz="1200" kern="1200" dirty="0" smtClean="0">
                <a:solidFill>
                  <a:schemeClr val="tx1"/>
                </a:solidFill>
                <a:latin typeface="Times New Roman" pitchFamily="-1" charset="0"/>
                <a:ea typeface="+mn-ea"/>
                <a:cs typeface="+mn-cs"/>
              </a:rPr>
              <a:t>Instruction length (in bits), number of addresses, size of </a:t>
            </a:r>
          </a:p>
          <a:p>
            <a:r>
              <a:rPr lang="en-US" sz="1200" kern="1200" dirty="0" smtClean="0">
                <a:solidFill>
                  <a:schemeClr val="tx1"/>
                </a:solidFill>
                <a:latin typeface="Times New Roman" pitchFamily="-1" charset="0"/>
                <a:ea typeface="+mn-ea"/>
                <a:cs typeface="+mn-cs"/>
              </a:rPr>
              <a:t>various fields, and so 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Registers: </a:t>
            </a:r>
            <a:r>
              <a:rPr lang="en-US" sz="1200" kern="1200" dirty="0" smtClean="0">
                <a:solidFill>
                  <a:schemeClr val="tx1"/>
                </a:solidFill>
                <a:latin typeface="Times New Roman" pitchFamily="-1" charset="0"/>
                <a:ea typeface="+mn-ea"/>
                <a:cs typeface="+mn-cs"/>
              </a:rPr>
              <a:t>Number of processor registers that can be referenced by instructions, and their use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Addressing: </a:t>
            </a:r>
            <a:r>
              <a:rPr lang="en-US" sz="1200" kern="1200" dirty="0" smtClean="0">
                <a:solidFill>
                  <a:schemeClr val="tx1"/>
                </a:solidFill>
                <a:latin typeface="Times New Roman" pitchFamily="-1" charset="0"/>
                <a:ea typeface="+mn-ea"/>
                <a:cs typeface="+mn-cs"/>
              </a:rPr>
              <a:t>The mode or modes by which the address of an operand is specified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Machine instructions operate on data. The most important general categories of data are </a:t>
            </a:r>
            <a:endParaRPr lang="en-US" dirty="0" smtClean="0"/>
          </a:p>
          <a:p>
            <a:r>
              <a:rPr lang="en-US" sz="1200" kern="1200" smtClean="0">
                <a:solidFill>
                  <a:schemeClr val="tx1"/>
                </a:solidFill>
                <a:latin typeface="Times New Roman" pitchFamily="-1" charset="0"/>
                <a:ea typeface="+mn-ea"/>
                <a:cs typeface="+mn-cs"/>
              </a:rPr>
              <a:t>Addresses, Numbers , Characters , Logical </a:t>
            </a:r>
            <a:r>
              <a:rPr lang="en-US" sz="1200" kern="1200" dirty="0" smtClean="0">
                <a:solidFill>
                  <a:schemeClr val="tx1"/>
                </a:solidFill>
                <a:latin typeface="Times New Roman" pitchFamily="-1" charset="0"/>
                <a:ea typeface="+mn-ea"/>
                <a:cs typeface="+mn-cs"/>
              </a:rPr>
              <a:t>data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 types of numerical data are common in computers: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floating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Decimal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smtClean="0">
                <a:solidFill>
                  <a:schemeClr val="tx1"/>
                </a:solidFill>
                <a:latin typeface="Times New Roman" pitchFamily="-1" charset="0"/>
                <a:ea typeface="ＭＳ Ｐゴシック" pitchFamily="-1" charset="-128"/>
                <a:cs typeface="+mn-cs"/>
              </a:rPr>
              <a:t>packed decimal.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unit as consisting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smtClean="0">
                <a:solidFill>
                  <a:schemeClr val="tx1"/>
                </a:solidFill>
                <a:latin typeface="Times New Roman" pitchFamily="-1" charset="0"/>
                <a:ea typeface="+mn-ea"/>
                <a:cs typeface="+mn-cs"/>
              </a:rPr>
              <a:t>logical </a:t>
            </a:r>
            <a:r>
              <a:rPr lang="en-US" sz="1200" kern="1200" dirty="0" smtClean="0">
                <a:solidFill>
                  <a:schemeClr val="tx1"/>
                </a:solidFill>
                <a:latin typeface="Times New Roman" pitchFamily="-1" charset="0"/>
                <a:ea typeface="+mn-ea"/>
                <a:cs typeface="+mn-cs"/>
              </a:rPr>
              <a:t>data. </a:t>
            </a:r>
            <a:endParaRPr lang="en-US" dirty="0" smtClean="0"/>
          </a:p>
          <a:p>
            <a:endParaRPr lang="en-US" dirty="0" smtClean="0"/>
          </a:p>
          <a:p>
            <a:r>
              <a:rPr lang="en-US" sz="1200" kern="1200" dirty="0" smtClean="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Data transfer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Arithmetic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Conversion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I/O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System control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Transfer of control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12.3 (based on [HAYE98]) lists common instruction types in each category.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smtClean="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possible operations include a variety of single-operand instructions; for example,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Absolute: </a:t>
            </a:r>
            <a:r>
              <a:rPr lang="en-US" sz="1200" kern="1200" dirty="0" smtClean="0">
                <a:solidFill>
                  <a:schemeClr val="tx1"/>
                </a:solidFill>
                <a:latin typeface="Times New Roman" pitchFamily="-1" charset="0"/>
                <a:ea typeface="+mn-ea"/>
                <a:cs typeface="+mn-cs"/>
              </a:rPr>
              <a:t>Take the absolute value of the operand.</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Negate: </a:t>
            </a:r>
            <a:r>
              <a:rPr lang="en-US" sz="1200" kern="1200" dirty="0" smtClean="0">
                <a:solidFill>
                  <a:schemeClr val="tx1"/>
                </a:solidFill>
                <a:latin typeface="Times New Roman" pitchFamily="-1" charset="0"/>
                <a:ea typeface="+mn-ea"/>
                <a:cs typeface="+mn-cs"/>
              </a:rPr>
              <a:t>Negate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Increment: </a:t>
            </a:r>
            <a:r>
              <a:rPr lang="en-US" sz="1200" kern="1200" dirty="0" smtClean="0">
                <a:solidFill>
                  <a:schemeClr val="tx1"/>
                </a:solidFill>
                <a:latin typeface="Times New Roman" pitchFamily="-1" charset="0"/>
                <a:ea typeface="+mn-ea"/>
                <a:cs typeface="+mn-cs"/>
              </a:rPr>
              <a:t>Add 1 to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Decrement: </a:t>
            </a:r>
            <a:r>
              <a:rPr lang="en-US" sz="1200" kern="1200" dirty="0" smtClean="0">
                <a:solidFill>
                  <a:schemeClr val="tx1"/>
                </a:solidFill>
                <a:latin typeface="Times New Roman" pitchFamily="-1" charset="0"/>
                <a:ea typeface="+mn-ea"/>
                <a:cs typeface="+mn-cs"/>
              </a:rPr>
              <a:t>Subtract 1 from the operand.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smtClean="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smtClean="0">
                <a:solidFill>
                  <a:schemeClr val="tx1"/>
                </a:solidFill>
                <a:latin typeface="Times New Roman" pitchFamily="-1" charset="0"/>
                <a:ea typeface="+mn-ea"/>
                <a:cs typeface="+mn-cs"/>
              </a:rPr>
              <a:t>logical shift, </a:t>
            </a:r>
            <a:r>
              <a:rPr lang="en-US" sz="1200" kern="1200" dirty="0" smtClean="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arithmetic shift </a:t>
            </a:r>
            <a:r>
              <a:rPr lang="en-US" sz="1200" kern="1200" dirty="0" smtClean="0">
                <a:solidFill>
                  <a:schemeClr val="tx1"/>
                </a:solidFill>
                <a:latin typeface="Times New Roman" pitchFamily="-1" charset="0"/>
                <a:ea typeface="+mn-ea"/>
                <a:cs typeface="+mn-cs"/>
              </a:rPr>
              <a:t>operation treats the data as a signed integer and does </a:t>
            </a:r>
            <a:endParaRPr lang="en-US" dirty="0" smtClean="0"/>
          </a:p>
          <a:p>
            <a:r>
              <a:rPr lang="en-US" sz="1200" kern="1200" dirty="0" smtClean="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Rotate, </a:t>
            </a:r>
            <a:r>
              <a:rPr lang="en-US" sz="1200" kern="1200" dirty="0" smtClean="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(L), R2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smtClean="0"/>
          </a:p>
          <a:p>
            <a:r>
              <a:rPr lang="en-US" sz="1200" kern="1200" dirty="0" smtClean="0">
                <a:solidFill>
                  <a:schemeClr val="tx1"/>
                </a:solidFill>
                <a:latin typeface="Times New Roman" pitchFamily="-1" charset="0"/>
                <a:ea typeface="+mn-ea"/>
                <a:cs typeface="+mn-cs"/>
              </a:rPr>
              <a:t>• Locations 2100–2103 contain F1 F9 F8 F4.</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R1 contains 2100.</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R2 contains 1000.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Then, if we execute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(4),  R2</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locations 2100–2103 will contain 31 39 38 34. </a:t>
            </a:r>
            <a:endParaRPr lang="en-US" dirty="0" smtClean="0"/>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smtClean="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smtClean="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smtClean="0">
                <a:solidFill>
                  <a:schemeClr val="tx1"/>
                </a:solidFill>
                <a:latin typeface="Times New Roman" pitchFamily="-1" charset="0"/>
                <a:ea typeface="+mn-ea"/>
                <a:cs typeface="+mn-cs"/>
              </a:rPr>
              <a:t>conditional branch </a:t>
            </a:r>
            <a:r>
              <a:rPr lang="en-US" sz="1200" kern="1200" dirty="0" smtClean="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smtClean="0">
                <a:solidFill>
                  <a:schemeClr val="tx1"/>
                </a:solidFill>
                <a:latin typeface="Times New Roman" pitchFamily="-1" charset="0"/>
                <a:ea typeface="+mn-ea"/>
                <a:cs typeface="+mn-cs"/>
              </a:rPr>
              <a:t>unconditional branch.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12.7 shows examples of these operations. Note that a branch can be either </a:t>
            </a:r>
            <a:r>
              <a:rPr lang="en-US" sz="1200" i="1" kern="1200" dirty="0" smtClean="0">
                <a:solidFill>
                  <a:schemeClr val="tx1"/>
                </a:solidFill>
                <a:latin typeface="Times New Roman" pitchFamily="-1" charset="0"/>
                <a:ea typeface="+mn-ea"/>
                <a:cs typeface="+mn-cs"/>
              </a:rPr>
              <a:t>forward </a:t>
            </a:r>
            <a:r>
              <a:rPr lang="en-US" sz="1200" kern="1200" dirty="0" smtClean="0">
                <a:solidFill>
                  <a:schemeClr val="tx1"/>
                </a:solidFill>
                <a:latin typeface="Times New Roman" pitchFamily="-1" charset="0"/>
                <a:ea typeface="+mn-ea"/>
                <a:cs typeface="+mn-cs"/>
              </a:rPr>
              <a:t>(an instruction with a higher address) or </a:t>
            </a:r>
            <a:r>
              <a:rPr lang="en-US" sz="1200" i="1" kern="1200" dirty="0" smtClean="0">
                <a:solidFill>
                  <a:schemeClr val="tx1"/>
                </a:solidFill>
                <a:latin typeface="Times New Roman" pitchFamily="-1" charset="0"/>
                <a:ea typeface="+mn-ea"/>
                <a:cs typeface="+mn-cs"/>
              </a:rPr>
              <a:t>backward </a:t>
            </a:r>
            <a:r>
              <a:rPr lang="en-US" sz="1200" kern="1200" dirty="0" smtClean="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smtClean="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Perhaps the most important innovation in the development of programming languages is the </a:t>
            </a:r>
            <a:r>
              <a:rPr lang="en-US" sz="1200" i="1" kern="1200" dirty="0" smtClean="0">
                <a:solidFill>
                  <a:schemeClr val="tx1"/>
                </a:solidFill>
                <a:latin typeface="Times New Roman" pitchFamily="-1" charset="0"/>
                <a:ea typeface="+mn-ea"/>
                <a:cs typeface="+mn-cs"/>
              </a:rPr>
              <a:t>procedure. </a:t>
            </a:r>
            <a:r>
              <a:rPr lang="en-US" sz="1200" kern="1200" dirty="0" smtClean="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smtClean="0">
                <a:solidFill>
                  <a:schemeClr val="tx1"/>
                </a:solidFill>
                <a:latin typeface="Times New Roman" pitchFamily="-1" charset="0"/>
                <a:ea typeface="+mn-ea"/>
                <a:cs typeface="+mn-cs"/>
              </a:rPr>
              <a:t>called. </a:t>
            </a:r>
            <a:r>
              <a:rPr lang="en-US" sz="1200" kern="1200" dirty="0" smtClean="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smtClean="0">
                <a:solidFill>
                  <a:schemeClr val="tx1"/>
                </a:solidFill>
                <a:latin typeface="Times New Roman" pitchFamily="-1" charset="0"/>
                <a:ea typeface="+mn-ea"/>
                <a:cs typeface="+mn-cs"/>
              </a:rPr>
              <a:t>modularity </a:t>
            </a:r>
            <a:r>
              <a:rPr lang="en-US" sz="1200" kern="1200" dirty="0" smtClean="0">
                <a:solidFill>
                  <a:schemeClr val="tx1"/>
                </a:solidFill>
                <a:latin typeface="Times New Roman" pitchFamily="-1" charset="0"/>
                <a:ea typeface="+mn-ea"/>
                <a:cs typeface="+mn-cs"/>
              </a:rPr>
              <a:t>greatly eases the programming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smtClean="0"/>
          </a:p>
          <a:p>
            <a:r>
              <a:rPr lang="en-US" sz="1200" kern="1200" dirty="0" smtClean="0">
                <a:solidFill>
                  <a:schemeClr val="tx1"/>
                </a:solidFill>
                <a:latin typeface="Times New Roman" pitchFamily="-1" charset="0"/>
                <a:ea typeface="+mn-ea"/>
                <a:cs typeface="+mn-cs"/>
              </a:rPr>
              <a:t>Figure 12.9 illustrates the use of the stack.</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smtClean="0">
                <a:solidFill>
                  <a:schemeClr val="tx1"/>
                </a:solidFill>
                <a:latin typeface="Times New Roman" pitchFamily="-1" charset="0"/>
                <a:ea typeface="+mn-ea"/>
                <a:cs typeface="+mn-cs"/>
              </a:rPr>
              <a:t>stack frame.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is provided in Figure 12.10. The example refers to procedure P in which the local variables </a:t>
            </a:r>
            <a:r>
              <a:rPr lang="en-US" sz="1200" i="1" kern="1200" dirty="0" smtClean="0">
                <a:solidFill>
                  <a:schemeClr val="tx1"/>
                </a:solidFill>
                <a:latin typeface="Times New Roman" pitchFamily="-1" charset="0"/>
                <a:ea typeface="+mn-ea"/>
                <a:cs typeface="+mn-cs"/>
              </a:rPr>
              <a:t>x1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x2 </a:t>
            </a:r>
            <a:r>
              <a:rPr lang="en-US" sz="1200" kern="1200" dirty="0" smtClean="0">
                <a:solidFill>
                  <a:schemeClr val="tx1"/>
                </a:solidFill>
                <a:latin typeface="Times New Roman" pitchFamily="-1" charset="0"/>
                <a:ea typeface="+mn-ea"/>
                <a:cs typeface="+mn-cs"/>
              </a:rPr>
              <a:t>are declared, and procedure Q, which P can call and in which the local variables </a:t>
            </a:r>
            <a:r>
              <a:rPr lang="en-US" sz="1200" i="1" kern="1200" dirty="0" smtClean="0">
                <a:solidFill>
                  <a:schemeClr val="tx1"/>
                </a:solidFill>
                <a:latin typeface="Times New Roman" pitchFamily="-1" charset="0"/>
                <a:ea typeface="+mn-ea"/>
                <a:cs typeface="+mn-cs"/>
              </a:rPr>
              <a:t>y1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y2 </a:t>
            </a:r>
            <a:r>
              <a:rPr lang="en-US" sz="1200" kern="1200" dirty="0" smtClean="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smtClean="0"/>
          </a:p>
          <a:p>
            <a:endParaRPr lang="en-US" dirty="0" smtClean="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processor is determined by the instructions it executes, referred to as </a:t>
            </a:r>
            <a:r>
              <a:rPr lang="en-US" sz="1200" i="1" kern="1200" dirty="0" smtClean="0">
                <a:solidFill>
                  <a:schemeClr val="tx1"/>
                </a:solidFill>
                <a:latin typeface="Times New Roman" pitchFamily="-1" charset="0"/>
                <a:ea typeface="+mn-ea"/>
                <a:cs typeface="+mn-cs"/>
              </a:rPr>
              <a:t>machine instructions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computer instructions. </a:t>
            </a:r>
            <a:r>
              <a:rPr lang="en-US" sz="1200" kern="1200" dirty="0" smtClean="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smtClean="0">
                <a:solidFill>
                  <a:schemeClr val="tx1"/>
                </a:solidFill>
                <a:latin typeface="Times New Roman" pitchFamily="-1" charset="0"/>
                <a:ea typeface="+mn-ea"/>
                <a:cs typeface="+mn-cs"/>
              </a:rPr>
              <a:t>instruction set.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instruction must contain the information required by the processor for execution.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Operation code: </a:t>
            </a:r>
            <a:r>
              <a:rPr lang="en-US" sz="1200" kern="1200" dirty="0" smtClean="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smtClean="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Source operand reference: </a:t>
            </a:r>
            <a:r>
              <a:rPr lang="en-US" sz="1200" kern="1200" dirty="0" smtClean="0">
                <a:solidFill>
                  <a:schemeClr val="tx1"/>
                </a:solidFill>
                <a:latin typeface="Times New Roman" pitchFamily="-1" charset="0"/>
                <a:ea typeface="+mn-ea"/>
                <a:cs typeface="+mn-cs"/>
              </a:rPr>
              <a:t>The operation may involve one or more source operands, that is, operands that are inputs for the operation.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Result operand reference: </a:t>
            </a:r>
            <a:r>
              <a:rPr lang="en-US" sz="1200" kern="1200" dirty="0" smtClean="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Next instruction reference: </a:t>
            </a:r>
            <a:r>
              <a:rPr lang="en-US" sz="1200" kern="1200" dirty="0" smtClean="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smtClean="0"/>
          </a:p>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Source and result operands can be in one of four areas: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Main or virtual memory: </a:t>
            </a:r>
            <a:r>
              <a:rPr lang="en-US" sz="1200" kern="1200" dirty="0" smtClean="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Processor register: </a:t>
            </a:r>
            <a:r>
              <a:rPr lang="en-US" sz="1200" kern="1200" dirty="0" smtClean="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Immediate: </a:t>
            </a:r>
            <a:r>
              <a:rPr lang="en-US" sz="1200" kern="1200" dirty="0" smtClean="0">
                <a:solidFill>
                  <a:schemeClr val="tx1"/>
                </a:solidFill>
                <a:latin typeface="Times New Roman" pitchFamily="-1" charset="0"/>
                <a:ea typeface="+mn-ea"/>
                <a:cs typeface="+mn-cs"/>
              </a:rPr>
              <a:t>The value of the operand is contained in a field in the instruction being executed.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I/O device: </a:t>
            </a:r>
            <a:r>
              <a:rPr lang="en-US" sz="1200" kern="1200" dirty="0" smtClean="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smtClean="0">
                <a:solidFill>
                  <a:schemeClr val="tx1"/>
                </a:solidFill>
                <a:latin typeface="Times New Roman" pitchFamily="-1" charset="0"/>
                <a:ea typeface="+mn-ea"/>
                <a:cs typeface="+mn-cs"/>
              </a:rPr>
              <a:t>symbolic representation </a:t>
            </a:r>
            <a:r>
              <a:rPr lang="en-US" sz="1200" kern="1200" dirty="0" smtClean="0">
                <a:solidFill>
                  <a:schemeClr val="tx1"/>
                </a:solidFill>
                <a:latin typeface="Times New Roman" pitchFamily="-1" charset="0"/>
                <a:ea typeface="+mn-ea"/>
                <a:cs typeface="+mn-cs"/>
              </a:rPr>
              <a:t>of machine instructions. An example of this was used for the IAS instruction set, in Table 2.1.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processing: </a:t>
            </a:r>
            <a:r>
              <a:rPr lang="en-US" sz="1200" kern="1200" dirty="0" smtClean="0">
                <a:solidFill>
                  <a:schemeClr val="tx1"/>
                </a:solidFill>
                <a:latin typeface="Times New Roman" pitchFamily="-1" charset="0"/>
                <a:ea typeface="+mn-ea"/>
                <a:cs typeface="+mn-cs"/>
              </a:rPr>
              <a:t>Arithmetic and logic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storage: </a:t>
            </a:r>
            <a:r>
              <a:rPr lang="en-US" sz="1200" kern="1200" dirty="0" smtClean="0">
                <a:solidFill>
                  <a:schemeClr val="tx1"/>
                </a:solidFill>
                <a:latin typeface="Times New Roman" pitchFamily="-1" charset="0"/>
                <a:ea typeface="+mn-ea"/>
                <a:cs typeface="+mn-cs"/>
              </a:rPr>
              <a:t>Movement of data into or out of register and or memory </a:t>
            </a:r>
          </a:p>
          <a:p>
            <a:r>
              <a:rPr lang="en-US" sz="1200" kern="1200" dirty="0" smtClean="0">
                <a:solidFill>
                  <a:schemeClr val="tx1"/>
                </a:solidFill>
                <a:latin typeface="Times New Roman" pitchFamily="-1" charset="0"/>
                <a:ea typeface="+mn-ea"/>
                <a:cs typeface="+mn-cs"/>
              </a:rPr>
              <a:t>locations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movement: </a:t>
            </a:r>
            <a:r>
              <a:rPr lang="en-US" sz="1200" kern="1200" dirty="0" smtClean="0">
                <a:solidFill>
                  <a:schemeClr val="tx1"/>
                </a:solidFill>
                <a:latin typeface="Times New Roman" pitchFamily="-1" charset="0"/>
                <a:ea typeface="+mn-ea"/>
                <a:cs typeface="+mn-cs"/>
              </a:rPr>
              <a:t>I/O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Test and branch instructions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Arithmetic </a:t>
            </a:r>
            <a:r>
              <a:rPr lang="en-US" sz="1200" kern="1200" dirty="0" smtClean="0">
                <a:solidFill>
                  <a:schemeClr val="tx1"/>
                </a:solidFill>
                <a:latin typeface="Times New Roman" pitchFamily="-1" charset="0"/>
                <a:ea typeface="+mn-ea"/>
                <a:cs typeface="+mn-cs"/>
              </a:rPr>
              <a:t>instructions provide computational capabilities for processing numeric data. </a:t>
            </a:r>
            <a:r>
              <a:rPr lang="en-US" sz="1200" i="1" kern="1200" dirty="0" smtClean="0">
                <a:solidFill>
                  <a:schemeClr val="tx1"/>
                </a:solidFill>
                <a:latin typeface="Times New Roman" pitchFamily="-1" charset="0"/>
                <a:ea typeface="+mn-ea"/>
                <a:cs typeface="+mn-cs"/>
              </a:rPr>
              <a:t>Logic </a:t>
            </a:r>
            <a:r>
              <a:rPr lang="en-US" sz="1200" kern="1200" dirty="0" smtClean="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smtClean="0">
                <a:solidFill>
                  <a:schemeClr val="tx1"/>
                </a:solidFill>
                <a:latin typeface="Times New Roman" pitchFamily="-1" charset="0"/>
                <a:ea typeface="+mn-ea"/>
                <a:cs typeface="+mn-cs"/>
              </a:rPr>
              <a:t>memory </a:t>
            </a:r>
            <a:r>
              <a:rPr lang="en-US" sz="1200" kern="1200" dirty="0" smtClean="0">
                <a:solidFill>
                  <a:schemeClr val="tx1"/>
                </a:solidFill>
                <a:latin typeface="Times New Roman" pitchFamily="-1" charset="0"/>
                <a:ea typeface="+mn-ea"/>
                <a:cs typeface="+mn-cs"/>
              </a:rPr>
              <a:t>instructions for moving data between memory and the registers. </a:t>
            </a:r>
            <a:r>
              <a:rPr lang="en-US" sz="1200" i="1" kern="1200" dirty="0" smtClean="0">
                <a:solidFill>
                  <a:schemeClr val="tx1"/>
                </a:solidFill>
                <a:latin typeface="Times New Roman" pitchFamily="-1" charset="0"/>
                <a:ea typeface="+mn-ea"/>
                <a:cs typeface="+mn-cs"/>
              </a:rPr>
              <a:t>I/O </a:t>
            </a:r>
            <a:r>
              <a:rPr lang="en-US" sz="1200" kern="1200" dirty="0" smtClean="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smtClean="0">
                <a:solidFill>
                  <a:schemeClr val="tx1"/>
                </a:solidFill>
                <a:latin typeface="Times New Roman" pitchFamily="-1" charset="0"/>
                <a:ea typeface="+mn-ea"/>
                <a:cs typeface="+mn-cs"/>
              </a:rPr>
              <a:t>Test </a:t>
            </a:r>
            <a:r>
              <a:rPr lang="en-US" sz="1200" kern="1200" dirty="0" smtClean="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676270E-C3F6-40A4-8A24-DCA1402ECC9B}" type="datetime1">
              <a:rPr lang="en-US" smtClean="0"/>
              <a:pPr/>
              <a:t>3/27/2021</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9736F06-A207-4807-81EF-564127BC6666}" type="datetime1">
              <a:rPr lang="en-US" smtClean="0"/>
              <a:pPr/>
              <a:t>3/27/2021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F31E8A4-EF00-4E53-B4F2-48A9E8DAA963}" type="datetime1">
              <a:rPr lang="en-US" smtClean="0"/>
              <a:pPr/>
              <a:t>3/27/2021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23FF583D-7B81-437F-8B7C-CBCC268261CA}" type="datetime1">
              <a:rPr lang="en-US" smtClean="0"/>
              <a:pPr/>
              <a:t>3/27/2021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0B78EE-09FA-4839-A3D5-1971A6B96648}" type="datetime1">
              <a:rPr lang="en-US" smtClean="0"/>
              <a:pPr/>
              <a:t>3/27/2021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A1AE556-9D17-4941-AB30-4761C3BCFD6F}" type="datetime1">
              <a:rPr lang="en-US" smtClean="0"/>
              <a:pPr/>
              <a:t>3/27/2021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1F520-B4BF-4DDC-9569-5B1C622F2C76}" type="datetime1">
              <a:rPr lang="en-US" smtClean="0"/>
              <a:pPr/>
              <a:t>3/27/2021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246B5FD-ED9F-471B-A400-7E171B5DF050}" type="datetime1">
              <a:rPr lang="en-US" smtClean="0"/>
              <a:pPr/>
              <a:t>3/27/2021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462CB17-34BB-4EA0-86C2-573E2FBFFDE6}" type="datetime1">
              <a:rPr lang="en-US" smtClean="0"/>
              <a:pPr/>
              <a:t>3/27/2021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33686D-8279-4F51-862A-EED35F3CD505}" type="datetime1">
              <a:rPr lang="en-US" smtClean="0"/>
              <a:pPr/>
              <a:t>3/27/2021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82529CD-439A-45C0-8024-0488E813366B}" type="datetime1">
              <a:rPr lang="en-US" smtClean="0"/>
              <a:pPr/>
              <a:t>3/27/2021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7037A3-EF54-46EE-9379-E4BAE1238E82}" type="datetime1">
              <a:rPr lang="en-US" smtClean="0"/>
              <a:pPr/>
              <a:t>3/27/2021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6285BFB-920F-4452-82B5-B655CF684F59}" type="datetime1">
              <a:rPr lang="en-US" smtClean="0"/>
              <a:pPr/>
              <a:t>3/27/2021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D70301C-E634-4C8F-B17E-462937B93F66}" type="datetime1">
              <a:rPr lang="en-US" smtClean="0"/>
              <a:pPr/>
              <a:t>3/27/2021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099A90-263A-40E1-860E-3C340F7B3FE1}" type="datetime1">
              <a:rPr lang="en-US" smtClean="0"/>
              <a:pPr/>
              <a:t>3/27/2021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5CB6AB35-B702-467E-9B1B-0948F75670B0}" type="datetime1">
              <a:rPr lang="en-US" smtClean="0"/>
              <a:pPr/>
              <a:t>3/27/2021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79C0B3C-3B66-40AA-8234-AF8455004C11}" type="datetime1">
              <a:rPr lang="en-US" smtClean="0"/>
              <a:pPr/>
              <a:t>3/27/2021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E20A31-425E-4F39-874E-40816627D02E}" type="datetime1">
              <a:rPr lang="en-US" smtClean="0"/>
              <a:pPr/>
              <a:t>3/27/2021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FD86607-59C9-4719-B30B-3DA9DEB321CC}" type="datetime1">
              <a:rPr lang="en-US" smtClean="0"/>
              <a:pPr/>
              <a:t>3/27/2021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F42671-8353-4912-A087-8BAF3A4F7BAB}" type="datetime1">
              <a:rPr lang="en-US" smtClean="0"/>
              <a:pPr/>
              <a:t>3/27/2021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F6FD636-D32C-4190-9D87-ABDD052CD801}" type="datetime1">
              <a:rPr lang="en-US" smtClean="0"/>
              <a:pPr/>
              <a:t>3/27/2021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6429396"/>
            <a:ext cx="8839200" cy="428604"/>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2" y="5000636"/>
            <a:ext cx="392909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12</a:t>
            </a:r>
            <a:endParaRPr kumimoji="0" lang="en-US" sz="4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214678" y="4857760"/>
            <a:ext cx="5929322" cy="1219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Instruction Sets:</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Characteristics and Functions</a:t>
            </a:r>
            <a:endParaRPr kumimoji="0" lang="en-US" sz="2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142852"/>
            <a:ext cx="7556313" cy="752460"/>
          </a:xfrm>
          <a:noFill/>
          <a:ln/>
        </p:spPr>
        <p:txBody>
          <a:bodyPr lIns="90488" tIns="44450" rIns="90488" bIns="44450"/>
          <a:lstStyle/>
          <a:p>
            <a:r>
              <a:rPr lang="en-US" dirty="0">
                <a:effectLst>
                  <a:outerShdw blurRad="38100" dist="38100" dir="2700000" algn="tl">
                    <a:srgbClr val="000000">
                      <a:alpha val="43137"/>
                    </a:srgbClr>
                  </a:outerShdw>
                </a:effectLst>
              </a:rPr>
              <a:t>Number of </a:t>
            </a:r>
            <a:r>
              <a:rPr lang="en-US" dirty="0" smtClean="0">
                <a:effectLst>
                  <a:outerShdw blurRad="38100" dist="38100" dir="2700000" algn="tl">
                    <a:srgbClr val="000000">
                      <a:alpha val="43137"/>
                    </a:srgbClr>
                  </a:outerShdw>
                </a:effectLst>
              </a:rPr>
              <a:t>Addresses</a:t>
            </a:r>
            <a:endParaRPr lang="en-US"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938236" y="985861"/>
            <a:ext cx="6991350" cy="58007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572000" y="1142984"/>
            <a:ext cx="2095500" cy="781050"/>
          </a:xfrm>
          <a:prstGeom prst="rect">
            <a:avLst/>
          </a:prstGeom>
          <a:noFill/>
          <a:ln w="9525">
            <a:noFill/>
            <a:miter lim="800000"/>
            <a:headEnd/>
            <a:tailEnd/>
          </a:ln>
          <a:effectLst/>
        </p:spPr>
      </p:pic>
      <p:cxnSp>
        <p:nvCxnSpPr>
          <p:cNvPr id="8" name="Straight Arrow Connector 7"/>
          <p:cNvCxnSpPr/>
          <p:nvPr/>
        </p:nvCxnSpPr>
        <p:spPr>
          <a:xfrm rot="10800000" flipV="1">
            <a:off x="3929058" y="1285860"/>
            <a:ext cx="1500198"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3929058" y="1643050"/>
            <a:ext cx="1714512" cy="28575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4000496" y="1857364"/>
            <a:ext cx="1214446"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285728"/>
            <a:ext cx="7556313" cy="1571636"/>
          </a:xfrm>
          <a:noFill/>
          <a:ln/>
        </p:spPr>
        <p:txBody>
          <a:bodyPr lIns="90488" tIns="44450" rIns="90488" bIns="44450"/>
          <a:lstStyle/>
          <a:p>
            <a:pPr algn="ctr"/>
            <a:r>
              <a:rPr lang="en-US" sz="3200" dirty="0" smtClean="0">
                <a:effectLst>
                  <a:outerShdw blurRad="38100" dist="38100" dir="2700000" algn="tl">
                    <a:srgbClr val="000000">
                      <a:alpha val="43137"/>
                    </a:srgbClr>
                  </a:outerShdw>
                </a:effectLst>
              </a:rPr>
              <a:t>Table 12.1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Utilization of Instruction Addresses </a:t>
            </a:r>
            <a:r>
              <a:rPr lang="en-US" sz="3200" smtClean="0">
                <a:effectLst>
                  <a:outerShdw blurRad="38100" dist="38100" dir="2700000" algn="tl">
                    <a:srgbClr val="000000">
                      <a:alpha val="43137"/>
                    </a:srgbClr>
                  </a:outerShdw>
                </a:effectLst>
              </a:rPr>
              <a:t>(Nonbranching Instructions</a:t>
            </a:r>
            <a:r>
              <a:rPr lang="en-US" sz="3200" dirty="0" smtClean="0">
                <a:effectLst>
                  <a:outerShdw blurRad="38100" dist="38100" dir="2700000" algn="tl">
                    <a:srgbClr val="000000">
                      <a:alpha val="43137"/>
                    </a:srgbClr>
                  </a:outerShdw>
                </a:effectLst>
              </a:rPr>
              <a:t>) </a:t>
            </a:r>
            <a:endParaRPr lang="en-US" sz="32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83500" y="2071678"/>
            <a:ext cx="8977000" cy="3409954"/>
          </a:xfrm>
          <a:prstGeom prst="rect">
            <a:avLst/>
          </a:prstGeom>
          <a:noFill/>
          <a:ln w="9525">
            <a:noFill/>
            <a:miter lim="800000"/>
            <a:headEnd/>
            <a:tailEnd/>
          </a:ln>
          <a:effectLst/>
        </p:spPr>
      </p:pic>
      <p:sp>
        <p:nvSpPr>
          <p:cNvPr id="6" name="Rectangle 5"/>
          <p:cNvSpPr/>
          <p:nvPr/>
        </p:nvSpPr>
        <p:spPr>
          <a:xfrm>
            <a:off x="7358082" y="492919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3</a:t>
            </a:r>
            <a:endParaRPr lang="en-US"/>
          </a:p>
        </p:txBody>
      </p:sp>
      <p:sp>
        <p:nvSpPr>
          <p:cNvPr id="7" name="Rectangle 6"/>
          <p:cNvSpPr/>
          <p:nvPr/>
        </p:nvSpPr>
        <p:spPr>
          <a:xfrm>
            <a:off x="7358082" y="521495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5</a:t>
            </a:r>
            <a:endParaRPr lang="en-US"/>
          </a:p>
        </p:txBody>
      </p:sp>
      <p:sp>
        <p:nvSpPr>
          <p:cNvPr id="8" name="Rectangle 7"/>
          <p:cNvSpPr/>
          <p:nvPr/>
        </p:nvSpPr>
        <p:spPr>
          <a:xfrm>
            <a:off x="7358082" y="5500702"/>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2</a:t>
            </a:r>
            <a:endParaRPr lang="en-US"/>
          </a:p>
        </p:txBody>
      </p:sp>
      <p:sp>
        <p:nvSpPr>
          <p:cNvPr id="9" name="Rectangle 8"/>
          <p:cNvSpPr/>
          <p:nvPr/>
        </p:nvSpPr>
        <p:spPr>
          <a:xfrm>
            <a:off x="7358082" y="5786454"/>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a:t>
            </a:r>
            <a:endParaRPr lang="en-US"/>
          </a:p>
        </p:txBody>
      </p:sp>
      <p:cxnSp>
        <p:nvCxnSpPr>
          <p:cNvPr id="11" name="Straight Arrow Connector 10"/>
          <p:cNvCxnSpPr>
            <a:endCxn id="6" idx="1"/>
          </p:cNvCxnSpPr>
          <p:nvPr/>
        </p:nvCxnSpPr>
        <p:spPr>
          <a:xfrm flipV="1">
            <a:off x="571472" y="5072074"/>
            <a:ext cx="6786610" cy="142876"/>
          </a:xfrm>
          <a:prstGeom prst="straightConnector1">
            <a:avLst/>
          </a:prstGeom>
          <a:ln w="3175">
            <a:solidFill>
              <a:srgbClr val="0000CC"/>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Right Brace 11"/>
          <p:cNvSpPr/>
          <p:nvPr/>
        </p:nvSpPr>
        <p:spPr>
          <a:xfrm>
            <a:off x="8215338" y="4929198"/>
            <a:ext cx="142876" cy="5715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Connector 13"/>
          <p:cNvCxnSpPr>
            <a:stCxn id="12" idx="1"/>
          </p:cNvCxnSpPr>
          <p:nvPr/>
        </p:nvCxnSpPr>
        <p:spPr>
          <a:xfrm rot="10800000" flipH="1">
            <a:off x="8358214" y="5214950"/>
            <a:ext cx="21431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V="1">
            <a:off x="8108181" y="4750603"/>
            <a:ext cx="642942"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Instruction Set Design</a:t>
            </a:r>
            <a:endParaRPr lang="en-US" dirty="0">
              <a:effectLst>
                <a:outerShdw blurRad="38100" dist="38100" dir="2700000" algn="tl">
                  <a:srgbClr val="000000">
                    <a:alpha val="43137"/>
                  </a:srgbClr>
                </a:outerShdw>
              </a:effectLst>
            </a:endParaRP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857224" y="6357958"/>
            <a:ext cx="1857388"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bg1"/>
                </a:solidFill>
              </a:rPr>
              <a:t>Repertoire: items</a:t>
            </a:r>
            <a:endParaRPr lang="en-US" sz="140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12</a:t>
            </a:fld>
            <a:endParaRPr lang="en-US" sz="2000" b="1"/>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28604"/>
            <a:ext cx="9144000" cy="714380"/>
          </a:xfrm>
          <a:noFill/>
          <a:ln/>
        </p:spPr>
        <p:txBody>
          <a:bodyPr lIns="90488" tIns="44450" rIns="90488" bIns="44450"/>
          <a:lstStyle/>
          <a:p>
            <a:pPr algn="ctr"/>
            <a:r>
              <a:rPr lang="en-US" sz="4000" b="1" smtClean="0">
                <a:effectLst>
                  <a:outerShdw blurRad="38100" dist="38100" dir="2700000" algn="tl">
                    <a:srgbClr val="000000">
                      <a:alpha val="43137"/>
                    </a:srgbClr>
                  </a:outerShdw>
                </a:effectLst>
              </a:rPr>
              <a:t>12.2- Types </a:t>
            </a:r>
            <a:r>
              <a:rPr lang="en-US" sz="4000" b="1" dirty="0">
                <a:effectLst>
                  <a:outerShdw blurRad="38100" dist="38100" dir="2700000" algn="tl">
                    <a:srgbClr val="000000">
                      <a:alpha val="43137"/>
                    </a:srgbClr>
                  </a:outerShdw>
                </a:effectLst>
              </a:rPr>
              <a:t>of </a:t>
            </a:r>
            <a:r>
              <a:rPr lang="en-US" sz="4000" b="1" dirty="0" smtClean="0">
                <a:effectLst>
                  <a:outerShdw blurRad="38100" dist="38100" dir="2700000" algn="tl">
                    <a:srgbClr val="000000">
                      <a:alpha val="43137"/>
                    </a:srgbClr>
                  </a:outerShdw>
                </a:effectLst>
              </a:rPr>
              <a:t>Operands</a:t>
            </a:r>
            <a:endParaRPr lang="en-US" sz="4000" b="1" dirty="0">
              <a:effectLst>
                <a:outerShdw blurRad="38100" dist="38100" dir="2700000" algn="tl">
                  <a:srgbClr val="000000">
                    <a:alpha val="43137"/>
                  </a:srgbClr>
                </a:outerShdw>
              </a:effectLst>
            </a:endParaRPr>
          </a:p>
        </p:txBody>
      </p:sp>
      <p:sp>
        <p:nvSpPr>
          <p:cNvPr id="7" name="Rectangle 6"/>
          <p:cNvSpPr/>
          <p:nvPr/>
        </p:nvSpPr>
        <p:spPr>
          <a:xfrm>
            <a:off x="3714744" y="3214686"/>
            <a:ext cx="1214446" cy="13573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smtClean="0"/>
              <a:t>They may be</a:t>
            </a:r>
            <a:endParaRPr lang="en-US" sz="3200"/>
          </a:p>
        </p:txBody>
      </p:sp>
      <p:sp>
        <p:nvSpPr>
          <p:cNvPr id="8" name="Slide Number Placeholder 7"/>
          <p:cNvSpPr>
            <a:spLocks noGrp="1"/>
          </p:cNvSpPr>
          <p:nvPr>
            <p:ph type="sldNum" sz="quarter" idx="12"/>
          </p:nvPr>
        </p:nvSpPr>
        <p:spPr/>
        <p:txBody>
          <a:bodyPr/>
          <a:lstStyle/>
          <a:p>
            <a:fld id="{8AF02B71-8991-4516-A01E-F1A9ACD28BDC}" type="slidenum">
              <a:rPr lang="en-US" sz="2000" b="1" smtClean="0"/>
              <a:pPr/>
              <a:t>13</a:t>
            </a:fld>
            <a:endParaRPr lang="en-US" sz="2000" b="1"/>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Numbers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900626"/>
          </a:xfrm>
        </p:spPr>
        <p:txBody>
          <a:bodyPr>
            <a:noAutofit/>
          </a:bodyPr>
          <a:lstStyle/>
          <a:p>
            <a:r>
              <a:rPr lang="en-US" dirty="0" smtClean="0">
                <a:solidFill>
                  <a:srgbClr val="002060"/>
                </a:solidFill>
              </a:rPr>
              <a:t>All machine languages include numeric data types</a:t>
            </a:r>
          </a:p>
          <a:p>
            <a:r>
              <a:rPr lang="en-US" dirty="0" smtClean="0">
                <a:solidFill>
                  <a:srgbClr val="002060"/>
                </a:solidFill>
              </a:rPr>
              <a:t>Numbers stored in a computer are </a:t>
            </a:r>
            <a:r>
              <a:rPr lang="en-US" dirty="0" smtClean="0">
                <a:solidFill>
                  <a:schemeClr val="accent5">
                    <a:lumMod val="75000"/>
                  </a:schemeClr>
                </a:solidFill>
              </a:rPr>
              <a:t>limited</a:t>
            </a:r>
            <a:r>
              <a:rPr lang="en-US" dirty="0" smtClean="0">
                <a:solidFill>
                  <a:srgbClr val="002060"/>
                </a:solidFill>
              </a:rPr>
              <a:t>:</a:t>
            </a:r>
          </a:p>
          <a:p>
            <a:pPr lvl="1"/>
            <a:r>
              <a:rPr lang="en-US" dirty="0" smtClean="0">
                <a:solidFill>
                  <a:srgbClr val="002060"/>
                </a:solidFill>
              </a:rPr>
              <a:t>Limit to the </a:t>
            </a:r>
            <a:r>
              <a:rPr lang="en-US" b="1" dirty="0" smtClean="0">
                <a:solidFill>
                  <a:schemeClr val="accent5">
                    <a:lumMod val="75000"/>
                  </a:schemeClr>
                </a:solidFill>
              </a:rPr>
              <a:t>magnitude</a:t>
            </a:r>
            <a:r>
              <a:rPr lang="en-US" dirty="0" smtClean="0">
                <a:solidFill>
                  <a:srgbClr val="002060"/>
                </a:solidFill>
              </a:rPr>
              <a:t> of numbers representable on a machine</a:t>
            </a:r>
          </a:p>
          <a:p>
            <a:pPr lvl="1"/>
            <a:r>
              <a:rPr lang="en-US" dirty="0" smtClean="0">
                <a:solidFill>
                  <a:srgbClr val="002060"/>
                </a:solidFill>
              </a:rPr>
              <a:t>In the case of floating-point numbers, a limit to their </a:t>
            </a:r>
            <a:r>
              <a:rPr lang="en-US" b="1" dirty="0" smtClean="0">
                <a:solidFill>
                  <a:schemeClr val="accent5">
                    <a:lumMod val="75000"/>
                  </a:schemeClr>
                </a:solidFill>
              </a:rPr>
              <a:t>precision</a:t>
            </a:r>
          </a:p>
          <a:p>
            <a:pPr marL="228600" lvl="1">
              <a:spcBef>
                <a:spcPts val="2000"/>
              </a:spcBef>
              <a:buClr>
                <a:schemeClr val="accent1"/>
              </a:buClr>
            </a:pPr>
            <a:r>
              <a:rPr lang="en-US" sz="2000" dirty="0" smtClean="0">
                <a:solidFill>
                  <a:srgbClr val="002060"/>
                </a:solidFill>
              </a:rPr>
              <a:t>Three types of numerical data are common in computers:</a:t>
            </a:r>
          </a:p>
          <a:p>
            <a:pPr lvl="1"/>
            <a:r>
              <a:rPr lang="en-US" dirty="0" smtClean="0">
                <a:solidFill>
                  <a:srgbClr val="002060"/>
                </a:solidFill>
              </a:rPr>
              <a:t>Binary integer or binary fixed point</a:t>
            </a:r>
          </a:p>
          <a:p>
            <a:pPr lvl="1"/>
            <a:r>
              <a:rPr lang="en-US" dirty="0" smtClean="0">
                <a:solidFill>
                  <a:srgbClr val="002060"/>
                </a:solidFill>
              </a:rPr>
              <a:t>Binary floating point</a:t>
            </a:r>
          </a:p>
          <a:p>
            <a:pPr lvl="1"/>
            <a:r>
              <a:rPr lang="en-US" dirty="0" smtClean="0">
                <a:solidFill>
                  <a:srgbClr val="002060"/>
                </a:solidFill>
              </a:rPr>
              <a:t>Decimal</a:t>
            </a:r>
          </a:p>
          <a:p>
            <a:pPr marL="228600" lvl="1">
              <a:spcBef>
                <a:spcPts val="2000"/>
              </a:spcBef>
              <a:buClr>
                <a:schemeClr val="accent1"/>
              </a:buClr>
            </a:pPr>
            <a:r>
              <a:rPr lang="en-US" sz="2000" dirty="0" smtClean="0">
                <a:solidFill>
                  <a:srgbClr val="002060"/>
                </a:solidFill>
              </a:rPr>
              <a:t>Packed decimal (số thập phân nén)</a:t>
            </a:r>
          </a:p>
          <a:p>
            <a:pPr lvl="1"/>
            <a:r>
              <a:rPr lang="en-US" dirty="0" smtClean="0">
                <a:solidFill>
                  <a:srgbClr val="002060"/>
                </a:solidFill>
              </a:rPr>
              <a:t>Each decimal digit is represented by a 4-bit code with two digits stored per </a:t>
            </a:r>
            <a:r>
              <a:rPr lang="en-US" smtClean="0">
                <a:solidFill>
                  <a:srgbClr val="002060"/>
                </a:solidFill>
              </a:rPr>
              <a:t>byte </a:t>
            </a:r>
            <a:endParaRPr lang="en-US" dirty="0" smtClean="0">
              <a:solidFill>
                <a:srgbClr val="002060"/>
              </a:solidFill>
            </a:endParaRPr>
          </a:p>
        </p:txBody>
      </p:sp>
      <p:sp>
        <p:nvSpPr>
          <p:cNvPr id="6" name="Rectangle 5"/>
          <p:cNvSpPr/>
          <p:nvPr/>
        </p:nvSpPr>
        <p:spPr>
          <a:xfrm>
            <a:off x="5429256" y="385762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10 </a:t>
            </a:r>
            <a:r>
              <a:rPr lang="en-US" sz="2000" dirty="0" smtClean="0"/>
              <a:t>digits </a:t>
            </a:r>
            <a:r>
              <a:rPr lang="en-US" sz="2000" dirty="0" smtClean="0">
                <a:sym typeface="Wingdings" pitchFamily="2" charset="2"/>
              </a:rPr>
              <a:t> 4 bits /digit</a:t>
            </a:r>
            <a:endParaRPr lang="en-US" sz="2000" dirty="0"/>
          </a:p>
        </p:txBody>
      </p:sp>
      <p:sp>
        <p:nvSpPr>
          <p:cNvPr id="7" name="Rectangle 6"/>
          <p:cNvSpPr/>
          <p:nvPr/>
        </p:nvSpPr>
        <p:spPr>
          <a:xfrm>
            <a:off x="5429256" y="4286256"/>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 byte/2 digits</a:t>
            </a:r>
            <a:endParaRPr lang="en-US" sz="2000" dirty="0"/>
          </a:p>
        </p:txBody>
      </p:sp>
      <p:sp>
        <p:nvSpPr>
          <p:cNvPr id="8" name="Rectangle 7"/>
          <p:cNvSpPr/>
          <p:nvPr/>
        </p:nvSpPr>
        <p:spPr>
          <a:xfrm>
            <a:off x="5786446" y="4714884"/>
            <a:ext cx="128588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’37’ </a:t>
            </a:r>
            <a:r>
              <a:rPr lang="en-US" sz="2000" dirty="0" smtClean="0">
                <a:sym typeface="Wingdings" pitchFamily="2" charset="2"/>
              </a:rPr>
              <a:t></a:t>
            </a:r>
            <a:endParaRPr lang="en-US" sz="2000" dirty="0"/>
          </a:p>
        </p:txBody>
      </p:sp>
      <p:sp>
        <p:nvSpPr>
          <p:cNvPr id="9" name="Rectangle 8"/>
          <p:cNvSpPr/>
          <p:nvPr/>
        </p:nvSpPr>
        <p:spPr>
          <a:xfrm>
            <a:off x="7286644" y="4714884"/>
            <a:ext cx="1643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0011  0111</a:t>
            </a:r>
            <a:endParaRPr lang="en-US" sz="2000" dirty="0"/>
          </a:p>
        </p:txBody>
      </p:sp>
      <p:cxnSp>
        <p:nvCxnSpPr>
          <p:cNvPr id="11" name="Straight Arrow Connector 10"/>
          <p:cNvCxnSpPr/>
          <p:nvPr/>
        </p:nvCxnSpPr>
        <p:spPr>
          <a:xfrm flipV="1">
            <a:off x="5000628" y="4857760"/>
            <a:ext cx="428628"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30328"/>
          </a:xfrm>
        </p:spPr>
        <p:txBody>
          <a:bodyPr/>
          <a:lstStyle/>
          <a:p>
            <a:r>
              <a:rPr lang="en-US" b="1" dirty="0" smtClean="0">
                <a:effectLst>
                  <a:outerShdw blurRad="38100" dist="38100" dir="2700000" algn="tl">
                    <a:srgbClr val="000000">
                      <a:alpha val="43137"/>
                    </a:srgbClr>
                  </a:outerShdw>
                </a:effectLst>
              </a:rPr>
              <a:t>Characters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8074054" cy="5357850"/>
          </a:xfrm>
        </p:spPr>
        <p:txBody>
          <a:bodyPr>
            <a:noAutofit/>
          </a:bodyPr>
          <a:lstStyle/>
          <a:p>
            <a:r>
              <a:rPr lang="en-US" sz="2400" dirty="0" smtClean="0">
                <a:solidFill>
                  <a:srgbClr val="002060"/>
                </a:solidFill>
              </a:rPr>
              <a:t>A common form of data is text or character strings</a:t>
            </a:r>
          </a:p>
          <a:p>
            <a:r>
              <a:rPr lang="en-US" sz="2400" dirty="0" smtClean="0">
                <a:solidFill>
                  <a:srgbClr val="002060"/>
                </a:solidFill>
              </a:rPr>
              <a:t>Textual data in character form cannot be easily stored or transmitted by data processing and communications systems because they are designed for binary data</a:t>
            </a:r>
          </a:p>
          <a:p>
            <a:r>
              <a:rPr lang="en-US" sz="2400" dirty="0" smtClean="0">
                <a:solidFill>
                  <a:srgbClr val="002060"/>
                </a:solidFill>
              </a:rPr>
              <a:t>Most commonly used character code is the International Reference Alphabet (IRA)</a:t>
            </a:r>
          </a:p>
          <a:p>
            <a:pPr lvl="1"/>
            <a:r>
              <a:rPr lang="en-US" sz="2000" dirty="0" smtClean="0">
                <a:solidFill>
                  <a:srgbClr val="002060"/>
                </a:solidFill>
              </a:rPr>
              <a:t>Referred to in the United States as the </a:t>
            </a:r>
            <a:r>
              <a:rPr lang="en-US" sz="2000" dirty="0" smtClean="0">
                <a:solidFill>
                  <a:srgbClr val="FF0000"/>
                </a:solidFill>
              </a:rPr>
              <a:t>A</a:t>
            </a:r>
            <a:r>
              <a:rPr lang="en-US" sz="2000" dirty="0" smtClean="0">
                <a:solidFill>
                  <a:srgbClr val="002060"/>
                </a:solidFill>
              </a:rPr>
              <a:t>merican </a:t>
            </a:r>
            <a:r>
              <a:rPr lang="en-US" sz="2000" dirty="0" smtClean="0">
                <a:solidFill>
                  <a:srgbClr val="FF0000"/>
                </a:solidFill>
              </a:rPr>
              <a:t>S</a:t>
            </a:r>
            <a:r>
              <a:rPr lang="en-US" sz="2000" dirty="0" smtClean="0">
                <a:solidFill>
                  <a:srgbClr val="002060"/>
                </a:solidFill>
              </a:rPr>
              <a:t>tandard </a:t>
            </a:r>
            <a:r>
              <a:rPr lang="en-US" sz="2000" dirty="0" smtClean="0">
                <a:solidFill>
                  <a:srgbClr val="FF0000"/>
                </a:solidFill>
              </a:rPr>
              <a:t>C</a:t>
            </a:r>
            <a:r>
              <a:rPr lang="en-US" sz="2000" dirty="0" smtClean="0">
                <a:solidFill>
                  <a:srgbClr val="002060"/>
                </a:solidFill>
              </a:rPr>
              <a:t>ode for </a:t>
            </a:r>
            <a:r>
              <a:rPr lang="en-US" sz="2000" dirty="0" smtClean="0">
                <a:solidFill>
                  <a:srgbClr val="FF0000"/>
                </a:solidFill>
              </a:rPr>
              <a:t>I</a:t>
            </a:r>
            <a:r>
              <a:rPr lang="en-US" sz="2000" dirty="0" smtClean="0">
                <a:solidFill>
                  <a:srgbClr val="002060"/>
                </a:solidFill>
              </a:rPr>
              <a:t>nformation </a:t>
            </a:r>
            <a:r>
              <a:rPr lang="en-US" sz="2000" dirty="0" smtClean="0">
                <a:solidFill>
                  <a:srgbClr val="FF0000"/>
                </a:solidFill>
              </a:rPr>
              <a:t>I</a:t>
            </a:r>
            <a:r>
              <a:rPr lang="en-US" sz="2000" dirty="0" smtClean="0">
                <a:solidFill>
                  <a:srgbClr val="002060"/>
                </a:solidFill>
              </a:rPr>
              <a:t>nterchange (ASCII)</a:t>
            </a:r>
          </a:p>
          <a:p>
            <a:pPr marL="228600" lvl="1">
              <a:spcBef>
                <a:spcPts val="2000"/>
              </a:spcBef>
              <a:buClr>
                <a:schemeClr val="accent1"/>
              </a:buClr>
            </a:pPr>
            <a:r>
              <a:rPr lang="en-US" sz="2400" dirty="0" smtClean="0">
                <a:solidFill>
                  <a:srgbClr val="002060"/>
                </a:solidFill>
              </a:rPr>
              <a:t>Another code used to encode characters is the </a:t>
            </a:r>
            <a:r>
              <a:rPr lang="en-US" sz="2400" dirty="0" smtClean="0">
                <a:solidFill>
                  <a:srgbClr val="FF0000"/>
                </a:solidFill>
              </a:rPr>
              <a:t>E</a:t>
            </a:r>
            <a:r>
              <a:rPr lang="en-US" sz="2400" dirty="0" smtClean="0">
                <a:solidFill>
                  <a:srgbClr val="002060"/>
                </a:solidFill>
              </a:rPr>
              <a:t>xtended </a:t>
            </a:r>
            <a:r>
              <a:rPr lang="en-US" sz="2400" dirty="0" smtClean="0">
                <a:solidFill>
                  <a:srgbClr val="FF0000"/>
                </a:solidFill>
              </a:rPr>
              <a:t>B</a:t>
            </a:r>
            <a:r>
              <a:rPr lang="en-US" sz="2400" dirty="0" smtClean="0">
                <a:solidFill>
                  <a:srgbClr val="002060"/>
                </a:solidFill>
              </a:rPr>
              <a:t>inary </a:t>
            </a:r>
            <a:r>
              <a:rPr lang="en-US" sz="2400" dirty="0" smtClean="0">
                <a:solidFill>
                  <a:srgbClr val="FF0000"/>
                </a:solidFill>
              </a:rPr>
              <a:t>C</a:t>
            </a:r>
            <a:r>
              <a:rPr lang="en-US" sz="2400" dirty="0" smtClean="0">
                <a:solidFill>
                  <a:srgbClr val="002060"/>
                </a:solidFill>
              </a:rPr>
              <a:t>oded </a:t>
            </a:r>
            <a:r>
              <a:rPr lang="en-US" sz="2400" dirty="0" smtClean="0">
                <a:solidFill>
                  <a:srgbClr val="FF0000"/>
                </a:solidFill>
              </a:rPr>
              <a:t>D</a:t>
            </a:r>
            <a:r>
              <a:rPr lang="en-US" sz="2400" dirty="0" smtClean="0">
                <a:solidFill>
                  <a:srgbClr val="002060"/>
                </a:solidFill>
              </a:rPr>
              <a:t>ecimal </a:t>
            </a:r>
            <a:r>
              <a:rPr lang="en-US" sz="2400" dirty="0" smtClean="0">
                <a:solidFill>
                  <a:srgbClr val="FF0000"/>
                </a:solidFill>
              </a:rPr>
              <a:t>I</a:t>
            </a:r>
            <a:r>
              <a:rPr lang="en-US" sz="2400" dirty="0" smtClean="0">
                <a:solidFill>
                  <a:srgbClr val="002060"/>
                </a:solidFill>
              </a:rPr>
              <a:t>nterchange </a:t>
            </a:r>
            <a:r>
              <a:rPr lang="en-US" sz="2400" dirty="0" smtClean="0">
                <a:solidFill>
                  <a:srgbClr val="FF0000"/>
                </a:solidFill>
              </a:rPr>
              <a:t>C</a:t>
            </a:r>
            <a:r>
              <a:rPr lang="en-US" sz="2400" dirty="0" smtClean="0">
                <a:solidFill>
                  <a:srgbClr val="002060"/>
                </a:solidFill>
              </a:rPr>
              <a:t>ode</a:t>
            </a:r>
          </a:p>
          <a:p>
            <a:pPr lvl="1"/>
            <a:r>
              <a:rPr lang="en-US" sz="2000" dirty="0" smtClean="0">
                <a:solidFill>
                  <a:srgbClr val="002060"/>
                </a:solidFill>
              </a:rPr>
              <a:t>EBCDIC is used on IBM mainframes</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create a packed number:</a:t>
            </a:r>
            <a:endParaRPr lang="en-US"/>
          </a:p>
        </p:txBody>
      </p:sp>
      <p:pic>
        <p:nvPicPr>
          <p:cNvPr id="2051" name="Picture 3"/>
          <p:cNvPicPr>
            <a:picLocks noChangeAspect="1" noChangeArrowheads="1"/>
          </p:cNvPicPr>
          <p:nvPr/>
        </p:nvPicPr>
        <p:blipFill>
          <a:blip r:embed="rId2"/>
          <a:srcRect/>
          <a:stretch>
            <a:fillRect/>
          </a:stretch>
        </p:blipFill>
        <p:spPr bwMode="auto">
          <a:xfrm>
            <a:off x="1038393" y="2143116"/>
            <a:ext cx="7067216" cy="4429156"/>
          </a:xfrm>
          <a:prstGeom prst="rect">
            <a:avLst/>
          </a:prstGeom>
          <a:noFill/>
          <a:ln w="9525">
            <a:noFill/>
            <a:miter lim="800000"/>
            <a:headEnd/>
            <a:tailEnd/>
          </a:ln>
          <a:effectLst/>
        </p:spPr>
      </p:pic>
      <p:sp>
        <p:nvSpPr>
          <p:cNvPr id="7" name="Rectangle 6"/>
          <p:cNvSpPr/>
          <p:nvPr/>
        </p:nvSpPr>
        <p:spPr>
          <a:xfrm>
            <a:off x="1142976"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0000CC"/>
                </a:solidFill>
              </a:rPr>
              <a:t>0110</a:t>
            </a:r>
            <a:endParaRPr lang="en-US">
              <a:solidFill>
                <a:srgbClr val="0000CC"/>
              </a:solidFill>
            </a:endParaRPr>
          </a:p>
        </p:txBody>
      </p:sp>
      <p:sp>
        <p:nvSpPr>
          <p:cNvPr id="8" name="Rectangle 7"/>
          <p:cNvSpPr/>
          <p:nvPr/>
        </p:nvSpPr>
        <p:spPr>
          <a:xfrm>
            <a:off x="5000628" y="1610013"/>
            <a:ext cx="1857388"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CC"/>
                </a:solidFill>
              </a:rPr>
              <a:t>0110</a:t>
            </a:r>
            <a:r>
              <a:rPr lang="en-US" smtClean="0">
                <a:solidFill>
                  <a:schemeClr val="tx1"/>
                </a:solidFill>
              </a:rPr>
              <a:t> </a:t>
            </a:r>
            <a:r>
              <a:rPr lang="en-US" smtClean="0">
                <a:solidFill>
                  <a:srgbClr val="FF3300"/>
                </a:solidFill>
              </a:rPr>
              <a:t>1001</a:t>
            </a:r>
            <a:endParaRPr lang="en-US">
              <a:solidFill>
                <a:srgbClr val="FF3300"/>
              </a:solidFill>
            </a:endParaRPr>
          </a:p>
        </p:txBody>
      </p:sp>
      <p:sp>
        <p:nvSpPr>
          <p:cNvPr id="9" name="Rectangle 8"/>
          <p:cNvSpPr/>
          <p:nvPr/>
        </p:nvSpPr>
        <p:spPr>
          <a:xfrm>
            <a:off x="1142976" y="1142984"/>
            <a:ext cx="926857" cy="461665"/>
          </a:xfrm>
          <a:prstGeom prst="rect">
            <a:avLst/>
          </a:prstGeom>
        </p:spPr>
        <p:txBody>
          <a:bodyPr wrap="none">
            <a:spAutoFit/>
          </a:bodyPr>
          <a:lstStyle/>
          <a:p>
            <a:r>
              <a:rPr lang="en-US" smtClean="0"/>
              <a:t>“69”: </a:t>
            </a:r>
            <a:endParaRPr lang="en-US"/>
          </a:p>
        </p:txBody>
      </p:sp>
      <p:sp>
        <p:nvSpPr>
          <p:cNvPr id="10" name="Rectangle 9"/>
          <p:cNvSpPr/>
          <p:nvPr/>
        </p:nvSpPr>
        <p:spPr>
          <a:xfrm>
            <a:off x="5000628" y="1142984"/>
            <a:ext cx="1696298" cy="461665"/>
          </a:xfrm>
          <a:prstGeom prst="rect">
            <a:avLst/>
          </a:prstGeom>
        </p:spPr>
        <p:txBody>
          <a:bodyPr wrap="none">
            <a:spAutoFit/>
          </a:bodyPr>
          <a:lstStyle/>
          <a:p>
            <a:r>
              <a:rPr lang="en-US" smtClean="0"/>
              <a:t>Packed 69:  </a:t>
            </a:r>
            <a:endParaRPr lang="en-US"/>
          </a:p>
        </p:txBody>
      </p:sp>
      <p:sp>
        <p:nvSpPr>
          <p:cNvPr id="11" name="Rectangle 10"/>
          <p:cNvSpPr/>
          <p:nvPr/>
        </p:nvSpPr>
        <p:spPr>
          <a:xfrm>
            <a:off x="2857488"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FF3300"/>
                </a:solidFill>
              </a:rPr>
              <a:t>1001</a:t>
            </a:r>
            <a:endParaRPr lang="en-US">
              <a:solidFill>
                <a:srgbClr val="FF3300"/>
              </a:solidFill>
            </a:endParaRPr>
          </a:p>
        </p:txBody>
      </p:sp>
      <p:sp>
        <p:nvSpPr>
          <p:cNvPr id="12" name="Slide Number Placeholder 11"/>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Logical Data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4160" y="1428736"/>
            <a:ext cx="7288236" cy="4697427"/>
          </a:xfrm>
        </p:spPr>
        <p:txBody>
          <a:bodyPr>
            <a:normAutofit lnSpcReduction="10000"/>
          </a:bodyPr>
          <a:lstStyle/>
          <a:p>
            <a:r>
              <a:rPr lang="en-US" sz="2400" dirty="0" smtClean="0">
                <a:solidFill>
                  <a:srgbClr val="002060"/>
                </a:solidFill>
              </a:rPr>
              <a:t>An </a:t>
            </a:r>
            <a:r>
              <a:rPr lang="en-US" sz="2400" i="1" dirty="0" smtClean="0">
                <a:solidFill>
                  <a:srgbClr val="002060"/>
                </a:solidFill>
              </a:rPr>
              <a:t>n</a:t>
            </a:r>
            <a:r>
              <a:rPr lang="en-US" sz="2400" dirty="0" smtClean="0">
                <a:solidFill>
                  <a:srgbClr val="002060"/>
                </a:solidFill>
              </a:rPr>
              <a:t>-bit unit (byte, half word, …) consisting of </a:t>
            </a:r>
            <a:r>
              <a:rPr lang="en-US" sz="2400" i="1" dirty="0" smtClean="0">
                <a:solidFill>
                  <a:srgbClr val="002060"/>
                </a:solidFill>
              </a:rPr>
              <a:t>n </a:t>
            </a:r>
            <a:r>
              <a:rPr lang="en-US" sz="2400" dirty="0" smtClean="0">
                <a:solidFill>
                  <a:srgbClr val="002060"/>
                </a:solidFill>
              </a:rPr>
              <a:t>1-bit items of data, each item having the value 0 or 1</a:t>
            </a:r>
          </a:p>
          <a:p>
            <a:r>
              <a:rPr lang="en-US" sz="2400" dirty="0" smtClean="0">
                <a:solidFill>
                  <a:srgbClr val="002060"/>
                </a:solidFill>
              </a:rPr>
              <a:t>Two advantages to bit-oriented view:</a:t>
            </a:r>
          </a:p>
          <a:p>
            <a:pPr lvl="1"/>
            <a:r>
              <a:rPr lang="en-US" sz="2000" dirty="0" smtClean="0">
                <a:solidFill>
                  <a:srgbClr val="002060"/>
                </a:solidFill>
              </a:rPr>
              <a:t>Memory can be used most efficiently for storing an array of Boolean or binary data items in which each item can take on only the values 1 (true) and 0 (false)</a:t>
            </a:r>
          </a:p>
          <a:p>
            <a:pPr lvl="1"/>
            <a:r>
              <a:rPr lang="en-US" sz="2000" dirty="0" smtClean="0">
                <a:solidFill>
                  <a:srgbClr val="002060"/>
                </a:solidFill>
              </a:rPr>
              <a:t>To manipulate the bits of a data item</a:t>
            </a:r>
          </a:p>
          <a:p>
            <a:pPr lvl="2"/>
            <a:r>
              <a:rPr lang="en-US" sz="2000" dirty="0" smtClean="0">
                <a:solidFill>
                  <a:srgbClr val="002060"/>
                </a:solidFill>
              </a:rPr>
              <a:t>If floating-point operations are implemented in software, we need to be able to shift significant bits in some operations</a:t>
            </a:r>
          </a:p>
          <a:p>
            <a:pPr lvl="2"/>
            <a:r>
              <a:rPr lang="en-US" sz="2000" dirty="0" smtClean="0">
                <a:solidFill>
                  <a:srgbClr val="002060"/>
                </a:solidFill>
              </a:rPr>
              <a:t>To convert from IRA to packed decimal, we need to extract the rightmost 4 bits of each byte</a:t>
            </a:r>
            <a:endParaRPr lang="en-US" sz="2000" dirty="0">
              <a:solidFill>
                <a:srgbClr val="002060"/>
              </a:solidFill>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12.4- Types of Operations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1428736"/>
            <a:ext cx="7215238" cy="4929221"/>
          </a:xfrm>
        </p:spPr>
        <p:txBody>
          <a:bodyPr>
            <a:noAutofit/>
          </a:bodyPr>
          <a:lstStyle/>
          <a:p>
            <a:pPr>
              <a:buNone/>
            </a:pPr>
            <a:r>
              <a:rPr lang="en-US" sz="2400" dirty="0" smtClean="0">
                <a:solidFill>
                  <a:srgbClr val="002060"/>
                </a:solidFill>
              </a:rPr>
              <a:t>Useful and typical categorization: </a:t>
            </a:r>
          </a:p>
          <a:p>
            <a:r>
              <a:rPr lang="en-US" sz="2400" dirty="0" smtClean="0">
                <a:solidFill>
                  <a:srgbClr val="002060"/>
                </a:solidFill>
              </a:rPr>
              <a:t>Data transfer </a:t>
            </a:r>
          </a:p>
          <a:p>
            <a:r>
              <a:rPr lang="en-US" sz="2400" dirty="0" smtClean="0">
                <a:solidFill>
                  <a:srgbClr val="002060"/>
                </a:solidFill>
              </a:rPr>
              <a:t>Arithmetic </a:t>
            </a:r>
          </a:p>
          <a:p>
            <a:r>
              <a:rPr lang="en-US" sz="2400" dirty="0" smtClean="0">
                <a:solidFill>
                  <a:srgbClr val="002060"/>
                </a:solidFill>
              </a:rPr>
              <a:t>Logical </a:t>
            </a:r>
          </a:p>
          <a:p>
            <a:r>
              <a:rPr lang="en-US" sz="2400" dirty="0" smtClean="0">
                <a:solidFill>
                  <a:srgbClr val="002060"/>
                </a:solidFill>
              </a:rPr>
              <a:t>Conversion </a:t>
            </a:r>
          </a:p>
          <a:p>
            <a:r>
              <a:rPr lang="en-US" sz="2400" dirty="0" smtClean="0">
                <a:solidFill>
                  <a:srgbClr val="002060"/>
                </a:solidFill>
              </a:rPr>
              <a:t>I/O </a:t>
            </a:r>
          </a:p>
          <a:p>
            <a:r>
              <a:rPr lang="en-US" sz="2400" dirty="0" smtClean="0">
                <a:solidFill>
                  <a:srgbClr val="002060"/>
                </a:solidFill>
              </a:rPr>
              <a:t>System control </a:t>
            </a:r>
          </a:p>
          <a:p>
            <a:r>
              <a:rPr lang="en-US" sz="2400" dirty="0" smtClean="0">
                <a:solidFill>
                  <a:srgbClr val="002060"/>
                </a:solidFill>
              </a:rPr>
              <a:t>Transfer of control</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85720" y="-24"/>
            <a:ext cx="8643966" cy="800088"/>
          </a:xfrm>
          <a:noFill/>
          <a:ln/>
        </p:spPr>
        <p:txBody>
          <a:bodyPr lIns="90488" tIns="44450" rIns="90488" bIns="44450">
            <a:normAutofit fontScale="90000"/>
          </a:bodyPr>
          <a:lstStyle/>
          <a:p>
            <a:pPr algn="r"/>
            <a:r>
              <a:rPr lang="en-US" b="1" dirty="0" smtClean="0">
                <a:effectLst>
                  <a:outerShdw blurRad="38100" dist="38100" dir="2700000" algn="tl">
                    <a:srgbClr val="000000">
                      <a:alpha val="43137"/>
                    </a:srgbClr>
                  </a:outerShdw>
                </a:effectLst>
              </a:rPr>
              <a:t>Table 12.3  Common </a:t>
            </a:r>
            <a:r>
              <a:rPr lang="en-US" b="1" dirty="0" smtClean="0">
                <a:solidFill>
                  <a:srgbClr val="002060"/>
                </a:solidFill>
                <a:effectLst>
                  <a:outerShdw blurRad="38100" dist="38100" dir="2700000" algn="tl">
                    <a:srgbClr val="000000">
                      <a:alpha val="43137"/>
                    </a:srgbClr>
                  </a:outerShdw>
                </a:effectLst>
              </a:rPr>
              <a:t>Instruction Set Operations</a:t>
            </a:r>
            <a:r>
              <a:rPr lang="en-US" sz="2000" dirty="0" smtClean="0">
                <a:solidFill>
                  <a:srgbClr val="002060"/>
                </a:solidFill>
                <a:effectLst>
                  <a:outerShdw blurRad="38100" dist="38100" dir="2700000" algn="tl">
                    <a:srgbClr val="000000">
                      <a:alpha val="43137"/>
                    </a:srgbClr>
                  </a:outerShdw>
                </a:effectLst>
              </a:rPr>
              <a:t>(page 1 of 3)</a:t>
            </a:r>
            <a:r>
              <a:rPr lang="en-US" dirty="0" smtClean="0">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200055" y="1281135"/>
            <a:ext cx="8658225" cy="536257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428736"/>
            <a:ext cx="7556313" cy="4757750"/>
          </a:xfrm>
          <a:noFill/>
          <a:ln/>
        </p:spPr>
        <p:txBody>
          <a:bodyPr lIns="90488" tIns="44450" rIns="90488" bIns="44450">
            <a:normAutofit fontScale="92500" lnSpcReduction="10000"/>
          </a:bodyPr>
          <a:lstStyle/>
          <a:p>
            <a:r>
              <a:rPr lang="en-US" sz="3200" smtClean="0">
                <a:solidFill>
                  <a:srgbClr val="002060"/>
                </a:solidFill>
              </a:rPr>
              <a:t>Questions:</a:t>
            </a:r>
          </a:p>
          <a:p>
            <a:pPr lvl="1"/>
            <a:r>
              <a:rPr lang="en-US" sz="3000" smtClean="0">
                <a:solidFill>
                  <a:srgbClr val="002060"/>
                </a:solidFill>
              </a:rPr>
              <a:t>What is the structure of a machine instruction?</a:t>
            </a:r>
          </a:p>
          <a:p>
            <a:pPr lvl="1"/>
            <a:r>
              <a:rPr lang="en-US" sz="3000" smtClean="0">
                <a:solidFill>
                  <a:srgbClr val="002060"/>
                </a:solidFill>
              </a:rPr>
              <a:t>What can computers do?</a:t>
            </a:r>
          </a:p>
          <a:p>
            <a:r>
              <a:rPr lang="en-US" sz="3200" smtClean="0">
                <a:solidFill>
                  <a:srgbClr val="002060"/>
                </a:solidFill>
              </a:rPr>
              <a:t>After studying this chapter, you should be able to: </a:t>
            </a:r>
          </a:p>
          <a:p>
            <a:pPr lvl="1"/>
            <a:r>
              <a:rPr lang="en-US" sz="3000" smtClean="0">
                <a:solidFill>
                  <a:srgbClr val="002060"/>
                </a:solidFill>
              </a:rPr>
              <a:t>Present an overview of essential characteristics of machine instructions. </a:t>
            </a:r>
          </a:p>
          <a:p>
            <a:pPr lvl="1"/>
            <a:r>
              <a:rPr lang="en-US" sz="3000" smtClean="0">
                <a:solidFill>
                  <a:srgbClr val="002060"/>
                </a:solidFill>
              </a:rPr>
              <a:t>Describe the types of operands used in typical machine instruction sets. </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srcRect/>
          <a:stretch>
            <a:fillRect/>
          </a:stretch>
        </p:blipFill>
        <p:spPr bwMode="auto">
          <a:xfrm>
            <a:off x="533400" y="252436"/>
            <a:ext cx="8077200" cy="6534150"/>
          </a:xfrm>
          <a:prstGeom prst="rect">
            <a:avLst/>
          </a:prstGeom>
          <a:noFill/>
          <a:ln w="9525">
            <a:noFill/>
            <a:miter lim="800000"/>
            <a:headEnd/>
            <a:tailEnd/>
          </a:ln>
          <a:effectLst/>
        </p:spPr>
      </p:pic>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2 of 3) </a:t>
            </a:r>
            <a:endParaRPr lang="en-US" sz="1800" dirty="0">
              <a:solidFill>
                <a:srgbClr val="FF0000"/>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3 of 3) </a:t>
            </a:r>
            <a:endParaRPr lang="en-US" sz="1800" dirty="0">
              <a:solidFill>
                <a:srgbClr val="FF0000"/>
              </a:solidFill>
            </a:endParaRPr>
          </a:p>
        </p:txBody>
      </p:sp>
      <p:pic>
        <p:nvPicPr>
          <p:cNvPr id="7170" name="Picture 2"/>
          <p:cNvPicPr>
            <a:picLocks noChangeAspect="1" noChangeArrowheads="1"/>
          </p:cNvPicPr>
          <p:nvPr/>
        </p:nvPicPr>
        <p:blipFill>
          <a:blip r:embed="rId3"/>
          <a:srcRect/>
          <a:stretch>
            <a:fillRect/>
          </a:stretch>
        </p:blipFill>
        <p:spPr bwMode="auto">
          <a:xfrm>
            <a:off x="124271" y="1857364"/>
            <a:ext cx="8895460" cy="3143272"/>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smtClean="0">
                <a:effectLst>
                  <a:outerShdw blurRad="38100" dist="38100" dir="2700000" algn="tl">
                    <a:srgbClr val="000000">
                      <a:alpha val="43137"/>
                    </a:srgbClr>
                  </a:outerShdw>
                </a:effectLst>
              </a:rPr>
              <a:t>Table 12.4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Processor Actions for Various Types of Operations </a:t>
            </a:r>
            <a:endParaRPr lang="en-US" sz="2400"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178453" y="1285860"/>
            <a:ext cx="8787096" cy="501974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z="2000" b="1" smtClean="0"/>
              <a:pPr/>
              <a:t>22</a:t>
            </a:fld>
            <a:endParaRPr lang="en-US" sz="20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557194"/>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285720" y="1447800"/>
          <a:ext cx="8458200" cy="519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8">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
        <p:nvSpPr>
          <p:cNvPr id="8" name="Slide Number Placeholder 7"/>
          <p:cNvSpPr>
            <a:spLocks noGrp="1"/>
          </p:cNvSpPr>
          <p:nvPr>
            <p:ph type="sldNum" sz="quarter" idx="12"/>
          </p:nvPr>
        </p:nvSpPr>
        <p:spPr/>
        <p:txBody>
          <a:bodyPr/>
          <a:lstStyle/>
          <a:p>
            <a:fld id="{8AF02B71-8991-4516-A01E-F1A9ACD28BDC}" type="slidenum">
              <a:rPr lang="en-US" sz="2000" b="1" smtClean="0"/>
              <a:pPr/>
              <a:t>23</a:t>
            </a:fld>
            <a:endParaRPr lang="en-US" sz="2000" b="1"/>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48"/>
            <a:ext cx="9144000" cy="615946"/>
          </a:xfrm>
        </p:spPr>
        <p:txBody>
          <a:bodyPr/>
          <a:lstStyle/>
          <a:p>
            <a:pPr algn="ctr"/>
            <a:r>
              <a:rPr lang="en-US" sz="2400" dirty="0" smtClean="0">
                <a:effectLst>
                  <a:outerShdw blurRad="38100" dist="38100" dir="2700000" algn="tl">
                    <a:srgbClr val="000000">
                      <a:alpha val="43137"/>
                    </a:srgbClr>
                  </a:outerShdw>
                </a:effectLst>
              </a:rPr>
              <a:t>Table 12.5 : Examples of IBM EAS/390 Data Transfer Oper</a:t>
            </a:r>
            <a:r>
              <a:rPr lang="en-US" sz="2400" dirty="0" smtClean="0">
                <a:solidFill>
                  <a:schemeClr val="bg1"/>
                </a:solidFill>
                <a:effectLst>
                  <a:outerShdw blurRad="38100" dist="38100" dir="2700000" algn="tl">
                    <a:srgbClr val="000000">
                      <a:alpha val="43137"/>
                    </a:srgbClr>
                  </a:outerShdw>
                </a:effectLst>
              </a:rPr>
              <a:t>ation</a:t>
            </a:r>
            <a:r>
              <a:rPr lang="en-US" sz="2400" dirty="0" smtClean="0">
                <a:effectLst>
                  <a:outerShdw blurRad="38100" dist="38100" dir="2700000" algn="tl">
                    <a:srgbClr val="000000">
                      <a:alpha val="43137"/>
                    </a:srgbClr>
                  </a:outerShdw>
                </a:effectLst>
              </a:rPr>
              <a:t>s </a:t>
            </a:r>
            <a:endParaRPr lang="en-US" sz="2400"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571500" y="785794"/>
            <a:ext cx="8001000" cy="5886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571472" y="357166"/>
            <a:ext cx="5819788" cy="6072230"/>
          </a:xfrm>
          <a:noFill/>
          <a:ln/>
        </p:spPr>
        <p:txBody>
          <a:bodyPr lIns="90488" tIns="44450" rIns="90488" bIns="44450">
            <a:noAutofit/>
          </a:bodyPr>
          <a:lstStyle/>
          <a:p>
            <a:pPr marL="228600" indent="-228600">
              <a:lnSpc>
                <a:spcPct val="80000"/>
              </a:lnSpc>
              <a:buClr>
                <a:schemeClr val="bg2"/>
              </a:buClr>
              <a:buFont typeface="Wingdings" pitchFamily="2" charset="2"/>
              <a:buChar char="n"/>
            </a:pPr>
            <a:r>
              <a:rPr lang="en-US" sz="2000" dirty="0" smtClean="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2000" dirty="0" smtClean="0"/>
              <a:t>These are provided for signed integer (fixed-point) numbers</a:t>
            </a:r>
          </a:p>
          <a:p>
            <a:pPr marL="228600" indent="-228600">
              <a:lnSpc>
                <a:spcPct val="80000"/>
              </a:lnSpc>
              <a:buClr>
                <a:schemeClr val="bg2"/>
              </a:buClr>
              <a:buFont typeface="Wingdings" pitchFamily="2" charset="2"/>
              <a:buChar char="n"/>
            </a:pPr>
            <a:r>
              <a:rPr lang="en-US" sz="2000" dirty="0" smtClean="0"/>
              <a:t>Often they are also provided for floating-point and packed decimal numbers</a:t>
            </a:r>
          </a:p>
          <a:p>
            <a:pPr marL="228600" indent="-228600">
              <a:lnSpc>
                <a:spcPct val="80000"/>
              </a:lnSpc>
              <a:buClr>
                <a:schemeClr val="bg2"/>
              </a:buClr>
              <a:buFont typeface="Wingdings" pitchFamily="2" charset="2"/>
              <a:buChar char="n"/>
            </a:pPr>
            <a:r>
              <a:rPr lang="en-US" sz="2000" dirty="0" smtClean="0"/>
              <a:t>Other possible operations include a variety of single-operand instructions:</a:t>
            </a:r>
          </a:p>
          <a:p>
            <a:pPr lvl="1" indent="-228600">
              <a:buFont typeface="Wingdings" pitchFamily="2" charset="2"/>
              <a:buChar char="n"/>
            </a:pPr>
            <a:r>
              <a:rPr lang="en-US" sz="2000" b="1" dirty="0" smtClean="0">
                <a:solidFill>
                  <a:schemeClr val="bg1"/>
                </a:solidFill>
              </a:rPr>
              <a:t>Absolute</a:t>
            </a:r>
          </a:p>
          <a:p>
            <a:pPr marL="685800" lvl="2" indent="-228600">
              <a:buClr>
                <a:schemeClr val="bg2"/>
              </a:buClr>
              <a:buFont typeface="Wingdings" pitchFamily="2" charset="2"/>
              <a:buChar char="n"/>
            </a:pPr>
            <a:r>
              <a:rPr lang="en-US" sz="1800" dirty="0" smtClean="0">
                <a:solidFill>
                  <a:srgbClr val="FFFFFF"/>
                </a:solidFill>
              </a:rPr>
              <a:t>Take the absolute value of the operand</a:t>
            </a:r>
          </a:p>
          <a:p>
            <a:pPr lvl="1" indent="-228600">
              <a:buFont typeface="Wingdings" pitchFamily="2" charset="2"/>
              <a:buChar char="n"/>
            </a:pPr>
            <a:r>
              <a:rPr lang="en-US" sz="2000" b="1" dirty="0" smtClean="0">
                <a:solidFill>
                  <a:schemeClr val="bg1"/>
                </a:solidFill>
              </a:rPr>
              <a:t>Negate</a:t>
            </a:r>
          </a:p>
          <a:p>
            <a:pPr marL="685800" lvl="2" indent="-228600">
              <a:buClr>
                <a:schemeClr val="bg2"/>
              </a:buClr>
              <a:buFont typeface="Wingdings" pitchFamily="2" charset="2"/>
              <a:buChar char="n"/>
            </a:pPr>
            <a:r>
              <a:rPr lang="en-US" sz="1800" dirty="0" smtClean="0">
                <a:solidFill>
                  <a:srgbClr val="FFFFFF"/>
                </a:solidFill>
              </a:rPr>
              <a:t>Negate the operand</a:t>
            </a:r>
          </a:p>
          <a:p>
            <a:pPr lvl="1" indent="-228600">
              <a:buFont typeface="Wingdings" pitchFamily="2" charset="2"/>
              <a:buChar char="n"/>
            </a:pPr>
            <a:r>
              <a:rPr lang="en-US" sz="2000" b="1" dirty="0" smtClean="0">
                <a:solidFill>
                  <a:schemeClr val="bg1"/>
                </a:solidFill>
              </a:rPr>
              <a:t>Increment</a:t>
            </a:r>
          </a:p>
          <a:p>
            <a:pPr marL="685800" lvl="2" indent="-228600">
              <a:buClr>
                <a:schemeClr val="bg2"/>
              </a:buClr>
              <a:buFont typeface="Wingdings" pitchFamily="2" charset="2"/>
              <a:buChar char="n"/>
            </a:pPr>
            <a:r>
              <a:rPr lang="en-US" sz="1800" dirty="0" smtClean="0">
                <a:solidFill>
                  <a:srgbClr val="FFFFFF"/>
                </a:solidFill>
              </a:rPr>
              <a:t>Add 1 to the operand</a:t>
            </a:r>
          </a:p>
          <a:p>
            <a:pPr lvl="1"/>
            <a:r>
              <a:rPr lang="en-US" sz="2000" b="1" dirty="0" smtClean="0">
                <a:solidFill>
                  <a:schemeClr val="bg1"/>
                </a:solidFill>
              </a:rPr>
              <a:t>Decrement</a:t>
            </a:r>
          </a:p>
          <a:p>
            <a:pPr marL="685800" lvl="2" indent="-228600">
              <a:buClr>
                <a:schemeClr val="bg2"/>
              </a:buClr>
              <a:buFont typeface="Wingdings" pitchFamily="2" charset="2"/>
              <a:buChar char="n"/>
            </a:pPr>
            <a:r>
              <a:rPr lang="en-US" sz="1800" dirty="0" smtClean="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z="2000" b="1" smtClean="0"/>
              <a:pPr/>
              <a:t>25</a:t>
            </a:fld>
            <a:endParaRPr lang="en-US" sz="2000" b="1"/>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643306" y="4000504"/>
            <a:ext cx="2895600" cy="857256"/>
          </a:xfrm>
          <a:prstGeom prst="rect">
            <a:avLst/>
          </a:prstGeom>
          <a:noFill/>
          <a:ln w="12700">
            <a:noFill/>
            <a:miter lim="800000"/>
            <a:headEnd/>
            <a:tailEnd/>
          </a:ln>
          <a:effectLst/>
        </p:spPr>
        <p:txBody>
          <a:bodyPr wrap="none" anchor="ctr">
            <a:prstTxWarp prst="textNoShape">
              <a:avLst/>
            </a:prstTxWarp>
          </a:bodyPr>
          <a:lstStyle/>
          <a:p>
            <a:r>
              <a:rPr lang="pt-BR" sz="2800" b="1" smtClean="0"/>
              <a:t>(R1) = 1010 0101 </a:t>
            </a:r>
          </a:p>
          <a:p>
            <a:r>
              <a:rPr lang="pt-BR" sz="2800" b="1" smtClean="0"/>
              <a:t>(R2) = 1111  1111 </a:t>
            </a:r>
          </a:p>
        </p:txBody>
      </p:sp>
      <p:sp>
        <p:nvSpPr>
          <p:cNvPr id="45060" name="Rectangle 4"/>
          <p:cNvSpPr>
            <a:spLocks noGrp="1" noChangeArrowheads="1"/>
          </p:cNvSpPr>
          <p:nvPr>
            <p:ph type="title" idx="4294967295"/>
          </p:nvPr>
        </p:nvSpPr>
        <p:spPr>
          <a:xfrm>
            <a:off x="0" y="190496"/>
            <a:ext cx="9144000" cy="666736"/>
          </a:xfrm>
          <a:noFill/>
          <a:ln/>
        </p:spPr>
        <p:txBody>
          <a:bodyPr lIns="90488" tIns="44450" rIns="90488" bIns="44450"/>
          <a:lstStyle/>
          <a:p>
            <a:pPr algn="ctr"/>
            <a:r>
              <a:rPr lang="en-US" sz="4400" b="1" dirty="0">
                <a:effectLst>
                  <a:outerShdw blurRad="38100" dist="38100" dir="2700000" algn="tl">
                    <a:srgbClr val="000000">
                      <a:alpha val="43137"/>
                    </a:srgbClr>
                  </a:outerShdw>
                </a:effectLst>
              </a:rPr>
              <a:t>Logical</a:t>
            </a:r>
          </a:p>
        </p:txBody>
      </p:sp>
      <p:pic>
        <p:nvPicPr>
          <p:cNvPr id="10242" name="Picture 2"/>
          <p:cNvPicPr>
            <a:picLocks noChangeAspect="1" noChangeArrowheads="1"/>
          </p:cNvPicPr>
          <p:nvPr/>
        </p:nvPicPr>
        <p:blipFill>
          <a:blip r:embed="rId3"/>
          <a:srcRect/>
          <a:stretch>
            <a:fillRect/>
          </a:stretch>
        </p:blipFill>
        <p:spPr bwMode="auto">
          <a:xfrm>
            <a:off x="11227" y="1714488"/>
            <a:ext cx="9121546" cy="2143140"/>
          </a:xfrm>
          <a:prstGeom prst="rect">
            <a:avLst/>
          </a:prstGeom>
          <a:noFill/>
          <a:ln w="9525">
            <a:noFill/>
            <a:miter lim="800000"/>
            <a:headEnd/>
            <a:tailEnd/>
          </a:ln>
          <a:effectLst/>
        </p:spPr>
      </p:pic>
      <p:sp>
        <p:nvSpPr>
          <p:cNvPr id="9" name="Rectangle 8"/>
          <p:cNvSpPr/>
          <p:nvPr/>
        </p:nvSpPr>
        <p:spPr>
          <a:xfrm>
            <a:off x="1214414" y="4929198"/>
            <a:ext cx="5291833" cy="523220"/>
          </a:xfrm>
          <a:prstGeom prst="rect">
            <a:avLst/>
          </a:prstGeom>
        </p:spPr>
        <p:txBody>
          <a:bodyPr wrap="none">
            <a:spAutoFit/>
          </a:bodyPr>
          <a:lstStyle/>
          <a:p>
            <a:r>
              <a:rPr lang="pt-BR" sz="2800" b="1" smtClean="0"/>
              <a:t>then (R1) XOR (R2) = 0101 1010</a:t>
            </a:r>
            <a:endParaRPr lang="en-US" sz="2800" b="1" dirty="0"/>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26</a:t>
            </a:fld>
            <a:endParaRPr lang="en-US" sz="2000"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57158" y="2071678"/>
            <a:ext cx="2405495" cy="2662248"/>
          </a:xfrm>
        </p:spPr>
        <p:txBody>
          <a:bodyPr>
            <a:normAutofit fontScale="90000"/>
          </a:bodyPr>
          <a:lstStyle/>
          <a:p>
            <a:r>
              <a:rPr lang="en-GB" sz="3100" b="1" dirty="0">
                <a:effectLst>
                  <a:outerShdw blurRad="38100" dist="38100" dir="2700000" algn="tl">
                    <a:srgbClr val="000000">
                      <a:alpha val="43137"/>
                    </a:srgbClr>
                  </a:outerShdw>
                </a:effectLst>
              </a:rPr>
              <a:t>Shift and Rotate </a:t>
            </a:r>
            <a:r>
              <a:rPr lang="en-GB" sz="3100" b="1" dirty="0" smtClean="0">
                <a:effectLst>
                  <a:outerShdw blurRad="38100" dist="38100" dir="2700000" algn="tl">
                    <a:srgbClr val="000000">
                      <a:alpha val="43137"/>
                    </a:srgbClr>
                  </a:outerShdw>
                </a:effectLst>
              </a:rPr>
              <a:t>Operations</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Figure 12.6- Shift and </a:t>
            </a:r>
            <a:r>
              <a:rPr lang="en-GB" smtClean="0">
                <a:effectLst>
                  <a:outerShdw blurRad="38100" dist="38100" dir="2700000" algn="tl">
                    <a:srgbClr val="000000">
                      <a:alpha val="43137"/>
                    </a:srgbClr>
                  </a:outerShdw>
                </a:effectLst>
              </a:rPr>
              <a:t>Rotate Operations</a:t>
            </a:r>
            <a:endParaRPr lang="en-GB" dirty="0">
              <a:effectLst>
                <a:outerShdw blurRad="38100" dist="38100" dir="2700000" algn="tl">
                  <a:srgbClr val="000000">
                    <a:alpha val="43137"/>
                  </a:srgbClr>
                </a:outerShdw>
              </a:effectLst>
            </a:endParaRPr>
          </a:p>
        </p:txBody>
      </p:sp>
      <p:pic>
        <p:nvPicPr>
          <p:cNvPr id="11270" name="Picture 6"/>
          <p:cNvPicPr>
            <a:picLocks noChangeAspect="1" noChangeArrowheads="1"/>
          </p:cNvPicPr>
          <p:nvPr/>
        </p:nvPicPr>
        <p:blipFill>
          <a:blip r:embed="rId3"/>
          <a:srcRect/>
          <a:stretch>
            <a:fillRect/>
          </a:stretch>
        </p:blipFill>
        <p:spPr bwMode="auto">
          <a:xfrm>
            <a:off x="2762278" y="-14288"/>
            <a:ext cx="5810250" cy="6886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428604"/>
            <a:ext cx="8858280" cy="833718"/>
          </a:xfrm>
        </p:spPr>
        <p:txBody>
          <a:bodyPr>
            <a:noAutofit/>
          </a:bodyPr>
          <a:lstStyle/>
          <a:p>
            <a:pPr algn="ctr"/>
            <a:r>
              <a:rPr lang="en-US" sz="3200" dirty="0" smtClean="0">
                <a:effectLst>
                  <a:outerShdw blurRad="38100" dist="38100" dir="2700000" algn="tl">
                    <a:srgbClr val="000000">
                      <a:alpha val="43137"/>
                    </a:srgbClr>
                  </a:outerShdw>
                </a:effectLst>
              </a:rPr>
              <a:t>Table 12.7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Examples of Shift and Rotate Op</a:t>
            </a:r>
            <a:r>
              <a:rPr lang="en-US" sz="3200" dirty="0" smtClean="0">
                <a:solidFill>
                  <a:schemeClr val="bg1"/>
                </a:solidFill>
                <a:effectLst>
                  <a:outerShdw blurRad="38100" dist="38100" dir="2700000" algn="tl">
                    <a:srgbClr val="000000">
                      <a:alpha val="43137"/>
                    </a:srgbClr>
                  </a:outerShdw>
                </a:effectLst>
              </a:rPr>
              <a:t>erations </a:t>
            </a:r>
            <a:endParaRPr lang="en-US" sz="3200" dirty="0">
              <a:solidFill>
                <a:schemeClr val="bg1"/>
              </a:solidFill>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428596" y="1928802"/>
            <a:ext cx="7982054" cy="409828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28</a:t>
            </a:fld>
            <a:endParaRPr lang="en-US" sz="20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4857752" y="1447800"/>
            <a:ext cx="3460748" cy="1116013"/>
          </a:xfrm>
          <a:noFill/>
          <a:ln/>
        </p:spPr>
        <p:txBody>
          <a:bodyPr lIns="90488" tIns="44450" rIns="90488" bIns="44450"/>
          <a:lstStyle/>
          <a:p>
            <a:r>
              <a:rPr lang="en-US" sz="4000" b="1" dirty="0">
                <a:effectLst>
                  <a:outerShdw blurRad="38100" dist="38100" dir="2700000" algn="tl">
                    <a:srgbClr val="000000">
                      <a:alpha val="43137"/>
                    </a:srgbClr>
                  </a:outerShdw>
                </a:effectLst>
              </a:rPr>
              <a:t>Conversion</a:t>
            </a:r>
          </a:p>
        </p:txBody>
      </p:sp>
      <p:sp>
        <p:nvSpPr>
          <p:cNvPr id="6" name="Slide Number Placeholder 5"/>
          <p:cNvSpPr>
            <a:spLocks noGrp="1"/>
          </p:cNvSpPr>
          <p:nvPr>
            <p:ph type="sldNum" sz="quarter" idx="12"/>
          </p:nvPr>
        </p:nvSpPr>
        <p:spPr/>
        <p:txBody>
          <a:bodyPr/>
          <a:lstStyle/>
          <a:p>
            <a:fld id="{8AF02B71-8991-4516-A01E-F1A9ACD28BDC}" type="slidenum">
              <a:rPr lang="en-US" sz="2000" b="1" smtClean="0"/>
              <a:pPr/>
              <a:t>29</a:t>
            </a:fld>
            <a:endParaRPr lang="en-US" sz="2000" b="1"/>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sz="2800" smtClean="0">
                <a:solidFill>
                  <a:srgbClr val="002060"/>
                </a:solidFill>
              </a:rPr>
              <a:t>12.1 Machine Instruction Characteristics</a:t>
            </a:r>
          </a:p>
          <a:p>
            <a:r>
              <a:rPr lang="en-US" sz="2800" smtClean="0">
                <a:solidFill>
                  <a:srgbClr val="002060"/>
                </a:solidFill>
              </a:rPr>
              <a:t>12.2 Types of Operands</a:t>
            </a:r>
          </a:p>
          <a:p>
            <a:r>
              <a:rPr lang="en-US" sz="2800" smtClean="0">
                <a:solidFill>
                  <a:srgbClr val="002060"/>
                </a:solidFill>
              </a:rPr>
              <a:t>12.4 Types of Operations</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498474" y="214290"/>
            <a:ext cx="7556313" cy="658890"/>
          </a:xfrm>
          <a:noFill/>
          <a:ln/>
        </p:spPr>
        <p:txBody>
          <a:bodyPr lIns="90488" tIns="44450" rIns="90488" bIns="44450"/>
          <a:lstStyle/>
          <a:p>
            <a:pPr algn="ctr"/>
            <a:r>
              <a:rPr lang="en-US" sz="4000"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xfrm>
            <a:off x="498474" y="1357298"/>
            <a:ext cx="7556313" cy="4768865"/>
          </a:xfrm>
          <a:noFill/>
          <a:ln/>
        </p:spPr>
        <p:txBody>
          <a:bodyPr lIns="90488" tIns="44450" rIns="90488" bIns="44450">
            <a:normAutofit/>
          </a:bodyPr>
          <a:lstStyle/>
          <a:p>
            <a:r>
              <a:rPr lang="en-US" sz="2400" dirty="0" smtClean="0">
                <a:solidFill>
                  <a:srgbClr val="002060"/>
                </a:solidFill>
              </a:rPr>
              <a:t>Variety of approaches taken:</a:t>
            </a:r>
          </a:p>
          <a:p>
            <a:pPr lvl="1"/>
            <a:r>
              <a:rPr lang="en-US" sz="2000" dirty="0" smtClean="0">
                <a:solidFill>
                  <a:srgbClr val="002060"/>
                </a:solidFill>
              </a:rPr>
              <a:t>Isolated programmed I/O</a:t>
            </a:r>
          </a:p>
          <a:p>
            <a:pPr lvl="1"/>
            <a:r>
              <a:rPr lang="en-US" sz="2000" dirty="0" smtClean="0">
                <a:solidFill>
                  <a:srgbClr val="002060"/>
                </a:solidFill>
              </a:rPr>
              <a:t>Memory-mapped programmed I/O</a:t>
            </a:r>
          </a:p>
          <a:p>
            <a:pPr lvl="1"/>
            <a:r>
              <a:rPr lang="en-US" sz="2000" dirty="0" smtClean="0">
                <a:solidFill>
                  <a:srgbClr val="002060"/>
                </a:solidFill>
              </a:rPr>
              <a:t>DMA</a:t>
            </a:r>
          </a:p>
          <a:p>
            <a:pPr lvl="1"/>
            <a:r>
              <a:rPr lang="en-US" sz="2000" dirty="0" smtClean="0">
                <a:solidFill>
                  <a:srgbClr val="002060"/>
                </a:solidFill>
              </a:rPr>
              <a:t>Use of an I/O processor</a:t>
            </a:r>
          </a:p>
          <a:p>
            <a:pPr marL="228600" lvl="1">
              <a:spcBef>
                <a:spcPts val="2000"/>
              </a:spcBef>
              <a:buClr>
                <a:schemeClr val="accent1"/>
              </a:buClr>
            </a:pPr>
            <a:r>
              <a:rPr lang="en-US" sz="2400" dirty="0" smtClean="0">
                <a:solidFill>
                  <a:srgbClr val="002060"/>
                </a:solidFill>
              </a:rPr>
              <a:t>Many implementations provide only a few I/O instructions, with the specific actions specified by parameters, codes, or command words</a:t>
            </a:r>
            <a:endParaRPr lang="en-US" sz="2400" dirty="0">
              <a:solidFill>
                <a:srgbClr val="002060"/>
              </a:solidFill>
            </a:endParaRP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System </a:t>
            </a:r>
            <a:r>
              <a:rPr lang="en-US" dirty="0">
                <a:effectLst>
                  <a:outerShdw blurRad="38100" dist="38100" dir="2700000" algn="tl">
                    <a:srgbClr val="000000">
                      <a:alpha val="43137"/>
                    </a:srgbClr>
                  </a:outerShdw>
                </a:effectLst>
              </a:rPr>
              <a:t>Control</a:t>
            </a:r>
          </a:p>
        </p:txBody>
      </p:sp>
      <p:graphicFrame>
        <p:nvGraphicFramePr>
          <p:cNvPr id="11" name="Content Placeholder 10"/>
          <p:cNvGraphicFramePr>
            <a:graphicFrameLocks noGrp="1"/>
          </p:cNvGraphicFramePr>
          <p:nvPr>
            <p:ph idx="4294967295"/>
          </p:nvPr>
        </p:nvGraphicFramePr>
        <p:xfrm>
          <a:off x="457200" y="1071546"/>
          <a:ext cx="8229600" cy="540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z="2000" b="1" smtClean="0"/>
              <a:pPr/>
              <a:t>31</a:t>
            </a:fld>
            <a:endParaRPr lang="en-US" sz="2000" b="1"/>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xfrm>
            <a:off x="498474" y="484094"/>
            <a:ext cx="7556313" cy="658890"/>
          </a:xfrm>
          <a:noFill/>
          <a:ln/>
        </p:spPr>
        <p:txBody>
          <a:bodyPr lIns="90488" tIns="44450" rIns="90488" bIns="44450"/>
          <a:lstStyle/>
          <a:p>
            <a:r>
              <a:rPr lang="en-US" b="1"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285860"/>
            <a:ext cx="7556313" cy="5114940"/>
          </a:xfrm>
          <a:noFill/>
          <a:ln/>
        </p:spPr>
        <p:txBody>
          <a:bodyPr lIns="90488" tIns="44450" rIns="90488" bIns="44450">
            <a:normAutofit/>
          </a:bodyPr>
          <a:lstStyle/>
          <a:p>
            <a:r>
              <a:rPr lang="en-US" sz="2400" b="1" u="sng" dirty="0" smtClean="0">
                <a:solidFill>
                  <a:srgbClr val="002060"/>
                </a:solidFill>
              </a:rPr>
              <a:t>Reasons</a:t>
            </a:r>
            <a:r>
              <a:rPr lang="en-US" sz="2400" dirty="0" smtClean="0">
                <a:solidFill>
                  <a:srgbClr val="002060"/>
                </a:solidFill>
              </a:rPr>
              <a:t> why transfer-of-control operations are required:</a:t>
            </a:r>
          </a:p>
          <a:p>
            <a:pPr lvl="1"/>
            <a:r>
              <a:rPr lang="en-US" sz="2000" dirty="0" smtClean="0">
                <a:solidFill>
                  <a:srgbClr val="002060"/>
                </a:solidFill>
              </a:rPr>
              <a:t>It is essential to be able to execute each instruction more than once</a:t>
            </a:r>
          </a:p>
          <a:p>
            <a:pPr lvl="1"/>
            <a:r>
              <a:rPr lang="en-US" sz="2000" dirty="0" smtClean="0">
                <a:solidFill>
                  <a:srgbClr val="002060"/>
                </a:solidFill>
              </a:rPr>
              <a:t>Virtually all programs involve some decision making</a:t>
            </a:r>
          </a:p>
          <a:p>
            <a:pPr lvl="1"/>
            <a:r>
              <a:rPr lang="en-US" sz="2000" dirty="0" smtClean="0">
                <a:solidFill>
                  <a:srgbClr val="002060"/>
                </a:solidFill>
              </a:rPr>
              <a:t>It helps if there are mechanisms for breaking the task up into smaller pieces that can be worked on one at a time</a:t>
            </a:r>
          </a:p>
          <a:p>
            <a:pPr marL="228600" lvl="1">
              <a:spcBef>
                <a:spcPts val="2000"/>
              </a:spcBef>
              <a:buClr>
                <a:schemeClr val="accent1"/>
              </a:buClr>
            </a:pPr>
            <a:r>
              <a:rPr lang="en-US" sz="2400" dirty="0" smtClean="0">
                <a:solidFill>
                  <a:srgbClr val="002060"/>
                </a:solidFill>
              </a:rPr>
              <a:t>Most common transfer-of-control operations </a:t>
            </a:r>
            <a:r>
              <a:rPr lang="en-US" sz="2400" b="1" u="sng" dirty="0" smtClean="0">
                <a:solidFill>
                  <a:srgbClr val="002060"/>
                </a:solidFill>
              </a:rPr>
              <a:t>found </a:t>
            </a:r>
            <a:r>
              <a:rPr lang="en-US" sz="2400" dirty="0" smtClean="0">
                <a:solidFill>
                  <a:srgbClr val="002060"/>
                </a:solidFill>
              </a:rPr>
              <a:t>in instruction sets:</a:t>
            </a:r>
          </a:p>
          <a:p>
            <a:pPr lvl="1"/>
            <a:r>
              <a:rPr lang="en-US" b="1" u="sng" dirty="0" smtClean="0">
                <a:solidFill>
                  <a:schemeClr val="tx1"/>
                </a:solidFill>
              </a:rPr>
              <a:t>Branch</a:t>
            </a:r>
          </a:p>
          <a:p>
            <a:pPr lvl="1"/>
            <a:r>
              <a:rPr lang="en-US" b="1" u="sng" dirty="0" smtClean="0">
                <a:solidFill>
                  <a:schemeClr val="tx1"/>
                </a:solidFill>
              </a:rPr>
              <a:t>Skip</a:t>
            </a:r>
          </a:p>
          <a:p>
            <a:pPr lvl="1"/>
            <a:r>
              <a:rPr lang="en-US" b="1" u="sng" dirty="0" smtClean="0">
                <a:solidFill>
                  <a:schemeClr val="tx1"/>
                </a:solidFill>
              </a:rPr>
              <a:t>Procedure call</a:t>
            </a:r>
          </a:p>
        </p:txBody>
      </p:sp>
      <p:sp>
        <p:nvSpPr>
          <p:cNvPr id="6" name="Slide Number Placeholder 5"/>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52372"/>
            <a:ext cx="3255264" cy="1162050"/>
          </a:xfrm>
        </p:spPr>
        <p:txBody>
          <a:bodyPr>
            <a:normAutofit/>
          </a:bodyPr>
          <a:lstStyle/>
          <a:p>
            <a:pPr algn="ctr"/>
            <a:r>
              <a:rPr lang="en-GB" sz="3200" b="1" dirty="0">
                <a:effectLst>
                  <a:outerShdw blurRad="38100" dist="38100" dir="2700000" algn="tl">
                    <a:srgbClr val="000000">
                      <a:alpha val="43137"/>
                    </a:srgbClr>
                  </a:outerShdw>
                </a:effectLst>
              </a:rPr>
              <a:t>Branch</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Instruction</a:t>
            </a:r>
            <a:endParaRPr lang="en-GB" sz="3200" b="1" dirty="0">
              <a:effectLst>
                <a:outerShdw blurRad="38100" dist="38100" dir="2700000" algn="tl">
                  <a:srgbClr val="000000">
                    <a:alpha val="43137"/>
                  </a:srgbClr>
                </a:outerShdw>
              </a:effectLst>
            </a:endParaRPr>
          </a:p>
        </p:txBody>
      </p:sp>
      <p:pic>
        <p:nvPicPr>
          <p:cNvPr id="13314" name="Picture 2"/>
          <p:cNvPicPr>
            <a:picLocks noChangeAspect="1" noChangeArrowheads="1"/>
          </p:cNvPicPr>
          <p:nvPr/>
        </p:nvPicPr>
        <p:blipFill>
          <a:blip r:embed="rId3"/>
          <a:srcRect/>
          <a:stretch>
            <a:fillRect/>
          </a:stretch>
        </p:blipFill>
        <p:spPr bwMode="auto">
          <a:xfrm>
            <a:off x="-32" y="1252561"/>
            <a:ext cx="7686675" cy="5534025"/>
          </a:xfrm>
          <a:prstGeom prst="rect">
            <a:avLst/>
          </a:prstGeom>
          <a:noFill/>
          <a:ln w="9525">
            <a:noFill/>
            <a:miter lim="800000"/>
            <a:headEnd/>
            <a:tailEnd/>
          </a:ln>
          <a:effectLst/>
        </p:spPr>
      </p:pic>
      <p:sp>
        <p:nvSpPr>
          <p:cNvPr id="5" name="Rectangle 4"/>
          <p:cNvSpPr/>
          <p:nvPr/>
        </p:nvSpPr>
        <p:spPr>
          <a:xfrm>
            <a:off x="3929058" y="71414"/>
            <a:ext cx="5214942" cy="1428760"/>
          </a:xfrm>
          <a:prstGeom prst="rect">
            <a:avLst/>
          </a:prstGeom>
          <a:solidFill>
            <a:schemeClr val="accent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smtClean="0"/>
              <a:t>BRP X : </a:t>
            </a:r>
            <a:r>
              <a:rPr lang="en-US" sz="1600" b="1" u="sng" smtClean="0"/>
              <a:t>Br</a:t>
            </a:r>
            <a:r>
              <a:rPr lang="en-US" sz="1600" smtClean="0"/>
              <a:t>anch to location X if result is </a:t>
            </a:r>
            <a:r>
              <a:rPr lang="en-US" sz="1600" b="1" u="sng" smtClean="0"/>
              <a:t>p</a:t>
            </a:r>
            <a:r>
              <a:rPr lang="en-US" sz="1600" smtClean="0"/>
              <a:t>ositive. </a:t>
            </a:r>
          </a:p>
          <a:p>
            <a:r>
              <a:rPr lang="en-US" sz="1600" smtClean="0"/>
              <a:t>BRN X : </a:t>
            </a:r>
            <a:r>
              <a:rPr lang="en-US" sz="1600" b="1" u="sng" smtClean="0"/>
              <a:t>Br</a:t>
            </a:r>
            <a:r>
              <a:rPr lang="en-US" sz="1600" smtClean="0"/>
              <a:t>anch to location X if result is </a:t>
            </a:r>
            <a:r>
              <a:rPr lang="en-US" sz="1600" b="1" u="sng" smtClean="0"/>
              <a:t>n</a:t>
            </a:r>
            <a:r>
              <a:rPr lang="en-US" sz="1600" smtClean="0"/>
              <a:t>egative. </a:t>
            </a:r>
          </a:p>
          <a:p>
            <a:r>
              <a:rPr lang="en-US" sz="1600" smtClean="0"/>
              <a:t>BRZ X : </a:t>
            </a:r>
            <a:r>
              <a:rPr lang="en-US" sz="1600" b="1" u="sng" smtClean="0"/>
              <a:t>Br</a:t>
            </a:r>
            <a:r>
              <a:rPr lang="en-US" sz="1600" smtClean="0"/>
              <a:t>anch to location X if result is </a:t>
            </a:r>
            <a:r>
              <a:rPr lang="en-US" sz="1600" b="1" u="sng" smtClean="0"/>
              <a:t>z</a:t>
            </a:r>
            <a:r>
              <a:rPr lang="en-US" sz="1600" smtClean="0"/>
              <a:t>ero. </a:t>
            </a:r>
          </a:p>
          <a:p>
            <a:r>
              <a:rPr lang="en-US" sz="1600" smtClean="0"/>
              <a:t>BRO X : </a:t>
            </a:r>
            <a:r>
              <a:rPr lang="en-US" sz="1600" b="1" u="sng" smtClean="0"/>
              <a:t>Br</a:t>
            </a:r>
            <a:r>
              <a:rPr lang="en-US" sz="1600" smtClean="0"/>
              <a:t>anch to location X if </a:t>
            </a:r>
            <a:r>
              <a:rPr lang="en-US" sz="1600" b="1" u="sng" smtClean="0"/>
              <a:t>o</a:t>
            </a:r>
            <a:r>
              <a:rPr lang="en-US" sz="1600" smtClean="0"/>
              <a:t>verflow occurs.</a:t>
            </a:r>
          </a:p>
          <a:p>
            <a:r>
              <a:rPr lang="en-US" sz="1600" smtClean="0"/>
              <a:t>BRE R1, R2, X : </a:t>
            </a:r>
            <a:r>
              <a:rPr lang="en-US" sz="1600" b="1" u="sng" smtClean="0"/>
              <a:t>Br</a:t>
            </a:r>
            <a:r>
              <a:rPr lang="en-US" sz="1600" smtClean="0"/>
              <a:t>anch to X if value of R1 </a:t>
            </a:r>
            <a:r>
              <a:rPr lang="en-US" sz="1600" b="1" smtClean="0"/>
              <a:t>=</a:t>
            </a:r>
            <a:r>
              <a:rPr lang="en-US" sz="1600" smtClean="0"/>
              <a:t> value of R2.</a:t>
            </a:r>
            <a:endParaRPr lang="en-US" sz="160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704832"/>
          </a:xfrm>
        </p:spPr>
        <p:txBody>
          <a:bodyPr/>
          <a:lstStyle/>
          <a:p>
            <a:pPr algn="ctr"/>
            <a:r>
              <a:rPr lang="en-US" sz="4000" dirty="0" smtClean="0">
                <a:effectLst>
                  <a:outerShdw blurRad="38100" dist="38100" dir="2700000" algn="tl">
                    <a:srgbClr val="000000">
                      <a:alpha val="43137"/>
                    </a:srgbClr>
                  </a:outerShdw>
                </a:effectLst>
              </a:rPr>
              <a:t>Skip Instructions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9" name="Picture 3"/>
          <p:cNvPicPr>
            <a:picLocks noChangeAspect="1" noChangeArrowheads="1"/>
          </p:cNvPicPr>
          <p:nvPr/>
        </p:nvPicPr>
        <p:blipFill>
          <a:blip r:embed="rId8"/>
          <a:srcRect/>
          <a:stretch>
            <a:fillRect/>
          </a:stretch>
        </p:blipFill>
        <p:spPr bwMode="auto">
          <a:xfrm>
            <a:off x="6072198" y="5562600"/>
            <a:ext cx="1466850" cy="129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34</a:t>
            </a:fld>
            <a:endParaRPr lang="en-US" sz="20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dirty="0" smtClean="0">
                <a:effectLst>
                  <a:outerShdw blurRad="38100" dist="38100" dir="2700000" algn="tl">
                    <a:srgbClr val="000000">
                      <a:alpha val="43137"/>
                    </a:srgbClr>
                  </a:outerShdw>
                </a:effectLst>
              </a:rPr>
              <a:t>Procedure Call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1472" y="1100142"/>
            <a:ext cx="8358214" cy="5257816"/>
          </a:xfrm>
        </p:spPr>
        <p:txBody>
          <a:bodyPr>
            <a:noAutofit/>
          </a:bodyPr>
          <a:lstStyle/>
          <a:p>
            <a:r>
              <a:rPr lang="en-US" sz="2400" b="1" smtClean="0">
                <a:solidFill>
                  <a:srgbClr val="002060"/>
                </a:solidFill>
              </a:rPr>
              <a:t>Self-contained codes that </a:t>
            </a:r>
            <a:r>
              <a:rPr lang="en-US" sz="2400" b="1" dirty="0" smtClean="0">
                <a:solidFill>
                  <a:srgbClr val="002060"/>
                </a:solidFill>
              </a:rPr>
              <a:t>is incorporated into a larger program</a:t>
            </a:r>
          </a:p>
          <a:p>
            <a:pPr lvl="1"/>
            <a:r>
              <a:rPr lang="en-US" sz="2000" dirty="0" smtClean="0">
                <a:solidFill>
                  <a:srgbClr val="002060"/>
                </a:solidFill>
              </a:rPr>
              <a:t>At any point in the program the procedure may be invoked, or </a:t>
            </a:r>
            <a:r>
              <a:rPr lang="en-US" sz="2000" i="1" dirty="0" smtClean="0">
                <a:solidFill>
                  <a:srgbClr val="002060"/>
                </a:solidFill>
              </a:rPr>
              <a:t>called</a:t>
            </a:r>
            <a:endParaRPr lang="en-US" sz="2000" dirty="0" smtClean="0">
              <a:solidFill>
                <a:srgbClr val="002060"/>
              </a:solidFill>
            </a:endParaRPr>
          </a:p>
          <a:p>
            <a:pPr lvl="1"/>
            <a:r>
              <a:rPr lang="en-US" sz="2000" dirty="0" smtClean="0">
                <a:solidFill>
                  <a:srgbClr val="002060"/>
                </a:solidFill>
              </a:rPr>
              <a:t>Processor is instructed to go and execute the entire procedure and then return to the point from which the call took place</a:t>
            </a:r>
          </a:p>
          <a:p>
            <a:r>
              <a:rPr lang="en-US" sz="2400" dirty="0" smtClean="0">
                <a:solidFill>
                  <a:srgbClr val="002060"/>
                </a:solidFill>
              </a:rPr>
              <a:t>Two principal </a:t>
            </a:r>
            <a:r>
              <a:rPr lang="en-US" sz="2400" b="1" dirty="0" smtClean="0">
                <a:solidFill>
                  <a:srgbClr val="FF0000"/>
                </a:solidFill>
              </a:rPr>
              <a:t>reasons</a:t>
            </a:r>
            <a:r>
              <a:rPr lang="en-US" sz="2400" b="1" dirty="0" smtClean="0">
                <a:solidFill>
                  <a:srgbClr val="002060"/>
                </a:solidFill>
              </a:rPr>
              <a:t> </a:t>
            </a:r>
            <a:r>
              <a:rPr lang="en-US" sz="2400" dirty="0" smtClean="0">
                <a:solidFill>
                  <a:srgbClr val="002060"/>
                </a:solidFill>
              </a:rPr>
              <a:t>for use of procedures:</a:t>
            </a:r>
          </a:p>
          <a:p>
            <a:pPr lvl="1"/>
            <a:r>
              <a:rPr lang="en-US" sz="2000" smtClean="0">
                <a:solidFill>
                  <a:srgbClr val="002060"/>
                </a:solidFill>
              </a:rPr>
              <a:t>Economy:  The </a:t>
            </a:r>
            <a:r>
              <a:rPr lang="en-US" sz="2000" dirty="0" smtClean="0">
                <a:solidFill>
                  <a:srgbClr val="002060"/>
                </a:solidFill>
              </a:rPr>
              <a:t>same piece of code to be used many times</a:t>
            </a:r>
          </a:p>
          <a:p>
            <a:pPr lvl="1"/>
            <a:r>
              <a:rPr lang="en-US" sz="2000" dirty="0" smtClean="0">
                <a:solidFill>
                  <a:srgbClr val="002060"/>
                </a:solidFill>
              </a:rPr>
              <a:t>Modularity</a:t>
            </a:r>
          </a:p>
          <a:p>
            <a:r>
              <a:rPr lang="en-US" sz="2400" dirty="0" smtClean="0">
                <a:solidFill>
                  <a:srgbClr val="002060"/>
                </a:solidFill>
              </a:rPr>
              <a:t>Involves two basic instructions:</a:t>
            </a:r>
          </a:p>
          <a:p>
            <a:pPr lvl="1"/>
            <a:r>
              <a:rPr lang="en-US" sz="2000" dirty="0" smtClean="0">
                <a:solidFill>
                  <a:srgbClr val="002060"/>
                </a:solidFill>
              </a:rPr>
              <a:t>A call instruction that </a:t>
            </a:r>
            <a:r>
              <a:rPr lang="en-US" sz="2000" b="1" dirty="0" smtClean="0">
                <a:solidFill>
                  <a:srgbClr val="FF0000"/>
                </a:solidFill>
              </a:rPr>
              <a:t>branches</a:t>
            </a:r>
            <a:r>
              <a:rPr lang="en-US" sz="2000" dirty="0" smtClean="0">
                <a:solidFill>
                  <a:srgbClr val="002060"/>
                </a:solidFill>
              </a:rPr>
              <a:t> from the present location to the procedure</a:t>
            </a:r>
          </a:p>
          <a:p>
            <a:pPr lvl="1"/>
            <a:r>
              <a:rPr lang="en-US" sz="2000" dirty="0" smtClean="0">
                <a:solidFill>
                  <a:srgbClr val="002060"/>
                </a:solidFill>
              </a:rPr>
              <a:t>Return instruction that </a:t>
            </a:r>
            <a:r>
              <a:rPr lang="en-US" sz="2000" b="1" dirty="0" smtClean="0">
                <a:solidFill>
                  <a:srgbClr val="FF0000"/>
                </a:solidFill>
              </a:rPr>
              <a:t>returns</a:t>
            </a:r>
            <a:r>
              <a:rPr lang="en-US" sz="2000" dirty="0" smtClean="0">
                <a:solidFill>
                  <a:srgbClr val="002060"/>
                </a:solidFill>
              </a:rPr>
              <a:t> from the procedure to the place from which it </a:t>
            </a:r>
            <a:r>
              <a:rPr lang="en-US" sz="2000" smtClean="0">
                <a:solidFill>
                  <a:srgbClr val="002060"/>
                </a:solidFill>
              </a:rPr>
              <a:t>was called</a:t>
            </a:r>
            <a:endParaRPr lang="en-US" sz="20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normAutofit/>
          </a:bodyPr>
          <a:lstStyle/>
          <a:p>
            <a:r>
              <a:rPr lang="en-GB" sz="3200" b="1" dirty="0"/>
              <a:t>Nested</a:t>
            </a:r>
            <a:r>
              <a:rPr lang="en-GB" sz="3200" b="1" dirty="0" smtClean="0"/>
              <a:t/>
            </a:r>
            <a:br>
              <a:rPr lang="en-GB" sz="3200" b="1" dirty="0" smtClean="0"/>
            </a:br>
            <a:r>
              <a:rPr lang="en-GB" sz="3200" b="1" dirty="0" smtClean="0"/>
              <a:t>Procedures</a:t>
            </a:r>
            <a:endParaRPr lang="en-GB" sz="3200" b="1" dirty="0"/>
          </a:p>
        </p:txBody>
      </p:sp>
      <p:pic>
        <p:nvPicPr>
          <p:cNvPr id="15362" name="Picture 2"/>
          <p:cNvPicPr>
            <a:picLocks noChangeAspect="1" noChangeArrowheads="1"/>
          </p:cNvPicPr>
          <p:nvPr/>
        </p:nvPicPr>
        <p:blipFill>
          <a:blip r:embed="rId3"/>
          <a:srcRect/>
          <a:stretch>
            <a:fillRect/>
          </a:stretch>
        </p:blipFill>
        <p:spPr bwMode="auto">
          <a:xfrm>
            <a:off x="3143240" y="366713"/>
            <a:ext cx="5695950" cy="612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32" y="71438"/>
            <a:ext cx="4000528" cy="1571612"/>
          </a:xfrm>
        </p:spPr>
        <p:txBody>
          <a:bodyPr/>
          <a:lstStyle/>
          <a:p>
            <a:r>
              <a:rPr lang="en-GB" dirty="0">
                <a:effectLst>
                  <a:outerShdw blurRad="38100" dist="38100" dir="2700000" algn="tl">
                    <a:srgbClr val="000000">
                      <a:alpha val="43137"/>
                    </a:srgbClr>
                  </a:outerShdw>
                </a:effectLst>
              </a:rPr>
              <a:t>Use of </a:t>
            </a:r>
            <a:r>
              <a:rPr lang="en-GB" dirty="0" smtClean="0">
                <a:effectLst>
                  <a:outerShdw blurRad="38100" dist="38100" dir="2700000" algn="tl">
                    <a:srgbClr val="000000">
                      <a:alpha val="43137"/>
                    </a:srgbClr>
                  </a:outerShdw>
                </a:effectLst>
              </a:rPr>
              <a:t>Stack to Implement Nested Procedures</a:t>
            </a:r>
            <a:endParaRPr lang="en-GB" dirty="0">
              <a:effectLst>
                <a:outerShdw blurRad="38100" dist="38100" dir="2700000" algn="tl">
                  <a:srgbClr val="000000">
                    <a:alpha val="43137"/>
                  </a:srgbClr>
                </a:outerShdw>
              </a:effectLst>
            </a:endParaRPr>
          </a:p>
        </p:txBody>
      </p:sp>
      <p:grpSp>
        <p:nvGrpSpPr>
          <p:cNvPr id="21" name="Group 20"/>
          <p:cNvGrpSpPr/>
          <p:nvPr/>
        </p:nvGrpSpPr>
        <p:grpSpPr>
          <a:xfrm>
            <a:off x="142844" y="214290"/>
            <a:ext cx="8891573" cy="6072230"/>
            <a:chOff x="252427" y="642918"/>
            <a:chExt cx="8891573" cy="6072230"/>
          </a:xfrm>
        </p:grpSpPr>
        <p:pic>
          <p:nvPicPr>
            <p:cNvPr id="16387" name="Picture 3"/>
            <p:cNvPicPr>
              <a:picLocks noChangeAspect="1" noChangeArrowheads="1"/>
            </p:cNvPicPr>
            <p:nvPr/>
          </p:nvPicPr>
          <p:blipFill>
            <a:blip r:embed="rId3"/>
            <a:srcRect/>
            <a:stretch>
              <a:fillRect/>
            </a:stretch>
          </p:blipFill>
          <p:spPr bwMode="auto">
            <a:xfrm>
              <a:off x="6677025" y="642918"/>
              <a:ext cx="2466975" cy="41529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252427" y="4457723"/>
              <a:ext cx="6391275" cy="2257425"/>
            </a:xfrm>
            <a:prstGeom prst="rect">
              <a:avLst/>
            </a:prstGeom>
            <a:noFill/>
            <a:ln w="9525">
              <a:noFill/>
              <a:miter lim="800000"/>
              <a:headEnd/>
              <a:tailEnd/>
            </a:ln>
            <a:effectLst/>
          </p:spPr>
        </p:pic>
        <p:cxnSp>
          <p:nvCxnSpPr>
            <p:cNvPr id="8" name="Straight Arrow Connector 7"/>
            <p:cNvCxnSpPr/>
            <p:nvPr/>
          </p:nvCxnSpPr>
          <p:spPr>
            <a:xfrm rot="10800000" flipV="1">
              <a:off x="1928794" y="1500174"/>
              <a:ext cx="5000660" cy="407196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857488" y="2500306"/>
              <a:ext cx="4071966" cy="278608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4607719" y="2964653"/>
              <a:ext cx="2428892" cy="221457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78827" y="4679165"/>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821107" y="4678371"/>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4643438" y="4786322"/>
              <a:ext cx="1428760"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0"/>
            <a:ext cx="9144000" cy="1116012"/>
          </a:xfrm>
        </p:spPr>
        <p:txBody>
          <a:bodyPr/>
          <a:lstStyle/>
          <a:p>
            <a:r>
              <a:rPr lang="en-GB" sz="3200" dirty="0">
                <a:effectLst>
                  <a:outerShdw blurRad="38100" dist="38100" dir="2700000" algn="tl">
                    <a:srgbClr val="000000">
                      <a:alpha val="43137"/>
                    </a:srgbClr>
                  </a:outerShdw>
                </a:effectLst>
              </a:rPr>
              <a:t>Stack Frame </a:t>
            </a:r>
            <a:r>
              <a:rPr lang="en-GB" sz="3200">
                <a:effectLst>
                  <a:outerShdw blurRad="38100" dist="38100" dir="2700000" algn="tl">
                    <a:srgbClr val="000000">
                      <a:alpha val="43137"/>
                    </a:srgbClr>
                  </a:outerShdw>
                </a:effectLst>
              </a:rPr>
              <a:t>Growth </a:t>
            </a:r>
            <a:r>
              <a:rPr lang="en-GB" sz="3200" smtClean="0">
                <a:effectLst>
                  <a:outerShdw blurRad="38100" dist="38100" dir="2700000" algn="tl">
                    <a:srgbClr val="000000">
                      <a:alpha val="43137"/>
                    </a:srgbClr>
                  </a:outerShdw>
                </a:effectLst>
              </a:rPr>
              <a:t/>
            </a:r>
            <a:br>
              <a:rPr lang="en-GB" sz="3200" smtClean="0">
                <a:effectLst>
                  <a:outerShdw blurRad="38100" dist="38100" dir="2700000" algn="tl">
                    <a:srgbClr val="000000">
                      <a:alpha val="43137"/>
                    </a:srgbClr>
                  </a:outerShdw>
                </a:effectLst>
              </a:rPr>
            </a:br>
            <a:r>
              <a:rPr lang="en-GB" sz="3200" smtClean="0">
                <a:effectLst>
                  <a:outerShdw blurRad="38100" dist="38100" dir="2700000" algn="tl">
                    <a:srgbClr val="000000">
                      <a:alpha val="43137"/>
                    </a:srgbClr>
                  </a:outerShdw>
                </a:effectLst>
              </a:rPr>
              <a:t>Using </a:t>
            </a:r>
            <a:r>
              <a:rPr lang="en-GB" sz="3200" dirty="0">
                <a:effectLst>
                  <a:outerShdw blurRad="38100" dist="38100" dir="2700000" algn="tl">
                    <a:srgbClr val="000000">
                      <a:alpha val="43137"/>
                    </a:srgbClr>
                  </a:outerShdw>
                </a:effectLst>
              </a:rPr>
              <a:t>Sample Procedures P and Q</a:t>
            </a:r>
          </a:p>
        </p:txBody>
      </p:sp>
      <p:sp>
        <p:nvSpPr>
          <p:cNvPr id="5" name="Rectangle 4"/>
          <p:cNvSpPr/>
          <p:nvPr/>
        </p:nvSpPr>
        <p:spPr>
          <a:xfrm>
            <a:off x="6429388" y="5357826"/>
            <a:ext cx="2500298" cy="1200329"/>
          </a:xfrm>
          <a:prstGeom prst="rect">
            <a:avLst/>
          </a:prstGeom>
          <a:solidFill>
            <a:schemeClr val="accent6">
              <a:lumMod val="20000"/>
              <a:lumOff val="80000"/>
            </a:schemeClr>
          </a:solidFill>
        </p:spPr>
        <p:txBody>
          <a:bodyPr wrap="square">
            <a:spAutoFit/>
          </a:bodyPr>
          <a:lstStyle/>
          <a:p>
            <a:pPr>
              <a:spcBef>
                <a:spcPct val="30000"/>
              </a:spcBef>
              <a:defRPr/>
            </a:pPr>
            <a:r>
              <a:rPr lang="en-US" sz="1800" smtClean="0"/>
              <a:t>Procedure P  has local variables </a:t>
            </a:r>
            <a:r>
              <a:rPr lang="en-US" sz="1800" i="1" smtClean="0"/>
              <a:t>x1,</a:t>
            </a:r>
            <a:r>
              <a:rPr lang="en-US" sz="1800" smtClean="0"/>
              <a:t> </a:t>
            </a:r>
            <a:r>
              <a:rPr lang="en-US" sz="1800" i="1" smtClean="0"/>
              <a:t>x2</a:t>
            </a:r>
            <a:r>
              <a:rPr lang="en-US" sz="1800" smtClean="0"/>
              <a:t>, procedure Q has 2 local variables </a:t>
            </a:r>
            <a:r>
              <a:rPr lang="en-US" sz="1800" i="1" smtClean="0"/>
              <a:t>y1,</a:t>
            </a:r>
            <a:r>
              <a:rPr lang="en-US" sz="1800" smtClean="0"/>
              <a:t> </a:t>
            </a:r>
            <a:r>
              <a:rPr lang="en-US" sz="1800" i="1" smtClean="0"/>
              <a:t>y2.</a:t>
            </a:r>
            <a:r>
              <a:rPr lang="en-US" sz="1800" smtClean="0"/>
              <a:t> </a:t>
            </a:r>
            <a:endParaRPr lang="en-US" sz="1800" dirty="0" smtClean="0"/>
          </a:p>
        </p:txBody>
      </p:sp>
      <p:sp>
        <p:nvSpPr>
          <p:cNvPr id="6" name="Rectangle 5"/>
          <p:cNvSpPr/>
          <p:nvPr/>
        </p:nvSpPr>
        <p:spPr>
          <a:xfrm>
            <a:off x="6429388" y="1214422"/>
            <a:ext cx="2214578" cy="3785652"/>
          </a:xfrm>
          <a:prstGeom prst="rect">
            <a:avLst/>
          </a:prstGeom>
        </p:spPr>
        <p:txBody>
          <a:bodyPr wrap="square">
            <a:spAutoFit/>
          </a:bodyPr>
          <a:lstStyle/>
          <a:p>
            <a:r>
              <a:rPr lang="en-US" b="1" smtClean="0">
                <a:solidFill>
                  <a:srgbClr val="FF0000"/>
                </a:solidFill>
              </a:rPr>
              <a:t>Stack frame:</a:t>
            </a:r>
          </a:p>
          <a:p>
            <a:r>
              <a:rPr lang="en-US" smtClean="0"/>
              <a:t>Data can be stacked just before a procedure is called: (1) return address, (2) parameters (3) Caller stack frame</a:t>
            </a:r>
          </a:p>
        </p:txBody>
      </p:sp>
      <p:pic>
        <p:nvPicPr>
          <p:cNvPr id="17411" name="Picture 3"/>
          <p:cNvPicPr>
            <a:picLocks noChangeAspect="1" noChangeArrowheads="1"/>
          </p:cNvPicPr>
          <p:nvPr/>
        </p:nvPicPr>
        <p:blipFill>
          <a:blip r:embed="rId3"/>
          <a:srcRect/>
          <a:stretch>
            <a:fillRect/>
          </a:stretch>
        </p:blipFill>
        <p:spPr bwMode="auto">
          <a:xfrm>
            <a:off x="71406" y="1142984"/>
            <a:ext cx="6286500" cy="5391150"/>
          </a:xfrm>
          <a:prstGeom prst="rect">
            <a:avLst/>
          </a:prstGeom>
          <a:noFill/>
          <a:ln w="9525">
            <a:noFill/>
            <a:miter lim="800000"/>
            <a:headEnd/>
            <a:tailEnd/>
          </a:ln>
          <a:effectLst/>
        </p:spPr>
      </p:pic>
      <p:sp>
        <p:nvSpPr>
          <p:cNvPr id="8" name="Left Brace 7"/>
          <p:cNvSpPr/>
          <p:nvPr/>
        </p:nvSpPr>
        <p:spPr>
          <a:xfrm>
            <a:off x="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285752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p:cNvSpPr/>
          <p:nvPr/>
        </p:nvSpPr>
        <p:spPr>
          <a:xfrm>
            <a:off x="2857488" y="2143116"/>
            <a:ext cx="357190" cy="18573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8AF02B71-8991-4516-A01E-F1A9ACD28BDC}" type="slidenum">
              <a:rPr lang="en-US" sz="2000" b="1" smtClean="0"/>
              <a:pPr/>
              <a:t>38</a:t>
            </a:fld>
            <a:endParaRPr lang="en-US" sz="20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0" y="142852"/>
            <a:ext cx="1000101" cy="6715148"/>
          </a:xfrm>
          <a:noFill/>
          <a:ln/>
        </p:spPr>
        <p:txBody>
          <a:bodyPr vert="wordArtVert" lIns="90488" tIns="44450" rIns="90488" bIns="44450"/>
          <a:lstStyle/>
          <a:p>
            <a:r>
              <a:rPr lang="en-US" sz="4000" smtClean="0">
                <a:effectLst>
                  <a:outerShdw blurRad="38100" dist="38100" dir="2700000" algn="tl">
                    <a:srgbClr val="000000">
                      <a:alpha val="43137"/>
                    </a:srgbClr>
                  </a:outerShdw>
                </a:effectLst>
              </a:rPr>
              <a:t>Exercises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785786" y="500042"/>
            <a:ext cx="8054787" cy="6286544"/>
          </a:xfrm>
          <a:noFill/>
          <a:ln/>
        </p:spPr>
        <p:txBody>
          <a:bodyPr lIns="90488" tIns="44450" rIns="90488" bIns="44450">
            <a:noAutofit/>
          </a:bodyPr>
          <a:lstStyle/>
          <a:p>
            <a:pPr>
              <a:buNone/>
            </a:pPr>
            <a:r>
              <a:rPr lang="en-US" sz="1600" smtClean="0">
                <a:solidFill>
                  <a:srgbClr val="002060"/>
                </a:solidFill>
              </a:rPr>
              <a:t>12.1 What are the typical elements of a machine instruction? </a:t>
            </a:r>
          </a:p>
          <a:p>
            <a:pPr>
              <a:buNone/>
            </a:pPr>
            <a:r>
              <a:rPr lang="en-US" sz="1600" smtClean="0">
                <a:solidFill>
                  <a:srgbClr val="002060"/>
                </a:solidFill>
              </a:rPr>
              <a:t>12.2 What types of locations can hold source and destination operands? </a:t>
            </a:r>
          </a:p>
          <a:p>
            <a:pPr>
              <a:buNone/>
            </a:pPr>
            <a:r>
              <a:rPr lang="en-US" sz="1600" smtClean="0">
                <a:solidFill>
                  <a:srgbClr val="002060"/>
                </a:solidFill>
              </a:rPr>
              <a:t>12.3 If an instruction contains four addresses, what might be the purpose of each address? </a:t>
            </a:r>
          </a:p>
          <a:p>
            <a:pPr>
              <a:buNone/>
            </a:pPr>
            <a:r>
              <a:rPr lang="en-US" sz="1600" smtClean="0">
                <a:solidFill>
                  <a:srgbClr val="002060"/>
                </a:solidFill>
              </a:rPr>
              <a:t>12.4 List and briefly explain five important instruction set design issues. </a:t>
            </a:r>
          </a:p>
          <a:p>
            <a:pPr>
              <a:buNone/>
            </a:pPr>
            <a:r>
              <a:rPr lang="en-US" sz="1600" smtClean="0">
                <a:solidFill>
                  <a:srgbClr val="002060"/>
                </a:solidFill>
              </a:rPr>
              <a:t>12.5 What types of operands are typical in machine instruction sets? </a:t>
            </a:r>
          </a:p>
          <a:p>
            <a:pPr>
              <a:buNone/>
            </a:pPr>
            <a:r>
              <a:rPr lang="en-US" sz="1600" smtClean="0">
                <a:solidFill>
                  <a:srgbClr val="002060"/>
                </a:solidFill>
              </a:rPr>
              <a:t>12.6 What is the relationship between the IRA character code and the packed decimal representation? </a:t>
            </a:r>
          </a:p>
          <a:p>
            <a:pPr>
              <a:buNone/>
            </a:pPr>
            <a:r>
              <a:rPr lang="en-US" sz="1600" smtClean="0">
                <a:solidFill>
                  <a:srgbClr val="002060"/>
                </a:solidFill>
              </a:rPr>
              <a:t>12.7 What is the difference between an arithmetic shift and a logical shift? </a:t>
            </a:r>
          </a:p>
          <a:p>
            <a:pPr>
              <a:buNone/>
            </a:pPr>
            <a:r>
              <a:rPr lang="en-US" sz="1600" smtClean="0">
                <a:solidFill>
                  <a:srgbClr val="002060"/>
                </a:solidFill>
              </a:rPr>
              <a:t>12.8 Why are transfer of control instructions needed?</a:t>
            </a:r>
          </a:p>
          <a:p>
            <a:pPr>
              <a:buNone/>
            </a:pPr>
            <a:r>
              <a:rPr lang="en-US" sz="1600" smtClean="0">
                <a:solidFill>
                  <a:srgbClr val="002060"/>
                </a:solidFill>
              </a:rPr>
              <a:t>12.9 List and briefly explain two common ways of generating the condition to be tested in a conditional branch instruction. </a:t>
            </a:r>
          </a:p>
          <a:p>
            <a:pPr>
              <a:buNone/>
            </a:pPr>
            <a:r>
              <a:rPr lang="en-US" sz="1600" smtClean="0">
                <a:solidFill>
                  <a:srgbClr val="002060"/>
                </a:solidFill>
              </a:rPr>
              <a:t>12.10 What is meant by the term nesting of procedures? </a:t>
            </a:r>
          </a:p>
          <a:p>
            <a:pPr>
              <a:buNone/>
            </a:pPr>
            <a:r>
              <a:rPr lang="en-US" sz="1600" smtClean="0">
                <a:solidFill>
                  <a:srgbClr val="002060"/>
                </a:solidFill>
              </a:rPr>
              <a:t>12.11 List three possible places for storing the return address for a procedure return.</a:t>
            </a:r>
          </a:p>
        </p:txBody>
      </p:sp>
      <p:pic>
        <p:nvPicPr>
          <p:cNvPr id="7" name="Picture 6"/>
          <p:cNvPicPr>
            <a:picLocks noChangeAspect="1"/>
          </p:cNvPicPr>
          <p:nvPr/>
        </p:nvPicPr>
        <p:blipFill>
          <a:blip r:embed="rId3"/>
          <a:stretch>
            <a:fillRect/>
          </a:stretch>
        </p:blipFill>
        <p:spPr>
          <a:xfrm>
            <a:off x="7785383" y="3357562"/>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14348" y="285728"/>
            <a:ext cx="7556313" cy="1116106"/>
          </a:xfrm>
          <a:noFill/>
          <a:ln/>
        </p:spPr>
        <p:txBody>
          <a:bodyPr lIns="90488" tIns="44450" rIns="90488" bIns="44450"/>
          <a:lstStyle/>
          <a:p>
            <a:r>
              <a:rPr lang="en-US" smtClean="0">
                <a:effectLst>
                  <a:outerShdw blurRad="38100" dist="38100" dir="2700000" algn="tl">
                    <a:srgbClr val="000000">
                      <a:alpha val="43137"/>
                    </a:srgbClr>
                  </a:outerShdw>
                </a:effectLst>
              </a:rPr>
              <a:t>12.1- Machine </a:t>
            </a:r>
            <a:r>
              <a:rPr lang="en-US" dirty="0" smtClean="0">
                <a:effectLst>
                  <a:outerShdw blurRad="38100" dist="38100" dir="2700000" algn="tl">
                    <a:srgbClr val="000000">
                      <a:alpha val="43137"/>
                    </a:srgbClr>
                  </a:outerShdw>
                </a:effectLst>
              </a:rPr>
              <a:t>Instruction Characteristics</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fontScale="92500" lnSpcReduction="10000"/>
          </a:bodyPr>
          <a:lstStyle/>
          <a:p>
            <a:r>
              <a:rPr lang="en-US" sz="2400" dirty="0" smtClean="0">
                <a:solidFill>
                  <a:srgbClr val="002060"/>
                </a:solidFill>
              </a:rPr>
              <a:t>The operation of the processor is determined by the instructions it executes, referred to as </a:t>
            </a:r>
            <a:r>
              <a:rPr lang="en-US" sz="2400" i="1" dirty="0" smtClean="0">
                <a:solidFill>
                  <a:srgbClr val="002060"/>
                </a:solidFill>
              </a:rPr>
              <a:t>machine instructions </a:t>
            </a:r>
            <a:r>
              <a:rPr lang="en-US" sz="2400" dirty="0" smtClean="0">
                <a:solidFill>
                  <a:srgbClr val="002060"/>
                </a:solidFill>
              </a:rPr>
              <a:t>or </a:t>
            </a:r>
            <a:r>
              <a:rPr lang="en-US" sz="2400" i="1" dirty="0" smtClean="0">
                <a:solidFill>
                  <a:srgbClr val="002060"/>
                </a:solidFill>
              </a:rPr>
              <a:t>computer instructions</a:t>
            </a:r>
          </a:p>
          <a:p>
            <a:r>
              <a:rPr lang="en-US" sz="2400" dirty="0" smtClean="0">
                <a:solidFill>
                  <a:srgbClr val="002060"/>
                </a:solidFill>
              </a:rPr>
              <a:t>The collection of different instructions that the processor can execute is referred to as the processor’s </a:t>
            </a:r>
            <a:r>
              <a:rPr lang="en-US" sz="2400" i="1" dirty="0" smtClean="0">
                <a:solidFill>
                  <a:srgbClr val="002060"/>
                </a:solidFill>
              </a:rPr>
              <a:t>instruction set</a:t>
            </a:r>
          </a:p>
          <a:p>
            <a:r>
              <a:rPr lang="en-US" sz="2400" dirty="0" smtClean="0">
                <a:solidFill>
                  <a:srgbClr val="002060"/>
                </a:solidFill>
              </a:rPr>
              <a:t>Each instruction must contain the information required by the processor for execution</a:t>
            </a:r>
          </a:p>
          <a:p>
            <a:r>
              <a:rPr lang="en-US" sz="2400" i="1" dirty="0" smtClean="0">
                <a:solidFill>
                  <a:srgbClr val="002060"/>
                </a:solidFill>
              </a:rPr>
              <a:t>Instruction’s semantic is works which are performed by hardware.</a:t>
            </a:r>
          </a:p>
        </p:txBody>
      </p:sp>
      <p:pic>
        <p:nvPicPr>
          <p:cNvPr id="7" name="Picture 6"/>
          <p:cNvPicPr>
            <a:picLocks noChangeAspect="1"/>
          </p:cNvPicPr>
          <p:nvPr/>
        </p:nvPicPr>
        <p:blipFill>
          <a:blip r:embed="rId3"/>
          <a:stretch>
            <a:fillRect/>
          </a:stretch>
        </p:blipFill>
        <p:spPr>
          <a:xfrm>
            <a:off x="7713977" y="5191149"/>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smtClean="0"/>
              <a:t>Machine instruction characteristics</a:t>
            </a:r>
          </a:p>
          <a:p>
            <a:pPr lvl="1"/>
            <a:r>
              <a:rPr lang="en-US" dirty="0" smtClean="0"/>
              <a:t>Elements of a machine instruction</a:t>
            </a:r>
          </a:p>
          <a:p>
            <a:pPr lvl="1"/>
            <a:r>
              <a:rPr lang="en-US" dirty="0" smtClean="0"/>
              <a:t>Instruction representation</a:t>
            </a:r>
          </a:p>
          <a:p>
            <a:pPr lvl="1"/>
            <a:r>
              <a:rPr lang="en-US" dirty="0" smtClean="0"/>
              <a:t>Instruction types</a:t>
            </a:r>
          </a:p>
          <a:p>
            <a:pPr lvl="1"/>
            <a:r>
              <a:rPr lang="en-US" dirty="0" smtClean="0"/>
              <a:t>Number of addresses</a:t>
            </a:r>
          </a:p>
          <a:p>
            <a:pPr lvl="1"/>
            <a:r>
              <a:rPr lang="en-US" dirty="0" smtClean="0"/>
              <a:t>Instruction set design</a:t>
            </a:r>
          </a:p>
          <a:p>
            <a:pPr>
              <a:spcBef>
                <a:spcPts val="600"/>
              </a:spcBef>
            </a:pPr>
            <a:r>
              <a:rPr lang="en-US" dirty="0" smtClean="0"/>
              <a:t>Types of operands</a:t>
            </a:r>
          </a:p>
          <a:p>
            <a:pPr lvl="1"/>
            <a:r>
              <a:rPr lang="en-US" dirty="0" smtClean="0"/>
              <a:t>Numbers</a:t>
            </a:r>
          </a:p>
          <a:p>
            <a:pPr lvl="1"/>
            <a:r>
              <a:rPr lang="en-US" dirty="0" smtClean="0"/>
              <a:t>Characters</a:t>
            </a:r>
          </a:p>
          <a:p>
            <a:pPr lvl="1"/>
            <a:r>
              <a:rPr lang="en-US" dirty="0" smtClean="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Intel x86 and ARM data types</a:t>
            </a:r>
          </a:p>
          <a:p>
            <a:pPr marL="228600" lvl="1">
              <a:spcBef>
                <a:spcPts val="1800"/>
              </a:spcBef>
              <a:buClr>
                <a:schemeClr val="accent1"/>
              </a:buClr>
            </a:pPr>
            <a:r>
              <a:rPr lang="en-US" dirty="0" smtClean="0"/>
              <a:t>Types of operations</a:t>
            </a:r>
          </a:p>
          <a:p>
            <a:pPr lvl="1"/>
            <a:r>
              <a:rPr lang="en-US" sz="1946" dirty="0" smtClean="0"/>
              <a:t>Data transfer</a:t>
            </a:r>
          </a:p>
          <a:p>
            <a:pPr lvl="1"/>
            <a:r>
              <a:rPr lang="en-US" sz="1946" dirty="0" smtClean="0"/>
              <a:t>Arithmetic</a:t>
            </a:r>
          </a:p>
          <a:p>
            <a:pPr lvl="1"/>
            <a:r>
              <a:rPr lang="en-US" sz="1946" dirty="0" smtClean="0"/>
              <a:t>Logical</a:t>
            </a:r>
          </a:p>
          <a:p>
            <a:pPr lvl="1"/>
            <a:r>
              <a:rPr lang="en-US" sz="1946" dirty="0" smtClean="0"/>
              <a:t>Conversion</a:t>
            </a:r>
          </a:p>
          <a:p>
            <a:pPr lvl="1"/>
            <a:r>
              <a:rPr lang="en-US" sz="1946" dirty="0" smtClean="0"/>
              <a:t>Input/output</a:t>
            </a:r>
          </a:p>
          <a:p>
            <a:pPr lvl="1"/>
            <a:r>
              <a:rPr lang="en-US" sz="1946" dirty="0" smtClean="0"/>
              <a:t>System control</a:t>
            </a:r>
          </a:p>
          <a:p>
            <a:pPr lvl="1"/>
            <a:r>
              <a:rPr lang="en-US" sz="1946" dirty="0" smtClean="0"/>
              <a:t>Transfer </a:t>
            </a:r>
            <a:r>
              <a:rPr lang="en-US" sz="1946" smtClean="0"/>
              <a:t>of control</a:t>
            </a:r>
            <a:endParaRPr lang="en-US" sz="1946" dirty="0" smtClean="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40</a:t>
            </a:fld>
            <a:endParaRPr lang="en-US" sz="20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381000" y="228600"/>
            <a:ext cx="7556500" cy="1116012"/>
          </a:xfrm>
        </p:spPr>
        <p:txBody>
          <a:bodyPr/>
          <a:lstStyle/>
          <a:p>
            <a:r>
              <a:rPr lang="en-US" dirty="0" smtClean="0">
                <a:effectLst>
                  <a:outerShdw blurRad="38100" dist="38100" dir="2700000" algn="tl">
                    <a:srgbClr val="000000">
                      <a:alpha val="43137"/>
                    </a:srgbClr>
                  </a:outerShdw>
                </a:effectLst>
              </a:rPr>
              <a:t>Elements of a Machine Instruction</a:t>
            </a:r>
            <a:endParaRPr lang="en-US" dirty="0">
              <a:effectLst>
                <a:outerShdw blurRad="38100" dist="38100" dir="2700000" algn="tl">
                  <a:srgbClr val="000000">
                    <a:alpha val="43137"/>
                  </a:srgbClr>
                </a:outerShdw>
              </a:effectLst>
            </a:endParaRPr>
          </a:p>
        </p:txBody>
      </p:sp>
      <p:sp>
        <p:nvSpPr>
          <p:cNvPr id="5" name="Rectangle 4"/>
          <p:cNvSpPr/>
          <p:nvPr/>
        </p:nvSpPr>
        <p:spPr>
          <a:xfrm>
            <a:off x="714348" y="1357298"/>
            <a:ext cx="1000132" cy="857256"/>
          </a:xfrm>
          <a:prstGeom prst="rect">
            <a:avLst/>
          </a:prstGeom>
          <a:solidFill>
            <a:schemeClr val="accent6">
              <a:lumMod val="40000"/>
              <a:lumOff val="60000"/>
            </a:schemeClr>
          </a:solidFill>
        </p:spPr>
        <p:txBody>
          <a:bodyPr wrap="square">
            <a:spAutoFit/>
          </a:bodyPr>
          <a:lstStyle/>
          <a:p>
            <a:r>
              <a:rPr lang="en-US" smtClean="0"/>
              <a:t>ADD, I/O,…</a:t>
            </a:r>
            <a:endParaRPr lang="en-US"/>
          </a:p>
        </p:txBody>
      </p:sp>
      <p:sp>
        <p:nvSpPr>
          <p:cNvPr id="6" name="Slide Number Placeholder 5"/>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Instruction Cycle State Diagram</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85720" y="1385572"/>
            <a:ext cx="8572560" cy="4758072"/>
          </a:xfrm>
          <a:prstGeom prst="rect">
            <a:avLst/>
          </a:prstGeom>
          <a:noFill/>
          <a:ln w="38100">
            <a:solidFill>
              <a:schemeClr val="tx1"/>
            </a:solid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b="1" dirty="0" smtClean="0"/>
              <a:t>Source and result operands can be in one of four </a:t>
            </a:r>
            <a:r>
              <a:rPr lang="en-US" b="1" smtClean="0"/>
              <a:t>areas:</a:t>
            </a:r>
            <a:endParaRPr lang="en-US" b="1" dirty="0"/>
          </a:p>
        </p:txBody>
      </p:sp>
      <p:sp>
        <p:nvSpPr>
          <p:cNvPr id="10245" name="Rectangle 5"/>
          <p:cNvSpPr>
            <a:spLocks noGrp="1" noChangeArrowheads="1"/>
          </p:cNvSpPr>
          <p:nvPr>
            <p:ph sz="half" idx="4294967295"/>
          </p:nvPr>
        </p:nvSpPr>
        <p:spPr>
          <a:xfrm>
            <a:off x="5172076" y="1295400"/>
            <a:ext cx="3829080" cy="3429000"/>
          </a:xfrm>
          <a:noFill/>
          <a:ln/>
        </p:spPr>
        <p:txBody>
          <a:bodyPr lIns="90488" tIns="44450" rIns="90488" bIns="44450">
            <a:noAutofit/>
          </a:bodyPr>
          <a:lstStyle/>
          <a:p>
            <a:pPr marL="457200" indent="-457200">
              <a:buSzPct val="100000"/>
              <a:buFont typeface="+mj-lt"/>
              <a:buAutoNum type="arabicParenR" startAt="3"/>
            </a:pPr>
            <a:r>
              <a:rPr lang="en-US" sz="2400" b="1" dirty="0" smtClean="0">
                <a:solidFill>
                  <a:schemeClr val="tx1"/>
                </a:solidFill>
              </a:rPr>
              <a:t>Processor register</a:t>
            </a:r>
          </a:p>
          <a:p>
            <a:pPr lvl="1">
              <a:lnSpc>
                <a:spcPct val="110000"/>
              </a:lnSpc>
            </a:pPr>
            <a:r>
              <a:rPr lang="en-US" dirty="0" smtClean="0">
                <a:solidFill>
                  <a:schemeClr val="tx1"/>
                </a:solidFill>
              </a:rPr>
              <a:t>A processor contains one or more registers that may be referenced by machine instructions. </a:t>
            </a:r>
          </a:p>
          <a:p>
            <a:pPr lvl="1">
              <a:lnSpc>
                <a:spcPct val="110000"/>
              </a:lnSpc>
            </a:pPr>
            <a:r>
              <a:rPr lang="en-US" dirty="0" smtClean="0">
                <a:solidFill>
                  <a:schemeClr val="tx1"/>
                </a:solidFill>
              </a:rPr>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238124" y="4071958"/>
            <a:ext cx="4191000" cy="2286000"/>
          </a:xfrm>
        </p:spPr>
        <p:txBody>
          <a:bodyPr>
            <a:noAutofit/>
          </a:bodyPr>
          <a:lstStyle/>
          <a:p>
            <a:pPr marL="457200" indent="-457200">
              <a:buSzPct val="100000"/>
              <a:buFont typeface="+mj-lt"/>
              <a:buAutoNum type="arabicParenR" startAt="2"/>
            </a:pPr>
            <a:r>
              <a:rPr lang="en-US" sz="2400" b="1" dirty="0" smtClean="0">
                <a:solidFill>
                  <a:schemeClr val="tx1"/>
                </a:solidFill>
              </a:rPr>
              <a:t>I/O device</a:t>
            </a:r>
          </a:p>
          <a:p>
            <a:pPr lvl="1"/>
            <a:r>
              <a:rPr lang="en-US" dirty="0" smtClean="0">
                <a:solidFill>
                  <a:schemeClr val="tx1"/>
                </a:solidFill>
              </a:rPr>
              <a:t>The instruction must specify the I/O module and device for the operation.  If memory-mapped I/O is used, this is just another main or virtual memory address</a:t>
            </a:r>
            <a:endParaRPr lang="en-US" dirty="0">
              <a:solidFill>
                <a:schemeClr val="tx1"/>
              </a:solidFill>
            </a:endParaRPr>
          </a:p>
        </p:txBody>
      </p:sp>
      <p:sp>
        <p:nvSpPr>
          <p:cNvPr id="7" name="Content Placeholder 6"/>
          <p:cNvSpPr>
            <a:spLocks noGrp="1"/>
          </p:cNvSpPr>
          <p:nvPr>
            <p:ph sz="half" idx="4294967295"/>
          </p:nvPr>
        </p:nvSpPr>
        <p:spPr>
          <a:xfrm>
            <a:off x="299982" y="2536804"/>
            <a:ext cx="4557770" cy="1535138"/>
          </a:xfrm>
        </p:spPr>
        <p:txBody>
          <a:bodyPr>
            <a:noAutofit/>
          </a:bodyPr>
          <a:lstStyle/>
          <a:p>
            <a:pPr marL="457200" indent="-457200">
              <a:buSzPct val="100000"/>
              <a:buFont typeface="+mj-lt"/>
              <a:buAutoNum type="arabicParenR"/>
            </a:pPr>
            <a:r>
              <a:rPr lang="en-US" sz="2400" b="1" dirty="0" smtClean="0">
                <a:solidFill>
                  <a:schemeClr val="tx1"/>
                </a:solidFill>
              </a:rPr>
              <a:t>Main or virtual memory</a:t>
            </a:r>
          </a:p>
          <a:p>
            <a:pPr lvl="1"/>
            <a:r>
              <a:rPr lang="en-US" dirty="0" smtClean="0">
                <a:solidFill>
                  <a:schemeClr val="tx1"/>
                </a:solidFill>
              </a:rPr>
              <a:t>As with next instruction references, the main or virtual memory address must be supplied</a:t>
            </a:r>
            <a:endParaRPr lang="en-US" dirty="0">
              <a:solidFill>
                <a:schemeClr val="tx1"/>
              </a:solidFill>
            </a:endParaRPr>
          </a:p>
        </p:txBody>
      </p:sp>
      <p:sp>
        <p:nvSpPr>
          <p:cNvPr id="8" name="Content Placeholder 7"/>
          <p:cNvSpPr>
            <a:spLocks noGrp="1"/>
          </p:cNvSpPr>
          <p:nvPr>
            <p:ph sz="half" idx="4294967295"/>
          </p:nvPr>
        </p:nvSpPr>
        <p:spPr>
          <a:xfrm>
            <a:off x="5248276" y="4964137"/>
            <a:ext cx="3681442" cy="1536697"/>
          </a:xfrm>
        </p:spPr>
        <p:txBody>
          <a:bodyPr>
            <a:normAutofit/>
          </a:bodyPr>
          <a:lstStyle/>
          <a:p>
            <a:pPr marL="457200" indent="-457200">
              <a:buSzPct val="100000"/>
              <a:buFont typeface="+mj-lt"/>
              <a:buAutoNum type="arabicParenR" startAt="4"/>
            </a:pPr>
            <a:r>
              <a:rPr lang="en-US" sz="2400" b="1" dirty="0" smtClean="0">
                <a:solidFill>
                  <a:schemeClr val="tx1"/>
                </a:solidFill>
              </a:rPr>
              <a:t>Immediate</a:t>
            </a:r>
          </a:p>
          <a:p>
            <a:pPr lvl="1"/>
            <a:r>
              <a:rPr lang="en-US" dirty="0" smtClean="0">
                <a:solidFill>
                  <a:schemeClr val="tx1"/>
                </a:solidFill>
              </a:rPr>
              <a:t>The value of the operand is contained in a field in the instruction being executed</a:t>
            </a:r>
            <a:endParaRPr lang="en-US" dirty="0">
              <a:solidFill>
                <a:schemeClr val="tx1"/>
              </a:solidFill>
            </a:endParaRPr>
          </a:p>
        </p:txBody>
      </p:sp>
      <p:sp>
        <p:nvSpPr>
          <p:cNvPr id="9" name="TextBox 8"/>
          <p:cNvSpPr txBox="1"/>
          <p:nvPr/>
        </p:nvSpPr>
        <p:spPr>
          <a:xfrm>
            <a:off x="214281" y="1643050"/>
            <a:ext cx="1028707" cy="400110"/>
          </a:xfrm>
          <a:prstGeom prst="rect">
            <a:avLst/>
          </a:prstGeom>
          <a:solidFill>
            <a:schemeClr val="bg1"/>
          </a:solidFill>
          <a:ln>
            <a:solidFill>
              <a:srgbClr val="FF3300"/>
            </a:solidFill>
          </a:ln>
        </p:spPr>
        <p:txBody>
          <a:bodyPr wrap="square" rtlCol="0">
            <a:spAutoFit/>
          </a:bodyPr>
          <a:lstStyle/>
          <a:p>
            <a:r>
              <a:rPr lang="en-US" sz="2000" smtClean="0">
                <a:solidFill>
                  <a:srgbClr val="FF0000"/>
                </a:solidFill>
              </a:rPr>
              <a:t>Opcode</a:t>
            </a:r>
            <a:endParaRPr lang="en-US" sz="2000">
              <a:solidFill>
                <a:srgbClr val="FF0000"/>
              </a:solidFill>
            </a:endParaRPr>
          </a:p>
        </p:txBody>
      </p:sp>
      <p:sp>
        <p:nvSpPr>
          <p:cNvPr id="10" name="TextBox 9"/>
          <p:cNvSpPr txBox="1"/>
          <p:nvPr/>
        </p:nvSpPr>
        <p:spPr>
          <a:xfrm>
            <a:off x="1214414"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Operand1</a:t>
            </a:r>
            <a:endParaRPr lang="en-US" sz="2000">
              <a:solidFill>
                <a:schemeClr val="bg1"/>
              </a:solidFill>
            </a:endParaRPr>
          </a:p>
        </p:txBody>
      </p:sp>
      <p:sp>
        <p:nvSpPr>
          <p:cNvPr id="11" name="TextBox 10"/>
          <p:cNvSpPr txBox="1"/>
          <p:nvPr/>
        </p:nvSpPr>
        <p:spPr>
          <a:xfrm>
            <a:off x="2500298"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Operand2</a:t>
            </a:r>
            <a:endParaRPr lang="en-US" sz="2000">
              <a:solidFill>
                <a:schemeClr val="bg1"/>
              </a:solidFill>
            </a:endParaRPr>
          </a:p>
        </p:txBody>
      </p:sp>
      <p:sp>
        <p:nvSpPr>
          <p:cNvPr id="12" name="TextBox 11"/>
          <p:cNvSpPr txBox="1"/>
          <p:nvPr/>
        </p:nvSpPr>
        <p:spPr>
          <a:xfrm>
            <a:off x="3786182"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Operand3</a:t>
            </a:r>
            <a:endParaRPr lang="en-US" sz="2000">
              <a:solidFill>
                <a:schemeClr val="bg1"/>
              </a:solidFill>
            </a:endParaRPr>
          </a:p>
        </p:txBody>
      </p:sp>
      <p:sp>
        <p:nvSpPr>
          <p:cNvPr id="13" name="Slide Number Placeholder 12"/>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b="1"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881191"/>
            <a:ext cx="7931178" cy="2190751"/>
          </a:xfrm>
          <a:noFill/>
          <a:ln/>
        </p:spPr>
        <p:txBody>
          <a:bodyPr lIns="90488" tIns="44450" rIns="90488" bIns="44450">
            <a:normAutofit/>
          </a:bodyPr>
          <a:lstStyle/>
          <a:p>
            <a:r>
              <a:rPr lang="en-US" sz="2400" dirty="0" smtClean="0">
                <a:solidFill>
                  <a:schemeClr val="tx1"/>
                </a:solidFill>
              </a:rPr>
              <a:t>Within the computer each instruction is represented by a sequence of bits</a:t>
            </a:r>
          </a:p>
          <a:p>
            <a:r>
              <a:rPr lang="en-US" sz="2400" dirty="0" smtClean="0">
                <a:solidFill>
                  <a:schemeClr val="tx1"/>
                </a:solidFill>
              </a:rPr>
              <a:t>The instruction is divided into fields, corresponding to the constituent elements of the instruction</a:t>
            </a:r>
            <a:endParaRPr lang="en-US" sz="2400" dirty="0">
              <a:solidFill>
                <a:schemeClr val="tx1"/>
              </a:solidFill>
            </a:endParaRPr>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76263" y="4091006"/>
            <a:ext cx="7991475" cy="1981200"/>
          </a:xfrm>
          <a:prstGeom prst="rect">
            <a:avLst/>
          </a:prstGeom>
          <a:solidFill>
            <a:schemeClr val="tx1"/>
          </a:solidFill>
          <a:ln w="28575">
            <a:solidFill>
              <a:schemeClr val="tx1"/>
            </a:solid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5265</TotalTime>
  <Words>7585</Words>
  <Application>Microsoft Office PowerPoint</Application>
  <PresentationFormat>On-screen Show (4:3)</PresentationFormat>
  <Paragraphs>509</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12.1- Machine Instruction Characteristics</vt:lpstr>
      <vt:lpstr>Elements of a Machine Instruction</vt:lpstr>
      <vt:lpstr>Instruction Cycle State Diagram</vt:lpstr>
      <vt:lpstr>Source and result operands can be in one of four areas:</vt:lpstr>
      <vt:lpstr>Instruction Representation</vt:lpstr>
      <vt:lpstr>Instruction Types</vt:lpstr>
      <vt:lpstr>Number of Addresses</vt:lpstr>
      <vt:lpstr>Table 12.1   Utilization of Instruction Addresses (Nonbranching Instructions) </vt:lpstr>
      <vt:lpstr>Instruction Set Design</vt:lpstr>
      <vt:lpstr>12.2- Types of Operands</vt:lpstr>
      <vt:lpstr>Numbers </vt:lpstr>
      <vt:lpstr>Characters </vt:lpstr>
      <vt:lpstr>How to create a packed number:</vt:lpstr>
      <vt:lpstr>Logical Data</vt:lpstr>
      <vt:lpstr>12.4- Types of Operations</vt:lpstr>
      <vt:lpstr>Table 12.3  Common Instruction Set Operations(page 1 of 3) </vt:lpstr>
      <vt:lpstr>Table 12.3   Common Instruction  Set Operations (page 2 of 3) </vt:lpstr>
      <vt:lpstr>Table 12.3   Common Instruction  Set Operations (page 3 of 3) </vt:lpstr>
      <vt:lpstr>Table 12.4   Processor Actions for Various Types of Operations </vt:lpstr>
      <vt:lpstr>Data Transfer</vt:lpstr>
      <vt:lpstr>Table 12.5 : Examples of IBM EAS/390 Data Transfer Operations </vt:lpstr>
      <vt:lpstr>Arithmetic</vt:lpstr>
      <vt:lpstr>Logical</vt:lpstr>
      <vt:lpstr>Shift and Rotate Operations Figure 12.6- Shift and Rotate Operations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Stack Frame Growth  Using Sample Procedures P and Q</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Huu Minh</cp:lastModifiedBy>
  <cp:revision>98</cp:revision>
  <dcterms:created xsi:type="dcterms:W3CDTF">2012-07-20T05:25:30Z</dcterms:created>
  <dcterms:modified xsi:type="dcterms:W3CDTF">2021-03-28T02:16:03Z</dcterms:modified>
</cp:coreProperties>
</file>