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comments/comment4.xml" ContentType="application/vnd.openxmlformats-officedocument.presentationml.comments+xml"/>
  <Override PartName="/ppt/notesSlides/notesSlide23.xml" ContentType="application/vnd.openxmlformats-officedocument.presentationml.notesSlide+xml"/>
  <Override PartName="/ppt/comments/comment5.xml" ContentType="application/vnd.openxmlformats-officedocument.presentationml.comments+xml"/>
  <Override PartName="/ppt/notesSlides/notesSlide24.xml" ContentType="application/vnd.openxmlformats-officedocument.presentationml.notesSlide+xml"/>
  <Override PartName="/ppt/comments/comment6.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7.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30"/>
  </p:notesMasterIdLst>
  <p:handoutMasterIdLst>
    <p:handoutMasterId r:id="rId31"/>
  </p:handoutMasterIdLst>
  <p:sldIdLst>
    <p:sldId id="334" r:id="rId2"/>
    <p:sldId id="342" r:id="rId3"/>
    <p:sldId id="343" r:id="rId4"/>
    <p:sldId id="347" r:id="rId5"/>
    <p:sldId id="346" r:id="rId6"/>
    <p:sldId id="345" r:id="rId7"/>
    <p:sldId id="367" r:id="rId8"/>
    <p:sldId id="349" r:id="rId9"/>
    <p:sldId id="368" r:id="rId10"/>
    <p:sldId id="350" r:id="rId11"/>
    <p:sldId id="382" r:id="rId12"/>
    <p:sldId id="351" r:id="rId13"/>
    <p:sldId id="369" r:id="rId14"/>
    <p:sldId id="370" r:id="rId15"/>
    <p:sldId id="371" r:id="rId16"/>
    <p:sldId id="372" r:id="rId17"/>
    <p:sldId id="373" r:id="rId18"/>
    <p:sldId id="352" r:id="rId19"/>
    <p:sldId id="374" r:id="rId20"/>
    <p:sldId id="353" r:id="rId21"/>
    <p:sldId id="384" r:id="rId22"/>
    <p:sldId id="383" r:id="rId23"/>
    <p:sldId id="354" r:id="rId24"/>
    <p:sldId id="376" r:id="rId25"/>
    <p:sldId id="375" r:id="rId26"/>
    <p:sldId id="385" r:id="rId27"/>
    <p:sldId id="386" r:id="rId28"/>
    <p:sldId id="336" r:id="rId2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u Minh" initials="HM" lastIdx="10" clrIdx="0">
    <p:extLst>
      <p:ext uri="{19B8F6BF-5375-455C-9EA6-DF929625EA0E}">
        <p15:presenceInfo xmlns:p15="http://schemas.microsoft.com/office/powerpoint/2012/main" userId="9d60a31cfbb37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CCFF"/>
    <a:srgbClr val="CC00CC"/>
    <a:srgbClr val="3333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96649" autoAdjust="0"/>
  </p:normalViewPr>
  <p:slideViewPr>
    <p:cSldViewPr>
      <p:cViewPr varScale="1">
        <p:scale>
          <a:sx n="85" d="100"/>
          <a:sy n="85" d="100"/>
        </p:scale>
        <p:origin x="643" y="6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6T07:20:53.506" idx="1">
    <p:pos x="10" y="10"/>
    <p:text>Sau khi học phần này, bạn sẽ có thể:
Làm quen với hợp ngữ, một ngôn ngữ cấp thấp
Hiểu cách một chương trình được biên dịch
Phát triển một số ứng dụng bảng điều khiển cơ bản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06T07:41:31.112" idx="2">
    <p:pos x="5404" y="616"/>
    <p:text>Các thủ tục là một khối xây dựng cơ bản của các chương trình
xây dựng trực tiếp vào bộ xử lý bằng cách sử dụng lệnh CALL và RET. Điều này cho thấy nó đơn giản như thế nào để thực hiện trong MASM.
Mã này nằm trong thư mục masm32 \ tutorial \ console \ demo2 \ Proc.asm</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06T08:16:53.389" idx="3">
    <p:pos x="10" y="10"/>
    <p:text>tập trung 4 thanh ghi đầu</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06T08:21:21.256" idx="4">
    <p:pos x="10" y="10"/>
    <p:text>add: cộng giá trị 2 vào giá trị 1 và lưu vào giá trị 1</p:text>
    <p:extLst>
      <p:ext uri="{C676402C-5697-4E1C-873F-D02D1690AC5C}">
        <p15:threadingInfo xmlns:p15="http://schemas.microsoft.com/office/powerpoint/2012/main" timeZoneBias="-420"/>
      </p:ext>
    </p:extLst>
  </p:cm>
  <p:cm authorId="1" dt="2021-03-06T08:22:57.534" idx="5">
    <p:pos x="146" y="146"/>
    <p:text>CMP: so sánh</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3-06T08:26:25.002" idx="6">
    <p:pos x="10" y="10"/>
    <p:text>khai báo toàn bộ thư viện trong 1 lệnh</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3-06T08:30:35.290" idx="7">
    <p:pos x="10" y="10"/>
    <p:text>tất cả các lệnh phải thông qua ít nhất 1 thanh ghi</p:text>
    <p:extLst>
      <p:ext uri="{C676402C-5697-4E1C-873F-D02D1690AC5C}">
        <p15:threadingInfo xmlns:p15="http://schemas.microsoft.com/office/powerpoint/2012/main" timeZoneBias="-420"/>
      </p:ext>
    </p:extLst>
  </p:cm>
  <p:cm authorId="1" dt="2021-03-06T08:31:01.784" idx="8">
    <p:pos x="146" y="146"/>
    <p:text>đưa var1 vào thanh ghi eax rồi mới so sánh eax với var2</p:text>
    <p:extLst>
      <p:ext uri="{C676402C-5697-4E1C-873F-D02D1690AC5C}">
        <p15:threadingInfo xmlns:p15="http://schemas.microsoft.com/office/powerpoint/2012/main" timeZoneBias="-420"/>
      </p:ext>
    </p:extLst>
  </p:cm>
  <p:cm authorId="1" dt="2021-03-08T07:16:55.411" idx="9">
    <p:pos x="282" y="282"/>
    <p:text>je, jg,jl, jmp: lệnh nhảy</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3-08T07:41:02.212" idx="10">
    <p:pos x="10" y="10"/>
    <p:text>xor: lệnh làm sạch thanh ghi</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r>
              <a:rPr lang="en-GB" dirty="0" smtClean="0"/>
              <a:t>Prepared by Thân</a:t>
            </a:r>
            <a:r>
              <a:rPr lang="en-GB" baseline="0" dirty="0" smtClean="0"/>
              <a:t> Văn Sử</a:t>
            </a:r>
          </a:p>
          <a:p>
            <a:endParaRPr lang="en-GB" baseline="0" dirty="0" smtClean="0"/>
          </a:p>
          <a:p>
            <a:r>
              <a:rPr lang="en-GB" baseline="0" dirty="0" smtClean="0"/>
              <a:t>These slides are prepared using step-by-step approach, students can study by themselves.</a:t>
            </a:r>
          </a:p>
          <a:p>
            <a:r>
              <a:rPr lang="en-GB" baseline="0" dirty="0" smtClean="0"/>
              <a:t>All needed concepts are presented on </a:t>
            </a:r>
            <a:r>
              <a:rPr lang="en-GB" baseline="0" smtClean="0"/>
              <a:t>each slide</a:t>
            </a:r>
          </a:p>
          <a:p>
            <a:endParaRPr lang="en-GB" baseline="0" smtClean="0"/>
          </a:p>
          <a:p>
            <a:r>
              <a:rPr lang="en-GB" baseline="0" smtClean="0"/>
              <a:t>Teachers should explain sample code, memory map of  programs</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28</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13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3/8/2021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3/8/2021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3/8/2021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3/8/2021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3/8/2021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3/8/2021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3/8/2021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3/8/2021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3/8/2021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comments" Target="../comments/comment4.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comments" Target="../comments/commen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comments" Target="../comments/commen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6" name="Text Placeholder 10"/>
          <p:cNvSpPr txBox="1">
            <a:spLocks/>
          </p:cNvSpPr>
          <p:nvPr/>
        </p:nvSpPr>
        <p:spPr>
          <a:xfrm>
            <a:off x="4500562" y="4714884"/>
            <a:ext cx="4572032" cy="1528767"/>
          </a:xfrm>
          <a:prstGeom prst="rect">
            <a:avLst/>
          </a:prstGeom>
        </p:spPr>
        <p:txBody>
          <a:bodyPr>
            <a:norm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solidFill>
                  <a:srgbClr val="002060"/>
                </a:solidFill>
                <a:effectLst/>
                <a:uLnTx/>
                <a:uFillTx/>
                <a:latin typeface="+mn-lt"/>
                <a:ea typeface="+mn-ea"/>
                <a:cs typeface="+mn-cs"/>
              </a:rPr>
              <a:t>ASSEMLY LANGUAGE 01</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
        <p:nvSpPr>
          <p:cNvPr id="5" name="TextBox 4"/>
          <p:cNvSpPr txBox="1"/>
          <p:nvPr/>
        </p:nvSpPr>
        <p:spPr>
          <a:xfrm>
            <a:off x="285720" y="4714884"/>
            <a:ext cx="3786214" cy="1569660"/>
          </a:xfrm>
          <a:prstGeom prst="rect">
            <a:avLst/>
          </a:prstGeom>
          <a:solidFill>
            <a:srgbClr val="FF0000"/>
          </a:solid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a:lstStyle>
          <a:p>
            <a:pPr algn="ctr"/>
            <a:r>
              <a:rPr lang="en-US" sz="3200" b="1" dirty="0" smtClean="0">
                <a:solidFill>
                  <a:schemeClr val="bg1"/>
                </a:solidFill>
              </a:rPr>
              <a:t>To pay more attention to </a:t>
            </a:r>
            <a:r>
              <a:rPr lang="en-US" sz="3200" b="1" smtClean="0">
                <a:solidFill>
                  <a:schemeClr val="bg1"/>
                </a:solidFill>
              </a:rPr>
              <a:t>gain better </a:t>
            </a:r>
            <a:r>
              <a:rPr lang="en-US" sz="3200" b="1" dirty="0" smtClean="0">
                <a:solidFill>
                  <a:schemeClr val="bg1"/>
                </a:solidFill>
              </a:rPr>
              <a:t>result</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642918"/>
          </a:xfrm>
        </p:spPr>
        <p:txBody>
          <a:bodyPr/>
          <a:lstStyle/>
          <a:p>
            <a:r>
              <a:rPr lang="en-GB" dirty="0" smtClean="0">
                <a:effectLst>
                  <a:outerShdw blurRad="38100" dist="38100" dir="2700000" algn="tl">
                    <a:srgbClr val="000000">
                      <a:alpha val="43137"/>
                    </a:srgbClr>
                  </a:outerShdw>
                </a:effectLst>
              </a:rPr>
              <a:t>EX01_Hello.asm - Code</a:t>
            </a:r>
            <a:endParaRPr lang="en-GB" dirty="0">
              <a:effectLst>
                <a:outerShdw blurRad="38100" dist="38100" dir="2700000" algn="tl">
                  <a:srgbClr val="000000">
                    <a:alpha val="43137"/>
                  </a:srgbClr>
                </a:outerShdw>
              </a:effectLst>
            </a:endParaRPr>
          </a:p>
        </p:txBody>
      </p:sp>
      <p:sp>
        <p:nvSpPr>
          <p:cNvPr id="4" name="TextBox 3"/>
          <p:cNvSpPr txBox="1"/>
          <p:nvPr/>
        </p:nvSpPr>
        <p:spPr>
          <a:xfrm>
            <a:off x="285752" y="1000108"/>
            <a:ext cx="4643438" cy="5355312"/>
          </a:xfrm>
          <a:prstGeom prst="rect">
            <a:avLst/>
          </a:prstGeom>
          <a:noFill/>
        </p:spPr>
        <p:txBody>
          <a:bodyPr wrap="square" rtlCol="0">
            <a:spAutoFit/>
          </a:bodyPr>
          <a:lstStyle/>
          <a:p>
            <a:r>
              <a:rPr lang="en-US" sz="900" dirty="0" smtClean="0"/>
              <a:t>; «« Comment begins with ';' to the end of a line </a:t>
            </a:r>
          </a:p>
          <a:p>
            <a:r>
              <a:rPr lang="en-US" sz="900" dirty="0" smtClean="0"/>
              <a:t>; From masm32\tutorial\console\demo1  </a:t>
            </a:r>
          </a:p>
          <a:p>
            <a:r>
              <a:rPr lang="en-US" sz="900" dirty="0" smtClean="0"/>
              <a:t>;</a:t>
            </a:r>
          </a:p>
          <a:p>
            <a:r>
              <a:rPr lang="en-US" sz="900" dirty="0" smtClean="0"/>
              <a:t>; Build this with the "Project" menu using  </a:t>
            </a:r>
          </a:p>
          <a:p>
            <a:r>
              <a:rPr lang="en-US" sz="900" dirty="0" smtClean="0"/>
              <a:t>; "Console Assemble and Link"</a:t>
            </a:r>
          </a:p>
          <a:p>
            <a:r>
              <a:rPr lang="en-US" sz="900" dirty="0" smtClean="0"/>
              <a:t>; «««««««««««««««««««««««««««««««««««««««««««««««««««««««««</a:t>
            </a:r>
          </a:p>
          <a:p>
            <a:endParaRPr lang="en-US" sz="900" dirty="0" smtClean="0"/>
          </a:p>
          <a:p>
            <a:r>
              <a:rPr lang="en-US" sz="900" dirty="0" smtClean="0"/>
              <a:t>    .486                                       ; create 32 bit code</a:t>
            </a:r>
          </a:p>
          <a:p>
            <a:r>
              <a:rPr lang="en-US" sz="900" dirty="0" smtClean="0"/>
              <a:t>    .model flat, stdcall                       ; 32 bit memory model</a:t>
            </a:r>
          </a:p>
          <a:p>
            <a:r>
              <a:rPr lang="en-US" sz="900" dirty="0" smtClean="0"/>
              <a:t>    option casemap :none                       ; case sensitive</a:t>
            </a:r>
          </a:p>
          <a:p>
            <a:r>
              <a:rPr lang="en-US" sz="900" dirty="0" smtClean="0"/>
              <a:t> </a:t>
            </a:r>
          </a:p>
          <a:p>
            <a:r>
              <a:rPr lang="en-US" sz="900" dirty="0" smtClean="0"/>
              <a:t>    include \masm32\include\windows.inc        ; always first</a:t>
            </a:r>
          </a:p>
          <a:p>
            <a:r>
              <a:rPr lang="en-US" sz="900" dirty="0" smtClean="0"/>
              <a:t>    include \masm32\macros\macros.asm          ; MASM support macros</a:t>
            </a:r>
          </a:p>
          <a:p>
            <a:endParaRPr lang="en-US" sz="900" dirty="0" smtClean="0"/>
          </a:p>
          <a:p>
            <a:r>
              <a:rPr lang="en-US" sz="900" dirty="0" smtClean="0"/>
              <a:t>  ; -----------------------------------------------------------------</a:t>
            </a:r>
          </a:p>
          <a:p>
            <a:r>
              <a:rPr lang="en-US" sz="900" dirty="0" smtClean="0"/>
              <a:t>  ; include files that have MASM format prototypes for function calls</a:t>
            </a:r>
          </a:p>
          <a:p>
            <a:r>
              <a:rPr lang="en-US" sz="900" dirty="0" smtClean="0"/>
              <a:t>  ; -----------------------------------------------------------------</a:t>
            </a:r>
          </a:p>
          <a:p>
            <a:r>
              <a:rPr lang="en-US" sz="900" dirty="0" smtClean="0"/>
              <a:t>    include \masm32\include\masm32.inc</a:t>
            </a:r>
          </a:p>
          <a:p>
            <a:r>
              <a:rPr lang="en-US" sz="900" dirty="0" smtClean="0"/>
              <a:t>    include \masm32\include\gdi32.inc</a:t>
            </a:r>
          </a:p>
          <a:p>
            <a:r>
              <a:rPr lang="en-US" sz="900" dirty="0" smtClean="0"/>
              <a:t>    include \masm32\include\user32.inc</a:t>
            </a:r>
          </a:p>
          <a:p>
            <a:r>
              <a:rPr lang="en-US" sz="900" dirty="0" smtClean="0"/>
              <a:t>    include \masm32\include\kernel32.inc</a:t>
            </a:r>
          </a:p>
          <a:p>
            <a:r>
              <a:rPr lang="en-US" sz="900" dirty="0" smtClean="0"/>
              <a:t>  ; ------------------------------------------------</a:t>
            </a:r>
          </a:p>
          <a:p>
            <a:r>
              <a:rPr lang="en-US" sz="900" dirty="0" smtClean="0"/>
              <a:t>  ; Library files that have definitions for function exports </a:t>
            </a:r>
          </a:p>
          <a:p>
            <a:r>
              <a:rPr lang="en-US" sz="900" dirty="0" smtClean="0"/>
              <a:t>  ; and tested reliable prebuilt code.</a:t>
            </a:r>
          </a:p>
          <a:p>
            <a:r>
              <a:rPr lang="en-US" sz="900" dirty="0" smtClean="0"/>
              <a:t>  ; ------------------------------------------------</a:t>
            </a:r>
          </a:p>
          <a:p>
            <a:r>
              <a:rPr lang="en-US" sz="900" dirty="0" smtClean="0"/>
              <a:t>    includelib \masm32\lib\masm32.lib</a:t>
            </a:r>
          </a:p>
          <a:p>
            <a:r>
              <a:rPr lang="en-US" sz="900" dirty="0" smtClean="0"/>
              <a:t>    includelib \masm32\lib\gdi32.lib</a:t>
            </a:r>
          </a:p>
          <a:p>
            <a:r>
              <a:rPr lang="en-US" sz="900" dirty="0" smtClean="0"/>
              <a:t>    includelib \masm32\lib\user32.lib</a:t>
            </a:r>
          </a:p>
          <a:p>
            <a:r>
              <a:rPr lang="en-US" sz="900" dirty="0" smtClean="0"/>
              <a:t>    includelib \masm32\lib\kernel32.lib</a:t>
            </a:r>
          </a:p>
          <a:p>
            <a:endParaRPr lang="en-US" sz="900" dirty="0" smtClean="0"/>
          </a:p>
          <a:p>
            <a:r>
              <a:rPr lang="en-US" sz="900" dirty="0" smtClean="0"/>
              <a:t>    .code                       ; Tell MASM where the code starts</a:t>
            </a:r>
          </a:p>
          <a:p>
            <a:endParaRPr lang="en-US" sz="900" dirty="0" smtClean="0"/>
          </a:p>
          <a:p>
            <a:r>
              <a:rPr lang="en-US" sz="900" dirty="0" smtClean="0"/>
              <a:t>    start:                          ; The CODE entry point to the program</a:t>
            </a:r>
          </a:p>
          <a:p>
            <a:r>
              <a:rPr lang="en-US" sz="900" dirty="0" smtClean="0"/>
              <a:t>        print chr$("Hello world!",13,10) ; 13: carriage return, 10: new line</a:t>
            </a:r>
          </a:p>
          <a:p>
            <a:r>
              <a:rPr lang="en-US" sz="900" dirty="0" smtClean="0"/>
              <a:t>    exit                            ; exit the program</a:t>
            </a:r>
          </a:p>
          <a:p>
            <a:endParaRPr lang="en-US" sz="900" dirty="0" smtClean="0"/>
          </a:p>
          <a:p>
            <a:r>
              <a:rPr lang="en-US" sz="900" dirty="0" smtClean="0"/>
              <a:t>  ; -------------------------------</a:t>
            </a:r>
          </a:p>
          <a:p>
            <a:r>
              <a:rPr lang="en-US" sz="900" dirty="0" smtClean="0"/>
              <a:t>    end start                       ; Tell MASM where the program ends</a:t>
            </a:r>
          </a:p>
        </p:txBody>
      </p:sp>
      <p:grpSp>
        <p:nvGrpSpPr>
          <p:cNvPr id="9" name="Group 8"/>
          <p:cNvGrpSpPr/>
          <p:nvPr/>
        </p:nvGrpSpPr>
        <p:grpSpPr>
          <a:xfrm>
            <a:off x="5214942" y="700062"/>
            <a:ext cx="3714776" cy="1228740"/>
            <a:chOff x="3855314" y="700063"/>
            <a:chExt cx="3795576" cy="1514492"/>
          </a:xfrm>
        </p:grpSpPr>
        <p:pic>
          <p:nvPicPr>
            <p:cNvPr id="4098" name="Picture 2"/>
            <p:cNvPicPr>
              <a:picLocks noChangeAspect="1" noChangeArrowheads="1"/>
            </p:cNvPicPr>
            <p:nvPr/>
          </p:nvPicPr>
          <p:blipFill>
            <a:blip r:embed="rId3"/>
            <a:srcRect/>
            <a:stretch>
              <a:fillRect/>
            </a:stretch>
          </p:blipFill>
          <p:spPr bwMode="auto">
            <a:xfrm>
              <a:off x="3855314" y="700063"/>
              <a:ext cx="3795576" cy="1514492"/>
            </a:xfrm>
            <a:prstGeom prst="rect">
              <a:avLst/>
            </a:prstGeom>
            <a:noFill/>
            <a:ln w="9525">
              <a:noFill/>
              <a:miter lim="800000"/>
              <a:headEnd/>
              <a:tailEnd/>
            </a:ln>
            <a:effectLst/>
          </p:spPr>
        </p:pic>
        <p:sp>
          <p:nvSpPr>
            <p:cNvPr id="8" name="TextBox 7"/>
            <p:cNvSpPr txBox="1"/>
            <p:nvPr/>
          </p:nvSpPr>
          <p:spPr>
            <a:xfrm>
              <a:off x="6429388" y="1357298"/>
              <a:ext cx="1214446" cy="461665"/>
            </a:xfrm>
            <a:prstGeom prst="rect">
              <a:avLst/>
            </a:prstGeom>
            <a:noFill/>
          </p:spPr>
          <p:txBody>
            <a:bodyPr wrap="square" rtlCol="0">
              <a:spAutoFit/>
            </a:bodyPr>
            <a:lstStyle/>
            <a:p>
              <a:r>
                <a:rPr lang="en-US" dirty="0" smtClean="0">
                  <a:solidFill>
                    <a:srgbClr val="FF0000"/>
                  </a:solidFill>
                </a:rPr>
                <a:t>Results</a:t>
              </a:r>
              <a:endParaRPr lang="en-US" dirty="0">
                <a:solidFill>
                  <a:srgbClr val="FF0000"/>
                </a:solidFill>
              </a:endParaRPr>
            </a:p>
          </p:txBody>
        </p:sp>
      </p:grpSp>
      <p:sp>
        <p:nvSpPr>
          <p:cNvPr id="10" name="TextBox 9"/>
          <p:cNvSpPr txBox="1"/>
          <p:nvPr/>
        </p:nvSpPr>
        <p:spPr>
          <a:xfrm>
            <a:off x="4286248" y="2047702"/>
            <a:ext cx="4857784" cy="1200329"/>
          </a:xfrm>
          <a:prstGeom prst="rect">
            <a:avLst/>
          </a:prstGeom>
          <a:noFill/>
        </p:spPr>
        <p:txBody>
          <a:bodyPr wrap="square" rtlCol="0">
            <a:spAutoFit/>
          </a:bodyPr>
          <a:lstStyle/>
          <a:p>
            <a:r>
              <a:rPr lang="en-US" dirty="0" smtClean="0">
                <a:solidFill>
                  <a:srgbClr val="0000CC"/>
                </a:solidFill>
              </a:rPr>
              <a:t>How to run the program and we can see it? </a:t>
            </a:r>
            <a:r>
              <a:rPr lang="en-US" dirty="0" smtClean="0">
                <a:solidFill>
                  <a:srgbClr val="0000CC"/>
                </a:solidFill>
                <a:sym typeface="Wingdings" pitchFamily="2" charset="2"/>
              </a:rPr>
              <a:t> </a:t>
            </a:r>
            <a:r>
              <a:rPr lang="en-US" dirty="0" smtClean="0">
                <a:solidFill>
                  <a:srgbClr val="0000CC"/>
                </a:solidFill>
              </a:rPr>
              <a:t>Create EX01_Hello.bat file the  run it.</a:t>
            </a:r>
            <a:endParaRPr lang="en-US" dirty="0">
              <a:solidFill>
                <a:srgbClr val="0000CC"/>
              </a:solidFill>
            </a:endParaRPr>
          </a:p>
        </p:txBody>
      </p:sp>
      <p:pic>
        <p:nvPicPr>
          <p:cNvPr id="4101" name="Picture 5"/>
          <p:cNvPicPr>
            <a:picLocks noChangeAspect="1" noChangeArrowheads="1"/>
          </p:cNvPicPr>
          <p:nvPr/>
        </p:nvPicPr>
        <p:blipFill>
          <a:blip r:embed="rId4"/>
          <a:srcRect/>
          <a:stretch>
            <a:fillRect/>
          </a:stretch>
        </p:blipFill>
        <p:spPr bwMode="auto">
          <a:xfrm>
            <a:off x="3952875" y="4981597"/>
            <a:ext cx="5191125" cy="1590675"/>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a:srcRect/>
          <a:stretch>
            <a:fillRect/>
          </a:stretch>
        </p:blipFill>
        <p:spPr bwMode="auto">
          <a:xfrm>
            <a:off x="3929058" y="3390907"/>
            <a:ext cx="3000396" cy="1426660"/>
          </a:xfrm>
          <a:prstGeom prst="rect">
            <a:avLst/>
          </a:prstGeom>
          <a:noFill/>
          <a:ln w="9525">
            <a:noFill/>
            <a:miter lim="800000"/>
            <a:headEnd/>
            <a:tailEnd/>
          </a:ln>
          <a:effectLst/>
        </p:spPr>
      </p:pic>
      <p:pic>
        <p:nvPicPr>
          <p:cNvPr id="4103" name="Picture 7"/>
          <p:cNvPicPr>
            <a:picLocks noChangeAspect="1" noChangeArrowheads="1"/>
          </p:cNvPicPr>
          <p:nvPr/>
        </p:nvPicPr>
        <p:blipFill>
          <a:blip r:embed="rId6"/>
          <a:srcRect/>
          <a:stretch>
            <a:fillRect/>
          </a:stretch>
        </p:blipFill>
        <p:spPr bwMode="auto">
          <a:xfrm>
            <a:off x="6500826" y="3819535"/>
            <a:ext cx="2114550" cy="103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642918"/>
          </a:xfrm>
        </p:spPr>
        <p:txBody>
          <a:bodyPr/>
          <a:lstStyle/>
          <a:p>
            <a:r>
              <a:rPr lang="en-GB" sz="2800" dirty="0" smtClean="0">
                <a:effectLst>
                  <a:outerShdw blurRad="38100" dist="38100" dir="2700000" algn="tl">
                    <a:srgbClr val="000000">
                      <a:alpha val="43137"/>
                    </a:srgbClr>
                  </a:outerShdw>
                </a:effectLst>
              </a:rPr>
              <a:t>Run a program using the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Menu File/Cmd Prompt</a:t>
            </a:r>
            <a:endParaRPr lang="en-GB" sz="2800" dirty="0">
              <a:effectLst>
                <a:outerShdw blurRad="38100" dist="38100" dir="2700000" algn="tl">
                  <a:srgbClr val="000000">
                    <a:alpha val="43137"/>
                  </a:srgbClr>
                </a:outerShdw>
              </a:effectLst>
            </a:endParaRPr>
          </a:p>
        </p:txBody>
      </p:sp>
      <p:pic>
        <p:nvPicPr>
          <p:cNvPr id="11" name="Picture 8"/>
          <p:cNvPicPr>
            <a:picLocks noChangeAspect="1" noChangeArrowheads="1"/>
          </p:cNvPicPr>
          <p:nvPr/>
        </p:nvPicPr>
        <p:blipFill>
          <a:blip r:embed="rId3"/>
          <a:srcRect/>
          <a:stretch>
            <a:fillRect/>
          </a:stretch>
        </p:blipFill>
        <p:spPr bwMode="auto">
          <a:xfrm>
            <a:off x="5929322" y="285728"/>
            <a:ext cx="2667032" cy="146686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142844" y="1871683"/>
            <a:ext cx="6791325" cy="4486275"/>
          </a:xfrm>
          <a:prstGeom prst="rect">
            <a:avLst/>
          </a:prstGeom>
          <a:noFill/>
          <a:ln w="9525">
            <a:noFill/>
            <a:miter lim="800000"/>
            <a:headEnd/>
            <a:tailEnd/>
          </a:ln>
          <a:effectLst/>
        </p:spPr>
      </p:pic>
      <p:sp>
        <p:nvSpPr>
          <p:cNvPr id="15" name="TextBox 14"/>
          <p:cNvSpPr txBox="1"/>
          <p:nvPr/>
        </p:nvSpPr>
        <p:spPr>
          <a:xfrm>
            <a:off x="7000892" y="2071678"/>
            <a:ext cx="2143140" cy="2308324"/>
          </a:xfrm>
          <a:prstGeom prst="rect">
            <a:avLst/>
          </a:prstGeom>
          <a:solidFill>
            <a:schemeClr val="accent6">
              <a:lumMod val="40000"/>
              <a:lumOff val="60000"/>
            </a:schemeClr>
          </a:solidFill>
        </p:spPr>
        <p:txBody>
          <a:bodyPr wrap="square" rtlCol="0">
            <a:spAutoFit/>
          </a:bodyPr>
          <a:lstStyle/>
          <a:p>
            <a:r>
              <a:rPr lang="en-US" dirty="0" smtClean="0"/>
              <a:t>The command </a:t>
            </a:r>
            <a:r>
              <a:rPr lang="en-US" b="1" dirty="0" smtClean="0"/>
              <a:t>dir *.exe</a:t>
            </a:r>
            <a:r>
              <a:rPr lang="en-US" dirty="0" smtClean="0"/>
              <a:t> will show all exe files stored in the current folder.</a:t>
            </a:r>
          </a:p>
        </p:txBody>
      </p:sp>
      <p:sp>
        <p:nvSpPr>
          <p:cNvPr id="16" name="TextBox 15"/>
          <p:cNvSpPr txBox="1"/>
          <p:nvPr/>
        </p:nvSpPr>
        <p:spPr>
          <a:xfrm>
            <a:off x="7000860" y="4500570"/>
            <a:ext cx="2143140" cy="1938992"/>
          </a:xfrm>
          <a:prstGeom prst="rect">
            <a:avLst/>
          </a:prstGeom>
          <a:solidFill>
            <a:srgbClr val="99FF99"/>
          </a:solidFill>
        </p:spPr>
        <p:txBody>
          <a:bodyPr wrap="square" rtlCol="0">
            <a:spAutoFit/>
          </a:bodyPr>
          <a:lstStyle/>
          <a:p>
            <a:r>
              <a:rPr lang="en-US" dirty="0" smtClean="0"/>
              <a:t>Run an application by it’s file name (.exe can be ignored)</a:t>
            </a:r>
            <a:endParaRPr lang="en-US" dirty="0"/>
          </a:p>
        </p:txBody>
      </p:sp>
      <p:cxnSp>
        <p:nvCxnSpPr>
          <p:cNvPr id="18" name="Straight Arrow Connector 17"/>
          <p:cNvCxnSpPr/>
          <p:nvPr/>
        </p:nvCxnSpPr>
        <p:spPr>
          <a:xfrm rot="10800000">
            <a:off x="5143504" y="5429264"/>
            <a:ext cx="1785950" cy="1588"/>
          </a:xfrm>
          <a:prstGeom prst="straightConnector1">
            <a:avLst/>
          </a:prstGeom>
          <a:ln>
            <a:solidFill>
              <a:srgbClr val="99FF99"/>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1"/>
          </p:cNvCxnSpPr>
          <p:nvPr/>
        </p:nvCxnSpPr>
        <p:spPr>
          <a:xfrm rot="10800000">
            <a:off x="5072066" y="2786058"/>
            <a:ext cx="1928826" cy="439782"/>
          </a:xfrm>
          <a:prstGeom prst="straightConnector1">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85794"/>
          </a:xfrm>
        </p:spPr>
        <p:txBody>
          <a:bodyPr/>
          <a:lstStyle/>
          <a:p>
            <a:r>
              <a:rPr lang="en-GB" dirty="0" smtClean="0">
                <a:effectLst>
                  <a:outerShdw blurRad="38100" dist="38100" dir="2700000" algn="tl">
                    <a:srgbClr val="000000">
                      <a:alpha val="43137"/>
                    </a:srgbClr>
                  </a:outerShdw>
                </a:effectLst>
              </a:rPr>
              <a:t>EX02_ProcDemo.asm</a:t>
            </a:r>
            <a:endParaRPr lang="en-GB" dirty="0">
              <a:effectLst>
                <a:outerShdw blurRad="38100" dist="38100" dir="2700000" algn="tl">
                  <a:srgbClr val="000000">
                    <a:alpha val="43137"/>
                  </a:srgbClr>
                </a:outerShdw>
              </a:effectLst>
            </a:endParaRPr>
          </a:p>
        </p:txBody>
      </p:sp>
      <p:sp>
        <p:nvSpPr>
          <p:cNvPr id="7" name="Rectangle 6"/>
          <p:cNvSpPr/>
          <p:nvPr/>
        </p:nvSpPr>
        <p:spPr>
          <a:xfrm>
            <a:off x="214282" y="930646"/>
            <a:ext cx="8715404" cy="2677656"/>
          </a:xfrm>
          <a:prstGeom prst="rect">
            <a:avLst/>
          </a:prstGeom>
        </p:spPr>
        <p:txBody>
          <a:bodyPr wrap="square">
            <a:spAutoFit/>
          </a:bodyPr>
          <a:lstStyle/>
          <a:p>
            <a:pPr marL="628650" indent="-628650"/>
            <a:r>
              <a:rPr lang="en-US" b="1" dirty="0" smtClean="0">
                <a:solidFill>
                  <a:srgbClr val="0000CC"/>
                </a:solidFill>
              </a:rPr>
              <a:t>Procedures</a:t>
            </a:r>
            <a:r>
              <a:rPr lang="en-US" dirty="0" smtClean="0">
                <a:solidFill>
                  <a:srgbClr val="0000CC"/>
                </a:solidFill>
              </a:rPr>
              <a:t> are a fundamental building block of programs that are</a:t>
            </a:r>
          </a:p>
          <a:p>
            <a:r>
              <a:rPr lang="en-US" dirty="0" smtClean="0">
                <a:solidFill>
                  <a:srgbClr val="0000CC"/>
                </a:solidFill>
              </a:rPr>
              <a:t>build directly into the processor using CALL and RET instructions. This shows how simple it is to do in MASM.</a:t>
            </a:r>
          </a:p>
          <a:p>
            <a:endParaRPr lang="en-US" dirty="0" smtClean="0">
              <a:solidFill>
                <a:srgbClr val="002060"/>
              </a:solidFill>
            </a:endParaRPr>
          </a:p>
          <a:p>
            <a:r>
              <a:rPr lang="en-US" dirty="0" smtClean="0">
                <a:solidFill>
                  <a:srgbClr val="002060"/>
                </a:solidFill>
              </a:rPr>
              <a:t>This code is in the directory  </a:t>
            </a:r>
            <a:r>
              <a:rPr lang="en-US" b="1" dirty="0" smtClean="0">
                <a:solidFill>
                  <a:srgbClr val="002060"/>
                </a:solidFill>
              </a:rPr>
              <a:t>masm32\tutorial\console\demo2\Proc.asm </a:t>
            </a:r>
          </a:p>
          <a:p>
            <a:endParaRPr lang="en-US" dirty="0">
              <a:solidFill>
                <a:srgbClr val="002060"/>
              </a:solidFill>
            </a:endParaRPr>
          </a:p>
        </p:txBody>
      </p:sp>
      <p:sp>
        <p:nvSpPr>
          <p:cNvPr id="5" name="TextBox 4"/>
          <p:cNvSpPr txBox="1"/>
          <p:nvPr/>
        </p:nvSpPr>
        <p:spPr>
          <a:xfrm>
            <a:off x="7715240" y="2786058"/>
            <a:ext cx="1428760" cy="830997"/>
          </a:xfrm>
          <a:prstGeom prst="rect">
            <a:avLst/>
          </a:prstGeom>
          <a:solidFill>
            <a:srgbClr val="99FF99"/>
          </a:solidFill>
        </p:spPr>
        <p:txBody>
          <a:bodyPr wrap="square" rtlCol="0">
            <a:spAutoFit/>
          </a:bodyPr>
          <a:lstStyle/>
          <a:p>
            <a:r>
              <a:rPr lang="en-US" dirty="0" smtClean="0"/>
              <a:t>Procedure syntax</a:t>
            </a:r>
            <a:endParaRPr lang="en-US" dirty="0"/>
          </a:p>
        </p:txBody>
      </p:sp>
      <p:cxnSp>
        <p:nvCxnSpPr>
          <p:cNvPr id="8" name="Straight Arrow Connector 7"/>
          <p:cNvCxnSpPr/>
          <p:nvPr/>
        </p:nvCxnSpPr>
        <p:spPr>
          <a:xfrm rot="10800000" flipV="1">
            <a:off x="6715140" y="3643314"/>
            <a:ext cx="1071570" cy="928694"/>
          </a:xfrm>
          <a:prstGeom prst="straightConnector1">
            <a:avLst/>
          </a:prstGeom>
          <a:ln>
            <a:solidFill>
              <a:srgbClr val="99FF99"/>
            </a:solidFill>
            <a:tailEnd type="arrow"/>
          </a:ln>
        </p:spPr>
        <p:style>
          <a:lnRef idx="2">
            <a:schemeClr val="accent1"/>
          </a:lnRef>
          <a:fillRef idx="0">
            <a:schemeClr val="accent1"/>
          </a:fillRef>
          <a:effectRef idx="1">
            <a:schemeClr val="accent1"/>
          </a:effectRef>
          <a:fontRef idx="minor">
            <a:schemeClr val="tx1"/>
          </a:fontRef>
        </p:style>
      </p:cxnSp>
      <p:pic>
        <p:nvPicPr>
          <p:cNvPr id="6147" name="Picture 3"/>
          <p:cNvPicPr>
            <a:picLocks noChangeAspect="1" noChangeArrowheads="1"/>
          </p:cNvPicPr>
          <p:nvPr/>
        </p:nvPicPr>
        <p:blipFill>
          <a:blip r:embed="rId3"/>
          <a:srcRect/>
          <a:stretch>
            <a:fillRect/>
          </a:stretch>
        </p:blipFill>
        <p:spPr bwMode="auto">
          <a:xfrm>
            <a:off x="133276" y="3571858"/>
            <a:ext cx="7439120" cy="3143290"/>
          </a:xfrm>
          <a:prstGeom prst="rect">
            <a:avLst/>
          </a:prstGeom>
          <a:noFill/>
          <a:ln w="9525">
            <a:noFill/>
            <a:miter lim="800000"/>
            <a:headEnd/>
            <a:tailEnd/>
          </a:ln>
          <a:effectLst/>
        </p:spPr>
      </p:pic>
      <p:cxnSp>
        <p:nvCxnSpPr>
          <p:cNvPr id="11" name="Straight Arrow Connector 10"/>
          <p:cNvCxnSpPr/>
          <p:nvPr/>
        </p:nvCxnSpPr>
        <p:spPr>
          <a:xfrm rot="10800000" flipV="1">
            <a:off x="714348" y="4714884"/>
            <a:ext cx="642942" cy="500066"/>
          </a:xfrm>
          <a:prstGeom prst="straightConnector1">
            <a:avLst/>
          </a:prstGeom>
          <a:ln w="3175">
            <a:solidFill>
              <a:srgbClr val="99FF99"/>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flipH="1" flipV="1">
            <a:off x="785786" y="5000636"/>
            <a:ext cx="857256" cy="428628"/>
          </a:xfrm>
          <a:prstGeom prst="straightConnector1">
            <a:avLst/>
          </a:prstGeom>
          <a:ln w="3175">
            <a:solidFill>
              <a:srgbClr val="99FF99"/>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85794"/>
          </a:xfrm>
        </p:spPr>
        <p:txBody>
          <a:bodyPr/>
          <a:lstStyle/>
          <a:p>
            <a:r>
              <a:rPr lang="en-GB" sz="3200" dirty="0" smtClean="0">
                <a:effectLst>
                  <a:outerShdw blurRad="38100" dist="38100" dir="2700000" algn="tl">
                    <a:srgbClr val="000000">
                      <a:alpha val="43137"/>
                    </a:srgbClr>
                  </a:outerShdw>
                </a:effectLst>
              </a:rPr>
              <a:t>EX02_ProcDemo.asm- Source/Run</a:t>
            </a:r>
            <a:endParaRPr lang="en-GB" sz="3200" dirty="0">
              <a:effectLst>
                <a:outerShdw blurRad="38100" dist="38100" dir="2700000" algn="tl">
                  <a:srgbClr val="000000">
                    <a:alpha val="43137"/>
                  </a:srgbClr>
                </a:outerShdw>
              </a:effectLst>
            </a:endParaRPr>
          </a:p>
        </p:txBody>
      </p:sp>
      <p:sp>
        <p:nvSpPr>
          <p:cNvPr id="7" name="Rectangle 6"/>
          <p:cNvSpPr/>
          <p:nvPr/>
        </p:nvSpPr>
        <p:spPr>
          <a:xfrm>
            <a:off x="-32" y="767437"/>
            <a:ext cx="4214842" cy="5078313"/>
          </a:xfrm>
          <a:prstGeom prst="rect">
            <a:avLst/>
          </a:prstGeom>
        </p:spPr>
        <p:txBody>
          <a:bodyPr wrap="square">
            <a:spAutoFit/>
          </a:bodyPr>
          <a:lstStyle/>
          <a:p>
            <a:pPr marL="628650" indent="-628650"/>
            <a:r>
              <a:rPr lang="en-US" sz="1200" b="1" dirty="0" smtClean="0">
                <a:solidFill>
                  <a:srgbClr val="002060"/>
                </a:solidFill>
              </a:rPr>
              <a:t>; From masm32\tutorial\console\demo2 </a:t>
            </a:r>
          </a:p>
          <a:p>
            <a:pPr marL="628650" indent="-628650"/>
            <a:r>
              <a:rPr lang="en-US" sz="1200" b="1" dirty="0" smtClean="0">
                <a:solidFill>
                  <a:srgbClr val="002060"/>
                </a:solidFill>
              </a:rPr>
              <a:t>;     Build this with the "Project" menu using</a:t>
            </a:r>
          </a:p>
          <a:p>
            <a:pPr marL="628650" indent="-628650"/>
            <a:r>
              <a:rPr lang="en-US" sz="1200" b="1" dirty="0" smtClean="0">
                <a:solidFill>
                  <a:srgbClr val="002060"/>
                </a:solidFill>
              </a:rPr>
              <a:t>;         "Console Assemble and Link"</a:t>
            </a:r>
          </a:p>
          <a:p>
            <a:pPr marL="628650" indent="-628650"/>
            <a:r>
              <a:rPr lang="en-US" sz="1200" b="1" dirty="0" smtClean="0">
                <a:solidFill>
                  <a:srgbClr val="002060"/>
                </a:solidFill>
              </a:rPr>
              <a:t>; ««««««««««««««««««««««««««««««««««</a:t>
            </a:r>
          </a:p>
          <a:p>
            <a:pPr marL="628650" indent="-628650"/>
            <a:r>
              <a:rPr lang="en-US" sz="1200" b="1" dirty="0" smtClean="0">
                <a:solidFill>
                  <a:srgbClr val="002060"/>
                </a:solidFill>
              </a:rPr>
              <a:t>    .486                                    ; create 32 bit code</a:t>
            </a:r>
          </a:p>
          <a:p>
            <a:pPr marL="628650" indent="-628650"/>
            <a:r>
              <a:rPr lang="en-US" sz="1200" b="1" dirty="0" smtClean="0">
                <a:solidFill>
                  <a:srgbClr val="002060"/>
                </a:solidFill>
              </a:rPr>
              <a:t>    .model flat, stdcall                    ; 32 bit memory model</a:t>
            </a:r>
          </a:p>
          <a:p>
            <a:pPr marL="628650" indent="-628650"/>
            <a:r>
              <a:rPr lang="en-US" sz="1200" b="1" dirty="0" smtClean="0">
                <a:solidFill>
                  <a:srgbClr val="002060"/>
                </a:solidFill>
              </a:rPr>
              <a:t>    option casemap :none                    ; case sensitive</a:t>
            </a:r>
          </a:p>
          <a:p>
            <a:pPr marL="628650" indent="-628650"/>
            <a:r>
              <a:rPr lang="en-US" sz="1200" b="1" dirty="0" smtClean="0">
                <a:solidFill>
                  <a:srgbClr val="002060"/>
                </a:solidFill>
              </a:rPr>
              <a:t> </a:t>
            </a:r>
          </a:p>
          <a:p>
            <a:pPr marL="628650" indent="-628650"/>
            <a:r>
              <a:rPr lang="en-US" sz="1200" b="1" dirty="0" smtClean="0">
                <a:solidFill>
                  <a:srgbClr val="002060"/>
                </a:solidFill>
              </a:rPr>
              <a:t>    include \masm32\include\windows.inc     ; always first</a:t>
            </a:r>
          </a:p>
          <a:p>
            <a:pPr marL="628650" indent="-628650"/>
            <a:r>
              <a:rPr lang="en-US" sz="1200" b="1" dirty="0" smtClean="0">
                <a:solidFill>
                  <a:srgbClr val="002060"/>
                </a:solidFill>
              </a:rPr>
              <a:t>    include \masm32\macros\macros.asm</a:t>
            </a:r>
          </a:p>
          <a:p>
            <a:pPr marL="628650" indent="-628650"/>
            <a:r>
              <a:rPr lang="en-US" sz="1200" b="1" dirty="0" smtClean="0">
                <a:solidFill>
                  <a:srgbClr val="002060"/>
                </a:solidFill>
              </a:rPr>
              <a:t>  ; -----------------------------------------------------------------</a:t>
            </a:r>
          </a:p>
          <a:p>
            <a:pPr marL="628650" indent="-628650"/>
            <a:r>
              <a:rPr lang="en-US" sz="1200" b="1" dirty="0" smtClean="0">
                <a:solidFill>
                  <a:srgbClr val="002060"/>
                </a:solidFill>
              </a:rPr>
              <a:t>  ; include files for function calls</a:t>
            </a:r>
          </a:p>
          <a:p>
            <a:pPr marL="628650" indent="-628650"/>
            <a:r>
              <a:rPr lang="en-US" sz="1200" b="1" dirty="0" smtClean="0">
                <a:solidFill>
                  <a:srgbClr val="002060"/>
                </a:solidFill>
              </a:rPr>
              <a:t>  ; -----------------------------------------------------------------</a:t>
            </a:r>
          </a:p>
          <a:p>
            <a:pPr marL="628650" indent="-628650"/>
            <a:r>
              <a:rPr lang="en-US" sz="1200" b="1" dirty="0" smtClean="0">
                <a:solidFill>
                  <a:srgbClr val="002060"/>
                </a:solidFill>
              </a:rPr>
              <a:t>    include \masm32\include\masm32.inc</a:t>
            </a:r>
          </a:p>
          <a:p>
            <a:pPr marL="628650" indent="-628650"/>
            <a:r>
              <a:rPr lang="en-US" sz="1200" b="1" dirty="0" smtClean="0">
                <a:solidFill>
                  <a:srgbClr val="002060"/>
                </a:solidFill>
              </a:rPr>
              <a:t>    include \masm32\include\gdi32.inc</a:t>
            </a:r>
          </a:p>
          <a:p>
            <a:pPr marL="628650" indent="-628650"/>
            <a:r>
              <a:rPr lang="en-US" sz="1200" b="1" dirty="0" smtClean="0">
                <a:solidFill>
                  <a:srgbClr val="002060"/>
                </a:solidFill>
              </a:rPr>
              <a:t>    include \masm32\include\user32.inc</a:t>
            </a:r>
          </a:p>
          <a:p>
            <a:pPr marL="628650" indent="-628650"/>
            <a:r>
              <a:rPr lang="en-US" sz="1200" b="1" dirty="0" smtClean="0">
                <a:solidFill>
                  <a:srgbClr val="002060"/>
                </a:solidFill>
              </a:rPr>
              <a:t>    include \masm32\include\kernel32.inc</a:t>
            </a:r>
          </a:p>
          <a:p>
            <a:pPr marL="628650" indent="-628650"/>
            <a:r>
              <a:rPr lang="en-US" sz="1200" b="1" dirty="0" smtClean="0">
                <a:solidFill>
                  <a:srgbClr val="002060"/>
                </a:solidFill>
              </a:rPr>
              <a:t>  ; ------------------------------------------------</a:t>
            </a:r>
          </a:p>
          <a:p>
            <a:pPr marL="628650" indent="-628650"/>
            <a:r>
              <a:rPr lang="en-US" sz="1200" b="1" dirty="0" smtClean="0">
                <a:solidFill>
                  <a:srgbClr val="002060"/>
                </a:solidFill>
              </a:rPr>
              <a:t>  ; Library files that have definitions for function</a:t>
            </a:r>
          </a:p>
          <a:p>
            <a:pPr marL="628650" indent="-628650"/>
            <a:r>
              <a:rPr lang="en-US" sz="1200" b="1" dirty="0" smtClean="0">
                <a:solidFill>
                  <a:srgbClr val="002060"/>
                </a:solidFill>
              </a:rPr>
              <a:t>  ; exports and tested reliable prebuilt code.</a:t>
            </a:r>
          </a:p>
          <a:p>
            <a:pPr marL="628650" indent="-628650"/>
            <a:r>
              <a:rPr lang="en-US" sz="1200" b="1" dirty="0" smtClean="0">
                <a:solidFill>
                  <a:srgbClr val="002060"/>
                </a:solidFill>
              </a:rPr>
              <a:t>  ; ------------------------------------------------</a:t>
            </a:r>
          </a:p>
          <a:p>
            <a:pPr marL="628650" indent="-628650"/>
            <a:r>
              <a:rPr lang="en-US" sz="1200" b="1" dirty="0" smtClean="0">
                <a:solidFill>
                  <a:srgbClr val="002060"/>
                </a:solidFill>
              </a:rPr>
              <a:t>    includelib \masm32\lib\masm32.lib</a:t>
            </a:r>
          </a:p>
          <a:p>
            <a:pPr marL="628650" indent="-628650"/>
            <a:r>
              <a:rPr lang="en-US" sz="1200" b="1" dirty="0" smtClean="0">
                <a:solidFill>
                  <a:srgbClr val="002060"/>
                </a:solidFill>
              </a:rPr>
              <a:t>    includelib \masm32\lib\gdi32.lib</a:t>
            </a:r>
          </a:p>
          <a:p>
            <a:pPr marL="628650" indent="-628650"/>
            <a:r>
              <a:rPr lang="en-US" sz="1200" b="1" dirty="0" smtClean="0">
                <a:solidFill>
                  <a:srgbClr val="002060"/>
                </a:solidFill>
              </a:rPr>
              <a:t>    includelib \masm32\lib\user32.lib</a:t>
            </a:r>
          </a:p>
          <a:p>
            <a:pPr marL="628650" indent="-628650"/>
            <a:r>
              <a:rPr lang="en-US" sz="1200" b="1" dirty="0" smtClean="0">
                <a:solidFill>
                  <a:srgbClr val="002060"/>
                </a:solidFill>
              </a:rPr>
              <a:t>    includelib \masm32\lib\kernel32.lib</a:t>
            </a:r>
          </a:p>
          <a:p>
            <a:pPr marL="628650" indent="-628650"/>
            <a:endParaRPr lang="en-US" sz="1200" b="1" dirty="0" smtClean="0">
              <a:solidFill>
                <a:srgbClr val="002060"/>
              </a:solidFill>
            </a:endParaRPr>
          </a:p>
          <a:p>
            <a:pPr marL="628650" indent="-628650"/>
            <a:endParaRPr lang="en-US" sz="1200" b="1" dirty="0">
              <a:solidFill>
                <a:srgbClr val="002060"/>
              </a:solidFill>
            </a:endParaRPr>
          </a:p>
        </p:txBody>
      </p:sp>
      <p:pic>
        <p:nvPicPr>
          <p:cNvPr id="3074" name="Picture 2"/>
          <p:cNvPicPr>
            <a:picLocks noChangeAspect="1" noChangeArrowheads="1"/>
          </p:cNvPicPr>
          <p:nvPr/>
        </p:nvPicPr>
        <p:blipFill>
          <a:blip r:embed="rId3"/>
          <a:srcRect/>
          <a:stretch>
            <a:fillRect/>
          </a:stretch>
        </p:blipFill>
        <p:spPr bwMode="auto">
          <a:xfrm>
            <a:off x="3214678" y="5429264"/>
            <a:ext cx="5657850" cy="714375"/>
          </a:xfrm>
          <a:prstGeom prst="rect">
            <a:avLst/>
          </a:prstGeom>
          <a:noFill/>
          <a:ln w="9525">
            <a:noFill/>
            <a:miter lim="800000"/>
            <a:headEnd/>
            <a:tailEnd/>
          </a:ln>
          <a:effectLst/>
        </p:spPr>
      </p:pic>
      <p:sp>
        <p:nvSpPr>
          <p:cNvPr id="10" name="Rectangle 9"/>
          <p:cNvSpPr/>
          <p:nvPr/>
        </p:nvSpPr>
        <p:spPr>
          <a:xfrm>
            <a:off x="4572000" y="1428736"/>
            <a:ext cx="4071950" cy="3600986"/>
          </a:xfrm>
          <a:prstGeom prst="rect">
            <a:avLst/>
          </a:prstGeom>
        </p:spPr>
        <p:txBody>
          <a:bodyPr wrap="square">
            <a:spAutoFit/>
          </a:bodyPr>
          <a:lstStyle/>
          <a:p>
            <a:pPr marL="628650" indent="-628650"/>
            <a:r>
              <a:rPr lang="en-US" sz="1200" b="1" dirty="0" smtClean="0">
                <a:solidFill>
                  <a:srgbClr val="002060"/>
                </a:solidFill>
              </a:rPr>
              <a:t> .code                       ; Tell MASM where the code starts</a:t>
            </a:r>
          </a:p>
          <a:p>
            <a:pPr marL="628650" indent="-628650"/>
            <a:endParaRPr lang="en-US" sz="1200" b="1" dirty="0" smtClean="0">
              <a:solidFill>
                <a:srgbClr val="002060"/>
              </a:solidFill>
            </a:endParaRPr>
          </a:p>
          <a:p>
            <a:pPr marL="628650" indent="-628650"/>
            <a:r>
              <a:rPr lang="en-US" sz="1200" b="1" dirty="0" smtClean="0">
                <a:solidFill>
                  <a:srgbClr val="002060"/>
                </a:solidFill>
              </a:rPr>
              <a:t>; ««««««««««««««««««««««««««</a:t>
            </a:r>
          </a:p>
          <a:p>
            <a:pPr marL="628650" indent="-628650"/>
            <a:endParaRPr lang="en-US" sz="1200" b="1" dirty="0" smtClean="0">
              <a:solidFill>
                <a:srgbClr val="002060"/>
              </a:solidFill>
            </a:endParaRPr>
          </a:p>
          <a:p>
            <a:pPr marL="628650" indent="-628650"/>
            <a:r>
              <a:rPr lang="en-US" sz="1200" b="1" dirty="0" smtClean="0">
                <a:solidFill>
                  <a:srgbClr val="002060"/>
                </a:solidFill>
              </a:rPr>
              <a:t>start:                ; The CODE entry point to the program</a:t>
            </a:r>
          </a:p>
          <a:p>
            <a:pPr marL="628650" indent="-628650"/>
            <a:r>
              <a:rPr lang="en-US" sz="1200" b="1" dirty="0" smtClean="0">
                <a:solidFill>
                  <a:srgbClr val="002060"/>
                </a:solidFill>
              </a:rPr>
              <a:t>    call main                   ; branch to the "main" procedure</a:t>
            </a:r>
          </a:p>
          <a:p>
            <a:pPr marL="628650" indent="-628650"/>
            <a:r>
              <a:rPr lang="en-US" sz="1200" b="1" dirty="0" smtClean="0">
                <a:solidFill>
                  <a:srgbClr val="002060"/>
                </a:solidFill>
              </a:rPr>
              <a:t>    exit</a:t>
            </a:r>
          </a:p>
          <a:p>
            <a:pPr marL="628650" indent="-628650"/>
            <a:r>
              <a:rPr lang="en-US" sz="1200" b="1" dirty="0" smtClean="0">
                <a:solidFill>
                  <a:srgbClr val="002060"/>
                </a:solidFill>
              </a:rPr>
              <a:t>; «««««««««««««««««««««««««««««</a:t>
            </a:r>
          </a:p>
          <a:p>
            <a:pPr marL="628650" indent="-628650"/>
            <a:endParaRPr lang="en-US" sz="1200" b="1" dirty="0" smtClean="0">
              <a:solidFill>
                <a:srgbClr val="002060"/>
              </a:solidFill>
            </a:endParaRPr>
          </a:p>
          <a:p>
            <a:pPr marL="628650" indent="-628650"/>
            <a:r>
              <a:rPr lang="en-US" sz="1200" b="1" dirty="0" smtClean="0">
                <a:solidFill>
                  <a:srgbClr val="002060"/>
                </a:solidFill>
              </a:rPr>
              <a:t>main proc</a:t>
            </a:r>
          </a:p>
          <a:p>
            <a:pPr marL="628650" indent="-628650"/>
            <a:r>
              <a:rPr lang="en-US" sz="1200" b="1" dirty="0" smtClean="0">
                <a:solidFill>
                  <a:srgbClr val="002060"/>
                </a:solidFill>
              </a:rPr>
              <a:t>    print chr$("Hi, I am in the 'main' procedure",13,10)</a:t>
            </a:r>
          </a:p>
          <a:p>
            <a:pPr marL="628650" indent="-628650"/>
            <a:r>
              <a:rPr lang="en-US" sz="1200" b="1" dirty="0" smtClean="0">
                <a:solidFill>
                  <a:srgbClr val="002060"/>
                </a:solidFill>
              </a:rPr>
              <a:t>    ret                         ; return to the next instruction after "call"</a:t>
            </a:r>
          </a:p>
          <a:p>
            <a:pPr marL="628650" indent="-628650"/>
            <a:r>
              <a:rPr lang="en-US" sz="1200" b="1" dirty="0" smtClean="0">
                <a:solidFill>
                  <a:srgbClr val="002060"/>
                </a:solidFill>
              </a:rPr>
              <a:t>main endp</a:t>
            </a:r>
          </a:p>
          <a:p>
            <a:pPr marL="628650" indent="-628650"/>
            <a:endParaRPr lang="en-US" sz="1200" b="1" dirty="0" smtClean="0">
              <a:solidFill>
                <a:srgbClr val="002060"/>
              </a:solidFill>
            </a:endParaRPr>
          </a:p>
          <a:p>
            <a:pPr marL="628650" indent="-628650"/>
            <a:r>
              <a:rPr lang="en-US" sz="1200" b="1" dirty="0" smtClean="0">
                <a:solidFill>
                  <a:srgbClr val="002060"/>
                </a:solidFill>
              </a:rPr>
              <a:t>; «««««««««««««««««««««««««</a:t>
            </a:r>
          </a:p>
          <a:p>
            <a:pPr marL="628650" indent="-628650"/>
            <a:endParaRPr lang="en-US" sz="1200" b="1" dirty="0" smtClean="0">
              <a:solidFill>
                <a:srgbClr val="002060"/>
              </a:solidFill>
            </a:endParaRPr>
          </a:p>
          <a:p>
            <a:pPr marL="628650" indent="-628650"/>
            <a:r>
              <a:rPr lang="en-US" sz="1200" b="1" dirty="0" smtClean="0">
                <a:solidFill>
                  <a:srgbClr val="002060"/>
                </a:solidFill>
              </a:rPr>
              <a:t>end start                       ; Tell MASM where the program ends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8472518" cy="571480"/>
          </a:xfrm>
        </p:spPr>
        <p:txBody>
          <a:bodyPr/>
          <a:lstStyle/>
          <a:p>
            <a:r>
              <a:rPr lang="en-GB" sz="3200" dirty="0" smtClean="0">
                <a:effectLst>
                  <a:outerShdw blurRad="38100" dist="38100" dir="2700000" algn="tl">
                    <a:srgbClr val="000000">
                      <a:alpha val="43137"/>
                    </a:srgbClr>
                  </a:outerShdw>
                </a:effectLst>
              </a:rPr>
              <a:t>Comments in MASM</a:t>
            </a:r>
            <a:endParaRPr lang="en-GB" sz="3200" dirty="0">
              <a:effectLst>
                <a:outerShdw blurRad="38100" dist="38100" dir="2700000" algn="tl">
                  <a:srgbClr val="000000">
                    <a:alpha val="43137"/>
                  </a:srgbClr>
                </a:outerShdw>
              </a:effectLst>
            </a:endParaRPr>
          </a:p>
        </p:txBody>
      </p:sp>
      <p:grpSp>
        <p:nvGrpSpPr>
          <p:cNvPr id="26" name="Group 25"/>
          <p:cNvGrpSpPr/>
          <p:nvPr/>
        </p:nvGrpSpPr>
        <p:grpSpPr>
          <a:xfrm>
            <a:off x="139522" y="752757"/>
            <a:ext cx="8933040" cy="5676639"/>
            <a:chOff x="139522" y="752757"/>
            <a:chExt cx="8933040" cy="5676639"/>
          </a:xfrm>
        </p:grpSpPr>
        <p:grpSp>
          <p:nvGrpSpPr>
            <p:cNvPr id="20" name="Group 19"/>
            <p:cNvGrpSpPr/>
            <p:nvPr/>
          </p:nvGrpSpPr>
          <p:grpSpPr>
            <a:xfrm>
              <a:off x="139522" y="1552590"/>
              <a:ext cx="7361436" cy="4876806"/>
              <a:chOff x="139522" y="1552590"/>
              <a:chExt cx="7361436" cy="4876806"/>
            </a:xfrm>
          </p:grpSpPr>
          <p:pic>
            <p:nvPicPr>
              <p:cNvPr id="5130" name="Picture 10"/>
              <p:cNvPicPr>
                <a:picLocks noChangeAspect="1" noChangeArrowheads="1"/>
              </p:cNvPicPr>
              <p:nvPr/>
            </p:nvPicPr>
            <p:blipFill>
              <a:blip r:embed="rId3"/>
              <a:srcRect/>
              <a:stretch>
                <a:fillRect/>
              </a:stretch>
            </p:blipFill>
            <p:spPr bwMode="auto">
              <a:xfrm>
                <a:off x="139522" y="1552590"/>
                <a:ext cx="7361436" cy="4876806"/>
              </a:xfrm>
              <a:prstGeom prst="rect">
                <a:avLst/>
              </a:prstGeom>
              <a:noFill/>
              <a:ln w="9525">
                <a:noFill/>
                <a:miter lim="800000"/>
                <a:headEnd/>
                <a:tailEnd/>
              </a:ln>
              <a:effectLst/>
            </p:spPr>
          </p:pic>
          <p:sp>
            <p:nvSpPr>
              <p:cNvPr id="19" name="TextBox 18"/>
              <p:cNvSpPr txBox="1"/>
              <p:nvPr/>
            </p:nvSpPr>
            <p:spPr>
              <a:xfrm>
                <a:off x="6572264" y="5572140"/>
                <a:ext cx="857256" cy="369332"/>
              </a:xfrm>
              <a:prstGeom prst="rect">
                <a:avLst/>
              </a:prstGeom>
              <a:noFill/>
            </p:spPr>
            <p:txBody>
              <a:bodyPr wrap="square" rtlCol="0">
                <a:spAutoFit/>
              </a:bodyPr>
              <a:lstStyle/>
              <a:p>
                <a:r>
                  <a:rPr lang="en-US" sz="1800" dirty="0" smtClean="0">
                    <a:solidFill>
                      <a:srgbClr val="FFFF00"/>
                    </a:solidFill>
                  </a:rPr>
                  <a:t>Code</a:t>
                </a:r>
                <a:endParaRPr lang="en-US" sz="1800" dirty="0">
                  <a:solidFill>
                    <a:srgbClr val="FFFF00"/>
                  </a:solidFill>
                </a:endParaRPr>
              </a:p>
            </p:txBody>
          </p:sp>
        </p:grpSp>
        <p:sp>
          <p:nvSpPr>
            <p:cNvPr id="13" name="Rectangle 12"/>
            <p:cNvSpPr/>
            <p:nvPr/>
          </p:nvSpPr>
          <p:spPr>
            <a:xfrm>
              <a:off x="4000496" y="3169507"/>
              <a:ext cx="5072066" cy="830997"/>
            </a:xfrm>
            <a:prstGeom prst="rect">
              <a:avLst/>
            </a:prstGeom>
            <a:solidFill>
              <a:srgbClr val="99FF99"/>
            </a:solidFill>
          </p:spPr>
          <p:txBody>
            <a:bodyPr wrap="square">
              <a:spAutoFit/>
            </a:bodyPr>
            <a:lstStyle/>
            <a:p>
              <a:r>
                <a:rPr lang="en-US" sz="1600" b="1" dirty="0" smtClean="0"/>
                <a:t>COMMENT </a:t>
              </a:r>
              <a:r>
                <a:rPr lang="en-US" sz="1600" b="1" dirty="0" smtClean="0">
                  <a:solidFill>
                    <a:srgbClr val="FF0000"/>
                  </a:solidFill>
                </a:rPr>
                <a:t>delimiter</a:t>
              </a:r>
              <a:r>
                <a:rPr lang="en-US" sz="1600" b="1" dirty="0" smtClean="0"/>
                <a:t> </a:t>
              </a:r>
            </a:p>
            <a:p>
              <a:r>
                <a:rPr lang="en-US" sz="1600" b="1" dirty="0" smtClean="0"/>
                <a:t>    [Comment block,  extending to the </a:t>
              </a:r>
              <a:r>
                <a:rPr lang="en-US" sz="1600" b="1" dirty="0" smtClean="0">
                  <a:solidFill>
                    <a:srgbClr val="FF0000"/>
                  </a:solidFill>
                </a:rPr>
                <a:t>closing delimiter</a:t>
              </a:r>
              <a:r>
                <a:rPr lang="en-US" sz="1600" b="1" dirty="0" smtClean="0"/>
                <a:t>]</a:t>
              </a:r>
              <a:br>
                <a:rPr lang="en-US" sz="1600" b="1" dirty="0" smtClean="0"/>
              </a:br>
              <a:r>
                <a:rPr lang="en-US" sz="1600" b="1" dirty="0" smtClean="0"/>
                <a:t>  </a:t>
              </a:r>
              <a:r>
                <a:rPr lang="en-US" sz="1600" b="1" dirty="0" smtClean="0">
                  <a:solidFill>
                    <a:srgbClr val="FF0000"/>
                  </a:solidFill>
                </a:rPr>
                <a:t>delimiter </a:t>
              </a:r>
              <a:endParaRPr lang="en-US" sz="1600" dirty="0">
                <a:solidFill>
                  <a:srgbClr val="FF0000"/>
                </a:solidFill>
              </a:endParaRPr>
            </a:p>
          </p:txBody>
        </p:sp>
        <p:sp>
          <p:nvSpPr>
            <p:cNvPr id="14" name="Rectangle 13"/>
            <p:cNvSpPr/>
            <p:nvPr/>
          </p:nvSpPr>
          <p:spPr>
            <a:xfrm>
              <a:off x="285720" y="752757"/>
              <a:ext cx="5500726" cy="461665"/>
            </a:xfrm>
            <a:prstGeom prst="rect">
              <a:avLst/>
            </a:prstGeom>
            <a:solidFill>
              <a:srgbClr val="99FF99"/>
            </a:solidFill>
          </p:spPr>
          <p:txBody>
            <a:bodyPr wrap="square">
              <a:spAutoFit/>
            </a:bodyPr>
            <a:lstStyle/>
            <a:p>
              <a:r>
                <a:rPr lang="en-US" b="1" dirty="0" smtClean="0"/>
                <a:t>Comments are ignored by the assembler </a:t>
              </a:r>
              <a:endParaRPr lang="en-US" dirty="0"/>
            </a:p>
          </p:txBody>
        </p:sp>
        <p:sp>
          <p:nvSpPr>
            <p:cNvPr id="17" name="Rectangle 16"/>
            <p:cNvSpPr/>
            <p:nvPr/>
          </p:nvSpPr>
          <p:spPr>
            <a:xfrm>
              <a:off x="5786446" y="1702346"/>
              <a:ext cx="1710725" cy="369332"/>
            </a:xfrm>
            <a:prstGeom prst="rect">
              <a:avLst/>
            </a:prstGeom>
          </p:spPr>
          <p:txBody>
            <a:bodyPr wrap="none">
              <a:spAutoFit/>
            </a:bodyPr>
            <a:lstStyle/>
            <a:p>
              <a:r>
                <a:rPr lang="en-US" sz="1800" b="1" dirty="0" smtClean="0">
                  <a:solidFill>
                    <a:srgbClr val="FFFF00"/>
                  </a:solidFill>
                </a:rPr>
                <a:t>; Comment line</a:t>
              </a:r>
            </a:p>
          </p:txBody>
        </p:sp>
        <p:cxnSp>
          <p:nvCxnSpPr>
            <p:cNvPr id="22" name="Straight Arrow Connector 21"/>
            <p:cNvCxnSpPr/>
            <p:nvPr/>
          </p:nvCxnSpPr>
          <p:spPr>
            <a:xfrm rot="10800000">
              <a:off x="1357290" y="2500306"/>
              <a:ext cx="2643206" cy="714380"/>
            </a:xfrm>
            <a:prstGeom prst="straightConnector1">
              <a:avLst/>
            </a:prstGeom>
            <a:ln w="3175">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000628" y="4000504"/>
              <a:ext cx="2143140" cy="857256"/>
            </a:xfrm>
            <a:prstGeom prst="straightConnector1">
              <a:avLst/>
            </a:prstGeom>
            <a:ln w="3175">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8472518" cy="571480"/>
          </a:xfrm>
        </p:spPr>
        <p:txBody>
          <a:bodyPr/>
          <a:lstStyle/>
          <a:p>
            <a:r>
              <a:rPr lang="en-GB" sz="2800" dirty="0" smtClean="0">
                <a:effectLst>
                  <a:outerShdw blurRad="38100" dist="38100" dir="2700000" algn="tl">
                    <a:srgbClr val="000000">
                      <a:alpha val="43137"/>
                    </a:srgbClr>
                  </a:outerShdw>
                </a:effectLst>
              </a:rPr>
              <a:t>EX03_Data.asm</a:t>
            </a:r>
            <a:endParaRPr lang="en-GB" sz="2800" dirty="0">
              <a:effectLst>
                <a:outerShdw blurRad="38100" dist="38100" dir="2700000" algn="tl">
                  <a:srgbClr val="000000">
                    <a:alpha val="43137"/>
                  </a:srgbClr>
                </a:outerShdw>
              </a:effectLst>
            </a:endParaRPr>
          </a:p>
        </p:txBody>
      </p:sp>
      <p:sp>
        <p:nvSpPr>
          <p:cNvPr id="4" name="TextBox 3"/>
          <p:cNvSpPr txBox="1"/>
          <p:nvPr/>
        </p:nvSpPr>
        <p:spPr>
          <a:xfrm>
            <a:off x="500034" y="500043"/>
            <a:ext cx="7429552" cy="923330"/>
          </a:xfrm>
          <a:prstGeom prst="rect">
            <a:avLst/>
          </a:prstGeom>
          <a:noFill/>
        </p:spPr>
        <p:txBody>
          <a:bodyPr wrap="square" rtlCol="0">
            <a:spAutoFit/>
          </a:bodyPr>
          <a:lstStyle/>
          <a:p>
            <a:r>
              <a:rPr lang="en-US" sz="1800" dirty="0" smtClean="0"/>
              <a:t>Print a string declared in the program using the operator OFFSET.</a:t>
            </a:r>
          </a:p>
          <a:p>
            <a:r>
              <a:rPr lang="en-US" sz="1800" dirty="0" smtClean="0"/>
              <a:t>The OFFSET operator tells MASM that the text data is at an OFFSET within the file which means in this instance that it is in the </a:t>
            </a:r>
            <a:r>
              <a:rPr lang="en-US" sz="1800" b="1" dirty="0" smtClean="0">
                <a:solidFill>
                  <a:srgbClr val="FF0000"/>
                </a:solidFill>
              </a:rPr>
              <a:t>.DATA</a:t>
            </a:r>
            <a:r>
              <a:rPr lang="en-US" sz="1800" dirty="0" smtClean="0"/>
              <a:t> section.</a:t>
            </a:r>
            <a:endParaRPr lang="en-US" sz="1800" dirty="0"/>
          </a:p>
        </p:txBody>
      </p:sp>
      <p:pic>
        <p:nvPicPr>
          <p:cNvPr id="7170" name="Picture 2"/>
          <p:cNvPicPr>
            <a:picLocks noChangeAspect="1" noChangeArrowheads="1"/>
          </p:cNvPicPr>
          <p:nvPr/>
        </p:nvPicPr>
        <p:blipFill>
          <a:blip r:embed="rId3"/>
          <a:srcRect/>
          <a:stretch>
            <a:fillRect/>
          </a:stretch>
        </p:blipFill>
        <p:spPr bwMode="auto">
          <a:xfrm>
            <a:off x="2214546" y="5572140"/>
            <a:ext cx="4095816" cy="1014558"/>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19644" y="1528726"/>
            <a:ext cx="7738504" cy="3971976"/>
          </a:xfrm>
          <a:prstGeom prst="rect">
            <a:avLst/>
          </a:prstGeom>
          <a:noFill/>
          <a:ln w="9525">
            <a:noFill/>
            <a:miter lim="800000"/>
            <a:headEnd/>
            <a:tailEnd/>
          </a:ln>
          <a:effectLst/>
        </p:spPr>
      </p:pic>
      <p:sp>
        <p:nvSpPr>
          <p:cNvPr id="6" name="TextBox 5"/>
          <p:cNvSpPr txBox="1"/>
          <p:nvPr/>
        </p:nvSpPr>
        <p:spPr>
          <a:xfrm>
            <a:off x="6357950" y="1500174"/>
            <a:ext cx="2571768" cy="923330"/>
          </a:xfrm>
          <a:prstGeom prst="rect">
            <a:avLst/>
          </a:prstGeom>
          <a:solidFill>
            <a:schemeClr val="accent6">
              <a:lumMod val="40000"/>
              <a:lumOff val="60000"/>
            </a:schemeClr>
          </a:solidFill>
        </p:spPr>
        <p:txBody>
          <a:bodyPr wrap="square" rtlCol="0">
            <a:spAutoFit/>
          </a:bodyPr>
          <a:lstStyle/>
          <a:p>
            <a:pPr algn="ctr"/>
            <a:r>
              <a:rPr lang="en-US" sz="1800" dirty="0" smtClean="0"/>
              <a:t>Data are declared in the </a:t>
            </a:r>
            <a:r>
              <a:rPr lang="en-US" sz="1800" b="1" dirty="0" smtClean="0"/>
              <a:t>.data </a:t>
            </a:r>
            <a:r>
              <a:rPr lang="en-US" sz="1800" dirty="0" smtClean="0"/>
              <a:t>are called as global data</a:t>
            </a:r>
            <a:endParaRPr lang="en-US"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8472518" cy="571480"/>
          </a:xfrm>
        </p:spPr>
        <p:txBody>
          <a:bodyPr/>
          <a:lstStyle/>
          <a:p>
            <a:r>
              <a:rPr lang="en-GB" sz="3200" dirty="0" smtClean="0">
                <a:effectLst>
                  <a:outerShdw blurRad="38100" dist="38100" dir="2700000" algn="tl">
                    <a:srgbClr val="000000">
                      <a:alpha val="43137"/>
                    </a:srgbClr>
                  </a:outerShdw>
                </a:effectLst>
              </a:rPr>
              <a:t>Basic Data Types in MASM32</a:t>
            </a:r>
            <a:endParaRPr lang="en-GB" sz="3200" dirty="0">
              <a:effectLst>
                <a:outerShdw blurRad="38100" dist="38100" dir="2700000" algn="tl">
                  <a:srgbClr val="000000">
                    <a:alpha val="43137"/>
                  </a:srgbClr>
                </a:outerShdw>
              </a:effectLst>
            </a:endParaRPr>
          </a:p>
        </p:txBody>
      </p:sp>
      <p:graphicFrame>
        <p:nvGraphicFramePr>
          <p:cNvPr id="11" name="Table 10"/>
          <p:cNvGraphicFramePr>
            <a:graphicFrameLocks noGrp="1"/>
          </p:cNvGraphicFramePr>
          <p:nvPr/>
        </p:nvGraphicFramePr>
        <p:xfrm>
          <a:off x="571472" y="732482"/>
          <a:ext cx="8072495" cy="3881120"/>
        </p:xfrm>
        <a:graphic>
          <a:graphicData uri="http://schemas.openxmlformats.org/drawingml/2006/table">
            <a:tbl>
              <a:tblPr firstRow="1" bandRow="1">
                <a:tableStyleId>{5C22544A-7EE6-4342-B048-85BDC9FD1C3A}</a:tableStyleId>
              </a:tblPr>
              <a:tblGrid>
                <a:gridCol w="785818">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1285884">
                  <a:extLst>
                    <a:ext uri="{9D8B030D-6E8A-4147-A177-3AD203B41FA5}">
                      <a16:colId xmlns:a16="http://schemas.microsoft.com/office/drawing/2014/main" val="20003"/>
                    </a:ext>
                  </a:extLst>
                </a:gridCol>
                <a:gridCol w="4714909">
                  <a:extLst>
                    <a:ext uri="{9D8B030D-6E8A-4147-A177-3AD203B41FA5}">
                      <a16:colId xmlns:a16="http://schemas.microsoft.com/office/drawing/2014/main" val="20004"/>
                    </a:ext>
                  </a:extLst>
                </a:gridCol>
              </a:tblGrid>
              <a:tr h="370840">
                <a:tc>
                  <a:txBody>
                    <a:bodyPr/>
                    <a:lstStyle/>
                    <a:p>
                      <a:r>
                        <a:rPr lang="en-US" sz="1200" dirty="0" smtClean="0"/>
                        <a:t>Type</a:t>
                      </a:r>
                      <a:endParaRPr lang="en-US" sz="1200" dirty="0"/>
                    </a:p>
                  </a:txBody>
                  <a:tcPr/>
                </a:tc>
                <a:tc>
                  <a:txBody>
                    <a:bodyPr/>
                    <a:lstStyle/>
                    <a:p>
                      <a:r>
                        <a:rPr lang="en-US" sz="1200" dirty="0" smtClean="0"/>
                        <a:t>Abbr</a:t>
                      </a:r>
                      <a:endParaRPr lang="en-US" sz="1200" dirty="0"/>
                    </a:p>
                  </a:txBody>
                  <a:tcPr/>
                </a:tc>
                <a:tc>
                  <a:txBody>
                    <a:bodyPr/>
                    <a:lstStyle/>
                    <a:p>
                      <a:r>
                        <a:rPr lang="en-US" sz="1200" dirty="0" smtClean="0"/>
                        <a:t>Size</a:t>
                      </a:r>
                    </a:p>
                    <a:p>
                      <a:r>
                        <a:rPr lang="en-US" sz="1200" dirty="0" smtClean="0"/>
                        <a:t>(bytes)</a:t>
                      </a:r>
                      <a:endParaRPr lang="en-US" sz="1200" dirty="0"/>
                    </a:p>
                  </a:txBody>
                  <a:tcPr/>
                </a:tc>
                <a:tc>
                  <a:txBody>
                    <a:bodyPr/>
                    <a:lstStyle/>
                    <a:p>
                      <a:r>
                        <a:rPr lang="en-US" sz="1200" dirty="0" smtClean="0"/>
                        <a:t>Integer</a:t>
                      </a:r>
                      <a:r>
                        <a:rPr lang="en-US" sz="1200" baseline="0" dirty="0" smtClean="0"/>
                        <a:t> range</a:t>
                      </a:r>
                      <a:endParaRPr lang="en-US" sz="1200" dirty="0"/>
                    </a:p>
                  </a:txBody>
                  <a:tcPr/>
                </a:tc>
                <a:tc>
                  <a:txBody>
                    <a:bodyPr/>
                    <a:lstStyle/>
                    <a:p>
                      <a:r>
                        <a:rPr lang="en-US" sz="1200" dirty="0" smtClean="0"/>
                        <a:t>Types Allowed</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BYTE</a:t>
                      </a:r>
                      <a:endParaRPr lang="en-US" sz="1200" dirty="0"/>
                    </a:p>
                  </a:txBody>
                  <a:tcPr/>
                </a:tc>
                <a:tc>
                  <a:txBody>
                    <a:bodyPr/>
                    <a:lstStyle/>
                    <a:p>
                      <a:r>
                        <a:rPr lang="en-US" sz="1200" b="1" dirty="0" smtClean="0"/>
                        <a:t>DB</a:t>
                      </a:r>
                      <a:endParaRPr lang="en-US" sz="1200" b="1" dirty="0"/>
                    </a:p>
                  </a:txBody>
                  <a:tcPr/>
                </a:tc>
                <a:tc>
                  <a:txBody>
                    <a:bodyPr/>
                    <a:lstStyle/>
                    <a:p>
                      <a:r>
                        <a:rPr lang="en-US" sz="1200" dirty="0" smtClean="0"/>
                        <a:t>1</a:t>
                      </a:r>
                      <a:endParaRPr lang="en-US" sz="1200" dirty="0"/>
                    </a:p>
                  </a:txBody>
                  <a:tcPr/>
                </a:tc>
                <a:tc>
                  <a:txBody>
                    <a:bodyPr/>
                    <a:lstStyle/>
                    <a:p>
                      <a:r>
                        <a:rPr lang="en-US" sz="1200" dirty="0" smtClean="0"/>
                        <a:t>-128.. 127</a:t>
                      </a:r>
                      <a:endParaRPr lang="en-US" sz="1200" dirty="0"/>
                    </a:p>
                  </a:txBody>
                  <a:tcPr/>
                </a:tc>
                <a:tc>
                  <a:txBody>
                    <a:bodyPr/>
                    <a:lstStyle/>
                    <a:p>
                      <a:r>
                        <a:rPr lang="en-US" sz="1200" dirty="0" smtClean="0"/>
                        <a:t>Character, string</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WORD</a:t>
                      </a:r>
                      <a:endParaRPr lang="en-US" sz="1200" dirty="0"/>
                    </a:p>
                  </a:txBody>
                  <a:tcPr/>
                </a:tc>
                <a:tc>
                  <a:txBody>
                    <a:bodyPr/>
                    <a:lstStyle/>
                    <a:p>
                      <a:r>
                        <a:rPr lang="en-US" sz="1200" b="1" dirty="0" smtClean="0"/>
                        <a:t>DW</a:t>
                      </a:r>
                      <a:endParaRPr lang="en-US" sz="1200" b="1" dirty="0"/>
                    </a:p>
                  </a:txBody>
                  <a:tcPr/>
                </a:tc>
                <a:tc>
                  <a:txBody>
                    <a:bodyPr/>
                    <a:lstStyle/>
                    <a:p>
                      <a:r>
                        <a:rPr lang="en-US" sz="1200" dirty="0" smtClean="0"/>
                        <a:t>2</a:t>
                      </a:r>
                      <a:endParaRPr lang="en-US" sz="1200" dirty="0"/>
                    </a:p>
                  </a:txBody>
                  <a:tcPr/>
                </a:tc>
                <a:tc>
                  <a:txBody>
                    <a:bodyPr/>
                    <a:lstStyle/>
                    <a:p>
                      <a:r>
                        <a:rPr lang="en-US" sz="1200" dirty="0" smtClean="0"/>
                        <a:t>-32768..32767</a:t>
                      </a:r>
                      <a:endParaRPr lang="en-US" sz="1200" dirty="0"/>
                    </a:p>
                  </a:txBody>
                  <a:tcPr/>
                </a:tc>
                <a:tc>
                  <a:txBody>
                    <a:bodyPr/>
                    <a:lstStyle/>
                    <a:p>
                      <a:r>
                        <a:rPr lang="en-US" sz="1200" dirty="0" smtClean="0"/>
                        <a:t>16-bit near ptr,</a:t>
                      </a:r>
                      <a:r>
                        <a:rPr lang="en-US" sz="1200" baseline="0" dirty="0" smtClean="0"/>
                        <a:t> 2 characters, double-byte character</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DWORD</a:t>
                      </a:r>
                      <a:endParaRPr lang="en-US" sz="1200" dirty="0"/>
                    </a:p>
                  </a:txBody>
                  <a:tcPr/>
                </a:tc>
                <a:tc>
                  <a:txBody>
                    <a:bodyPr/>
                    <a:lstStyle/>
                    <a:p>
                      <a:r>
                        <a:rPr lang="en-US" sz="1200" b="1" dirty="0" smtClean="0"/>
                        <a:t>DD</a:t>
                      </a:r>
                      <a:endParaRPr lang="en-US" sz="1200" b="1" dirty="0"/>
                    </a:p>
                  </a:txBody>
                  <a:tcPr/>
                </a:tc>
                <a:tc>
                  <a:txBody>
                    <a:bodyPr/>
                    <a:lstStyle/>
                    <a:p>
                      <a:r>
                        <a:rPr lang="en-US" sz="1200" dirty="0" smtClean="0"/>
                        <a:t>4</a:t>
                      </a:r>
                      <a:endParaRPr lang="en-US" sz="1200" dirty="0"/>
                    </a:p>
                  </a:txBody>
                  <a:tcPr/>
                </a:tc>
                <a:tc>
                  <a:txBody>
                    <a:bodyPr/>
                    <a:lstStyle/>
                    <a:p>
                      <a:r>
                        <a:rPr lang="en-US" sz="1200" dirty="0" smtClean="0"/>
                        <a:t>-2Gig..(4Gig-1)</a:t>
                      </a:r>
                      <a:endParaRPr lang="en-US" sz="1200" dirty="0"/>
                    </a:p>
                  </a:txBody>
                  <a:tcPr/>
                </a:tc>
                <a:tc>
                  <a:txBody>
                    <a:bodyPr/>
                    <a:lstStyle/>
                    <a:p>
                      <a:r>
                        <a:rPr lang="en-US" sz="1200" dirty="0" smtClean="0"/>
                        <a:t>16-bit far per, 32-bit near ptr, 32-bit long word</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t>FWORD</a:t>
                      </a:r>
                      <a:endParaRPr lang="en-US" sz="1200" dirty="0"/>
                    </a:p>
                  </a:txBody>
                  <a:tcPr/>
                </a:tc>
                <a:tc>
                  <a:txBody>
                    <a:bodyPr/>
                    <a:lstStyle/>
                    <a:p>
                      <a:r>
                        <a:rPr lang="en-US" sz="1200" b="1" dirty="0" smtClean="0"/>
                        <a:t>DF</a:t>
                      </a:r>
                      <a:endParaRPr lang="en-US" sz="1200" b="1" dirty="0"/>
                    </a:p>
                  </a:txBody>
                  <a:tcPr/>
                </a:tc>
                <a:tc>
                  <a:txBody>
                    <a:bodyPr/>
                    <a:lstStyle/>
                    <a:p>
                      <a:r>
                        <a:rPr lang="en-US" sz="1200" dirty="0" smtClean="0"/>
                        <a:t>6</a:t>
                      </a:r>
                      <a:endParaRPr lang="en-US" sz="1200" dirty="0"/>
                    </a:p>
                  </a:txBody>
                  <a:tcPr/>
                </a:tc>
                <a:tc>
                  <a:txBody>
                    <a:bodyPr/>
                    <a:lstStyle/>
                    <a:p>
                      <a:r>
                        <a:rPr lang="en-US" sz="1200" dirty="0" smtClean="0"/>
                        <a:t>--</a:t>
                      </a:r>
                      <a:endParaRPr lang="en-US" sz="1200" dirty="0"/>
                    </a:p>
                  </a:txBody>
                  <a:tcPr/>
                </a:tc>
                <a:tc>
                  <a:txBody>
                    <a:bodyPr/>
                    <a:lstStyle/>
                    <a:p>
                      <a:r>
                        <a:rPr lang="en-US" sz="1200" dirty="0" smtClean="0"/>
                        <a:t>32-bit far ptr</a:t>
                      </a:r>
                      <a:endParaRPr lang="en-US" sz="1200" dirty="0"/>
                    </a:p>
                  </a:txBody>
                  <a:tcPr/>
                </a:tc>
                <a:extLst>
                  <a:ext uri="{0D108BD9-81ED-4DB2-BD59-A6C34878D82A}">
                    <a16:rowId xmlns:a16="http://schemas.microsoft.com/office/drawing/2014/main" val="10004"/>
                  </a:ext>
                </a:extLst>
              </a:tr>
              <a:tr h="370840">
                <a:tc>
                  <a:txBody>
                    <a:bodyPr/>
                    <a:lstStyle/>
                    <a:p>
                      <a:r>
                        <a:rPr lang="en-US" sz="1200" dirty="0" smtClean="0"/>
                        <a:t>QWORD</a:t>
                      </a:r>
                      <a:endParaRPr lang="en-US" sz="1200" dirty="0"/>
                    </a:p>
                  </a:txBody>
                  <a:tcPr/>
                </a:tc>
                <a:tc>
                  <a:txBody>
                    <a:bodyPr/>
                    <a:lstStyle/>
                    <a:p>
                      <a:r>
                        <a:rPr lang="en-US" sz="1200" b="1" dirty="0" smtClean="0"/>
                        <a:t>DQ</a:t>
                      </a:r>
                      <a:endParaRPr lang="en-US" sz="1200" b="1" dirty="0"/>
                    </a:p>
                  </a:txBody>
                  <a:tcPr/>
                </a:tc>
                <a:tc>
                  <a:txBody>
                    <a:bodyPr/>
                    <a:lstStyle/>
                    <a:p>
                      <a:r>
                        <a:rPr lang="en-US" sz="1200" dirty="0" smtClean="0"/>
                        <a:t>8</a:t>
                      </a:r>
                      <a:endParaRPr lang="en-US" sz="1200" dirty="0"/>
                    </a:p>
                  </a:txBody>
                  <a:tcPr/>
                </a:tc>
                <a:tc>
                  <a:txBody>
                    <a:bodyPr/>
                    <a:lstStyle/>
                    <a:p>
                      <a:r>
                        <a:rPr lang="en-US" sz="1200" dirty="0" smtClean="0"/>
                        <a:t>--</a:t>
                      </a:r>
                      <a:endParaRPr lang="en-US" sz="1200" dirty="0"/>
                    </a:p>
                  </a:txBody>
                  <a:tcPr/>
                </a:tc>
                <a:tc>
                  <a:txBody>
                    <a:bodyPr/>
                    <a:lstStyle/>
                    <a:p>
                      <a:r>
                        <a:rPr lang="en-US" sz="1200" dirty="0" smtClean="0"/>
                        <a:t>64-bit long word</a:t>
                      </a:r>
                      <a:endParaRPr lang="en-US" sz="1200" dirty="0"/>
                    </a:p>
                  </a:txBody>
                  <a:tcPr/>
                </a:tc>
                <a:extLst>
                  <a:ext uri="{0D108BD9-81ED-4DB2-BD59-A6C34878D82A}">
                    <a16:rowId xmlns:a16="http://schemas.microsoft.com/office/drawing/2014/main" val="10005"/>
                  </a:ext>
                </a:extLst>
              </a:tr>
              <a:tr h="370840">
                <a:tc>
                  <a:txBody>
                    <a:bodyPr/>
                    <a:lstStyle/>
                    <a:p>
                      <a:r>
                        <a:rPr lang="en-US" sz="1200" dirty="0" smtClean="0"/>
                        <a:t>TBYTE</a:t>
                      </a:r>
                      <a:endParaRPr lang="en-US" sz="1200" dirty="0"/>
                    </a:p>
                  </a:txBody>
                  <a:tcPr/>
                </a:tc>
                <a:tc>
                  <a:txBody>
                    <a:bodyPr/>
                    <a:lstStyle/>
                    <a:p>
                      <a:r>
                        <a:rPr lang="en-US" sz="1200" b="1" dirty="0" smtClean="0"/>
                        <a:t>DT</a:t>
                      </a:r>
                      <a:endParaRPr lang="en-US" sz="1200" b="1" dirty="0"/>
                    </a:p>
                  </a:txBody>
                  <a:tcPr/>
                </a:tc>
                <a:tc>
                  <a:txBody>
                    <a:bodyPr/>
                    <a:lstStyle/>
                    <a:p>
                      <a:r>
                        <a:rPr lang="en-US" sz="1200" dirty="0" smtClean="0"/>
                        <a:t>10</a:t>
                      </a:r>
                      <a:endParaRPr lang="en-US" sz="1200" dirty="0"/>
                    </a:p>
                  </a:txBody>
                  <a:tcPr/>
                </a:tc>
                <a:tc>
                  <a:txBody>
                    <a:bodyPr/>
                    <a:lstStyle/>
                    <a:p>
                      <a:r>
                        <a:rPr lang="en-US" sz="1200" dirty="0" smtClean="0"/>
                        <a:t>--</a:t>
                      </a:r>
                      <a:endParaRPr lang="en-US" sz="1200" dirty="0"/>
                    </a:p>
                  </a:txBody>
                  <a:tcPr/>
                </a:tc>
                <a:tc>
                  <a:txBody>
                    <a:bodyPr/>
                    <a:lstStyle/>
                    <a:p>
                      <a:r>
                        <a:rPr lang="en-US" sz="1200" dirty="0" smtClean="0"/>
                        <a:t>BCD, 10-byte binary number</a:t>
                      </a:r>
                      <a:endParaRPr lang="en-US" sz="1200" dirty="0"/>
                    </a:p>
                  </a:txBody>
                  <a:tcPr/>
                </a:tc>
                <a:extLst>
                  <a:ext uri="{0D108BD9-81ED-4DB2-BD59-A6C34878D82A}">
                    <a16:rowId xmlns:a16="http://schemas.microsoft.com/office/drawing/2014/main" val="10006"/>
                  </a:ext>
                </a:extLst>
              </a:tr>
              <a:tr h="370840">
                <a:tc>
                  <a:txBody>
                    <a:bodyPr/>
                    <a:lstStyle/>
                    <a:p>
                      <a:r>
                        <a:rPr lang="en-US" sz="1200" dirty="0" smtClean="0"/>
                        <a:t>REAL4</a:t>
                      </a:r>
                      <a:endParaRPr lang="en-US" sz="1200" dirty="0"/>
                    </a:p>
                  </a:txBody>
                  <a:tcPr/>
                </a:tc>
                <a:tc>
                  <a:txBody>
                    <a:bodyPr/>
                    <a:lstStyle/>
                    <a:p>
                      <a:r>
                        <a:rPr lang="en-US" sz="1200" b="1" dirty="0" smtClean="0"/>
                        <a:t>DD</a:t>
                      </a:r>
                      <a:endParaRPr lang="en-US" sz="1200" b="1" dirty="0"/>
                    </a:p>
                  </a:txBody>
                  <a:tcPr/>
                </a:tc>
                <a:tc>
                  <a:txBody>
                    <a:bodyPr/>
                    <a:lstStyle/>
                    <a:p>
                      <a:r>
                        <a:rPr lang="en-US" sz="1200" dirty="0" smtClean="0"/>
                        <a:t>4</a:t>
                      </a:r>
                      <a:endParaRPr lang="en-US" sz="1200" dirty="0"/>
                    </a:p>
                  </a:txBody>
                  <a:tcPr/>
                </a:tc>
                <a:tc>
                  <a:txBody>
                    <a:bodyPr/>
                    <a:lstStyle/>
                    <a:p>
                      <a:r>
                        <a:rPr lang="en-US" sz="1200" dirty="0" smtClean="0"/>
                        <a:t>--</a:t>
                      </a:r>
                      <a:endParaRPr lang="en-US" sz="1200" dirty="0"/>
                    </a:p>
                  </a:txBody>
                  <a:tcPr/>
                </a:tc>
                <a:tc>
                  <a:txBody>
                    <a:bodyPr/>
                    <a:lstStyle/>
                    <a:p>
                      <a:r>
                        <a:rPr lang="en-US" sz="1200" dirty="0" smtClean="0"/>
                        <a:t>Single-precision floating number</a:t>
                      </a:r>
                      <a:endParaRPr lang="en-US" sz="1200" dirty="0"/>
                    </a:p>
                  </a:txBody>
                  <a:tcPr/>
                </a:tc>
                <a:extLst>
                  <a:ext uri="{0D108BD9-81ED-4DB2-BD59-A6C34878D82A}">
                    <a16:rowId xmlns:a16="http://schemas.microsoft.com/office/drawing/2014/main" val="10007"/>
                  </a:ext>
                </a:extLst>
              </a:tr>
              <a:tr h="370840">
                <a:tc>
                  <a:txBody>
                    <a:bodyPr/>
                    <a:lstStyle/>
                    <a:p>
                      <a:r>
                        <a:rPr lang="en-US" sz="1200" dirty="0" smtClean="0"/>
                        <a:t>REAL8</a:t>
                      </a:r>
                      <a:endParaRPr lang="en-US" sz="1200" dirty="0"/>
                    </a:p>
                  </a:txBody>
                  <a:tcPr/>
                </a:tc>
                <a:tc>
                  <a:txBody>
                    <a:bodyPr/>
                    <a:lstStyle/>
                    <a:p>
                      <a:r>
                        <a:rPr lang="en-US" sz="1200" b="1" dirty="0" smtClean="0"/>
                        <a:t>DQ</a:t>
                      </a:r>
                      <a:endParaRPr lang="en-US" sz="1200" b="1" dirty="0"/>
                    </a:p>
                  </a:txBody>
                  <a:tcPr/>
                </a:tc>
                <a:tc>
                  <a:txBody>
                    <a:bodyPr/>
                    <a:lstStyle/>
                    <a:p>
                      <a:r>
                        <a:rPr lang="en-US" sz="1200" dirty="0" smtClean="0"/>
                        <a:t>8</a:t>
                      </a:r>
                      <a:endParaRPr lang="en-US" sz="1200" dirty="0"/>
                    </a:p>
                  </a:txBody>
                  <a:tcPr/>
                </a:tc>
                <a:tc>
                  <a:txBody>
                    <a:bodyPr/>
                    <a:lstStyle/>
                    <a:p>
                      <a:r>
                        <a:rPr lang="en-US" sz="1200" dirty="0" smtClean="0"/>
                        <a: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Double-precision floating number</a:t>
                      </a:r>
                    </a:p>
                    <a:p>
                      <a:endParaRPr lang="en-US" sz="1200" dirty="0"/>
                    </a:p>
                  </a:txBody>
                  <a:tcPr/>
                </a:tc>
                <a:extLst>
                  <a:ext uri="{0D108BD9-81ED-4DB2-BD59-A6C34878D82A}">
                    <a16:rowId xmlns:a16="http://schemas.microsoft.com/office/drawing/2014/main" val="10008"/>
                  </a:ext>
                </a:extLst>
              </a:tr>
              <a:tr h="370840">
                <a:tc>
                  <a:txBody>
                    <a:bodyPr/>
                    <a:lstStyle/>
                    <a:p>
                      <a:r>
                        <a:rPr lang="en-US" sz="1200" dirty="0" smtClean="0"/>
                        <a:t>REAL10</a:t>
                      </a:r>
                      <a:endParaRPr lang="en-US" sz="1200" dirty="0"/>
                    </a:p>
                  </a:txBody>
                  <a:tcPr/>
                </a:tc>
                <a:tc>
                  <a:txBody>
                    <a:bodyPr/>
                    <a:lstStyle/>
                    <a:p>
                      <a:r>
                        <a:rPr lang="en-US" sz="1200" b="1" dirty="0" smtClean="0"/>
                        <a:t>DT</a:t>
                      </a:r>
                      <a:endParaRPr lang="en-US" sz="1200" b="1" dirty="0"/>
                    </a:p>
                  </a:txBody>
                  <a:tcPr/>
                </a:tc>
                <a:tc>
                  <a:txBody>
                    <a:bodyPr/>
                    <a:lstStyle/>
                    <a:p>
                      <a:r>
                        <a:rPr lang="en-US" sz="1200" dirty="0" smtClean="0"/>
                        <a:t>10</a:t>
                      </a:r>
                      <a:endParaRPr lang="en-US" sz="1200" dirty="0"/>
                    </a:p>
                  </a:txBody>
                  <a:tcPr/>
                </a:tc>
                <a:tc>
                  <a:txBody>
                    <a:bodyPr/>
                    <a:lstStyle/>
                    <a:p>
                      <a:r>
                        <a:rPr lang="en-US" sz="1200" dirty="0" smtClean="0"/>
                        <a:t>--</a:t>
                      </a:r>
                      <a:endParaRPr lang="en-US" sz="1200" dirty="0"/>
                    </a:p>
                  </a:txBody>
                  <a:tcPr/>
                </a:tc>
                <a:tc>
                  <a:txBody>
                    <a:bodyPr/>
                    <a:lstStyle/>
                    <a:p>
                      <a:r>
                        <a:rPr lang="en-US" sz="1200" dirty="0" smtClean="0"/>
                        <a:t>10-byte floating point</a:t>
                      </a:r>
                      <a:endParaRPr lang="en-US" sz="1200" dirty="0"/>
                    </a:p>
                  </a:txBody>
                  <a:tcPr/>
                </a:tc>
                <a:extLst>
                  <a:ext uri="{0D108BD9-81ED-4DB2-BD59-A6C34878D82A}">
                    <a16:rowId xmlns:a16="http://schemas.microsoft.com/office/drawing/2014/main" val="10009"/>
                  </a:ext>
                </a:extLst>
              </a:tr>
            </a:tbl>
          </a:graphicData>
        </a:graphic>
      </p:graphicFrame>
      <p:sp>
        <p:nvSpPr>
          <p:cNvPr id="12" name="Rectangle 11"/>
          <p:cNvSpPr/>
          <p:nvPr/>
        </p:nvSpPr>
        <p:spPr>
          <a:xfrm>
            <a:off x="142844" y="4743965"/>
            <a:ext cx="4786346" cy="1600438"/>
          </a:xfrm>
          <a:prstGeom prst="rect">
            <a:avLst/>
          </a:prstGeom>
          <a:solidFill>
            <a:srgbClr val="99FF99"/>
          </a:solidFill>
        </p:spPr>
        <p:txBody>
          <a:bodyPr wrap="square">
            <a:spAutoFit/>
          </a:bodyPr>
          <a:lstStyle/>
          <a:p>
            <a:r>
              <a:rPr lang="en-US" sz="1400" b="1" dirty="0" smtClean="0"/>
              <a:t>Initialized data has this form:</a:t>
            </a:r>
          </a:p>
          <a:p>
            <a:endParaRPr lang="en-US" sz="1400" dirty="0" smtClean="0"/>
          </a:p>
          <a:p>
            <a:r>
              <a:rPr lang="en-US" sz="1400" b="1" dirty="0" smtClean="0">
                <a:solidFill>
                  <a:srgbClr val="FF0000"/>
                </a:solidFill>
              </a:rPr>
              <a:t>.data</a:t>
            </a:r>
          </a:p>
          <a:p>
            <a:r>
              <a:rPr lang="en-US" sz="1400" dirty="0" smtClean="0">
                <a:solidFill>
                  <a:srgbClr val="FF0000"/>
                </a:solidFill>
              </a:rPr>
              <a:t>  var1  dd  0         </a:t>
            </a:r>
            <a:r>
              <a:rPr lang="en-US" sz="1400" dirty="0" smtClean="0"/>
              <a:t>; 32 bit value initialized to zero</a:t>
            </a:r>
          </a:p>
          <a:p>
            <a:r>
              <a:rPr lang="en-US" sz="1400" dirty="0" smtClean="0">
                <a:solidFill>
                  <a:srgbClr val="FF0000"/>
                </a:solidFill>
              </a:rPr>
              <a:t>  var2  dd  125     </a:t>
            </a:r>
            <a:r>
              <a:rPr lang="en-US" sz="1400" dirty="0" smtClean="0"/>
              <a:t>; 32 bit value initialized to 125</a:t>
            </a:r>
          </a:p>
          <a:p>
            <a:r>
              <a:rPr lang="en-US" sz="1400" dirty="0" smtClean="0"/>
              <a:t>  </a:t>
            </a:r>
            <a:r>
              <a:rPr lang="en-US" sz="1400" dirty="0" smtClean="0">
                <a:solidFill>
                  <a:srgbClr val="FF0000"/>
                </a:solidFill>
              </a:rPr>
              <a:t>txt1  db  "This is text in MASM",0  </a:t>
            </a:r>
            <a:r>
              <a:rPr lang="en-US" sz="1400" dirty="0" smtClean="0"/>
              <a:t>; Initialize a  NULL string</a:t>
            </a:r>
          </a:p>
          <a:p>
            <a:r>
              <a:rPr lang="en-US" sz="1400" dirty="0" smtClean="0"/>
              <a:t>  </a:t>
            </a:r>
            <a:r>
              <a:rPr lang="en-US" sz="1400" dirty="0" smtClean="0">
                <a:solidFill>
                  <a:srgbClr val="FF0000"/>
                </a:solidFill>
              </a:rPr>
              <a:t>array dd 1,2,3,4,5,6,7,8   </a:t>
            </a:r>
            <a:r>
              <a:rPr lang="en-US" sz="1400" dirty="0" smtClean="0"/>
              <a:t>; array of 8 initialized elements</a:t>
            </a:r>
          </a:p>
        </p:txBody>
      </p:sp>
      <p:sp>
        <p:nvSpPr>
          <p:cNvPr id="15" name="Rectangle 14"/>
          <p:cNvSpPr/>
          <p:nvPr/>
        </p:nvSpPr>
        <p:spPr>
          <a:xfrm>
            <a:off x="5000628" y="5189537"/>
            <a:ext cx="3786182" cy="954107"/>
          </a:xfrm>
          <a:prstGeom prst="rect">
            <a:avLst/>
          </a:prstGeom>
          <a:solidFill>
            <a:schemeClr val="accent6">
              <a:lumMod val="40000"/>
              <a:lumOff val="60000"/>
            </a:schemeClr>
          </a:solidFill>
        </p:spPr>
        <p:txBody>
          <a:bodyPr wrap="square">
            <a:spAutoFit/>
          </a:bodyPr>
          <a:lstStyle/>
          <a:p>
            <a:r>
              <a:rPr lang="en-US" sz="1400" b="1" dirty="0" smtClean="0"/>
              <a:t>Uninitialized data has this form:</a:t>
            </a:r>
          </a:p>
          <a:p>
            <a:r>
              <a:rPr lang="en-US" sz="1400" b="1" dirty="0" smtClean="0">
                <a:solidFill>
                  <a:srgbClr val="FF0000"/>
                </a:solidFill>
              </a:rPr>
              <a:t>.data?</a:t>
            </a:r>
          </a:p>
          <a:p>
            <a:r>
              <a:rPr lang="en-US" sz="1400" dirty="0" smtClean="0"/>
              <a:t>  </a:t>
            </a:r>
            <a:r>
              <a:rPr lang="en-US" sz="1400" dirty="0" smtClean="0">
                <a:solidFill>
                  <a:srgbClr val="FF0000"/>
                </a:solidFill>
              </a:rPr>
              <a:t>udat1 dd ?     </a:t>
            </a:r>
            <a:r>
              <a:rPr lang="en-US" sz="1400" dirty="0" smtClean="0"/>
              <a:t>; Uninitialized single 32 bit space</a:t>
            </a:r>
          </a:p>
          <a:p>
            <a:r>
              <a:rPr lang="en-US" sz="1400" dirty="0" smtClean="0">
                <a:solidFill>
                  <a:srgbClr val="FF0000"/>
                </a:solidFill>
              </a:rPr>
              <a:t>  buffa db 128 dup (?)               </a:t>
            </a:r>
            <a:r>
              <a:rPr lang="en-US" sz="1400" dirty="0" smtClean="0"/>
              <a:t>; buffer 128 bytes</a:t>
            </a:r>
            <a:endParaRPr lang="en-US" sz="1400" dirty="0"/>
          </a:p>
        </p:txBody>
      </p:sp>
      <p:sp>
        <p:nvSpPr>
          <p:cNvPr id="6" name="TextBox 5"/>
          <p:cNvSpPr txBox="1"/>
          <p:nvPr/>
        </p:nvSpPr>
        <p:spPr>
          <a:xfrm>
            <a:off x="6572264" y="2428868"/>
            <a:ext cx="2071702" cy="461665"/>
          </a:xfrm>
          <a:prstGeom prst="rect">
            <a:avLst/>
          </a:prstGeom>
          <a:noFill/>
        </p:spPr>
        <p:txBody>
          <a:bodyPr wrap="square" rtlCol="0">
            <a:spAutoFit/>
          </a:bodyPr>
          <a:lstStyle/>
          <a:p>
            <a:r>
              <a:rPr lang="en-US" dirty="0" smtClean="0"/>
              <a:t>D: Defined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8472518" cy="571480"/>
          </a:xfrm>
        </p:spPr>
        <p:txBody>
          <a:bodyPr/>
          <a:lstStyle/>
          <a:p>
            <a:r>
              <a:rPr lang="en-GB" sz="2800" dirty="0" smtClean="0">
                <a:effectLst>
                  <a:outerShdw blurRad="38100" dist="38100" dir="2700000" algn="tl">
                    <a:srgbClr val="000000">
                      <a:alpha val="43137"/>
                    </a:srgbClr>
                  </a:outerShdw>
                </a:effectLst>
              </a:rPr>
              <a:t>EX03_Data.asm - Source</a:t>
            </a:r>
            <a:endParaRPr lang="en-GB" sz="2800" dirty="0">
              <a:effectLst>
                <a:outerShdw blurRad="38100" dist="38100" dir="2700000" algn="tl">
                  <a:srgbClr val="000000">
                    <a:alpha val="43137"/>
                  </a:srgbClr>
                </a:outerShdw>
              </a:effectLst>
            </a:endParaRPr>
          </a:p>
        </p:txBody>
      </p:sp>
      <p:sp>
        <p:nvSpPr>
          <p:cNvPr id="6" name="Rectangle 5"/>
          <p:cNvSpPr/>
          <p:nvPr/>
        </p:nvSpPr>
        <p:spPr>
          <a:xfrm>
            <a:off x="2285984" y="500042"/>
            <a:ext cx="4071966" cy="5747727"/>
          </a:xfrm>
          <a:prstGeom prst="rect">
            <a:avLst/>
          </a:prstGeom>
        </p:spPr>
        <p:txBody>
          <a:bodyPr wrap="square">
            <a:spAutoFit/>
          </a:bodyPr>
          <a:lstStyle/>
          <a:p>
            <a:r>
              <a:rPr lang="en-US" sz="1050" dirty="0" smtClean="0"/>
              <a:t>; From K:\masm32\tutorial\console\demo3</a:t>
            </a:r>
          </a:p>
          <a:p>
            <a:r>
              <a:rPr lang="en-US" sz="1050" dirty="0" smtClean="0"/>
              <a:t>;                 Build this with the "Project" menu using</a:t>
            </a:r>
          </a:p>
          <a:p>
            <a:r>
              <a:rPr lang="en-US" sz="1050" dirty="0" smtClean="0"/>
              <a:t>;                       "Console Assemble and Link"</a:t>
            </a:r>
          </a:p>
          <a:p>
            <a:endParaRPr lang="en-US" sz="1050" dirty="0" smtClean="0"/>
          </a:p>
          <a:p>
            <a:r>
              <a:rPr lang="en-US" sz="1050" dirty="0" smtClean="0"/>
              <a:t>    .486                                    ; create 32 bit code</a:t>
            </a:r>
          </a:p>
          <a:p>
            <a:r>
              <a:rPr lang="en-US" sz="1050" dirty="0" smtClean="0"/>
              <a:t>    .model flat, stdcall                    ; 32 bit memory model</a:t>
            </a:r>
          </a:p>
          <a:p>
            <a:r>
              <a:rPr lang="en-US" sz="1050" dirty="0" smtClean="0"/>
              <a:t>    option casemap :none                    ; case sensitive</a:t>
            </a:r>
          </a:p>
          <a:p>
            <a:r>
              <a:rPr lang="en-US" sz="1050" dirty="0" smtClean="0"/>
              <a:t> </a:t>
            </a:r>
          </a:p>
          <a:p>
            <a:r>
              <a:rPr lang="en-US" sz="1050" dirty="0" smtClean="0"/>
              <a:t>    include \masm32\include\windows.inc     ; always first</a:t>
            </a:r>
          </a:p>
          <a:p>
            <a:r>
              <a:rPr lang="en-US" sz="1050" dirty="0" smtClean="0"/>
              <a:t>    include \masm32\macros\macros.asm       ; MASM support macros</a:t>
            </a:r>
          </a:p>
          <a:p>
            <a:r>
              <a:rPr lang="en-US" sz="1050" dirty="0" smtClean="0"/>
              <a:t>    include \masm32\include\masm32.inc</a:t>
            </a:r>
          </a:p>
          <a:p>
            <a:r>
              <a:rPr lang="en-US" sz="1050" dirty="0" smtClean="0"/>
              <a:t>    include \masm32\include\gdi32.inc</a:t>
            </a:r>
          </a:p>
          <a:p>
            <a:r>
              <a:rPr lang="en-US" sz="1050" dirty="0" smtClean="0"/>
              <a:t>    include \masm32\include\user32.inc</a:t>
            </a:r>
          </a:p>
          <a:p>
            <a:r>
              <a:rPr lang="en-US" sz="1050" dirty="0" smtClean="0"/>
              <a:t>    include \masm32\include\kernel32.inc</a:t>
            </a:r>
          </a:p>
          <a:p>
            <a:r>
              <a:rPr lang="en-US" sz="1050" dirty="0" smtClean="0"/>
              <a:t>     includelib \masm32\lib\masm32.lib</a:t>
            </a:r>
          </a:p>
          <a:p>
            <a:r>
              <a:rPr lang="en-US" sz="1050" dirty="0" smtClean="0"/>
              <a:t>    includelib \masm32\lib\gdi32.lib</a:t>
            </a:r>
          </a:p>
          <a:p>
            <a:r>
              <a:rPr lang="en-US" sz="1050" dirty="0" smtClean="0"/>
              <a:t>    includelib \masm32\lib\user32.lib</a:t>
            </a:r>
          </a:p>
          <a:p>
            <a:r>
              <a:rPr lang="en-US" sz="1050" dirty="0" smtClean="0"/>
              <a:t>    includelib \masm32\lib\kernel32.lib</a:t>
            </a:r>
          </a:p>
          <a:p>
            <a:endParaRPr lang="en-US" sz="1050" dirty="0" smtClean="0"/>
          </a:p>
          <a:p>
            <a:r>
              <a:rPr lang="en-US" sz="1050" dirty="0" smtClean="0"/>
              <a:t>    .data</a:t>
            </a:r>
          </a:p>
          <a:p>
            <a:r>
              <a:rPr lang="en-US" sz="1050" dirty="0" smtClean="0"/>
              <a:t>      txtmsg db "I am data in the initialised data section",0</a:t>
            </a:r>
          </a:p>
          <a:p>
            <a:endParaRPr lang="en-US" sz="1050" dirty="0" smtClean="0"/>
          </a:p>
          <a:p>
            <a:r>
              <a:rPr lang="en-US" sz="1050" dirty="0" smtClean="0"/>
              <a:t>    .code                       ; Tell MASM where the code starts</a:t>
            </a:r>
          </a:p>
          <a:p>
            <a:r>
              <a:rPr lang="en-US" sz="1050" dirty="0" smtClean="0"/>
              <a:t>; ««««««««««««««««««««««««««««««««««««««««««««««</a:t>
            </a:r>
          </a:p>
          <a:p>
            <a:r>
              <a:rPr lang="en-US" sz="1050" dirty="0" smtClean="0"/>
              <a:t>start:                          ; The CODE entry point to the program</a:t>
            </a:r>
          </a:p>
          <a:p>
            <a:r>
              <a:rPr lang="en-US" sz="1050" dirty="0" smtClean="0"/>
              <a:t>    call main                   ; branch to the "main" procedure</a:t>
            </a:r>
          </a:p>
          <a:p>
            <a:r>
              <a:rPr lang="en-US" sz="1050" dirty="0" smtClean="0"/>
              <a:t>    exit</a:t>
            </a:r>
          </a:p>
          <a:p>
            <a:r>
              <a:rPr lang="en-US" sz="1050" dirty="0" smtClean="0"/>
              <a:t>; ««««««««««««««««««««««««««««««««««««««««««««««««««</a:t>
            </a:r>
          </a:p>
          <a:p>
            <a:r>
              <a:rPr lang="en-US" sz="1050" dirty="0" smtClean="0"/>
              <a:t>main proc</a:t>
            </a:r>
          </a:p>
          <a:p>
            <a:r>
              <a:rPr lang="en-US" sz="1050" dirty="0" smtClean="0"/>
              <a:t>    print OFFSET txtmsg</a:t>
            </a:r>
          </a:p>
          <a:p>
            <a:r>
              <a:rPr lang="en-US" sz="1050" dirty="0" smtClean="0"/>
              <a:t>    ret                         ; return to the next instruction after "call“</a:t>
            </a:r>
          </a:p>
          <a:p>
            <a:r>
              <a:rPr lang="en-US" sz="1050" dirty="0" smtClean="0"/>
              <a:t>main endp</a:t>
            </a:r>
          </a:p>
          <a:p>
            <a:r>
              <a:rPr lang="en-US" sz="1050" dirty="0" smtClean="0"/>
              <a:t>; ««««««««««««««««««««««««««««««««««««««««««««««««««</a:t>
            </a:r>
          </a:p>
          <a:p>
            <a:endParaRPr lang="en-US" sz="1050" dirty="0" smtClean="0"/>
          </a:p>
          <a:p>
            <a:r>
              <a:rPr lang="en-US" sz="1050" dirty="0" smtClean="0"/>
              <a:t>end start                       ; Tell MASM where the program ends</a:t>
            </a:r>
            <a:endParaRPr lang="en-US" sz="105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14356"/>
          </a:xfrm>
        </p:spPr>
        <p:txBody>
          <a:bodyPr/>
          <a:lstStyle/>
          <a:p>
            <a:r>
              <a:rPr lang="en-GB" dirty="0" smtClean="0">
                <a:effectLst>
                  <a:outerShdw blurRad="38100" dist="38100" dir="2700000" algn="tl">
                    <a:srgbClr val="000000">
                      <a:alpha val="43137"/>
                    </a:srgbClr>
                  </a:outerShdw>
                </a:effectLst>
              </a:rPr>
              <a:t>EX04_Locals.asm</a:t>
            </a:r>
            <a:endParaRPr lang="en-GB" dirty="0">
              <a:effectLst>
                <a:outerShdw blurRad="38100" dist="38100" dir="2700000" algn="tl">
                  <a:srgbClr val="000000">
                    <a:alpha val="43137"/>
                  </a:srgbClr>
                </a:outerShdw>
              </a:effectLst>
            </a:endParaRPr>
          </a:p>
        </p:txBody>
      </p:sp>
      <p:sp>
        <p:nvSpPr>
          <p:cNvPr id="7" name="Rectangle 6"/>
          <p:cNvSpPr/>
          <p:nvPr/>
        </p:nvSpPr>
        <p:spPr>
          <a:xfrm>
            <a:off x="285720" y="1000670"/>
            <a:ext cx="8501122" cy="1938992"/>
          </a:xfrm>
          <a:prstGeom prst="rect">
            <a:avLst/>
          </a:prstGeom>
          <a:solidFill>
            <a:schemeClr val="accent6">
              <a:lumMod val="40000"/>
              <a:lumOff val="60000"/>
            </a:schemeClr>
          </a:solidFill>
        </p:spPr>
        <p:txBody>
          <a:bodyPr wrap="square">
            <a:spAutoFit/>
          </a:bodyPr>
          <a:lstStyle/>
          <a:p>
            <a:r>
              <a:rPr lang="en-US" sz="2000" dirty="0" smtClean="0">
                <a:solidFill>
                  <a:srgbClr val="FF0000"/>
                </a:solidFill>
              </a:rPr>
              <a:t>How to use of LOCAL variables declared in a procedure?</a:t>
            </a:r>
          </a:p>
          <a:p>
            <a:r>
              <a:rPr lang="en-US" sz="2000" dirty="0" smtClean="0">
                <a:solidFill>
                  <a:srgbClr val="FF0000"/>
                </a:solidFill>
              </a:rPr>
              <a:t>When the procedure is called, these variables are allocated in program’s stack</a:t>
            </a:r>
          </a:p>
          <a:p>
            <a:r>
              <a:rPr lang="en-US" sz="2000" b="1" u="sng" dirty="0" smtClean="0">
                <a:solidFill>
                  <a:srgbClr val="002060"/>
                </a:solidFill>
              </a:rPr>
              <a:t>DECLARE LOCAL VARIABLES</a:t>
            </a:r>
          </a:p>
          <a:p>
            <a:r>
              <a:rPr lang="en-US" sz="2000" dirty="0" smtClean="0">
                <a:solidFill>
                  <a:srgbClr val="002060"/>
                </a:solidFill>
              </a:rPr>
              <a:t>    LOCAL MyVar:DWORD       ; allocate a 32 bit space on the stack</a:t>
            </a:r>
          </a:p>
          <a:p>
            <a:r>
              <a:rPr lang="en-US" sz="2000" dirty="0" smtClean="0">
                <a:solidFill>
                  <a:srgbClr val="002060"/>
                </a:solidFill>
              </a:rPr>
              <a:t>    LOCAL Buffer[128]:BYTE    ; allocate 128 BYTEs of space for TEXT data.</a:t>
            </a:r>
          </a:p>
          <a:p>
            <a:endParaRPr lang="en-US" sz="2000" dirty="0">
              <a:solidFill>
                <a:srgbClr val="002060"/>
              </a:solidFill>
            </a:endParaRPr>
          </a:p>
        </p:txBody>
      </p:sp>
      <p:sp>
        <p:nvSpPr>
          <p:cNvPr id="5" name="Rectangle 4"/>
          <p:cNvSpPr/>
          <p:nvPr/>
        </p:nvSpPr>
        <p:spPr>
          <a:xfrm>
            <a:off x="142844" y="3105693"/>
            <a:ext cx="8929718" cy="1015663"/>
          </a:xfrm>
          <a:prstGeom prst="rect">
            <a:avLst/>
          </a:prstGeom>
          <a:solidFill>
            <a:srgbClr val="99FF99"/>
          </a:solidFill>
        </p:spPr>
        <p:txBody>
          <a:bodyPr wrap="square">
            <a:spAutoFit/>
          </a:bodyPr>
          <a:lstStyle/>
          <a:p>
            <a:r>
              <a:rPr lang="en-US" sz="2000" dirty="0" smtClean="0">
                <a:solidFill>
                  <a:srgbClr val="002060"/>
                </a:solidFill>
              </a:rPr>
              <a:t>How to PROTOTYPE and implement a procedure along with it’s parameters?</a:t>
            </a:r>
          </a:p>
          <a:p>
            <a:r>
              <a:rPr lang="en-US" sz="2000" dirty="0" smtClean="0">
                <a:solidFill>
                  <a:srgbClr val="002060"/>
                </a:solidFill>
              </a:rPr>
              <a:t>How to call user-defined procedure? </a:t>
            </a:r>
          </a:p>
          <a:p>
            <a:r>
              <a:rPr lang="en-US" sz="2000" dirty="0" smtClean="0">
                <a:solidFill>
                  <a:srgbClr val="002060"/>
                </a:solidFill>
              </a:rPr>
              <a:t>How can program receive input from user?  </a:t>
            </a:r>
            <a:r>
              <a:rPr lang="en-US" sz="2000" dirty="0" smtClean="0">
                <a:solidFill>
                  <a:srgbClr val="002060"/>
                </a:solidFill>
                <a:sym typeface="Wingdings" pitchFamily="2" charset="2"/>
              </a:rPr>
              <a:t> Build-in function: input(“warning:”)</a:t>
            </a:r>
            <a:endParaRPr lang="en-US" sz="2000" dirty="0">
              <a:solidFill>
                <a:srgbClr val="002060"/>
              </a:solidFill>
            </a:endParaRPr>
          </a:p>
        </p:txBody>
      </p:sp>
      <p:pic>
        <p:nvPicPr>
          <p:cNvPr id="8195" name="Picture 3"/>
          <p:cNvPicPr>
            <a:picLocks noChangeAspect="1" noChangeArrowheads="1"/>
          </p:cNvPicPr>
          <p:nvPr/>
        </p:nvPicPr>
        <p:blipFill>
          <a:blip r:embed="rId3"/>
          <a:srcRect/>
          <a:stretch>
            <a:fillRect/>
          </a:stretch>
        </p:blipFill>
        <p:spPr bwMode="auto">
          <a:xfrm>
            <a:off x="1643042" y="4286256"/>
            <a:ext cx="5400675" cy="200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0" y="0"/>
            <a:ext cx="7556500" cy="714356"/>
          </a:xfrm>
        </p:spPr>
        <p:txBody>
          <a:bodyPr/>
          <a:lstStyle/>
          <a:p>
            <a:r>
              <a:rPr lang="en-GB" dirty="0" smtClean="0">
                <a:effectLst>
                  <a:outerShdw blurRad="38100" dist="38100" dir="2700000" algn="tl">
                    <a:srgbClr val="000000">
                      <a:alpha val="43137"/>
                    </a:srgbClr>
                  </a:outerShdw>
                </a:effectLst>
              </a:rPr>
              <a:t>EX04_Locals.asm</a:t>
            </a:r>
            <a:br>
              <a:rPr lang="en-GB" dirty="0" smtClean="0">
                <a:effectLst>
                  <a:outerShdw blurRad="38100" dist="38100" dir="2700000" algn="tl">
                    <a:srgbClr val="000000">
                      <a:alpha val="43137"/>
                    </a:srgbClr>
                  </a:outerShdw>
                </a:effectLst>
              </a:rPr>
            </a:br>
            <a:r>
              <a:rPr lang="en-GB" sz="2400" dirty="0" smtClean="0">
                <a:effectLst>
                  <a:outerShdw blurRad="38100" dist="38100" dir="2700000" algn="tl">
                    <a:srgbClr val="000000">
                      <a:alpha val="43137"/>
                    </a:srgbClr>
                  </a:outerShdw>
                </a:effectLst>
              </a:rPr>
              <a:t>(Source code)</a:t>
            </a:r>
            <a:endParaRPr lang="en-GB" dirty="0">
              <a:effectLst>
                <a:outerShdw blurRad="38100" dist="38100" dir="2700000" algn="tl">
                  <a:srgbClr val="000000">
                    <a:alpha val="43137"/>
                  </a:srgbClr>
                </a:outerShdw>
              </a:effectLst>
            </a:endParaRPr>
          </a:p>
        </p:txBody>
      </p:sp>
      <p:sp>
        <p:nvSpPr>
          <p:cNvPr id="8" name="TextBox 7"/>
          <p:cNvSpPr txBox="1"/>
          <p:nvPr/>
        </p:nvSpPr>
        <p:spPr>
          <a:xfrm>
            <a:off x="3357554" y="214290"/>
            <a:ext cx="5643570" cy="6401753"/>
          </a:xfrm>
          <a:prstGeom prst="rect">
            <a:avLst/>
          </a:prstGeom>
          <a:noFill/>
        </p:spPr>
        <p:txBody>
          <a:bodyPr wrap="square" rtlCol="0">
            <a:spAutoFit/>
          </a:bodyPr>
          <a:lstStyle/>
          <a:p>
            <a:pPr marL="519113"/>
            <a:r>
              <a:rPr lang="en-US" sz="1000" dirty="0" smtClean="0"/>
              <a:t>; Source code From masm32\tutorial\console\demo4\locals.asm</a:t>
            </a:r>
          </a:p>
          <a:p>
            <a:pPr marL="519113"/>
            <a:r>
              <a:rPr lang="en-US" sz="1000" dirty="0" smtClean="0"/>
              <a:t>    .486                                    ; create 32 bit code</a:t>
            </a:r>
          </a:p>
          <a:p>
            <a:pPr marL="519113"/>
            <a:r>
              <a:rPr lang="en-US" sz="1000" dirty="0" smtClean="0"/>
              <a:t>    .model flat, stdcall                    ; 32 bit memory model</a:t>
            </a:r>
          </a:p>
          <a:p>
            <a:pPr marL="519113"/>
            <a:r>
              <a:rPr lang="en-US" sz="1000" dirty="0" smtClean="0"/>
              <a:t>    option casemap :none                    ; case sensitive</a:t>
            </a:r>
          </a:p>
          <a:p>
            <a:pPr marL="519113"/>
            <a:r>
              <a:rPr lang="en-US" sz="1000" dirty="0" smtClean="0"/>
              <a:t> </a:t>
            </a:r>
          </a:p>
          <a:p>
            <a:pPr marL="519113"/>
            <a:r>
              <a:rPr lang="en-US" sz="1000" dirty="0" smtClean="0"/>
              <a:t>    include \masm32\include\windows.inc     ; always first</a:t>
            </a:r>
          </a:p>
          <a:p>
            <a:pPr marL="519113"/>
            <a:r>
              <a:rPr lang="en-US" sz="1000" dirty="0" smtClean="0"/>
              <a:t>    include \masm32\macros\macros.asm       ; MASM support macros</a:t>
            </a:r>
          </a:p>
          <a:p>
            <a:pPr marL="519113"/>
            <a:r>
              <a:rPr lang="en-US" sz="1000" dirty="0" smtClean="0"/>
              <a:t>    include \masm32\include\masm32.inc</a:t>
            </a:r>
          </a:p>
          <a:p>
            <a:pPr marL="519113"/>
            <a:r>
              <a:rPr lang="en-US" sz="1000" dirty="0" smtClean="0"/>
              <a:t>    include \masm32\include\gdi32.inc</a:t>
            </a:r>
          </a:p>
          <a:p>
            <a:pPr marL="519113"/>
            <a:r>
              <a:rPr lang="en-US" sz="1000" dirty="0" smtClean="0"/>
              <a:t>    include \masm32\include\user32.inc</a:t>
            </a:r>
          </a:p>
          <a:p>
            <a:pPr marL="519113"/>
            <a:r>
              <a:rPr lang="en-US" sz="1000" dirty="0" smtClean="0"/>
              <a:t>    include \masm32\include\kernel32.inc</a:t>
            </a:r>
          </a:p>
          <a:p>
            <a:pPr marL="519113"/>
            <a:r>
              <a:rPr lang="en-US" sz="1000" dirty="0" smtClean="0"/>
              <a:t>    includelib \masm32\lib\masm32.lib</a:t>
            </a:r>
          </a:p>
          <a:p>
            <a:pPr marL="519113"/>
            <a:r>
              <a:rPr lang="en-US" sz="1000" dirty="0" smtClean="0"/>
              <a:t>    includelib \masm32\lib\gdi32.lib</a:t>
            </a:r>
          </a:p>
          <a:p>
            <a:pPr marL="519113"/>
            <a:r>
              <a:rPr lang="en-US" sz="1000" dirty="0" smtClean="0"/>
              <a:t>    includelib \masm32\lib\user32.lib</a:t>
            </a:r>
          </a:p>
          <a:p>
            <a:pPr marL="519113"/>
            <a:r>
              <a:rPr lang="en-US" sz="1000" dirty="0" smtClean="0"/>
              <a:t>    includelib \masm32\lib\kernel32.lib</a:t>
            </a:r>
          </a:p>
          <a:p>
            <a:pPr marL="519113"/>
            <a:endParaRPr lang="en-US" sz="1000" dirty="0" smtClean="0"/>
          </a:p>
          <a:p>
            <a:pPr marL="519113"/>
            <a:r>
              <a:rPr lang="en-US" sz="1000" dirty="0" smtClean="0"/>
              <a:t>    show_text PROTO :DWORD      ;  prototype a method + type of parameter</a:t>
            </a:r>
          </a:p>
          <a:p>
            <a:pPr marL="519113"/>
            <a:endParaRPr lang="en-US" sz="1000" dirty="0" smtClean="0"/>
          </a:p>
          <a:p>
            <a:pPr marL="519113"/>
            <a:r>
              <a:rPr lang="en-US" sz="1000" dirty="0" smtClean="0"/>
              <a:t>    .code                       ; Tell MASM where the code starts</a:t>
            </a:r>
          </a:p>
          <a:p>
            <a:pPr marL="519113"/>
            <a:endParaRPr lang="en-US" sz="1000" dirty="0" smtClean="0"/>
          </a:p>
          <a:p>
            <a:pPr marL="519113"/>
            <a:r>
              <a:rPr lang="en-US" sz="1000" dirty="0" smtClean="0"/>
              <a:t>start:                          ; The CODE entry point to the program</a:t>
            </a:r>
          </a:p>
          <a:p>
            <a:pPr marL="519113"/>
            <a:r>
              <a:rPr lang="en-US" sz="1000" dirty="0" smtClean="0"/>
              <a:t>    call main                   ; branch to the "main" procedure</a:t>
            </a:r>
          </a:p>
          <a:p>
            <a:pPr marL="519113"/>
            <a:r>
              <a:rPr lang="en-US" sz="1000" dirty="0" smtClean="0"/>
              <a:t>    exit</a:t>
            </a:r>
          </a:p>
          <a:p>
            <a:pPr marL="519113"/>
            <a:endParaRPr lang="en-US" sz="1000" dirty="0" smtClean="0"/>
          </a:p>
          <a:p>
            <a:pPr marL="519113"/>
            <a:r>
              <a:rPr lang="en-US" sz="1000" dirty="0" smtClean="0"/>
              <a:t>; «««««««««««««««««««««««««««««««««««««««««««««««««««««««««««««««««««««««««</a:t>
            </a:r>
          </a:p>
          <a:p>
            <a:pPr marL="519113"/>
            <a:r>
              <a:rPr lang="en-US" sz="1000" dirty="0" smtClean="0"/>
              <a:t>main proc</a:t>
            </a:r>
          </a:p>
          <a:p>
            <a:pPr marL="519113"/>
            <a:r>
              <a:rPr lang="en-US" sz="1000" dirty="0" smtClean="0"/>
              <a:t>    LOCAL txtinput:DWORD        ; a "handle" for the text returned by "input"</a:t>
            </a:r>
          </a:p>
          <a:p>
            <a:pPr marL="519113"/>
            <a:r>
              <a:rPr lang="en-US" sz="1000" dirty="0" smtClean="0"/>
              <a:t>    mov txtinput, input("Type some text at the cursor : ") ; get input string</a:t>
            </a:r>
          </a:p>
          <a:p>
            <a:pPr marL="519113"/>
            <a:r>
              <a:rPr lang="en-US" sz="1000" dirty="0" smtClean="0"/>
              <a:t>    invoke show_text, txtinput  ; show inputted string</a:t>
            </a:r>
          </a:p>
          <a:p>
            <a:pPr marL="519113"/>
            <a:r>
              <a:rPr lang="en-US" sz="1000" dirty="0" smtClean="0"/>
              <a:t>    ret</a:t>
            </a:r>
          </a:p>
          <a:p>
            <a:pPr marL="519113"/>
            <a:r>
              <a:rPr lang="en-US" sz="1000" dirty="0" smtClean="0"/>
              <a:t>main endp</a:t>
            </a:r>
          </a:p>
          <a:p>
            <a:pPr marL="519113"/>
            <a:r>
              <a:rPr lang="en-US" sz="1000" dirty="0" smtClean="0"/>
              <a:t>; «««««««««««««««««««««««««««««««««««««««««««««««««««««««««««««««««««««««««</a:t>
            </a:r>
          </a:p>
          <a:p>
            <a:pPr marL="519113"/>
            <a:r>
              <a:rPr lang="en-US" sz="1000" dirty="0" smtClean="0"/>
              <a:t>show_text proc string:DWORD</a:t>
            </a:r>
          </a:p>
          <a:p>
            <a:pPr marL="519113"/>
            <a:r>
              <a:rPr lang="en-US" sz="1000" dirty="0" smtClean="0"/>
              <a:t>    print chr$("This is what you typed at the cursor",13,10,"     *** ")</a:t>
            </a:r>
          </a:p>
          <a:p>
            <a:pPr marL="519113"/>
            <a:r>
              <a:rPr lang="en-US" sz="1000" dirty="0" smtClean="0"/>
              <a:t>    print string                ; show the string at the console</a:t>
            </a:r>
          </a:p>
          <a:p>
            <a:pPr marL="519113"/>
            <a:r>
              <a:rPr lang="en-US" sz="1000" dirty="0" smtClean="0"/>
              <a:t>    print chr$(" ***",13,10)</a:t>
            </a:r>
          </a:p>
          <a:p>
            <a:pPr marL="519113"/>
            <a:r>
              <a:rPr lang="en-US" sz="1000" dirty="0" smtClean="0"/>
              <a:t>    ret</a:t>
            </a:r>
          </a:p>
          <a:p>
            <a:pPr marL="519113"/>
            <a:r>
              <a:rPr lang="en-US" sz="1000" dirty="0" smtClean="0"/>
              <a:t>show_text endp</a:t>
            </a:r>
          </a:p>
          <a:p>
            <a:pPr marL="519113"/>
            <a:r>
              <a:rPr lang="en-US" sz="1000" dirty="0" smtClean="0"/>
              <a:t>; «««««««««««««««««««««««««««««««««««««««««««««««««««««««««««««««««««««««««</a:t>
            </a:r>
          </a:p>
          <a:p>
            <a:pPr marL="519113"/>
            <a:r>
              <a:rPr lang="en-US" sz="1000" dirty="0" smtClean="0"/>
              <a:t>end start                       ; Tell MASM where the program ends</a:t>
            </a:r>
          </a:p>
          <a:p>
            <a:pPr marL="519113"/>
            <a:endParaRPr lang="en-US" sz="1000" dirty="0"/>
          </a:p>
        </p:txBody>
      </p:sp>
      <p:pic>
        <p:nvPicPr>
          <p:cNvPr id="9218" name="Picture 2"/>
          <p:cNvPicPr>
            <a:picLocks noChangeAspect="1" noChangeArrowheads="1"/>
          </p:cNvPicPr>
          <p:nvPr/>
        </p:nvPicPr>
        <p:blipFill>
          <a:blip r:embed="rId3"/>
          <a:srcRect/>
          <a:stretch>
            <a:fillRect/>
          </a:stretch>
        </p:blipFill>
        <p:spPr bwMode="auto">
          <a:xfrm>
            <a:off x="142844" y="1171575"/>
            <a:ext cx="6076950" cy="451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dirty="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785926"/>
            <a:ext cx="7931178" cy="4125923"/>
          </a:xfrm>
        </p:spPr>
        <p:txBody>
          <a:bodyPr>
            <a:noAutofit/>
          </a:bodyPr>
          <a:lstStyle/>
          <a:p>
            <a:pPr lvl="0">
              <a:buNone/>
              <a:defRPr/>
            </a:pPr>
            <a:r>
              <a:rPr lang="en-US" sz="2800" dirty="0" smtClean="0">
                <a:solidFill>
                  <a:srgbClr val="002060"/>
                </a:solidFill>
              </a:rPr>
              <a:t>After studying this part, you should be able to: </a:t>
            </a:r>
          </a:p>
          <a:p>
            <a:pPr lvl="0">
              <a:defRPr/>
            </a:pPr>
            <a:r>
              <a:rPr lang="en-US" sz="2800" dirty="0" smtClean="0">
                <a:solidFill>
                  <a:srgbClr val="002060"/>
                </a:solidFill>
              </a:rPr>
              <a:t>Familiarize yourself with the assembly language, a low level language</a:t>
            </a:r>
          </a:p>
          <a:p>
            <a:pPr lvl="0">
              <a:defRPr/>
            </a:pPr>
            <a:r>
              <a:rPr lang="en-US" sz="2800" dirty="0" smtClean="0">
                <a:solidFill>
                  <a:srgbClr val="002060"/>
                </a:solidFill>
              </a:rPr>
              <a:t>Understand how a program is compiled</a:t>
            </a:r>
          </a:p>
          <a:p>
            <a:pPr lvl="0">
              <a:defRPr/>
            </a:pPr>
            <a:r>
              <a:rPr lang="en-US" sz="2800" dirty="0" smtClean="0">
                <a:solidFill>
                  <a:srgbClr val="002060"/>
                </a:solidFill>
              </a:rPr>
              <a:t>Develop some basic console applications</a:t>
            </a:r>
          </a:p>
          <a:p>
            <a:pPr>
              <a:buNone/>
            </a:pP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srcRect/>
          <a:stretch>
            <a:fillRect/>
          </a:stretch>
        </p:blipFill>
        <p:spPr bwMode="auto">
          <a:xfrm>
            <a:off x="42863" y="1200173"/>
            <a:ext cx="9058275" cy="5514975"/>
          </a:xfrm>
          <a:prstGeom prst="rect">
            <a:avLst/>
          </a:prstGeom>
          <a:noFill/>
          <a:ln w="9525">
            <a:noFill/>
            <a:miter lim="800000"/>
            <a:headEnd/>
            <a:tailEnd/>
          </a:ln>
          <a:effectLst/>
        </p:spPr>
      </p:pic>
      <p:sp>
        <p:nvSpPr>
          <p:cNvPr id="142338" name="Rectangle 2"/>
          <p:cNvSpPr>
            <a:spLocks noGrp="1" noChangeArrowheads="1"/>
          </p:cNvSpPr>
          <p:nvPr>
            <p:ph type="title" idx="4294967295"/>
          </p:nvPr>
        </p:nvSpPr>
        <p:spPr>
          <a:xfrm>
            <a:off x="457200" y="0"/>
            <a:ext cx="7099300" cy="714356"/>
          </a:xfrm>
        </p:spPr>
        <p:txBody>
          <a:bodyPr/>
          <a:lstStyle/>
          <a:p>
            <a:r>
              <a:rPr lang="en-GB" dirty="0" smtClean="0">
                <a:effectLst>
                  <a:outerShdw blurRad="38100" dist="38100" dir="2700000" algn="tl">
                    <a:srgbClr val="000000">
                      <a:alpha val="43137"/>
                    </a:srgbClr>
                  </a:outerShdw>
                </a:effectLst>
              </a:rPr>
              <a:t>Intel CPU 32-bit Registers</a:t>
            </a:r>
            <a:endParaRPr lang="en-GB"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4"/>
          <a:srcRect/>
          <a:stretch>
            <a:fillRect/>
          </a:stretch>
        </p:blipFill>
        <p:spPr bwMode="auto">
          <a:xfrm>
            <a:off x="4429124" y="928670"/>
            <a:ext cx="1704994" cy="1528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142844" y="285752"/>
            <a:ext cx="2185974" cy="2357430"/>
          </a:xfrm>
        </p:spPr>
        <p:txBody>
          <a:bodyPr/>
          <a:lstStyle/>
          <a:p>
            <a:r>
              <a:rPr lang="en-GB" dirty="0" smtClean="0">
                <a:effectLst>
                  <a:outerShdw blurRad="38100" dist="38100" dir="2700000" algn="tl">
                    <a:srgbClr val="000000">
                      <a:alpha val="43137"/>
                    </a:srgbClr>
                  </a:outerShdw>
                </a:effectLst>
              </a:rPr>
              <a:t>Intel CPU Registers</a:t>
            </a:r>
            <a:endParaRPr lang="en-GB" dirty="0">
              <a:effectLst>
                <a:outerShdw blurRad="38100" dist="38100" dir="2700000" algn="tl">
                  <a:srgbClr val="000000">
                    <a:alpha val="43137"/>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193179156"/>
              </p:ext>
            </p:extLst>
          </p:nvPr>
        </p:nvGraphicFramePr>
        <p:xfrm>
          <a:off x="2786050" y="285728"/>
          <a:ext cx="5143536" cy="5648325"/>
        </p:xfrm>
        <a:graphic>
          <a:graphicData uri="http://schemas.openxmlformats.org/drawingml/2006/table">
            <a:tbl>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gridCol w="1285884">
                  <a:extLst>
                    <a:ext uri="{9D8B030D-6E8A-4147-A177-3AD203B41FA5}">
                      <a16:colId xmlns:a16="http://schemas.microsoft.com/office/drawing/2014/main" val="20003"/>
                    </a:ext>
                  </a:extLst>
                </a:gridCol>
              </a:tblGrid>
              <a:tr h="549787">
                <a:tc>
                  <a:txBody>
                    <a:bodyPr/>
                    <a:lstStyle/>
                    <a:p>
                      <a:pPr algn="ctr" fontAlgn="b"/>
                      <a:r>
                        <a:rPr lang="en-US" sz="2000" b="1" i="0" u="none" strike="noStrike" dirty="0">
                          <a:solidFill>
                            <a:srgbClr val="636363"/>
                          </a:solidFill>
                          <a:latin typeface="Segoe UI"/>
                        </a:rPr>
                        <a:t>64-bit register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636363"/>
                          </a:solidFill>
                          <a:latin typeface="Segoe UI"/>
                        </a:rPr>
                        <a:t>Lower 32 bits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636363"/>
                          </a:solidFill>
                          <a:latin typeface="Segoe UI"/>
                        </a:rPr>
                        <a:t>Lower 16 bits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636363"/>
                          </a:solidFill>
                          <a:latin typeface="Segoe UI"/>
                        </a:rPr>
                        <a:t>Lower 8 bits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039">
                <a:tc>
                  <a:txBody>
                    <a:bodyPr/>
                    <a:lstStyle/>
                    <a:p>
                      <a:pPr algn="ctr" fontAlgn="t"/>
                      <a:r>
                        <a:rPr lang="en-US" sz="2000" b="1" i="0" u="none" strike="noStrike" dirty="0">
                          <a:solidFill>
                            <a:srgbClr val="FF0000"/>
                          </a:solidFill>
                          <a:latin typeface="Segoe UI"/>
                        </a:rPr>
                        <a:t>rax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eax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ax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al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039">
                <a:tc>
                  <a:txBody>
                    <a:bodyPr/>
                    <a:lstStyle/>
                    <a:p>
                      <a:pPr algn="ctr" fontAlgn="t"/>
                      <a:r>
                        <a:rPr lang="en-US" sz="2000" b="1" i="0" u="none" strike="noStrike" dirty="0">
                          <a:solidFill>
                            <a:srgbClr val="FF0000"/>
                          </a:solidFill>
                          <a:latin typeface="Segoe UI"/>
                        </a:rPr>
                        <a:t>rbx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ebx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bx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bl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039">
                <a:tc>
                  <a:txBody>
                    <a:bodyPr/>
                    <a:lstStyle/>
                    <a:p>
                      <a:pPr algn="ctr" fontAlgn="t"/>
                      <a:r>
                        <a:rPr lang="en-US" sz="2000" b="1" i="0" u="none" strike="noStrike" dirty="0">
                          <a:solidFill>
                            <a:srgbClr val="FF0000"/>
                          </a:solidFill>
                          <a:latin typeface="Segoe UI"/>
                        </a:rPr>
                        <a:t>rcx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ecx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cx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cl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039">
                <a:tc>
                  <a:txBody>
                    <a:bodyPr/>
                    <a:lstStyle/>
                    <a:p>
                      <a:pPr algn="ctr" fontAlgn="t"/>
                      <a:r>
                        <a:rPr lang="en-US" sz="2000" b="1" i="0" u="none" strike="noStrike" dirty="0">
                          <a:solidFill>
                            <a:srgbClr val="FF0000"/>
                          </a:solidFill>
                          <a:latin typeface="Segoe UI"/>
                        </a:rPr>
                        <a:t>rdx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edx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dx</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dl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039">
                <a:tc>
                  <a:txBody>
                    <a:bodyPr/>
                    <a:lstStyle/>
                    <a:p>
                      <a:pPr algn="ctr" fontAlgn="t"/>
                      <a:r>
                        <a:rPr lang="en-US" sz="2000" b="1" i="0" u="none" strike="noStrike" dirty="0">
                          <a:solidFill>
                            <a:srgbClr val="FF0000"/>
                          </a:solidFill>
                          <a:latin typeface="Segoe UI"/>
                        </a:rPr>
                        <a:t>rsi</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esi</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si</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sil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039">
                <a:tc>
                  <a:txBody>
                    <a:bodyPr/>
                    <a:lstStyle/>
                    <a:p>
                      <a:pPr algn="ctr" fontAlgn="t"/>
                      <a:r>
                        <a:rPr lang="en-US" sz="2000" b="1" i="0" u="none" strike="noStrike" dirty="0">
                          <a:solidFill>
                            <a:srgbClr val="FF0000"/>
                          </a:solidFill>
                          <a:latin typeface="Segoe UI"/>
                        </a:rPr>
                        <a:t>rdi</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edi</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di</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dil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039">
                <a:tc>
                  <a:txBody>
                    <a:bodyPr/>
                    <a:lstStyle/>
                    <a:p>
                      <a:pPr algn="ctr" fontAlgn="t"/>
                      <a:r>
                        <a:rPr lang="en-US" sz="2000" b="1" i="0" u="none" strike="noStrike" dirty="0">
                          <a:solidFill>
                            <a:srgbClr val="FF0000"/>
                          </a:solidFill>
                          <a:latin typeface="Segoe UI"/>
                        </a:rPr>
                        <a:t>rbp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ebp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bp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bpl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6039">
                <a:tc>
                  <a:txBody>
                    <a:bodyPr/>
                    <a:lstStyle/>
                    <a:p>
                      <a:pPr algn="ctr" fontAlgn="t"/>
                      <a:r>
                        <a:rPr lang="en-US" sz="2000" b="1" i="0" u="none" strike="noStrike" dirty="0">
                          <a:solidFill>
                            <a:srgbClr val="FF0000"/>
                          </a:solidFill>
                          <a:latin typeface="Segoe UI"/>
                        </a:rPr>
                        <a:t>rsp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esp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sp</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spl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6039">
                <a:tc>
                  <a:txBody>
                    <a:bodyPr/>
                    <a:lstStyle/>
                    <a:p>
                      <a:pPr algn="ctr" fontAlgn="t"/>
                      <a:r>
                        <a:rPr lang="en-US" sz="2000" b="1" i="0" u="none" strike="noStrike" dirty="0">
                          <a:solidFill>
                            <a:srgbClr val="FF0000"/>
                          </a:solidFill>
                          <a:latin typeface="Segoe UI"/>
                        </a:rPr>
                        <a:t>r8</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r8d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r8w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r8b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6039">
                <a:tc>
                  <a:txBody>
                    <a:bodyPr/>
                    <a:lstStyle/>
                    <a:p>
                      <a:pPr algn="ctr" fontAlgn="t"/>
                      <a:r>
                        <a:rPr lang="en-US" sz="2000" b="1" i="0" u="none" strike="noStrike" dirty="0">
                          <a:solidFill>
                            <a:srgbClr val="FF0000"/>
                          </a:solidFill>
                          <a:latin typeface="Segoe UI"/>
                        </a:rPr>
                        <a:t>r9</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r9d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r9w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r9b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gn="ctr" fontAlgn="t"/>
                      <a:r>
                        <a:rPr lang="en-US" sz="2000" b="1" i="0" u="none" strike="noStrike" dirty="0">
                          <a:solidFill>
                            <a:srgbClr val="FF0000"/>
                          </a:solidFill>
                          <a:latin typeface="Segoe UI"/>
                        </a:rPr>
                        <a:t>r10</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r10d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r10w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r10b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6039">
                <a:tc>
                  <a:txBody>
                    <a:bodyPr/>
                    <a:lstStyle/>
                    <a:p>
                      <a:pPr algn="ctr" fontAlgn="t"/>
                      <a:r>
                        <a:rPr lang="en-US" sz="2000" b="1" i="0" u="none" strike="noStrike" dirty="0">
                          <a:solidFill>
                            <a:srgbClr val="FF0000"/>
                          </a:solidFill>
                          <a:latin typeface="Segoe UI"/>
                        </a:rPr>
                        <a:t>r11</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r11d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r11w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r11b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6039">
                <a:tc>
                  <a:txBody>
                    <a:bodyPr/>
                    <a:lstStyle/>
                    <a:p>
                      <a:pPr algn="ctr" fontAlgn="t"/>
                      <a:r>
                        <a:rPr lang="en-US" sz="2000" b="1" i="0" u="none" strike="noStrike" dirty="0">
                          <a:solidFill>
                            <a:srgbClr val="FF0000"/>
                          </a:solidFill>
                          <a:latin typeface="Segoe UI"/>
                        </a:rPr>
                        <a:t>r12</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r12d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r12w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r12b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6039">
                <a:tc>
                  <a:txBody>
                    <a:bodyPr/>
                    <a:lstStyle/>
                    <a:p>
                      <a:pPr algn="ctr" fontAlgn="t"/>
                      <a:r>
                        <a:rPr lang="en-US" sz="2000" b="1" i="0" u="none" strike="noStrike" dirty="0">
                          <a:solidFill>
                            <a:srgbClr val="FF0000"/>
                          </a:solidFill>
                          <a:latin typeface="Segoe UI"/>
                        </a:rPr>
                        <a:t>r13</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r13d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r13w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r13b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96039">
                <a:tc>
                  <a:txBody>
                    <a:bodyPr/>
                    <a:lstStyle/>
                    <a:p>
                      <a:pPr algn="ctr" fontAlgn="t"/>
                      <a:r>
                        <a:rPr lang="en-US" sz="2000" b="1" i="0" u="none" strike="noStrike" dirty="0">
                          <a:solidFill>
                            <a:srgbClr val="FF0000"/>
                          </a:solidFill>
                          <a:latin typeface="Segoe UI"/>
                        </a:rPr>
                        <a:t>r14</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r14d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r14w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r14b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6039">
                <a:tc>
                  <a:txBody>
                    <a:bodyPr/>
                    <a:lstStyle/>
                    <a:p>
                      <a:pPr algn="ctr" fontAlgn="t"/>
                      <a:r>
                        <a:rPr lang="en-US" sz="2000" b="1" i="0" u="none" strike="noStrike" dirty="0">
                          <a:solidFill>
                            <a:srgbClr val="FF0000"/>
                          </a:solidFill>
                          <a:latin typeface="Segoe UI"/>
                        </a:rPr>
                        <a:t>r15</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70C0"/>
                          </a:solidFill>
                          <a:latin typeface="Segoe UI"/>
                        </a:rPr>
                        <a:t>r15d</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7030A0"/>
                          </a:solidFill>
                          <a:latin typeface="Segoe UI"/>
                        </a:rPr>
                        <a:t>r15w</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dirty="0">
                          <a:solidFill>
                            <a:srgbClr val="000000"/>
                          </a:solidFill>
                          <a:latin typeface="Segoe UI"/>
                        </a:rPr>
                        <a:t>r15b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Rectangle 5"/>
          <p:cNvSpPr/>
          <p:nvPr/>
        </p:nvSpPr>
        <p:spPr>
          <a:xfrm>
            <a:off x="285720" y="6274378"/>
            <a:ext cx="8715436" cy="369332"/>
          </a:xfrm>
          <a:prstGeom prst="rect">
            <a:avLst/>
          </a:prstGeom>
        </p:spPr>
        <p:txBody>
          <a:bodyPr wrap="square">
            <a:spAutoFit/>
          </a:bodyPr>
          <a:lstStyle/>
          <a:p>
            <a:r>
              <a:rPr lang="en-US" sz="1800" b="1" dirty="0" smtClean="0"/>
              <a:t>https://msdn.microsoft.com/en-us/library/windows/hardware/ff561499(v=vs.85).aspx</a:t>
            </a:r>
            <a:endParaRPr lang="en-US" sz="1800" b="1" dirty="0"/>
          </a:p>
        </p:txBody>
      </p:sp>
      <p:sp>
        <p:nvSpPr>
          <p:cNvPr id="8" name="Rectangle 7"/>
          <p:cNvSpPr/>
          <p:nvPr/>
        </p:nvSpPr>
        <p:spPr>
          <a:xfrm>
            <a:off x="214282" y="3214686"/>
            <a:ext cx="2214578" cy="1200329"/>
          </a:xfrm>
          <a:prstGeom prst="rect">
            <a:avLst/>
          </a:prstGeom>
        </p:spPr>
        <p:txBody>
          <a:bodyPr wrap="square">
            <a:spAutoFit/>
          </a:bodyPr>
          <a:lstStyle/>
          <a:p>
            <a:r>
              <a:rPr lang="en-US" sz="1800" b="1" dirty="0" smtClean="0">
                <a:solidFill>
                  <a:srgbClr val="FF0000"/>
                </a:solidFill>
              </a:rPr>
              <a:t>CS</a:t>
            </a:r>
            <a:r>
              <a:rPr lang="en-US" sz="1800" b="1" dirty="0" smtClean="0"/>
              <a:t> Code</a:t>
            </a:r>
            <a:r>
              <a:rPr lang="en-US" sz="1800" dirty="0" smtClean="0"/>
              <a:t> </a:t>
            </a:r>
            <a:r>
              <a:rPr lang="en-US" sz="1800" b="1" dirty="0" smtClean="0"/>
              <a:t>Segment </a:t>
            </a:r>
          </a:p>
          <a:p>
            <a:r>
              <a:rPr lang="en-US" sz="1800" b="1" dirty="0" smtClean="0">
                <a:solidFill>
                  <a:srgbClr val="FF0000"/>
                </a:solidFill>
              </a:rPr>
              <a:t>DS</a:t>
            </a:r>
            <a:r>
              <a:rPr lang="en-US" sz="1800" b="1" dirty="0" smtClean="0"/>
              <a:t>: Data Segment </a:t>
            </a:r>
            <a:r>
              <a:rPr lang="en-US" sz="1800" dirty="0" smtClean="0"/>
              <a:t/>
            </a:r>
            <a:br>
              <a:rPr lang="en-US" sz="1800" dirty="0" smtClean="0"/>
            </a:br>
            <a:r>
              <a:rPr lang="en-US" sz="1800" dirty="0" smtClean="0">
                <a:solidFill>
                  <a:srgbClr val="FF0000"/>
                </a:solidFill>
              </a:rPr>
              <a:t>SS</a:t>
            </a:r>
            <a:r>
              <a:rPr lang="en-US" sz="1800" dirty="0" smtClean="0"/>
              <a:t>: </a:t>
            </a:r>
            <a:r>
              <a:rPr lang="en-US" sz="1800" b="1" dirty="0" smtClean="0"/>
              <a:t>Stack Segment</a:t>
            </a:r>
            <a:r>
              <a:rPr lang="en-US" sz="1800" dirty="0" smtClean="0"/>
              <a:t>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714356"/>
          </a:xfrm>
        </p:spPr>
        <p:txBody>
          <a:bodyPr/>
          <a:lstStyle/>
          <a:p>
            <a:r>
              <a:rPr lang="en-GB" dirty="0" smtClean="0">
                <a:effectLst>
                  <a:outerShdw blurRad="38100" dist="38100" dir="2700000" algn="tl">
                    <a:srgbClr val="000000">
                      <a:alpha val="43137"/>
                    </a:srgbClr>
                  </a:outerShdw>
                </a:effectLst>
              </a:rPr>
              <a:t>EX05-Numbers.asm</a:t>
            </a:r>
            <a:endParaRPr lang="en-GB" dirty="0">
              <a:effectLst>
                <a:outerShdw blurRad="38100" dist="38100" dir="2700000" algn="tl">
                  <a:srgbClr val="000000">
                    <a:alpha val="43137"/>
                  </a:srgbClr>
                </a:outerShdw>
              </a:effectLst>
            </a:endParaRPr>
          </a:p>
        </p:txBody>
      </p:sp>
      <p:sp>
        <p:nvSpPr>
          <p:cNvPr id="4" name="Rectangle 3"/>
          <p:cNvSpPr/>
          <p:nvPr/>
        </p:nvSpPr>
        <p:spPr>
          <a:xfrm>
            <a:off x="214282" y="857232"/>
            <a:ext cx="8715404" cy="4093428"/>
          </a:xfrm>
          <a:prstGeom prst="rect">
            <a:avLst/>
          </a:prstGeom>
        </p:spPr>
        <p:txBody>
          <a:bodyPr wrap="square">
            <a:spAutoFit/>
          </a:bodyPr>
          <a:lstStyle/>
          <a:p>
            <a:pPr marL="457200" indent="-457200"/>
            <a:r>
              <a:rPr lang="en-US" sz="2000" dirty="0" smtClean="0"/>
              <a:t>(1) How to receive numbers from user?</a:t>
            </a:r>
          </a:p>
          <a:p>
            <a:pPr marL="457200" indent="-457200"/>
            <a:r>
              <a:rPr lang="en-US" sz="2000" dirty="0" smtClean="0"/>
              <a:t>    Raw data from keyboard are string. The function </a:t>
            </a:r>
            <a:r>
              <a:rPr lang="en-US" sz="2000" b="1" dirty="0" smtClean="0">
                <a:solidFill>
                  <a:srgbClr val="0000CC"/>
                </a:solidFill>
              </a:rPr>
              <a:t>sval(string)</a:t>
            </a:r>
            <a:r>
              <a:rPr lang="en-US" sz="2000" dirty="0" smtClean="0"/>
              <a:t> will convert num-string to signed number. </a:t>
            </a:r>
          </a:p>
          <a:p>
            <a:pPr marL="457200" indent="-457200"/>
            <a:r>
              <a:rPr lang="en-US" sz="2000" dirty="0" smtClean="0"/>
              <a:t>(2) How to perform a simple addition using registers </a:t>
            </a:r>
          </a:p>
          <a:p>
            <a:pPr marL="457200" indent="-457200"/>
            <a:r>
              <a:rPr lang="en-US" sz="2000" dirty="0" smtClean="0">
                <a:sym typeface="Wingdings" pitchFamily="2" charset="2"/>
              </a:rPr>
              <a:t>     </a:t>
            </a:r>
            <a:r>
              <a:rPr lang="en-US" sz="2000" dirty="0" smtClean="0">
                <a:solidFill>
                  <a:srgbClr val="0000CC"/>
                </a:solidFill>
                <a:sym typeface="Wingdings" pitchFamily="2" charset="2"/>
              </a:rPr>
              <a:t>add reg1, reg2 </a:t>
            </a:r>
            <a:r>
              <a:rPr lang="en-US" sz="2000" dirty="0" smtClean="0">
                <a:sym typeface="Wingdings" pitchFamily="2" charset="2"/>
              </a:rPr>
              <a:t>will accumulate value in reg2 to reg1</a:t>
            </a:r>
          </a:p>
          <a:p>
            <a:pPr marL="457200" indent="-457200"/>
            <a:r>
              <a:rPr lang="en-US" sz="2000" dirty="0" smtClean="0"/>
              <a:t>(3) How to print value in a register/variable to screen</a:t>
            </a:r>
          </a:p>
          <a:p>
            <a:pPr marL="457200" indent="-457200"/>
            <a:r>
              <a:rPr lang="en-US" sz="2000" dirty="0" smtClean="0">
                <a:sym typeface="Wingdings" pitchFamily="2" charset="2"/>
              </a:rPr>
              <a:t>     Function </a:t>
            </a:r>
            <a:r>
              <a:rPr lang="en-US" sz="2000" b="1" dirty="0" smtClean="0">
                <a:solidFill>
                  <a:srgbClr val="0000CC"/>
                </a:solidFill>
                <a:sym typeface="Wingdings" pitchFamily="2" charset="2"/>
              </a:rPr>
              <a:t>str$(number) </a:t>
            </a:r>
            <a:r>
              <a:rPr lang="en-US" sz="2000" dirty="0" smtClean="0">
                <a:sym typeface="Wingdings" pitchFamily="2" charset="2"/>
              </a:rPr>
              <a:t> num-string</a:t>
            </a:r>
          </a:p>
          <a:p>
            <a:pPr marL="457200" indent="-457200"/>
            <a:r>
              <a:rPr lang="en-US" sz="2000" dirty="0" smtClean="0"/>
              <a:t>(4) How to compare a memory variable to an immediate number</a:t>
            </a:r>
          </a:p>
          <a:p>
            <a:pPr marL="457200" indent="-457200"/>
            <a:r>
              <a:rPr lang="en-US" sz="2000" dirty="0" smtClean="0"/>
              <a:t>      Use the instruction  </a:t>
            </a:r>
            <a:r>
              <a:rPr lang="en-US" sz="2000" dirty="0" smtClean="0">
                <a:solidFill>
                  <a:srgbClr val="0000CC"/>
                </a:solidFill>
              </a:rPr>
              <a:t>CMP  reg, reg/ CMP reg, var/ CMP var, reg/ CMP  mem, immed/ CMP reg, immed (immed= immediate value)</a:t>
            </a:r>
          </a:p>
          <a:p>
            <a:pPr marL="457200" indent="-457200"/>
            <a:r>
              <a:rPr lang="en-US" sz="2000" dirty="0" smtClean="0"/>
              <a:t>(5) How to branching to different labels after camparation?</a:t>
            </a:r>
          </a:p>
          <a:p>
            <a:pPr marL="457200" indent="-457200"/>
            <a:r>
              <a:rPr lang="en-US" sz="2000" dirty="0" smtClean="0"/>
              <a:t>     Use </a:t>
            </a:r>
            <a:r>
              <a:rPr lang="en-US" sz="2000" b="1" dirty="0" smtClean="0"/>
              <a:t>j</a:t>
            </a:r>
            <a:r>
              <a:rPr lang="en-US" sz="2000" dirty="0" smtClean="0"/>
              <a:t>umps: </a:t>
            </a:r>
            <a:r>
              <a:rPr lang="en-US" sz="2000" b="1" dirty="0" smtClean="0">
                <a:solidFill>
                  <a:srgbClr val="0000CC"/>
                </a:solidFill>
              </a:rPr>
              <a:t>J</a:t>
            </a:r>
            <a:r>
              <a:rPr lang="en-US" sz="2000" dirty="0" smtClean="0">
                <a:solidFill>
                  <a:srgbClr val="0000CC"/>
                </a:solidFill>
              </a:rPr>
              <a:t>E </a:t>
            </a:r>
            <a:r>
              <a:rPr lang="en-US" sz="2000" dirty="0" smtClean="0"/>
              <a:t>(equal), </a:t>
            </a:r>
            <a:r>
              <a:rPr lang="en-US" sz="2000" dirty="0" smtClean="0">
                <a:solidFill>
                  <a:srgbClr val="0000CC"/>
                </a:solidFill>
              </a:rPr>
              <a:t>JG</a:t>
            </a:r>
            <a:r>
              <a:rPr lang="en-US" sz="2000" dirty="0" smtClean="0"/>
              <a:t> (greater than), </a:t>
            </a:r>
            <a:r>
              <a:rPr lang="en-US" sz="2000" dirty="0" smtClean="0">
                <a:solidFill>
                  <a:srgbClr val="0000CC"/>
                </a:solidFill>
              </a:rPr>
              <a:t>JL</a:t>
            </a:r>
            <a:r>
              <a:rPr lang="en-US" sz="2000" dirty="0" smtClean="0"/>
              <a:t> (less than)</a:t>
            </a:r>
          </a:p>
          <a:p>
            <a:pPr marL="457200" indent="-457200">
              <a:buAutoNum type="arabicParenBoth"/>
            </a:pPr>
            <a:endParaRPr lang="en-US" sz="2000" dirty="0"/>
          </a:p>
        </p:txBody>
      </p:sp>
      <p:pic>
        <p:nvPicPr>
          <p:cNvPr id="10242" name="Picture 2"/>
          <p:cNvPicPr>
            <a:picLocks noChangeAspect="1" noChangeArrowheads="1"/>
          </p:cNvPicPr>
          <p:nvPr/>
        </p:nvPicPr>
        <p:blipFill>
          <a:blip r:embed="rId3"/>
          <a:srcRect/>
          <a:stretch>
            <a:fillRect/>
          </a:stretch>
        </p:blipFill>
        <p:spPr bwMode="auto">
          <a:xfrm>
            <a:off x="71406" y="4657725"/>
            <a:ext cx="6105525" cy="2200275"/>
          </a:xfrm>
          <a:prstGeom prst="rect">
            <a:avLst/>
          </a:prstGeom>
          <a:noFill/>
          <a:ln w="9525">
            <a:noFill/>
            <a:miter lim="800000"/>
            <a:headEnd/>
            <a:tailEnd/>
          </a:ln>
          <a:effectLst/>
        </p:spPr>
      </p:pic>
      <p:grpSp>
        <p:nvGrpSpPr>
          <p:cNvPr id="7" name="Group 6"/>
          <p:cNvGrpSpPr/>
          <p:nvPr/>
        </p:nvGrpSpPr>
        <p:grpSpPr>
          <a:xfrm>
            <a:off x="6858016" y="3857628"/>
            <a:ext cx="1943124" cy="2910652"/>
            <a:chOff x="6858016" y="3857628"/>
            <a:chExt cx="1943124" cy="2910652"/>
          </a:xfrm>
        </p:grpSpPr>
        <p:pic>
          <p:nvPicPr>
            <p:cNvPr id="8193" name="Picture 1"/>
            <p:cNvPicPr>
              <a:picLocks noChangeAspect="1" noChangeArrowheads="1"/>
            </p:cNvPicPr>
            <p:nvPr/>
          </p:nvPicPr>
          <p:blipFill>
            <a:blip r:embed="rId4"/>
            <a:srcRect/>
            <a:stretch>
              <a:fillRect/>
            </a:stretch>
          </p:blipFill>
          <p:spPr bwMode="auto">
            <a:xfrm>
              <a:off x="6858016" y="4214818"/>
              <a:ext cx="1943124" cy="2553462"/>
            </a:xfrm>
            <a:prstGeom prst="rect">
              <a:avLst/>
            </a:prstGeom>
            <a:noFill/>
            <a:ln w="9525">
              <a:noFill/>
              <a:miter lim="800000"/>
              <a:headEnd/>
              <a:tailEnd/>
            </a:ln>
            <a:effectLst/>
          </p:spPr>
        </p:pic>
        <p:sp>
          <p:nvSpPr>
            <p:cNvPr id="6" name="TextBox 5"/>
            <p:cNvSpPr txBox="1"/>
            <p:nvPr/>
          </p:nvSpPr>
          <p:spPr>
            <a:xfrm>
              <a:off x="6858016" y="3857628"/>
              <a:ext cx="1928826" cy="338554"/>
            </a:xfrm>
            <a:prstGeom prst="rect">
              <a:avLst/>
            </a:prstGeom>
            <a:solidFill>
              <a:srgbClr val="99FF99"/>
            </a:solidFill>
          </p:spPr>
          <p:txBody>
            <a:bodyPr wrap="square" rtlCol="0">
              <a:spAutoFit/>
            </a:bodyPr>
            <a:lstStyle/>
            <a:p>
              <a:r>
                <a:rPr lang="en-US" sz="1600" b="1" dirty="0" smtClean="0">
                  <a:solidFill>
                    <a:srgbClr val="FF0000"/>
                  </a:solidFill>
                </a:rPr>
                <a:t>Instruction Syntax</a:t>
              </a:r>
              <a:endParaRPr lang="en-US" sz="1600" b="1" dirty="0">
                <a:solidFill>
                  <a:srgbClr val="FF0000"/>
                </a:solidFil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357190"/>
            <a:ext cx="7615262" cy="714356"/>
          </a:xfrm>
        </p:spPr>
        <p:txBody>
          <a:bodyPr/>
          <a:lstStyle/>
          <a:p>
            <a:r>
              <a:rPr lang="en-GB" dirty="0" smtClean="0">
                <a:effectLst>
                  <a:outerShdw blurRad="38100" dist="38100" dir="2700000" algn="tl">
                    <a:srgbClr val="000000">
                      <a:alpha val="43137"/>
                    </a:srgbClr>
                  </a:outerShdw>
                </a:effectLst>
              </a:rPr>
              <a:t>EX05-Numbrers.asm</a:t>
            </a:r>
            <a:br>
              <a:rPr lang="en-GB"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Variables Declarations,  Input data, Converting data types</a:t>
            </a:r>
            <a:endParaRPr lang="en-GB" sz="2400" dirty="0">
              <a:effectLst>
                <a:outerShdw blurRad="38100" dist="38100" dir="2700000" algn="tl">
                  <a:srgbClr val="000000">
                    <a:alpha val="43137"/>
                  </a:srgbClr>
                </a:outerShdw>
              </a:effectLst>
            </a:endParaRPr>
          </a:p>
        </p:txBody>
      </p:sp>
      <p:grpSp>
        <p:nvGrpSpPr>
          <p:cNvPr id="20" name="Group 19"/>
          <p:cNvGrpSpPr/>
          <p:nvPr/>
        </p:nvGrpSpPr>
        <p:grpSpPr>
          <a:xfrm>
            <a:off x="427947" y="1285860"/>
            <a:ext cx="8288108" cy="5357850"/>
            <a:chOff x="427947" y="1285860"/>
            <a:chExt cx="8288108" cy="5357850"/>
          </a:xfrm>
        </p:grpSpPr>
        <p:pic>
          <p:nvPicPr>
            <p:cNvPr id="11267" name="Picture 3"/>
            <p:cNvPicPr>
              <a:picLocks noChangeAspect="1" noChangeArrowheads="1"/>
            </p:cNvPicPr>
            <p:nvPr/>
          </p:nvPicPr>
          <p:blipFill>
            <a:blip r:embed="rId3"/>
            <a:srcRect/>
            <a:stretch>
              <a:fillRect/>
            </a:stretch>
          </p:blipFill>
          <p:spPr bwMode="auto">
            <a:xfrm>
              <a:off x="427947" y="1500174"/>
              <a:ext cx="8288108" cy="5143536"/>
            </a:xfrm>
            <a:prstGeom prst="rect">
              <a:avLst/>
            </a:prstGeom>
            <a:noFill/>
            <a:ln w="9525">
              <a:noFill/>
              <a:miter lim="800000"/>
              <a:headEnd/>
              <a:tailEnd/>
            </a:ln>
            <a:effectLst/>
          </p:spPr>
        </p:pic>
        <p:cxnSp>
          <p:nvCxnSpPr>
            <p:cNvPr id="8" name="Straight Arrow Connector 7"/>
            <p:cNvCxnSpPr/>
            <p:nvPr/>
          </p:nvCxnSpPr>
          <p:spPr>
            <a:xfrm rot="16200000" flipH="1">
              <a:off x="678629" y="2393149"/>
              <a:ext cx="2571768" cy="357190"/>
            </a:xfrm>
            <a:prstGeom prst="straightConnector1">
              <a:avLst/>
            </a:prstGeom>
            <a:ln w="31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928662" y="3286124"/>
              <a:ext cx="4786346" cy="785818"/>
            </a:xfrm>
            <a:prstGeom prst="straightConnector1">
              <a:avLst/>
            </a:prstGeom>
            <a:ln w="31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a:off x="1928794" y="1714488"/>
              <a:ext cx="4143404" cy="3286148"/>
            </a:xfrm>
            <a:prstGeom prst="straightConnector1">
              <a:avLst/>
            </a:prstGeom>
            <a:ln w="31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1464447" y="2035959"/>
              <a:ext cx="4929222" cy="3429024"/>
            </a:xfrm>
            <a:prstGeom prst="straightConnector1">
              <a:avLst/>
            </a:prstGeom>
            <a:ln w="3175">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357190"/>
            <a:ext cx="7615262" cy="1071546"/>
          </a:xfrm>
        </p:spPr>
        <p:txBody>
          <a:bodyPr/>
          <a:lstStyle/>
          <a:p>
            <a:r>
              <a:rPr lang="en-GB" dirty="0" smtClean="0">
                <a:effectLst>
                  <a:outerShdw blurRad="38100" dist="38100" dir="2700000" algn="tl">
                    <a:srgbClr val="000000">
                      <a:alpha val="43137"/>
                    </a:srgbClr>
                  </a:outerShdw>
                </a:effectLst>
              </a:rPr>
              <a:t>EX05-Numbers.asm</a:t>
            </a:r>
            <a:br>
              <a:rPr lang="en-GB"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Comparing and </a:t>
            </a:r>
            <a:r>
              <a:rPr lang="en-GB" sz="2400" dirty="0" smtClean="0">
                <a:effectLst>
                  <a:outerShdw blurRad="38100" dist="38100" dir="2700000" algn="tl">
                    <a:srgbClr val="000000">
                      <a:alpha val="43137"/>
                    </a:srgbClr>
                  </a:outerShdw>
                </a:effectLst>
              </a:rPr>
              <a:t>Branching</a:t>
            </a:r>
            <a:endParaRPr lang="en-GB" sz="2400"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580740" y="1857364"/>
            <a:ext cx="798252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406" y="2190833"/>
            <a:ext cx="5357850" cy="4524315"/>
          </a:xfrm>
          <a:prstGeom prst="rect">
            <a:avLst/>
          </a:prstGeom>
          <a:solidFill>
            <a:srgbClr val="99FF99"/>
          </a:solidFill>
        </p:spPr>
        <p:txBody>
          <a:bodyPr wrap="square">
            <a:spAutoFit/>
          </a:bodyPr>
          <a:lstStyle/>
          <a:p>
            <a:r>
              <a:rPr lang="en-US" sz="1200" dirty="0" smtClean="0"/>
              <a:t> ; compare 2 variables and process the result</a:t>
            </a:r>
          </a:p>
          <a:p>
            <a:r>
              <a:rPr lang="en-US" sz="1200" dirty="0" smtClean="0"/>
              <a:t>    mov eax, var1               ; copy var1 to eax</a:t>
            </a:r>
          </a:p>
          <a:p>
            <a:r>
              <a:rPr lang="en-US" sz="1200" dirty="0" smtClean="0"/>
              <a:t>    cmp eax, var2               ; CMP REG, VAR</a:t>
            </a:r>
          </a:p>
          <a:p>
            <a:r>
              <a:rPr lang="en-US" sz="1200" dirty="0" smtClean="0"/>
              <a:t>    je equal                    ; jump if var1 is equal to 100 to "equal"</a:t>
            </a:r>
          </a:p>
          <a:p>
            <a:r>
              <a:rPr lang="en-US" sz="1200" dirty="0" smtClean="0"/>
              <a:t>    jg bigger                   ; jump if var1 is greater than 100 to "bigger"</a:t>
            </a:r>
          </a:p>
          <a:p>
            <a:r>
              <a:rPr lang="en-US" sz="1200" dirty="0" smtClean="0"/>
              <a:t>    jl smaller                  ; jump if var1 is less than 100 to "smaller"</a:t>
            </a:r>
          </a:p>
          <a:p>
            <a:endParaRPr lang="en-US" sz="1200" dirty="0" smtClean="0"/>
          </a:p>
          <a:p>
            <a:r>
              <a:rPr lang="en-US" sz="1200" dirty="0" smtClean="0"/>
              <a:t>  equal:</a:t>
            </a:r>
          </a:p>
          <a:p>
            <a:r>
              <a:rPr lang="en-US" sz="1200" dirty="0" smtClean="0"/>
              <a:t>    print chr$("2 numbers you entered are equal.",13,10)</a:t>
            </a:r>
          </a:p>
          <a:p>
            <a:r>
              <a:rPr lang="en-US" sz="1200" dirty="0" smtClean="0"/>
              <a:t>    jmp over</a:t>
            </a:r>
          </a:p>
          <a:p>
            <a:endParaRPr lang="en-US" sz="1200" dirty="0" smtClean="0"/>
          </a:p>
          <a:p>
            <a:r>
              <a:rPr lang="en-US" sz="1200" dirty="0" smtClean="0"/>
              <a:t>  bigger:</a:t>
            </a:r>
          </a:p>
          <a:p>
            <a:r>
              <a:rPr lang="en-US" sz="1200" dirty="0" smtClean="0"/>
              <a:t>    print chr$("The number 1 you entered is greater than number 2",13,10)</a:t>
            </a:r>
          </a:p>
          <a:p>
            <a:r>
              <a:rPr lang="en-US" sz="1200" dirty="0" smtClean="0"/>
              <a:t>    jmp over</a:t>
            </a:r>
          </a:p>
          <a:p>
            <a:endParaRPr lang="en-US" sz="1200" dirty="0" smtClean="0"/>
          </a:p>
          <a:p>
            <a:r>
              <a:rPr lang="en-US" sz="1200" dirty="0" smtClean="0"/>
              <a:t>  smaller:</a:t>
            </a:r>
          </a:p>
          <a:p>
            <a:r>
              <a:rPr lang="en-US" sz="1200" dirty="0" smtClean="0"/>
              <a:t>    print chr$("The number 1 you entered is smaller than number 2",13,10)</a:t>
            </a:r>
          </a:p>
          <a:p>
            <a:endParaRPr lang="en-US" sz="1200" dirty="0" smtClean="0"/>
          </a:p>
          <a:p>
            <a:r>
              <a:rPr lang="en-US" sz="1200" dirty="0" smtClean="0"/>
              <a:t>  over:</a:t>
            </a:r>
          </a:p>
          <a:p>
            <a:r>
              <a:rPr lang="en-US" sz="1200" dirty="0" smtClean="0"/>
              <a:t>    ret</a:t>
            </a:r>
          </a:p>
          <a:p>
            <a:r>
              <a:rPr lang="en-US" sz="1200" dirty="0" smtClean="0"/>
              <a:t>main endp</a:t>
            </a:r>
          </a:p>
          <a:p>
            <a:r>
              <a:rPr lang="en-US" sz="1200" dirty="0" smtClean="0"/>
              <a:t>; «««««««««««««««««««««««««««««««««««««««««««««</a:t>
            </a:r>
          </a:p>
          <a:p>
            <a:endParaRPr lang="en-US" sz="1200" dirty="0" smtClean="0"/>
          </a:p>
          <a:p>
            <a:r>
              <a:rPr lang="en-US" sz="1200" dirty="0" smtClean="0"/>
              <a:t>end start                       ; Tell MASM where the program ends</a:t>
            </a:r>
            <a:endParaRPr lang="en-US" sz="1200" dirty="0"/>
          </a:p>
        </p:txBody>
      </p:sp>
      <p:sp>
        <p:nvSpPr>
          <p:cNvPr id="142338" name="Rectangle 2"/>
          <p:cNvSpPr>
            <a:spLocks noGrp="1" noChangeArrowheads="1"/>
          </p:cNvSpPr>
          <p:nvPr>
            <p:ph type="title" idx="4294967295"/>
          </p:nvPr>
        </p:nvSpPr>
        <p:spPr>
          <a:xfrm>
            <a:off x="-32" y="0"/>
            <a:ext cx="4286280" cy="1214422"/>
          </a:xfrm>
        </p:spPr>
        <p:txBody>
          <a:bodyPr/>
          <a:lstStyle/>
          <a:p>
            <a:r>
              <a:rPr lang="en-GB" sz="3200" dirty="0" smtClean="0">
                <a:effectLst>
                  <a:outerShdw blurRad="38100" dist="38100" dir="2700000" algn="tl">
                    <a:srgbClr val="000000">
                      <a:alpha val="43137"/>
                    </a:srgbClr>
                  </a:outerShdw>
                </a:effectLst>
              </a:rPr>
              <a:t>EX05-Numbers.asm</a:t>
            </a:r>
            <a:br>
              <a:rPr lang="en-GB" sz="3200" dirty="0" smtClean="0">
                <a:effectLst>
                  <a:outerShdw blurRad="38100" dist="38100" dir="2700000" algn="tl">
                    <a:srgbClr val="000000">
                      <a:alpha val="43137"/>
                    </a:srgbClr>
                  </a:outerShdw>
                </a:effectLst>
              </a:rPr>
            </a:br>
            <a:r>
              <a:rPr lang="en-GB" sz="2400" dirty="0" smtClean="0">
                <a:effectLst>
                  <a:outerShdw blurRad="38100" dist="38100" dir="2700000" algn="tl">
                    <a:srgbClr val="000000">
                      <a:alpha val="43137"/>
                    </a:srgbClr>
                  </a:outerShdw>
                </a:effectLst>
              </a:rPr>
              <a:t>Source code</a:t>
            </a:r>
            <a:endParaRPr lang="en-GB" sz="3200" dirty="0">
              <a:effectLst>
                <a:outerShdw blurRad="38100" dist="38100" dir="2700000" algn="tl">
                  <a:srgbClr val="000000">
                    <a:alpha val="43137"/>
                  </a:srgbClr>
                </a:outerShdw>
              </a:effectLst>
            </a:endParaRPr>
          </a:p>
        </p:txBody>
      </p:sp>
      <p:sp>
        <p:nvSpPr>
          <p:cNvPr id="6" name="TextBox 5"/>
          <p:cNvSpPr txBox="1"/>
          <p:nvPr/>
        </p:nvSpPr>
        <p:spPr>
          <a:xfrm>
            <a:off x="4500562" y="38939"/>
            <a:ext cx="4572032" cy="4401205"/>
          </a:xfrm>
          <a:prstGeom prst="rect">
            <a:avLst/>
          </a:prstGeom>
          <a:solidFill>
            <a:schemeClr val="accent6">
              <a:lumMod val="40000"/>
              <a:lumOff val="60000"/>
            </a:schemeClr>
          </a:solidFill>
        </p:spPr>
        <p:txBody>
          <a:bodyPr wrap="square" rtlCol="0">
            <a:spAutoFit/>
          </a:bodyPr>
          <a:lstStyle/>
          <a:p>
            <a:r>
              <a:rPr lang="en-US" sz="1000" dirty="0" smtClean="0"/>
              <a:t>; EX05_Numbers.asm</a:t>
            </a:r>
          </a:p>
          <a:p>
            <a:r>
              <a:rPr lang="en-US" sz="1000" dirty="0" smtClean="0"/>
              <a:t>; Declare program model and all libraries using only one file</a:t>
            </a:r>
          </a:p>
          <a:p>
            <a:endParaRPr lang="en-US" sz="1000" dirty="0" smtClean="0"/>
          </a:p>
          <a:p>
            <a:r>
              <a:rPr lang="en-US" sz="1000" dirty="0" smtClean="0"/>
              <a:t>  include \masm32\include\masm32rt.inc </a:t>
            </a:r>
          </a:p>
          <a:p>
            <a:r>
              <a:rPr lang="en-US" sz="1000" dirty="0" smtClean="0"/>
              <a:t>   </a:t>
            </a:r>
          </a:p>
          <a:p>
            <a:r>
              <a:rPr lang="en-US" sz="1000" dirty="0" smtClean="0"/>
              <a:t>.code                       </a:t>
            </a:r>
          </a:p>
          <a:p>
            <a:r>
              <a:rPr lang="en-US" sz="1000" dirty="0" smtClean="0"/>
              <a:t>start:                          ; The CODE entry point to the program</a:t>
            </a:r>
          </a:p>
          <a:p>
            <a:r>
              <a:rPr lang="en-US" sz="1000" dirty="0" smtClean="0"/>
              <a:t>    call main                   ; branch to the "main" procedure</a:t>
            </a:r>
          </a:p>
          <a:p>
            <a:r>
              <a:rPr lang="en-US" sz="1000" dirty="0" smtClean="0"/>
              <a:t>    exit</a:t>
            </a:r>
          </a:p>
          <a:p>
            <a:r>
              <a:rPr lang="en-US" sz="1000" dirty="0" smtClean="0"/>
              <a:t>; «««««««««««««««««««««««««««««««««««««««««««««««««««««««««««««</a:t>
            </a:r>
          </a:p>
          <a:p>
            <a:r>
              <a:rPr lang="en-US" sz="1000" dirty="0" smtClean="0"/>
              <a:t>main proc</a:t>
            </a:r>
          </a:p>
          <a:p>
            <a:r>
              <a:rPr lang="en-US" sz="1000" dirty="0" smtClean="0"/>
              <a:t>    LOCAL var1:DWORD            ; 2 DWORD integral variables</a:t>
            </a:r>
          </a:p>
          <a:p>
            <a:r>
              <a:rPr lang="en-US" sz="1000" dirty="0" smtClean="0"/>
              <a:t>    LOCAL var2:DWORD            ; </a:t>
            </a:r>
          </a:p>
          <a:p>
            <a:r>
              <a:rPr lang="en-US" sz="1000" dirty="0" smtClean="0"/>
              <a:t>    LOCAL str1:DWORD            ; a string handle for the input data</a:t>
            </a:r>
          </a:p>
          <a:p>
            <a:endParaRPr lang="en-US" sz="1000" dirty="0" smtClean="0"/>
          </a:p>
          <a:p>
            <a:r>
              <a:rPr lang="en-US" sz="1000" dirty="0" smtClean="0"/>
              <a:t>  ; test the MOV and ADD instructions</a:t>
            </a:r>
          </a:p>
          <a:p>
            <a:r>
              <a:rPr lang="en-US" sz="1000" dirty="0" smtClean="0"/>
              <a:t>    print chr$("Add 2 registers: 100 + 250= ") </a:t>
            </a:r>
          </a:p>
          <a:p>
            <a:r>
              <a:rPr lang="en-US" sz="1000" dirty="0" smtClean="0"/>
              <a:t>    mov eax, 100                ; copy the IMMEDIATE number 100 into the EAX register</a:t>
            </a:r>
          </a:p>
          <a:p>
            <a:r>
              <a:rPr lang="en-US" sz="1000" dirty="0" smtClean="0"/>
              <a:t>    mov ecx, 250                ; copy the IMMEDIATE number 250 into the ECX register</a:t>
            </a:r>
          </a:p>
          <a:p>
            <a:r>
              <a:rPr lang="en-US" sz="1000" dirty="0" smtClean="0"/>
              <a:t>    add ecx, eax                ; ADD EAX to ECX</a:t>
            </a:r>
          </a:p>
          <a:p>
            <a:r>
              <a:rPr lang="en-US" sz="1000" dirty="0" smtClean="0"/>
              <a:t>    print str$(ecx)             ; show the result at the console</a:t>
            </a:r>
          </a:p>
          <a:p>
            <a:r>
              <a:rPr lang="en-US" sz="1000" dirty="0" smtClean="0"/>
              <a:t>    print chr$(13,10,13,10)     ; 2 empty lines</a:t>
            </a:r>
          </a:p>
          <a:p>
            <a:endParaRPr lang="en-US" sz="1000" dirty="0" smtClean="0"/>
          </a:p>
          <a:p>
            <a:r>
              <a:rPr lang="en-US" sz="1000" dirty="0" smtClean="0"/>
              <a:t>  ; Input 2 integers</a:t>
            </a:r>
          </a:p>
          <a:p>
            <a:r>
              <a:rPr lang="en-US" sz="1000" dirty="0" smtClean="0"/>
              <a:t>    mov var1, sval(input("Enter number 1 : "))</a:t>
            </a:r>
          </a:p>
          <a:p>
            <a:r>
              <a:rPr lang="en-US" sz="1000" dirty="0" smtClean="0"/>
              <a:t>    mov var2, sval(input("Enter number 2 : "))</a:t>
            </a:r>
          </a:p>
          <a:p>
            <a:endParaRPr lang="en-US" sz="1000" dirty="0" smtClean="0"/>
          </a:p>
          <a:p>
            <a:endParaRPr lang="en-US" sz="1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142844" y="142876"/>
            <a:ext cx="4286280" cy="714356"/>
          </a:xfrm>
        </p:spPr>
        <p:txBody>
          <a:bodyPr/>
          <a:lstStyle/>
          <a:p>
            <a:r>
              <a:rPr lang="en-GB" sz="3200" dirty="0" smtClean="0">
                <a:effectLst>
                  <a:outerShdw blurRad="38100" dist="38100" dir="2700000" algn="tl">
                    <a:srgbClr val="000000">
                      <a:alpha val="43137"/>
                    </a:srgbClr>
                  </a:outerShdw>
                </a:effectLst>
              </a:rPr>
              <a:t>Exercises</a:t>
            </a:r>
            <a:endParaRPr lang="en-GB" sz="3200" dirty="0">
              <a:effectLst>
                <a:outerShdw blurRad="38100" dist="38100" dir="2700000" algn="tl">
                  <a:srgbClr val="000000">
                    <a:alpha val="43137"/>
                  </a:srgbClr>
                </a:outerShdw>
              </a:effectLst>
            </a:endParaRPr>
          </a:p>
        </p:txBody>
      </p:sp>
      <p:sp>
        <p:nvSpPr>
          <p:cNvPr id="5" name="TextBox 4"/>
          <p:cNvSpPr txBox="1"/>
          <p:nvPr/>
        </p:nvSpPr>
        <p:spPr>
          <a:xfrm>
            <a:off x="285720" y="1000108"/>
            <a:ext cx="8429684" cy="2308324"/>
          </a:xfrm>
          <a:prstGeom prst="rect">
            <a:avLst/>
          </a:prstGeom>
          <a:solidFill>
            <a:schemeClr val="accent6">
              <a:lumMod val="40000"/>
              <a:lumOff val="60000"/>
            </a:schemeClr>
          </a:solidFill>
        </p:spPr>
        <p:txBody>
          <a:bodyPr wrap="square" rtlCol="0">
            <a:spAutoFit/>
          </a:bodyPr>
          <a:lstStyle/>
          <a:p>
            <a:r>
              <a:rPr lang="en-US" b="1" dirty="0" smtClean="0"/>
              <a:t>Ex1</a:t>
            </a:r>
            <a:r>
              <a:rPr lang="en-US" b="1" smtClean="0"/>
              <a:t>: </a:t>
            </a:r>
            <a:r>
              <a:rPr lang="en-US" smtClean="0"/>
              <a:t>Use </a:t>
            </a:r>
            <a:r>
              <a:rPr lang="en-US" dirty="0" smtClean="0"/>
              <a:t>the </a:t>
            </a:r>
            <a:r>
              <a:rPr lang="en-US" b="1" dirty="0" smtClean="0">
                <a:solidFill>
                  <a:srgbClr val="FF0000"/>
                </a:solidFill>
              </a:rPr>
              <a:t>Opcodes help </a:t>
            </a:r>
            <a:r>
              <a:rPr lang="en-US" dirty="0" smtClean="0"/>
              <a:t>of the menu Help, describe syntaxes of following MASM instructions</a:t>
            </a:r>
          </a:p>
          <a:p>
            <a:pPr marL="457200" indent="-457200">
              <a:buAutoNum type="arabicParenBoth"/>
            </a:pPr>
            <a:r>
              <a:rPr lang="en-US" dirty="0" smtClean="0"/>
              <a:t>ADD</a:t>
            </a:r>
          </a:p>
          <a:p>
            <a:pPr marL="457200" indent="-457200">
              <a:buAutoNum type="arabicParenBoth"/>
            </a:pPr>
            <a:r>
              <a:rPr lang="en-US" dirty="0" smtClean="0"/>
              <a:t>SUB</a:t>
            </a:r>
          </a:p>
          <a:p>
            <a:pPr marL="457200" indent="-457200">
              <a:buAutoNum type="arabicParenBoth"/>
            </a:pPr>
            <a:r>
              <a:rPr lang="en-US" dirty="0" smtClean="0"/>
              <a:t>MUL, IMUL</a:t>
            </a:r>
          </a:p>
          <a:p>
            <a:pPr marL="457200" indent="-457200">
              <a:buAutoNum type="arabicParenBoth"/>
            </a:pPr>
            <a:r>
              <a:rPr lang="en-US" dirty="0" smtClean="0"/>
              <a:t>DIV, IDIV. Which  register will store the remainder ?</a:t>
            </a:r>
            <a:endParaRPr lang="en-US" dirty="0"/>
          </a:p>
        </p:txBody>
      </p:sp>
      <p:pic>
        <p:nvPicPr>
          <p:cNvPr id="6" name="Picture 2"/>
          <p:cNvPicPr>
            <a:picLocks noChangeAspect="1" noChangeArrowheads="1"/>
          </p:cNvPicPr>
          <p:nvPr/>
        </p:nvPicPr>
        <p:blipFill>
          <a:blip r:embed="rId3"/>
          <a:srcRect/>
          <a:stretch>
            <a:fillRect/>
          </a:stretch>
        </p:blipFill>
        <p:spPr bwMode="auto">
          <a:xfrm>
            <a:off x="3714744" y="4357694"/>
            <a:ext cx="5143534" cy="2133136"/>
          </a:xfrm>
          <a:prstGeom prst="rect">
            <a:avLst/>
          </a:prstGeom>
          <a:noFill/>
          <a:ln w="9525">
            <a:noFill/>
            <a:miter lim="800000"/>
            <a:headEnd/>
            <a:tailEnd/>
          </a:ln>
          <a:effectLst/>
        </p:spPr>
      </p:pic>
      <p:sp>
        <p:nvSpPr>
          <p:cNvPr id="7" name="Rectangle 6"/>
          <p:cNvSpPr/>
          <p:nvPr/>
        </p:nvSpPr>
        <p:spPr>
          <a:xfrm>
            <a:off x="285720" y="3857628"/>
            <a:ext cx="3143272" cy="1938992"/>
          </a:xfrm>
          <a:prstGeom prst="rect">
            <a:avLst/>
          </a:prstGeom>
          <a:solidFill>
            <a:srgbClr val="99FF99"/>
          </a:solidFill>
        </p:spPr>
        <p:txBody>
          <a:bodyPr wrap="square">
            <a:spAutoFit/>
          </a:bodyPr>
          <a:lstStyle/>
          <a:p>
            <a:r>
              <a:rPr lang="en-US" b="1" smtClean="0">
                <a:solidFill>
                  <a:srgbClr val="0000CC"/>
                </a:solidFill>
              </a:rPr>
              <a:t>Ex2</a:t>
            </a:r>
            <a:r>
              <a:rPr lang="en-US" b="1" dirty="0" smtClean="0">
                <a:solidFill>
                  <a:srgbClr val="0000CC"/>
                </a:solidFill>
              </a:rPr>
              <a:t>:</a:t>
            </a:r>
          </a:p>
          <a:p>
            <a:r>
              <a:rPr lang="en-US" dirty="0" smtClean="0">
                <a:solidFill>
                  <a:srgbClr val="0000CC"/>
                </a:solidFill>
              </a:rPr>
              <a:t>Write a MASM program that will print the following cantor of Hàn Mặc Tử</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142844" y="142876"/>
            <a:ext cx="4286280" cy="714356"/>
          </a:xfrm>
        </p:spPr>
        <p:txBody>
          <a:bodyPr/>
          <a:lstStyle/>
          <a:p>
            <a:r>
              <a:rPr lang="en-GB" sz="3200" dirty="0" smtClean="0">
                <a:effectLst>
                  <a:outerShdw blurRad="38100" dist="38100" dir="2700000" algn="tl">
                    <a:srgbClr val="000000">
                      <a:alpha val="43137"/>
                    </a:srgbClr>
                  </a:outerShdw>
                </a:effectLst>
              </a:rPr>
              <a:t>Exercises</a:t>
            </a:r>
            <a:endParaRPr lang="en-GB" sz="3200" dirty="0">
              <a:effectLst>
                <a:outerShdw blurRad="38100" dist="38100" dir="2700000" algn="tl">
                  <a:srgbClr val="000000">
                    <a:alpha val="43137"/>
                  </a:srgbClr>
                </a:outerShdw>
              </a:effectLst>
            </a:endParaRPr>
          </a:p>
        </p:txBody>
      </p:sp>
      <p:sp>
        <p:nvSpPr>
          <p:cNvPr id="5" name="TextBox 4"/>
          <p:cNvSpPr txBox="1"/>
          <p:nvPr/>
        </p:nvSpPr>
        <p:spPr>
          <a:xfrm>
            <a:off x="285720" y="1000108"/>
            <a:ext cx="8429684" cy="954107"/>
          </a:xfrm>
          <a:prstGeom prst="rect">
            <a:avLst/>
          </a:prstGeom>
          <a:solidFill>
            <a:schemeClr val="accent6">
              <a:lumMod val="40000"/>
              <a:lumOff val="60000"/>
            </a:schemeClr>
          </a:solidFill>
        </p:spPr>
        <p:txBody>
          <a:bodyPr wrap="square" rtlCol="0">
            <a:spAutoFit/>
          </a:bodyPr>
          <a:lstStyle/>
          <a:p>
            <a:r>
              <a:rPr lang="en-US" sz="2800" b="1" smtClean="0"/>
              <a:t>Ex3</a:t>
            </a:r>
            <a:r>
              <a:rPr lang="en-US" sz="2800" smtClean="0"/>
              <a:t>: Write a program that will accept 3 numbers, then sum of them and their average will be printed out.</a:t>
            </a:r>
            <a:endParaRPr lang="en-US" sz="2800" dirty="0"/>
          </a:p>
        </p:txBody>
      </p:sp>
      <p:sp>
        <p:nvSpPr>
          <p:cNvPr id="7" name="Rectangle 6"/>
          <p:cNvSpPr/>
          <p:nvPr/>
        </p:nvSpPr>
        <p:spPr>
          <a:xfrm>
            <a:off x="285720" y="2214554"/>
            <a:ext cx="8572560" cy="954107"/>
          </a:xfrm>
          <a:prstGeom prst="rect">
            <a:avLst/>
          </a:prstGeom>
          <a:solidFill>
            <a:srgbClr val="99FF99"/>
          </a:solidFill>
        </p:spPr>
        <p:txBody>
          <a:bodyPr wrap="square">
            <a:spAutoFit/>
          </a:bodyPr>
          <a:lstStyle/>
          <a:p>
            <a:r>
              <a:rPr lang="en-US" sz="2800" b="1" smtClean="0"/>
              <a:t>Ex4</a:t>
            </a:r>
            <a:r>
              <a:rPr lang="en-US" sz="2800" smtClean="0"/>
              <a:t>: Write </a:t>
            </a:r>
            <a:r>
              <a:rPr lang="en-US" sz="2800" dirty="0" smtClean="0"/>
              <a:t>a MASM program that </a:t>
            </a:r>
            <a:r>
              <a:rPr lang="en-US" sz="2800" smtClean="0"/>
              <a:t>will solve the equation ax+b=0</a:t>
            </a:r>
            <a:endParaRPr lang="en-US" sz="2800" dirty="0"/>
          </a:p>
        </p:txBody>
      </p:sp>
      <p:sp>
        <p:nvSpPr>
          <p:cNvPr id="8" name="Rectangle 7"/>
          <p:cNvSpPr/>
          <p:nvPr/>
        </p:nvSpPr>
        <p:spPr>
          <a:xfrm>
            <a:off x="285720" y="3401327"/>
            <a:ext cx="8572560" cy="1384995"/>
          </a:xfrm>
          <a:prstGeom prst="rect">
            <a:avLst/>
          </a:prstGeom>
          <a:solidFill>
            <a:schemeClr val="accent1">
              <a:lumMod val="20000"/>
              <a:lumOff val="80000"/>
            </a:schemeClr>
          </a:solidFill>
        </p:spPr>
        <p:txBody>
          <a:bodyPr wrap="square">
            <a:spAutoFit/>
          </a:bodyPr>
          <a:lstStyle/>
          <a:p>
            <a:r>
              <a:rPr lang="en-US" sz="2800" b="1" smtClean="0"/>
              <a:t>Ex5</a:t>
            </a:r>
            <a:r>
              <a:rPr lang="en-US" sz="2800" smtClean="0"/>
              <a:t>: Write </a:t>
            </a:r>
            <a:r>
              <a:rPr lang="en-US" sz="2800" dirty="0" smtClean="0"/>
              <a:t>a MASM program that </a:t>
            </a:r>
            <a:r>
              <a:rPr lang="en-US" sz="2800" smtClean="0"/>
              <a:t>will accept 2 numbers, v1, v2 then print out v1+v2, v1-v2, v1*v2, v1/v2.</a:t>
            </a:r>
          </a:p>
          <a:p>
            <a:r>
              <a:rPr lang="en-US" sz="2800" smtClean="0"/>
              <a:t>Attention: The case in which v2=0 must be managed.</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b="1" dirty="0" smtClean="0"/>
              <a:t>Summary</a:t>
            </a:r>
            <a:endParaRPr lang="en-US" sz="4400" b="1" dirty="0"/>
          </a:p>
        </p:txBody>
      </p:sp>
      <p:sp>
        <p:nvSpPr>
          <p:cNvPr id="30" name="Content Placeholder 29"/>
          <p:cNvSpPr>
            <a:spLocks noGrp="1"/>
          </p:cNvSpPr>
          <p:nvPr>
            <p:ph sz="half" idx="2"/>
          </p:nvPr>
        </p:nvSpPr>
        <p:spPr>
          <a:xfrm>
            <a:off x="497540" y="1857364"/>
            <a:ext cx="8217864" cy="3548082"/>
          </a:xfrm>
        </p:spPr>
        <p:txBody>
          <a:bodyPr>
            <a:noAutofit/>
          </a:bodyPr>
          <a:lstStyle/>
          <a:p>
            <a:r>
              <a:rPr lang="en-US" sz="2400" dirty="0" smtClean="0">
                <a:solidFill>
                  <a:srgbClr val="002060"/>
                </a:solidFill>
              </a:rPr>
              <a:t>Form of a MASM program</a:t>
            </a:r>
          </a:p>
          <a:p>
            <a:r>
              <a:rPr lang="en-US" sz="2400" dirty="0" smtClean="0">
                <a:solidFill>
                  <a:srgbClr val="002060"/>
                </a:solidFill>
              </a:rPr>
              <a:t>Variable declarations: DB, DD, DW, …</a:t>
            </a:r>
          </a:p>
          <a:p>
            <a:r>
              <a:rPr lang="en-US" sz="2400" dirty="0" smtClean="0">
                <a:solidFill>
                  <a:srgbClr val="002060"/>
                </a:solidFill>
              </a:rPr>
              <a:t>Basic input, output operations: print, chr$(…), str$(…)</a:t>
            </a:r>
          </a:p>
          <a:p>
            <a:r>
              <a:rPr lang="en-US" sz="2400" dirty="0" smtClean="0">
                <a:solidFill>
                  <a:srgbClr val="002060"/>
                </a:solidFill>
              </a:rPr>
              <a:t>Data type conversion: sval(..), </a:t>
            </a:r>
          </a:p>
          <a:p>
            <a:r>
              <a:rPr lang="en-US" sz="2400" dirty="0" smtClean="0">
                <a:solidFill>
                  <a:srgbClr val="002060"/>
                </a:solidFill>
              </a:rPr>
              <a:t>Procedure with parameters: CALL, INVOKE</a:t>
            </a:r>
          </a:p>
          <a:p>
            <a:r>
              <a:rPr lang="en-US" sz="2400" dirty="0" smtClean="0">
                <a:solidFill>
                  <a:srgbClr val="002060"/>
                </a:solidFill>
              </a:rPr>
              <a:t>Instructions: MOV, ADD, CMP, JE, JG, JL</a:t>
            </a:r>
          </a:p>
          <a:p>
            <a:endParaRPr lang="en-US" sz="2400" dirty="0" smtClean="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dirty="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981201"/>
            <a:ext cx="8359806" cy="2162180"/>
          </a:xfrm>
        </p:spPr>
        <p:txBody>
          <a:bodyPr>
            <a:normAutofit fontScale="85000" lnSpcReduction="20000"/>
          </a:bodyPr>
          <a:lstStyle/>
          <a:p>
            <a:r>
              <a:rPr lang="en-US" sz="2800" dirty="0" smtClean="0">
                <a:solidFill>
                  <a:srgbClr val="002060"/>
                </a:solidFill>
              </a:rPr>
              <a:t>1- Install 32/64-bit MASM – MS Macro Assembly</a:t>
            </a:r>
          </a:p>
          <a:p>
            <a:r>
              <a:rPr lang="en-US" sz="2800" dirty="0" smtClean="0">
                <a:solidFill>
                  <a:srgbClr val="002060"/>
                </a:solidFill>
              </a:rPr>
              <a:t>2- MASM Integrated Development Environment(IDE)</a:t>
            </a:r>
          </a:p>
          <a:p>
            <a:r>
              <a:rPr lang="en-US" sz="2800" dirty="0" smtClean="0">
                <a:solidFill>
                  <a:srgbClr val="002060"/>
                </a:solidFill>
              </a:rPr>
              <a:t>3- Introduction to Microsoft  Macro Assembly Language</a:t>
            </a:r>
          </a:p>
          <a:p>
            <a:r>
              <a:rPr lang="en-US" sz="2800" dirty="0" smtClean="0">
                <a:solidFill>
                  <a:srgbClr val="002060"/>
                </a:solidFill>
              </a:rPr>
              <a:t>Some sample programs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dirty="0" smtClean="0">
                <a:effectLst>
                  <a:outerShdw blurRad="38100" dist="38100" dir="2700000" algn="tl">
                    <a:srgbClr val="000000">
                      <a:alpha val="43137"/>
                    </a:srgbClr>
                  </a:outerShdw>
                </a:effectLst>
              </a:rPr>
              <a:t>1- Install 32-bit MSAM</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357298"/>
            <a:ext cx="7556313" cy="2786083"/>
          </a:xfrm>
        </p:spPr>
        <p:txBody>
          <a:bodyPr>
            <a:normAutofit fontScale="70000" lnSpcReduction="20000"/>
          </a:bodyPr>
          <a:lstStyle/>
          <a:p>
            <a:r>
              <a:rPr lang="en-US" sz="2800" dirty="0" smtClean="0">
                <a:solidFill>
                  <a:srgbClr val="002060"/>
                </a:solidFill>
              </a:rPr>
              <a:t>Microsoft Macro Assembler:  </a:t>
            </a:r>
            <a:r>
              <a:rPr lang="en-US" sz="2800" dirty="0" smtClean="0"/>
              <a:t> </a:t>
            </a:r>
            <a:r>
              <a:rPr lang="en-US" sz="2800" dirty="0" smtClean="0">
                <a:solidFill>
                  <a:schemeClr val="tx1"/>
                </a:solidFill>
              </a:rPr>
              <a:t>an x86 assembler that uses the Intel syntax for MS-DOS and Microsoft Windows. Beginning with MASM 8.0 there are two versions of the assembler - one for 16-bit and 32-bit assembly sources, and another (</a:t>
            </a:r>
            <a:r>
              <a:rPr lang="en-US" sz="2800" b="1" dirty="0" smtClean="0">
                <a:solidFill>
                  <a:schemeClr val="tx1"/>
                </a:solidFill>
              </a:rPr>
              <a:t>ML64</a:t>
            </a:r>
            <a:r>
              <a:rPr lang="en-US" sz="2800" dirty="0" smtClean="0">
                <a:solidFill>
                  <a:schemeClr val="tx1"/>
                </a:solidFill>
              </a:rPr>
              <a:t>) for 64-bit sources only (Wiki)</a:t>
            </a:r>
          </a:p>
          <a:p>
            <a:r>
              <a:rPr lang="en-US" sz="2800" dirty="0" smtClean="0">
                <a:solidFill>
                  <a:srgbClr val="002060"/>
                </a:solidFill>
              </a:rPr>
              <a:t>Unzip: masm32v11r.zip </a:t>
            </a:r>
            <a:r>
              <a:rPr lang="en-US" sz="2800" dirty="0" smtClean="0">
                <a:solidFill>
                  <a:srgbClr val="002060"/>
                </a:solidFill>
                <a:sym typeface="Wingdings" pitchFamily="2" charset="2"/>
              </a:rPr>
              <a:t> Install.exe  Run for installation</a:t>
            </a:r>
          </a:p>
          <a:p>
            <a:r>
              <a:rPr lang="en-US" sz="2800" dirty="0" smtClean="0">
                <a:solidFill>
                  <a:srgbClr val="002060"/>
                </a:solidFill>
                <a:sym typeface="Wingdings" pitchFamily="2" charset="2"/>
              </a:rPr>
              <a:t>Interface after installation: </a:t>
            </a:r>
            <a:endParaRPr lang="en-US" sz="2800" dirty="0" smtClean="0">
              <a:solidFill>
                <a:srgbClr val="002060"/>
              </a:solidFill>
            </a:endParaRPr>
          </a:p>
        </p:txBody>
      </p:sp>
      <p:pic>
        <p:nvPicPr>
          <p:cNvPr id="1026" name="Picture 2"/>
          <p:cNvPicPr>
            <a:picLocks noChangeAspect="1" noChangeArrowheads="1"/>
          </p:cNvPicPr>
          <p:nvPr/>
        </p:nvPicPr>
        <p:blipFill>
          <a:blip r:embed="rId3"/>
          <a:srcRect/>
          <a:stretch>
            <a:fillRect/>
          </a:stretch>
        </p:blipFill>
        <p:spPr bwMode="auto">
          <a:xfrm>
            <a:off x="1071538" y="3714752"/>
            <a:ext cx="7115175"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58890"/>
          </a:xfrm>
        </p:spPr>
        <p:txBody>
          <a:bodyPr/>
          <a:lstStyle/>
          <a:p>
            <a:r>
              <a:rPr lang="en-US" sz="4000" dirty="0" smtClean="0">
                <a:effectLst>
                  <a:outerShdw blurRad="38100" dist="38100" dir="2700000" algn="tl">
                    <a:srgbClr val="000000">
                      <a:alpha val="43137"/>
                    </a:srgbClr>
                  </a:outerShdw>
                </a:effectLst>
              </a:rPr>
              <a:t>Install 32-bit MSAM…</a:t>
            </a:r>
            <a:endParaRPr lang="en-US" sz="4000"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8474" y="1357299"/>
            <a:ext cx="7556313" cy="571504"/>
          </a:xfrm>
        </p:spPr>
        <p:txBody>
          <a:bodyPr>
            <a:normAutofit/>
          </a:bodyPr>
          <a:lstStyle/>
          <a:p>
            <a:r>
              <a:rPr lang="en-US" sz="2800" dirty="0" smtClean="0">
                <a:solidFill>
                  <a:srgbClr val="002060"/>
                </a:solidFill>
              </a:rPr>
              <a:t>Installed Contents:</a:t>
            </a:r>
          </a:p>
        </p:txBody>
      </p:sp>
      <p:pic>
        <p:nvPicPr>
          <p:cNvPr id="1027" name="Picture 3"/>
          <p:cNvPicPr>
            <a:picLocks noChangeAspect="1" noChangeArrowheads="1"/>
          </p:cNvPicPr>
          <p:nvPr/>
        </p:nvPicPr>
        <p:blipFill>
          <a:blip r:embed="rId3"/>
          <a:srcRect/>
          <a:stretch>
            <a:fillRect/>
          </a:stretch>
        </p:blipFill>
        <p:spPr bwMode="auto">
          <a:xfrm>
            <a:off x="428596" y="1857364"/>
            <a:ext cx="7820025" cy="3200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28596" y="5165348"/>
            <a:ext cx="1019186" cy="1335486"/>
          </a:xfrm>
          <a:prstGeom prst="rect">
            <a:avLst/>
          </a:prstGeom>
          <a:noFill/>
          <a:ln w="9525">
            <a:noFill/>
            <a:miter lim="800000"/>
            <a:headEnd/>
            <a:tailEnd/>
          </a:ln>
          <a:effectLst/>
        </p:spPr>
      </p:pic>
      <p:sp>
        <p:nvSpPr>
          <p:cNvPr id="7" name="TextBox 6"/>
          <p:cNvSpPr txBox="1"/>
          <p:nvPr/>
        </p:nvSpPr>
        <p:spPr>
          <a:xfrm>
            <a:off x="1714480" y="5214950"/>
            <a:ext cx="6929454" cy="830997"/>
          </a:xfrm>
          <a:prstGeom prst="rect">
            <a:avLst/>
          </a:prstGeom>
          <a:noFill/>
        </p:spPr>
        <p:txBody>
          <a:bodyPr wrap="square" rtlCol="0">
            <a:spAutoFit/>
          </a:bodyPr>
          <a:lstStyle/>
          <a:p>
            <a:r>
              <a:rPr lang="en-US" dirty="0" smtClean="0"/>
              <a:t>Desktop Icon of MASM, executable file: </a:t>
            </a:r>
            <a:r>
              <a:rPr lang="en-US" b="1" dirty="0" smtClean="0"/>
              <a:t>qeditor.exe</a:t>
            </a:r>
          </a:p>
          <a:p>
            <a:r>
              <a:rPr lang="en-US" dirty="0" smtClean="0"/>
              <a:t>Compiler: bin/ml.exe (32 bit),  ml64.exe (64 bit)</a:t>
            </a:r>
            <a:endParaRPr lang="en-US" dirty="0"/>
          </a:p>
        </p:txBody>
      </p:sp>
      <p:sp>
        <p:nvSpPr>
          <p:cNvPr id="8" name="TextBox 7"/>
          <p:cNvSpPr txBox="1"/>
          <p:nvPr/>
        </p:nvSpPr>
        <p:spPr>
          <a:xfrm>
            <a:off x="1857356" y="6072206"/>
            <a:ext cx="6643734" cy="400110"/>
          </a:xfrm>
          <a:prstGeom prst="rect">
            <a:avLst/>
          </a:prstGeom>
          <a:solidFill>
            <a:schemeClr val="accent6">
              <a:lumMod val="40000"/>
              <a:lumOff val="60000"/>
            </a:schemeClr>
          </a:solidFill>
        </p:spPr>
        <p:txBody>
          <a:bodyPr wrap="square" rtlCol="0">
            <a:spAutoFit/>
          </a:bodyPr>
          <a:lstStyle/>
          <a:p>
            <a:pPr algn="ctr"/>
            <a:r>
              <a:rPr lang="en-US" sz="2000" b="1" dirty="0" smtClean="0">
                <a:solidFill>
                  <a:srgbClr val="3333FF"/>
                </a:solidFill>
              </a:rPr>
              <a:t>You should create a folder as a storage of your exercises</a:t>
            </a:r>
            <a:endParaRPr lang="en-US" sz="2000" b="1" dirty="0">
              <a:solidFill>
                <a:srgbClr val="3333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142876"/>
            <a:ext cx="7099300" cy="857232"/>
          </a:xfrm>
        </p:spPr>
        <p:txBody>
          <a:bodyPr/>
          <a:lstStyle/>
          <a:p>
            <a:r>
              <a:rPr lang="en-GB" b="1" dirty="0" smtClean="0">
                <a:solidFill>
                  <a:schemeClr val="tx2">
                    <a:lumMod val="90000"/>
                    <a:lumOff val="10000"/>
                  </a:schemeClr>
                </a:solidFill>
                <a:effectLst>
                  <a:outerShdw blurRad="38100" dist="38100" dir="2700000" algn="tl">
                    <a:srgbClr val="000000">
                      <a:alpha val="43137"/>
                    </a:srgbClr>
                  </a:outerShdw>
                </a:effectLst>
              </a:rPr>
              <a:t>2- </a:t>
            </a:r>
            <a:r>
              <a:rPr lang="en-US" b="1" dirty="0" smtClean="0">
                <a:solidFill>
                  <a:schemeClr val="tx2">
                    <a:lumMod val="90000"/>
                    <a:lumOff val="10000"/>
                  </a:schemeClr>
                </a:solidFill>
              </a:rPr>
              <a:t>MASM Integrated Development Environment</a:t>
            </a:r>
          </a:p>
        </p:txBody>
      </p:sp>
      <p:pic>
        <p:nvPicPr>
          <p:cNvPr id="2050" name="Picture 2"/>
          <p:cNvPicPr>
            <a:picLocks noChangeAspect="1" noChangeArrowheads="1"/>
          </p:cNvPicPr>
          <p:nvPr/>
        </p:nvPicPr>
        <p:blipFill>
          <a:blip r:embed="rId3"/>
          <a:srcRect/>
          <a:stretch>
            <a:fillRect/>
          </a:stretch>
        </p:blipFill>
        <p:spPr bwMode="auto">
          <a:xfrm>
            <a:off x="166734" y="1740820"/>
            <a:ext cx="2619316" cy="468857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643438" y="1756926"/>
            <a:ext cx="2519086" cy="3600900"/>
          </a:xfrm>
          <a:prstGeom prst="rect">
            <a:avLst/>
          </a:prstGeom>
          <a:noFill/>
          <a:ln w="9525">
            <a:noFill/>
            <a:miter lim="800000"/>
            <a:headEnd/>
            <a:tailEnd/>
          </a:ln>
          <a:effectLst/>
        </p:spPr>
      </p:pic>
      <p:sp>
        <p:nvSpPr>
          <p:cNvPr id="20" name="TextBox 19"/>
          <p:cNvSpPr txBox="1"/>
          <p:nvPr/>
        </p:nvSpPr>
        <p:spPr>
          <a:xfrm>
            <a:off x="2928926" y="1775760"/>
            <a:ext cx="1428760" cy="3046988"/>
          </a:xfrm>
          <a:prstGeom prst="rect">
            <a:avLst/>
          </a:prstGeom>
          <a:solidFill>
            <a:schemeClr val="accent6">
              <a:lumMod val="40000"/>
              <a:lumOff val="60000"/>
            </a:schemeClr>
          </a:solidFill>
        </p:spPr>
        <p:txBody>
          <a:bodyPr wrap="square" rtlCol="0">
            <a:spAutoFit/>
          </a:bodyPr>
          <a:lstStyle/>
          <a:p>
            <a:r>
              <a:rPr lang="en-US" dirty="0" smtClean="0"/>
              <a:t>Menu </a:t>
            </a:r>
            <a:r>
              <a:rPr lang="en-US" b="1" dirty="0" smtClean="0"/>
              <a:t>file </a:t>
            </a:r>
            <a:r>
              <a:rPr lang="en-US" dirty="0" smtClean="0"/>
              <a:t>allows user working with files, run program,… </a:t>
            </a:r>
            <a:endParaRPr lang="en-US" dirty="0"/>
          </a:p>
        </p:txBody>
      </p:sp>
      <p:sp>
        <p:nvSpPr>
          <p:cNvPr id="21" name="TextBox 20"/>
          <p:cNvSpPr txBox="1"/>
          <p:nvPr/>
        </p:nvSpPr>
        <p:spPr>
          <a:xfrm>
            <a:off x="7286644" y="1751476"/>
            <a:ext cx="1500198" cy="2677656"/>
          </a:xfrm>
          <a:prstGeom prst="rect">
            <a:avLst/>
          </a:prstGeom>
          <a:solidFill>
            <a:srgbClr val="99FF99"/>
          </a:solidFill>
        </p:spPr>
        <p:txBody>
          <a:bodyPr wrap="square" rtlCol="0">
            <a:spAutoFit/>
          </a:bodyPr>
          <a:lstStyle/>
          <a:p>
            <a:r>
              <a:rPr lang="en-US" dirty="0" smtClean="0"/>
              <a:t>Menu </a:t>
            </a:r>
            <a:r>
              <a:rPr lang="en-US" b="1" dirty="0" smtClean="0"/>
              <a:t>Project</a:t>
            </a:r>
            <a:r>
              <a:rPr lang="en-US" dirty="0" smtClean="0"/>
              <a:t> allows user compiling program,…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142876"/>
            <a:ext cx="7099300" cy="857232"/>
          </a:xfrm>
        </p:spPr>
        <p:txBody>
          <a:bodyPr/>
          <a:lstStyle/>
          <a:p>
            <a:r>
              <a:rPr lang="en-GB" b="1" dirty="0" smtClean="0">
                <a:solidFill>
                  <a:schemeClr val="tx2">
                    <a:lumMod val="90000"/>
                    <a:lumOff val="10000"/>
                  </a:schemeClr>
                </a:solidFill>
                <a:effectLst>
                  <a:outerShdw blurRad="38100" dist="38100" dir="2700000" algn="tl">
                    <a:srgbClr val="000000">
                      <a:alpha val="43137"/>
                    </a:srgbClr>
                  </a:outerShdw>
                </a:effectLst>
              </a:rPr>
              <a:t>2- </a:t>
            </a:r>
            <a:r>
              <a:rPr lang="en-US" b="1" dirty="0" smtClean="0">
                <a:solidFill>
                  <a:schemeClr val="tx2">
                    <a:lumMod val="90000"/>
                    <a:lumOff val="10000"/>
                  </a:schemeClr>
                </a:solidFill>
              </a:rPr>
              <a:t>MASM Integrated Development Environment</a:t>
            </a:r>
          </a:p>
        </p:txBody>
      </p:sp>
      <p:grpSp>
        <p:nvGrpSpPr>
          <p:cNvPr id="12" name="Group 11"/>
          <p:cNvGrpSpPr/>
          <p:nvPr/>
        </p:nvGrpSpPr>
        <p:grpSpPr>
          <a:xfrm>
            <a:off x="714380" y="1643050"/>
            <a:ext cx="8001024" cy="4500594"/>
            <a:chOff x="714380" y="1643050"/>
            <a:chExt cx="8001024" cy="4500594"/>
          </a:xfrm>
        </p:grpSpPr>
        <p:pic>
          <p:nvPicPr>
            <p:cNvPr id="2052" name="Picture 4"/>
            <p:cNvPicPr>
              <a:picLocks noChangeAspect="1" noChangeArrowheads="1"/>
            </p:cNvPicPr>
            <p:nvPr/>
          </p:nvPicPr>
          <p:blipFill>
            <a:blip r:embed="rId3"/>
            <a:srcRect/>
            <a:stretch>
              <a:fillRect/>
            </a:stretch>
          </p:blipFill>
          <p:spPr bwMode="auto">
            <a:xfrm>
              <a:off x="714380" y="1785926"/>
              <a:ext cx="2962561" cy="4357718"/>
            </a:xfrm>
            <a:prstGeom prst="rect">
              <a:avLst/>
            </a:prstGeom>
            <a:noFill/>
            <a:ln w="9525">
              <a:noFill/>
              <a:miter lim="800000"/>
              <a:headEnd/>
              <a:tailEnd/>
            </a:ln>
            <a:effectLst/>
          </p:spPr>
        </p:pic>
        <p:sp>
          <p:nvSpPr>
            <p:cNvPr id="22" name="TextBox 21"/>
            <p:cNvSpPr txBox="1"/>
            <p:nvPr/>
          </p:nvSpPr>
          <p:spPr>
            <a:xfrm>
              <a:off x="3857652" y="1643050"/>
              <a:ext cx="4857752" cy="830997"/>
            </a:xfrm>
            <a:prstGeom prst="rect">
              <a:avLst/>
            </a:prstGeom>
            <a:noFill/>
          </p:spPr>
          <p:txBody>
            <a:bodyPr wrap="square" rtlCol="0">
              <a:spAutoFit/>
            </a:bodyPr>
            <a:lstStyle/>
            <a:p>
              <a:r>
                <a:rPr lang="en-US" dirty="0" smtClean="0"/>
                <a:t>Menu </a:t>
              </a:r>
              <a:r>
                <a:rPr lang="en-US" b="1" dirty="0" smtClean="0"/>
                <a:t>Help</a:t>
              </a:r>
              <a:r>
                <a:rPr lang="en-US" dirty="0" smtClean="0"/>
                <a:t> allows user referencing to relative topics:</a:t>
              </a:r>
            </a:p>
          </p:txBody>
        </p:sp>
        <p:sp>
          <p:nvSpPr>
            <p:cNvPr id="9" name="Rectangle 8"/>
            <p:cNvSpPr/>
            <p:nvPr/>
          </p:nvSpPr>
          <p:spPr>
            <a:xfrm>
              <a:off x="3714776" y="2600262"/>
              <a:ext cx="1457450" cy="400110"/>
            </a:xfrm>
            <a:prstGeom prst="rect">
              <a:avLst/>
            </a:prstGeom>
            <a:solidFill>
              <a:srgbClr val="99FF99"/>
            </a:solidFill>
          </p:spPr>
          <p:txBody>
            <a:bodyPr wrap="none">
              <a:spAutoFit/>
            </a:bodyPr>
            <a:lstStyle/>
            <a:p>
              <a:r>
                <a:rPr lang="en-US" sz="2000" dirty="0" smtClean="0"/>
                <a:t>Using editor</a:t>
              </a:r>
            </a:p>
          </p:txBody>
        </p:sp>
        <p:sp>
          <p:nvSpPr>
            <p:cNvPr id="10" name="Rectangle 9"/>
            <p:cNvSpPr/>
            <p:nvPr/>
          </p:nvSpPr>
          <p:spPr>
            <a:xfrm>
              <a:off x="3714776" y="3143248"/>
              <a:ext cx="3135795" cy="1631216"/>
            </a:xfrm>
            <a:prstGeom prst="rect">
              <a:avLst/>
            </a:prstGeom>
            <a:solidFill>
              <a:schemeClr val="accent6">
                <a:lumMod val="40000"/>
                <a:lumOff val="60000"/>
              </a:schemeClr>
            </a:solidFill>
          </p:spPr>
          <p:txBody>
            <a:bodyPr wrap="none">
              <a:spAutoFit/>
            </a:bodyPr>
            <a:lstStyle/>
            <a:p>
              <a:endParaRPr lang="en-US" sz="2000" dirty="0" smtClean="0"/>
            </a:p>
            <a:p>
              <a:endParaRPr lang="en-US" sz="2000" dirty="0" smtClean="0"/>
            </a:p>
            <a:p>
              <a:r>
                <a:rPr lang="en-US" sz="2000" dirty="0" smtClean="0"/>
                <a:t>Build-in Libraries in MASM</a:t>
              </a:r>
            </a:p>
            <a:p>
              <a:endParaRPr lang="en-US" sz="2000" dirty="0" smtClean="0"/>
            </a:p>
            <a:p>
              <a:endParaRPr lang="en-US" sz="2000" dirty="0" smtClean="0"/>
            </a:p>
          </p:txBody>
        </p:sp>
        <p:sp>
          <p:nvSpPr>
            <p:cNvPr id="11" name="Rectangle 10"/>
            <p:cNvSpPr/>
            <p:nvPr/>
          </p:nvSpPr>
          <p:spPr>
            <a:xfrm>
              <a:off x="3714776" y="5007130"/>
              <a:ext cx="3643338" cy="707886"/>
            </a:xfrm>
            <a:prstGeom prst="rect">
              <a:avLst/>
            </a:prstGeom>
            <a:solidFill>
              <a:srgbClr val="99FF99"/>
            </a:solidFill>
          </p:spPr>
          <p:txBody>
            <a:bodyPr wrap="square">
              <a:spAutoFit/>
            </a:bodyPr>
            <a:lstStyle/>
            <a:p>
              <a:r>
                <a:rPr lang="en-US" sz="2000" dirty="0" smtClean="0"/>
                <a:t>Opcodes of Intel CPU</a:t>
              </a:r>
            </a:p>
            <a:p>
              <a:r>
                <a:rPr lang="en-US" sz="2000" dirty="0" smtClean="0"/>
                <a:t>Syntaxes of  MASM language </a:t>
              </a:r>
              <a:endParaRPr lang="en-US" sz="2000"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71406" y="0"/>
            <a:ext cx="8186766" cy="857232"/>
          </a:xfrm>
        </p:spPr>
        <p:txBody>
          <a:bodyPr/>
          <a:lstStyle/>
          <a:p>
            <a:r>
              <a:rPr lang="en-GB" dirty="0" smtClean="0">
                <a:effectLst>
                  <a:outerShdw blurRad="38100" dist="38100" dir="2700000" algn="tl">
                    <a:srgbClr val="000000">
                      <a:alpha val="43137"/>
                    </a:srgbClr>
                  </a:outerShdw>
                </a:effectLst>
              </a:rPr>
              <a:t>3- Introduction to MS Assembly</a:t>
            </a:r>
            <a:endParaRPr lang="en-GB" dirty="0">
              <a:effectLst>
                <a:outerShdw blurRad="38100" dist="38100" dir="2700000" algn="tl">
                  <a:srgbClr val="000000">
                    <a:alpha val="43137"/>
                  </a:srgbClr>
                </a:outerShdw>
              </a:effectLst>
            </a:endParaRPr>
          </a:p>
        </p:txBody>
      </p:sp>
      <p:sp>
        <p:nvSpPr>
          <p:cNvPr id="6" name="Rectangle 5"/>
          <p:cNvSpPr/>
          <p:nvPr/>
        </p:nvSpPr>
        <p:spPr>
          <a:xfrm>
            <a:off x="214282" y="785794"/>
            <a:ext cx="1857388" cy="3416320"/>
          </a:xfrm>
          <a:prstGeom prst="rect">
            <a:avLst/>
          </a:prstGeom>
        </p:spPr>
        <p:txBody>
          <a:bodyPr wrap="square">
            <a:spAutoFit/>
          </a:bodyPr>
          <a:lstStyle/>
          <a:p>
            <a:r>
              <a:rPr lang="en-US" b="1" dirty="0" smtClean="0">
                <a:solidFill>
                  <a:srgbClr val="002060"/>
                </a:solidFill>
              </a:rPr>
              <a:t>Demo 1: Write an Assembly program that displays the string 'Hello World' on the screen:</a:t>
            </a:r>
            <a:endParaRPr lang="en-US" b="1" dirty="0">
              <a:solidFill>
                <a:srgbClr val="002060"/>
              </a:solidFill>
            </a:endParaRPr>
          </a:p>
        </p:txBody>
      </p:sp>
      <p:sp>
        <p:nvSpPr>
          <p:cNvPr id="8" name="TextBox 7"/>
          <p:cNvSpPr txBox="1"/>
          <p:nvPr/>
        </p:nvSpPr>
        <p:spPr>
          <a:xfrm>
            <a:off x="-32" y="4312515"/>
            <a:ext cx="1428760" cy="1200329"/>
          </a:xfrm>
          <a:prstGeom prst="rect">
            <a:avLst/>
          </a:prstGeom>
          <a:noFill/>
        </p:spPr>
        <p:txBody>
          <a:bodyPr wrap="square" rtlCol="0">
            <a:spAutoFit/>
          </a:bodyPr>
          <a:lstStyle/>
          <a:p>
            <a:r>
              <a:rPr lang="en-US" b="1" dirty="0" smtClean="0"/>
              <a:t>Form of a MASM program</a:t>
            </a:r>
            <a:endParaRPr lang="en-US" b="1" dirty="0"/>
          </a:p>
        </p:txBody>
      </p:sp>
      <p:grpSp>
        <p:nvGrpSpPr>
          <p:cNvPr id="12" name="Group 11"/>
          <p:cNvGrpSpPr/>
          <p:nvPr/>
        </p:nvGrpSpPr>
        <p:grpSpPr>
          <a:xfrm>
            <a:off x="2000275" y="1128736"/>
            <a:ext cx="7143725" cy="5657850"/>
            <a:chOff x="2000275" y="857232"/>
            <a:chExt cx="7143725" cy="5657850"/>
          </a:xfrm>
        </p:grpSpPr>
        <p:pic>
          <p:nvPicPr>
            <p:cNvPr id="3074" name="Picture 2"/>
            <p:cNvPicPr>
              <a:picLocks noChangeAspect="1" noChangeArrowheads="1"/>
            </p:cNvPicPr>
            <p:nvPr/>
          </p:nvPicPr>
          <p:blipFill>
            <a:blip r:embed="rId3"/>
            <a:srcRect/>
            <a:stretch>
              <a:fillRect/>
            </a:stretch>
          </p:blipFill>
          <p:spPr bwMode="auto">
            <a:xfrm>
              <a:off x="2000275" y="857232"/>
              <a:ext cx="6143625" cy="5657850"/>
            </a:xfrm>
            <a:prstGeom prst="rect">
              <a:avLst/>
            </a:prstGeom>
            <a:noFill/>
            <a:ln w="9525">
              <a:noFill/>
              <a:miter lim="800000"/>
              <a:headEnd/>
              <a:tailEnd/>
            </a:ln>
            <a:effectLst/>
          </p:spPr>
        </p:pic>
        <p:sp>
          <p:nvSpPr>
            <p:cNvPr id="9" name="TextBox 8"/>
            <p:cNvSpPr txBox="1"/>
            <p:nvPr/>
          </p:nvSpPr>
          <p:spPr>
            <a:xfrm>
              <a:off x="7500958" y="1785926"/>
              <a:ext cx="1643042" cy="1077218"/>
            </a:xfrm>
            <a:prstGeom prst="rect">
              <a:avLst/>
            </a:prstGeom>
            <a:solidFill>
              <a:srgbClr val="99FF99"/>
            </a:solidFill>
          </p:spPr>
          <p:txBody>
            <a:bodyPr wrap="square" rtlCol="0">
              <a:spAutoFit/>
            </a:bodyPr>
            <a:lstStyle/>
            <a:p>
              <a:r>
                <a:rPr lang="en-US" sz="1600" dirty="0" smtClean="0">
                  <a:solidFill>
                    <a:srgbClr val="0000CC"/>
                  </a:solidFill>
                </a:rPr>
                <a:t>Directives helps the program will conform to Windows</a:t>
              </a:r>
              <a:endParaRPr lang="en-US" sz="1600" dirty="0">
                <a:solidFill>
                  <a:srgbClr val="0000CC"/>
                </a:solidFill>
              </a:endParaRPr>
            </a:p>
          </p:txBody>
        </p:sp>
        <p:sp>
          <p:nvSpPr>
            <p:cNvPr id="10" name="TextBox 9"/>
            <p:cNvSpPr txBox="1"/>
            <p:nvPr/>
          </p:nvSpPr>
          <p:spPr>
            <a:xfrm>
              <a:off x="7715272" y="3786190"/>
              <a:ext cx="1285884" cy="1200329"/>
            </a:xfrm>
            <a:prstGeom prst="rect">
              <a:avLst/>
            </a:prstGeom>
            <a:solidFill>
              <a:schemeClr val="accent6">
                <a:lumMod val="40000"/>
                <a:lumOff val="60000"/>
              </a:schemeClr>
            </a:solidFill>
          </p:spPr>
          <p:txBody>
            <a:bodyPr wrap="square" rtlCol="0">
              <a:spAutoFit/>
            </a:bodyPr>
            <a:lstStyle/>
            <a:p>
              <a:r>
                <a:rPr lang="en-US" sz="1800" dirty="0" smtClean="0"/>
                <a:t>How to create it? NEXT SLIDE</a:t>
              </a:r>
              <a:endParaRPr lang="en-US" sz="1800" dirty="0"/>
            </a:p>
          </p:txBody>
        </p:sp>
      </p:grpSp>
      <p:sp>
        <p:nvSpPr>
          <p:cNvPr id="11" name="Rectangle 10"/>
          <p:cNvSpPr/>
          <p:nvPr/>
        </p:nvSpPr>
        <p:spPr>
          <a:xfrm>
            <a:off x="2000232" y="763769"/>
            <a:ext cx="7143768" cy="307777"/>
          </a:xfrm>
          <a:prstGeom prst="rect">
            <a:avLst/>
          </a:prstGeom>
        </p:spPr>
        <p:txBody>
          <a:bodyPr wrap="square">
            <a:spAutoFit/>
          </a:bodyPr>
          <a:lstStyle/>
          <a:p>
            <a:r>
              <a:rPr lang="en-US" sz="1400" dirty="0" smtClean="0"/>
              <a:t>The </a:t>
            </a:r>
            <a:r>
              <a:rPr lang="en-US" sz="1400" b="1" dirty="0" smtClean="0"/>
              <a:t>flat memory model</a:t>
            </a:r>
            <a:r>
              <a:rPr lang="en-US" sz="1400" dirty="0" smtClean="0"/>
              <a:t> is a </a:t>
            </a:r>
            <a:r>
              <a:rPr lang="en-US" sz="1400" i="1" dirty="0" smtClean="0"/>
              <a:t>non-segmented</a:t>
            </a:r>
            <a:r>
              <a:rPr lang="en-US" sz="1400" dirty="0" smtClean="0"/>
              <a:t> configuration available in 32-bit operating systems.</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57200" y="0"/>
            <a:ext cx="7099300" cy="642918"/>
          </a:xfrm>
        </p:spPr>
        <p:txBody>
          <a:bodyPr/>
          <a:lstStyle/>
          <a:p>
            <a:r>
              <a:rPr lang="en-GB" dirty="0" smtClean="0">
                <a:effectLst>
                  <a:outerShdw blurRad="38100" dist="38100" dir="2700000" algn="tl">
                    <a:srgbClr val="000000">
                      <a:alpha val="43137"/>
                    </a:srgbClr>
                  </a:outerShdw>
                </a:effectLst>
              </a:rPr>
              <a:t>EX01_Hello.asm</a:t>
            </a:r>
            <a:endParaRPr lang="en-GB" dirty="0">
              <a:effectLst>
                <a:outerShdw blurRad="38100" dist="38100" dir="2700000" algn="tl">
                  <a:srgbClr val="000000">
                    <a:alpha val="43137"/>
                  </a:srgbClr>
                </a:outerShdw>
              </a:effectLst>
            </a:endParaRPr>
          </a:p>
        </p:txBody>
      </p:sp>
      <p:sp>
        <p:nvSpPr>
          <p:cNvPr id="4" name="TextBox 3"/>
          <p:cNvSpPr txBox="1"/>
          <p:nvPr/>
        </p:nvSpPr>
        <p:spPr>
          <a:xfrm>
            <a:off x="285752" y="1000108"/>
            <a:ext cx="7786710" cy="3046988"/>
          </a:xfrm>
          <a:prstGeom prst="rect">
            <a:avLst/>
          </a:prstGeom>
          <a:noFill/>
        </p:spPr>
        <p:txBody>
          <a:bodyPr wrap="square" rtlCol="0">
            <a:spAutoFit/>
          </a:bodyPr>
          <a:lstStyle/>
          <a:p>
            <a:r>
              <a:rPr lang="en-US" dirty="0" smtClean="0"/>
              <a:t>Step 1: Open MASM/ Menu File/ New</a:t>
            </a:r>
          </a:p>
          <a:p>
            <a:r>
              <a:rPr lang="en-US" dirty="0" smtClean="0"/>
              <a:t>Step 2: Copy and paste the code in the next slide to it’s editor</a:t>
            </a:r>
          </a:p>
          <a:p>
            <a:r>
              <a:rPr lang="en-US" dirty="0" smtClean="0"/>
              <a:t>Step 3: Save file/EX1_Hello.asm</a:t>
            </a:r>
          </a:p>
          <a:p>
            <a:r>
              <a:rPr lang="en-US" dirty="0" smtClean="0"/>
              <a:t>Step 4: Menu Project/ Console Assemble&amp;Link</a:t>
            </a:r>
          </a:p>
          <a:p>
            <a:r>
              <a:rPr lang="en-US" dirty="0" smtClean="0"/>
              <a:t>Step 5: View results in containing folder</a:t>
            </a:r>
          </a:p>
          <a:p>
            <a:r>
              <a:rPr lang="en-US" dirty="0" smtClean="0"/>
              <a:t>Step 6: Run the program: Click the EX01_Hello.exe</a:t>
            </a:r>
          </a:p>
          <a:p>
            <a:r>
              <a:rPr lang="en-US" dirty="0" smtClean="0"/>
              <a:t>            A black window will show then disappear because </a:t>
            </a:r>
          </a:p>
          <a:p>
            <a:r>
              <a:rPr lang="en-US" dirty="0" smtClean="0"/>
              <a:t>            there is no code to block it. </a:t>
            </a:r>
            <a:endParaRPr lang="en-US" dirty="0"/>
          </a:p>
        </p:txBody>
      </p:sp>
      <p:sp>
        <p:nvSpPr>
          <p:cNvPr id="5" name="TextBox 4"/>
          <p:cNvSpPr txBox="1"/>
          <p:nvPr/>
        </p:nvSpPr>
        <p:spPr>
          <a:xfrm>
            <a:off x="928662" y="4286256"/>
            <a:ext cx="6429420" cy="830997"/>
          </a:xfrm>
          <a:prstGeom prst="rect">
            <a:avLst/>
          </a:prstGeom>
          <a:solidFill>
            <a:schemeClr val="bg1"/>
          </a:solidFill>
        </p:spPr>
        <p:txBody>
          <a:bodyPr wrap="square" rtlCol="0">
            <a:spAutoFit/>
          </a:bodyPr>
          <a:lstStyle/>
          <a:p>
            <a:pPr algn="ctr"/>
            <a:r>
              <a:rPr lang="en-US" dirty="0" smtClean="0">
                <a:solidFill>
                  <a:srgbClr val="FF0000"/>
                </a:solidFill>
              </a:rPr>
              <a:t>An Assembly source code is a file whose extension MUST BE .ASM</a:t>
            </a:r>
            <a:endParaRPr lang="en-US" dirty="0">
              <a:solidFill>
                <a:srgbClr val="FF0000"/>
              </a:solidFill>
            </a:endParaRPr>
          </a:p>
        </p:txBody>
      </p:sp>
      <p:sp>
        <p:nvSpPr>
          <p:cNvPr id="6" name="TextBox 5"/>
          <p:cNvSpPr txBox="1"/>
          <p:nvPr/>
        </p:nvSpPr>
        <p:spPr>
          <a:xfrm>
            <a:off x="1071538" y="5214950"/>
            <a:ext cx="6429420" cy="1200329"/>
          </a:xfrm>
          <a:prstGeom prst="rect">
            <a:avLst/>
          </a:prstGeom>
          <a:solidFill>
            <a:srgbClr val="99FF99"/>
          </a:solidFill>
        </p:spPr>
        <p:txBody>
          <a:bodyPr wrap="square" rtlCol="0">
            <a:spAutoFit/>
          </a:bodyPr>
          <a:lstStyle/>
          <a:p>
            <a:pPr algn="ctr"/>
            <a:r>
              <a:rPr lang="en-US" dirty="0" smtClean="0">
                <a:solidFill>
                  <a:srgbClr val="0000CC"/>
                </a:solidFill>
              </a:rPr>
              <a:t>What is the result of compilation?</a:t>
            </a:r>
          </a:p>
          <a:p>
            <a:pPr algn="ctr"/>
            <a:r>
              <a:rPr lang="en-US" dirty="0" smtClean="0">
                <a:solidFill>
                  <a:srgbClr val="0000CC"/>
                </a:solidFill>
              </a:rPr>
              <a:t>You can see them in the folder containing you ASM files</a:t>
            </a:r>
            <a:endParaRPr lang="en-US" dirty="0">
              <a:solidFill>
                <a:srgbClr val="0000CC"/>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6801</TotalTime>
  <Words>2423</Words>
  <Application>Microsoft Office PowerPoint</Application>
  <PresentationFormat>On-screen Show (4:3)</PresentationFormat>
  <Paragraphs>470</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Rockwell</vt:lpstr>
      <vt:lpstr>Segoe UI</vt:lpstr>
      <vt:lpstr>Times New Roman</vt:lpstr>
      <vt:lpstr>Wingdings</vt:lpstr>
      <vt:lpstr>Advantage</vt:lpstr>
      <vt:lpstr>PowerPoint Presentation</vt:lpstr>
      <vt:lpstr>Objectives</vt:lpstr>
      <vt:lpstr>Contents</vt:lpstr>
      <vt:lpstr>1- Install 32-bit MSAM</vt:lpstr>
      <vt:lpstr>Install 32-bit MSAM…</vt:lpstr>
      <vt:lpstr>2- MASM Integrated Development Environment</vt:lpstr>
      <vt:lpstr>2- MASM Integrated Development Environment</vt:lpstr>
      <vt:lpstr>3- Introduction to MS Assembly</vt:lpstr>
      <vt:lpstr>EX01_Hello.asm</vt:lpstr>
      <vt:lpstr>EX01_Hello.asm - Code</vt:lpstr>
      <vt:lpstr>Run a program using the  Menu File/Cmd Prompt</vt:lpstr>
      <vt:lpstr>EX02_ProcDemo.asm</vt:lpstr>
      <vt:lpstr>EX02_ProcDemo.asm- Source/Run</vt:lpstr>
      <vt:lpstr>Comments in MASM</vt:lpstr>
      <vt:lpstr>EX03_Data.asm</vt:lpstr>
      <vt:lpstr>Basic Data Types in MASM32</vt:lpstr>
      <vt:lpstr>EX03_Data.asm - Source</vt:lpstr>
      <vt:lpstr>EX04_Locals.asm</vt:lpstr>
      <vt:lpstr>EX04_Locals.asm (Source code)</vt:lpstr>
      <vt:lpstr>Intel CPU 32-bit Registers</vt:lpstr>
      <vt:lpstr>Intel CPU Registers</vt:lpstr>
      <vt:lpstr>EX05-Numbers.asm</vt:lpstr>
      <vt:lpstr>EX05-Numbrers.asm Variables Declarations,  Input data, Converting data types</vt:lpstr>
      <vt:lpstr>EX05-Numbers.asm Comparing and Branching</vt:lpstr>
      <vt:lpstr>EX05-Numbers.asm Source code</vt:lpstr>
      <vt:lpstr>Exercises</vt:lpstr>
      <vt:lpstr>Exercises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Huu Minh</cp:lastModifiedBy>
  <cp:revision>128</cp:revision>
  <dcterms:created xsi:type="dcterms:W3CDTF">2012-07-21T04:30:17Z</dcterms:created>
  <dcterms:modified xsi:type="dcterms:W3CDTF">2021-03-08T01:42:33Z</dcterms:modified>
</cp:coreProperties>
</file>