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8.xml" ContentType="application/vnd.openxmlformats-officedocument.presentationml.comments+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9.xml" ContentType="application/vnd.openxmlformats-officedocument.presentationml.comments+xml"/>
  <Override PartName="/ppt/notesSlides/notesSlide18.xml" ContentType="application/vnd.openxmlformats-officedocument.presentationml.notesSlide+xml"/>
  <Override PartName="/ppt/comments/comment10.xml" ContentType="application/vnd.openxmlformats-officedocument.presentationml.comments+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2.xml" ContentType="application/vnd.openxmlformats-officedocument.presentationml.comments+xml"/>
  <Override PartName="/ppt/notesSlides/notesSlide22.xml" ContentType="application/vnd.openxmlformats-officedocument.presentationml.notesSlide+xml"/>
  <Override PartName="/ppt/comments/comment13.xml" ContentType="application/vnd.openxmlformats-officedocument.presentationml.comments+xml"/>
  <Override PartName="/ppt/notesSlides/notesSlide23.xml" ContentType="application/vnd.openxmlformats-officedocument.presentationml.notesSlide+xml"/>
  <Override PartName="/ppt/comments/comment14.xml" ContentType="application/vnd.openxmlformats-officedocument.presentationml.comments+xml"/>
  <Override PartName="/ppt/notesSlides/notesSlide24.xml" ContentType="application/vnd.openxmlformats-officedocument.presentationml.notesSlide+xml"/>
  <Override PartName="/ppt/comments/comment15.xml" ContentType="application/vnd.openxmlformats-officedocument.presentationml.comments+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comments/comment16.xml" ContentType="application/vnd.openxmlformats-officedocument.presentationml.comments+xml"/>
  <Override PartName="/ppt/notesSlides/notesSlide27.xml" ContentType="application/vnd.openxmlformats-officedocument.presentationml.notesSlide+xml"/>
  <Override PartName="/ppt/comments/comment17.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8.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9.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25"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45425" autoAdjust="0"/>
  </p:normalViewPr>
  <p:slideViewPr>
    <p:cSldViewPr>
      <p:cViewPr varScale="1">
        <p:scale>
          <a:sx n="45" d="100"/>
          <a:sy n="45" d="100"/>
        </p:scale>
        <p:origin x="197"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75" d="100"/>
        <a:sy n="75"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9T07:14:46.066" idx="1">
    <p:pos x="5067" y="1013"/>
    <p:text>Sau khi nghiên cứu chương này, bạn sẽ có thể:
Phân biệt giữa các thanh ghi hiển thị cho người dùng và thanh ghi điều khiển / trạng thái, và thảo luận về mục đích của các thanh ghi trong mỗi danh mục.
Tóm tắt chu trình hướng dẫn.
Thảo luận về nguyên tắc đằng sau pipelining hướng dẫn và cách nó hoạt động trong thực tế.
So sánh và đối chiếu các dạng nguy hiểm khác nhau của đường ống.</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3-19T07:36:06.227" idx="14">
    <p:pos x="10" y="10"/>
    <p:text>Là một cách tiếp cận đơn giản, hãy xem xét việc chia nhỏ quá trình xử lý lệnh thành hai giai đoạn: tìm nạp lệnh và thực thi lệnh. Đôi khi trong quá trình thực hiện một lệnh khi bộ nhớ chính không được truy cập. Thời gian này có thể được sử dụng để tìm nạp lệnh tiếp theo song song với việc thực thi lệnh hiện tại. Hình 14.9a mô tả cách tiếp cận này. Đường ống có hai giai đoạn độc lập. Giai đoạn đầu tiên tìm nạp một lệnh và đệm nó. Khi giai đoạn thứ hai là miễn phí, giai đoạn đầu tiên chuyển nó sang hướng dẫn được đệm. Trong khi giai đoạn thứ hai đang thực hiện lệnh, giai đoạn đầu tiên tận dụng mọi chu kỳ bộ nhớ không sử dụng để tìm nạp và đệm lệnh tiếp theo. Đây được gọi là tìm nạp trước hướng dẫn hoặc tìm nạp chồng chéo. Lưu ý rằng cách tiếp cận này, liên quan đến việc đệm lệnh, yêu cầu nhiều thanh ghi hơn. Nói chung, pipelining yêu cầu các thanh ghi để lưu trữ dữ liệu giữa các giai đoạn.
Rõ ràng là quá trình này sẽ tăng tốc độ thực thi lệnh. Nếu các giai đoạn tìm nạp và thực thi có thời lượng bằng nhau, thời gian chu kỳ lệnh sẽ giảm đi một nửa. Tuy nhiên, nếu chúng ta xem xét kỹ hơn đường dẫn này (Hình 14.9b), chúng ta sẽ thấy rằng tốc độ thực thi tăng gấp đôi này khó có thể xảy ra vì hai lý do:
Thời gian thực hiện nói chung sẽ lâu hơn thời gian tìm nạp. Việc thực thi sẽ liên quan đến việc đọc và lưu trữ các toán hạng và việc thực hiện một số hoạt động. Do đó, giai đoạn tìm nạp có thể phải đợi một thời gian trước khi nó có thể làm trống bộ đệm của mình.
Một lệnh rẽ nhánh có điều kiện làm cho địa chỉ của lệnh tiếp theo được tìm nạp là không xác định. Do đó, giai đoạn tìm nạp phải đợi cho đến khi nó nhận được địa chỉ lệnh tiếp theo từ giai đoạn thực thi. Giai đoạn thực thi sau đó có thể phải đợi trong khi lệnh tiếp theo được tìm nạp.
Đoán có thể giảm mất thời gian từ lý do thứ hai. Một quy tắc đơn giản như sau: Khi một lệnh rẽ nhánh có điều kiện được chuyển từ giai đoạn tìm nạp sang giai đoạn thực thi, giai đoạn tìm nạp sẽ tìm nạp lệnh tiếp theo trong bộ nhớ sau lệnh rẽ nhánh. Sau đó, nếu cành không được lấy, không có thời gian bị mất. Nếu rẽ nhánh được sử dụng, lệnh đã tìm nạp phải bị loại bỏ và một lệnh mới được tìm nạp.</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3-19T07:39:02.084" idx="15">
    <p:pos x="2624" y="789"/>
    <p:text>Hướng dẫn tìm nạp (FI)
Đọc hướng dẫn dự kiến tiếp theo vào bộ đệm
Giải mã lệnh (DI)
Xác định mã opcode và các chỉ định toán hạng
Tính toán hạng (CO)
Tính toán địa chỉ hiệu quả của mỗi toán hạng nguồn
Điều này có thể liên quan đến việc chuyển vị trí, đăng ký gián tiếp, gián tiếp hoặc các hình thức tính toán địa chỉ khác</p:text>
    <p:extLst>
      <p:ext uri="{C676402C-5697-4E1C-873F-D02D1690AC5C}">
        <p15:threadingInfo xmlns:p15="http://schemas.microsoft.com/office/powerpoint/2012/main" timeZoneBias="-420"/>
      </p:ext>
    </p:extLst>
  </p:cm>
  <p:cm authorId="1" dt="2021-03-19T07:39:13.492" idx="16">
    <p:pos x="5141" y="736"/>
    <p:text>Tìm nạp toán hạng (FO)
Tìm nạp từng toán hạng từ bộ nhớ
Toán hạng trong sổ đăng ký không cần được tìm nạp
Thực thi hướng dẫn (EI)
Thực hiện thao tác được chỉ định và lưu trữ kết quả, nếu có, ở vị trí toán hạng đích đã chỉ định
Viết toán hạng (WO)
Lưu trữ kết quả trong bộ nhớ</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3-19T07:50:00.275" idx="17">
    <p:pos x="10" y="10"/>
    <p:text>Một số yếu tố khác hạn chế việc nâng cao hiệu suất. Nếu sáu giai đoạn không có thời lượng bằng nhau, sẽ có một số phải chờ đợi ở các giai đoạn đường ống khác nhau, như đã thảo luận trước đây đối với đường ống hai giai đoạn. Một khó khăn khác là lệnh rẽ nhánh có điều kiện, có thể làm mất hiệu lực của một số lần tìm nạp lệnh. Một sự kiện không thể đoán trước tương tự là một sự gián đoạn. Hình 14.11 minh họa các tác động của nhánh điều kiện, sử dụng chương trình tương tự như Hình 14.10. Giả sử rằng lệnh 3 là một nhánh có điều kiện đối với lệnh 15. Cho đến khi lệnh được thực thi, không có cách nào để biết lệnh nào sẽ đến tiếp theo. Đường ống, trong ví dụ này, chỉ cần tải lệnh tiếp theo theo trình tự (lệnh 4) và tiếp tục. Trong Hình 14.10, nhánh không được sử dụng và chúng tôi nhận được đầy đủ lợi ích về hiệu suất của việc nâng cao. Trong hình 14.11, nhánh được lấy. Điều này không được xác định cho đến khi kết thúc đơn vị thời gian 7. Tại thời điểm này, đường ống phải được xóa các hướng dẫn không hữu ích. Trong đơn vị thời gian 8, lệnh 15 đi vào đường ống. Không có hướng dẫn nào hoàn thành trong các đơn vị thời gian từ 9 đến 12; đây là khoản phạt thực hiện phát sinh vì chúng tôi không thể lường trước được chi nhánh.</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3-19T07:53:07.154" idx="18">
    <p:pos x="10" y="10"/>
    <p:text>Hình 14.12 chỉ ra logic cần thiết để pipelining tính toán các nhánh và ngắt.
Các vấn đề khác phát sinh đã không xuất hiện trong tổ chức hai giai đoạn đơn giản của chúng tôi. Giai đoạn CO có thể phụ thuộc vào nội dung của một thanh ghi có thể được thay đổi bởi một lệnh trước đó vẫn còn trong đường dẫn. Các xung đột thanh ghi và bộ nhớ khác như vậy có thể xảy ra. Hệ thống phải chứa logic để giải thích cho loại xung đột này.</p:text>
    <p:extLst>
      <p:ext uri="{C676402C-5697-4E1C-873F-D02D1690AC5C}">
        <p15:threadingInfo xmlns:p15="http://schemas.microsoft.com/office/powerpoint/2012/main" timeZoneBias="-420"/>
      </p:ext>
    </p:extLst>
  </p:cm>
  <p:cm authorId="1" dt="2021-03-19T07:53:08.567" idx="19">
    <p:pos x="146" y="146"/>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3-19T07:59:10.216" idx="20">
    <p:pos x="10" y="10"/>
    <p:text>Để làm rõ hoạt động của đường ống, có thể hữu ích khi xem một mô tả thay thế. Hình 14.10 và 14.11 cho thấy tiến trình của thời gian theo chiều ngang của các hình, với mỗi hàng hiển thị tiến trình của một lệnh riêng lẻ. Hình 14.13 cho thấy cùng một chuỗi các sự kiện, với thời gian diễn ra theo chiều dọc của hình và mỗi hàng hiển thị trạng thái của đường ống tại một thời điểm nhất định. Trong Hình 14.13a (tương ứng với Hình 14.10), đường ống dẫn đầy tại thời điểm 6, với 6 lệnh khác nhau trong các giai đoạn thực thi khác nhau và vẫn đầy cho đến thời điểm 9; chúng ta giả định rằng lệnh I9 là lệnh cuối cùng được thực thi. Trong Hình 14.13b, (tương ứng với Hình 14.11), đường ống đầy tại thời điểm 6 và 7. Tại thời điểm 7, lệnh 3 đang trong giai đoạn thực thi và thực thi một nhánh tới lệnh 15. Tại thời điểm này, các lệnh từ I4 đến I7 được xả ra khỏi đường ống, do đó tại thời điểm 8, chỉ có hai lệnh trong đường ống, I3 và I15.</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3-19T08:02:10.193" idx="21">
    <p:pos x="10" y="10"/>
    <p:text>Hình 14.14a biểu thị hệ số tăng tốc như một hàm của số lượng lệnh được thực hiện mà không có nhánh.
Hình 14.14b cho thấy hệ số tăng tốc như một hàm của số giai đoạn trong đường dẫn lệnh
Do đó, số lượng giai đoạn đường ống càng lớn thì tiềm năng tăng tốc càng lớn. Tuy nhiên, như một vấn đề thực tế, lợi nhuận tiềm năng của các giai đoạn đường ống bổ sung bị ảnh hưởng bởi sự gia tăng chi phí, sự chậm trễ giữa các giai đoạn và thực tế là các nhánh sẽ gặp phải yêu cầu xả nước của đường ống.</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3-19T08:02:40.020" idx="22">
    <p:pos x="10" y="10"/>
    <p:text>Rủi ro về tài nguyên xảy ra khi hai (hoặc nhiều) lệnh đã có trong đường dẫn cần cùng một tài nguyên. Kết quả là các lệnh phải được thực hiện nối tiếp thay vì song song cho một phần của đường ống. Một mối nguy về tài nguyên đôi khi được gọi là mối nguy về cấu trúc.
Chúng ta hãy xem xét một ví dụ đơn giản về nguy cơ tài nguyên. Giả sử một đường ống năm giai đoạn được đơn giản hóa, trong đó mỗi giai đoạn có một chu kỳ đồng hồ. Hình 14.15a cho thấy trường hợp lý tưởng, trong đó một lệnh mới đi vào đường ống mỗi chu kỳ đồng hồ. Bây giờ, giả sử rằng bộ nhớ chính có một cổng duy nhất và tất cả các lần tìm nạp lệnh cũng như đọc và ghi dữ liệu phải được thực hiện lần lượt. Hơn nữa, bỏ qua bộ nhớ cache. Trong trường hợp này, một toán hạng đọc hoặc ghi từ bộ nhớ không thể được thực hiện song song với một lệnh tìm nạp. Điều này được minh họa trong Hình 14.15b, giả định rằng toán hạng nguồn cho lệnh I1 nằm trong bộ nhớ, chứ không phải là một thanh ghi. Do đó, giai đoạn tìm nạp lệnh của đường ống phải không hoạt động trong một chu kỳ trước khi bắt đầu tìm nạp lệnh cho lệnh I3. Hình này giả định rằng tất cả các toán hạng khác đều nằm trong thanh ghi.
Một ví dụ khác về xung đột tài nguyên là một tình huống trong đó nhiều lệnh đã sẵn sàng để bước vào giai đoạn lệnh thực thi và có một ALU duy nhất. Một giải pháp cho những mối nguy về tài nguyên như vậy là tăng cường tài nguyên có sẵn, chẳng hạn như có nhiều cổng vào bộ nhớ chính và nhiều đơn vị ALU.</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3-19T08:03:23.573" idx="23">
    <p:pos x="10" y="10"/>
    <p:text>Rủi ro dữ liệu xảy ra khi có xung đột trong việc truy cập vị trí toán hạng. Nói chung, chúng ta có thể nêu mối nguy ở dạng này: Hai lệnh trong một chương trình phải được thực hiện theo trình tự và cả hai đều truy cập vào một toán hạng thanh ghi hoặc bộ nhớ cụ thể. Nếu hai lệnh được thực hiện theo trình tự nghiêm ngặt, không có vấn đề gì xảy ra. Tuy nhiên, nếu các lệnh được thực thi trong một đường ống, thì giá trị toán hạng có thể được cập nhật theo cách tạo ra một kết quả khác với kết quả sẽ xảy ra với việc thực thi tuần tự nghiêm ngặt. Nói cách khác, chương trình tạo ra một kết quả không chính xác vì sử dụng pipelining.</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3-19T08:10:03.091" idx="24">
    <p:pos x="10" y="10"/>
    <p:text>Một đường ống đơn giản bị phạt đối với lệnh rẽ nhánh vì nó phải chọn một trong hai lệnh để tìm nạp tiếp theo và có thể lựa chọn sai. Cách tiếp cận brute-force là sao chép các phần ban đầu của đường ống và cho phép đường ống lấy cả hai hướng dẫn, sử dụng hai luồng. Có hai vấn đề với cách tiếp cận này:
Với nhiều đường ống, có sự chậm trễ tranh chấp để truy cập vào các thanh ghi và bộ nhớ.
Các hướng dẫn nhánh bổ sung có thể đi vào đường ống (một trong hai luồng) trước khi quyết định nhánh ban đầu được giải quyết. Mỗi hướng dẫn như vậy cần một luồng bổ sung.
Bất chấp những nhược điểm này, chiến lược này có thể cải thiện hiệu suất. Ví dụ về các máy có hai luồng đường ống trở lên là IBM 370/168 và IBM 3033.</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3-19T08:15:29.045" idx="25">
    <p:pos x="10" y="10"/>
    <p:text>Với một bit duy nhất, tất cả những gì có thể được ghi lại là liệu lần thực thi cuối cùng của lệnh này có dẫn đến một nhánh hay không. Một thiếu sót của việc sử dụng một bit duy nhất xuất hiện trong trường hợp lệnh rẽ nhánh có điều kiện hầu như luôn được sử dụng, chẳng hạn như lệnh lặp. Chỉ với một bit lịch sử, lỗi trong dự đoán sẽ xảy ra hai lần cho mỗi lần sử dụng vòng lặp: một lần khi vào vòng lặp và một lần khi thoát.
Nếu hai bit được sử dụng, chúng có thể được sử dụng để ghi lại kết quả của hai trường hợp cuối cùng của việc thực hiện lệnh được liên kết hoặc để ghi lại một trạng thái theo một số cách khác. Hình 14.18 cho thấy một cách tiếp cận điển hình (xem Vấn đề 14.13 để biết các khả năng khác). Giả sử rằng thuật toán bắt đầu ở góc trên bên trái của lưu đồ. Miễn là mỗi lệnh rẽ nhánh có điều kiện tiếp theo được thực hiện, quá trình quyết định sẽ dự đoán rằng nhánh tiếp theo sẽ được thực hiện. Nếu một dự đoán duy nhất là sai, thuật toán tiếp tục dự đoán rằng nhánh tiếp theo được thực hiện. Chỉ khi hai nhánh liên tiếp không được lấy thì thuật toán mới chuyển sang phía bên phải của lưu đồ. Sau đó, thuật toán sẽ dự đoán rằng các nhánh không được lấy cho đến khi hai nhánh liên tiếp được lấy. Do đó, thuật toán yêu cầu hai lần dự đoán sai liên tiếp để thay đổi quyết định dự đoán.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9T07:16:05.689" idx="2">
    <p:pos x="5397" y="1419"/>
    <p:text>Hướng dẫn tìm nạp (từ bộ nhớ (thanh ghi, bộ nhớ đệm, bộ nhớ chính))
Giải thích hướng dẫn (hành động được yêu cầu)
Tìm nạp dữ liệu (dữ liệu từ bộ nhớ hoặc mô-đun I / O)
Xử lý dữ liệu (thực hiện một số thao tác trên dữ liệu)
Ghi dữ liệu (ghi kết quả vào bộ nhớ hoặc một mô-đun I / O)
 Để thực hiện những điều này, bộ xử lý cần lưu trữ một số dữ liệu tạm thời và do đó cần một bộ nhớ trong nhỏ</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9T07:18:08.355" idx="3">
    <p:pos x="4992" y="651"/>
    <p:text>Trong bộ xử lý có một tập hợp các thanh ghi có chức năng như một cấp bộ nhớ trên bộ nhớ chính và bộ nhớ đệm trong hệ thống phân cấp
Các thanh ghi trong bộ xử lý thực hiện hai vai trò:</p:text>
    <p:extLst>
      <p:ext uri="{C676402C-5697-4E1C-873F-D02D1690AC5C}">
        <p15:threadingInfo xmlns:p15="http://schemas.microsoft.com/office/powerpoint/2012/main" timeZoneBias="-420"/>
      </p:ext>
    </p:extLst>
  </p:cm>
  <p:cm authorId="1" dt="2021-03-19T07:18:19.145" idx="4">
    <p:pos x="2592" y="2325"/>
    <p:text>Cho phép lập trình máy hoặc hợp ngữ để giảm thiểu các tham chiếu bộ nhớ chính bằng cách tối ưu hóa việc sử dụng các thanh ghi</p:text>
    <p:extLst>
      <p:ext uri="{C676402C-5697-4E1C-873F-D02D1690AC5C}">
        <p15:threadingInfo xmlns:p15="http://schemas.microsoft.com/office/powerpoint/2012/main" timeZoneBias="-420"/>
      </p:ext>
    </p:extLst>
  </p:cm>
  <p:cm authorId="1" dt="2021-03-19T07:18:29.236" idx="5">
    <p:pos x="4875" y="2325"/>
    <p:text>Được sử dụng bởi đơn vị điều khiển để kiểm soát hoạt động của bộ xử lý và bởi các chương trình hệ điều hành đặc quyền để kiểm soát việc thực thi các chương trình</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19T07:19:55.320" idx="6">
    <p:pos x="5547" y="1344"/>
    <p:text>Mục đích chung
Có thể được lập trình viên gán cho nhiều chức năng khác nhau
Dữ liệu
Có thể chỉ được sử dụng để lưu giữ dữ liệu và không thể được sử dụng trong việc tính toán địa chỉ toán hạng
Địa chỉ
Có thể có mục đích chung chung hoặc có thể dành cho một chế độ địa chỉ cụ thể
Ví dụ: con trỏ phân đoạn, thanh ghi chỉ mục, con trỏ ngăn xếp
Mã điều kiện
Còn được gọi là cờ
Các bit do phần cứng bộ xử lý thiết lập là kết quả của các hoạt động</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19T07:21:23.041" idx="7">
    <p:pos x="10" y="10"/>
    <p:text>Nhiều bộ xử lý, bao gồm cả những bộ xử lý dựa trên kiến trúc IA-64 và bộ xử lý MIPS, hoàn toàn không sử dụng mã điều kiện. Thay vào đó, các lệnh rẽ nhánh có điều kiện chỉ định một phép so sánh được thực hiện và thực hiện dựa trên kết quả của phép so sánh mà không cần lưu trữ mã điều kiện. Bảng 14.1, dựa trên [DERO87], liệt kê các ưu và nhược điểm chính của các mã điều kiện.
Trong một số máy, một lệnh gọi chương trình con sẽ dẫn đến việc lưu tự động tất cả các thanh ghi mà người dùng có thể nhìn thấy, để được khôi phục trở lại. Bộ xử lý thực hiện việc lưu và khôi phục như là một phần của việc thực hiện các lệnh gọi và trả về. Điều này cho phép mỗi chương trình con sử dụng các thanh ghi mà người dùng có thể nhìn thấy một cách độc lập. Trên các máy khác, lập trình viên có trách nhiệm lưu nội dung của các thanh ghi người dùng có thể nhìn thấy liên quan trước khi gọi chương trình con, bằng cách đưa các hướng dẫn cho mục đích này vào chương trình.</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19T07:21:46.241" idx="8">
    <p:pos x="5077" y="1269"/>
    <p:text>Bộ đếm chương trình (PC)
Chứa địa chỉ của một hướng dẫn được tìm nạp
Thanh ghi lệnh (IR)
Chứa hướng dẫn được tìm nạp gần đây nhất
Thanh ghi địa chỉ bộ nhớ (MAR)
Chứa địa chỉ của một vị trí trong bộ nhớ
Thanh ghi bộ đệm bộ nhớ (MBR)
Chứa một từ dữ liệu được ghi vào bộ nhớ hoặc từ được đọc gần đây nhất</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19T07:27:36.163" idx="9">
    <p:pos x="10" y="10"/>
    <p:text>Nhiều thiết kế bộ xử lý bao gồm một thanh ghi hoặc tập hợp các thanh ghi, thường được gọi là từ trạng thái chương trình (PSW), chứa thông tin trạng thái. PSW thường chứa mã điều kiện cùng với thông tin trạng thái khác. Các trường hoặc cờ phổ biến bao gồm những điều sau:
Dấu: Chứa bit dấu của kết quả của phép tính số học cuối cùng.
Zero: Đặt khi kết quả là 0.
Carry: Đặt nếu một phép toán dẫn đến việc mang (thêm) vào hoặc mượn (lực kéo phụ) ra khỏi một bit bậc cao. Được sử dụng cho các phép toán số học nhiều từ.
Bằng: Đặt nếu kết quả so sánh lôgic là bằng nhau.
Overflow: Được sử dụng để biểu thị tràn số học.
Bật / Tắt ngắt: Được sử dụng để bật hoặc tắt ngắt.
Người giám sát: Cho biết bộ xử lý đang thực thi ở chế độ người giám sát hoặc người dùng. Một số lệnh đặc quyền chỉ có thể được thực thi trong chế độ người giám sát và một số vùng bộ nhớ nhất định chỉ có thể được truy cập trong chế độ người giám sát.</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19T07:29:03.165" idx="10">
    <p:pos x="10" y="10"/>
    <p:text>Giống như chu trình tìm nạp và chu trình gián tiếp, chu trình ngắt đơn giản và có thể dự đoán được (Hình 14.8). Nội dung hiện tại của PC phải được lưu để bộ xử lý có thể tiếp tục hoạt động bình thường sau khi ngắt. Do đó, nội dung của PC được chuyển sang MBR để ghi vào bộ nhớ. Vị trí bộ nhớ đặc biệt dành riêng cho mục đích này được nạp vào MAR từ thiết bị điều khiển. Ví dụ, nó có thể là một con trỏ ngăn xếp. PC được tải với địa chỉ của quy trình ngắt. Kết quả là, chu kỳ lệnh tiếp theo sẽ bắt đầu bằng cách tìm nạp lệnh thích hợp.</p:text>
    <p:extLst>
      <p:ext uri="{C676402C-5697-4E1C-873F-D02D1690AC5C}">
        <p15:threadingInfo xmlns:p15="http://schemas.microsoft.com/office/powerpoint/2012/main" timeZoneBias="-420"/>
      </p:ext>
    </p:extLst>
  </p:cm>
  <p:cm authorId="1" dt="2021-03-19T07:29:39.171" idx="11">
    <p:pos x="146" y="146"/>
    <p:text>MBR: memory buffer register</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19T07:33:14.146" idx="12">
    <p:pos x="10" y="10"/>
    <p:text>Hướng dẫn đường ống tương tự như việc sử dụng một dây chuyền lắp ráp trong một nhà máy sản xuất. Một dây chuyền lắp ráp tận dụng lợi thế của thực tế là một sản phẩm trải qua nhiều giai đoạn sản xuất khác nhau. Bằng cách đặt quy trình sản xuất trong một dây chuyền lắp ráp, các sản phẩm ở các giai đoạn khác nhau có thể được thực hiện đồng thời. Quá trình này còn được gọi là pipelining, bởi vì, như trong một đường ống, các đầu vào mới được chấp nhận ở một đầu trước khi các đầu vào được chấp nhận trước đó xuất hiện dưới dạng đầu ra ở đầu kia.
Để áp dụng khái niệm này vào việc thực thi lệnh, chúng ta phải nhận ra rằng, trên thực tế, một lệnh có một số giai đoạn. Ví dụ, hình 14.5 chia chu kỳ lệnh thành 10 nhiệm vụ, diễn ra theo trình tự. Rõ ràng, cần phải có một số cơ hội cho pipelining.</p:text>
    <p:extLst>
      <p:ext uri="{C676402C-5697-4E1C-873F-D02D1690AC5C}">
        <p15:threadingInfo xmlns:p15="http://schemas.microsoft.com/office/powerpoint/2012/main" timeZoneBias="-420"/>
      </p:ext>
    </p:extLst>
  </p:cm>
  <p:cm authorId="1" dt="2021-03-19T07:34:30.214" idx="13">
    <p:pos x="146" y="146"/>
    <p:text>khác vs lệnh thường chính là có khả năng thực hiện nhiều chỉ thị</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smtClean="0"/>
            <a:t>Categories:</a:t>
          </a:r>
          <a:endParaRPr lang="en-US" sz="28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smtClean="0">
              <a:solidFill>
                <a:srgbClr val="002060"/>
              </a:solidFill>
            </a:rPr>
            <a:t>General purpose</a:t>
          </a:r>
          <a:endParaRPr lang="en-US" sz="1800" b="1" dirty="0">
            <a:solidFill>
              <a:srgbClr val="002060"/>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smtClean="0"/>
            <a:t>Can be assigned to a variety of functions by the programmer</a:t>
          </a:r>
          <a:endParaRPr lang="en-US" sz="1800"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smtClean="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smtClean="0"/>
            <a:t>May be used only to hold data and cannot be employed in the calculation of an operand address</a:t>
          </a:r>
          <a:endParaRPr lang="en-US" sz="1800"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smtClean="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smtClean="0"/>
            <a:t>May be somewhat general purpose or may be devoted to a particular addressing mode</a:t>
          </a:r>
          <a:endParaRPr lang="en-US" sz="1800"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smtClean="0"/>
            <a:t>Examples:  segment pointers, index registers, stack pointer</a:t>
          </a:r>
          <a:endParaRPr lang="en-US" sz="1800"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smtClean="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smtClean="0"/>
            <a:t>Also referred to as </a:t>
          </a:r>
          <a:r>
            <a:rPr lang="en-US" sz="1800" i="1" dirty="0" smtClean="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smtClean="0"/>
            <a:t>Bits set by the processor hardware as the result of operations</a:t>
          </a:r>
          <a:endParaRPr lang="en-US" sz="1800"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3225679F-0B25-974A-B833-8B02F4FEBC95}" srcId="{BCB9639E-16A4-AC44-9331-45AF99368057}" destId="{598CD63E-A291-2B4B-9A76-A6B25AF2BE1F}" srcOrd="3" destOrd="0" parTransId="{5A10E322-7F18-BB41-BA8A-83BA2E34E548}" sibTransId="{7E81E51A-13F5-C040-8651-241555A127D0}"/>
    <dgm:cxn modelId="{71D36931-2C65-3444-88DB-5EB26C3409AD}" srcId="{449E9820-F66C-E04D-9FC9-DFBCA3ECB710}" destId="{BCB9639E-16A4-AC44-9331-45AF99368057}" srcOrd="1" destOrd="0" parTransId="{B1E5DC08-4940-3743-999E-EBB5458DFBC7}" sibTransId="{CA32CB20-AAA6-724E-B6C4-B6D44AD43CD2}"/>
    <dgm:cxn modelId="{CDA79AAE-8CBC-534E-90AF-37EE393DA5B8}" type="presOf" srcId="{511BB6DD-96D4-4D4B-9E9B-6ABB3B02BC83}" destId="{887124B2-DCF2-7348-9A24-03BDFAC773C6}" srcOrd="1" destOrd="0"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52087324-CD50-864E-B232-F202CBB40BD2}" type="presOf" srcId="{1DAAC1CB-4715-F347-80BA-24406AEB247B}" destId="{887124B2-DCF2-7348-9A24-03BDFAC773C6}" srcOrd="1" destOrd="1"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2828E02D-F186-3E40-A5BF-98D8106296B1}" type="presOf" srcId="{A0FE24AE-09FF-9A4A-9657-51866483B5CE}" destId="{887124B2-DCF2-7348-9A24-03BDFAC773C6}" srcOrd="1" destOrd="4" presId="urn:microsoft.com/office/officeart/2005/8/layout/hProcess4"/>
    <dgm:cxn modelId="{9B6DB19B-F11A-5C4B-8761-3CF8C034CCE2}" type="presOf" srcId="{598CD63E-A291-2B4B-9A76-A6B25AF2BE1F}" destId="{C1F890E0-24C4-D642-8884-C9B159244FFE}" srcOrd="0" destOrd="7"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BE7700A5-86F5-0B4D-BD37-9EF1C5957816}" type="presOf" srcId="{ACF38634-81AD-0D48-B651-7D0D6C553136}" destId="{C1F890E0-24C4-D642-8884-C9B159244FFE}" srcOrd="0" destOrd="9"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112CEC28-D8EA-CC4C-8685-DB824C5810A5}" type="presOf" srcId="{EBF7DEDA-BC08-484A-B706-959A5B1FC235}" destId="{C1F890E0-24C4-D642-8884-C9B159244FFE}" srcOrd="0" destOrd="2"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6796C31D-D50E-9941-9219-732C0A97C6E6}" srcId="{A0FE24AE-09FF-9A4A-9657-51866483B5CE}" destId="{CD61BE16-52DD-5449-B110-7E5591E905CA}" srcOrd="1" destOrd="0" parTransId="{81CFD568-4C7F-C74E-B94C-F891041E31BC}" sibTransId="{19F540C6-2791-274E-96DC-D3634DEEAA4E}"/>
    <dgm:cxn modelId="{79BF52BD-7FBA-FB4E-A6B5-ADA5719388A0}" type="presOf" srcId="{0CF9FC02-B2F8-CE43-8074-2C4E645D2233}" destId="{887124B2-DCF2-7348-9A24-03BDFAC773C6}" srcOrd="1" destOrd="8"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E73BA739-2E38-504B-9EFF-CE02609484A0}" srcId="{BCB9639E-16A4-AC44-9331-45AF99368057}" destId="{511BB6DD-96D4-4D4B-9E9B-6ABB3B02BC83}" srcOrd="0" destOrd="0" parTransId="{2D97D296-BCAD-FD4C-8097-747204B2259C}" sibTransId="{0B22A020-8323-8C46-B9AC-D995B925E7F0}"/>
    <dgm:cxn modelId="{9A240B86-CCD0-004F-BF9F-B27EF75F9F6F}" type="presOf" srcId="{0CF9FC02-B2F8-CE43-8074-2C4E645D2233}" destId="{C1F890E0-24C4-D642-8884-C9B159244FFE}" srcOrd="0" destOrd="8"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E2E159B2-1791-A240-9E6A-97D00125ECEA}" type="presOf" srcId="{2D59797C-7B77-5C45-9F45-B471200144CC}" destId="{4921A1A8-6658-C946-81EC-1BBCEEEDE982}" srcOrd="0" destOrd="0"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D12F8C23-765B-3048-9E49-DF7ED22E69F6}" srcId="{BCB9639E-16A4-AC44-9331-45AF99368057}" destId="{EBF7DEDA-BC08-484A-B706-959A5B1FC235}" srcOrd="1" destOrd="0" parTransId="{B6991402-628E-E44C-9EAA-D750C1DD2115}" sibTransId="{BF4369AD-2341-324F-908E-5745F8111EF8}"/>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D8D54744-D7A4-EE49-86A5-65B495BB3A05}" srcId="{598CD63E-A291-2B4B-9A76-A6B25AF2BE1F}" destId="{ACF38634-81AD-0D48-B651-7D0D6C553136}" srcOrd="1" destOrd="0" parTransId="{532D61AB-3B28-0641-9F97-BA795ED2DC20}" sibTransId="{9C877795-57FE-2342-80EC-8CED6CC23819}"/>
    <dgm:cxn modelId="{14228737-9488-2144-BE32-477ABC682697}" type="presOf" srcId="{ACF38634-81AD-0D48-B651-7D0D6C553136}" destId="{887124B2-DCF2-7348-9A24-03BDFAC773C6}" srcOrd="1" destOrd="9" presId="urn:microsoft.com/office/officeart/2005/8/layout/hProcess4"/>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smtClean="0"/>
            <a:t>Register or set of registers that contain </a:t>
          </a:r>
          <a:r>
            <a:rPr lang="en-US" sz="2800" dirty="0" smtClean="0">
              <a:solidFill>
                <a:srgbClr val="FF0000"/>
              </a:solidFill>
            </a:rPr>
            <a:t>status information</a:t>
          </a:r>
          <a:endParaRPr lang="en-US" sz="2800" dirty="0">
            <a:solidFill>
              <a:srgbClr val="FF0000"/>
            </a:solidFill>
          </a:endParaRP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smtClean="0">
              <a:solidFill>
                <a:srgbClr val="0000CC"/>
              </a:solidFill>
            </a:rPr>
            <a:t>Common fields or flags include</a:t>
          </a:r>
          <a:r>
            <a:rPr lang="en-US" sz="2800" dirty="0" smtClean="0"/>
            <a:t>:</a:t>
          </a:r>
          <a:endParaRPr lang="en-US" sz="2800"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smtClean="0"/>
            <a:t>Sign</a:t>
          </a:r>
          <a:endParaRPr lang="en-US" sz="2000"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smtClean="0"/>
            <a:t>Zero</a:t>
          </a:r>
          <a:endParaRPr lang="en-US" sz="2000"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smtClean="0"/>
            <a:t>Carry</a:t>
          </a:r>
          <a:endParaRPr lang="en-US" sz="2000"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smtClean="0"/>
            <a:t>Equal</a:t>
          </a:r>
          <a:endParaRPr lang="en-US" sz="2000"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smtClean="0"/>
            <a:t>Overflow</a:t>
          </a:r>
          <a:endParaRPr lang="en-US" sz="2000"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smtClean="0"/>
            <a:t>Interrupt Enable/Disable</a:t>
          </a:r>
          <a:endParaRPr lang="en-US" sz="2000"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smtClean="0"/>
            <a:t>Supervisor</a:t>
          </a:r>
          <a:endParaRPr lang="en-US" sz="2000"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23FBF6F8-ED99-2042-B962-152426A3E129}" srcId="{BD6D24BD-E548-9A4A-855D-6C225FD31DCB}" destId="{D88FECE5-5FC3-0B4A-B7D9-66A3BD92AB68}" srcOrd="5" destOrd="0" parTransId="{B39B5C1E-9D79-FE4D-87C2-8B6346D79A57}" sibTransId="{F548B796-6E6E-CA48-859B-E62D2D3E16BC}"/>
    <dgm:cxn modelId="{1252901D-A7F0-BA43-BD4D-DC84F8B2E66F}" type="presOf" srcId="{4C25EF1F-2B52-1A49-996A-69288106C6D8}" destId="{20F573A9-C3CE-6E4D-8FF9-E946479E33E0}" srcOrd="0" destOrd="2"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9875B65D-6A11-E44C-B06A-5DE5F30308DA}" srcId="{BD6D24BD-E548-9A4A-855D-6C225FD31DCB}" destId="{07EFF1AF-5A02-EA4E-B19A-96E78F350787}" srcOrd="2" destOrd="0" parTransId="{C707A371-12AF-8E49-87EC-418B31F6101C}" sibTransId="{A412703B-B498-8542-A863-1BA5F2403F1B}"/>
    <dgm:cxn modelId="{A53ADBAA-E375-8D49-A2C2-53382B42842E}" type="presOf" srcId="{7CD53D11-14A8-BB47-93CB-4BC9BBFDA16C}" destId="{CFF95017-E622-CB47-81A6-7B8D3D03A33B}" srcOrd="0" destOrd="0" presId="urn:microsoft.com/office/officeart/2005/8/layout/arrow4"/>
    <dgm:cxn modelId="{B70FE954-9617-8441-B007-95D9514E94EB}" srcId="{BD6D24BD-E548-9A4A-855D-6C225FD31DCB}" destId="{C38BB5B9-C9C6-784E-86C7-565A576E006C}" srcOrd="3" destOrd="0" parTransId="{350000F1-E51D-2D4A-98F9-9A8FA001818E}" sibTransId="{D6539CDB-D55A-8E44-8B60-F9382D57AE08}"/>
    <dgm:cxn modelId="{770B8EE4-4489-4044-A899-BF8F463E22AC}" type="presOf" srcId="{C0966F55-D052-E14D-848F-7196F1653D62}" destId="{327D01AD-C940-E849-A75E-691ADFDC39EC}" srcOrd="0" destOrd="0" presId="urn:microsoft.com/office/officeart/2005/8/layout/arrow4"/>
    <dgm:cxn modelId="{2B413D94-028C-0248-8811-2527F21973F3}" type="presOf" srcId="{AE179C10-8D0E-FC4E-B58C-24E89F87024F}" destId="{20F573A9-C3CE-6E4D-8FF9-E946479E33E0}" srcOrd="0" destOrd="1"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171FDFEC-3D39-0045-A026-4928B870FF4F}" srcId="{C0966F55-D052-E14D-848F-7196F1653D62}" destId="{7CD53D11-14A8-BB47-93CB-4BC9BBFDA16C}" srcOrd="0" destOrd="0" parTransId="{8D1367BB-84E1-5D4E-AEFC-5100700A0E70}" sibTransId="{02269C7D-0197-2D4E-8CA6-418CA636BF74}"/>
    <dgm:cxn modelId="{7A248969-10F8-F748-8560-D187512113EA}" type="presOf" srcId="{3624604C-F1E1-724B-A085-66D556D96BC3}" destId="{20F573A9-C3CE-6E4D-8FF9-E946479E33E0}" srcOrd="0" destOrd="7" presId="urn:microsoft.com/office/officeart/2005/8/layout/arrow4"/>
    <dgm:cxn modelId="{621F0006-92D2-C148-88A0-283DBB2C8F3B}" type="presOf" srcId="{D88FECE5-5FC3-0B4A-B7D9-66A3BD92AB68}" destId="{20F573A9-C3CE-6E4D-8FF9-E946479E33E0}" srcOrd="0" destOrd="6" presId="urn:microsoft.com/office/officeart/2005/8/layout/arrow4"/>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3A0AE0B4-FB87-134C-B0AC-4CCB32380A4D}" type="presOf" srcId="{07EFF1AF-5A02-EA4E-B19A-96E78F350787}" destId="{20F573A9-C3CE-6E4D-8FF9-E946479E33E0}" srcOrd="0" destOrd="3"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095ED521-D2CC-7E47-8499-0975E01F78B2}" type="presOf" srcId="{C38BB5B9-C9C6-784E-86C7-565A576E006C}" destId="{20F573A9-C3CE-6E4D-8FF9-E946479E33E0}" srcOrd="0" destOrd="4" presId="urn:microsoft.com/office/officeart/2005/8/layout/arrow4"/>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smtClean="0"/>
            <a:t>Includes the following stages:</a:t>
          </a:r>
          <a:endParaRPr lang="en-US" sz="2400"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smtClean="0">
              <a:solidFill>
                <a:srgbClr val="FF0000"/>
              </a:solidFill>
            </a:rPr>
            <a:t>Fetch</a:t>
          </a:r>
          <a:endParaRPr lang="en-US" sz="2400" b="1" dirty="0">
            <a:solidFill>
              <a:srgbClr val="FF0000"/>
            </a:solidFill>
          </a:endParaRP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smtClean="0">
              <a:solidFill>
                <a:srgbClr val="FF0000"/>
              </a:solidFill>
            </a:rPr>
            <a:t>Read the </a:t>
          </a:r>
          <a:r>
            <a:rPr lang="en-US" sz="1600" b="1" dirty="0" smtClean="0">
              <a:solidFill>
                <a:srgbClr val="FF0000"/>
              </a:solidFill>
            </a:rPr>
            <a:t>next instruction </a:t>
          </a:r>
          <a:r>
            <a:rPr lang="en-US" sz="1600" dirty="0" smtClean="0">
              <a:solidFill>
                <a:srgbClr val="FF0000"/>
              </a:solidFill>
            </a:rPr>
            <a:t>from memory into the processor</a:t>
          </a:r>
          <a:endParaRPr lang="en-US" sz="1600" dirty="0">
            <a:solidFill>
              <a:srgbClr val="FF0000"/>
            </a:solidFill>
          </a:endParaRP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smtClean="0">
              <a:solidFill>
                <a:srgbClr val="0000CC"/>
              </a:solidFill>
            </a:rPr>
            <a:t>Execute</a:t>
          </a:r>
          <a:endParaRPr lang="en-US" sz="2400" b="1" dirty="0">
            <a:solidFill>
              <a:srgbClr val="0000CC"/>
            </a:solidFill>
          </a:endParaRP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smtClean="0">
              <a:solidFill>
                <a:srgbClr val="0000CC"/>
              </a:solidFill>
            </a:rPr>
            <a:t>Interpret the </a:t>
          </a:r>
          <a:r>
            <a:rPr lang="en-US" sz="1600" b="1" dirty="0" smtClean="0">
              <a:solidFill>
                <a:srgbClr val="0000CC"/>
              </a:solidFill>
            </a:rPr>
            <a:t>opcode </a:t>
          </a:r>
          <a:r>
            <a:rPr lang="en-US" sz="1600" dirty="0" smtClean="0">
              <a:solidFill>
                <a:srgbClr val="0000CC"/>
              </a:solidFill>
            </a:rPr>
            <a:t>and </a:t>
          </a:r>
          <a:r>
            <a:rPr lang="en-US" sz="1600" b="1" dirty="0" smtClean="0">
              <a:solidFill>
                <a:srgbClr val="0000CC"/>
              </a:solidFill>
            </a:rPr>
            <a:t>perform</a:t>
          </a:r>
          <a:r>
            <a:rPr lang="en-US" sz="1600" dirty="0" smtClean="0">
              <a:solidFill>
                <a:srgbClr val="0000CC"/>
              </a:solidFill>
            </a:rPr>
            <a:t> the indicated operation</a:t>
          </a:r>
          <a:endParaRPr lang="en-US" sz="1600" dirty="0">
            <a:solidFill>
              <a:srgbClr val="0000CC"/>
            </a:solidFill>
          </a:endParaRP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smtClean="0"/>
            <a:t>Interrupt </a:t>
          </a:r>
          <a:endParaRPr lang="en-US" sz="2400" b="1"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smtClean="0"/>
            <a:t>If interrupts are enabled and an interrupt has occurred, </a:t>
          </a:r>
          <a:r>
            <a:rPr lang="en-US" sz="1600" b="1" dirty="0" smtClean="0"/>
            <a:t>save the current process state and service the interrupt</a:t>
          </a:r>
          <a:endParaRPr lang="en-US" sz="1600" b="1"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C0158737-F4D5-AE43-90EF-1AEE6817D51C}" type="presOf" srcId="{E74EECEE-65F0-E241-83CC-FB01D52015C7}" destId="{2643EC93-7D48-5144-87AF-EB858A6B6431}" srcOrd="0" destOrd="0" presId="urn:microsoft.com/office/officeart/2005/8/layout/hierarchy1"/>
    <dgm:cxn modelId="{13B091F8-E181-A14A-B8AF-751C554817D0}" type="presOf" srcId="{E9DC148B-85D3-3B4E-B8EB-6B25518CC616}" destId="{4C89960E-E5D9-D046-8D4B-DD02582B7D3A}"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5E9ED15C-E641-1847-808B-9B6FDDE3F30C}" srcId="{B1C00FE2-E675-F241-B8B5-CB3484196D43}" destId="{17B91373-4AA7-984A-800B-F0F814C964AA}" srcOrd="0" destOrd="0" parTransId="{08C813BA-9A73-3149-AA1A-D20F8F27A2F2}" sibTransId="{6D1D04D7-5AEF-6149-A956-8B77A56DC5B1}"/>
    <dgm:cxn modelId="{016329F9-F4E4-B744-89EF-7117FD1FB5FB}" type="presOf" srcId="{E51C8DE6-BE3D-CA47-832C-A3DBDB57C472}" destId="{350E5B82-958A-1F4B-AE37-5BE92D52A0F0}"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EE81858A-6223-3A4B-8511-24124C684A42}" type="presOf" srcId="{790CC5E7-EBE8-EE47-814E-DDFB6563CF62}" destId="{0AEDDD63-D148-C04E-AE73-900A9CB76940}"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AC9D0144-47C9-FA4D-BE87-F427F24653B0}" type="presOf" srcId="{7C2196FF-39C8-E140-B37A-13AC3B7711A2}" destId="{DC38F41A-7026-F74C-AC4B-78ED7376BF67}"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smtClean="0"/>
            <a:t>Similar to the use of an </a:t>
          </a:r>
          <a:r>
            <a:rPr lang="en-US" sz="2000" b="0" dirty="0" smtClean="0">
              <a:solidFill>
                <a:schemeClr val="tx1"/>
              </a:solidFill>
            </a:rPr>
            <a:t>assembly line  </a:t>
          </a:r>
          <a:r>
            <a:rPr lang="en-US" sz="2000" b="0" dirty="0" smtClean="0"/>
            <a:t>in a manufacturing plant</a:t>
          </a:r>
          <a:endParaRPr lang="en-US" sz="2000" b="0"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smtClean="0">
              <a:solidFill>
                <a:srgbClr val="FF0000"/>
              </a:solidFill>
            </a:rPr>
            <a:t>New inputs are accepted at one </a:t>
          </a:r>
          <a:r>
            <a:rPr lang="en-US" sz="2000" b="0" dirty="0" smtClean="0"/>
            <a:t>end before previously accepted inputs appear as </a:t>
          </a:r>
          <a:r>
            <a:rPr lang="en-US" sz="2000" b="0" dirty="0" smtClean="0">
              <a:solidFill>
                <a:srgbClr val="FF0000"/>
              </a:solidFill>
            </a:rPr>
            <a:t>outputs at the other end</a:t>
          </a:r>
          <a:endParaRPr lang="en-US" sz="2000" b="0" dirty="0">
            <a:solidFill>
              <a:srgbClr val="FF0000"/>
            </a:solidFill>
          </a:endParaRP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smtClean="0"/>
            <a:t>To apply this concept to instruction execution we must recognize that an </a:t>
          </a:r>
          <a:r>
            <a:rPr lang="en-US" sz="2000" b="0" dirty="0" smtClean="0">
              <a:solidFill>
                <a:srgbClr val="FF0000"/>
              </a:solidFill>
            </a:rPr>
            <a:t>instruction has a number of stages</a:t>
          </a:r>
          <a:endParaRPr lang="en-US" sz="2000" b="0" dirty="0">
            <a:solidFill>
              <a:srgbClr val="FF0000"/>
            </a:solidFill>
          </a:endParaRP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206E8B93-287C-4140-8E86-F1A7B9AE1A85}" type="presOf" srcId="{83CF20B9-8DD2-F842-9793-B559974FE8AA}" destId="{DD86D1A7-993C-7244-8C6E-441273AA7777}" srcOrd="0" destOrd="0" presId="urn:microsoft.com/office/officeart/2005/8/layout/hProcess11"/>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6FAB3283-0E21-244F-BF9C-D42BCB7F3DC0}" type="presOf" srcId="{B3686828-8DD5-134B-8439-580CA571A2FC}" destId="{3D797B7D-59B9-E544-A302-0B69B45F05BD}"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smtClean="0">
              <a:solidFill>
                <a:srgbClr val="002060"/>
              </a:solidFill>
            </a:rPr>
            <a:t>Occur when the pipeline, or </a:t>
          </a:r>
          <a:r>
            <a:rPr lang="en-US" b="1" dirty="0" smtClean="0">
              <a:solidFill>
                <a:srgbClr val="FF0000"/>
              </a:solidFill>
            </a:rPr>
            <a:t>some portion </a:t>
          </a:r>
          <a:r>
            <a:rPr lang="en-US" dirty="0" smtClean="0">
              <a:solidFill>
                <a:srgbClr val="002060"/>
              </a:solidFill>
            </a:rPr>
            <a:t>of the pipeline, must </a:t>
          </a:r>
          <a:r>
            <a:rPr lang="en-US" b="1" dirty="0" smtClean="0">
              <a:solidFill>
                <a:srgbClr val="FF0000"/>
              </a:solidFill>
            </a:rPr>
            <a:t>stall</a:t>
          </a:r>
          <a:r>
            <a:rPr lang="en-US" dirty="0" smtClean="0">
              <a:solidFill>
                <a:srgbClr val="002060"/>
              </a:solidFill>
            </a:rPr>
            <a:t> (trì hoãn) because conditions do not permit continued execution</a:t>
          </a:r>
          <a:endParaRPr lang="en-US" dirty="0">
            <a:solidFill>
              <a:srgbClr val="002060"/>
            </a:solidFill>
          </a:endParaRP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solidFill>
                <a:srgbClr val="002060"/>
              </a:solidFill>
            </a:rPr>
            <a:t>Also referred to as a </a:t>
          </a:r>
          <a:r>
            <a:rPr lang="en-GB" b="1" i="1" dirty="0" smtClean="0">
              <a:solidFill>
                <a:srgbClr val="FF0000"/>
              </a:solidFill>
            </a:rPr>
            <a:t>pipeline bubble</a:t>
          </a:r>
          <a:endParaRPr lang="en-GB" b="1" i="1" dirty="0">
            <a:solidFill>
              <a:srgbClr val="FF0000"/>
            </a:solidFill>
          </a:endParaRP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solidFill>
                <a:srgbClr val="002060"/>
              </a:solidFill>
            </a:rPr>
            <a:t>There are three </a:t>
          </a:r>
          <a:r>
            <a:rPr lang="en-US" b="1" dirty="0" smtClean="0">
              <a:solidFill>
                <a:srgbClr val="FF0000"/>
              </a:solidFill>
            </a:rPr>
            <a:t>types</a:t>
          </a:r>
          <a:r>
            <a:rPr lang="en-US" dirty="0" smtClean="0">
              <a:solidFill>
                <a:srgbClr val="002060"/>
              </a:solidFill>
            </a:rPr>
            <a:t> of hazards:</a:t>
          </a:r>
          <a:endParaRPr lang="en-US" dirty="0">
            <a:solidFill>
              <a:srgbClr val="002060"/>
            </a:solidFill>
          </a:endParaRP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smtClean="0">
              <a:solidFill>
                <a:srgbClr val="FF0000"/>
              </a:solidFill>
            </a:rPr>
            <a:t>Resource</a:t>
          </a:r>
          <a:endParaRPr lang="en-US" b="1" dirty="0">
            <a:solidFill>
              <a:srgbClr val="FF0000"/>
            </a:solidFill>
          </a:endParaRP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smtClean="0">
              <a:solidFill>
                <a:srgbClr val="FF0000"/>
              </a:solidFill>
            </a:rPr>
            <a:t>Data</a:t>
          </a:r>
          <a:endParaRPr lang="en-US" b="1" dirty="0">
            <a:solidFill>
              <a:srgbClr val="FF0000"/>
            </a:solidFill>
          </a:endParaRP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smtClean="0">
              <a:solidFill>
                <a:srgbClr val="FF0000"/>
              </a:solidFill>
            </a:rPr>
            <a:t>Control</a:t>
          </a:r>
          <a:endParaRPr lang="en-US" b="1" dirty="0">
            <a:solidFill>
              <a:srgbClr val="FF0000"/>
            </a:solidFill>
          </a:endParaRP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A9992E6-E716-C34F-81B2-E3B454651377}" type="presOf" srcId="{93F518CC-11E2-A04A-A832-5C248A47BBB2}" destId="{0E2A96DD-9A2D-304B-A545-DFFD197A19FD}" srcOrd="0" destOrd="3"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9E94075E-334E-854A-B40B-4402931D7DAC}" srcId="{7288C513-9138-634A-A59D-8621AF5DB1B2}" destId="{27090480-E7F0-3548-A1FA-23A174051EBA}" srcOrd="0" destOrd="0" parTransId="{8A18D0EF-0E04-6644-850C-002090E53B33}" sibTransId="{DBA2C1EF-8EB7-874E-9F11-54F476C4FDDD}"/>
    <dgm:cxn modelId="{AA6AB4BE-0CB3-9743-BA8C-9D7F941E0E4F}" type="presOf" srcId="{7288C513-9138-634A-A59D-8621AF5DB1B2}" destId="{0E2A96DD-9A2D-304B-A545-DFFD197A19FD}"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333F340-43C9-2040-A76F-E60C6D357432}" srcId="{1F5AAC0A-6843-6C4D-9F1E-557CCB6D79CE}" destId="{AA2E0C0A-AD41-C941-B906-FA1E246739DF}" srcOrd="0" destOrd="0" parTransId="{D82015F7-94D6-0D49-8422-19C3F5C27B17}" sibTransId="{7C642CD6-87FB-274F-A2E3-F7715ACB8EB1}"/>
    <dgm:cxn modelId="{3F789687-66FF-8943-8792-A9C996C5AB66}" type="presOf" srcId="{AA2E0C0A-AD41-C941-B906-FA1E246739DF}" destId="{95FBECC7-0BDA-F64E-BF06-D65A00F03C43}" srcOrd="0" destOrd="0" presId="urn:microsoft.com/office/officeart/2005/8/layout/hProcess11"/>
    <dgm:cxn modelId="{E3C19C07-3038-0243-9B75-9220B3F3F171}" type="presOf" srcId="{2E2A47DB-A594-3F48-B13B-DD5C834FD3F3}" destId="{0E2A96DD-9A2D-304B-A545-DFFD197A19FD}" srcOrd="0" destOrd="2" presId="urn:microsoft.com/office/officeart/2005/8/layout/hProcess11"/>
    <dgm:cxn modelId="{6C119255-4DC0-3D4B-8677-350C3F273889}" type="presOf" srcId="{6A26042E-C4EF-F847-88DD-22568E0807F6}" destId="{5B43A04A-5B4D-FC49-9C8C-79D55B45C474}" srcOrd="0" destOrd="0" presId="urn:microsoft.com/office/officeart/2005/8/layout/hProcess1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smtClean="0"/>
            <a:t>A </a:t>
          </a:r>
          <a:r>
            <a:rPr lang="en-US" dirty="0" smtClean="0">
              <a:solidFill>
                <a:schemeClr val="accent6">
                  <a:lumMod val="60000"/>
                  <a:lumOff val="40000"/>
                </a:schemeClr>
              </a:solidFill>
            </a:rPr>
            <a:t>brute-force</a:t>
          </a:r>
          <a:r>
            <a:rPr lang="en-US" dirty="0" smtClean="0"/>
            <a:t> approach is to replicate the initial portions of the pipeline and allow the pipeline to </a:t>
          </a:r>
          <a:r>
            <a:rPr lang="en-US" dirty="0" smtClean="0">
              <a:solidFill>
                <a:schemeClr val="accent6">
                  <a:lumMod val="60000"/>
                  <a:lumOff val="40000"/>
                </a:schemeClr>
              </a:solidFill>
            </a:rPr>
            <a:t>fetch both instructions</a:t>
          </a:r>
          <a:r>
            <a:rPr lang="en-US" dirty="0" smtClean="0"/>
            <a:t>,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smtClean="0"/>
            <a:t>Drawbacks:</a:t>
          </a:r>
          <a:endParaRPr lang="en-US" sz="2000"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smtClean="0">
              <a:solidFill>
                <a:schemeClr val="bg2">
                  <a:lumMod val="20000"/>
                  <a:lumOff val="80000"/>
                </a:schemeClr>
              </a:solidFill>
            </a:rPr>
            <a:t>With multiple pipelines there are contention delays for access to the registers and to memory</a:t>
          </a:r>
          <a:endParaRPr lang="en-US" sz="1600" dirty="0">
            <a:solidFill>
              <a:schemeClr val="bg2">
                <a:lumMod val="20000"/>
                <a:lumOff val="80000"/>
              </a:schemeClr>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smtClean="0">
              <a:solidFill>
                <a:schemeClr val="bg2">
                  <a:lumMod val="20000"/>
                  <a:lumOff val="80000"/>
                </a:schemeClr>
              </a:solidFill>
            </a:rPr>
            <a:t>Additional branch instructions may enter the pipeline before the original branch decision is resolved</a:t>
          </a:r>
          <a:endParaRPr lang="en-US" sz="1600" dirty="0">
            <a:solidFill>
              <a:schemeClr val="bg2">
                <a:lumMod val="20000"/>
                <a:lumOff val="80000"/>
              </a:schemeClr>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C61C339F-2469-824B-8F32-640DD420BD19}" type="presOf" srcId="{605E9185-7A87-CB49-B2C2-6F255D69FCBC}" destId="{B1F79EE3-7A7D-C44F-9D34-BEFD90CE1B1A}" srcOrd="0"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8304EB85-4CBA-104C-B122-F12FEFC5BFDA}" type="presOf" srcId="{5A3AEB8B-595F-1E45-9F85-8D83834C2EEC}" destId="{6FDFFF18-36D5-5D4F-B0AE-F276F8B05AAD}"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693FC98F-F56E-A34D-80C0-C13CBE478616}" type="presOf" srcId="{2312EE13-3DD8-BD42-816C-78C8111CAF08}" destId="{33977D92-97FB-F544-BA82-DF14FC65451D}" srcOrd="1"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229012E8-AFDD-CE49-A60E-4DC34D836D8C}" type="presOf" srcId="{F7C28206-C5DF-2E47-B879-DA4DA558AFBC}" destId="{892E51B9-018D-B04E-8548-45EC799DD941}"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94982" y="1661195"/>
          <a:ext cx="1820097" cy="280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rot="12780266">
          <a:off x="646028" y="3466739"/>
          <a:ext cx="1670340" cy="2481601"/>
        </a:xfrm>
        <a:prstGeom prst="circularArrow">
          <a:avLst>
            <a:gd name="adj1" fmla="val 770"/>
            <a:gd name="adj2" fmla="val 89784"/>
            <a:gd name="adj3" fmla="val 2008332"/>
            <a:gd name="adj4" fmla="val 9167526"/>
            <a:gd name="adj5" fmla="val 899"/>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202317" y="1926523"/>
          <a:ext cx="1617258" cy="216735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Referenced by means of the machine language that the processor executes</a:t>
          </a:r>
          <a:endParaRPr lang="en-US" sz="2000" kern="1200" dirty="0"/>
        </a:p>
      </dsp:txBody>
      <dsp:txXfrm>
        <a:off x="249685" y="1973891"/>
        <a:ext cx="1522522" cy="2072617"/>
      </dsp:txXfrm>
    </dsp:sp>
    <dsp:sp modelId="{C1F890E0-24C4-D642-8884-C9B159244FFE}">
      <dsp:nvSpPr>
        <dsp:cNvPr id="0" name=""/>
        <dsp:cNvSpPr/>
      </dsp:nvSpPr>
      <dsp:spPr>
        <a:xfrm>
          <a:off x="2090440" y="511364"/>
          <a:ext cx="6981698" cy="5669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solidFill>
                <a:srgbClr val="002060"/>
              </a:solidFill>
            </a:rPr>
            <a:t>General purpose</a:t>
          </a:r>
          <a:endParaRPr lang="en-US" sz="1800" b="1" kern="1200" dirty="0">
            <a:solidFill>
              <a:srgbClr val="002060"/>
            </a:solidFill>
          </a:endParaRPr>
        </a:p>
        <a:p>
          <a:pPr marL="342900" lvl="2" indent="-171450" algn="l" defTabSz="800100" rtl="0">
            <a:lnSpc>
              <a:spcPct val="90000"/>
            </a:lnSpc>
            <a:spcBef>
              <a:spcPct val="0"/>
            </a:spcBef>
            <a:spcAft>
              <a:spcPct val="15000"/>
            </a:spcAft>
            <a:buChar char="••"/>
          </a:pPr>
          <a:r>
            <a:rPr lang="en-US" sz="1800" kern="1200" dirty="0" smtClean="0"/>
            <a:t>Can be assigned to a variety of functions by the programmer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Data</a:t>
          </a:r>
        </a:p>
        <a:p>
          <a:pPr marL="342900" lvl="2" indent="-171450" algn="l" defTabSz="800100" rtl="0">
            <a:lnSpc>
              <a:spcPct val="90000"/>
            </a:lnSpc>
            <a:spcBef>
              <a:spcPct val="0"/>
            </a:spcBef>
            <a:spcAft>
              <a:spcPct val="15000"/>
            </a:spcAft>
            <a:buChar char="••"/>
          </a:pPr>
          <a:r>
            <a:rPr lang="en-US" sz="1800" kern="1200" dirty="0" smtClean="0"/>
            <a:t>May be used only to hold data and cannot be employed in the calculation of an operand address</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Address</a:t>
          </a:r>
        </a:p>
        <a:p>
          <a:pPr marL="342900" lvl="2" indent="-171450" algn="l" defTabSz="800100" rtl="0">
            <a:lnSpc>
              <a:spcPct val="90000"/>
            </a:lnSpc>
            <a:spcBef>
              <a:spcPct val="0"/>
            </a:spcBef>
            <a:spcAft>
              <a:spcPct val="15000"/>
            </a:spcAft>
            <a:buChar char="••"/>
          </a:pPr>
          <a:r>
            <a:rPr lang="en-US" sz="1800" kern="1200" dirty="0" smtClean="0"/>
            <a:t>May be somewhat general purpose or may be devoted to a particular addressing mode</a:t>
          </a:r>
          <a:endParaRPr lang="en-US" sz="1800" kern="1200" dirty="0"/>
        </a:p>
        <a:p>
          <a:pPr marL="342900" lvl="2" indent="-171450" algn="l" defTabSz="800100" rtl="0">
            <a:lnSpc>
              <a:spcPct val="90000"/>
            </a:lnSpc>
            <a:spcBef>
              <a:spcPct val="0"/>
            </a:spcBef>
            <a:spcAft>
              <a:spcPct val="15000"/>
            </a:spcAft>
            <a:buChar char="••"/>
          </a:pPr>
          <a:r>
            <a:rPr lang="en-US" sz="1800" kern="1200" dirty="0" smtClean="0"/>
            <a:t>Examples:  segment pointers, index registers, stack pointer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Condition codes</a:t>
          </a:r>
        </a:p>
        <a:p>
          <a:pPr marL="342900" lvl="2" indent="-171450" algn="l" defTabSz="800100" rtl="0">
            <a:lnSpc>
              <a:spcPct val="90000"/>
            </a:lnSpc>
            <a:spcBef>
              <a:spcPct val="0"/>
            </a:spcBef>
            <a:spcAft>
              <a:spcPct val="15000"/>
            </a:spcAft>
            <a:buChar char="••"/>
          </a:pPr>
          <a:r>
            <a:rPr lang="en-US" sz="1800" kern="1200" dirty="0" smtClean="0"/>
            <a:t>Also referred to as </a:t>
          </a:r>
          <a:r>
            <a:rPr lang="en-US" sz="1800" i="1" kern="1200" dirty="0" smtClean="0"/>
            <a:t>flags</a:t>
          </a:r>
          <a:endParaRPr lang="en-US" sz="1800" kern="1200" dirty="0"/>
        </a:p>
        <a:p>
          <a:pPr marL="342900" lvl="2" indent="-171450" algn="l" defTabSz="800100" rtl="0">
            <a:lnSpc>
              <a:spcPct val="90000"/>
            </a:lnSpc>
            <a:spcBef>
              <a:spcPct val="0"/>
            </a:spcBef>
            <a:spcAft>
              <a:spcPct val="15000"/>
            </a:spcAft>
            <a:buChar char="••"/>
          </a:pPr>
          <a:r>
            <a:rPr lang="en-US" sz="1800" kern="1200" dirty="0" smtClean="0"/>
            <a:t>Bits set by the processor hardware as the result of operations</a:t>
          </a:r>
          <a:endParaRPr lang="en-US" sz="1800" kern="1200" dirty="0"/>
        </a:p>
      </dsp:txBody>
      <dsp:txXfrm>
        <a:off x="2220919" y="1856814"/>
        <a:ext cx="6720740" cy="4193935"/>
      </dsp:txXfrm>
    </dsp:sp>
    <dsp:sp modelId="{1F6A97C5-F3A9-E94F-905E-0E5EEFB98187}">
      <dsp:nvSpPr>
        <dsp:cNvPr id="0" name=""/>
        <dsp:cNvSpPr/>
      </dsp:nvSpPr>
      <dsp:spPr>
        <a:xfrm>
          <a:off x="4276246" y="1419213"/>
          <a:ext cx="2698891" cy="56170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dirty="0" smtClean="0"/>
            <a:t>Categories:</a:t>
          </a:r>
          <a:endParaRPr lang="en-US" sz="2800" kern="1200" dirty="0"/>
        </a:p>
      </dsp:txBody>
      <dsp:txXfrm>
        <a:off x="4292698" y="1435665"/>
        <a:ext cx="2665987" cy="528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282987"/>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282987"/>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t>Register or set of registers that contain </a:t>
          </a:r>
          <a:r>
            <a:rPr lang="en-US" sz="2800" kern="1200" dirty="0" smtClean="0">
              <a:solidFill>
                <a:srgbClr val="FF0000"/>
              </a:solidFill>
            </a:rPr>
            <a:t>status information</a:t>
          </a:r>
          <a:endParaRPr lang="en-US" sz="2800" kern="1200" dirty="0">
            <a:solidFill>
              <a:srgbClr val="FF0000"/>
            </a:solidFill>
          </a:endParaRPr>
        </a:p>
      </dsp:txBody>
      <dsp:txXfrm>
        <a:off x="2787715" y="-282987"/>
        <a:ext cx="4585462" cy="2267712"/>
      </dsp:txXfrm>
    </dsp:sp>
    <dsp:sp modelId="{FAFFC7AD-0AC6-7C42-BAAA-78490EEA3097}">
      <dsp:nvSpPr>
        <dsp:cNvPr id="0" name=""/>
        <dsp:cNvSpPr/>
      </dsp:nvSpPr>
      <dsp:spPr>
        <a:xfrm>
          <a:off x="815147" y="2173700"/>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1607724"/>
          <a:ext cx="4585462" cy="339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CC"/>
              </a:solidFill>
            </a:rPr>
            <a:t>Common fields or flags include</a:t>
          </a:r>
          <a:r>
            <a:rPr lang="en-US" sz="2800" kern="1200" dirty="0" smtClean="0"/>
            <a:t>:</a:t>
          </a:r>
          <a:endParaRPr lang="en-US" sz="2800" kern="1200" dirty="0"/>
        </a:p>
        <a:p>
          <a:pPr marL="228600" lvl="1" indent="-228600" algn="l" defTabSz="889000" rtl="0">
            <a:lnSpc>
              <a:spcPct val="90000"/>
            </a:lnSpc>
            <a:spcBef>
              <a:spcPct val="0"/>
            </a:spcBef>
            <a:spcAft>
              <a:spcPct val="15000"/>
            </a:spcAft>
            <a:buChar char="••"/>
          </a:pPr>
          <a:r>
            <a:rPr lang="en-US" sz="2000" kern="1200" dirty="0" smtClean="0"/>
            <a:t>Sign</a:t>
          </a:r>
          <a:endParaRPr lang="en-US" sz="2000" kern="1200" dirty="0"/>
        </a:p>
        <a:p>
          <a:pPr marL="228600" lvl="1" indent="-228600" algn="l" defTabSz="889000" rtl="0">
            <a:lnSpc>
              <a:spcPct val="90000"/>
            </a:lnSpc>
            <a:spcBef>
              <a:spcPct val="0"/>
            </a:spcBef>
            <a:spcAft>
              <a:spcPct val="15000"/>
            </a:spcAft>
            <a:buChar char="••"/>
          </a:pPr>
          <a:r>
            <a:rPr lang="en-US" sz="2000" kern="1200" dirty="0" smtClean="0"/>
            <a:t>Zero</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Carry</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Equal</a:t>
          </a:r>
          <a:endParaRPr lang="en-US" sz="2000" kern="1200" dirty="0"/>
        </a:p>
        <a:p>
          <a:pPr marL="228600" lvl="1" indent="-228600" algn="l" defTabSz="889000" rtl="0">
            <a:lnSpc>
              <a:spcPct val="90000"/>
            </a:lnSpc>
            <a:spcBef>
              <a:spcPct val="0"/>
            </a:spcBef>
            <a:spcAft>
              <a:spcPct val="15000"/>
            </a:spcAft>
            <a:buChar char="••"/>
          </a:pPr>
          <a:r>
            <a:rPr lang="en-US" sz="2000" kern="1200" dirty="0" smtClean="0"/>
            <a:t>Overflow</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Interrupt Enable/Disable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Supervisor</a:t>
          </a:r>
          <a:endParaRPr lang="en-US" sz="2000" kern="1200" dirty="0"/>
        </a:p>
      </dsp:txBody>
      <dsp:txXfrm>
        <a:off x="3598359" y="1607724"/>
        <a:ext cx="4585462" cy="3399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28844" y="1476520"/>
          <a:ext cx="2834818" cy="674557"/>
        </a:xfrm>
        <a:custGeom>
          <a:avLst/>
          <a:gdLst/>
          <a:ahLst/>
          <a:cxnLst/>
          <a:rect l="0" t="0" r="0" b="0"/>
          <a:pathLst>
            <a:path>
              <a:moveTo>
                <a:pt x="0" y="0"/>
              </a:moveTo>
              <a:lnTo>
                <a:pt x="0" y="459691"/>
              </a:lnTo>
              <a:lnTo>
                <a:pt x="2834818" y="459691"/>
              </a:lnTo>
              <a:lnTo>
                <a:pt x="2834818"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8312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83124" y="1476520"/>
          <a:ext cx="91440" cy="674557"/>
        </a:xfrm>
        <a:custGeom>
          <a:avLst/>
          <a:gdLst/>
          <a:ahLst/>
          <a:cxnLst/>
          <a:rect l="0" t="0" r="0" b="0"/>
          <a:pathLst>
            <a:path>
              <a:moveTo>
                <a:pt x="45720" y="0"/>
              </a:move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48306"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94026" y="1476520"/>
          <a:ext cx="2834818" cy="674557"/>
        </a:xfrm>
        <a:custGeom>
          <a:avLst/>
          <a:gdLst/>
          <a:ahLst/>
          <a:cxnLst/>
          <a:rect l="0" t="0" r="0" b="0"/>
          <a:pathLst>
            <a:path>
              <a:moveTo>
                <a:pt x="2834818" y="0"/>
              </a:moveTo>
              <a:lnTo>
                <a:pt x="2834818"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69146"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26856"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1066800" rtl="0">
            <a:lnSpc>
              <a:spcPct val="90000"/>
            </a:lnSpc>
            <a:spcBef>
              <a:spcPct val="0"/>
            </a:spcBef>
            <a:spcAft>
              <a:spcPct val="35000"/>
            </a:spcAft>
          </a:pPr>
          <a:r>
            <a:rPr lang="en-US" sz="1500" kern="1200" dirty="0" smtClean="0"/>
            <a:t>Includes the following stages:</a:t>
          </a:r>
          <a:endParaRPr lang="en-US" sz="1500" kern="1200" dirty="0"/>
        </a:p>
      </dsp:txBody>
      <dsp:txXfrm>
        <a:off x="3426856" y="248528"/>
        <a:ext cx="2319397" cy="1472817"/>
      </dsp:txXfrm>
    </dsp:sp>
    <dsp:sp modelId="{9FB4FFB5-C11F-484E-B2AC-3F8A7722AECD}">
      <dsp:nvSpPr>
        <dsp:cNvPr id="0" name=""/>
        <dsp:cNvSpPr/>
      </dsp:nvSpPr>
      <dsp:spPr>
        <a:xfrm>
          <a:off x="33432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92038"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1066800" rtl="0">
            <a:lnSpc>
              <a:spcPct val="90000"/>
            </a:lnSpc>
            <a:spcBef>
              <a:spcPct val="0"/>
            </a:spcBef>
            <a:spcAft>
              <a:spcPct val="35000"/>
            </a:spcAft>
          </a:pPr>
          <a:r>
            <a:rPr lang="en-US" sz="1500" b="1" kern="1200" dirty="0" smtClean="0">
              <a:solidFill>
                <a:srgbClr val="FF0000"/>
              </a:solidFill>
            </a:rPr>
            <a:t>Fetch</a:t>
          </a:r>
          <a:endParaRPr lang="en-US" sz="1500" b="1" kern="1200" dirty="0">
            <a:solidFill>
              <a:srgbClr val="FF0000"/>
            </a:solidFill>
          </a:endParaRPr>
        </a:p>
      </dsp:txBody>
      <dsp:txXfrm>
        <a:off x="592038" y="2395904"/>
        <a:ext cx="2319397" cy="1472817"/>
      </dsp:txXfrm>
    </dsp:sp>
    <dsp:sp modelId="{553E2E5B-A13E-FF49-8C45-FB7E75BAA80F}">
      <dsp:nvSpPr>
        <dsp:cNvPr id="0" name=""/>
        <dsp:cNvSpPr/>
      </dsp:nvSpPr>
      <dsp:spPr>
        <a:xfrm>
          <a:off x="33432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92038"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711200" rtl="0">
            <a:lnSpc>
              <a:spcPct val="90000"/>
            </a:lnSpc>
            <a:spcBef>
              <a:spcPct val="0"/>
            </a:spcBef>
            <a:spcAft>
              <a:spcPct val="35000"/>
            </a:spcAft>
          </a:pPr>
          <a:r>
            <a:rPr lang="en-US" sz="1500" kern="1200" dirty="0" smtClean="0">
              <a:solidFill>
                <a:srgbClr val="FF0000"/>
              </a:solidFill>
            </a:rPr>
            <a:t>Read the </a:t>
          </a:r>
          <a:r>
            <a:rPr lang="en-US" sz="1500" b="1" kern="1200" dirty="0" smtClean="0">
              <a:solidFill>
                <a:srgbClr val="FF0000"/>
              </a:solidFill>
            </a:rPr>
            <a:t>next instruction </a:t>
          </a:r>
          <a:r>
            <a:rPr lang="en-US" sz="1500" kern="1200" dirty="0" smtClean="0">
              <a:solidFill>
                <a:srgbClr val="FF0000"/>
              </a:solidFill>
            </a:rPr>
            <a:t>from memory into the processor</a:t>
          </a:r>
          <a:endParaRPr lang="en-US" sz="1500" kern="1200" dirty="0">
            <a:solidFill>
              <a:srgbClr val="FF0000"/>
            </a:solidFill>
          </a:endParaRPr>
        </a:p>
      </dsp:txBody>
      <dsp:txXfrm>
        <a:off x="592038" y="4543279"/>
        <a:ext cx="2319397" cy="1472817"/>
      </dsp:txXfrm>
    </dsp:sp>
    <dsp:sp modelId="{25DF7365-5D74-DF46-96B5-16D5E6DC1CCA}">
      <dsp:nvSpPr>
        <dsp:cNvPr id="0" name=""/>
        <dsp:cNvSpPr/>
      </dsp:nvSpPr>
      <dsp:spPr>
        <a:xfrm>
          <a:off x="3169146"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2685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1066800" rtl="0">
            <a:lnSpc>
              <a:spcPct val="90000"/>
            </a:lnSpc>
            <a:spcBef>
              <a:spcPct val="0"/>
            </a:spcBef>
            <a:spcAft>
              <a:spcPct val="35000"/>
            </a:spcAft>
          </a:pPr>
          <a:r>
            <a:rPr lang="en-US" sz="1500" b="1" kern="1200" dirty="0" smtClean="0">
              <a:solidFill>
                <a:srgbClr val="0000CC"/>
              </a:solidFill>
            </a:rPr>
            <a:t>Execute</a:t>
          </a:r>
          <a:endParaRPr lang="en-US" sz="1500" b="1" kern="1200" dirty="0">
            <a:solidFill>
              <a:srgbClr val="0000CC"/>
            </a:solidFill>
          </a:endParaRPr>
        </a:p>
      </dsp:txBody>
      <dsp:txXfrm>
        <a:off x="3426856" y="2395904"/>
        <a:ext cx="2319397" cy="1472817"/>
      </dsp:txXfrm>
    </dsp:sp>
    <dsp:sp modelId="{2BAF6A3E-78B0-7949-A2B0-6895C6917D8B}">
      <dsp:nvSpPr>
        <dsp:cNvPr id="0" name=""/>
        <dsp:cNvSpPr/>
      </dsp:nvSpPr>
      <dsp:spPr>
        <a:xfrm>
          <a:off x="3169146"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2685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711200" rtl="0">
            <a:lnSpc>
              <a:spcPct val="90000"/>
            </a:lnSpc>
            <a:spcBef>
              <a:spcPct val="0"/>
            </a:spcBef>
            <a:spcAft>
              <a:spcPct val="35000"/>
            </a:spcAft>
          </a:pPr>
          <a:r>
            <a:rPr lang="en-US" sz="1500" kern="1200" dirty="0" smtClean="0">
              <a:solidFill>
                <a:srgbClr val="0000CC"/>
              </a:solidFill>
            </a:rPr>
            <a:t>Interpret the </a:t>
          </a:r>
          <a:r>
            <a:rPr lang="en-US" sz="1500" b="1" kern="1200" dirty="0" smtClean="0">
              <a:solidFill>
                <a:srgbClr val="0000CC"/>
              </a:solidFill>
            </a:rPr>
            <a:t>opcode </a:t>
          </a:r>
          <a:r>
            <a:rPr lang="en-US" sz="1500" kern="1200" dirty="0" smtClean="0">
              <a:solidFill>
                <a:srgbClr val="0000CC"/>
              </a:solidFill>
            </a:rPr>
            <a:t>and </a:t>
          </a:r>
          <a:r>
            <a:rPr lang="en-US" sz="1500" b="1" kern="1200" dirty="0" smtClean="0">
              <a:solidFill>
                <a:srgbClr val="0000CC"/>
              </a:solidFill>
            </a:rPr>
            <a:t>perform</a:t>
          </a:r>
          <a:r>
            <a:rPr lang="en-US" sz="1500" kern="1200" dirty="0" smtClean="0">
              <a:solidFill>
                <a:srgbClr val="0000CC"/>
              </a:solidFill>
            </a:rPr>
            <a:t> the indicated operation</a:t>
          </a:r>
          <a:endParaRPr lang="en-US" sz="1500" kern="1200" dirty="0">
            <a:solidFill>
              <a:srgbClr val="0000CC"/>
            </a:solidFill>
          </a:endParaRPr>
        </a:p>
      </dsp:txBody>
      <dsp:txXfrm>
        <a:off x="3426856" y="4543279"/>
        <a:ext cx="2319397" cy="1472817"/>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1066800" rtl="0">
            <a:lnSpc>
              <a:spcPct val="90000"/>
            </a:lnSpc>
            <a:spcBef>
              <a:spcPct val="0"/>
            </a:spcBef>
            <a:spcAft>
              <a:spcPct val="35000"/>
            </a:spcAft>
          </a:pPr>
          <a:r>
            <a:rPr lang="en-US" sz="1500" b="1" kern="1200" dirty="0" smtClean="0"/>
            <a:t>Interrupt </a:t>
          </a:r>
          <a:endParaRPr lang="en-US" sz="1500" b="1" kern="1200" dirty="0"/>
        </a:p>
      </dsp:txBody>
      <dsp:txXfrm>
        <a:off x="6261675" y="2395904"/>
        <a:ext cx="2319397" cy="1472817"/>
      </dsp:txXfrm>
    </dsp:sp>
    <dsp:sp modelId="{421C3655-0911-9049-B8DE-E6E2B6DA48D6}">
      <dsp:nvSpPr>
        <dsp:cNvPr id="0" name=""/>
        <dsp:cNvSpPr/>
      </dsp:nvSpPr>
      <dsp:spPr>
        <a:xfrm>
          <a:off x="6003964"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261675"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711200" rtl="0">
            <a:lnSpc>
              <a:spcPct val="90000"/>
            </a:lnSpc>
            <a:spcBef>
              <a:spcPct val="0"/>
            </a:spcBef>
            <a:spcAft>
              <a:spcPct val="35000"/>
            </a:spcAft>
          </a:pPr>
          <a:r>
            <a:rPr lang="en-US" sz="1500" kern="1200" dirty="0" smtClean="0"/>
            <a:t>If interrupts are enabled and an interrupt has occurred, </a:t>
          </a:r>
          <a:r>
            <a:rPr lang="en-US" sz="1500" b="1" kern="1200" dirty="0" smtClean="0"/>
            <a:t>save the current process state and service the interrupt</a:t>
          </a:r>
          <a:endParaRPr lang="en-US" sz="1500" b="1" kern="1200" dirty="0"/>
        </a:p>
      </dsp:txBody>
      <dsp:txXfrm>
        <a:off x="6261675" y="4543279"/>
        <a:ext cx="2319397" cy="1472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2968" y="0"/>
          <a:ext cx="19839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b="0" kern="1200" dirty="0" smtClean="0"/>
            <a:t>Similar to the use of an </a:t>
          </a:r>
          <a:r>
            <a:rPr lang="en-US" sz="2000" b="0" kern="1200" dirty="0" smtClean="0">
              <a:solidFill>
                <a:schemeClr val="tx1"/>
              </a:solidFill>
            </a:rPr>
            <a:t>assembly line  </a:t>
          </a:r>
          <a:r>
            <a:rPr lang="en-US" sz="2000" b="0" kern="1200" dirty="0" smtClean="0"/>
            <a:t>in a manufacturing plant</a:t>
          </a:r>
          <a:endParaRPr lang="en-US" sz="2000" b="0" kern="1200" dirty="0"/>
        </a:p>
      </dsp:txBody>
      <dsp:txXfrm>
        <a:off x="2968" y="0"/>
        <a:ext cx="1983974" cy="1798320"/>
      </dsp:txXfrm>
    </dsp:sp>
    <dsp:sp modelId="{807546D9-8E8B-6A4F-AC7F-C4B7428D197A}">
      <dsp:nvSpPr>
        <dsp:cNvPr id="0" name=""/>
        <dsp:cNvSpPr/>
      </dsp:nvSpPr>
      <dsp:spPr>
        <a:xfrm>
          <a:off x="77016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013464" y="2697480"/>
          <a:ext cx="26268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rtl="0">
            <a:lnSpc>
              <a:spcPct val="90000"/>
            </a:lnSpc>
            <a:spcBef>
              <a:spcPct val="0"/>
            </a:spcBef>
            <a:spcAft>
              <a:spcPct val="35000"/>
            </a:spcAft>
          </a:pPr>
          <a:r>
            <a:rPr lang="en-US" sz="2000" b="0" kern="1200" dirty="0" smtClean="0">
              <a:solidFill>
                <a:srgbClr val="FF0000"/>
              </a:solidFill>
            </a:rPr>
            <a:t>New inputs are accepted at one </a:t>
          </a:r>
          <a:r>
            <a:rPr lang="en-US" sz="2000" b="0" kern="1200" dirty="0" smtClean="0"/>
            <a:t>end before previously accepted inputs appear as </a:t>
          </a:r>
          <a:r>
            <a:rPr lang="en-US" sz="2000" b="0" kern="1200" dirty="0" smtClean="0">
              <a:solidFill>
                <a:srgbClr val="FF0000"/>
              </a:solidFill>
            </a:rPr>
            <a:t>outputs at the other end</a:t>
          </a:r>
          <a:endParaRPr lang="en-US" sz="2000" b="0" kern="1200" dirty="0">
            <a:solidFill>
              <a:srgbClr val="FF0000"/>
            </a:solidFill>
          </a:endParaRPr>
        </a:p>
      </dsp:txBody>
      <dsp:txXfrm>
        <a:off x="2013464" y="2697480"/>
        <a:ext cx="2626874" cy="1798320"/>
      </dsp:txXfrm>
    </dsp:sp>
    <dsp:sp modelId="{54394626-9124-C54E-AFB1-DB948AB78EEC}">
      <dsp:nvSpPr>
        <dsp:cNvPr id="0" name=""/>
        <dsp:cNvSpPr/>
      </dsp:nvSpPr>
      <dsp:spPr>
        <a:xfrm>
          <a:off x="3102111"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4666859" y="0"/>
          <a:ext cx="2873972"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rtl="0">
            <a:lnSpc>
              <a:spcPct val="90000"/>
            </a:lnSpc>
            <a:spcBef>
              <a:spcPct val="0"/>
            </a:spcBef>
            <a:spcAft>
              <a:spcPct val="35000"/>
            </a:spcAft>
          </a:pPr>
          <a:r>
            <a:rPr lang="en-US" sz="2000" b="0" kern="1200" dirty="0" smtClean="0"/>
            <a:t>To apply this concept to instruction execution we must recognize that an </a:t>
          </a:r>
          <a:r>
            <a:rPr lang="en-US" sz="2000" b="0" kern="1200" dirty="0" smtClean="0">
              <a:solidFill>
                <a:srgbClr val="FF0000"/>
              </a:solidFill>
            </a:rPr>
            <a:t>instruction has a number of stages</a:t>
          </a:r>
          <a:endParaRPr lang="en-US" sz="2000" b="0" kern="1200" dirty="0">
            <a:solidFill>
              <a:srgbClr val="FF0000"/>
            </a:solidFill>
          </a:endParaRPr>
        </a:p>
      </dsp:txBody>
      <dsp:txXfrm>
        <a:off x="4666859" y="0"/>
        <a:ext cx="2873972" cy="1798320"/>
      </dsp:txXfrm>
    </dsp:sp>
    <dsp:sp modelId="{58494C77-8E8C-AB4D-92EC-9E2074C07624}">
      <dsp:nvSpPr>
        <dsp:cNvPr id="0" name=""/>
        <dsp:cNvSpPr/>
      </dsp:nvSpPr>
      <dsp:spPr>
        <a:xfrm>
          <a:off x="587905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2703" y="0"/>
          <a:ext cx="314302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rtl="0">
            <a:lnSpc>
              <a:spcPct val="90000"/>
            </a:lnSpc>
            <a:spcBef>
              <a:spcPct val="0"/>
            </a:spcBef>
            <a:spcAft>
              <a:spcPct val="35000"/>
            </a:spcAft>
          </a:pPr>
          <a:r>
            <a:rPr lang="en-US" sz="1900" kern="1200" dirty="0" smtClean="0">
              <a:solidFill>
                <a:srgbClr val="002060"/>
              </a:solidFill>
            </a:rPr>
            <a:t>Occur when the pipeline, or </a:t>
          </a:r>
          <a:r>
            <a:rPr lang="en-US" sz="1900" b="1" kern="1200" dirty="0" smtClean="0">
              <a:solidFill>
                <a:srgbClr val="FF0000"/>
              </a:solidFill>
            </a:rPr>
            <a:t>some portion </a:t>
          </a:r>
          <a:r>
            <a:rPr lang="en-US" sz="1900" kern="1200" dirty="0" smtClean="0">
              <a:solidFill>
                <a:srgbClr val="002060"/>
              </a:solidFill>
            </a:rPr>
            <a:t>of the pipeline, must </a:t>
          </a:r>
          <a:r>
            <a:rPr lang="en-US" sz="1900" b="1" kern="1200" dirty="0" smtClean="0">
              <a:solidFill>
                <a:srgbClr val="FF0000"/>
              </a:solidFill>
            </a:rPr>
            <a:t>stall</a:t>
          </a:r>
          <a:r>
            <a:rPr lang="en-US" sz="1900" kern="1200" dirty="0" smtClean="0">
              <a:solidFill>
                <a:srgbClr val="002060"/>
              </a:solidFill>
            </a:rPr>
            <a:t> (trì hoãn) because conditions do not permit continued execution</a:t>
          </a:r>
          <a:endParaRPr lang="en-US" sz="1900" kern="1200" dirty="0">
            <a:solidFill>
              <a:srgbClr val="002060"/>
            </a:solidFill>
          </a:endParaRPr>
        </a:p>
      </dsp:txBody>
      <dsp:txXfrm>
        <a:off x="2703" y="0"/>
        <a:ext cx="3143020" cy="1993265"/>
      </dsp:txXfrm>
    </dsp:sp>
    <dsp:sp modelId="{FEA28A59-43CC-CA48-91CC-049A515D183B}">
      <dsp:nvSpPr>
        <dsp:cNvPr id="0" name=""/>
        <dsp:cNvSpPr/>
      </dsp:nvSpPr>
      <dsp:spPr>
        <a:xfrm>
          <a:off x="1325055"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3227590" y="2989897"/>
          <a:ext cx="163733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en-GB" sz="1900" kern="1200" dirty="0" smtClean="0">
              <a:solidFill>
                <a:srgbClr val="002060"/>
              </a:solidFill>
            </a:rPr>
            <a:t>Also referred to as a </a:t>
          </a:r>
          <a:r>
            <a:rPr lang="en-GB" sz="1900" b="1" i="1" kern="1200" dirty="0" smtClean="0">
              <a:solidFill>
                <a:srgbClr val="FF0000"/>
              </a:solidFill>
            </a:rPr>
            <a:t>pipeline bubble</a:t>
          </a:r>
          <a:endParaRPr lang="en-GB" sz="1900" b="1" i="1" kern="1200" dirty="0">
            <a:solidFill>
              <a:srgbClr val="FF0000"/>
            </a:solidFill>
          </a:endParaRPr>
        </a:p>
      </dsp:txBody>
      <dsp:txXfrm>
        <a:off x="3227590" y="2989897"/>
        <a:ext cx="1637330" cy="1993265"/>
      </dsp:txXfrm>
    </dsp:sp>
    <dsp:sp modelId="{8453DE48-C8CC-4047-8F93-D3EC13EB92CF}">
      <dsp:nvSpPr>
        <dsp:cNvPr id="0" name=""/>
        <dsp:cNvSpPr/>
      </dsp:nvSpPr>
      <dsp:spPr>
        <a:xfrm>
          <a:off x="3797097"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4946787" y="0"/>
          <a:ext cx="2662889"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lvl="0" algn="l" defTabSz="844550" rtl="0">
            <a:lnSpc>
              <a:spcPct val="90000"/>
            </a:lnSpc>
            <a:spcBef>
              <a:spcPct val="0"/>
            </a:spcBef>
            <a:spcAft>
              <a:spcPct val="35000"/>
            </a:spcAft>
          </a:pPr>
          <a:r>
            <a:rPr lang="en-US" sz="1900" kern="1200" dirty="0" smtClean="0">
              <a:solidFill>
                <a:srgbClr val="002060"/>
              </a:solidFill>
            </a:rPr>
            <a:t>There are three </a:t>
          </a:r>
          <a:r>
            <a:rPr lang="en-US" sz="1900" b="1" kern="1200" dirty="0" smtClean="0">
              <a:solidFill>
                <a:srgbClr val="FF0000"/>
              </a:solidFill>
            </a:rPr>
            <a:t>types</a:t>
          </a:r>
          <a:r>
            <a:rPr lang="en-US" sz="1900" kern="1200" dirty="0" smtClean="0">
              <a:solidFill>
                <a:srgbClr val="002060"/>
              </a:solidFill>
            </a:rPr>
            <a:t> of hazards:</a:t>
          </a:r>
          <a:endParaRPr lang="en-US" sz="1900" kern="1200" dirty="0">
            <a:solidFill>
              <a:srgbClr val="00206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Resource</a:t>
          </a:r>
          <a:endParaRPr lang="en-US" sz="1500" b="1" kern="1200" dirty="0">
            <a:solidFill>
              <a:srgbClr val="FF000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Data</a:t>
          </a:r>
          <a:endParaRPr lang="en-US" sz="1500" b="1" kern="1200" dirty="0">
            <a:solidFill>
              <a:srgbClr val="FF0000"/>
            </a:solidFill>
          </a:endParaRPr>
        </a:p>
        <a:p>
          <a:pPr marL="114300" lvl="1" indent="-114300" algn="l" defTabSz="666750" rtl="0">
            <a:lnSpc>
              <a:spcPct val="90000"/>
            </a:lnSpc>
            <a:spcBef>
              <a:spcPct val="0"/>
            </a:spcBef>
            <a:spcAft>
              <a:spcPct val="15000"/>
            </a:spcAft>
            <a:buChar char="••"/>
          </a:pPr>
          <a:r>
            <a:rPr lang="en-US" sz="1500" b="1" kern="1200" dirty="0" smtClean="0">
              <a:solidFill>
                <a:srgbClr val="FF0000"/>
              </a:solidFill>
            </a:rPr>
            <a:t>Control</a:t>
          </a:r>
          <a:endParaRPr lang="en-US" sz="1500" b="1" kern="1200" dirty="0">
            <a:solidFill>
              <a:srgbClr val="FF0000"/>
            </a:solidFill>
          </a:endParaRPr>
        </a:p>
      </dsp:txBody>
      <dsp:txXfrm>
        <a:off x="4946787" y="0"/>
        <a:ext cx="2662889" cy="1993265"/>
      </dsp:txXfrm>
    </dsp:sp>
    <dsp:sp modelId="{183E54CD-4462-0148-8FAD-D290624DB81E}">
      <dsp:nvSpPr>
        <dsp:cNvPr id="0" name=""/>
        <dsp:cNvSpPr/>
      </dsp:nvSpPr>
      <dsp:spPr>
        <a:xfrm>
          <a:off x="602907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27639" y="0"/>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 simple pipeline suffers a penalty for a branch instruction because it must choose one of two instructions to fetch next and may make the wrong choice</a:t>
          </a:r>
          <a:endParaRPr lang="en-US" sz="2200" kern="1200" dirty="0"/>
        </a:p>
      </dsp:txBody>
      <dsp:txXfrm>
        <a:off x="19815" y="47454"/>
        <a:ext cx="5311600" cy="1525299"/>
      </dsp:txXfrm>
    </dsp:sp>
    <dsp:sp modelId="{161F44EF-0492-E941-886C-60773EAAC415}">
      <dsp:nvSpPr>
        <dsp:cNvPr id="0" name=""/>
        <dsp:cNvSpPr/>
      </dsp:nvSpPr>
      <dsp:spPr>
        <a:xfrm>
          <a:off x="595295" y="1890242"/>
          <a:ext cx="7059930" cy="162020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 </a:t>
          </a:r>
          <a:r>
            <a:rPr lang="en-US" sz="2200" kern="1200" dirty="0" smtClean="0">
              <a:solidFill>
                <a:schemeClr val="accent6">
                  <a:lumMod val="60000"/>
                  <a:lumOff val="40000"/>
                </a:schemeClr>
              </a:solidFill>
            </a:rPr>
            <a:t>brute-force</a:t>
          </a:r>
          <a:r>
            <a:rPr lang="en-US" sz="2200" kern="1200" dirty="0" smtClean="0"/>
            <a:t> approach is to replicate the initial portions of the pipeline and allow the pipeline to </a:t>
          </a:r>
          <a:r>
            <a:rPr lang="en-US" sz="2200" kern="1200" dirty="0" smtClean="0">
              <a:solidFill>
                <a:schemeClr val="accent6">
                  <a:lumMod val="60000"/>
                  <a:lumOff val="40000"/>
                </a:schemeClr>
              </a:solidFill>
            </a:rPr>
            <a:t>fetch both instructions</a:t>
          </a:r>
          <a:r>
            <a:rPr lang="en-US" sz="2200" kern="1200" dirty="0" smtClean="0"/>
            <a:t>, making use of two streams</a:t>
          </a:r>
          <a:endParaRPr lang="en-US" sz="2200" kern="1200" dirty="0"/>
        </a:p>
      </dsp:txBody>
      <dsp:txXfrm>
        <a:off x="642749" y="1937696"/>
        <a:ext cx="5288952" cy="1525299"/>
      </dsp:txXfrm>
    </dsp:sp>
    <dsp:sp modelId="{B1F79EE3-7A7D-C44F-9D34-BEFD90CE1B1A}">
      <dsp:nvSpPr>
        <dsp:cNvPr id="0" name=""/>
        <dsp:cNvSpPr/>
      </dsp:nvSpPr>
      <dsp:spPr>
        <a:xfrm>
          <a:off x="1162951" y="3786211"/>
          <a:ext cx="7170488" cy="16087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Drawbacks:</a:t>
          </a:r>
          <a:endParaRPr lang="en-US" sz="2000" kern="1200" dirty="0"/>
        </a:p>
        <a:p>
          <a:pPr marL="171450" lvl="1" indent="-171450" algn="l" defTabSz="711200" rtl="0">
            <a:lnSpc>
              <a:spcPct val="90000"/>
            </a:lnSpc>
            <a:spcBef>
              <a:spcPct val="0"/>
            </a:spcBef>
            <a:spcAft>
              <a:spcPct val="15000"/>
            </a:spcAft>
            <a:buChar char="••"/>
          </a:pPr>
          <a:r>
            <a:rPr lang="en-US" sz="1600" kern="1200" dirty="0" smtClean="0">
              <a:solidFill>
                <a:schemeClr val="bg2">
                  <a:lumMod val="20000"/>
                  <a:lumOff val="80000"/>
                </a:schemeClr>
              </a:solidFill>
            </a:rPr>
            <a:t>With multiple pipelines there are contention delays for access to the registers and to memory</a:t>
          </a:r>
          <a:endParaRPr lang="en-US" sz="1600" kern="1200" dirty="0">
            <a:solidFill>
              <a:schemeClr val="bg2">
                <a:lumMod val="20000"/>
                <a:lumOff val="8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lumMod val="20000"/>
                  <a:lumOff val="80000"/>
                </a:schemeClr>
              </a:solidFill>
            </a:rPr>
            <a:t>Additional branch instructions may enter the pipeline before the original branch decision is resolved</a:t>
          </a:r>
          <a:endParaRPr lang="en-US" sz="1600" kern="1200" dirty="0">
            <a:solidFill>
              <a:schemeClr val="bg2">
                <a:lumMod val="20000"/>
                <a:lumOff val="80000"/>
              </a:schemeClr>
            </a:solidFill>
          </a:endParaRPr>
        </a:p>
      </dsp:txBody>
      <dsp:txXfrm>
        <a:off x="1210070" y="3833330"/>
        <a:ext cx="5373933" cy="1514514"/>
      </dsp:txXfrm>
    </dsp:sp>
    <dsp:sp modelId="{3ED912AA-9F9D-CD47-B60C-545F31A5E796}">
      <dsp:nvSpPr>
        <dsp:cNvPr id="0" name=""/>
        <dsp:cNvSpPr/>
      </dsp:nvSpPr>
      <dsp:spPr>
        <a:xfrm>
          <a:off x="5979155" y="1228657"/>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216110" y="1228657"/>
        <a:ext cx="579224" cy="792483"/>
      </dsp:txXfrm>
    </dsp:sp>
    <dsp:sp modelId="{0D29E717-2597-8D46-AD2C-467DADE43F0B}">
      <dsp:nvSpPr>
        <dsp:cNvPr id="0" name=""/>
        <dsp:cNvSpPr/>
      </dsp:nvSpPr>
      <dsp:spPr>
        <a:xfrm>
          <a:off x="6602090" y="3108098"/>
          <a:ext cx="1053134" cy="105313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839045" y="3108098"/>
        <a:ext cx="579224" cy="7924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smtClean="0"/>
          </a:p>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endParaRPr lang="en-US" dirty="0"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correlator, which uses the behavior of the last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to choose from 2</a:t>
            </a:r>
            <a:r>
              <a:rPr lang="en-US" sz="1200" kern="1200" baseline="30000" dirty="0" smtClean="0">
                <a:solidFill>
                  <a:schemeClr val="tx1"/>
                </a:solidFill>
                <a:latin typeface="Times New Roman" pitchFamily="-1" charset="0"/>
                <a:ea typeface="+mn-ea"/>
                <a:cs typeface="+mn-cs"/>
              </a:rPr>
              <a:t>m</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branch predictors for the current branch instruction. In other words,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1: </a:t>
            </a:r>
            <a:r>
              <a:rPr lang="en-US" sz="1200" kern="1200" dirty="0" smtClean="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2: </a:t>
            </a:r>
            <a:r>
              <a:rPr lang="en-US" sz="1200" kern="1200" dirty="0" smtClean="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This stage includes ALU operations, cache access, and register update.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back: </a:t>
            </a:r>
            <a:r>
              <a:rPr lang="en-US" sz="1200" kern="1200" dirty="0" smtClean="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smtClean="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Complementer: (unit for reserving bits – used in 2-complement operation, bộ</a:t>
            </a:r>
            <a:r>
              <a:rPr lang="en-US" sz="1200" kern="1200" baseline="0" smtClean="0">
                <a:solidFill>
                  <a:schemeClr val="tx1"/>
                </a:solidFill>
                <a:latin typeface="Times New Roman" pitchFamily="-1" charset="0"/>
                <a:ea typeface="+mn-ea"/>
                <a:cs typeface="+mn-cs"/>
              </a:rPr>
              <a:t> bù- đảo bit – được dùng trong  phép toán bù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a:t>
            </a:r>
            <a:r>
              <a:rPr lang="en-US" sz="1200" kern="1200" dirty="0" smtClean="0">
                <a:solidFill>
                  <a:schemeClr val="tx1"/>
                </a:solidFill>
                <a:latin typeface="Times New Roman" pitchFamily="-1" charset="0"/>
                <a:ea typeface="+mn-ea"/>
                <a:cs typeface="+mn-cs"/>
              </a:rPr>
              <a:t>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85DD353-6904-4481-9029-5B8B2B6A31C5}" type="datetime1">
              <a:rPr lang="en-US" smtClean="0"/>
              <a:pPr/>
              <a:t>3/19/2021</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E6B7C98D-829E-4857-9EDC-C38B612E6782}" type="datetime1">
              <a:rPr lang="en-US" smtClean="0"/>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D79B02E-AF1A-419B-8FA5-2F71D4F08D91}" type="datetime1">
              <a:rPr lang="en-US" smtClean="0"/>
              <a:pPr/>
              <a:t>3/19/2021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3131BA-1631-446D-978C-F98B430EB2D5}" type="datetime1">
              <a:rPr lang="en-US" smtClean="0"/>
              <a:pPr/>
              <a:t>3/19/2021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B047740-7E34-4083-BD51-72C02C6BFD39}" type="datetime1">
              <a:rPr lang="en-US" smtClean="0"/>
              <a:pPr/>
              <a:t>3/19/2021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8EAAC8-9135-4785-98EF-85A19C972695}" type="datetime1">
              <a:rPr lang="en-US" smtClean="0"/>
              <a:pPr/>
              <a:t>3/19/2021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98852-5BB8-4220-996B-83560C8F8E8C}" type="datetime1">
              <a:rPr lang="en-US" smtClean="0"/>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BC1F3ED-5782-46D4-89D3-F0220FC285B7}" type="datetime1">
              <a:rPr lang="en-US" smtClean="0"/>
              <a:pPr/>
              <a:t>3/19/2021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261D56F-6E9A-4DEF-AE2E-F3C433445390}" type="datetime1">
              <a:rPr lang="en-US" smtClean="0"/>
              <a:pPr/>
              <a:t>3/19/2021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5F5E94-1280-4923-BD68-75AA6220CCE6}" type="datetime1">
              <a:rPr lang="en-US" smtClean="0"/>
              <a:pPr/>
              <a:t>3/19/2021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F380462-21A7-4D60-A977-62B0E99DFA95}" type="datetime1">
              <a:rPr lang="en-US" smtClean="0"/>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6FCC0EE-804B-4006-90C1-C0509F395049}" type="datetime1">
              <a:rPr lang="en-US" smtClean="0"/>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0952804-B531-492B-8310-82DBAFDCECA9}" type="datetime1">
              <a:rPr lang="en-US" smtClean="0"/>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778BCC-677D-4FF0-AEC8-5FBAB929DB81}" type="datetime1">
              <a:rPr lang="en-US" smtClean="0"/>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4CFD87-D4EC-4C79-8C80-B4A4C64F561A}" type="datetime1">
              <a:rPr lang="en-US" smtClean="0"/>
              <a:pPr/>
              <a:t>3/19/2021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D9E71D4-5745-4F64-AC2F-0474AB140084}" type="datetime1">
              <a:rPr lang="en-US" smtClean="0"/>
              <a:pPr/>
              <a:t>3/19/2021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021D301-DDEB-4CF5-B9F6-0F99AEE64258}" type="datetime1">
              <a:rPr lang="en-US" smtClean="0"/>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3249A1-B9C1-411D-9515-80C1A803E91C}" type="datetime1">
              <a:rPr lang="en-US" smtClean="0"/>
              <a:pPr/>
              <a:t>3/19/2021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84AEE71-4F2E-4434-ACD9-03A876D07DDD}" type="datetime1">
              <a:rPr lang="en-US" smtClean="0"/>
              <a:pPr/>
              <a:t>3/19/2021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CAB038B-EB86-4096-BF80-E091BD5E2909}" type="datetime1">
              <a:rPr lang="en-US" smtClean="0"/>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0D6F74B-E33A-4B4F-982E-CE02991F5827}" type="datetime1">
              <a:rPr lang="en-US" smtClean="0"/>
              <a:pPr/>
              <a:t>3/19/2021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comments" Target="../comments/comment8.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omments" Target="../comments/comment10.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comments" Target="../comments/commen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comments" Target="../comments/commen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comments" Target="../comments/commen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comments" Target="../comments/comment15.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comments" Target="../comments/commen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comments" Target="../comments/commen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comments" Target="../comments/comment18.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comments" Target="../comments/commen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endPar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smtClean="0">
                <a:ln>
                  <a:noFill/>
                </a:ln>
                <a:solidFill>
                  <a:srgbClr val="002060"/>
                </a:solidFill>
                <a:effectLst/>
                <a:uLnTx/>
                <a:uFillTx/>
                <a:latin typeface="+mn-lt"/>
                <a:ea typeface="+mn-ea"/>
                <a:cs typeface="+mn-cs"/>
              </a:rPr>
              <a:t>Processor Structure and Function</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smtClean="0">
                <a:solidFill>
                  <a:schemeClr val="accent2">
                    <a:lumMod val="75000"/>
                    <a:lumOff val="25000"/>
                  </a:schemeClr>
                </a:solidFill>
              </a:rPr>
              <a:t>Status information are used to give a decision for branching </a:t>
            </a:r>
            <a:endParaRPr lang="en-US" b="1" dirty="0">
              <a:solidFill>
                <a:schemeClr val="accent2">
                  <a:lumMod val="75000"/>
                  <a:lumOff val="25000"/>
                </a:schemeClr>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smtClean="0">
                <a:effectLst>
                  <a:outerShdw blurRad="38100" dist="38100" dir="2700000" algn="tl">
                    <a:srgbClr val="000000">
                      <a:alpha val="43137"/>
                    </a:srgbClr>
                  </a:outerShdw>
                </a:effectLst>
              </a:rPr>
              <a:t>14.3-Instruction </a:t>
            </a:r>
            <a:r>
              <a:rPr lang="en-US" sz="4000" dirty="0">
                <a:effectLst>
                  <a:outerShdw blurRad="38100" dist="38100" dir="2700000" algn="tl">
                    <a:srgbClr val="000000">
                      <a:alpha val="43137"/>
                    </a:srgbClr>
                  </a:outerShdw>
                </a:effectLst>
              </a:rPr>
              <a:t>Cycle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smtClean="0"/>
              <a:t>Loop due to </a:t>
            </a:r>
          </a:p>
          <a:p>
            <a:pPr algn="ctr"/>
            <a:r>
              <a:rPr lang="en-US" dirty="0" smtClean="0"/>
              <a:t>additional memory accesses </a:t>
            </a:r>
            <a:endParaRPr lang="en-US" dirty="0"/>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Fetch cycle</a:t>
              </a:r>
              <a:endParaRPr lang="en-US" sz="2000" dirty="0"/>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Indirect cycle</a:t>
              </a:r>
              <a:endParaRPr lang="en-US" sz="2000" dirty="0"/>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Interrupt cycle</a:t>
              </a:r>
              <a:endParaRPr lang="en-US" sz="2000" dirty="0"/>
            </a:p>
          </p:txBody>
        </p:sp>
      </p:grpSp>
      <p:sp>
        <p:nvSpPr>
          <p:cNvPr id="11" name="Slide Number Placeholder 10"/>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smtClean="0"/>
              <a:t>Fetch cycle for  the next instruction</a:t>
            </a:r>
          </a:p>
          <a:p>
            <a:pPr algn="ctr"/>
            <a:r>
              <a:rPr lang="en-US" dirty="0" smtClean="0"/>
              <a:t>(Instruction index is in PC)</a:t>
            </a:r>
          </a:p>
          <a:p>
            <a:r>
              <a:rPr lang="en-US" dirty="0" smtClean="0"/>
              <a:t>MAR: Memory Address Register</a:t>
            </a:r>
          </a:p>
          <a:p>
            <a:r>
              <a:rPr lang="en-US" dirty="0" smtClean="0"/>
              <a:t>MBR: Memory buffer Register</a:t>
            </a:r>
            <a:endParaRPr lang="en-US" dirty="0"/>
          </a:p>
        </p:txBody>
      </p:sp>
      <p:sp>
        <p:nvSpPr>
          <p:cNvPr id="7" name="Rectangle 6"/>
          <p:cNvSpPr/>
          <p:nvPr/>
        </p:nvSpPr>
        <p:spPr>
          <a:xfrm>
            <a:off x="4572000" y="4572008"/>
            <a:ext cx="4572000" cy="1938992"/>
          </a:xfrm>
          <a:prstGeom prst="rect">
            <a:avLst/>
          </a:prstGeom>
        </p:spPr>
        <p:txBody>
          <a:bodyPr>
            <a:spAutoFit/>
          </a:bodyPr>
          <a:lstStyle/>
          <a:p>
            <a:r>
              <a:rPr lang="en-US" dirty="0" smtClean="0"/>
              <a:t>The CU examines the contents of the IR to determine if it contains an operand specified by indirect addressing</a:t>
            </a:r>
            <a:r>
              <a:rPr lang="en-US" dirty="0" smtClean="0">
                <a:sym typeface="Wingdings" pitchFamily="2" charset="2"/>
              </a:rPr>
              <a:t> Use indirect cycle(</a:t>
            </a:r>
            <a:r>
              <a:rPr lang="en-US" dirty="0" smtClean="0"/>
              <a:t>data address is in MBR</a:t>
            </a:r>
            <a:r>
              <a:rPr lang="en-US" dirty="0" smtClean="0">
                <a:sym typeface="Wingdings" pitchFamily="2" charset="2"/>
              </a:rPr>
              <a:t>)</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pic>
        <p:nvPicPr>
          <p:cNvPr id="1028" name="Picture 4"/>
          <p:cNvPicPr>
            <a:picLocks noChangeAspect="1" noChangeArrowheads="1"/>
          </p:cNvPicPr>
          <p:nvPr/>
        </p:nvPicPr>
        <p:blipFill>
          <a:blip r:embed="rId3"/>
          <a:srcRect/>
          <a:stretch>
            <a:fillRect/>
          </a:stretch>
        </p:blipFill>
        <p:spPr bwMode="auto">
          <a:xfrm>
            <a:off x="4429124" y="1000108"/>
            <a:ext cx="4600575" cy="3419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5724" y="1000108"/>
            <a:ext cx="4343400" cy="34385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smtClean="0"/>
              <a:t>Store PC (return point after executing interrupt routine)</a:t>
            </a:r>
          </a:p>
          <a:p>
            <a:pPr marL="457200" indent="-457200">
              <a:buAutoNum type="arabicParenBoth"/>
            </a:pPr>
            <a:r>
              <a:rPr lang="en-US" sz="2000" dirty="0" smtClean="0"/>
              <a:t>Store current state (values in registers before running interrupt routine)</a:t>
            </a:r>
          </a:p>
          <a:p>
            <a:pPr marL="457200" indent="-457200">
              <a:buAutoNum type="arabicParenBoth"/>
            </a:pPr>
            <a:r>
              <a:rPr lang="en-US" sz="2000" dirty="0" smtClean="0"/>
              <a:t>Fetch cycle is used to load interrupt routine</a:t>
            </a:r>
            <a:endParaRPr lang="en-US" sz="20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pic>
        <p:nvPicPr>
          <p:cNvPr id="2051" name="Picture 3"/>
          <p:cNvPicPr>
            <a:picLocks noChangeAspect="1" noChangeArrowheads="1"/>
          </p:cNvPicPr>
          <p:nvPr/>
        </p:nvPicPr>
        <p:blipFill>
          <a:blip r:embed="rId3"/>
          <a:srcRect/>
          <a:stretch>
            <a:fillRect/>
          </a:stretch>
        </p:blipFill>
        <p:spPr bwMode="auto">
          <a:xfrm>
            <a:off x="1428730" y="1045622"/>
            <a:ext cx="6286542" cy="438364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smtClean="0">
                <a:effectLst>
                  <a:outerShdw blurRad="38100" dist="38100" dir="2700000" algn="tl">
                    <a:srgbClr val="000000">
                      <a:alpha val="43137"/>
                    </a:srgbClr>
                  </a:outerShdw>
                </a:effectLst>
              </a:rPr>
              <a:t>14.4- </a:t>
            </a:r>
            <a:r>
              <a:rPr lang="en-US" smtClean="0">
                <a:effectLst>
                  <a:outerShdw blurRad="38100" dist="38100" dir="2700000" algn="tl">
                    <a:srgbClr val="000000">
                      <a:alpha val="43137"/>
                    </a:srgbClr>
                  </a:outerShdw>
                </a:effectLst>
              </a:rPr>
              <a:t>Instruction Pipelining</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Pipelining Strategy</a:t>
            </a:r>
            <a:endParaRPr lang="en-US" dirty="0">
              <a:effectLst>
                <a:outerShdw blurRad="38100" dist="38100" dir="2700000" algn="tl">
                  <a:srgbClr val="000000">
                    <a:alpha val="43137"/>
                  </a:srgbClr>
                </a:outerShdw>
              </a:effectLst>
            </a:endParaRPr>
          </a:p>
        </p:txBody>
      </p:sp>
      <p:sp>
        <p:nvSpPr>
          <p:cNvPr id="7" name="TextBox 6"/>
          <p:cNvSpPr txBox="1"/>
          <p:nvPr/>
        </p:nvSpPr>
        <p:spPr>
          <a:xfrm>
            <a:off x="6215074" y="142852"/>
            <a:ext cx="2857520" cy="1569660"/>
          </a:xfrm>
          <a:prstGeom prst="rect">
            <a:avLst/>
          </a:prstGeom>
          <a:solidFill>
            <a:schemeClr val="accent6">
              <a:lumMod val="20000"/>
              <a:lumOff val="80000"/>
            </a:schemeClr>
          </a:solidFill>
        </p:spPr>
        <p:txBody>
          <a:bodyPr wrap="square" rtlCol="0">
            <a:spAutoFit/>
          </a:bodyPr>
          <a:lstStyle/>
          <a:p>
            <a:pPr algn="ctr"/>
            <a:r>
              <a:rPr lang="en-US" dirty="0" smtClean="0"/>
              <a:t>A way to improve performance is performing jobs in parallel manner</a:t>
            </a:r>
            <a:endParaRPr lang="en-US" dirty="0"/>
          </a:p>
        </p:txBody>
      </p:sp>
      <p:sp>
        <p:nvSpPr>
          <p:cNvPr id="8" name="TextBox 7"/>
          <p:cNvSpPr txBox="1"/>
          <p:nvPr/>
        </p:nvSpPr>
        <p:spPr>
          <a:xfrm>
            <a:off x="6215074" y="5143512"/>
            <a:ext cx="2857520" cy="1631216"/>
          </a:xfrm>
          <a:prstGeom prst="rect">
            <a:avLst/>
          </a:prstGeom>
          <a:solidFill>
            <a:schemeClr val="accent6">
              <a:lumMod val="20000"/>
              <a:lumOff val="80000"/>
            </a:schemeClr>
          </a:solidFill>
        </p:spPr>
        <p:txBody>
          <a:bodyPr wrap="square" rtlCol="0">
            <a:spAutoFit/>
          </a:bodyPr>
          <a:lstStyle/>
          <a:p>
            <a:pPr algn="ctr"/>
            <a:r>
              <a:rPr lang="en-US" sz="2000" dirty="0" smtClean="0"/>
              <a:t>An assembly line (dây </a:t>
            </a:r>
            <a:r>
              <a:rPr lang="en-US" sz="2000" smtClean="0"/>
              <a:t>chuyền lắp ráp) </a:t>
            </a:r>
            <a:r>
              <a:rPr lang="en-US" sz="2000" dirty="0" smtClean="0"/>
              <a:t>in which some operations are performed</a:t>
            </a:r>
          </a:p>
          <a:p>
            <a:pPr algn="ctr"/>
            <a:r>
              <a:rPr lang="en-US" sz="2000" dirty="0" smtClean="0"/>
              <a:t>concurrently</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smtClean="0">
                <a:solidFill>
                  <a:srgbClr val="002060"/>
                </a:solidFill>
              </a:rPr>
              <a:t>Fetch instruction (FI)</a:t>
            </a:r>
          </a:p>
          <a:p>
            <a:pPr lvl="1"/>
            <a:r>
              <a:rPr lang="en-US" sz="2000" dirty="0" smtClean="0">
                <a:solidFill>
                  <a:srgbClr val="002060"/>
                </a:solidFill>
              </a:rPr>
              <a:t>Read the next expected instruction into a buffer</a:t>
            </a:r>
          </a:p>
          <a:p>
            <a:r>
              <a:rPr lang="en-US" sz="2000" b="1" dirty="0" smtClean="0">
                <a:solidFill>
                  <a:srgbClr val="002060"/>
                </a:solidFill>
              </a:rPr>
              <a:t>Decode instruction (DI)</a:t>
            </a:r>
          </a:p>
          <a:p>
            <a:pPr lvl="1"/>
            <a:r>
              <a:rPr lang="en-US" sz="2000" dirty="0" smtClean="0">
                <a:solidFill>
                  <a:srgbClr val="002060"/>
                </a:solidFill>
              </a:rPr>
              <a:t>Determine the opcode and the operand specifiers</a:t>
            </a:r>
          </a:p>
          <a:p>
            <a:r>
              <a:rPr lang="en-US" sz="2000" b="1" dirty="0" smtClean="0">
                <a:solidFill>
                  <a:srgbClr val="002060"/>
                </a:solidFill>
              </a:rPr>
              <a:t>Calculate operands (CO)</a:t>
            </a:r>
          </a:p>
          <a:p>
            <a:pPr lvl="1"/>
            <a:r>
              <a:rPr lang="en-US" sz="2000" dirty="0" smtClean="0">
                <a:solidFill>
                  <a:srgbClr val="002060"/>
                </a:solidFill>
              </a:rPr>
              <a:t>Calculate the effective address of each source operand</a:t>
            </a:r>
          </a:p>
          <a:p>
            <a:pPr lvl="1"/>
            <a:r>
              <a:rPr lang="en-US" sz="2000" dirty="0" smtClean="0">
                <a:solidFill>
                  <a:srgbClr val="002060"/>
                </a:solidFill>
              </a:rPr>
              <a:t>This may involve displacement, register indirect, indirect, or other forms of address calculation</a:t>
            </a:r>
            <a:endParaRPr lang="en-US" sz="2000" dirty="0">
              <a:solidFill>
                <a:srgbClr val="002060"/>
              </a:solidFill>
            </a:endParaRP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smtClean="0">
                <a:solidFill>
                  <a:srgbClr val="002060"/>
                </a:solidFill>
              </a:rPr>
              <a:t>Fetch operands (FO)</a:t>
            </a:r>
          </a:p>
          <a:p>
            <a:pPr lvl="1"/>
            <a:r>
              <a:rPr lang="en-US" sz="2000" dirty="0" smtClean="0">
                <a:solidFill>
                  <a:srgbClr val="002060"/>
                </a:solidFill>
              </a:rPr>
              <a:t>Fetch each operand from memory</a:t>
            </a:r>
          </a:p>
          <a:p>
            <a:pPr lvl="1"/>
            <a:r>
              <a:rPr lang="en-US" sz="2000" dirty="0" smtClean="0">
                <a:solidFill>
                  <a:srgbClr val="002060"/>
                </a:solidFill>
              </a:rPr>
              <a:t>Operands in registers need not be fetched</a:t>
            </a:r>
          </a:p>
          <a:p>
            <a:r>
              <a:rPr lang="en-US" sz="2000" b="1" dirty="0" smtClean="0">
                <a:solidFill>
                  <a:srgbClr val="002060"/>
                </a:solidFill>
              </a:rPr>
              <a:t>Execute instruction (EI)</a:t>
            </a:r>
          </a:p>
          <a:p>
            <a:pPr lvl="1"/>
            <a:r>
              <a:rPr lang="en-US" sz="2000" dirty="0" smtClean="0">
                <a:solidFill>
                  <a:srgbClr val="002060"/>
                </a:solidFill>
              </a:rPr>
              <a:t>Perform the indicated operation and store the result, if any, in the specified destination operand location</a:t>
            </a:r>
          </a:p>
          <a:p>
            <a:r>
              <a:rPr lang="en-US" sz="2000" b="1" dirty="0" smtClean="0">
                <a:solidFill>
                  <a:srgbClr val="002060"/>
                </a:solidFill>
              </a:rPr>
              <a:t>Write operand (WO)</a:t>
            </a:r>
          </a:p>
          <a:p>
            <a:pPr lvl="1"/>
            <a:r>
              <a:rPr lang="en-US" sz="2000" dirty="0" smtClean="0">
                <a:solidFill>
                  <a:srgbClr val="002060"/>
                </a:solidFill>
              </a:rPr>
              <a:t>Store the result in memory</a:t>
            </a:r>
            <a:endParaRPr lang="en-US" sz="2000" dirty="0">
              <a:solidFill>
                <a:srgbClr val="002060"/>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Objectives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Distinguish between user-visible and control/status registers, and discuss the purposes of registers in each category. </a:t>
            </a:r>
          </a:p>
          <a:p>
            <a:r>
              <a:rPr lang="en-US" sz="2400" dirty="0" smtClean="0">
                <a:solidFill>
                  <a:srgbClr val="002060"/>
                </a:solidFill>
              </a:rPr>
              <a:t>Summarize the instruction cycle. </a:t>
            </a:r>
          </a:p>
          <a:p>
            <a:r>
              <a:rPr lang="en-US" sz="2400" dirty="0" smtClean="0">
                <a:solidFill>
                  <a:srgbClr val="002060"/>
                </a:solidFill>
              </a:rPr>
              <a:t>Discuss the principle behind instruction pipelining and how it works in practice. </a:t>
            </a:r>
          </a:p>
          <a:p>
            <a:r>
              <a:rPr lang="en-US" sz="2400" dirty="0" smtClean="0">
                <a:solidFill>
                  <a:srgbClr val="002060"/>
                </a:solidFill>
              </a:rPr>
              <a:t>Compare and contrast the various forms of pipeline hazards (rủi ro). </a:t>
            </a:r>
            <a:endParaRPr lang="en-US" sz="2400" dirty="0">
              <a:solidFill>
                <a:srgbClr val="002060"/>
              </a:solidFill>
            </a:endParaRP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1938992"/>
          </a:xfrm>
          <a:prstGeom prst="rect">
            <a:avLst/>
          </a:prstGeom>
          <a:noFill/>
        </p:spPr>
        <p:txBody>
          <a:bodyPr wrap="square" rtlCol="0">
            <a:spAutoFit/>
          </a:bodyPr>
          <a:lstStyle/>
          <a:p>
            <a:r>
              <a:rPr lang="en-US" sz="2000" b="1" dirty="0" smtClean="0"/>
              <a:t>I</a:t>
            </a:r>
            <a:r>
              <a:rPr lang="en-US" sz="2000" dirty="0" smtClean="0"/>
              <a:t>: Instruction</a:t>
            </a:r>
          </a:p>
          <a:p>
            <a:r>
              <a:rPr lang="en-US" sz="2000" b="1" dirty="0" smtClean="0"/>
              <a:t>O</a:t>
            </a:r>
            <a:r>
              <a:rPr lang="en-US" sz="2000" dirty="0" smtClean="0"/>
              <a:t>: operand</a:t>
            </a:r>
          </a:p>
          <a:p>
            <a:r>
              <a:rPr lang="en-US" sz="2000" b="1" dirty="0" smtClean="0"/>
              <a:t>F</a:t>
            </a:r>
            <a:r>
              <a:rPr lang="en-US" sz="2000" dirty="0" smtClean="0"/>
              <a:t>: Fetch</a:t>
            </a:r>
          </a:p>
          <a:p>
            <a:r>
              <a:rPr lang="en-US" sz="2000" b="1" dirty="0" smtClean="0"/>
              <a:t>C</a:t>
            </a:r>
            <a:r>
              <a:rPr lang="en-US" sz="2000" dirty="0" smtClean="0"/>
              <a:t>: Calculate</a:t>
            </a:r>
          </a:p>
          <a:p>
            <a:r>
              <a:rPr lang="en-US" sz="2000" b="1" smtClean="0"/>
              <a:t>E</a:t>
            </a:r>
            <a:r>
              <a:rPr lang="en-US" sz="2000" dirty="0" smtClean="0"/>
              <a:t>: Execute</a:t>
            </a:r>
          </a:p>
          <a:p>
            <a:r>
              <a:rPr lang="en-US" sz="2000" b="1" dirty="0" smtClean="0"/>
              <a:t>W</a:t>
            </a:r>
            <a:r>
              <a:rPr lang="en-US" sz="2000" dirty="0" smtClean="0"/>
              <a:t>: Write   </a:t>
            </a:r>
            <a:endParaRPr lang="en-US" sz="20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smtClean="0"/>
                <a:t>Suppose that the instruction 3 is a branch to the instruction 15</a:t>
              </a:r>
              <a:endParaRPr lang="en-US" sz="1800" dirty="0"/>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smtClean="0"/>
                <a:t>At the time 7, the instruction 3 executes and the instruction 15 is loaded.</a:t>
              </a:r>
              <a:endParaRPr lang="en-US" sz="1800" dirty="0"/>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smtClean="0">
                  <a:solidFill>
                    <a:schemeClr val="bg1"/>
                  </a:solidFill>
                </a:rPr>
                <a:t>These jobs are wasted</a:t>
              </a:r>
              <a:endParaRPr lang="en-US" sz="1800" dirty="0">
                <a:solidFill>
                  <a:schemeClr val="bg1"/>
                </a:solidFill>
              </a:endParaRP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smtClean="0">
                <a:solidFill>
                  <a:schemeClr val="bg1"/>
                </a:solidFill>
              </a:rPr>
              <a:t>Figure 14.12 indicates the logic needed for pipelining to account for branches and interrupts</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smtClean="0"/>
              <a:t>I3</a:t>
            </a:r>
            <a:r>
              <a:rPr lang="en-US" dirty="0" smtClean="0"/>
              <a:t> is a conditional branch to </a:t>
            </a:r>
            <a:r>
              <a:rPr lang="en-US" b="1" dirty="0" smtClean="0"/>
              <a:t>I15</a:t>
            </a:r>
            <a:endParaRPr lang="en-US" b="1"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smtClean="0"/>
                <a:t>number of instructions that are executed without a branch</a:t>
              </a:r>
              <a:endParaRPr lang="en-US" sz="1800" dirty="0"/>
            </a:p>
          </p:txBody>
        </p:sp>
        <p:sp>
          <p:nvSpPr>
            <p:cNvPr id="8" name="Rectangle 7"/>
            <p:cNvSpPr/>
            <p:nvPr/>
          </p:nvSpPr>
          <p:spPr>
            <a:xfrm>
              <a:off x="285720" y="3823178"/>
              <a:ext cx="2143140" cy="2677656"/>
            </a:xfrm>
            <a:prstGeom prst="rect">
              <a:avLst/>
            </a:prstGeom>
          </p:spPr>
          <p:txBody>
            <a:bodyPr wrap="square">
              <a:spAutoFit/>
            </a:bodyPr>
            <a:lstStyle/>
            <a:p>
              <a:r>
                <a:rPr lang="en-US" dirty="0" smtClean="0">
                  <a:solidFill>
                    <a:srgbClr val="FFFF00"/>
                  </a:solidFill>
                </a:rPr>
                <a:t>The larger the number of pipeline stages, the greater the potential for speedup </a:t>
              </a:r>
              <a:r>
                <a:rPr lang="en-US" dirty="0" smtClean="0">
                  <a:solidFill>
                    <a:srgbClr val="FFFF00"/>
                  </a:solidFill>
                  <a:sym typeface="Wingdings" pitchFamily="2" charset="2"/>
                </a:rPr>
                <a:t> </a:t>
              </a:r>
              <a:r>
                <a:rPr lang="en-US" b="1" dirty="0" smtClean="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a:t>
            </a:r>
            <a:r>
              <a:rPr lang="en-GB" dirty="0" smtClean="0">
                <a:effectLst>
                  <a:outerShdw blurRad="38100" dist="38100" dir="2700000" algn="tl">
                    <a:srgbClr val="000000">
                      <a:alpha val="43137"/>
                    </a:srgbClr>
                  </a:outerShdw>
                </a:effectLst>
              </a:rPr>
              <a:t>Hazards </a:t>
            </a:r>
            <a:r>
              <a:rPr lang="en-GB" sz="2000" dirty="0" smtClean="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Hazards</a:t>
            </a:r>
            <a:endParaRPr lang="en-GB" sz="3200" b="1"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smtClean="0">
                <a:effectLst>
                  <a:outerShdw blurRad="38100" dist="38100" dir="2700000" algn="tl">
                    <a:srgbClr val="000000">
                      <a:alpha val="43137"/>
                    </a:srgbClr>
                  </a:outerShdw>
                </a:effectLst>
              </a:rPr>
              <a:t>A resource hazard occurs when </a:t>
            </a:r>
            <a:r>
              <a:rPr lang="en-US" sz="2000" b="1" dirty="0" smtClean="0">
                <a:solidFill>
                  <a:srgbClr val="FFFF00"/>
                </a:solidFill>
                <a:effectLst>
                  <a:outerShdw blurRad="38100" dist="38100" dir="2700000" algn="tl">
                    <a:srgbClr val="000000">
                      <a:alpha val="43137"/>
                    </a:srgbClr>
                  </a:outerShdw>
                </a:effectLst>
              </a:rPr>
              <a:t>two or more instructions </a:t>
            </a:r>
            <a:r>
              <a:rPr lang="en-US" sz="2000" dirty="0" smtClean="0">
                <a:effectLst>
                  <a:outerShdw blurRad="38100" dist="38100" dir="2700000" algn="tl">
                    <a:srgbClr val="000000">
                      <a:alpha val="43137"/>
                    </a:srgbClr>
                  </a:outerShdw>
                </a:effectLst>
              </a:rPr>
              <a:t>that are already in the pipeline </a:t>
            </a:r>
            <a:r>
              <a:rPr lang="en-US" sz="2000" b="1" dirty="0" smtClean="0">
                <a:solidFill>
                  <a:srgbClr val="FFFF00"/>
                </a:solidFill>
                <a:effectLst>
                  <a:outerShdw blurRad="38100" dist="38100" dir="2700000" algn="tl">
                    <a:srgbClr val="000000">
                      <a:alpha val="43137"/>
                    </a:srgbClr>
                  </a:outerShdw>
                </a:effectLst>
              </a:rPr>
              <a:t>need the same resource</a:t>
            </a:r>
          </a:p>
          <a:p>
            <a:r>
              <a:rPr lang="en-US" sz="2000" dirty="0" smtClean="0">
                <a:effectLst>
                  <a:outerShdw blurRad="38100" dist="38100" dir="2700000" algn="tl">
                    <a:srgbClr val="000000">
                      <a:alpha val="43137"/>
                    </a:srgbClr>
                  </a:outerShdw>
                </a:effectLst>
              </a:rPr>
              <a:t>The </a:t>
            </a:r>
            <a:r>
              <a:rPr lang="en-US" sz="2000" b="1" dirty="0" smtClean="0">
                <a:solidFill>
                  <a:srgbClr val="FFFF00"/>
                </a:solidFill>
                <a:effectLst>
                  <a:outerShdw blurRad="38100" dist="38100" dir="2700000" algn="tl">
                    <a:srgbClr val="000000">
                      <a:alpha val="43137"/>
                    </a:srgbClr>
                  </a:outerShdw>
                </a:effectLst>
              </a:rPr>
              <a:t>result</a:t>
            </a:r>
            <a:r>
              <a:rPr lang="en-US" sz="2000" dirty="0" smtClean="0">
                <a:effectLst>
                  <a:outerShdw blurRad="38100" dist="38100" dir="2700000" algn="tl">
                    <a:srgbClr val="000000">
                      <a:alpha val="43137"/>
                    </a:srgbClr>
                  </a:outerShdw>
                </a:effectLst>
              </a:rPr>
              <a:t> is that the instructions must be </a:t>
            </a:r>
            <a:r>
              <a:rPr lang="en-US" sz="2000" b="1" dirty="0" smtClean="0">
                <a:solidFill>
                  <a:srgbClr val="FFFF00"/>
                </a:solidFill>
                <a:effectLst>
                  <a:outerShdw blurRad="38100" dist="38100" dir="2700000" algn="tl">
                    <a:srgbClr val="000000">
                      <a:alpha val="43137"/>
                    </a:srgbClr>
                  </a:outerShdw>
                </a:effectLst>
              </a:rPr>
              <a:t>executed in serial</a:t>
            </a:r>
            <a:r>
              <a:rPr lang="en-US" sz="2000" dirty="0" smtClean="0">
                <a:effectLst>
                  <a:outerShdw blurRad="38100" dist="38100" dir="2700000" algn="tl">
                    <a:srgbClr val="000000">
                      <a:alpha val="43137"/>
                    </a:srgbClr>
                  </a:outerShdw>
                </a:effectLst>
              </a:rPr>
              <a:t> rather than parallel for a portion of the pipeline</a:t>
            </a:r>
          </a:p>
          <a:p>
            <a:r>
              <a:rPr lang="en-US" sz="2000" dirty="0" smtClean="0">
                <a:effectLst>
                  <a:outerShdw blurRad="38100" dist="38100" dir="2700000" algn="tl">
                    <a:srgbClr val="000000">
                      <a:alpha val="43137"/>
                    </a:srgbClr>
                  </a:outerShdw>
                </a:effectLst>
              </a:rPr>
              <a:t>A </a:t>
            </a:r>
            <a:r>
              <a:rPr lang="en-US" sz="2000" b="1" dirty="0" smtClean="0">
                <a:solidFill>
                  <a:srgbClr val="FFFF00"/>
                </a:solidFill>
                <a:effectLst>
                  <a:outerShdw blurRad="38100" dist="38100" dir="2700000" algn="tl">
                    <a:srgbClr val="000000">
                      <a:alpha val="43137"/>
                    </a:srgbClr>
                  </a:outerShdw>
                </a:effectLst>
              </a:rPr>
              <a:t>resource hazard </a:t>
            </a:r>
            <a:r>
              <a:rPr lang="en-US" sz="2000" dirty="0" smtClean="0">
                <a:effectLst>
                  <a:outerShdw blurRad="38100" dist="38100" dir="2700000" algn="tl">
                    <a:srgbClr val="000000">
                      <a:alpha val="43137"/>
                    </a:srgbClr>
                  </a:outerShdw>
                </a:effectLst>
              </a:rPr>
              <a:t>is sometimes referred to as a </a:t>
            </a:r>
            <a:r>
              <a:rPr lang="en-US" sz="2000" b="1" i="1" dirty="0" smtClean="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smtClean="0"/>
                <a:t>FO is accessing memory. So, this step is idle</a:t>
              </a:r>
              <a:endParaRPr lang="en-US" sz="2000" b="1" dirty="0"/>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smtClean="0">
                <a:solidFill>
                  <a:srgbClr val="0070C0"/>
                </a:solidFill>
              </a:rPr>
              <a:t>A data hazard occurs when </a:t>
            </a:r>
            <a:r>
              <a:rPr lang="en-US" sz="2400" dirty="0" smtClean="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smtClean="0">
                <a:solidFill>
                  <a:schemeClr val="bg1"/>
                </a:solidFill>
                <a:latin typeface="+mj-lt"/>
              </a:rPr>
              <a:t>RAW</a:t>
            </a:r>
            <a:endParaRPr lang="en-US" sz="3200" b="1" dirty="0">
              <a:solidFill>
                <a:schemeClr val="bg1"/>
              </a:solidFill>
              <a:latin typeface="+mj-lt"/>
            </a:endParaRP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smtClean="0"/>
                <a:t>Instruction is executing and the register EAX is writing to. So, it can not be read. </a:t>
              </a:r>
              <a:endParaRPr lang="en-US" dirty="0"/>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smtClean="0"/>
                <a:t>X86 </a:t>
              </a:r>
            </a:p>
            <a:p>
              <a:r>
                <a:rPr lang="en-US" dirty="0" smtClean="0"/>
                <a:t>instruction </a:t>
              </a:r>
              <a:endParaRPr lang="en-US" dirty="0"/>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a:t>
            </a:r>
            <a:r>
              <a:rPr lang="en-GB" dirty="0" smtClean="0">
                <a:solidFill>
                  <a:srgbClr val="002060"/>
                </a:solidFill>
              </a:rPr>
              <a:t>in memory or register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rgbClr val="FF0000"/>
                </a:solidFill>
              </a:rPr>
              <a:t>read </a:t>
            </a:r>
            <a:r>
              <a:rPr lang="en-GB" b="1" dirty="0">
                <a:solidFill>
                  <a:srgbClr val="FF0000"/>
                </a:solidFill>
              </a:rPr>
              <a:t>takes place before write</a:t>
            </a:r>
            <a:r>
              <a:rPr lang="en-GB" b="1" dirty="0" smtClean="0">
                <a:solidFill>
                  <a:srgbClr val="FF0000"/>
                </a:solidFill>
              </a:rPr>
              <a:t> </a:t>
            </a:r>
            <a:r>
              <a:rPr lang="en-GB" dirty="0" smtClean="0">
                <a:solidFill>
                  <a:srgbClr val="002060"/>
                </a:solidFill>
              </a:rPr>
              <a:t>operation is complete</a:t>
            </a:r>
            <a:endParaRPr lang="en-GB" dirty="0">
              <a:solidFill>
                <a:srgbClr val="002060"/>
              </a:solidFill>
            </a:endParaRPr>
          </a:p>
          <a:p>
            <a:r>
              <a:rPr lang="en-GB" sz="2400" b="1" dirty="0">
                <a:solidFill>
                  <a:srgbClr val="002060"/>
                </a:solidFill>
              </a:rPr>
              <a:t>Write after read </a:t>
            </a:r>
            <a:r>
              <a:rPr lang="en-GB" sz="2400" b="1" dirty="0" smtClean="0">
                <a:solidFill>
                  <a:srgbClr val="002060"/>
                </a:solidFill>
              </a:rPr>
              <a:t>(</a:t>
            </a:r>
            <a:r>
              <a:rPr lang="en-GB" sz="2400" b="1" dirty="0" smtClean="0">
                <a:solidFill>
                  <a:schemeClr val="accent5">
                    <a:lumMod val="75000"/>
                  </a:schemeClr>
                </a:solidFill>
              </a:rPr>
              <a:t>WAR</a:t>
            </a:r>
            <a:r>
              <a:rPr lang="en-GB" sz="2400" b="1" dirty="0" smtClean="0">
                <a:solidFill>
                  <a:srgbClr val="002060"/>
                </a:solidFill>
              </a:rPr>
              <a:t>)</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a:t>
            </a:r>
            <a:r>
              <a:rPr lang="en-GB" dirty="0" smtClean="0">
                <a:solidFill>
                  <a:srgbClr val="002060"/>
                </a:solidFill>
              </a:rPr>
              <a:t> the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chemeClr val="accent5">
                    <a:lumMod val="75000"/>
                  </a:schemeClr>
                </a:solidFill>
              </a:rPr>
              <a:t>write</a:t>
            </a:r>
            <a:r>
              <a:rPr lang="en-GB" dirty="0" smtClean="0">
                <a:solidFill>
                  <a:srgbClr val="002060"/>
                </a:solidFill>
              </a:rPr>
              <a:t> operation completes </a:t>
            </a:r>
            <a:r>
              <a:rPr lang="en-GB" b="1" dirty="0">
                <a:solidFill>
                  <a:schemeClr val="accent5">
                    <a:lumMod val="75000"/>
                  </a:schemeClr>
                </a:solidFill>
              </a:rPr>
              <a:t>before</a:t>
            </a:r>
            <a:r>
              <a:rPr lang="en-GB" dirty="0" smtClean="0">
                <a:solidFill>
                  <a:srgbClr val="002060"/>
                </a:solidFill>
              </a:rPr>
              <a:t> the </a:t>
            </a:r>
            <a:r>
              <a:rPr lang="en-GB" b="1" dirty="0" smtClean="0">
                <a:solidFill>
                  <a:schemeClr val="accent5">
                    <a:lumMod val="75000"/>
                  </a:schemeClr>
                </a:solidFill>
              </a:rPr>
              <a:t>read</a:t>
            </a:r>
            <a:r>
              <a:rPr lang="en-GB" dirty="0" smtClean="0">
                <a:solidFill>
                  <a:srgbClr val="002060"/>
                </a:solidFill>
              </a:rPr>
              <a:t> operation takes </a:t>
            </a:r>
            <a:r>
              <a:rPr lang="en-GB" dirty="0">
                <a:solidFill>
                  <a:srgbClr val="002060"/>
                </a:solidFill>
              </a:rPr>
              <a:t>place</a:t>
            </a:r>
          </a:p>
          <a:p>
            <a:r>
              <a:rPr lang="en-GB" sz="2400" b="1" dirty="0">
                <a:solidFill>
                  <a:srgbClr val="002060"/>
                </a:solidFill>
              </a:rPr>
              <a:t>Write after write </a:t>
            </a:r>
            <a:r>
              <a:rPr lang="en-GB" sz="2400" b="1" dirty="0" smtClean="0">
                <a:solidFill>
                  <a:srgbClr val="002060"/>
                </a:solidFill>
              </a:rPr>
              <a:t>(</a:t>
            </a:r>
            <a:r>
              <a:rPr lang="en-GB" sz="2400" b="1" dirty="0" smtClean="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a:t>
            </a:r>
            <a:r>
              <a:rPr lang="en-GB" dirty="0" smtClean="0">
                <a:solidFill>
                  <a:srgbClr val="002060"/>
                </a:solidFill>
              </a:rPr>
              <a:t> the same </a:t>
            </a:r>
            <a:r>
              <a:rPr lang="en-GB" dirty="0">
                <a:solidFill>
                  <a:srgbClr val="002060"/>
                </a:solidFill>
              </a:rPr>
              <a:t>location</a:t>
            </a:r>
          </a:p>
          <a:p>
            <a:pPr lvl="1"/>
            <a:r>
              <a:rPr lang="en-GB" dirty="0">
                <a:solidFill>
                  <a:srgbClr val="002060"/>
                </a:solidFill>
              </a:rPr>
              <a:t>Hazard</a:t>
            </a:r>
            <a:r>
              <a:rPr lang="en-GB" dirty="0" smtClean="0">
                <a:solidFill>
                  <a:srgbClr val="002060"/>
                </a:solidFill>
              </a:rPr>
              <a:t> occurs if the write operations </a:t>
            </a:r>
            <a:r>
              <a:rPr lang="en-GB" dirty="0">
                <a:solidFill>
                  <a:srgbClr val="002060"/>
                </a:solidFill>
              </a:rPr>
              <a:t>take place in</a:t>
            </a:r>
            <a:r>
              <a:rPr lang="en-GB" dirty="0" smtClean="0">
                <a:solidFill>
                  <a:srgbClr val="002060"/>
                </a:solidFill>
              </a:rPr>
              <a:t> the </a:t>
            </a:r>
            <a:r>
              <a:rPr lang="en-GB" b="1" dirty="0" smtClean="0">
                <a:solidFill>
                  <a:schemeClr val="accent2">
                    <a:lumMod val="75000"/>
                    <a:lumOff val="25000"/>
                  </a:schemeClr>
                </a:solidFill>
              </a:rPr>
              <a:t>reverse ord</a:t>
            </a:r>
            <a:r>
              <a:rPr lang="en-GB" b="1" dirty="0" smtClean="0">
                <a:solidFill>
                  <a:schemeClr val="tx2">
                    <a:lumMod val="75000"/>
                    <a:lumOff val="25000"/>
                  </a:schemeClr>
                </a:solidFill>
              </a:rPr>
              <a:t>er </a:t>
            </a:r>
            <a:r>
              <a:rPr lang="en-GB" dirty="0" smtClean="0">
                <a:solidFill>
                  <a:srgbClr val="002060"/>
                </a:solidFill>
              </a:rPr>
              <a:t>of the intended sequence</a:t>
            </a:r>
            <a:endParaRPr lang="en-GB"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smtClean="0">
                <a:solidFill>
                  <a:srgbClr val="002060"/>
                </a:solidFill>
              </a:rPr>
              <a:t>Also known as a </a:t>
            </a:r>
            <a:r>
              <a:rPr lang="en-GB" sz="2400" b="1" i="1" dirty="0" smtClean="0">
                <a:solidFill>
                  <a:srgbClr val="FF0000"/>
                </a:solidFill>
              </a:rPr>
              <a:t>branch hazard</a:t>
            </a:r>
            <a:endParaRPr lang="en-GB" sz="2400" b="1" dirty="0" smtClean="0">
              <a:solidFill>
                <a:srgbClr val="FF0000"/>
              </a:solidFill>
            </a:endParaRPr>
          </a:p>
          <a:p>
            <a:r>
              <a:rPr lang="en-GB" sz="2400" dirty="0" smtClean="0">
                <a:solidFill>
                  <a:srgbClr val="002060"/>
                </a:solidFill>
              </a:rPr>
              <a:t>Occurs when the </a:t>
            </a:r>
            <a:r>
              <a:rPr lang="en-GB" sz="2400" dirty="0" smtClean="0">
                <a:solidFill>
                  <a:srgbClr val="FF0000"/>
                </a:solidFill>
              </a:rPr>
              <a:t>pipeline makes the wrong decision </a:t>
            </a:r>
            <a:r>
              <a:rPr lang="en-GB" sz="2400" dirty="0" smtClean="0">
                <a:solidFill>
                  <a:srgbClr val="002060"/>
                </a:solidFill>
              </a:rPr>
              <a:t>on a branch prediction</a:t>
            </a:r>
          </a:p>
          <a:p>
            <a:r>
              <a:rPr lang="en-GB" sz="2400" dirty="0" smtClean="0">
                <a:solidFill>
                  <a:srgbClr val="002060"/>
                </a:solidFill>
              </a:rPr>
              <a:t>Brings instructions into the pipeline that </a:t>
            </a:r>
            <a:r>
              <a:rPr lang="en-GB" sz="2400" dirty="0" smtClean="0">
                <a:solidFill>
                  <a:srgbClr val="FF0000"/>
                </a:solidFill>
              </a:rPr>
              <a:t>must</a:t>
            </a:r>
            <a:r>
              <a:rPr lang="en-GB" sz="2400" dirty="0" smtClean="0">
                <a:solidFill>
                  <a:srgbClr val="002060"/>
                </a:solidFill>
              </a:rPr>
              <a:t> subsequently </a:t>
            </a:r>
            <a:r>
              <a:rPr lang="en-GB" sz="2400" dirty="0" smtClean="0">
                <a:solidFill>
                  <a:srgbClr val="FF0000"/>
                </a:solidFill>
              </a:rPr>
              <a:t>be discarded</a:t>
            </a:r>
          </a:p>
          <a:p>
            <a:r>
              <a:rPr lang="en-GB" sz="2400" b="1" dirty="0" smtClean="0">
                <a:solidFill>
                  <a:srgbClr val="002060"/>
                </a:solidFill>
              </a:rPr>
              <a:t>Dealing with Branches</a:t>
            </a:r>
            <a:r>
              <a:rPr lang="en-GB" sz="2400" dirty="0" smtClean="0">
                <a:solidFill>
                  <a:srgbClr val="002060"/>
                </a:solidFill>
              </a:rPr>
              <a:t>:</a:t>
            </a:r>
          </a:p>
          <a:p>
            <a:pPr lvl="1"/>
            <a:r>
              <a:rPr lang="en-GB" sz="2000" b="1" dirty="0" smtClean="0">
                <a:solidFill>
                  <a:srgbClr val="0000CC"/>
                </a:solidFill>
              </a:rPr>
              <a:t>Multiple streams</a:t>
            </a:r>
          </a:p>
          <a:p>
            <a:pPr lvl="1"/>
            <a:r>
              <a:rPr lang="en-GB" sz="2000" b="1" dirty="0" smtClean="0">
                <a:solidFill>
                  <a:srgbClr val="0000CC"/>
                </a:solidFill>
              </a:rPr>
              <a:t>Prefetch branch target</a:t>
            </a:r>
          </a:p>
          <a:p>
            <a:pPr lvl="1"/>
            <a:r>
              <a:rPr lang="en-GB" sz="2000" b="1" dirty="0" smtClean="0">
                <a:solidFill>
                  <a:srgbClr val="0000CC"/>
                </a:solidFill>
              </a:rPr>
              <a:t>Loop buffer</a:t>
            </a:r>
          </a:p>
          <a:p>
            <a:pPr lvl="1"/>
            <a:r>
              <a:rPr lang="en-GB" sz="2000" b="1" dirty="0" smtClean="0">
                <a:solidFill>
                  <a:srgbClr val="0000CC"/>
                </a:solidFill>
              </a:rPr>
              <a:t>Branch prediction</a:t>
            </a:r>
          </a:p>
          <a:p>
            <a:pPr lvl="1"/>
            <a:r>
              <a:rPr lang="en-GB" sz="2000" b="1" dirty="0" smtClean="0">
                <a:solidFill>
                  <a:srgbClr val="0000CC"/>
                </a:solidFill>
              </a:rPr>
              <a:t>Delayed branch</a:t>
            </a:r>
            <a:endParaRPr lang="en-GB" sz="2000" b="1"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smtClean="0">
                <a:solidFill>
                  <a:srgbClr val="002060"/>
                </a:solidFill>
              </a:rPr>
              <a:t>14.1 Processor Organization</a:t>
            </a:r>
          </a:p>
          <a:p>
            <a:r>
              <a:rPr lang="en-US" sz="2800" dirty="0" smtClean="0">
                <a:solidFill>
                  <a:srgbClr val="002060"/>
                </a:solidFill>
              </a:rPr>
              <a:t>14.2 Register Organization </a:t>
            </a:r>
          </a:p>
          <a:p>
            <a:r>
              <a:rPr lang="en-US" sz="2800" dirty="0" smtClean="0">
                <a:solidFill>
                  <a:srgbClr val="002060"/>
                </a:solidFill>
              </a:rPr>
              <a:t>14.3 Instruction Cycle </a:t>
            </a:r>
          </a:p>
          <a:p>
            <a:r>
              <a:rPr lang="en-US" sz="2800" dirty="0" smtClean="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smtClean="0"/>
              <a:t>brute-force search or exhaustive search (vét cạn)</a:t>
            </a:r>
            <a:endParaRPr lang="en-US" sz="16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smtClean="0">
                <a:solidFill>
                  <a:srgbClr val="002060"/>
                </a:solidFill>
              </a:rPr>
              <a:t>When a </a:t>
            </a:r>
            <a:r>
              <a:rPr lang="en-US" sz="2400" dirty="0" smtClean="0">
                <a:solidFill>
                  <a:srgbClr val="0000CC"/>
                </a:solidFill>
              </a:rPr>
              <a:t>conditional branch </a:t>
            </a:r>
            <a:r>
              <a:rPr lang="en-US" sz="2400" dirty="0" smtClean="0">
                <a:solidFill>
                  <a:srgbClr val="002060"/>
                </a:solidFill>
              </a:rPr>
              <a:t>is recognized, the </a:t>
            </a:r>
            <a:r>
              <a:rPr lang="en-US" sz="2400" dirty="0" smtClean="0">
                <a:solidFill>
                  <a:srgbClr val="0000CC"/>
                </a:solidFill>
              </a:rPr>
              <a:t>target of the branch is prefetched</a:t>
            </a:r>
            <a:r>
              <a:rPr lang="en-US" sz="2400" dirty="0" smtClean="0">
                <a:solidFill>
                  <a:srgbClr val="002060"/>
                </a:solidFill>
              </a:rPr>
              <a:t>, in addition to the instruction following the branch</a:t>
            </a:r>
          </a:p>
          <a:p>
            <a:pPr marL="228600" indent="-228600">
              <a:spcBef>
                <a:spcPts val="2000"/>
              </a:spcBef>
              <a:buFont typeface="Wingdings" pitchFamily="2" charset="2"/>
              <a:buChar char="n"/>
            </a:pPr>
            <a:r>
              <a:rPr lang="en-US" sz="2400" dirty="0" smtClean="0">
                <a:solidFill>
                  <a:srgbClr val="0000CC"/>
                </a:solidFill>
              </a:rPr>
              <a:t>Target is then saved </a:t>
            </a:r>
            <a:r>
              <a:rPr lang="en-US" sz="2400" dirty="0" smtClean="0">
                <a:solidFill>
                  <a:srgbClr val="002060"/>
                </a:solidFill>
              </a:rPr>
              <a:t>until the branch instruction is executed</a:t>
            </a:r>
          </a:p>
          <a:p>
            <a:pPr marL="228600" indent="-228600">
              <a:spcBef>
                <a:spcPts val="2000"/>
              </a:spcBef>
              <a:buFont typeface="Wingdings" pitchFamily="2" charset="2"/>
              <a:buChar char="n"/>
            </a:pPr>
            <a:r>
              <a:rPr lang="en-US" sz="2400" dirty="0" smtClean="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smtClean="0">
                <a:solidFill>
                  <a:srgbClr val="002060"/>
                </a:solidFill>
              </a:rPr>
              <a:t>IBM 360/91 uses this approach</a:t>
            </a:r>
            <a:endParaRPr lang="en-US" sz="2400" dirty="0">
              <a:solidFill>
                <a:srgbClr val="002060"/>
              </a:solidFill>
            </a:endParaRP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smtClean="0">
                <a:solidFill>
                  <a:srgbClr val="002060"/>
                </a:solidFill>
              </a:rPr>
              <a:t>Benefits</a:t>
            </a:r>
            <a:r>
              <a:rPr lang="en-US" sz="2400" dirty="0" smtClean="0">
                <a:solidFill>
                  <a:srgbClr val="002060"/>
                </a:solidFill>
              </a:rPr>
              <a:t>:</a:t>
            </a:r>
          </a:p>
          <a:p>
            <a:pPr lvl="1"/>
            <a:r>
              <a:rPr lang="en-US" sz="2000" dirty="0" smtClean="0">
                <a:solidFill>
                  <a:srgbClr val="FF0000"/>
                </a:solidFill>
              </a:rPr>
              <a:t>Instructions fetched in sequence will be available without the usual memory access time</a:t>
            </a:r>
          </a:p>
          <a:p>
            <a:pPr lvl="1"/>
            <a:r>
              <a:rPr lang="en-US" sz="2000" dirty="0" smtClean="0">
                <a:solidFill>
                  <a:srgbClr val="0000CC"/>
                </a:solidFill>
              </a:rPr>
              <a:t>If a branch occurs to a target just a few locations ahead of the address of the branch instruction, the target will already be in the buffer</a:t>
            </a:r>
          </a:p>
          <a:p>
            <a:pPr lvl="1"/>
            <a:r>
              <a:rPr lang="en-US" sz="2000" dirty="0" smtClean="0">
                <a:solidFill>
                  <a:srgbClr val="002060"/>
                </a:solidFill>
              </a:rPr>
              <a:t>This strategy is particularly well suited to dealing with loops</a:t>
            </a:r>
          </a:p>
          <a:p>
            <a:pPr marL="228600" lvl="1">
              <a:spcBef>
                <a:spcPts val="2000"/>
              </a:spcBef>
              <a:buClr>
                <a:schemeClr val="accent1"/>
              </a:buClr>
            </a:pPr>
            <a:endParaRPr lang="en-US" sz="2000" b="1" dirty="0" smtClean="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smtClean="0">
                <a:solidFill>
                  <a:srgbClr val="002060"/>
                </a:solidFill>
              </a:rPr>
              <a:t>Small, very-high speed memory maintained by the instruction fetch stage of the pipeline and containing the </a:t>
            </a:r>
            <a:r>
              <a:rPr lang="en-US" i="1" dirty="0" smtClean="0">
                <a:solidFill>
                  <a:srgbClr val="002060"/>
                </a:solidFill>
              </a:rPr>
              <a:t>n </a:t>
            </a:r>
            <a:r>
              <a:rPr lang="en-US" dirty="0" smtClean="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smtClean="0">
                <a:solidFill>
                  <a:srgbClr val="002060"/>
                </a:solidFill>
              </a:rPr>
              <a:t>Similar</a:t>
            </a:r>
            <a:r>
              <a:rPr lang="en-US" dirty="0" smtClean="0">
                <a:solidFill>
                  <a:srgbClr val="002060"/>
                </a:solidFill>
              </a:rPr>
              <a:t> in principle </a:t>
            </a:r>
            <a:r>
              <a:rPr lang="en-US" b="1" u="sng" dirty="0" smtClean="0">
                <a:solidFill>
                  <a:srgbClr val="002060"/>
                </a:solidFill>
              </a:rPr>
              <a:t>to a cache</a:t>
            </a:r>
            <a:r>
              <a:rPr lang="en-US" dirty="0" smtClean="0">
                <a:solidFill>
                  <a:srgbClr val="002060"/>
                </a:solidFill>
              </a:rPr>
              <a:t> dedicated to instructions.  </a:t>
            </a:r>
            <a:r>
              <a:rPr lang="en-US" sz="2000" dirty="0" smtClean="0">
                <a:solidFill>
                  <a:srgbClr val="002060"/>
                </a:solidFill>
              </a:rPr>
              <a:t>Differences: </a:t>
            </a:r>
          </a:p>
          <a:p>
            <a:pPr lvl="1">
              <a:buFont typeface="Arial" pitchFamily="34" charset="0"/>
              <a:buChar char="•"/>
            </a:pPr>
            <a:r>
              <a:rPr lang="en-US" sz="2000" dirty="0" smtClean="0">
                <a:solidFill>
                  <a:srgbClr val="FF0000"/>
                </a:solidFill>
              </a:rPr>
              <a:t>The loop buffer only retains instructions in sequence</a:t>
            </a:r>
          </a:p>
          <a:p>
            <a:pPr lvl="1">
              <a:buFont typeface="Arial" pitchFamily="34" charset="0"/>
              <a:buChar char="•"/>
            </a:pPr>
            <a:r>
              <a:rPr lang="en-US" sz="2000" dirty="0" smtClean="0">
                <a:solidFill>
                  <a:srgbClr val="0000CC"/>
                </a:solidFill>
              </a:rPr>
              <a:t>Is much smaller in size and hence lower in cost</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sz="2400" dirty="0" smtClean="0">
                <a:solidFill>
                  <a:srgbClr val="002060"/>
                </a:solidFill>
              </a:rPr>
              <a:t>Various techniques can be used to predict whether a branch will be taken:</a:t>
            </a:r>
          </a:p>
          <a:p>
            <a:pPr>
              <a:buNone/>
            </a:pPr>
            <a:endParaRPr lang="en-US" sz="100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Predict never taken</a:t>
            </a:r>
          </a:p>
          <a:p>
            <a:pPr marL="571500" lvl="1" indent="-342900">
              <a:buClr>
                <a:schemeClr val="accent1"/>
              </a:buClr>
              <a:buSzPct val="100000"/>
              <a:buFont typeface="+mj-lt"/>
              <a:buAutoNum type="arabicPeriod"/>
            </a:pPr>
            <a:r>
              <a:rPr lang="en-US" sz="2000" dirty="0" smtClean="0">
                <a:solidFill>
                  <a:srgbClr val="002060"/>
                </a:solidFill>
              </a:rPr>
              <a:t>Predict always taken</a:t>
            </a:r>
          </a:p>
          <a:p>
            <a:pPr marL="571500" lvl="1" indent="-342900">
              <a:buClr>
                <a:schemeClr val="accent1"/>
              </a:buClr>
              <a:buSzPct val="100000"/>
              <a:buFont typeface="+mj-lt"/>
              <a:buAutoNum type="arabicPeriod"/>
            </a:pPr>
            <a:r>
              <a:rPr lang="en-US" sz="2000" dirty="0" smtClean="0">
                <a:solidFill>
                  <a:srgbClr val="002060"/>
                </a:solidFill>
              </a:rPr>
              <a:t>Predict by opcode</a:t>
            </a:r>
          </a:p>
          <a:p>
            <a:pPr marL="571500" lvl="1" indent="-342900">
              <a:buClr>
                <a:schemeClr val="accent1"/>
              </a:buClr>
              <a:buSzPct val="100000"/>
              <a:buFont typeface="+mj-lt"/>
              <a:buAutoNum type="arabicPeriod"/>
            </a:pPr>
            <a:endParaRPr lang="en-US" sz="1050" dirty="0" smtClean="0">
              <a:solidFill>
                <a:srgbClr val="002060"/>
              </a:solidFill>
            </a:endParaRPr>
          </a:p>
          <a:p>
            <a:pPr marL="571500" lvl="1" indent="-342900">
              <a:buClr>
                <a:schemeClr val="accent1"/>
              </a:buClr>
              <a:buSzPct val="100000"/>
              <a:buNone/>
            </a:pPr>
            <a:endParaRPr lang="en-US" sz="105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Taken/not taken switch</a:t>
            </a:r>
          </a:p>
          <a:p>
            <a:pPr marL="571500" lvl="1" indent="-342900">
              <a:buClr>
                <a:schemeClr val="accent1"/>
              </a:buClr>
              <a:buSzPct val="100000"/>
              <a:buFont typeface="+mj-lt"/>
              <a:buAutoNum type="arabicPeriod"/>
            </a:pPr>
            <a:r>
              <a:rPr lang="en-US" sz="2000" dirty="0" smtClean="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depend on the </a:t>
            </a:r>
            <a:r>
              <a:rPr lang="en-US" sz="1800" b="1" dirty="0" smtClean="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smtClean="0">
                <a:sym typeface="Wingdings" pitchFamily="2" charset="2"/>
              </a:rPr>
              <a:t> States of some last instructions (some bits) must be stores in cache</a:t>
            </a:r>
            <a:endParaRPr lang="en-US" sz="1800" dirty="0" smtClean="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Next slide</a:t>
            </a:r>
            <a:endParaRPr lang="en-US" sz="1800" b="1" dirty="0" smtClean="0">
              <a:latin typeface="+mj-lt"/>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a:t>
            </a:r>
            <a:r>
              <a:rPr lang="en-GB" sz="3200" b="1" dirty="0" smtClean="0">
                <a:effectLst>
                  <a:outerShdw blurRad="38100" dist="38100" dir="2700000" algn="tl">
                    <a:srgbClr val="000000">
                      <a:alpha val="43137"/>
                    </a:srgbClr>
                  </a:outerShdw>
                </a:effectLst>
              </a:rPr>
              <a:t>Flow Chart</a:t>
            </a:r>
            <a:endParaRPr lang="en-GB" sz="3200" b="1"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smtClean="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smtClean="0">
                <a:solidFill>
                  <a:schemeClr val="bg1"/>
                </a:solidFill>
              </a:rPr>
              <a:t>If 2 bits are stored, a prediction algorithm is carried out using 2 branches (fig. 14.18)</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smtClean="0"/>
              <a:t>The decision process can be represented more compactly by a finite-state machine</a:t>
            </a:r>
            <a:endParaRPr lang="en-US" dirty="0"/>
          </a:p>
        </p:txBody>
      </p:sp>
      <p:sp>
        <p:nvSpPr>
          <p:cNvPr id="6" name="Rectangle 5"/>
          <p:cNvSpPr/>
          <p:nvPr/>
        </p:nvSpPr>
        <p:spPr>
          <a:xfrm>
            <a:off x="-32" y="3071810"/>
            <a:ext cx="3214678" cy="2308324"/>
          </a:xfrm>
          <a:prstGeom prst="rect">
            <a:avLst/>
          </a:prstGeom>
        </p:spPr>
        <p:txBody>
          <a:bodyPr wrap="square">
            <a:spAutoFit/>
          </a:bodyPr>
          <a:lstStyle/>
          <a:p>
            <a:r>
              <a:rPr lang="en-US" dirty="0" smtClean="0"/>
              <a:t>Finite-state machine is a way to express a processing mechanism in which each part of input will determine a step of the process.</a:t>
            </a:r>
            <a:endParaRPr lang="en-US" dirty="0"/>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smtClean="0"/>
              <a:t>Some bits are stored: 0: Not taken, 1: Taken. A history can be as 01110</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smtClean="0">
                <a:solidFill>
                  <a:schemeClr val="bg1"/>
                </a:solidFill>
              </a:rPr>
              <a:t>Each prefetch triggers a lookup in the table. </a:t>
            </a:r>
          </a:p>
          <a:p>
            <a:r>
              <a:rPr lang="en-US" sz="2000" b="1" dirty="0" smtClean="0">
                <a:solidFill>
                  <a:srgbClr val="FFFF00"/>
                </a:solidFill>
              </a:rPr>
              <a:t>No match</a:t>
            </a:r>
            <a:r>
              <a:rPr lang="en-US" sz="2000" dirty="0" smtClean="0">
                <a:solidFill>
                  <a:schemeClr val="bg1"/>
                </a:solidFill>
              </a:rPr>
              <a:t>: Fetch next sequential address.</a:t>
            </a:r>
          </a:p>
          <a:p>
            <a:r>
              <a:rPr lang="en-US" sz="2000" b="1" dirty="0" smtClean="0">
                <a:solidFill>
                  <a:srgbClr val="FFFF00"/>
                </a:solidFill>
              </a:rPr>
              <a:t>Match</a:t>
            </a:r>
            <a:r>
              <a:rPr lang="en-US" sz="2000" dirty="0" smtClean="0">
                <a:solidFill>
                  <a:schemeClr val="bg1"/>
                </a:solidFill>
              </a:rPr>
              <a:t>: a prediction is made based on the state of the instruction: Either the next sequential address or the branch target address is fed to the select logic. </a:t>
            </a:r>
            <a:endParaRPr lang="en-US" sz="2000" dirty="0">
              <a:solidFill>
                <a:schemeClr val="bg1"/>
              </a:solidFill>
            </a:endParaRPr>
          </a:p>
        </p:txBody>
      </p:sp>
      <p:sp>
        <p:nvSpPr>
          <p:cNvPr id="8" name="Rectangle 7"/>
          <p:cNvSpPr/>
          <p:nvPr/>
        </p:nvSpPr>
        <p:spPr>
          <a:xfrm>
            <a:off x="4929190" y="3500438"/>
            <a:ext cx="1714512" cy="307777"/>
          </a:xfrm>
          <a:prstGeom prst="rect">
            <a:avLst/>
          </a:prstGeom>
          <a:solidFill>
            <a:schemeClr val="accent6">
              <a:lumMod val="60000"/>
              <a:lumOff val="40000"/>
            </a:schemeClr>
          </a:solidFill>
        </p:spPr>
        <p:txBody>
          <a:bodyPr wrap="square">
            <a:spAutoFit/>
          </a:bodyPr>
          <a:lstStyle/>
          <a:p>
            <a:r>
              <a:rPr lang="en-US" sz="1400" dirty="0" smtClean="0"/>
              <a:t>branch history table </a:t>
            </a:r>
            <a:endParaRPr lang="en-US" sz="140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smtClean="0">
                <a:effectLst>
                  <a:outerShdw blurRad="38100" dist="38100" dir="2700000" algn="tl">
                    <a:srgbClr val="000000">
                      <a:alpha val="43137"/>
                    </a:srgbClr>
                  </a:outerShdw>
                </a:effectLst>
              </a:rPr>
              <a:t>Delayed Branch</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smtClean="0">
                <a:solidFill>
                  <a:srgbClr val="002060"/>
                </a:solidFill>
              </a:rPr>
              <a:t> It is possible to improve pipeline performance by </a:t>
            </a:r>
            <a:r>
              <a:rPr lang="en-US" sz="2800" dirty="0" smtClean="0">
                <a:solidFill>
                  <a:srgbClr val="FF0000"/>
                </a:solidFill>
              </a:rPr>
              <a:t>automatically rearranging instructions</a:t>
            </a:r>
            <a:r>
              <a:rPr lang="en-US" sz="2800" dirty="0" smtClean="0">
                <a:solidFill>
                  <a:srgbClr val="002060"/>
                </a:solidFill>
              </a:rPr>
              <a:t> within a program, so that branch instructions occur later than actually desired. This intriguing approach is examined in Chapter 15.</a:t>
            </a:r>
            <a:endParaRPr lang="en-GB" sz="28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smtClean="0">
                <a:solidFill>
                  <a:srgbClr val="002060"/>
                </a:solidFill>
              </a:rPr>
              <a:t>Fetch</a:t>
            </a:r>
          </a:p>
          <a:p>
            <a:pPr lvl="1">
              <a:lnSpc>
                <a:spcPct val="90000"/>
              </a:lnSpc>
            </a:pPr>
            <a:r>
              <a:rPr lang="en-GB" sz="1600" dirty="0" smtClean="0">
                <a:solidFill>
                  <a:srgbClr val="002060"/>
                </a:solidFill>
              </a:rPr>
              <a:t>Objective is to </a:t>
            </a:r>
            <a:r>
              <a:rPr lang="en-GB" sz="1600" b="1" dirty="0" smtClean="0">
                <a:solidFill>
                  <a:srgbClr val="002060"/>
                </a:solidFill>
              </a:rPr>
              <a:t>fill the prefetch buffers </a:t>
            </a:r>
            <a:r>
              <a:rPr lang="en-GB" sz="1600" dirty="0" smtClean="0">
                <a:solidFill>
                  <a:srgbClr val="002060"/>
                </a:solidFill>
              </a:rPr>
              <a:t>with new data as soon as the old data have been consumed by the instruction decoder</a:t>
            </a:r>
          </a:p>
          <a:p>
            <a:pPr lvl="1">
              <a:lnSpc>
                <a:spcPct val="90000"/>
              </a:lnSpc>
            </a:pPr>
            <a:r>
              <a:rPr lang="en-GB" sz="1600" b="1" dirty="0" smtClean="0">
                <a:solidFill>
                  <a:srgbClr val="002060"/>
                </a:solidFill>
              </a:rPr>
              <a:t>Operates independently </a:t>
            </a:r>
            <a:r>
              <a:rPr lang="en-GB" sz="1600" dirty="0" smtClean="0">
                <a:solidFill>
                  <a:srgbClr val="002060"/>
                </a:solidFill>
              </a:rPr>
              <a:t>of the other stages to keep the prefetch buffers full</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1</a:t>
            </a:r>
          </a:p>
          <a:p>
            <a:pPr lvl="1">
              <a:lnSpc>
                <a:spcPct val="90000"/>
              </a:lnSpc>
            </a:pPr>
            <a:r>
              <a:rPr lang="en-GB" sz="1600" b="1" dirty="0" smtClean="0">
                <a:solidFill>
                  <a:srgbClr val="002060"/>
                </a:solidFill>
              </a:rPr>
              <a:t>All opcode </a:t>
            </a:r>
            <a:r>
              <a:rPr lang="en-GB" sz="1600" dirty="0" smtClean="0">
                <a:solidFill>
                  <a:srgbClr val="002060"/>
                </a:solidFill>
              </a:rPr>
              <a:t>and addressing-mode information is decoded in the D1 stage</a:t>
            </a:r>
          </a:p>
          <a:p>
            <a:pPr lvl="1">
              <a:lnSpc>
                <a:spcPct val="90000"/>
              </a:lnSpc>
            </a:pPr>
            <a:r>
              <a:rPr lang="en-GB" sz="1600" b="1" dirty="0" smtClean="0">
                <a:solidFill>
                  <a:srgbClr val="002060"/>
                </a:solidFill>
              </a:rPr>
              <a:t>3 bytes </a:t>
            </a:r>
            <a:r>
              <a:rPr lang="en-GB" sz="1600" dirty="0" smtClean="0">
                <a:solidFill>
                  <a:srgbClr val="002060"/>
                </a:solidFill>
              </a:rPr>
              <a:t>of instruction are passed to the D1 stage from </a:t>
            </a:r>
            <a:r>
              <a:rPr lang="en-GB" sz="1600" b="1" dirty="0" smtClean="0">
                <a:solidFill>
                  <a:srgbClr val="002060"/>
                </a:solidFill>
              </a:rPr>
              <a:t>the prefetch buffers</a:t>
            </a:r>
          </a:p>
          <a:p>
            <a:pPr lvl="1">
              <a:lnSpc>
                <a:spcPct val="90000"/>
              </a:lnSpc>
            </a:pPr>
            <a:r>
              <a:rPr lang="en-GB" sz="1600" dirty="0" smtClean="0">
                <a:solidFill>
                  <a:srgbClr val="002060"/>
                </a:solidFill>
              </a:rPr>
              <a:t>D1 decoder can then </a:t>
            </a:r>
            <a:r>
              <a:rPr lang="en-GB" sz="1600" b="1" dirty="0" smtClean="0">
                <a:solidFill>
                  <a:srgbClr val="002060"/>
                </a:solidFill>
              </a:rPr>
              <a:t>direct the D2 stage </a:t>
            </a:r>
            <a:r>
              <a:rPr lang="en-GB" sz="1600" dirty="0" smtClean="0">
                <a:solidFill>
                  <a:srgbClr val="002060"/>
                </a:solidFill>
              </a:rPr>
              <a:t>to capture the rest of the instruction</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2</a:t>
            </a:r>
          </a:p>
          <a:p>
            <a:pPr lvl="1">
              <a:lnSpc>
                <a:spcPct val="90000"/>
              </a:lnSpc>
            </a:pPr>
            <a:r>
              <a:rPr lang="en-GB" sz="1600" dirty="0" smtClean="0">
                <a:solidFill>
                  <a:srgbClr val="002060"/>
                </a:solidFill>
              </a:rPr>
              <a:t>Expands each opcode into control signals for the ALU</a:t>
            </a:r>
          </a:p>
          <a:p>
            <a:pPr lvl="1">
              <a:lnSpc>
                <a:spcPct val="90000"/>
              </a:lnSpc>
            </a:pPr>
            <a:r>
              <a:rPr lang="en-GB" sz="1600" dirty="0" smtClean="0">
                <a:solidFill>
                  <a:srgbClr val="002060"/>
                </a:solidFill>
              </a:rPr>
              <a:t>Also controls the computation of the more complex addressing modes</a:t>
            </a:r>
          </a:p>
          <a:p>
            <a:pPr>
              <a:lnSpc>
                <a:spcPct val="90000"/>
              </a:lnSpc>
            </a:pPr>
            <a:r>
              <a:rPr lang="en-GB" sz="1800" b="1" dirty="0" smtClean="0">
                <a:solidFill>
                  <a:srgbClr val="002060"/>
                </a:solidFill>
              </a:rPr>
              <a:t>Execute</a:t>
            </a:r>
          </a:p>
          <a:p>
            <a:pPr lvl="1">
              <a:lnSpc>
                <a:spcPct val="90000"/>
              </a:lnSpc>
            </a:pPr>
            <a:r>
              <a:rPr lang="en-GB" sz="1600" dirty="0" smtClean="0">
                <a:solidFill>
                  <a:srgbClr val="002060"/>
                </a:solidFill>
              </a:rPr>
              <a:t>Stage includes ALU operations, cache access, and register update</a:t>
            </a:r>
          </a:p>
          <a:p>
            <a:pPr>
              <a:lnSpc>
                <a:spcPct val="90000"/>
              </a:lnSpc>
            </a:pPr>
            <a:r>
              <a:rPr lang="en-GB" sz="1800" b="1" dirty="0" smtClean="0">
                <a:solidFill>
                  <a:srgbClr val="002060"/>
                </a:solidFill>
              </a:rPr>
              <a:t>Write back</a:t>
            </a:r>
          </a:p>
          <a:p>
            <a:pPr lvl="1">
              <a:lnSpc>
                <a:spcPct val="90000"/>
              </a:lnSpc>
            </a:pPr>
            <a:r>
              <a:rPr lang="en-GB" sz="1600" b="1" dirty="0" smtClean="0">
                <a:solidFill>
                  <a:srgbClr val="002060"/>
                </a:solidFill>
              </a:rPr>
              <a:t>Updates registers </a:t>
            </a:r>
            <a:r>
              <a:rPr lang="en-GB" sz="1600" dirty="0" smtClean="0">
                <a:solidFill>
                  <a:srgbClr val="002060"/>
                </a:solidFill>
              </a:rPr>
              <a:t>and </a:t>
            </a:r>
            <a:r>
              <a:rPr lang="en-GB" sz="1600" b="1" dirty="0" smtClean="0">
                <a:solidFill>
                  <a:srgbClr val="002060"/>
                </a:solidFill>
              </a:rPr>
              <a:t>status flags </a:t>
            </a:r>
            <a:r>
              <a:rPr lang="en-GB" sz="1600" dirty="0" smtClean="0">
                <a:solidFill>
                  <a:srgbClr val="002060"/>
                </a:solidFill>
              </a:rPr>
              <a:t>modified during the preceding execute stage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r>
              <a:rPr lang="en-GB" sz="2800" b="1" dirty="0" smtClean="0">
                <a:effectLst>
                  <a:outerShdw blurRad="38100" dist="38100" dir="2700000" algn="tl">
                    <a:srgbClr val="000000">
                      <a:alpha val="43137"/>
                    </a:srgbClr>
                  </a:outerShdw>
                </a:effectLst>
              </a:rPr>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Instruction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Pipeline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Examples</a:t>
            </a:r>
            <a:endParaRPr lang="en-GB" sz="2800" b="1"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14.1- 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2219348"/>
            <a:ext cx="8182004" cy="3638544"/>
          </a:xfrm>
        </p:spPr>
        <p:txBody>
          <a:bodyPr>
            <a:normAutofit/>
          </a:bodyPr>
          <a:lstStyle/>
          <a:p>
            <a:r>
              <a:rPr lang="en-US" b="1" dirty="0" smtClean="0">
                <a:solidFill>
                  <a:srgbClr val="002060"/>
                </a:solidFill>
              </a:rPr>
              <a:t>Fetch instruction </a:t>
            </a:r>
            <a:r>
              <a:rPr lang="en-US" dirty="0" smtClean="0">
                <a:solidFill>
                  <a:srgbClr val="002060"/>
                </a:solidFill>
              </a:rPr>
              <a:t>(from memory (register, cache, main memory))</a:t>
            </a:r>
          </a:p>
          <a:p>
            <a:r>
              <a:rPr lang="en-US" b="1" dirty="0" smtClean="0">
                <a:solidFill>
                  <a:srgbClr val="002060"/>
                </a:solidFill>
              </a:rPr>
              <a:t>Interpret instruction </a:t>
            </a:r>
            <a:r>
              <a:rPr lang="en-US" dirty="0" smtClean="0">
                <a:solidFill>
                  <a:srgbClr val="002060"/>
                </a:solidFill>
              </a:rPr>
              <a:t>(what action is required)</a:t>
            </a:r>
          </a:p>
          <a:p>
            <a:r>
              <a:rPr lang="en-US" b="1" dirty="0" smtClean="0">
                <a:solidFill>
                  <a:srgbClr val="002060"/>
                </a:solidFill>
              </a:rPr>
              <a:t>Fetch data </a:t>
            </a:r>
            <a:r>
              <a:rPr lang="en-US" dirty="0" smtClean="0">
                <a:solidFill>
                  <a:srgbClr val="002060"/>
                </a:solidFill>
              </a:rPr>
              <a:t>(data from memory or an I/O module)</a:t>
            </a:r>
          </a:p>
          <a:p>
            <a:r>
              <a:rPr lang="en-US" b="1" dirty="0" smtClean="0">
                <a:solidFill>
                  <a:srgbClr val="002060"/>
                </a:solidFill>
              </a:rPr>
              <a:t>Process data </a:t>
            </a:r>
            <a:r>
              <a:rPr lang="en-US" dirty="0" smtClean="0">
                <a:solidFill>
                  <a:srgbClr val="002060"/>
                </a:solidFill>
              </a:rPr>
              <a:t>(performing some operations on data)</a:t>
            </a:r>
          </a:p>
          <a:p>
            <a:r>
              <a:rPr lang="en-US" b="1" dirty="0" smtClean="0">
                <a:solidFill>
                  <a:srgbClr val="002060"/>
                </a:solidFill>
              </a:rPr>
              <a:t>Write data </a:t>
            </a:r>
            <a:r>
              <a:rPr lang="en-US" dirty="0" smtClean="0">
                <a:solidFill>
                  <a:srgbClr val="002060"/>
                </a:solidFill>
              </a:rPr>
              <a:t>(writing result to memory or an I/O module)</a:t>
            </a:r>
          </a:p>
          <a:p>
            <a:pPr>
              <a:buNone/>
            </a:pPr>
            <a:r>
              <a:rPr lang="en-US" dirty="0" smtClean="0">
                <a:solidFill>
                  <a:srgbClr val="002060"/>
                </a:solidFill>
                <a:sym typeface="Wingdings" pitchFamily="2" charset="2"/>
              </a:rPr>
              <a:t> </a:t>
            </a:r>
            <a:r>
              <a:rPr lang="en-US" dirty="0" smtClean="0">
                <a:solidFill>
                  <a:srgbClr val="FF0000"/>
                </a:solidFill>
              </a:rPr>
              <a:t>In order to do these things the processor needs to store some data temporarily and therefore needs a small internal memory</a:t>
            </a:r>
            <a:endParaRPr lang="en-US" dirty="0">
              <a:solidFill>
                <a:srgbClr val="FF0000"/>
              </a:solidFill>
            </a:endParaRPr>
          </a:p>
        </p:txBody>
      </p:sp>
      <p:sp>
        <p:nvSpPr>
          <p:cNvPr id="9" name="Text Placeholder 8"/>
          <p:cNvSpPr>
            <a:spLocks noGrp="1"/>
          </p:cNvSpPr>
          <p:nvPr>
            <p:ph type="body" sz="half" idx="2"/>
          </p:nvPr>
        </p:nvSpPr>
        <p:spPr>
          <a:xfrm>
            <a:off x="762000" y="1219200"/>
            <a:ext cx="7558960" cy="774700"/>
          </a:xfrm>
        </p:spPr>
        <p:txBody>
          <a:bodyPr/>
          <a:lstStyle/>
          <a:p>
            <a:r>
              <a:rPr lang="en-US" sz="2800" b="1" dirty="0" smtClean="0"/>
              <a:t>Processor Requirements:</a:t>
            </a:r>
            <a:endParaRPr lang="en-US" sz="2800" b="1"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11" name="Slide Number Placeholder 10"/>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smtClean="0">
                <a:solidFill>
                  <a:schemeClr val="tx1"/>
                </a:solidFill>
              </a:rPr>
              <a:t>14.1 What general roles are performed by processor registers? </a:t>
            </a:r>
          </a:p>
          <a:p>
            <a:pPr>
              <a:lnSpc>
                <a:spcPct val="90000"/>
              </a:lnSpc>
            </a:pPr>
            <a:r>
              <a:rPr lang="en-US" dirty="0" smtClean="0">
                <a:solidFill>
                  <a:schemeClr val="tx1"/>
                </a:solidFill>
              </a:rPr>
              <a:t>14.2 What categories of data are commonly supported by user-visible registers? </a:t>
            </a:r>
          </a:p>
          <a:p>
            <a:pPr>
              <a:lnSpc>
                <a:spcPct val="90000"/>
              </a:lnSpc>
            </a:pPr>
            <a:r>
              <a:rPr lang="en-US" dirty="0" smtClean="0">
                <a:solidFill>
                  <a:schemeClr val="tx1"/>
                </a:solidFill>
              </a:rPr>
              <a:t>14.3 What is the function of condition codes? </a:t>
            </a:r>
          </a:p>
          <a:p>
            <a:pPr>
              <a:lnSpc>
                <a:spcPct val="90000"/>
              </a:lnSpc>
            </a:pPr>
            <a:r>
              <a:rPr lang="en-US" dirty="0" smtClean="0">
                <a:solidFill>
                  <a:schemeClr val="tx1"/>
                </a:solidFill>
              </a:rPr>
              <a:t>14.4 What is a program status word? </a:t>
            </a:r>
          </a:p>
          <a:p>
            <a:pPr>
              <a:lnSpc>
                <a:spcPct val="90000"/>
              </a:lnSpc>
            </a:pPr>
            <a:r>
              <a:rPr lang="en-US" dirty="0" smtClean="0">
                <a:solidFill>
                  <a:schemeClr val="tx1"/>
                </a:solidFill>
              </a:rPr>
              <a:t>14.5 Why is a two-stage instruction pipeline unlikely to cut the instruction cycle time in half, compared with the use of no pipeline? </a:t>
            </a:r>
          </a:p>
          <a:p>
            <a:pPr>
              <a:lnSpc>
                <a:spcPct val="90000"/>
              </a:lnSpc>
            </a:pPr>
            <a:r>
              <a:rPr lang="en-US" dirty="0" smtClean="0">
                <a:solidFill>
                  <a:schemeClr val="tx1"/>
                </a:solidFill>
              </a:rPr>
              <a:t>14.6 List and briefly explain various ways in which an instruction pipeline can deal with conditional branch instructions. </a:t>
            </a:r>
          </a:p>
          <a:p>
            <a:pPr>
              <a:lnSpc>
                <a:spcPct val="90000"/>
              </a:lnSpc>
            </a:pPr>
            <a:r>
              <a:rPr lang="en-US" dirty="0" smtClean="0">
                <a:solidFill>
                  <a:schemeClr val="tx1"/>
                </a:solidFill>
              </a:rPr>
              <a:t>14.7 How are history bits used for branch prediction?</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smtClean="0">
                <a:solidFill>
                  <a:schemeClr val="tx1"/>
                </a:solidFill>
              </a:rPr>
              <a:t>14.8 - what would be the value of the following flags: Carry, Zero, Overflow, Sign, Even Parity , Half-Carry ?</a:t>
            </a:r>
          </a:p>
          <a:p>
            <a:pPr>
              <a:lnSpc>
                <a:spcPct val="90000"/>
              </a:lnSpc>
            </a:pPr>
            <a:r>
              <a:rPr lang="en-US" dirty="0" smtClean="0">
                <a:solidFill>
                  <a:schemeClr val="tx1"/>
                </a:solidFill>
              </a:rPr>
              <a:t>(a) If the last operation performed on a computer with an 8-bit word was an addition in which the two operands were 00000010 and 00000011.</a:t>
            </a:r>
          </a:p>
          <a:p>
            <a:pPr>
              <a:lnSpc>
                <a:spcPct val="90000"/>
              </a:lnSpc>
            </a:pPr>
            <a:r>
              <a:rPr lang="en-US" dirty="0" smtClean="0">
                <a:solidFill>
                  <a:schemeClr val="tx1"/>
                </a:solidFill>
              </a:rPr>
              <a:t>(b) Repeat for the addition of -1 (twos complement) and +1. </a:t>
            </a:r>
          </a:p>
          <a:p>
            <a:pPr>
              <a:lnSpc>
                <a:spcPct val="90000"/>
              </a:lnSpc>
            </a:pPr>
            <a:r>
              <a:rPr lang="en-US" dirty="0" smtClean="0">
                <a:solidFill>
                  <a:schemeClr val="tx1"/>
                </a:solidFill>
              </a:rPr>
              <a:t>(c) A - B, where A contains 11110000 and B contains 0010100.</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smtClean="0">
                <a:solidFill>
                  <a:srgbClr val="002060"/>
                </a:solidFill>
              </a:rPr>
              <a:t>Processor organization</a:t>
            </a:r>
          </a:p>
          <a:p>
            <a:r>
              <a:rPr lang="en-US" sz="2400" dirty="0" smtClean="0">
                <a:solidFill>
                  <a:srgbClr val="002060"/>
                </a:solidFill>
              </a:rPr>
              <a:t>Register organization</a:t>
            </a:r>
          </a:p>
          <a:p>
            <a:pPr lvl="1"/>
            <a:r>
              <a:rPr lang="en-US" sz="2400" dirty="0" smtClean="0">
                <a:solidFill>
                  <a:srgbClr val="002060"/>
                </a:solidFill>
              </a:rPr>
              <a:t>User-visible registers</a:t>
            </a:r>
          </a:p>
          <a:p>
            <a:pPr lvl="1"/>
            <a:r>
              <a:rPr lang="en-US" sz="2400" dirty="0" smtClean="0">
                <a:solidFill>
                  <a:srgbClr val="002060"/>
                </a:solidFill>
              </a:rPr>
              <a:t>Control and status registers</a:t>
            </a:r>
          </a:p>
          <a:p>
            <a:r>
              <a:rPr lang="en-US" sz="2400" dirty="0" smtClean="0">
                <a:solidFill>
                  <a:srgbClr val="002060"/>
                </a:solidFill>
              </a:rPr>
              <a:t>Instruction cycle</a:t>
            </a:r>
          </a:p>
          <a:p>
            <a:pPr lvl="1"/>
            <a:r>
              <a:rPr lang="en-US" sz="2400" dirty="0" smtClean="0">
                <a:solidFill>
                  <a:srgbClr val="002060"/>
                </a:solidFill>
              </a:rPr>
              <a:t>The indirect cycle</a:t>
            </a:r>
          </a:p>
          <a:p>
            <a:pPr lvl="1"/>
            <a:r>
              <a:rPr lang="en-US" sz="2400" dirty="0" smtClean="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smtClean="0">
                <a:solidFill>
                  <a:srgbClr val="002060"/>
                </a:solidFill>
              </a:rPr>
              <a:t>Instruction pipelining</a:t>
            </a:r>
          </a:p>
          <a:p>
            <a:pPr lvl="1"/>
            <a:r>
              <a:rPr lang="en-US" sz="2400" dirty="0" smtClean="0">
                <a:solidFill>
                  <a:srgbClr val="002060"/>
                </a:solidFill>
              </a:rPr>
              <a:t>Pipelining strategy</a:t>
            </a:r>
          </a:p>
          <a:p>
            <a:pPr lvl="1"/>
            <a:r>
              <a:rPr lang="en-US" sz="2400" dirty="0" smtClean="0">
                <a:solidFill>
                  <a:srgbClr val="002060"/>
                </a:solidFill>
              </a:rPr>
              <a:t>Pipeline performance</a:t>
            </a:r>
          </a:p>
          <a:p>
            <a:pPr lvl="1"/>
            <a:r>
              <a:rPr lang="en-US" sz="2400" dirty="0" smtClean="0">
                <a:solidFill>
                  <a:srgbClr val="002060"/>
                </a:solidFill>
              </a:rPr>
              <a:t>Pipeline hazards</a:t>
            </a:r>
          </a:p>
          <a:p>
            <a:pPr lvl="1"/>
            <a:r>
              <a:rPr lang="en-US" sz="2400" dirty="0" smtClean="0">
                <a:solidFill>
                  <a:srgbClr val="002060"/>
                </a:solidFill>
              </a:rPr>
              <a:t>Dealing with branches</a:t>
            </a:r>
          </a:p>
          <a:p>
            <a:pPr lvl="1"/>
            <a:r>
              <a:rPr lang="en-US" sz="2400" dirty="0" smtClean="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Bus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CPU Internal Structure</a:t>
            </a:r>
            <a:endParaRPr lang="en-GB"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smtClean="0">
                <a:effectLst>
                  <a:outerShdw blurRad="38100" dist="38100" dir="2700000" algn="tl">
                    <a:srgbClr val="000000">
                      <a:alpha val="43137"/>
                    </a:srgbClr>
                  </a:outerShdw>
                </a:effectLst>
              </a:rPr>
              <a:t>14.2- 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smtClean="0">
                <a:solidFill>
                  <a:srgbClr val="002060"/>
                </a:solidFill>
              </a:rPr>
              <a:t>Enable the machine or assembly language programmer to minimize main memory references by optimizing use of registers</a:t>
            </a:r>
            <a:endParaRPr lang="en-US" sz="2400" dirty="0">
              <a:solidFill>
                <a:srgbClr val="002060"/>
              </a:solidFill>
            </a:endParaRP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smtClean="0">
                <a:solidFill>
                  <a:srgbClr val="002060"/>
                </a:solidFill>
              </a:rPr>
              <a:t>Used by the control unit to control the operation of the processor and by privileged operating system programs to control the execution of programs</a:t>
            </a:r>
            <a:endParaRPr lang="en-US" sz="2400" dirty="0">
              <a:solidFill>
                <a:srgbClr val="002060"/>
              </a:solidFill>
            </a:endParaRPr>
          </a:p>
        </p:txBody>
      </p:sp>
      <p:sp>
        <p:nvSpPr>
          <p:cNvPr id="6" name="Text Placeholder 5"/>
          <p:cNvSpPr>
            <a:spLocks noGrp="1"/>
          </p:cNvSpPr>
          <p:nvPr>
            <p:ph type="body" idx="1"/>
          </p:nvPr>
        </p:nvSpPr>
        <p:spPr>
          <a:xfrm>
            <a:off x="533400" y="3000372"/>
            <a:ext cx="3657600" cy="522757"/>
          </a:xfrm>
        </p:spPr>
        <p:txBody>
          <a:bodyPr/>
          <a:lstStyle/>
          <a:p>
            <a:r>
              <a:rPr lang="en-US" sz="2000" dirty="0" smtClean="0"/>
              <a:t>User-Visible Registers</a:t>
            </a:r>
            <a:endParaRPr lang="en-US" sz="2000" dirty="0"/>
          </a:p>
        </p:txBody>
      </p:sp>
      <p:sp>
        <p:nvSpPr>
          <p:cNvPr id="7" name="Text Placeholder 6"/>
          <p:cNvSpPr>
            <a:spLocks noGrp="1"/>
          </p:cNvSpPr>
          <p:nvPr>
            <p:ph type="body" sz="quarter" idx="3"/>
          </p:nvPr>
        </p:nvSpPr>
        <p:spPr>
          <a:xfrm>
            <a:off x="4419600" y="3000372"/>
            <a:ext cx="3657600" cy="522757"/>
          </a:xfrm>
        </p:spPr>
        <p:txBody>
          <a:bodyPr/>
          <a:lstStyle/>
          <a:p>
            <a:r>
              <a:rPr lang="en-US" sz="2000" dirty="0" smtClean="0"/>
              <a:t>Control and Status Registers</a:t>
            </a:r>
            <a:endParaRPr lang="en-US" sz="2000" dirty="0"/>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a:t>
            </a:r>
            <a:r>
              <a:rPr lang="en-US" dirty="0" smtClean="0">
                <a:latin typeface="+mn-lt"/>
              </a:rPr>
              <a:t>hierarchy</a:t>
            </a:r>
          </a:p>
          <a:p>
            <a:pPr marL="228600" indent="-228600" eaLnBrk="1" hangingPunct="1">
              <a:spcBef>
                <a:spcPts val="2000"/>
              </a:spcBef>
              <a:buClr>
                <a:schemeClr val="accent1"/>
              </a:buClr>
              <a:buSzPct val="75000"/>
              <a:buFont typeface="Wingdings" pitchFamily="2" charset="2"/>
              <a:buChar char="n"/>
            </a:pPr>
            <a:r>
              <a:rPr lang="en-US" dirty="0" smtClean="0">
                <a:latin typeface="+mn-lt"/>
              </a:rPr>
              <a:t>The registers in the processor perform two roles:</a:t>
            </a:r>
            <a:endParaRPr lang="en-US" dirty="0">
              <a:latin typeface="+mn-lt"/>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 Condition Codes</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a:xfrm>
            <a:off x="498474" y="1981200"/>
            <a:ext cx="8145492" cy="4305320"/>
          </a:xfrm>
        </p:spPr>
        <p:txBody>
          <a:bodyPr/>
          <a:lstStyle/>
          <a:p>
            <a:r>
              <a:rPr lang="en-US" b="1" dirty="0" smtClean="0">
                <a:solidFill>
                  <a:srgbClr val="002060"/>
                </a:solidFill>
              </a:rPr>
              <a:t>Program counter (PC)</a:t>
            </a:r>
          </a:p>
          <a:p>
            <a:pPr lvl="1"/>
            <a:r>
              <a:rPr lang="en-US" dirty="0" smtClean="0">
                <a:solidFill>
                  <a:srgbClr val="002060"/>
                </a:solidFill>
              </a:rPr>
              <a:t>Contains the address of an instruction to be fetched</a:t>
            </a:r>
          </a:p>
          <a:p>
            <a:r>
              <a:rPr lang="en-US" b="1" dirty="0" smtClean="0">
                <a:solidFill>
                  <a:srgbClr val="002060"/>
                </a:solidFill>
              </a:rPr>
              <a:t>Instruction register (IR)</a:t>
            </a:r>
          </a:p>
          <a:p>
            <a:pPr lvl="1"/>
            <a:r>
              <a:rPr lang="en-US" dirty="0" smtClean="0">
                <a:solidFill>
                  <a:srgbClr val="002060"/>
                </a:solidFill>
              </a:rPr>
              <a:t>Contains the instruction </a:t>
            </a:r>
            <a:r>
              <a:rPr lang="en-US" dirty="0" smtClean="0">
                <a:solidFill>
                  <a:srgbClr val="FF0000"/>
                </a:solidFill>
              </a:rPr>
              <a:t>most recently fetched</a:t>
            </a:r>
          </a:p>
          <a:p>
            <a:r>
              <a:rPr lang="en-US" b="1" dirty="0" smtClean="0">
                <a:solidFill>
                  <a:srgbClr val="002060"/>
                </a:solidFill>
              </a:rPr>
              <a:t>Memory address register (MAR)</a:t>
            </a:r>
          </a:p>
          <a:p>
            <a:pPr lvl="1"/>
            <a:r>
              <a:rPr lang="en-US" dirty="0" smtClean="0">
                <a:solidFill>
                  <a:srgbClr val="002060"/>
                </a:solidFill>
              </a:rPr>
              <a:t>Contains the address of a location in memory</a:t>
            </a:r>
          </a:p>
          <a:p>
            <a:r>
              <a:rPr lang="en-US" b="1" dirty="0" smtClean="0">
                <a:solidFill>
                  <a:srgbClr val="002060"/>
                </a:solidFill>
              </a:rPr>
              <a:t>Memory buffer register (MBR)</a:t>
            </a:r>
          </a:p>
          <a:p>
            <a:pPr lvl="1"/>
            <a:r>
              <a:rPr lang="en-US" dirty="0" smtClean="0">
                <a:solidFill>
                  <a:srgbClr val="002060"/>
                </a:solidFill>
              </a:rPr>
              <a:t>Contains a word of data to be written to memory or </a:t>
            </a:r>
            <a:r>
              <a:rPr lang="en-US" b="1" dirty="0" smtClean="0">
                <a:solidFill>
                  <a:srgbClr val="002060"/>
                </a:solidFill>
              </a:rPr>
              <a:t>the word most recently read</a:t>
            </a:r>
            <a:endParaRPr lang="en-US" b="1" dirty="0">
              <a:solidFill>
                <a:srgbClr val="002060"/>
              </a:solidFill>
            </a:endParaRPr>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solidFill>
                  <a:srgbClr val="0000CC"/>
                </a:solidFill>
              </a:rPr>
              <a:t>Four registers are essential to instruction execution</a:t>
            </a:r>
            <a:r>
              <a:rPr lang="en-US" sz="2300" dirty="0" smtClean="0"/>
              <a:t>:</a:t>
            </a:r>
            <a:endParaRPr lang="en-US" sz="23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4130</TotalTime>
  <Words>10375</Words>
  <Application>Microsoft Office PowerPoint</Application>
  <PresentationFormat>On-screen Show (4:3)</PresentationFormat>
  <Paragraphs>593</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PowerPoint Presentation</vt:lpstr>
      <vt:lpstr>14.3-Instruction Cycle</vt:lpstr>
      <vt:lpstr>Instruction Cycle</vt:lpstr>
      <vt:lpstr>Instruction Cycle State Diagram</vt:lpstr>
      <vt:lpstr>Data Flow, Fetch Cycle</vt:lpstr>
      <vt:lpstr>Data Flow, Interrupt Cycle</vt:lpstr>
      <vt:lpstr>14.4- Instruction Pipelining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Huu Minh</cp:lastModifiedBy>
  <cp:revision>126</cp:revision>
  <dcterms:created xsi:type="dcterms:W3CDTF">2012-07-22T02:20:50Z</dcterms:created>
  <dcterms:modified xsi:type="dcterms:W3CDTF">2021-03-19T01:24:37Z</dcterms:modified>
</cp:coreProperties>
</file>