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comments/comment8.xml" ContentType="application/vnd.openxmlformats-officedocument.presentationml.comments+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24"/>
  </p:notesMasterIdLst>
  <p:handoutMasterIdLst>
    <p:handoutMasterId r:id="rId25"/>
  </p:handoutMasterIdLst>
  <p:sldIdLst>
    <p:sldId id="311" r:id="rId2"/>
    <p:sldId id="321" r:id="rId3"/>
    <p:sldId id="322" r:id="rId4"/>
    <p:sldId id="257" r:id="rId5"/>
    <p:sldId id="276" r:id="rId6"/>
    <p:sldId id="260" r:id="rId7"/>
    <p:sldId id="261" r:id="rId8"/>
    <p:sldId id="323" r:id="rId9"/>
    <p:sldId id="265" r:id="rId10"/>
    <p:sldId id="266" r:id="rId11"/>
    <p:sldId id="267" r:id="rId12"/>
    <p:sldId id="268" r:id="rId13"/>
    <p:sldId id="315" r:id="rId14"/>
    <p:sldId id="271" r:id="rId15"/>
    <p:sldId id="324" r:id="rId16"/>
    <p:sldId id="299" r:id="rId17"/>
    <p:sldId id="325" r:id="rId18"/>
    <p:sldId id="280" r:id="rId19"/>
    <p:sldId id="282" r:id="rId20"/>
    <p:sldId id="283" r:id="rId21"/>
    <p:sldId id="326" r:id="rId22"/>
    <p:sldId id="313"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16"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33FF"/>
    <a:srgbClr val="99FF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9" autoAdjust="0"/>
    <p:restoredTop sz="83639" autoAdjust="0"/>
  </p:normalViewPr>
  <p:slideViewPr>
    <p:cSldViewPr>
      <p:cViewPr varScale="1">
        <p:scale>
          <a:sx n="74" d="100"/>
          <a:sy n="74" d="100"/>
        </p:scale>
        <p:origin x="854" y="7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8" d="100"/>
          <a:sy n="108" d="100"/>
        </p:scale>
        <p:origin x="-432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0.xml"/><Relationship Id="rId3" Type="http://schemas.openxmlformats.org/officeDocument/2006/relationships/slide" Target="slides/slide3.xml"/><Relationship Id="rId7" Type="http://schemas.openxmlformats.org/officeDocument/2006/relationships/slide" Target="slides/slide10.xml"/><Relationship Id="rId12" Type="http://schemas.openxmlformats.org/officeDocument/2006/relationships/slide" Target="slides/slide1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5.xml"/><Relationship Id="rId5" Type="http://schemas.openxmlformats.org/officeDocument/2006/relationships/slide" Target="slides/slide7.xml"/><Relationship Id="rId15" Type="http://schemas.openxmlformats.org/officeDocument/2006/relationships/slide" Target="slides/slide22.xml"/><Relationship Id="rId10" Type="http://schemas.openxmlformats.org/officeDocument/2006/relationships/slide" Target="slides/slide14.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2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9T15:22:13.270" idx="1">
    <p:pos x="10" y="10"/>
    <p:text>Sau khi nghiên cứu chương này, bạn sẽ có thể:
Giải thích sự khác biệt giữa phương pháp tiếp cận siêu phương và siêu đường.
Xác định song song mức hướng dẫn.
Thảo luận về sự phụ thuộc và xung đột tài nguyên như những giới hạn đối với song song mức hướng dẫn
Trình bày tổng quan về các vấn đề thiết kế liên quan đến song song mức hướng dẫn.
So sánh và đối chiếu các kỹ thuật cải thiện hiệu suất đường ống trong máy RISC và máy siêu quang.</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9T15:22:44.719" idx="2">
    <p:pos x="10" y="10"/>
    <p:text>Thuật ngữ superscalar, lần đầu tiên được đặt ra vào năm 1987 [AGER87], dùng để chỉ một máy được thiết kế để cải thiện hiệu suất thực hiện các lệnh vô hướng. Trong hầu hết các ứng dụng, phần lớn các phép toán là số lượng vô hướng. Theo đó, phương pháp tiếp cận siêu phương trình đại diện cho bước tiếp theo trong quá trình phát triển của các bộ vi xử lý đa năng hiệu suất cao.
Bản chất của phương pháp superscalar là khả năng thực hiện các lệnh một cách độc lập và đồng thời trong các đường ống khác nhau. Khái niệm này có thể được khai thác thêm bằng cách cho phép thực hiện các lệnh theo một thứ tự khác với thứ tự chương trình.</p:text>
    <p:extLst>
      <p:ext uri="{C676402C-5697-4E1C-873F-D02D1690AC5C}">
        <p15:threadingInfo xmlns:p15="http://schemas.microsoft.com/office/powerpoint/2012/main" timeZoneBias="-420"/>
      </p:ext>
    </p:extLst>
  </p:cm>
  <p:cm authorId="1" dt="2021-03-19T15:26:09.519" idx="3">
    <p:pos x="3234" y="1012"/>
    <p:text>Thuật ngữ đầu tiên được đặt ra vào năm 1987</p:text>
    <p:extLst>
      <p:ext uri="{C676402C-5697-4E1C-873F-D02D1690AC5C}">
        <p15:threadingInfo xmlns:p15="http://schemas.microsoft.com/office/powerpoint/2012/main" timeZoneBias="-420"/>
      </p:ext>
    </p:extLst>
  </p:cm>
  <p:cm authorId="1" dt="2021-03-19T15:26:29.214" idx="4">
    <p:pos x="3234" y="1148"/>
    <p:text>Đề cập đến một máy được thiết kế để cải thiện hiệu suất của việc thực hiện các lệnh vô hướng</p:text>
    <p:extLst>
      <p:ext uri="{C676402C-5697-4E1C-873F-D02D1690AC5C}">
        <p15:threadingInfo xmlns:p15="http://schemas.microsoft.com/office/powerpoint/2012/main" timeZoneBias="-420">
          <p15:parentCm authorId="1" idx="3"/>
        </p15:threadingInfo>
      </p:ext>
    </p:extLst>
  </p:cm>
  <p:cm authorId="1" dt="2021-03-19T15:27:17.494" idx="5">
    <p:pos x="3234" y="1284"/>
    <p:text>Trong hầu hết các ứng dụng, phần lớn (hầu hết) các hoạt động đều dựa trên số lượng vô hướng</p:text>
    <p:extLst>
      <p:ext uri="{C676402C-5697-4E1C-873F-D02D1690AC5C}">
        <p15:threadingInfo xmlns:p15="http://schemas.microsoft.com/office/powerpoint/2012/main" timeZoneBias="-420">
          <p15:parentCm authorId="1" idx="3"/>
        </p15:threadingInfo>
      </p:ext>
    </p:extLst>
  </p:cm>
  <p:cm authorId="1" dt="2021-03-19T15:27:57.854" idx="6">
    <p:pos x="3234" y="1420"/>
    <p:text>Thể hiện bước tiếp theo trong sự phát triển của các bộ xử lý đa năng hiệu suất cao</p:text>
    <p:extLst>
      <p:ext uri="{C676402C-5697-4E1C-873F-D02D1690AC5C}">
        <p15:threadingInfo xmlns:p15="http://schemas.microsoft.com/office/powerpoint/2012/main" timeZoneBias="-420">
          <p15:parentCm authorId="1" idx="3"/>
        </p15:threadingInfo>
      </p:ext>
    </p:extLst>
  </p:cm>
  <p:cm authorId="1" dt="2021-03-19T15:28:10.731" idx="7">
    <p:pos x="3234" y="1556"/>
    <p:text>Bản chất của phương pháp này là khả năng thực hiện các lệnh một cách độc lập và đồng thời trong các đường ống khác nhau</p:text>
    <p:extLst>
      <p:ext uri="{C676402C-5697-4E1C-873F-D02D1690AC5C}">
        <p15:threadingInfo xmlns:p15="http://schemas.microsoft.com/office/powerpoint/2012/main" timeZoneBias="-420">
          <p15:parentCm authorId="1" idx="3"/>
        </p15:threadingInfo>
      </p:ext>
    </p:extLst>
  </p:cm>
  <p:cm authorId="1" dt="2021-03-19T15:28:31.114" idx="8">
    <p:pos x="3234" y="1692"/>
    <p:text>Khái niệm có thể được khai thác thêm bằng cách cho phép các lệnh được thực hiện theo một thứ tự khác với thứ tự chương trình</p:text>
    <p:extLst>
      <p:ext uri="{C676402C-5697-4E1C-873F-D02D1690AC5C}">
        <p15:threadingInfo xmlns:p15="http://schemas.microsoft.com/office/powerpoint/2012/main" timeZoneBias="-420">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19T15:35:26.228" idx="9">
    <p:pos x="10" y="10"/>
    <p:text>Hình 16.1 so sánh một cách tổng quát các phương pháp tiếp cận vô hướng và siêu phương. Trong một tổ chức vô hướng truyền thống, có một đơn vị chức năng pipelined duy nhất cho các phép toán số nguyên và một cho các phép toán dấu phẩy động. Song song đạt được bằng cách cho phép nhiều lệnh ở các giai đoạn khác nhau của đường ống cùng một lúc. Trong tổ chức siêu địa phương, có nhiều đơn vị chức năng, mỗi đơn vị trong số đó được thực hiện như một đường ống. Mỗi đơn vị chức năng riêng lẻ cung cấp một mức độ song song nhờ cấu trúc pipelined của nó. Việc sử dụng nhiều đơn vị chức năng cho phép bộ xử lý thực hiện các luồng lệnh song song, một luồng cho mỗi đường ống. Phần cứng kết hợp với trình biên dịch có trách nhiệm đảm bảo rằng việc thực thi song song không vi phạm mục đích của chương trình.
Nhiều nhà nghiên cứu đã điều tra các bộ vi xử lý giống supercalar và nghiên cứu của họ chỉ ra rằng có thể cải thiện hiệu suất ở một mức độ nào đó. Bảng 16.1 trình bày các lợi thế về hiệu suất được báo cáo. Sự khác biệt trong kết quả phát sinh từ sự khác biệt cả về phần cứng của máy được mô phỏng và các ứng dụng được mô phỏng.</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19T15:36:08.812" idx="10">
    <p:pos x="10" y="10"/>
    <p:text>Một cách tiếp cận thay thế để đạt được hiệu suất cao hơn được gọi là super-pipelining, một thuật ngữ được đặt ra lần đầu tiên vào năm 1988 [JOUP88]. Superpipelining khai thác thực tế là nhiều giai đoạn đường ống thực hiện các tác vụ yêu cầu ít hơn nửa chu kỳ đồng hồ. Do đó, tốc độ xung nhịp bên trong tăng gấp đôi cho phép thực hiện hai tác vụ trong một chu kỳ xung nhịp bên ngoài. Chúng tôi đã thấy một ví dụ về cách tiếp cận này với MIPS R4000.
Hình 16.2 so sánh hai cách tiếp cận. Phần trên của sơ đồ minh họa một đường ống thông thường, được dùng làm cơ sở để so sánh. Đường ống cơ sở đưa ra một lệnh cho mỗi chu kỳ đồng hồ và có thể thực hiện một giai đoạn đường ống cho mỗi chu kỳ đồng hồ. Đường ống có bốn giai đoạn: tìm nạp lệnh, giải mã hoạt động, thực thi hoạt động và ghi lại kết quả. Giai đoạn thực hiện được phân loại chéo để rõ ràng. Lưu ý rằng mặc dù một số lệnh đang thực thi đồng thời, chỉ một lệnh ở trong giai đoạn thực thi của nó tại bất kỳ thời điểm nào.
Phần tiếp theo của sơ đồ cho thấy một triển khai siêu mô hình có khả năng thực hiện hai giai đoạn đường ống trên mỗi chu kỳ đồng hồ. Một cách khác để xem xét điều này là các chức năng được thực hiện trong mỗi giai đoạn có thể được chia thành hai phần không chồng chéo và mỗi phần có thể thực hiện trong nửa chu kỳ đồng hồ. Một triển khai superpipeline hoạt động theo kiểu này được cho là ở mức độ 2. Cuối cùng, phần thấp nhất của sơ đồ cho thấy một triển khai superpipar có khả năng thực hiện song song hai phiên bản của mỗi giai đoạn. Tất nhiên là có thể triển khai siêu đường và siêu vô hướng cấp độ cao hơn.
Cả hai cách triển khai superpipeline và supercalar được mô tả trong Hình 16.2 đều có cùng số lượng lệnh thực hiện cùng một lúc ở trạng thái ổn định. Bộ xử lý superpipelined xếp sau bộ xử lý siêu cấp khi bắt đầu chương trình và tại mỗi mục tiêu nhánh.</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3-19T15:37:35.266" idx="11">
    <p:pos x="4995" y="880"/>
    <p:text>Mức độ song song hướng dẫn
Đề cập đến mức độ mà các lệnh của một chương trình có thể được thực hiện song song
Sự kết hợp giữa tối ưu hóa dựa trên trình biên dịch và các kỹ thuật phần cứng có thể được sử dụng để tối đa hóa mức độ song song của lệnh
Hạn chế:
Sự phụ thuộc dữ liệu thực sự
Phụ thuộc thủ tục
Xung đột tài nguyên
Phụ thuộc đầu ra
Chống phụ thuộc</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3-19T15:40:07.698" idx="12">
    <p:pos x="10" y="10"/>
    <p:text>Như đã thảo luận trong Chương 14, sự hiện diện của các nhánh trong một chuỗi lệnh làm phức tạp hoạt động của đường ống. Các lệnh theo sau một nhánh (được thực hiện hoặc không được thực hiện) có sự phụ thuộc thủ tục vào nhánh và không thể được thực hiện cho đến khi nhánh được thực hiện. Hình 16.3 minh họa ảnh hưởng của một nhánh đối với đường ống siêu âm bậc 2.
Như chúng ta đã thấy, kiểu phụ thuộc thủ tục này cũng ảnh hưởng đến một đường ống vô hướng. Hậu quả đối với một đường ống siêu quang là nghiêm trọng hơn, bởi vì mức độ lớn hơn của cơ hội bị mất đi với mỗi lần trì hoãn.
Nếu các lệnh có độ dài thay đổi được sử dụng, thì một loại phụ thuộc thủ tục khác sẽ phát sinh. Bởi vì độ dài của bất kỳ lệnh cụ thể nào không được biết, ít nhất nó phải được giải mã một phần trước khi có thể tìm nạp lệnh sau. Điều này ngăn chặn việc tìm nạp đồng thời được yêu cầu trong đường ống siêu phương. Đây là một trong những lý do mà các kỹ thuật superscalar dễ áp ​​dụng hơn cho một kiến ​​trúc giống RISC hoặc RISC, với độ dài lệnh cố định của nó.
Xung đột tài nguyên là sự cạnh tranh của hai hoặc nhiều hướng dẫn cho cùng một tài nguyên tại cùng một thời điểm. Ví dụ về tài nguyên bao gồm bộ nhớ, bộ nhớ đệm, xe buýt, cổng tệp đăng ký và các đơn vị chức năng (ví dụ: bộ cộng ALU).
Về mặt đường ống, xung đột tài nguyên thể hiện hành vi tương tự với sự phụ thuộc dữ liệu (Hình 16.3). Tuy nhiên, có một số khác biệt. Đối với một điều, xung đột nguồn lại có thể được khắc phục bằng cách trùng lặp tài nguyên, trong khi không thể loại bỏ sự phụ thuộc dữ liệu thực sự. Ngoài ra, khi một hoạt động mất nhiều thời gian để hoàn thành, xung đột tài nguyên có thể được giảm thiểu bằng cách kết nối đơn vị chức năng thích hợp.</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3-19T15:41:36.323" idx="13">
    <p:pos x="3184" y="732"/>
    <p:text>Song song cấp độ hướng dẫn
và Máy song song</p:text>
    <p:extLst>
      <p:ext uri="{C676402C-5697-4E1C-873F-D02D1690AC5C}">
        <p15:threadingInfo xmlns:p15="http://schemas.microsoft.com/office/powerpoint/2012/main" timeZoneBias="-420"/>
      </p:ext>
    </p:extLst>
  </p:cm>
  <p:cm authorId="1" dt="2021-03-19T15:41:46.394" idx="14">
    <p:pos x="3184" y="868"/>
    <p:text>Mức độ song song hướng dẫn
Các hướng dẫn trong một trình tự là độc lập
Việc thực thi có thể bị chồng chéo
Được quản lý bởi dữ liệu và sự phụ thuộc về thủ tục
Máy song song
Khả năng tận dụng khả năng song song cấp độ hướng dẫn
Được điều chỉnh bởi số lượng đường ống song song</p:text>
    <p:extLst>
      <p:ext uri="{C676402C-5697-4E1C-873F-D02D1690AC5C}">
        <p15:threadingInfo xmlns:p15="http://schemas.microsoft.com/office/powerpoint/2012/main" timeZoneBias="-420">
          <p15:parentCm authorId="1" idx="1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3-19T15:43:48.555" idx="15">
    <p:pos x="4871" y="831"/>
    <p:text>Vấn đề hướng dẫn
Đề cập đến quá trình bắt đầu thực thi lệnh trong các đơn vị chức năng của bộ xử lý
Chính sách về vấn đề hướng dẫn
Đề cập đến giao thức được sử dụng để đưa ra hướng dẫn
Sự cố hướng dẫn xảy ra khi lệnh chuyển từ giai đoạn giải mã của đường ống sang giai đoạn thực thi đầu tiên của đường ống
Ba loại thử thách quan trọng:
Thứ tự tìm nạp các hướng dẫn
Thứ tự thực hiện các lệnh
Thứ tự các hướng dẫn cập nhật nội dung của vị trí thanh ghi và bộ nhớ
Các chính sách về vấn đề hướng dẫn siêu cấp có thể được nhóm thành các loại sau:
Vấn đề về đơn đặt hàng với việc hoàn thành đơn đặt hàng
Vấn đề về đơn đặt hàng với việc hoàn thành không theo đơn đặt hàng
Sự cố không theo đơn đặt hàng với việc hoàn thành không theo đơn đặt hàng</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3-19T15:47:44.002" idx="16">
    <p:pos x="10" y="10"/>
    <p:text>Chính sách vấn đề chỉ dẫn đơn giản nhất là đưa ra các hướng dẫn theo thứ tự chính xác sẽ đạt được khi thực hiện tuần tự (vấn đề theo thứ tự) và ghi kết quả theo cùng thứ tự đó (hoàn thành theo thứ tự). Ngay cả các đường ống vô hướng cũng không tuân theo một chính sách đơn giản như vậy. Tuy nhiên, sẽ hữu ích nếu coi chính sách này là cơ sở để so sánh các phương pháp tiếp cận phức tạp hơn.
Hình 16.4a đưa ra một ví dụ về chính sách này. Chúng tôi giả định một đường ống siêu phương có khả năng tìm nạp và giải mã hai lệnh cùng một lúc, có ba đơn vị chức năng riêng biệt (ví dụ: hai số học số nguyên và một số học dấu phẩy động) và có hai phiên bản của giai đoạn đường ống ghi lại. Ví dụ giả định các ràng buộc fol- lowing trên một đoạn mã sáu lệnh:
I1 yêu cầu hai chu kỳ để thực thi.
Xung đột I3 và I4 cho cùng một đơn vị chức năng.
I5 phụ thuộc vào giá trị do I4 tạo ra.
I5 và I6 xung đột cho một đơn vị chức năng.
Các hướng dẫn được tìm nạp hai lần một lúc và được chuyển đến đơn vị giải mã. Bởi vì các hướng dẫn được tìm nạp theo cặp, hai lệnh tiếp theo phải đợi cho đến khi cặp giai đoạn đường ống giải mã được xóa. Để đảm bảo hoàn thành theo thứ tự, khi có xung đột đối với một đơn vị chức năng hoặc khi một đơn vị chức năng yêu cầu nhiều hơn một chu kỳ để tạo ra kết quả, việc ban hành hướng dẫn tạm thời dừng lại.
Trong ví dụ này, thời gian trôi qua từ khi giải mã lệnh đầu tiên đến khi viết kết quả cuối cùng là tám chu kỳ.
Hoàn thành không theo thứ tự được sử dụng trong bộ xử lý RISC vô hướng để cải thiện hiệu suất của các lệnh yêu cầu nhiều chu kỳ. Hình 16.4b minh họa việc sử dụng nó trên bộ xử lý siêu thanh. Lệnh I2 được phép chạy đến khi hoàn thành trước I1. Điều này cho phép I3 được hoàn thành sớm hơn, với kết quả ròng là tiết kiệm được một chu kỳ.
Với việc hoàn thành không theo thứ tự, bất kỳ số lượng lệnh nào cũng có thể ở trong giai đoạn thực thi cùng một lúc, cho đến mức độ song song tối đa của máy trên tất cả các đơn vị chức năng. Việc phát hành lệnh bị đình trệ do xung đột tài nguyên, phụ thuộc dữ liệu hoặc phụ thuộc thủ tục.
Ngoài những hạn chế đã đề cập ở trên, một phụ thuộc mới, mà chúng tôi đã gọi trước đó là phụ thuộc đầu ra (còn được gọi là phụ thuộc ghi sau khi ghi [WAW]), phát sinh.
Lệnh I2 không thể thực hiện trước lệnh I1, vì nó cần kết quả trong thanh ghi R3 được tạo ra trong I1; đây là một ví dụ về sự phụ thuộc dữ liệu thực, như được mô tả trong Phần 16.1. Tương tự, I4 phải đợi I3, vì nó sử dụng kết quả do I3 tạo ra. Còn mối quan hệ giữa I1 và I3 thì sao? Không có sự phụ thuộc dữ liệu ở đây, như chúng tôi đã xác định. Tuy nhiên, nếu I3 thực thi để hoàn thành trước I1, thì giá trị sai của nội dung của R3 sẽ được tìm nạp để thực thi I4. Do đó, I3 phải hoàn thành sau I1 để tạo ra các giá trị đầu ra chính xác. Để đảm bảo điều này, việc phát hành lệnh thứ ba phải bị đình trệ nếu kết quả của nó sau đó có thể bị ghi đè bởi một lệnh cũ hơn mất nhiều thời gian hơn để hoàn thành.
Hoàn thành không theo thứ tự yêu cầu logic vấn đề hướng dẫn phức tạp hơn so với hoàn thành theo thứ tự. Ngoài ra, việc xử lý các trường hợp ngắt hướng dẫn và các trường hợp ngoại lệ sẽ khó khăn hơn. Khi một ngắt xảy ra, việc thực thi lệnh tại điểm hiện tại sẽ bị tạm dừng, sẽ được tiếp tục lại sau. Bộ xử lý phải đảm bảo rằng việc tiếp tục có tính đến rằng, tại thời điểm gián đoạn, các lệnh trước lệnh gây ra ngắt có thể đã hoàn thành.</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70207-E8F9-274C-B2D0-7F48805A056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3546451-0A7F-D945-AFB3-86539740A1F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Term first coined in 1987</a:t>
          </a:r>
          <a:endParaRPr lang="en-US" dirty="0">
            <a:effectLst>
              <a:outerShdw blurRad="38100" dist="38100" dir="2700000" algn="tl">
                <a:srgbClr val="000000">
                  <a:alpha val="43137"/>
                </a:srgbClr>
              </a:outerShdw>
            </a:effectLst>
          </a:endParaRPr>
        </a:p>
      </dgm:t>
    </dgm:pt>
    <dgm:pt modelId="{EF00463F-1226-4D47-9165-FD7A200A213C}" type="parTrans" cxnId="{AB5104C3-5259-4B42-A0E2-BEDC01453BEA}">
      <dgm:prSet/>
      <dgm:spPr/>
      <dgm:t>
        <a:bodyPr/>
        <a:lstStyle/>
        <a:p>
          <a:endParaRPr lang="en-US"/>
        </a:p>
      </dgm:t>
    </dgm:pt>
    <dgm:pt modelId="{DA271BAF-2D6D-5C47-9DC0-B2CF89DC40CB}" type="sibTrans" cxnId="{AB5104C3-5259-4B42-A0E2-BEDC01453BEA}">
      <dgm:prSet/>
      <dgm:spPr/>
      <dgm:t>
        <a:bodyPr/>
        <a:lstStyle/>
        <a:p>
          <a:endParaRPr lang="en-US"/>
        </a:p>
      </dgm:t>
    </dgm:pt>
    <dgm:pt modelId="{E860D186-F591-2F4F-8665-BF7EA64D0A37}">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Refers to a machine that is </a:t>
          </a:r>
          <a:r>
            <a:rPr lang="en-US" dirty="0" smtClean="0">
              <a:solidFill>
                <a:srgbClr val="FF0000"/>
              </a:solidFill>
              <a:effectLst>
                <a:outerShdw blurRad="38100" dist="38100" dir="2700000" algn="tl">
                  <a:srgbClr val="000000">
                    <a:alpha val="43137"/>
                  </a:srgbClr>
                </a:outerShdw>
              </a:effectLst>
            </a:rPr>
            <a:t>designed to improve the performance </a:t>
          </a:r>
          <a:r>
            <a:rPr lang="en-US" dirty="0" smtClean="0">
              <a:effectLst>
                <a:outerShdw blurRad="38100" dist="38100" dir="2700000" algn="tl">
                  <a:srgbClr val="000000">
                    <a:alpha val="43137"/>
                  </a:srgbClr>
                </a:outerShdw>
              </a:effectLst>
            </a:rPr>
            <a:t>of the execution of scalar instructions</a:t>
          </a:r>
          <a:endParaRPr lang="en-US" dirty="0">
            <a:effectLst>
              <a:outerShdw blurRad="38100" dist="38100" dir="2700000" algn="tl">
                <a:srgbClr val="000000">
                  <a:alpha val="43137"/>
                </a:srgbClr>
              </a:outerShdw>
            </a:effectLst>
          </a:endParaRPr>
        </a:p>
      </dgm:t>
    </dgm:pt>
    <dgm:pt modelId="{8EEDF29D-F18E-CE48-AAFF-D3E36CD13A87}" type="parTrans" cxnId="{3F3C4279-FE42-FA4A-BEDC-962AE0A5BDA1}">
      <dgm:prSet/>
      <dgm:spPr/>
      <dgm:t>
        <a:bodyPr/>
        <a:lstStyle/>
        <a:p>
          <a:endParaRPr lang="en-US"/>
        </a:p>
      </dgm:t>
    </dgm:pt>
    <dgm:pt modelId="{BA6DD07D-4CFE-EF4C-A87B-7EF49F1AFDBD}" type="sibTrans" cxnId="{3F3C4279-FE42-FA4A-BEDC-962AE0A5BDA1}">
      <dgm:prSet/>
      <dgm:spPr/>
      <dgm:t>
        <a:bodyPr/>
        <a:lstStyle/>
        <a:p>
          <a:endParaRPr lang="en-US"/>
        </a:p>
      </dgm:t>
    </dgm:pt>
    <dgm:pt modelId="{080EF3B0-C666-4241-885E-B86E3A4DF3BE}">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In most applications the bulk (almost) of the operations are on scalar quantities</a:t>
          </a:r>
          <a:endParaRPr lang="en-US" dirty="0">
            <a:effectLst>
              <a:outerShdw blurRad="38100" dist="38100" dir="2700000" algn="tl">
                <a:srgbClr val="000000">
                  <a:alpha val="43137"/>
                </a:srgbClr>
              </a:outerShdw>
            </a:effectLst>
          </a:endParaRPr>
        </a:p>
      </dgm:t>
    </dgm:pt>
    <dgm:pt modelId="{0D0067CF-5474-2345-8851-6D51F101E0B1}" type="parTrans" cxnId="{357191D1-23F9-7343-B4A8-7F6B9FC27CB2}">
      <dgm:prSet/>
      <dgm:spPr/>
      <dgm:t>
        <a:bodyPr/>
        <a:lstStyle/>
        <a:p>
          <a:endParaRPr lang="en-US"/>
        </a:p>
      </dgm:t>
    </dgm:pt>
    <dgm:pt modelId="{B1C953F8-9C64-3140-B300-A718C6D10265}" type="sibTrans" cxnId="{357191D1-23F9-7343-B4A8-7F6B9FC27CB2}">
      <dgm:prSet/>
      <dgm:spPr/>
      <dgm:t>
        <a:bodyPr/>
        <a:lstStyle/>
        <a:p>
          <a:endParaRPr lang="en-US"/>
        </a:p>
      </dgm:t>
    </dgm:pt>
    <dgm:pt modelId="{FBD38ED5-0C16-A448-93D8-1A36839046B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Represents the next step in the evolution of high-performance general-purpose processors</a:t>
          </a:r>
          <a:endParaRPr lang="en-US" dirty="0">
            <a:effectLst>
              <a:outerShdw blurRad="38100" dist="38100" dir="2700000" algn="tl">
                <a:srgbClr val="000000">
                  <a:alpha val="43137"/>
                </a:srgbClr>
              </a:outerShdw>
            </a:effectLst>
          </a:endParaRPr>
        </a:p>
      </dgm:t>
    </dgm:pt>
    <dgm:pt modelId="{5CEB8A04-BED6-814C-BA38-FA1E7284BC3F}" type="parTrans" cxnId="{872FE950-61ED-7F4C-B12F-54B8D15B1C1D}">
      <dgm:prSet/>
      <dgm:spPr/>
      <dgm:t>
        <a:bodyPr/>
        <a:lstStyle/>
        <a:p>
          <a:endParaRPr lang="en-US"/>
        </a:p>
      </dgm:t>
    </dgm:pt>
    <dgm:pt modelId="{D27A1059-5D09-CD43-90C2-D89F91098134}" type="sibTrans" cxnId="{872FE950-61ED-7F4C-B12F-54B8D15B1C1D}">
      <dgm:prSet/>
      <dgm:spPr/>
      <dgm:t>
        <a:bodyPr/>
        <a:lstStyle/>
        <a:p>
          <a:endParaRPr lang="en-US"/>
        </a:p>
      </dgm:t>
    </dgm:pt>
    <dgm:pt modelId="{0B9416B4-8593-2940-95D7-C4901EE5254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Essence of the approach is the </a:t>
          </a:r>
          <a:r>
            <a:rPr lang="en-US" u="sng" dirty="0" smtClean="0">
              <a:solidFill>
                <a:srgbClr val="FF0000"/>
              </a:solidFill>
              <a:effectLst>
                <a:outerShdw blurRad="38100" dist="38100" dir="2700000" algn="tl">
                  <a:srgbClr val="000000">
                    <a:alpha val="43137"/>
                  </a:srgbClr>
                </a:outerShdw>
              </a:effectLst>
            </a:rPr>
            <a:t>ability to execute instructions independently and concurrently in different pipelines</a:t>
          </a:r>
          <a:endParaRPr lang="en-US" u="sng" dirty="0">
            <a:solidFill>
              <a:srgbClr val="FF0000"/>
            </a:solidFill>
            <a:effectLst>
              <a:outerShdw blurRad="38100" dist="38100" dir="2700000" algn="tl">
                <a:srgbClr val="000000">
                  <a:alpha val="43137"/>
                </a:srgbClr>
              </a:outerShdw>
            </a:effectLst>
          </a:endParaRPr>
        </a:p>
      </dgm:t>
    </dgm:pt>
    <dgm:pt modelId="{54226844-DBC9-3243-A6BF-43A9226CB424}" type="parTrans" cxnId="{DBB944AF-3317-DE4A-9F1B-D1E247B1CEA5}">
      <dgm:prSet/>
      <dgm:spPr/>
      <dgm:t>
        <a:bodyPr/>
        <a:lstStyle/>
        <a:p>
          <a:endParaRPr lang="en-US"/>
        </a:p>
      </dgm:t>
    </dgm:pt>
    <dgm:pt modelId="{7DE9C6ED-9BC4-EE41-B7F7-0F1C6B60A220}" type="sibTrans" cxnId="{DBB944AF-3317-DE4A-9F1B-D1E247B1CEA5}">
      <dgm:prSet/>
      <dgm:spPr/>
      <dgm:t>
        <a:bodyPr/>
        <a:lstStyle/>
        <a:p>
          <a:endParaRPr lang="en-US"/>
        </a:p>
      </dgm:t>
    </dgm:pt>
    <dgm:pt modelId="{6635D30B-C01A-E64C-89DF-F743F5B3200B}">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dirty="0">
            <a:effectLst>
              <a:outerShdw blurRad="38100" dist="38100" dir="2700000" algn="tl">
                <a:srgbClr val="000000">
                  <a:alpha val="43137"/>
                </a:srgbClr>
              </a:outerShdw>
            </a:effectLst>
          </a:endParaRPr>
        </a:p>
      </dgm:t>
    </dgm:pt>
    <dgm:pt modelId="{40DF8400-4872-6241-B296-72CE4AF92512}" type="parTrans" cxnId="{72328E18-C482-6244-AE3D-3C20C0D0662F}">
      <dgm:prSet/>
      <dgm:spPr/>
      <dgm:t>
        <a:bodyPr/>
        <a:lstStyle/>
        <a:p>
          <a:endParaRPr lang="en-US"/>
        </a:p>
      </dgm:t>
    </dgm:pt>
    <dgm:pt modelId="{CF343699-F151-604D-9DA7-1A9931B9BEB5}" type="sibTrans" cxnId="{72328E18-C482-6244-AE3D-3C20C0D0662F}">
      <dgm:prSet/>
      <dgm:spPr/>
      <dgm:t>
        <a:bodyPr/>
        <a:lstStyle/>
        <a:p>
          <a:endParaRPr lang="en-US"/>
        </a:p>
      </dgm:t>
    </dgm:pt>
    <dgm:pt modelId="{B4372D5C-9BB6-CA40-B31B-A552D93CA37C}" type="pres">
      <dgm:prSet presAssocID="{06770207-E8F9-274C-B2D0-7F48805A0569}" presName="diagram" presStyleCnt="0">
        <dgm:presLayoutVars>
          <dgm:dir/>
          <dgm:resizeHandles val="exact"/>
        </dgm:presLayoutVars>
      </dgm:prSet>
      <dgm:spPr/>
      <dgm:t>
        <a:bodyPr/>
        <a:lstStyle/>
        <a:p>
          <a:endParaRPr lang="en-US"/>
        </a:p>
      </dgm:t>
    </dgm:pt>
    <dgm:pt modelId="{0E85A06D-5EA6-6F48-84D4-C6C5C0FFDA4B}" type="pres">
      <dgm:prSet presAssocID="{23546451-0A7F-D945-AFB3-86539740A1F6}" presName="node" presStyleLbl="node1" presStyleIdx="0" presStyleCnt="6">
        <dgm:presLayoutVars>
          <dgm:bulletEnabled val="1"/>
        </dgm:presLayoutVars>
      </dgm:prSet>
      <dgm:spPr/>
      <dgm:t>
        <a:bodyPr/>
        <a:lstStyle/>
        <a:p>
          <a:endParaRPr lang="en-US"/>
        </a:p>
      </dgm:t>
    </dgm:pt>
    <dgm:pt modelId="{86D08747-5BEA-A44A-AEBF-9B228BB6E8D3}" type="pres">
      <dgm:prSet presAssocID="{DA271BAF-2D6D-5C47-9DC0-B2CF89DC40CB}" presName="sibTrans" presStyleCnt="0"/>
      <dgm:spPr/>
    </dgm:pt>
    <dgm:pt modelId="{9468F249-2229-6343-955A-16E121E67C0B}" type="pres">
      <dgm:prSet presAssocID="{E860D186-F591-2F4F-8665-BF7EA64D0A37}" presName="node" presStyleLbl="node1" presStyleIdx="1" presStyleCnt="6">
        <dgm:presLayoutVars>
          <dgm:bulletEnabled val="1"/>
        </dgm:presLayoutVars>
      </dgm:prSet>
      <dgm:spPr/>
      <dgm:t>
        <a:bodyPr/>
        <a:lstStyle/>
        <a:p>
          <a:endParaRPr lang="en-US"/>
        </a:p>
      </dgm:t>
    </dgm:pt>
    <dgm:pt modelId="{E38BD760-CBD2-A74F-A348-4D2220C09F02}" type="pres">
      <dgm:prSet presAssocID="{BA6DD07D-4CFE-EF4C-A87B-7EF49F1AFDBD}" presName="sibTrans" presStyleCnt="0"/>
      <dgm:spPr/>
    </dgm:pt>
    <dgm:pt modelId="{D498951D-B9E5-074D-A633-8765BD0E40E7}" type="pres">
      <dgm:prSet presAssocID="{080EF3B0-C666-4241-885E-B86E3A4DF3BE}" presName="node" presStyleLbl="node1" presStyleIdx="2" presStyleCnt="6">
        <dgm:presLayoutVars>
          <dgm:bulletEnabled val="1"/>
        </dgm:presLayoutVars>
      </dgm:prSet>
      <dgm:spPr/>
      <dgm:t>
        <a:bodyPr/>
        <a:lstStyle/>
        <a:p>
          <a:endParaRPr lang="en-US"/>
        </a:p>
      </dgm:t>
    </dgm:pt>
    <dgm:pt modelId="{D604DB1D-1EE6-7144-9EF4-55DAB5D39A52}" type="pres">
      <dgm:prSet presAssocID="{B1C953F8-9C64-3140-B300-A718C6D10265}" presName="sibTrans" presStyleCnt="0"/>
      <dgm:spPr/>
    </dgm:pt>
    <dgm:pt modelId="{300E7B59-DB65-E342-8A39-01609CEE9560}" type="pres">
      <dgm:prSet presAssocID="{FBD38ED5-0C16-A448-93D8-1A36839046B6}" presName="node" presStyleLbl="node1" presStyleIdx="3" presStyleCnt="6">
        <dgm:presLayoutVars>
          <dgm:bulletEnabled val="1"/>
        </dgm:presLayoutVars>
      </dgm:prSet>
      <dgm:spPr/>
      <dgm:t>
        <a:bodyPr/>
        <a:lstStyle/>
        <a:p>
          <a:endParaRPr lang="en-US"/>
        </a:p>
      </dgm:t>
    </dgm:pt>
    <dgm:pt modelId="{27C5CCF5-123F-1246-A67C-B0E3F994F65C}" type="pres">
      <dgm:prSet presAssocID="{D27A1059-5D09-CD43-90C2-D89F91098134}" presName="sibTrans" presStyleCnt="0"/>
      <dgm:spPr/>
    </dgm:pt>
    <dgm:pt modelId="{CA4CB505-AC4B-A344-9B73-DBAE688B3B56}" type="pres">
      <dgm:prSet presAssocID="{0B9416B4-8593-2940-95D7-C4901EE5254E}" presName="node" presStyleLbl="node1" presStyleIdx="4" presStyleCnt="6">
        <dgm:presLayoutVars>
          <dgm:bulletEnabled val="1"/>
        </dgm:presLayoutVars>
      </dgm:prSet>
      <dgm:spPr/>
      <dgm:t>
        <a:bodyPr/>
        <a:lstStyle/>
        <a:p>
          <a:endParaRPr lang="en-US"/>
        </a:p>
      </dgm:t>
    </dgm:pt>
    <dgm:pt modelId="{F90B1948-796B-8A46-80BB-F0FF9E483867}" type="pres">
      <dgm:prSet presAssocID="{7DE9C6ED-9BC4-EE41-B7F7-0F1C6B60A220}" presName="sibTrans" presStyleCnt="0"/>
      <dgm:spPr/>
    </dgm:pt>
    <dgm:pt modelId="{5B42ECAD-645F-8245-B99E-D104F7E56740}" type="pres">
      <dgm:prSet presAssocID="{6635D30B-C01A-E64C-89DF-F743F5B3200B}" presName="node" presStyleLbl="node1" presStyleIdx="5" presStyleCnt="6">
        <dgm:presLayoutVars>
          <dgm:bulletEnabled val="1"/>
        </dgm:presLayoutVars>
      </dgm:prSet>
      <dgm:spPr/>
      <dgm:t>
        <a:bodyPr/>
        <a:lstStyle/>
        <a:p>
          <a:endParaRPr lang="en-US"/>
        </a:p>
      </dgm:t>
    </dgm:pt>
  </dgm:ptLst>
  <dgm:cxnLst>
    <dgm:cxn modelId="{AB5104C3-5259-4B42-A0E2-BEDC01453BEA}" srcId="{06770207-E8F9-274C-B2D0-7F48805A0569}" destId="{23546451-0A7F-D945-AFB3-86539740A1F6}" srcOrd="0" destOrd="0" parTransId="{EF00463F-1226-4D47-9165-FD7A200A213C}" sibTransId="{DA271BAF-2D6D-5C47-9DC0-B2CF89DC40CB}"/>
    <dgm:cxn modelId="{3E8C0426-10AB-4840-8F2B-A5BA1DA59222}" type="presOf" srcId="{06770207-E8F9-274C-B2D0-7F48805A0569}" destId="{B4372D5C-9BB6-CA40-B31B-A552D93CA37C}" srcOrd="0" destOrd="0" presId="urn:microsoft.com/office/officeart/2005/8/layout/default"/>
    <dgm:cxn modelId="{872FE950-61ED-7F4C-B12F-54B8D15B1C1D}" srcId="{06770207-E8F9-274C-B2D0-7F48805A0569}" destId="{FBD38ED5-0C16-A448-93D8-1A36839046B6}" srcOrd="3" destOrd="0" parTransId="{5CEB8A04-BED6-814C-BA38-FA1E7284BC3F}" sibTransId="{D27A1059-5D09-CD43-90C2-D89F91098134}"/>
    <dgm:cxn modelId="{49C1C80B-D7BA-6145-BCC7-185FD2952AC5}" type="presOf" srcId="{080EF3B0-C666-4241-885E-B86E3A4DF3BE}" destId="{D498951D-B9E5-074D-A633-8765BD0E40E7}" srcOrd="0" destOrd="0" presId="urn:microsoft.com/office/officeart/2005/8/layout/default"/>
    <dgm:cxn modelId="{DBB944AF-3317-DE4A-9F1B-D1E247B1CEA5}" srcId="{06770207-E8F9-274C-B2D0-7F48805A0569}" destId="{0B9416B4-8593-2940-95D7-C4901EE5254E}" srcOrd="4" destOrd="0" parTransId="{54226844-DBC9-3243-A6BF-43A9226CB424}" sibTransId="{7DE9C6ED-9BC4-EE41-B7F7-0F1C6B60A220}"/>
    <dgm:cxn modelId="{72328E18-C482-6244-AE3D-3C20C0D0662F}" srcId="{06770207-E8F9-274C-B2D0-7F48805A0569}" destId="{6635D30B-C01A-E64C-89DF-F743F5B3200B}" srcOrd="5" destOrd="0" parTransId="{40DF8400-4872-6241-B296-72CE4AF92512}" sibTransId="{CF343699-F151-604D-9DA7-1A9931B9BEB5}"/>
    <dgm:cxn modelId="{56D0ED35-4F83-D346-A39C-73F555FC56EB}" type="presOf" srcId="{0B9416B4-8593-2940-95D7-C4901EE5254E}" destId="{CA4CB505-AC4B-A344-9B73-DBAE688B3B56}" srcOrd="0" destOrd="0" presId="urn:microsoft.com/office/officeart/2005/8/layout/default"/>
    <dgm:cxn modelId="{3F3C4279-FE42-FA4A-BEDC-962AE0A5BDA1}" srcId="{06770207-E8F9-274C-B2D0-7F48805A0569}" destId="{E860D186-F591-2F4F-8665-BF7EA64D0A37}" srcOrd="1" destOrd="0" parTransId="{8EEDF29D-F18E-CE48-AAFF-D3E36CD13A87}" sibTransId="{BA6DD07D-4CFE-EF4C-A87B-7EF49F1AFDBD}"/>
    <dgm:cxn modelId="{641FE353-4C48-204B-9CDD-08F9D07FCB91}" type="presOf" srcId="{23546451-0A7F-D945-AFB3-86539740A1F6}" destId="{0E85A06D-5EA6-6F48-84D4-C6C5C0FFDA4B}" srcOrd="0" destOrd="0" presId="urn:microsoft.com/office/officeart/2005/8/layout/default"/>
    <dgm:cxn modelId="{91665A90-F719-304D-9C72-9CA2D7FF075A}" type="presOf" srcId="{FBD38ED5-0C16-A448-93D8-1A36839046B6}" destId="{300E7B59-DB65-E342-8A39-01609CEE9560}" srcOrd="0" destOrd="0" presId="urn:microsoft.com/office/officeart/2005/8/layout/default"/>
    <dgm:cxn modelId="{357191D1-23F9-7343-B4A8-7F6B9FC27CB2}" srcId="{06770207-E8F9-274C-B2D0-7F48805A0569}" destId="{080EF3B0-C666-4241-885E-B86E3A4DF3BE}" srcOrd="2" destOrd="0" parTransId="{0D0067CF-5474-2345-8851-6D51F101E0B1}" sibTransId="{B1C953F8-9C64-3140-B300-A718C6D10265}"/>
    <dgm:cxn modelId="{5C05591D-E0C5-E745-BECD-0B88B0822517}" type="presOf" srcId="{E860D186-F591-2F4F-8665-BF7EA64D0A37}" destId="{9468F249-2229-6343-955A-16E121E67C0B}" srcOrd="0" destOrd="0" presId="urn:microsoft.com/office/officeart/2005/8/layout/default"/>
    <dgm:cxn modelId="{9C908954-EAB6-624F-AD71-11B86B379818}" type="presOf" srcId="{6635D30B-C01A-E64C-89DF-F743F5B3200B}" destId="{5B42ECAD-645F-8245-B99E-D104F7E56740}" srcOrd="0" destOrd="0" presId="urn:microsoft.com/office/officeart/2005/8/layout/default"/>
    <dgm:cxn modelId="{F68E817B-59BE-A44A-9962-D5A0C6C3754A}" type="presParOf" srcId="{B4372D5C-9BB6-CA40-B31B-A552D93CA37C}" destId="{0E85A06D-5EA6-6F48-84D4-C6C5C0FFDA4B}" srcOrd="0" destOrd="0" presId="urn:microsoft.com/office/officeart/2005/8/layout/default"/>
    <dgm:cxn modelId="{FAD1788A-3E66-1C47-A2EE-4392649FA56C}" type="presParOf" srcId="{B4372D5C-9BB6-CA40-B31B-A552D93CA37C}" destId="{86D08747-5BEA-A44A-AEBF-9B228BB6E8D3}" srcOrd="1" destOrd="0" presId="urn:microsoft.com/office/officeart/2005/8/layout/default"/>
    <dgm:cxn modelId="{8C87236B-FD3D-C648-8F81-5B6284784ADE}" type="presParOf" srcId="{B4372D5C-9BB6-CA40-B31B-A552D93CA37C}" destId="{9468F249-2229-6343-955A-16E121E67C0B}" srcOrd="2" destOrd="0" presId="urn:microsoft.com/office/officeart/2005/8/layout/default"/>
    <dgm:cxn modelId="{0C1B01CB-1311-DD48-9633-D331D9197FD0}" type="presParOf" srcId="{B4372D5C-9BB6-CA40-B31B-A552D93CA37C}" destId="{E38BD760-CBD2-A74F-A348-4D2220C09F02}" srcOrd="3" destOrd="0" presId="urn:microsoft.com/office/officeart/2005/8/layout/default"/>
    <dgm:cxn modelId="{17697351-03D3-0244-813A-2D7A3CA6D771}" type="presParOf" srcId="{B4372D5C-9BB6-CA40-B31B-A552D93CA37C}" destId="{D498951D-B9E5-074D-A633-8765BD0E40E7}" srcOrd="4" destOrd="0" presId="urn:microsoft.com/office/officeart/2005/8/layout/default"/>
    <dgm:cxn modelId="{21A160F8-FAEE-2B4F-ABDC-2040EB49AF31}" type="presParOf" srcId="{B4372D5C-9BB6-CA40-B31B-A552D93CA37C}" destId="{D604DB1D-1EE6-7144-9EF4-55DAB5D39A52}" srcOrd="5" destOrd="0" presId="urn:microsoft.com/office/officeart/2005/8/layout/default"/>
    <dgm:cxn modelId="{27BF99DE-C5BA-2944-8B2A-C6E2AB224D52}" type="presParOf" srcId="{B4372D5C-9BB6-CA40-B31B-A552D93CA37C}" destId="{300E7B59-DB65-E342-8A39-01609CEE9560}" srcOrd="6" destOrd="0" presId="urn:microsoft.com/office/officeart/2005/8/layout/default"/>
    <dgm:cxn modelId="{F14FBC98-278D-6A4D-A599-68700C7B54BE}" type="presParOf" srcId="{B4372D5C-9BB6-CA40-B31B-A552D93CA37C}" destId="{27C5CCF5-123F-1246-A67C-B0E3F994F65C}" srcOrd="7" destOrd="0" presId="urn:microsoft.com/office/officeart/2005/8/layout/default"/>
    <dgm:cxn modelId="{4FD07230-B8D5-F74E-B5FB-6C1BC03049EE}" type="presParOf" srcId="{B4372D5C-9BB6-CA40-B31B-A552D93CA37C}" destId="{CA4CB505-AC4B-A344-9B73-DBAE688B3B56}" srcOrd="8" destOrd="0" presId="urn:microsoft.com/office/officeart/2005/8/layout/default"/>
    <dgm:cxn modelId="{6C090782-7520-9F4C-8C2B-69A910254D41}" type="presParOf" srcId="{B4372D5C-9BB6-CA40-B31B-A552D93CA37C}" destId="{F90B1948-796B-8A46-80BB-F0FF9E483867}" srcOrd="9" destOrd="0" presId="urn:microsoft.com/office/officeart/2005/8/layout/default"/>
    <dgm:cxn modelId="{F82E3F8F-40EC-5148-8D37-CB6AB2025E58}" type="presParOf" srcId="{B4372D5C-9BB6-CA40-B31B-A552D93CA37C}" destId="{5B42ECAD-645F-8245-B99E-D104F7E5674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70887-0632-164A-91EE-F84480B9716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41F9DE7-CFF6-C445-BDF9-0F503863B044}">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Output and antidependencies occur because register contents may not reflect the correct ordering from the program</a:t>
          </a:r>
          <a:endParaRPr lang="en-US" dirty="0">
            <a:effectLst>
              <a:outerShdw blurRad="38100" dist="38100" dir="2700000" algn="tl">
                <a:srgbClr val="000000">
                  <a:alpha val="43137"/>
                </a:srgbClr>
              </a:outerShdw>
            </a:effectLst>
          </a:endParaRPr>
        </a:p>
      </dgm:t>
    </dgm:pt>
    <dgm:pt modelId="{4B20DAE4-2D2E-A74C-8D43-0363CB1C46E6}" type="parTrans" cxnId="{A6A7BF82-DFD8-3C40-8471-6C479BEA4C09}">
      <dgm:prSet/>
      <dgm:spPr/>
      <dgm:t>
        <a:bodyPr/>
        <a:lstStyle/>
        <a:p>
          <a:endParaRPr lang="en-US"/>
        </a:p>
      </dgm:t>
    </dgm:pt>
    <dgm:pt modelId="{C19EEE46-4A97-CC48-AD29-DF007BA77806}" type="sibTrans" cxnId="{A6A7BF82-DFD8-3C40-8471-6C479BEA4C09}">
      <dgm:prSet/>
      <dgm:spPr>
        <a:ln>
          <a:solidFill>
            <a:schemeClr val="accent1"/>
          </a:solidFill>
        </a:ln>
      </dgm:spPr>
      <dgm:t>
        <a:bodyPr/>
        <a:lstStyle/>
        <a:p>
          <a:endParaRPr lang="en-US" dirty="0"/>
        </a:p>
      </dgm:t>
    </dgm:pt>
    <dgm:pt modelId="{C576F49B-7A7D-7049-968E-0D7733DF143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May result in a pipeline stall (nghẽn)</a:t>
          </a:r>
          <a:endParaRPr lang="en-US" dirty="0">
            <a:effectLst>
              <a:outerShdw blurRad="38100" dist="38100" dir="2700000" algn="tl">
                <a:srgbClr val="000000">
                  <a:alpha val="43137"/>
                </a:srgbClr>
              </a:outerShdw>
            </a:effectLst>
          </a:endParaRPr>
        </a:p>
      </dgm:t>
    </dgm:pt>
    <dgm:pt modelId="{00FEF39B-1544-5540-BC40-F8DFACF4F3F2}" type="parTrans" cxnId="{02D87A00-34EB-E84A-B4B7-7A6962079D4C}">
      <dgm:prSet/>
      <dgm:spPr/>
      <dgm:t>
        <a:bodyPr/>
        <a:lstStyle/>
        <a:p>
          <a:endParaRPr lang="en-US"/>
        </a:p>
      </dgm:t>
    </dgm:pt>
    <dgm:pt modelId="{6C82B35B-1157-CD4F-87FD-A6A6701FBF0A}" type="sibTrans" cxnId="{02D87A00-34EB-E84A-B4B7-7A6962079D4C}">
      <dgm:prSet/>
      <dgm:spPr>
        <a:ln>
          <a:solidFill>
            <a:schemeClr val="accent1"/>
          </a:solidFill>
        </a:ln>
      </dgm:spPr>
      <dgm:t>
        <a:bodyPr/>
        <a:lstStyle/>
        <a:p>
          <a:endParaRPr lang="en-US" dirty="0"/>
        </a:p>
      </dgm:t>
    </dgm:pt>
    <dgm:pt modelId="{7169DFE4-1FF9-8D4B-9797-71FBB2B64AF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Registers allocated dynamically</a:t>
          </a:r>
          <a:endParaRPr lang="en-US" dirty="0">
            <a:effectLst>
              <a:outerShdw blurRad="38100" dist="38100" dir="2700000" algn="tl">
                <a:srgbClr val="000000">
                  <a:alpha val="43137"/>
                </a:srgbClr>
              </a:outerShdw>
            </a:effectLst>
          </a:endParaRPr>
        </a:p>
      </dgm:t>
    </dgm:pt>
    <dgm:pt modelId="{B489D80A-73F0-8643-959E-E85AF9DA81B9}" type="parTrans" cxnId="{C453AE91-089F-2745-ABF4-1D0B396443DD}">
      <dgm:prSet/>
      <dgm:spPr/>
      <dgm:t>
        <a:bodyPr/>
        <a:lstStyle/>
        <a:p>
          <a:endParaRPr lang="en-US"/>
        </a:p>
      </dgm:t>
    </dgm:pt>
    <dgm:pt modelId="{974116CD-8907-7E4D-B126-DB23D94CD0F7}" type="sibTrans" cxnId="{C453AE91-089F-2745-ABF4-1D0B396443DD}">
      <dgm:prSet/>
      <dgm:spPr/>
      <dgm:t>
        <a:bodyPr/>
        <a:lstStyle/>
        <a:p>
          <a:endParaRPr lang="en-US"/>
        </a:p>
      </dgm:t>
    </dgm:pt>
    <dgm:pt modelId="{AB927E4D-B04C-EE4E-B15D-5E4C87597F9C}" type="pres">
      <dgm:prSet presAssocID="{53B70887-0632-164A-91EE-F84480B9716A}" presName="outerComposite" presStyleCnt="0">
        <dgm:presLayoutVars>
          <dgm:chMax val="5"/>
          <dgm:dir/>
          <dgm:resizeHandles val="exact"/>
        </dgm:presLayoutVars>
      </dgm:prSet>
      <dgm:spPr/>
      <dgm:t>
        <a:bodyPr/>
        <a:lstStyle/>
        <a:p>
          <a:endParaRPr lang="en-US"/>
        </a:p>
      </dgm:t>
    </dgm:pt>
    <dgm:pt modelId="{A9C91AB5-AED5-2548-8B1E-7E08DD5B3FE1}" type="pres">
      <dgm:prSet presAssocID="{53B70887-0632-164A-91EE-F84480B9716A}" presName="dummyMaxCanvas" presStyleCnt="0">
        <dgm:presLayoutVars/>
      </dgm:prSet>
      <dgm:spPr/>
    </dgm:pt>
    <dgm:pt modelId="{95899F77-A380-A24B-91DE-A74798A203B8}" type="pres">
      <dgm:prSet presAssocID="{53B70887-0632-164A-91EE-F84480B9716A}" presName="ThreeNodes_1" presStyleLbl="node1" presStyleIdx="0" presStyleCnt="3" custScaleY="89984" custLinFactNeighborY="38008">
        <dgm:presLayoutVars>
          <dgm:bulletEnabled val="1"/>
        </dgm:presLayoutVars>
      </dgm:prSet>
      <dgm:spPr/>
      <dgm:t>
        <a:bodyPr/>
        <a:lstStyle/>
        <a:p>
          <a:endParaRPr lang="en-US"/>
        </a:p>
      </dgm:t>
    </dgm:pt>
    <dgm:pt modelId="{A63A6BB4-631A-F541-A6C4-BD7C6D329DDC}" type="pres">
      <dgm:prSet presAssocID="{53B70887-0632-164A-91EE-F84480B9716A}" presName="ThreeNodes_2" presStyleLbl="node1" presStyleIdx="1" presStyleCnt="3" custScaleY="41959" custLinFactNeighborY="-5452">
        <dgm:presLayoutVars>
          <dgm:bulletEnabled val="1"/>
        </dgm:presLayoutVars>
      </dgm:prSet>
      <dgm:spPr/>
      <dgm:t>
        <a:bodyPr/>
        <a:lstStyle/>
        <a:p>
          <a:endParaRPr lang="en-US"/>
        </a:p>
      </dgm:t>
    </dgm:pt>
    <dgm:pt modelId="{2A50F408-9870-6649-B2DC-8132E229FE59}" type="pres">
      <dgm:prSet presAssocID="{53B70887-0632-164A-91EE-F84480B9716A}" presName="ThreeNodes_3" presStyleLbl="node1" presStyleIdx="2" presStyleCnt="3" custScaleY="40231" custLinFactNeighborY="-62883">
        <dgm:presLayoutVars>
          <dgm:bulletEnabled val="1"/>
        </dgm:presLayoutVars>
      </dgm:prSet>
      <dgm:spPr/>
      <dgm:t>
        <a:bodyPr/>
        <a:lstStyle/>
        <a:p>
          <a:endParaRPr lang="en-US"/>
        </a:p>
      </dgm:t>
    </dgm:pt>
    <dgm:pt modelId="{8A8FF73D-6895-2448-830F-4E9AE4DC3C03}" type="pres">
      <dgm:prSet presAssocID="{53B70887-0632-164A-91EE-F84480B9716A}" presName="ThreeConn_1-2" presStyleLbl="fgAccFollowNode1" presStyleIdx="0" presStyleCnt="2" custLinFactNeighborY="45143">
        <dgm:presLayoutVars>
          <dgm:bulletEnabled val="1"/>
        </dgm:presLayoutVars>
      </dgm:prSet>
      <dgm:spPr/>
      <dgm:t>
        <a:bodyPr/>
        <a:lstStyle/>
        <a:p>
          <a:endParaRPr lang="en-US"/>
        </a:p>
      </dgm:t>
    </dgm:pt>
    <dgm:pt modelId="{22ECF5CB-3144-F94E-A7F2-7180A9A6B2BD}" type="pres">
      <dgm:prSet presAssocID="{53B70887-0632-164A-91EE-F84480B9716A}" presName="ThreeConn_2-3" presStyleLbl="fgAccFollowNode1" presStyleIdx="1" presStyleCnt="2" custScaleY="100000" custLinFactNeighborY="-33151">
        <dgm:presLayoutVars>
          <dgm:bulletEnabled val="1"/>
        </dgm:presLayoutVars>
      </dgm:prSet>
      <dgm:spPr/>
      <dgm:t>
        <a:bodyPr/>
        <a:lstStyle/>
        <a:p>
          <a:endParaRPr lang="en-US"/>
        </a:p>
      </dgm:t>
    </dgm:pt>
    <dgm:pt modelId="{19F80D04-5105-FE4C-8942-7946D27255DF}" type="pres">
      <dgm:prSet presAssocID="{53B70887-0632-164A-91EE-F84480B9716A}" presName="ThreeNodes_1_text" presStyleLbl="node1" presStyleIdx="2" presStyleCnt="3">
        <dgm:presLayoutVars>
          <dgm:bulletEnabled val="1"/>
        </dgm:presLayoutVars>
      </dgm:prSet>
      <dgm:spPr/>
      <dgm:t>
        <a:bodyPr/>
        <a:lstStyle/>
        <a:p>
          <a:endParaRPr lang="en-US"/>
        </a:p>
      </dgm:t>
    </dgm:pt>
    <dgm:pt modelId="{81E1DB5A-51F8-704C-BEB0-41756D537339}" type="pres">
      <dgm:prSet presAssocID="{53B70887-0632-164A-91EE-F84480B9716A}" presName="ThreeNodes_2_text" presStyleLbl="node1" presStyleIdx="2" presStyleCnt="3">
        <dgm:presLayoutVars>
          <dgm:bulletEnabled val="1"/>
        </dgm:presLayoutVars>
      </dgm:prSet>
      <dgm:spPr/>
      <dgm:t>
        <a:bodyPr/>
        <a:lstStyle/>
        <a:p>
          <a:endParaRPr lang="en-US"/>
        </a:p>
      </dgm:t>
    </dgm:pt>
    <dgm:pt modelId="{F7F130AF-91E5-8F4B-BD3A-84EE15FD26D3}" type="pres">
      <dgm:prSet presAssocID="{53B70887-0632-164A-91EE-F84480B9716A}" presName="ThreeNodes_3_text" presStyleLbl="node1" presStyleIdx="2" presStyleCnt="3">
        <dgm:presLayoutVars>
          <dgm:bulletEnabled val="1"/>
        </dgm:presLayoutVars>
      </dgm:prSet>
      <dgm:spPr/>
      <dgm:t>
        <a:bodyPr/>
        <a:lstStyle/>
        <a:p>
          <a:endParaRPr lang="en-US"/>
        </a:p>
      </dgm:t>
    </dgm:pt>
  </dgm:ptLst>
  <dgm:cxnLst>
    <dgm:cxn modelId="{02D87A00-34EB-E84A-B4B7-7A6962079D4C}" srcId="{53B70887-0632-164A-91EE-F84480B9716A}" destId="{C576F49B-7A7D-7049-968E-0D7733DF143E}" srcOrd="1" destOrd="0" parTransId="{00FEF39B-1544-5540-BC40-F8DFACF4F3F2}" sibTransId="{6C82B35B-1157-CD4F-87FD-A6A6701FBF0A}"/>
    <dgm:cxn modelId="{12889F65-0A0B-3640-BDF0-FB086C4E5CE7}" type="presOf" srcId="{C41F9DE7-CFF6-C445-BDF9-0F503863B044}" destId="{19F80D04-5105-FE4C-8942-7946D27255DF}" srcOrd="1" destOrd="0" presId="urn:microsoft.com/office/officeart/2005/8/layout/vProcess5"/>
    <dgm:cxn modelId="{99A845BF-C7D7-8E41-B87A-78E052DEDD4B}" type="presOf" srcId="{C19EEE46-4A97-CC48-AD29-DF007BA77806}" destId="{8A8FF73D-6895-2448-830F-4E9AE4DC3C03}" srcOrd="0" destOrd="0" presId="urn:microsoft.com/office/officeart/2005/8/layout/vProcess5"/>
    <dgm:cxn modelId="{F97C5383-6715-C745-B4B3-E8F57FB46B6E}" type="presOf" srcId="{7169DFE4-1FF9-8D4B-9797-71FBB2B64AF6}" destId="{F7F130AF-91E5-8F4B-BD3A-84EE15FD26D3}" srcOrd="1" destOrd="0" presId="urn:microsoft.com/office/officeart/2005/8/layout/vProcess5"/>
    <dgm:cxn modelId="{1D9DACB5-8947-124C-867C-4BDB84D487FB}" type="presOf" srcId="{C576F49B-7A7D-7049-968E-0D7733DF143E}" destId="{81E1DB5A-51F8-704C-BEB0-41756D537339}" srcOrd="1" destOrd="0" presId="urn:microsoft.com/office/officeart/2005/8/layout/vProcess5"/>
    <dgm:cxn modelId="{9D5973A2-1F04-1145-92DF-5D9C377085FF}" type="presOf" srcId="{C576F49B-7A7D-7049-968E-0D7733DF143E}" destId="{A63A6BB4-631A-F541-A6C4-BD7C6D329DDC}" srcOrd="0" destOrd="0" presId="urn:microsoft.com/office/officeart/2005/8/layout/vProcess5"/>
    <dgm:cxn modelId="{A30CEA71-1B65-3E4A-B335-DA3CF68B6D92}" type="presOf" srcId="{6C82B35B-1157-CD4F-87FD-A6A6701FBF0A}" destId="{22ECF5CB-3144-F94E-A7F2-7180A9A6B2BD}" srcOrd="0" destOrd="0" presId="urn:microsoft.com/office/officeart/2005/8/layout/vProcess5"/>
    <dgm:cxn modelId="{C453AE91-089F-2745-ABF4-1D0B396443DD}" srcId="{53B70887-0632-164A-91EE-F84480B9716A}" destId="{7169DFE4-1FF9-8D4B-9797-71FBB2B64AF6}" srcOrd="2" destOrd="0" parTransId="{B489D80A-73F0-8643-959E-E85AF9DA81B9}" sibTransId="{974116CD-8907-7E4D-B126-DB23D94CD0F7}"/>
    <dgm:cxn modelId="{0C4B69F5-CE13-FD48-93A5-618F36EB7EF9}" type="presOf" srcId="{53B70887-0632-164A-91EE-F84480B9716A}" destId="{AB927E4D-B04C-EE4E-B15D-5E4C87597F9C}" srcOrd="0" destOrd="0" presId="urn:microsoft.com/office/officeart/2005/8/layout/vProcess5"/>
    <dgm:cxn modelId="{91B1D255-3E28-314E-8460-B7674ECAD730}" type="presOf" srcId="{C41F9DE7-CFF6-C445-BDF9-0F503863B044}" destId="{95899F77-A380-A24B-91DE-A74798A203B8}" srcOrd="0" destOrd="0" presId="urn:microsoft.com/office/officeart/2005/8/layout/vProcess5"/>
    <dgm:cxn modelId="{A6A7BF82-DFD8-3C40-8471-6C479BEA4C09}" srcId="{53B70887-0632-164A-91EE-F84480B9716A}" destId="{C41F9DE7-CFF6-C445-BDF9-0F503863B044}" srcOrd="0" destOrd="0" parTransId="{4B20DAE4-2D2E-A74C-8D43-0363CB1C46E6}" sibTransId="{C19EEE46-4A97-CC48-AD29-DF007BA77806}"/>
    <dgm:cxn modelId="{7644D86B-A3AE-D24D-8F4E-627793E74915}" type="presOf" srcId="{7169DFE4-1FF9-8D4B-9797-71FBB2B64AF6}" destId="{2A50F408-9870-6649-B2DC-8132E229FE59}" srcOrd="0" destOrd="0" presId="urn:microsoft.com/office/officeart/2005/8/layout/vProcess5"/>
    <dgm:cxn modelId="{83BF73EA-76A2-E84E-997A-E4E26359E426}" type="presParOf" srcId="{AB927E4D-B04C-EE4E-B15D-5E4C87597F9C}" destId="{A9C91AB5-AED5-2548-8B1E-7E08DD5B3FE1}" srcOrd="0" destOrd="0" presId="urn:microsoft.com/office/officeart/2005/8/layout/vProcess5"/>
    <dgm:cxn modelId="{7D6D5567-3276-8A41-A861-F65E9E26BF3D}" type="presParOf" srcId="{AB927E4D-B04C-EE4E-B15D-5E4C87597F9C}" destId="{95899F77-A380-A24B-91DE-A74798A203B8}" srcOrd="1" destOrd="0" presId="urn:microsoft.com/office/officeart/2005/8/layout/vProcess5"/>
    <dgm:cxn modelId="{47B75811-D8A2-5740-9C03-971D48FE265F}" type="presParOf" srcId="{AB927E4D-B04C-EE4E-B15D-5E4C87597F9C}" destId="{A63A6BB4-631A-F541-A6C4-BD7C6D329DDC}" srcOrd="2" destOrd="0" presId="urn:microsoft.com/office/officeart/2005/8/layout/vProcess5"/>
    <dgm:cxn modelId="{2C267D01-0358-3B44-892C-A7970A58F272}" type="presParOf" srcId="{AB927E4D-B04C-EE4E-B15D-5E4C87597F9C}" destId="{2A50F408-9870-6649-B2DC-8132E229FE59}" srcOrd="3" destOrd="0" presId="urn:microsoft.com/office/officeart/2005/8/layout/vProcess5"/>
    <dgm:cxn modelId="{5932118D-C5AC-0E4F-B2C6-1F8DDB0606B5}" type="presParOf" srcId="{AB927E4D-B04C-EE4E-B15D-5E4C87597F9C}" destId="{8A8FF73D-6895-2448-830F-4E9AE4DC3C03}" srcOrd="4" destOrd="0" presId="urn:microsoft.com/office/officeart/2005/8/layout/vProcess5"/>
    <dgm:cxn modelId="{69969B4F-2CFC-DD4B-A11B-95C83642158F}" type="presParOf" srcId="{AB927E4D-B04C-EE4E-B15D-5E4C87597F9C}" destId="{22ECF5CB-3144-F94E-A7F2-7180A9A6B2BD}" srcOrd="5" destOrd="0" presId="urn:microsoft.com/office/officeart/2005/8/layout/vProcess5"/>
    <dgm:cxn modelId="{BDAC4E0E-59D6-3C4B-9816-7BEF4AF98AF7}" type="presParOf" srcId="{AB927E4D-B04C-EE4E-B15D-5E4C87597F9C}" destId="{19F80D04-5105-FE4C-8942-7946D27255DF}" srcOrd="6" destOrd="0" presId="urn:microsoft.com/office/officeart/2005/8/layout/vProcess5"/>
    <dgm:cxn modelId="{6CC0A04F-36E3-B14B-93F9-AA33A465BE60}" type="presParOf" srcId="{AB927E4D-B04C-EE4E-B15D-5E4C87597F9C}" destId="{81E1DB5A-51F8-704C-BEB0-41756D537339}" srcOrd="7" destOrd="0" presId="urn:microsoft.com/office/officeart/2005/8/layout/vProcess5"/>
    <dgm:cxn modelId="{2747999E-1512-414D-AFAE-A4A65789F332}" type="presParOf" srcId="{AB927E4D-B04C-EE4E-B15D-5E4C87597F9C}" destId="{F7F130AF-91E5-8F4B-BD3A-84EE15FD26D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5A06D-5EA6-6F48-84D4-C6C5C0FFDA4B}">
      <dsp:nvSpPr>
        <dsp:cNvPr id="0" name=""/>
        <dsp:cNvSpPr/>
      </dsp:nvSpPr>
      <dsp:spPr>
        <a:xfrm>
          <a:off x="429797" y="1116"/>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Term first coined in 1987</a:t>
          </a:r>
          <a:endParaRPr lang="en-US" sz="1900" kern="1200" dirty="0">
            <a:effectLst>
              <a:outerShdw blurRad="38100" dist="38100" dir="2700000" algn="tl">
                <a:srgbClr val="000000">
                  <a:alpha val="43137"/>
                </a:srgbClr>
              </a:outerShdw>
            </a:effectLst>
          </a:endParaRPr>
        </a:p>
      </dsp:txBody>
      <dsp:txXfrm>
        <a:off x="429797" y="1116"/>
        <a:ext cx="2856383" cy="1713830"/>
      </dsp:txXfrm>
    </dsp:sp>
    <dsp:sp modelId="{9468F249-2229-6343-955A-16E121E67C0B}">
      <dsp:nvSpPr>
        <dsp:cNvPr id="0" name=""/>
        <dsp:cNvSpPr/>
      </dsp:nvSpPr>
      <dsp:spPr>
        <a:xfrm>
          <a:off x="3571819" y="1116"/>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Refers to a machine that is </a:t>
          </a:r>
          <a:r>
            <a:rPr lang="en-US" sz="1900" kern="1200" dirty="0" smtClean="0">
              <a:solidFill>
                <a:srgbClr val="FF0000"/>
              </a:solidFill>
              <a:effectLst>
                <a:outerShdw blurRad="38100" dist="38100" dir="2700000" algn="tl">
                  <a:srgbClr val="000000">
                    <a:alpha val="43137"/>
                  </a:srgbClr>
                </a:outerShdw>
              </a:effectLst>
            </a:rPr>
            <a:t>designed to improve the performance </a:t>
          </a:r>
          <a:r>
            <a:rPr lang="en-US" sz="1900" kern="1200" dirty="0" smtClean="0">
              <a:effectLst>
                <a:outerShdw blurRad="38100" dist="38100" dir="2700000" algn="tl">
                  <a:srgbClr val="000000">
                    <a:alpha val="43137"/>
                  </a:srgbClr>
                </a:outerShdw>
              </a:effectLst>
            </a:rPr>
            <a:t>of the execution of scalar instructions</a:t>
          </a:r>
          <a:endParaRPr lang="en-US" sz="1900" kern="1200" dirty="0">
            <a:effectLst>
              <a:outerShdw blurRad="38100" dist="38100" dir="2700000" algn="tl">
                <a:srgbClr val="000000">
                  <a:alpha val="43137"/>
                </a:srgbClr>
              </a:outerShdw>
            </a:effectLst>
          </a:endParaRPr>
        </a:p>
      </dsp:txBody>
      <dsp:txXfrm>
        <a:off x="3571819" y="1116"/>
        <a:ext cx="2856383" cy="1713830"/>
      </dsp:txXfrm>
    </dsp:sp>
    <dsp:sp modelId="{D498951D-B9E5-074D-A633-8765BD0E40E7}">
      <dsp:nvSpPr>
        <dsp:cNvPr id="0" name=""/>
        <dsp:cNvSpPr/>
      </dsp:nvSpPr>
      <dsp:spPr>
        <a:xfrm>
          <a:off x="429797" y="2000584"/>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In most applications the bulk (almost) of the operations are on scalar quantities</a:t>
          </a:r>
          <a:endParaRPr lang="en-US" sz="1900" kern="1200" dirty="0">
            <a:effectLst>
              <a:outerShdw blurRad="38100" dist="38100" dir="2700000" algn="tl">
                <a:srgbClr val="000000">
                  <a:alpha val="43137"/>
                </a:srgbClr>
              </a:outerShdw>
            </a:effectLst>
          </a:endParaRPr>
        </a:p>
      </dsp:txBody>
      <dsp:txXfrm>
        <a:off x="429797" y="2000584"/>
        <a:ext cx="2856383" cy="1713830"/>
      </dsp:txXfrm>
    </dsp:sp>
    <dsp:sp modelId="{300E7B59-DB65-E342-8A39-01609CEE9560}">
      <dsp:nvSpPr>
        <dsp:cNvPr id="0" name=""/>
        <dsp:cNvSpPr/>
      </dsp:nvSpPr>
      <dsp:spPr>
        <a:xfrm>
          <a:off x="3571819" y="2000584"/>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Represents the next step in the evolution of high-performance general-purpose processors</a:t>
          </a:r>
          <a:endParaRPr lang="en-US" sz="1900" kern="1200" dirty="0">
            <a:effectLst>
              <a:outerShdw blurRad="38100" dist="38100" dir="2700000" algn="tl">
                <a:srgbClr val="000000">
                  <a:alpha val="43137"/>
                </a:srgbClr>
              </a:outerShdw>
            </a:effectLst>
          </a:endParaRPr>
        </a:p>
      </dsp:txBody>
      <dsp:txXfrm>
        <a:off x="3571819" y="2000584"/>
        <a:ext cx="2856383" cy="1713830"/>
      </dsp:txXfrm>
    </dsp:sp>
    <dsp:sp modelId="{CA4CB505-AC4B-A344-9B73-DBAE688B3B56}">
      <dsp:nvSpPr>
        <dsp:cNvPr id="0" name=""/>
        <dsp:cNvSpPr/>
      </dsp:nvSpPr>
      <dsp:spPr>
        <a:xfrm>
          <a:off x="429797" y="4000053"/>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Essence of the approach is the </a:t>
          </a:r>
          <a:r>
            <a:rPr lang="en-US" sz="1900" u="sng" kern="1200" dirty="0" smtClean="0">
              <a:solidFill>
                <a:srgbClr val="FF0000"/>
              </a:solidFill>
              <a:effectLst>
                <a:outerShdw blurRad="38100" dist="38100" dir="2700000" algn="tl">
                  <a:srgbClr val="000000">
                    <a:alpha val="43137"/>
                  </a:srgbClr>
                </a:outerShdw>
              </a:effectLst>
            </a:rPr>
            <a:t>ability to execute instructions independently and concurrently in different pipelines</a:t>
          </a:r>
          <a:endParaRPr lang="en-US" sz="1900" u="sng" kern="1200" dirty="0">
            <a:solidFill>
              <a:srgbClr val="FF0000"/>
            </a:solidFill>
            <a:effectLst>
              <a:outerShdw blurRad="38100" dist="38100" dir="2700000" algn="tl">
                <a:srgbClr val="000000">
                  <a:alpha val="43137"/>
                </a:srgbClr>
              </a:outerShdw>
            </a:effectLst>
          </a:endParaRPr>
        </a:p>
      </dsp:txBody>
      <dsp:txXfrm>
        <a:off x="429797" y="4000053"/>
        <a:ext cx="2856383" cy="1713830"/>
      </dsp:txXfrm>
    </dsp:sp>
    <dsp:sp modelId="{5B42ECAD-645F-8245-B99E-D104F7E56740}">
      <dsp:nvSpPr>
        <dsp:cNvPr id="0" name=""/>
        <dsp:cNvSpPr/>
      </dsp:nvSpPr>
      <dsp:spPr>
        <a:xfrm>
          <a:off x="3571819" y="4000053"/>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sz="1900" kern="1200" dirty="0">
            <a:effectLst>
              <a:outerShdw blurRad="38100" dist="38100" dir="2700000" algn="tl">
                <a:srgbClr val="000000">
                  <a:alpha val="43137"/>
                </a:srgbClr>
              </a:outerShdw>
            </a:effectLst>
          </a:endParaRPr>
        </a:p>
      </dsp:txBody>
      <dsp:txXfrm>
        <a:off x="3571819" y="4000053"/>
        <a:ext cx="2856383" cy="1713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99F77-A380-A24B-91DE-A74798A203B8}">
      <dsp:nvSpPr>
        <dsp:cNvPr id="0" name=""/>
        <dsp:cNvSpPr/>
      </dsp:nvSpPr>
      <dsp:spPr>
        <a:xfrm>
          <a:off x="0" y="613566"/>
          <a:ext cx="6995160" cy="1283503"/>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Output and antidependencies occur because register contents may not reflect the correct ordering from the program</a:t>
          </a:r>
          <a:endParaRPr lang="en-US" sz="2200" kern="1200" dirty="0">
            <a:effectLst>
              <a:outerShdw blurRad="38100" dist="38100" dir="2700000" algn="tl">
                <a:srgbClr val="000000">
                  <a:alpha val="43137"/>
                </a:srgbClr>
              </a:outerShdw>
            </a:effectLst>
          </a:endParaRPr>
        </a:p>
      </dsp:txBody>
      <dsp:txXfrm>
        <a:off x="37593" y="651159"/>
        <a:ext cx="5464364" cy="1208317"/>
      </dsp:txXfrm>
    </dsp:sp>
    <dsp:sp modelId="{A63A6BB4-631A-F541-A6C4-BD7C6D329DDC}">
      <dsp:nvSpPr>
        <dsp:cNvPr id="0" name=""/>
        <dsp:cNvSpPr/>
      </dsp:nvSpPr>
      <dsp:spPr>
        <a:xfrm>
          <a:off x="617219" y="2000270"/>
          <a:ext cx="6995160" cy="598490"/>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May result in a pipeline stall (nghẽn)</a:t>
          </a:r>
          <a:endParaRPr lang="en-US" sz="2200" kern="1200" dirty="0">
            <a:effectLst>
              <a:outerShdw blurRad="38100" dist="38100" dir="2700000" algn="tl">
                <a:srgbClr val="000000">
                  <a:alpha val="43137"/>
                </a:srgbClr>
              </a:outerShdw>
            </a:effectLst>
          </a:endParaRPr>
        </a:p>
      </dsp:txBody>
      <dsp:txXfrm>
        <a:off x="634748" y="2017799"/>
        <a:ext cx="5415742" cy="563432"/>
      </dsp:txXfrm>
    </dsp:sp>
    <dsp:sp modelId="{2A50F408-9870-6649-B2DC-8132E229FE59}">
      <dsp:nvSpPr>
        <dsp:cNvPr id="0" name=""/>
        <dsp:cNvSpPr/>
      </dsp:nvSpPr>
      <dsp:spPr>
        <a:xfrm>
          <a:off x="1234439" y="2857513"/>
          <a:ext cx="6995160" cy="57384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Registers allocated dynamically</a:t>
          </a:r>
          <a:endParaRPr lang="en-US" sz="2200" kern="1200" dirty="0">
            <a:effectLst>
              <a:outerShdw blurRad="38100" dist="38100" dir="2700000" algn="tl">
                <a:srgbClr val="000000">
                  <a:alpha val="43137"/>
                </a:srgbClr>
              </a:outerShdw>
            </a:effectLst>
          </a:endParaRPr>
        </a:p>
      </dsp:txBody>
      <dsp:txXfrm>
        <a:off x="1251246" y="2874320"/>
        <a:ext cx="5417186" cy="540228"/>
      </dsp:txXfrm>
    </dsp:sp>
    <dsp:sp modelId="{8A8FF73D-6895-2448-830F-4E9AE4DC3C03}">
      <dsp:nvSpPr>
        <dsp:cNvPr id="0" name=""/>
        <dsp:cNvSpPr/>
      </dsp:nvSpPr>
      <dsp:spPr>
        <a:xfrm>
          <a:off x="6068020" y="1500201"/>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276626" y="1500201"/>
        <a:ext cx="509927" cy="697672"/>
      </dsp:txXfrm>
    </dsp:sp>
    <dsp:sp modelId="{22ECF5CB-3144-F94E-A7F2-7180A9A6B2BD}">
      <dsp:nvSpPr>
        <dsp:cNvPr id="0" name=""/>
        <dsp:cNvSpPr/>
      </dsp:nvSpPr>
      <dsp:spPr>
        <a:xfrm>
          <a:off x="6685240" y="2428894"/>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893846" y="2428894"/>
        <a:ext cx="509927" cy="6976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dirty="0"/>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dirty="0"/>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dirty="0"/>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3B6F6C69-8871-1E42-8BD9-D6D1047AE7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GB"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GB"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GB"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5D9698E6-F8F9-9C4C-8FAC-D2C8BDBC2CEF}" type="slidenum">
              <a:rPr lang="en-GB"/>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16 “Instruction-Level</a:t>
            </a:r>
            <a:r>
              <a:rPr lang="en-US" baseline="0" dirty="0" smtClean="0">
                <a:latin typeface="Times New Roman" pitchFamily="-110" charset="0"/>
              </a:rPr>
              <a:t> Parallelism and Superscalar Processors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kumimoji="1" lang="en-US" sz="1200" kern="1200" dirty="0" smtClean="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Superscalar design arrived on the scene </a:t>
            </a:r>
            <a:r>
              <a:rPr kumimoji="1" lang="en-US" sz="1200" b="1" u="sng" kern="1200" dirty="0" smtClean="0">
                <a:solidFill>
                  <a:schemeClr val="tx1"/>
                </a:solidFill>
                <a:latin typeface="Times New Roman" pitchFamily="-84" charset="0"/>
                <a:ea typeface="+mn-ea"/>
                <a:cs typeface="+mn-cs"/>
              </a:rPr>
              <a:t>hard on </a:t>
            </a:r>
            <a:r>
              <a:rPr kumimoji="1" lang="en-US" sz="1200" b="1" u="sng" kern="1200" smtClean="0">
                <a:solidFill>
                  <a:schemeClr val="tx1"/>
                </a:solidFill>
                <a:latin typeface="Times New Roman" pitchFamily="-84" charset="0"/>
                <a:ea typeface="+mn-ea"/>
                <a:cs typeface="+mn-cs"/>
              </a:rPr>
              <a:t>the heels</a:t>
            </a:r>
            <a:r>
              <a:rPr kumimoji="1" lang="en-US" sz="1200" kern="1200" smtClean="0">
                <a:solidFill>
                  <a:schemeClr val="tx1"/>
                </a:solidFill>
                <a:latin typeface="Times New Roman" pitchFamily="-84" charset="0"/>
                <a:ea typeface="+mn-ea"/>
                <a:cs typeface="+mn-cs"/>
              </a:rPr>
              <a:t> (điểm</a:t>
            </a:r>
            <a:r>
              <a:rPr kumimoji="1" lang="en-US" sz="1200" kern="1200" baseline="0" smtClean="0">
                <a:solidFill>
                  <a:schemeClr val="tx1"/>
                </a:solidFill>
                <a:latin typeface="Times New Roman" pitchFamily="-84" charset="0"/>
                <a:ea typeface="+mn-ea"/>
                <a:cs typeface="+mn-cs"/>
              </a:rPr>
              <a:t> yêu)</a:t>
            </a:r>
            <a:r>
              <a:rPr kumimoji="1" lang="en-US" sz="1200" kern="1200" smtClean="0">
                <a:solidFill>
                  <a:schemeClr val="tx1"/>
                </a:solidFill>
                <a:latin typeface="Times New Roman" pitchFamily="-84" charset="0"/>
                <a:ea typeface="+mn-ea"/>
                <a:cs typeface="+mn-cs"/>
              </a:rPr>
              <a:t> </a:t>
            </a:r>
            <a:r>
              <a:rPr kumimoji="1" lang="en-US" sz="1200" kern="1200" dirty="0" smtClean="0">
                <a:solidFill>
                  <a:schemeClr val="tx1"/>
                </a:solidFill>
                <a:latin typeface="Times New Roman" pitchFamily="-84" charset="0"/>
                <a:ea typeface="+mn-ea"/>
                <a:cs typeface="+mn-cs"/>
              </a:rPr>
              <a:t>of RISC architecture. Although the simplified instruction set architecture of a RISC machine lends itself readily to superscalar techniques, the superscalar approach can be used on either a RISC or CISC architecture.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The superscalar approach has now become the standard method for implementing high- performance microprocessors.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chapter, we begin with an overview of the superscalar approach, contrasting it with super pipelining. Next, we present the key design issues associated with superscalar implementation. Then we look at several important examples of superscalar architecture.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10</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[JOUP89a] makes an important distinction between the two related concepts of instruction-level parallelism and machine parallelism.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exists when instructions in a sequence are independent and thus can be executed in parallel by overlapping.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Machine parallelism </a:t>
            </a:r>
            <a:r>
              <a:rPr kumimoji="1" lang="en-US" sz="1200" kern="1200" dirty="0" smtClean="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98DE6-0394-F545-BA8B-107F15C52C78}" type="slidenum">
              <a:rPr lang="en-GB"/>
              <a:pPr/>
              <a:t>11</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was mentioned, machine parallelism is not simply a matter of having multiple instances of each pipeline stage. The processor must also be able to identify instruction-level parallelism and orchestrate the fetching, decoding, and execution of instructions in parallel. [JOHN91] uses the term </a:t>
            </a:r>
            <a:r>
              <a:rPr kumimoji="1" lang="en-US" sz="1200" b="1" kern="1200" dirty="0" smtClean="0">
                <a:solidFill>
                  <a:schemeClr val="tx1"/>
                </a:solidFill>
                <a:latin typeface="Times New Roman" pitchFamily="-84" charset="0"/>
                <a:ea typeface="+mn-ea"/>
                <a:cs typeface="+mn-cs"/>
              </a:rPr>
              <a:t>instruction issue </a:t>
            </a:r>
            <a:r>
              <a:rPr kumimoji="1" lang="en-US" sz="1200" kern="1200" dirty="0" smtClean="0">
                <a:solidFill>
                  <a:schemeClr val="tx1"/>
                </a:solidFill>
                <a:latin typeface="Times New Roman" pitchFamily="-84" charset="0"/>
                <a:ea typeface="+mn-ea"/>
                <a:cs typeface="+mn-cs"/>
              </a:rPr>
              <a:t>to refer to the process of initiating instruction execution in the processor’s functional units and the term </a:t>
            </a:r>
            <a:r>
              <a:rPr kumimoji="1" lang="en-US" sz="1200" b="1" kern="1200" dirty="0" smtClean="0">
                <a:solidFill>
                  <a:schemeClr val="tx1"/>
                </a:solidFill>
                <a:latin typeface="Times New Roman" pitchFamily="-84" charset="0"/>
                <a:ea typeface="+mn-ea"/>
                <a:cs typeface="+mn-cs"/>
              </a:rPr>
              <a:t>instruction issue policy </a:t>
            </a:r>
            <a:r>
              <a:rPr kumimoji="1" lang="en-US" sz="1200" kern="1200" dirty="0" smtClean="0">
                <a:solidFill>
                  <a:schemeClr val="tx1"/>
                </a:solidFill>
                <a:latin typeface="Times New Roman" pitchFamily="-84" charset="0"/>
                <a:ea typeface="+mn-ea"/>
                <a:cs typeface="+mn-cs"/>
              </a:rPr>
              <a:t>to refer to the protocol used to issue instructions. In general, we can say that instruction issue occurs when instruction moves from the decode stage of the pipeline to the first execute stage of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general terms, we can group superscalar instruction issue policies into the </a:t>
            </a:r>
            <a:endParaRPr lang="en-US" dirty="0" smtClean="0"/>
          </a:p>
          <a:p>
            <a:r>
              <a:rPr kumimoji="1" lang="en-US" sz="1200" kern="1200" dirty="0" smtClean="0">
                <a:solidFill>
                  <a:schemeClr val="tx1"/>
                </a:solidFill>
                <a:latin typeface="Times New Roman" pitchFamily="-84" charset="0"/>
                <a:ea typeface="+mn-ea"/>
                <a:cs typeface="+mn-cs"/>
              </a:rPr>
              <a:t>following categories: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in-order 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a:t>
            </a:r>
            <a:r>
              <a:rPr kumimoji="1" lang="en-US" sz="1200" b="1" kern="1200" dirty="0" smtClean="0">
                <a:solidFill>
                  <a:schemeClr val="tx1"/>
                </a:solidFill>
                <a:latin typeface="Times New Roman" pitchFamily="-84" charset="0"/>
                <a:ea typeface="+mn-ea"/>
                <a:cs typeface="+mn-cs"/>
              </a:rPr>
              <a:t>out-of-order </a:t>
            </a:r>
            <a:r>
              <a:rPr kumimoji="1" lang="en-US" sz="1200" kern="1200" dirty="0" smtClean="0">
                <a:solidFill>
                  <a:schemeClr val="tx1"/>
                </a:solidFill>
                <a:latin typeface="Times New Roman" pitchFamily="-84" charset="0"/>
                <a:ea typeface="+mn-ea"/>
                <a:cs typeface="+mn-cs"/>
              </a:rPr>
              <a:t>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Out-of-order issue with out-of-order completion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essence, the processor is trying to look ahead of the current point of execution to locate instructions that can be brought into the pipeline and executed. Three types of orderings are important in this regard: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fetched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executed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update the contents of register and memory locations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more sophisticated the processor, the less it is bound by a strict relation- ship between these orderings. To optimize utilization of the various pipeline elements, the processor will need to alter one or more of these orderings with respect to the ordering to be found in a strict sequential execution. The one constraint on the processor is that the result must be correct. Thus, the processor must accommodate the various dependencies and conflicts discussed earlier. </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12</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simplest instruction issue policy is to issue instructions in the exact order that would be achieved by sequential execution (in-order </a:t>
            </a:r>
            <a:r>
              <a:rPr kumimoji="1" lang="en-US" sz="1200" b="1" kern="1200" dirty="0" smtClean="0">
                <a:solidFill>
                  <a:schemeClr val="tx1"/>
                </a:solidFill>
                <a:latin typeface="Times New Roman" pitchFamily="-84" charset="0"/>
                <a:ea typeface="+mn-ea"/>
                <a:cs typeface="+mn-cs"/>
              </a:rPr>
              <a:t>issue) </a:t>
            </a:r>
            <a:r>
              <a:rPr kumimoji="1" lang="en-US" sz="1200" kern="1200" dirty="0" smtClean="0">
                <a:solidFill>
                  <a:schemeClr val="tx1"/>
                </a:solidFill>
                <a:latin typeface="Times New Roman" pitchFamily="-84" charset="0"/>
                <a:ea typeface="+mn-ea"/>
                <a:cs typeface="+mn-cs"/>
              </a:rPr>
              <a:t>and to write results in that same order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Not even scalar pipelines follow such a simple-minded policy. However, it is useful to consider this policy as a baseline for comparing more sophisticated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I1 requires two cycles to execute.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I3 and I4 conflict for the same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depends on the value produced by I4.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and I6 conflict for a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Instructions are fetched two at a time and passed to the decode unit. Because instructions are fetched in pairs, the next two instructions must wait until the pair of decode pipeline stages has cleared. To guarantee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when there is a conflict for a functional unit or when a functional unit requires more than one cycle to generate a result, the issuing of instructions temporarily stalls.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example, the elapsed time from decoding the first instruction to writing the last results is eight cycles. </a:t>
            </a:r>
          </a:p>
          <a:p>
            <a:endParaRPr lang="en-GB" dirty="0" smtClean="0"/>
          </a:p>
          <a:p>
            <a:r>
              <a:rPr kumimoji="1" lang="en-US" sz="1200" kern="1200" dirty="0" smtClean="0">
                <a:solidFill>
                  <a:schemeClr val="tx1"/>
                </a:solidFill>
                <a:latin typeface="Times New Roman" pitchFamily="-84" charset="0"/>
                <a:ea typeface="+mn-ea"/>
                <a:cs typeface="+mn-cs"/>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addition to the aforementioned limitations, a new dependency, which we referred to earlier as an </a:t>
            </a:r>
            <a:r>
              <a:rPr kumimoji="1" lang="en-US" sz="1200" b="1" kern="1200" dirty="0" smtClean="0">
                <a:solidFill>
                  <a:schemeClr val="tx1"/>
                </a:solidFill>
                <a:latin typeface="Times New Roman" pitchFamily="-84" charset="0"/>
                <a:ea typeface="+mn-ea"/>
                <a:cs typeface="+mn-cs"/>
              </a:rPr>
              <a:t>output 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write [WAW]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With in-order issue, the processor will only decode instructions up to the point of a dependency or conflict. No additional instructions are decoded until the conflict is resolved. As a result, the processor cannot look ahead of the point of conflict to subsequent instructions that may be independent of those already in the pipeline and that may be usefully introduced into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allow </a:t>
            </a:r>
            <a:r>
              <a:rPr kumimoji="1" lang="en-US" sz="1200" b="1" kern="1200" dirty="0" smtClean="0">
                <a:solidFill>
                  <a:schemeClr val="tx1"/>
                </a:solidFill>
                <a:latin typeface="Times New Roman" pitchFamily="-84" charset="0"/>
                <a:ea typeface="+mn-ea"/>
                <a:cs typeface="+mn-cs"/>
              </a:rPr>
              <a:t>out-of-order issue, </a:t>
            </a:r>
            <a:r>
              <a:rPr kumimoji="1" lang="en-US" sz="1200" kern="1200" dirty="0" smtClean="0">
                <a:solidFill>
                  <a:schemeClr val="tx1"/>
                </a:solidFill>
                <a:latin typeface="Times New Roman" pitchFamily="-84" charset="0"/>
                <a:ea typeface="+mn-ea"/>
                <a:cs typeface="+mn-cs"/>
              </a:rPr>
              <a:t>it is necessary to decouple the decode and exe- cute stages of the pipeline. This is done with a buffer referred to as an </a:t>
            </a:r>
            <a:r>
              <a:rPr kumimoji="1" lang="en-US" sz="1200" b="1" kern="1200" dirty="0" smtClean="0">
                <a:solidFill>
                  <a:schemeClr val="tx1"/>
                </a:solidFill>
                <a:latin typeface="Times New Roman" pitchFamily="-84" charset="0"/>
                <a:ea typeface="+mn-ea"/>
                <a:cs typeface="+mn-cs"/>
              </a:rPr>
              <a:t>instruction window. </a:t>
            </a:r>
            <a:r>
              <a:rPr kumimoji="1" lang="en-US" sz="1200" kern="1200" dirty="0" smtClean="0">
                <a:solidFill>
                  <a:schemeClr val="tx1"/>
                </a:solidFill>
                <a:latin typeface="Times New Roman" pitchFamily="-84" charset="0"/>
                <a:ea typeface="+mn-ea"/>
                <a:cs typeface="+mn-cs"/>
              </a:rPr>
              <a:t>With this organization, after a processor has finished decoding an instruction, it is placed in the instruction window. As long as this buffer is not full, the processor can continue to fetch and decode new instructions. When a functional unit becomes available in the execute stage, an instruction from the instruction window may be issued to the execute stage. Any instruction may be issued, provided that (1) it needs the particular functional unit that is available, and (2) no conflicts or dependencies block this instruction. Figure 16.5 suggests this organization.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result of this organization is that the processor has a lookahead capability, allowing it to identify independent instructions that can be brought into the execute stage. Instructions are issued from the instruction window with little regard for their original program order. As before, the only constraint is that the program execution behaves correctly.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Figures 16.4c illustrates this policy. During each of the first three cycles, two instructions are fetched into the decode stage. During each cycle, subject to the constraint of the buffer size, two instructions move from the decode stage to the instruction window. In this example, it is possible to issue instruction I6 ahead of I5 (recall that I5 depends on I4, but I6 does not). Thus, one cycle is saved in both the execute and write-back stages, and the end-to-end savings, compared with Figure 16.4b, is one cycle.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The instruction window is depicted in Figure 16.4c to illustrate its role. However, this window is not an additional pipeline stage. An instruction being in the window simply implies that the processor has sufficient information about that instruction to decide when it can be issued.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out-of-order issue, out-of-order completion policy is subject to the same constraints described earlier. An instruction cannot be issued if it violates a dependency or conflict. The difference is that more instructions are available for issuing, reducing the probability that a pipeline stage will have to stall. In addition, a new dependency, which we referred to earlier as an </a:t>
            </a:r>
            <a:r>
              <a:rPr kumimoji="1" lang="en-US" sz="1200" b="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read [WAR]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I3 cannot complete execution before instruction I2 begins execution and has fetched its operands. This is so because I3 updates register R3, which is a source operand for I2. The term </a:t>
            </a:r>
            <a:r>
              <a:rPr kumimoji="1" lang="en-US" sz="1200" i="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is used because the constraint is similar to that of a true data dependency, but reversed: Instead of the first instruction producing a value that the second instruction uses, the second instruction destroys a value that the first instruction uses.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13</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14</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When out-of-order instruction issuing and/or out-of-order instruction completion are allowed, we have seen that this gives rise to the possibility of WAW dependencies and WAR dependencies. These dependencies differ from RAW data dependencies and resource conflicts, which reflect the flow of data through a program and the sequence of execution. WAW dependencies and WAR dependencies, on the other hand, arise because the values in registers may no longer reflect the sequence of values dictated by the program flow.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instructions are issued in sequence and complete in sequence, it is possible to specify the contents of each register at each point in the execution. When out-of-order techniques are used, the values in registers cannot be fully known at each point in time just from a consideration of the sequence of instructions dictated by the program. In effect, values are in conflict for the use of registers, and the processor must resolve those conflicts by occasionally stalling a pipeline stage.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Antidependencies and output dependencies are both examples of storage conflicts. Multiple instructions are competing for the use of the same register locations, generating pipeline constraints that retard performance. The problem is made more acute when register optimization techniques are used (as discussed in Chapter 15), because these compiler techniques attempt to maximize the use of registers, hence maximizing the number of storage conflicts.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One method for coping with these types of storage conflicts is based on a traditional resource-conflict solution: duplication of resources. In this context, the technique is referred to as </a:t>
            </a:r>
            <a:r>
              <a:rPr kumimoji="1" lang="en-US" sz="1200" b="1" kern="1200" dirty="0" smtClean="0">
                <a:solidFill>
                  <a:schemeClr val="tx1"/>
                </a:solidFill>
                <a:latin typeface="Times New Roman" pitchFamily="-84" charset="0"/>
                <a:ea typeface="+mn-ea"/>
                <a:cs typeface="+mn-cs"/>
              </a:rPr>
              <a:t>register renaming. </a:t>
            </a:r>
            <a:r>
              <a:rPr kumimoji="1" lang="en-US" sz="1200" kern="1200" dirty="0" smtClean="0">
                <a:solidFill>
                  <a:schemeClr val="tx1"/>
                </a:solidFill>
                <a:latin typeface="Times New Roman" pitchFamily="-84" charset="0"/>
                <a:ea typeface="+mn-ea"/>
                <a:cs typeface="+mn-cs"/>
              </a:rPr>
              <a:t>In essence, registers are allocated dynamically by the processor hardware, and they are associated with the values needed by instructions at various points in time. When a new register value is created (i.e., when an instruction executes that has a register as a destination operand), a new register is allocated for that value. Subsequent instructions that access that value as a source operand in that register must go through a renaming process: the register references in those instructions must be revised to refer to the register containing the needed value. Thus, the same original register reference in several different instructions may refer to different actual registers, if different values are intended.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register reference without the subscript refers to the logical register reference found in the instruction. The register reference with the subscript refers to a hardware register allocated to hold a new value. When a new allocation is made for a particular logical register, subsequent instruction references to that logical register as a source operand are made to refer to the most recently allocated hardware register (recent in terms of the program sequence of instructions).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15</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16</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In the preceding discussion, we have looked at three hardware techniques that can be used in a superscalar processor to enhance performance: duplication of resources, out-of-order issue, and renaming. One study that illuminates the relationship among these techniques was reported in [SMIT89]. The study made use of a simulation that modeled a machine with the characteristics of the MIPS R2000, augmented with various superscalar features. A number of different program sequences were simulated.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16.6 shows the results. In each of the graphs, the vertical axis corresponds to the mean speedup of the superscalar machine over the scalar machine. The horizontal axis shows the results for four alternative processor organizations. The base machine does not duplicate any of the functional units, but it can issue instructions out of order. The second configuration duplicates the load/store functional unit that accesses a data cache. The third configuration duplicates the ALU, and the fourth configuration duplicates both load/store and ALU. In each graph, results are shown for instruction window sizes of 8, 16, and 32 instructions, which dictates the amount of lookahead the processor can do. The difference between the two graphs is that, in the second, register renaming is allowed. This is equivalent to saying that the first graph reflects a machine that is limited by all dependencies, whereas the second graph corresponds to a machine that is limited only by true dependencies.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two graphs, combined, yield some important conclusions. The first is that it is probably not worthwhile to add functional units without register renaming.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There is some slight improvement in performance, but at the cost of increased hard- ware complexity. With register renaming, which eliminates antidependencies and output dependencies, noticeable gains are achieved by adding more functional units. Note, however, that there is a significant difference in the amount of gain achievable between using an instruction window of 8 versus a larger instruction window. This indicates that if the instruction window is too small, data dependencies will prevent effective utilization of the extra functional units; the processor must be able to look quite far ahead to find independent instructions to utilize the hardware more fully.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13CD-85D0-9844-888C-86CFEE2A03A1}" type="slidenum">
              <a:rPr lang="en-GB"/>
              <a:pPr/>
              <a:t>18</a:t>
            </a:fld>
            <a:endParaRPr lang="en-GB"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Any high-performance pipelined machine must address the issue of dealing with branches. For example, the Intel 80486 addressed the problem by fetching both the next sequential instruction after a branch and speculatively fetching the branch tar- get instruction. However, because there are two pipeline stages between prefetch and execution, this strategy incurs a two-cycle delay when the branch gets taken.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advent of RISC machines, the delayed branch strategy was explored. This allows the processor to calculate the result of conditional branch instructions before any unusable instructions have been prefetched. With this method, the processor always executes the single instruction that immediately follows the branch. This keeps the pipeline full while the processor fetches a new instruction stream.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development of superscalar machines, the delayed branch strategy has less appeal. The reason is that multiple instructions need to execute in the delay slot, raising several problems relating to instruction dependencies. Thus, superscalar machines have returned to pre-RISC techniques of </a:t>
            </a:r>
            <a:r>
              <a:rPr kumimoji="1" lang="en-US" sz="1200" b="1" kern="1200" dirty="0" smtClean="0">
                <a:solidFill>
                  <a:schemeClr val="tx1"/>
                </a:solidFill>
                <a:latin typeface="Times New Roman" pitchFamily="-84" charset="0"/>
                <a:ea typeface="+mn-ea"/>
                <a:cs typeface="+mn-cs"/>
              </a:rPr>
              <a:t>branch prediction. </a:t>
            </a:r>
            <a:r>
              <a:rPr kumimoji="1" lang="en-US" sz="1200" kern="1200" dirty="0" smtClean="0">
                <a:solidFill>
                  <a:schemeClr val="tx1"/>
                </a:solidFill>
                <a:latin typeface="Times New Roman" pitchFamily="-84" charset="0"/>
                <a:ea typeface="+mn-ea"/>
                <a:cs typeface="+mn-cs"/>
              </a:rPr>
              <a:t>Some, like the PowerPC 601, use a simple static branch prediction technique. More sophisticated processors, such as the PowerPC 620 and the Pentium 4, use dynamic branch prediction based on branch history analysis.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F84E8-9C87-5741-B6AE-03D67BDA78D3}" type="slidenum">
              <a:rPr lang="en-GB"/>
              <a:pPr/>
              <a:t>19</a:t>
            </a:fld>
            <a:endParaRPr lang="en-GB"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are now in a position to provide an overview of superscalar execution of pro- grams; this is illustrated in Figure 16.7. The program to be executed consists of a linear sequence of instructions. This is the static program as written by the programmer or generated by the compiler. The instruction fetch stage, which includes branch prediction, is used to form a dynamic stream of instructions. This stream is examined for dependencies, and the processor may remove artificial dependencies. The processor then dispatches the instructions into a window of execution. In this window, instructions no longer form a sequential stream but are structured according to their true data dependencies. The processor executes each instruction in an order determined by the true data dependencies and hardware resource availability. Finally, instructions are conceptually put back into sequential order and their results are recorded.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final step mentioned in the preceding paragraph is referred to as </a:t>
            </a:r>
            <a:r>
              <a:rPr kumimoji="1" lang="en-US" sz="1200" b="1" kern="1200" dirty="0" smtClean="0">
                <a:solidFill>
                  <a:schemeClr val="tx1"/>
                </a:solidFill>
                <a:latin typeface="Times New Roman" pitchFamily="-84" charset="0"/>
                <a:ea typeface="+mn-ea"/>
                <a:cs typeface="+mn-cs"/>
              </a:rPr>
              <a:t>committing, </a:t>
            </a:r>
            <a:r>
              <a:rPr kumimoji="1" lang="en-US" sz="1200" kern="1200" dirty="0" smtClean="0">
                <a:solidFill>
                  <a:schemeClr val="tx1"/>
                </a:solidFill>
                <a:latin typeface="Times New Roman" pitchFamily="-84" charset="0"/>
                <a:ea typeface="+mn-ea"/>
                <a:cs typeface="+mn-cs"/>
              </a:rPr>
              <a:t>or </a:t>
            </a:r>
            <a:r>
              <a:rPr kumimoji="1" lang="en-US" sz="1200" b="1" kern="1200" dirty="0" smtClean="0">
                <a:solidFill>
                  <a:schemeClr val="tx1"/>
                </a:solidFill>
                <a:latin typeface="Times New Roman" pitchFamily="-84" charset="0"/>
                <a:ea typeface="+mn-ea"/>
                <a:cs typeface="+mn-cs"/>
              </a:rPr>
              <a:t>retiring, </a:t>
            </a:r>
            <a:r>
              <a:rPr kumimoji="1" lang="en-US" sz="1200" kern="1200" dirty="0" smtClean="0">
                <a:solidFill>
                  <a:schemeClr val="tx1"/>
                </a:solidFill>
                <a:latin typeface="Times New Roman" pitchFamily="-84" charset="0"/>
                <a:ea typeface="+mn-ea"/>
                <a:cs typeface="+mn-cs"/>
              </a:rPr>
              <a:t>the instruction. This step is needed for the following reason. Because of the use of parallel, multiple pipelines, instructions may complete in an order different from that shown in the static program. Further, the use of branch prediction and speculative execution means that some instructions may complete execution and then must be abandoned because the branch they represent is not taken. Therefore, permanent storage and program-visible registers cannot be updated immediately when instructions complete execution. Results must be held in some sort of temporary storage that is usable by dependent instructions and then made permanent when it is determined that the sequential model would have executed the instruction. </a:t>
            </a:r>
            <a:endParaRPr lang="en-US" dirty="0" smtClean="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2</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20</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Based on our discussion so far, we can make some general comments about the processor hardware required for the superscalar approach. [SMIT95] lists the following key elements: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 Instruction fetch strategies that simultaneously fetch multiple instructions, often by predicting the outcomes of, and fetching beyond, conditional branch instructions. These functions require the use of multiple pipeline fetch and decode stages, and branch prediction logic.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Logic for determining true dependencies involving register valuesand mechanisms for communicating these values to where they are needed during execution.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initiating, or issuing, multiple instructions in parallel.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Resources for parallel execution of multiple instructions, including multiple pipelined functional units and memory hierarchies capable of simultaneously servicing multiple memory references. </a:t>
            </a:r>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committing the process state in correct order. </a:t>
            </a:r>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21</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16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3</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C18-233E-1446-901C-4CB453772ADF}" type="slidenum">
              <a:rPr lang="en-GB"/>
              <a:pPr/>
              <a:t>4</a:t>
            </a:fld>
            <a:endParaRPr lang="en-GB"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term </a:t>
            </a:r>
            <a:r>
              <a:rPr kumimoji="1" lang="en-US" sz="1200" i="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first coined in 1987 [AGER87], refers to a machine that is designed to improve the performance of the execution of scalar instructions. In most applications, the bulk of the operations are on scalar quantities. Accordingly, the superscalar approach represents the next step in the evolution of high-performance general-purpose 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superscalar approach is the ability to execute instructions independently and concurrently in different pipelines. The concept can be further exploited by allowing instructions to be executed in an order different from the program order. </a:t>
            </a:r>
            <a:endParaRPr lang="en-US" dirty="0" smtClean="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ED044-3254-254E-A16F-B99188B8BA2A}" type="slidenum">
              <a:rPr lang="en-GB"/>
              <a:pPr/>
              <a:t>5</a:t>
            </a:fld>
            <a:endParaRPr lang="en-GB"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16.1 compares, in general terms, the scalar and superscalar approaches. In a traditional scalar organization, there is a single pipelined functional unit for integer operations and one for floating-point operations. Parallelism is achieved by enabling multiple instructions to be at different stages of the pipeline at one time. In the superscalar organization, there are multiple functional units, each of which is implemented as a pipeline. Each individual functional unit provides a degree of parallelism by virtue of its pipelined structure. The use of multiple functional units enables the processor to execute streams of instructions in parallel, one stream for each pipeline. It is the responsibility of the hardware, in conjunction with the compiler, to assure that the parallel execution does not violate the intent of the program.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kumimoji="1" lang="en-US" sz="1200" kern="1200" dirty="0" smtClean="0">
                <a:solidFill>
                  <a:schemeClr val="tx1"/>
                </a:solidFill>
                <a:latin typeface="Times New Roman" pitchFamily="-84" charset="0"/>
                <a:ea typeface="+mn-ea"/>
                <a:cs typeface="+mn-cs"/>
              </a:rPr>
              <a:t>Many researchers have investigated superscalar-like processors, and their research indicates that some degree of performance improvement is possible. Table 16.1 presents the reported performance advantages. The differences in the results arise from differences both in the hardware of the simulated machine and in the applications being simulated.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1532E-35D3-CE49-BF9E-93AB1E11E70F}" type="slidenum">
              <a:rPr lang="en-GB"/>
              <a:pPr/>
              <a:t>6</a:t>
            </a:fld>
            <a:endParaRPr lang="en-GB" dirty="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 alternative approach to achieving greater performance is referred to as super- pipelining, a term first coined in 1988 [JOUP88]. Superpipelining exploits the fact that many pipeline stages perform tasks that require less than half a clock cycle. Thus, a doubled internal clock speed allows the performance of two tasks in one external clock cycle. We have seen one example of this approach with the MIPS R4000.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16.2 compares the two approaches. The upper part of the diagram illustrates an ordinary pipeline, used as a base for comparison. The base pipeline issues one instruction per clock cycle and can perform one pipeline stage per clock cycle. The pipeline has four stages: instruction fetch, operation decode, operation execution, and result write back. The execution stage is crosshatched for clarity. Note that although several instructions are executing concurrently, only one instruction is in its execution stage at any one time.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next part of the diagram shows a </a:t>
            </a:r>
            <a:r>
              <a:rPr kumimoji="1" lang="en-US" sz="1200" b="1" kern="1200" dirty="0" smtClean="0">
                <a:solidFill>
                  <a:schemeClr val="tx1"/>
                </a:solidFill>
                <a:latin typeface="Times New Roman" pitchFamily="-84" charset="0"/>
                <a:ea typeface="+mn-ea"/>
                <a:cs typeface="+mn-cs"/>
              </a:rPr>
              <a:t>superpipelined </a:t>
            </a:r>
            <a:r>
              <a:rPr kumimoji="1" lang="en-US" sz="1200" kern="1200" dirty="0" smtClean="0">
                <a:solidFill>
                  <a:schemeClr val="tx1"/>
                </a:solidFill>
                <a:latin typeface="Times New Roman" pitchFamily="-84" charset="0"/>
                <a:ea typeface="+mn-ea"/>
                <a:cs typeface="+mn-cs"/>
              </a:rPr>
              <a:t>implementation that is capable of performing two pipeline stages per clock cycle. An alternative way of looking at this is that the functions performed in each stage can be split into two non-overlapping parts and each can execute in half a clock cycle. A superpipeline implementation that behaves in this fashion is said to be of degree 2. Finally, the lowest part of the diagram shows a superscalar implementation capable of executing two instances of each stage in parallel. Higher-degree superpipeline and super- scalar implementations are of course possible.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the superpipeline and the superscalar implementations depicted in Figure 16.2 have the same number of instructions executing at the same time in the steady state. The superpipelined processor falls behind the superscalar processor at the start of the program and at each branch target. </a:t>
            </a:r>
            <a:endParaRPr lang="en-US" dirty="0" smtClean="0"/>
          </a:p>
          <a:p>
            <a:endParaRPr lang="en-US" dirty="0" smtClean="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7</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True data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Procedural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Resource conflicts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Output dependency</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Antidependency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8</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True data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Procedural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Resource conflicts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Output dependency</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Antidependency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4E7B-50B5-0C4E-9176-A5C86A4A2435}" type="slidenum">
              <a:rPr lang="en-GB"/>
              <a:pPr/>
              <a:t>9</a:t>
            </a:fld>
            <a:endParaRPr lang="en-GB"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was discussed in Chapter 14, the presence of branches in an instruction sequence complicates the pipeline operation. The instructions following a branch (taken or not taken) have a </a:t>
            </a:r>
            <a:r>
              <a:rPr kumimoji="1" lang="en-US" sz="1200" b="1" kern="1200" dirty="0" smtClean="0">
                <a:solidFill>
                  <a:schemeClr val="tx1"/>
                </a:solidFill>
                <a:latin typeface="Times New Roman" pitchFamily="-84" charset="0"/>
                <a:ea typeface="+mn-ea"/>
                <a:cs typeface="+mn-cs"/>
              </a:rPr>
              <a:t>procedural dependency </a:t>
            </a:r>
            <a:r>
              <a:rPr kumimoji="1" lang="en-US" sz="1200" kern="1200" dirty="0" smtClean="0">
                <a:solidFill>
                  <a:schemeClr val="tx1"/>
                </a:solidFill>
                <a:latin typeface="Times New Roman" pitchFamily="-84" charset="0"/>
                <a:ea typeface="+mn-ea"/>
                <a:cs typeface="+mn-cs"/>
              </a:rPr>
              <a:t>on the branch and cannot be executed until the branch is executed. Figure 16.3 illustrates the effect of a branch on a superscalar pipeline of degree 2.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As we have seen, this type of procedural dependency also affects a scalar pipe- line. The consequence for a superscalar pipeline is more severe, because a greater magnitude of opportunity is lost with each delay.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variable-length instructions are used, then another sort of procedural dependency arises. Because the length of any particular instruction is not known, it must be at least partially decoded before the following instruction can be fetched. This prevents the simultaneous fetching required in a superscalar pipeline. This is one of the reasons that superscalar techniques are more readily applicable to a RISC or RISC-like architecture, with its fixed instruction length.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A </a:t>
            </a:r>
            <a:r>
              <a:rPr kumimoji="1" lang="en-US" sz="1200" b="1" kern="1200" dirty="0" smtClean="0">
                <a:solidFill>
                  <a:schemeClr val="tx1"/>
                </a:solidFill>
                <a:latin typeface="Times New Roman" pitchFamily="-84" charset="0"/>
                <a:ea typeface="+mn-ea"/>
                <a:cs typeface="+mn-cs"/>
              </a:rPr>
              <a:t>resource conflict </a:t>
            </a:r>
            <a:r>
              <a:rPr kumimoji="1" lang="en-US" sz="1200" kern="1200" dirty="0" smtClean="0">
                <a:solidFill>
                  <a:schemeClr val="tx1"/>
                </a:solidFill>
                <a:latin typeface="Times New Roman" pitchFamily="-84" charset="0"/>
                <a:ea typeface="+mn-ea"/>
                <a:cs typeface="+mn-cs"/>
              </a:rPr>
              <a:t>is a competition of two or more instructions for the same resource at the same time. Examples of resources include memories, caches, buses, register-file ports, and functional units (e.g., ALU adder).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terms of the pipeline, a resource conflict exhibits similar behavior to a data dependency (Figure 16.3). There are some differences, however. For one thing, re- source conflicts can be overcome by duplication of resources, whereas a true data dependency cannot be eliminated. Also, when an operation takes a long time to complete, resource conflicts can be minimized by pipelining the appropriate functional unit. </a:t>
            </a: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3/19/2021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3/19/2021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3/19/2021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3/19/2021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3/19/2021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3/19/2021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3/19/2021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3/19/2021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3/19/2021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3/19/2021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3/19/2021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3/19/2021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comments" Target="../comments/commen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comments" Target="../comments/commen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comments" Target="../comments/commen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339166" cy="414606"/>
          </a:xfrm>
        </p:spPr>
        <p:txBody>
          <a:bodyPr>
            <a:noAutofit/>
          </a:bodyPr>
          <a:lstStyle/>
          <a:p>
            <a:r>
              <a:rPr lang="en-GB" sz="1800" dirty="0" smtClean="0"/>
              <a:t>William Stallings, Computer </a:t>
            </a:r>
            <a:r>
              <a:rPr lang="en-GB" sz="1800" dirty="0"/>
              <a:t>Organization </a:t>
            </a:r>
            <a:r>
              <a:rPr lang="en-GB" sz="1800" dirty="0" smtClean="0"/>
              <a:t>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167050"/>
            <a:ext cx="38242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16</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714876" y="4429133"/>
            <a:ext cx="4357718" cy="1928826"/>
          </a:xfrm>
          <a:prstGeom prst="rect">
            <a:avLst/>
          </a:prstGeom>
        </p:spPr>
        <p:txBody>
          <a:bodyPr>
            <a:noAutofit/>
          </a:bodyPr>
          <a:lstStyle/>
          <a:p>
            <a:pPr marL="58738" marR="0" lvl="0" indent="-58738" algn="l" defTabSz="914400" rtl="0" eaLnBrk="1" fontAlgn="auto" latinLnBrk="0" hangingPunct="1">
              <a:lnSpc>
                <a:spcPct val="100000"/>
              </a:lnSpc>
              <a:spcBef>
                <a:spcPts val="2000"/>
              </a:spcBef>
              <a:spcAft>
                <a:spcPts val="0"/>
              </a:spcAft>
              <a:buClr>
                <a:schemeClr val="accent1"/>
              </a:buClr>
              <a:buSzPct val="75000"/>
              <a:tabLst/>
              <a:defRPr/>
            </a:pPr>
            <a:r>
              <a:rPr kumimoji="0" lang="en-US" sz="3200" b="1" i="0" u="none" strike="noStrike" kern="1200" cap="none" spc="0" normalizeH="0" baseline="0" noProof="0" dirty="0" smtClean="0">
                <a:ln>
                  <a:noFill/>
                </a:ln>
                <a:solidFill>
                  <a:srgbClr val="002060"/>
                </a:solidFill>
                <a:effectLst/>
                <a:uLnTx/>
                <a:uFillTx/>
                <a:latin typeface="+mn-lt"/>
                <a:ea typeface="+mn-ea"/>
                <a:cs typeface="+mn-cs"/>
              </a:rPr>
              <a:t>Instruction-Level Parallelism and Superscalar Processors</a:t>
            </a:r>
            <a:endParaRPr kumimoji="0" lang="en-US" sz="32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Design Issues</a:t>
            </a:r>
          </a:p>
        </p:txBody>
      </p:sp>
      <p:sp>
        <p:nvSpPr>
          <p:cNvPr id="15363" name="Rectangle 3"/>
          <p:cNvSpPr>
            <a:spLocks noGrp="1" noChangeArrowheads="1"/>
          </p:cNvSpPr>
          <p:nvPr>
            <p:ph idx="1"/>
          </p:nvPr>
        </p:nvSpPr>
        <p:spPr>
          <a:xfrm>
            <a:off x="457200" y="2214555"/>
            <a:ext cx="7556313" cy="3429024"/>
          </a:xfrm>
        </p:spPr>
        <p:txBody>
          <a:bodyPr>
            <a:normAutofit/>
          </a:bodyPr>
          <a:lstStyle/>
          <a:p>
            <a:r>
              <a:rPr lang="en-GB" sz="2400" b="1" dirty="0">
                <a:solidFill>
                  <a:srgbClr val="002060"/>
                </a:solidFill>
              </a:rPr>
              <a:t>Instruction level parallelism</a:t>
            </a:r>
          </a:p>
          <a:p>
            <a:pPr lvl="1"/>
            <a:r>
              <a:rPr lang="en-GB" sz="2000" b="1" dirty="0">
                <a:solidFill>
                  <a:srgbClr val="002060"/>
                </a:solidFill>
              </a:rPr>
              <a:t>Instructions</a:t>
            </a:r>
            <a:r>
              <a:rPr lang="en-GB" sz="2000" dirty="0">
                <a:solidFill>
                  <a:srgbClr val="002060"/>
                </a:solidFill>
              </a:rPr>
              <a:t> in a sequence are </a:t>
            </a:r>
            <a:r>
              <a:rPr lang="en-GB" sz="2000" b="1" dirty="0">
                <a:solidFill>
                  <a:srgbClr val="002060"/>
                </a:solidFill>
              </a:rPr>
              <a:t>independent</a:t>
            </a:r>
          </a:p>
          <a:p>
            <a:pPr lvl="1"/>
            <a:r>
              <a:rPr lang="en-GB" sz="2000" b="1" dirty="0">
                <a:solidFill>
                  <a:srgbClr val="002060"/>
                </a:solidFill>
              </a:rPr>
              <a:t>Execution</a:t>
            </a:r>
            <a:r>
              <a:rPr lang="en-GB" sz="2000" dirty="0">
                <a:solidFill>
                  <a:srgbClr val="002060"/>
                </a:solidFill>
              </a:rPr>
              <a:t> can be </a:t>
            </a:r>
            <a:r>
              <a:rPr lang="en-GB" sz="2000" b="1" dirty="0">
                <a:solidFill>
                  <a:srgbClr val="002060"/>
                </a:solidFill>
              </a:rPr>
              <a:t>overlapped</a:t>
            </a:r>
          </a:p>
          <a:p>
            <a:pPr lvl="1"/>
            <a:r>
              <a:rPr lang="en-GB" sz="2000" dirty="0">
                <a:solidFill>
                  <a:srgbClr val="002060"/>
                </a:solidFill>
              </a:rPr>
              <a:t>Governed by data and procedural dependency</a:t>
            </a:r>
          </a:p>
          <a:p>
            <a:r>
              <a:rPr lang="en-GB" sz="2400" b="1" dirty="0">
                <a:solidFill>
                  <a:srgbClr val="002060"/>
                </a:solidFill>
              </a:rPr>
              <a:t>Machine Parallelism</a:t>
            </a:r>
          </a:p>
          <a:p>
            <a:pPr lvl="1"/>
            <a:r>
              <a:rPr lang="en-GB" sz="2000" dirty="0">
                <a:solidFill>
                  <a:srgbClr val="002060"/>
                </a:solidFill>
              </a:rPr>
              <a:t>Ability to take advantage of instruction level parallelism</a:t>
            </a:r>
          </a:p>
          <a:p>
            <a:pPr lvl="1"/>
            <a:r>
              <a:rPr lang="en-GB" sz="2000" dirty="0">
                <a:solidFill>
                  <a:srgbClr val="002060"/>
                </a:solidFill>
              </a:rPr>
              <a:t>Governed by number of parallel pipelines</a:t>
            </a:r>
          </a:p>
        </p:txBody>
      </p:sp>
      <p:sp>
        <p:nvSpPr>
          <p:cNvPr id="4" name="Text Placeholder 3"/>
          <p:cNvSpPr>
            <a:spLocks noGrp="1"/>
          </p:cNvSpPr>
          <p:nvPr>
            <p:ph type="body" sz="half" idx="2"/>
          </p:nvPr>
        </p:nvSpPr>
        <p:spPr>
          <a:xfrm>
            <a:off x="457200" y="1129552"/>
            <a:ext cx="7696200" cy="1080247"/>
          </a:xfrm>
        </p:spPr>
        <p:txBody>
          <a:bodyPr/>
          <a:lstStyle/>
          <a:p>
            <a:pPr>
              <a:spcBef>
                <a:spcPts val="0"/>
              </a:spcBef>
            </a:pPr>
            <a:r>
              <a:rPr lang="en-US" b="1" dirty="0" smtClean="0"/>
              <a:t>Instruction-Level Parallelism</a:t>
            </a:r>
            <a:endParaRPr lang="en-US" sz="1400" b="1" dirty="0" smtClean="0"/>
          </a:p>
          <a:p>
            <a:pPr>
              <a:spcBef>
                <a:spcPts val="0"/>
              </a:spcBef>
            </a:pPr>
            <a:r>
              <a:rPr lang="en-US" b="1" dirty="0" smtClean="0"/>
              <a:t>and Machine Parallelism</a:t>
            </a:r>
            <a:endParaRPr lang="en-US" b="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8474" y="142852"/>
            <a:ext cx="7556313" cy="1071570"/>
          </a:xfrm>
        </p:spPr>
        <p:txBody>
          <a:bodyPr/>
          <a:lstStyle/>
          <a:p>
            <a:r>
              <a:rPr lang="en-GB" dirty="0">
                <a:effectLst>
                  <a:outerShdw blurRad="38100" dist="38100" dir="2700000" algn="tl">
                    <a:srgbClr val="000000">
                      <a:alpha val="43137"/>
                    </a:srgbClr>
                  </a:outerShdw>
                </a:effectLst>
              </a:rPr>
              <a:t>Instruction </a:t>
            </a:r>
            <a:r>
              <a:rPr lang="en-GB">
                <a:effectLst>
                  <a:outerShdw blurRad="38100" dist="38100" dir="2700000" algn="tl">
                    <a:srgbClr val="000000">
                      <a:alpha val="43137"/>
                    </a:srgbClr>
                  </a:outerShdw>
                </a:effectLst>
              </a:rPr>
              <a:t>Issue </a:t>
            </a:r>
            <a:r>
              <a:rPr lang="en-GB" smtClean="0">
                <a:effectLst>
                  <a:outerShdw blurRad="38100" dist="38100" dir="2700000" algn="tl">
                    <a:srgbClr val="000000">
                      <a:alpha val="43137"/>
                    </a:srgbClr>
                  </a:outerShdw>
                </a:effectLst>
              </a:rPr>
              <a:t>Policy</a:t>
            </a:r>
            <a:r>
              <a:rPr lang="en-GB" sz="2000" smtClean="0">
                <a:effectLst>
                  <a:outerShdw blurRad="38100" dist="38100" dir="2700000" algn="tl">
                    <a:srgbClr val="000000">
                      <a:alpha val="43137"/>
                    </a:srgbClr>
                  </a:outerShdw>
                </a:effectLst>
              </a:rPr>
              <a:t/>
            </a:r>
            <a:br>
              <a:rPr lang="en-GB" sz="2000" smtClean="0">
                <a:effectLst>
                  <a:outerShdw blurRad="38100" dist="38100" dir="2700000" algn="tl">
                    <a:srgbClr val="000000">
                      <a:alpha val="43137"/>
                    </a:srgbClr>
                  </a:outerShdw>
                </a:effectLst>
              </a:rPr>
            </a:br>
            <a:r>
              <a:rPr lang="en-GB" sz="2000" smtClean="0">
                <a:effectLst>
                  <a:outerShdw blurRad="38100" dist="38100" dir="2700000" algn="tl">
                    <a:srgbClr val="000000">
                      <a:alpha val="43137"/>
                    </a:srgbClr>
                  </a:outerShdw>
                </a:effectLst>
              </a:rPr>
              <a:t>Chiến lược phát lệnh</a:t>
            </a:r>
            <a:endParaRPr lang="en-GB" dirty="0">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498474" y="1285860"/>
            <a:ext cx="7556313" cy="5343540"/>
          </a:xfrm>
        </p:spPr>
        <p:txBody>
          <a:bodyPr>
            <a:normAutofit fontScale="92500" lnSpcReduction="20000"/>
          </a:bodyPr>
          <a:lstStyle/>
          <a:p>
            <a:r>
              <a:rPr lang="en-GB" b="1" dirty="0" smtClean="0">
                <a:solidFill>
                  <a:srgbClr val="002060"/>
                </a:solidFill>
              </a:rPr>
              <a:t>Instruction issue</a:t>
            </a:r>
          </a:p>
          <a:p>
            <a:pPr lvl="1"/>
            <a:r>
              <a:rPr lang="en-GB" dirty="0" smtClean="0">
                <a:solidFill>
                  <a:srgbClr val="002060"/>
                </a:solidFill>
              </a:rPr>
              <a:t>Refers to the process of </a:t>
            </a:r>
            <a:r>
              <a:rPr lang="en-GB" b="1" dirty="0" smtClean="0">
                <a:solidFill>
                  <a:srgbClr val="002060"/>
                </a:solidFill>
              </a:rPr>
              <a:t>initiating</a:t>
            </a:r>
            <a:r>
              <a:rPr lang="en-GB" dirty="0" smtClean="0">
                <a:solidFill>
                  <a:srgbClr val="002060"/>
                </a:solidFill>
              </a:rPr>
              <a:t> instruction execution </a:t>
            </a:r>
            <a:r>
              <a:rPr lang="en-GB" b="1" dirty="0" smtClean="0">
                <a:solidFill>
                  <a:srgbClr val="002060"/>
                </a:solidFill>
              </a:rPr>
              <a:t>in</a:t>
            </a:r>
            <a:r>
              <a:rPr lang="en-GB" dirty="0" smtClean="0">
                <a:solidFill>
                  <a:srgbClr val="002060"/>
                </a:solidFill>
              </a:rPr>
              <a:t> the </a:t>
            </a:r>
            <a:r>
              <a:rPr lang="en-GB" b="1" dirty="0" smtClean="0">
                <a:solidFill>
                  <a:srgbClr val="002060"/>
                </a:solidFill>
              </a:rPr>
              <a:t>processor’s functional units</a:t>
            </a:r>
          </a:p>
          <a:p>
            <a:r>
              <a:rPr lang="en-GB" b="1" dirty="0" smtClean="0">
                <a:solidFill>
                  <a:srgbClr val="0000CC"/>
                </a:solidFill>
              </a:rPr>
              <a:t>Instruction issue policy</a:t>
            </a:r>
          </a:p>
          <a:p>
            <a:pPr lvl="1"/>
            <a:r>
              <a:rPr lang="en-GB" dirty="0" smtClean="0">
                <a:solidFill>
                  <a:srgbClr val="0000CC"/>
                </a:solidFill>
              </a:rPr>
              <a:t>Refers to the protocol used to issue instructions</a:t>
            </a:r>
          </a:p>
          <a:p>
            <a:pPr lvl="1"/>
            <a:r>
              <a:rPr lang="en-GB" dirty="0" smtClean="0">
                <a:solidFill>
                  <a:srgbClr val="0000CC"/>
                </a:solidFill>
              </a:rPr>
              <a:t>Instruction issue occurs when instruction moves from the </a:t>
            </a:r>
            <a:r>
              <a:rPr lang="en-GB" b="1" dirty="0" smtClean="0">
                <a:solidFill>
                  <a:srgbClr val="0000CC"/>
                </a:solidFill>
              </a:rPr>
              <a:t>decode stage of the pipeline to the first execute stage</a:t>
            </a:r>
            <a:r>
              <a:rPr lang="en-GB" dirty="0" smtClean="0">
                <a:solidFill>
                  <a:srgbClr val="0000CC"/>
                </a:solidFill>
              </a:rPr>
              <a:t> of the pipeline</a:t>
            </a:r>
          </a:p>
          <a:p>
            <a:pPr marL="228600" lvl="1">
              <a:spcBef>
                <a:spcPts val="2000"/>
              </a:spcBef>
              <a:buClr>
                <a:schemeClr val="accent1"/>
              </a:buClr>
            </a:pPr>
            <a:r>
              <a:rPr lang="en-GB" sz="2000" b="1" dirty="0" smtClean="0">
                <a:solidFill>
                  <a:srgbClr val="002060"/>
                </a:solidFill>
              </a:rPr>
              <a:t>Three types of orderings are important:</a:t>
            </a: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are </a:t>
            </a:r>
            <a:r>
              <a:rPr lang="en-GB" sz="1765" b="1" dirty="0" smtClean="0">
                <a:solidFill>
                  <a:srgbClr val="002060"/>
                </a:solidFill>
              </a:rPr>
              <a:t>fetched</a:t>
            </a: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are </a:t>
            </a:r>
            <a:r>
              <a:rPr lang="en-GB" sz="1765" b="1" dirty="0" smtClean="0">
                <a:solidFill>
                  <a:srgbClr val="002060"/>
                </a:solidFill>
              </a:rPr>
              <a:t>executed</a:t>
            </a: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t>
            </a:r>
            <a:r>
              <a:rPr lang="en-GB" sz="1765" b="1" dirty="0" smtClean="0">
                <a:solidFill>
                  <a:srgbClr val="002060"/>
                </a:solidFill>
              </a:rPr>
              <a:t>update</a:t>
            </a:r>
            <a:r>
              <a:rPr lang="en-GB" sz="1765" dirty="0" smtClean="0">
                <a:solidFill>
                  <a:srgbClr val="002060"/>
                </a:solidFill>
              </a:rPr>
              <a:t> the contents of register and memory locations</a:t>
            </a:r>
          </a:p>
          <a:p>
            <a:pPr marL="228600" lvl="1">
              <a:spcBef>
                <a:spcPts val="2000"/>
              </a:spcBef>
              <a:buClr>
                <a:schemeClr val="accent1"/>
              </a:buClr>
            </a:pPr>
            <a:r>
              <a:rPr lang="en-GB" sz="2054" b="1" dirty="0" smtClean="0">
                <a:solidFill>
                  <a:srgbClr val="0000CC"/>
                </a:solidFill>
              </a:rPr>
              <a:t>Superscalar instruction issue policies can be grouped into the following categories:</a:t>
            </a:r>
          </a:p>
          <a:p>
            <a:pPr lvl="1"/>
            <a:r>
              <a:rPr lang="en-GB" sz="1857" b="1" dirty="0" smtClean="0">
                <a:solidFill>
                  <a:srgbClr val="0000CC"/>
                </a:solidFill>
              </a:rPr>
              <a:t>In-order</a:t>
            </a:r>
            <a:r>
              <a:rPr lang="en-GB" sz="1857" dirty="0" smtClean="0">
                <a:solidFill>
                  <a:srgbClr val="0000CC"/>
                </a:solidFill>
              </a:rPr>
              <a:t> issue with </a:t>
            </a:r>
            <a:r>
              <a:rPr lang="en-GB" sz="1857" b="1" dirty="0" smtClean="0">
                <a:solidFill>
                  <a:srgbClr val="0000CC"/>
                </a:solidFill>
              </a:rPr>
              <a:t>in-order</a:t>
            </a:r>
            <a:r>
              <a:rPr lang="en-GB" sz="1857" dirty="0" smtClean="0">
                <a:solidFill>
                  <a:srgbClr val="0000CC"/>
                </a:solidFill>
              </a:rPr>
              <a:t> completion</a:t>
            </a:r>
          </a:p>
          <a:p>
            <a:pPr lvl="1"/>
            <a:r>
              <a:rPr lang="en-GB" sz="1857" b="1" dirty="0" smtClean="0">
                <a:solidFill>
                  <a:srgbClr val="0000CC"/>
                </a:solidFill>
              </a:rPr>
              <a:t>In-order</a:t>
            </a:r>
            <a:r>
              <a:rPr lang="en-GB" sz="1857" dirty="0" smtClean="0">
                <a:solidFill>
                  <a:srgbClr val="0000CC"/>
                </a:solidFill>
              </a:rPr>
              <a:t> issue with </a:t>
            </a:r>
            <a:r>
              <a:rPr lang="en-GB" sz="1857" b="1" dirty="0" smtClean="0">
                <a:solidFill>
                  <a:srgbClr val="0000CC"/>
                </a:solidFill>
              </a:rPr>
              <a:t>out-of-order</a:t>
            </a:r>
            <a:r>
              <a:rPr lang="en-GB" sz="1857" dirty="0" smtClean="0">
                <a:solidFill>
                  <a:srgbClr val="0000CC"/>
                </a:solidFill>
              </a:rPr>
              <a:t> completion</a:t>
            </a:r>
          </a:p>
          <a:p>
            <a:pPr lvl="1"/>
            <a:r>
              <a:rPr lang="en-GB" sz="1857" b="1" dirty="0" smtClean="0">
                <a:solidFill>
                  <a:srgbClr val="0000CC"/>
                </a:solidFill>
              </a:rPr>
              <a:t>Out-of-order</a:t>
            </a:r>
            <a:r>
              <a:rPr lang="en-GB" sz="1857" dirty="0" smtClean="0">
                <a:solidFill>
                  <a:srgbClr val="0000CC"/>
                </a:solidFill>
              </a:rPr>
              <a:t> issue with </a:t>
            </a:r>
            <a:r>
              <a:rPr lang="en-GB" sz="1857" b="1" dirty="0" smtClean="0">
                <a:solidFill>
                  <a:srgbClr val="0000CC"/>
                </a:solidFill>
              </a:rPr>
              <a:t>out-of-order</a:t>
            </a:r>
            <a:r>
              <a:rPr lang="en-GB" sz="1857" dirty="0" smtClean="0">
                <a:solidFill>
                  <a:srgbClr val="0000CC"/>
                </a:solidFill>
              </a:rPr>
              <a:t> completion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5720" y="857232"/>
            <a:ext cx="3000396" cy="1871658"/>
          </a:xfrm>
        </p:spPr>
        <p:txBody>
          <a:bodyPr>
            <a:normAutofit/>
          </a:bodyPr>
          <a:lstStyle/>
          <a:p>
            <a:r>
              <a:rPr lang="en-GB" dirty="0" smtClean="0">
                <a:effectLst>
                  <a:outerShdw blurRad="38100" dist="38100" dir="2700000" algn="tl">
                    <a:srgbClr val="000000">
                      <a:alpha val="43137"/>
                    </a:srgbClr>
                  </a:outerShdw>
                </a:effectLst>
              </a:rPr>
              <a:t>Superscalar Instruction Issue and Completion Policies</a:t>
            </a:r>
            <a:endParaRPr lang="en-GB" dirty="0">
              <a:effectLst>
                <a:outerShdw blurRad="38100" dist="38100" dir="2700000" algn="tl">
                  <a:srgbClr val="000000">
                    <a:alpha val="43137"/>
                  </a:srgbClr>
                </a:outerShdw>
              </a:effectLst>
            </a:endParaRPr>
          </a:p>
        </p:txBody>
      </p:sp>
      <p:pic>
        <p:nvPicPr>
          <p:cNvPr id="51202" name="Picture 2"/>
          <p:cNvPicPr>
            <a:picLocks noChangeAspect="1" noChangeArrowheads="1"/>
          </p:cNvPicPr>
          <p:nvPr/>
        </p:nvPicPr>
        <p:blipFill>
          <a:blip r:embed="rId3"/>
          <a:srcRect/>
          <a:stretch>
            <a:fillRect/>
          </a:stretch>
        </p:blipFill>
        <p:spPr bwMode="auto">
          <a:xfrm>
            <a:off x="3214678" y="142852"/>
            <a:ext cx="5874144" cy="644330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2844" y="-24"/>
            <a:ext cx="7924800" cy="1066800"/>
          </a:xfrm>
        </p:spPr>
        <p:txBody>
          <a:bodyPr>
            <a:normAutofit fontScale="90000"/>
          </a:bodyPr>
          <a:lstStyle/>
          <a:p>
            <a:r>
              <a:rPr lang="en-US" dirty="0" smtClean="0">
                <a:effectLst>
                  <a:outerShdw blurRad="38100" dist="38100" dir="2700000" algn="tl">
                    <a:srgbClr val="000000">
                      <a:alpha val="43137"/>
                    </a:srgbClr>
                  </a:outerShdw>
                </a:effectLst>
              </a:rPr>
              <a:t>Organization for Out-of-Order Issue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with Out-of-Order Completion</a:t>
            </a:r>
            <a:endParaRPr lang="en-US" dirty="0">
              <a:effectLst>
                <a:outerShdw blurRad="38100" dist="38100" dir="2700000" algn="tl">
                  <a:srgbClr val="000000">
                    <a:alpha val="43137"/>
                  </a:srgbClr>
                </a:outerShdw>
              </a:effectLst>
            </a:endParaRPr>
          </a:p>
        </p:txBody>
      </p:sp>
      <p:pic>
        <p:nvPicPr>
          <p:cNvPr id="49153" name="Picture 1"/>
          <p:cNvPicPr>
            <a:picLocks noChangeAspect="1" noChangeArrowheads="1"/>
          </p:cNvPicPr>
          <p:nvPr/>
        </p:nvPicPr>
        <p:blipFill>
          <a:blip r:embed="rId3"/>
          <a:srcRect/>
          <a:stretch>
            <a:fillRect/>
          </a:stretch>
        </p:blipFill>
        <p:spPr bwMode="auto">
          <a:xfrm>
            <a:off x="2376294" y="1071546"/>
            <a:ext cx="6696300" cy="4000528"/>
          </a:xfrm>
          <a:prstGeom prst="rect">
            <a:avLst/>
          </a:prstGeom>
          <a:noFill/>
          <a:ln w="9525">
            <a:noFill/>
            <a:miter lim="800000"/>
            <a:headEnd/>
            <a:tailEnd/>
          </a:ln>
          <a:effectLst/>
        </p:spPr>
      </p:pic>
      <p:sp>
        <p:nvSpPr>
          <p:cNvPr id="5" name="Rectangle 4"/>
          <p:cNvSpPr/>
          <p:nvPr/>
        </p:nvSpPr>
        <p:spPr>
          <a:xfrm>
            <a:off x="2857488" y="5148876"/>
            <a:ext cx="6072230" cy="923330"/>
          </a:xfrm>
          <a:prstGeom prst="rect">
            <a:avLst/>
          </a:prstGeom>
          <a:solidFill>
            <a:schemeClr val="accent6">
              <a:lumMod val="40000"/>
              <a:lumOff val="60000"/>
            </a:schemeClr>
          </a:solidFill>
        </p:spPr>
        <p:txBody>
          <a:bodyPr wrap="square">
            <a:spAutoFit/>
          </a:bodyPr>
          <a:lstStyle/>
          <a:p>
            <a:r>
              <a:rPr lang="en-US" sz="1800" dirty="0" smtClean="0"/>
              <a:t>Any instruction in the buffer will be issued out-of-order if </a:t>
            </a:r>
          </a:p>
          <a:p>
            <a:pPr marL="342900" indent="-342900"/>
            <a:r>
              <a:rPr lang="en-US" sz="1800" dirty="0" smtClean="0"/>
              <a:t>(1) It needs the particular functional unit that is available, and </a:t>
            </a:r>
          </a:p>
          <a:p>
            <a:pPr marL="342900" indent="-342900"/>
            <a:r>
              <a:rPr lang="en-US" sz="1800" dirty="0" smtClean="0"/>
              <a:t>(2) No conflicts or dependencies block this instruction. </a:t>
            </a:r>
            <a:endParaRPr lang="en-US" sz="1800" dirty="0"/>
          </a:p>
        </p:txBody>
      </p:sp>
      <p:sp>
        <p:nvSpPr>
          <p:cNvPr id="6" name="Rectangle 5"/>
          <p:cNvSpPr/>
          <p:nvPr/>
        </p:nvSpPr>
        <p:spPr>
          <a:xfrm>
            <a:off x="142876" y="1500174"/>
            <a:ext cx="2143108" cy="4247317"/>
          </a:xfrm>
          <a:prstGeom prst="rect">
            <a:avLst/>
          </a:prstGeom>
          <a:solidFill>
            <a:srgbClr val="99FF99"/>
          </a:solidFill>
        </p:spPr>
        <p:txBody>
          <a:bodyPr wrap="square">
            <a:spAutoFit/>
          </a:bodyPr>
          <a:lstStyle/>
          <a:p>
            <a:r>
              <a:rPr lang="en-US" sz="1800" dirty="0" smtClean="0"/>
              <a:t>An instruction buffer (</a:t>
            </a:r>
            <a:r>
              <a:rPr lang="en-US" sz="1800" b="1" u="sng" dirty="0" smtClean="0"/>
              <a:t>instruction window</a:t>
            </a:r>
            <a:r>
              <a:rPr lang="en-US" sz="1800" dirty="0" smtClean="0"/>
              <a:t>) is used to store instructions which are ready for executing. After a processor has finished decoding an instruction, it is placed in it. As long as this buffer is not full, the processor can continue to fetch and decode new instructions. </a:t>
            </a:r>
            <a:endParaRPr lang="en-US" sz="1800" dirty="0"/>
          </a:p>
        </p:txBody>
      </p:sp>
      <p:sp>
        <p:nvSpPr>
          <p:cNvPr id="7" name="Rectangle 6"/>
          <p:cNvSpPr/>
          <p:nvPr/>
        </p:nvSpPr>
        <p:spPr>
          <a:xfrm>
            <a:off x="142844" y="6143644"/>
            <a:ext cx="8786874" cy="646331"/>
          </a:xfrm>
          <a:prstGeom prst="rect">
            <a:avLst/>
          </a:prstGeom>
        </p:spPr>
        <p:txBody>
          <a:bodyPr wrap="square">
            <a:spAutoFit/>
          </a:bodyPr>
          <a:lstStyle/>
          <a:p>
            <a:r>
              <a:rPr lang="en-US" sz="1800" dirty="0" smtClean="0"/>
              <a:t>Another buffer (reorder buffer) can be used as a temporary storage for results completed out of order that are then committed to the register file in program order</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357158" y="357166"/>
          <a:ext cx="8229600" cy="4754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Renaming</a:t>
            </a:r>
          </a:p>
        </p:txBody>
      </p:sp>
      <p:sp>
        <p:nvSpPr>
          <p:cNvPr id="6" name="Rectangle 5"/>
          <p:cNvSpPr/>
          <p:nvPr/>
        </p:nvSpPr>
        <p:spPr>
          <a:xfrm>
            <a:off x="214314" y="3786190"/>
            <a:ext cx="8858280" cy="3046988"/>
          </a:xfrm>
          <a:prstGeom prst="rect">
            <a:avLst/>
          </a:prstGeom>
        </p:spPr>
        <p:txBody>
          <a:bodyPr wrap="square">
            <a:spAutoFit/>
          </a:bodyPr>
          <a:lstStyle/>
          <a:p>
            <a:r>
              <a:rPr kumimoji="1" lang="en-US" dirty="0" smtClean="0"/>
              <a:t>Compiler techniques attempt to maximize the use of registers </a:t>
            </a:r>
            <a:r>
              <a:rPr kumimoji="1" lang="en-US" dirty="0" smtClean="0">
                <a:sym typeface="Wingdings" pitchFamily="2" charset="2"/>
              </a:rPr>
              <a:t> </a:t>
            </a:r>
            <a:r>
              <a:rPr kumimoji="1" lang="en-US" dirty="0" smtClean="0"/>
              <a:t>maximizing the number of storage conflicts if parallel execution is applied. Register renaming is a technique of duplication of resources (</a:t>
            </a:r>
            <a:r>
              <a:rPr kumimoji="1" lang="en-US" b="1" dirty="0" smtClean="0"/>
              <a:t>more registers are added</a:t>
            </a:r>
            <a:r>
              <a:rPr kumimoji="1" lang="en-US" dirty="0" smtClean="0"/>
              <a:t>). Registers are allocated dynamically by the processor hardware, and they are associated with the values needed by instructions at various points in time. Thus, the same original register reference in several different instructions may refer to different actual registers.</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a:t>
            </a:r>
            <a:r>
              <a:rPr lang="en-GB" dirty="0" smtClean="0">
                <a:effectLst>
                  <a:outerShdw blurRad="38100" dist="38100" dir="2700000" algn="tl">
                    <a:srgbClr val="000000">
                      <a:alpha val="43137"/>
                    </a:srgbClr>
                  </a:outerShdw>
                </a:effectLst>
              </a:rPr>
              <a:t>Renaming- Example</a:t>
            </a:r>
            <a:endParaRPr lang="en-GB" dirty="0">
              <a:effectLst>
                <a:outerShdw blurRad="38100" dist="38100" dir="2700000" algn="tl">
                  <a:srgbClr val="000000">
                    <a:alpha val="43137"/>
                  </a:srgbClr>
                </a:outerShdw>
              </a:effectLst>
            </a:endParaRPr>
          </a:p>
        </p:txBody>
      </p:sp>
      <p:sp>
        <p:nvSpPr>
          <p:cNvPr id="5" name="Rectangle 4"/>
          <p:cNvSpPr/>
          <p:nvPr/>
        </p:nvSpPr>
        <p:spPr>
          <a:xfrm>
            <a:off x="357158" y="2428869"/>
            <a:ext cx="8358246" cy="4154984"/>
          </a:xfrm>
          <a:prstGeom prst="rect">
            <a:avLst/>
          </a:prstGeom>
        </p:spPr>
        <p:txBody>
          <a:bodyPr wrap="square">
            <a:spAutoFit/>
          </a:bodyPr>
          <a:lstStyle/>
          <a:p>
            <a:r>
              <a:rPr lang="en-US" smtClean="0"/>
              <a:t>When </a:t>
            </a:r>
            <a:r>
              <a:rPr lang="en-US" dirty="0" smtClean="0"/>
              <a:t>a new allocation is made for a particular logical register, subsequent instruction references to that logical register as a source operand are made to refer to the most recently allocated hardware register (recent in terms of the program sequence of instructions). In this example, the creation of register R3</a:t>
            </a:r>
            <a:r>
              <a:rPr lang="en-US" baseline="-25000" dirty="0" smtClean="0"/>
              <a:t>c</a:t>
            </a:r>
            <a:r>
              <a:rPr lang="en-US" dirty="0" smtClean="0"/>
              <a:t> in instruction I3 avoids the WAR dependency on the second instruction and the WAW on the first instruction, and it does not interfere with the correct value being accessed by I4. The result is that I3 can be issued immediately; without renaming, I3 cannot be issued until the first instruction is complete and the second instruction is issued.</a:t>
            </a:r>
            <a:endParaRPr lang="en-US" dirty="0"/>
          </a:p>
        </p:txBody>
      </p:sp>
      <p:pic>
        <p:nvPicPr>
          <p:cNvPr id="94210" name="Picture 2"/>
          <p:cNvPicPr>
            <a:picLocks noChangeAspect="1" noChangeArrowheads="1"/>
          </p:cNvPicPr>
          <p:nvPr/>
        </p:nvPicPr>
        <p:blipFill>
          <a:blip r:embed="rId3"/>
          <a:srcRect/>
          <a:stretch>
            <a:fillRect/>
          </a:stretch>
        </p:blipFill>
        <p:spPr bwMode="auto">
          <a:xfrm>
            <a:off x="71406" y="1071546"/>
            <a:ext cx="2914650" cy="1190625"/>
          </a:xfrm>
          <a:prstGeom prst="rect">
            <a:avLst/>
          </a:prstGeom>
          <a:noFill/>
          <a:ln w="9525">
            <a:noFill/>
            <a:miter lim="800000"/>
            <a:headEnd/>
            <a:tailEnd/>
          </a:ln>
          <a:effectLst/>
        </p:spPr>
      </p:pic>
      <p:sp>
        <p:nvSpPr>
          <p:cNvPr id="7" name="Rectangle 6"/>
          <p:cNvSpPr/>
          <p:nvPr/>
        </p:nvSpPr>
        <p:spPr>
          <a:xfrm>
            <a:off x="3143240" y="1071546"/>
            <a:ext cx="6000760" cy="830997"/>
          </a:xfrm>
          <a:prstGeom prst="rect">
            <a:avLst/>
          </a:prstGeom>
        </p:spPr>
        <p:txBody>
          <a:bodyPr wrap="square">
            <a:spAutoFit/>
          </a:bodyPr>
          <a:lstStyle/>
          <a:p>
            <a:r>
              <a:rPr lang="en-US" dirty="0" smtClean="0"/>
              <a:t>R3: logical register</a:t>
            </a:r>
          </a:p>
          <a:p>
            <a:r>
              <a:rPr lang="en-US" dirty="0" smtClean="0"/>
              <a:t>R3</a:t>
            </a:r>
            <a:r>
              <a:rPr lang="en-US" baseline="-25000" dirty="0" smtClean="0"/>
              <a:t>a</a:t>
            </a:r>
            <a:r>
              <a:rPr lang="en-US" dirty="0" smtClean="0"/>
              <a:t> :a hardware register allocated dynamically</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28600" y="0"/>
            <a:ext cx="7772400" cy="1116012"/>
          </a:xfrm>
        </p:spPr>
        <p:txBody>
          <a:bodyPr/>
          <a:lstStyle/>
          <a:p>
            <a:r>
              <a:rPr lang="en-GB" dirty="0" smtClean="0">
                <a:effectLst>
                  <a:outerShdw blurRad="38100" dist="38100" dir="2700000" algn="tl">
                    <a:srgbClr val="000000">
                      <a:alpha val="43137"/>
                    </a:srgbClr>
                  </a:outerShdw>
                </a:effectLst>
              </a:rPr>
              <a:t>Machine Parallelism</a:t>
            </a:r>
            <a:endParaRPr lang="en-GB" dirty="0">
              <a:effectLst>
                <a:outerShdw blurRad="38100" dist="38100" dir="2700000" algn="tl">
                  <a:srgbClr val="000000">
                    <a:alpha val="43137"/>
                  </a:srgbClr>
                </a:outerShdw>
              </a:effectLst>
            </a:endParaRPr>
          </a:p>
        </p:txBody>
      </p:sp>
      <p:sp>
        <p:nvSpPr>
          <p:cNvPr id="5" name="Rectangle 4"/>
          <p:cNvSpPr/>
          <p:nvPr/>
        </p:nvSpPr>
        <p:spPr>
          <a:xfrm>
            <a:off x="500034" y="1024954"/>
            <a:ext cx="8358214" cy="2246769"/>
          </a:xfrm>
          <a:prstGeom prst="rect">
            <a:avLst/>
          </a:prstGeom>
        </p:spPr>
        <p:txBody>
          <a:bodyPr wrap="square">
            <a:spAutoFit/>
          </a:bodyPr>
          <a:lstStyle/>
          <a:p>
            <a:r>
              <a:rPr lang="en-US" sz="2800" dirty="0" smtClean="0"/>
              <a:t>3 hardware techniques that can be used in a superscalar processor to enhance performance: </a:t>
            </a:r>
          </a:p>
          <a:p>
            <a:pPr marL="457200" indent="-457200">
              <a:buAutoNum type="arabicParenBoth"/>
            </a:pPr>
            <a:r>
              <a:rPr lang="en-US" sz="2800" dirty="0" smtClean="0"/>
              <a:t>Duplication of resources, </a:t>
            </a:r>
          </a:p>
          <a:p>
            <a:pPr marL="457200" indent="-457200">
              <a:buAutoNum type="arabicParenBoth"/>
            </a:pPr>
            <a:r>
              <a:rPr lang="en-US" sz="2800" dirty="0" smtClean="0"/>
              <a:t>Out-of-order issue, </a:t>
            </a:r>
          </a:p>
          <a:p>
            <a:pPr marL="457200" indent="-457200">
              <a:buAutoNum type="arabicParenBoth"/>
            </a:pPr>
            <a:r>
              <a:rPr lang="en-US" sz="2800" dirty="0" smtClean="0"/>
              <a:t>Renaming registers.</a:t>
            </a:r>
            <a:endParaRPr lang="en-US" sz="2800" dirty="0"/>
          </a:p>
        </p:txBody>
      </p:sp>
      <p:sp>
        <p:nvSpPr>
          <p:cNvPr id="6" name="Rectangle 5"/>
          <p:cNvSpPr/>
          <p:nvPr/>
        </p:nvSpPr>
        <p:spPr>
          <a:xfrm>
            <a:off x="428596" y="3382408"/>
            <a:ext cx="8286808" cy="3416320"/>
          </a:xfrm>
          <a:prstGeom prst="rect">
            <a:avLst/>
          </a:prstGeom>
        </p:spPr>
        <p:txBody>
          <a:bodyPr wrap="square">
            <a:spAutoFit/>
          </a:bodyPr>
          <a:lstStyle/>
          <a:p>
            <a:r>
              <a:rPr kumimoji="1" lang="en-US" dirty="0" smtClean="0">
                <a:solidFill>
                  <a:srgbClr val="002060"/>
                </a:solidFill>
              </a:rPr>
              <a:t>Figure 16.6 (next slide) shows the results in mean speedup of the superscalar machine over the scalar machine (without procedural dependencies). </a:t>
            </a:r>
          </a:p>
          <a:p>
            <a:r>
              <a:rPr kumimoji="1" lang="en-US" b="1" dirty="0" smtClean="0">
                <a:solidFill>
                  <a:srgbClr val="002060"/>
                </a:solidFill>
              </a:rPr>
              <a:t>base</a:t>
            </a:r>
            <a:r>
              <a:rPr kumimoji="1" lang="en-US" dirty="0" smtClean="0">
                <a:solidFill>
                  <a:srgbClr val="002060"/>
                </a:solidFill>
              </a:rPr>
              <a:t>: processor organization does not duplicate any of the functional units, but it can issue instructions out of order. </a:t>
            </a:r>
          </a:p>
          <a:p>
            <a:r>
              <a:rPr kumimoji="1" lang="en-US" b="1" dirty="0" smtClean="0">
                <a:solidFill>
                  <a:srgbClr val="002060"/>
                </a:solidFill>
              </a:rPr>
              <a:t>+ld/st</a:t>
            </a:r>
            <a:r>
              <a:rPr kumimoji="1" lang="en-US" dirty="0" smtClean="0">
                <a:solidFill>
                  <a:srgbClr val="002060"/>
                </a:solidFill>
              </a:rPr>
              <a:t>: duplicates the </a:t>
            </a:r>
            <a:r>
              <a:rPr kumimoji="1" lang="en-US" b="1" dirty="0" smtClean="0">
                <a:solidFill>
                  <a:srgbClr val="002060"/>
                </a:solidFill>
              </a:rPr>
              <a:t>l</a:t>
            </a:r>
            <a:r>
              <a:rPr kumimoji="1" lang="en-US" dirty="0" smtClean="0">
                <a:solidFill>
                  <a:srgbClr val="002060"/>
                </a:solidFill>
              </a:rPr>
              <a:t>oa</a:t>
            </a:r>
            <a:r>
              <a:rPr kumimoji="1" lang="en-US" b="1" dirty="0" smtClean="0">
                <a:solidFill>
                  <a:srgbClr val="002060"/>
                </a:solidFill>
              </a:rPr>
              <a:t>d</a:t>
            </a:r>
            <a:r>
              <a:rPr kumimoji="1" lang="en-US" dirty="0" smtClean="0">
                <a:solidFill>
                  <a:srgbClr val="002060"/>
                </a:solidFill>
              </a:rPr>
              <a:t>/</a:t>
            </a:r>
            <a:r>
              <a:rPr kumimoji="1" lang="en-US" b="1" dirty="0" smtClean="0">
                <a:solidFill>
                  <a:srgbClr val="002060"/>
                </a:solidFill>
              </a:rPr>
              <a:t>st</a:t>
            </a:r>
            <a:r>
              <a:rPr kumimoji="1" lang="en-US" dirty="0" smtClean="0">
                <a:solidFill>
                  <a:srgbClr val="002060"/>
                </a:solidFill>
              </a:rPr>
              <a:t>ore functional unit that accesses a data cache. </a:t>
            </a:r>
          </a:p>
          <a:p>
            <a:r>
              <a:rPr kumimoji="1" lang="en-US" b="1" dirty="0" smtClean="0">
                <a:solidFill>
                  <a:srgbClr val="002060"/>
                </a:solidFill>
              </a:rPr>
              <a:t>+alu</a:t>
            </a:r>
            <a:r>
              <a:rPr kumimoji="1" lang="en-US" dirty="0" smtClean="0">
                <a:solidFill>
                  <a:srgbClr val="002060"/>
                </a:solidFill>
              </a:rPr>
              <a:t>: duplicates the ALU,</a:t>
            </a:r>
          </a:p>
          <a:p>
            <a:r>
              <a:rPr kumimoji="1" lang="en-US" b="1" dirty="0" smtClean="0">
                <a:solidFill>
                  <a:srgbClr val="002060"/>
                </a:solidFill>
              </a:rPr>
              <a:t>+both</a:t>
            </a:r>
            <a:r>
              <a:rPr kumimoji="1" lang="en-US" dirty="0" smtClean="0">
                <a:solidFill>
                  <a:srgbClr val="002060"/>
                </a:solidFill>
              </a:rPr>
              <a:t>: duplicates both load/store and ALU. </a:t>
            </a:r>
            <a:endParaRPr lang="en-US" dirty="0" smtClean="0">
              <a:solidFill>
                <a:srgbClr val="002060"/>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3"/>
          <a:srcRect/>
          <a:stretch>
            <a:fillRect/>
          </a:stretch>
        </p:blipFill>
        <p:spPr bwMode="auto">
          <a:xfrm>
            <a:off x="147638" y="428604"/>
            <a:ext cx="8848725" cy="6191250"/>
          </a:xfrm>
          <a:prstGeom prst="rect">
            <a:avLst/>
          </a:prstGeom>
          <a:noFill/>
          <a:ln w="9525">
            <a:noFill/>
            <a:miter lim="800000"/>
            <a:headEnd/>
            <a:tailEnd/>
          </a:ln>
          <a:effectLst/>
        </p:spPr>
      </p:pic>
      <p:sp>
        <p:nvSpPr>
          <p:cNvPr id="94210" name="Rectangle 2"/>
          <p:cNvSpPr>
            <a:spLocks noGrp="1" noChangeArrowheads="1"/>
          </p:cNvSpPr>
          <p:nvPr>
            <p:ph type="title" idx="4294967295"/>
          </p:nvPr>
        </p:nvSpPr>
        <p:spPr>
          <a:xfrm>
            <a:off x="228600" y="0"/>
            <a:ext cx="4700590" cy="1116012"/>
          </a:xfrm>
        </p:spPr>
        <p:txBody>
          <a:bodyPr/>
          <a:lstStyle/>
          <a:p>
            <a:r>
              <a:rPr lang="en-GB" sz="2400" b="1" dirty="0">
                <a:effectLst>
                  <a:outerShdw blurRad="38100" dist="38100" dir="2700000" algn="tl">
                    <a:srgbClr val="000000">
                      <a:alpha val="43137"/>
                    </a:srgbClr>
                  </a:outerShdw>
                </a:effectLst>
              </a:rPr>
              <a:t>Speedups of</a:t>
            </a:r>
            <a:r>
              <a:rPr lang="en-GB" sz="2400" b="1" dirty="0" smtClean="0">
                <a:effectLst>
                  <a:outerShdw blurRad="38100" dist="38100" dir="2700000" algn="tl">
                    <a:srgbClr val="000000">
                      <a:alpha val="43137"/>
                    </a:srgbClr>
                  </a:outerShdw>
                </a:effectLst>
              </a:rPr>
              <a:t> Various Machine Organizations Without Procedural Dependencies</a:t>
            </a:r>
            <a:endParaRPr lang="en-GB" sz="2400" b="1" dirty="0">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8474" y="285728"/>
            <a:ext cx="7556313" cy="658890"/>
          </a:xfrm>
        </p:spPr>
        <p:txBody>
          <a:bodyPr/>
          <a:lstStyle/>
          <a:p>
            <a:r>
              <a:rPr lang="en-GB" dirty="0">
                <a:effectLst>
                  <a:outerShdw blurRad="38100" dist="38100" dir="2700000" algn="tl">
                    <a:srgbClr val="000000">
                      <a:alpha val="43137"/>
                    </a:srgbClr>
                  </a:outerShdw>
                </a:effectLst>
              </a:rPr>
              <a:t>Branch Prediction</a:t>
            </a:r>
          </a:p>
        </p:txBody>
      </p:sp>
      <p:sp>
        <p:nvSpPr>
          <p:cNvPr id="32771" name="Rectangle 3"/>
          <p:cNvSpPr>
            <a:spLocks noGrp="1" noChangeArrowheads="1"/>
          </p:cNvSpPr>
          <p:nvPr>
            <p:ph idx="1"/>
          </p:nvPr>
        </p:nvSpPr>
        <p:spPr>
          <a:xfrm>
            <a:off x="214282" y="1071546"/>
            <a:ext cx="7556313" cy="5643578"/>
          </a:xfrm>
        </p:spPr>
        <p:txBody>
          <a:bodyPr>
            <a:normAutofit/>
          </a:bodyPr>
          <a:lstStyle/>
          <a:p>
            <a:r>
              <a:rPr lang="en-GB" dirty="0" smtClean="0">
                <a:solidFill>
                  <a:srgbClr val="002060"/>
                </a:solidFill>
              </a:rPr>
              <a:t>Any high-performance pipelined machine must address the issue of dealing with branches</a:t>
            </a:r>
          </a:p>
          <a:p>
            <a:r>
              <a:rPr lang="en-GB" dirty="0" smtClean="0">
                <a:solidFill>
                  <a:srgbClr val="002060"/>
                </a:solidFill>
              </a:rPr>
              <a:t>Intel 80486 addressed the problem by fetching both the next sequential instruction after a branch and speculatively fetching the branch target instruction</a:t>
            </a:r>
          </a:p>
          <a:p>
            <a:r>
              <a:rPr lang="en-GB" b="1" dirty="0" smtClean="0">
                <a:solidFill>
                  <a:srgbClr val="002060"/>
                </a:solidFill>
              </a:rPr>
              <a:t>RISC machines</a:t>
            </a:r>
            <a:r>
              <a:rPr lang="en-GB" dirty="0" smtClean="0">
                <a:solidFill>
                  <a:srgbClr val="002060"/>
                </a:solidFill>
              </a:rPr>
              <a:t>:</a:t>
            </a:r>
          </a:p>
          <a:p>
            <a:pPr lvl="1"/>
            <a:r>
              <a:rPr lang="en-GB" b="1" dirty="0" smtClean="0">
                <a:solidFill>
                  <a:schemeClr val="tx1"/>
                </a:solidFill>
              </a:rPr>
              <a:t>Delayed branch</a:t>
            </a:r>
            <a:r>
              <a:rPr lang="en-GB" dirty="0" smtClean="0">
                <a:solidFill>
                  <a:srgbClr val="002060"/>
                </a:solidFill>
              </a:rPr>
              <a:t> strategy was explored</a:t>
            </a:r>
          </a:p>
          <a:p>
            <a:pPr lvl="1"/>
            <a:r>
              <a:rPr lang="en-GB" dirty="0" smtClean="0">
                <a:solidFill>
                  <a:srgbClr val="002060"/>
                </a:solidFill>
              </a:rPr>
              <a:t>Processor always executes the single instruction that immediately follows the branch</a:t>
            </a:r>
          </a:p>
          <a:p>
            <a:pPr lvl="1"/>
            <a:r>
              <a:rPr lang="en-GB" dirty="0" smtClean="0">
                <a:solidFill>
                  <a:srgbClr val="002060"/>
                </a:solidFill>
              </a:rPr>
              <a:t>Keeps the pipeline full while the processor fetches a new instruction stream</a:t>
            </a:r>
          </a:p>
          <a:p>
            <a:r>
              <a:rPr lang="en-GB" b="1" dirty="0" smtClean="0">
                <a:solidFill>
                  <a:srgbClr val="002060"/>
                </a:solidFill>
              </a:rPr>
              <a:t>Superscalar machines</a:t>
            </a:r>
            <a:r>
              <a:rPr lang="en-GB" dirty="0" smtClean="0">
                <a:solidFill>
                  <a:srgbClr val="002060"/>
                </a:solidFill>
              </a:rPr>
              <a:t>:</a:t>
            </a:r>
          </a:p>
          <a:p>
            <a:pPr lvl="1"/>
            <a:r>
              <a:rPr lang="en-GB" dirty="0" smtClean="0">
                <a:solidFill>
                  <a:srgbClr val="002060"/>
                </a:solidFill>
              </a:rPr>
              <a:t>Delayed branch strategy has </a:t>
            </a:r>
            <a:r>
              <a:rPr lang="en-GB" b="1" u="sng" dirty="0" smtClean="0">
                <a:solidFill>
                  <a:srgbClr val="002060"/>
                </a:solidFill>
              </a:rPr>
              <a:t>less appeal </a:t>
            </a:r>
            <a:r>
              <a:rPr lang="en-GB" dirty="0" smtClean="0">
                <a:solidFill>
                  <a:srgbClr val="002060"/>
                </a:solidFill>
              </a:rPr>
              <a:t>(không là yêu cầu)</a:t>
            </a:r>
          </a:p>
          <a:p>
            <a:pPr lvl="1"/>
            <a:r>
              <a:rPr lang="en-GB" dirty="0" smtClean="0">
                <a:solidFill>
                  <a:srgbClr val="002060"/>
                </a:solidFill>
              </a:rPr>
              <a:t>Have returned to pre-RISC techniques of branch prediction</a:t>
            </a:r>
          </a:p>
        </p:txBody>
      </p:sp>
      <p:sp>
        <p:nvSpPr>
          <p:cNvPr id="4" name="Rectangle 3"/>
          <p:cNvSpPr/>
          <p:nvPr/>
        </p:nvSpPr>
        <p:spPr>
          <a:xfrm>
            <a:off x="3571868" y="5000636"/>
            <a:ext cx="5286412" cy="646331"/>
          </a:xfrm>
          <a:prstGeom prst="rect">
            <a:avLst/>
          </a:prstGeom>
        </p:spPr>
        <p:txBody>
          <a:bodyPr wrap="square">
            <a:spAutoFit/>
          </a:bodyPr>
          <a:lstStyle/>
          <a:p>
            <a:r>
              <a:rPr kumimoji="1" lang="en-US" sz="1800" dirty="0" smtClean="0"/>
              <a:t>Reasons: multiple instructions need to execute in the delay slot,  instruction dependencies are major interest</a:t>
            </a:r>
            <a:endParaRPr lang="en-US" sz="1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0"/>
            <a:ext cx="8763000" cy="785794"/>
          </a:xfrm>
        </p:spPr>
        <p:txBody>
          <a:bodyPr/>
          <a:lstStyle/>
          <a:p>
            <a:r>
              <a:rPr lang="en-GB" dirty="0" smtClean="0">
                <a:effectLst>
                  <a:outerShdw blurRad="38100" dist="38100" dir="2700000" algn="tl">
                    <a:srgbClr val="000000">
                      <a:alpha val="43137"/>
                    </a:srgbClr>
                  </a:outerShdw>
                </a:effectLst>
              </a:rPr>
              <a:t>Superscalar Execution</a:t>
            </a:r>
            <a:endParaRPr lang="en-GB" dirty="0">
              <a:effectLst>
                <a:outerShdw blurRad="38100" dist="38100" dir="2700000" algn="tl">
                  <a:srgbClr val="000000">
                    <a:alpha val="43137"/>
                  </a:srgbClr>
                </a:outerShdw>
              </a:effectLst>
            </a:endParaRPr>
          </a:p>
        </p:txBody>
      </p:sp>
      <p:pic>
        <p:nvPicPr>
          <p:cNvPr id="40961" name="Picture 1"/>
          <p:cNvPicPr>
            <a:picLocks noChangeAspect="1" noChangeArrowheads="1"/>
          </p:cNvPicPr>
          <p:nvPr/>
        </p:nvPicPr>
        <p:blipFill>
          <a:blip r:embed="rId3"/>
          <a:srcRect/>
          <a:stretch>
            <a:fillRect/>
          </a:stretch>
        </p:blipFill>
        <p:spPr bwMode="auto">
          <a:xfrm>
            <a:off x="257175" y="1171592"/>
            <a:ext cx="8629650" cy="46863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98474" y="71414"/>
            <a:ext cx="7556313" cy="801766"/>
          </a:xfrm>
        </p:spPr>
        <p:txBody>
          <a:bodyPr/>
          <a:lstStyle/>
          <a:p>
            <a:r>
              <a:rPr lang="en-GB" dirty="0" smtClean="0">
                <a:effectLst>
                  <a:outerShdw blurRad="38100" dist="38100" dir="2700000" algn="tl">
                    <a:srgbClr val="000000">
                      <a:alpha val="43137"/>
                    </a:srgbClr>
                  </a:outerShdw>
                </a:effectLst>
              </a:rPr>
              <a:t>Objectives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a:xfrm>
            <a:off x="498474" y="1357298"/>
            <a:ext cx="8002616" cy="4768865"/>
          </a:xfrm>
        </p:spPr>
        <p:txBody>
          <a:bodyPr>
            <a:noAutofit/>
          </a:bodyPr>
          <a:lstStyle/>
          <a:p>
            <a:pPr>
              <a:buNone/>
            </a:pPr>
            <a:r>
              <a:rPr lang="en-US" sz="2400" dirty="0" smtClean="0">
                <a:solidFill>
                  <a:srgbClr val="002060"/>
                </a:solidFill>
              </a:rPr>
              <a:t>After studying this chapter, you should be able to: </a:t>
            </a:r>
          </a:p>
          <a:p>
            <a:r>
              <a:rPr lang="en-US" sz="2400" dirty="0" smtClean="0">
                <a:solidFill>
                  <a:srgbClr val="002060"/>
                </a:solidFill>
              </a:rPr>
              <a:t>Explain the difference between superscalar and super pipelined approaches. </a:t>
            </a:r>
          </a:p>
          <a:p>
            <a:r>
              <a:rPr lang="en-US" sz="2400" dirty="0" smtClean="0">
                <a:solidFill>
                  <a:srgbClr val="002060"/>
                </a:solidFill>
              </a:rPr>
              <a:t>Define instruction-level parallelism. </a:t>
            </a:r>
          </a:p>
          <a:p>
            <a:r>
              <a:rPr lang="en-US" sz="2400" dirty="0" smtClean="0">
                <a:solidFill>
                  <a:srgbClr val="002060"/>
                </a:solidFill>
              </a:rPr>
              <a:t>Discuss dependencies and resource conflicts as limitations to instruction level parallelism </a:t>
            </a:r>
          </a:p>
          <a:p>
            <a:r>
              <a:rPr lang="en-US" sz="2400" dirty="0" smtClean="0">
                <a:solidFill>
                  <a:srgbClr val="002060"/>
                </a:solidFill>
              </a:rPr>
              <a:t>Present an overview of the design issues involved in instruction-level parallelism. </a:t>
            </a:r>
          </a:p>
          <a:p>
            <a:r>
              <a:rPr lang="en-US" sz="2400" dirty="0" smtClean="0">
                <a:solidFill>
                  <a:srgbClr val="002060"/>
                </a:solidFill>
              </a:rPr>
              <a:t>Compare and contrast techniques of improving pipeline performance in RISC machines and superscalar machines.</a:t>
            </a:r>
            <a:endParaRPr lang="en-GB" sz="2400" dirty="0">
              <a:solidFill>
                <a:srgbClr val="002060"/>
              </a:solidFill>
            </a:endParaRPr>
          </a:p>
        </p:txBody>
      </p:sp>
      <p:sp>
        <p:nvSpPr>
          <p:cNvPr id="4" name="TextBox 3"/>
          <p:cNvSpPr txBox="1"/>
          <p:nvPr/>
        </p:nvSpPr>
        <p:spPr>
          <a:xfrm>
            <a:off x="1928794" y="785794"/>
            <a:ext cx="6000792" cy="461665"/>
          </a:xfrm>
          <a:prstGeom prst="rect">
            <a:avLst/>
          </a:prstGeom>
          <a:solidFill>
            <a:schemeClr val="accent6">
              <a:lumMod val="40000"/>
              <a:lumOff val="60000"/>
            </a:schemeClr>
          </a:solidFill>
        </p:spPr>
        <p:txBody>
          <a:bodyPr wrap="square" rtlCol="0">
            <a:spAutoFit/>
          </a:bodyPr>
          <a:lstStyle/>
          <a:p>
            <a:r>
              <a:rPr lang="en-US" b="1" dirty="0" smtClean="0">
                <a:solidFill>
                  <a:srgbClr val="002060"/>
                </a:solidFill>
              </a:rPr>
              <a:t>Parallel execution </a:t>
            </a:r>
            <a:r>
              <a:rPr lang="en-US" b="1" dirty="0" smtClean="0">
                <a:solidFill>
                  <a:srgbClr val="002060"/>
                </a:solidFill>
                <a:sym typeface="Wingdings" pitchFamily="2" charset="2"/>
              </a:rPr>
              <a:t> </a:t>
            </a:r>
            <a:r>
              <a:rPr lang="en-US" b="1" dirty="0" smtClean="0">
                <a:solidFill>
                  <a:srgbClr val="002060"/>
                </a:solidFill>
              </a:rPr>
              <a:t>High performance</a:t>
            </a:r>
            <a:endParaRPr lang="en-US" b="1"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Superscalar Implementation</a:t>
            </a:r>
          </a:p>
        </p:txBody>
      </p:sp>
      <p:sp>
        <p:nvSpPr>
          <p:cNvPr id="35843" name="Rectangle 3"/>
          <p:cNvSpPr>
            <a:spLocks noGrp="1" noChangeArrowheads="1"/>
          </p:cNvSpPr>
          <p:nvPr>
            <p:ph idx="1"/>
          </p:nvPr>
        </p:nvSpPr>
        <p:spPr>
          <a:xfrm>
            <a:off x="498474" y="1500174"/>
            <a:ext cx="7556313" cy="4625989"/>
          </a:xfrm>
        </p:spPr>
        <p:txBody>
          <a:bodyPr>
            <a:noAutofit/>
          </a:bodyPr>
          <a:lstStyle/>
          <a:p>
            <a:r>
              <a:rPr lang="en-GB" sz="2400" b="1" dirty="0" smtClean="0">
                <a:solidFill>
                  <a:srgbClr val="FF0000"/>
                </a:solidFill>
              </a:rPr>
              <a:t>Key elements</a:t>
            </a:r>
            <a:r>
              <a:rPr lang="en-GB" sz="2400" dirty="0" smtClean="0">
                <a:solidFill>
                  <a:srgbClr val="FF0000"/>
                </a:solidFill>
              </a:rPr>
              <a:t>:</a:t>
            </a:r>
          </a:p>
          <a:p>
            <a:pPr lvl="1"/>
            <a:r>
              <a:rPr lang="en-GB" sz="2000" dirty="0" smtClean="0">
                <a:solidFill>
                  <a:srgbClr val="0000CC"/>
                </a:solidFill>
              </a:rPr>
              <a:t>Instruction fetch strategies that </a:t>
            </a:r>
            <a:r>
              <a:rPr lang="en-GB" sz="2000" b="1" dirty="0" smtClean="0">
                <a:solidFill>
                  <a:srgbClr val="0000CC"/>
                </a:solidFill>
              </a:rPr>
              <a:t>simultaneously fetch multiple instruction</a:t>
            </a:r>
          </a:p>
          <a:p>
            <a:pPr lvl="1"/>
            <a:r>
              <a:rPr lang="en-GB" sz="2000" dirty="0" smtClean="0">
                <a:solidFill>
                  <a:srgbClr val="002060"/>
                </a:solidFill>
              </a:rPr>
              <a:t>Logic for determining true dependencies involving </a:t>
            </a:r>
            <a:r>
              <a:rPr lang="en-GB" sz="2000" b="1" dirty="0" smtClean="0">
                <a:solidFill>
                  <a:srgbClr val="002060"/>
                </a:solidFill>
              </a:rPr>
              <a:t>register values</a:t>
            </a:r>
            <a:r>
              <a:rPr lang="en-GB" sz="2000" dirty="0" smtClean="0">
                <a:solidFill>
                  <a:srgbClr val="002060"/>
                </a:solidFill>
              </a:rPr>
              <a:t>, and </a:t>
            </a:r>
            <a:r>
              <a:rPr lang="en-GB" sz="2000" b="1" dirty="0" smtClean="0">
                <a:solidFill>
                  <a:srgbClr val="002060"/>
                </a:solidFill>
              </a:rPr>
              <a:t>mechanisms </a:t>
            </a:r>
            <a:r>
              <a:rPr lang="en-GB" sz="2000" dirty="0" smtClean="0">
                <a:solidFill>
                  <a:srgbClr val="002060"/>
                </a:solidFill>
              </a:rPr>
              <a:t>for communicating these </a:t>
            </a:r>
            <a:r>
              <a:rPr lang="en-GB" sz="2000" b="1" dirty="0" smtClean="0">
                <a:solidFill>
                  <a:srgbClr val="002060"/>
                </a:solidFill>
              </a:rPr>
              <a:t>values to where they are needed </a:t>
            </a:r>
            <a:r>
              <a:rPr lang="en-GB" sz="2000" dirty="0" smtClean="0">
                <a:solidFill>
                  <a:srgbClr val="002060"/>
                </a:solidFill>
              </a:rPr>
              <a:t>during execution</a:t>
            </a:r>
          </a:p>
          <a:p>
            <a:pPr lvl="1"/>
            <a:r>
              <a:rPr lang="en-GB" sz="2000" b="1" dirty="0" smtClean="0">
                <a:solidFill>
                  <a:srgbClr val="0000CC"/>
                </a:solidFill>
              </a:rPr>
              <a:t>Mechanisms for initiating, or issuing</a:t>
            </a:r>
            <a:r>
              <a:rPr lang="en-GB" sz="2000" dirty="0" smtClean="0">
                <a:solidFill>
                  <a:srgbClr val="0000CC"/>
                </a:solidFill>
              </a:rPr>
              <a:t>, multiple instructions in parallel</a:t>
            </a:r>
          </a:p>
          <a:p>
            <a:pPr lvl="1"/>
            <a:r>
              <a:rPr lang="en-GB" sz="2000" b="1" dirty="0" smtClean="0">
                <a:solidFill>
                  <a:srgbClr val="002060"/>
                </a:solidFill>
              </a:rPr>
              <a:t>Resources </a:t>
            </a:r>
            <a:r>
              <a:rPr lang="en-GB" sz="2000" dirty="0" smtClean="0">
                <a:solidFill>
                  <a:srgbClr val="002060"/>
                </a:solidFill>
              </a:rPr>
              <a:t>for parallel execution of multiple instructions, including </a:t>
            </a:r>
            <a:r>
              <a:rPr lang="en-GB" sz="2000" b="1" dirty="0" smtClean="0">
                <a:solidFill>
                  <a:srgbClr val="002060"/>
                </a:solidFill>
              </a:rPr>
              <a:t>multiple pipelined </a:t>
            </a:r>
            <a:r>
              <a:rPr lang="en-GB" sz="2000" dirty="0" smtClean="0">
                <a:solidFill>
                  <a:srgbClr val="002060"/>
                </a:solidFill>
              </a:rPr>
              <a:t>functional units and </a:t>
            </a:r>
            <a:r>
              <a:rPr lang="en-GB" sz="2000" b="1" dirty="0" smtClean="0">
                <a:solidFill>
                  <a:srgbClr val="002060"/>
                </a:solidFill>
              </a:rPr>
              <a:t>memory hierarchies</a:t>
            </a:r>
            <a:r>
              <a:rPr lang="en-GB" sz="2000" dirty="0" smtClean="0">
                <a:solidFill>
                  <a:srgbClr val="002060"/>
                </a:solidFill>
              </a:rPr>
              <a:t> capable of simultaneously servicing multiple memory references</a:t>
            </a:r>
          </a:p>
          <a:p>
            <a:pPr lvl="1"/>
            <a:r>
              <a:rPr lang="en-GB" sz="2000" b="1" dirty="0" smtClean="0">
                <a:solidFill>
                  <a:srgbClr val="0000CC"/>
                </a:solidFill>
              </a:rPr>
              <a:t>Mechanisms for committing the process state in correct order</a:t>
            </a:r>
            <a:endParaRPr lang="en-GB" sz="2000" b="1" dirty="0">
              <a:solidFill>
                <a:srgbClr val="0000CC"/>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5" name="TextBox 4"/>
          <p:cNvSpPr txBox="1"/>
          <p:nvPr/>
        </p:nvSpPr>
        <p:spPr>
          <a:xfrm>
            <a:off x="214282" y="1907340"/>
            <a:ext cx="8643966" cy="4093428"/>
          </a:xfrm>
          <a:prstGeom prst="rect">
            <a:avLst/>
          </a:prstGeom>
          <a:noFill/>
        </p:spPr>
        <p:txBody>
          <a:bodyPr wrap="square" rtlCol="0">
            <a:spAutoFit/>
          </a:bodyPr>
          <a:lstStyle/>
          <a:p>
            <a:r>
              <a:rPr lang="en-US" sz="2000" dirty="0" smtClean="0"/>
              <a:t>16.1 What is the essential characteristic of the superscalar approach to processor design? </a:t>
            </a:r>
          </a:p>
          <a:p>
            <a:r>
              <a:rPr lang="en-US" sz="2000" dirty="0" smtClean="0"/>
              <a:t>16.2 What is the difference between the superscalar and super pipelined approaches? </a:t>
            </a:r>
          </a:p>
          <a:p>
            <a:r>
              <a:rPr lang="en-US" sz="2000" dirty="0" smtClean="0"/>
              <a:t>16.3 What is instruction-level parallelism? </a:t>
            </a:r>
          </a:p>
          <a:p>
            <a:r>
              <a:rPr lang="en-US" sz="2000" dirty="0" smtClean="0"/>
              <a:t>16.4 Briefly define the following terms: • True data dependency • Procedural dependency • Resource conflicts • Output dependency • Antidependency </a:t>
            </a:r>
          </a:p>
          <a:p>
            <a:r>
              <a:rPr lang="en-US" sz="2000" dirty="0" smtClean="0"/>
              <a:t>16.5 What is the distinction between instruction-level parallelism and machine parallelism? </a:t>
            </a:r>
          </a:p>
          <a:p>
            <a:r>
              <a:rPr lang="en-US" sz="2000" dirty="0" smtClean="0"/>
              <a:t>16.6 List and briefly define three types of superscalar instruction issue policies. </a:t>
            </a:r>
          </a:p>
          <a:p>
            <a:r>
              <a:rPr lang="en-US" sz="2000" dirty="0" smtClean="0"/>
              <a:t>16.7 What is the purpose of an instruction window? </a:t>
            </a:r>
          </a:p>
          <a:p>
            <a:r>
              <a:rPr lang="en-US" sz="2000" dirty="0" smtClean="0"/>
              <a:t>16.8 What is register renaming and what is its purpose? </a:t>
            </a:r>
          </a:p>
          <a:p>
            <a:r>
              <a:rPr lang="en-US" sz="2000" dirty="0" smtClean="0"/>
              <a:t>16.9 What are the key elements of a superscalar processor organization?</a:t>
            </a:r>
            <a:endParaRPr lang="en-US" sz="20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47365"/>
            <a:ext cx="3657600" cy="4029635"/>
          </a:xfrm>
        </p:spPr>
        <p:txBody>
          <a:bodyPr>
            <a:normAutofit/>
          </a:bodyPr>
          <a:lstStyle/>
          <a:p>
            <a:r>
              <a:rPr lang="en-US" sz="2400" dirty="0" smtClean="0">
                <a:solidFill>
                  <a:srgbClr val="002060"/>
                </a:solidFill>
              </a:rPr>
              <a:t>Superscalar versus Superpipelined</a:t>
            </a:r>
          </a:p>
        </p:txBody>
      </p:sp>
      <p:sp>
        <p:nvSpPr>
          <p:cNvPr id="44035" name="Rectangle 3"/>
          <p:cNvSpPr>
            <a:spLocks noGrp="1" noChangeArrowheads="1"/>
          </p:cNvSpPr>
          <p:nvPr>
            <p:ph type="body" idx="1"/>
          </p:nvPr>
        </p:nvSpPr>
        <p:spPr>
          <a:xfrm>
            <a:off x="357158" y="1071546"/>
            <a:ext cx="3657600" cy="633402"/>
          </a:xfrm>
        </p:spPr>
        <p:txBody>
          <a:bodyPr>
            <a:normAutofit fontScale="77500" lnSpcReduction="20000"/>
          </a:bodyPr>
          <a:lstStyle/>
          <a:p>
            <a:endParaRPr/>
          </a:p>
          <a:p>
            <a:endParaRPr lang="en-US" sz="800" dirty="0" smtClean="0"/>
          </a:p>
          <a:p>
            <a:endParaRPr lang="en-US" sz="800" dirty="0" smtClean="0"/>
          </a:p>
          <a:p>
            <a:r>
              <a:rPr lang="en-US" sz="3200" dirty="0" smtClean="0"/>
              <a:t>Chapter 16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Instruction-Level Parallelism and Superscalar Processors</a:t>
            </a:r>
            <a:endParaRPr lang="en-US" dirty="0">
              <a:solidFill>
                <a:srgbClr val="6666CC"/>
              </a:solidFill>
            </a:endParaRPr>
          </a:p>
        </p:txBody>
      </p:sp>
      <p:sp>
        <p:nvSpPr>
          <p:cNvPr id="7" name="Content Placeholder 6"/>
          <p:cNvSpPr>
            <a:spLocks noGrp="1"/>
          </p:cNvSpPr>
          <p:nvPr>
            <p:ph sz="quarter" idx="4"/>
          </p:nvPr>
        </p:nvSpPr>
        <p:spPr>
          <a:xfrm>
            <a:off x="4143372" y="2447365"/>
            <a:ext cx="4744122" cy="3678797"/>
          </a:xfrm>
        </p:spPr>
        <p:txBody>
          <a:bodyPr>
            <a:noAutofit/>
          </a:bodyPr>
          <a:lstStyle/>
          <a:p>
            <a:r>
              <a:rPr lang="en-US" sz="2400" dirty="0" smtClean="0">
                <a:solidFill>
                  <a:srgbClr val="002060"/>
                </a:solidFill>
              </a:rPr>
              <a:t>Design issues</a:t>
            </a:r>
          </a:p>
          <a:p>
            <a:pPr lvl="1"/>
            <a:r>
              <a:rPr lang="en-US" sz="2400" dirty="0" smtClean="0">
                <a:solidFill>
                  <a:srgbClr val="002060"/>
                </a:solidFill>
              </a:rPr>
              <a:t>Instruction-level parallelism</a:t>
            </a:r>
          </a:p>
          <a:p>
            <a:pPr lvl="1"/>
            <a:r>
              <a:rPr lang="en-US" sz="2400" dirty="0" smtClean="0">
                <a:solidFill>
                  <a:srgbClr val="002060"/>
                </a:solidFill>
              </a:rPr>
              <a:t>Machine parallelism</a:t>
            </a:r>
          </a:p>
          <a:p>
            <a:pPr lvl="1"/>
            <a:r>
              <a:rPr lang="en-US" sz="2400" dirty="0" smtClean="0">
                <a:solidFill>
                  <a:srgbClr val="002060"/>
                </a:solidFill>
              </a:rPr>
              <a:t>Instruction issue policy</a:t>
            </a:r>
          </a:p>
          <a:p>
            <a:pPr lvl="1"/>
            <a:r>
              <a:rPr lang="en-US" sz="2400" dirty="0" smtClean="0">
                <a:solidFill>
                  <a:srgbClr val="002060"/>
                </a:solidFill>
              </a:rPr>
              <a:t>Register renaming</a:t>
            </a:r>
          </a:p>
          <a:p>
            <a:pPr lvl="1"/>
            <a:r>
              <a:rPr lang="en-US" sz="2400" dirty="0" smtClean="0">
                <a:solidFill>
                  <a:srgbClr val="002060"/>
                </a:solidFill>
              </a:rPr>
              <a:t>Branch prediction</a:t>
            </a:r>
          </a:p>
          <a:p>
            <a:pPr lvl="1"/>
            <a:r>
              <a:rPr lang="en-US" sz="2400" dirty="0" smtClean="0">
                <a:solidFill>
                  <a:srgbClr val="002060"/>
                </a:solidFill>
              </a:rPr>
              <a:t>Superscalar execution</a:t>
            </a:r>
          </a:p>
          <a:p>
            <a:pPr lvl="1"/>
            <a:r>
              <a:rPr lang="en-US" sz="2400" dirty="0" smtClean="0">
                <a:solidFill>
                  <a:srgbClr val="002060"/>
                </a:solidFill>
              </a:rPr>
              <a:t>Superscalar implementation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Contents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p:txBody>
          <a:bodyPr>
            <a:normAutofit/>
          </a:bodyPr>
          <a:lstStyle/>
          <a:p>
            <a:r>
              <a:rPr lang="en-US" sz="2800" dirty="0" smtClean="0">
                <a:solidFill>
                  <a:srgbClr val="002060"/>
                </a:solidFill>
              </a:rPr>
              <a:t>16.1 Overview</a:t>
            </a:r>
          </a:p>
          <a:p>
            <a:r>
              <a:rPr lang="en-US" sz="2800" dirty="0" smtClean="0">
                <a:solidFill>
                  <a:srgbClr val="002060"/>
                </a:solidFill>
              </a:rPr>
              <a:t>16.2 Design Issues</a:t>
            </a:r>
            <a:endParaRPr lang="en-GB" sz="2800" dirty="0">
              <a:solidFill>
                <a:srgbClr val="00206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152400"/>
            <a:ext cx="7556313" cy="685800"/>
          </a:xfrm>
        </p:spPr>
        <p:txBody>
          <a:bodyPr/>
          <a:lstStyle/>
          <a:p>
            <a:r>
              <a:rPr lang="en-GB" dirty="0" smtClean="0">
                <a:effectLst>
                  <a:outerShdw blurRad="38100" dist="38100" dir="2700000" algn="tl">
                    <a:srgbClr val="000000">
                      <a:alpha val="43137"/>
                    </a:srgbClr>
                  </a:outerShdw>
                </a:effectLst>
              </a:rPr>
              <a:t>16.1- Superscalar</a:t>
            </a:r>
            <a:endParaRPr lang="en-GB"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64605993"/>
              </p:ext>
            </p:extLst>
          </p:nvPr>
        </p:nvGraphicFramePr>
        <p:xfrm>
          <a:off x="2143108" y="1000148"/>
          <a:ext cx="6858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half" idx="2"/>
          </p:nvPr>
        </p:nvSpPr>
        <p:spPr>
          <a:xfrm>
            <a:off x="285720" y="785794"/>
            <a:ext cx="2514600" cy="914400"/>
          </a:xfrm>
        </p:spPr>
        <p:txBody>
          <a:bodyPr/>
          <a:lstStyle/>
          <a:p>
            <a:r>
              <a:rPr lang="en-US" sz="3200" b="1" dirty="0" smtClean="0"/>
              <a:t>Overview</a:t>
            </a:r>
            <a:endParaRPr lang="en-US" sz="3200" b="1"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166676" y="997291"/>
            <a:ext cx="6048398" cy="5082458"/>
          </a:xfrm>
          <a:prstGeom prst="rect">
            <a:avLst/>
          </a:prstGeom>
          <a:noFill/>
          <a:ln w="9525">
            <a:noFill/>
            <a:miter lim="800000"/>
            <a:headEnd/>
            <a:tailEnd/>
          </a:ln>
          <a:effectLst/>
        </p:spPr>
      </p:pic>
      <p:sp>
        <p:nvSpPr>
          <p:cNvPr id="27650" name="Rectangle 2"/>
          <p:cNvSpPr>
            <a:spLocks noGrp="1" noChangeArrowheads="1"/>
          </p:cNvSpPr>
          <p:nvPr>
            <p:ph type="title" idx="4294967295"/>
          </p:nvPr>
        </p:nvSpPr>
        <p:spPr>
          <a:xfrm>
            <a:off x="142844" y="142852"/>
            <a:ext cx="1928826" cy="642942"/>
          </a:xfrm>
        </p:spPr>
        <p:txBody>
          <a:bodyPr>
            <a:noAutofit/>
          </a:bodyPr>
          <a:lstStyle/>
          <a:p>
            <a:pPr>
              <a:lnSpc>
                <a:spcPct val="130000"/>
              </a:lnSpc>
              <a:spcBef>
                <a:spcPts val="0"/>
              </a:spcBef>
            </a:pPr>
            <a:r>
              <a:rPr lang="en-GB" sz="2800" dirty="0" smtClean="0">
                <a:effectLst>
                  <a:outerShdw blurRad="38100" dist="38100" dir="2700000" algn="tl">
                    <a:srgbClr val="000000">
                      <a:alpha val="43137"/>
                    </a:srgbClr>
                  </a:outerShdw>
                </a:effectLst>
              </a:rPr>
              <a:t>Compare</a:t>
            </a:r>
            <a:endParaRPr lang="en-GB" sz="2800" dirty="0">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4"/>
          <a:srcRect/>
          <a:stretch>
            <a:fillRect/>
          </a:stretch>
        </p:blipFill>
        <p:spPr bwMode="auto">
          <a:xfrm>
            <a:off x="6143636" y="2021942"/>
            <a:ext cx="2924176" cy="3335884"/>
          </a:xfrm>
          <a:prstGeom prst="rect">
            <a:avLst/>
          </a:prstGeom>
          <a:noFill/>
          <a:ln w="9525">
            <a:noFill/>
            <a:miter lim="800000"/>
            <a:headEnd/>
            <a:tailEnd/>
          </a:ln>
          <a:effectLst/>
        </p:spPr>
      </p:pic>
      <p:sp>
        <p:nvSpPr>
          <p:cNvPr id="10" name="Rectangle 2"/>
          <p:cNvSpPr txBox="1">
            <a:spLocks noChangeArrowheads="1"/>
          </p:cNvSpPr>
          <p:nvPr/>
        </p:nvSpPr>
        <p:spPr>
          <a:xfrm>
            <a:off x="6500826" y="1428736"/>
            <a:ext cx="2428860" cy="64294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GB" sz="2800" dirty="0" smtClean="0">
                <a:solidFill>
                  <a:schemeClr val="accent1"/>
                </a:solidFill>
                <a:effectLst>
                  <a:outerShdw blurRad="38100" dist="38100" dir="2700000" algn="tl">
                    <a:srgbClr val="000000">
                      <a:alpha val="43137"/>
                    </a:srgbClr>
                  </a:outerShdw>
                </a:effectLst>
                <a:latin typeface="+mj-lt"/>
                <a:ea typeface="+mj-ea"/>
                <a:cs typeface="+mj-cs"/>
              </a:rPr>
              <a:t>Some results</a:t>
            </a:r>
            <a:endParaRPr kumimoji="0" lang="en-GB" sz="28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0555" y="1447800"/>
            <a:ext cx="2619809" cy="3267084"/>
          </a:xfrm>
        </p:spPr>
        <p:txBody>
          <a:bodyPr>
            <a:normAutofit/>
          </a:bodyPr>
          <a:lstStyle/>
          <a:p>
            <a:pPr algn="ctr"/>
            <a:r>
              <a:rPr lang="en-GB" sz="2800" dirty="0" smtClean="0">
                <a:effectLst>
                  <a:outerShdw blurRad="38100" dist="38100" dir="2700000" algn="tl">
                    <a:srgbClr val="000000">
                      <a:alpha val="43137"/>
                    </a:srgbClr>
                  </a:outerShdw>
                </a:effectLst>
              </a:rPr>
              <a:t>Comparison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of Superscalar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and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Superpipeline Approaches</a:t>
            </a:r>
            <a:endParaRPr lang="en-GB" sz="2800"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4143403" y="214290"/>
            <a:ext cx="4429125" cy="6324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Constraints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a:xfrm>
            <a:off x="498474" y="1357298"/>
            <a:ext cx="7556313" cy="4768865"/>
          </a:xfrm>
        </p:spPr>
        <p:txBody>
          <a:bodyPr>
            <a:normAutofit/>
          </a:bodyPr>
          <a:lstStyle/>
          <a:p>
            <a:r>
              <a:rPr lang="en-GB" sz="2400" dirty="0">
                <a:solidFill>
                  <a:srgbClr val="002060"/>
                </a:solidFill>
              </a:rPr>
              <a:t>Instruction level </a:t>
            </a:r>
            <a:r>
              <a:rPr lang="en-GB" sz="2400" dirty="0" smtClean="0">
                <a:solidFill>
                  <a:srgbClr val="002060"/>
                </a:solidFill>
              </a:rPr>
              <a:t>parallelism</a:t>
            </a:r>
          </a:p>
          <a:p>
            <a:pPr lvl="1"/>
            <a:r>
              <a:rPr lang="en-GB" sz="2000" dirty="0" smtClean="0">
                <a:solidFill>
                  <a:srgbClr val="002060"/>
                </a:solidFill>
              </a:rPr>
              <a:t>Refers to the </a:t>
            </a:r>
            <a:r>
              <a:rPr lang="en-GB" sz="2000" dirty="0" smtClean="0">
                <a:solidFill>
                  <a:srgbClr val="FF0000"/>
                </a:solidFill>
              </a:rPr>
              <a:t>degree</a:t>
            </a:r>
            <a:r>
              <a:rPr lang="en-GB" sz="2000" dirty="0" smtClean="0">
                <a:solidFill>
                  <a:srgbClr val="002060"/>
                </a:solidFill>
              </a:rPr>
              <a:t> to which the instructions of a program can be executed </a:t>
            </a:r>
            <a:r>
              <a:rPr lang="en-GB" sz="2000" dirty="0" smtClean="0">
                <a:solidFill>
                  <a:srgbClr val="FF0000"/>
                </a:solidFill>
              </a:rPr>
              <a:t>in parallel</a:t>
            </a:r>
          </a:p>
          <a:p>
            <a:pPr lvl="1"/>
            <a:r>
              <a:rPr lang="en-GB" sz="2000" dirty="0" smtClean="0">
                <a:solidFill>
                  <a:srgbClr val="002060"/>
                </a:solidFill>
              </a:rPr>
              <a:t>A </a:t>
            </a:r>
            <a:r>
              <a:rPr lang="en-GB" sz="2000" dirty="0" smtClean="0">
                <a:solidFill>
                  <a:srgbClr val="3333FF"/>
                </a:solidFill>
              </a:rPr>
              <a:t>combination </a:t>
            </a:r>
            <a:r>
              <a:rPr lang="en-GB" sz="2000" dirty="0" smtClean="0">
                <a:solidFill>
                  <a:srgbClr val="002060"/>
                </a:solidFill>
              </a:rPr>
              <a:t>of compiler </a:t>
            </a:r>
            <a:r>
              <a:rPr lang="en-GB" sz="2000" dirty="0">
                <a:solidFill>
                  <a:srgbClr val="002060"/>
                </a:solidFill>
              </a:rPr>
              <a:t>based </a:t>
            </a:r>
            <a:r>
              <a:rPr lang="en-GB" sz="2000" dirty="0" smtClean="0">
                <a:solidFill>
                  <a:srgbClr val="3333FF"/>
                </a:solidFill>
              </a:rPr>
              <a:t>optimization</a:t>
            </a:r>
            <a:r>
              <a:rPr lang="en-GB" sz="2000" dirty="0" smtClean="0">
                <a:solidFill>
                  <a:srgbClr val="002060"/>
                </a:solidFill>
              </a:rPr>
              <a:t> and </a:t>
            </a:r>
            <a:r>
              <a:rPr lang="en-GB" sz="2000" dirty="0" smtClean="0">
                <a:solidFill>
                  <a:srgbClr val="3333FF"/>
                </a:solidFill>
              </a:rPr>
              <a:t>hardware techniques </a:t>
            </a:r>
            <a:r>
              <a:rPr lang="en-GB" sz="2000" dirty="0" smtClean="0">
                <a:solidFill>
                  <a:srgbClr val="002060"/>
                </a:solidFill>
              </a:rPr>
              <a:t>can be used to maximize instruction level parallelism</a:t>
            </a:r>
          </a:p>
          <a:p>
            <a:r>
              <a:rPr lang="en-GB" sz="2400" b="1" u="sng" dirty="0" smtClean="0">
                <a:solidFill>
                  <a:srgbClr val="002060"/>
                </a:solidFill>
              </a:rPr>
              <a:t>Limitations</a:t>
            </a:r>
            <a:r>
              <a:rPr lang="en-GB" sz="2400" dirty="0" smtClean="0">
                <a:solidFill>
                  <a:srgbClr val="002060"/>
                </a:solidFill>
              </a:rPr>
              <a:t>:</a:t>
            </a:r>
          </a:p>
          <a:p>
            <a:pPr lvl="3"/>
            <a:r>
              <a:rPr lang="en-GB" sz="2000" dirty="0">
                <a:solidFill>
                  <a:srgbClr val="002060"/>
                </a:solidFill>
              </a:rPr>
              <a:t>True data dependency</a:t>
            </a:r>
          </a:p>
          <a:p>
            <a:pPr lvl="3"/>
            <a:r>
              <a:rPr lang="en-GB" sz="2000" dirty="0">
                <a:solidFill>
                  <a:srgbClr val="002060"/>
                </a:solidFill>
              </a:rPr>
              <a:t>Procedural dependency</a:t>
            </a:r>
          </a:p>
          <a:p>
            <a:pPr lvl="3"/>
            <a:r>
              <a:rPr lang="en-GB" sz="2000" dirty="0">
                <a:solidFill>
                  <a:srgbClr val="002060"/>
                </a:solidFill>
              </a:rPr>
              <a:t>Resource conflicts</a:t>
            </a:r>
          </a:p>
          <a:p>
            <a:pPr lvl="3"/>
            <a:r>
              <a:rPr lang="en-GB" sz="2000" dirty="0">
                <a:solidFill>
                  <a:srgbClr val="002060"/>
                </a:solidFill>
              </a:rPr>
              <a:t>Output dependency</a:t>
            </a:r>
          </a:p>
          <a:p>
            <a:pPr lvl="3"/>
            <a:r>
              <a:rPr lang="en-GB" sz="2000" dirty="0" smtClean="0">
                <a:solidFill>
                  <a:srgbClr val="002060"/>
                </a:solidFill>
              </a:rPr>
              <a:t>Anti-dependency</a:t>
            </a:r>
            <a:endParaRPr lang="en-GB" sz="2000" dirty="0">
              <a:solidFill>
                <a:srgbClr val="002060"/>
              </a:solidFill>
            </a:endParaRPr>
          </a:p>
        </p:txBody>
      </p:sp>
      <p:sp>
        <p:nvSpPr>
          <p:cNvPr id="4" name="TextBox 3"/>
          <p:cNvSpPr txBox="1"/>
          <p:nvPr/>
        </p:nvSpPr>
        <p:spPr>
          <a:xfrm>
            <a:off x="4929190" y="3214686"/>
            <a:ext cx="3786214" cy="646331"/>
          </a:xfrm>
          <a:prstGeom prst="rect">
            <a:avLst/>
          </a:prstGeom>
          <a:solidFill>
            <a:schemeClr val="accent6">
              <a:lumMod val="40000"/>
              <a:lumOff val="60000"/>
            </a:schemeClr>
          </a:solidFill>
        </p:spPr>
        <p:txBody>
          <a:bodyPr wrap="square" rtlCol="0">
            <a:spAutoFit/>
          </a:bodyPr>
          <a:lstStyle/>
          <a:p>
            <a:r>
              <a:rPr lang="en-US" sz="1800" dirty="0" smtClean="0"/>
              <a:t>Input of the next instruction is the output of the previous (RAW)</a:t>
            </a:r>
            <a:endParaRPr lang="en-US" sz="1800" dirty="0"/>
          </a:p>
        </p:txBody>
      </p:sp>
      <p:sp>
        <p:nvSpPr>
          <p:cNvPr id="5" name="TextBox 4"/>
          <p:cNvSpPr txBox="1"/>
          <p:nvPr/>
        </p:nvSpPr>
        <p:spPr>
          <a:xfrm>
            <a:off x="4929190" y="3929066"/>
            <a:ext cx="4000528" cy="923330"/>
          </a:xfrm>
          <a:prstGeom prst="rect">
            <a:avLst/>
          </a:prstGeom>
          <a:solidFill>
            <a:schemeClr val="accent3">
              <a:lumMod val="40000"/>
              <a:lumOff val="60000"/>
            </a:schemeClr>
          </a:solidFill>
        </p:spPr>
        <p:txBody>
          <a:bodyPr wrap="square" rtlCol="0">
            <a:spAutoFit/>
          </a:bodyPr>
          <a:lstStyle/>
          <a:p>
            <a:r>
              <a:rPr lang="en-US" sz="1800" dirty="0" smtClean="0"/>
              <a:t>Previous instruction is a branch, code of the target can cause affects on input of the next</a:t>
            </a:r>
            <a:endParaRPr lang="en-US" sz="1800" dirty="0"/>
          </a:p>
        </p:txBody>
      </p:sp>
      <p:sp>
        <p:nvSpPr>
          <p:cNvPr id="6" name="TextBox 5"/>
          <p:cNvSpPr txBox="1"/>
          <p:nvPr/>
        </p:nvSpPr>
        <p:spPr>
          <a:xfrm>
            <a:off x="4357686" y="4857760"/>
            <a:ext cx="4714908" cy="646331"/>
          </a:xfrm>
          <a:prstGeom prst="rect">
            <a:avLst/>
          </a:prstGeom>
          <a:solidFill>
            <a:schemeClr val="accent1">
              <a:lumMod val="40000"/>
              <a:lumOff val="60000"/>
            </a:schemeClr>
          </a:solidFill>
        </p:spPr>
        <p:txBody>
          <a:bodyPr wrap="square" rtlCol="0">
            <a:spAutoFit/>
          </a:bodyPr>
          <a:lstStyle/>
          <a:p>
            <a:r>
              <a:rPr lang="en-US" sz="1800" dirty="0" smtClean="0"/>
              <a:t>2 instructions access the same resource (bus, registers,…)</a:t>
            </a:r>
            <a:endParaRPr lang="en-US" sz="1800" dirty="0"/>
          </a:p>
        </p:txBody>
      </p:sp>
      <p:sp>
        <p:nvSpPr>
          <p:cNvPr id="7" name="TextBox 6"/>
          <p:cNvSpPr txBox="1"/>
          <p:nvPr/>
        </p:nvSpPr>
        <p:spPr>
          <a:xfrm>
            <a:off x="4286248" y="5500702"/>
            <a:ext cx="4714908" cy="646331"/>
          </a:xfrm>
          <a:prstGeom prst="rect">
            <a:avLst/>
          </a:prstGeom>
          <a:solidFill>
            <a:srgbClr val="99FF99"/>
          </a:solidFill>
        </p:spPr>
        <p:txBody>
          <a:bodyPr wrap="square" rtlCol="0">
            <a:spAutoFit/>
          </a:bodyPr>
          <a:lstStyle/>
          <a:p>
            <a:r>
              <a:rPr lang="en-US" sz="1800" dirty="0" smtClean="0"/>
              <a:t>2 instructions write values to the same output </a:t>
            </a:r>
            <a:r>
              <a:rPr lang="en-US" sz="1800" smtClean="0"/>
              <a:t>(Write-after-write - WAW)</a:t>
            </a:r>
            <a:endParaRPr lang="en-US" sz="1800" dirty="0"/>
          </a:p>
        </p:txBody>
      </p:sp>
      <p:sp>
        <p:nvSpPr>
          <p:cNvPr id="8" name="TextBox 7"/>
          <p:cNvSpPr txBox="1"/>
          <p:nvPr/>
        </p:nvSpPr>
        <p:spPr>
          <a:xfrm>
            <a:off x="5286380" y="6345816"/>
            <a:ext cx="3286148" cy="369332"/>
          </a:xfrm>
          <a:prstGeom prst="rect">
            <a:avLst/>
          </a:prstGeom>
          <a:solidFill>
            <a:schemeClr val="accent6">
              <a:lumMod val="40000"/>
              <a:lumOff val="60000"/>
            </a:schemeClr>
          </a:solidFill>
        </p:spPr>
        <p:txBody>
          <a:bodyPr wrap="square" rtlCol="0">
            <a:spAutoFit/>
          </a:bodyPr>
          <a:lstStyle/>
          <a:p>
            <a:r>
              <a:rPr lang="en-US" sz="1800" smtClean="0"/>
              <a:t>Write-after-read situation (WAR)</a:t>
            </a:r>
            <a:endParaRPr lang="en-US" sz="1800" dirty="0"/>
          </a:p>
        </p:txBody>
      </p:sp>
      <p:cxnSp>
        <p:nvCxnSpPr>
          <p:cNvPr id="10" name="Straight Arrow Connector 9"/>
          <p:cNvCxnSpPr>
            <a:endCxn id="4" idx="1"/>
          </p:cNvCxnSpPr>
          <p:nvPr/>
        </p:nvCxnSpPr>
        <p:spPr>
          <a:xfrm flipV="1">
            <a:off x="4214810" y="3537852"/>
            <a:ext cx="714380" cy="6055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5" idx="1"/>
          </p:cNvCxnSpPr>
          <p:nvPr/>
        </p:nvCxnSpPr>
        <p:spPr>
          <a:xfrm flipV="1">
            <a:off x="4357686" y="4390731"/>
            <a:ext cx="571504" cy="3241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6" idx="1"/>
          </p:cNvCxnSpPr>
          <p:nvPr/>
        </p:nvCxnSpPr>
        <p:spPr>
          <a:xfrm>
            <a:off x="3714744" y="5143512"/>
            <a:ext cx="642942" cy="37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7" idx="1"/>
          </p:cNvCxnSpPr>
          <p:nvPr/>
        </p:nvCxnSpPr>
        <p:spPr>
          <a:xfrm>
            <a:off x="3857620" y="5572140"/>
            <a:ext cx="428628" cy="2517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8" idx="1"/>
          </p:cNvCxnSpPr>
          <p:nvPr/>
        </p:nvCxnSpPr>
        <p:spPr>
          <a:xfrm>
            <a:off x="3643306" y="5929330"/>
            <a:ext cx="1643074" cy="601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14282" y="6078700"/>
            <a:ext cx="3143272" cy="707886"/>
          </a:xfrm>
          <a:prstGeom prst="rect">
            <a:avLst/>
          </a:prstGeom>
          <a:solidFill>
            <a:srgbClr val="FF0000"/>
          </a:solidFill>
        </p:spPr>
        <p:txBody>
          <a:bodyPr wrap="square" rtlCol="0">
            <a:spAutoFit/>
          </a:bodyPr>
          <a:lstStyle/>
          <a:p>
            <a:r>
              <a:rPr lang="en-US" sz="2000" dirty="0" smtClean="0">
                <a:solidFill>
                  <a:schemeClr val="bg1"/>
                </a:solidFill>
              </a:rPr>
              <a:t>Situations in which parallel executions can not be used</a:t>
            </a:r>
            <a:endParaRPr lang="en-US" sz="2000" dirty="0">
              <a:solidFill>
                <a:schemeClr val="bg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Constraints - Examples </a:t>
            </a:r>
            <a:endParaRPr lang="en-GB" dirty="0">
              <a:effectLst>
                <a:outerShdw blurRad="38100" dist="38100" dir="2700000" algn="tl">
                  <a:srgbClr val="000000">
                    <a:alpha val="43137"/>
                  </a:srgbClr>
                </a:outerShdw>
              </a:effectLst>
            </a:endParaRPr>
          </a:p>
        </p:txBody>
      </p:sp>
      <p:sp>
        <p:nvSpPr>
          <p:cNvPr id="3073" name="Rectangle 1"/>
          <p:cNvSpPr>
            <a:spLocks noChangeArrowheads="1"/>
          </p:cNvSpPr>
          <p:nvPr/>
        </p:nvSpPr>
        <p:spPr bwMode="auto">
          <a:xfrm>
            <a:off x="214282" y="5000636"/>
            <a:ext cx="2357454" cy="1015663"/>
          </a:xfrm>
          <a:prstGeom prst="rect">
            <a:avLst/>
          </a:prstGeom>
          <a:solidFill>
            <a:srgbClr val="99FF9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7</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7"/>
          <p:cNvSpPr/>
          <p:nvPr/>
        </p:nvSpPr>
        <p:spPr>
          <a:xfrm>
            <a:off x="2643174" y="5022661"/>
            <a:ext cx="6357950" cy="1015663"/>
          </a:xfrm>
          <a:prstGeom prst="rect">
            <a:avLst/>
          </a:prstGeom>
          <a:solidFill>
            <a:srgbClr val="99FF99"/>
          </a:solidFill>
        </p:spPr>
        <p:txBody>
          <a:bodyPr wrap="square">
            <a:spAutoFit/>
          </a:bodyPr>
          <a:lstStyle/>
          <a:p>
            <a:r>
              <a:rPr kumimoji="1" lang="en-US" sz="2000" dirty="0" smtClean="0"/>
              <a:t>Instruction 2 is </a:t>
            </a:r>
            <a:r>
              <a:rPr kumimoji="1" lang="en-US" sz="2000" b="1" dirty="0" smtClean="0"/>
              <a:t>anti-dependent</a:t>
            </a:r>
            <a:r>
              <a:rPr kumimoji="1" lang="en-US" sz="2000" dirty="0" smtClean="0"/>
              <a:t> </a:t>
            </a:r>
            <a:r>
              <a:rPr kumimoji="1" lang="en-US" sz="2000" dirty="0" smtClean="0">
                <a:sym typeface="Wingdings" pitchFamily="2" charset="2"/>
              </a:rPr>
              <a:t> Order of instructions can not be changed  They can not be parallelized</a:t>
            </a:r>
            <a:r>
              <a:rPr kumimoji="1" lang="en-US" sz="2000" dirty="0" smtClean="0"/>
              <a:t> , instruction 3: Write after read (WAR) </a:t>
            </a:r>
            <a:endParaRPr lang="en-US" sz="2000" dirty="0"/>
          </a:p>
        </p:txBody>
      </p:sp>
      <p:sp>
        <p:nvSpPr>
          <p:cNvPr id="19" name="Rectangle 1"/>
          <p:cNvSpPr>
            <a:spLocks noChangeArrowheads="1"/>
          </p:cNvSpPr>
          <p:nvPr/>
        </p:nvSpPr>
        <p:spPr bwMode="auto">
          <a:xfrm>
            <a:off x="214282" y="1500174"/>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A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C = B</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20"/>
          <p:cNvSpPr/>
          <p:nvPr/>
        </p:nvSpPr>
        <p:spPr>
          <a:xfrm>
            <a:off x="2643174" y="1665075"/>
            <a:ext cx="6357950" cy="707886"/>
          </a:xfrm>
          <a:prstGeom prst="rect">
            <a:avLst/>
          </a:prstGeom>
          <a:solidFill>
            <a:schemeClr val="accent6">
              <a:lumMod val="20000"/>
              <a:lumOff val="80000"/>
            </a:schemeClr>
          </a:solidFill>
        </p:spPr>
        <p:txBody>
          <a:bodyPr wrap="square">
            <a:spAutoFit/>
          </a:bodyPr>
          <a:lstStyle/>
          <a:p>
            <a:r>
              <a:rPr kumimoji="1" lang="en-US" sz="2000" b="1" dirty="0" smtClean="0"/>
              <a:t>Data dependency</a:t>
            </a:r>
            <a:r>
              <a:rPr kumimoji="1" lang="en-US" sz="2000" dirty="0" smtClean="0"/>
              <a:t> </a:t>
            </a:r>
            <a:r>
              <a:rPr kumimoji="1" lang="en-US" sz="2000" dirty="0" smtClean="0">
                <a:sym typeface="Wingdings" pitchFamily="2" charset="2"/>
              </a:rPr>
              <a:t> Order of instructions can not be changed  They can not be parallelized</a:t>
            </a:r>
            <a:r>
              <a:rPr kumimoji="1" lang="en-US" sz="2000" dirty="0" smtClean="0"/>
              <a:t> </a:t>
            </a:r>
            <a:endParaRPr lang="en-US" sz="2000" dirty="0"/>
          </a:p>
        </p:txBody>
      </p:sp>
      <p:sp>
        <p:nvSpPr>
          <p:cNvPr id="22" name="Rectangle 21"/>
          <p:cNvSpPr/>
          <p:nvPr/>
        </p:nvSpPr>
        <p:spPr>
          <a:xfrm>
            <a:off x="142844" y="2643182"/>
            <a:ext cx="8858280" cy="830997"/>
          </a:xfrm>
          <a:prstGeom prst="rect">
            <a:avLst/>
          </a:prstGeom>
          <a:solidFill>
            <a:srgbClr val="99FF99"/>
          </a:solidFill>
        </p:spPr>
        <p:txBody>
          <a:bodyPr wrap="square">
            <a:spAutoFit/>
          </a:bodyPr>
          <a:lstStyle/>
          <a:p>
            <a:r>
              <a:rPr lang="en-US" dirty="0" smtClean="0"/>
              <a:t>MOV EAX, eff ; /* copy variable eff to the register</a:t>
            </a:r>
          </a:p>
          <a:p>
            <a:r>
              <a:rPr lang="en-US" dirty="0" smtClean="0"/>
              <a:t>MOV EBX, EAX ; /* copy EAX to EBX  </a:t>
            </a:r>
            <a:r>
              <a:rPr lang="en-US" dirty="0" smtClean="0">
                <a:sym typeface="Wingdings" pitchFamily="2" charset="2"/>
              </a:rPr>
              <a:t> Data dependency</a:t>
            </a:r>
            <a:endParaRPr lang="en-US" dirty="0"/>
          </a:p>
        </p:txBody>
      </p:sp>
      <p:sp>
        <p:nvSpPr>
          <p:cNvPr id="24" name="Rectangle 1"/>
          <p:cNvSpPr>
            <a:spLocks noChangeArrowheads="1"/>
          </p:cNvSpPr>
          <p:nvPr/>
        </p:nvSpPr>
        <p:spPr bwMode="auto">
          <a:xfrm>
            <a:off x="214282" y="3699221"/>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7</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24"/>
          <p:cNvSpPr/>
          <p:nvPr/>
        </p:nvSpPr>
        <p:spPr>
          <a:xfrm>
            <a:off x="2714644" y="3864122"/>
            <a:ext cx="6357950" cy="707886"/>
          </a:xfrm>
          <a:prstGeom prst="rect">
            <a:avLst/>
          </a:prstGeom>
          <a:solidFill>
            <a:schemeClr val="accent6">
              <a:lumMod val="20000"/>
              <a:lumOff val="80000"/>
            </a:schemeClr>
          </a:solidFill>
        </p:spPr>
        <p:txBody>
          <a:bodyPr wrap="square">
            <a:spAutoFit/>
          </a:bodyPr>
          <a:lstStyle/>
          <a:p>
            <a:r>
              <a:rPr kumimoji="1" lang="en-US" sz="2000" dirty="0" smtClean="0"/>
              <a:t>Instruction 1, 3 can not be parallelized be cause they are Write-after-write (WAW) </a:t>
            </a:r>
            <a:r>
              <a:rPr kumimoji="1" lang="en-US" sz="2000" dirty="0" smtClean="0">
                <a:sym typeface="Wingdings" pitchFamily="2" charset="2"/>
              </a:rPr>
              <a:t> </a:t>
            </a:r>
            <a:r>
              <a:rPr kumimoji="1" lang="en-US" sz="2000" b="1" dirty="0" smtClean="0">
                <a:sym typeface="Wingdings" pitchFamily="2" charset="2"/>
              </a:rPr>
              <a:t>Output dependency</a:t>
            </a:r>
            <a:endParaRPr lang="en-US" sz="20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a:xfrm>
            <a:off x="380555" y="695308"/>
            <a:ext cx="2762685" cy="1019180"/>
          </a:xfrm>
        </p:spPr>
        <p:txBody>
          <a:bodyPr>
            <a:noAutofit/>
          </a:bodyPr>
          <a:lstStyle/>
          <a:p>
            <a:r>
              <a:rPr lang="en-GB" sz="2800" dirty="0">
                <a:effectLst>
                  <a:outerShdw blurRad="38100" dist="38100" dir="2700000" algn="tl">
                    <a:srgbClr val="000000">
                      <a:alpha val="43137"/>
                    </a:srgbClr>
                  </a:outerShdw>
                </a:effectLst>
              </a:rPr>
              <a:t>Effect of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Dependencies</a:t>
            </a:r>
          </a:p>
        </p:txBody>
      </p:sp>
      <p:pic>
        <p:nvPicPr>
          <p:cNvPr id="1026" name="Picture 2"/>
          <p:cNvPicPr>
            <a:picLocks noChangeAspect="1" noChangeArrowheads="1"/>
          </p:cNvPicPr>
          <p:nvPr/>
        </p:nvPicPr>
        <p:blipFill>
          <a:blip r:embed="rId3"/>
          <a:srcRect/>
          <a:stretch>
            <a:fillRect/>
          </a:stretch>
        </p:blipFill>
        <p:spPr bwMode="auto">
          <a:xfrm>
            <a:off x="3062318" y="319088"/>
            <a:ext cx="5867400" cy="6219825"/>
          </a:xfrm>
          <a:prstGeom prst="rect">
            <a:avLst/>
          </a:prstGeom>
          <a:noFill/>
          <a:ln w="9525">
            <a:noFill/>
            <a:miter lim="800000"/>
            <a:headEnd/>
            <a:tailEnd/>
          </a:ln>
          <a:effectLst/>
        </p:spPr>
      </p:pic>
      <p:sp>
        <p:nvSpPr>
          <p:cNvPr id="6" name="Rectangle 5"/>
          <p:cNvSpPr/>
          <p:nvPr/>
        </p:nvSpPr>
        <p:spPr>
          <a:xfrm>
            <a:off x="500035" y="1857364"/>
            <a:ext cx="2357454" cy="646331"/>
          </a:xfrm>
          <a:prstGeom prst="rect">
            <a:avLst/>
          </a:prstGeom>
          <a:solidFill>
            <a:srgbClr val="99FF99"/>
          </a:solidFill>
        </p:spPr>
        <p:txBody>
          <a:bodyPr wrap="square">
            <a:spAutoFit/>
          </a:bodyPr>
          <a:lstStyle/>
          <a:p>
            <a:pPr algn="ctr"/>
            <a:r>
              <a:rPr lang="en-US" sz="1800" dirty="0" smtClean="0"/>
              <a:t>i1 and i2 are executed concurrently</a:t>
            </a:r>
            <a:endParaRPr lang="en-US" sz="1800" dirty="0"/>
          </a:p>
        </p:txBody>
      </p:sp>
      <p:sp>
        <p:nvSpPr>
          <p:cNvPr id="7" name="Rectangle 6"/>
          <p:cNvSpPr/>
          <p:nvPr/>
        </p:nvSpPr>
        <p:spPr>
          <a:xfrm>
            <a:off x="500034" y="2568355"/>
            <a:ext cx="2357454" cy="646331"/>
          </a:xfrm>
          <a:prstGeom prst="rect">
            <a:avLst/>
          </a:prstGeom>
          <a:solidFill>
            <a:schemeClr val="accent6">
              <a:lumMod val="20000"/>
              <a:lumOff val="80000"/>
            </a:schemeClr>
          </a:solidFill>
        </p:spPr>
        <p:txBody>
          <a:bodyPr wrap="square">
            <a:spAutoFit/>
          </a:bodyPr>
          <a:lstStyle/>
          <a:p>
            <a:pPr algn="ctr"/>
            <a:r>
              <a:rPr lang="en-US" sz="1800" dirty="0" smtClean="0"/>
              <a:t>Input of i2 depends on  i1 </a:t>
            </a:r>
            <a:r>
              <a:rPr lang="en-US" sz="1800" dirty="0" smtClean="0">
                <a:sym typeface="Wingdings" pitchFamily="2" charset="2"/>
              </a:rPr>
              <a:t> i2 waits</a:t>
            </a:r>
            <a:endParaRPr lang="en-US" sz="1800" dirty="0"/>
          </a:p>
        </p:txBody>
      </p:sp>
      <p:sp>
        <p:nvSpPr>
          <p:cNvPr id="8" name="Rectangle 7"/>
          <p:cNvSpPr/>
          <p:nvPr/>
        </p:nvSpPr>
        <p:spPr>
          <a:xfrm>
            <a:off x="500034" y="3568487"/>
            <a:ext cx="2357454" cy="646331"/>
          </a:xfrm>
          <a:prstGeom prst="rect">
            <a:avLst/>
          </a:prstGeom>
          <a:solidFill>
            <a:schemeClr val="accent1">
              <a:lumMod val="20000"/>
              <a:lumOff val="80000"/>
            </a:schemeClr>
          </a:solidFill>
        </p:spPr>
        <p:txBody>
          <a:bodyPr wrap="square">
            <a:spAutoFit/>
          </a:bodyPr>
          <a:lstStyle/>
          <a:p>
            <a:pPr algn="ctr"/>
            <a:r>
              <a:rPr lang="en-US" sz="1800" dirty="0" smtClean="0"/>
              <a:t>i2 must be waited due to a branch</a:t>
            </a:r>
            <a:endParaRPr lang="en-US" sz="1800" dirty="0"/>
          </a:p>
        </p:txBody>
      </p:sp>
      <p:sp>
        <p:nvSpPr>
          <p:cNvPr id="9" name="Rectangle 8"/>
          <p:cNvSpPr/>
          <p:nvPr/>
        </p:nvSpPr>
        <p:spPr>
          <a:xfrm>
            <a:off x="500034" y="5068685"/>
            <a:ext cx="2357454" cy="923330"/>
          </a:xfrm>
          <a:prstGeom prst="rect">
            <a:avLst/>
          </a:prstGeom>
          <a:solidFill>
            <a:srgbClr val="99FF99"/>
          </a:solidFill>
        </p:spPr>
        <p:txBody>
          <a:bodyPr wrap="square">
            <a:spAutoFit/>
          </a:bodyPr>
          <a:lstStyle/>
          <a:p>
            <a:pPr algn="ctr"/>
            <a:r>
              <a:rPr lang="en-US" sz="1800" dirty="0" smtClean="0"/>
              <a:t>i2  waits resources which are being accessed by i1</a:t>
            </a:r>
            <a:endParaRPr lang="en-US" sz="1800" dirty="0"/>
          </a:p>
        </p:txBody>
      </p:sp>
      <p:cxnSp>
        <p:nvCxnSpPr>
          <p:cNvPr id="11" name="Straight Arrow Connector 10"/>
          <p:cNvCxnSpPr>
            <a:stCxn id="6" idx="3"/>
          </p:cNvCxnSpPr>
          <p:nvPr/>
        </p:nvCxnSpPr>
        <p:spPr>
          <a:xfrm flipV="1">
            <a:off x="2857489" y="1643050"/>
            <a:ext cx="714379" cy="5374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p:cNvCxnSpPr>
          <p:nvPr/>
        </p:nvCxnSpPr>
        <p:spPr>
          <a:xfrm flipV="1">
            <a:off x="2857488" y="2500306"/>
            <a:ext cx="2071702" cy="3912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3"/>
          </p:cNvCxnSpPr>
          <p:nvPr/>
        </p:nvCxnSpPr>
        <p:spPr>
          <a:xfrm flipV="1">
            <a:off x="2857488" y="3786190"/>
            <a:ext cx="2214578" cy="105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3"/>
          </p:cNvCxnSpPr>
          <p:nvPr/>
        </p:nvCxnSpPr>
        <p:spPr>
          <a:xfrm flipV="1">
            <a:off x="2857488" y="5500702"/>
            <a:ext cx="2071702" cy="296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7460</TotalTime>
  <Words>5940</Words>
  <Application>Microsoft Office PowerPoint</Application>
  <PresentationFormat>On-screen Show (4:3)</PresentationFormat>
  <Paragraphs>330</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Courier New</vt:lpstr>
      <vt:lpstr>Rockwell</vt:lpstr>
      <vt:lpstr>Times New Roman</vt:lpstr>
      <vt:lpstr>Wingdings</vt:lpstr>
      <vt:lpstr>Advantage</vt:lpstr>
      <vt:lpstr>William Stallings, Computer Organization and Architecture, 9th Edition</vt:lpstr>
      <vt:lpstr>Objectives </vt:lpstr>
      <vt:lpstr>Contents </vt:lpstr>
      <vt:lpstr>16.1- Superscalar</vt:lpstr>
      <vt:lpstr>Compare</vt:lpstr>
      <vt:lpstr>Comparison  of Superscalar  and  Superpipeline Approaches</vt:lpstr>
      <vt:lpstr>Constraints </vt:lpstr>
      <vt:lpstr>Constraints - Examples </vt:lpstr>
      <vt:lpstr>Effect of  Dependencies</vt:lpstr>
      <vt:lpstr>Design Issues</vt:lpstr>
      <vt:lpstr>Instruction Issue Policy Chiến lược phát lệnh</vt:lpstr>
      <vt:lpstr>Superscalar Instruction Issue and Completion Policies</vt:lpstr>
      <vt:lpstr>Organization for Out-of-Order Issue  with Out-of-Order Completion</vt:lpstr>
      <vt:lpstr>Register Renaming</vt:lpstr>
      <vt:lpstr>Register Renaming- Example</vt:lpstr>
      <vt:lpstr>Machine Parallelism</vt:lpstr>
      <vt:lpstr>Speedups of Various Machine Organizations Without Procedural Dependencies</vt:lpstr>
      <vt:lpstr>Branch Prediction</vt:lpstr>
      <vt:lpstr>Superscalar Execution</vt:lpstr>
      <vt:lpstr>Superscalar Implementation</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Superscalar Processors</dc:title>
  <dc:creator>Adrian J Pullin</dc:creator>
  <cp:lastModifiedBy>Huu Minh</cp:lastModifiedBy>
  <cp:revision>83</cp:revision>
  <dcterms:created xsi:type="dcterms:W3CDTF">2012-07-23T05:20:20Z</dcterms:created>
  <dcterms:modified xsi:type="dcterms:W3CDTF">2021-03-19T10:24:26Z</dcterms:modified>
</cp:coreProperties>
</file>