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5.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6.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7.xml" ContentType="application/vnd.openxmlformats-officedocument.presentationml.comments+xml"/>
  <Override PartName="/ppt/notesSlides/notesSlide29.xml" ContentType="application/vnd.openxmlformats-officedocument.presentationml.notesSlide+xml"/>
  <Override PartName="/ppt/comments/comment8.xml" ContentType="application/vnd.openxmlformats-officedocument.presentationml.comments+xml"/>
  <Override PartName="/ppt/notesSlides/notesSlide30.xml" ContentType="application/vnd.openxmlformats-officedocument.presentationml.notesSlide+xml"/>
  <Override PartName="/ppt/comments/comment9.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10.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1.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sldIdLst>
    <p:sldId id="943" r:id="rId2"/>
    <p:sldId id="880" r:id="rId3"/>
    <p:sldId id="792" r:id="rId4"/>
    <p:sldId id="894" r:id="rId5"/>
    <p:sldId id="945" r:id="rId6"/>
    <p:sldId id="897" r:id="rId7"/>
    <p:sldId id="896" r:id="rId8"/>
    <p:sldId id="946" r:id="rId9"/>
    <p:sldId id="941" r:id="rId10"/>
    <p:sldId id="898" r:id="rId11"/>
    <p:sldId id="899" r:id="rId12"/>
    <p:sldId id="900" r:id="rId13"/>
    <p:sldId id="901" r:id="rId14"/>
    <p:sldId id="882" r:id="rId15"/>
    <p:sldId id="902" r:id="rId16"/>
    <p:sldId id="903" r:id="rId17"/>
    <p:sldId id="904" r:id="rId18"/>
    <p:sldId id="883" r:id="rId19"/>
    <p:sldId id="905" r:id="rId20"/>
    <p:sldId id="906" r:id="rId21"/>
    <p:sldId id="907" r:id="rId22"/>
    <p:sldId id="908" r:id="rId23"/>
    <p:sldId id="909" r:id="rId24"/>
    <p:sldId id="910" r:id="rId25"/>
    <p:sldId id="911" r:id="rId26"/>
    <p:sldId id="912" r:id="rId27"/>
    <p:sldId id="913" r:id="rId28"/>
    <p:sldId id="884" r:id="rId29"/>
    <p:sldId id="914" r:id="rId30"/>
    <p:sldId id="915" r:id="rId31"/>
    <p:sldId id="885" r:id="rId32"/>
    <p:sldId id="949" r:id="rId33"/>
    <p:sldId id="947" r:id="rId34"/>
    <p:sldId id="918" r:id="rId35"/>
    <p:sldId id="919" r:id="rId36"/>
    <p:sldId id="920" r:id="rId37"/>
    <p:sldId id="950" r:id="rId38"/>
    <p:sldId id="921" r:id="rId39"/>
    <p:sldId id="922" r:id="rId40"/>
    <p:sldId id="942" r:id="rId41"/>
    <p:sldId id="923" r:id="rId42"/>
    <p:sldId id="924" r:id="rId43"/>
    <p:sldId id="925" r:id="rId44"/>
    <p:sldId id="926" r:id="rId45"/>
    <p:sldId id="927" r:id="rId46"/>
    <p:sldId id="928" r:id="rId47"/>
    <p:sldId id="929" r:id="rId48"/>
    <p:sldId id="930" r:id="rId49"/>
    <p:sldId id="931" r:id="rId50"/>
    <p:sldId id="932" r:id="rId51"/>
    <p:sldId id="933" r:id="rId52"/>
    <p:sldId id="886" r:id="rId53"/>
    <p:sldId id="934" r:id="rId54"/>
    <p:sldId id="935" r:id="rId55"/>
    <p:sldId id="887" r:id="rId56"/>
    <p:sldId id="936" r:id="rId57"/>
    <p:sldId id="937" r:id="rId58"/>
    <p:sldId id="938" r:id="rId59"/>
    <p:sldId id="939" r:id="rId60"/>
    <p:sldId id="940" r:id="rId6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2"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9" autoAdjust="0"/>
    <p:restoredTop sz="94688" autoAdjust="0"/>
  </p:normalViewPr>
  <p:slideViewPr>
    <p:cSldViewPr>
      <p:cViewPr varScale="1">
        <p:scale>
          <a:sx n="84" d="100"/>
          <a:sy n="84" d="100"/>
        </p:scale>
        <p:origin x="57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5T09:27:22.274" idx="1">
    <p:pos x="10" y="10"/>
    <p:text>thuật toán từng bước giải quyết vấn đề</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1-15T09:55:01.366" idx="9">
    <p:pos x="10" y="10"/>
    <p:text>Sắp xếp dữ liệu</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1-15T10:03:32.644" idx="10">
    <p:pos x="10" y="10"/>
    <p:text>bubble sort  đổi chỗ không hoán vị</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5T09:28:50.117" idx="2">
    <p:pos x="10" y="10"/>
    <p:text>elaborate: kĩ lưỡng</p:text>
    <p:extLst>
      <p:ext uri="{C676402C-5697-4E1C-873F-D02D1690AC5C}">
        <p15:threadingInfo xmlns:p15="http://schemas.microsoft.com/office/powerpoint/2012/main" timeZoneBias="-420"/>
      </p:ext>
    </p:extLst>
  </p:cm>
  <p:cm authorId="1" dt="2021-01-15T09:29:11.714" idx="3">
    <p:pos x="106" y="106"/>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5T09:31:42.346" idx="4">
    <p:pos x="10" y="10"/>
    <p:text>algorithm: thuật toán</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15T09:35:56.883" idx="5">
    <p:pos x="10" y="10"/>
    <p:text>pictorial: hình ảnh</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15T09:36:40.236" idx="6">
    <p:pos x="2551" y="1194"/>
    <p:text>sequence: tuần tự</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15T09:49:37.004" idx="7">
    <p:pos x="10" y="10"/>
    <p:text>Pseudocode là một mô tả dạng plain text của một đoạn code hoặc thuật toán. Nó không thực sự là lập trình, không có script, không có file và không có chương trình. Đúng như tên gọi, nó là “code giả”.
Pseudocode không được viết bằng bất kỳ ngôn ngữ lập trình cụ thể nào. Nó viết bằng tiếng Anh và dễ hiểu.
Mặc dù pseudocode không được viết bằng ngôn ngữ lập trình, nhưng vẫn có những keyword được sử dụng để chỉ các khái niệm phổ biến khi viết code. Chúng được viết bằng chữ in hoa để dễ đọc hơn.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15T09:51:07.658" idx="8">
    <p:pos x="3490" y="1146"/>
    <p:text>unambiguius: ko rõ ràng</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3-24T08:58:00.132" idx="11">
    <p:pos x="5708" y="1371"/>
    <p:text>Mỗi bước trong một thuật toán phải được xác định rõ ràng và rõ ràng. Nếu một bước là cộng hai số nguyên, chúng ta phải xác định cả “số nguyên” cũng như phép toán “cộng”: ví dụ, chúng ta không thể sử dụng cùng một biểu tượng để có nghĩa là phép cộng ở một nơi và phép nhân ở một nơi khác.</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3-24T08:58:32.921" idx="12">
    <p:pos x="5708" y="415"/>
    <p:text>Một thuật toán phải kết thúc (tạm dừng). Nếu nó không có (nghĩa là nó có vòng lặp vô hạn), chúng ta chưa tạo ra một thuật toán. Trong Chương 17, chúng ta sẽ thảo luận về các bài toán có thể giải được và không giải được, và chúng ta sẽ thấy rằng một bài toán có thể giải được có lời giải ở dạng thuật toán kết thúc.</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5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5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905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5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384E9405-171B-42A5-9E03-2BCC6FE063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ftr" sz="quarter" idx="4"/>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smtClean="0">
                <a:latin typeface="Times New Roman" panose="02020603050405020304" pitchFamily="18" charset="0"/>
              </a:rPr>
              <a:t>1.#</a:t>
            </a: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r>
              <a:rPr lang="en-US" altLang="en-US" dirty="0" err="1" smtClean="0"/>
              <a:t>Thuật</a:t>
            </a:r>
            <a:r>
              <a:rPr lang="en-US" altLang="en-US" baseline="0" dirty="0" smtClean="0"/>
              <a:t> </a:t>
            </a:r>
            <a:r>
              <a:rPr lang="en-US" altLang="en-US" baseline="0" dirty="0" err="1" smtClean="0"/>
              <a:t>toán</a:t>
            </a:r>
            <a:endParaRPr lang="en-US" altLang="en-US" baseline="0" dirty="0" smtClean="0"/>
          </a:p>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C90C2BA-B929-466B-B997-5FCBCBB47A62}" type="slidenum">
              <a:rPr lang="en-US" altLang="en-US" sz="1200" b="0" smtClean="0">
                <a:latin typeface="Times New Roman" panose="02020603050405020304" pitchFamily="18" charset="0"/>
              </a:rPr>
              <a:pPr/>
              <a:t>10</a:t>
            </a:fld>
            <a:endParaRPr lang="en-US" altLang="en-US" sz="1200" b="0"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0F61488-C1F0-4DD7-B938-B119AD6F30A2}" type="slidenum">
              <a:rPr lang="en-US" altLang="en-US" sz="1200" b="0" smtClean="0">
                <a:latin typeface="Times New Roman" panose="02020603050405020304" pitchFamily="18" charset="0"/>
              </a:rPr>
              <a:pPr/>
              <a:t>11</a:t>
            </a:fld>
            <a:endParaRPr lang="en-US" altLang="en-US" sz="1200" b="0"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6CC8A4A-E704-4019-B052-CE522F254A8D}" type="slidenum">
              <a:rPr lang="en-US" altLang="en-US" sz="1200" b="0" smtClean="0">
                <a:latin typeface="Times New Roman" panose="02020603050405020304" pitchFamily="18" charset="0"/>
              </a:rPr>
              <a:pPr/>
              <a:t>12</a:t>
            </a:fld>
            <a:endParaRPr lang="en-US" altLang="en-US" sz="1200" b="0"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237D337-B7D3-4C36-A20A-EDA00EF57EEC}" type="slidenum">
              <a:rPr lang="en-US" altLang="en-US" sz="1200" b="0" smtClean="0">
                <a:latin typeface="Times New Roman" panose="02020603050405020304" pitchFamily="18" charset="0"/>
              </a:rPr>
              <a:pPr/>
              <a:t>13</a:t>
            </a:fld>
            <a:endParaRPr lang="en-US" altLang="en-US" sz="1200" b="0"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976CF86-4D92-48CD-8FA2-A7B971314EC6}"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8BF3344-00A1-4A13-99CD-68BEF0C1C951}" type="slidenum">
              <a:rPr lang="en-US" altLang="en-US" sz="1200" b="0" smtClean="0">
                <a:latin typeface="Times New Roman" panose="02020603050405020304" pitchFamily="18" charset="0"/>
              </a:rPr>
              <a:pPr/>
              <a:t>15</a:t>
            </a:fld>
            <a:endParaRPr lang="en-US" altLang="en-US" sz="1200" b="0"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5350FEE-C0A7-4091-B448-58B6F28E1EC8}"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2944B92-7D40-405D-B112-24A4368B7280}" type="slidenum">
              <a:rPr lang="en-US" altLang="en-US" sz="1200" b="0" smtClean="0">
                <a:latin typeface="Times New Roman" panose="02020603050405020304" pitchFamily="18" charset="0"/>
              </a:rPr>
              <a:pPr/>
              <a:t>17</a:t>
            </a:fld>
            <a:endParaRPr lang="en-US" altLang="en-US" sz="1200" b="0"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1AD2577-F3D9-4E82-A4DB-797490FAFCF0}" type="slidenum">
              <a:rPr lang="en-US" altLang="en-US" sz="1200" b="0" smtClean="0">
                <a:latin typeface="Times New Roman" panose="02020603050405020304" pitchFamily="18" charset="0"/>
              </a:rPr>
              <a:pPr/>
              <a:t>18</a:t>
            </a:fld>
            <a:endParaRPr lang="en-US" altLang="en-US" sz="1200" b="0"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76FC377-54CF-4E43-B367-6F9BE5E53327}" type="slidenum">
              <a:rPr lang="en-US" altLang="en-US" sz="1200" b="0" smtClean="0">
                <a:latin typeface="Times New Roman" panose="02020603050405020304" pitchFamily="18" charset="0"/>
              </a:rPr>
              <a:pPr/>
              <a:t>19</a:t>
            </a:fld>
            <a:endParaRPr lang="en-US" altLang="en-US" sz="1200" b="0" smtClean="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592A0A7-D4E7-4476-BB3A-07927E24FDCC}" type="slidenum">
              <a:rPr lang="en-US" altLang="en-US" sz="1200" b="0" smtClean="0">
                <a:latin typeface="Times New Roman" panose="02020603050405020304" pitchFamily="18" charset="0"/>
              </a:rPr>
              <a:pPr/>
              <a:t>2</a:t>
            </a:fld>
            <a:endParaRPr lang="en-US" altLang="en-US" sz="1200" b="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CC007D8-92AB-4AA4-8511-F2FDF635501C}" type="slidenum">
              <a:rPr lang="en-US" altLang="en-US" sz="1200" b="0" smtClean="0">
                <a:latin typeface="Times New Roman" panose="02020603050405020304" pitchFamily="18" charset="0"/>
              </a:rPr>
              <a:pPr/>
              <a:t>20</a:t>
            </a:fld>
            <a:endParaRPr lang="en-US" altLang="en-US" sz="1200" b="0" smtClean="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653BE45-A3CC-44F9-BFFD-679E32C00CDB}"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B36CF26-0502-4CE1-A957-45E933320441}" type="slidenum">
              <a:rPr lang="en-US" altLang="en-US" sz="1200" b="0" smtClean="0">
                <a:latin typeface="Times New Roman" panose="02020603050405020304" pitchFamily="18" charset="0"/>
              </a:rPr>
              <a:pPr/>
              <a:t>22</a:t>
            </a:fld>
            <a:endParaRPr lang="en-US" altLang="en-US" sz="1200" b="0"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8DB69C1-096A-4A71-8BF0-3E8B320C5BC5}"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4A06976-77BE-47DC-891E-9E7B6837127E}" type="slidenum">
              <a:rPr lang="en-US" altLang="en-US" sz="1200" b="0" smtClean="0">
                <a:latin typeface="Times New Roman" panose="02020603050405020304" pitchFamily="18" charset="0"/>
              </a:rPr>
              <a:pPr/>
              <a:t>24</a:t>
            </a:fld>
            <a:endParaRPr lang="en-US" altLang="en-US" sz="1200" b="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4AC613-03B1-450F-AEF4-3029481D2967}"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C78D329-FC14-4D2F-8A09-2EF141FD8B47}" type="slidenum">
              <a:rPr lang="en-US" altLang="en-US" sz="1200" b="0" smtClean="0">
                <a:latin typeface="Times New Roman" panose="02020603050405020304" pitchFamily="18" charset="0"/>
              </a:rPr>
              <a:pPr/>
              <a:t>26</a:t>
            </a:fld>
            <a:endParaRPr lang="en-US" altLang="en-US" sz="1200" b="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9A98394-3D17-4894-8433-71048D2E8DB9}" type="slidenum">
              <a:rPr lang="en-US" altLang="en-US" sz="1200" b="0" smtClean="0">
                <a:latin typeface="Times New Roman" panose="02020603050405020304" pitchFamily="18" charset="0"/>
              </a:rPr>
              <a:pPr/>
              <a:t>27</a:t>
            </a:fld>
            <a:endParaRPr lang="en-US" altLang="en-US" sz="1200" b="0"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177E451-2C23-4906-AD03-9DFE4CA96A87}" type="slidenum">
              <a:rPr lang="en-US" altLang="en-US" sz="1200" b="0" smtClean="0">
                <a:latin typeface="Times New Roman" panose="02020603050405020304" pitchFamily="18" charset="0"/>
              </a:rPr>
              <a:pPr/>
              <a:t>28</a:t>
            </a:fld>
            <a:endParaRPr lang="en-US" altLang="en-US" sz="1200" b="0"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5B0AE9F-852C-4699-83BA-C1779F24C193}" type="slidenum">
              <a:rPr lang="en-US" altLang="en-US" sz="1200" b="0" smtClean="0">
                <a:latin typeface="Times New Roman" panose="02020603050405020304" pitchFamily="18" charset="0"/>
              </a:rPr>
              <a:pPr/>
              <a:t>29</a:t>
            </a:fld>
            <a:endParaRPr lang="en-US" altLang="en-US" sz="1200" b="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A5A281A-4F9A-4A69-8749-6E15AA39670A}" type="slidenum">
              <a:rPr lang="en-US" altLang="en-US" sz="1200" b="0" smtClean="0">
                <a:latin typeface="Times New Roman" panose="02020603050405020304" pitchFamily="18" charset="0"/>
              </a:rPr>
              <a:pPr/>
              <a:t>3</a:t>
            </a:fld>
            <a:endParaRPr lang="en-US" altLang="en-US" sz="1200" b="0"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5F0D3FB-42D7-43F0-8305-EBB886019974}" type="slidenum">
              <a:rPr lang="en-US" altLang="en-US" sz="1200" b="0" smtClean="0">
                <a:latin typeface="Times New Roman" panose="02020603050405020304" pitchFamily="18" charset="0"/>
              </a:rPr>
              <a:pPr/>
              <a:t>30</a:t>
            </a:fld>
            <a:endParaRPr lang="en-US" altLang="en-US" sz="1200" b="0"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C7E8526-634F-4534-ADBD-2B3E78736559}" type="slidenum">
              <a:rPr lang="en-US" altLang="en-US" sz="1200" b="0" smtClean="0">
                <a:latin typeface="Times New Roman" panose="02020603050405020304" pitchFamily="18" charset="0"/>
              </a:rPr>
              <a:pPr/>
              <a:t>31</a:t>
            </a:fld>
            <a:endParaRPr lang="en-US" altLang="en-US" sz="1200" b="0"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20894E8-B2A0-4A2E-B79F-ADE5C4AD3132}" type="slidenum">
              <a:rPr lang="en-US" altLang="en-US" sz="1200" b="0" smtClean="0">
                <a:latin typeface="Times New Roman" panose="02020603050405020304" pitchFamily="18" charset="0"/>
              </a:rPr>
              <a:pPr/>
              <a:t>32</a:t>
            </a:fld>
            <a:endParaRPr lang="en-US" altLang="en-US" sz="1200" b="0"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49BD188-68A1-44F2-982A-AF5DA5DED919}" type="slidenum">
              <a:rPr lang="en-US" altLang="en-US" sz="1200" b="0" smtClean="0">
                <a:latin typeface="Times New Roman" panose="02020603050405020304" pitchFamily="18" charset="0"/>
              </a:rPr>
              <a:pPr/>
              <a:t>33</a:t>
            </a:fld>
            <a:endParaRPr lang="en-US" altLang="en-US" sz="1200" b="0"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F593B69-C33C-4679-BEAE-E2FAF8630E2B}" type="slidenum">
              <a:rPr lang="en-US" altLang="en-US" sz="1200" b="0" smtClean="0">
                <a:latin typeface="Times New Roman" panose="02020603050405020304" pitchFamily="18" charset="0"/>
              </a:rPr>
              <a:pPr/>
              <a:t>34</a:t>
            </a:fld>
            <a:endParaRPr lang="en-US" altLang="en-US" sz="1200" b="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DE231C4-D7F7-47D7-83E6-1DA9BF8CE52F}" type="slidenum">
              <a:rPr lang="en-US" altLang="en-US" sz="1200" b="0" smtClean="0">
                <a:latin typeface="Times New Roman" panose="02020603050405020304" pitchFamily="18" charset="0"/>
              </a:rPr>
              <a:pPr/>
              <a:t>35</a:t>
            </a:fld>
            <a:endParaRPr lang="en-US" altLang="en-US" sz="1200" b="0"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D8664DD-2296-44DA-BB48-9232E80C0220}" type="slidenum">
              <a:rPr lang="en-US" altLang="en-US" sz="1200" b="0" smtClean="0">
                <a:latin typeface="Times New Roman" panose="02020603050405020304" pitchFamily="18" charset="0"/>
              </a:rPr>
              <a:pPr/>
              <a:t>36</a:t>
            </a:fld>
            <a:endParaRPr lang="en-US" altLang="en-US" sz="1200" b="0"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03CB33F-E4ED-45E2-A0DF-81BB340A7490}" type="slidenum">
              <a:rPr lang="en-US" altLang="en-US" sz="1200" b="0" smtClean="0">
                <a:latin typeface="Times New Roman" panose="02020603050405020304" pitchFamily="18" charset="0"/>
              </a:rPr>
              <a:pPr/>
              <a:t>37</a:t>
            </a:fld>
            <a:endParaRPr lang="en-US" altLang="en-US" sz="1200" b="0"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67C7650-30AF-4697-972C-9779ED4520D7}" type="slidenum">
              <a:rPr lang="en-US" altLang="en-US" sz="1200" b="0" smtClean="0">
                <a:latin typeface="Times New Roman" panose="02020603050405020304" pitchFamily="18" charset="0"/>
              </a:rPr>
              <a:pPr/>
              <a:t>38</a:t>
            </a:fld>
            <a:endParaRPr lang="en-US" altLang="en-US" sz="1200" b="0" smtClean="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95513D7-54FA-4BCF-ABF3-1CF1649AFF34}" type="slidenum">
              <a:rPr lang="en-US" altLang="en-US" sz="1200" b="0" smtClean="0">
                <a:latin typeface="Times New Roman" panose="02020603050405020304" pitchFamily="18" charset="0"/>
              </a:rPr>
              <a:pPr/>
              <a:t>39</a:t>
            </a:fld>
            <a:endParaRPr lang="en-US" altLang="en-US" sz="1200" b="0" smtClean="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080AD39-862A-4C5F-BBD6-9D8C8508D2FA}" type="slidenum">
              <a:rPr lang="en-US" altLang="en-US" sz="1200" b="0" smtClean="0">
                <a:latin typeface="Times New Roman" panose="02020603050405020304" pitchFamily="18" charset="0"/>
              </a:rPr>
              <a:pPr/>
              <a:t>4</a:t>
            </a:fld>
            <a:endParaRPr lang="en-US" altLang="en-US" sz="1200" b="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B1DC540-0F30-4F56-B72C-C2C3473D9264}" type="slidenum">
              <a:rPr lang="en-US" altLang="en-US" sz="1200" b="0" smtClean="0">
                <a:latin typeface="Times New Roman" panose="02020603050405020304" pitchFamily="18" charset="0"/>
              </a:rPr>
              <a:pPr/>
              <a:t>40</a:t>
            </a:fld>
            <a:endParaRPr lang="en-US" altLang="en-US" sz="1200" b="0"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297545C-A297-4F71-B293-8C854C42950A}" type="slidenum">
              <a:rPr lang="en-US" altLang="en-US" sz="1200" b="0" smtClean="0">
                <a:latin typeface="Times New Roman" panose="02020603050405020304" pitchFamily="18" charset="0"/>
              </a:rPr>
              <a:pPr/>
              <a:t>41</a:t>
            </a:fld>
            <a:endParaRPr lang="en-US" altLang="en-US" sz="1200" b="0" smtClean="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BC25E47-DB8C-43A1-BA37-39FFDAF182E6}" type="slidenum">
              <a:rPr lang="en-US" altLang="en-US" sz="1200" b="0" smtClean="0">
                <a:latin typeface="Times New Roman" panose="02020603050405020304" pitchFamily="18" charset="0"/>
              </a:rPr>
              <a:pPr/>
              <a:t>42</a:t>
            </a:fld>
            <a:endParaRPr lang="en-US" altLang="en-US" sz="1200" b="0" smtClean="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D79F194-13BC-4498-B1F8-9EF506E61CF6}" type="slidenum">
              <a:rPr lang="en-US" altLang="en-US" sz="1200" b="0" smtClean="0">
                <a:latin typeface="Times New Roman" panose="02020603050405020304" pitchFamily="18" charset="0"/>
              </a:rPr>
              <a:pPr/>
              <a:t>43</a:t>
            </a:fld>
            <a:endParaRPr lang="en-US" altLang="en-US" sz="1200" b="0" smtClean="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01E1D16-B5FD-4EC3-8960-AA609E4289E3}" type="slidenum">
              <a:rPr lang="en-US" altLang="en-US" sz="1200" b="0" smtClean="0">
                <a:latin typeface="Times New Roman" panose="02020603050405020304" pitchFamily="18" charset="0"/>
              </a:rPr>
              <a:pPr/>
              <a:t>44</a:t>
            </a:fld>
            <a:endParaRPr lang="en-US" altLang="en-US" sz="1200" b="0" smtClean="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06592D3-89D9-43C5-8189-511BAFFC4548}" type="slidenum">
              <a:rPr lang="en-US" altLang="en-US" sz="1200" b="0" smtClean="0">
                <a:latin typeface="Times New Roman" panose="02020603050405020304" pitchFamily="18" charset="0"/>
              </a:rPr>
              <a:pPr/>
              <a:t>45</a:t>
            </a:fld>
            <a:endParaRPr lang="en-US" altLang="en-US" sz="1200" b="0" smtClean="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950E59B-C452-481C-AE59-7C59FE0C3987}" type="slidenum">
              <a:rPr lang="en-US" altLang="en-US" sz="1200" b="0" smtClean="0">
                <a:latin typeface="Times New Roman" panose="02020603050405020304" pitchFamily="18" charset="0"/>
              </a:rPr>
              <a:pPr/>
              <a:t>46</a:t>
            </a:fld>
            <a:endParaRPr lang="en-US" altLang="en-US" sz="1200" b="0" smtClean="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1C03CC8-0E88-4BD7-B312-81C8AD9DA118}" type="slidenum">
              <a:rPr lang="en-US" altLang="en-US" sz="1200" b="0" smtClean="0">
                <a:latin typeface="Times New Roman" panose="02020603050405020304" pitchFamily="18" charset="0"/>
              </a:rPr>
              <a:pPr/>
              <a:t>47</a:t>
            </a:fld>
            <a:endParaRPr lang="en-US" altLang="en-US" sz="1200" b="0" smtClean="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A43D076-88BF-4BF2-8AD0-62EDDA283B44}" type="slidenum">
              <a:rPr lang="en-US" altLang="en-US" sz="1200" b="0" smtClean="0">
                <a:latin typeface="Times New Roman" panose="02020603050405020304" pitchFamily="18" charset="0"/>
              </a:rPr>
              <a:pPr/>
              <a:t>48</a:t>
            </a:fld>
            <a:endParaRPr lang="en-US" altLang="en-US" sz="1200" b="0" smtClean="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4CF0A2E-8305-42AA-A3AE-A522E04C5FFB}" type="slidenum">
              <a:rPr lang="en-US" altLang="en-US" sz="1200" b="0" smtClean="0">
                <a:latin typeface="Times New Roman" panose="02020603050405020304" pitchFamily="18" charset="0"/>
              </a:rPr>
              <a:pPr/>
              <a:t>49</a:t>
            </a:fld>
            <a:endParaRPr lang="en-US" altLang="en-US" sz="1200" b="0" smtClean="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CAD400B-113C-4E31-89E2-9BDF7FA0988D}"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36BDC41-C01B-45FE-BBEE-FC77DF3BEBEC}" type="slidenum">
              <a:rPr lang="en-US" altLang="en-US" sz="1200" b="0" smtClean="0">
                <a:latin typeface="Times New Roman" panose="02020603050405020304" pitchFamily="18" charset="0"/>
              </a:rPr>
              <a:pPr/>
              <a:t>50</a:t>
            </a:fld>
            <a:endParaRPr lang="en-US" altLang="en-US" sz="1200" b="0" smtClean="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7FCF851-8C73-4938-9124-01AAF60B2BA6}" type="slidenum">
              <a:rPr lang="en-US" altLang="en-US" sz="1200" b="0" smtClean="0">
                <a:latin typeface="Times New Roman" panose="02020603050405020304" pitchFamily="18" charset="0"/>
              </a:rPr>
              <a:pPr/>
              <a:t>51</a:t>
            </a:fld>
            <a:endParaRPr lang="en-US" altLang="en-US" sz="1200" b="0" smtClean="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ACB7AA2-A6A4-446C-A196-78F79F5D876A}" type="slidenum">
              <a:rPr lang="en-US" altLang="en-US" sz="1200" b="0" smtClean="0">
                <a:latin typeface="Times New Roman" panose="02020603050405020304" pitchFamily="18" charset="0"/>
              </a:rPr>
              <a:pPr/>
              <a:t>52</a:t>
            </a:fld>
            <a:endParaRPr lang="en-US" altLang="en-US" sz="1200" b="0" smtClean="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FF64E4D-1BE3-458B-BBCD-9ABBAAA353CC}" type="slidenum">
              <a:rPr lang="en-US" altLang="en-US" sz="1200" b="0" smtClean="0">
                <a:latin typeface="Times New Roman" panose="02020603050405020304" pitchFamily="18" charset="0"/>
              </a:rPr>
              <a:pPr/>
              <a:t>53</a:t>
            </a:fld>
            <a:endParaRPr lang="en-US" altLang="en-US" sz="1200" b="0" smtClean="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B4E19FC-96A6-4F2E-890E-83C275C23F80}" type="slidenum">
              <a:rPr lang="en-US" altLang="en-US" sz="1200" b="0" smtClean="0">
                <a:latin typeface="Times New Roman" panose="02020603050405020304" pitchFamily="18" charset="0"/>
              </a:rPr>
              <a:pPr/>
              <a:t>54</a:t>
            </a:fld>
            <a:endParaRPr lang="en-US" altLang="en-US" sz="1200" b="0" smtClean="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521A39A-E985-4BEF-9182-8DB344D7BEBE}" type="slidenum">
              <a:rPr lang="en-US" altLang="en-US" sz="1200" b="0" smtClean="0">
                <a:latin typeface="Times New Roman" panose="02020603050405020304" pitchFamily="18" charset="0"/>
              </a:rPr>
              <a:pPr/>
              <a:t>55</a:t>
            </a:fld>
            <a:endParaRPr lang="en-US" altLang="en-US" sz="1200" b="0" smtClean="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9D2A588-2EA7-4E94-AB53-4ADAB3E812A4}" type="slidenum">
              <a:rPr lang="en-US" altLang="en-US" sz="1200" b="0" smtClean="0">
                <a:latin typeface="Times New Roman" panose="02020603050405020304" pitchFamily="18" charset="0"/>
              </a:rPr>
              <a:pPr/>
              <a:t>56</a:t>
            </a:fld>
            <a:endParaRPr lang="en-US" altLang="en-US" sz="1200" b="0" smtClean="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67261E3-0727-4CF7-866F-D3B31BD5677C}" type="slidenum">
              <a:rPr lang="en-US" altLang="en-US" sz="1200" b="0" smtClean="0">
                <a:latin typeface="Times New Roman" panose="02020603050405020304" pitchFamily="18" charset="0"/>
              </a:rPr>
              <a:pPr/>
              <a:t>57</a:t>
            </a:fld>
            <a:endParaRPr lang="en-US" altLang="en-US" sz="1200" b="0" smtClean="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449BD6E-1E7B-4D4F-B359-3DD033E75F6C}" type="slidenum">
              <a:rPr lang="en-US" altLang="en-US" sz="1200" b="0" smtClean="0">
                <a:latin typeface="Times New Roman" panose="02020603050405020304" pitchFamily="18" charset="0"/>
              </a:rPr>
              <a:pPr/>
              <a:t>58</a:t>
            </a:fld>
            <a:endParaRPr lang="en-US" altLang="en-US" sz="1200" b="0" smtClean="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9A158B4-DEAE-405F-A1A6-23178DB2CEC4}" type="slidenum">
              <a:rPr lang="en-US" altLang="en-US" sz="1200" b="0" smtClean="0">
                <a:latin typeface="Times New Roman" panose="02020603050405020304" pitchFamily="18" charset="0"/>
              </a:rPr>
              <a:pPr/>
              <a:t>59</a:t>
            </a:fld>
            <a:endParaRPr lang="en-US" altLang="en-US" sz="1200" b="0" smtClean="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E1C54C2-CE47-4F7A-8751-3B98C7F2AC58}"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EEFDA69-45FF-4EEF-A3B6-52B7D877E35A}" type="slidenum">
              <a:rPr lang="en-US" altLang="en-US" sz="1200" b="0" smtClean="0">
                <a:latin typeface="Times New Roman" panose="02020603050405020304" pitchFamily="18" charset="0"/>
              </a:rPr>
              <a:pPr/>
              <a:t>60</a:t>
            </a:fld>
            <a:endParaRPr lang="en-US" altLang="en-US" sz="1200" b="0" smtClean="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BB9CECA-EBC7-44CC-AFF3-F29A43258AAB}" type="slidenum">
              <a:rPr lang="en-US" altLang="en-US" sz="1200" b="0" smtClean="0">
                <a:latin typeface="Times New Roman" panose="02020603050405020304" pitchFamily="18" charset="0"/>
              </a:rPr>
              <a:pPr/>
              <a:t>7</a:t>
            </a:fld>
            <a:endParaRPr lang="en-US" altLang="en-US" sz="1200" b="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BA6B8BB-13C3-4F1C-9820-2578FC394FDE}" type="slidenum">
              <a:rPr lang="en-US" altLang="en-US" sz="1200" b="0" smtClean="0">
                <a:latin typeface="Times New Roman" panose="02020603050405020304" pitchFamily="18" charset="0"/>
              </a:rPr>
              <a:pPr/>
              <a:t>8</a:t>
            </a:fld>
            <a:endParaRPr lang="en-US" altLang="en-US" sz="1200" b="0"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50032B0-020F-45E1-88E7-0A77E52BB866}" type="slidenum">
              <a:rPr lang="en-US" altLang="en-US" sz="1200" b="0" smtClean="0">
                <a:latin typeface="Times New Roman" panose="02020603050405020304" pitchFamily="18" charset="0"/>
              </a:rPr>
              <a:pPr/>
              <a:t>9</a:t>
            </a:fld>
            <a:endParaRPr lang="en-US" altLang="en-US" sz="1200" b="0"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Bef>
                <a:spcPct val="50000"/>
              </a:spcBef>
              <a:defRPr/>
            </a:pPr>
            <a:r>
              <a:rPr lang="en-US" altLang="en-US" sz="1400" b="0" smtClean="0">
                <a:latin typeface="McGrawHill-Italic" pitchFamily="2" charset="0"/>
              </a:rPr>
              <a:t>McGraw-Hill</a:t>
            </a:r>
            <a:endParaRPr lang="en-US" altLang="en-US" sz="2400" b="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sz="2400" b="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16" name="Date Placeholder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7" name="Footer Placeholder 15"/>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ltLang="en-US"/>
          </a:p>
        </p:txBody>
      </p:sp>
      <p:sp>
        <p:nvSpPr>
          <p:cNvPr id="18" name="Slide Number Placeholder 16"/>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B473B5B7-3761-4F3E-9CB3-EBFDCCA5B9AF}" type="slidenum">
              <a:rPr lang="en-US" altLang="en-US"/>
              <a:pPr>
                <a:defRPr/>
              </a:pPr>
              <a:t>‹#›</a:t>
            </a:fld>
            <a:endParaRPr lang="en-US" altLang="en-US"/>
          </a:p>
        </p:txBody>
      </p:sp>
    </p:spTree>
    <p:extLst>
      <p:ext uri="{BB962C8B-B14F-4D97-AF65-F5344CB8AC3E}">
        <p14:creationId xmlns:p14="http://schemas.microsoft.com/office/powerpoint/2010/main" val="103704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8.</a:t>
            </a:r>
            <a:fld id="{3F51FFA4-6D60-4FB3-8166-E244669EFE30}" type="slidenum">
              <a:rPr lang="en-US" altLang="en-US"/>
              <a:pPr>
                <a:defRPr/>
              </a:pPr>
              <a:t>‹#›</a:t>
            </a:fld>
            <a:endParaRPr lang="en-US" altLang="en-US"/>
          </a:p>
        </p:txBody>
      </p:sp>
    </p:spTree>
    <p:extLst>
      <p:ext uri="{BB962C8B-B14F-4D97-AF65-F5344CB8AC3E}">
        <p14:creationId xmlns:p14="http://schemas.microsoft.com/office/powerpoint/2010/main" val="392066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8.</a:t>
            </a:r>
            <a:fld id="{6A51E214-8B79-430D-BC9D-EC1E8A96BFFB}" type="slidenum">
              <a:rPr lang="en-US" altLang="en-US"/>
              <a:pPr>
                <a:defRPr/>
              </a:pPr>
              <a:t>‹#›</a:t>
            </a:fld>
            <a:endParaRPr lang="en-US" altLang="en-US"/>
          </a:p>
        </p:txBody>
      </p:sp>
    </p:spTree>
    <p:extLst>
      <p:ext uri="{BB962C8B-B14F-4D97-AF65-F5344CB8AC3E}">
        <p14:creationId xmlns:p14="http://schemas.microsoft.com/office/powerpoint/2010/main" val="229816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8.</a:t>
            </a:r>
            <a:fld id="{683510A9-21F2-4F76-B171-F85D54063662}" type="slidenum">
              <a:rPr lang="en-US" altLang="en-US"/>
              <a:pPr>
                <a:defRPr/>
              </a:pPr>
              <a:t>‹#›</a:t>
            </a:fld>
            <a:endParaRPr lang="en-US" altLang="en-US"/>
          </a:p>
        </p:txBody>
      </p:sp>
    </p:spTree>
    <p:extLst>
      <p:ext uri="{BB962C8B-B14F-4D97-AF65-F5344CB8AC3E}">
        <p14:creationId xmlns:p14="http://schemas.microsoft.com/office/powerpoint/2010/main" val="287801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8.</a:t>
            </a:r>
            <a:fld id="{C9F341DA-591B-4A66-86F0-E1E0E5DC3C54}" type="slidenum">
              <a:rPr lang="en-US" altLang="en-US"/>
              <a:pPr>
                <a:defRPr/>
              </a:pPr>
              <a:t>‹#›</a:t>
            </a:fld>
            <a:endParaRPr lang="en-US" altLang="en-US"/>
          </a:p>
        </p:txBody>
      </p:sp>
    </p:spTree>
    <p:extLst>
      <p:ext uri="{BB962C8B-B14F-4D97-AF65-F5344CB8AC3E}">
        <p14:creationId xmlns:p14="http://schemas.microsoft.com/office/powerpoint/2010/main" val="342131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8.</a:t>
            </a:r>
            <a:fld id="{079FCB4B-F3E8-4159-ABC3-3C29BE9F251C}" type="slidenum">
              <a:rPr lang="en-US" altLang="en-US"/>
              <a:pPr>
                <a:defRPr/>
              </a:pPr>
              <a:t>‹#›</a:t>
            </a:fld>
            <a:endParaRPr lang="en-US" altLang="en-US"/>
          </a:p>
        </p:txBody>
      </p:sp>
    </p:spTree>
    <p:extLst>
      <p:ext uri="{BB962C8B-B14F-4D97-AF65-F5344CB8AC3E}">
        <p14:creationId xmlns:p14="http://schemas.microsoft.com/office/powerpoint/2010/main" val="82878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ltLang="en-US"/>
              <a:t>8.</a:t>
            </a:r>
            <a:fld id="{1DF2BC63-0F6D-4448-8B07-835E42F6E8B6}" type="slidenum">
              <a:rPr lang="en-US" altLang="en-US"/>
              <a:pPr>
                <a:defRPr/>
              </a:pPr>
              <a:t>‹#›</a:t>
            </a:fld>
            <a:endParaRPr lang="en-US" altLang="en-US"/>
          </a:p>
        </p:txBody>
      </p:sp>
    </p:spTree>
    <p:extLst>
      <p:ext uri="{BB962C8B-B14F-4D97-AF65-F5344CB8AC3E}">
        <p14:creationId xmlns:p14="http://schemas.microsoft.com/office/powerpoint/2010/main" val="5556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ltLang="en-US"/>
              <a:t>8.</a:t>
            </a:r>
            <a:fld id="{8AD16C41-20FD-4561-8BB5-531AB94C0027}" type="slidenum">
              <a:rPr lang="en-US" altLang="en-US"/>
              <a:pPr>
                <a:defRPr/>
              </a:pPr>
              <a:t>‹#›</a:t>
            </a:fld>
            <a:endParaRPr lang="en-US" altLang="en-US"/>
          </a:p>
        </p:txBody>
      </p:sp>
    </p:spTree>
    <p:extLst>
      <p:ext uri="{BB962C8B-B14F-4D97-AF65-F5344CB8AC3E}">
        <p14:creationId xmlns:p14="http://schemas.microsoft.com/office/powerpoint/2010/main" val="48442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ltLang="en-US"/>
              <a:t>8.</a:t>
            </a:r>
            <a:fld id="{32898EEB-B9D1-4CB7-AF2B-A6E5C7CD6B31}" type="slidenum">
              <a:rPr lang="en-US" altLang="en-US"/>
              <a:pPr>
                <a:defRPr/>
              </a:pPr>
              <a:t>‹#›</a:t>
            </a:fld>
            <a:endParaRPr lang="en-US" altLang="en-US"/>
          </a:p>
        </p:txBody>
      </p:sp>
    </p:spTree>
    <p:extLst>
      <p:ext uri="{BB962C8B-B14F-4D97-AF65-F5344CB8AC3E}">
        <p14:creationId xmlns:p14="http://schemas.microsoft.com/office/powerpoint/2010/main" val="35956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8.</a:t>
            </a:r>
            <a:fld id="{9C002582-24FA-4B45-BBA5-7B791634CAF5}" type="slidenum">
              <a:rPr lang="en-US" altLang="en-US"/>
              <a:pPr>
                <a:defRPr/>
              </a:pPr>
              <a:t>‹#›</a:t>
            </a:fld>
            <a:endParaRPr lang="en-US" altLang="en-US"/>
          </a:p>
        </p:txBody>
      </p:sp>
    </p:spTree>
    <p:extLst>
      <p:ext uri="{BB962C8B-B14F-4D97-AF65-F5344CB8AC3E}">
        <p14:creationId xmlns:p14="http://schemas.microsoft.com/office/powerpoint/2010/main" val="322071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8.</a:t>
            </a:r>
            <a:fld id="{ED9B54B0-E18A-4896-97EB-77235D6E9D9C}" type="slidenum">
              <a:rPr lang="en-US" altLang="en-US"/>
              <a:pPr>
                <a:defRPr/>
              </a:pPr>
              <a:t>‹#›</a:t>
            </a:fld>
            <a:endParaRPr lang="en-US" altLang="en-US"/>
          </a:p>
        </p:txBody>
      </p:sp>
    </p:spTree>
    <p:extLst>
      <p:ext uri="{BB962C8B-B14F-4D97-AF65-F5344CB8AC3E}">
        <p14:creationId xmlns:p14="http://schemas.microsoft.com/office/powerpoint/2010/main" val="319880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pPr>
              <a:defRPr/>
            </a:pPr>
            <a:r>
              <a:rPr lang="en-US" altLang="en-US"/>
              <a:t>8.</a:t>
            </a:r>
            <a:fld id="{598FA36F-B696-4F25-B351-F870CADC5C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comments" Target="../comments/commen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i="1" dirty="0"/>
          </a:p>
          <a:p>
            <a:endParaRPr lang="en-US" altLang="en-US" i="1" dirty="0"/>
          </a:p>
          <a:p>
            <a:endParaRPr lang="en-US" altLang="en-US" i="1" dirty="0"/>
          </a:p>
          <a:p>
            <a:endParaRPr lang="en-US" altLang="en-US" i="1" dirty="0"/>
          </a:p>
          <a:p>
            <a:endParaRPr lang="en-US" altLang="en-US" i="1" dirty="0"/>
          </a:p>
          <a:p>
            <a:endParaRPr lang="en-US" altLang="en-US" i="1" dirty="0"/>
          </a:p>
          <a:p>
            <a:r>
              <a:rPr lang="en-US" altLang="en-US" sz="4800" i="1" dirty="0"/>
              <a:t> CHAPTER 8</a:t>
            </a:r>
          </a:p>
          <a:p>
            <a:r>
              <a:rPr lang="en-US" altLang="en-US" sz="4800" i="1" dirty="0"/>
              <a:t> Algorithms</a:t>
            </a:r>
          </a:p>
        </p:txBody>
      </p:sp>
      <p:pic>
        <p:nvPicPr>
          <p:cNvPr id="4099"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9813" y="2073275"/>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31988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8.1.4  Refinement</a:t>
            </a:r>
          </a:p>
        </p:txBody>
      </p:sp>
      <p:sp>
        <p:nvSpPr>
          <p:cNvPr id="20483" name="Rectangle 3"/>
          <p:cNvSpPr>
            <a:spLocks noChangeArrowheads="1"/>
          </p:cNvSpPr>
          <p:nvPr/>
        </p:nvSpPr>
        <p:spPr bwMode="auto">
          <a:xfrm>
            <a:off x="76200" y="533400"/>
            <a:ext cx="89154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This algorithm needs refinement to be acceptable to the programming community. There are two problems. First, the action in the first step is different than those for the other steps. Second, the wording is not the same in steps 2 to 5. We can easily redefine the algorithm to remove these two inconveniences by changing the wording in steps 2 to 5 to “If the current integer is greater than Largest, set Largest to</a:t>
            </a:r>
          </a:p>
          <a:p>
            <a:pPr algn="just"/>
            <a:r>
              <a:rPr lang="en-US" altLang="en-US" sz="2800" b="0">
                <a:latin typeface="Times New Roman" panose="02020603050405020304" pitchFamily="18" charset="0"/>
              </a:rPr>
              <a:t>the current integer.” The reason that the first step is different than the other steps is because Largest is not initialized. If we initialize Largest to −∞ (minus infinity), then the first step can be the same as the other steps, so we add a new step, calling it step 0 to show that it should be done before processing any integers.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6200" y="152400"/>
            <a:ext cx="8653463" cy="5486400"/>
            <a:chOff x="76200" y="152400"/>
            <a:chExt cx="8653463" cy="5486400"/>
          </a:xfrm>
        </p:grpSpPr>
        <p:sp>
          <p:nvSpPr>
            <p:cNvPr id="24579" name="Text Box 4"/>
            <p:cNvSpPr txBox="1">
              <a:spLocks noChangeArrowheads="1"/>
            </p:cNvSpPr>
            <p:nvPr/>
          </p:nvSpPr>
          <p:spPr bwMode="auto">
            <a:xfrm>
              <a:off x="76200" y="152400"/>
              <a:ext cx="383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8.4  </a:t>
              </a:r>
              <a:r>
                <a:rPr lang="en-US" altLang="en-US" sz="2000">
                  <a:latin typeface="Times New Roman" panose="02020603050405020304" pitchFamily="18" charset="0"/>
                </a:rPr>
                <a:t>FindLargest refined</a:t>
              </a:r>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72463"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81" name="Straight Connector 4"/>
            <p:cNvCxnSpPr>
              <a:cxnSpLocks noChangeShapeType="1"/>
            </p:cNvCxnSpPr>
            <p:nvPr/>
          </p:nvCxnSpPr>
          <p:spPr bwMode="auto">
            <a:xfrm>
              <a:off x="762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2" name="Straight Connector 5"/>
            <p:cNvCxnSpPr>
              <a:cxnSpLocks noChangeShapeType="1"/>
            </p:cNvCxnSpPr>
            <p:nvPr/>
          </p:nvCxnSpPr>
          <p:spPr bwMode="auto">
            <a:xfrm>
              <a:off x="762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3" name="Straight Connector 6"/>
            <p:cNvCxnSpPr>
              <a:cxnSpLocks noChangeShapeType="1"/>
            </p:cNvCxnSpPr>
            <p:nvPr/>
          </p:nvCxnSpPr>
          <p:spPr bwMode="auto">
            <a:xfrm>
              <a:off x="76200" y="5638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152400" y="0"/>
            <a:ext cx="3689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8.1.5  Generalization</a:t>
            </a:r>
          </a:p>
        </p:txBody>
      </p:sp>
      <p:sp>
        <p:nvSpPr>
          <p:cNvPr id="24580" name="Rectangle 3"/>
          <p:cNvSpPr>
            <a:spLocks noChangeArrowheads="1"/>
          </p:cNvSpPr>
          <p:nvPr/>
        </p:nvSpPr>
        <p:spPr bwMode="auto">
          <a:xfrm>
            <a:off x="152400" y="533400"/>
            <a:ext cx="8915400" cy="2678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Is it possible to generalize the algorithm? We want to find the largest of </a:t>
            </a:r>
            <a:r>
              <a:rPr lang="en-US" altLang="en-US" sz="2800" b="0" i="1" dirty="0">
                <a:latin typeface="Times New Roman" panose="02020603050405020304" pitchFamily="18" charset="0"/>
              </a:rPr>
              <a:t>n</a:t>
            </a:r>
            <a:r>
              <a:rPr lang="en-US" altLang="en-US" sz="2800" b="0" dirty="0">
                <a:latin typeface="Times New Roman" panose="02020603050405020304" pitchFamily="18" charset="0"/>
              </a:rPr>
              <a:t> positive integers, where </a:t>
            </a:r>
            <a:r>
              <a:rPr lang="en-US" altLang="en-US" sz="2800" b="0" i="1" dirty="0">
                <a:latin typeface="Times New Roman" panose="02020603050405020304" pitchFamily="18" charset="0"/>
              </a:rPr>
              <a:t>n</a:t>
            </a:r>
            <a:r>
              <a:rPr lang="en-US" altLang="en-US" sz="2800" b="0" dirty="0">
                <a:latin typeface="Times New Roman" panose="02020603050405020304" pitchFamily="18" charset="0"/>
              </a:rPr>
              <a:t> can be 1000, 1,000,000, or more. Of course, we can follow Figure 8.4 and repeat each step. But if we change the algorithm to a program, then we need to actually type the actions for </a:t>
            </a:r>
            <a:r>
              <a:rPr lang="en-US" altLang="en-US" sz="2800" b="0" i="1" dirty="0">
                <a:latin typeface="Times New Roman" panose="02020603050405020304" pitchFamily="18" charset="0"/>
              </a:rPr>
              <a:t>n</a:t>
            </a:r>
            <a:r>
              <a:rPr lang="en-US" altLang="en-US" sz="2800" b="0" dirty="0">
                <a:latin typeface="Times New Roman" panose="02020603050405020304" pitchFamily="18" charset="0"/>
              </a:rPr>
              <a:t> steps!</a:t>
            </a:r>
          </a:p>
        </p:txBody>
      </p:sp>
      <p:sp>
        <p:nvSpPr>
          <p:cNvPr id="5" name="Rectangle 3"/>
          <p:cNvSpPr>
            <a:spLocks noChangeArrowheads="1"/>
          </p:cNvSpPr>
          <p:nvPr/>
        </p:nvSpPr>
        <p:spPr bwMode="auto">
          <a:xfrm>
            <a:off x="152400" y="3365500"/>
            <a:ext cx="8915400" cy="1385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	There is a better way to do this. We can tell the computer to repeat the steps </a:t>
            </a:r>
            <a:r>
              <a:rPr lang="en-US" altLang="en-US" sz="2800" b="0" i="1">
                <a:latin typeface="Times New Roman" panose="02020603050405020304" pitchFamily="18" charset="0"/>
              </a:rPr>
              <a:t>n</a:t>
            </a:r>
            <a:r>
              <a:rPr lang="en-US" altLang="en-US" sz="2800" b="0">
                <a:latin typeface="Times New Roman" panose="02020603050405020304" pitchFamily="18" charset="0"/>
              </a:rPr>
              <a:t> times. We now include this feature in our pictorial algorithm (Figure 8.5).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76213" y="990600"/>
            <a:ext cx="8510587" cy="4038600"/>
            <a:chOff x="176213" y="990600"/>
            <a:chExt cx="8510587" cy="4038600"/>
          </a:xfrm>
        </p:grpSpPr>
        <p:sp>
          <p:nvSpPr>
            <p:cNvPr id="28675" name="Text Box 2"/>
            <p:cNvSpPr txBox="1">
              <a:spLocks noChangeArrowheads="1"/>
            </p:cNvSpPr>
            <p:nvPr/>
          </p:nvSpPr>
          <p:spPr bwMode="auto">
            <a:xfrm>
              <a:off x="282575" y="990600"/>
              <a:ext cx="493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8.5  </a:t>
              </a:r>
              <a:r>
                <a:rPr lang="en-US" altLang="en-US" sz="2000">
                  <a:latin typeface="Times New Roman" panose="02020603050405020304" pitchFamily="18" charset="0"/>
                </a:rPr>
                <a:t>Generalization of FindLargest</a:t>
              </a:r>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1676400"/>
              <a:ext cx="8510587"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677" name="Straight Connector 4"/>
            <p:cNvCxnSpPr>
              <a:cxnSpLocks noChangeShapeType="1"/>
            </p:cNvCxnSpPr>
            <p:nvPr/>
          </p:nvCxnSpPr>
          <p:spPr bwMode="auto">
            <a:xfrm>
              <a:off x="282575" y="1524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8" name="Straight Connector 5"/>
            <p:cNvCxnSpPr>
              <a:cxnSpLocks noChangeShapeType="1"/>
            </p:cNvCxnSpPr>
            <p:nvPr/>
          </p:nvCxnSpPr>
          <p:spPr bwMode="auto">
            <a:xfrm>
              <a:off x="282575" y="990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9" name="Straight Connector 6"/>
            <p:cNvCxnSpPr>
              <a:cxnSpLocks noChangeShapeType="1"/>
            </p:cNvCxnSpPr>
            <p:nvPr/>
          </p:nvCxnSpPr>
          <p:spPr bwMode="auto">
            <a:xfrm>
              <a:off x="282575" y="502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C7E92686-E372-4F15-B2B4-71A8489B83D4}" type="slidenum">
              <a:rPr lang="en-US" altLang="en-US" sz="1200" smtClean="0">
                <a:solidFill>
                  <a:schemeClr val="bg2"/>
                </a:solidFill>
              </a:rPr>
              <a:pPr/>
              <a:t>14</a:t>
            </a:fld>
            <a:endParaRPr lang="en-US" altLang="en-US" sz="1200" smtClean="0">
              <a:solidFill>
                <a:schemeClr val="bg2"/>
              </a:solidFill>
            </a:endParaRPr>
          </a:p>
        </p:txBody>
      </p:sp>
      <p:sp>
        <p:nvSpPr>
          <p:cNvPr id="1149955" name="Text Box 3"/>
          <p:cNvSpPr txBox="1">
            <a:spLocks noChangeArrowheads="1"/>
          </p:cNvSpPr>
          <p:nvPr/>
        </p:nvSpPr>
        <p:spPr bwMode="auto">
          <a:xfrm>
            <a:off x="0" y="0"/>
            <a:ext cx="4464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solidFill>
                  <a:srgbClr val="FF0000"/>
                </a:solidFill>
                <a:effectLst>
                  <a:outerShdw blurRad="38100" dist="38100" dir="2700000" algn="tl">
                    <a:srgbClr val="C0C0C0"/>
                  </a:outerShdw>
                </a:effectLst>
                <a:latin typeface="Calibri" panose="020F0502020204030204" pitchFamily="34" charset="0"/>
              </a:rPr>
              <a:t>8-2   THREE CONSTRUCTS</a:t>
            </a:r>
          </a:p>
        </p:txBody>
      </p:sp>
      <p:sp>
        <p:nvSpPr>
          <p:cNvPr id="3072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49957" name="Rectangle 5"/>
          <p:cNvSpPr>
            <a:spLocks noChangeArrowheads="1"/>
          </p:cNvSpPr>
          <p:nvPr/>
        </p:nvSpPr>
        <p:spPr bwMode="auto">
          <a:xfrm>
            <a:off x="152400" y="685800"/>
            <a:ext cx="8610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Computer scientists have defined </a:t>
            </a:r>
            <a:r>
              <a:rPr lang="en-US" altLang="en-US" sz="2800" dirty="0">
                <a:effectLst>
                  <a:outerShdw blurRad="38100" dist="38100" dir="2700000" algn="tl">
                    <a:srgbClr val="C0C0C0"/>
                  </a:outerShdw>
                </a:effectLst>
                <a:latin typeface="Times New Roman" panose="02020603050405020304" pitchFamily="18" charset="0"/>
              </a:rPr>
              <a:t>three constructs</a:t>
            </a:r>
            <a:r>
              <a:rPr lang="en-US" altLang="en-US" sz="2800" b="0" dirty="0">
                <a:effectLst>
                  <a:outerShdw blurRad="38100" dist="38100" dir="2700000" algn="tl">
                    <a:srgbClr val="C0C0C0"/>
                  </a:outerShdw>
                </a:effectLst>
                <a:latin typeface="Times New Roman" panose="02020603050405020304" pitchFamily="18" charset="0"/>
              </a:rPr>
              <a:t> for a structured program or algorithm. The idea is that a program must be made of a combination of only these three constructs: </a:t>
            </a:r>
            <a:r>
              <a:rPr lang="en-US" altLang="en-US" sz="2800" i="1" dirty="0">
                <a:effectLst>
                  <a:outerShdw blurRad="38100" dist="38100" dir="2700000" algn="tl">
                    <a:srgbClr val="C0C0C0"/>
                  </a:outerShdw>
                </a:effectLst>
                <a:latin typeface="Times New Roman" panose="02020603050405020304" pitchFamily="18" charset="0"/>
              </a:rPr>
              <a:t>sequence</a:t>
            </a:r>
            <a:r>
              <a:rPr lang="en-US" altLang="en-US" sz="2800" b="0" dirty="0">
                <a:effectLst>
                  <a:outerShdw blurRad="38100" dist="38100" dir="2700000" algn="tl">
                    <a:srgbClr val="C0C0C0"/>
                  </a:outerShdw>
                </a:effectLst>
                <a:latin typeface="Times New Roman" panose="02020603050405020304" pitchFamily="18" charset="0"/>
              </a:rPr>
              <a:t>, </a:t>
            </a:r>
            <a:r>
              <a:rPr lang="en-US" altLang="en-US" sz="2800" i="1" dirty="0">
                <a:effectLst>
                  <a:outerShdw blurRad="38100" dist="38100" dir="2700000" algn="tl">
                    <a:srgbClr val="C0C0C0"/>
                  </a:outerShdw>
                </a:effectLst>
                <a:latin typeface="Times New Roman" panose="02020603050405020304" pitchFamily="18" charset="0"/>
              </a:rPr>
              <a:t>decision</a:t>
            </a:r>
            <a:r>
              <a:rPr lang="en-US" altLang="en-US" sz="2800" b="0" dirty="0">
                <a:effectLst>
                  <a:outerShdw blurRad="38100" dist="38100" dir="2700000" algn="tl">
                    <a:srgbClr val="C0C0C0"/>
                  </a:outerShdw>
                </a:effectLst>
                <a:latin typeface="Times New Roman" panose="02020603050405020304" pitchFamily="18" charset="0"/>
              </a:rPr>
              <a:t> (selection), and </a:t>
            </a:r>
            <a:r>
              <a:rPr lang="en-US" altLang="en-US" sz="2800" i="1" dirty="0">
                <a:effectLst>
                  <a:outerShdw blurRad="38100" dist="38100" dir="2700000" algn="tl">
                    <a:srgbClr val="C0C0C0"/>
                  </a:outerShdw>
                </a:effectLst>
                <a:latin typeface="Times New Roman" panose="02020603050405020304" pitchFamily="18" charset="0"/>
              </a:rPr>
              <a:t>repetition</a:t>
            </a:r>
            <a:r>
              <a:rPr lang="en-US" altLang="en-US" sz="2800" b="0" dirty="0">
                <a:effectLst>
                  <a:outerShdw blurRad="38100" dist="38100" dir="2700000" algn="tl">
                    <a:srgbClr val="C0C0C0"/>
                  </a:outerShdw>
                </a:effectLst>
                <a:latin typeface="Times New Roman" panose="02020603050405020304" pitchFamily="18" charset="0"/>
              </a:rPr>
              <a:t> (Figure 8.6). It has been proven there is no need for any other constructs. Using only these constructs makes a program or an algorithm easy to understand, debug, or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9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6200" y="1295400"/>
            <a:ext cx="3481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8.6  </a:t>
            </a:r>
            <a:r>
              <a:rPr lang="en-US" altLang="en-US" sz="2000">
                <a:latin typeface="Times New Roman" panose="02020603050405020304" pitchFamily="18" charset="0"/>
              </a:rPr>
              <a:t>Three constructs</a:t>
            </a:r>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2322513"/>
            <a:ext cx="8601075"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772" name="Straight Connector 4"/>
          <p:cNvCxnSpPr>
            <a:cxnSpLocks noChangeShapeType="1"/>
          </p:cNvCxnSpPr>
          <p:nvPr/>
        </p:nvCxnSpPr>
        <p:spPr bwMode="auto">
          <a:xfrm>
            <a:off x="76200" y="1828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3" name="Straight Connector 5"/>
          <p:cNvCxnSpPr>
            <a:cxnSpLocks noChangeShapeType="1"/>
          </p:cNvCxnSpPr>
          <p:nvPr/>
        </p:nvCxnSpPr>
        <p:spPr bwMode="auto">
          <a:xfrm>
            <a:off x="76200" y="1295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4" name="Straight Connector 6"/>
          <p:cNvCxnSpPr>
            <a:cxnSpLocks noChangeShapeType="1"/>
          </p:cNvCxnSpPr>
          <p:nvPr/>
        </p:nvCxnSpPr>
        <p:spPr bwMode="auto">
          <a:xfrm>
            <a:off x="76200" y="449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2B882E26-D745-4B55-AD84-9C6A31B4B264}" type="slidenum">
              <a:rPr lang="en-US" altLang="en-US" sz="1200" smtClean="0">
                <a:solidFill>
                  <a:schemeClr val="bg2"/>
                </a:solidFill>
              </a:rPr>
              <a:pPr/>
              <a:t>16</a:t>
            </a:fld>
            <a:endParaRPr lang="en-US" altLang="en-US" sz="1200" smtClean="0">
              <a:solidFill>
                <a:schemeClr val="bg2"/>
              </a:solidFill>
            </a:endParaRPr>
          </a:p>
        </p:txBody>
      </p:sp>
      <p:sp>
        <p:nvSpPr>
          <p:cNvPr id="32771" name="Text Box 2"/>
          <p:cNvSpPr txBox="1">
            <a:spLocks noChangeArrowheads="1"/>
          </p:cNvSpPr>
          <p:nvPr/>
        </p:nvSpPr>
        <p:spPr bwMode="auto">
          <a:xfrm>
            <a:off x="76200" y="0"/>
            <a:ext cx="29670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cs typeface="Arial" panose="020B0604020202020204" pitchFamily="34" charset="0"/>
              </a:rPr>
              <a:t>8.2.1  </a:t>
            </a:r>
            <a:r>
              <a:rPr lang="en-US" altLang="en-US">
                <a:latin typeface="Calibri" panose="020F0502020204030204" pitchFamily="34" charset="0"/>
                <a:cs typeface="Arial" panose="020B0604020202020204" pitchFamily="34" charset="0"/>
              </a:rPr>
              <a:t>Sequence</a:t>
            </a:r>
          </a:p>
        </p:txBody>
      </p:sp>
      <p:sp>
        <p:nvSpPr>
          <p:cNvPr id="32772" name="Rectangle 3"/>
          <p:cNvSpPr>
            <a:spLocks noChangeArrowheads="1"/>
          </p:cNvSpPr>
          <p:nvPr/>
        </p:nvSpPr>
        <p:spPr bwMode="auto">
          <a:xfrm>
            <a:off x="7620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first construct is called the sequence. An algorithm, and eventually a program, is a sequence of instructions, which can be a simple instruction or either of the other two constructs.</a:t>
            </a:r>
          </a:p>
        </p:txBody>
      </p:sp>
      <p:sp>
        <p:nvSpPr>
          <p:cNvPr id="32773" name="Text Box 4"/>
          <p:cNvSpPr txBox="1">
            <a:spLocks noChangeArrowheads="1"/>
          </p:cNvSpPr>
          <p:nvPr/>
        </p:nvSpPr>
        <p:spPr bwMode="auto">
          <a:xfrm>
            <a:off x="76200" y="3048000"/>
            <a:ext cx="2655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8.2.2  Decision</a:t>
            </a:r>
          </a:p>
        </p:txBody>
      </p:sp>
      <p:sp>
        <p:nvSpPr>
          <p:cNvPr id="32774" name="Rectangle 5"/>
          <p:cNvSpPr>
            <a:spLocks noChangeArrowheads="1"/>
          </p:cNvSpPr>
          <p:nvPr/>
        </p:nvSpPr>
        <p:spPr bwMode="auto">
          <a:xfrm>
            <a:off x="76200" y="35814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Some problems cannot be solved with only a sequence of simple instructions. Sometimes we need to test a condition. If the result of testing is true, we follow a sequence of instructions: if it is false, we follow a different sequence of instructions. This is called the decision (selection) construct.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animBg="1"/>
      <p:bldP spid="32773" grpId="0"/>
      <p:bldP spid="327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84D4A5A3-36AB-4A9A-A9B0-D70F65C6A95F}" type="slidenum">
              <a:rPr lang="en-US" altLang="en-US" sz="1200" smtClean="0">
                <a:solidFill>
                  <a:schemeClr val="bg2"/>
                </a:solidFill>
              </a:rPr>
              <a:pPr/>
              <a:t>17</a:t>
            </a:fld>
            <a:endParaRPr lang="en-US" altLang="en-US" sz="1200" smtClean="0">
              <a:solidFill>
                <a:schemeClr val="bg2"/>
              </a:solidFill>
            </a:endParaRPr>
          </a:p>
        </p:txBody>
      </p:sp>
      <p:sp>
        <p:nvSpPr>
          <p:cNvPr id="34819" name="Text Box 2"/>
          <p:cNvSpPr txBox="1">
            <a:spLocks noChangeArrowheads="1"/>
          </p:cNvSpPr>
          <p:nvPr/>
        </p:nvSpPr>
        <p:spPr bwMode="auto">
          <a:xfrm>
            <a:off x="0" y="0"/>
            <a:ext cx="2997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8.2.3  Repetition</a:t>
            </a:r>
          </a:p>
        </p:txBody>
      </p:sp>
      <p:sp>
        <p:nvSpPr>
          <p:cNvPr id="34820" name="Rectangle 3"/>
          <p:cNvSpPr>
            <a:spLocks noChangeArrowheads="1"/>
          </p:cNvSpPr>
          <p:nvPr/>
        </p:nvSpPr>
        <p:spPr bwMode="auto">
          <a:xfrm>
            <a:off x="7620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some problems, the same sequence of instructions must be repeated. We handle this with the repetition or </a:t>
            </a:r>
            <a:r>
              <a:rPr lang="en-US" altLang="en-US" sz="2800" i="1">
                <a:latin typeface="Times New Roman" panose="02020603050405020304" pitchFamily="18" charset="0"/>
              </a:rPr>
              <a:t>loop</a:t>
            </a:r>
            <a:r>
              <a:rPr lang="en-US" altLang="en-US" sz="2800" b="0">
                <a:latin typeface="Times New Roman" panose="02020603050405020304" pitchFamily="18" charset="0"/>
              </a:rPr>
              <a:t> construct. Finding the largest integer among a set of integers can use a construct of this kind.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C76C6A35-B20B-48BF-94B1-0C8692222ACB}" type="slidenum">
              <a:rPr lang="en-US" altLang="en-US" sz="1200" smtClean="0">
                <a:solidFill>
                  <a:schemeClr val="bg2"/>
                </a:solidFill>
              </a:rPr>
              <a:pPr/>
              <a:t>18</a:t>
            </a:fld>
            <a:endParaRPr lang="en-US" altLang="en-US" sz="1200" smtClean="0">
              <a:solidFill>
                <a:schemeClr val="bg2"/>
              </a:solidFill>
            </a:endParaRPr>
          </a:p>
        </p:txBody>
      </p:sp>
      <p:sp>
        <p:nvSpPr>
          <p:cNvPr id="1152003" name="Text Box 3"/>
          <p:cNvSpPr txBox="1">
            <a:spLocks noChangeArrowheads="1"/>
          </p:cNvSpPr>
          <p:nvPr/>
        </p:nvSpPr>
        <p:spPr bwMode="auto">
          <a:xfrm>
            <a:off x="0" y="76200"/>
            <a:ext cx="76977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8-3   ALGORITHM REPRESENTATION</a:t>
            </a:r>
          </a:p>
        </p:txBody>
      </p:sp>
      <p:sp>
        <p:nvSpPr>
          <p:cNvPr id="389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52005" name="Rectangle 5"/>
          <p:cNvSpPr>
            <a:spLocks noChangeArrowheads="1"/>
          </p:cNvSpPr>
          <p:nvPr/>
        </p:nvSpPr>
        <p:spPr bwMode="auto">
          <a:xfrm>
            <a:off x="152400" y="762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So far, we have used figures to convey the concept of an algorithm. During the last few decades, tools have been designed for this purpose. Two of these tools, </a:t>
            </a:r>
            <a:r>
              <a:rPr lang="en-US" altLang="en-US" sz="2800" dirty="0">
                <a:effectLst>
                  <a:outerShdw blurRad="38100" dist="38100" dir="2700000" algn="tl">
                    <a:srgbClr val="C0C0C0"/>
                  </a:outerShdw>
                </a:effectLst>
                <a:latin typeface="Times New Roman" panose="02020603050405020304" pitchFamily="18" charset="0"/>
              </a:rPr>
              <a:t>UML</a:t>
            </a:r>
            <a:r>
              <a:rPr lang="en-US" altLang="en-US" sz="2800" b="0" dirty="0">
                <a:effectLst>
                  <a:outerShdw blurRad="38100" dist="38100" dir="2700000" algn="tl">
                    <a:srgbClr val="C0C0C0"/>
                  </a:outerShdw>
                </a:effectLst>
                <a:latin typeface="Times New Roman" panose="02020603050405020304" pitchFamily="18" charset="0"/>
              </a:rPr>
              <a:t> and </a:t>
            </a:r>
            <a:r>
              <a:rPr lang="en-US" altLang="en-US" sz="2800" dirty="0">
                <a:effectLst>
                  <a:outerShdw blurRad="38100" dist="38100" dir="2700000" algn="tl">
                    <a:srgbClr val="C0C0C0"/>
                  </a:outerShdw>
                </a:effectLst>
                <a:latin typeface="Times New Roman" panose="02020603050405020304" pitchFamily="18" charset="0"/>
              </a:rPr>
              <a:t>pseudocode</a:t>
            </a:r>
            <a:r>
              <a:rPr lang="en-US" altLang="en-US" sz="2800" b="0" dirty="0">
                <a:effectLst>
                  <a:outerShdw blurRad="38100" dist="38100" dir="2700000" algn="tl">
                    <a:srgbClr val="C0C0C0"/>
                  </a:outerShdw>
                </a:effectLst>
                <a:latin typeface="Times New Roman" panose="02020603050405020304" pitchFamily="18" charset="0"/>
              </a:rPr>
              <a:t>, are presented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20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2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p:bldP spid="11520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6AC5ED4C-46CD-4870-B83A-0CD97E79A1B2}" type="slidenum">
              <a:rPr lang="en-US" altLang="en-US" sz="1200" smtClean="0">
                <a:solidFill>
                  <a:schemeClr val="bg2"/>
                </a:solidFill>
              </a:rPr>
              <a:pPr/>
              <a:t>19</a:t>
            </a:fld>
            <a:endParaRPr lang="en-US" altLang="en-US" sz="1200" smtClean="0">
              <a:solidFill>
                <a:schemeClr val="bg2"/>
              </a:solidFill>
            </a:endParaRPr>
          </a:p>
        </p:txBody>
      </p:sp>
      <p:sp>
        <p:nvSpPr>
          <p:cNvPr id="38915" name="Text Box 2"/>
          <p:cNvSpPr txBox="1">
            <a:spLocks noChangeArrowheads="1"/>
          </p:cNvSpPr>
          <p:nvPr/>
        </p:nvSpPr>
        <p:spPr bwMode="auto">
          <a:xfrm>
            <a:off x="0" y="0"/>
            <a:ext cx="20129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8.3.1  UML</a:t>
            </a:r>
          </a:p>
        </p:txBody>
      </p:sp>
      <p:sp>
        <p:nvSpPr>
          <p:cNvPr id="38916" name="Rectangle 3"/>
          <p:cNvSpPr>
            <a:spLocks noChangeArrowheads="1"/>
          </p:cNvSpPr>
          <p:nvPr/>
        </p:nvSpPr>
        <p:spPr bwMode="auto">
          <a:xfrm>
            <a:off x="76200" y="5334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Unified Modeling Language (UML) is a pictorial representation of an algorithm. It hides all the details of an algorithm in an attempt to give the “big picture” and to show how the algorithm flows from beginning to end. UML is covered in detail in Appendix B. Here we show only how the three constructs are represented using UML (Figure 8.7).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9" name="Rectangle 3"/>
          <p:cNvSpPr>
            <a:spLocks noChangeArrowheads="1"/>
          </p:cNvSpPr>
          <p:nvPr/>
        </p:nvSpPr>
        <p:spPr bwMode="auto">
          <a:xfrm>
            <a:off x="152400" y="-41275"/>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dirty="0">
                <a:solidFill>
                  <a:schemeClr val="hlink"/>
                </a:solidFill>
                <a:effectLst>
                  <a:outerShdw blurRad="38100" dist="38100" dir="2700000" algn="tl">
                    <a:srgbClr val="C0C0C0"/>
                  </a:outerShdw>
                </a:effectLst>
                <a:latin typeface="Times New Roman" panose="02020603050405020304" pitchFamily="18" charset="0"/>
              </a:rPr>
              <a:t>Objectives</a:t>
            </a:r>
          </a:p>
        </p:txBody>
      </p:sp>
      <p:sp>
        <p:nvSpPr>
          <p:cNvPr id="1145860" name="Rectangle 4"/>
          <p:cNvSpPr>
            <a:spLocks noChangeArrowheads="1"/>
          </p:cNvSpPr>
          <p:nvPr/>
        </p:nvSpPr>
        <p:spPr bwMode="auto">
          <a:xfrm>
            <a:off x="152400" y="477838"/>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800" dirty="0">
                <a:effectLst>
                  <a:outerShdw blurRad="38100" dist="38100" dir="2700000" algn="tl">
                    <a:srgbClr val="C0C0C0"/>
                  </a:outerShdw>
                </a:effectLst>
                <a:latin typeface="Times New Roman" panose="02020603050405020304" pitchFamily="18" charset="0"/>
              </a:rPr>
              <a:t>After studying this chapter, the student should be able to:</a:t>
            </a:r>
          </a:p>
        </p:txBody>
      </p:sp>
      <p:sp>
        <p:nvSpPr>
          <p:cNvPr id="6" name="Rectangle 2"/>
          <p:cNvSpPr>
            <a:spLocks noChangeArrowheads="1"/>
          </p:cNvSpPr>
          <p:nvPr/>
        </p:nvSpPr>
        <p:spPr bwMode="auto">
          <a:xfrm>
            <a:off x="152400" y="1447800"/>
            <a:ext cx="8715375"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Define an algorithm and relate it to problem solving.</a:t>
            </a:r>
          </a:p>
        </p:txBody>
      </p:sp>
      <p:sp>
        <p:nvSpPr>
          <p:cNvPr id="8" name="Rectangle 2"/>
          <p:cNvSpPr>
            <a:spLocks noChangeArrowheads="1"/>
          </p:cNvSpPr>
          <p:nvPr/>
        </p:nvSpPr>
        <p:spPr bwMode="auto">
          <a:xfrm>
            <a:off x="152400" y="1992313"/>
            <a:ext cx="8715375"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Define three construct and describe their use in algorithms.</a:t>
            </a:r>
          </a:p>
        </p:txBody>
      </p:sp>
      <p:sp>
        <p:nvSpPr>
          <p:cNvPr id="9" name="Rectangle 2"/>
          <p:cNvSpPr>
            <a:spLocks noChangeArrowheads="1"/>
          </p:cNvSpPr>
          <p:nvPr/>
        </p:nvSpPr>
        <p:spPr bwMode="auto">
          <a:xfrm>
            <a:off x="152400" y="2516188"/>
            <a:ext cx="8715375"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Describe pseudocode and how they are used in algorithms.</a:t>
            </a:r>
          </a:p>
        </p:txBody>
      </p:sp>
      <p:sp>
        <p:nvSpPr>
          <p:cNvPr id="10" name="Rectangle 2"/>
          <p:cNvSpPr>
            <a:spLocks noChangeArrowheads="1"/>
          </p:cNvSpPr>
          <p:nvPr/>
        </p:nvSpPr>
        <p:spPr bwMode="auto">
          <a:xfrm>
            <a:off x="152400" y="3562350"/>
            <a:ext cx="8715375"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List basic algorithms and their applications.</a:t>
            </a:r>
          </a:p>
        </p:txBody>
      </p:sp>
      <p:sp>
        <p:nvSpPr>
          <p:cNvPr id="11" name="Rectangle 2"/>
          <p:cNvSpPr>
            <a:spLocks noChangeArrowheads="1"/>
          </p:cNvSpPr>
          <p:nvPr/>
        </p:nvSpPr>
        <p:spPr bwMode="auto">
          <a:xfrm>
            <a:off x="152400" y="4086225"/>
            <a:ext cx="89916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Describe the concept of sorting and understand the  mechanisms</a:t>
            </a:r>
            <a:br>
              <a:rPr lang="en-US" altLang="en-US" sz="2400">
                <a:latin typeface="Times New Roman" panose="02020603050405020304" pitchFamily="18" charset="0"/>
              </a:rPr>
            </a:br>
            <a:r>
              <a:rPr lang="en-US" altLang="en-US" sz="2400">
                <a:latin typeface="Times New Roman" panose="02020603050405020304" pitchFamily="18" charset="0"/>
              </a:rPr>
              <a:t>     behind three primitive sorting algorithms.</a:t>
            </a:r>
          </a:p>
        </p:txBody>
      </p:sp>
      <p:sp>
        <p:nvSpPr>
          <p:cNvPr id="12" name="Rectangle 2"/>
          <p:cNvSpPr>
            <a:spLocks noChangeArrowheads="1"/>
          </p:cNvSpPr>
          <p:nvPr/>
        </p:nvSpPr>
        <p:spPr bwMode="auto">
          <a:xfrm>
            <a:off x="152400" y="4979988"/>
            <a:ext cx="8715375" cy="830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Describe the concept of searching and understand the</a:t>
            </a:r>
            <a:br>
              <a:rPr lang="en-US" altLang="en-US" sz="2400">
                <a:latin typeface="Times New Roman" panose="02020603050405020304" pitchFamily="18" charset="0"/>
              </a:rPr>
            </a:br>
            <a:r>
              <a:rPr lang="en-US" altLang="en-US" sz="2400">
                <a:latin typeface="Times New Roman" panose="02020603050405020304" pitchFamily="18" charset="0"/>
              </a:rPr>
              <a:t>     mechanisms behind two common searching algorithms.</a:t>
            </a:r>
          </a:p>
        </p:txBody>
      </p:sp>
      <p:sp>
        <p:nvSpPr>
          <p:cNvPr id="13" name="Rectangle 2"/>
          <p:cNvSpPr>
            <a:spLocks noChangeArrowheads="1"/>
          </p:cNvSpPr>
          <p:nvPr/>
        </p:nvSpPr>
        <p:spPr bwMode="auto">
          <a:xfrm>
            <a:off x="152400" y="5872163"/>
            <a:ext cx="8715375"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Define subalgorithms and their relations to algorithms.</a:t>
            </a:r>
          </a:p>
        </p:txBody>
      </p:sp>
      <p:sp>
        <p:nvSpPr>
          <p:cNvPr id="14" name="Rectangle 2"/>
          <p:cNvSpPr>
            <a:spLocks noChangeArrowheads="1"/>
          </p:cNvSpPr>
          <p:nvPr/>
        </p:nvSpPr>
        <p:spPr bwMode="auto">
          <a:xfrm>
            <a:off x="152400" y="6396038"/>
            <a:ext cx="8715375"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Distinguish between iterative and recursive algorithms</a:t>
            </a:r>
          </a:p>
        </p:txBody>
      </p:sp>
      <p:sp>
        <p:nvSpPr>
          <p:cNvPr id="15" name="Rectangle 2"/>
          <p:cNvSpPr>
            <a:spLocks noChangeArrowheads="1"/>
          </p:cNvSpPr>
          <p:nvPr/>
        </p:nvSpPr>
        <p:spPr bwMode="auto">
          <a:xfrm>
            <a:off x="152400" y="3040063"/>
            <a:ext cx="8763000" cy="460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spcAft>
                <a:spcPct val="35000"/>
              </a:spcAft>
              <a:buClr>
                <a:srgbClr val="FF0000"/>
              </a:buClr>
              <a:buFont typeface="Wingdings" panose="05000000000000000000" pitchFamily="2" charset="2"/>
              <a:buChar char="q"/>
            </a:pPr>
            <a:r>
              <a:rPr lang="en-US" altLang="en-US" sz="2400">
                <a:latin typeface="Times New Roman" panose="02020603050405020304" pitchFamily="18" charset="0"/>
              </a:rPr>
              <a:t> Describe UML diagrams and how they are used in 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5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58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80">
                                          <p:stCondLst>
                                            <p:cond delay="0"/>
                                          </p:stCondLst>
                                        </p:cTn>
                                        <p:tgtEl>
                                          <p:spTgt spid="8"/>
                                        </p:tgtEl>
                                      </p:cBhvr>
                                    </p:animEffect>
                                    <p:anim calcmode="lin" valueType="num">
                                      <p:cBhvr>
                                        <p:cTn id="3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9" dur="26">
                                          <p:stCondLst>
                                            <p:cond delay="650"/>
                                          </p:stCondLst>
                                        </p:cTn>
                                        <p:tgtEl>
                                          <p:spTgt spid="8"/>
                                        </p:tgtEl>
                                      </p:cBhvr>
                                      <p:to x="100000" y="60000"/>
                                    </p:animScale>
                                    <p:animScale>
                                      <p:cBhvr>
                                        <p:cTn id="40" dur="166" decel="50000">
                                          <p:stCondLst>
                                            <p:cond delay="676"/>
                                          </p:stCondLst>
                                        </p:cTn>
                                        <p:tgtEl>
                                          <p:spTgt spid="8"/>
                                        </p:tgtEl>
                                      </p:cBhvr>
                                      <p:to x="100000" y="100000"/>
                                    </p:animScale>
                                    <p:animScale>
                                      <p:cBhvr>
                                        <p:cTn id="41" dur="26">
                                          <p:stCondLst>
                                            <p:cond delay="1312"/>
                                          </p:stCondLst>
                                        </p:cTn>
                                        <p:tgtEl>
                                          <p:spTgt spid="8"/>
                                        </p:tgtEl>
                                      </p:cBhvr>
                                      <p:to x="100000" y="80000"/>
                                    </p:animScale>
                                    <p:animScale>
                                      <p:cBhvr>
                                        <p:cTn id="42" dur="166" decel="50000">
                                          <p:stCondLst>
                                            <p:cond delay="1338"/>
                                          </p:stCondLst>
                                        </p:cTn>
                                        <p:tgtEl>
                                          <p:spTgt spid="8"/>
                                        </p:tgtEl>
                                      </p:cBhvr>
                                      <p:to x="100000" y="100000"/>
                                    </p:animScale>
                                    <p:animScale>
                                      <p:cBhvr>
                                        <p:cTn id="43" dur="26">
                                          <p:stCondLst>
                                            <p:cond delay="1642"/>
                                          </p:stCondLst>
                                        </p:cTn>
                                        <p:tgtEl>
                                          <p:spTgt spid="8"/>
                                        </p:tgtEl>
                                      </p:cBhvr>
                                      <p:to x="100000" y="90000"/>
                                    </p:animScale>
                                    <p:animScale>
                                      <p:cBhvr>
                                        <p:cTn id="44" dur="166" decel="50000">
                                          <p:stCondLst>
                                            <p:cond delay="1668"/>
                                          </p:stCondLst>
                                        </p:cTn>
                                        <p:tgtEl>
                                          <p:spTgt spid="8"/>
                                        </p:tgtEl>
                                      </p:cBhvr>
                                      <p:to x="100000" y="100000"/>
                                    </p:animScale>
                                    <p:animScale>
                                      <p:cBhvr>
                                        <p:cTn id="45" dur="26">
                                          <p:stCondLst>
                                            <p:cond delay="1808"/>
                                          </p:stCondLst>
                                        </p:cTn>
                                        <p:tgtEl>
                                          <p:spTgt spid="8"/>
                                        </p:tgtEl>
                                      </p:cBhvr>
                                      <p:to x="100000" y="95000"/>
                                    </p:animScale>
                                    <p:animScale>
                                      <p:cBhvr>
                                        <p:cTn id="46" dur="166" decel="50000">
                                          <p:stCondLst>
                                            <p:cond delay="1834"/>
                                          </p:stCondLst>
                                        </p:cTn>
                                        <p:tgtEl>
                                          <p:spTgt spid="8"/>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80">
                                          <p:stCondLst>
                                            <p:cond delay="0"/>
                                          </p:stCondLst>
                                        </p:cTn>
                                        <p:tgtEl>
                                          <p:spTgt spid="9"/>
                                        </p:tgtEl>
                                      </p:cBhvr>
                                    </p:animEffect>
                                    <p:anim calcmode="lin" valueType="num">
                                      <p:cBhvr>
                                        <p:cTn id="5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7" dur="26">
                                          <p:stCondLst>
                                            <p:cond delay="650"/>
                                          </p:stCondLst>
                                        </p:cTn>
                                        <p:tgtEl>
                                          <p:spTgt spid="9"/>
                                        </p:tgtEl>
                                      </p:cBhvr>
                                      <p:to x="100000" y="60000"/>
                                    </p:animScale>
                                    <p:animScale>
                                      <p:cBhvr>
                                        <p:cTn id="58" dur="166" decel="50000">
                                          <p:stCondLst>
                                            <p:cond delay="676"/>
                                          </p:stCondLst>
                                        </p:cTn>
                                        <p:tgtEl>
                                          <p:spTgt spid="9"/>
                                        </p:tgtEl>
                                      </p:cBhvr>
                                      <p:to x="100000" y="100000"/>
                                    </p:animScale>
                                    <p:animScale>
                                      <p:cBhvr>
                                        <p:cTn id="59" dur="26">
                                          <p:stCondLst>
                                            <p:cond delay="1312"/>
                                          </p:stCondLst>
                                        </p:cTn>
                                        <p:tgtEl>
                                          <p:spTgt spid="9"/>
                                        </p:tgtEl>
                                      </p:cBhvr>
                                      <p:to x="100000" y="80000"/>
                                    </p:animScale>
                                    <p:animScale>
                                      <p:cBhvr>
                                        <p:cTn id="60" dur="166" decel="50000">
                                          <p:stCondLst>
                                            <p:cond delay="1338"/>
                                          </p:stCondLst>
                                        </p:cTn>
                                        <p:tgtEl>
                                          <p:spTgt spid="9"/>
                                        </p:tgtEl>
                                      </p:cBhvr>
                                      <p:to x="100000" y="100000"/>
                                    </p:animScale>
                                    <p:animScale>
                                      <p:cBhvr>
                                        <p:cTn id="61" dur="26">
                                          <p:stCondLst>
                                            <p:cond delay="1642"/>
                                          </p:stCondLst>
                                        </p:cTn>
                                        <p:tgtEl>
                                          <p:spTgt spid="9"/>
                                        </p:tgtEl>
                                      </p:cBhvr>
                                      <p:to x="100000" y="90000"/>
                                    </p:animScale>
                                    <p:animScale>
                                      <p:cBhvr>
                                        <p:cTn id="62" dur="166" decel="50000">
                                          <p:stCondLst>
                                            <p:cond delay="1668"/>
                                          </p:stCondLst>
                                        </p:cTn>
                                        <p:tgtEl>
                                          <p:spTgt spid="9"/>
                                        </p:tgtEl>
                                      </p:cBhvr>
                                      <p:to x="100000" y="100000"/>
                                    </p:animScale>
                                    <p:animScale>
                                      <p:cBhvr>
                                        <p:cTn id="63" dur="26">
                                          <p:stCondLst>
                                            <p:cond delay="1808"/>
                                          </p:stCondLst>
                                        </p:cTn>
                                        <p:tgtEl>
                                          <p:spTgt spid="9"/>
                                        </p:tgtEl>
                                      </p:cBhvr>
                                      <p:to x="100000" y="95000"/>
                                    </p:animScale>
                                    <p:animScale>
                                      <p:cBhvr>
                                        <p:cTn id="64" dur="166" decel="50000">
                                          <p:stCondLst>
                                            <p:cond delay="1834"/>
                                          </p:stCondLst>
                                        </p:cTn>
                                        <p:tgtEl>
                                          <p:spTgt spid="9"/>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580">
                                          <p:stCondLst>
                                            <p:cond delay="0"/>
                                          </p:stCondLst>
                                        </p:cTn>
                                        <p:tgtEl>
                                          <p:spTgt spid="15"/>
                                        </p:tgtEl>
                                      </p:cBhvr>
                                    </p:animEffect>
                                    <p:anim calcmode="lin" valueType="num">
                                      <p:cBhvr>
                                        <p:cTn id="7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5" dur="26">
                                          <p:stCondLst>
                                            <p:cond delay="650"/>
                                          </p:stCondLst>
                                        </p:cTn>
                                        <p:tgtEl>
                                          <p:spTgt spid="15"/>
                                        </p:tgtEl>
                                      </p:cBhvr>
                                      <p:to x="100000" y="60000"/>
                                    </p:animScale>
                                    <p:animScale>
                                      <p:cBhvr>
                                        <p:cTn id="76" dur="166" decel="50000">
                                          <p:stCondLst>
                                            <p:cond delay="676"/>
                                          </p:stCondLst>
                                        </p:cTn>
                                        <p:tgtEl>
                                          <p:spTgt spid="15"/>
                                        </p:tgtEl>
                                      </p:cBhvr>
                                      <p:to x="100000" y="100000"/>
                                    </p:animScale>
                                    <p:animScale>
                                      <p:cBhvr>
                                        <p:cTn id="77" dur="26">
                                          <p:stCondLst>
                                            <p:cond delay="1312"/>
                                          </p:stCondLst>
                                        </p:cTn>
                                        <p:tgtEl>
                                          <p:spTgt spid="15"/>
                                        </p:tgtEl>
                                      </p:cBhvr>
                                      <p:to x="100000" y="80000"/>
                                    </p:animScale>
                                    <p:animScale>
                                      <p:cBhvr>
                                        <p:cTn id="78" dur="166" decel="50000">
                                          <p:stCondLst>
                                            <p:cond delay="1338"/>
                                          </p:stCondLst>
                                        </p:cTn>
                                        <p:tgtEl>
                                          <p:spTgt spid="15"/>
                                        </p:tgtEl>
                                      </p:cBhvr>
                                      <p:to x="100000" y="100000"/>
                                    </p:animScale>
                                    <p:animScale>
                                      <p:cBhvr>
                                        <p:cTn id="79" dur="26">
                                          <p:stCondLst>
                                            <p:cond delay="1642"/>
                                          </p:stCondLst>
                                        </p:cTn>
                                        <p:tgtEl>
                                          <p:spTgt spid="15"/>
                                        </p:tgtEl>
                                      </p:cBhvr>
                                      <p:to x="100000" y="90000"/>
                                    </p:animScale>
                                    <p:animScale>
                                      <p:cBhvr>
                                        <p:cTn id="80" dur="166" decel="50000">
                                          <p:stCondLst>
                                            <p:cond delay="1668"/>
                                          </p:stCondLst>
                                        </p:cTn>
                                        <p:tgtEl>
                                          <p:spTgt spid="15"/>
                                        </p:tgtEl>
                                      </p:cBhvr>
                                      <p:to x="100000" y="100000"/>
                                    </p:animScale>
                                    <p:animScale>
                                      <p:cBhvr>
                                        <p:cTn id="81" dur="26">
                                          <p:stCondLst>
                                            <p:cond delay="1808"/>
                                          </p:stCondLst>
                                        </p:cTn>
                                        <p:tgtEl>
                                          <p:spTgt spid="15"/>
                                        </p:tgtEl>
                                      </p:cBhvr>
                                      <p:to x="100000" y="95000"/>
                                    </p:animScale>
                                    <p:animScale>
                                      <p:cBhvr>
                                        <p:cTn id="82" dur="166" decel="50000">
                                          <p:stCondLst>
                                            <p:cond delay="1834"/>
                                          </p:stCondLst>
                                        </p:cTn>
                                        <p:tgtEl>
                                          <p:spTgt spid="15"/>
                                        </p:tgtEl>
                                      </p:cBhvr>
                                      <p:to x="100000" y="100000"/>
                                    </p:animScale>
                                  </p:childTnLst>
                                </p:cTn>
                              </p:par>
                            </p:childTnLst>
                          </p:cTn>
                        </p:par>
                      </p:childTnLst>
                    </p:cTn>
                  </p:par>
                  <p:par>
                    <p:cTn id="83" fill="hold" nodeType="clickPar">
                      <p:stCondLst>
                        <p:cond delay="indefinite"/>
                      </p:stCondLst>
                      <p:childTnLst>
                        <p:par>
                          <p:cTn id="84" fill="hold" nodeType="withGroup">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down)">
                                      <p:cBhvr>
                                        <p:cTn id="87" dur="580">
                                          <p:stCondLst>
                                            <p:cond delay="0"/>
                                          </p:stCondLst>
                                        </p:cTn>
                                        <p:tgtEl>
                                          <p:spTgt spid="10"/>
                                        </p:tgtEl>
                                      </p:cBhvr>
                                    </p:animEffect>
                                    <p:anim calcmode="lin" valueType="num">
                                      <p:cBhvr>
                                        <p:cTn id="8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gtEl>
                                      </p:cBhvr>
                                      <p:to x="100000" y="60000"/>
                                    </p:animScale>
                                    <p:animScale>
                                      <p:cBhvr>
                                        <p:cTn id="94" dur="166" decel="50000">
                                          <p:stCondLst>
                                            <p:cond delay="676"/>
                                          </p:stCondLst>
                                        </p:cTn>
                                        <p:tgtEl>
                                          <p:spTgt spid="10"/>
                                        </p:tgtEl>
                                      </p:cBhvr>
                                      <p:to x="100000" y="100000"/>
                                    </p:animScale>
                                    <p:animScale>
                                      <p:cBhvr>
                                        <p:cTn id="95" dur="26">
                                          <p:stCondLst>
                                            <p:cond delay="1312"/>
                                          </p:stCondLst>
                                        </p:cTn>
                                        <p:tgtEl>
                                          <p:spTgt spid="10"/>
                                        </p:tgtEl>
                                      </p:cBhvr>
                                      <p:to x="100000" y="80000"/>
                                    </p:animScale>
                                    <p:animScale>
                                      <p:cBhvr>
                                        <p:cTn id="96" dur="166" decel="50000">
                                          <p:stCondLst>
                                            <p:cond delay="1338"/>
                                          </p:stCondLst>
                                        </p:cTn>
                                        <p:tgtEl>
                                          <p:spTgt spid="10"/>
                                        </p:tgtEl>
                                      </p:cBhvr>
                                      <p:to x="100000" y="100000"/>
                                    </p:animScale>
                                    <p:animScale>
                                      <p:cBhvr>
                                        <p:cTn id="97" dur="26">
                                          <p:stCondLst>
                                            <p:cond delay="1642"/>
                                          </p:stCondLst>
                                        </p:cTn>
                                        <p:tgtEl>
                                          <p:spTgt spid="10"/>
                                        </p:tgtEl>
                                      </p:cBhvr>
                                      <p:to x="100000" y="90000"/>
                                    </p:animScale>
                                    <p:animScale>
                                      <p:cBhvr>
                                        <p:cTn id="98" dur="166" decel="50000">
                                          <p:stCondLst>
                                            <p:cond delay="1668"/>
                                          </p:stCondLst>
                                        </p:cTn>
                                        <p:tgtEl>
                                          <p:spTgt spid="10"/>
                                        </p:tgtEl>
                                      </p:cBhvr>
                                      <p:to x="100000" y="100000"/>
                                    </p:animScale>
                                    <p:animScale>
                                      <p:cBhvr>
                                        <p:cTn id="99" dur="26">
                                          <p:stCondLst>
                                            <p:cond delay="1808"/>
                                          </p:stCondLst>
                                        </p:cTn>
                                        <p:tgtEl>
                                          <p:spTgt spid="10"/>
                                        </p:tgtEl>
                                      </p:cBhvr>
                                      <p:to x="100000" y="95000"/>
                                    </p:animScale>
                                    <p:animScale>
                                      <p:cBhvr>
                                        <p:cTn id="100" dur="166" decel="50000">
                                          <p:stCondLst>
                                            <p:cond delay="1834"/>
                                          </p:stCondLst>
                                        </p:cTn>
                                        <p:tgtEl>
                                          <p:spTgt spid="10"/>
                                        </p:tgtEl>
                                      </p:cBhvr>
                                      <p:to x="100000" y="100000"/>
                                    </p:animScale>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ntr" presetSubtype="0" fill="hold" grpId="0" nodeType="click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ipe(down)">
                                      <p:cBhvr>
                                        <p:cTn id="105" dur="580">
                                          <p:stCondLst>
                                            <p:cond delay="0"/>
                                          </p:stCondLst>
                                        </p:cTn>
                                        <p:tgtEl>
                                          <p:spTgt spid="11"/>
                                        </p:tgtEl>
                                      </p:cBhvr>
                                    </p:animEffect>
                                    <p:anim calcmode="lin" valueType="num">
                                      <p:cBhvr>
                                        <p:cTn id="10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1" dur="26">
                                          <p:stCondLst>
                                            <p:cond delay="650"/>
                                          </p:stCondLst>
                                        </p:cTn>
                                        <p:tgtEl>
                                          <p:spTgt spid="11"/>
                                        </p:tgtEl>
                                      </p:cBhvr>
                                      <p:to x="100000" y="60000"/>
                                    </p:animScale>
                                    <p:animScale>
                                      <p:cBhvr>
                                        <p:cTn id="112" dur="166" decel="50000">
                                          <p:stCondLst>
                                            <p:cond delay="676"/>
                                          </p:stCondLst>
                                        </p:cTn>
                                        <p:tgtEl>
                                          <p:spTgt spid="11"/>
                                        </p:tgtEl>
                                      </p:cBhvr>
                                      <p:to x="100000" y="100000"/>
                                    </p:animScale>
                                    <p:animScale>
                                      <p:cBhvr>
                                        <p:cTn id="113" dur="26">
                                          <p:stCondLst>
                                            <p:cond delay="1312"/>
                                          </p:stCondLst>
                                        </p:cTn>
                                        <p:tgtEl>
                                          <p:spTgt spid="11"/>
                                        </p:tgtEl>
                                      </p:cBhvr>
                                      <p:to x="100000" y="80000"/>
                                    </p:animScale>
                                    <p:animScale>
                                      <p:cBhvr>
                                        <p:cTn id="114" dur="166" decel="50000">
                                          <p:stCondLst>
                                            <p:cond delay="1338"/>
                                          </p:stCondLst>
                                        </p:cTn>
                                        <p:tgtEl>
                                          <p:spTgt spid="11"/>
                                        </p:tgtEl>
                                      </p:cBhvr>
                                      <p:to x="100000" y="100000"/>
                                    </p:animScale>
                                    <p:animScale>
                                      <p:cBhvr>
                                        <p:cTn id="115" dur="26">
                                          <p:stCondLst>
                                            <p:cond delay="1642"/>
                                          </p:stCondLst>
                                        </p:cTn>
                                        <p:tgtEl>
                                          <p:spTgt spid="11"/>
                                        </p:tgtEl>
                                      </p:cBhvr>
                                      <p:to x="100000" y="90000"/>
                                    </p:animScale>
                                    <p:animScale>
                                      <p:cBhvr>
                                        <p:cTn id="116" dur="166" decel="50000">
                                          <p:stCondLst>
                                            <p:cond delay="1668"/>
                                          </p:stCondLst>
                                        </p:cTn>
                                        <p:tgtEl>
                                          <p:spTgt spid="11"/>
                                        </p:tgtEl>
                                      </p:cBhvr>
                                      <p:to x="100000" y="100000"/>
                                    </p:animScale>
                                    <p:animScale>
                                      <p:cBhvr>
                                        <p:cTn id="117" dur="26">
                                          <p:stCondLst>
                                            <p:cond delay="1808"/>
                                          </p:stCondLst>
                                        </p:cTn>
                                        <p:tgtEl>
                                          <p:spTgt spid="11"/>
                                        </p:tgtEl>
                                      </p:cBhvr>
                                      <p:to x="100000" y="95000"/>
                                    </p:animScale>
                                    <p:animScale>
                                      <p:cBhvr>
                                        <p:cTn id="118" dur="166" decel="50000">
                                          <p:stCondLst>
                                            <p:cond delay="1834"/>
                                          </p:stCondLst>
                                        </p:cTn>
                                        <p:tgtEl>
                                          <p:spTgt spid="11"/>
                                        </p:tgtEl>
                                      </p:cBhvr>
                                      <p:to x="100000" y="100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ntr" presetSubtype="0"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down)">
                                      <p:cBhvr>
                                        <p:cTn id="123" dur="580">
                                          <p:stCondLst>
                                            <p:cond delay="0"/>
                                          </p:stCondLst>
                                        </p:cTn>
                                        <p:tgtEl>
                                          <p:spTgt spid="12"/>
                                        </p:tgtEl>
                                      </p:cBhvr>
                                    </p:animEffect>
                                    <p:anim calcmode="lin" valueType="num">
                                      <p:cBhvr>
                                        <p:cTn id="1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29" dur="26">
                                          <p:stCondLst>
                                            <p:cond delay="650"/>
                                          </p:stCondLst>
                                        </p:cTn>
                                        <p:tgtEl>
                                          <p:spTgt spid="12"/>
                                        </p:tgtEl>
                                      </p:cBhvr>
                                      <p:to x="100000" y="60000"/>
                                    </p:animScale>
                                    <p:animScale>
                                      <p:cBhvr>
                                        <p:cTn id="130" dur="166" decel="50000">
                                          <p:stCondLst>
                                            <p:cond delay="676"/>
                                          </p:stCondLst>
                                        </p:cTn>
                                        <p:tgtEl>
                                          <p:spTgt spid="12"/>
                                        </p:tgtEl>
                                      </p:cBhvr>
                                      <p:to x="100000" y="100000"/>
                                    </p:animScale>
                                    <p:animScale>
                                      <p:cBhvr>
                                        <p:cTn id="131" dur="26">
                                          <p:stCondLst>
                                            <p:cond delay="1312"/>
                                          </p:stCondLst>
                                        </p:cTn>
                                        <p:tgtEl>
                                          <p:spTgt spid="12"/>
                                        </p:tgtEl>
                                      </p:cBhvr>
                                      <p:to x="100000" y="80000"/>
                                    </p:animScale>
                                    <p:animScale>
                                      <p:cBhvr>
                                        <p:cTn id="132" dur="166" decel="50000">
                                          <p:stCondLst>
                                            <p:cond delay="1338"/>
                                          </p:stCondLst>
                                        </p:cTn>
                                        <p:tgtEl>
                                          <p:spTgt spid="12"/>
                                        </p:tgtEl>
                                      </p:cBhvr>
                                      <p:to x="100000" y="100000"/>
                                    </p:animScale>
                                    <p:animScale>
                                      <p:cBhvr>
                                        <p:cTn id="133" dur="26">
                                          <p:stCondLst>
                                            <p:cond delay="1642"/>
                                          </p:stCondLst>
                                        </p:cTn>
                                        <p:tgtEl>
                                          <p:spTgt spid="12"/>
                                        </p:tgtEl>
                                      </p:cBhvr>
                                      <p:to x="100000" y="90000"/>
                                    </p:animScale>
                                    <p:animScale>
                                      <p:cBhvr>
                                        <p:cTn id="134" dur="166" decel="50000">
                                          <p:stCondLst>
                                            <p:cond delay="1668"/>
                                          </p:stCondLst>
                                        </p:cTn>
                                        <p:tgtEl>
                                          <p:spTgt spid="12"/>
                                        </p:tgtEl>
                                      </p:cBhvr>
                                      <p:to x="100000" y="100000"/>
                                    </p:animScale>
                                    <p:animScale>
                                      <p:cBhvr>
                                        <p:cTn id="135" dur="26">
                                          <p:stCondLst>
                                            <p:cond delay="1808"/>
                                          </p:stCondLst>
                                        </p:cTn>
                                        <p:tgtEl>
                                          <p:spTgt spid="12"/>
                                        </p:tgtEl>
                                      </p:cBhvr>
                                      <p:to x="100000" y="95000"/>
                                    </p:animScale>
                                    <p:animScale>
                                      <p:cBhvr>
                                        <p:cTn id="136" dur="166" decel="50000">
                                          <p:stCondLst>
                                            <p:cond delay="1834"/>
                                          </p:stCondLst>
                                        </p:cTn>
                                        <p:tgtEl>
                                          <p:spTgt spid="12"/>
                                        </p:tgtEl>
                                      </p:cBhvr>
                                      <p:to x="100000" y="100000"/>
                                    </p:animScale>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6" presetClass="entr" presetSubtype="0" fill="hold" grpId="0" nodeType="clickEffect">
                                  <p:stCondLst>
                                    <p:cond delay="0"/>
                                  </p:stCondLst>
                                  <p:childTnLst>
                                    <p:set>
                                      <p:cBhvr>
                                        <p:cTn id="140" dur="1" fill="hold">
                                          <p:stCondLst>
                                            <p:cond delay="0"/>
                                          </p:stCondLst>
                                        </p:cTn>
                                        <p:tgtEl>
                                          <p:spTgt spid="13"/>
                                        </p:tgtEl>
                                        <p:attrNameLst>
                                          <p:attrName>style.visibility</p:attrName>
                                        </p:attrNameLst>
                                      </p:cBhvr>
                                      <p:to>
                                        <p:strVal val="visible"/>
                                      </p:to>
                                    </p:set>
                                    <p:animEffect transition="in" filter="wipe(down)">
                                      <p:cBhvr>
                                        <p:cTn id="141" dur="580">
                                          <p:stCondLst>
                                            <p:cond delay="0"/>
                                          </p:stCondLst>
                                        </p:cTn>
                                        <p:tgtEl>
                                          <p:spTgt spid="13"/>
                                        </p:tgtEl>
                                      </p:cBhvr>
                                    </p:animEffect>
                                    <p:anim calcmode="lin" valueType="num">
                                      <p:cBhvr>
                                        <p:cTn id="14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47" dur="26">
                                          <p:stCondLst>
                                            <p:cond delay="650"/>
                                          </p:stCondLst>
                                        </p:cTn>
                                        <p:tgtEl>
                                          <p:spTgt spid="13"/>
                                        </p:tgtEl>
                                      </p:cBhvr>
                                      <p:to x="100000" y="60000"/>
                                    </p:animScale>
                                    <p:animScale>
                                      <p:cBhvr>
                                        <p:cTn id="148" dur="166" decel="50000">
                                          <p:stCondLst>
                                            <p:cond delay="676"/>
                                          </p:stCondLst>
                                        </p:cTn>
                                        <p:tgtEl>
                                          <p:spTgt spid="13"/>
                                        </p:tgtEl>
                                      </p:cBhvr>
                                      <p:to x="100000" y="100000"/>
                                    </p:animScale>
                                    <p:animScale>
                                      <p:cBhvr>
                                        <p:cTn id="149" dur="26">
                                          <p:stCondLst>
                                            <p:cond delay="1312"/>
                                          </p:stCondLst>
                                        </p:cTn>
                                        <p:tgtEl>
                                          <p:spTgt spid="13"/>
                                        </p:tgtEl>
                                      </p:cBhvr>
                                      <p:to x="100000" y="80000"/>
                                    </p:animScale>
                                    <p:animScale>
                                      <p:cBhvr>
                                        <p:cTn id="150" dur="166" decel="50000">
                                          <p:stCondLst>
                                            <p:cond delay="1338"/>
                                          </p:stCondLst>
                                        </p:cTn>
                                        <p:tgtEl>
                                          <p:spTgt spid="13"/>
                                        </p:tgtEl>
                                      </p:cBhvr>
                                      <p:to x="100000" y="100000"/>
                                    </p:animScale>
                                    <p:animScale>
                                      <p:cBhvr>
                                        <p:cTn id="151" dur="26">
                                          <p:stCondLst>
                                            <p:cond delay="1642"/>
                                          </p:stCondLst>
                                        </p:cTn>
                                        <p:tgtEl>
                                          <p:spTgt spid="13"/>
                                        </p:tgtEl>
                                      </p:cBhvr>
                                      <p:to x="100000" y="90000"/>
                                    </p:animScale>
                                    <p:animScale>
                                      <p:cBhvr>
                                        <p:cTn id="152" dur="166" decel="50000">
                                          <p:stCondLst>
                                            <p:cond delay="1668"/>
                                          </p:stCondLst>
                                        </p:cTn>
                                        <p:tgtEl>
                                          <p:spTgt spid="13"/>
                                        </p:tgtEl>
                                      </p:cBhvr>
                                      <p:to x="100000" y="100000"/>
                                    </p:animScale>
                                    <p:animScale>
                                      <p:cBhvr>
                                        <p:cTn id="153" dur="26">
                                          <p:stCondLst>
                                            <p:cond delay="1808"/>
                                          </p:stCondLst>
                                        </p:cTn>
                                        <p:tgtEl>
                                          <p:spTgt spid="13"/>
                                        </p:tgtEl>
                                      </p:cBhvr>
                                      <p:to x="100000" y="95000"/>
                                    </p:animScale>
                                    <p:animScale>
                                      <p:cBhvr>
                                        <p:cTn id="154" dur="166" decel="50000">
                                          <p:stCondLst>
                                            <p:cond delay="1834"/>
                                          </p:stCondLst>
                                        </p:cTn>
                                        <p:tgtEl>
                                          <p:spTgt spid="13"/>
                                        </p:tgtEl>
                                      </p:cBhvr>
                                      <p:to x="100000" y="100000"/>
                                    </p:animScale>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6" presetClass="entr" presetSubtype="0" fill="hold" grpId="0" nodeType="clickEffect">
                                  <p:stCondLst>
                                    <p:cond delay="0"/>
                                  </p:stCondLst>
                                  <p:childTnLst>
                                    <p:set>
                                      <p:cBhvr>
                                        <p:cTn id="158" dur="1" fill="hold">
                                          <p:stCondLst>
                                            <p:cond delay="0"/>
                                          </p:stCondLst>
                                        </p:cTn>
                                        <p:tgtEl>
                                          <p:spTgt spid="14"/>
                                        </p:tgtEl>
                                        <p:attrNameLst>
                                          <p:attrName>style.visibility</p:attrName>
                                        </p:attrNameLst>
                                      </p:cBhvr>
                                      <p:to>
                                        <p:strVal val="visible"/>
                                      </p:to>
                                    </p:set>
                                    <p:animEffect transition="in" filter="wipe(down)">
                                      <p:cBhvr>
                                        <p:cTn id="159" dur="580">
                                          <p:stCondLst>
                                            <p:cond delay="0"/>
                                          </p:stCondLst>
                                        </p:cTn>
                                        <p:tgtEl>
                                          <p:spTgt spid="14"/>
                                        </p:tgtEl>
                                      </p:cBhvr>
                                    </p:animEffect>
                                    <p:anim calcmode="lin" valueType="num">
                                      <p:cBhvr>
                                        <p:cTn id="16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65" dur="26">
                                          <p:stCondLst>
                                            <p:cond delay="650"/>
                                          </p:stCondLst>
                                        </p:cTn>
                                        <p:tgtEl>
                                          <p:spTgt spid="14"/>
                                        </p:tgtEl>
                                      </p:cBhvr>
                                      <p:to x="100000" y="60000"/>
                                    </p:animScale>
                                    <p:animScale>
                                      <p:cBhvr>
                                        <p:cTn id="166" dur="166" decel="50000">
                                          <p:stCondLst>
                                            <p:cond delay="676"/>
                                          </p:stCondLst>
                                        </p:cTn>
                                        <p:tgtEl>
                                          <p:spTgt spid="14"/>
                                        </p:tgtEl>
                                      </p:cBhvr>
                                      <p:to x="100000" y="100000"/>
                                    </p:animScale>
                                    <p:animScale>
                                      <p:cBhvr>
                                        <p:cTn id="167" dur="26">
                                          <p:stCondLst>
                                            <p:cond delay="1312"/>
                                          </p:stCondLst>
                                        </p:cTn>
                                        <p:tgtEl>
                                          <p:spTgt spid="14"/>
                                        </p:tgtEl>
                                      </p:cBhvr>
                                      <p:to x="100000" y="80000"/>
                                    </p:animScale>
                                    <p:animScale>
                                      <p:cBhvr>
                                        <p:cTn id="168" dur="166" decel="50000">
                                          <p:stCondLst>
                                            <p:cond delay="1338"/>
                                          </p:stCondLst>
                                        </p:cTn>
                                        <p:tgtEl>
                                          <p:spTgt spid="14"/>
                                        </p:tgtEl>
                                      </p:cBhvr>
                                      <p:to x="100000" y="100000"/>
                                    </p:animScale>
                                    <p:animScale>
                                      <p:cBhvr>
                                        <p:cTn id="169" dur="26">
                                          <p:stCondLst>
                                            <p:cond delay="1642"/>
                                          </p:stCondLst>
                                        </p:cTn>
                                        <p:tgtEl>
                                          <p:spTgt spid="14"/>
                                        </p:tgtEl>
                                      </p:cBhvr>
                                      <p:to x="100000" y="90000"/>
                                    </p:animScale>
                                    <p:animScale>
                                      <p:cBhvr>
                                        <p:cTn id="170" dur="166" decel="50000">
                                          <p:stCondLst>
                                            <p:cond delay="1668"/>
                                          </p:stCondLst>
                                        </p:cTn>
                                        <p:tgtEl>
                                          <p:spTgt spid="14"/>
                                        </p:tgtEl>
                                      </p:cBhvr>
                                      <p:to x="100000" y="100000"/>
                                    </p:animScale>
                                    <p:animScale>
                                      <p:cBhvr>
                                        <p:cTn id="171" dur="26">
                                          <p:stCondLst>
                                            <p:cond delay="1808"/>
                                          </p:stCondLst>
                                        </p:cTn>
                                        <p:tgtEl>
                                          <p:spTgt spid="14"/>
                                        </p:tgtEl>
                                      </p:cBhvr>
                                      <p:to x="100000" y="95000"/>
                                    </p:animScale>
                                    <p:animScale>
                                      <p:cBhvr>
                                        <p:cTn id="172"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59" grpId="0"/>
      <p:bldP spid="1145860" grpId="0"/>
      <p:bldP spid="6"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0" y="609600"/>
            <a:ext cx="8745538" cy="5338763"/>
            <a:chOff x="0" y="609600"/>
            <a:chExt cx="8745538" cy="5338763"/>
          </a:xfrm>
        </p:grpSpPr>
        <p:cxnSp>
          <p:nvCxnSpPr>
            <p:cNvPr id="43011" name="Straight Connector 5"/>
            <p:cNvCxnSpPr>
              <a:cxnSpLocks noChangeShapeType="1"/>
            </p:cNvCxnSpPr>
            <p:nvPr/>
          </p:nvCxnSpPr>
          <p:spPr bwMode="auto">
            <a:xfrm>
              <a:off x="76200" y="1071563"/>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2" name="Text Box 2"/>
            <p:cNvSpPr txBox="1">
              <a:spLocks noChangeArrowheads="1"/>
            </p:cNvSpPr>
            <p:nvPr/>
          </p:nvSpPr>
          <p:spPr bwMode="auto">
            <a:xfrm>
              <a:off x="0" y="614965"/>
              <a:ext cx="4440238" cy="45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8.7  </a:t>
              </a:r>
              <a:r>
                <a:rPr lang="en-US" altLang="en-US" sz="2000">
                  <a:latin typeface="Times New Roman" panose="02020603050405020304" pitchFamily="18" charset="0"/>
                </a:rPr>
                <a:t>UML for three constructs</a:t>
              </a:r>
            </a:p>
          </p:txBody>
        </p:sp>
        <p:pic>
          <p:nvPicPr>
            <p:cNvPr id="430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94343"/>
              <a:ext cx="8364538" cy="40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014" name="Straight Connector 4"/>
            <p:cNvCxnSpPr>
              <a:cxnSpLocks noChangeShapeType="1"/>
            </p:cNvCxnSpPr>
            <p:nvPr/>
          </p:nvCxnSpPr>
          <p:spPr bwMode="auto">
            <a:xfrm>
              <a:off x="76200" y="609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5" name="Straight Connector 6"/>
            <p:cNvCxnSpPr>
              <a:cxnSpLocks noChangeShapeType="1"/>
            </p:cNvCxnSpPr>
            <p:nvPr/>
          </p:nvCxnSpPr>
          <p:spPr bwMode="auto">
            <a:xfrm>
              <a:off x="76200" y="5948363"/>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A9911C33-C5C7-4677-908F-FDCBFF92776D}" type="slidenum">
              <a:rPr lang="en-US" altLang="en-US" sz="1200" smtClean="0">
                <a:solidFill>
                  <a:schemeClr val="bg2"/>
                </a:solidFill>
              </a:rPr>
              <a:pPr/>
              <a:t>21</a:t>
            </a:fld>
            <a:endParaRPr lang="en-US" altLang="en-US" sz="1200" smtClean="0">
              <a:solidFill>
                <a:schemeClr val="bg2"/>
              </a:solidFill>
            </a:endParaRPr>
          </a:p>
        </p:txBody>
      </p:sp>
      <p:sp>
        <p:nvSpPr>
          <p:cNvPr id="43011" name="Text Box 2"/>
          <p:cNvSpPr txBox="1">
            <a:spLocks noChangeArrowheads="1"/>
          </p:cNvSpPr>
          <p:nvPr/>
        </p:nvSpPr>
        <p:spPr bwMode="auto">
          <a:xfrm>
            <a:off x="0" y="0"/>
            <a:ext cx="32750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8.3.2  Pseudocode</a:t>
            </a:r>
          </a:p>
        </p:txBody>
      </p:sp>
      <p:sp>
        <p:nvSpPr>
          <p:cNvPr id="43012" name="Rectangle 3"/>
          <p:cNvSpPr>
            <a:spLocks noChangeArrowheads="1"/>
          </p:cNvSpPr>
          <p:nvPr/>
        </p:nvSpPr>
        <p:spPr bwMode="auto">
          <a:xfrm>
            <a:off x="76200" y="533400"/>
            <a:ext cx="8915400" cy="310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Pseudocode is an English-language-like representation of an algorithm. There is no standard for pseudocode—some people use a lot of detail, others use less. Some use a code that is close to English, while others use a syntax like the Pascal programming language. Pseudocode is covered in detail in Appendix C. Here we show only how the three constructs can be represented by pseudocode (Figure 8.8).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6200" y="762000"/>
            <a:ext cx="8788400" cy="4267200"/>
            <a:chOff x="76200" y="762000"/>
            <a:chExt cx="8788400" cy="4267200"/>
          </a:xfrm>
        </p:grpSpPr>
        <p:sp>
          <p:nvSpPr>
            <p:cNvPr id="47107" name="Text Box 2"/>
            <p:cNvSpPr txBox="1">
              <a:spLocks noChangeArrowheads="1"/>
            </p:cNvSpPr>
            <p:nvPr/>
          </p:nvSpPr>
          <p:spPr bwMode="auto">
            <a:xfrm>
              <a:off x="76200" y="762000"/>
              <a:ext cx="5116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8.8  </a:t>
              </a:r>
              <a:r>
                <a:rPr lang="en-US" altLang="en-US" sz="2000">
                  <a:latin typeface="Times New Roman" panose="02020603050405020304" pitchFamily="18" charset="0"/>
                </a:rPr>
                <a:t>Pseudocode for three constructs</a:t>
              </a:r>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84836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109" name="Straight Connector 4"/>
            <p:cNvCxnSpPr>
              <a:cxnSpLocks noChangeShapeType="1"/>
            </p:cNvCxnSpPr>
            <p:nvPr/>
          </p:nvCxnSpPr>
          <p:spPr bwMode="auto">
            <a:xfrm>
              <a:off x="76200" y="1295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10" name="Straight Connector 5"/>
            <p:cNvCxnSpPr>
              <a:cxnSpLocks noChangeShapeType="1"/>
            </p:cNvCxnSpPr>
            <p:nvPr/>
          </p:nvCxnSpPr>
          <p:spPr bwMode="auto">
            <a:xfrm>
              <a:off x="76200" y="76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11" name="Straight Connector 6"/>
            <p:cNvCxnSpPr>
              <a:cxnSpLocks noChangeShapeType="1"/>
            </p:cNvCxnSpPr>
            <p:nvPr/>
          </p:nvCxnSpPr>
          <p:spPr bwMode="auto">
            <a:xfrm>
              <a:off x="76200" y="502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76200" y="0"/>
            <a:ext cx="1792288" cy="457200"/>
          </a:xfrm>
          <a:prstGeom prst="rect">
            <a:avLst/>
          </a:prstGeom>
          <a:solidFill>
            <a:schemeClr val="bg1"/>
          </a:solidFill>
          <a:ln w="9525">
            <a:solidFill>
              <a:schemeClr val="bg1"/>
            </a:solidFill>
            <a:miter lim="800000"/>
            <a:headEnd/>
            <a:tailEnd/>
          </a:ln>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8.1</a:t>
            </a:r>
            <a:endParaRPr lang="en-US" altLang="en-US" sz="2000" i="1">
              <a:solidFill>
                <a:srgbClr val="FF0000"/>
              </a:solidFill>
              <a:latin typeface="Times New Roman" panose="02020603050405020304" pitchFamily="18" charset="0"/>
            </a:endParaRPr>
          </a:p>
        </p:txBody>
      </p:sp>
      <p:sp>
        <p:nvSpPr>
          <p:cNvPr id="1209347" name="Rectangle 3"/>
          <p:cNvSpPr>
            <a:spLocks noChangeArrowheads="1"/>
          </p:cNvSpPr>
          <p:nvPr/>
        </p:nvSpPr>
        <p:spPr bwMode="auto">
          <a:xfrm>
            <a:off x="76200" y="381000"/>
            <a:ext cx="8839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Write an algorithm in pseudocode that finds the sum of two integers.</a:t>
            </a:r>
          </a:p>
        </p:txBody>
      </p:sp>
      <p:pic>
        <p:nvPicPr>
          <p:cNvPr id="47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438400"/>
            <a:ext cx="8675687"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2"/>
          <p:cNvSpPr txBox="1">
            <a:spLocks noChangeArrowheads="1"/>
          </p:cNvSpPr>
          <p:nvPr/>
        </p:nvSpPr>
        <p:spPr bwMode="auto">
          <a:xfrm>
            <a:off x="152400" y="914400"/>
            <a:ext cx="1279525" cy="461963"/>
          </a:xfrm>
          <a:prstGeom prst="rect">
            <a:avLst/>
          </a:prstGeom>
          <a:solidFill>
            <a:schemeClr val="bg1"/>
          </a:solidFill>
          <a:ln w="9525">
            <a:solidFill>
              <a:schemeClr val="bg1"/>
            </a:solidFill>
            <a:miter lim="800000"/>
            <a:headEnd/>
            <a:tailEnd/>
          </a:ln>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Solution</a:t>
            </a:r>
            <a:endParaRPr lang="en-US" altLang="en-US" sz="2000" i="1">
              <a:solidFill>
                <a:srgbClr val="FF0000"/>
              </a:solidFill>
              <a:latin typeface="Times New Roman" panose="02020603050405020304" pitchFamily="18" charset="0"/>
            </a:endParaRPr>
          </a:p>
        </p:txBody>
      </p:sp>
      <p:sp>
        <p:nvSpPr>
          <p:cNvPr id="7" name="Rectangle 3"/>
          <p:cNvSpPr>
            <a:spLocks noChangeArrowheads="1"/>
          </p:cNvSpPr>
          <p:nvPr/>
        </p:nvSpPr>
        <p:spPr bwMode="auto">
          <a:xfrm>
            <a:off x="152400" y="1295400"/>
            <a:ext cx="822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See Algorithm 8.1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9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47109"/>
                                        </p:tgtEl>
                                        <p:attrNameLst>
                                          <p:attrName>style.visibility</p:attrName>
                                        </p:attrNameLst>
                                      </p:cBhvr>
                                      <p:to>
                                        <p:strVal val="visible"/>
                                      </p:to>
                                    </p:set>
                                    <p:anim calcmode="lin" valueType="num">
                                      <p:cBhvr>
                                        <p:cTn id="23" dur="1000" fill="hold"/>
                                        <p:tgtEl>
                                          <p:spTgt spid="47109"/>
                                        </p:tgtEl>
                                        <p:attrNameLst>
                                          <p:attrName>ppt_w</p:attrName>
                                        </p:attrNameLst>
                                      </p:cBhvr>
                                      <p:tavLst>
                                        <p:tav tm="0">
                                          <p:val>
                                            <p:fltVal val="0"/>
                                          </p:val>
                                        </p:tav>
                                        <p:tav tm="100000">
                                          <p:val>
                                            <p:strVal val="#ppt_w"/>
                                          </p:val>
                                        </p:tav>
                                      </p:tavLst>
                                    </p:anim>
                                    <p:anim calcmode="lin" valueType="num">
                                      <p:cBhvr>
                                        <p:cTn id="24" dur="1000" fill="hold"/>
                                        <p:tgtEl>
                                          <p:spTgt spid="47109"/>
                                        </p:tgtEl>
                                        <p:attrNameLst>
                                          <p:attrName>ppt_h</p:attrName>
                                        </p:attrNameLst>
                                      </p:cBhvr>
                                      <p:tavLst>
                                        <p:tav tm="0">
                                          <p:val>
                                            <p:fltVal val="0"/>
                                          </p:val>
                                        </p:tav>
                                        <p:tav tm="100000">
                                          <p:val>
                                            <p:strVal val="#ppt_h"/>
                                          </p:val>
                                        </p:tav>
                                      </p:tavLst>
                                    </p:anim>
                                    <p:anim calcmode="lin" valueType="num">
                                      <p:cBhvr>
                                        <p:cTn id="25" dur="1000" fill="hold"/>
                                        <p:tgtEl>
                                          <p:spTgt spid="47109"/>
                                        </p:tgtEl>
                                        <p:attrNameLst>
                                          <p:attrName>style.rotation</p:attrName>
                                        </p:attrNameLst>
                                      </p:cBhvr>
                                      <p:tavLst>
                                        <p:tav tm="0">
                                          <p:val>
                                            <p:fltVal val="90"/>
                                          </p:val>
                                        </p:tav>
                                        <p:tav tm="100000">
                                          <p:val>
                                            <p:fltVal val="0"/>
                                          </p:val>
                                        </p:tav>
                                      </p:tavLst>
                                    </p:anim>
                                    <p:animEffect transition="in" filter="fade">
                                      <p:cBhvr>
                                        <p:cTn id="26" dur="10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1209347" grpId="0"/>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6200" y="0"/>
            <a:ext cx="1792288" cy="457200"/>
          </a:xfrm>
          <a:prstGeom prst="rect">
            <a:avLst/>
          </a:prstGeom>
          <a:solidFill>
            <a:schemeClr val="bg1"/>
          </a:solidFill>
          <a:ln w="9525">
            <a:solidFill>
              <a:schemeClr val="bg1"/>
            </a:solidFill>
            <a:miter lim="800000"/>
            <a:headEnd/>
            <a:tailEnd/>
          </a:ln>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8.2</a:t>
            </a:r>
            <a:endParaRPr lang="en-US" altLang="en-US" sz="2000" i="1">
              <a:solidFill>
                <a:srgbClr val="FF0000"/>
              </a:solidFill>
              <a:latin typeface="Times New Roman" panose="02020603050405020304" pitchFamily="18" charset="0"/>
            </a:endParaRPr>
          </a:p>
        </p:txBody>
      </p:sp>
      <p:sp>
        <p:nvSpPr>
          <p:cNvPr id="1211395" name="Rectangle 3"/>
          <p:cNvSpPr>
            <a:spLocks noChangeArrowheads="1"/>
          </p:cNvSpPr>
          <p:nvPr/>
        </p:nvSpPr>
        <p:spPr bwMode="auto">
          <a:xfrm>
            <a:off x="76200" y="381000"/>
            <a:ext cx="876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Write an algorithm to change a numeric grade to a pass/no pass grade.</a:t>
            </a:r>
          </a:p>
        </p:txBody>
      </p:sp>
      <p:pic>
        <p:nvPicPr>
          <p:cNvPr id="512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117725"/>
            <a:ext cx="8675687"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Text Box 2"/>
          <p:cNvSpPr txBox="1">
            <a:spLocks noChangeArrowheads="1"/>
          </p:cNvSpPr>
          <p:nvPr/>
        </p:nvSpPr>
        <p:spPr bwMode="auto">
          <a:xfrm>
            <a:off x="228600" y="1066800"/>
            <a:ext cx="1279525" cy="461963"/>
          </a:xfrm>
          <a:prstGeom prst="rect">
            <a:avLst/>
          </a:prstGeom>
          <a:solidFill>
            <a:schemeClr val="bg1"/>
          </a:solidFill>
          <a:ln w="9525">
            <a:solidFill>
              <a:schemeClr val="bg1"/>
            </a:solidFill>
            <a:miter lim="800000"/>
            <a:headEnd/>
            <a:tailEnd/>
          </a:ln>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Solution</a:t>
            </a:r>
            <a:endParaRPr lang="en-US" altLang="en-US" sz="2000" i="1">
              <a:solidFill>
                <a:srgbClr val="FF0000"/>
              </a:solidFill>
              <a:latin typeface="Times New Roman" panose="02020603050405020304" pitchFamily="18" charset="0"/>
            </a:endParaRPr>
          </a:p>
        </p:txBody>
      </p:sp>
      <p:sp>
        <p:nvSpPr>
          <p:cNvPr id="11" name="Rectangle 3"/>
          <p:cNvSpPr>
            <a:spLocks noChangeArrowheads="1"/>
          </p:cNvSpPr>
          <p:nvPr/>
        </p:nvSpPr>
        <p:spPr bwMode="auto">
          <a:xfrm>
            <a:off x="228600" y="1447800"/>
            <a:ext cx="876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Algorithm 8.2 shows the </a:t>
            </a:r>
            <a:r>
              <a:rPr lang="en-US" altLang="en-US" sz="2400" b="0" dirty="0" err="1">
                <a:effectLst>
                  <a:outerShdw blurRad="38100" dist="38100" dir="2700000" algn="tl">
                    <a:srgbClr val="C0C0C0"/>
                  </a:outerShdw>
                </a:effectLst>
                <a:latin typeface="Times New Roman" panose="02020603050405020304" pitchFamily="18" charset="0"/>
              </a:rPr>
              <a:t>pseuducode</a:t>
            </a:r>
            <a:r>
              <a:rPr lang="en-US" altLang="en-US" sz="2400" b="0" dirty="0">
                <a:effectLst>
                  <a:outerShdw blurRad="38100" dist="38100" dir="2700000" algn="tl">
                    <a:srgbClr val="C0C0C0"/>
                  </a:outerShdw>
                </a:effectLst>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13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51204"/>
                                        </p:tgtEl>
                                        <p:attrNameLst>
                                          <p:attrName>style.visibility</p:attrName>
                                        </p:attrNameLst>
                                      </p:cBhvr>
                                      <p:to>
                                        <p:strVal val="visible"/>
                                      </p:to>
                                    </p:set>
                                    <p:anim calcmode="lin" valueType="num">
                                      <p:cBhvr>
                                        <p:cTn id="23" dur="1000" fill="hold"/>
                                        <p:tgtEl>
                                          <p:spTgt spid="51204"/>
                                        </p:tgtEl>
                                        <p:attrNameLst>
                                          <p:attrName>ppt_w</p:attrName>
                                        </p:attrNameLst>
                                      </p:cBhvr>
                                      <p:tavLst>
                                        <p:tav tm="0">
                                          <p:val>
                                            <p:fltVal val="0"/>
                                          </p:val>
                                        </p:tav>
                                        <p:tav tm="100000">
                                          <p:val>
                                            <p:strVal val="#ppt_w"/>
                                          </p:val>
                                        </p:tav>
                                      </p:tavLst>
                                    </p:anim>
                                    <p:anim calcmode="lin" valueType="num">
                                      <p:cBhvr>
                                        <p:cTn id="24" dur="1000" fill="hold"/>
                                        <p:tgtEl>
                                          <p:spTgt spid="51204"/>
                                        </p:tgtEl>
                                        <p:attrNameLst>
                                          <p:attrName>ppt_h</p:attrName>
                                        </p:attrNameLst>
                                      </p:cBhvr>
                                      <p:tavLst>
                                        <p:tav tm="0">
                                          <p:val>
                                            <p:fltVal val="0"/>
                                          </p:val>
                                        </p:tav>
                                        <p:tav tm="100000">
                                          <p:val>
                                            <p:strVal val="#ppt_h"/>
                                          </p:val>
                                        </p:tav>
                                      </p:tavLst>
                                    </p:anim>
                                    <p:anim calcmode="lin" valueType="num">
                                      <p:cBhvr>
                                        <p:cTn id="25" dur="1000" fill="hold"/>
                                        <p:tgtEl>
                                          <p:spTgt spid="51204"/>
                                        </p:tgtEl>
                                        <p:attrNameLst>
                                          <p:attrName>style.rotation</p:attrName>
                                        </p:attrNameLst>
                                      </p:cBhvr>
                                      <p:tavLst>
                                        <p:tav tm="0">
                                          <p:val>
                                            <p:fltVal val="90"/>
                                          </p:val>
                                        </p:tav>
                                        <p:tav tm="100000">
                                          <p:val>
                                            <p:fltVal val="0"/>
                                          </p:val>
                                        </p:tav>
                                      </p:tavLst>
                                    </p:anim>
                                    <p:animEffect transition="in" filter="fade">
                                      <p:cBhvr>
                                        <p:cTn id="26" dur="10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1211395" grpId="0"/>
      <p:bldP spid="51205"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76200" y="0"/>
            <a:ext cx="22701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8.3</a:t>
            </a:r>
            <a:r>
              <a:rPr lang="en-US" altLang="en-US" sz="2400">
                <a:solidFill>
                  <a:schemeClr val="bg1"/>
                </a:solidFill>
                <a:latin typeface="Times New Roman" panose="02020603050405020304" pitchFamily="18" charset="0"/>
              </a:rPr>
              <a:t> 8.3</a:t>
            </a:r>
            <a:endParaRPr lang="en-US" altLang="en-US" sz="2000" i="1">
              <a:solidFill>
                <a:schemeClr val="bg1"/>
              </a:solidFill>
              <a:latin typeface="Times New Roman" panose="02020603050405020304" pitchFamily="18" charset="0"/>
            </a:endParaRPr>
          </a:p>
        </p:txBody>
      </p:sp>
      <p:sp>
        <p:nvSpPr>
          <p:cNvPr id="1213443" name="Rectangle 3"/>
          <p:cNvSpPr>
            <a:spLocks noChangeArrowheads="1"/>
          </p:cNvSpPr>
          <p:nvPr/>
        </p:nvSpPr>
        <p:spPr bwMode="auto">
          <a:xfrm>
            <a:off x="76200" y="381000"/>
            <a:ext cx="8915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Write an algorithm to change a numeric grade to a letter grade.</a:t>
            </a:r>
          </a:p>
        </p:txBody>
      </p:sp>
      <p:pic>
        <p:nvPicPr>
          <p:cNvPr id="532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1735138"/>
            <a:ext cx="8070850"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3" name="Text Box 2"/>
          <p:cNvSpPr txBox="1">
            <a:spLocks noChangeArrowheads="1"/>
          </p:cNvSpPr>
          <p:nvPr/>
        </p:nvSpPr>
        <p:spPr bwMode="auto">
          <a:xfrm>
            <a:off x="76200" y="914400"/>
            <a:ext cx="1279525" cy="461963"/>
          </a:xfrm>
          <a:prstGeom prst="rect">
            <a:avLst/>
          </a:prstGeom>
          <a:solidFill>
            <a:schemeClr val="bg1"/>
          </a:solidFill>
          <a:ln w="9525">
            <a:solidFill>
              <a:schemeClr val="bg1"/>
            </a:solidFill>
            <a:miter lim="800000"/>
            <a:headEnd/>
            <a:tailEnd/>
          </a:ln>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Solution</a:t>
            </a:r>
            <a:endParaRPr lang="en-US" altLang="en-US" sz="2000" i="1">
              <a:solidFill>
                <a:srgbClr val="FF0000"/>
              </a:solidFill>
              <a:latin typeface="Times New Roman" panose="02020603050405020304" pitchFamily="18" charset="0"/>
            </a:endParaRPr>
          </a:p>
        </p:txBody>
      </p:sp>
      <p:sp>
        <p:nvSpPr>
          <p:cNvPr id="7" name="Rectangle 3"/>
          <p:cNvSpPr>
            <a:spLocks noChangeArrowheads="1"/>
          </p:cNvSpPr>
          <p:nvPr/>
        </p:nvSpPr>
        <p:spPr bwMode="auto">
          <a:xfrm>
            <a:off x="76200" y="1295400"/>
            <a:ext cx="876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Algorithm 8.3 shows the pseudocode.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34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53252"/>
                                        </p:tgtEl>
                                        <p:attrNameLst>
                                          <p:attrName>style.visibility</p:attrName>
                                        </p:attrNameLst>
                                      </p:cBhvr>
                                      <p:to>
                                        <p:strVal val="visible"/>
                                      </p:to>
                                    </p:set>
                                    <p:anim calcmode="lin" valueType="num">
                                      <p:cBhvr>
                                        <p:cTn id="23" dur="1000" fill="hold"/>
                                        <p:tgtEl>
                                          <p:spTgt spid="53252"/>
                                        </p:tgtEl>
                                        <p:attrNameLst>
                                          <p:attrName>ppt_w</p:attrName>
                                        </p:attrNameLst>
                                      </p:cBhvr>
                                      <p:tavLst>
                                        <p:tav tm="0">
                                          <p:val>
                                            <p:fltVal val="0"/>
                                          </p:val>
                                        </p:tav>
                                        <p:tav tm="100000">
                                          <p:val>
                                            <p:strVal val="#ppt_w"/>
                                          </p:val>
                                        </p:tav>
                                      </p:tavLst>
                                    </p:anim>
                                    <p:anim calcmode="lin" valueType="num">
                                      <p:cBhvr>
                                        <p:cTn id="24" dur="1000" fill="hold"/>
                                        <p:tgtEl>
                                          <p:spTgt spid="53252"/>
                                        </p:tgtEl>
                                        <p:attrNameLst>
                                          <p:attrName>ppt_h</p:attrName>
                                        </p:attrNameLst>
                                      </p:cBhvr>
                                      <p:tavLst>
                                        <p:tav tm="0">
                                          <p:val>
                                            <p:fltVal val="0"/>
                                          </p:val>
                                        </p:tav>
                                        <p:tav tm="100000">
                                          <p:val>
                                            <p:strVal val="#ppt_h"/>
                                          </p:val>
                                        </p:tav>
                                      </p:tavLst>
                                    </p:anim>
                                    <p:anim calcmode="lin" valueType="num">
                                      <p:cBhvr>
                                        <p:cTn id="25" dur="1000" fill="hold"/>
                                        <p:tgtEl>
                                          <p:spTgt spid="53252"/>
                                        </p:tgtEl>
                                        <p:attrNameLst>
                                          <p:attrName>style.rotation</p:attrName>
                                        </p:attrNameLst>
                                      </p:cBhvr>
                                      <p:tavLst>
                                        <p:tav tm="0">
                                          <p:val>
                                            <p:fltVal val="90"/>
                                          </p:val>
                                        </p:tav>
                                        <p:tav tm="100000">
                                          <p:val>
                                            <p:fltVal val="0"/>
                                          </p:val>
                                        </p:tav>
                                      </p:tavLst>
                                    </p:anim>
                                    <p:animEffect transition="in" filter="fade">
                                      <p:cBhvr>
                                        <p:cTn id="26" dur="1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1213443" grpId="0"/>
      <p:bldP spid="53253"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6200" y="0"/>
            <a:ext cx="17922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8.4</a:t>
            </a:r>
            <a:endParaRPr lang="en-US" altLang="en-US" sz="2000" i="1">
              <a:solidFill>
                <a:srgbClr val="FF0000"/>
              </a:solidFill>
              <a:latin typeface="Times New Roman" panose="02020603050405020304" pitchFamily="18" charset="0"/>
            </a:endParaRPr>
          </a:p>
        </p:txBody>
      </p:sp>
      <p:sp>
        <p:nvSpPr>
          <p:cNvPr id="1215491" name="Rectangle 3"/>
          <p:cNvSpPr>
            <a:spLocks noChangeArrowheads="1"/>
          </p:cNvSpPr>
          <p:nvPr/>
        </p:nvSpPr>
        <p:spPr bwMode="auto">
          <a:xfrm>
            <a:off x="76200" y="381000"/>
            <a:ext cx="8839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Write an algorithm to find the largest of a set of integers. We do not know the number of integers.</a:t>
            </a:r>
          </a:p>
        </p:txBody>
      </p:sp>
      <p:pic>
        <p:nvPicPr>
          <p:cNvPr id="553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2185988"/>
            <a:ext cx="6562725" cy="459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Text Box 2"/>
          <p:cNvSpPr txBox="1">
            <a:spLocks noChangeArrowheads="1"/>
          </p:cNvSpPr>
          <p:nvPr/>
        </p:nvSpPr>
        <p:spPr bwMode="auto">
          <a:xfrm>
            <a:off x="76200" y="1290638"/>
            <a:ext cx="1279525" cy="461962"/>
          </a:xfrm>
          <a:prstGeom prst="rect">
            <a:avLst/>
          </a:prstGeom>
          <a:solidFill>
            <a:schemeClr val="bg1"/>
          </a:solidFill>
          <a:ln w="9525">
            <a:solidFill>
              <a:schemeClr val="bg1"/>
            </a:solidFill>
            <a:miter lim="800000"/>
            <a:headEnd/>
            <a:tailEnd/>
          </a:ln>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Solution</a:t>
            </a:r>
            <a:endParaRPr lang="en-US" altLang="en-US" sz="2000" i="1">
              <a:solidFill>
                <a:srgbClr val="FF0000"/>
              </a:solidFill>
              <a:latin typeface="Times New Roman" panose="02020603050405020304" pitchFamily="18" charset="0"/>
            </a:endParaRPr>
          </a:p>
        </p:txBody>
      </p:sp>
      <p:sp>
        <p:nvSpPr>
          <p:cNvPr id="7" name="Rectangle 3"/>
          <p:cNvSpPr>
            <a:spLocks noChangeArrowheads="1"/>
          </p:cNvSpPr>
          <p:nvPr/>
        </p:nvSpPr>
        <p:spPr bwMode="auto">
          <a:xfrm>
            <a:off x="76200" y="1671638"/>
            <a:ext cx="8763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Algorithm 8.4 shows the pseudocode.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54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55300"/>
                                        </p:tgtEl>
                                        <p:attrNameLst>
                                          <p:attrName>style.visibility</p:attrName>
                                        </p:attrNameLst>
                                      </p:cBhvr>
                                      <p:to>
                                        <p:strVal val="visible"/>
                                      </p:to>
                                    </p:set>
                                    <p:anim calcmode="lin" valueType="num">
                                      <p:cBhvr>
                                        <p:cTn id="23" dur="1000" fill="hold"/>
                                        <p:tgtEl>
                                          <p:spTgt spid="55300"/>
                                        </p:tgtEl>
                                        <p:attrNameLst>
                                          <p:attrName>ppt_w</p:attrName>
                                        </p:attrNameLst>
                                      </p:cBhvr>
                                      <p:tavLst>
                                        <p:tav tm="0">
                                          <p:val>
                                            <p:fltVal val="0"/>
                                          </p:val>
                                        </p:tav>
                                        <p:tav tm="100000">
                                          <p:val>
                                            <p:strVal val="#ppt_w"/>
                                          </p:val>
                                        </p:tav>
                                      </p:tavLst>
                                    </p:anim>
                                    <p:anim calcmode="lin" valueType="num">
                                      <p:cBhvr>
                                        <p:cTn id="24" dur="1000" fill="hold"/>
                                        <p:tgtEl>
                                          <p:spTgt spid="55300"/>
                                        </p:tgtEl>
                                        <p:attrNameLst>
                                          <p:attrName>ppt_h</p:attrName>
                                        </p:attrNameLst>
                                      </p:cBhvr>
                                      <p:tavLst>
                                        <p:tav tm="0">
                                          <p:val>
                                            <p:fltVal val="0"/>
                                          </p:val>
                                        </p:tav>
                                        <p:tav tm="100000">
                                          <p:val>
                                            <p:strVal val="#ppt_h"/>
                                          </p:val>
                                        </p:tav>
                                      </p:tavLst>
                                    </p:anim>
                                    <p:anim calcmode="lin" valueType="num">
                                      <p:cBhvr>
                                        <p:cTn id="25" dur="1000" fill="hold"/>
                                        <p:tgtEl>
                                          <p:spTgt spid="55300"/>
                                        </p:tgtEl>
                                        <p:attrNameLst>
                                          <p:attrName>style.rotation</p:attrName>
                                        </p:attrNameLst>
                                      </p:cBhvr>
                                      <p:tavLst>
                                        <p:tav tm="0">
                                          <p:val>
                                            <p:fltVal val="90"/>
                                          </p:val>
                                        </p:tav>
                                        <p:tav tm="100000">
                                          <p:val>
                                            <p:fltVal val="0"/>
                                          </p:val>
                                        </p:tav>
                                      </p:tavLst>
                                    </p:anim>
                                    <p:animEffect transition="in" filter="fade">
                                      <p:cBhvr>
                                        <p:cTn id="26" dur="10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1215491" grpId="0"/>
      <p:bldP spid="55301"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6200" y="-76200"/>
            <a:ext cx="17922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8.5</a:t>
            </a:r>
            <a:endParaRPr lang="en-US" altLang="en-US" sz="2000" i="1">
              <a:solidFill>
                <a:srgbClr val="FF0000"/>
              </a:solidFill>
              <a:latin typeface="Times New Roman" panose="02020603050405020304" pitchFamily="18" charset="0"/>
            </a:endParaRPr>
          </a:p>
        </p:txBody>
      </p:sp>
      <p:sp>
        <p:nvSpPr>
          <p:cNvPr id="1217539" name="Rectangle 3"/>
          <p:cNvSpPr>
            <a:spLocks noChangeArrowheads="1"/>
          </p:cNvSpPr>
          <p:nvPr/>
        </p:nvSpPr>
        <p:spPr bwMode="auto">
          <a:xfrm>
            <a:off x="76200" y="228600"/>
            <a:ext cx="8991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Write an algorithm to find the largest of the first 1000 integers in a set of integers.</a:t>
            </a:r>
          </a:p>
        </p:txBody>
      </p:sp>
      <p:pic>
        <p:nvPicPr>
          <p:cNvPr id="573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850" y="1885950"/>
            <a:ext cx="663575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9" name="Text Box 2"/>
          <p:cNvSpPr txBox="1">
            <a:spLocks noChangeArrowheads="1"/>
          </p:cNvSpPr>
          <p:nvPr/>
        </p:nvSpPr>
        <p:spPr bwMode="auto">
          <a:xfrm>
            <a:off x="76200" y="1066800"/>
            <a:ext cx="1279525" cy="461963"/>
          </a:xfrm>
          <a:prstGeom prst="rect">
            <a:avLst/>
          </a:prstGeom>
          <a:solidFill>
            <a:schemeClr val="bg1"/>
          </a:solidFill>
          <a:ln w="9525">
            <a:solidFill>
              <a:schemeClr val="bg1"/>
            </a:solidFill>
            <a:miter lim="800000"/>
            <a:headEnd/>
            <a:tailEnd/>
          </a:ln>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Solution</a:t>
            </a:r>
            <a:endParaRPr lang="en-US" altLang="en-US" sz="2000" i="1">
              <a:solidFill>
                <a:srgbClr val="FF0000"/>
              </a:solidFill>
              <a:latin typeface="Times New Roman" panose="02020603050405020304" pitchFamily="18" charset="0"/>
            </a:endParaRPr>
          </a:p>
        </p:txBody>
      </p:sp>
      <p:sp>
        <p:nvSpPr>
          <p:cNvPr id="7" name="Rectangle 3"/>
          <p:cNvSpPr>
            <a:spLocks noChangeArrowheads="1"/>
          </p:cNvSpPr>
          <p:nvPr/>
        </p:nvSpPr>
        <p:spPr bwMode="auto">
          <a:xfrm>
            <a:off x="76200" y="1371600"/>
            <a:ext cx="876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Algorithm 8.4 shows the pseudocode.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75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57348"/>
                                        </p:tgtEl>
                                        <p:attrNameLst>
                                          <p:attrName>style.visibility</p:attrName>
                                        </p:attrNameLst>
                                      </p:cBhvr>
                                      <p:to>
                                        <p:strVal val="visible"/>
                                      </p:to>
                                    </p:set>
                                    <p:anim calcmode="lin" valueType="num">
                                      <p:cBhvr>
                                        <p:cTn id="23" dur="1000" fill="hold"/>
                                        <p:tgtEl>
                                          <p:spTgt spid="57348"/>
                                        </p:tgtEl>
                                        <p:attrNameLst>
                                          <p:attrName>ppt_w</p:attrName>
                                        </p:attrNameLst>
                                      </p:cBhvr>
                                      <p:tavLst>
                                        <p:tav tm="0">
                                          <p:val>
                                            <p:fltVal val="0"/>
                                          </p:val>
                                        </p:tav>
                                        <p:tav tm="100000">
                                          <p:val>
                                            <p:strVal val="#ppt_w"/>
                                          </p:val>
                                        </p:tav>
                                      </p:tavLst>
                                    </p:anim>
                                    <p:anim calcmode="lin" valueType="num">
                                      <p:cBhvr>
                                        <p:cTn id="24" dur="1000" fill="hold"/>
                                        <p:tgtEl>
                                          <p:spTgt spid="57348"/>
                                        </p:tgtEl>
                                        <p:attrNameLst>
                                          <p:attrName>ppt_h</p:attrName>
                                        </p:attrNameLst>
                                      </p:cBhvr>
                                      <p:tavLst>
                                        <p:tav tm="0">
                                          <p:val>
                                            <p:fltVal val="0"/>
                                          </p:val>
                                        </p:tav>
                                        <p:tav tm="100000">
                                          <p:val>
                                            <p:strVal val="#ppt_h"/>
                                          </p:val>
                                        </p:tav>
                                      </p:tavLst>
                                    </p:anim>
                                    <p:anim calcmode="lin" valueType="num">
                                      <p:cBhvr>
                                        <p:cTn id="25" dur="1000" fill="hold"/>
                                        <p:tgtEl>
                                          <p:spTgt spid="57348"/>
                                        </p:tgtEl>
                                        <p:attrNameLst>
                                          <p:attrName>style.rotation</p:attrName>
                                        </p:attrNameLst>
                                      </p:cBhvr>
                                      <p:tavLst>
                                        <p:tav tm="0">
                                          <p:val>
                                            <p:fltVal val="90"/>
                                          </p:val>
                                        </p:tav>
                                        <p:tav tm="100000">
                                          <p:val>
                                            <p:fltVal val="0"/>
                                          </p:val>
                                        </p:tav>
                                      </p:tavLst>
                                    </p:anim>
                                    <p:animEffect transition="in" filter="fade">
                                      <p:cBhvr>
                                        <p:cTn id="26" dur="10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p:bldP spid="1217539" grpId="0"/>
      <p:bldP spid="57349"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884DC43C-5C85-4E48-A508-D8E9F48245BC}" type="slidenum">
              <a:rPr lang="en-US" altLang="en-US" sz="1200" smtClean="0">
                <a:solidFill>
                  <a:schemeClr val="bg2"/>
                </a:solidFill>
              </a:rPr>
              <a:pPr/>
              <a:t>28</a:t>
            </a:fld>
            <a:endParaRPr lang="en-US" altLang="en-US" sz="1200" smtClean="0">
              <a:solidFill>
                <a:schemeClr val="bg2"/>
              </a:solidFill>
            </a:endParaRPr>
          </a:p>
        </p:txBody>
      </p:sp>
      <p:sp>
        <p:nvSpPr>
          <p:cNvPr id="1154051" name="Text Box 3"/>
          <p:cNvSpPr txBox="1">
            <a:spLocks noChangeArrowheads="1"/>
          </p:cNvSpPr>
          <p:nvPr/>
        </p:nvSpPr>
        <p:spPr bwMode="auto">
          <a:xfrm>
            <a:off x="0" y="53975"/>
            <a:ext cx="75358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8-4   A MORE FORMAL DEFINITION</a:t>
            </a:r>
          </a:p>
        </p:txBody>
      </p:sp>
      <p:sp>
        <p:nvSpPr>
          <p:cNvPr id="5939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54053" name="Rectangle 5"/>
          <p:cNvSpPr>
            <a:spLocks noChangeArrowheads="1"/>
          </p:cNvSpPr>
          <p:nvPr/>
        </p:nvSpPr>
        <p:spPr bwMode="auto">
          <a:xfrm>
            <a:off x="0" y="685800"/>
            <a:ext cx="88392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Now that we have discussed the concept of an algorithm and shown its representation, here is a more formal definition.</a:t>
            </a:r>
          </a:p>
        </p:txBody>
      </p:sp>
      <p:sp>
        <p:nvSpPr>
          <p:cNvPr id="57350" name="Rectangle 6"/>
          <p:cNvSpPr>
            <a:spLocks noChangeArrowheads="1"/>
          </p:cNvSpPr>
          <p:nvPr/>
        </p:nvSpPr>
        <p:spPr bwMode="auto">
          <a:xfrm>
            <a:off x="228600" y="2057400"/>
            <a:ext cx="8382000" cy="954107"/>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800" dirty="0" smtClean="0">
                <a:solidFill>
                  <a:schemeClr val="bg1"/>
                </a:solidFill>
                <a:latin typeface="Times New Roman" panose="02020603050405020304" pitchFamily="18" charset="0"/>
              </a:rPr>
              <a:t>Algorithm: An ordered set of unambiguous steps  that produces a result and terminates in a finite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4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4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57350"/>
                                        </p:tgtEl>
                                        <p:attrNameLst>
                                          <p:attrName>style.visibility</p:attrName>
                                        </p:attrNameLst>
                                      </p:cBhvr>
                                      <p:to>
                                        <p:strVal val="visible"/>
                                      </p:to>
                                    </p:set>
                                    <p:anim calcmode="lin" valueType="num">
                                      <p:cBhvr>
                                        <p:cTn id="15" dur="500" fill="hold"/>
                                        <p:tgtEl>
                                          <p:spTgt spid="57350"/>
                                        </p:tgtEl>
                                        <p:attrNameLst>
                                          <p:attrName>ppt_w</p:attrName>
                                        </p:attrNameLst>
                                      </p:cBhvr>
                                      <p:tavLst>
                                        <p:tav tm="0">
                                          <p:val>
                                            <p:fltVal val="0"/>
                                          </p:val>
                                        </p:tav>
                                        <p:tav tm="100000">
                                          <p:val>
                                            <p:strVal val="#ppt_w"/>
                                          </p:val>
                                        </p:tav>
                                      </p:tavLst>
                                    </p:anim>
                                    <p:anim calcmode="lin" valueType="num">
                                      <p:cBhvr>
                                        <p:cTn id="16" dur="500" fill="hold"/>
                                        <p:tgtEl>
                                          <p:spTgt spid="57350"/>
                                        </p:tgtEl>
                                        <p:attrNameLst>
                                          <p:attrName>ppt_h</p:attrName>
                                        </p:attrNameLst>
                                      </p:cBhvr>
                                      <p:tavLst>
                                        <p:tav tm="0">
                                          <p:val>
                                            <p:fltVal val="0"/>
                                          </p:val>
                                        </p:tav>
                                        <p:tav tm="100000">
                                          <p:val>
                                            <p:strVal val="#ppt_h"/>
                                          </p:val>
                                        </p:tav>
                                      </p:tavLst>
                                    </p:anim>
                                    <p:animEffect transition="in" filter="fade">
                                      <p:cBhvr>
                                        <p:cTn id="17"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1" grpId="0"/>
      <p:bldP spid="11540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0" y="0"/>
            <a:ext cx="34432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8.4.1  Well-Defined</a:t>
            </a:r>
          </a:p>
        </p:txBody>
      </p:sp>
      <p:sp>
        <p:nvSpPr>
          <p:cNvPr id="59396" name="Rectangle 3"/>
          <p:cNvSpPr>
            <a:spLocks noChangeArrowheads="1"/>
          </p:cNvSpPr>
          <p:nvPr/>
        </p:nvSpPr>
        <p:spPr bwMode="auto">
          <a:xfrm>
            <a:off x="76200" y="533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 algorithm must be a well-defined, ordered set of instructions.</a:t>
            </a:r>
          </a:p>
        </p:txBody>
      </p:sp>
      <p:sp>
        <p:nvSpPr>
          <p:cNvPr id="59397" name="Text Box 4"/>
          <p:cNvSpPr txBox="1">
            <a:spLocks noChangeArrowheads="1"/>
          </p:cNvSpPr>
          <p:nvPr/>
        </p:nvSpPr>
        <p:spPr bwMode="auto">
          <a:xfrm>
            <a:off x="76200" y="1600200"/>
            <a:ext cx="44592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latin typeface="Calibri" panose="020F0502020204030204" pitchFamily="34" charset="0"/>
              </a:rPr>
              <a:t>8.4.2 Unambiguous steps</a:t>
            </a:r>
          </a:p>
        </p:txBody>
      </p:sp>
      <p:sp>
        <p:nvSpPr>
          <p:cNvPr id="59398" name="Rectangle 5"/>
          <p:cNvSpPr>
            <a:spLocks noChangeArrowheads="1"/>
          </p:cNvSpPr>
          <p:nvPr/>
        </p:nvSpPr>
        <p:spPr bwMode="auto">
          <a:xfrm>
            <a:off x="152400" y="21336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Each step in an algorithm must be clearly and unambiguously defined. If one step is to add two integers, we must define both “integers” as well as the “add” operation: we cannot for example use the same symbol to mean addition in one place and multiplication somewhere else.</a:t>
            </a:r>
          </a:p>
        </p:txBody>
      </p:sp>
      <p:sp>
        <p:nvSpPr>
          <p:cNvPr id="7" name="Text Box 6"/>
          <p:cNvSpPr txBox="1">
            <a:spLocks noChangeArrowheads="1"/>
          </p:cNvSpPr>
          <p:nvPr/>
        </p:nvSpPr>
        <p:spPr bwMode="auto">
          <a:xfrm>
            <a:off x="76200" y="4876800"/>
            <a:ext cx="39735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8.4.3  Produce a result</a:t>
            </a:r>
          </a:p>
        </p:txBody>
      </p:sp>
      <p:sp>
        <p:nvSpPr>
          <p:cNvPr id="8" name="Rectangle 7"/>
          <p:cNvSpPr>
            <a:spLocks noChangeArrowheads="1"/>
          </p:cNvSpPr>
          <p:nvPr/>
        </p:nvSpPr>
        <p:spPr bwMode="auto">
          <a:xfrm>
            <a:off x="76200" y="5410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 algorithm must produce a result, otherwise it is useless. The result can be data returned to the calling algorithm, or some other effect (for example, printing).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animBg="1"/>
      <p:bldP spid="59397" grpId="0"/>
      <p:bldP spid="59398" grpId="0" animBg="1"/>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5395" name="Text Box 3"/>
          <p:cNvSpPr txBox="1">
            <a:spLocks noChangeArrowheads="1"/>
          </p:cNvSpPr>
          <p:nvPr/>
        </p:nvSpPr>
        <p:spPr bwMode="auto">
          <a:xfrm>
            <a:off x="0" y="0"/>
            <a:ext cx="32035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8-1   CONCEPT</a:t>
            </a:r>
          </a:p>
        </p:txBody>
      </p:sp>
      <p:sp>
        <p:nvSpPr>
          <p:cNvPr id="955397" name="Rectangle 5"/>
          <p:cNvSpPr>
            <a:spLocks noChangeArrowheads="1"/>
          </p:cNvSpPr>
          <p:nvPr/>
        </p:nvSpPr>
        <p:spPr bwMode="auto">
          <a:xfrm>
            <a:off x="76200" y="6096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In this section we informally define an </a:t>
            </a:r>
            <a:r>
              <a:rPr lang="en-US" altLang="en-US" sz="2800" dirty="0">
                <a:effectLst>
                  <a:outerShdw blurRad="38100" dist="38100" dir="2700000" algn="tl">
                    <a:srgbClr val="C0C0C0"/>
                  </a:outerShdw>
                </a:effectLst>
                <a:latin typeface="Times New Roman" panose="02020603050405020304" pitchFamily="18" charset="0"/>
              </a:rPr>
              <a:t>algorithm</a:t>
            </a:r>
            <a:r>
              <a:rPr lang="en-US" altLang="en-US" sz="2800" b="0" dirty="0">
                <a:effectLst>
                  <a:outerShdw blurRad="38100" dist="38100" dir="2700000" algn="tl">
                    <a:srgbClr val="C0C0C0"/>
                  </a:outerShdw>
                </a:effectLst>
                <a:latin typeface="Times New Roman" panose="02020603050405020304" pitchFamily="18" charset="0"/>
              </a:rPr>
              <a:t> and elaborate on the concept using an example.</a:t>
            </a:r>
          </a:p>
        </p:txBody>
      </p:sp>
      <p:sp>
        <p:nvSpPr>
          <p:cNvPr id="6" name="Text Box 2"/>
          <p:cNvSpPr txBox="1">
            <a:spLocks noChangeArrowheads="1"/>
          </p:cNvSpPr>
          <p:nvPr/>
        </p:nvSpPr>
        <p:spPr bwMode="auto">
          <a:xfrm>
            <a:off x="0" y="1600200"/>
            <a:ext cx="4419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8.1.1  Informal definition</a:t>
            </a:r>
          </a:p>
        </p:txBody>
      </p:sp>
      <p:sp>
        <p:nvSpPr>
          <p:cNvPr id="7" name="Rectangle 3"/>
          <p:cNvSpPr>
            <a:spLocks noChangeArrowheads="1"/>
          </p:cNvSpPr>
          <p:nvPr/>
        </p:nvSpPr>
        <p:spPr bwMode="auto">
          <a:xfrm>
            <a:off x="76200" y="2133600"/>
            <a:ext cx="8915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 informal definition of an algorithm is:</a:t>
            </a:r>
          </a:p>
        </p:txBody>
      </p:sp>
      <p:sp>
        <p:nvSpPr>
          <p:cNvPr id="8" name="Rectangle 4"/>
          <p:cNvSpPr>
            <a:spLocks noChangeArrowheads="1"/>
          </p:cNvSpPr>
          <p:nvPr/>
        </p:nvSpPr>
        <p:spPr bwMode="auto">
          <a:xfrm>
            <a:off x="152400" y="2674203"/>
            <a:ext cx="8686800" cy="830997"/>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400" dirty="0" smtClean="0">
                <a:solidFill>
                  <a:schemeClr val="bg1"/>
                </a:solidFill>
                <a:latin typeface="Times New Roman" panose="02020603050405020304" pitchFamily="18" charset="0"/>
              </a:rPr>
              <a:t>Algorithm: a step-by-step method for solving  a problem </a:t>
            </a:r>
            <a:br>
              <a:rPr lang="en-US" altLang="en-US" sz="2400" dirty="0" smtClean="0">
                <a:solidFill>
                  <a:schemeClr val="bg1"/>
                </a:solidFill>
                <a:latin typeface="Times New Roman" panose="02020603050405020304" pitchFamily="18" charset="0"/>
              </a:rPr>
            </a:br>
            <a:r>
              <a:rPr lang="en-US" altLang="en-US" sz="2400" dirty="0" smtClean="0">
                <a:solidFill>
                  <a:schemeClr val="bg1"/>
                </a:solidFill>
                <a:latin typeface="Times New Roman" panose="02020603050405020304" pitchFamily="18" charset="0"/>
              </a:rPr>
              <a:t>or doing a task.</a:t>
            </a:r>
          </a:p>
        </p:txBody>
      </p:sp>
      <p:grpSp>
        <p:nvGrpSpPr>
          <p:cNvPr id="2" name="Group 1"/>
          <p:cNvGrpSpPr>
            <a:grpSpLocks/>
          </p:cNvGrpSpPr>
          <p:nvPr/>
        </p:nvGrpSpPr>
        <p:grpSpPr bwMode="auto">
          <a:xfrm>
            <a:off x="434975" y="3962400"/>
            <a:ext cx="8023225" cy="2667000"/>
            <a:chOff x="434975" y="3962400"/>
            <a:chExt cx="8023225" cy="2667000"/>
          </a:xfrm>
        </p:grpSpPr>
        <p:sp>
          <p:nvSpPr>
            <p:cNvPr id="8202" name="Text Box 8"/>
            <p:cNvSpPr txBox="1">
              <a:spLocks noChangeArrowheads="1"/>
            </p:cNvSpPr>
            <p:nvPr/>
          </p:nvSpPr>
          <p:spPr bwMode="auto">
            <a:xfrm>
              <a:off x="434975" y="3979617"/>
              <a:ext cx="760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  </a:t>
              </a:r>
              <a:r>
                <a:rPr lang="en-US" altLang="en-US" sz="2000">
                  <a:latin typeface="Times New Roman" panose="02020603050405020304" pitchFamily="18" charset="0"/>
                </a:rPr>
                <a:t>Informal definition of an algorithm used in a computer</a:t>
              </a:r>
            </a:p>
          </p:txBody>
        </p:sp>
        <p:pic>
          <p:nvPicPr>
            <p:cNvPr id="820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4724400"/>
              <a:ext cx="3609975"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04" name="Straight Connector 10"/>
            <p:cNvCxnSpPr>
              <a:cxnSpLocks noChangeShapeType="1"/>
            </p:cNvCxnSpPr>
            <p:nvPr/>
          </p:nvCxnSpPr>
          <p:spPr bwMode="auto">
            <a:xfrm>
              <a:off x="434975" y="4419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5" name="Straight Connector 11"/>
            <p:cNvCxnSpPr>
              <a:cxnSpLocks noChangeShapeType="1"/>
            </p:cNvCxnSpPr>
            <p:nvPr/>
          </p:nvCxnSpPr>
          <p:spPr bwMode="auto">
            <a:xfrm>
              <a:off x="434975" y="396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6" name="Straight Connector 12"/>
            <p:cNvCxnSpPr>
              <a:cxnSpLocks noChangeShapeType="1"/>
            </p:cNvCxnSpPr>
            <p:nvPr/>
          </p:nvCxnSpPr>
          <p:spPr bwMode="auto">
            <a:xfrm>
              <a:off x="434975"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5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53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1000" fill="hold"/>
                                        <p:tgtEl>
                                          <p:spTgt spid="2"/>
                                        </p:tgtEl>
                                        <p:attrNameLst>
                                          <p:attrName>ppt_w</p:attrName>
                                        </p:attrNameLst>
                                      </p:cBhvr>
                                      <p:tavLst>
                                        <p:tav tm="0">
                                          <p:val>
                                            <p:fltVal val="0"/>
                                          </p:val>
                                        </p:tav>
                                        <p:tav tm="100000">
                                          <p:val>
                                            <p:strVal val="#ppt_w"/>
                                          </p:val>
                                        </p:tav>
                                      </p:tavLst>
                                    </p:anim>
                                    <p:anim calcmode="lin" valueType="num">
                                      <p:cBhvr>
                                        <p:cTn id="31" dur="1000" fill="hold"/>
                                        <p:tgtEl>
                                          <p:spTgt spid="2"/>
                                        </p:tgtEl>
                                        <p:attrNameLst>
                                          <p:attrName>ppt_h</p:attrName>
                                        </p:attrNameLst>
                                      </p:cBhvr>
                                      <p:tavLst>
                                        <p:tav tm="0">
                                          <p:val>
                                            <p:fltVal val="0"/>
                                          </p:val>
                                        </p:tav>
                                        <p:tav tm="100000">
                                          <p:val>
                                            <p:strVal val="#ppt_h"/>
                                          </p:val>
                                        </p:tav>
                                      </p:tavLst>
                                    </p:anim>
                                    <p:anim calcmode="lin" valueType="num">
                                      <p:cBhvr>
                                        <p:cTn id="32" dur="1000" fill="hold"/>
                                        <p:tgtEl>
                                          <p:spTgt spid="2"/>
                                        </p:tgtEl>
                                        <p:attrNameLst>
                                          <p:attrName>style.rotation</p:attrName>
                                        </p:attrNameLst>
                                      </p:cBhvr>
                                      <p:tavLst>
                                        <p:tav tm="0">
                                          <p:val>
                                            <p:fltVal val="90"/>
                                          </p:val>
                                        </p:tav>
                                        <p:tav tm="100000">
                                          <p:val>
                                            <p:fltVal val="0"/>
                                          </p:val>
                                        </p:tav>
                                      </p:tavLst>
                                    </p:anim>
                                    <p:animEffect transition="in" filter="fade">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7"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smtClean="0">
                <a:solidFill>
                  <a:schemeClr val="bg2"/>
                </a:solidFill>
              </a:rPr>
              <a:t>8.</a:t>
            </a:r>
            <a:fld id="{7C1DFCEA-37EF-456A-BBB7-749B74D051CE}" type="slidenum">
              <a:rPr lang="en-US" altLang="en-US" sz="1200" smtClean="0">
                <a:solidFill>
                  <a:schemeClr val="bg2"/>
                </a:solidFill>
              </a:rPr>
              <a:pPr/>
              <a:t>30</a:t>
            </a:fld>
            <a:endParaRPr lang="en-US" altLang="en-US" sz="1200" smtClean="0">
              <a:solidFill>
                <a:schemeClr val="bg2"/>
              </a:solidFill>
            </a:endParaRPr>
          </a:p>
        </p:txBody>
      </p:sp>
      <p:sp>
        <p:nvSpPr>
          <p:cNvPr id="61445" name="Text Box 8"/>
          <p:cNvSpPr txBox="1">
            <a:spLocks noChangeArrowheads="1"/>
          </p:cNvSpPr>
          <p:nvPr/>
        </p:nvSpPr>
        <p:spPr bwMode="auto">
          <a:xfrm>
            <a:off x="152400" y="76200"/>
            <a:ext cx="5505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8.4.3  Terminate in a finite time</a:t>
            </a:r>
          </a:p>
        </p:txBody>
      </p:sp>
      <p:sp>
        <p:nvSpPr>
          <p:cNvPr id="61446" name="Rectangle 9"/>
          <p:cNvSpPr>
            <a:spLocks noChangeArrowheads="1"/>
          </p:cNvSpPr>
          <p:nvPr/>
        </p:nvSpPr>
        <p:spPr bwMode="auto">
          <a:xfrm>
            <a:off x="152400" y="6096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An algorithm must terminate (halt). If it does not (that is, it has an infinite loop), we have not created an algorithm. In Chapter 17 we will discuss solvable and unsolvable problems, and we will see that a solvable problem has a solution in the form of an algorithm that terminates.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P spid="6144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6099" name="Text Box 3"/>
          <p:cNvSpPr txBox="1">
            <a:spLocks noChangeArrowheads="1"/>
          </p:cNvSpPr>
          <p:nvPr/>
        </p:nvSpPr>
        <p:spPr bwMode="auto">
          <a:xfrm>
            <a:off x="0" y="0"/>
            <a:ext cx="54483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8-5   BASIC ALGORITHMS</a:t>
            </a:r>
          </a:p>
        </p:txBody>
      </p:sp>
      <p:sp>
        <p:nvSpPr>
          <p:cNvPr id="6553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56101" name="Rectangle 5"/>
          <p:cNvSpPr>
            <a:spLocks noChangeArrowheads="1"/>
          </p:cNvSpPr>
          <p:nvPr/>
        </p:nvSpPr>
        <p:spPr bwMode="auto">
          <a:xfrm>
            <a:off x="0" y="609600"/>
            <a:ext cx="9144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Several algorithms are used in computer science so prevalently that they are considered “basic”. We discuss the most common here. This discussion is very general: implementation depends on the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6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6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9" grpId="0"/>
      <p:bldP spid="115610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2"/>
          <p:cNvSpPr txBox="1">
            <a:spLocks noChangeArrowheads="1"/>
          </p:cNvSpPr>
          <p:nvPr/>
        </p:nvSpPr>
        <p:spPr bwMode="auto">
          <a:xfrm>
            <a:off x="76200" y="76200"/>
            <a:ext cx="31765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8.5.1  Summation</a:t>
            </a:r>
          </a:p>
        </p:txBody>
      </p:sp>
      <p:sp>
        <p:nvSpPr>
          <p:cNvPr id="65540" name="Rectangle 3"/>
          <p:cNvSpPr>
            <a:spLocks noChangeArrowheads="1"/>
          </p:cNvSpPr>
          <p:nvPr/>
        </p:nvSpPr>
        <p:spPr bwMode="auto">
          <a:xfrm>
            <a:off x="76200" y="6096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One commonly used algorithm in computer science is </a:t>
            </a:r>
            <a:r>
              <a:rPr lang="en-US" altLang="en-US" sz="2800">
                <a:latin typeface="Times New Roman" panose="02020603050405020304" pitchFamily="18" charset="0"/>
              </a:rPr>
              <a:t>summation</a:t>
            </a:r>
            <a:r>
              <a:rPr lang="en-US" altLang="en-US" sz="2800" b="0">
                <a:latin typeface="Times New Roman" panose="02020603050405020304" pitchFamily="18" charset="0"/>
              </a:rPr>
              <a:t>. We can add two or three integers very easily, but how can we add many integers? The solution is simple: we use the add operator in a loop (Figure 8.9).</a:t>
            </a:r>
          </a:p>
        </p:txBody>
      </p:sp>
      <p:sp>
        <p:nvSpPr>
          <p:cNvPr id="65541" name="Rectangle 6"/>
          <p:cNvSpPr>
            <a:spLocks noChangeArrowheads="1"/>
          </p:cNvSpPr>
          <p:nvPr/>
        </p:nvSpPr>
        <p:spPr bwMode="auto">
          <a:xfrm>
            <a:off x="152400" y="2681288"/>
            <a:ext cx="89154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summation algorithm has three logical parts:</a:t>
            </a:r>
          </a:p>
        </p:txBody>
      </p:sp>
      <p:sp>
        <p:nvSpPr>
          <p:cNvPr id="65542" name="Rectangle 7"/>
          <p:cNvSpPr>
            <a:spLocks noChangeArrowheads="1"/>
          </p:cNvSpPr>
          <p:nvPr/>
        </p:nvSpPr>
        <p:spPr bwMode="auto">
          <a:xfrm>
            <a:off x="152400" y="3276600"/>
            <a:ext cx="89154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4350" indent="-51435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30000"/>
              </a:spcAft>
              <a:buClr>
                <a:srgbClr val="FF0000"/>
              </a:buClr>
              <a:buFont typeface="Tahoma" panose="020B0604030504040204" pitchFamily="34" charset="0"/>
              <a:buAutoNum type="arabicPeriod"/>
            </a:pPr>
            <a:r>
              <a:rPr lang="en-US" altLang="en-US" sz="2800" b="0">
                <a:latin typeface="Times New Roman" panose="02020603050405020304" pitchFamily="18" charset="0"/>
              </a:rPr>
              <a:t>Initialization of the sum at the beginning.</a:t>
            </a:r>
          </a:p>
        </p:txBody>
      </p:sp>
      <p:sp>
        <p:nvSpPr>
          <p:cNvPr id="7" name="Rectangle 7"/>
          <p:cNvSpPr>
            <a:spLocks noChangeArrowheads="1"/>
          </p:cNvSpPr>
          <p:nvPr/>
        </p:nvSpPr>
        <p:spPr bwMode="auto">
          <a:xfrm>
            <a:off x="152400" y="3937000"/>
            <a:ext cx="8915400" cy="9540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4350" indent="-51435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30000"/>
              </a:spcAft>
              <a:buClr>
                <a:srgbClr val="FF0000"/>
              </a:buClr>
              <a:buFont typeface="Tahoma" panose="020B0604030504040204" pitchFamily="34" charset="0"/>
              <a:buAutoNum type="arabicPeriod" startAt="2"/>
            </a:pPr>
            <a:r>
              <a:rPr lang="en-US" altLang="en-US" sz="2800" b="0">
                <a:latin typeface="Times New Roman" panose="02020603050405020304" pitchFamily="18" charset="0"/>
              </a:rPr>
              <a:t>The loop, which in each iteration adds a new integer to the sum.</a:t>
            </a:r>
          </a:p>
        </p:txBody>
      </p:sp>
      <p:sp>
        <p:nvSpPr>
          <p:cNvPr id="8" name="Rectangle 7"/>
          <p:cNvSpPr>
            <a:spLocks noChangeArrowheads="1"/>
          </p:cNvSpPr>
          <p:nvPr/>
        </p:nvSpPr>
        <p:spPr bwMode="auto">
          <a:xfrm>
            <a:off x="152400" y="5029200"/>
            <a:ext cx="89154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4350" indent="-51435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30000"/>
              </a:spcAft>
              <a:buClr>
                <a:srgbClr val="FF0000"/>
              </a:buClr>
              <a:buFont typeface="Tahoma" panose="020B0604030504040204" pitchFamily="34" charset="0"/>
              <a:buAutoNum type="arabicPeriod" startAt="3"/>
            </a:pPr>
            <a:r>
              <a:rPr lang="en-US" altLang="en-US" sz="2800" b="0">
                <a:latin typeface="Times New Roman" panose="02020603050405020304" pitchFamily="18" charset="0"/>
              </a:rPr>
              <a:t>Return of the result after exiting from the loop.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65542"/>
                                        </p:tgtEl>
                                        <p:attrNameLst>
                                          <p:attrName>style.visibility</p:attrName>
                                        </p:attrNameLst>
                                      </p:cBhvr>
                                      <p:to>
                                        <p:strVal val="visible"/>
                                      </p:to>
                                    </p:set>
                                    <p:animEffect transition="in" filter="wipe(down)">
                                      <p:cBhvr>
                                        <p:cTn id="19" dur="580">
                                          <p:stCondLst>
                                            <p:cond delay="0"/>
                                          </p:stCondLst>
                                        </p:cTn>
                                        <p:tgtEl>
                                          <p:spTgt spid="65542"/>
                                        </p:tgtEl>
                                      </p:cBhvr>
                                    </p:animEffect>
                                    <p:anim calcmode="lin" valueType="num">
                                      <p:cBhvr>
                                        <p:cTn id="20" dur="1822" tmFilter="0,0; 0.14,0.36; 0.43,0.73; 0.71,0.91; 1.0,1.0">
                                          <p:stCondLst>
                                            <p:cond delay="0"/>
                                          </p:stCondLst>
                                        </p:cTn>
                                        <p:tgtEl>
                                          <p:spTgt spid="6554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554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554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554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5542"/>
                                        </p:tgtEl>
                                        <p:attrNameLst>
                                          <p:attrName>ppt_y</p:attrName>
                                        </p:attrNameLst>
                                      </p:cBhvr>
                                      <p:tavLst>
                                        <p:tav tm="0" fmla="#ppt_y-sin(pi*$)/81">
                                          <p:val>
                                            <p:fltVal val="0"/>
                                          </p:val>
                                        </p:tav>
                                        <p:tav tm="100000">
                                          <p:val>
                                            <p:fltVal val="1"/>
                                          </p:val>
                                        </p:tav>
                                      </p:tavLst>
                                    </p:anim>
                                    <p:animScale>
                                      <p:cBhvr>
                                        <p:cTn id="25" dur="26">
                                          <p:stCondLst>
                                            <p:cond delay="650"/>
                                          </p:stCondLst>
                                        </p:cTn>
                                        <p:tgtEl>
                                          <p:spTgt spid="65542"/>
                                        </p:tgtEl>
                                      </p:cBhvr>
                                      <p:to x="100000" y="60000"/>
                                    </p:animScale>
                                    <p:animScale>
                                      <p:cBhvr>
                                        <p:cTn id="26" dur="166" decel="50000">
                                          <p:stCondLst>
                                            <p:cond delay="676"/>
                                          </p:stCondLst>
                                        </p:cTn>
                                        <p:tgtEl>
                                          <p:spTgt spid="65542"/>
                                        </p:tgtEl>
                                      </p:cBhvr>
                                      <p:to x="100000" y="100000"/>
                                    </p:animScale>
                                    <p:animScale>
                                      <p:cBhvr>
                                        <p:cTn id="27" dur="26">
                                          <p:stCondLst>
                                            <p:cond delay="1312"/>
                                          </p:stCondLst>
                                        </p:cTn>
                                        <p:tgtEl>
                                          <p:spTgt spid="65542"/>
                                        </p:tgtEl>
                                      </p:cBhvr>
                                      <p:to x="100000" y="80000"/>
                                    </p:animScale>
                                    <p:animScale>
                                      <p:cBhvr>
                                        <p:cTn id="28" dur="166" decel="50000">
                                          <p:stCondLst>
                                            <p:cond delay="1338"/>
                                          </p:stCondLst>
                                        </p:cTn>
                                        <p:tgtEl>
                                          <p:spTgt spid="65542"/>
                                        </p:tgtEl>
                                      </p:cBhvr>
                                      <p:to x="100000" y="100000"/>
                                    </p:animScale>
                                    <p:animScale>
                                      <p:cBhvr>
                                        <p:cTn id="29" dur="26">
                                          <p:stCondLst>
                                            <p:cond delay="1642"/>
                                          </p:stCondLst>
                                        </p:cTn>
                                        <p:tgtEl>
                                          <p:spTgt spid="65542"/>
                                        </p:tgtEl>
                                      </p:cBhvr>
                                      <p:to x="100000" y="90000"/>
                                    </p:animScale>
                                    <p:animScale>
                                      <p:cBhvr>
                                        <p:cTn id="30" dur="166" decel="50000">
                                          <p:stCondLst>
                                            <p:cond delay="1668"/>
                                          </p:stCondLst>
                                        </p:cTn>
                                        <p:tgtEl>
                                          <p:spTgt spid="65542"/>
                                        </p:tgtEl>
                                      </p:cBhvr>
                                      <p:to x="100000" y="100000"/>
                                    </p:animScale>
                                    <p:animScale>
                                      <p:cBhvr>
                                        <p:cTn id="31" dur="26">
                                          <p:stCondLst>
                                            <p:cond delay="1808"/>
                                          </p:stCondLst>
                                        </p:cTn>
                                        <p:tgtEl>
                                          <p:spTgt spid="65542"/>
                                        </p:tgtEl>
                                      </p:cBhvr>
                                      <p:to x="100000" y="95000"/>
                                    </p:animScale>
                                    <p:animScale>
                                      <p:cBhvr>
                                        <p:cTn id="32" dur="166" decel="50000">
                                          <p:stCondLst>
                                            <p:cond delay="1834"/>
                                          </p:stCondLst>
                                        </p:cTn>
                                        <p:tgtEl>
                                          <p:spTgt spid="65542"/>
                                        </p:tgtEl>
                                      </p:cBhvr>
                                      <p:to x="100000" y="100000"/>
                                    </p:animScale>
                                  </p:childTnLst>
                                </p:cTn>
                              </p:par>
                            </p:childTnLst>
                          </p:cTn>
                        </p:par>
                      </p:childTnLst>
                    </p:cTn>
                  </p:par>
                  <p:par>
                    <p:cTn id="33" fill="hold" nodeType="clickPar">
                      <p:stCondLst>
                        <p:cond delay="indefinite"/>
                      </p:stCondLst>
                      <p:childTnLst>
                        <p:par>
                          <p:cTn id="34" fill="hold" nodeType="withGroup">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80">
                                          <p:stCondLst>
                                            <p:cond delay="0"/>
                                          </p:stCondLst>
                                        </p:cTn>
                                        <p:tgtEl>
                                          <p:spTgt spid="7"/>
                                        </p:tgtEl>
                                      </p:cBhvr>
                                    </p:animEffect>
                                    <p:anim calcmode="lin" valueType="num">
                                      <p:cBhvr>
                                        <p:cTn id="3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3" dur="26">
                                          <p:stCondLst>
                                            <p:cond delay="650"/>
                                          </p:stCondLst>
                                        </p:cTn>
                                        <p:tgtEl>
                                          <p:spTgt spid="7"/>
                                        </p:tgtEl>
                                      </p:cBhvr>
                                      <p:to x="100000" y="60000"/>
                                    </p:animScale>
                                    <p:animScale>
                                      <p:cBhvr>
                                        <p:cTn id="44" dur="166" decel="50000">
                                          <p:stCondLst>
                                            <p:cond delay="676"/>
                                          </p:stCondLst>
                                        </p:cTn>
                                        <p:tgtEl>
                                          <p:spTgt spid="7"/>
                                        </p:tgtEl>
                                      </p:cBhvr>
                                      <p:to x="100000" y="100000"/>
                                    </p:animScale>
                                    <p:animScale>
                                      <p:cBhvr>
                                        <p:cTn id="45" dur="26">
                                          <p:stCondLst>
                                            <p:cond delay="1312"/>
                                          </p:stCondLst>
                                        </p:cTn>
                                        <p:tgtEl>
                                          <p:spTgt spid="7"/>
                                        </p:tgtEl>
                                      </p:cBhvr>
                                      <p:to x="100000" y="80000"/>
                                    </p:animScale>
                                    <p:animScale>
                                      <p:cBhvr>
                                        <p:cTn id="46" dur="166" decel="50000">
                                          <p:stCondLst>
                                            <p:cond delay="1338"/>
                                          </p:stCondLst>
                                        </p:cTn>
                                        <p:tgtEl>
                                          <p:spTgt spid="7"/>
                                        </p:tgtEl>
                                      </p:cBhvr>
                                      <p:to x="100000" y="100000"/>
                                    </p:animScale>
                                    <p:animScale>
                                      <p:cBhvr>
                                        <p:cTn id="47" dur="26">
                                          <p:stCondLst>
                                            <p:cond delay="1642"/>
                                          </p:stCondLst>
                                        </p:cTn>
                                        <p:tgtEl>
                                          <p:spTgt spid="7"/>
                                        </p:tgtEl>
                                      </p:cBhvr>
                                      <p:to x="100000" y="90000"/>
                                    </p:animScale>
                                    <p:animScale>
                                      <p:cBhvr>
                                        <p:cTn id="48" dur="166" decel="50000">
                                          <p:stCondLst>
                                            <p:cond delay="1668"/>
                                          </p:stCondLst>
                                        </p:cTn>
                                        <p:tgtEl>
                                          <p:spTgt spid="7"/>
                                        </p:tgtEl>
                                      </p:cBhvr>
                                      <p:to x="100000" y="100000"/>
                                    </p:animScale>
                                    <p:animScale>
                                      <p:cBhvr>
                                        <p:cTn id="49" dur="26">
                                          <p:stCondLst>
                                            <p:cond delay="1808"/>
                                          </p:stCondLst>
                                        </p:cTn>
                                        <p:tgtEl>
                                          <p:spTgt spid="7"/>
                                        </p:tgtEl>
                                      </p:cBhvr>
                                      <p:to x="100000" y="95000"/>
                                    </p:animScale>
                                    <p:animScale>
                                      <p:cBhvr>
                                        <p:cTn id="50" dur="166" decel="50000">
                                          <p:stCondLst>
                                            <p:cond delay="1834"/>
                                          </p:stCondLst>
                                        </p:cTn>
                                        <p:tgtEl>
                                          <p:spTgt spid="7"/>
                                        </p:tgtEl>
                                      </p:cBhvr>
                                      <p:to x="100000" y="100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0" grpId="0" animBg="1"/>
      <p:bldP spid="65541" grpId="0" animBg="1"/>
      <p:bldP spid="65542"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4975" y="990600"/>
            <a:ext cx="8023225" cy="5105400"/>
            <a:chOff x="76200" y="990600"/>
            <a:chExt cx="8023225" cy="5105400"/>
          </a:xfrm>
        </p:grpSpPr>
        <p:sp>
          <p:nvSpPr>
            <p:cNvPr id="69635" name="Text Box 2"/>
            <p:cNvSpPr txBox="1">
              <a:spLocks noChangeArrowheads="1"/>
            </p:cNvSpPr>
            <p:nvPr/>
          </p:nvSpPr>
          <p:spPr bwMode="auto">
            <a:xfrm>
              <a:off x="147638" y="990600"/>
              <a:ext cx="404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8.9  </a:t>
              </a:r>
              <a:r>
                <a:rPr lang="en-US" altLang="en-US" sz="2000">
                  <a:latin typeface="Times New Roman" panose="02020603050405020304" pitchFamily="18" charset="0"/>
                </a:rPr>
                <a:t>Summation algorithm</a:t>
              </a:r>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1784350"/>
              <a:ext cx="5557837"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637" name="Straight Connector 4"/>
            <p:cNvCxnSpPr>
              <a:cxnSpLocks noChangeShapeType="1"/>
            </p:cNvCxnSpPr>
            <p:nvPr/>
          </p:nvCxnSpPr>
          <p:spPr bwMode="auto">
            <a:xfrm>
              <a:off x="76200" y="1524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8" name="Straight Connector 5"/>
            <p:cNvCxnSpPr>
              <a:cxnSpLocks noChangeShapeType="1"/>
            </p:cNvCxnSpPr>
            <p:nvPr/>
          </p:nvCxnSpPr>
          <p:spPr bwMode="auto">
            <a:xfrm>
              <a:off x="76200" y="990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 name="Straight Connector 6"/>
            <p:cNvCxnSpPr>
              <a:cxnSpLocks noChangeShapeType="1"/>
            </p:cNvCxnSpPr>
            <p:nvPr/>
          </p:nvCxnSpPr>
          <p:spPr bwMode="auto">
            <a:xfrm>
              <a:off x="76200" y="6096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2"/>
          <p:cNvSpPr txBox="1">
            <a:spLocks noChangeArrowheads="1"/>
          </p:cNvSpPr>
          <p:nvPr/>
        </p:nvSpPr>
        <p:spPr bwMode="auto">
          <a:xfrm>
            <a:off x="76200" y="76200"/>
            <a:ext cx="25479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8.5.2  Product</a:t>
            </a:r>
          </a:p>
        </p:txBody>
      </p:sp>
      <p:sp>
        <p:nvSpPr>
          <p:cNvPr id="69636" name="Rectangle 3"/>
          <p:cNvSpPr>
            <a:spLocks noChangeArrowheads="1"/>
          </p:cNvSpPr>
          <p:nvPr/>
        </p:nvSpPr>
        <p:spPr bwMode="auto">
          <a:xfrm>
            <a:off x="76200" y="6096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Another common algorithm is finding the product of a list of integers. The solution is simple: use the multiplication operator in a loop (Figure 8.10). </a:t>
            </a:r>
          </a:p>
        </p:txBody>
      </p:sp>
      <p:sp>
        <p:nvSpPr>
          <p:cNvPr id="69637" name="Rectangle 4"/>
          <p:cNvSpPr>
            <a:spLocks noChangeArrowheads="1"/>
          </p:cNvSpPr>
          <p:nvPr/>
        </p:nvSpPr>
        <p:spPr bwMode="auto">
          <a:xfrm>
            <a:off x="152400" y="2819400"/>
            <a:ext cx="8915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product algorithm has three logical parts:</a:t>
            </a:r>
          </a:p>
        </p:txBody>
      </p:sp>
      <p:sp>
        <p:nvSpPr>
          <p:cNvPr id="69638" name="Rectangle 5"/>
          <p:cNvSpPr>
            <a:spLocks noChangeArrowheads="1"/>
          </p:cNvSpPr>
          <p:nvPr/>
        </p:nvSpPr>
        <p:spPr bwMode="auto">
          <a:xfrm>
            <a:off x="152400" y="3352800"/>
            <a:ext cx="89154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4350" indent="-51435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30000"/>
              </a:spcAft>
              <a:buClr>
                <a:srgbClr val="FF0000"/>
              </a:buClr>
              <a:buFont typeface="Tahoma" panose="020B0604030504040204" pitchFamily="34" charset="0"/>
              <a:buAutoNum type="arabicPeriod"/>
            </a:pPr>
            <a:r>
              <a:rPr lang="en-US" altLang="en-US" sz="2800" b="0">
                <a:latin typeface="Times New Roman" panose="02020603050405020304" pitchFamily="18" charset="0"/>
              </a:rPr>
              <a:t>Initialization</a:t>
            </a:r>
            <a:r>
              <a:rPr lang="en-US" altLang="en-US" sz="2800" b="0">
                <a:solidFill>
                  <a:srgbClr val="660066"/>
                </a:solidFill>
                <a:latin typeface="Times New Roman" panose="02020603050405020304" pitchFamily="18" charset="0"/>
              </a:rPr>
              <a:t> </a:t>
            </a:r>
            <a:r>
              <a:rPr lang="en-US" altLang="en-US" sz="2800" b="0">
                <a:latin typeface="Times New Roman" panose="02020603050405020304" pitchFamily="18" charset="0"/>
              </a:rPr>
              <a:t>of the product at the beginning.</a:t>
            </a:r>
          </a:p>
        </p:txBody>
      </p:sp>
      <p:sp>
        <p:nvSpPr>
          <p:cNvPr id="7" name="Rectangle 5"/>
          <p:cNvSpPr>
            <a:spLocks noChangeArrowheads="1"/>
          </p:cNvSpPr>
          <p:nvPr/>
        </p:nvSpPr>
        <p:spPr bwMode="auto">
          <a:xfrm>
            <a:off x="152400" y="4013200"/>
            <a:ext cx="8915400" cy="9540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4350" indent="-51435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30000"/>
              </a:spcAft>
              <a:buClr>
                <a:srgbClr val="FF0000"/>
              </a:buClr>
              <a:buFont typeface="Tahoma" panose="020B0604030504040204" pitchFamily="34" charset="0"/>
              <a:buAutoNum type="arabicPeriod" startAt="2"/>
            </a:pPr>
            <a:r>
              <a:rPr lang="en-US" altLang="en-US" sz="2800" b="0">
                <a:latin typeface="Times New Roman" panose="02020603050405020304" pitchFamily="18" charset="0"/>
              </a:rPr>
              <a:t>The loop, which in each iteration multiplies a new integer with the product.</a:t>
            </a:r>
          </a:p>
        </p:txBody>
      </p:sp>
      <p:sp>
        <p:nvSpPr>
          <p:cNvPr id="8" name="Rectangle 5"/>
          <p:cNvSpPr>
            <a:spLocks noChangeArrowheads="1"/>
          </p:cNvSpPr>
          <p:nvPr/>
        </p:nvSpPr>
        <p:spPr bwMode="auto">
          <a:xfrm>
            <a:off x="152400" y="5105400"/>
            <a:ext cx="89154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4350" indent="-51435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30000"/>
              </a:spcAft>
              <a:buClr>
                <a:srgbClr val="FF0000"/>
              </a:buClr>
              <a:buFont typeface="Tahoma" panose="020B0604030504040204" pitchFamily="34" charset="0"/>
              <a:buAutoNum type="arabicPeriod" startAt="3"/>
            </a:pPr>
            <a:r>
              <a:rPr lang="en-US" altLang="en-US" sz="2800" b="0">
                <a:latin typeface="Times New Roman" panose="02020603050405020304" pitchFamily="18" charset="0"/>
              </a:rPr>
              <a:t>Return of the result after exiting from the loop.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69638"/>
                                        </p:tgtEl>
                                        <p:attrNameLst>
                                          <p:attrName>style.visibility</p:attrName>
                                        </p:attrNameLst>
                                      </p:cBhvr>
                                      <p:to>
                                        <p:strVal val="visible"/>
                                      </p:to>
                                    </p:set>
                                    <p:animEffect transition="in" filter="wipe(down)">
                                      <p:cBhvr>
                                        <p:cTn id="19" dur="580">
                                          <p:stCondLst>
                                            <p:cond delay="0"/>
                                          </p:stCondLst>
                                        </p:cTn>
                                        <p:tgtEl>
                                          <p:spTgt spid="69638"/>
                                        </p:tgtEl>
                                      </p:cBhvr>
                                    </p:animEffect>
                                    <p:anim calcmode="lin" valueType="num">
                                      <p:cBhvr>
                                        <p:cTn id="20" dur="1822" tmFilter="0,0; 0.14,0.36; 0.43,0.73; 0.71,0.91; 1.0,1.0">
                                          <p:stCondLst>
                                            <p:cond delay="0"/>
                                          </p:stCondLst>
                                        </p:cTn>
                                        <p:tgtEl>
                                          <p:spTgt spid="6963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963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963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963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9638"/>
                                        </p:tgtEl>
                                        <p:attrNameLst>
                                          <p:attrName>ppt_y</p:attrName>
                                        </p:attrNameLst>
                                      </p:cBhvr>
                                      <p:tavLst>
                                        <p:tav tm="0" fmla="#ppt_y-sin(pi*$)/81">
                                          <p:val>
                                            <p:fltVal val="0"/>
                                          </p:val>
                                        </p:tav>
                                        <p:tav tm="100000">
                                          <p:val>
                                            <p:fltVal val="1"/>
                                          </p:val>
                                        </p:tav>
                                      </p:tavLst>
                                    </p:anim>
                                    <p:animScale>
                                      <p:cBhvr>
                                        <p:cTn id="25" dur="26">
                                          <p:stCondLst>
                                            <p:cond delay="650"/>
                                          </p:stCondLst>
                                        </p:cTn>
                                        <p:tgtEl>
                                          <p:spTgt spid="69638"/>
                                        </p:tgtEl>
                                      </p:cBhvr>
                                      <p:to x="100000" y="60000"/>
                                    </p:animScale>
                                    <p:animScale>
                                      <p:cBhvr>
                                        <p:cTn id="26" dur="166" decel="50000">
                                          <p:stCondLst>
                                            <p:cond delay="676"/>
                                          </p:stCondLst>
                                        </p:cTn>
                                        <p:tgtEl>
                                          <p:spTgt spid="69638"/>
                                        </p:tgtEl>
                                      </p:cBhvr>
                                      <p:to x="100000" y="100000"/>
                                    </p:animScale>
                                    <p:animScale>
                                      <p:cBhvr>
                                        <p:cTn id="27" dur="26">
                                          <p:stCondLst>
                                            <p:cond delay="1312"/>
                                          </p:stCondLst>
                                        </p:cTn>
                                        <p:tgtEl>
                                          <p:spTgt spid="69638"/>
                                        </p:tgtEl>
                                      </p:cBhvr>
                                      <p:to x="100000" y="80000"/>
                                    </p:animScale>
                                    <p:animScale>
                                      <p:cBhvr>
                                        <p:cTn id="28" dur="166" decel="50000">
                                          <p:stCondLst>
                                            <p:cond delay="1338"/>
                                          </p:stCondLst>
                                        </p:cTn>
                                        <p:tgtEl>
                                          <p:spTgt spid="69638"/>
                                        </p:tgtEl>
                                      </p:cBhvr>
                                      <p:to x="100000" y="100000"/>
                                    </p:animScale>
                                    <p:animScale>
                                      <p:cBhvr>
                                        <p:cTn id="29" dur="26">
                                          <p:stCondLst>
                                            <p:cond delay="1642"/>
                                          </p:stCondLst>
                                        </p:cTn>
                                        <p:tgtEl>
                                          <p:spTgt spid="69638"/>
                                        </p:tgtEl>
                                      </p:cBhvr>
                                      <p:to x="100000" y="90000"/>
                                    </p:animScale>
                                    <p:animScale>
                                      <p:cBhvr>
                                        <p:cTn id="30" dur="166" decel="50000">
                                          <p:stCondLst>
                                            <p:cond delay="1668"/>
                                          </p:stCondLst>
                                        </p:cTn>
                                        <p:tgtEl>
                                          <p:spTgt spid="69638"/>
                                        </p:tgtEl>
                                      </p:cBhvr>
                                      <p:to x="100000" y="100000"/>
                                    </p:animScale>
                                    <p:animScale>
                                      <p:cBhvr>
                                        <p:cTn id="31" dur="26">
                                          <p:stCondLst>
                                            <p:cond delay="1808"/>
                                          </p:stCondLst>
                                        </p:cTn>
                                        <p:tgtEl>
                                          <p:spTgt spid="69638"/>
                                        </p:tgtEl>
                                      </p:cBhvr>
                                      <p:to x="100000" y="95000"/>
                                    </p:animScale>
                                    <p:animScale>
                                      <p:cBhvr>
                                        <p:cTn id="32" dur="166" decel="50000">
                                          <p:stCondLst>
                                            <p:cond delay="1834"/>
                                          </p:stCondLst>
                                        </p:cTn>
                                        <p:tgtEl>
                                          <p:spTgt spid="69638"/>
                                        </p:tgtEl>
                                      </p:cBhvr>
                                      <p:to x="100000" y="100000"/>
                                    </p:animScale>
                                  </p:childTnLst>
                                </p:cTn>
                              </p:par>
                            </p:childTnLst>
                          </p:cTn>
                        </p:par>
                      </p:childTnLst>
                    </p:cTn>
                  </p:par>
                  <p:par>
                    <p:cTn id="33" fill="hold" nodeType="clickPar">
                      <p:stCondLst>
                        <p:cond delay="indefinite"/>
                      </p:stCondLst>
                      <p:childTnLst>
                        <p:par>
                          <p:cTn id="34" fill="hold" nodeType="withGroup">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80">
                                          <p:stCondLst>
                                            <p:cond delay="0"/>
                                          </p:stCondLst>
                                        </p:cTn>
                                        <p:tgtEl>
                                          <p:spTgt spid="7"/>
                                        </p:tgtEl>
                                      </p:cBhvr>
                                    </p:animEffect>
                                    <p:anim calcmode="lin" valueType="num">
                                      <p:cBhvr>
                                        <p:cTn id="3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3" dur="26">
                                          <p:stCondLst>
                                            <p:cond delay="650"/>
                                          </p:stCondLst>
                                        </p:cTn>
                                        <p:tgtEl>
                                          <p:spTgt spid="7"/>
                                        </p:tgtEl>
                                      </p:cBhvr>
                                      <p:to x="100000" y="60000"/>
                                    </p:animScale>
                                    <p:animScale>
                                      <p:cBhvr>
                                        <p:cTn id="44" dur="166" decel="50000">
                                          <p:stCondLst>
                                            <p:cond delay="676"/>
                                          </p:stCondLst>
                                        </p:cTn>
                                        <p:tgtEl>
                                          <p:spTgt spid="7"/>
                                        </p:tgtEl>
                                      </p:cBhvr>
                                      <p:to x="100000" y="100000"/>
                                    </p:animScale>
                                    <p:animScale>
                                      <p:cBhvr>
                                        <p:cTn id="45" dur="26">
                                          <p:stCondLst>
                                            <p:cond delay="1312"/>
                                          </p:stCondLst>
                                        </p:cTn>
                                        <p:tgtEl>
                                          <p:spTgt spid="7"/>
                                        </p:tgtEl>
                                      </p:cBhvr>
                                      <p:to x="100000" y="80000"/>
                                    </p:animScale>
                                    <p:animScale>
                                      <p:cBhvr>
                                        <p:cTn id="46" dur="166" decel="50000">
                                          <p:stCondLst>
                                            <p:cond delay="1338"/>
                                          </p:stCondLst>
                                        </p:cTn>
                                        <p:tgtEl>
                                          <p:spTgt spid="7"/>
                                        </p:tgtEl>
                                      </p:cBhvr>
                                      <p:to x="100000" y="100000"/>
                                    </p:animScale>
                                    <p:animScale>
                                      <p:cBhvr>
                                        <p:cTn id="47" dur="26">
                                          <p:stCondLst>
                                            <p:cond delay="1642"/>
                                          </p:stCondLst>
                                        </p:cTn>
                                        <p:tgtEl>
                                          <p:spTgt spid="7"/>
                                        </p:tgtEl>
                                      </p:cBhvr>
                                      <p:to x="100000" y="90000"/>
                                    </p:animScale>
                                    <p:animScale>
                                      <p:cBhvr>
                                        <p:cTn id="48" dur="166" decel="50000">
                                          <p:stCondLst>
                                            <p:cond delay="1668"/>
                                          </p:stCondLst>
                                        </p:cTn>
                                        <p:tgtEl>
                                          <p:spTgt spid="7"/>
                                        </p:tgtEl>
                                      </p:cBhvr>
                                      <p:to x="100000" y="100000"/>
                                    </p:animScale>
                                    <p:animScale>
                                      <p:cBhvr>
                                        <p:cTn id="49" dur="26">
                                          <p:stCondLst>
                                            <p:cond delay="1808"/>
                                          </p:stCondLst>
                                        </p:cTn>
                                        <p:tgtEl>
                                          <p:spTgt spid="7"/>
                                        </p:tgtEl>
                                      </p:cBhvr>
                                      <p:to x="100000" y="95000"/>
                                    </p:animScale>
                                    <p:animScale>
                                      <p:cBhvr>
                                        <p:cTn id="50" dur="166" decel="50000">
                                          <p:stCondLst>
                                            <p:cond delay="1834"/>
                                          </p:stCondLst>
                                        </p:cTn>
                                        <p:tgtEl>
                                          <p:spTgt spid="7"/>
                                        </p:tgtEl>
                                      </p:cBhvr>
                                      <p:to x="100000" y="100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6" grpId="0" animBg="1"/>
      <p:bldP spid="69637" grpId="0" animBg="1"/>
      <p:bldP spid="69638"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6200" y="152400"/>
            <a:ext cx="8023225" cy="5257800"/>
            <a:chOff x="76200" y="152400"/>
            <a:chExt cx="8023225" cy="5257800"/>
          </a:xfrm>
        </p:grpSpPr>
        <p:sp>
          <p:nvSpPr>
            <p:cNvPr id="73731" name="Text Box 2"/>
            <p:cNvSpPr txBox="1">
              <a:spLocks noChangeArrowheads="1"/>
            </p:cNvSpPr>
            <p:nvPr/>
          </p:nvSpPr>
          <p:spPr bwMode="auto">
            <a:xfrm>
              <a:off x="76200" y="152400"/>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8.10  </a:t>
              </a:r>
              <a:r>
                <a:rPr lang="en-US" altLang="en-US" sz="2000">
                  <a:latin typeface="Times New Roman" panose="02020603050405020304" pitchFamily="18" charset="0"/>
                </a:rPr>
                <a:t>Product algorithm</a:t>
              </a:r>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8" y="946150"/>
              <a:ext cx="5694362"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3733" name="Straight Connector 4"/>
            <p:cNvCxnSpPr>
              <a:cxnSpLocks noChangeShapeType="1"/>
            </p:cNvCxnSpPr>
            <p:nvPr/>
          </p:nvCxnSpPr>
          <p:spPr bwMode="auto">
            <a:xfrm>
              <a:off x="762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4" name="Straight Connector 5"/>
            <p:cNvCxnSpPr>
              <a:cxnSpLocks noChangeShapeType="1"/>
            </p:cNvCxnSpPr>
            <p:nvPr/>
          </p:nvCxnSpPr>
          <p:spPr bwMode="auto">
            <a:xfrm>
              <a:off x="762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5" name="Straight Connector 6"/>
            <p:cNvCxnSpPr>
              <a:cxnSpLocks noChangeShapeType="1"/>
            </p:cNvCxnSpPr>
            <p:nvPr/>
          </p:nvCxnSpPr>
          <p:spPr bwMode="auto">
            <a:xfrm>
              <a:off x="76200" y="5410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6200" y="76200"/>
            <a:ext cx="4622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8.5.3  Smallest and largest</a:t>
            </a:r>
          </a:p>
        </p:txBody>
      </p:sp>
      <p:sp>
        <p:nvSpPr>
          <p:cNvPr id="75779" name="Rectangle 3"/>
          <p:cNvSpPr>
            <a:spLocks noChangeArrowheads="1"/>
          </p:cNvSpPr>
          <p:nvPr/>
        </p:nvSpPr>
        <p:spPr bwMode="auto">
          <a:xfrm>
            <a:off x="76200" y="833438"/>
            <a:ext cx="8915400" cy="2246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We discussed the algorithm for finding the largest among a list of integers at the beginning of this chapter. The idea was to write a decision construct to find the larger of two integers. If we put this construct in a loop, we can find the largest of a list of integers.</a:t>
            </a:r>
          </a:p>
        </p:txBody>
      </p:sp>
      <p:sp>
        <p:nvSpPr>
          <p:cNvPr id="4" name="Rectangle 3"/>
          <p:cNvSpPr>
            <a:spLocks noChangeArrowheads="1"/>
          </p:cNvSpPr>
          <p:nvPr/>
        </p:nvSpPr>
        <p:spPr bwMode="auto">
          <a:xfrm>
            <a:off x="152400" y="3189288"/>
            <a:ext cx="8915400" cy="2247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	Finding the smallest integer among a list of integers is similar, with two minor differences. First, we use a decision construct to find the smaller of two integers. Second, we initialize with a very large integer instead of a very small 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76200" y="152400"/>
            <a:ext cx="8023225" cy="6324600"/>
            <a:chOff x="76200" y="152400"/>
            <a:chExt cx="8023225" cy="6324600"/>
          </a:xfrm>
        </p:grpSpPr>
        <p:sp>
          <p:nvSpPr>
            <p:cNvPr id="77827" name="Text Box 2"/>
            <p:cNvSpPr txBox="1">
              <a:spLocks noChangeArrowheads="1"/>
            </p:cNvSpPr>
            <p:nvPr/>
          </p:nvSpPr>
          <p:spPr bwMode="auto">
            <a:xfrm>
              <a:off x="76200" y="209550"/>
              <a:ext cx="51006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8.11  </a:t>
              </a:r>
              <a:r>
                <a:rPr lang="en-US" altLang="en-US" sz="2000">
                  <a:latin typeface="Times New Roman" panose="02020603050405020304" pitchFamily="18" charset="0"/>
                </a:rPr>
                <a:t>Finding the smallest data item</a:t>
              </a:r>
            </a:p>
          </p:txBody>
        </p:sp>
        <p:grpSp>
          <p:nvGrpSpPr>
            <p:cNvPr id="77828" name="Group 1"/>
            <p:cNvGrpSpPr>
              <a:grpSpLocks/>
            </p:cNvGrpSpPr>
            <p:nvPr/>
          </p:nvGrpSpPr>
          <p:grpSpPr bwMode="auto">
            <a:xfrm>
              <a:off x="76200" y="152400"/>
              <a:ext cx="8023225" cy="6324600"/>
              <a:chOff x="76200" y="152400"/>
              <a:chExt cx="8023225" cy="6324600"/>
            </a:xfrm>
          </p:grpSpPr>
          <p:cxnSp>
            <p:nvCxnSpPr>
              <p:cNvPr id="77829" name="Straight Connector 4"/>
              <p:cNvCxnSpPr>
                <a:cxnSpLocks noChangeShapeType="1"/>
              </p:cNvCxnSpPr>
              <p:nvPr/>
            </p:nvCxnSpPr>
            <p:spPr bwMode="auto">
              <a:xfrm>
                <a:off x="762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0" name="Straight Connector 5"/>
              <p:cNvCxnSpPr>
                <a:cxnSpLocks noChangeShapeType="1"/>
              </p:cNvCxnSpPr>
              <p:nvPr/>
            </p:nvCxnSpPr>
            <p:spPr bwMode="auto">
              <a:xfrm>
                <a:off x="762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1" name="Straight Connector 6"/>
              <p:cNvCxnSpPr>
                <a:cxnSpLocks noChangeShapeType="1"/>
              </p:cNvCxnSpPr>
              <p:nvPr/>
            </p:nvCxnSpPr>
            <p:spPr bwMode="auto">
              <a:xfrm>
                <a:off x="762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783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1335088"/>
                <a:ext cx="56578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76200" y="76200"/>
            <a:ext cx="2432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8.5.4  Sorting</a:t>
            </a:r>
          </a:p>
        </p:txBody>
      </p:sp>
      <p:sp>
        <p:nvSpPr>
          <p:cNvPr id="79875" name="Rectangle 3"/>
          <p:cNvSpPr>
            <a:spLocks noChangeArrowheads="1"/>
          </p:cNvSpPr>
          <p:nvPr/>
        </p:nvSpPr>
        <p:spPr bwMode="auto">
          <a:xfrm>
            <a:off x="76200" y="833438"/>
            <a:ext cx="8915400" cy="310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One of the most common applications in computer science is sorting, which is the process by which data is arranged according to its values. People are surrounded by data. If the data was not ordered, it would take hours and hours to find a single piece of information. Imagine the difficulty of finding someone’s telephone number in a telephone book that is not ordered.</a:t>
            </a:r>
          </a:p>
        </p:txBody>
      </p:sp>
      <p:sp>
        <p:nvSpPr>
          <p:cNvPr id="4" name="Rectangle 3"/>
          <p:cNvSpPr>
            <a:spLocks noChangeArrowheads="1"/>
          </p:cNvSpPr>
          <p:nvPr/>
        </p:nvSpPr>
        <p:spPr bwMode="auto">
          <a:xfrm>
            <a:off x="228600" y="3886200"/>
            <a:ext cx="8915400" cy="1816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	In this section, we introduce three sorting algorithms: </a:t>
            </a:r>
            <a:r>
              <a:rPr lang="en-US" altLang="en-US" sz="2800">
                <a:latin typeface="Times New Roman" panose="02020603050405020304" pitchFamily="18" charset="0"/>
              </a:rPr>
              <a:t>selection sort</a:t>
            </a:r>
            <a:r>
              <a:rPr lang="en-US" altLang="en-US" sz="2800" b="0">
                <a:latin typeface="Times New Roman" panose="02020603050405020304" pitchFamily="18" charset="0"/>
              </a:rPr>
              <a:t>, </a:t>
            </a:r>
            <a:r>
              <a:rPr lang="en-US" altLang="en-US" sz="2800">
                <a:latin typeface="Times New Roman" panose="02020603050405020304" pitchFamily="18" charset="0"/>
              </a:rPr>
              <a:t>bubble sort</a:t>
            </a:r>
            <a:r>
              <a:rPr lang="en-US" altLang="en-US" sz="2800" b="0">
                <a:latin typeface="Times New Roman" panose="02020603050405020304" pitchFamily="18" charset="0"/>
              </a:rPr>
              <a:t>, and </a:t>
            </a:r>
            <a:r>
              <a:rPr lang="en-US" altLang="en-US" sz="2800">
                <a:latin typeface="Times New Roman" panose="02020603050405020304" pitchFamily="18" charset="0"/>
              </a:rPr>
              <a:t>insertion sort</a:t>
            </a:r>
            <a:r>
              <a:rPr lang="en-US" altLang="en-US" sz="2800" b="0">
                <a:latin typeface="Times New Roman" panose="02020603050405020304" pitchFamily="18" charset="0"/>
              </a:rPr>
              <a:t>. These three sorting algorithms are the foundation of faster sorting algorithms used in computer science today.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76200" y="123825"/>
            <a:ext cx="2365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Selection sorts</a:t>
            </a:r>
          </a:p>
        </p:txBody>
      </p:sp>
      <p:sp>
        <p:nvSpPr>
          <p:cNvPr id="81923" name="Rectangle 3"/>
          <p:cNvSpPr>
            <a:spLocks noChangeArrowheads="1"/>
          </p:cNvSpPr>
          <p:nvPr/>
        </p:nvSpPr>
        <p:spPr bwMode="auto">
          <a:xfrm>
            <a:off x="76200" y="6096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a </a:t>
            </a:r>
            <a:r>
              <a:rPr lang="en-US" altLang="en-US" sz="2800">
                <a:latin typeface="Times New Roman" panose="02020603050405020304" pitchFamily="18" charset="0"/>
              </a:rPr>
              <a:t>selection sort</a:t>
            </a:r>
            <a:r>
              <a:rPr lang="en-US" altLang="en-US" sz="2800" b="0">
                <a:latin typeface="Times New Roman" panose="02020603050405020304" pitchFamily="18" charset="0"/>
              </a:rPr>
              <a:t>, the list to be sorted is divided into two sublists—sorted and unsorted—which are separated by an imaginary wall. We find the smallest element from the unsorted sublist and swap it with the element at the beginning of the unsorted sublist. After each selection and swap, the imaginary wall between the two sublists moves one element ahead.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25400"/>
            <a:ext cx="8915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8.1.2  Example</a:t>
            </a:r>
          </a:p>
        </p:txBody>
      </p:sp>
      <p:sp>
        <p:nvSpPr>
          <p:cNvPr id="10243" name="Text Box 2"/>
          <p:cNvSpPr txBox="1">
            <a:spLocks noChangeArrowheads="1"/>
          </p:cNvSpPr>
          <p:nvPr/>
        </p:nvSpPr>
        <p:spPr bwMode="auto">
          <a:xfrm>
            <a:off x="147638" y="585788"/>
            <a:ext cx="876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a:latin typeface="Times New Roman" panose="02020603050405020304" pitchFamily="18" charset="0"/>
              <a:cs typeface="Times New Roman" panose="02020603050405020304" pitchFamily="18" charset="0"/>
            </a:endParaRPr>
          </a:p>
        </p:txBody>
      </p:sp>
      <p:sp>
        <p:nvSpPr>
          <p:cNvPr id="10" name="Text Box 2"/>
          <p:cNvSpPr txBox="1">
            <a:spLocks noChangeArrowheads="1"/>
          </p:cNvSpPr>
          <p:nvPr/>
        </p:nvSpPr>
        <p:spPr bwMode="auto">
          <a:xfrm>
            <a:off x="76200" y="685800"/>
            <a:ext cx="87630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cs typeface="Times New Roman" panose="02020603050405020304" pitchFamily="18" charset="0"/>
              </a:rPr>
              <a:t>Let us elaborate on this simple definition with an example. We want to develop an algorithm for finding the largest integer among a list of positive integers. The algorithm should find the largest integer among a list of any size (for example 5, 1000, 10 000, 1 000 000). The algorithm should be general and not depend on the number of integers.</a:t>
            </a:r>
            <a:endParaRPr lang="en-US" altLang="en-US" sz="2800" dirty="0">
              <a:latin typeface="Times New Roman" panose="02020603050405020304" pitchFamily="18" charset="0"/>
              <a:cs typeface="Times New Roman" panose="02020603050405020304" pitchFamily="18" charset="0"/>
            </a:endParaRPr>
          </a:p>
        </p:txBody>
      </p:sp>
      <p:sp>
        <p:nvSpPr>
          <p:cNvPr id="11" name="Text Box 2"/>
          <p:cNvSpPr txBox="1">
            <a:spLocks noChangeArrowheads="1"/>
          </p:cNvSpPr>
          <p:nvPr/>
        </p:nvSpPr>
        <p:spPr bwMode="auto">
          <a:xfrm>
            <a:off x="152400" y="3810000"/>
            <a:ext cx="87630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cs typeface="Times New Roman" panose="02020603050405020304" pitchFamily="18" charset="0"/>
              </a:rPr>
              <a:t>	It is obvious that finding the largest integer among many integers is a task that cannot be done in one step, either by a human or a computer. The algorithm needs to test each integer one by one.</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6200" y="914400"/>
            <a:ext cx="8229600" cy="3657600"/>
            <a:chOff x="76200" y="914400"/>
            <a:chExt cx="8229600" cy="3657600"/>
          </a:xfrm>
        </p:grpSpPr>
        <p:sp>
          <p:nvSpPr>
            <p:cNvPr id="83971" name="Text Box 4"/>
            <p:cNvSpPr txBox="1">
              <a:spLocks noChangeArrowheads="1"/>
            </p:cNvSpPr>
            <p:nvPr/>
          </p:nvSpPr>
          <p:spPr bwMode="auto">
            <a:xfrm>
              <a:off x="76200" y="914400"/>
              <a:ext cx="326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8.12  </a:t>
              </a:r>
              <a:r>
                <a:rPr lang="en-US" altLang="en-US" sz="2000">
                  <a:latin typeface="Times New Roman" panose="02020603050405020304" pitchFamily="18" charset="0"/>
                </a:rPr>
                <a:t>Selection sort</a:t>
              </a:r>
            </a:p>
          </p:txBody>
        </p:sp>
        <p:pic>
          <p:nvPicPr>
            <p:cNvPr id="839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2209800"/>
              <a:ext cx="7916862"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3973" name="Straight Connector 6"/>
            <p:cNvCxnSpPr>
              <a:cxnSpLocks noChangeShapeType="1"/>
            </p:cNvCxnSpPr>
            <p:nvPr/>
          </p:nvCxnSpPr>
          <p:spPr bwMode="auto">
            <a:xfrm>
              <a:off x="76200" y="1447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74" name="Straight Connector 7"/>
            <p:cNvCxnSpPr>
              <a:cxnSpLocks noChangeShapeType="1"/>
            </p:cNvCxnSpPr>
            <p:nvPr/>
          </p:nvCxnSpPr>
          <p:spPr bwMode="auto">
            <a:xfrm>
              <a:off x="76200" y="914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75" name="Straight Connector 8"/>
            <p:cNvCxnSpPr>
              <a:cxnSpLocks noChangeShapeType="1"/>
            </p:cNvCxnSpPr>
            <p:nvPr/>
          </p:nvCxnSpPr>
          <p:spPr bwMode="auto">
            <a:xfrm>
              <a:off x="76200" y="457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57188" y="838200"/>
            <a:ext cx="8405812" cy="4191000"/>
            <a:chOff x="357188" y="838200"/>
            <a:chExt cx="8405812" cy="4191000"/>
          </a:xfrm>
        </p:grpSpPr>
        <p:sp>
          <p:nvSpPr>
            <p:cNvPr id="86019" name="Text Box 4"/>
            <p:cNvSpPr txBox="1">
              <a:spLocks noChangeArrowheads="1"/>
            </p:cNvSpPr>
            <p:nvPr/>
          </p:nvSpPr>
          <p:spPr bwMode="auto">
            <a:xfrm>
              <a:off x="357188" y="838200"/>
              <a:ext cx="4519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8.13  </a:t>
              </a:r>
              <a:r>
                <a:rPr lang="en-US" altLang="en-US" sz="2000">
                  <a:latin typeface="Times New Roman" panose="02020603050405020304" pitchFamily="18" charset="0"/>
                </a:rPr>
                <a:t>Example of selection sort</a:t>
              </a:r>
            </a:p>
          </p:txBody>
        </p:sp>
        <p:pic>
          <p:nvPicPr>
            <p:cNvPr id="860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828800"/>
              <a:ext cx="8281987" cy="2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6021" name="Straight Connector 4"/>
            <p:cNvCxnSpPr>
              <a:cxnSpLocks noChangeShapeType="1"/>
            </p:cNvCxnSpPr>
            <p:nvPr/>
          </p:nvCxnSpPr>
          <p:spPr bwMode="auto">
            <a:xfrm>
              <a:off x="358775" y="1371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2" name="Straight Connector 5"/>
            <p:cNvCxnSpPr>
              <a:cxnSpLocks noChangeShapeType="1"/>
            </p:cNvCxnSpPr>
            <p:nvPr/>
          </p:nvCxnSpPr>
          <p:spPr bwMode="auto">
            <a:xfrm>
              <a:off x="358775" y="838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3" name="Straight Connector 6"/>
            <p:cNvCxnSpPr>
              <a:cxnSpLocks noChangeShapeType="1"/>
            </p:cNvCxnSpPr>
            <p:nvPr/>
          </p:nvCxnSpPr>
          <p:spPr bwMode="auto">
            <a:xfrm>
              <a:off x="358775" y="502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6200" y="152400"/>
            <a:ext cx="8050213" cy="6324600"/>
            <a:chOff x="76200" y="152400"/>
            <a:chExt cx="8050213" cy="6324600"/>
          </a:xfrm>
        </p:grpSpPr>
        <p:sp>
          <p:nvSpPr>
            <p:cNvPr id="88067" name="Text Box 2"/>
            <p:cNvSpPr txBox="1">
              <a:spLocks noChangeArrowheads="1"/>
            </p:cNvSpPr>
            <p:nvPr/>
          </p:nvSpPr>
          <p:spPr bwMode="auto">
            <a:xfrm>
              <a:off x="76200" y="152400"/>
              <a:ext cx="439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8.13  </a:t>
              </a:r>
              <a:r>
                <a:rPr lang="en-US" altLang="en-US" sz="2000">
                  <a:latin typeface="Times New Roman" panose="02020603050405020304" pitchFamily="18" charset="0"/>
                </a:rPr>
                <a:t>Selection sort algorithm</a:t>
              </a:r>
            </a:p>
          </p:txBody>
        </p:sp>
        <p:pic>
          <p:nvPicPr>
            <p:cNvPr id="88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7669213" cy="551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069" name="Straight Connector 4"/>
            <p:cNvCxnSpPr>
              <a:cxnSpLocks noChangeShapeType="1"/>
            </p:cNvCxnSpPr>
            <p:nvPr/>
          </p:nvCxnSpPr>
          <p:spPr bwMode="auto">
            <a:xfrm>
              <a:off x="762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0" name="Straight Connector 5"/>
            <p:cNvCxnSpPr>
              <a:cxnSpLocks noChangeShapeType="1"/>
            </p:cNvCxnSpPr>
            <p:nvPr/>
          </p:nvCxnSpPr>
          <p:spPr bwMode="auto">
            <a:xfrm>
              <a:off x="762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1" name="Straight Connector 6"/>
            <p:cNvCxnSpPr>
              <a:cxnSpLocks noChangeShapeType="1"/>
            </p:cNvCxnSpPr>
            <p:nvPr/>
          </p:nvCxnSpPr>
          <p:spPr bwMode="auto">
            <a:xfrm>
              <a:off x="762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p:cNvSpPr txBox="1">
            <a:spLocks noChangeArrowheads="1"/>
          </p:cNvSpPr>
          <p:nvPr/>
        </p:nvSpPr>
        <p:spPr bwMode="auto">
          <a:xfrm>
            <a:off x="76200" y="123825"/>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Bubble sorts</a:t>
            </a:r>
          </a:p>
        </p:txBody>
      </p:sp>
      <p:sp>
        <p:nvSpPr>
          <p:cNvPr id="90116" name="Rectangle 3"/>
          <p:cNvSpPr>
            <a:spLocks noChangeArrowheads="1"/>
          </p:cNvSpPr>
          <p:nvPr/>
        </p:nvSpPr>
        <p:spPr bwMode="auto">
          <a:xfrm>
            <a:off x="76200" y="6096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bubble sort method, the list to be sorted is also divided into two sublists—sorted and unsorted. The smallest element is bubbled up from the unsorted sublist and moved to the sorted sublist. After the smallest element has been moved to the sorted list, the wall moves one element ahead.</a:t>
            </a:r>
          </a:p>
        </p:txBody>
      </p:sp>
      <p:grpSp>
        <p:nvGrpSpPr>
          <p:cNvPr id="2" name="Group 1"/>
          <p:cNvGrpSpPr>
            <a:grpSpLocks/>
          </p:cNvGrpSpPr>
          <p:nvPr/>
        </p:nvGrpSpPr>
        <p:grpSpPr bwMode="auto">
          <a:xfrm>
            <a:off x="434975" y="3124200"/>
            <a:ext cx="8023225" cy="2590800"/>
            <a:chOff x="434975" y="3124200"/>
            <a:chExt cx="8023225" cy="2590800"/>
          </a:xfrm>
        </p:grpSpPr>
        <p:sp>
          <p:nvSpPr>
            <p:cNvPr id="90117" name="Text Box 4"/>
            <p:cNvSpPr txBox="1">
              <a:spLocks noChangeArrowheads="1"/>
            </p:cNvSpPr>
            <p:nvPr/>
          </p:nvSpPr>
          <p:spPr bwMode="auto">
            <a:xfrm>
              <a:off x="533400" y="3200400"/>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8.15  </a:t>
              </a:r>
              <a:r>
                <a:rPr lang="en-US" altLang="en-US" sz="2000">
                  <a:latin typeface="Times New Roman" panose="02020603050405020304" pitchFamily="18" charset="0"/>
                </a:rPr>
                <a:t>Bubble sort</a:t>
              </a:r>
            </a:p>
          </p:txBody>
        </p:sp>
        <p:pic>
          <p:nvPicPr>
            <p:cNvPr id="901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3886200"/>
              <a:ext cx="6791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0119" name="Straight Connector 6"/>
            <p:cNvCxnSpPr>
              <a:cxnSpLocks noChangeShapeType="1"/>
            </p:cNvCxnSpPr>
            <p:nvPr/>
          </p:nvCxnSpPr>
          <p:spPr bwMode="auto">
            <a:xfrm>
              <a:off x="434975" y="3657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0" name="Straight Connector 7"/>
            <p:cNvCxnSpPr>
              <a:cxnSpLocks noChangeShapeType="1"/>
            </p:cNvCxnSpPr>
            <p:nvPr/>
          </p:nvCxnSpPr>
          <p:spPr bwMode="auto">
            <a:xfrm>
              <a:off x="434975" y="3124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1" name="Straight Connector 8"/>
            <p:cNvCxnSpPr>
              <a:cxnSpLocks noChangeShapeType="1"/>
            </p:cNvCxnSpPr>
            <p:nvPr/>
          </p:nvCxnSpPr>
          <p:spPr bwMode="auto">
            <a:xfrm>
              <a:off x="434975" y="5715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58775" y="1371600"/>
            <a:ext cx="8064500" cy="3124200"/>
            <a:chOff x="358775" y="1371600"/>
            <a:chExt cx="8064500" cy="3124200"/>
          </a:xfrm>
        </p:grpSpPr>
        <p:sp>
          <p:nvSpPr>
            <p:cNvPr id="92163" name="Text Box 2"/>
            <p:cNvSpPr txBox="1">
              <a:spLocks noChangeArrowheads="1"/>
            </p:cNvSpPr>
            <p:nvPr/>
          </p:nvSpPr>
          <p:spPr bwMode="auto">
            <a:xfrm>
              <a:off x="381000" y="1371600"/>
              <a:ext cx="433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8.16  </a:t>
              </a:r>
              <a:r>
                <a:rPr lang="en-US" altLang="en-US" sz="2000">
                  <a:latin typeface="Times New Roman" panose="02020603050405020304" pitchFamily="18" charset="0"/>
                </a:rPr>
                <a:t>Example of bubble sort</a:t>
              </a:r>
            </a:p>
          </p:txBody>
        </p:sp>
        <p:pic>
          <p:nvPicPr>
            <p:cNvPr id="921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203450"/>
              <a:ext cx="7954962"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165" name="Straight Connector 4"/>
            <p:cNvCxnSpPr>
              <a:cxnSpLocks noChangeShapeType="1"/>
            </p:cNvCxnSpPr>
            <p:nvPr/>
          </p:nvCxnSpPr>
          <p:spPr bwMode="auto">
            <a:xfrm>
              <a:off x="358775" y="1905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66" name="Straight Connector 5"/>
            <p:cNvCxnSpPr>
              <a:cxnSpLocks noChangeShapeType="1"/>
            </p:cNvCxnSpPr>
            <p:nvPr/>
          </p:nvCxnSpPr>
          <p:spPr bwMode="auto">
            <a:xfrm>
              <a:off x="358775" y="137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167" name="Straight Connector 6"/>
            <p:cNvCxnSpPr>
              <a:cxnSpLocks noChangeShapeType="1"/>
            </p:cNvCxnSpPr>
            <p:nvPr/>
          </p:nvCxnSpPr>
          <p:spPr bwMode="auto">
            <a:xfrm>
              <a:off x="358775" y="449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76200" y="123825"/>
            <a:ext cx="2386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Insertion sorts</a:t>
            </a:r>
          </a:p>
        </p:txBody>
      </p:sp>
      <p:sp>
        <p:nvSpPr>
          <p:cNvPr id="94211" name="Rectangle 3"/>
          <p:cNvSpPr>
            <a:spLocks noChangeArrowheads="1"/>
          </p:cNvSpPr>
          <p:nvPr/>
        </p:nvSpPr>
        <p:spPr bwMode="auto">
          <a:xfrm>
            <a:off x="76200" y="6096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insertion sort algorithm is one of the most common sorting techniques, and it is often used by card players. Each card a player picks up is inserted into the proper place in their hand of cards to maintain a particular sequence. </a:t>
            </a:r>
          </a:p>
        </p:txBody>
      </p:sp>
      <p:grpSp>
        <p:nvGrpSpPr>
          <p:cNvPr id="2" name="Group 1"/>
          <p:cNvGrpSpPr>
            <a:grpSpLocks/>
          </p:cNvGrpSpPr>
          <p:nvPr/>
        </p:nvGrpSpPr>
        <p:grpSpPr bwMode="auto">
          <a:xfrm>
            <a:off x="511175" y="3124200"/>
            <a:ext cx="8175625" cy="2971800"/>
            <a:chOff x="511175" y="3124200"/>
            <a:chExt cx="8175625" cy="2971800"/>
          </a:xfrm>
        </p:grpSpPr>
        <p:sp>
          <p:nvSpPr>
            <p:cNvPr id="94213" name="Text Box 4"/>
            <p:cNvSpPr txBox="1">
              <a:spLocks noChangeArrowheads="1"/>
            </p:cNvSpPr>
            <p:nvPr/>
          </p:nvSpPr>
          <p:spPr bwMode="auto">
            <a:xfrm>
              <a:off x="762000" y="3124200"/>
              <a:ext cx="327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8.17  </a:t>
              </a:r>
              <a:r>
                <a:rPr lang="en-US" altLang="en-US" sz="2000">
                  <a:latin typeface="Times New Roman" panose="02020603050405020304" pitchFamily="18" charset="0"/>
                </a:rPr>
                <a:t>Insertion sort</a:t>
              </a:r>
            </a:p>
          </p:txBody>
        </p:sp>
        <p:pic>
          <p:nvPicPr>
            <p:cNvPr id="94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4037013"/>
              <a:ext cx="6791325" cy="205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4215" name="Straight Connector 6"/>
            <p:cNvCxnSpPr>
              <a:cxnSpLocks noChangeShapeType="1"/>
            </p:cNvCxnSpPr>
            <p:nvPr/>
          </p:nvCxnSpPr>
          <p:spPr bwMode="auto">
            <a:xfrm>
              <a:off x="663575" y="3657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6" name="Straight Connector 7"/>
            <p:cNvCxnSpPr>
              <a:cxnSpLocks noChangeShapeType="1"/>
            </p:cNvCxnSpPr>
            <p:nvPr/>
          </p:nvCxnSpPr>
          <p:spPr bwMode="auto">
            <a:xfrm>
              <a:off x="663575" y="3124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7" name="Straight Connector 8"/>
            <p:cNvCxnSpPr>
              <a:cxnSpLocks noChangeShapeType="1"/>
            </p:cNvCxnSpPr>
            <p:nvPr/>
          </p:nvCxnSpPr>
          <p:spPr bwMode="auto">
            <a:xfrm>
              <a:off x="511175" y="6096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1000" y="1447800"/>
            <a:ext cx="8382000" cy="3581400"/>
            <a:chOff x="381000" y="1447800"/>
            <a:chExt cx="8382000" cy="3581400"/>
          </a:xfrm>
        </p:grpSpPr>
        <p:sp>
          <p:nvSpPr>
            <p:cNvPr id="96259" name="Text Box 2"/>
            <p:cNvSpPr txBox="1">
              <a:spLocks noChangeArrowheads="1"/>
            </p:cNvSpPr>
            <p:nvPr/>
          </p:nvSpPr>
          <p:spPr bwMode="auto">
            <a:xfrm>
              <a:off x="381000" y="1447800"/>
              <a:ext cx="4548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8.18  </a:t>
              </a:r>
              <a:r>
                <a:rPr lang="en-US" altLang="en-US" sz="2000">
                  <a:latin typeface="Times New Roman" panose="02020603050405020304" pitchFamily="18" charset="0"/>
                </a:rPr>
                <a:t>Example of insertion sort</a:t>
              </a:r>
            </a:p>
          </p:txBody>
        </p:sp>
        <p:pic>
          <p:nvPicPr>
            <p:cNvPr id="96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2286000"/>
              <a:ext cx="8272462"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6261" name="Straight Connector 4"/>
            <p:cNvCxnSpPr>
              <a:cxnSpLocks noChangeShapeType="1"/>
            </p:cNvCxnSpPr>
            <p:nvPr/>
          </p:nvCxnSpPr>
          <p:spPr bwMode="auto">
            <a:xfrm>
              <a:off x="434975" y="1905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2" name="Straight Connector 5"/>
            <p:cNvCxnSpPr>
              <a:cxnSpLocks noChangeShapeType="1"/>
            </p:cNvCxnSpPr>
            <p:nvPr/>
          </p:nvCxnSpPr>
          <p:spPr bwMode="auto">
            <a:xfrm>
              <a:off x="434975" y="1447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263" name="Straight Connector 6"/>
            <p:cNvCxnSpPr>
              <a:cxnSpLocks noChangeShapeType="1"/>
            </p:cNvCxnSpPr>
            <p:nvPr/>
          </p:nvCxnSpPr>
          <p:spPr bwMode="auto">
            <a:xfrm>
              <a:off x="434975" y="502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2"/>
          <p:cNvSpPr txBox="1">
            <a:spLocks noChangeArrowheads="1"/>
          </p:cNvSpPr>
          <p:nvPr/>
        </p:nvSpPr>
        <p:spPr bwMode="auto">
          <a:xfrm>
            <a:off x="76200" y="76200"/>
            <a:ext cx="28622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8.5.5  Searching</a:t>
            </a:r>
          </a:p>
        </p:txBody>
      </p:sp>
      <p:sp>
        <p:nvSpPr>
          <p:cNvPr id="98308" name="Rectangle 3"/>
          <p:cNvSpPr>
            <a:spLocks noChangeArrowheads="1"/>
          </p:cNvSpPr>
          <p:nvPr/>
        </p:nvSpPr>
        <p:spPr bwMode="auto">
          <a:xfrm>
            <a:off x="76200" y="833438"/>
            <a:ext cx="8915400" cy="3935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Another common algorithm in computer science is searching, which is the process of finding the location of a target among a list of objects. In the case of a list, searching means that given a value, we want to find the location of the first element in the list that contains that value. There are two basic searches for lists: </a:t>
            </a:r>
            <a:r>
              <a:rPr lang="en-US" altLang="en-US" sz="2800">
                <a:latin typeface="Times New Roman" panose="02020603050405020304" pitchFamily="18" charset="0"/>
              </a:rPr>
              <a:t>sequential search</a:t>
            </a:r>
            <a:r>
              <a:rPr lang="en-US" altLang="en-US" sz="2800" b="0">
                <a:latin typeface="Times New Roman" panose="02020603050405020304" pitchFamily="18" charset="0"/>
              </a:rPr>
              <a:t> and </a:t>
            </a:r>
            <a:r>
              <a:rPr lang="en-US" altLang="en-US" sz="2800">
                <a:latin typeface="Times New Roman" panose="02020603050405020304" pitchFamily="18" charset="0"/>
              </a:rPr>
              <a:t>binary </a:t>
            </a:r>
            <a:r>
              <a:rPr lang="en-US" altLang="en-US" sz="2800">
                <a:solidFill>
                  <a:schemeClr val="folHlink"/>
                </a:solidFill>
                <a:latin typeface="Times New Roman" panose="02020603050405020304" pitchFamily="18" charset="0"/>
              </a:rPr>
              <a:t>search</a:t>
            </a:r>
            <a:r>
              <a:rPr lang="en-US" altLang="en-US" sz="2800" b="0">
                <a:latin typeface="Times New Roman" panose="02020603050405020304" pitchFamily="18" charset="0"/>
              </a:rPr>
              <a:t>. Sequential search can be used to locate an item in any list, whereas binary search requires the list first to be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0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2"/>
          <p:cNvSpPr txBox="1">
            <a:spLocks noChangeArrowheads="1"/>
          </p:cNvSpPr>
          <p:nvPr/>
        </p:nvSpPr>
        <p:spPr bwMode="auto">
          <a:xfrm>
            <a:off x="76200" y="123825"/>
            <a:ext cx="286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Sequential search</a:t>
            </a:r>
          </a:p>
        </p:txBody>
      </p:sp>
      <p:sp>
        <p:nvSpPr>
          <p:cNvPr id="100356" name="Rectangle 3"/>
          <p:cNvSpPr>
            <a:spLocks noChangeArrowheads="1"/>
          </p:cNvSpPr>
          <p:nvPr/>
        </p:nvSpPr>
        <p:spPr bwMode="auto">
          <a:xfrm>
            <a:off x="76200" y="6096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Sequential search is used if the list to be searched is not ordered. Generally, we use this technique only for small lists, or lists that are not searched often. In other cases, the best approach is to first sort the list and then search it using the binary search discussed later.</a:t>
            </a:r>
          </a:p>
        </p:txBody>
      </p:sp>
      <p:sp>
        <p:nvSpPr>
          <p:cNvPr id="100357" name="Rectangle 6"/>
          <p:cNvSpPr>
            <a:spLocks noChangeArrowheads="1"/>
          </p:cNvSpPr>
          <p:nvPr/>
        </p:nvSpPr>
        <p:spPr bwMode="auto">
          <a:xfrm>
            <a:off x="152400" y="3200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a sequential search, we start searching for the target from the beginning of the list. We continue until we either find the target or reach the end of the list.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P spid="100356" grpId="0" animBg="1"/>
      <p:bldP spid="10035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600075" y="152400"/>
            <a:ext cx="8185150" cy="6096000"/>
            <a:chOff x="600075" y="152400"/>
            <a:chExt cx="8185150" cy="6096000"/>
          </a:xfrm>
        </p:grpSpPr>
        <p:sp>
          <p:nvSpPr>
            <p:cNvPr id="102403" name="Text Box 2"/>
            <p:cNvSpPr txBox="1">
              <a:spLocks noChangeArrowheads="1"/>
            </p:cNvSpPr>
            <p:nvPr/>
          </p:nvSpPr>
          <p:spPr bwMode="auto">
            <a:xfrm>
              <a:off x="784225" y="152400"/>
              <a:ext cx="549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8.19  </a:t>
              </a:r>
              <a:r>
                <a:rPr lang="en-US" altLang="en-US" sz="2000">
                  <a:latin typeface="Times New Roman" panose="02020603050405020304" pitchFamily="18" charset="0"/>
                </a:rPr>
                <a:t>An example of a sequential search</a:t>
              </a:r>
            </a:p>
          </p:txBody>
        </p:sp>
        <p:pic>
          <p:nvPicPr>
            <p:cNvPr id="102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922338"/>
              <a:ext cx="7651750" cy="51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405" name="Straight Connector 4"/>
            <p:cNvCxnSpPr>
              <a:cxnSpLocks noChangeShapeType="1"/>
            </p:cNvCxnSpPr>
            <p:nvPr/>
          </p:nvCxnSpPr>
          <p:spPr bwMode="auto">
            <a:xfrm>
              <a:off x="7620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06" name="Straight Connector 5"/>
            <p:cNvCxnSpPr>
              <a:cxnSpLocks noChangeShapeType="1"/>
            </p:cNvCxnSpPr>
            <p:nvPr/>
          </p:nvCxnSpPr>
          <p:spPr bwMode="auto">
            <a:xfrm>
              <a:off x="7620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07" name="Straight Connector 6"/>
            <p:cNvCxnSpPr>
              <a:cxnSpLocks noChangeShapeType="1"/>
            </p:cNvCxnSpPr>
            <p:nvPr/>
          </p:nvCxnSpPr>
          <p:spPr bwMode="auto">
            <a:xfrm>
              <a:off x="762000" y="624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47638" y="585788"/>
            <a:ext cx="876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a:latin typeface="Times New Roman" panose="02020603050405020304" pitchFamily="18" charset="0"/>
              <a:cs typeface="Times New Roman" panose="02020603050405020304" pitchFamily="18" charset="0"/>
            </a:endParaRPr>
          </a:p>
        </p:txBody>
      </p:sp>
      <p:sp>
        <p:nvSpPr>
          <p:cNvPr id="10" name="Text Box 2"/>
          <p:cNvSpPr txBox="1">
            <a:spLocks noChangeArrowheads="1"/>
          </p:cNvSpPr>
          <p:nvPr/>
        </p:nvSpPr>
        <p:spPr bwMode="auto">
          <a:xfrm>
            <a:off x="76200" y="152400"/>
            <a:ext cx="87630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cs typeface="Times New Roman" panose="02020603050405020304" pitchFamily="18" charset="0"/>
              </a:rPr>
              <a:t>	To solve this problem, we need an intuitive approach. First use a small number of integers (for example, five), then extend the solution to any number of integers. Our solution for five integers follows the same principles and restrictions for one thousand or one million integers. Assume, even for a five-integer case, that the algorithm handles the integers one by one. It looks at the first integer without knowing the values of the remaining integers. After it handles the first one, it looks at the second integer, and so on. Figure 8.2 shows one way to solve this problem.</a:t>
            </a:r>
            <a:endParaRPr lang="en-US" altLang="en-US" sz="2800">
              <a:latin typeface="Times New Roman" panose="02020603050405020304" pitchFamily="18" charset="0"/>
              <a:cs typeface="Times New Roman" panose="02020603050405020304" pitchFamily="18" charset="0"/>
            </a:endParaRPr>
          </a:p>
        </p:txBody>
      </p:sp>
      <p:sp>
        <p:nvSpPr>
          <p:cNvPr id="6" name="Text Box 2"/>
          <p:cNvSpPr txBox="1">
            <a:spLocks noChangeArrowheads="1"/>
          </p:cNvSpPr>
          <p:nvPr/>
        </p:nvSpPr>
        <p:spPr bwMode="auto">
          <a:xfrm>
            <a:off x="228600" y="4724400"/>
            <a:ext cx="87630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cs typeface="Times New Roman" panose="02020603050405020304" pitchFamily="18" charset="0"/>
              </a:rPr>
              <a:t>	We call the algorithm FindLargest. Each algorithm has a name to distinguish it from other algorithms. The algorithm receives a list of five integers as input and gives the largest integer as output.</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2"/>
          <p:cNvSpPr txBox="1">
            <a:spLocks noChangeArrowheads="1"/>
          </p:cNvSpPr>
          <p:nvPr/>
        </p:nvSpPr>
        <p:spPr bwMode="auto">
          <a:xfrm>
            <a:off x="76200" y="123825"/>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Binary search</a:t>
            </a:r>
          </a:p>
        </p:txBody>
      </p:sp>
      <p:sp>
        <p:nvSpPr>
          <p:cNvPr id="104452" name="Rectangle 3"/>
          <p:cNvSpPr>
            <a:spLocks noChangeArrowheads="1"/>
          </p:cNvSpPr>
          <p:nvPr/>
        </p:nvSpPr>
        <p:spPr bwMode="auto">
          <a:xfrm>
            <a:off x="214313" y="649288"/>
            <a:ext cx="8915400" cy="2678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sequential search algorithm is very slow. If we have a list of a million elements, we must do a million comparisons in the worst case. If the list is not sorted, this is the only solution. If the list is sorted, however, we can use a more efficient algorithm called binary search. Generally speaking, programmers use a binary search when a list is large.</a:t>
            </a:r>
          </a:p>
        </p:txBody>
      </p:sp>
      <p:sp>
        <p:nvSpPr>
          <p:cNvPr id="5" name="Rectangle 3"/>
          <p:cNvSpPr>
            <a:spLocks noChangeArrowheads="1"/>
          </p:cNvSpPr>
          <p:nvPr/>
        </p:nvSpPr>
        <p:spPr bwMode="auto">
          <a:xfrm>
            <a:off x="228600" y="3521075"/>
            <a:ext cx="8915400" cy="310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	A binary search starts by testing the data in the element at the middle of the list. This determines whether the target is in the first half or the second half of the list. If it is in the first half, there is no need to further check the second half. If it is in the second half, there is no need to further check the first half. In other words, we eliminate half the list from further consideration.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2"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0" y="152400"/>
            <a:ext cx="8099425" cy="6553200"/>
            <a:chOff x="0" y="152400"/>
            <a:chExt cx="8099425" cy="6553200"/>
          </a:xfrm>
        </p:grpSpPr>
        <p:sp>
          <p:nvSpPr>
            <p:cNvPr id="106499" name="Text Box 2"/>
            <p:cNvSpPr txBox="1">
              <a:spLocks noChangeArrowheads="1"/>
            </p:cNvSpPr>
            <p:nvPr/>
          </p:nvSpPr>
          <p:spPr bwMode="auto">
            <a:xfrm>
              <a:off x="0" y="152400"/>
              <a:ext cx="4783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8.20  </a:t>
              </a:r>
              <a:r>
                <a:rPr lang="en-US" altLang="en-US" sz="2000">
                  <a:latin typeface="Times New Roman" panose="02020603050405020304" pitchFamily="18" charset="0"/>
                </a:rPr>
                <a:t>Example of a binary search</a:t>
              </a:r>
            </a:p>
          </p:txBody>
        </p:sp>
        <p:pic>
          <p:nvPicPr>
            <p:cNvPr id="1065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625" y="990600"/>
              <a:ext cx="6356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6501" name="Straight Connector 4"/>
            <p:cNvCxnSpPr>
              <a:cxnSpLocks noChangeShapeType="1"/>
            </p:cNvCxnSpPr>
            <p:nvPr/>
          </p:nvCxnSpPr>
          <p:spPr bwMode="auto">
            <a:xfrm>
              <a:off x="762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02" name="Straight Connector 5"/>
            <p:cNvCxnSpPr>
              <a:cxnSpLocks noChangeShapeType="1"/>
            </p:cNvCxnSpPr>
            <p:nvPr/>
          </p:nvCxnSpPr>
          <p:spPr bwMode="auto">
            <a:xfrm>
              <a:off x="762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03" name="Straight Connector 6"/>
            <p:cNvCxnSpPr>
              <a:cxnSpLocks noChangeShapeType="1"/>
            </p:cNvCxnSpPr>
            <p:nvPr/>
          </p:nvCxnSpPr>
          <p:spPr bwMode="auto">
            <a:xfrm>
              <a:off x="762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8147" name="Text Box 3"/>
          <p:cNvSpPr txBox="1">
            <a:spLocks noChangeArrowheads="1"/>
          </p:cNvSpPr>
          <p:nvPr/>
        </p:nvSpPr>
        <p:spPr bwMode="auto">
          <a:xfrm>
            <a:off x="0" y="30163"/>
            <a:ext cx="49498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8-6   SUBALGORITHMS</a:t>
            </a:r>
          </a:p>
        </p:txBody>
      </p:sp>
      <p:sp>
        <p:nvSpPr>
          <p:cNvPr id="10854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58149" name="Rectangle 5"/>
          <p:cNvSpPr>
            <a:spLocks noChangeArrowheads="1"/>
          </p:cNvSpPr>
          <p:nvPr/>
        </p:nvSpPr>
        <p:spPr bwMode="auto">
          <a:xfrm>
            <a:off x="152400" y="762000"/>
            <a:ext cx="85344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The three programming constructs described in Section 8.2 allow us to create an algorithm for any solvable problem. The principles of structured programming, however, require that an algorithm be broken into small units called </a:t>
            </a:r>
            <a:r>
              <a:rPr lang="en-US" altLang="en-US" sz="2800" dirty="0">
                <a:effectLst>
                  <a:outerShdw blurRad="38100" dist="38100" dir="2700000" algn="tl">
                    <a:srgbClr val="C0C0C0"/>
                  </a:outerShdw>
                </a:effectLst>
                <a:latin typeface="Times New Roman" panose="02020603050405020304" pitchFamily="18" charset="0"/>
              </a:rPr>
              <a:t>subalgorithms</a:t>
            </a:r>
            <a:r>
              <a:rPr lang="en-US" altLang="en-US" sz="2800" b="0" dirty="0">
                <a:effectLst>
                  <a:outerShdw blurRad="38100" dist="38100" dir="2700000" algn="tl">
                    <a:srgbClr val="C0C0C0"/>
                  </a:outerShdw>
                </a:effectLst>
                <a:latin typeface="Times New Roman" panose="02020603050405020304" pitchFamily="18" charset="0"/>
              </a:rPr>
              <a:t>. Each subalgorithm is in turn divided into smaller subalgorithms. A good example is the algorithm for the selection sort in Figure 8.13.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8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8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7" grpId="0"/>
      <p:bldP spid="115814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76200" y="152400"/>
            <a:ext cx="8023225" cy="6477000"/>
            <a:chOff x="76200" y="152400"/>
            <a:chExt cx="8023225" cy="6477000"/>
          </a:xfrm>
        </p:grpSpPr>
        <p:pic>
          <p:nvPicPr>
            <p:cNvPr id="1105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3" y="884238"/>
              <a:ext cx="7435850" cy="566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6" name="Text Box 2"/>
            <p:cNvSpPr txBox="1">
              <a:spLocks noChangeArrowheads="1"/>
            </p:cNvSpPr>
            <p:nvPr/>
          </p:nvSpPr>
          <p:spPr bwMode="auto">
            <a:xfrm>
              <a:off x="76200" y="152400"/>
              <a:ext cx="469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8.21  </a:t>
              </a:r>
              <a:r>
                <a:rPr lang="en-US" altLang="en-US" sz="2000">
                  <a:latin typeface="Times New Roman" panose="02020603050405020304" pitchFamily="18" charset="0"/>
                </a:rPr>
                <a:t>Concept of a subalgorithm</a:t>
              </a:r>
            </a:p>
          </p:txBody>
        </p:sp>
        <p:cxnSp>
          <p:nvCxnSpPr>
            <p:cNvPr id="110597" name="Straight Connector 4"/>
            <p:cNvCxnSpPr>
              <a:cxnSpLocks noChangeShapeType="1"/>
            </p:cNvCxnSpPr>
            <p:nvPr/>
          </p:nvCxnSpPr>
          <p:spPr bwMode="auto">
            <a:xfrm>
              <a:off x="762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598" name="Straight Connector 5"/>
            <p:cNvCxnSpPr>
              <a:cxnSpLocks noChangeShapeType="1"/>
            </p:cNvCxnSpPr>
            <p:nvPr/>
          </p:nvCxnSpPr>
          <p:spPr bwMode="auto">
            <a:xfrm>
              <a:off x="762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599" name="Straight Connector 6"/>
            <p:cNvCxnSpPr>
              <a:cxnSpLocks noChangeShapeType="1"/>
            </p:cNvCxnSpPr>
            <p:nvPr/>
          </p:nvCxnSpPr>
          <p:spPr bwMode="auto">
            <a:xfrm>
              <a:off x="762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2"/>
          <p:cNvSpPr txBox="1">
            <a:spLocks noChangeArrowheads="1"/>
          </p:cNvSpPr>
          <p:nvPr/>
        </p:nvSpPr>
        <p:spPr bwMode="auto">
          <a:xfrm>
            <a:off x="76200" y="0"/>
            <a:ext cx="4343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Times New Roman" panose="02020603050405020304" pitchFamily="18" charset="0"/>
              </a:rPr>
              <a:t>8.6.1 Structure chart</a:t>
            </a:r>
          </a:p>
        </p:txBody>
      </p:sp>
      <p:sp>
        <p:nvSpPr>
          <p:cNvPr id="112644" name="Rectangle 3"/>
          <p:cNvSpPr>
            <a:spLocks noChangeArrowheads="1"/>
          </p:cNvSpPr>
          <p:nvPr/>
        </p:nvSpPr>
        <p:spPr bwMode="auto">
          <a:xfrm>
            <a:off x="76200" y="833438"/>
            <a:ext cx="8915400" cy="2227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Another tool programmers use is the structure chart. A structure chart is a high level design tool that shows the relationship between algorithms and subalgorithms. It is used mainly at the design level rather than at the programming level. We briefly discuss the structure chart in Appendix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0195" name="Text Box 3"/>
          <p:cNvSpPr txBox="1">
            <a:spLocks noChangeArrowheads="1"/>
          </p:cNvSpPr>
          <p:nvPr/>
        </p:nvSpPr>
        <p:spPr bwMode="auto">
          <a:xfrm>
            <a:off x="76200" y="76200"/>
            <a:ext cx="36909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8-7   RECURSION</a:t>
            </a:r>
          </a:p>
        </p:txBody>
      </p:sp>
      <p:sp>
        <p:nvSpPr>
          <p:cNvPr id="11469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160197" name="Rectangle 5"/>
          <p:cNvSpPr>
            <a:spLocks noChangeArrowheads="1"/>
          </p:cNvSpPr>
          <p:nvPr/>
        </p:nvSpPr>
        <p:spPr bwMode="auto">
          <a:xfrm>
            <a:off x="152400" y="762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In general, there are two approaches to writing algorithms for solving a problem. One uses </a:t>
            </a:r>
            <a:r>
              <a:rPr lang="en-US" altLang="en-US" sz="2800" dirty="0">
                <a:effectLst>
                  <a:outerShdw blurRad="38100" dist="38100" dir="2700000" algn="tl">
                    <a:srgbClr val="C0C0C0"/>
                  </a:outerShdw>
                </a:effectLst>
                <a:latin typeface="Times New Roman" panose="02020603050405020304" pitchFamily="18" charset="0"/>
              </a:rPr>
              <a:t>iteration</a:t>
            </a:r>
            <a:r>
              <a:rPr lang="en-US" altLang="en-US" sz="2800" b="0" dirty="0">
                <a:effectLst>
                  <a:outerShdw blurRad="38100" dist="38100" dir="2700000" algn="tl">
                    <a:srgbClr val="C0C0C0"/>
                  </a:outerShdw>
                </a:effectLst>
                <a:latin typeface="Times New Roman" panose="02020603050405020304" pitchFamily="18" charset="0"/>
              </a:rPr>
              <a:t>, the other uses </a:t>
            </a:r>
            <a:r>
              <a:rPr lang="en-US" altLang="en-US" sz="2800" dirty="0">
                <a:effectLst>
                  <a:outerShdw blurRad="38100" dist="38100" dir="2700000" algn="tl">
                    <a:srgbClr val="C0C0C0"/>
                  </a:outerShdw>
                </a:effectLst>
                <a:latin typeface="Times New Roman" panose="02020603050405020304" pitchFamily="18" charset="0"/>
              </a:rPr>
              <a:t>recursion</a:t>
            </a:r>
            <a:r>
              <a:rPr lang="en-US" altLang="en-US" sz="2800" b="0" dirty="0">
                <a:effectLst>
                  <a:outerShdw blurRad="38100" dist="38100" dir="2700000" algn="tl">
                    <a:srgbClr val="C0C0C0"/>
                  </a:outerShdw>
                </a:effectLst>
                <a:latin typeface="Times New Roman" panose="02020603050405020304" pitchFamily="18" charset="0"/>
              </a:rPr>
              <a:t>. Recursion is a process in which an algorithm calls itself.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0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0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195" grpId="0"/>
      <p:bldP spid="116019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76200" y="76200"/>
            <a:ext cx="43957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8.7.1  Iterative definition</a:t>
            </a:r>
          </a:p>
        </p:txBody>
      </p:sp>
      <p:sp>
        <p:nvSpPr>
          <p:cNvPr id="116739" name="Rectangle 3"/>
          <p:cNvSpPr>
            <a:spLocks noChangeArrowheads="1"/>
          </p:cNvSpPr>
          <p:nvPr/>
        </p:nvSpPr>
        <p:spPr bwMode="auto">
          <a:xfrm>
            <a:off x="76200" y="6096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To study a simple example, consider the calculation of a factorial. The factorial of a integer is the product of the integral values from 1 to the integer. The definition is iterative (Figure 8.21). An algorithm is iterative whenever the definition does not involve the algorithm itself.</a:t>
            </a:r>
          </a:p>
        </p:txBody>
      </p:sp>
      <p:grpSp>
        <p:nvGrpSpPr>
          <p:cNvPr id="2" name="Group 1"/>
          <p:cNvGrpSpPr>
            <a:grpSpLocks/>
          </p:cNvGrpSpPr>
          <p:nvPr/>
        </p:nvGrpSpPr>
        <p:grpSpPr bwMode="auto">
          <a:xfrm>
            <a:off x="381000" y="3200400"/>
            <a:ext cx="8305800" cy="2362200"/>
            <a:chOff x="381000" y="3200400"/>
            <a:chExt cx="8305800" cy="2362200"/>
          </a:xfrm>
        </p:grpSpPr>
        <p:sp>
          <p:nvSpPr>
            <p:cNvPr id="116741" name="Text Box 4"/>
            <p:cNvSpPr txBox="1">
              <a:spLocks noChangeArrowheads="1"/>
            </p:cNvSpPr>
            <p:nvPr/>
          </p:nvSpPr>
          <p:spPr bwMode="auto">
            <a:xfrm>
              <a:off x="457200" y="3276600"/>
              <a:ext cx="509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8.22  </a:t>
              </a:r>
              <a:r>
                <a:rPr lang="en-US" altLang="en-US" sz="2000">
                  <a:latin typeface="Times New Roman" panose="02020603050405020304" pitchFamily="18" charset="0"/>
                </a:rPr>
                <a:t>Iterative definition of factorial</a:t>
              </a:r>
            </a:p>
          </p:txBody>
        </p:sp>
        <p:pic>
          <p:nvPicPr>
            <p:cNvPr id="1167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38600"/>
              <a:ext cx="8007350"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6743" name="Straight Connector 6"/>
            <p:cNvCxnSpPr>
              <a:cxnSpLocks noChangeShapeType="1"/>
            </p:cNvCxnSpPr>
            <p:nvPr/>
          </p:nvCxnSpPr>
          <p:spPr bwMode="auto">
            <a:xfrm>
              <a:off x="533400" y="3733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44" name="Straight Connector 7"/>
            <p:cNvCxnSpPr>
              <a:cxnSpLocks noChangeShapeType="1"/>
            </p:cNvCxnSpPr>
            <p:nvPr/>
          </p:nvCxnSpPr>
          <p:spPr bwMode="auto">
            <a:xfrm>
              <a:off x="533400" y="3200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45" name="Straight Connector 8"/>
            <p:cNvCxnSpPr>
              <a:cxnSpLocks noChangeShapeType="1"/>
            </p:cNvCxnSpPr>
            <p:nvPr/>
          </p:nvCxnSpPr>
          <p:spPr bwMode="auto">
            <a:xfrm>
              <a:off x="663575" y="5562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2"/>
          <p:cNvSpPr txBox="1">
            <a:spLocks noChangeArrowheads="1"/>
          </p:cNvSpPr>
          <p:nvPr/>
        </p:nvSpPr>
        <p:spPr bwMode="auto">
          <a:xfrm>
            <a:off x="76200" y="76200"/>
            <a:ext cx="4591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8.7.2  Recursive definition</a:t>
            </a:r>
          </a:p>
        </p:txBody>
      </p:sp>
      <p:sp>
        <p:nvSpPr>
          <p:cNvPr id="118788" name="Rectangle 3"/>
          <p:cNvSpPr>
            <a:spLocks noChangeArrowheads="1"/>
          </p:cNvSpPr>
          <p:nvPr/>
        </p:nvSpPr>
        <p:spPr bwMode="auto">
          <a:xfrm>
            <a:off x="76200" y="6096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 algorithm is defined recursively whenever the algorithm appears within the definition itself. For example, the factorial function can be defined recursively as shown in Figure 8.22.</a:t>
            </a:r>
          </a:p>
        </p:txBody>
      </p:sp>
      <p:grpSp>
        <p:nvGrpSpPr>
          <p:cNvPr id="2" name="Group 1"/>
          <p:cNvGrpSpPr>
            <a:grpSpLocks/>
          </p:cNvGrpSpPr>
          <p:nvPr/>
        </p:nvGrpSpPr>
        <p:grpSpPr bwMode="auto">
          <a:xfrm>
            <a:off x="282575" y="2438400"/>
            <a:ext cx="8115300" cy="2971800"/>
            <a:chOff x="282575" y="2438400"/>
            <a:chExt cx="8115300" cy="2971800"/>
          </a:xfrm>
        </p:grpSpPr>
        <p:sp>
          <p:nvSpPr>
            <p:cNvPr id="118789" name="Text Box 4"/>
            <p:cNvSpPr txBox="1">
              <a:spLocks noChangeArrowheads="1"/>
            </p:cNvSpPr>
            <p:nvPr/>
          </p:nvSpPr>
          <p:spPr bwMode="auto">
            <a:xfrm>
              <a:off x="304800" y="2438400"/>
              <a:ext cx="523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8.23  </a:t>
              </a:r>
              <a:r>
                <a:rPr lang="en-US" altLang="en-US" sz="2000">
                  <a:latin typeface="Times New Roman" panose="02020603050405020304" pitchFamily="18" charset="0"/>
                </a:rPr>
                <a:t>Recursive definition of factorial</a:t>
              </a:r>
            </a:p>
          </p:txBody>
        </p:sp>
        <p:pic>
          <p:nvPicPr>
            <p:cNvPr id="1187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11575"/>
              <a:ext cx="80168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8791" name="Straight Connector 6"/>
            <p:cNvCxnSpPr>
              <a:cxnSpLocks noChangeShapeType="1"/>
            </p:cNvCxnSpPr>
            <p:nvPr/>
          </p:nvCxnSpPr>
          <p:spPr bwMode="auto">
            <a:xfrm>
              <a:off x="282575" y="2971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2" name="Straight Connector 7"/>
            <p:cNvCxnSpPr>
              <a:cxnSpLocks noChangeShapeType="1"/>
            </p:cNvCxnSpPr>
            <p:nvPr/>
          </p:nvCxnSpPr>
          <p:spPr bwMode="auto">
            <a:xfrm>
              <a:off x="282575" y="243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3" name="Straight Connector 8"/>
            <p:cNvCxnSpPr>
              <a:cxnSpLocks noChangeShapeType="1"/>
            </p:cNvCxnSpPr>
            <p:nvPr/>
          </p:nvCxnSpPr>
          <p:spPr bwMode="auto">
            <a:xfrm>
              <a:off x="282575" y="5410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p:bldP spid="11878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8600" y="838200"/>
            <a:ext cx="8077200" cy="4114800"/>
            <a:chOff x="228600" y="838200"/>
            <a:chExt cx="8077200" cy="4114800"/>
          </a:xfrm>
        </p:grpSpPr>
        <p:sp>
          <p:nvSpPr>
            <p:cNvPr id="120835" name="Text Box 4"/>
            <p:cNvSpPr txBox="1">
              <a:spLocks noChangeArrowheads="1"/>
            </p:cNvSpPr>
            <p:nvPr/>
          </p:nvSpPr>
          <p:spPr bwMode="auto">
            <a:xfrm>
              <a:off x="228600" y="914400"/>
              <a:ext cx="768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8.24  </a:t>
              </a:r>
              <a:r>
                <a:rPr lang="en-US" altLang="en-US" sz="2000">
                  <a:latin typeface="Times New Roman" panose="02020603050405020304" pitchFamily="18" charset="0"/>
                </a:rPr>
                <a:t>Tracing the recursive solution to the factorial problem</a:t>
              </a:r>
            </a:p>
          </p:txBody>
        </p:sp>
        <p:pic>
          <p:nvPicPr>
            <p:cNvPr id="1208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63700"/>
              <a:ext cx="7732713"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0837" name="Straight Connector 4"/>
            <p:cNvCxnSpPr>
              <a:cxnSpLocks noChangeShapeType="1"/>
            </p:cNvCxnSpPr>
            <p:nvPr/>
          </p:nvCxnSpPr>
          <p:spPr bwMode="auto">
            <a:xfrm>
              <a:off x="282575" y="1371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38" name="Straight Connector 5"/>
            <p:cNvCxnSpPr>
              <a:cxnSpLocks noChangeShapeType="1"/>
            </p:cNvCxnSpPr>
            <p:nvPr/>
          </p:nvCxnSpPr>
          <p:spPr bwMode="auto">
            <a:xfrm>
              <a:off x="282575" y="838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39" name="Straight Connector 6"/>
            <p:cNvCxnSpPr>
              <a:cxnSpLocks noChangeShapeType="1"/>
            </p:cNvCxnSpPr>
            <p:nvPr/>
          </p:nvCxnSpPr>
          <p:spPr bwMode="auto">
            <a:xfrm>
              <a:off x="282575" y="4953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2"/>
          <p:cNvSpPr txBox="1">
            <a:spLocks noChangeArrowheads="1"/>
          </p:cNvSpPr>
          <p:nvPr/>
        </p:nvSpPr>
        <p:spPr bwMode="auto">
          <a:xfrm>
            <a:off x="76200" y="123825"/>
            <a:ext cx="2781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Iterative solution</a:t>
            </a:r>
          </a:p>
        </p:txBody>
      </p:sp>
      <p:sp>
        <p:nvSpPr>
          <p:cNvPr id="122884" name="Rectangle 3"/>
          <p:cNvSpPr>
            <a:spLocks noChangeArrowheads="1"/>
          </p:cNvSpPr>
          <p:nvPr/>
        </p:nvSpPr>
        <p:spPr bwMode="auto">
          <a:xfrm>
            <a:off x="76200" y="609600"/>
            <a:ext cx="8915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This solution usually involves a loop.</a:t>
            </a:r>
          </a:p>
        </p:txBody>
      </p:sp>
      <p:pic>
        <p:nvPicPr>
          <p:cNvPr id="1228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96975"/>
            <a:ext cx="7532687"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122885"/>
                                        </p:tgtEl>
                                        <p:attrNameLst>
                                          <p:attrName>style.visibility</p:attrName>
                                        </p:attrNameLst>
                                      </p:cBhvr>
                                      <p:to>
                                        <p:strVal val="visible"/>
                                      </p:to>
                                    </p:set>
                                    <p:anim calcmode="lin" valueType="num">
                                      <p:cBhvr>
                                        <p:cTn id="15" dur="1000" fill="hold"/>
                                        <p:tgtEl>
                                          <p:spTgt spid="122885"/>
                                        </p:tgtEl>
                                        <p:attrNameLst>
                                          <p:attrName>ppt_w</p:attrName>
                                        </p:attrNameLst>
                                      </p:cBhvr>
                                      <p:tavLst>
                                        <p:tav tm="0">
                                          <p:val>
                                            <p:fltVal val="0"/>
                                          </p:val>
                                        </p:tav>
                                        <p:tav tm="100000">
                                          <p:val>
                                            <p:strVal val="#ppt_w"/>
                                          </p:val>
                                        </p:tav>
                                      </p:tavLst>
                                    </p:anim>
                                    <p:anim calcmode="lin" valueType="num">
                                      <p:cBhvr>
                                        <p:cTn id="16" dur="1000" fill="hold"/>
                                        <p:tgtEl>
                                          <p:spTgt spid="122885"/>
                                        </p:tgtEl>
                                        <p:attrNameLst>
                                          <p:attrName>ppt_h</p:attrName>
                                        </p:attrNameLst>
                                      </p:cBhvr>
                                      <p:tavLst>
                                        <p:tav tm="0">
                                          <p:val>
                                            <p:fltVal val="0"/>
                                          </p:val>
                                        </p:tav>
                                        <p:tav tm="100000">
                                          <p:val>
                                            <p:strVal val="#ppt_h"/>
                                          </p:val>
                                        </p:tav>
                                      </p:tavLst>
                                    </p:anim>
                                    <p:anim calcmode="lin" valueType="num">
                                      <p:cBhvr>
                                        <p:cTn id="17" dur="1000" fill="hold"/>
                                        <p:tgtEl>
                                          <p:spTgt spid="122885"/>
                                        </p:tgtEl>
                                        <p:attrNameLst>
                                          <p:attrName>style.rotation</p:attrName>
                                        </p:attrNameLst>
                                      </p:cBhvr>
                                      <p:tavLst>
                                        <p:tav tm="0">
                                          <p:val>
                                            <p:fltVal val="90"/>
                                          </p:val>
                                        </p:tav>
                                        <p:tav tm="100000">
                                          <p:val>
                                            <p:fltVal val="0"/>
                                          </p:val>
                                        </p:tav>
                                      </p:tavLst>
                                    </p:anim>
                                    <p:animEffect transition="in" filter="fade">
                                      <p:cBhvr>
                                        <p:cTn id="18" dur="10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6200" y="762000"/>
            <a:ext cx="8023225" cy="5867400"/>
            <a:chOff x="76200" y="762000"/>
            <a:chExt cx="8023225" cy="5867400"/>
          </a:xfrm>
        </p:grpSpPr>
        <p:sp>
          <p:nvSpPr>
            <p:cNvPr id="14339" name="Text Box 2"/>
            <p:cNvSpPr txBox="1">
              <a:spLocks noChangeArrowheads="1"/>
            </p:cNvSpPr>
            <p:nvPr/>
          </p:nvSpPr>
          <p:spPr bwMode="auto">
            <a:xfrm>
              <a:off x="76200" y="762000"/>
              <a:ext cx="669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8.2  </a:t>
              </a:r>
              <a:r>
                <a:rPr lang="en-US" altLang="en-US" sz="2000">
                  <a:latin typeface="Times New Roman" panose="02020603050405020304" pitchFamily="18" charset="0"/>
                </a:rPr>
                <a:t>Finding the largest integer among five integers</a:t>
              </a:r>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738" y="1311275"/>
              <a:ext cx="6088062"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341" name="Straight Connector 4"/>
            <p:cNvCxnSpPr>
              <a:cxnSpLocks noChangeShapeType="1"/>
            </p:cNvCxnSpPr>
            <p:nvPr/>
          </p:nvCxnSpPr>
          <p:spPr bwMode="auto">
            <a:xfrm>
              <a:off x="76200" y="1219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2" name="Straight Connector 5"/>
            <p:cNvCxnSpPr>
              <a:cxnSpLocks noChangeShapeType="1"/>
            </p:cNvCxnSpPr>
            <p:nvPr/>
          </p:nvCxnSpPr>
          <p:spPr bwMode="auto">
            <a:xfrm>
              <a:off x="76200" y="76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3" name="Straight Connector 6"/>
            <p:cNvCxnSpPr>
              <a:cxnSpLocks noChangeShapeType="1"/>
            </p:cNvCxnSpPr>
            <p:nvPr/>
          </p:nvCxnSpPr>
          <p:spPr bwMode="auto">
            <a:xfrm>
              <a:off x="762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2"/>
          <p:cNvSpPr txBox="1">
            <a:spLocks noChangeArrowheads="1"/>
          </p:cNvSpPr>
          <p:nvPr/>
        </p:nvSpPr>
        <p:spPr bwMode="auto">
          <a:xfrm>
            <a:off x="76200" y="123825"/>
            <a:ext cx="297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Recursive solution</a:t>
            </a:r>
          </a:p>
        </p:txBody>
      </p:sp>
      <p:sp>
        <p:nvSpPr>
          <p:cNvPr id="124932" name="Rectangle 3"/>
          <p:cNvSpPr>
            <a:spLocks noChangeArrowheads="1"/>
          </p:cNvSpPr>
          <p:nvPr/>
        </p:nvSpPr>
        <p:spPr bwMode="auto">
          <a:xfrm>
            <a:off x="76200" y="6096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recursive solution does not need a loop, as the recursion concept itself involves repetition. </a:t>
            </a:r>
          </a:p>
        </p:txBody>
      </p:sp>
      <p:pic>
        <p:nvPicPr>
          <p:cNvPr id="1249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812925"/>
            <a:ext cx="8583612"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124933"/>
                                        </p:tgtEl>
                                        <p:attrNameLst>
                                          <p:attrName>style.visibility</p:attrName>
                                        </p:attrNameLst>
                                      </p:cBhvr>
                                      <p:to>
                                        <p:strVal val="visible"/>
                                      </p:to>
                                    </p:set>
                                    <p:anim calcmode="lin" valueType="num">
                                      <p:cBhvr>
                                        <p:cTn id="15" dur="1000" fill="hold"/>
                                        <p:tgtEl>
                                          <p:spTgt spid="124933"/>
                                        </p:tgtEl>
                                        <p:attrNameLst>
                                          <p:attrName>ppt_w</p:attrName>
                                        </p:attrNameLst>
                                      </p:cBhvr>
                                      <p:tavLst>
                                        <p:tav tm="0">
                                          <p:val>
                                            <p:fltVal val="0"/>
                                          </p:val>
                                        </p:tav>
                                        <p:tav tm="100000">
                                          <p:val>
                                            <p:strVal val="#ppt_w"/>
                                          </p:val>
                                        </p:tav>
                                      </p:tavLst>
                                    </p:anim>
                                    <p:anim calcmode="lin" valueType="num">
                                      <p:cBhvr>
                                        <p:cTn id="16" dur="1000" fill="hold"/>
                                        <p:tgtEl>
                                          <p:spTgt spid="124933"/>
                                        </p:tgtEl>
                                        <p:attrNameLst>
                                          <p:attrName>ppt_h</p:attrName>
                                        </p:attrNameLst>
                                      </p:cBhvr>
                                      <p:tavLst>
                                        <p:tav tm="0">
                                          <p:val>
                                            <p:fltVal val="0"/>
                                          </p:val>
                                        </p:tav>
                                        <p:tav tm="100000">
                                          <p:val>
                                            <p:strVal val="#ppt_h"/>
                                          </p:val>
                                        </p:tav>
                                      </p:tavLst>
                                    </p:anim>
                                    <p:anim calcmode="lin" valueType="num">
                                      <p:cBhvr>
                                        <p:cTn id="17" dur="1000" fill="hold"/>
                                        <p:tgtEl>
                                          <p:spTgt spid="124933"/>
                                        </p:tgtEl>
                                        <p:attrNameLst>
                                          <p:attrName>style.rotation</p:attrName>
                                        </p:attrNameLst>
                                      </p:cBhvr>
                                      <p:tavLst>
                                        <p:tav tm="0">
                                          <p:val>
                                            <p:fltVal val="90"/>
                                          </p:val>
                                        </p:tav>
                                        <p:tav tm="100000">
                                          <p:val>
                                            <p:fltVal val="0"/>
                                          </p:val>
                                        </p:tav>
                                      </p:tavLst>
                                    </p:anim>
                                    <p:animEffect transition="in" filter="fade">
                                      <p:cBhvr>
                                        <p:cTn id="18" dur="10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1249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0"/>
            <a:ext cx="1095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rgbClr val="FF0000"/>
                </a:solidFill>
                <a:latin typeface="Calibri" panose="020F0502020204030204" pitchFamily="34" charset="0"/>
              </a:rPr>
              <a:t>Input</a:t>
            </a:r>
          </a:p>
        </p:txBody>
      </p:sp>
      <p:sp>
        <p:nvSpPr>
          <p:cNvPr id="16387" name="Rectangle 3"/>
          <p:cNvSpPr>
            <a:spLocks noChangeArrowheads="1"/>
          </p:cNvSpPr>
          <p:nvPr/>
        </p:nvSpPr>
        <p:spPr bwMode="auto">
          <a:xfrm>
            <a:off x="0" y="533400"/>
            <a:ext cx="89154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cs typeface="Times New Roman" panose="02020603050405020304" pitchFamily="18" charset="0"/>
              </a:rPr>
              <a:t>The algorithm accepts the list of five integers as input.</a:t>
            </a:r>
          </a:p>
        </p:txBody>
      </p:sp>
      <p:sp>
        <p:nvSpPr>
          <p:cNvPr id="4" name="Text Box 2"/>
          <p:cNvSpPr txBox="1">
            <a:spLocks noChangeArrowheads="1"/>
          </p:cNvSpPr>
          <p:nvPr/>
        </p:nvSpPr>
        <p:spPr bwMode="auto">
          <a:xfrm>
            <a:off x="0" y="1473200"/>
            <a:ext cx="1984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rgbClr val="FF0000"/>
                </a:solidFill>
                <a:latin typeface="Calibri" panose="020F0502020204030204" pitchFamily="34" charset="0"/>
              </a:rPr>
              <a:t>Processing</a:t>
            </a:r>
          </a:p>
        </p:txBody>
      </p:sp>
      <p:sp>
        <p:nvSpPr>
          <p:cNvPr id="5" name="Rectangle 3"/>
          <p:cNvSpPr>
            <a:spLocks noChangeArrowheads="1"/>
          </p:cNvSpPr>
          <p:nvPr/>
        </p:nvSpPr>
        <p:spPr bwMode="auto">
          <a:xfrm>
            <a:off x="0" y="2066925"/>
            <a:ext cx="89154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cs typeface="Times New Roman" panose="02020603050405020304" pitchFamily="18" charset="0"/>
              </a:rPr>
              <a:t>The algorithm uses the five steps to find the largest integer:</a:t>
            </a:r>
          </a:p>
        </p:txBody>
      </p:sp>
      <p:sp>
        <p:nvSpPr>
          <p:cNvPr id="6" name="Text Box 2"/>
          <p:cNvSpPr txBox="1">
            <a:spLocks noChangeArrowheads="1"/>
          </p:cNvSpPr>
          <p:nvPr/>
        </p:nvSpPr>
        <p:spPr bwMode="auto">
          <a:xfrm>
            <a:off x="-25400" y="3073400"/>
            <a:ext cx="1406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rgbClr val="FF0000"/>
                </a:solidFill>
                <a:latin typeface="Calibri" panose="020F0502020204030204" pitchFamily="34" charset="0"/>
              </a:rPr>
              <a:t>Output</a:t>
            </a:r>
          </a:p>
        </p:txBody>
      </p:sp>
      <p:sp>
        <p:nvSpPr>
          <p:cNvPr id="7" name="Rectangle 3"/>
          <p:cNvSpPr>
            <a:spLocks noChangeArrowheads="1"/>
          </p:cNvSpPr>
          <p:nvPr/>
        </p:nvSpPr>
        <p:spPr bwMode="auto">
          <a:xfrm>
            <a:off x="0" y="3581400"/>
            <a:ext cx="8915400" cy="9540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cs typeface="Times New Roman" panose="02020603050405020304" pitchFamily="18" charset="0"/>
              </a:rPr>
              <a:t>Because there are no more integers to be processed, the algorithm outputs the value of Largest, which is 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animBg="1"/>
      <p:bldP spid="4" grpId="0"/>
      <p:bldP spid="5" grpId="0" animBg="1"/>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0"/>
            <a:ext cx="39544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8.1.3  Defining actions</a:t>
            </a:r>
          </a:p>
        </p:txBody>
      </p:sp>
      <p:sp>
        <p:nvSpPr>
          <p:cNvPr id="16387" name="Rectangle 3"/>
          <p:cNvSpPr>
            <a:spLocks noChangeArrowheads="1"/>
          </p:cNvSpPr>
          <p:nvPr/>
        </p:nvSpPr>
        <p:spPr bwMode="auto">
          <a:xfrm>
            <a:off x="76200" y="533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Figure 8.2 does not show what should be done in each step. We can modify the figure to show more details.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6200" y="152400"/>
            <a:ext cx="8118475" cy="6553200"/>
            <a:chOff x="76200" y="152400"/>
            <a:chExt cx="8118475" cy="6553200"/>
          </a:xfrm>
        </p:grpSpPr>
        <p:sp>
          <p:nvSpPr>
            <p:cNvPr id="20483" name="Text Box 4"/>
            <p:cNvSpPr txBox="1">
              <a:spLocks noChangeArrowheads="1"/>
            </p:cNvSpPr>
            <p:nvPr/>
          </p:nvSpPr>
          <p:spPr bwMode="auto">
            <a:xfrm>
              <a:off x="76200" y="152400"/>
              <a:ext cx="622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8.3  </a:t>
              </a:r>
              <a:r>
                <a:rPr lang="en-US" altLang="en-US" sz="2000">
                  <a:latin typeface="Times New Roman" panose="02020603050405020304" pitchFamily="18" charset="0"/>
                </a:rPr>
                <a:t>Defining actions in FindLargest algorithm</a:t>
              </a:r>
            </a:p>
          </p:txBody>
        </p:sp>
        <p:pic>
          <p:nvPicPr>
            <p:cNvPr id="204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990600"/>
              <a:ext cx="7024687"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485" name="Straight Connector 6"/>
            <p:cNvCxnSpPr>
              <a:cxnSpLocks noChangeShapeType="1"/>
            </p:cNvCxnSpPr>
            <p:nvPr/>
          </p:nvCxnSpPr>
          <p:spPr bwMode="auto">
            <a:xfrm>
              <a:off x="762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6" name="Straight Connector 7"/>
            <p:cNvCxnSpPr>
              <a:cxnSpLocks noChangeShapeType="1"/>
            </p:cNvCxnSpPr>
            <p:nvPr/>
          </p:nvCxnSpPr>
          <p:spPr bwMode="auto">
            <a:xfrm>
              <a:off x="762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Connector 8"/>
            <p:cNvCxnSpPr>
              <a:cxnSpLocks noChangeShapeType="1"/>
            </p:cNvCxnSpPr>
            <p:nvPr/>
          </p:nvCxnSpPr>
          <p:spPr bwMode="auto">
            <a:xfrm>
              <a:off x="762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4143</TotalTime>
  <Words>2525</Words>
  <Application>Microsoft Office PowerPoint</Application>
  <PresentationFormat>On-screen Show (4:3)</PresentationFormat>
  <Paragraphs>229</Paragraphs>
  <Slides>60</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McGrawHill-Italic</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Huu Minh</cp:lastModifiedBy>
  <cp:revision>275</cp:revision>
  <dcterms:created xsi:type="dcterms:W3CDTF">2000-01-15T04:50:39Z</dcterms:created>
  <dcterms:modified xsi:type="dcterms:W3CDTF">2021-03-24T02:01:28Z</dcterms:modified>
</cp:coreProperties>
</file>