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comments/comment9.xml" ContentType="application/vnd.openxmlformats-officedocument.presentationml.comments+xml"/>
  <Override PartName="/ppt/notesSlides/notesSlide16.xml" ContentType="application/vnd.openxmlformats-officedocument.presentationml.notesSlide+xml"/>
  <Override PartName="/ppt/comments/comment10.xml" ContentType="application/vnd.openxmlformats-officedocument.presentationml.comments+xml"/>
  <Override PartName="/ppt/notesSlides/notesSlide17.xml" ContentType="application/vnd.openxmlformats-officedocument.presentationml.notesSlide+xml"/>
  <Override PartName="/ppt/comments/comment11.xml" ContentType="application/vnd.openxmlformats-officedocument.presentationml.comments+xml"/>
  <Override PartName="/ppt/notesSlides/notesSlide18.xml" ContentType="application/vnd.openxmlformats-officedocument.presentationml.notesSlide+xml"/>
  <Override PartName="/ppt/comments/comment12.xml" ContentType="application/vnd.openxmlformats-officedocument.presentationml.comments+xml"/>
  <Override PartName="/ppt/notesSlides/notesSlide19.xml" ContentType="application/vnd.openxmlformats-officedocument.presentationml.notesSlide+xml"/>
  <Override PartName="/ppt/comments/comment13.xml" ContentType="application/vnd.openxmlformats-officedocument.presentationml.comments+xml"/>
  <Override PartName="/ppt/notesSlides/notesSlide20.xml" ContentType="application/vnd.openxmlformats-officedocument.presentationml.notesSlide+xml"/>
  <Override PartName="/ppt/comments/comment14.xml" ContentType="application/vnd.openxmlformats-officedocument.presentationml.comments+xml"/>
  <Override PartName="/ppt/notesSlides/notesSlide21.xml" ContentType="application/vnd.openxmlformats-officedocument.presentationml.notesSlide+xml"/>
  <Override PartName="/ppt/comments/comment15.xml" ContentType="application/vnd.openxmlformats-officedocument.presentationml.comments+xml"/>
  <Override PartName="/ppt/notesSlides/notesSlide22.xml" ContentType="application/vnd.openxmlformats-officedocument.presentationml.notesSlide+xml"/>
  <Override PartName="/ppt/comments/comment16.xml" ContentType="application/vnd.openxmlformats-officedocument.presentationml.comments+xml"/>
  <Override PartName="/ppt/notesSlides/notesSlide23.xml" ContentType="application/vnd.openxmlformats-officedocument.presentationml.notesSlide+xml"/>
  <Override PartName="/ppt/comments/comment17.xml" ContentType="application/vnd.openxmlformats-officedocument.presentationml.comments+xml"/>
  <Override PartName="/ppt/notesSlides/notesSlide24.xml" ContentType="application/vnd.openxmlformats-officedocument.presentationml.notesSlide+xml"/>
  <Override PartName="/ppt/comments/comment18.xml" ContentType="application/vnd.openxmlformats-officedocument.presentationml.comments+xml"/>
  <Override PartName="/ppt/notesSlides/notesSlide25.xml" ContentType="application/vnd.openxmlformats-officedocument.presentationml.notesSlide+xml"/>
  <Override PartName="/ppt/comments/comment19.xml" ContentType="application/vnd.openxmlformats-officedocument.presentationml.comments+xml"/>
  <Override PartName="/ppt/notesSlides/notesSlide26.xml" ContentType="application/vnd.openxmlformats-officedocument.presentationml.notesSlide+xml"/>
  <Override PartName="/ppt/comments/comment20.xml" ContentType="application/vnd.openxmlformats-officedocument.presentationml.comments+xml"/>
  <Override PartName="/ppt/notesSlides/notesSlide27.xml" ContentType="application/vnd.openxmlformats-officedocument.presentationml.notesSlide+xml"/>
  <Override PartName="/ppt/comments/comment21.xml" ContentType="application/vnd.openxmlformats-officedocument.presentationml.comments+xml"/>
  <Override PartName="/ppt/notesSlides/notesSlide28.xml" ContentType="application/vnd.openxmlformats-officedocument.presentationml.notesSlide+xml"/>
  <Override PartName="/ppt/comments/comment2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23.xml" ContentType="application/vnd.openxmlformats-officedocument.presentationml.comments+xml"/>
  <Override PartName="/ppt/notesSlides/notesSlide33.xml" ContentType="application/vnd.openxmlformats-officedocument.presentationml.notesSlide+xml"/>
  <Override PartName="/ppt/comments/comment24.xml" ContentType="application/vnd.openxmlformats-officedocument.presentationml.comments+xml"/>
  <Override PartName="/ppt/notesSlides/notesSlide34.xml" ContentType="application/vnd.openxmlformats-officedocument.presentationml.notesSlide+xml"/>
  <Override PartName="/ppt/comments/comment25.xml" ContentType="application/vnd.openxmlformats-officedocument.presentationml.comments+xml"/>
  <Override PartName="/ppt/notesSlides/notesSlide35.xml" ContentType="application/vnd.openxmlformats-officedocument.presentationml.notesSlide+xml"/>
  <Override PartName="/ppt/comments/comment26.xml" ContentType="application/vnd.openxmlformats-officedocument.presentationml.comments+xml"/>
  <Override PartName="/ppt/notesSlides/notesSlide36.xml" ContentType="application/vnd.openxmlformats-officedocument.presentationml.notesSlide+xml"/>
  <Override PartName="/ppt/comments/comment27.xml" ContentType="application/vnd.openxmlformats-officedocument.presentationml.comments+xml"/>
  <Override PartName="/ppt/notesSlides/notesSlide37.xml" ContentType="application/vnd.openxmlformats-officedocument.presentationml.notesSlide+xml"/>
  <Override PartName="/ppt/comments/comment28.xml" ContentType="application/vnd.openxmlformats-officedocument.presentationml.comments+xml"/>
  <Override PartName="/ppt/notesSlides/notesSlide38.xml" ContentType="application/vnd.openxmlformats-officedocument.presentationml.notesSlide+xml"/>
  <Override PartName="/ppt/comments/comment2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1056" r:id="rId2"/>
    <p:sldId id="975" r:id="rId3"/>
    <p:sldId id="535" r:id="rId4"/>
    <p:sldId id="984" r:id="rId5"/>
    <p:sldId id="1031" r:id="rId6"/>
    <p:sldId id="1032" r:id="rId7"/>
    <p:sldId id="976" r:id="rId8"/>
    <p:sldId id="990" r:id="rId9"/>
    <p:sldId id="1033" r:id="rId10"/>
    <p:sldId id="1034" r:id="rId11"/>
    <p:sldId id="1035" r:id="rId12"/>
    <p:sldId id="991" r:id="rId13"/>
    <p:sldId id="1036" r:id="rId14"/>
    <p:sldId id="1037" r:id="rId15"/>
    <p:sldId id="1038" r:id="rId16"/>
    <p:sldId id="977" r:id="rId17"/>
    <p:sldId id="993" r:id="rId18"/>
    <p:sldId id="1039" r:id="rId19"/>
    <p:sldId id="1040" r:id="rId20"/>
    <p:sldId id="1041" r:id="rId21"/>
    <p:sldId id="1042" r:id="rId22"/>
    <p:sldId id="978" r:id="rId23"/>
    <p:sldId id="979" r:id="rId24"/>
    <p:sldId id="1010" r:id="rId25"/>
    <p:sldId id="1043" r:id="rId26"/>
    <p:sldId id="1044" r:id="rId27"/>
    <p:sldId id="1045" r:id="rId28"/>
    <p:sldId id="1057" r:id="rId29"/>
    <p:sldId id="1046" r:id="rId30"/>
    <p:sldId id="1047" r:id="rId31"/>
    <p:sldId id="1048" r:id="rId32"/>
    <p:sldId id="1049" r:id="rId33"/>
    <p:sldId id="1050" r:id="rId34"/>
    <p:sldId id="1051" r:id="rId35"/>
    <p:sldId id="1052" r:id="rId36"/>
    <p:sldId id="1053" r:id="rId37"/>
    <p:sldId id="1054" r:id="rId38"/>
    <p:sldId id="1055" r:id="rId3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48"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varScale="1">
        <p:scale>
          <a:sx n="84" d="100"/>
          <a:sy n="84" d="100"/>
        </p:scale>
        <p:origin x="57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0T09:05:57.123" idx="1">
    <p:pos x="5386" y="605"/>
    <p:text>Hiểu khái niệm về vòng đời phần mềm trong kỹ thuật phần mềm.</p:text>
    <p:extLst>
      <p:ext uri="{C676402C-5697-4E1C-873F-D02D1690AC5C}">
        <p15:threadingInfo xmlns:p15="http://schemas.microsoft.com/office/powerpoint/2012/main" timeZoneBias="-420"/>
      </p:ext>
    </p:extLst>
  </p:cm>
  <p:cm authorId="1" dt="2021-01-20T09:06:18.680" idx="2">
    <p:pos x="5386" y="701"/>
    <p:text>Mô tả hai kiểu chính của quá trình phát triển, mô hình thác nước và mô hình gia tăng.</p:text>
    <p:extLst>
      <p:ext uri="{C676402C-5697-4E1C-873F-D02D1690AC5C}">
        <p15:threadingInfo xmlns:p15="http://schemas.microsoft.com/office/powerpoint/2012/main" timeZoneBias="-420">
          <p15:parentCm authorId="1" idx="1"/>
        </p15:threadingInfo>
      </p:ext>
    </p:extLst>
  </p:cm>
  <p:cm authorId="1" dt="2021-01-20T09:06:36.597" idx="3">
    <p:pos x="5386" y="797"/>
    <p:text>Hiểu giai đoạn phân tích và mô tả hai cách tiếp cận riêng biệt trong giai đoạn phân tích: phân tích hướng thủ tục và phân tích hướng đối tượng.</p:text>
    <p:extLst>
      <p:ext uri="{C676402C-5697-4E1C-873F-D02D1690AC5C}">
        <p15:threadingInfo xmlns:p15="http://schemas.microsoft.com/office/powerpoint/2012/main" timeZoneBias="-420">
          <p15:parentCm authorId="1" idx="1"/>
        </p15:threadingInfo>
      </p:ext>
    </p:extLst>
  </p:cm>
  <p:cm authorId="1" dt="2021-01-20T09:06:56.285" idx="4">
    <p:pos x="5386" y="893"/>
    <p:text>Hiểu giai đoạn thiết kế và mô tả hai cách tiếp cận riêng biệt trong giai đoạn thiết kế: thiết kế hướng thủ tục và thiết kế hướng đối tượng.</p:text>
    <p:extLst>
      <p:ext uri="{C676402C-5697-4E1C-873F-D02D1690AC5C}">
        <p15:threadingInfo xmlns:p15="http://schemas.microsoft.com/office/powerpoint/2012/main" timeZoneBias="-420">
          <p15:parentCm authorId="1" idx="1"/>
        </p15:threadingInfo>
      </p:ext>
    </p:extLst>
  </p:cm>
  <p:cm authorId="1" dt="2021-01-20T09:07:10.245" idx="5">
    <p:pos x="5386" y="989"/>
    <p:text>Mô tả giai đoạn thực hiện và nhận ra các vấn đề chất lượng trong giai đoạn này.</p:text>
    <p:extLst>
      <p:ext uri="{C676402C-5697-4E1C-873F-D02D1690AC5C}">
        <p15:threadingInfo xmlns:p15="http://schemas.microsoft.com/office/powerpoint/2012/main" timeZoneBias="-420">
          <p15:parentCm authorId="1" idx="1"/>
        </p15:threadingInfo>
      </p:ext>
    </p:extLst>
  </p:cm>
  <p:cm authorId="1" dt="2021-01-20T09:07:27.053" idx="6">
    <p:pos x="5386" y="1085"/>
    <p:text>Mô tả giai đoạn thử nghiệm và phân biệt giữa thử nghiệm hộp kính và thử nghiệm hộp đen.</p:text>
    <p:extLst>
      <p:ext uri="{C676402C-5697-4E1C-873F-D02D1690AC5C}">
        <p15:threadingInfo xmlns:p15="http://schemas.microsoft.com/office/powerpoint/2012/main" timeZoneBias="-420">
          <p15:parentCm authorId="1" idx="1"/>
        </p15:threadingInfo>
      </p:ext>
    </p:extLst>
  </p:cm>
  <p:cm authorId="1" dt="2021-01-20T09:07:39.449" idx="7">
    <p:pos x="5386" y="1181"/>
    <p:text>Nhận ra tầm quan trọng của tài liệu trong kỹ thuật phần mềm và phân biệt giữa tài liệu người dùng, tài liệu hệ thống và tài liệu kỹ thuật.</p:text>
    <p:extLst>
      <p:ext uri="{C676402C-5697-4E1C-873F-D02D1690AC5C}">
        <p15:threadingInfo xmlns:p15="http://schemas.microsoft.com/office/powerpoint/2012/main" timeZoneBias="-42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1-20T09:32:45.712" idx="17">
    <p:pos x="5321" y="558"/>
    <p:text>Giai đoạn thiết kế xác định cách hệ thống sẽ hoàn thành những gì đã được xác định trong giai đoạn phân tích. Trong giai đoạn thiết kế, tất cả các thành phần của hệ thống được xác định.</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1-22T07:07:55.375" idx="48">
    <p:pos x="5656" y="363"/>
    <p:text>Trong thiết kế hướng thủ tục, chúng ta có cả thủ tục và dữ liệu để thiết kế. Chúng tôi thảo luận về một loại phương pháp thiết kế tập trung vào các thủ tục. Trong thiết kế hướng thủ tục, toàn bộ hệ thống được chia thành một tập hợp các thủ tục hoặc mô-đun.</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1-20T09:34:20.536" idx="18">
    <p:pos x="5650" y="265"/>
    <p:text>Một công cụ phổ biến để minh họa mối quan hệ giữa các mô-đun trong thiết kế hướng thủ tục là biểu đồ cấu trúc. Ví dụ, hệ thống thang máy có biểu đồ trạng thái trong Hình 10.5 có thể được thiết kế như một tập hợp các mô-đun được thể hiện trong biểu đồ cấu trúc ở Hình 10.8. Biểu đồ cấu trúc được thảo luận trong Phụ lục D.</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1-20T09:34:45.019" idx="19">
    <p:pos x="5650" y="320"/>
    <p:text>Mô đun có nghĩa là chia một dự án lớn thành các phần nhỏ hơn có thể hiểu và xử lý dễ dàng. Nói cách khác, mô đun có nghĩa là chia một nhiệm vụ lớn thành các nhiệm vụ nhỏ có thể giao tiếp với nhau. Biểu đồ cấu trúc được thảo luận trong phần trước cho thấy mô đun trong hệ thống thang máy. Có hai mối quan tâm chính khi một hệ thống được chia thành các mô-đun: khớp nối và sự gắn kết.</p:text>
    <p:extLst>
      <p:ext uri="{C676402C-5697-4E1C-873F-D02D1690AC5C}">
        <p15:threadingInfo xmlns:p15="http://schemas.microsoft.com/office/powerpoint/2012/main" timeZoneBias="-420"/>
      </p:ext>
    </p:extLst>
  </p:cm>
  <p:cm authorId="1" dt="2021-01-20T09:35:25.450" idx="20">
    <p:pos x="5650" y="416"/>
    <p:text>Khớp nối là thước đo mức độ liên kết chặt chẽ của hai mô-đun với nhau.</p:text>
    <p:extLst>
      <p:ext uri="{C676402C-5697-4E1C-873F-D02D1690AC5C}">
        <p15:threadingInfo xmlns:p15="http://schemas.microsoft.com/office/powerpoint/2012/main" timeZoneBias="-420">
          <p15:parentCm authorId="1" idx="19"/>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1-20T09:35:46.765" idx="21">
    <p:pos x="5650" y="174"/>
    <p:text>Một vấn đề khác trong tính mô-đun là sự gắn kết. Tính liên kết là thước đo mức độ liên quan chặt chẽ giữa các mô-đun trong hệ thống. Chúng ta cần có sự gắn kết tối đa có thể giữa các mô-đun trong một hệ thống phần mềm.</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1-20T09:36:22.502" idx="22">
    <p:pos x="5650" y="366"/>
    <p:text>Trong thiết kế hướng đối tượng, giai đoạn thiết kế tiếp tục bằng cách xây dựng chi tiết các lớp. Như chúng ta đã đề cập trong Chương 9, một lớp được tạo bởi một tập hợp các biến (thuộc tính) và một tập các phương thức. Giai đoạn thiết kế hướng đối tượng liệt kê chi tiết các thuộc tính và phương thức này. Hình 10.9 cho thấy một ví dụ về các chi tiết của bốn lớp của chúng tôi được sử dụng trong thiết kế thang máy kiểu cũ.</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1-20T09:36:47.108" idx="23">
    <p:pos x="5513" y="457"/>
    <p:text>Trong mô hình thác nước, sau khi giai đoạn thiết kế hoàn thành, giai đoạn thực hiện có thể bắt đầu. Trong giai đoạn này, các lập trình viên viết mã cho các mô-đun trong thiết kế hướng thủ tục, hoặc viết các đơn vị chương trình để triển khai các lớp trong thiết kế hướng đối tượng. Có một số vấn đề chúng ta cần đề cập trong mỗi trường hợp.</p:text>
    <p:extLst mod="1">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1-20T09:37:05.155" idx="24">
    <p:pos x="5650" y="457"/>
    <p:text>Trong quá trình phát triển theo hướng thủ tục, nhóm dự án cần chọn một ngôn ngữ hoặc một tập hợp các ngôn ngữ trong số các ngôn ngữ thủ tục được thảo luận trong Chương 10. Mặc dù một số ngôn ngữ như C ++ được coi là cả ngôn ngữ thủ tục và hướng đối tượng — thông thường một triển khai sử dụng một ngôn ngữ thủ tục thuần túy như C. Trong trường hợp hướng đối tượng, cả C ++ và Java đều phổ biến.</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1-20T09:37:47.085" idx="25">
    <p:pos x="5650" y="457"/>
    <p:text>Chất lượng của phần mềm được tạo ra ở giai đoạn triển khai là một vấn đề rất quan trọng. Hệ thống phần mềm có chất lượng cao là hệ thống đáp ứng yêu cầu của người dùng, đáp ứng các tiêu chuẩn hoạt động của tổ chức và chạy hiệu quả trên phần cứng mà nó được phát triển. Tuy nhiên, nếu chúng ta muốn đạt được một hệ thống phần mềm có chất lượng cao, chúng ta phải có khả năng xác định một số thuộc tính của chất lượng.</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1-20T09:38:29.697" idx="26">
    <p:pos x="5650" y="320"/>
    <p:text>Chất lượng phần mềm có thể được chia thành ba thước đo lớn: khả năng hoạt động, khả năng bảo trì và khả năng chuyển giao. Mỗi biện pháp này có thể được chia nhỏ hơn nữa như thể hiện trong Hình 10.10.</p:text>
    <p:extLst>
      <p:ext uri="{C676402C-5697-4E1C-873F-D02D1690AC5C}">
        <p15:threadingInfo xmlns:p15="http://schemas.microsoft.com/office/powerpoint/2012/main" timeZoneBias="-420"/>
      </p:ext>
    </p:extLst>
  </p:cm>
  <p:cm authorId="1" dt="2021-01-20T09:38:38.312" idx="27">
    <p:pos x="1045" y="2368"/>
    <p:text>Khả năng hoạt động:
- Độ chính xác
- Độ hiệu quả
- Độ tin cậy
- Độ bảo mật
- Đúng giờ
- Khả năng sử dụng</p:text>
    <p:extLst>
      <p:ext uri="{C676402C-5697-4E1C-873F-D02D1690AC5C}">
        <p15:threadingInfo xmlns:p15="http://schemas.microsoft.com/office/powerpoint/2012/main" timeZoneBias="-420"/>
      </p:ext>
    </p:extLst>
  </p:cm>
  <p:cm authorId="1" dt="2021-01-20T09:40:37.245" idx="28">
    <p:pos x="2762" y="2360"/>
    <p:text>Khả năng bảo trì:
- Khả năng thay đổi
- Khả năng sửa chưa
- Độ uyển chuyển
- Khả năng kiểm tra</p:text>
    <p:extLst>
      <p:ext uri="{C676402C-5697-4E1C-873F-D02D1690AC5C}">
        <p15:threadingInfo xmlns:p15="http://schemas.microsoft.com/office/powerpoint/2012/main" timeZoneBias="-420"/>
      </p:ext>
    </p:extLst>
  </p:cm>
  <p:cm authorId="1" dt="2021-01-20T09:42:23.111" idx="29">
    <p:pos x="4389" y="2341"/>
    <p:text>Khả năng chuyển giao:
- Khả năng tái sử dụng
- Khả năng tương tác
- Khả năng di động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0T09:16:27.071" idx="8">
    <p:pos x="5276" y="507"/>
    <p:text>Một khái niệm cơ bản trong kỹ thuật phần mềm là vòng đời phần mềm. Phần mềm, giống như nhiều sản phẩm khác, trải qua một chu kỳ gồm các giai đoạn lặp lại (Hình 10.1).</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1-20T09:44:30.035" idx="30">
    <p:pos x="5513" y="457"/>
    <p:text>Mục tiêu của giai đoạn kiểm thử là tìm ra lỗi, có nghĩa là chiến lược kiểm tra tốt là chiến lược tìm ra nhiều lỗi nhất. Có hai loại thử nghiệm: hộp kính và hộp đen (Hình 10.11).</p:text>
    <p:extLst>
      <p:ext uri="{C676402C-5697-4E1C-873F-D02D1690AC5C}">
        <p15:threadingInfo xmlns:p15="http://schemas.microsoft.com/office/powerpoint/2012/main" timeZoneBias="-420"/>
      </p:ext>
    </p:extLst>
  </p:cm>
  <p:cm authorId="1" dt="2021-01-20T09:44:36.088" idx="31">
    <p:pos x="1537" y="2735"/>
    <p:text>Hộp kính:
- Con đường cơ bản
- Cơ chế điều khiển</p:text>
    <p:extLst>
      <p:ext uri="{C676402C-5697-4E1C-873F-D02D1690AC5C}">
        <p15:threadingInfo xmlns:p15="http://schemas.microsoft.com/office/powerpoint/2012/main" timeZoneBias="-420"/>
      </p:ext>
    </p:extLst>
  </p:cm>
  <p:cm authorId="1" dt="2021-01-20T09:45:42.912" idx="32">
    <p:pos x="3635" y="2602"/>
    <p:text>Hộp đen:
- Kiểm tra toàn diện
- Kiểm tra ngẫu nhiên
- Phân tích giá trị biên</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01-20T09:48:30.734" idx="33">
    <p:pos x="5650" y="366"/>
    <p:text>Kiểm thử hộp kính (hay kiểm thử hộp trắng) dựa trên việc biết cấu trúc bên trong của phần mềm. Mục tiêu kiểm thử là kiểm tra để xác định xem tất cả các thành phần của phần mềm có thực hiện những gì chúng được thiết kế hay không. Kiểm thử hộp thủy tinh giả định rằng người kiểm tra biết mọi thứ về phần mềm. Trong trường hợp này, phần mềm giống như một chiếc hộp thủy tinh, trong đó mọi thứ bên trong hộp đều có thể nhìn thấy được. Kiểm thử hộp kính được thực hiện bởi kỹ sư phần mềm hoặc một nhóm chuyên dụng.</p:text>
    <p:extLst>
      <p:ext uri="{C676402C-5697-4E1C-873F-D02D1690AC5C}">
        <p15:threadingInfo xmlns:p15="http://schemas.microsoft.com/office/powerpoint/2012/main" timeZoneBias="-420"/>
      </p:ext>
    </p:extLst>
  </p:cm>
  <p:cm authorId="1" dt="2021-01-20T09:48:47.708" idx="34">
    <p:pos x="5650" y="462"/>
    <p:text>Tất cả các đường dẫn độc lập trong mọi mô-đun đều được kiểm tra ít nhất một lần.</p:text>
    <p:extLst>
      <p:ext uri="{C676402C-5697-4E1C-873F-D02D1690AC5C}">
        <p15:threadingInfo xmlns:p15="http://schemas.microsoft.com/office/powerpoint/2012/main" timeZoneBias="-420">
          <p15:parentCm authorId="1" idx="33"/>
        </p15:threadingInfo>
      </p:ext>
    </p:extLst>
  </p:cm>
  <p:cm authorId="1" dt="2021-01-20T09:48:58.989" idx="35">
    <p:pos x="5650" y="558"/>
    <p:text>Tất cả các cấu trúc quyết định (hai chiều và đa chiều) đều được kiểm tra trên mỗi nhánh.</p:text>
    <p:extLst>
      <p:ext uri="{C676402C-5697-4E1C-873F-D02D1690AC5C}">
        <p15:threadingInfo xmlns:p15="http://schemas.microsoft.com/office/powerpoint/2012/main" timeZoneBias="-420">
          <p15:parentCm authorId="1" idx="33"/>
        </p15:threadingInfo>
      </p:ext>
    </p:extLst>
  </p:cm>
  <p:cm authorId="1" dt="2021-01-20T09:49:09.858" idx="36">
    <p:pos x="5650" y="654"/>
    <p:text>Mỗi cấu trúc vòng lặp được kiểm tra.</p:text>
    <p:extLst>
      <p:ext uri="{C676402C-5697-4E1C-873F-D02D1690AC5C}">
        <p15:threadingInfo xmlns:p15="http://schemas.microsoft.com/office/powerpoint/2012/main" timeZoneBias="-420">
          <p15:parentCm authorId="1" idx="33"/>
        </p15:threadingInfo>
      </p:ext>
    </p:extLst>
  </p:cm>
  <p:cm authorId="1" dt="2021-01-20T09:49:22.340" idx="37">
    <p:pos x="5650" y="750"/>
    <p:text>Tất cả các cấu trúc dữ liệu đều được kiểm tra.</p:text>
    <p:extLst>
      <p:ext uri="{C676402C-5697-4E1C-873F-D02D1690AC5C}">
        <p15:threadingInfo xmlns:p15="http://schemas.microsoft.com/office/powerpoint/2012/main" timeZoneBias="-420">
          <p15:parentCm authorId="1" idx="33"/>
        </p15:threadingInfo>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01-20T09:50:13.334" idx="38">
    <p:pos x="5650" y="165"/>
    <p:text>Một số phương pháp thử nghiệm đã được thiết kế trong quá khứ. Chúng ta thảo luận ngắn gọn về hai trong số chúng: thử nghiệm đường dẫn cơ sở và thử nghiệm cấu trúc điều khiển.</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01-20T09:59:54.247" idx="39">
    <p:pos x="5650" y="457"/>
    <p:text>Kiểm thử hộp đen lấy tên từ khái niệm phần mềm kiểm thử mà không cần biết bên trong nó là gì và không biết nó hoạt động như thế nào. Nói cách khác, phần mềm giống như một hộp đen mà người kiểm tra không thể nhìn thấy. Kiểm thử hộp đen kiểm tra chức năng của phần mềm về những gì phần mềm phải hoàn thành, chẳng hạn như đầu vào và đầu ra của nó. Một số phương pháp được sử dụng trong kiểm thử hộp đen, được thảo luận bên dưới.</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01-20T10:01:31.796" idx="40">
    <p:pos x="5650" y="320"/>
    <p:text>Kiểm thử đầy đủ:
Phương pháp kiểm tra hộp đen tốt nhất là kiểm tra phần mềm cho tất cả các giá trị có thể có trong miền đầu vào. Tuy nhiên, trong phần mềm phức tạp, miền đầu vào rất lớn nên việc làm như vậy thường không thực tế.</p:text>
    <p:extLst>
      <p:ext uri="{C676402C-5697-4E1C-873F-D02D1690AC5C}">
        <p15:threadingInfo xmlns:p15="http://schemas.microsoft.com/office/powerpoint/2012/main" timeZoneBias="-420"/>
      </p:ext>
    </p:extLst>
  </p:cm>
  <p:cm authorId="1" dt="2021-01-20T10:01:45.192" idx="41">
    <p:pos x="5705" y="2368"/>
    <p:text>Trong thử nghiệm ngẫu nhiên, một tập hợp con các giá trị trong miền đầu vào được chọn để thử nghiệm. Điều rất quan trọng là tập hợp con phải được chọn theo cách mà các giá trị được phân phối qua đầu vào miền. Việc sử dụng bộ tạo số ngẫu nhiên có thể rất hữu ích trong trường hợp này.</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1-01-20T10:03:25.779" idx="42">
    <p:pos x="5705" y="366"/>
    <p:text>Kiểm thử giá trị biên:
Lỗi thường xảy ra khi gặp các giá trị biên. Ví dụ: nếu một mô-đun xác định rằng một trong các đầu vào của nó phải lớn hơn hoặc bằng 100, thì điều quan trọng là mô-đun phải được kiểm tra giá trị biên 100. Nếu mô-đun không thành công ở giá trị biên này, có thể do một số điều kiện trong mã của mô-đun chẳng hạn như x ≥ 100 được viết là x&gt; 100.</p:text>
    <p:extLst>
      <p:ext uri="{C676402C-5697-4E1C-873F-D02D1690AC5C}">
        <p15:threadingInfo xmlns:p15="http://schemas.microsoft.com/office/powerpoint/2012/main" timeZoneBias="-4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1-01-20T10:05:24.144" idx="43">
    <p:pos x="5522" y="512"/>
    <p:text>Để phần mềm được sử dụng đúng cách và duy trì hiệu quả, cần có tài liệu hướng dẫn. Thông thường, ba bộ tài liệu riêng biệt được chuẩn bị cho phần mềm: tài liệu người dùng, tài liệu hệ thống và tài liệu kỹ thuật.</p:text>
    <p:extLst>
      <p:ext uri="{C676402C-5697-4E1C-873F-D02D1690AC5C}">
        <p15:threadingInfo xmlns:p15="http://schemas.microsoft.com/office/powerpoint/2012/main" timeZoneBias="-42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1-01-20T10:07:24.708" idx="44">
    <p:pos x="5751" y="576"/>
    <p:text>Để chạy hệ thống phần mềm đúng cách, người dùng cần có tài liệu, thường được gọi là hướng dẫn sử dụng, hướng dẫn cách sử dụng phần mềm từng bước. Hướng dẫn sử dụng thường chứa một phần hướng dẫn để hướng dẫn người dùng thông qua từng tính năng của phần mềm.</p:text>
    <p:extLst>
      <p:ext uri="{C676402C-5697-4E1C-873F-D02D1690AC5C}">
        <p15:threadingInfo xmlns:p15="http://schemas.microsoft.com/office/powerpoint/2012/main" timeZoneBias="-420"/>
      </p:ext>
    </p:extLst>
  </p:cm>
  <p:cm authorId="1" dt="2021-01-20T10:07:47.403" idx="45">
    <p:pos x="5751" y="2112"/>
    <p:text>Một hướng dẫn sử dụng tốt có thể là một công cụ tiếp thị rất mạnh mẽ: tầm quan trọng của tài liệu hướng dẫn sử dụng trong tiếp thị không thể bị nhấn mạnh quá mức. Hướng dẫn sử dụng nên được viết cho cả người dùng mới và người dùng chuyên nghiệp, và một hệ thống phần mềm với tài liệu hướng dẫn sử dụng tốt chắc chắn sẽ tăng doanh số bán hàng.</p:text>
    <p:extLst>
      <p:ext uri="{C676402C-5697-4E1C-873F-D02D1690AC5C}">
        <p15:threadingInfo xmlns:p15="http://schemas.microsoft.com/office/powerpoint/2012/main" timeZoneBias="-4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1-01-20T10:09:44.065" idx="46">
    <p:pos x="5650" y="457"/>
    <p:text>Tài liệu hệ thống xác định chính phần mềm. Nó phải được viết để phần mềm có thể được bảo trì và sửa đổi bởi những người không phải là nhà phát triển ban đầu. Tài liệu hệ thống phải tồn tại cho cả bốn giai đoạn phát triển hệ thống.</p:text>
    <p:extLst>
      <p:ext uri="{C676402C-5697-4E1C-873F-D02D1690AC5C}">
        <p15:threadingInfo xmlns:p15="http://schemas.microsoft.com/office/powerpoint/2012/main" timeZoneBias="-42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1-01-20T10:10:03.633" idx="47">
    <p:pos x="5650" y="457"/>
    <p:text>Tài liệu kỹ thuật mô tả việc cài đặt và bảo dưỡng hệ thống phần mềm. Tài liệu cài đặt xác định cách cài đặt phần mềm trên mỗi máy tính, ví dụ: máy chủ và máy khách. Tài liệu dịch vụ xác định cách hệ thống nên được duy trì và cập nhật nếu cần thiết.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0T09:23:02.388" idx="9">
    <p:pos x="5614" y="521"/>
    <p:text>Quá trình phát triển bắt đầu với giai đoạn phân tích. Giai đoạn này dẫn đến một tài liệu đặc tả cho thấy phần mềm sẽ làm gì mà không chỉ định cách nó sẽ được thực hiện. Giai đoạn phân tích có thể sử dụng hai cách tiếp cận riêng biệt, tùy thuộc vào việc giai đoạn thực hiện được thực hiện bằng ngôn ngữ lập trình thủ tục hay ngôn ngữ hướng đối tượng. Chúng tôi thảo luận ngắn gọn về cả hai trong phần này.</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0T09:25:19.942" idx="10">
    <p:pos x="5605" y="457"/>
    <p:text>Phân tích hướng thủ tục - còn được gọi là phân tích cấu trúc hoặc phân tích cổ điển - là quá trình phân tích được sử dụng nếu giai đoạn triển khai hệ thống sẽ sử dụng ngôn ngữ thủ tục. Đặc điểm kỹ thuật trong trường hợp này có thể sử dụng một số công cụ mô hình hóa, nhưng chúng ta chỉ thảo luận một số công cụ trong số đó ở đây.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0T09:29:01.061" idx="11">
    <p:pos x="5650" y="320"/>
    <p:text>Một công cụ mô hình hóa khác được sử dụng trong giai đoạn phân tích là sơ đồ mối quan hệ-thực thể. Vì sơ đồ này cũng được sử dụng trong thiết kế cơ sở dữ liệu, chúng ta sẽ thảo luận về nó trong Chương 12.</p:text>
    <p:extLst>
      <p:ext uri="{C676402C-5697-4E1C-873F-D02D1690AC5C}">
        <p15:threadingInfo xmlns:p15="http://schemas.microsoft.com/office/powerpoint/2012/main" timeZoneBias="-420"/>
      </p:ext>
    </p:extLst>
  </p:cm>
  <p:cm authorId="1" dt="2021-01-20T09:29:16.104" idx="12">
    <p:pos x="5705" y="1902"/>
    <p:text>Biểu đồ trạng thái (xem Phụ lục B) cung cấp một công cụ hữu ích khác thường được sử dụng khi trạng thái của các thực thể trong hệ thống sẽ thay đổi theo các sự kiện. Ví dụ về biểu đồ trạng thái, chúng tôi cho thấy hoạt động của thang máy một người. Khi ấn nút tầng, thang máy sẽ di chuyển theo hướng yêu cầu. Nó không trả lời bất kỳ yêu cầu nào khác cho đến khi nó đến đích.</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20T09:30:00.171" idx="13">
    <p:pos x="5605" y="457"/>
    <p:text>Phân tích hướng đối tượng là quá trình phân tích được sử dụng nếu việc thực hiện sử dụng ngôn ngữ hướng đối tượng. Tài liệu đặc tả trong trường hợp này có thể sử dụng một số công cụ, nhưng chúng tôi chỉ thảo luận một số công cụ trong số đó ở đây.</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20T09:30:17.010" idx="14">
    <p:pos x="5650" y="320"/>
    <p:text>Biểu đồ ca sử dụng cung cấp cái nhìn của người dùng về hệ thống: biểu đồ này cho thấy cách người dùng giao tiếp với hệ thống. Biểu đồ ca sử dụng sử dụng bốn thành phần: hệ thống, ca sử dụng, tác nhân và mối quan hệ. Một hệ thống, được hiển thị bằng một hình chữ nhật, thực hiện một chức năng.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20T09:32:09.332" idx="15">
    <p:pos x="5650" y="320"/>
    <p:text>Bước tiếp theo trong phân tích là tạo một biểu đồ lớp cho hệ thống. Ví dụ: chúng ta có thể tạo sơ đồ lớp cho thang máy kiểu cũ của mình. Để làm như vậy, chúng ta cần suy nghĩ về các thực thể tham gia vào hệ thống.</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20T09:32:28.274" idx="16">
    <p:pos x="5650" y="320"/>
    <p:text>Sau khi hoàn thành sơ đồ lớp, một biểu đồ trạng thái có thể được chuẩn bị cho mỗi lớp trong sơ đồ lớp. Biểu đồ trạng thái trong phân tích hướng đối tượng đóng vai trò giống như biểu đồ trạng thái trong phân tích hướng thủ tục. Điều này có nghĩa là đối với biểu đồ lớp của Hình 10.7, chúng ta cần có một biểu đồ bốn trạng thái.</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2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2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02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08175DE0-A68B-418D-8F8C-C28AF70A641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smtClean="0">
                <a:latin typeface="Times New Roman" panose="02020603050405020304" pitchFamily="18" charset="0"/>
              </a:rPr>
              <a:t>1.#</a:t>
            </a: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7545915-EE45-4EAE-88BD-90FE1E440308}"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B687B8D-9C0B-4B0C-9E57-6B5B3E27FD7B}"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9476B4E-7897-402C-A2CA-82AE1AC1A174}"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EB0F1FC-2E34-49AF-856D-3DE2A05E8C68}"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221C4C-9403-410B-BCD9-DFB80E033032}"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90E4350-6D02-4088-9F15-2A06EAEF4415}"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63E30D9-2C8F-41DB-B53A-04C129121EF0}"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7AA109C-3787-4DE5-8684-3118D007BC18}"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CCE711B-E0AF-4140-934A-CA531202219B}"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AF7CC5D-29A4-40E4-8C3D-5B5755F20164}"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09FF220-22E6-4C3A-AC6F-7791DEFF48AE}"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DC67D5-F089-48FB-BC3C-3941689DD703}"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67DE107-9FE7-48CA-8A19-F5BA6B214ED4}"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92A31C-9618-4657-9CDA-1919DCF62D98}"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A1D8A2A-EF10-4FC3-845A-384B2411984A}"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89AA3ED-9F63-4294-8A4B-F4A764931E8C}"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9BCB3D2-B0CA-4AC3-B460-C49D878F86A0}"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2CE666C-9959-4014-B47B-25C81601733E}"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A651E75-2072-4A5C-8DE9-A6C4C2192758}"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BBE4FB-CBDB-4823-8D11-D6D45A96BE79}"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E82D8B4-C376-4A7F-BF61-42C85D2D92A2}"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A962AB7-FC33-44B9-8C03-40B4420D4633}"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19A8838-5997-4CAC-849F-51A8F1EE0EB0}"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E90B3FD-8646-4E9F-8287-039E2D7FFE0E}"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DB27BD-A0C6-4B7D-98A7-45016442B199}"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D0349CB-055B-4EE2-A7C3-02A83089F55C}"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5CFB624-A41C-46B1-882E-331A2968705D}" type="slidenum">
              <a:rPr lang="en-US" altLang="en-US" sz="1200" b="0" smtClean="0">
                <a:latin typeface="Times New Roman" panose="02020603050405020304" pitchFamily="18" charset="0"/>
              </a:rPr>
              <a:pPr/>
              <a:t>34</a:t>
            </a:fld>
            <a:endParaRPr lang="en-US" altLang="en-US" sz="1200" b="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1DDB018-D8D9-46C7-A323-EDD89DA3281F}"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94B1271-E263-41E1-A169-DC54DAEFF0D5}" type="slidenum">
              <a:rPr lang="en-US" altLang="en-US" sz="1200" b="0" smtClean="0">
                <a:latin typeface="Times New Roman" panose="02020603050405020304" pitchFamily="18" charset="0"/>
              </a:rPr>
              <a:pPr/>
              <a:t>36</a:t>
            </a:fld>
            <a:endParaRPr lang="en-US" altLang="en-US" sz="1200" b="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750B1CD-466B-4E1B-9340-F14C68EFBC15}"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6507CD0-9FE1-4B5B-98DD-74F19D650D1C}" type="slidenum">
              <a:rPr lang="en-US" altLang="en-US" sz="1200" b="0" smtClean="0">
                <a:latin typeface="Times New Roman" panose="02020603050405020304" pitchFamily="18" charset="0"/>
              </a:rPr>
              <a:pPr/>
              <a:t>38</a:t>
            </a:fld>
            <a:endParaRPr lang="en-US" altLang="en-US" sz="1200" b="0"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0D8E6AC-FEE6-4D0C-99D5-49D192DDBAE1}"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C945431-279F-495B-9321-9CFFD93A7A98}"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C957507-915F-49E6-B3A9-65DC3C9F48A4}"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7BA0563-1C0A-47A0-A7DA-8EEEAA4B98AF}"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C7B0468-F09B-4CDB-A828-98504B40C327}"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D811D1C-F17A-4A02-A0A1-C00D05E46CB4}"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dirty="0"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dirty="0" smtClean="0">
                <a:latin typeface="McGrawHill-Italic" pitchFamily="2" charset="0"/>
              </a:rPr>
              <a:t>McGraw-Hill</a:t>
            </a:r>
            <a:endParaRPr lang="en-US" altLang="en-US" sz="2400" b="0" dirty="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dirty="0" smtClean="0">
                <a:latin typeface="McGrawHill-Italic" pitchFamily="2" charset="0"/>
              </a:rPr>
              <a:t>The McGraw-Hill Companies, Inc., 2000</a:t>
            </a:r>
            <a:endParaRPr lang="en-US" altLang="en-US" sz="2400" b="0" dirty="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6" name="Date Placeholder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6"/>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A2D46EB3-C6CA-4C2F-9D5F-4E3CFD7F8FE8}" type="slidenum">
              <a:rPr lang="en-US" altLang="en-US"/>
              <a:pPr>
                <a:defRPr/>
              </a:pPr>
              <a:t>‹#›</a:t>
            </a:fld>
            <a:endParaRPr lang="en-US" altLang="en-US" dirty="0"/>
          </a:p>
        </p:txBody>
      </p:sp>
    </p:spTree>
    <p:extLst>
      <p:ext uri="{BB962C8B-B14F-4D97-AF65-F5344CB8AC3E}">
        <p14:creationId xmlns:p14="http://schemas.microsoft.com/office/powerpoint/2010/main" val="373253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10.</a:t>
            </a:r>
            <a:fld id="{E31525CB-0936-4287-B138-77A7F6234A80}" type="slidenum">
              <a:rPr lang="en-US" altLang="en-US"/>
              <a:pPr>
                <a:defRPr/>
              </a:pPr>
              <a:t>‹#›</a:t>
            </a:fld>
            <a:endParaRPr lang="en-US" altLang="en-US"/>
          </a:p>
        </p:txBody>
      </p:sp>
    </p:spTree>
    <p:extLst>
      <p:ext uri="{BB962C8B-B14F-4D97-AF65-F5344CB8AC3E}">
        <p14:creationId xmlns:p14="http://schemas.microsoft.com/office/powerpoint/2010/main" val="385307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10.</a:t>
            </a:r>
            <a:fld id="{139D313A-1AAC-4F67-9077-9953A71F0D78}" type="slidenum">
              <a:rPr lang="en-US" altLang="en-US"/>
              <a:pPr>
                <a:defRPr/>
              </a:pPr>
              <a:t>‹#›</a:t>
            </a:fld>
            <a:endParaRPr lang="en-US" altLang="en-US"/>
          </a:p>
        </p:txBody>
      </p:sp>
    </p:spTree>
    <p:extLst>
      <p:ext uri="{BB962C8B-B14F-4D97-AF65-F5344CB8AC3E}">
        <p14:creationId xmlns:p14="http://schemas.microsoft.com/office/powerpoint/2010/main" val="150990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10.</a:t>
            </a:r>
            <a:fld id="{FAE0C178-01C6-4801-A4FE-D00B0E4A80BF}" type="slidenum">
              <a:rPr lang="en-US" altLang="en-US"/>
              <a:pPr>
                <a:defRPr/>
              </a:pPr>
              <a:t>‹#›</a:t>
            </a:fld>
            <a:endParaRPr lang="en-US" altLang="en-US"/>
          </a:p>
        </p:txBody>
      </p:sp>
    </p:spTree>
    <p:extLst>
      <p:ext uri="{BB962C8B-B14F-4D97-AF65-F5344CB8AC3E}">
        <p14:creationId xmlns:p14="http://schemas.microsoft.com/office/powerpoint/2010/main" val="40293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10.</a:t>
            </a:r>
            <a:fld id="{C27823F8-4FE4-427C-AD84-17CAD2B304D2}" type="slidenum">
              <a:rPr lang="en-US" altLang="en-US"/>
              <a:pPr>
                <a:defRPr/>
              </a:pPr>
              <a:t>‹#›</a:t>
            </a:fld>
            <a:endParaRPr lang="en-US" altLang="en-US"/>
          </a:p>
        </p:txBody>
      </p:sp>
    </p:spTree>
    <p:extLst>
      <p:ext uri="{BB962C8B-B14F-4D97-AF65-F5344CB8AC3E}">
        <p14:creationId xmlns:p14="http://schemas.microsoft.com/office/powerpoint/2010/main" val="40304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10.</a:t>
            </a:r>
            <a:fld id="{7D2856B8-7D6E-44B1-A082-72B59D92195A}" type="slidenum">
              <a:rPr lang="en-US" altLang="en-US"/>
              <a:pPr>
                <a:defRPr/>
              </a:pPr>
              <a:t>‹#›</a:t>
            </a:fld>
            <a:endParaRPr lang="en-US" altLang="en-US"/>
          </a:p>
        </p:txBody>
      </p:sp>
    </p:spTree>
    <p:extLst>
      <p:ext uri="{BB962C8B-B14F-4D97-AF65-F5344CB8AC3E}">
        <p14:creationId xmlns:p14="http://schemas.microsoft.com/office/powerpoint/2010/main" val="211393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10.</a:t>
            </a:r>
            <a:fld id="{E945B1A2-F96A-4F17-89EE-352C90777457}" type="slidenum">
              <a:rPr lang="en-US" altLang="en-US"/>
              <a:pPr>
                <a:defRPr/>
              </a:pPr>
              <a:t>‹#›</a:t>
            </a:fld>
            <a:endParaRPr lang="en-US" altLang="en-US"/>
          </a:p>
        </p:txBody>
      </p:sp>
    </p:spTree>
    <p:extLst>
      <p:ext uri="{BB962C8B-B14F-4D97-AF65-F5344CB8AC3E}">
        <p14:creationId xmlns:p14="http://schemas.microsoft.com/office/powerpoint/2010/main" val="142292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10.</a:t>
            </a:r>
            <a:fld id="{AE8ECB9C-0F09-406C-9DA6-83E6A81CD842}" type="slidenum">
              <a:rPr lang="en-US" altLang="en-US"/>
              <a:pPr>
                <a:defRPr/>
              </a:pPr>
              <a:t>‹#›</a:t>
            </a:fld>
            <a:endParaRPr lang="en-US" altLang="en-US"/>
          </a:p>
        </p:txBody>
      </p:sp>
    </p:spTree>
    <p:extLst>
      <p:ext uri="{BB962C8B-B14F-4D97-AF65-F5344CB8AC3E}">
        <p14:creationId xmlns:p14="http://schemas.microsoft.com/office/powerpoint/2010/main" val="463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ltLang="en-US"/>
              <a:t>10.</a:t>
            </a:r>
            <a:fld id="{7AC961D0-21F0-4C68-B793-66818B540310}" type="slidenum">
              <a:rPr lang="en-US" altLang="en-US"/>
              <a:pPr>
                <a:defRPr/>
              </a:pPr>
              <a:t>‹#›</a:t>
            </a:fld>
            <a:endParaRPr lang="en-US" altLang="en-US"/>
          </a:p>
        </p:txBody>
      </p:sp>
    </p:spTree>
    <p:extLst>
      <p:ext uri="{BB962C8B-B14F-4D97-AF65-F5344CB8AC3E}">
        <p14:creationId xmlns:p14="http://schemas.microsoft.com/office/powerpoint/2010/main" val="10313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10.</a:t>
            </a:r>
            <a:fld id="{6EDCC509-3B76-44EC-BF2C-312B42FB8149}" type="slidenum">
              <a:rPr lang="en-US" altLang="en-US"/>
              <a:pPr>
                <a:defRPr/>
              </a:pPr>
              <a:t>‹#›</a:t>
            </a:fld>
            <a:endParaRPr lang="en-US" altLang="en-US"/>
          </a:p>
        </p:txBody>
      </p:sp>
    </p:spTree>
    <p:extLst>
      <p:ext uri="{BB962C8B-B14F-4D97-AF65-F5344CB8AC3E}">
        <p14:creationId xmlns:p14="http://schemas.microsoft.com/office/powerpoint/2010/main" val="76302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10.</a:t>
            </a:r>
            <a:fld id="{5829CB4D-2FCD-4F9F-A447-7B8F2104EC90}" type="slidenum">
              <a:rPr lang="en-US" altLang="en-US"/>
              <a:pPr>
                <a:defRPr/>
              </a:pPr>
              <a:t>‹#›</a:t>
            </a:fld>
            <a:endParaRPr lang="en-US" altLang="en-US"/>
          </a:p>
        </p:txBody>
      </p:sp>
    </p:spTree>
    <p:extLst>
      <p:ext uri="{BB962C8B-B14F-4D97-AF65-F5344CB8AC3E}">
        <p14:creationId xmlns:p14="http://schemas.microsoft.com/office/powerpoint/2010/main" val="401154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altLang="en-US"/>
              <a:t>10.</a:t>
            </a:r>
            <a:fld id="{2BE3AB2F-03AC-4065-8D52-CDA2B87CB3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1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omments" Target="../comments/comment15.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comments" Target="../comments/comment20.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i="1"/>
          </a:p>
          <a:p>
            <a:endParaRPr lang="en-US" altLang="en-US" i="1"/>
          </a:p>
          <a:p>
            <a:endParaRPr lang="en-US" altLang="en-US" i="1"/>
          </a:p>
          <a:p>
            <a:endParaRPr lang="en-US" altLang="en-US" i="1"/>
          </a:p>
          <a:p>
            <a:endParaRPr lang="en-US" altLang="en-US" i="1"/>
          </a:p>
          <a:p>
            <a:endParaRPr lang="en-US" altLang="en-US" i="1"/>
          </a:p>
          <a:p>
            <a:r>
              <a:rPr lang="en-US" altLang="en-US" sz="4800" i="1"/>
              <a:t> CHAPTER 10</a:t>
            </a:r>
          </a:p>
          <a:p>
            <a:r>
              <a:rPr lang="en-US" altLang="en-US" sz="4800" i="1"/>
              <a:t> Software </a:t>
            </a:r>
          </a:p>
          <a:p>
            <a:r>
              <a:rPr lang="en-US" altLang="en-US" sz="4800" i="1"/>
              <a:t> Engineering</a:t>
            </a:r>
            <a:br>
              <a:rPr lang="en-US" altLang="en-US" sz="4800" i="1"/>
            </a:br>
            <a:r>
              <a:rPr lang="en-US" altLang="en-US" sz="4800" i="1"/>
              <a:t> </a:t>
            </a:r>
          </a:p>
        </p:txBody>
      </p:sp>
      <p:pic>
        <p:nvPicPr>
          <p:cNvPr id="409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3275"/>
            <a:ext cx="2947988"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0" y="0"/>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Entity-relationship diagrams</a:t>
            </a:r>
          </a:p>
        </p:txBody>
      </p:sp>
      <p:sp>
        <p:nvSpPr>
          <p:cNvPr id="22532" name="Rectangle 3"/>
          <p:cNvSpPr>
            <a:spLocks noChangeArrowheads="1"/>
          </p:cNvSpPr>
          <p:nvPr/>
        </p:nvSpPr>
        <p:spPr bwMode="auto">
          <a:xfrm>
            <a:off x="7620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Another modeling tool used during the analysis phase is the entity-relationship diagram. Since this diagram is also used in database design, we discuss it in Chapter 12.</a:t>
            </a:r>
          </a:p>
        </p:txBody>
      </p:sp>
      <p:sp>
        <p:nvSpPr>
          <p:cNvPr id="22533" name="Text Box 5"/>
          <p:cNvSpPr txBox="1">
            <a:spLocks noChangeArrowheads="1"/>
          </p:cNvSpPr>
          <p:nvPr/>
        </p:nvSpPr>
        <p:spPr bwMode="auto">
          <a:xfrm>
            <a:off x="76200" y="2514600"/>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State diagrams</a:t>
            </a:r>
          </a:p>
        </p:txBody>
      </p:sp>
      <p:sp>
        <p:nvSpPr>
          <p:cNvPr id="22534" name="Rectangle 6"/>
          <p:cNvSpPr>
            <a:spLocks noChangeArrowheads="1"/>
          </p:cNvSpPr>
          <p:nvPr/>
        </p:nvSpPr>
        <p:spPr bwMode="auto">
          <a:xfrm>
            <a:off x="152400" y="2971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State diagrams (see Appendix B) provide another useful tool that is normally used when the state of the entities in the system will change in response to events. As an example of a state diagram, we show the operation of a one-passenger elevator. When a floor button is pushed, the elevator moves in the requested direction. It does not respond to any other request until it reaches its destination.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animBg="1"/>
      <p:bldP spid="22533" grpId="0"/>
      <p:bldP spid="225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609600"/>
            <a:ext cx="8458200" cy="4876800"/>
            <a:chOff x="228600" y="609600"/>
            <a:chExt cx="8458200" cy="4876800"/>
          </a:xfrm>
        </p:grpSpPr>
        <p:sp>
          <p:nvSpPr>
            <p:cNvPr id="24579" name="Text Box 4"/>
            <p:cNvSpPr txBox="1">
              <a:spLocks noChangeArrowheads="1"/>
            </p:cNvSpPr>
            <p:nvPr/>
          </p:nvSpPr>
          <p:spPr bwMode="auto">
            <a:xfrm>
              <a:off x="228600" y="609600"/>
              <a:ext cx="511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10.5  </a:t>
              </a:r>
              <a:r>
                <a:rPr lang="en-US" altLang="en-US" sz="2000">
                  <a:latin typeface="Times New Roman" panose="02020603050405020304" pitchFamily="18" charset="0"/>
                </a:rPr>
                <a:t>An example of a state diagram</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1600200"/>
              <a:ext cx="813593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1" name="Straight Connector 4"/>
            <p:cNvCxnSpPr>
              <a:cxnSpLocks noChangeShapeType="1"/>
            </p:cNvCxnSpPr>
            <p:nvPr/>
          </p:nvCxnSpPr>
          <p:spPr bwMode="auto">
            <a:xfrm>
              <a:off x="304800" y="1066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 name="Straight Connector 5"/>
            <p:cNvCxnSpPr>
              <a:cxnSpLocks noChangeShapeType="1"/>
            </p:cNvCxnSpPr>
            <p:nvPr/>
          </p:nvCxnSpPr>
          <p:spPr bwMode="auto">
            <a:xfrm>
              <a:off x="304800" y="609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3" name="Straight Connector 6"/>
            <p:cNvCxnSpPr>
              <a:cxnSpLocks noChangeShapeType="1"/>
            </p:cNvCxnSpPr>
            <p:nvPr/>
          </p:nvCxnSpPr>
          <p:spPr bwMode="auto">
            <a:xfrm>
              <a:off x="381000" y="5486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0"/>
            <a:ext cx="55610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10.2.2  Object-oriented analysis</a:t>
            </a:r>
          </a:p>
        </p:txBody>
      </p:sp>
      <p:sp>
        <p:nvSpPr>
          <p:cNvPr id="26628" name="Rectangle 3"/>
          <p:cNvSpPr>
            <a:spLocks noChangeArrowheads="1"/>
          </p:cNvSpPr>
          <p:nvPr/>
        </p:nvSpPr>
        <p:spPr bwMode="auto">
          <a:xfrm>
            <a:off x="0" y="6858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Object-oriented analysis is the analysis process used if the implementation uses an object-oriented language. The specification document in this case may use several tools, but we discuss only a few of them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Use case diagrams</a:t>
            </a:r>
          </a:p>
        </p:txBody>
      </p:sp>
      <p:sp>
        <p:nvSpPr>
          <p:cNvPr id="28675" name="Rectangle 3"/>
          <p:cNvSpPr>
            <a:spLocks noChangeArrowheads="1"/>
          </p:cNvSpPr>
          <p:nvPr/>
        </p:nvSpPr>
        <p:spPr bwMode="auto">
          <a:xfrm>
            <a:off x="76200" y="4572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 use-case diagram gives the user’s view of a system: it shows how users communicate with the system. A use-case diagram uses four components: system, use cases, actors, and relationships. A system, shown by a rectangle, performs a function.</a:t>
            </a:r>
          </a:p>
        </p:txBody>
      </p:sp>
      <p:grpSp>
        <p:nvGrpSpPr>
          <p:cNvPr id="2" name="Group 1"/>
          <p:cNvGrpSpPr>
            <a:grpSpLocks/>
          </p:cNvGrpSpPr>
          <p:nvPr/>
        </p:nvGrpSpPr>
        <p:grpSpPr bwMode="auto">
          <a:xfrm>
            <a:off x="76200" y="2743200"/>
            <a:ext cx="8099425" cy="3886200"/>
            <a:chOff x="76200" y="2743200"/>
            <a:chExt cx="8099425" cy="3886200"/>
          </a:xfrm>
        </p:grpSpPr>
        <p:sp>
          <p:nvSpPr>
            <p:cNvPr id="28677" name="Text Box 4"/>
            <p:cNvSpPr txBox="1">
              <a:spLocks noChangeArrowheads="1"/>
            </p:cNvSpPr>
            <p:nvPr/>
          </p:nvSpPr>
          <p:spPr bwMode="auto">
            <a:xfrm>
              <a:off x="76200" y="2743200"/>
              <a:ext cx="528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10.6  </a:t>
              </a:r>
              <a:r>
                <a:rPr lang="en-US" altLang="en-US" sz="2000">
                  <a:latin typeface="Times New Roman" panose="02020603050405020304" pitchFamily="18" charset="0"/>
                </a:rPr>
                <a:t>An example of use case diagram</a:t>
              </a:r>
            </a:p>
          </p:txBody>
        </p:sp>
        <p:pic>
          <p:nvPicPr>
            <p:cNvPr id="286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3784600"/>
              <a:ext cx="363855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679" name="Straight Connector 6"/>
            <p:cNvCxnSpPr>
              <a:cxnSpLocks noChangeShapeType="1"/>
            </p:cNvCxnSpPr>
            <p:nvPr/>
          </p:nvCxnSpPr>
          <p:spPr bwMode="auto">
            <a:xfrm>
              <a:off x="76200" y="3200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0" name="Straight Connector 7"/>
            <p:cNvCxnSpPr>
              <a:cxnSpLocks noChangeShapeType="1"/>
            </p:cNvCxnSpPr>
            <p:nvPr/>
          </p:nvCxnSpPr>
          <p:spPr bwMode="auto">
            <a:xfrm>
              <a:off x="76200" y="274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Straight Connector 8"/>
            <p:cNvCxnSpPr>
              <a:cxnSpLocks noChangeShapeType="1"/>
            </p:cNvCxnSpPr>
            <p:nvPr/>
          </p:nvCxnSpPr>
          <p:spPr bwMode="auto">
            <a:xfrm>
              <a:off x="1524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Class diagrams</a:t>
            </a:r>
          </a:p>
        </p:txBody>
      </p:sp>
      <p:sp>
        <p:nvSpPr>
          <p:cNvPr id="30723" name="Rectangle 3"/>
          <p:cNvSpPr>
            <a:spLocks noChangeArrowheads="1"/>
          </p:cNvSpPr>
          <p:nvPr/>
        </p:nvSpPr>
        <p:spPr bwMode="auto">
          <a:xfrm>
            <a:off x="76200" y="4572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next step in analysis is to create a class diagram for the system. For example, we can create a class diagram for our old-style elevator. To do so, we need to think about the entities involved in the system.</a:t>
            </a:r>
          </a:p>
        </p:txBody>
      </p:sp>
      <p:grpSp>
        <p:nvGrpSpPr>
          <p:cNvPr id="2" name="Group 1"/>
          <p:cNvGrpSpPr>
            <a:grpSpLocks/>
          </p:cNvGrpSpPr>
          <p:nvPr/>
        </p:nvGrpSpPr>
        <p:grpSpPr bwMode="auto">
          <a:xfrm>
            <a:off x="76200" y="2819400"/>
            <a:ext cx="8099425" cy="3810000"/>
            <a:chOff x="76200" y="2819400"/>
            <a:chExt cx="8099425" cy="3810000"/>
          </a:xfrm>
        </p:grpSpPr>
        <p:sp>
          <p:nvSpPr>
            <p:cNvPr id="30725" name="Text Box 4"/>
            <p:cNvSpPr txBox="1">
              <a:spLocks noChangeArrowheads="1"/>
            </p:cNvSpPr>
            <p:nvPr/>
          </p:nvSpPr>
          <p:spPr bwMode="auto">
            <a:xfrm>
              <a:off x="76200" y="2819400"/>
              <a:ext cx="511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10.7  </a:t>
              </a:r>
              <a:r>
                <a:rPr lang="en-US" altLang="en-US" sz="2000">
                  <a:latin typeface="Times New Roman" panose="02020603050405020304" pitchFamily="18" charset="0"/>
                </a:rPr>
                <a:t>An example of a class diagram</a:t>
              </a:r>
            </a:p>
          </p:txBody>
        </p:sp>
        <p:pic>
          <p:nvPicPr>
            <p:cNvPr id="307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589338"/>
              <a:ext cx="4862513"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727" name="Straight Connector 6"/>
            <p:cNvCxnSpPr>
              <a:cxnSpLocks noChangeShapeType="1"/>
            </p:cNvCxnSpPr>
            <p:nvPr/>
          </p:nvCxnSpPr>
          <p:spPr bwMode="auto">
            <a:xfrm>
              <a:off x="76200" y="3276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8" name="Straight Connector 7"/>
            <p:cNvCxnSpPr>
              <a:cxnSpLocks noChangeShapeType="1"/>
            </p:cNvCxnSpPr>
            <p:nvPr/>
          </p:nvCxnSpPr>
          <p:spPr bwMode="auto">
            <a:xfrm>
              <a:off x="762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9" name="Straight Connector 8"/>
            <p:cNvCxnSpPr>
              <a:cxnSpLocks noChangeShapeType="1"/>
            </p:cNvCxnSpPr>
            <p:nvPr/>
          </p:nvCxnSpPr>
          <p:spPr bwMode="auto">
            <a:xfrm>
              <a:off x="1524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State chart</a:t>
            </a:r>
          </a:p>
        </p:txBody>
      </p:sp>
      <p:sp>
        <p:nvSpPr>
          <p:cNvPr id="32772" name="Rectangle 3"/>
          <p:cNvSpPr>
            <a:spLocks noChangeArrowheads="1"/>
          </p:cNvSpPr>
          <p:nvPr/>
        </p:nvSpPr>
        <p:spPr bwMode="auto">
          <a:xfrm>
            <a:off x="76200" y="4572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After the class diagram is finalized, a state chart can be prepared for each class in the class diagram. A state chart in object-oriented analysis plays the same role as the state diagram in procedure-oriented analysis. This means that for the class diagram of Figure 10.7, we need to have a four-state chart.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2772"/>
                                        </p:tgtEl>
                                        <p:attrNameLst>
                                          <p:attrName>style.visibility</p:attrName>
                                        </p:attrNameLst>
                                      </p:cBhvr>
                                      <p:to>
                                        <p:strVal val="visible"/>
                                      </p:to>
                                    </p:set>
                                    <p:anim calcmode="lin" valueType="num">
                                      <p:cBhvr>
                                        <p:cTn id="11" dur="1000" fill="hold"/>
                                        <p:tgtEl>
                                          <p:spTgt spid="32772"/>
                                        </p:tgtEl>
                                        <p:attrNameLst>
                                          <p:attrName>ppt_w</p:attrName>
                                        </p:attrNameLst>
                                      </p:cBhvr>
                                      <p:tavLst>
                                        <p:tav tm="0">
                                          <p:val>
                                            <p:fltVal val="0"/>
                                          </p:val>
                                        </p:tav>
                                        <p:tav tm="100000">
                                          <p:val>
                                            <p:strVal val="#ppt_w"/>
                                          </p:val>
                                        </p:tav>
                                      </p:tavLst>
                                    </p:anim>
                                    <p:anim calcmode="lin" valueType="num">
                                      <p:cBhvr>
                                        <p:cTn id="12" dur="1000" fill="hold"/>
                                        <p:tgtEl>
                                          <p:spTgt spid="32772"/>
                                        </p:tgtEl>
                                        <p:attrNameLst>
                                          <p:attrName>ppt_h</p:attrName>
                                        </p:attrNameLst>
                                      </p:cBhvr>
                                      <p:tavLst>
                                        <p:tav tm="0">
                                          <p:val>
                                            <p:fltVal val="0"/>
                                          </p:val>
                                        </p:tav>
                                        <p:tav tm="100000">
                                          <p:val>
                                            <p:strVal val="#ppt_h"/>
                                          </p:val>
                                        </p:tav>
                                      </p:tavLst>
                                    </p:anim>
                                    <p:anim calcmode="lin" valueType="num">
                                      <p:cBhvr>
                                        <p:cTn id="13" dur="1000" fill="hold"/>
                                        <p:tgtEl>
                                          <p:spTgt spid="32772"/>
                                        </p:tgtEl>
                                        <p:attrNameLst>
                                          <p:attrName>style.rotation</p:attrName>
                                        </p:attrNameLst>
                                      </p:cBhvr>
                                      <p:tavLst>
                                        <p:tav tm="0">
                                          <p:val>
                                            <p:fltVal val="90"/>
                                          </p:val>
                                        </p:tav>
                                        <p:tav tm="100000">
                                          <p:val>
                                            <p:fltVal val="0"/>
                                          </p:val>
                                        </p:tav>
                                      </p:tavLst>
                                    </p:anim>
                                    <p:animEffect transition="in" filter="fade">
                                      <p:cBhvr>
                                        <p:cTn id="14" dur="1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9331" name="Text Box 3"/>
          <p:cNvSpPr txBox="1">
            <a:spLocks noChangeArrowheads="1"/>
          </p:cNvSpPr>
          <p:nvPr/>
        </p:nvSpPr>
        <p:spPr bwMode="auto">
          <a:xfrm>
            <a:off x="76200" y="0"/>
            <a:ext cx="45942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10-3   DESIGN PHASE</a:t>
            </a:r>
          </a:p>
        </p:txBody>
      </p:sp>
      <p:sp>
        <p:nvSpPr>
          <p:cNvPr id="3481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9333" name="Rectangle 5"/>
          <p:cNvSpPr>
            <a:spLocks noChangeArrowheads="1"/>
          </p:cNvSpPr>
          <p:nvPr/>
        </p:nvSpPr>
        <p:spPr bwMode="auto">
          <a:xfrm>
            <a:off x="228600" y="838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design phase defines how the system will accomplish what was defined in the analysis phase. In the design phase, all components of the system are defined.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p:bldP spid="13793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0" y="0"/>
            <a:ext cx="59451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10.3.1  Procedure-oriented design</a:t>
            </a:r>
          </a:p>
        </p:txBody>
      </p:sp>
      <p:sp>
        <p:nvSpPr>
          <p:cNvPr id="36868" name="Rectangle 3"/>
          <p:cNvSpPr>
            <a:spLocks noChangeArrowheads="1"/>
          </p:cNvSpPr>
          <p:nvPr/>
        </p:nvSpPr>
        <p:spPr bwMode="auto">
          <a:xfrm>
            <a:off x="762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In </a:t>
            </a:r>
            <a:r>
              <a:rPr lang="en-US" altLang="en-US" sz="2800" dirty="0">
                <a:latin typeface="Times New Roman" panose="02020603050405020304" pitchFamily="18" charset="0"/>
              </a:rPr>
              <a:t>procedure-oriented design</a:t>
            </a:r>
            <a:r>
              <a:rPr lang="en-US" altLang="en-US" sz="2800" b="0" dirty="0">
                <a:latin typeface="Times New Roman" panose="02020603050405020304" pitchFamily="18" charset="0"/>
              </a:rPr>
              <a:t> we have both procedures and data to design. We discuss a category of design methods that concentrate on procedures. In procedure-oriented design, the whole system is divided into a set of procedures or modules.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762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Structure charts</a:t>
            </a:r>
          </a:p>
        </p:txBody>
      </p:sp>
      <p:sp>
        <p:nvSpPr>
          <p:cNvPr id="38915" name="Rectangle 3"/>
          <p:cNvSpPr>
            <a:spLocks noChangeArrowheads="1"/>
          </p:cNvSpPr>
          <p:nvPr/>
        </p:nvSpPr>
        <p:spPr bwMode="auto">
          <a:xfrm>
            <a:off x="76200" y="3810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 common tool for illustrating the relations between modules in procedure-oriented design is a structure chart. For example, the elevator system whose state diagram is shown in Figure 10.5 can be designed as a set of modules shown in the structure chart in Figure 10.8. Structure charts are discussed in Appendix D.</a:t>
            </a:r>
          </a:p>
        </p:txBody>
      </p:sp>
      <p:grpSp>
        <p:nvGrpSpPr>
          <p:cNvPr id="2" name="Group 1"/>
          <p:cNvGrpSpPr>
            <a:grpSpLocks/>
          </p:cNvGrpSpPr>
          <p:nvPr/>
        </p:nvGrpSpPr>
        <p:grpSpPr bwMode="auto">
          <a:xfrm>
            <a:off x="0" y="3048000"/>
            <a:ext cx="8175625" cy="3581400"/>
            <a:chOff x="0" y="3048000"/>
            <a:chExt cx="8175625" cy="3581400"/>
          </a:xfrm>
        </p:grpSpPr>
        <p:sp>
          <p:nvSpPr>
            <p:cNvPr id="38917" name="Text Box 4"/>
            <p:cNvSpPr txBox="1">
              <a:spLocks noChangeArrowheads="1"/>
            </p:cNvSpPr>
            <p:nvPr/>
          </p:nvSpPr>
          <p:spPr bwMode="auto">
            <a:xfrm>
              <a:off x="0" y="3048000"/>
              <a:ext cx="369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10.8  </a:t>
              </a:r>
              <a:r>
                <a:rPr lang="en-US" altLang="en-US" sz="2000">
                  <a:latin typeface="Times New Roman" panose="02020603050405020304" pitchFamily="18" charset="0"/>
                </a:rPr>
                <a:t>A structure chart</a:t>
              </a:r>
            </a:p>
          </p:txBody>
        </p:sp>
        <p:pic>
          <p:nvPicPr>
            <p:cNvPr id="389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35413"/>
              <a:ext cx="438785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919" name="Straight Connector 6"/>
            <p:cNvCxnSpPr>
              <a:cxnSpLocks noChangeShapeType="1"/>
            </p:cNvCxnSpPr>
            <p:nvPr/>
          </p:nvCxnSpPr>
          <p:spPr bwMode="auto">
            <a:xfrm>
              <a:off x="762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0" name="Straight Connector 7"/>
            <p:cNvCxnSpPr>
              <a:cxnSpLocks noChangeShapeType="1"/>
            </p:cNvCxnSpPr>
            <p:nvPr/>
          </p:nvCxnSpPr>
          <p:spPr bwMode="auto">
            <a:xfrm>
              <a:off x="762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1" name="Straight Connector 8"/>
            <p:cNvCxnSpPr>
              <a:cxnSpLocks noChangeShapeType="1"/>
            </p:cNvCxnSpPr>
            <p:nvPr/>
          </p:nvCxnSpPr>
          <p:spPr bwMode="auto">
            <a:xfrm>
              <a:off x="1524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Modularity</a:t>
            </a:r>
          </a:p>
        </p:txBody>
      </p:sp>
      <p:sp>
        <p:nvSpPr>
          <p:cNvPr id="40964" name="Rectangle 3"/>
          <p:cNvSpPr>
            <a:spLocks noChangeArrowheads="1"/>
          </p:cNvSpPr>
          <p:nvPr/>
        </p:nvSpPr>
        <p:spPr bwMode="auto">
          <a:xfrm>
            <a:off x="76200" y="4572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Modularity means breaking a large project into smaller parts that can be understood and handled easily. In other words, modularity means dividing a large task into small tasks that can communicate with each other. The structure chart discussed in the previous section shows the modularity in the elevator system. There are two main concerns when a system is divided into modules: </a:t>
            </a:r>
            <a:r>
              <a:rPr lang="en-US" altLang="en-US" sz="2800" dirty="0">
                <a:latin typeface="Times New Roman" panose="02020603050405020304" pitchFamily="18" charset="0"/>
              </a:rPr>
              <a:t>coupling</a:t>
            </a:r>
            <a:r>
              <a:rPr lang="en-US" altLang="en-US" sz="2800" b="0" dirty="0">
                <a:latin typeface="Times New Roman" panose="02020603050405020304" pitchFamily="18" charset="0"/>
              </a:rPr>
              <a:t> and </a:t>
            </a:r>
            <a:r>
              <a:rPr lang="en-US" altLang="en-US" sz="2800" dirty="0">
                <a:latin typeface="Times New Roman" panose="02020603050405020304" pitchFamily="18" charset="0"/>
              </a:rPr>
              <a:t>cohesion</a:t>
            </a:r>
            <a:r>
              <a:rPr lang="en-US" altLang="en-US" sz="2800" b="0" dirty="0">
                <a:latin typeface="Times New Roman" panose="02020603050405020304" pitchFamily="18" charset="0"/>
              </a:rPr>
              <a:t>.</a:t>
            </a:r>
          </a:p>
        </p:txBody>
      </p:sp>
      <p:sp>
        <p:nvSpPr>
          <p:cNvPr id="40965" name="Rectangle 5"/>
          <p:cNvSpPr>
            <a:spLocks noChangeArrowheads="1"/>
          </p:cNvSpPr>
          <p:nvPr/>
        </p:nvSpPr>
        <p:spPr bwMode="auto">
          <a:xfrm>
            <a:off x="76200" y="377825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	Coupling is a measure of how tightly two modules are bound to each other. </a:t>
            </a:r>
          </a:p>
        </p:txBody>
      </p:sp>
      <p:sp>
        <p:nvSpPr>
          <p:cNvPr id="40966" name="Rectangle 6"/>
          <p:cNvSpPr>
            <a:spLocks noChangeArrowheads="1"/>
          </p:cNvSpPr>
          <p:nvPr/>
        </p:nvSpPr>
        <p:spPr bwMode="auto">
          <a:xfrm>
            <a:off x="304800" y="5438775"/>
            <a:ext cx="8382000" cy="95410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Coupling between modules in a software system</a:t>
            </a:r>
            <a:br>
              <a:rPr lang="en-US" altLang="en-US" sz="2800" dirty="0" smtClean="0">
                <a:solidFill>
                  <a:schemeClr val="bg1"/>
                </a:solidFill>
                <a:latin typeface="Times New Roman" panose="02020603050405020304" pitchFamily="18" charset="0"/>
              </a:rPr>
            </a:br>
            <a:r>
              <a:rPr lang="en-US" altLang="en-US" sz="2800" dirty="0" smtClean="0">
                <a:solidFill>
                  <a:schemeClr val="bg1"/>
                </a:solidFill>
                <a:latin typeface="Times New Roman" panose="02020603050405020304" pitchFamily="18" charset="0"/>
              </a:rPr>
              <a:t>must be minimized.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p:cTn id="19" dur="500" fill="hold"/>
                                        <p:tgtEl>
                                          <p:spTgt spid="40966"/>
                                        </p:tgtEl>
                                        <p:attrNameLst>
                                          <p:attrName>ppt_w</p:attrName>
                                        </p:attrNameLst>
                                      </p:cBhvr>
                                      <p:tavLst>
                                        <p:tav tm="0">
                                          <p:val>
                                            <p:fltVal val="0"/>
                                          </p:val>
                                        </p:tav>
                                        <p:tav tm="100000">
                                          <p:val>
                                            <p:strVal val="#ppt_w"/>
                                          </p:val>
                                        </p:tav>
                                      </p:tavLst>
                                    </p:anim>
                                    <p:anim calcmode="lin" valueType="num">
                                      <p:cBhvr>
                                        <p:cTn id="20" dur="500" fill="hold"/>
                                        <p:tgtEl>
                                          <p:spTgt spid="40966"/>
                                        </p:tgtEl>
                                        <p:attrNameLst>
                                          <p:attrName>ppt_h</p:attrName>
                                        </p:attrNameLst>
                                      </p:cBhvr>
                                      <p:tavLst>
                                        <p:tav tm="0">
                                          <p:val>
                                            <p:fltVal val="0"/>
                                          </p:val>
                                        </p:tav>
                                        <p:tav tm="100000">
                                          <p:val>
                                            <p:strVal val="#ppt_h"/>
                                          </p:val>
                                        </p:tav>
                                      </p:tavLst>
                                    </p:anim>
                                    <p:animEffect transition="in" filter="fade">
                                      <p:cBhvr>
                                        <p:cTn id="21"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52400" y="914400"/>
            <a:ext cx="85344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Understand the concept of the software life cycle in software engineering.</a:t>
            </a:r>
          </a:p>
        </p:txBody>
      </p:sp>
      <p:sp>
        <p:nvSpPr>
          <p:cNvPr id="1375235" name="Rectangle 3"/>
          <p:cNvSpPr>
            <a:spLocks noChangeArrowheads="1"/>
          </p:cNvSpPr>
          <p:nvPr/>
        </p:nvSpPr>
        <p:spPr bwMode="auto">
          <a:xfrm>
            <a:off x="152400" y="-762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dirty="0">
                <a:solidFill>
                  <a:schemeClr val="hlink"/>
                </a:solidFill>
                <a:effectLst>
                  <a:outerShdw blurRad="38100" dist="38100" dir="2700000" algn="tl">
                    <a:srgbClr val="C0C0C0"/>
                  </a:outerShdw>
                </a:effectLst>
                <a:latin typeface="Times New Roman" panose="02020603050405020304" pitchFamily="18" charset="0"/>
              </a:rPr>
              <a:t>Objectives</a:t>
            </a:r>
          </a:p>
        </p:txBody>
      </p:sp>
      <p:sp>
        <p:nvSpPr>
          <p:cNvPr id="1375236" name="Rectangle 4"/>
          <p:cNvSpPr>
            <a:spLocks noChangeArrowheads="1"/>
          </p:cNvSpPr>
          <p:nvPr/>
        </p:nvSpPr>
        <p:spPr bwMode="auto">
          <a:xfrm>
            <a:off x="152400" y="457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400" dirty="0">
                <a:effectLst>
                  <a:outerShdw blurRad="38100" dist="38100" dir="2700000" algn="tl">
                    <a:srgbClr val="C0C0C0"/>
                  </a:outerShdw>
                </a:effectLst>
                <a:latin typeface="Times New Roman" panose="02020603050405020304" pitchFamily="18" charset="0"/>
              </a:rPr>
              <a:t>After studying this chapter, the student should be able to:</a:t>
            </a:r>
          </a:p>
        </p:txBody>
      </p:sp>
      <p:sp>
        <p:nvSpPr>
          <p:cNvPr id="2" name="Rectangle 1"/>
          <p:cNvSpPr>
            <a:spLocks noChangeArrowheads="1"/>
          </p:cNvSpPr>
          <p:nvPr/>
        </p:nvSpPr>
        <p:spPr bwMode="auto">
          <a:xfrm>
            <a:off x="152400" y="1401763"/>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Describe two major types of development process, the waterfall and</a:t>
            </a:r>
            <a:br>
              <a:rPr lang="en-US" altLang="en-US" sz="2000" dirty="0">
                <a:latin typeface="Times New Roman" panose="02020603050405020304" pitchFamily="18" charset="0"/>
              </a:rPr>
            </a:br>
            <a:r>
              <a:rPr lang="en-US" altLang="en-US" sz="2000" dirty="0">
                <a:latin typeface="Times New Roman" panose="02020603050405020304" pitchFamily="18" charset="0"/>
              </a:rPr>
              <a:t> incremental models.</a:t>
            </a:r>
          </a:p>
        </p:txBody>
      </p:sp>
      <p:sp>
        <p:nvSpPr>
          <p:cNvPr id="3" name="Rectangle 2"/>
          <p:cNvSpPr>
            <a:spLocks noChangeArrowheads="1"/>
          </p:cNvSpPr>
          <p:nvPr/>
        </p:nvSpPr>
        <p:spPr bwMode="auto">
          <a:xfrm>
            <a:off x="152400" y="2197100"/>
            <a:ext cx="85344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Understand the analysis phase and describe two separate approaches in  the analysis phase: procedure-oriented analysis and object-oriented analysis.</a:t>
            </a:r>
          </a:p>
        </p:txBody>
      </p:sp>
      <p:sp>
        <p:nvSpPr>
          <p:cNvPr id="4" name="Rectangle 3"/>
          <p:cNvSpPr>
            <a:spLocks noChangeArrowheads="1"/>
          </p:cNvSpPr>
          <p:nvPr/>
        </p:nvSpPr>
        <p:spPr bwMode="auto">
          <a:xfrm>
            <a:off x="152400" y="3298825"/>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Understand the design phase and describe two separate approaches in the design phase: procedure-oriented design and object-oriented design.</a:t>
            </a:r>
          </a:p>
        </p:txBody>
      </p:sp>
      <p:sp>
        <p:nvSpPr>
          <p:cNvPr id="5" name="Rectangle 4"/>
          <p:cNvSpPr>
            <a:spLocks noChangeArrowheads="1"/>
          </p:cNvSpPr>
          <p:nvPr/>
        </p:nvSpPr>
        <p:spPr bwMode="auto">
          <a:xfrm>
            <a:off x="152400" y="4094163"/>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Describe the implementation phase and recognize the quality issues in this phase.</a:t>
            </a:r>
          </a:p>
        </p:txBody>
      </p:sp>
      <p:sp>
        <p:nvSpPr>
          <p:cNvPr id="6" name="Rectangle 5"/>
          <p:cNvSpPr>
            <a:spLocks noChangeArrowheads="1"/>
          </p:cNvSpPr>
          <p:nvPr/>
        </p:nvSpPr>
        <p:spPr bwMode="auto">
          <a:xfrm>
            <a:off x="152400" y="4889500"/>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buClr>
                <a:srgbClr val="FF0000"/>
              </a:buClr>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Describe the testing phase and distinguish between glass-box testing and</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black-box testing.</a:t>
            </a:r>
          </a:p>
        </p:txBody>
      </p:sp>
      <p:sp>
        <p:nvSpPr>
          <p:cNvPr id="7" name="Rectangle 6"/>
          <p:cNvSpPr>
            <a:spLocks noChangeArrowheads="1"/>
          </p:cNvSpPr>
          <p:nvPr/>
        </p:nvSpPr>
        <p:spPr bwMode="auto">
          <a:xfrm>
            <a:off x="152400" y="5683250"/>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60000"/>
              </a:spcAft>
              <a:buClr>
                <a:srgbClr val="FF0000"/>
              </a:buClr>
              <a:buFont typeface="Wingdings" panose="05000000000000000000" pitchFamily="2" charset="2"/>
              <a:buChar char="q"/>
            </a:pPr>
            <a:r>
              <a:rPr lang="en-US" altLang="en-US" sz="2000" dirty="0">
                <a:latin typeface="Times New Roman" panose="02020603050405020304" pitchFamily="18" charset="0"/>
              </a:rPr>
              <a:t>Recognize the importance of documentation in software engineering and</a:t>
            </a:r>
            <a:br>
              <a:rPr lang="en-US" altLang="en-US" sz="2000" dirty="0">
                <a:latin typeface="Times New Roman" panose="02020603050405020304" pitchFamily="18" charset="0"/>
              </a:rPr>
            </a:br>
            <a:r>
              <a:rPr lang="en-US" altLang="en-US" sz="2000" dirty="0">
                <a:latin typeface="Times New Roman" panose="02020603050405020304" pitchFamily="18" charset="0"/>
              </a:rPr>
              <a:t>distinguish between user documentation, system documentation, and technical documentation.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5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down)">
                                      <p:cBhvr>
                                        <p:cTn id="15" dur="580">
                                          <p:stCondLst>
                                            <p:cond delay="0"/>
                                          </p:stCondLst>
                                        </p:cTn>
                                        <p:tgtEl>
                                          <p:spTgt spid="6147"/>
                                        </p:tgtEl>
                                      </p:cBhvr>
                                    </p:animEffect>
                                    <p:anim calcmode="lin" valueType="num">
                                      <p:cBhvr>
                                        <p:cTn id="16"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21" dur="26">
                                          <p:stCondLst>
                                            <p:cond delay="650"/>
                                          </p:stCondLst>
                                        </p:cTn>
                                        <p:tgtEl>
                                          <p:spTgt spid="6147"/>
                                        </p:tgtEl>
                                      </p:cBhvr>
                                      <p:to x="100000" y="60000"/>
                                    </p:animScale>
                                    <p:animScale>
                                      <p:cBhvr>
                                        <p:cTn id="22" dur="166" decel="50000">
                                          <p:stCondLst>
                                            <p:cond delay="676"/>
                                          </p:stCondLst>
                                        </p:cTn>
                                        <p:tgtEl>
                                          <p:spTgt spid="6147"/>
                                        </p:tgtEl>
                                      </p:cBhvr>
                                      <p:to x="100000" y="100000"/>
                                    </p:animScale>
                                    <p:animScale>
                                      <p:cBhvr>
                                        <p:cTn id="23" dur="26">
                                          <p:stCondLst>
                                            <p:cond delay="1312"/>
                                          </p:stCondLst>
                                        </p:cTn>
                                        <p:tgtEl>
                                          <p:spTgt spid="6147"/>
                                        </p:tgtEl>
                                      </p:cBhvr>
                                      <p:to x="100000" y="80000"/>
                                    </p:animScale>
                                    <p:animScale>
                                      <p:cBhvr>
                                        <p:cTn id="24" dur="166" decel="50000">
                                          <p:stCondLst>
                                            <p:cond delay="1338"/>
                                          </p:stCondLst>
                                        </p:cTn>
                                        <p:tgtEl>
                                          <p:spTgt spid="6147"/>
                                        </p:tgtEl>
                                      </p:cBhvr>
                                      <p:to x="100000" y="100000"/>
                                    </p:animScale>
                                    <p:animScale>
                                      <p:cBhvr>
                                        <p:cTn id="25" dur="26">
                                          <p:stCondLst>
                                            <p:cond delay="1642"/>
                                          </p:stCondLst>
                                        </p:cTn>
                                        <p:tgtEl>
                                          <p:spTgt spid="6147"/>
                                        </p:tgtEl>
                                      </p:cBhvr>
                                      <p:to x="100000" y="90000"/>
                                    </p:animScale>
                                    <p:animScale>
                                      <p:cBhvr>
                                        <p:cTn id="26" dur="166" decel="50000">
                                          <p:stCondLst>
                                            <p:cond delay="1668"/>
                                          </p:stCondLst>
                                        </p:cTn>
                                        <p:tgtEl>
                                          <p:spTgt spid="6147"/>
                                        </p:tgtEl>
                                      </p:cBhvr>
                                      <p:to x="100000" y="100000"/>
                                    </p:animScale>
                                    <p:animScale>
                                      <p:cBhvr>
                                        <p:cTn id="27" dur="26">
                                          <p:stCondLst>
                                            <p:cond delay="1808"/>
                                          </p:stCondLst>
                                        </p:cTn>
                                        <p:tgtEl>
                                          <p:spTgt spid="6147"/>
                                        </p:tgtEl>
                                      </p:cBhvr>
                                      <p:to x="100000" y="95000"/>
                                    </p:animScale>
                                    <p:animScale>
                                      <p:cBhvr>
                                        <p:cTn id="28" dur="166" decel="50000">
                                          <p:stCondLst>
                                            <p:cond delay="1834"/>
                                          </p:stCondLst>
                                        </p:cTn>
                                        <p:tgtEl>
                                          <p:spTgt spid="6147"/>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80">
                                          <p:stCondLst>
                                            <p:cond delay="0"/>
                                          </p:stCondLst>
                                        </p:cTn>
                                        <p:tgtEl>
                                          <p:spTgt spid="2"/>
                                        </p:tgtEl>
                                      </p:cBhvr>
                                    </p:animEffect>
                                    <p:anim calcmode="lin" valueType="num">
                                      <p:cBhvr>
                                        <p:cTn id="3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9" dur="26">
                                          <p:stCondLst>
                                            <p:cond delay="650"/>
                                          </p:stCondLst>
                                        </p:cTn>
                                        <p:tgtEl>
                                          <p:spTgt spid="2"/>
                                        </p:tgtEl>
                                      </p:cBhvr>
                                      <p:to x="100000" y="60000"/>
                                    </p:animScale>
                                    <p:animScale>
                                      <p:cBhvr>
                                        <p:cTn id="40" dur="166" decel="50000">
                                          <p:stCondLst>
                                            <p:cond delay="676"/>
                                          </p:stCondLst>
                                        </p:cTn>
                                        <p:tgtEl>
                                          <p:spTgt spid="2"/>
                                        </p:tgtEl>
                                      </p:cBhvr>
                                      <p:to x="100000" y="100000"/>
                                    </p:animScale>
                                    <p:animScale>
                                      <p:cBhvr>
                                        <p:cTn id="41" dur="26">
                                          <p:stCondLst>
                                            <p:cond delay="1312"/>
                                          </p:stCondLst>
                                        </p:cTn>
                                        <p:tgtEl>
                                          <p:spTgt spid="2"/>
                                        </p:tgtEl>
                                      </p:cBhvr>
                                      <p:to x="100000" y="80000"/>
                                    </p:animScale>
                                    <p:animScale>
                                      <p:cBhvr>
                                        <p:cTn id="42" dur="166" decel="50000">
                                          <p:stCondLst>
                                            <p:cond delay="1338"/>
                                          </p:stCondLst>
                                        </p:cTn>
                                        <p:tgtEl>
                                          <p:spTgt spid="2"/>
                                        </p:tgtEl>
                                      </p:cBhvr>
                                      <p:to x="100000" y="100000"/>
                                    </p:animScale>
                                    <p:animScale>
                                      <p:cBhvr>
                                        <p:cTn id="43" dur="26">
                                          <p:stCondLst>
                                            <p:cond delay="1642"/>
                                          </p:stCondLst>
                                        </p:cTn>
                                        <p:tgtEl>
                                          <p:spTgt spid="2"/>
                                        </p:tgtEl>
                                      </p:cBhvr>
                                      <p:to x="100000" y="90000"/>
                                    </p:animScale>
                                    <p:animScale>
                                      <p:cBhvr>
                                        <p:cTn id="44" dur="166" decel="50000">
                                          <p:stCondLst>
                                            <p:cond delay="1668"/>
                                          </p:stCondLst>
                                        </p:cTn>
                                        <p:tgtEl>
                                          <p:spTgt spid="2"/>
                                        </p:tgtEl>
                                      </p:cBhvr>
                                      <p:to x="100000" y="100000"/>
                                    </p:animScale>
                                    <p:animScale>
                                      <p:cBhvr>
                                        <p:cTn id="45" dur="26">
                                          <p:stCondLst>
                                            <p:cond delay="1808"/>
                                          </p:stCondLst>
                                        </p:cTn>
                                        <p:tgtEl>
                                          <p:spTgt spid="2"/>
                                        </p:tgtEl>
                                      </p:cBhvr>
                                      <p:to x="100000" y="95000"/>
                                    </p:animScale>
                                    <p:animScale>
                                      <p:cBhvr>
                                        <p:cTn id="46" dur="166" decel="50000">
                                          <p:stCondLst>
                                            <p:cond delay="1834"/>
                                          </p:stCondLst>
                                        </p:cTn>
                                        <p:tgtEl>
                                          <p:spTgt spid="2"/>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80">
                                          <p:stCondLst>
                                            <p:cond delay="0"/>
                                          </p:stCondLst>
                                        </p:cTn>
                                        <p:tgtEl>
                                          <p:spTgt spid="3"/>
                                        </p:tgtEl>
                                      </p:cBhvr>
                                    </p:animEffect>
                                    <p:anim calcmode="lin" valueType="num">
                                      <p:cBhvr>
                                        <p:cTn id="5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gtEl>
                                      </p:cBhvr>
                                      <p:to x="100000" y="60000"/>
                                    </p:animScale>
                                    <p:animScale>
                                      <p:cBhvr>
                                        <p:cTn id="58" dur="166" decel="50000">
                                          <p:stCondLst>
                                            <p:cond delay="676"/>
                                          </p:stCondLst>
                                        </p:cTn>
                                        <p:tgtEl>
                                          <p:spTgt spid="3"/>
                                        </p:tgtEl>
                                      </p:cBhvr>
                                      <p:to x="100000" y="100000"/>
                                    </p:animScale>
                                    <p:animScale>
                                      <p:cBhvr>
                                        <p:cTn id="59" dur="26">
                                          <p:stCondLst>
                                            <p:cond delay="1312"/>
                                          </p:stCondLst>
                                        </p:cTn>
                                        <p:tgtEl>
                                          <p:spTgt spid="3"/>
                                        </p:tgtEl>
                                      </p:cBhvr>
                                      <p:to x="100000" y="80000"/>
                                    </p:animScale>
                                    <p:animScale>
                                      <p:cBhvr>
                                        <p:cTn id="60" dur="166" decel="50000">
                                          <p:stCondLst>
                                            <p:cond delay="1338"/>
                                          </p:stCondLst>
                                        </p:cTn>
                                        <p:tgtEl>
                                          <p:spTgt spid="3"/>
                                        </p:tgtEl>
                                      </p:cBhvr>
                                      <p:to x="100000" y="100000"/>
                                    </p:animScale>
                                    <p:animScale>
                                      <p:cBhvr>
                                        <p:cTn id="61" dur="26">
                                          <p:stCondLst>
                                            <p:cond delay="1642"/>
                                          </p:stCondLst>
                                        </p:cTn>
                                        <p:tgtEl>
                                          <p:spTgt spid="3"/>
                                        </p:tgtEl>
                                      </p:cBhvr>
                                      <p:to x="100000" y="90000"/>
                                    </p:animScale>
                                    <p:animScale>
                                      <p:cBhvr>
                                        <p:cTn id="62" dur="166" decel="50000">
                                          <p:stCondLst>
                                            <p:cond delay="1668"/>
                                          </p:stCondLst>
                                        </p:cTn>
                                        <p:tgtEl>
                                          <p:spTgt spid="3"/>
                                        </p:tgtEl>
                                      </p:cBhvr>
                                      <p:to x="100000" y="100000"/>
                                    </p:animScale>
                                    <p:animScale>
                                      <p:cBhvr>
                                        <p:cTn id="63" dur="26">
                                          <p:stCondLst>
                                            <p:cond delay="1808"/>
                                          </p:stCondLst>
                                        </p:cTn>
                                        <p:tgtEl>
                                          <p:spTgt spid="3"/>
                                        </p:tgtEl>
                                      </p:cBhvr>
                                      <p:to x="100000" y="95000"/>
                                    </p:animScale>
                                    <p:animScale>
                                      <p:cBhvr>
                                        <p:cTn id="64" dur="166" decel="50000">
                                          <p:stCondLst>
                                            <p:cond delay="1834"/>
                                          </p:stCondLst>
                                        </p:cTn>
                                        <p:tgtEl>
                                          <p:spTgt spid="3"/>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down)">
                                      <p:cBhvr>
                                        <p:cTn id="69" dur="580">
                                          <p:stCondLst>
                                            <p:cond delay="0"/>
                                          </p:stCondLst>
                                        </p:cTn>
                                        <p:tgtEl>
                                          <p:spTgt spid="4"/>
                                        </p:tgtEl>
                                      </p:cBhvr>
                                    </p:animEffect>
                                    <p:anim calcmode="lin" valueType="num">
                                      <p:cBhvr>
                                        <p:cTn id="7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75" dur="26">
                                          <p:stCondLst>
                                            <p:cond delay="650"/>
                                          </p:stCondLst>
                                        </p:cTn>
                                        <p:tgtEl>
                                          <p:spTgt spid="4"/>
                                        </p:tgtEl>
                                      </p:cBhvr>
                                      <p:to x="100000" y="60000"/>
                                    </p:animScale>
                                    <p:animScale>
                                      <p:cBhvr>
                                        <p:cTn id="76" dur="166" decel="50000">
                                          <p:stCondLst>
                                            <p:cond delay="676"/>
                                          </p:stCondLst>
                                        </p:cTn>
                                        <p:tgtEl>
                                          <p:spTgt spid="4"/>
                                        </p:tgtEl>
                                      </p:cBhvr>
                                      <p:to x="100000" y="100000"/>
                                    </p:animScale>
                                    <p:animScale>
                                      <p:cBhvr>
                                        <p:cTn id="77" dur="26">
                                          <p:stCondLst>
                                            <p:cond delay="1312"/>
                                          </p:stCondLst>
                                        </p:cTn>
                                        <p:tgtEl>
                                          <p:spTgt spid="4"/>
                                        </p:tgtEl>
                                      </p:cBhvr>
                                      <p:to x="100000" y="80000"/>
                                    </p:animScale>
                                    <p:animScale>
                                      <p:cBhvr>
                                        <p:cTn id="78" dur="166" decel="50000">
                                          <p:stCondLst>
                                            <p:cond delay="1338"/>
                                          </p:stCondLst>
                                        </p:cTn>
                                        <p:tgtEl>
                                          <p:spTgt spid="4"/>
                                        </p:tgtEl>
                                      </p:cBhvr>
                                      <p:to x="100000" y="100000"/>
                                    </p:animScale>
                                    <p:animScale>
                                      <p:cBhvr>
                                        <p:cTn id="79" dur="26">
                                          <p:stCondLst>
                                            <p:cond delay="1642"/>
                                          </p:stCondLst>
                                        </p:cTn>
                                        <p:tgtEl>
                                          <p:spTgt spid="4"/>
                                        </p:tgtEl>
                                      </p:cBhvr>
                                      <p:to x="100000" y="90000"/>
                                    </p:animScale>
                                    <p:animScale>
                                      <p:cBhvr>
                                        <p:cTn id="80" dur="166" decel="50000">
                                          <p:stCondLst>
                                            <p:cond delay="1668"/>
                                          </p:stCondLst>
                                        </p:cTn>
                                        <p:tgtEl>
                                          <p:spTgt spid="4"/>
                                        </p:tgtEl>
                                      </p:cBhvr>
                                      <p:to x="100000" y="100000"/>
                                    </p:animScale>
                                    <p:animScale>
                                      <p:cBhvr>
                                        <p:cTn id="81" dur="26">
                                          <p:stCondLst>
                                            <p:cond delay="1808"/>
                                          </p:stCondLst>
                                        </p:cTn>
                                        <p:tgtEl>
                                          <p:spTgt spid="4"/>
                                        </p:tgtEl>
                                      </p:cBhvr>
                                      <p:to x="100000" y="95000"/>
                                    </p:animScale>
                                    <p:animScale>
                                      <p:cBhvr>
                                        <p:cTn id="82" dur="166" decel="50000">
                                          <p:stCondLst>
                                            <p:cond delay="1834"/>
                                          </p:stCondLst>
                                        </p:cTn>
                                        <p:tgtEl>
                                          <p:spTgt spid="4"/>
                                        </p:tgtEl>
                                      </p:cBhvr>
                                      <p:to x="100000" y="100000"/>
                                    </p:animScale>
                                  </p:childTnLst>
                                </p:cTn>
                              </p:par>
                            </p:childTnLst>
                          </p:cTn>
                        </p:par>
                      </p:childTnLst>
                    </p:cTn>
                  </p:par>
                  <p:par>
                    <p:cTn id="83" fill="hold" nodeType="clickPar">
                      <p:stCondLst>
                        <p:cond delay="indefinite"/>
                      </p:stCondLst>
                      <p:childTnLst>
                        <p:par>
                          <p:cTn id="84" fill="hold" nodeType="withGroup">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wipe(down)">
                                      <p:cBhvr>
                                        <p:cTn id="105" dur="580">
                                          <p:stCondLst>
                                            <p:cond delay="0"/>
                                          </p:stCondLst>
                                        </p:cTn>
                                        <p:tgtEl>
                                          <p:spTgt spid="6"/>
                                        </p:tgtEl>
                                      </p:cBhvr>
                                    </p:animEffect>
                                    <p:anim calcmode="lin" valueType="num">
                                      <p:cBhvr>
                                        <p:cTn id="10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11" dur="26">
                                          <p:stCondLst>
                                            <p:cond delay="650"/>
                                          </p:stCondLst>
                                        </p:cTn>
                                        <p:tgtEl>
                                          <p:spTgt spid="6"/>
                                        </p:tgtEl>
                                      </p:cBhvr>
                                      <p:to x="100000" y="60000"/>
                                    </p:animScale>
                                    <p:animScale>
                                      <p:cBhvr>
                                        <p:cTn id="112" dur="166" decel="50000">
                                          <p:stCondLst>
                                            <p:cond delay="676"/>
                                          </p:stCondLst>
                                        </p:cTn>
                                        <p:tgtEl>
                                          <p:spTgt spid="6"/>
                                        </p:tgtEl>
                                      </p:cBhvr>
                                      <p:to x="100000" y="100000"/>
                                    </p:animScale>
                                    <p:animScale>
                                      <p:cBhvr>
                                        <p:cTn id="113" dur="26">
                                          <p:stCondLst>
                                            <p:cond delay="1312"/>
                                          </p:stCondLst>
                                        </p:cTn>
                                        <p:tgtEl>
                                          <p:spTgt spid="6"/>
                                        </p:tgtEl>
                                      </p:cBhvr>
                                      <p:to x="100000" y="80000"/>
                                    </p:animScale>
                                    <p:animScale>
                                      <p:cBhvr>
                                        <p:cTn id="114" dur="166" decel="50000">
                                          <p:stCondLst>
                                            <p:cond delay="1338"/>
                                          </p:stCondLst>
                                        </p:cTn>
                                        <p:tgtEl>
                                          <p:spTgt spid="6"/>
                                        </p:tgtEl>
                                      </p:cBhvr>
                                      <p:to x="100000" y="100000"/>
                                    </p:animScale>
                                    <p:animScale>
                                      <p:cBhvr>
                                        <p:cTn id="115" dur="26">
                                          <p:stCondLst>
                                            <p:cond delay="1642"/>
                                          </p:stCondLst>
                                        </p:cTn>
                                        <p:tgtEl>
                                          <p:spTgt spid="6"/>
                                        </p:tgtEl>
                                      </p:cBhvr>
                                      <p:to x="100000" y="90000"/>
                                    </p:animScale>
                                    <p:animScale>
                                      <p:cBhvr>
                                        <p:cTn id="116" dur="166" decel="50000">
                                          <p:stCondLst>
                                            <p:cond delay="1668"/>
                                          </p:stCondLst>
                                        </p:cTn>
                                        <p:tgtEl>
                                          <p:spTgt spid="6"/>
                                        </p:tgtEl>
                                      </p:cBhvr>
                                      <p:to x="100000" y="100000"/>
                                    </p:animScale>
                                    <p:animScale>
                                      <p:cBhvr>
                                        <p:cTn id="117" dur="26">
                                          <p:stCondLst>
                                            <p:cond delay="1808"/>
                                          </p:stCondLst>
                                        </p:cTn>
                                        <p:tgtEl>
                                          <p:spTgt spid="6"/>
                                        </p:tgtEl>
                                      </p:cBhvr>
                                      <p:to x="100000" y="95000"/>
                                    </p:animScale>
                                    <p:animScale>
                                      <p:cBhvr>
                                        <p:cTn id="118" dur="166" decel="50000">
                                          <p:stCondLst>
                                            <p:cond delay="1834"/>
                                          </p:stCondLst>
                                        </p:cTn>
                                        <p:tgtEl>
                                          <p:spTgt spid="6"/>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7"/>
                                        </p:tgtEl>
                                        <p:attrNameLst>
                                          <p:attrName>style.visibility</p:attrName>
                                        </p:attrNameLst>
                                      </p:cBhvr>
                                      <p:to>
                                        <p:strVal val="visible"/>
                                      </p:to>
                                    </p:set>
                                    <p:animEffect transition="in" filter="wipe(down)">
                                      <p:cBhvr>
                                        <p:cTn id="123" dur="580">
                                          <p:stCondLst>
                                            <p:cond delay="0"/>
                                          </p:stCondLst>
                                        </p:cTn>
                                        <p:tgtEl>
                                          <p:spTgt spid="7"/>
                                        </p:tgtEl>
                                      </p:cBhvr>
                                    </p:animEffect>
                                    <p:anim calcmode="lin" valueType="num">
                                      <p:cBhvr>
                                        <p:cTn id="1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29" dur="26">
                                          <p:stCondLst>
                                            <p:cond delay="650"/>
                                          </p:stCondLst>
                                        </p:cTn>
                                        <p:tgtEl>
                                          <p:spTgt spid="7"/>
                                        </p:tgtEl>
                                      </p:cBhvr>
                                      <p:to x="100000" y="60000"/>
                                    </p:animScale>
                                    <p:animScale>
                                      <p:cBhvr>
                                        <p:cTn id="130" dur="166" decel="50000">
                                          <p:stCondLst>
                                            <p:cond delay="676"/>
                                          </p:stCondLst>
                                        </p:cTn>
                                        <p:tgtEl>
                                          <p:spTgt spid="7"/>
                                        </p:tgtEl>
                                      </p:cBhvr>
                                      <p:to x="100000" y="100000"/>
                                    </p:animScale>
                                    <p:animScale>
                                      <p:cBhvr>
                                        <p:cTn id="131" dur="26">
                                          <p:stCondLst>
                                            <p:cond delay="1312"/>
                                          </p:stCondLst>
                                        </p:cTn>
                                        <p:tgtEl>
                                          <p:spTgt spid="7"/>
                                        </p:tgtEl>
                                      </p:cBhvr>
                                      <p:to x="100000" y="80000"/>
                                    </p:animScale>
                                    <p:animScale>
                                      <p:cBhvr>
                                        <p:cTn id="132" dur="166" decel="50000">
                                          <p:stCondLst>
                                            <p:cond delay="1338"/>
                                          </p:stCondLst>
                                        </p:cTn>
                                        <p:tgtEl>
                                          <p:spTgt spid="7"/>
                                        </p:tgtEl>
                                      </p:cBhvr>
                                      <p:to x="100000" y="100000"/>
                                    </p:animScale>
                                    <p:animScale>
                                      <p:cBhvr>
                                        <p:cTn id="133" dur="26">
                                          <p:stCondLst>
                                            <p:cond delay="1642"/>
                                          </p:stCondLst>
                                        </p:cTn>
                                        <p:tgtEl>
                                          <p:spTgt spid="7"/>
                                        </p:tgtEl>
                                      </p:cBhvr>
                                      <p:to x="100000" y="90000"/>
                                    </p:animScale>
                                    <p:animScale>
                                      <p:cBhvr>
                                        <p:cTn id="134" dur="166" decel="50000">
                                          <p:stCondLst>
                                            <p:cond delay="1668"/>
                                          </p:stCondLst>
                                        </p:cTn>
                                        <p:tgtEl>
                                          <p:spTgt spid="7"/>
                                        </p:tgtEl>
                                      </p:cBhvr>
                                      <p:to x="100000" y="100000"/>
                                    </p:animScale>
                                    <p:animScale>
                                      <p:cBhvr>
                                        <p:cTn id="135" dur="26">
                                          <p:stCondLst>
                                            <p:cond delay="1808"/>
                                          </p:stCondLst>
                                        </p:cTn>
                                        <p:tgtEl>
                                          <p:spTgt spid="7"/>
                                        </p:tgtEl>
                                      </p:cBhvr>
                                      <p:to x="100000" y="95000"/>
                                    </p:animScale>
                                    <p:animScale>
                                      <p:cBhvr>
                                        <p:cTn id="1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1375235" grpId="0"/>
      <p:bldP spid="1375236" grpId="0"/>
      <p:bldP spid="2" grpId="0"/>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ChangeArrowheads="1"/>
          </p:cNvSpPr>
          <p:nvPr/>
        </p:nvSpPr>
        <p:spPr bwMode="auto">
          <a:xfrm>
            <a:off x="76200" y="228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Another issue in modularity is cohesion. Cohesion is a measure of how closely the modules in a system are related. We need to have maximum possible cohesion between modules in a software system.</a:t>
            </a:r>
          </a:p>
        </p:txBody>
      </p:sp>
      <p:sp>
        <p:nvSpPr>
          <p:cNvPr id="43012" name="Rectangle 5"/>
          <p:cNvSpPr>
            <a:spLocks noChangeArrowheads="1"/>
          </p:cNvSpPr>
          <p:nvPr/>
        </p:nvSpPr>
        <p:spPr bwMode="auto">
          <a:xfrm>
            <a:off x="304800" y="3016250"/>
            <a:ext cx="8382000" cy="95410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Cohesion between modules in a software system</a:t>
            </a:r>
            <a:br>
              <a:rPr lang="en-US" altLang="en-US" sz="2800" dirty="0" smtClean="0">
                <a:solidFill>
                  <a:schemeClr val="bg1"/>
                </a:solidFill>
                <a:latin typeface="Times New Roman" panose="02020603050405020304" pitchFamily="18" charset="0"/>
              </a:rPr>
            </a:br>
            <a:r>
              <a:rPr lang="en-US" altLang="en-US" sz="2800" dirty="0" smtClean="0">
                <a:solidFill>
                  <a:schemeClr val="bg1"/>
                </a:solidFill>
                <a:latin typeface="Times New Roman" panose="02020603050405020304" pitchFamily="18" charset="0"/>
              </a:rPr>
              <a:t>must be maximized.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p:cTn id="11" dur="500" fill="hold"/>
                                        <p:tgtEl>
                                          <p:spTgt spid="43012"/>
                                        </p:tgtEl>
                                        <p:attrNameLst>
                                          <p:attrName>ppt_w</p:attrName>
                                        </p:attrNameLst>
                                      </p:cBhvr>
                                      <p:tavLst>
                                        <p:tav tm="0">
                                          <p:val>
                                            <p:fltVal val="0"/>
                                          </p:val>
                                        </p:tav>
                                        <p:tav tm="100000">
                                          <p:val>
                                            <p:strVal val="#ppt_w"/>
                                          </p:val>
                                        </p:tav>
                                      </p:tavLst>
                                    </p:anim>
                                    <p:anim calcmode="lin" valueType="num">
                                      <p:cBhvr>
                                        <p:cTn id="12" dur="500" fill="hold"/>
                                        <p:tgtEl>
                                          <p:spTgt spid="43012"/>
                                        </p:tgtEl>
                                        <p:attrNameLst>
                                          <p:attrName>ppt_h</p:attrName>
                                        </p:attrNameLst>
                                      </p:cBhvr>
                                      <p:tavLst>
                                        <p:tav tm="0">
                                          <p:val>
                                            <p:fltVal val="0"/>
                                          </p:val>
                                        </p:tav>
                                        <p:tav tm="100000">
                                          <p:val>
                                            <p:strVal val="#ppt_h"/>
                                          </p:val>
                                        </p:tav>
                                      </p:tavLst>
                                    </p:anim>
                                    <p:animEffect transition="in" filter="fade">
                                      <p:cBhvr>
                                        <p:cTn id="13"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0"/>
            <a:ext cx="5321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10.3.2  Object-oriented design</a:t>
            </a:r>
          </a:p>
        </p:txBody>
      </p:sp>
      <p:sp>
        <p:nvSpPr>
          <p:cNvPr id="45059" name="Rectangle 3"/>
          <p:cNvSpPr>
            <a:spLocks noChangeArrowheads="1"/>
          </p:cNvSpPr>
          <p:nvPr/>
        </p:nvSpPr>
        <p:spPr bwMode="auto">
          <a:xfrm>
            <a:off x="76200" y="5334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In object-oriented design the design phase continues by elaborating the details of classes. As we mentioned in Chapter 9, a class is made of a set of variables (attributes) and a set of methods. The object-oriented design phase lists details of these attributes and methods. Figure 10.9 shows an example of the details of our four classes used in the design of the old-style elevator.</a:t>
            </a:r>
          </a:p>
        </p:txBody>
      </p:sp>
      <p:grpSp>
        <p:nvGrpSpPr>
          <p:cNvPr id="12" name="Group 11"/>
          <p:cNvGrpSpPr>
            <a:grpSpLocks/>
          </p:cNvGrpSpPr>
          <p:nvPr/>
        </p:nvGrpSpPr>
        <p:grpSpPr bwMode="auto">
          <a:xfrm>
            <a:off x="228600" y="4114800"/>
            <a:ext cx="8763000" cy="1905000"/>
            <a:chOff x="228600" y="4114800"/>
            <a:chExt cx="8763000" cy="1905000"/>
          </a:xfrm>
        </p:grpSpPr>
        <p:sp>
          <p:nvSpPr>
            <p:cNvPr id="45061" name="Text Box 4"/>
            <p:cNvSpPr txBox="1">
              <a:spLocks noChangeArrowheads="1"/>
            </p:cNvSpPr>
            <p:nvPr/>
          </p:nvSpPr>
          <p:spPr bwMode="auto">
            <a:xfrm>
              <a:off x="228600" y="4114800"/>
              <a:ext cx="7269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10.9  </a:t>
              </a:r>
              <a:r>
                <a:rPr lang="en-US" altLang="en-US" sz="2000">
                  <a:latin typeface="Times New Roman" panose="02020603050405020304" pitchFamily="18" charset="0"/>
                </a:rPr>
                <a:t>An example of classes with attributes and methods</a:t>
              </a:r>
            </a:p>
          </p:txBody>
        </p:sp>
        <p:pic>
          <p:nvPicPr>
            <p:cNvPr id="450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95825"/>
              <a:ext cx="86106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063" name="Straight Connector 6"/>
            <p:cNvCxnSpPr>
              <a:cxnSpLocks noChangeShapeType="1"/>
            </p:cNvCxnSpPr>
            <p:nvPr/>
          </p:nvCxnSpPr>
          <p:spPr bwMode="auto">
            <a:xfrm>
              <a:off x="228600" y="4572000"/>
              <a:ext cx="8610600"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4" name="Straight Connector 7"/>
            <p:cNvCxnSpPr>
              <a:cxnSpLocks noChangeShapeType="1"/>
            </p:cNvCxnSpPr>
            <p:nvPr/>
          </p:nvCxnSpPr>
          <p:spPr bwMode="auto">
            <a:xfrm>
              <a:off x="228600" y="4114800"/>
              <a:ext cx="8610600"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5" name="Straight Connector 8"/>
            <p:cNvCxnSpPr>
              <a:cxnSpLocks noChangeShapeType="1"/>
            </p:cNvCxnSpPr>
            <p:nvPr/>
          </p:nvCxnSpPr>
          <p:spPr bwMode="auto">
            <a:xfrm>
              <a:off x="228600" y="5943600"/>
              <a:ext cx="8763000" cy="7620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style.rotation</p:attrName>
                                        </p:attrNameLst>
                                      </p:cBhvr>
                                      <p:tavLst>
                                        <p:tav tm="0">
                                          <p:val>
                                            <p:fltVal val="90"/>
                                          </p:val>
                                        </p:tav>
                                        <p:tav tm="100000">
                                          <p:val>
                                            <p:fltVal val="0"/>
                                          </p:val>
                                        </p:tav>
                                      </p:tavLst>
                                    </p:anim>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1379" name="Text Box 3"/>
          <p:cNvSpPr txBox="1">
            <a:spLocks noChangeArrowheads="1"/>
          </p:cNvSpPr>
          <p:nvPr/>
        </p:nvSpPr>
        <p:spPr bwMode="auto">
          <a:xfrm>
            <a:off x="0" y="0"/>
            <a:ext cx="6900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10-4   IMPLEMENTATION PHASE</a:t>
            </a:r>
          </a:p>
        </p:txBody>
      </p:sp>
      <p:sp>
        <p:nvSpPr>
          <p:cNvPr id="4710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81381" name="Rectangle 5"/>
          <p:cNvSpPr>
            <a:spLocks noChangeArrowheads="1"/>
          </p:cNvSpPr>
          <p:nvPr/>
        </p:nvSpPr>
        <p:spPr bwMode="auto">
          <a:xfrm>
            <a:off x="152400" y="685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In the waterfall model, after the design phase is completed, the implementation phase can start. In this phase the programmers write the code for the modules in procedure-oriented design, or write the program units to implement classes in object-oriented design. There are several issues we need to mention in each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13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79" grpId="0"/>
      <p:bldP spid="13813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0" y="0"/>
            <a:ext cx="4632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10.4.1  Choice of language</a:t>
            </a:r>
          </a:p>
        </p:txBody>
      </p:sp>
      <p:sp>
        <p:nvSpPr>
          <p:cNvPr id="49156" name="Rectangle 3"/>
          <p:cNvSpPr>
            <a:spLocks noChangeArrowheads="1"/>
          </p:cNvSpPr>
          <p:nvPr/>
        </p:nvSpPr>
        <p:spPr bwMode="auto">
          <a:xfrm>
            <a:off x="76200" y="685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In a procedure-oriented development, the project team needs to choose a language or a set of languages from among the procedural languages discussed in Chapter 10. Although some languages like C++ are considered to be both a procedural and an object-oriented language—normally an implementation uses a purely procedural language such as C. In the object-oriented case, both C++ and Java are common.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0" y="0"/>
            <a:ext cx="4233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10.4.2  Software quality</a:t>
            </a:r>
          </a:p>
        </p:txBody>
      </p:sp>
      <p:sp>
        <p:nvSpPr>
          <p:cNvPr id="51204" name="Rectangle 3"/>
          <p:cNvSpPr>
            <a:spLocks noChangeArrowheads="1"/>
          </p:cNvSpPr>
          <p:nvPr/>
        </p:nvSpPr>
        <p:spPr bwMode="auto">
          <a:xfrm>
            <a:off x="76200" y="685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quality of software created at the implementation phase is a very important issue. A software system of high quality is one that satisfies the user’s requirements, meets the operating standards of the organization, and runs efficiently on the hardware for which it was developed. However, if we want to achieve a software system of high quality, we must be able to define some attributes of quality.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Software quality factors</a:t>
            </a:r>
          </a:p>
        </p:txBody>
      </p:sp>
      <p:sp>
        <p:nvSpPr>
          <p:cNvPr id="53251" name="Rectangle 3"/>
          <p:cNvSpPr>
            <a:spLocks noChangeArrowheads="1"/>
          </p:cNvSpPr>
          <p:nvPr/>
        </p:nvSpPr>
        <p:spPr bwMode="auto">
          <a:xfrm>
            <a:off x="76200" y="4572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Software quality can be divided into three broad measures: operability, maintainability, and transferability. Each of these measures can be further broken down as shown in Figure 10.10.</a:t>
            </a:r>
          </a:p>
        </p:txBody>
      </p:sp>
      <p:grpSp>
        <p:nvGrpSpPr>
          <p:cNvPr id="2" name="Group 1"/>
          <p:cNvGrpSpPr>
            <a:grpSpLocks/>
          </p:cNvGrpSpPr>
          <p:nvPr/>
        </p:nvGrpSpPr>
        <p:grpSpPr bwMode="auto">
          <a:xfrm>
            <a:off x="609600" y="1905000"/>
            <a:ext cx="8099425" cy="4419600"/>
            <a:chOff x="76200" y="2286000"/>
            <a:chExt cx="8099425" cy="4419600"/>
          </a:xfrm>
        </p:grpSpPr>
        <p:sp>
          <p:nvSpPr>
            <p:cNvPr id="53253" name="Text Box 4"/>
            <p:cNvSpPr txBox="1">
              <a:spLocks noChangeArrowheads="1"/>
            </p:cNvSpPr>
            <p:nvPr/>
          </p:nvSpPr>
          <p:spPr bwMode="auto">
            <a:xfrm>
              <a:off x="76200" y="2286000"/>
              <a:ext cx="358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10.10  </a:t>
              </a:r>
              <a:r>
                <a:rPr lang="en-US" altLang="en-US" sz="2000">
                  <a:latin typeface="Times New Roman" panose="02020603050405020304" pitchFamily="18" charset="0"/>
                </a:rPr>
                <a:t>Quality factors</a:t>
              </a:r>
            </a:p>
          </p:txBody>
        </p:sp>
        <p:pic>
          <p:nvPicPr>
            <p:cNvPr id="532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2971800"/>
              <a:ext cx="6389687"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255" name="Straight Connector 6"/>
            <p:cNvCxnSpPr>
              <a:cxnSpLocks noChangeShapeType="1"/>
            </p:cNvCxnSpPr>
            <p:nvPr/>
          </p:nvCxnSpPr>
          <p:spPr bwMode="auto">
            <a:xfrm>
              <a:off x="76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6" name="Straight Connector 7"/>
            <p:cNvCxnSpPr>
              <a:cxnSpLocks noChangeShapeType="1"/>
            </p:cNvCxnSpPr>
            <p:nvPr/>
          </p:nvCxnSpPr>
          <p:spPr bwMode="auto">
            <a:xfrm>
              <a:off x="76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Straight Connector 8"/>
            <p:cNvCxnSpPr>
              <a:cxnSpLocks noChangeShapeType="1"/>
            </p:cNvCxnSpPr>
            <p:nvPr/>
          </p:nvCxnSpPr>
          <p:spPr bwMode="auto">
            <a:xfrm>
              <a:off x="1524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0643" name="Text Box 3"/>
          <p:cNvSpPr txBox="1">
            <a:spLocks noChangeArrowheads="1"/>
          </p:cNvSpPr>
          <p:nvPr/>
        </p:nvSpPr>
        <p:spPr bwMode="auto">
          <a:xfrm>
            <a:off x="0" y="0"/>
            <a:ext cx="47720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10-5   TESTING PHASE</a:t>
            </a:r>
          </a:p>
        </p:txBody>
      </p:sp>
      <p:sp>
        <p:nvSpPr>
          <p:cNvPr id="1520645" name="Rectangle 5"/>
          <p:cNvSpPr>
            <a:spLocks noChangeArrowheads="1"/>
          </p:cNvSpPr>
          <p:nvPr/>
        </p:nvSpPr>
        <p:spPr bwMode="auto">
          <a:xfrm>
            <a:off x="152400" y="6858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goal of the testing phase is to find errors, which means that a good testing strategy is the one that finds most errors. There are two types of testing: </a:t>
            </a:r>
            <a:r>
              <a:rPr lang="en-US" altLang="en-US" sz="2800" dirty="0">
                <a:effectLst>
                  <a:outerShdw blurRad="38100" dist="38100" dir="2700000" algn="tl">
                    <a:srgbClr val="C0C0C0"/>
                  </a:outerShdw>
                </a:effectLst>
                <a:latin typeface="Times New Roman" panose="02020603050405020304" pitchFamily="18" charset="0"/>
              </a:rPr>
              <a:t>glass-box</a:t>
            </a:r>
            <a:r>
              <a:rPr lang="en-US" altLang="en-US" sz="2800" b="0" dirty="0">
                <a:effectLst>
                  <a:outerShdw blurRad="38100" dist="38100" dir="2700000" algn="tl">
                    <a:srgbClr val="C0C0C0"/>
                  </a:outerShdw>
                </a:effectLst>
                <a:latin typeface="Times New Roman" panose="02020603050405020304" pitchFamily="18" charset="0"/>
              </a:rPr>
              <a:t> and </a:t>
            </a:r>
            <a:r>
              <a:rPr lang="en-US" altLang="en-US" sz="2800" dirty="0">
                <a:effectLst>
                  <a:outerShdw blurRad="38100" dist="38100" dir="2700000" algn="tl">
                    <a:srgbClr val="C0C0C0"/>
                  </a:outerShdw>
                </a:effectLst>
                <a:latin typeface="Times New Roman" panose="02020603050405020304" pitchFamily="18" charset="0"/>
              </a:rPr>
              <a:t>black-box</a:t>
            </a:r>
            <a:r>
              <a:rPr lang="en-US" altLang="en-US" sz="2800" b="0" dirty="0">
                <a:effectLst>
                  <a:outerShdw blurRad="38100" dist="38100" dir="2700000" algn="tl">
                    <a:srgbClr val="C0C0C0"/>
                  </a:outerShdw>
                </a:effectLst>
                <a:latin typeface="Times New Roman" panose="02020603050405020304" pitchFamily="18" charset="0"/>
              </a:rPr>
              <a:t> (Figure 10.11).</a:t>
            </a:r>
          </a:p>
        </p:txBody>
      </p:sp>
      <p:grpSp>
        <p:nvGrpSpPr>
          <p:cNvPr id="2" name="Group 1"/>
          <p:cNvGrpSpPr>
            <a:grpSpLocks/>
          </p:cNvGrpSpPr>
          <p:nvPr/>
        </p:nvGrpSpPr>
        <p:grpSpPr bwMode="auto">
          <a:xfrm>
            <a:off x="76200" y="3048000"/>
            <a:ext cx="8337550" cy="3200400"/>
            <a:chOff x="76200" y="3048000"/>
            <a:chExt cx="8337550" cy="3200400"/>
          </a:xfrm>
        </p:grpSpPr>
        <p:sp>
          <p:nvSpPr>
            <p:cNvPr id="55301" name="Text Box 4"/>
            <p:cNvSpPr txBox="1">
              <a:spLocks noChangeArrowheads="1"/>
            </p:cNvSpPr>
            <p:nvPr/>
          </p:nvSpPr>
          <p:spPr bwMode="auto">
            <a:xfrm>
              <a:off x="8229600" y="5867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5302" name="Text Box 6"/>
            <p:cNvSpPr txBox="1">
              <a:spLocks noChangeArrowheads="1"/>
            </p:cNvSpPr>
            <p:nvPr/>
          </p:nvSpPr>
          <p:spPr bwMode="auto">
            <a:xfrm>
              <a:off x="76200" y="3048000"/>
              <a:ext cx="371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10.11  </a:t>
              </a:r>
              <a:r>
                <a:rPr lang="en-US" altLang="en-US" sz="2000">
                  <a:latin typeface="Times New Roman" panose="02020603050405020304" pitchFamily="18" charset="0"/>
                </a:rPr>
                <a:t>Software testing</a:t>
              </a:r>
            </a:p>
          </p:txBody>
        </p:sp>
        <p:pic>
          <p:nvPicPr>
            <p:cNvPr id="553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13" y="3925888"/>
              <a:ext cx="5018087"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5304" name="Straight Connector 8"/>
            <p:cNvCxnSpPr>
              <a:cxnSpLocks noChangeShapeType="1"/>
            </p:cNvCxnSpPr>
            <p:nvPr/>
          </p:nvCxnSpPr>
          <p:spPr bwMode="auto">
            <a:xfrm>
              <a:off x="76200" y="3581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5" name="Straight Connector 9"/>
            <p:cNvCxnSpPr>
              <a:cxnSpLocks noChangeShapeType="1"/>
            </p:cNvCxnSpPr>
            <p:nvPr/>
          </p:nvCxnSpPr>
          <p:spPr bwMode="auto">
            <a:xfrm>
              <a:off x="762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6" name="Straight Connector 10"/>
            <p:cNvCxnSpPr>
              <a:cxnSpLocks noChangeShapeType="1"/>
            </p:cNvCxnSpPr>
            <p:nvPr/>
          </p:nvCxnSpPr>
          <p:spPr bwMode="auto">
            <a:xfrm>
              <a:off x="1524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0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0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3" grpId="0"/>
      <p:bldP spid="15206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0" y="76200"/>
            <a:ext cx="43132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10.5.1  Glass-box testing</a:t>
            </a:r>
          </a:p>
        </p:txBody>
      </p:sp>
      <p:sp>
        <p:nvSpPr>
          <p:cNvPr id="57348" name="Rectangle 3"/>
          <p:cNvSpPr>
            <a:spLocks noChangeArrowheads="1"/>
          </p:cNvSpPr>
          <p:nvPr/>
        </p:nvSpPr>
        <p:spPr bwMode="auto">
          <a:xfrm>
            <a:off x="76200" y="533400"/>
            <a:ext cx="8915400" cy="3540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latin typeface="Times New Roman" panose="02020603050405020304" pitchFamily="18" charset="0"/>
              </a:rPr>
              <a:t>Glass-box testing</a:t>
            </a:r>
            <a:r>
              <a:rPr lang="en-US" altLang="en-US" sz="2800" b="0" dirty="0">
                <a:latin typeface="Times New Roman" panose="02020603050405020304" pitchFamily="18" charset="0"/>
              </a:rPr>
              <a:t> (or </a:t>
            </a:r>
            <a:r>
              <a:rPr lang="en-US" altLang="en-US" sz="2800" dirty="0">
                <a:latin typeface="Times New Roman" panose="02020603050405020304" pitchFamily="18" charset="0"/>
              </a:rPr>
              <a:t>white-box testing</a:t>
            </a:r>
            <a:r>
              <a:rPr lang="en-US" altLang="en-US" sz="2800" b="0" dirty="0">
                <a:latin typeface="Times New Roman" panose="02020603050405020304" pitchFamily="18" charset="0"/>
              </a:rPr>
              <a:t>) is based on knowing the internal structure of the software. The testing goal is to check to determine whether all components of the software do what they are designed for. Glass-box testing assumes that the tester knows everything about the software. In this case, the software is like a glass box in which everything inside the box is visible. Glass-box testing is done by the software engineer or a dedicated team.</a:t>
            </a:r>
          </a:p>
        </p:txBody>
      </p:sp>
      <p:sp>
        <p:nvSpPr>
          <p:cNvPr id="5" name="Rectangle 3"/>
          <p:cNvSpPr>
            <a:spLocks noChangeArrowheads="1"/>
          </p:cNvSpPr>
          <p:nvPr/>
        </p:nvSpPr>
        <p:spPr bwMode="auto">
          <a:xfrm>
            <a:off x="152400" y="4191000"/>
            <a:ext cx="8915400"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rgbClr val="FF0000"/>
              </a:buClr>
              <a:buFont typeface="Wingdings" panose="05000000000000000000" pitchFamily="2" charset="2"/>
              <a:buChar char="q"/>
            </a:pPr>
            <a:r>
              <a:rPr lang="en-US" altLang="en-US" sz="2400" b="0" dirty="0">
                <a:latin typeface="Times New Roman" panose="02020603050405020304" pitchFamily="18" charset="0"/>
                <a:cs typeface="Times New Roman" panose="02020603050405020304" pitchFamily="18" charset="0"/>
              </a:rPr>
              <a:t>All independent paths in every module are tested at least once.</a:t>
            </a:r>
          </a:p>
        </p:txBody>
      </p:sp>
      <p:sp>
        <p:nvSpPr>
          <p:cNvPr id="6" name="Rectangle 3"/>
          <p:cNvSpPr>
            <a:spLocks noChangeArrowheads="1"/>
          </p:cNvSpPr>
          <p:nvPr/>
        </p:nvSpPr>
        <p:spPr bwMode="auto">
          <a:xfrm>
            <a:off x="152400" y="4646613"/>
            <a:ext cx="89154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rgbClr val="FF0000"/>
              </a:buClr>
              <a:buFont typeface="Wingdings" panose="05000000000000000000" pitchFamily="2" charset="2"/>
              <a:buChar char="q"/>
            </a:pPr>
            <a:r>
              <a:rPr lang="en-US" altLang="en-US" sz="2400" b="0" dirty="0">
                <a:latin typeface="Times New Roman" panose="02020603050405020304" pitchFamily="18" charset="0"/>
                <a:cs typeface="Times New Roman" panose="02020603050405020304" pitchFamily="18" charset="0"/>
              </a:rPr>
              <a:t>All the decision constructs (two-way and multiway) are tested on each branch.</a:t>
            </a:r>
          </a:p>
        </p:txBody>
      </p:sp>
      <p:sp>
        <p:nvSpPr>
          <p:cNvPr id="7" name="Rectangle 3"/>
          <p:cNvSpPr>
            <a:spLocks noChangeArrowheads="1"/>
          </p:cNvSpPr>
          <p:nvPr/>
        </p:nvSpPr>
        <p:spPr bwMode="auto">
          <a:xfrm>
            <a:off x="152400" y="5408613"/>
            <a:ext cx="8915400"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rgbClr val="FF0000"/>
              </a:buClr>
              <a:buFont typeface="Wingdings" panose="05000000000000000000" pitchFamily="2" charset="2"/>
              <a:buChar char="q"/>
            </a:pPr>
            <a:r>
              <a:rPr lang="en-US" altLang="en-US" sz="2400" b="0" dirty="0">
                <a:latin typeface="Times New Roman" panose="02020603050405020304" pitchFamily="18" charset="0"/>
                <a:cs typeface="Times New Roman" panose="02020603050405020304" pitchFamily="18" charset="0"/>
              </a:rPr>
              <a:t>Each loop construct is tested.</a:t>
            </a:r>
          </a:p>
        </p:txBody>
      </p:sp>
      <p:sp>
        <p:nvSpPr>
          <p:cNvPr id="8" name="Rectangle 3"/>
          <p:cNvSpPr>
            <a:spLocks noChangeArrowheads="1"/>
          </p:cNvSpPr>
          <p:nvPr/>
        </p:nvSpPr>
        <p:spPr bwMode="auto">
          <a:xfrm>
            <a:off x="152400" y="5949950"/>
            <a:ext cx="8915400"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rgbClr val="FF0000"/>
              </a:buClr>
              <a:buFont typeface="Wingdings" panose="05000000000000000000" pitchFamily="2" charset="2"/>
              <a:buChar char="q"/>
            </a:pPr>
            <a:r>
              <a:rPr lang="en-US" altLang="en-US" sz="2400" b="0" dirty="0">
                <a:latin typeface="Times New Roman" panose="02020603050405020304" pitchFamily="18" charset="0"/>
                <a:cs typeface="Times New Roman" panose="02020603050405020304" pitchFamily="18" charset="0"/>
              </a:rPr>
              <a:t>All data structures are tested.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80">
                                          <p:stCondLst>
                                            <p:cond delay="0"/>
                                          </p:stCondLst>
                                        </p:cTn>
                                        <p:tgtEl>
                                          <p:spTgt spid="8"/>
                                        </p:tgtEl>
                                      </p:cBhvr>
                                    </p:animEffect>
                                    <p:anim calcmode="lin" valueType="num">
                                      <p:cBhvr>
                                        <p:cTn id="7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5" dur="26">
                                          <p:stCondLst>
                                            <p:cond delay="650"/>
                                          </p:stCondLst>
                                        </p:cTn>
                                        <p:tgtEl>
                                          <p:spTgt spid="8"/>
                                        </p:tgtEl>
                                      </p:cBhvr>
                                      <p:to x="100000" y="60000"/>
                                    </p:animScale>
                                    <p:animScale>
                                      <p:cBhvr>
                                        <p:cTn id="76" dur="166" decel="50000">
                                          <p:stCondLst>
                                            <p:cond delay="676"/>
                                          </p:stCondLst>
                                        </p:cTn>
                                        <p:tgtEl>
                                          <p:spTgt spid="8"/>
                                        </p:tgtEl>
                                      </p:cBhvr>
                                      <p:to x="100000" y="100000"/>
                                    </p:animScale>
                                    <p:animScale>
                                      <p:cBhvr>
                                        <p:cTn id="77" dur="26">
                                          <p:stCondLst>
                                            <p:cond delay="1312"/>
                                          </p:stCondLst>
                                        </p:cTn>
                                        <p:tgtEl>
                                          <p:spTgt spid="8"/>
                                        </p:tgtEl>
                                      </p:cBhvr>
                                      <p:to x="100000" y="80000"/>
                                    </p:animScale>
                                    <p:animScale>
                                      <p:cBhvr>
                                        <p:cTn id="78" dur="166" decel="50000">
                                          <p:stCondLst>
                                            <p:cond delay="1338"/>
                                          </p:stCondLst>
                                        </p:cTn>
                                        <p:tgtEl>
                                          <p:spTgt spid="8"/>
                                        </p:tgtEl>
                                      </p:cBhvr>
                                      <p:to x="100000" y="100000"/>
                                    </p:animScale>
                                    <p:animScale>
                                      <p:cBhvr>
                                        <p:cTn id="79" dur="26">
                                          <p:stCondLst>
                                            <p:cond delay="1642"/>
                                          </p:stCondLst>
                                        </p:cTn>
                                        <p:tgtEl>
                                          <p:spTgt spid="8"/>
                                        </p:tgtEl>
                                      </p:cBhvr>
                                      <p:to x="100000" y="90000"/>
                                    </p:animScale>
                                    <p:animScale>
                                      <p:cBhvr>
                                        <p:cTn id="80" dur="166" decel="50000">
                                          <p:stCondLst>
                                            <p:cond delay="1668"/>
                                          </p:stCondLst>
                                        </p:cTn>
                                        <p:tgtEl>
                                          <p:spTgt spid="8"/>
                                        </p:tgtEl>
                                      </p:cBhvr>
                                      <p:to x="100000" y="100000"/>
                                    </p:animScale>
                                    <p:animScale>
                                      <p:cBhvr>
                                        <p:cTn id="81" dur="26">
                                          <p:stCondLst>
                                            <p:cond delay="1808"/>
                                          </p:stCondLst>
                                        </p:cTn>
                                        <p:tgtEl>
                                          <p:spTgt spid="8"/>
                                        </p:tgtEl>
                                      </p:cBhvr>
                                      <p:to x="100000" y="95000"/>
                                    </p:animScale>
                                    <p:animScale>
                                      <p:cBhvr>
                                        <p:cTn id="8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animBg="1"/>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6200" y="215900"/>
            <a:ext cx="8915400" cy="138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Several testing methodologies have been designed in the past. We briefly discuss two of them: </a:t>
            </a:r>
            <a:r>
              <a:rPr lang="en-US" altLang="en-US" sz="2800" dirty="0">
                <a:latin typeface="Times New Roman" panose="02020603050405020304" pitchFamily="18" charset="0"/>
              </a:rPr>
              <a:t>basis path testing</a:t>
            </a:r>
            <a:r>
              <a:rPr lang="en-US" altLang="en-US" sz="2800" b="0" dirty="0">
                <a:latin typeface="Times New Roman" panose="02020603050405020304" pitchFamily="18" charset="0"/>
              </a:rPr>
              <a:t> and </a:t>
            </a:r>
            <a:r>
              <a:rPr lang="en-US" altLang="en-US" sz="2800" dirty="0">
                <a:latin typeface="Times New Roman" panose="02020603050405020304" pitchFamily="18" charset="0"/>
              </a:rPr>
              <a:t>control structure testing</a:t>
            </a:r>
            <a:r>
              <a:rPr lang="en-US" altLang="en-US" sz="2800" b="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Basis path testing</a:t>
            </a:r>
          </a:p>
        </p:txBody>
      </p:sp>
      <p:sp>
        <p:nvSpPr>
          <p:cNvPr id="59396" name="Rectangle 3"/>
          <p:cNvSpPr>
            <a:spLocks noChangeArrowheads="1"/>
          </p:cNvSpPr>
          <p:nvPr/>
        </p:nvSpPr>
        <p:spPr bwMode="auto">
          <a:xfrm>
            <a:off x="7620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Basis path testing was proposed by Tom McCabe. This method creates a set of test cases that executes every statement in the software at least once.</a:t>
            </a:r>
          </a:p>
        </p:txBody>
      </p:sp>
      <p:sp>
        <p:nvSpPr>
          <p:cNvPr id="59397" name="Rectangle 5"/>
          <p:cNvSpPr>
            <a:spLocks noChangeArrowheads="1"/>
          </p:cNvSpPr>
          <p:nvPr/>
        </p:nvSpPr>
        <p:spPr bwMode="auto">
          <a:xfrm>
            <a:off x="304800" y="2254250"/>
            <a:ext cx="8382000" cy="95410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Basis path testing is a method in which each statement in the software is executed at least once.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9397"/>
                                        </p:tgtEl>
                                        <p:attrNameLst>
                                          <p:attrName>style.visibility</p:attrName>
                                        </p:attrNameLst>
                                      </p:cBhvr>
                                      <p:to>
                                        <p:strVal val="visible"/>
                                      </p:to>
                                    </p:set>
                                    <p:anim calcmode="lin" valueType="num">
                                      <p:cBhvr>
                                        <p:cTn id="15" dur="500" fill="hold"/>
                                        <p:tgtEl>
                                          <p:spTgt spid="59397"/>
                                        </p:tgtEl>
                                        <p:attrNameLst>
                                          <p:attrName>ppt_w</p:attrName>
                                        </p:attrNameLst>
                                      </p:cBhvr>
                                      <p:tavLst>
                                        <p:tav tm="0">
                                          <p:val>
                                            <p:fltVal val="0"/>
                                          </p:val>
                                        </p:tav>
                                        <p:tav tm="100000">
                                          <p:val>
                                            <p:strVal val="#ppt_w"/>
                                          </p:val>
                                        </p:tav>
                                      </p:tavLst>
                                    </p:anim>
                                    <p:anim calcmode="lin" valueType="num">
                                      <p:cBhvr>
                                        <p:cTn id="16" dur="500" fill="hold"/>
                                        <p:tgtEl>
                                          <p:spTgt spid="59397"/>
                                        </p:tgtEl>
                                        <p:attrNameLst>
                                          <p:attrName>ppt_h</p:attrName>
                                        </p:attrNameLst>
                                      </p:cBhvr>
                                      <p:tavLst>
                                        <p:tav tm="0">
                                          <p:val>
                                            <p:fltVal val="0"/>
                                          </p:val>
                                        </p:tav>
                                        <p:tav tm="100000">
                                          <p:val>
                                            <p:strVal val="#ppt_h"/>
                                          </p:val>
                                        </p:tav>
                                      </p:tavLst>
                                    </p:anim>
                                    <p:animEffect transition="in" filter="fade">
                                      <p:cBhvr>
                                        <p:cTn id="1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0" y="0"/>
            <a:ext cx="69786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10-1   THE SOFTWARE LIFECYCLE</a:t>
            </a:r>
          </a:p>
        </p:txBody>
      </p:sp>
      <p:sp>
        <p:nvSpPr>
          <p:cNvPr id="819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p:cNvSpPr>
            <a:spLocks noChangeArrowheads="1"/>
          </p:cNvSpPr>
          <p:nvPr/>
        </p:nvSpPr>
        <p:spPr bwMode="auto">
          <a:xfrm>
            <a:off x="152400" y="7604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fundamental concept in </a:t>
            </a:r>
            <a:r>
              <a:rPr lang="en-US" altLang="en-US" sz="2800" dirty="0">
                <a:effectLst>
                  <a:outerShdw blurRad="38100" dist="38100" dir="2700000" algn="tl">
                    <a:srgbClr val="C0C0C0"/>
                  </a:outerShdw>
                </a:effectLst>
                <a:latin typeface="Times New Roman" panose="02020603050405020304" pitchFamily="18" charset="0"/>
              </a:rPr>
              <a:t>software engineering</a:t>
            </a:r>
            <a:r>
              <a:rPr lang="en-US" altLang="en-US" sz="2800" b="0" dirty="0">
                <a:effectLst>
                  <a:outerShdw blurRad="38100" dist="38100" dir="2700000" algn="tl">
                    <a:srgbClr val="C0C0C0"/>
                  </a:outerShdw>
                </a:effectLst>
                <a:latin typeface="Times New Roman" panose="02020603050405020304" pitchFamily="18" charset="0"/>
              </a:rPr>
              <a:t> is the </a:t>
            </a:r>
            <a:r>
              <a:rPr lang="en-US" altLang="en-US" sz="2800" i="1" dirty="0">
                <a:effectLst>
                  <a:outerShdw blurRad="38100" dist="38100" dir="2700000" algn="tl">
                    <a:srgbClr val="C0C0C0"/>
                  </a:outerShdw>
                </a:effectLst>
                <a:latin typeface="Times New Roman" panose="02020603050405020304" pitchFamily="18" charset="0"/>
              </a:rPr>
              <a:t>software lifecycle</a:t>
            </a:r>
            <a:r>
              <a:rPr lang="en-US" altLang="en-US" sz="2800" b="0" dirty="0">
                <a:effectLst>
                  <a:outerShdw blurRad="38100" dist="38100" dir="2700000" algn="tl">
                    <a:srgbClr val="C0C0C0"/>
                  </a:outerShdw>
                </a:effectLst>
                <a:latin typeface="Times New Roman" panose="02020603050405020304" pitchFamily="18" charset="0"/>
              </a:rPr>
              <a:t>. Software, like many other products, goes through a cycle of repeating phases (Figure 10.1).</a:t>
            </a:r>
          </a:p>
        </p:txBody>
      </p:sp>
      <p:grpSp>
        <p:nvGrpSpPr>
          <p:cNvPr id="2" name="Group 1"/>
          <p:cNvGrpSpPr>
            <a:grpSpLocks/>
          </p:cNvGrpSpPr>
          <p:nvPr/>
        </p:nvGrpSpPr>
        <p:grpSpPr bwMode="auto">
          <a:xfrm>
            <a:off x="76200" y="2667000"/>
            <a:ext cx="8099425" cy="3581400"/>
            <a:chOff x="76200" y="2667000"/>
            <a:chExt cx="8099425" cy="3581400"/>
          </a:xfrm>
        </p:grpSpPr>
        <p:sp>
          <p:nvSpPr>
            <p:cNvPr id="8198" name="Text Box 31"/>
            <p:cNvSpPr txBox="1">
              <a:spLocks noChangeArrowheads="1"/>
            </p:cNvSpPr>
            <p:nvPr/>
          </p:nvSpPr>
          <p:spPr bwMode="auto">
            <a:xfrm>
              <a:off x="76200" y="2667000"/>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10.1  </a:t>
              </a:r>
              <a:r>
                <a:rPr lang="en-US" altLang="en-US" sz="2000">
                  <a:latin typeface="Times New Roman" panose="02020603050405020304" pitchFamily="18" charset="0"/>
                </a:rPr>
                <a:t>The software lifecycle</a:t>
              </a:r>
            </a:p>
          </p:txBody>
        </p:sp>
        <p:pic>
          <p:nvPicPr>
            <p:cNvPr id="8199"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3463925"/>
              <a:ext cx="4725987"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0" name="Straight Connector 8"/>
            <p:cNvCxnSpPr>
              <a:cxnSpLocks noChangeShapeType="1"/>
            </p:cNvCxnSpPr>
            <p:nvPr/>
          </p:nvCxnSpPr>
          <p:spPr bwMode="auto">
            <a:xfrm>
              <a:off x="76200" y="3124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 name="Straight Connector 9"/>
            <p:cNvCxnSpPr>
              <a:cxnSpLocks noChangeShapeType="1"/>
            </p:cNvCxnSpPr>
            <p:nvPr/>
          </p:nvCxnSpPr>
          <p:spPr bwMode="auto">
            <a:xfrm>
              <a:off x="76200" y="266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Straight Connector 10"/>
            <p:cNvCxnSpPr>
              <a:cxnSpLocks noChangeShapeType="1"/>
            </p:cNvCxnSpPr>
            <p:nvPr/>
          </p:nvCxnSpPr>
          <p:spPr bwMode="auto">
            <a:xfrm>
              <a:off x="1524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p:bldP spid="5652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10.1</a:t>
            </a:r>
            <a:endParaRPr lang="en-US" altLang="en-US" sz="2000" i="1">
              <a:solidFill>
                <a:srgbClr val="FF0000"/>
              </a:solidFill>
              <a:latin typeface="Times New Roman" panose="02020603050405020304" pitchFamily="18" charset="0"/>
            </a:endParaRPr>
          </a:p>
        </p:txBody>
      </p:sp>
      <p:sp>
        <p:nvSpPr>
          <p:cNvPr id="1526787" name="Rectangle 3"/>
          <p:cNvSpPr>
            <a:spLocks noChangeArrowheads="1"/>
          </p:cNvSpPr>
          <p:nvPr/>
        </p:nvSpPr>
        <p:spPr bwMode="auto">
          <a:xfrm>
            <a:off x="76200" y="6096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To give the idea of basis path testing and finding the independent paths in part of a program, assume that a system is made up of only one program and that the program is only a single loop with the UML diagram shown in Figure 10.12.</a:t>
            </a:r>
          </a:p>
        </p:txBody>
      </p:sp>
      <p:grpSp>
        <p:nvGrpSpPr>
          <p:cNvPr id="2" name="Group 1"/>
          <p:cNvGrpSpPr>
            <a:grpSpLocks/>
          </p:cNvGrpSpPr>
          <p:nvPr/>
        </p:nvGrpSpPr>
        <p:grpSpPr bwMode="auto">
          <a:xfrm>
            <a:off x="76200" y="2438400"/>
            <a:ext cx="8099425" cy="4191000"/>
            <a:chOff x="76200" y="2438400"/>
            <a:chExt cx="8099425" cy="4191000"/>
          </a:xfrm>
        </p:grpSpPr>
        <p:sp>
          <p:nvSpPr>
            <p:cNvPr id="63493" name="Text Box 5"/>
            <p:cNvSpPr txBox="1">
              <a:spLocks noChangeArrowheads="1"/>
            </p:cNvSpPr>
            <p:nvPr/>
          </p:nvSpPr>
          <p:spPr bwMode="auto">
            <a:xfrm>
              <a:off x="152400" y="2438400"/>
              <a:ext cx="546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10.12  </a:t>
              </a:r>
              <a:r>
                <a:rPr lang="en-US" altLang="en-US" sz="2000">
                  <a:latin typeface="Times New Roman" panose="02020603050405020304" pitchFamily="18" charset="0"/>
                </a:rPr>
                <a:t>An example of basis path testing</a:t>
              </a:r>
            </a:p>
          </p:txBody>
        </p:sp>
        <p:pic>
          <p:nvPicPr>
            <p:cNvPr id="634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971800"/>
              <a:ext cx="5229225"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495" name="Straight Connector 6"/>
            <p:cNvCxnSpPr>
              <a:cxnSpLocks noChangeShapeType="1"/>
            </p:cNvCxnSpPr>
            <p:nvPr/>
          </p:nvCxnSpPr>
          <p:spPr bwMode="auto">
            <a:xfrm>
              <a:off x="76200" y="2895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6" name="Straight Connector 7"/>
            <p:cNvCxnSpPr>
              <a:cxnSpLocks noChangeShapeType="1"/>
            </p:cNvCxnSpPr>
            <p:nvPr/>
          </p:nvCxnSpPr>
          <p:spPr bwMode="auto">
            <a:xfrm>
              <a:off x="76200" y="243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7" name="Straight Connector 8"/>
            <p:cNvCxnSpPr>
              <a:cxnSpLocks noChangeShapeType="1"/>
            </p:cNvCxnSpPr>
            <p:nvPr/>
          </p:nvCxnSpPr>
          <p:spPr bwMode="auto">
            <a:xfrm>
              <a:off x="1524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6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nimBg="1"/>
      <p:bldP spid="15267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p:cNvSpPr txBox="1">
            <a:spLocks noChangeArrowheads="1"/>
          </p:cNvSpPr>
          <p:nvPr/>
        </p:nvSpPr>
        <p:spPr bwMode="auto">
          <a:xfrm>
            <a:off x="0" y="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Control structure testing</a:t>
            </a:r>
          </a:p>
        </p:txBody>
      </p:sp>
      <p:sp>
        <p:nvSpPr>
          <p:cNvPr id="63492" name="Rectangle 3"/>
          <p:cNvSpPr>
            <a:spLocks noChangeArrowheads="1"/>
          </p:cNvSpPr>
          <p:nvPr/>
        </p:nvSpPr>
        <p:spPr bwMode="auto">
          <a:xfrm>
            <a:off x="7620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Control structure testing is more comprehensive than basis path testing and includes it. This method uses different categories of tests that are listed below.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p:cNvSpPr txBox="1">
            <a:spLocks noChangeArrowheads="1"/>
          </p:cNvSpPr>
          <p:nvPr/>
        </p:nvSpPr>
        <p:spPr bwMode="auto">
          <a:xfrm>
            <a:off x="0" y="0"/>
            <a:ext cx="4324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10.5.2  Black-box testing</a:t>
            </a:r>
          </a:p>
        </p:txBody>
      </p:sp>
      <p:sp>
        <p:nvSpPr>
          <p:cNvPr id="65540" name="Rectangle 3"/>
          <p:cNvSpPr>
            <a:spLocks noChangeArrowheads="1"/>
          </p:cNvSpPr>
          <p:nvPr/>
        </p:nvSpPr>
        <p:spPr bwMode="auto">
          <a:xfrm>
            <a:off x="76200" y="6858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Black box testing gets its name from the concept of testing software without knowing what is inside it and without knowing how it works. In other words, the software is like a black box into which the tester cannot see. Black-box testing tests the functionality of the software in terms of what the software is supposed to accomplish, such as its inputs and outputs. Several methods are used in black-box testing, discussed below.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2"/>
          <p:cNvSpPr txBox="1">
            <a:spLocks noChangeArrowheads="1"/>
          </p:cNvSpPr>
          <p:nvPr/>
        </p:nvSpPr>
        <p:spPr bwMode="auto">
          <a:xfrm>
            <a:off x="0" y="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Exhaustive testing</a:t>
            </a:r>
          </a:p>
        </p:txBody>
      </p:sp>
      <p:sp>
        <p:nvSpPr>
          <p:cNvPr id="67588" name="Rectangle 3"/>
          <p:cNvSpPr>
            <a:spLocks noChangeArrowheads="1"/>
          </p:cNvSpPr>
          <p:nvPr/>
        </p:nvSpPr>
        <p:spPr bwMode="auto">
          <a:xfrm>
            <a:off x="76200" y="4572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The best black-box test method is to test the software for all possible values in the input domain. However, in complex software the input domain is so huge that it is often impractical to do so.</a:t>
            </a:r>
          </a:p>
        </p:txBody>
      </p:sp>
      <p:sp>
        <p:nvSpPr>
          <p:cNvPr id="67589" name="Text Box 5"/>
          <p:cNvSpPr txBox="1">
            <a:spLocks noChangeArrowheads="1"/>
          </p:cNvSpPr>
          <p:nvPr/>
        </p:nvSpPr>
        <p:spPr bwMode="auto">
          <a:xfrm>
            <a:off x="166688" y="3228975"/>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Random testing</a:t>
            </a:r>
          </a:p>
        </p:txBody>
      </p:sp>
      <p:sp>
        <p:nvSpPr>
          <p:cNvPr id="67590" name="Rectangle 6"/>
          <p:cNvSpPr>
            <a:spLocks noChangeArrowheads="1"/>
          </p:cNvSpPr>
          <p:nvPr/>
        </p:nvSpPr>
        <p:spPr bwMode="auto">
          <a:xfrm>
            <a:off x="152400" y="3716338"/>
            <a:ext cx="8915400" cy="2227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In random testing, a subset of values in the input domain is selected for testing. It is very important that the subset be chosen in such a way that the values are distributed over the domain input. The use of random number generators can be very helpful in this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animBg="1"/>
      <p:bldP spid="67589" grpId="0"/>
      <p:bldP spid="675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6"/>
          <p:cNvSpPr txBox="1">
            <a:spLocks noChangeArrowheads="1"/>
          </p:cNvSpPr>
          <p:nvPr/>
        </p:nvSpPr>
        <p:spPr bwMode="auto">
          <a:xfrm>
            <a:off x="76200" y="7620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Boundary-value testing</a:t>
            </a:r>
          </a:p>
        </p:txBody>
      </p:sp>
      <p:sp>
        <p:nvSpPr>
          <p:cNvPr id="69636" name="Rectangle 7"/>
          <p:cNvSpPr>
            <a:spLocks noChangeArrowheads="1"/>
          </p:cNvSpPr>
          <p:nvPr/>
        </p:nvSpPr>
        <p:spPr bwMode="auto">
          <a:xfrm>
            <a:off x="152400" y="5334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&gt;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7027" name="Text Box 3"/>
          <p:cNvSpPr txBox="1">
            <a:spLocks noChangeArrowheads="1"/>
          </p:cNvSpPr>
          <p:nvPr/>
        </p:nvSpPr>
        <p:spPr bwMode="auto">
          <a:xfrm>
            <a:off x="0" y="53975"/>
            <a:ext cx="53387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10-6   DOCUMENTATION</a:t>
            </a:r>
          </a:p>
        </p:txBody>
      </p:sp>
      <p:sp>
        <p:nvSpPr>
          <p:cNvPr id="7373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537029" name="Rectangle 5"/>
          <p:cNvSpPr>
            <a:spLocks noChangeArrowheads="1"/>
          </p:cNvSpPr>
          <p:nvPr/>
        </p:nvSpPr>
        <p:spPr bwMode="auto">
          <a:xfrm>
            <a:off x="76200" y="7620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For software to be used properly and maintained efficiently, documentation is needed. Usually, three separate sets of documentation are prepared for software:  </a:t>
            </a:r>
            <a:r>
              <a:rPr lang="fr-FR" altLang="en-US" sz="2800" dirty="0">
                <a:effectLst>
                  <a:outerShdw blurRad="38100" dist="38100" dir="2700000" algn="tl">
                    <a:srgbClr val="C0C0C0"/>
                  </a:outerShdw>
                </a:effectLst>
                <a:latin typeface="Times New Roman" panose="02020603050405020304" pitchFamily="18" charset="0"/>
              </a:rPr>
              <a:t>user documentation</a:t>
            </a:r>
            <a:r>
              <a:rPr lang="fr-FR" altLang="en-US" sz="2800" b="0" dirty="0">
                <a:effectLst>
                  <a:outerShdw blurRad="38100" dist="38100" dir="2700000" algn="tl">
                    <a:srgbClr val="C0C0C0"/>
                  </a:outerShdw>
                </a:effectLst>
                <a:latin typeface="Times New Roman" panose="02020603050405020304" pitchFamily="18" charset="0"/>
              </a:rPr>
              <a:t>, </a:t>
            </a:r>
            <a:r>
              <a:rPr lang="fr-FR" altLang="en-US" sz="2800" dirty="0">
                <a:effectLst>
                  <a:outerShdw blurRad="38100" dist="38100" dir="2700000" algn="tl">
                    <a:srgbClr val="C0C0C0"/>
                  </a:outerShdw>
                </a:effectLst>
                <a:latin typeface="Times New Roman" panose="02020603050405020304" pitchFamily="18" charset="0"/>
              </a:rPr>
              <a:t>system documentation</a:t>
            </a:r>
            <a:r>
              <a:rPr lang="fr-FR" altLang="en-US" sz="2800" b="0" dirty="0">
                <a:effectLst>
                  <a:outerShdw blurRad="38100" dist="38100" dir="2700000" algn="tl">
                    <a:srgbClr val="C0C0C0"/>
                  </a:outerShdw>
                </a:effectLst>
                <a:latin typeface="Times New Roman" panose="02020603050405020304" pitchFamily="18" charset="0"/>
              </a:rPr>
              <a:t>, and </a:t>
            </a:r>
            <a:r>
              <a:rPr lang="fr-FR" altLang="en-US" sz="2800" dirty="0">
                <a:effectLst>
                  <a:outerShdw blurRad="38100" dist="38100" dir="2700000" algn="tl">
                    <a:srgbClr val="C0C0C0"/>
                  </a:outerShdw>
                </a:effectLst>
                <a:latin typeface="Times New Roman" panose="02020603050405020304" pitchFamily="18" charset="0"/>
              </a:rPr>
              <a:t>technical  documentation</a:t>
            </a:r>
            <a:r>
              <a:rPr lang="fr-FR" altLang="en-US" sz="2800" b="0" dirty="0">
                <a:effectLst>
                  <a:outerShdw blurRad="38100" dist="38100" dir="2700000" algn="tl">
                    <a:srgbClr val="C0C0C0"/>
                  </a:outerShdw>
                </a:effectLst>
                <a:latin typeface="Times New Roman" panose="02020603050405020304" pitchFamily="18" charset="0"/>
              </a:rPr>
              <a:t>.</a:t>
            </a:r>
            <a:endParaRPr lang="en-US" altLang="en-US" sz="2800" b="0" dirty="0">
              <a:effectLst>
                <a:outerShdw blurRad="38100" dist="38100" dir="2700000" algn="tl">
                  <a:srgbClr val="C0C0C0"/>
                </a:outerShdw>
              </a:effectLst>
              <a:latin typeface="Times New Roman" panose="02020603050405020304" pitchFamily="18" charset="0"/>
            </a:endParaRPr>
          </a:p>
        </p:txBody>
      </p:sp>
      <p:sp>
        <p:nvSpPr>
          <p:cNvPr id="71686" name="Rectangle 7"/>
          <p:cNvSpPr>
            <a:spLocks noChangeArrowheads="1"/>
          </p:cNvSpPr>
          <p:nvPr/>
        </p:nvSpPr>
        <p:spPr bwMode="auto">
          <a:xfrm>
            <a:off x="304800" y="3657600"/>
            <a:ext cx="8382000" cy="523220"/>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Documentation is an ongoing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70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71686"/>
                                        </p:tgtEl>
                                        <p:attrNameLst>
                                          <p:attrName>style.visibility</p:attrName>
                                        </p:attrNameLst>
                                      </p:cBhvr>
                                      <p:to>
                                        <p:strVal val="visible"/>
                                      </p:to>
                                    </p:set>
                                    <p:anim calcmode="lin" valueType="num">
                                      <p:cBhvr>
                                        <p:cTn id="15" dur="500" fill="hold"/>
                                        <p:tgtEl>
                                          <p:spTgt spid="71686"/>
                                        </p:tgtEl>
                                        <p:attrNameLst>
                                          <p:attrName>ppt_w</p:attrName>
                                        </p:attrNameLst>
                                      </p:cBhvr>
                                      <p:tavLst>
                                        <p:tav tm="0">
                                          <p:val>
                                            <p:fltVal val="0"/>
                                          </p:val>
                                        </p:tav>
                                        <p:tav tm="100000">
                                          <p:val>
                                            <p:strVal val="#ppt_w"/>
                                          </p:val>
                                        </p:tav>
                                      </p:tavLst>
                                    </p:anim>
                                    <p:anim calcmode="lin" valueType="num">
                                      <p:cBhvr>
                                        <p:cTn id="16" dur="500" fill="hold"/>
                                        <p:tgtEl>
                                          <p:spTgt spid="71686"/>
                                        </p:tgtEl>
                                        <p:attrNameLst>
                                          <p:attrName>ppt_h</p:attrName>
                                        </p:attrNameLst>
                                      </p:cBhvr>
                                      <p:tavLst>
                                        <p:tav tm="0">
                                          <p:val>
                                            <p:fltVal val="0"/>
                                          </p:val>
                                        </p:tav>
                                        <p:tav tm="100000">
                                          <p:val>
                                            <p:strVal val="#ppt_h"/>
                                          </p:val>
                                        </p:tav>
                                      </p:tavLst>
                                    </p:anim>
                                    <p:animEffect transition="in" filter="fade">
                                      <p:cBhvr>
                                        <p:cTn id="1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2"/>
          <p:cNvSpPr txBox="1">
            <a:spLocks noChangeArrowheads="1"/>
          </p:cNvSpPr>
          <p:nvPr/>
        </p:nvSpPr>
        <p:spPr bwMode="auto">
          <a:xfrm>
            <a:off x="228600" y="192088"/>
            <a:ext cx="4908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10.6.1  User documentation</a:t>
            </a:r>
          </a:p>
        </p:txBody>
      </p:sp>
      <p:sp>
        <p:nvSpPr>
          <p:cNvPr id="73732" name="Rectangle 3"/>
          <p:cNvSpPr>
            <a:spLocks noChangeArrowheads="1"/>
          </p:cNvSpPr>
          <p:nvPr/>
        </p:nvSpPr>
        <p:spPr bwMode="auto">
          <a:xfrm>
            <a:off x="228600" y="877888"/>
            <a:ext cx="8915400" cy="2246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To run the software system properly, the users need documentation, traditionally called a </a:t>
            </a:r>
            <a:r>
              <a:rPr lang="en-US" altLang="en-US" sz="2800" i="1" dirty="0">
                <a:solidFill>
                  <a:schemeClr val="folHlink"/>
                </a:solidFill>
                <a:latin typeface="Times New Roman" panose="02020603050405020304" pitchFamily="18" charset="0"/>
              </a:rPr>
              <a:t>user guide</a:t>
            </a:r>
            <a:r>
              <a:rPr lang="en-US" altLang="en-US" sz="2800" b="0" dirty="0">
                <a:latin typeface="Times New Roman" panose="02020603050405020304" pitchFamily="18" charset="0"/>
              </a:rPr>
              <a:t>, that shows how to use the software step by step. User guides usually contains a tutorial section to guide the user through each feature of the software.</a:t>
            </a:r>
          </a:p>
        </p:txBody>
      </p:sp>
      <p:sp>
        <p:nvSpPr>
          <p:cNvPr id="5" name="Rectangle 3"/>
          <p:cNvSpPr>
            <a:spLocks noChangeArrowheads="1"/>
          </p:cNvSpPr>
          <p:nvPr/>
        </p:nvSpPr>
        <p:spPr bwMode="auto">
          <a:xfrm>
            <a:off x="228600" y="3316288"/>
            <a:ext cx="8915400" cy="2246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	A good user guide can be a very powerful marketing tool: the importance of user documentation in marketing cannot be overemphasized. User guides should be written for both the novice and the expert users, and a software system with good user documentation will definitely increase sales.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2"/>
          <p:cNvSpPr txBox="1">
            <a:spLocks noChangeArrowheads="1"/>
          </p:cNvSpPr>
          <p:nvPr/>
        </p:nvSpPr>
        <p:spPr bwMode="auto">
          <a:xfrm>
            <a:off x="0" y="0"/>
            <a:ext cx="5340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10.6.2  System documentation</a:t>
            </a:r>
          </a:p>
        </p:txBody>
      </p:sp>
      <p:sp>
        <p:nvSpPr>
          <p:cNvPr id="75780" name="Rectangle 3"/>
          <p:cNvSpPr>
            <a:spLocks noChangeArrowheads="1"/>
          </p:cNvSpPr>
          <p:nvPr/>
        </p:nvSpPr>
        <p:spPr bwMode="auto">
          <a:xfrm>
            <a:off x="76200" y="685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System documentation defines the software itself. It should be written so that the software can be maintained and modified by people other than the original developers. System documentation should exist for all four phases of system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2"/>
          <p:cNvSpPr txBox="1">
            <a:spLocks noChangeArrowheads="1"/>
          </p:cNvSpPr>
          <p:nvPr/>
        </p:nvSpPr>
        <p:spPr bwMode="auto">
          <a:xfrm>
            <a:off x="0" y="0"/>
            <a:ext cx="5683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10.6.3  Technical documentation</a:t>
            </a:r>
          </a:p>
        </p:txBody>
      </p:sp>
      <p:sp>
        <p:nvSpPr>
          <p:cNvPr id="77828" name="Rectangle 3"/>
          <p:cNvSpPr>
            <a:spLocks noChangeArrowheads="1"/>
          </p:cNvSpPr>
          <p:nvPr/>
        </p:nvSpPr>
        <p:spPr bwMode="auto">
          <a:xfrm>
            <a:off x="76200" y="6858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Technical documentation describes the installation and the servicing of the software system. Installation documentation defines how the software should be installed on each computer, for example, servers and clients. Service documentation defines how the system should be maintained and updated if 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64404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10.1.1  Development process models</a:t>
            </a:r>
          </a:p>
        </p:txBody>
      </p:sp>
      <p:sp>
        <p:nvSpPr>
          <p:cNvPr id="10243" name="Rectangle 3"/>
          <p:cNvSpPr>
            <a:spLocks noChangeArrowheads="1"/>
          </p:cNvSpPr>
          <p:nvPr/>
        </p:nvSpPr>
        <p:spPr bwMode="auto">
          <a:xfrm>
            <a:off x="76200" y="6858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Although software engineering involves all three processes in Figure 10.1, in this chapter we discuss only the development process, which is shown outside the cycle in Figure 10.1. The development process in the software lifecycle involves four phases: </a:t>
            </a:r>
            <a:r>
              <a:rPr lang="en-US" altLang="en-US" sz="2800">
                <a:latin typeface="Times New Roman" panose="02020603050405020304" pitchFamily="18" charset="0"/>
              </a:rPr>
              <a:t>analysis</a:t>
            </a:r>
            <a:r>
              <a:rPr lang="en-US" altLang="en-US" sz="2800" b="0">
                <a:latin typeface="Times New Roman" panose="02020603050405020304" pitchFamily="18" charset="0"/>
              </a:rPr>
              <a:t>, </a:t>
            </a:r>
            <a:r>
              <a:rPr lang="en-US" altLang="en-US" sz="2800">
                <a:latin typeface="Times New Roman" panose="02020603050405020304" pitchFamily="18" charset="0"/>
              </a:rPr>
              <a:t>design</a:t>
            </a:r>
            <a:r>
              <a:rPr lang="en-US" altLang="en-US" sz="2800" b="0">
                <a:latin typeface="Times New Roman" panose="02020603050405020304" pitchFamily="18" charset="0"/>
              </a:rPr>
              <a:t>, </a:t>
            </a:r>
            <a:r>
              <a:rPr lang="en-US" altLang="en-US" sz="2800">
                <a:latin typeface="Times New Roman" panose="02020603050405020304" pitchFamily="18" charset="0"/>
              </a:rPr>
              <a:t>implementation</a:t>
            </a:r>
            <a:r>
              <a:rPr lang="en-US" altLang="en-US" sz="2800" b="0">
                <a:latin typeface="Times New Roman" panose="02020603050405020304" pitchFamily="18" charset="0"/>
              </a:rPr>
              <a:t>, and </a:t>
            </a:r>
            <a:r>
              <a:rPr lang="en-US" altLang="en-US" sz="2800">
                <a:latin typeface="Times New Roman" panose="02020603050405020304" pitchFamily="18" charset="0"/>
              </a:rPr>
              <a:t>testing</a:t>
            </a:r>
            <a:r>
              <a:rPr lang="en-US" altLang="en-US" sz="2800" b="0">
                <a:latin typeface="Times New Roman" panose="02020603050405020304" pitchFamily="18" charset="0"/>
              </a:rPr>
              <a:t>. There are several models for the development process. We discuss the two most common here: the </a:t>
            </a:r>
            <a:r>
              <a:rPr lang="en-US" altLang="en-US" sz="2800">
                <a:latin typeface="Times New Roman" panose="02020603050405020304" pitchFamily="18" charset="0"/>
              </a:rPr>
              <a:t>waterfall model</a:t>
            </a:r>
            <a:r>
              <a:rPr lang="en-US" altLang="en-US" sz="2800" b="0">
                <a:latin typeface="Times New Roman" panose="02020603050405020304" pitchFamily="18" charset="0"/>
              </a:rPr>
              <a:t> and the </a:t>
            </a:r>
            <a:r>
              <a:rPr lang="en-US" altLang="en-US" sz="2800">
                <a:latin typeface="Times New Roman" panose="02020603050405020304" pitchFamily="18" charset="0"/>
              </a:rPr>
              <a:t>incremental model</a:t>
            </a:r>
            <a:r>
              <a:rPr lang="en-US" altLang="en-US" sz="2800" b="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waterfall model</a:t>
            </a:r>
          </a:p>
        </p:txBody>
      </p:sp>
      <p:sp>
        <p:nvSpPr>
          <p:cNvPr id="12291" name="Rectangle 3"/>
          <p:cNvSpPr>
            <a:spLocks noChangeArrowheads="1"/>
          </p:cNvSpPr>
          <p:nvPr/>
        </p:nvSpPr>
        <p:spPr bwMode="auto">
          <a:xfrm>
            <a:off x="7620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this model, the development process flows in only one direction. This means that a phase cannot be started until the previous phase is completed.</a:t>
            </a:r>
          </a:p>
        </p:txBody>
      </p:sp>
      <p:grpSp>
        <p:nvGrpSpPr>
          <p:cNvPr id="2" name="Group 1"/>
          <p:cNvGrpSpPr>
            <a:grpSpLocks/>
          </p:cNvGrpSpPr>
          <p:nvPr/>
        </p:nvGrpSpPr>
        <p:grpSpPr bwMode="auto">
          <a:xfrm>
            <a:off x="152400" y="2362200"/>
            <a:ext cx="8153400" cy="3733800"/>
            <a:chOff x="152400" y="2362200"/>
            <a:chExt cx="8153400" cy="3733800"/>
          </a:xfrm>
        </p:grpSpPr>
        <p:sp>
          <p:nvSpPr>
            <p:cNvPr id="12293" name="Text Box 4"/>
            <p:cNvSpPr txBox="1">
              <a:spLocks noChangeArrowheads="1"/>
            </p:cNvSpPr>
            <p:nvPr/>
          </p:nvSpPr>
          <p:spPr bwMode="auto">
            <a:xfrm>
              <a:off x="282575" y="2362200"/>
              <a:ext cx="399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10.2  </a:t>
              </a:r>
              <a:r>
                <a:rPr lang="en-US" altLang="en-US" sz="2000">
                  <a:latin typeface="Times New Roman" panose="02020603050405020304" pitchFamily="18" charset="0"/>
                </a:rPr>
                <a:t>The waterfall model</a:t>
              </a:r>
            </a:p>
          </p:txBody>
        </p:sp>
        <p:pic>
          <p:nvPicPr>
            <p:cNvPr id="122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8" y="3009900"/>
              <a:ext cx="6370637"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95" name="Straight Connector 6"/>
            <p:cNvCxnSpPr>
              <a:cxnSpLocks noChangeShapeType="1"/>
            </p:cNvCxnSpPr>
            <p:nvPr/>
          </p:nvCxnSpPr>
          <p:spPr bwMode="auto">
            <a:xfrm>
              <a:off x="282575"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6" name="Straight Connector 7"/>
            <p:cNvCxnSpPr>
              <a:cxnSpLocks noChangeShapeType="1"/>
            </p:cNvCxnSpPr>
            <p:nvPr/>
          </p:nvCxnSpPr>
          <p:spPr bwMode="auto">
            <a:xfrm>
              <a:off x="282575"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7" name="Straight Connector 8"/>
            <p:cNvCxnSpPr>
              <a:cxnSpLocks noChangeShapeType="1"/>
            </p:cNvCxnSpPr>
            <p:nvPr/>
          </p:nvCxnSpPr>
          <p:spPr bwMode="auto">
            <a:xfrm>
              <a:off x="152400" y="609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The incremental model</a:t>
            </a:r>
          </a:p>
        </p:txBody>
      </p:sp>
      <p:sp>
        <p:nvSpPr>
          <p:cNvPr id="14339" name="Rectangle 3"/>
          <p:cNvSpPr>
            <a:spLocks noChangeArrowheads="1"/>
          </p:cNvSpPr>
          <p:nvPr/>
        </p:nvSpPr>
        <p:spPr bwMode="auto">
          <a:xfrm>
            <a:off x="76200" y="4572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incremental model, software is developed in a series of steps. </a:t>
            </a:r>
          </a:p>
        </p:txBody>
      </p:sp>
      <p:grpSp>
        <p:nvGrpSpPr>
          <p:cNvPr id="2" name="Group 1"/>
          <p:cNvGrpSpPr>
            <a:grpSpLocks/>
          </p:cNvGrpSpPr>
          <p:nvPr/>
        </p:nvGrpSpPr>
        <p:grpSpPr bwMode="auto">
          <a:xfrm>
            <a:off x="434975" y="1524000"/>
            <a:ext cx="8099425" cy="5105400"/>
            <a:chOff x="434975" y="1524000"/>
            <a:chExt cx="8099425" cy="5105400"/>
          </a:xfrm>
        </p:grpSpPr>
        <p:sp>
          <p:nvSpPr>
            <p:cNvPr id="14341" name="Text Box 4"/>
            <p:cNvSpPr txBox="1">
              <a:spLocks noChangeArrowheads="1"/>
            </p:cNvSpPr>
            <p:nvPr/>
          </p:nvSpPr>
          <p:spPr bwMode="auto">
            <a:xfrm>
              <a:off x="434975" y="1524000"/>
              <a:ext cx="431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10.3  </a:t>
              </a:r>
              <a:r>
                <a:rPr lang="en-US" altLang="en-US" sz="2000">
                  <a:latin typeface="Times New Roman" panose="02020603050405020304" pitchFamily="18" charset="0"/>
                </a:rPr>
                <a:t>The incremental model</a:t>
              </a:r>
            </a:p>
          </p:txBody>
        </p:sp>
        <p:pic>
          <p:nvPicPr>
            <p:cNvPr id="143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5501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343" name="Straight Connector 6"/>
            <p:cNvCxnSpPr>
              <a:cxnSpLocks noChangeShapeType="1"/>
            </p:cNvCxnSpPr>
            <p:nvPr/>
          </p:nvCxnSpPr>
          <p:spPr bwMode="auto">
            <a:xfrm>
              <a:off x="434975" y="1981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4" name="Straight Connector 7"/>
            <p:cNvCxnSpPr>
              <a:cxnSpLocks noChangeShapeType="1"/>
            </p:cNvCxnSpPr>
            <p:nvPr/>
          </p:nvCxnSpPr>
          <p:spPr bwMode="auto">
            <a:xfrm>
              <a:off x="434975" y="1524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5" name="Straight Connector 8"/>
            <p:cNvCxnSpPr>
              <a:cxnSpLocks noChangeShapeType="1"/>
            </p:cNvCxnSpPr>
            <p:nvPr/>
          </p:nvCxnSpPr>
          <p:spPr bwMode="auto">
            <a:xfrm>
              <a:off x="511175"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3" name="Text Box 3"/>
          <p:cNvSpPr txBox="1">
            <a:spLocks noChangeArrowheads="1"/>
          </p:cNvSpPr>
          <p:nvPr/>
        </p:nvSpPr>
        <p:spPr bwMode="auto">
          <a:xfrm>
            <a:off x="228600" y="76200"/>
            <a:ext cx="49926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10-2   ANALYSIS PHASE</a:t>
            </a:r>
          </a:p>
        </p:txBody>
      </p:sp>
      <p:sp>
        <p:nvSpPr>
          <p:cNvPr id="1638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7285" name="Rectangle 5"/>
          <p:cNvSpPr>
            <a:spLocks noChangeArrowheads="1"/>
          </p:cNvSpPr>
          <p:nvPr/>
        </p:nvSpPr>
        <p:spPr bwMode="auto">
          <a:xfrm>
            <a:off x="228600" y="762000"/>
            <a:ext cx="86868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development process starts with the </a:t>
            </a:r>
            <a:r>
              <a:rPr lang="en-US" altLang="en-US" sz="2800" dirty="0">
                <a:effectLst>
                  <a:outerShdw blurRad="38100" dist="38100" dir="2700000" algn="tl">
                    <a:srgbClr val="C0C0C0"/>
                  </a:outerShdw>
                </a:effectLst>
                <a:latin typeface="Times New Roman" panose="02020603050405020304" pitchFamily="18" charset="0"/>
              </a:rPr>
              <a:t>analysis phase</a:t>
            </a:r>
            <a:r>
              <a:rPr lang="en-US" altLang="en-US" sz="2800" b="0" dirty="0">
                <a:effectLst>
                  <a:outerShdw blurRad="38100" dist="38100" dir="2700000" algn="tl">
                    <a:srgbClr val="C0C0C0"/>
                  </a:outerShdw>
                </a:effectLst>
                <a:latin typeface="Times New Roman" panose="02020603050405020304" pitchFamily="18" charset="0"/>
              </a:rPr>
              <a:t>. This phase results in a specification document that shows what the software will do without specifying how it will be done. The analysis phase can use two separate approaches, depending on whether the implementation phase is done using a procedural programming language or an object-oriented language. We briefly discuss both in this section.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0" y="0"/>
            <a:ext cx="6184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10.2.1  Procedure-oriented analysis</a:t>
            </a:r>
          </a:p>
        </p:txBody>
      </p:sp>
      <p:sp>
        <p:nvSpPr>
          <p:cNvPr id="18436" name="Rectangle 3"/>
          <p:cNvSpPr>
            <a:spLocks noChangeArrowheads="1"/>
          </p:cNvSpPr>
          <p:nvPr/>
        </p:nvSpPr>
        <p:spPr bwMode="auto">
          <a:xfrm>
            <a:off x="0" y="685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Procedure-oriented analysis—also called structured analysis or classical analysis—is the analysis process used if the system implementation phase will use a procedural language. The specification in this case may use several modeling tools, but we discuss only a few of them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Data flow diagrams</a:t>
            </a:r>
          </a:p>
        </p:txBody>
      </p:sp>
      <p:sp>
        <p:nvSpPr>
          <p:cNvPr id="20483" name="Rectangle 3"/>
          <p:cNvSpPr>
            <a:spLocks noChangeArrowheads="1"/>
          </p:cNvSpPr>
          <p:nvPr/>
        </p:nvSpPr>
        <p:spPr bwMode="auto">
          <a:xfrm>
            <a:off x="76200" y="4572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Data flow diagrams show the movement of data in the system.</a:t>
            </a:r>
          </a:p>
        </p:txBody>
      </p:sp>
      <p:grpSp>
        <p:nvGrpSpPr>
          <p:cNvPr id="2" name="Group 1"/>
          <p:cNvGrpSpPr>
            <a:grpSpLocks/>
          </p:cNvGrpSpPr>
          <p:nvPr/>
        </p:nvGrpSpPr>
        <p:grpSpPr bwMode="auto">
          <a:xfrm>
            <a:off x="76200" y="1752600"/>
            <a:ext cx="8099425" cy="4724400"/>
            <a:chOff x="76200" y="1752600"/>
            <a:chExt cx="8099425" cy="4724400"/>
          </a:xfrm>
        </p:grpSpPr>
        <p:sp>
          <p:nvSpPr>
            <p:cNvPr id="20485" name="Text Box 4"/>
            <p:cNvSpPr txBox="1">
              <a:spLocks noChangeArrowheads="1"/>
            </p:cNvSpPr>
            <p:nvPr/>
          </p:nvSpPr>
          <p:spPr bwMode="auto">
            <a:xfrm>
              <a:off x="76200" y="1752600"/>
              <a:ext cx="561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10.4  </a:t>
              </a:r>
              <a:r>
                <a:rPr lang="en-US" altLang="en-US" sz="2000">
                  <a:latin typeface="Times New Roman" panose="02020603050405020304" pitchFamily="18" charset="0"/>
                </a:rPr>
                <a:t>An example of a data flow diagram</a:t>
              </a:r>
            </a:p>
          </p:txBody>
        </p:sp>
        <p:pic>
          <p:nvPicPr>
            <p:cNvPr id="204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2895600"/>
              <a:ext cx="719455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487" name="Straight Connector 6"/>
            <p:cNvCxnSpPr>
              <a:cxnSpLocks noChangeShapeType="1"/>
            </p:cNvCxnSpPr>
            <p:nvPr/>
          </p:nvCxnSpPr>
          <p:spPr bwMode="auto">
            <a:xfrm>
              <a:off x="76200" y="2209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 name="Straight Connector 7"/>
            <p:cNvCxnSpPr>
              <a:cxnSpLocks noChangeShapeType="1"/>
            </p:cNvCxnSpPr>
            <p:nvPr/>
          </p:nvCxnSpPr>
          <p:spPr bwMode="auto">
            <a:xfrm>
              <a:off x="76200" y="175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9" name="Straight Connector 8"/>
            <p:cNvCxnSpPr>
              <a:cxnSpLocks noChangeShapeType="1"/>
            </p:cNvCxnSpPr>
            <p:nvPr/>
          </p:nvCxnSpPr>
          <p:spPr bwMode="auto">
            <a:xfrm>
              <a:off x="1524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5743</TotalTime>
  <Words>2177</Words>
  <Application>Microsoft Office PowerPoint</Application>
  <PresentationFormat>On-screen Show (4:3)</PresentationFormat>
  <Paragraphs>150</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McGrawHill-Italic</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Huu Minh</cp:lastModifiedBy>
  <cp:revision>266</cp:revision>
  <dcterms:created xsi:type="dcterms:W3CDTF">2000-01-15T04:50:39Z</dcterms:created>
  <dcterms:modified xsi:type="dcterms:W3CDTF">2021-01-22T00:15:27Z</dcterms:modified>
</cp:coreProperties>
</file>