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3.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4.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5.xml" ContentType="application/vnd.openxmlformats-officedocument.presentationml.comments+xml"/>
  <Override PartName="/ppt/notesSlides/notesSlide26.xml" ContentType="application/vnd.openxmlformats-officedocument.presentationml.notesSlide+xml"/>
  <Override PartName="/ppt/comments/comment16.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7.xml" ContentType="application/vnd.openxmlformats-officedocument.presentationml.comments+xml"/>
  <Override PartName="/ppt/notesSlides/notesSlide32.xml" ContentType="application/vnd.openxmlformats-officedocument.presentationml.notesSlide+xml"/>
  <Override PartName="/ppt/comments/comment18.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19.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20.xml" ContentType="application/vnd.openxmlformats-officedocument.presentationml.comments+xml"/>
  <Override PartName="/ppt/notesSlides/notesSlide40.xml" ContentType="application/vnd.openxmlformats-officedocument.presentationml.notesSlide+xml"/>
  <Override PartName="/ppt/comments/comment21.xml" ContentType="application/vnd.openxmlformats-officedocument.presentationml.comments+xml"/>
  <Override PartName="/ppt/notesSlides/notesSlide41.xml" ContentType="application/vnd.openxmlformats-officedocument.presentationml.notesSlide+xml"/>
  <Override PartName="/ppt/comments/comment22.xml" ContentType="application/vnd.openxmlformats-officedocument.presentationml.comments+xml"/>
  <Override PartName="/ppt/notesSlides/notesSlide42.xml" ContentType="application/vnd.openxmlformats-officedocument.presentationml.notesSlide+xml"/>
  <Override PartName="/ppt/comments/comment23.xml" ContentType="application/vnd.openxmlformats-officedocument.presentationml.comments+xml"/>
  <Override PartName="/ppt/notesSlides/notesSlide43.xml" ContentType="application/vnd.openxmlformats-officedocument.presentationml.notesSlide+xml"/>
  <Override PartName="/ppt/comments/comment24.xml" ContentType="application/vnd.openxmlformats-officedocument.presentationml.comments+xml"/>
  <Override PartName="/ppt/notesSlides/notesSlide44.xml" ContentType="application/vnd.openxmlformats-officedocument.presentationml.notesSlide+xml"/>
  <Override PartName="/ppt/comments/comment2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omments/comment26.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omments/comment27.xml" ContentType="application/vnd.openxmlformats-officedocument.presentationml.comments+xml"/>
  <Override PartName="/ppt/notesSlides/notesSlide56.xml" ContentType="application/vnd.openxmlformats-officedocument.presentationml.notesSlide+xml"/>
  <Override PartName="/ppt/comments/comment28.xml" ContentType="application/vnd.openxmlformats-officedocument.presentationml.comments+xml"/>
  <Override PartName="/ppt/notesSlides/notesSlide57.xml" ContentType="application/vnd.openxmlformats-officedocument.presentationml.notesSlide+xml"/>
  <Override PartName="/ppt/comments/comment29.xml" ContentType="application/vnd.openxmlformats-officedocument.presentationml.comments+xml"/>
  <Override PartName="/ppt/notesSlides/notesSlide58.xml" ContentType="application/vnd.openxmlformats-officedocument.presentationml.notesSlide+xml"/>
  <Override PartName="/ppt/comments/comment30.xml" ContentType="application/vnd.openxmlformats-officedocument.presentationml.comments+xml"/>
  <Override PartName="/ppt/notesSlides/notesSlide59.xml" ContentType="application/vnd.openxmlformats-officedocument.presentationml.notesSlide+xml"/>
  <Override PartName="/ppt/comments/comment31.xml" ContentType="application/vnd.openxmlformats-officedocument.presentationml.comments+xml"/>
  <Override PartName="/ppt/notesSlides/notesSlide60.xml" ContentType="application/vnd.openxmlformats-officedocument.presentationml.notesSlide+xml"/>
  <Override PartName="/ppt/comments/comment32.xml" ContentType="application/vnd.openxmlformats-officedocument.presentationml.comments+xml"/>
  <Override PartName="/ppt/notesSlides/notesSlide61.xml" ContentType="application/vnd.openxmlformats-officedocument.presentationml.notesSlide+xml"/>
  <Override PartName="/ppt/comments/comment33.xml" ContentType="application/vnd.openxmlformats-officedocument.presentationml.comments+xml"/>
  <Override PartName="/ppt/notesSlides/notesSlide62.xml" ContentType="application/vnd.openxmlformats-officedocument.presentationml.notesSlide+xml"/>
  <Override PartName="/ppt/comments/comment34.xml" ContentType="application/vnd.openxmlformats-officedocument.presentationml.comments+xml"/>
  <Override PartName="/ppt/notesSlides/notesSlide63.xml" ContentType="application/vnd.openxmlformats-officedocument.presentationml.notesSlide+xml"/>
  <Override PartName="/ppt/comments/comment35.xml" ContentType="application/vnd.openxmlformats-officedocument.presentationml.comments+xml"/>
  <Override PartName="/ppt/notesSlides/notesSlide64.xml" ContentType="application/vnd.openxmlformats-officedocument.presentationml.notesSlide+xml"/>
  <Override PartName="/ppt/comments/comment36.xml" ContentType="application/vnd.openxmlformats-officedocument.presentationml.comments+xml"/>
  <Override PartName="/ppt/notesSlides/notesSlide65.xml" ContentType="application/vnd.openxmlformats-officedocument.presentationml.notesSlide+xml"/>
  <Override PartName="/ppt/comments/comment37.xml" ContentType="application/vnd.openxmlformats-officedocument.presentationml.comments+xml"/>
  <Override PartName="/ppt/notesSlides/notesSlide66.xml" ContentType="application/vnd.openxmlformats-officedocument.presentationml.notesSlide+xml"/>
  <Override PartName="/ppt/comments/comment38.xml" ContentType="application/vnd.openxmlformats-officedocument.presentationml.comments+xml"/>
  <Override PartName="/ppt/notesSlides/notesSlide67.xml" ContentType="application/vnd.openxmlformats-officedocument.presentationml.notesSlide+xml"/>
  <Override PartName="/ppt/comments/comment39.xml" ContentType="application/vnd.openxmlformats-officedocument.presentationml.comments+xml"/>
  <Override PartName="/ppt/notesSlides/notesSlide68.xml" ContentType="application/vnd.openxmlformats-officedocument.presentationml.notesSlide+xml"/>
  <Override PartName="/ppt/comments/comment40.xml" ContentType="application/vnd.openxmlformats-officedocument.presentationml.comments+xml"/>
  <Override PartName="/ppt/notesSlides/notesSlide69.xml" ContentType="application/vnd.openxmlformats-officedocument.presentationml.notesSlide+xml"/>
  <Override PartName="/ppt/comments/comment41.xml" ContentType="application/vnd.openxmlformats-officedocument.presentationml.comments+xml"/>
  <Override PartName="/ppt/notesSlides/notesSlide70.xml" ContentType="application/vnd.openxmlformats-officedocument.presentationml.notesSlide+xml"/>
  <Override PartName="/ppt/comments/comment42.xml" ContentType="application/vnd.openxmlformats-officedocument.presentationml.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omments/comment43.xml" ContentType="application/vnd.openxmlformats-officedocument.presentationml.comments+xml"/>
  <Override PartName="/ppt/notesSlides/notesSlide74.xml" ContentType="application/vnd.openxmlformats-officedocument.presentationml.notesSlide+xml"/>
  <Override PartName="/ppt/comments/comment44.xml" ContentType="application/vnd.openxmlformats-officedocument.presentationml.comments+xml"/>
  <Override PartName="/ppt/notesSlides/notesSlide75.xml" ContentType="application/vnd.openxmlformats-officedocument.presentationml.notesSlide+xml"/>
  <Override PartName="/ppt/comments/comment45.xml" ContentType="application/vnd.openxmlformats-officedocument.presentationml.comments+xml"/>
  <Override PartName="/ppt/notesSlides/notesSlide76.xml" ContentType="application/vnd.openxmlformats-officedocument.presentationml.notesSlide+xml"/>
  <Override PartName="/ppt/comments/comment46.xml" ContentType="application/vnd.openxmlformats-officedocument.presentationml.comment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omments/comment4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0"/>
  </p:notesMasterIdLst>
  <p:sldIdLst>
    <p:sldId id="1171" r:id="rId2"/>
    <p:sldId id="975" r:id="rId3"/>
    <p:sldId id="535" r:id="rId4"/>
    <p:sldId id="1064" r:id="rId5"/>
    <p:sldId id="1100" r:id="rId6"/>
    <p:sldId id="1101" r:id="rId7"/>
    <p:sldId id="1065" r:id="rId8"/>
    <p:sldId id="1102" r:id="rId9"/>
    <p:sldId id="976" r:id="rId10"/>
    <p:sldId id="990" r:id="rId11"/>
    <p:sldId id="1103" r:id="rId12"/>
    <p:sldId id="1104" r:id="rId13"/>
    <p:sldId id="1105" r:id="rId14"/>
    <p:sldId id="1073" r:id="rId15"/>
    <p:sldId id="1075" r:id="rId16"/>
    <p:sldId id="1077" r:id="rId17"/>
    <p:sldId id="1106" r:id="rId18"/>
    <p:sldId id="1107" r:id="rId19"/>
    <p:sldId id="1108" r:id="rId20"/>
    <p:sldId id="1109" r:id="rId21"/>
    <p:sldId id="1110" r:id="rId22"/>
    <p:sldId id="1111" r:id="rId23"/>
    <p:sldId id="1112" r:id="rId24"/>
    <p:sldId id="1113" r:id="rId25"/>
    <p:sldId id="977" r:id="rId26"/>
    <p:sldId id="1042" r:id="rId27"/>
    <p:sldId id="1114" r:id="rId28"/>
    <p:sldId id="1115" r:id="rId29"/>
    <p:sldId id="1116" r:id="rId30"/>
    <p:sldId id="1117" r:id="rId31"/>
    <p:sldId id="1118" r:id="rId32"/>
    <p:sldId id="1119" r:id="rId33"/>
    <p:sldId id="1120" r:id="rId34"/>
    <p:sldId id="1121" r:id="rId35"/>
    <p:sldId id="1122" r:id="rId36"/>
    <p:sldId id="1124" r:id="rId37"/>
    <p:sldId id="1125" r:id="rId38"/>
    <p:sldId id="1126" r:id="rId39"/>
    <p:sldId id="1127" r:id="rId40"/>
    <p:sldId id="1128" r:id="rId41"/>
    <p:sldId id="1129" r:id="rId42"/>
    <p:sldId id="1141" r:id="rId43"/>
    <p:sldId id="1143" r:id="rId44"/>
    <p:sldId id="1142" r:id="rId45"/>
    <p:sldId id="1131" r:id="rId46"/>
    <p:sldId id="1132" r:id="rId47"/>
    <p:sldId id="1133" r:id="rId48"/>
    <p:sldId id="1134" r:id="rId49"/>
    <p:sldId id="1135" r:id="rId50"/>
    <p:sldId id="1136" r:id="rId51"/>
    <p:sldId id="1144" r:id="rId52"/>
    <p:sldId id="1145" r:id="rId53"/>
    <p:sldId id="1139" r:id="rId54"/>
    <p:sldId id="1140" r:id="rId55"/>
    <p:sldId id="1172" r:id="rId56"/>
    <p:sldId id="1146" r:id="rId57"/>
    <p:sldId id="1148" r:id="rId58"/>
    <p:sldId id="1149" r:id="rId59"/>
    <p:sldId id="1150" r:id="rId60"/>
    <p:sldId id="1151" r:id="rId61"/>
    <p:sldId id="1152" r:id="rId62"/>
    <p:sldId id="1153" r:id="rId63"/>
    <p:sldId id="1154" r:id="rId64"/>
    <p:sldId id="1155" r:id="rId65"/>
    <p:sldId id="1156" r:id="rId66"/>
    <p:sldId id="1157" r:id="rId67"/>
    <p:sldId id="1158" r:id="rId68"/>
    <p:sldId id="1159" r:id="rId69"/>
    <p:sldId id="1169" r:id="rId70"/>
    <p:sldId id="1170" r:id="rId71"/>
    <p:sldId id="1161" r:id="rId72"/>
    <p:sldId id="1162" r:id="rId73"/>
    <p:sldId id="1163" r:id="rId74"/>
    <p:sldId id="1164" r:id="rId75"/>
    <p:sldId id="1165" r:id="rId76"/>
    <p:sldId id="1166" r:id="rId77"/>
    <p:sldId id="1167" r:id="rId78"/>
    <p:sldId id="1168" r:id="rId7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6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CCFF99"/>
    <a:srgbClr val="FFA3A3"/>
    <a:srgbClr val="FF7C80"/>
    <a:srgbClr val="FF0066"/>
    <a:srgbClr val="AD2D13"/>
    <a:srgbClr val="660066"/>
    <a:srgbClr val="00CC00"/>
    <a:srgbClr val="9966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6" autoAdjust="0"/>
  </p:normalViewPr>
  <p:slideViewPr>
    <p:cSldViewPr>
      <p:cViewPr varScale="1">
        <p:scale>
          <a:sx n="80" d="100"/>
          <a:sy n="80" d="100"/>
        </p:scale>
        <p:origin x="62"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7T09:06:34.980" idx="1">
    <p:pos x="10" y="10"/>
    <p:text>Kiểu dữ liệu trìu tượng</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1-27T09:23:12.462" idx="17">
    <p:pos x="10" y="10"/>
    <p:text>kiểm tra xem stack có rỗng hay ko, rỗng trả về true, ko rỗng trả về false</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1-27T09:27:24.133" idx="20">
    <p:pos x="10" y="10"/>
    <p:text>Final có thể ra cái này</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1-27T09:25:47.134" idx="18">
    <p:pos x="5610" y="360"/>
    <p:text>Các ứng dụng ngăn xếp có thể được phân loại thành bốn loại lớn: đảo ngược dữ liệu, ghép nối dữ liệu, hoãn sử dụng dữ liệu và các bước theo dõi ngược. Chúng tôi thảo luận về hai điều đầu tiên trong
các phần tiếp theo.</p:text>
    <p:extLst>
      <p:ext uri="{C676402C-5697-4E1C-873F-D02D1690AC5C}">
        <p15:threadingInfo xmlns:p15="http://schemas.microsoft.com/office/powerpoint/2012/main" timeZoneBias="-420"/>
      </p:ext>
    </p:extLst>
  </p:cm>
  <p:cm authorId="1" dt="2021-01-27T09:25:58.774" idx="19">
    <p:pos x="5658" y="1962"/>
    <p:text>Việc đảo ngược các mục dữ liệu yêu cầu một tập hợp các mục dữ liệu nhất định phải được sắp xếp lại để các mục đầu tiên và cuối cùng được trao đổi, với tất cả các vị trí giữa mục đầu tiên và cuối cùng cũng được trao đổi tương đối. Ví dụ, danh sách (2, 4, 7, 1, 6, 8) trở thành (8, 6, 1, 7, 4, 2).</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1-27T09:33:15.533" idx="21">
    <p:pos x="5658" y="462"/>
    <p:text>Chúng ta thường cần ghép nối một số ký tự trong một biểu thức. Ví dụ, khi chúng ta viết một biểu thức toán học bằng ngôn ngữ máy tính, chúng ta thường cần sử dụng dấu ngoặc đơn để thay đổi mức độ ưu tiên của các toán tử. Hai biểu thức sau được đánh giá khác nhau do có dấu ngoặc đơn trong biểu thức thứ hai:</p:text>
    <p:extLst>
      <p:ext uri="{C676402C-5697-4E1C-873F-D02D1690AC5C}">
        <p15:threadingInfo xmlns:p15="http://schemas.microsoft.com/office/powerpoint/2012/main" timeZoneBias="-420"/>
      </p:ext>
    </p:extLst>
  </p:cm>
  <p:cm authorId="1" dt="2021-01-27T09:33:25.308" idx="22">
    <p:pos x="5706" y="2748"/>
    <p:text>Khi chúng ta nhập một biểu thức với nhiều dấu ngoặc, chúng ta thường quên ghép các dấu ngoặc. Một trong những nhiệm vụ của trình biên dịch là thực hiện việc kiểm tra cho chúng ta. Trình biên dịch sử dụng một ngăn xếp để kiểm tra xem tất cả các dấu ngoặc mở có được ghép nối với một dấu ngoặc đóng hay không.</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1-27T09:37:21.636" idx="23">
    <p:pos x="5610" y="360"/>
    <p:text>Ở cấp ADT, chúng tôi sử dụng ngăn xếp và bốn hoạt động của nó; ở cấp độ thực thi, chúng ta cần chọn một cấu trúc dữ liệu để triển khai nó. Các ADT ngăn xếp có thể được triển khai bằng cách sử dụng một mảng hoặc một danh sách được liên kết. Hình 12.7 cho thấy một ví dụ về một ADT ngăn xếp với năm mục. Hình cũng cho thấy cách chúng ta có thể triển khai ngăn xếp.</p:text>
    <p:extLst>
      <p:ext uri="{C676402C-5697-4E1C-873F-D02D1690AC5C}">
        <p15:threadingInfo xmlns:p15="http://schemas.microsoft.com/office/powerpoint/2012/main" timeZoneBias="-420"/>
      </p:ext>
    </p:extLst>
  </p:cm>
  <p:cm authorId="1" dt="2021-01-27T09:37:33.300" idx="24">
    <p:pos x="5706" y="2136"/>
    <p:text>Trong triển khai mảng của chúng tôi, chúng tôi có một bản ghi có hai trường. Trường đầu tiên có thể được sử dụng để lưu trữ thông tin về mảng. Việc triển khai danh sách liên kết cũng tương tự: chúng ta có một nút phụ có tên ngăn xếp. Nút này cũng có hai trường: một bộ đếm và một con trỏ trỏ đến phần tử trên cùng.</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1-27T09:38:41.954" idx="25">
    <p:pos x="5658" y="552"/>
    <p:text>Hàng đợi là một danh sách tuyến tính, trong đó dữ liệu chỉ có thể được chèn vào một đầu, được gọi là phía sau và bị xóa khỏi đầu kia, được gọi là phía trước. Những hạn chế này đảm bảo rằng dữ liệu được xử lý thông qua hàng đợi theo thứ tự mà nó được nhận. Nói cách khác, hàng đợi là cấu trúc vào trước, xuất trước (FIFO).</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1-27T09:42:40.163" idx="26">
    <p:pos x="5658" y="360"/>
    <p:text>Mặc dù chúng ta có thể định nghĩa nhiều thao tác cho một hàng đợi, nhưng bốn thao tác cơ bản là: hàng đợi, hàng đợi, hàng đợi và trống, như được định nghĩa bên dưới.</p:text>
    <p:extLst>
      <p:ext uri="{C676402C-5697-4E1C-873F-D02D1690AC5C}">
        <p15:threadingInfo xmlns:p15="http://schemas.microsoft.com/office/powerpoint/2012/main" timeZoneBias="-420"/>
      </p:ext>
    </p:extLst>
  </p:cm>
  <p:cm authorId="1" dt="2021-01-27T09:42:57.217" idx="27">
    <p:pos x="5658" y="1560"/>
    <p:text>Thao tác hàng đợi tạo ra một hàng đợi trống. Sau đây là định dạng.</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01-27T09:43:12.778" idx="28">
    <p:pos x="10" y="10"/>
    <p:text>Ko có insert trong thao tác stack</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01-27T09:45:30.220" idx="29">
    <p:pos x="5610" y="360"/>
    <p:text>Hàng đợi là một trong những cấu trúc xử lý dữ liệu phổ biến nhất. Chúng được tìm thấy trong hầu hết mọi hệ điều hành và mạng và trong vô số các lĩnh vực khác. Ví dụ, hàng đợi được sử dụng trong các ứng dụng kinh doanh trực tuyến như xử lý yêu cầu của khách hàng, công việc và đơn đặt hàng. Trong một hệ thống máy tính, một hàng đợi là cần thiết để xử lý các công việc và cho các dịch vụ hệ thống như cuộn in.</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01-27T09:51:35.697" idx="30">
    <p:pos x="5610" y="360"/>
    <p:text>Ở cấp ADT, chúng ta sử dụng hàng đợi và bốn hoạt động của nó ở cấp độ thực thi, chúng ta cần chọn một cấu trúc dữ liệu để triển khai nó. ADT hàng đợi có thể được triển khai bằng cách sử dụng một mảng hoặc một danh sách được liên kết. Hình 12.13 trên trang 329 cho thấy một ví dụ về ADT hàng đợi với năm mục. Hình cũng cho thấy cách chúng ta có thể thực hiện nó. Trong triển khai mảng, chúng ta có một bản ghi với ba trường. Trường đầu tiên có thể được sử dụng để lưu trữ thông tin về hàng đợi.</p:text>
    <p:extLst>
      <p:ext uri="{C676402C-5697-4E1C-873F-D02D1690AC5C}">
        <p15:threadingInfo xmlns:p15="http://schemas.microsoft.com/office/powerpoint/2012/main" timeZoneBias="-420"/>
      </p:ext>
    </p:extLst>
  </p:cm>
  <p:cm authorId="1" dt="2021-01-27T09:51:46.156" idx="31">
    <p:pos x="5706" y="2736"/>
    <p:text>Việc triển khai danh sách liên kết cũng tương tự: chúng ta có thêm một nút có tên của hàng đợi. Nút này cũng có ba trường: số đếm, con trỏ trỏ đến phần tử phía trước và con trỏ trỏ đến phần tử phía sau.</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7T09:07:07.651" idx="2">
    <p:pos x="3888" y="783"/>
    <p:text>Định nghĩa khái niệm về kiểu dữ liệu trừu tượng (ADT).</p:text>
  </p:cm>
  <p:cm authorId="1" dt="2021-01-27T09:07:20.593" idx="3">
    <p:pos x="5587" y="1146"/>
    <p:text>Xác định một ngăn xếp, các hoạt động cơ bản trên ngăn xếp, ứng dụng của chúng và cách chúng có thể được triển khai.</p:text>
  </p:cm>
  <p:cm authorId="1" dt="2021-01-27T09:07:30.033" idx="4">
    <p:pos x="5587" y="1705"/>
    <p:text>Xác định hàng đợi, các hoạt động cơ bản trên hàng đợi, ứng dụng của chúng và cách chúng có thể được thực hiện.</p:text>
  </p:cm>
  <p:cm authorId="1" dt="2021-01-27T09:07:44.049" idx="5">
    <p:pos x="3162" y="2264"/>
    <p:text>Xác định một cây tổng quát và ứng dụng của nó.</p:text>
  </p:cm>
  <p:cm authorId="1" dt="2021-01-27T09:07:52.497" idx="6">
    <p:pos x="5587" y="2632"/>
    <p:text>Xác định danh sách tuyến tính tổng quát, các hoạt động cơ bản trên danh sách, ứng dụng của chúng và cách chúng có thể được thực hiện.</p:text>
  </p:cm>
  <p:cm authorId="1" dt="2021-01-27T09:09:14.481" idx="7">
    <p:pos x="4861" y="3185"/>
    <p:text>Định nghĩa cây nhị phân - một loại cây đặc biệt - và các ứng dụng của nó.</p:text>
    <p:extLst>
      <p:ext uri="{C676402C-5697-4E1C-873F-D02D1690AC5C}">
        <p15:threadingInfo xmlns:p15="http://schemas.microsoft.com/office/powerpoint/2012/main" timeZoneBias="-420"/>
      </p:ext>
    </p:extLst>
  </p:cm>
  <p:cm authorId="1" dt="2021-01-27T09:09:26.345" idx="8">
    <p:pos x="4101" y="3554"/>
    <p:text>Định nghĩa cây tìm kiếm nhị phân (BST) và các ứng dụng của nó.</p:text>
    <p:extLst>
      <p:ext uri="{C676402C-5697-4E1C-873F-D02D1690AC5C}">
        <p15:threadingInfo xmlns:p15="http://schemas.microsoft.com/office/powerpoint/2012/main" timeZoneBias="-420"/>
      </p:ext>
    </p:extLst>
  </p:cm>
  <p:cm authorId="1" dt="2021-01-27T09:09:36.624" idx="9">
    <p:pos x="2822" y="3917"/>
    <p:text>Xác định một đồ thị và các ứng dụng của nó.</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01-27T09:53:08.865" idx="32">
    <p:pos x="5322" y="552"/>
    <p:text>Các ngăn xếp và hàng đợi được xác định trong hai phần trước là danh sách tuyến tính hạn chế. Danh sách tuyến tính tổng quát là một danh sách trong đó các hoạt động, chẳng hạn như chèn và xóa, có thể được thực hiện ở bất kỳ đâu trong danh sách — ở đầu, ở giữa hoặc ở cuối. Hình 12.14 cho thấy một danh sách tuyến tính tổng quát.</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1-01-27T09:56:05.279" idx="33">
    <p:pos x="5658" y="360"/>
    <p:text>Mặc dù chúng ta có thể xác định nhiều phép toán trên một danh sách tuyến tính chung, nhưng chúng ta chỉ thảo luận sáu phép toán phổ biến trong chương này: danh sách, chèn, xóa, truy xuất, duyệt và trống.</p:text>
    <p:extLst>
      <p:ext uri="{C676402C-5697-4E1C-873F-D02D1690AC5C}">
        <p15:threadingInfo xmlns:p15="http://schemas.microsoft.com/office/powerpoint/2012/main" timeZoneBias="-4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1-01-27T09:56:20.927" idx="34">
    <p:pos x="5658" y="408"/>
    <p:text>Vì chúng tôi giả định rằng dữ liệu trong danh sách tuyến tính chung được sắp xếp, nên việc chèn phải được thực hiện theo cách mà thứ tự của các phần tử được duy trì. Để xác định vị trí cần đặt phần tử, cần tìm kiếm. Tuy nhiên, việc tìm kiếm được thực hiện ở cấp độ thực hiện, không phải ở cấp độ ADT.</p:text>
    <p:extLst>
      <p:ext uri="{C676402C-5697-4E1C-873F-D02D1690AC5C}">
        <p15:threadingInfo xmlns:p15="http://schemas.microsoft.com/office/powerpoint/2012/main" timeZoneBias="-4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1-01-27T09:56:45.559" idx="35">
    <p:pos x="5658" y="408"/>
    <p:text>Việc xóa khỏi danh sách chung (Hình 12.16) cũng yêu cầu danh sách được tìm kiếm để xác định vị trí dữ liệu sẽ bị xóa. Sau khi vị trí của dữ liệu được tìm thấy, việc xóa có thể được thực hiện. Sau đây là định dạng:</p:text>
    <p:extLst>
      <p:ext uri="{C676402C-5697-4E1C-873F-D02D1690AC5C}">
        <p15:threadingInfo xmlns:p15="http://schemas.microsoft.com/office/powerpoint/2012/main" timeZoneBias="-4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1-01-27T09:57:23.536" idx="36">
    <p:pos x="5658" y="408"/>
    <p:text>Theo truy xuất, chúng tôi có nghĩa là truy cập của một phần tử duy nhất. Giống như chèn và xóa, danh sách chung phải được tìm kiếm trước và nếu dữ liệu được tìm thấy, nó có thể được truy xuất. Định dạng của thao tác truy xuất là:</p:text>
    <p:extLst>
      <p:ext uri="{C676402C-5697-4E1C-873F-D02D1690AC5C}">
        <p15:threadingInfo xmlns:p15="http://schemas.microsoft.com/office/powerpoint/2012/main" timeZoneBias="-4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1-01-27T09:58:12.591" idx="37">
    <p:pos x="5658" y="408"/>
    <p:text>Mỗi thao tác trước đó liên quan đến một phần tử duy nhất trong danh sách, truy cập ngẫu nhiên vào danh sách. Mặt khác, liệt kê truyền tải liên quan đến truy cập tuần tự. Nó là một hoạt động trong đó tất cả các phần tử trong danh sách được xử lý từng phần tử một. Sau đây là định dạng:</p:text>
    <p:extLst>
      <p:ext uri="{C676402C-5697-4E1C-873F-D02D1690AC5C}">
        <p15:threadingInfo xmlns:p15="http://schemas.microsoft.com/office/powerpoint/2012/main" timeZoneBias="-4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1-01-27T10:01:20.630" idx="38">
    <p:pos x="5610" y="360"/>
    <p:text>Danh sách tuyến tính chung được sử dụng trong các tình huống trong đó các phần tử được truy cập ngẫu nhiên hoặc tuần tự. Ví dụ, trong một trường đại học, một danh sách tuyến tính có thể được sử dụng để lưu trữ thông tin về những sinh viên đang theo học trong mỗi học kỳ.</p:text>
    <p:extLst>
      <p:ext uri="{C676402C-5697-4E1C-873F-D02D1690AC5C}">
        <p15:threadingInfo xmlns:p15="http://schemas.microsoft.com/office/powerpoint/2012/main" timeZoneBias="-42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1-01-29T09:13:01.618" idx="39">
    <p:pos x="5610" y="360"/>
    <p:text>Chúng tôi có thể viết sáu thuật toán bằng mã giả cho sáu hoạt động mà chúng tôi đã xác định cho một danh sách trong mỗi lần triển khai. Chúng tôi đã trình bày các thuật toán để xử lý mảng và danh sách liên kết trong Chương 11: các thuật toán này có thể được sửa đổi một chút để tạo ra các thuật toán chúng ta cần cho một danh sách. Chúng tôi để những điều này như một bài tập.</p:text>
    <p:extLst>
      <p:ext uri="{C676402C-5697-4E1C-873F-D02D1690AC5C}">
        <p15:threadingInfo xmlns:p15="http://schemas.microsoft.com/office/powerpoint/2012/main" timeZoneBias="-42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1-01-29T09:13:27.264" idx="40">
    <p:pos x="5322" y="552"/>
    <p:text>Cây bao gồm một tập hợp hữu hạn các phần tử, được gọi là nút (hoặc đỉnh), và một tập hợp hữu hạn các đường có hướng, được gọi là cung, nối các cặp nút.</p:text>
    <p:extLst>
      <p:ext uri="{C676402C-5697-4E1C-873F-D02D1690AC5C}">
        <p15:threadingInfo xmlns:p15="http://schemas.microsoft.com/office/powerpoint/2012/main" timeZoneBias="-42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1-01-29T09:14:23.726" idx="41">
    <p:pos x="5658" y="120"/>
    <p:text>Chúng ta có thể chia các đỉnh trong cây thành ba loại: gốc, lá và các nút bên trong. Bảng 12.1 cho thấy số lượng cung đi và đến được phép cho mỗi loại nút.</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7T09:09:46.856" idx="10">
    <p:pos x="5276" y="559"/>
    <p:text>Giải quyết vấn đề bằng máy tính có nghĩa là xử lý dữ liệu. Để xử lý dữ liệu, chúng ta cần xác định kiểu dữ liệu và thao tác sẽ thực hiện trên dữ liệu. Định nghĩa kiểu dữ liệu và định nghĩa hoạt động sẽ được áp dụng cho dữ liệu là một phần ý tưởng đằng sau kiểu dữ liệu trừu tượng (ADT) —để ẩn cách hoạt động được thực hiện trên dữ liệu. Nói cách khác, người sử dụng ADT chỉ cần biết rằng một tập hợp các thao tác có sẵn cho kiểu dữ liệu, nhưng không cần biết chúng được áp dụng như thế nào.</p:text>
    <p:extLst>
      <p:ext uri="{C676402C-5697-4E1C-873F-D02D1690AC5C}">
        <p15:threadingInfo xmlns:p15="http://schemas.microsoft.com/office/powerpoint/2012/main" timeZoneBias="-42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1-01-29T09:14:51.734" idx="42">
    <p:pos x="5658" y="120"/>
    <p:text>Mỗi nút trong cây có thể có một cây con. Cây con của mỗi nút bao gồm một trong các nút con của nó và tất cả các nút con của nút con đó. Hình 12.21 cho thấy tất cả các cây con của cây trong Hình 12.20.</p:text>
    <p:extLst>
      <p:ext uri="{C676402C-5697-4E1C-873F-D02D1690AC5C}">
        <p15:threadingInfo xmlns:p15="http://schemas.microsoft.com/office/powerpoint/2012/main" timeZoneBias="-42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1-01-29T09:15:23.405" idx="43">
    <p:pos x="5322" y="456"/>
    <p:text>Cây nhị phân là cây trong đó không nút nào có thể có nhiều hơn hai cây con. Nói cách khác, một nút có thể có 0, một hoặc hai cây con.</p:text>
    <p:extLst>
      <p:ext uri="{C676402C-5697-4E1C-873F-D02D1690AC5C}">
        <p15:threadingInfo xmlns:p15="http://schemas.microsoft.com/office/powerpoint/2012/main" timeZoneBias="-42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21-01-29T09:15:41.454" idx="44">
    <p:pos x="5658" y="360"/>
    <p:text>Trong Chương 8, chúng tôi đã giới thiệu định nghĩa đệ quy của một thuật toán. Chúng ta cũng có thể định nghĩa một cấu trúc hoặc một ADT một cách đệ quy. Sau đây là định nghĩa đệ quy của cây nhị phân. Lưu ý rằng, dựa trên định nghĩa này, một cây nhị phân có thể có một gốc, nhưng mỗi cây con cũng có thể có một gốc.</p:text>
    <p:extLst>
      <p:ext uri="{C676402C-5697-4E1C-873F-D02D1690AC5C}">
        <p15:threadingInfo xmlns:p15="http://schemas.microsoft.com/office/powerpoint/2012/main" timeZoneBias="-42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21-01-29T09:22:55.412" idx="45">
    <p:pos x="944" y="1878"/>
    <p:text>cây nhị phân rỗng</p:text>
    <p:extLst>
      <p:ext uri="{C676402C-5697-4E1C-873F-D02D1690AC5C}">
        <p15:threadingInfo xmlns:p15="http://schemas.microsoft.com/office/powerpoint/2012/main" timeZoneBias="-42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21-01-29T09:25:44.539" idx="46">
    <p:pos x="5658" y="360"/>
    <p:text>Sáu phép toán phổ biến nhất được định nghĩa cho cây nhị phân là cây (tạo cây trống), chèn, xóa, truy xuất, làm trống và duyệt. Năm phần đầu rất phức tạp và nằm ngoài phạm vi của cuốn sách này. Chúng ta thảo luận về duyệt cây nhị phân trong phần này.</p:text>
    <p:extLst>
      <p:ext uri="{C676402C-5697-4E1C-873F-D02D1690AC5C}">
        <p15:threadingInfo xmlns:p15="http://schemas.microsoft.com/office/powerpoint/2012/main" timeZoneBias="-42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21-01-29T09:25:58.283" idx="47">
    <p:pos x="5658" y="408"/>
    <p:text>Quá trình duyệt cây nhị phân yêu cầu mỗi nút của cây được xử lý một lần và chỉ một lần trong một trình tự xác định trước. Hai cách tiếp cận chung đối với trình tự truyền tải là truyền tải theo chiều sâu và chiều rộng đầu tiên.</p:text>
    <p:extLst>
      <p:ext uri="{C676402C-5697-4E1C-873F-D02D1690AC5C}">
        <p15:threadingInfo xmlns:p15="http://schemas.microsoft.com/office/powerpoint/2012/main" timeZoneBias="-420"/>
      </p:ext>
    </p:extLst>
  </p:cm>
  <p:cm authorId="1" dt="2021-01-29T09:27:36.507" idx="48">
    <p:pos x="5294" y="3984"/>
    <p:text>Duyệt theo chiều sâu</p:text>
    <p:extLst>
      <p:ext uri="{C676402C-5697-4E1C-873F-D02D1690AC5C}">
        <p15:threadingInfo xmlns:p15="http://schemas.microsoft.com/office/powerpoint/2012/main" timeZoneBias="-42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21-01-29T09:28:20.478" idx="51">
    <p:pos x="4218" y="690"/>
    <p:text>Hình 12.25 cho thấy cách chúng ta truy cập từng nút trong cây bằng cách sử dụng phương thức truyền tải đặt hàng trước. Hình này cũng cho thấy thứ tự đi bộ. Trong quá trình duyệt đặt hàng trước, chúng tôi truy cập vào một nút khi chúng tôi đi qua từ phía bên trái của nó. Các nút được truy cập theo thứ tự sau: A, B, C, D, E, F.</p:text>
    <p:extLst>
      <p:ext uri="{C676402C-5697-4E1C-873F-D02D1690AC5C}">
        <p15:threadingInfo xmlns:p15="http://schemas.microsoft.com/office/powerpoint/2012/main" timeZoneBias="-420"/>
      </p:ext>
    </p:extLst>
  </p:cm>
  <p:cm authorId="1" dt="2021-01-29T09:30:24.612" idx="52">
    <p:pos x="2024" y="3558"/>
    <p:text>E sẽ ưu tiên đi qua G trước nhưng vì ko có G nên trả về giá trị null</p:text>
    <p:extLst>
      <p:ext uri="{C676402C-5697-4E1C-873F-D02D1690AC5C}">
        <p15:threadingInfo xmlns:p15="http://schemas.microsoft.com/office/powerpoint/2012/main" timeZoneBias="-420"/>
      </p:ext>
    </p:extLst>
  </p:cm>
  <p:cm authorId="1" dt="2021-01-29T09:31:14.733" idx="53">
    <p:pos x="2024" y="3654"/>
    <p:text>Ưu tiên bên trái trước</p:text>
    <p:extLst>
      <p:ext uri="{C676402C-5697-4E1C-873F-D02D1690AC5C}">
        <p15:threadingInfo xmlns:p15="http://schemas.microsoft.com/office/powerpoint/2012/main" timeZoneBias="-420">
          <p15:parentCm authorId="1" idx="52"/>
        </p15:threadingInfo>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21-01-29T09:33:00.347" idx="54">
    <p:pos x="5220" y="570"/>
    <p:text>Hình 12.26 cho thấy cách chúng tôi truy cập từng nút trong cây bằng cách sử dụng truyền tải đầu tiên theo chiều rộng. Hình này cũng cho thấy thứ tự đi bộ. Thứ tự duyệt là A, B, E, C, D, F.</p:text>
    <p:extLst>
      <p:ext uri="{C676402C-5697-4E1C-873F-D02D1690AC5C}">
        <p15:threadingInfo xmlns:p15="http://schemas.microsoft.com/office/powerpoint/2012/main" timeZoneBias="-420"/>
      </p:ext>
    </p:extLst>
  </p:cm>
  <p:cm authorId="1" dt="2021-01-29T09:33:04.082" idx="55">
    <p:pos x="10" y="10"/>
    <p:text>Duyệt theo chiều rộng</p:text>
    <p:extLst>
      <p:ext uri="{C676402C-5697-4E1C-873F-D02D1690AC5C}">
        <p15:threadingInfo xmlns:p15="http://schemas.microsoft.com/office/powerpoint/2012/main" timeZoneBias="-42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21-01-29T09:33:42.202" idx="56">
    <p:pos x="5658" y="360"/>
    <p:text>Cây nhị phân có nhiều ứng dụng trong khoa học máy tính. Trong phần này, chúng tôi chỉ đề cập đến hai trong số chúng: cây mã hóa và biểu thức Huffman.</p:text>
    <p:extLst>
      <p:ext uri="{C676402C-5697-4E1C-873F-D02D1690AC5C}">
        <p15:threadingInfo xmlns:p15="http://schemas.microsoft.com/office/powerpoint/2012/main" timeZoneBias="-420"/>
      </p:ext>
    </p:extLst>
  </p:cm>
  <p:cm authorId="1" dt="2021-01-29T09:33:53.274" idx="57">
    <p:pos x="5706" y="2184"/>
    <p:text>Mã hóa Huffman là một kỹ thuật nén sử dụng cây nhị phân để tạo ra một mã nhị phân có độ dài thay đổi từ một chuỗi ký hiệu. Chúng ta thảo luận chi tiết về mã hóa Huffman trong Chương 15.</p:text>
    <p:extLst>
      <p:ext uri="{C676402C-5697-4E1C-873F-D02D1690AC5C}">
        <p15:threadingInfo xmlns:p15="http://schemas.microsoft.com/office/powerpoint/2012/main" timeZoneBias="-420"/>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1" dt="2021-01-29T09:35:57.779" idx="58">
    <p:pos x="5706" y="486"/>
    <p:text>Một biểu thức số học có thể được biểu diễn ở ba định dạng khác nhau: infix, postfix và prefix. Trong ký hiệu infix, toán tử nằm giữa hai toán hạng. Trong ký hiệu hậu tố, toán tử đứng sau hai toán hạng của nó và trong ký hiệu tiền tố, nó đứng trước hai toán hạng. Các định dạng này được hiển thị bên dưới để bổ sung hai toán hạng A và B.</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27T09:10:43.692" idx="11">
    <p:pos x="5610" y="461"/>
    <p:text>Nhiều ngôn ngữ lập trình đã định nghĩa một số ADT đơn giản như một phần không thể thiếu của ngôn ngữ. Ví dụ, ngôn ngữ C định nghĩa một ADT đơn giản được gọi là số nguyên. Loại ADT này là số nguyên với các phạm vi được xác định trước. C cũng định nghĩa một số hoạt động có thể được áp dụng trên kiểu dữ liệu này (cộng, trừ, nhân, chia, v.v.). C xác định rõ ràng các phép toán này trên số nguyên và những gì chúng ta mong đợi là kết quả. Một lập trình viên viết chương trình C để cộng hai số nguyên nên biết về ADT số nguyên và các phép toán có thể áp dụng cho nó.</p:text>
    <p:extLst>
      <p:ext uri="{C676402C-5697-4E1C-873F-D02D1690AC5C}">
        <p15:threadingInfo xmlns:p15="http://schemas.microsoft.com/office/powerpoint/2012/main" timeZoneBias="-420"/>
      </p:ext>
    </p:extLst>
  </p:cm>
</p:cmLst>
</file>

<file path=ppt/comments/comment40.xml><?xml version="1.0" encoding="utf-8"?>
<p:cmLst xmlns:a="http://schemas.openxmlformats.org/drawingml/2006/main" xmlns:r="http://schemas.openxmlformats.org/officeDocument/2006/relationships" xmlns:p="http://schemas.openxmlformats.org/presentationml/2006/main">
  <p:cm authorId="1" dt="2021-01-29T09:44:06.833" idx="59">
    <p:pos x="10" y="10"/>
    <p:text>ngẫm lại cái này trước khi thi final</p:text>
    <p:extLst>
      <p:ext uri="{C676402C-5697-4E1C-873F-D02D1690AC5C}">
        <p15:threadingInfo xmlns:p15="http://schemas.microsoft.com/office/powerpoint/2012/main" timeZoneBias="-420"/>
      </p:ext>
    </p:extLst>
  </p:cm>
</p:cmLst>
</file>

<file path=ppt/comments/comment41.xml><?xml version="1.0" encoding="utf-8"?>
<p:cmLst xmlns:a="http://schemas.openxmlformats.org/drawingml/2006/main" xmlns:r="http://schemas.openxmlformats.org/officeDocument/2006/relationships" xmlns:p="http://schemas.openxmlformats.org/presentationml/2006/main">
  <p:cm authorId="1" dt="2021-01-29T09:45:08.360" idx="60">
    <p:pos x="5322" y="558"/>
    <p:text>Cây nhị phân có thể được thực hiện bằng cách sử dụng mảng hoặc danh sách liên kết. Việc triển khai danh sách được liên kết hiệu quả hơn cho việc chèn và xóa và phổ biến hơn.</p:text>
    <p:extLst>
      <p:ext uri="{C676402C-5697-4E1C-873F-D02D1690AC5C}">
        <p15:threadingInfo xmlns:p15="http://schemas.microsoft.com/office/powerpoint/2012/main" timeZoneBias="-420"/>
      </p:ext>
    </p:extLst>
  </p:cm>
</p:cmLst>
</file>

<file path=ppt/comments/comment42.xml><?xml version="1.0" encoding="utf-8"?>
<p:cmLst xmlns:a="http://schemas.openxmlformats.org/drawingml/2006/main" xmlns:r="http://schemas.openxmlformats.org/officeDocument/2006/relationships" xmlns:p="http://schemas.openxmlformats.org/presentationml/2006/main">
  <p:cm authorId="1" dt="2021-01-29T09:48:22.312" idx="61">
    <p:pos x="10" y="10"/>
    <p:text>Các khoá của cây con bên trái phải nhỏ hơn các khoá của cây con bên phải</p:text>
    <p:extLst>
      <p:ext uri="{C676402C-5697-4E1C-873F-D02D1690AC5C}">
        <p15:threadingInfo xmlns:p15="http://schemas.microsoft.com/office/powerpoint/2012/main" timeZoneBias="-420"/>
      </p:ext>
    </p:extLst>
  </p:cm>
</p:cmLst>
</file>

<file path=ppt/comments/comment43.xml><?xml version="1.0" encoding="utf-8"?>
<p:cmLst xmlns:a="http://schemas.openxmlformats.org/drawingml/2006/main" xmlns:r="http://schemas.openxmlformats.org/officeDocument/2006/relationships" xmlns:p="http://schemas.openxmlformats.org/presentationml/2006/main">
  <p:cm authorId="1" dt="2021-01-29T09:54:26.894" idx="62">
    <p:pos x="5706" y="24"/>
    <p:text>Một tính năng khác khiến BST trở nên thú vị là chúng ta có thể sử dụng phiên bản tìm kiếm nhị phân mà chúng ta đã sử dụng trong Chương 8 cho cây tìm kiếm nhị phân. Hình 12.30 cho thấy UML cho tìm kiếm BST.</p:text>
    <p:extLst>
      <p:ext uri="{C676402C-5697-4E1C-873F-D02D1690AC5C}">
        <p15:threadingInfo xmlns:p15="http://schemas.microsoft.com/office/powerpoint/2012/main" timeZoneBias="-420"/>
      </p:ext>
    </p:extLst>
  </p:cm>
</p:cmLst>
</file>

<file path=ppt/comments/comment44.xml><?xml version="1.0" encoding="utf-8"?>
<p:cmLst xmlns:a="http://schemas.openxmlformats.org/drawingml/2006/main" xmlns:r="http://schemas.openxmlformats.org/officeDocument/2006/relationships" xmlns:p="http://schemas.openxmlformats.org/presentationml/2006/main">
  <p:cm authorId="1" dt="2021-01-29T09:55:04.990" idx="63">
    <p:pos x="5706" y="360"/>
    <p:text>ADT cho cây tìm kiếm nhị phân tương tự như ADT mà chúng tôi đã xác định cho danh sách tuyến tính tổng quát với cùng một phép toán. Trên thực tế, chúng ta thấy nhiều danh sách BST hơn danh sách tuyến tính chung ngày nay. Lý do là việc tìm kiếm một BST hiệu quả hơn tìm kiếm một danh sách tuyến tính: một danh sách tuyến tính tổng quát sử dụng tìm kiếm tuần tự, nhưng các BST sử dụng một phiên bản tìm kiếm nhị phân.</p:text>
    <p:extLst>
      <p:ext uri="{C676402C-5697-4E1C-873F-D02D1690AC5C}">
        <p15:threadingInfo xmlns:p15="http://schemas.microsoft.com/office/powerpoint/2012/main" timeZoneBias="-420"/>
      </p:ext>
    </p:extLst>
  </p:cm>
</p:cmLst>
</file>

<file path=ppt/comments/comment45.xml><?xml version="1.0" encoding="utf-8"?>
<p:cmLst xmlns:a="http://schemas.openxmlformats.org/drawingml/2006/main" xmlns:r="http://schemas.openxmlformats.org/officeDocument/2006/relationships" xmlns:p="http://schemas.openxmlformats.org/presentationml/2006/main">
  <p:cm authorId="1" dt="2021-01-29T09:58:10.726" idx="64">
    <p:pos x="5706" y="360"/>
    <p:text>Các BST có thể được triển khai bằng cách sử dụng mảng hoặc danh sách liên kết. Tuy nhiên, cấu trúc danh sách liên kết phổ biến hơn và hiệu quả hơn. Việc triển khai sử dụng các nút có hai con trỏ, trái và phải.</p:text>
    <p:extLst>
      <p:ext uri="{C676402C-5697-4E1C-873F-D02D1690AC5C}">
        <p15:threadingInfo xmlns:p15="http://schemas.microsoft.com/office/powerpoint/2012/main" timeZoneBias="-420"/>
      </p:ext>
    </p:extLst>
  </p:cm>
</p:cmLst>
</file>

<file path=ppt/comments/comment46.xml><?xml version="1.0" encoding="utf-8"?>
<p:cmLst xmlns:a="http://schemas.openxmlformats.org/drawingml/2006/main" xmlns:r="http://schemas.openxmlformats.org/officeDocument/2006/relationships" xmlns:p="http://schemas.openxmlformats.org/presentationml/2006/main">
  <p:cm authorId="1" dt="2021-01-29T09:58:30.382" idx="65">
    <p:pos x="5274" y="516"/>
    <p:text>Đồ thị là một ADT được tạo thành từ một tập hợp các nút, được gọi là đỉnh và tập hợp các đường nối các đỉnh, được gọi là các cạnh hoặc cung. Trong khi cây xác định cấu trúc phân cấp trong đó một nút chỉ có thể có một nút cha duy nhất, mỗi nút trong biểu đồ có thể có một hoặc nhiều nút cha. Đồ thị có thể được định hướng hoặc vô hướng. Trong một đồ thị có hướng, hoặc đồ thị, mỗi cạnh, nối hai đỉnh, có hướng từ đỉnh này sang đỉnh kia. Trong một đồ thị vô hướng, không có hướng. Hình 12.32 cho thấy một ví dụ về cả đồ thị có hướng (a) và đồ thị vô hướng (b).</p:text>
    <p:extLst>
      <p:ext uri="{C676402C-5697-4E1C-873F-D02D1690AC5C}">
        <p15:threadingInfo xmlns:p15="http://schemas.microsoft.com/office/powerpoint/2012/main" timeZoneBias="-420"/>
      </p:ext>
    </p:extLst>
  </p:cm>
</p:cmLst>
</file>

<file path=ppt/comments/comment47.xml><?xml version="1.0" encoding="utf-8"?>
<p:cmLst xmlns:a="http://schemas.openxmlformats.org/drawingml/2006/main" xmlns:r="http://schemas.openxmlformats.org/officeDocument/2006/relationships" xmlns:p="http://schemas.openxmlformats.org/presentationml/2006/main">
  <p:cm authorId="1" dt="2021-01-29T10:03:03.910" idx="66">
    <p:pos x="5220" y="456"/>
    <p:text>Bản đồ các thành phố và đường nối các thành phố có thể được trình bày trong máy tính bằng biểu đồ vô hướng. Các thành phố là các đỉnh và các cạnh vô hướng là những con đường kết nối chúng. Nếu chúng ta muốn hiển thị khoảng cách giữa các thành phố, chúng ta có thể sử dụng đồ thị có trọng số, trong đó mỗi cạnh có một trọng số thể hiện khoảng cách giữa hai thành phố nối với nhau bằng cạnh đó.</p:text>
    <p:extLst>
      <p:ext uri="{C676402C-5697-4E1C-873F-D02D1690AC5C}">
        <p15:threadingInfo xmlns:p15="http://schemas.microsoft.com/office/powerpoint/2012/main" timeZoneBias="-420"/>
      </p:ext>
    </p:extLst>
  </p:cm>
  <p:cm authorId="1" dt="2021-01-29T10:03:13.485" idx="67">
    <p:pos x="5316" y="2520"/>
    <p:text>Một ứng dụng khác của đồ thị là trong mạng máy tính (Chương 6). Các đỉnh có thể đại diện cho các nút hoặc trung tâm, các cạnh có thể đại diện cho tuyến đường. Mỗi cạnh có thể có một trọng số xác định chi phí đi đến từ một trung tâm đến một trung tâm liền kề. Một bộ định tuyến có thể sử dụng các thuật toán đồ thị để tìm đường đi ngắn nhất giữa chính nó và đích cuối cùng của một gói tin.</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27T09:11:48.586" idx="12">
    <p:pos x="5610" y="461"/>
    <p:text>Mặc dù một số ADT đơn giản, chẳng hạn như số nguyên, thực, ký tự, con trỏ, v.v., đã được triển khai và có sẵn để sử dụng trong hầu hết các ngôn ngữ, nhưng nhiều ADT phức tạp hữu ích thì không. Như chúng ta sẽ thấy trong chương này, chúng ta cần một ADT danh sách, một ADT ngăn xếp, một ADT hàng đợi, v.v. Để có hiệu quả, các ADT này nên được tạo và lưu trữ trong thư viện của máy tính để sử dụng.</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27T09:14:10.928" idx="13">
    <p:pos x="5610" y="456"/>
    <p:text>Bây giờ chúng ta hãy xác định một ADT. Kiểu dữ liệu trừu tượng là kiểu dữ liệu được đóng gói với các phép toán có ý nghĩa đối với kiểu dữ liệu. Sau đó, chúng tôi đóng gói dữ liệu và các hoạt động trên dữ liệu và ẩn chúng khỏi người dùng.</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27T09:15:48.904" idx="14">
    <p:pos x="5610" y="456"/>
    <p:text>Ngôn ngữ máy tính không cung cấp các gói ADT phức tạp. Để tạo một ADT phức tạp, trước tiên nó được thực hiện và lưu giữ trong thư viện. Mục đích chính của chương này là giới thiệu một số ADT phổ biến do người dùng định nghĩa và các ứng dụng của chúng. Tuy nhiên, chúng tôi cũng đưa ra một cuộc thảo luận ngắn gọn về mỗi lần triển khai ADT cho độc giả quan tâm. Chúng tôi để các thuật toán mã giả của các triển khai như là các bài tập thử thách.</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1-27T09:17:15.862" idx="15">
    <p:pos x="5322" y="504"/>
    <p:text>Ngăn xếp là một danh sách tuyến tính hạn chế trong đó tất cả các phép bổ sung và xóa được thực hiện ở một đầu, trên cùng. Nếu chúng ta chèn một loạt các mục dữ liệu vào một ngăn xếp và sau đó loại bỏ chúng, thứ tự của dữ liệu sẽ bị đảo ngược. Thuộc tính đảo ngược này là lý do tại sao ngăn xếp được gọi là cấu trúc dữ liệu vào sau cùng, xuất trước (LIFO).</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1-27T09:22:42.350" idx="16">
    <p:pos x="5658" y="408"/>
    <p:text>Thao tác bật sẽ xóa mục ở đầu ngăn xếp. Sau đây là định dạng.</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2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2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2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902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2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AC030E41-9CE7-457A-AF82-A855DA64F8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ftr" sz="quarter" idx="4"/>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smtClean="0">
                <a:latin typeface="Times New Roman" panose="02020603050405020304" pitchFamily="18" charset="0"/>
              </a:rPr>
              <a:t>1.#</a:t>
            </a: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A6C1E7E-1B1F-430A-8CA8-27E0C0375A97}" type="slidenum">
              <a:rPr lang="en-US" altLang="en-US" sz="1200" b="0" smtClean="0">
                <a:latin typeface="Times New Roman" panose="02020603050405020304" pitchFamily="18" charset="0"/>
              </a:rPr>
              <a:pPr/>
              <a:t>10</a:t>
            </a:fld>
            <a:endParaRPr lang="en-US" altLang="en-US" sz="1200" b="0"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C28A134-CD2D-4B26-A3A9-1A3A3B2BCBAF}" type="slidenum">
              <a:rPr lang="en-US" altLang="en-US" sz="1200" b="0" smtClean="0">
                <a:latin typeface="Times New Roman" panose="02020603050405020304" pitchFamily="18" charset="0"/>
              </a:rPr>
              <a:pPr/>
              <a:t>11</a:t>
            </a:fld>
            <a:endParaRPr lang="en-US" altLang="en-US" sz="1200" b="0"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F468C07-64F6-428C-99F6-5855FA6CA58C}" type="slidenum">
              <a:rPr lang="en-US" altLang="en-US" sz="1200" b="0" smtClean="0">
                <a:latin typeface="Times New Roman" panose="02020603050405020304" pitchFamily="18" charset="0"/>
              </a:rPr>
              <a:pPr/>
              <a:t>12</a:t>
            </a:fld>
            <a:endParaRPr lang="en-US" altLang="en-US" sz="1200" b="0"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83C7B5C-D478-47D3-8FBF-928E038FB76D}" type="slidenum">
              <a:rPr lang="en-US" altLang="en-US" sz="1200" b="0" smtClean="0">
                <a:latin typeface="Times New Roman" panose="02020603050405020304" pitchFamily="18" charset="0"/>
              </a:rPr>
              <a:pPr/>
              <a:t>13</a:t>
            </a:fld>
            <a:endParaRPr lang="en-US" altLang="en-US" sz="1200" b="0"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84C2729-EFB4-4D0F-935A-915C9679D175}" type="slidenum">
              <a:rPr lang="en-US" altLang="en-US" sz="1200" b="0" smtClean="0">
                <a:latin typeface="Times New Roman" panose="02020603050405020304" pitchFamily="18" charset="0"/>
              </a:rPr>
              <a:pPr/>
              <a:t>14</a:t>
            </a:fld>
            <a:endParaRPr lang="en-US" altLang="en-US" sz="1200" b="0"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A9A2880-8B18-4BC2-A4BF-385DB8C2DFA6}" type="slidenum">
              <a:rPr lang="en-US" altLang="en-US" sz="1200" b="0" smtClean="0">
                <a:latin typeface="Times New Roman" panose="02020603050405020304" pitchFamily="18" charset="0"/>
              </a:rPr>
              <a:pPr/>
              <a:t>15</a:t>
            </a:fld>
            <a:endParaRPr lang="en-US" altLang="en-US" sz="1200" b="0"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9D85960-E2B4-4E0E-8233-CB1F2F715EB0}" type="slidenum">
              <a:rPr lang="en-US" altLang="en-US" sz="1200" b="0" smtClean="0">
                <a:latin typeface="Times New Roman" panose="02020603050405020304" pitchFamily="18" charset="0"/>
              </a:rPr>
              <a:pPr/>
              <a:t>16</a:t>
            </a:fld>
            <a:endParaRPr lang="en-US" altLang="en-US" sz="1200" b="0"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6F40E35-B824-4D32-83D1-024ECAF43F2C}" type="slidenum">
              <a:rPr lang="en-US" altLang="en-US" sz="1200" b="0" smtClean="0">
                <a:latin typeface="Times New Roman" panose="02020603050405020304" pitchFamily="18" charset="0"/>
              </a:rPr>
              <a:pPr/>
              <a:t>17</a:t>
            </a:fld>
            <a:endParaRPr lang="en-US" altLang="en-US" sz="1200" b="0"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F27FFF0-55D7-43DD-BF57-36C5417518D2}" type="slidenum">
              <a:rPr lang="en-US" altLang="en-US" sz="1200" b="0" smtClean="0">
                <a:latin typeface="Times New Roman" panose="02020603050405020304" pitchFamily="18" charset="0"/>
              </a:rPr>
              <a:pPr/>
              <a:t>18</a:t>
            </a:fld>
            <a:endParaRPr lang="en-US" altLang="en-US" sz="1200" b="0"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7F9A759-F37B-468B-8791-BA8FCD974985}" type="slidenum">
              <a:rPr lang="en-US" altLang="en-US" sz="1200" b="0" smtClean="0">
                <a:latin typeface="Times New Roman" panose="02020603050405020304" pitchFamily="18" charset="0"/>
              </a:rPr>
              <a:pPr/>
              <a:t>19</a:t>
            </a:fld>
            <a:endParaRPr lang="en-US" altLang="en-US" sz="1200" b="0" smtClean="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AB6F7DB-2F54-46E2-B4A2-28B032C88013}" type="slidenum">
              <a:rPr lang="en-US" altLang="en-US" sz="1200" b="0" smtClean="0">
                <a:latin typeface="Times New Roman" panose="02020603050405020304" pitchFamily="18" charset="0"/>
              </a:rPr>
              <a:pPr/>
              <a:t>2</a:t>
            </a:fld>
            <a:endParaRPr lang="en-US" altLang="en-US" sz="1200" b="0"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44670C8-4AB6-4D4F-A80F-2E36307A81F1}" type="slidenum">
              <a:rPr lang="en-US" altLang="en-US" sz="1200" b="0" smtClean="0">
                <a:latin typeface="Times New Roman" panose="02020603050405020304" pitchFamily="18" charset="0"/>
              </a:rPr>
              <a:pPr/>
              <a:t>20</a:t>
            </a:fld>
            <a:endParaRPr lang="en-US" altLang="en-US" sz="1200" b="0" smtClean="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EDE17FA-E111-45B0-98E9-F35B17675452}" type="slidenum">
              <a:rPr lang="en-US" altLang="en-US" sz="1200" b="0" smtClean="0">
                <a:latin typeface="Times New Roman" panose="02020603050405020304" pitchFamily="18" charset="0"/>
              </a:rPr>
              <a:pPr/>
              <a:t>21</a:t>
            </a:fld>
            <a:endParaRPr lang="en-US" altLang="en-US" sz="1200" b="0" smtClean="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58A61D5-8296-4FBA-867F-97BACA26F09D}" type="slidenum">
              <a:rPr lang="en-US" altLang="en-US" sz="1200" b="0" smtClean="0">
                <a:latin typeface="Times New Roman" panose="02020603050405020304" pitchFamily="18" charset="0"/>
              </a:rPr>
              <a:pPr/>
              <a:t>22</a:t>
            </a:fld>
            <a:endParaRPr lang="en-US" altLang="en-US" sz="1200" b="0" smtClean="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632828E-8A89-4C76-848E-A072B3ADB203}" type="slidenum">
              <a:rPr lang="en-US" altLang="en-US" sz="1200" b="0" smtClean="0">
                <a:latin typeface="Times New Roman" panose="02020603050405020304" pitchFamily="18" charset="0"/>
              </a:rPr>
              <a:pPr/>
              <a:t>23</a:t>
            </a:fld>
            <a:endParaRPr lang="en-US" altLang="en-US" sz="1200" b="0"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68331A2-D51D-420E-85A6-B505A7539586}" type="slidenum">
              <a:rPr lang="en-US" altLang="en-US" sz="1200" b="0" smtClean="0">
                <a:latin typeface="Times New Roman" panose="02020603050405020304" pitchFamily="18" charset="0"/>
              </a:rPr>
              <a:pPr/>
              <a:t>24</a:t>
            </a:fld>
            <a:endParaRPr lang="en-US" altLang="en-US" sz="1200" b="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9C03377-D9B8-4714-9F48-9122EAB73A26}" type="slidenum">
              <a:rPr lang="en-US" altLang="en-US" sz="1200" b="0" smtClean="0">
                <a:latin typeface="Times New Roman" panose="02020603050405020304" pitchFamily="18" charset="0"/>
              </a:rPr>
              <a:pPr/>
              <a:t>25</a:t>
            </a:fld>
            <a:endParaRPr lang="en-US" altLang="en-US" sz="1200" b="0"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763D43F-17ED-4BD9-9725-ABB9426CBD7E}" type="slidenum">
              <a:rPr lang="en-US" altLang="en-US" sz="1200" b="0" smtClean="0">
                <a:latin typeface="Times New Roman" panose="02020603050405020304" pitchFamily="18" charset="0"/>
              </a:rPr>
              <a:pPr/>
              <a:t>26</a:t>
            </a:fld>
            <a:endParaRPr lang="en-US" altLang="en-US" sz="1200" b="0"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DFFFE5F-651C-4F9A-9E6B-573B137B586C}" type="slidenum">
              <a:rPr lang="en-US" altLang="en-US" sz="1200" b="0" smtClean="0">
                <a:latin typeface="Times New Roman" panose="02020603050405020304" pitchFamily="18" charset="0"/>
              </a:rPr>
              <a:pPr/>
              <a:t>27</a:t>
            </a:fld>
            <a:endParaRPr lang="en-US" altLang="en-US" sz="1200" b="0"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55136D1-60F3-49D2-824E-EC98D7148AA9}" type="slidenum">
              <a:rPr lang="en-US" altLang="en-US" sz="1200" b="0" smtClean="0">
                <a:latin typeface="Times New Roman" panose="02020603050405020304" pitchFamily="18" charset="0"/>
              </a:rPr>
              <a:pPr/>
              <a:t>28</a:t>
            </a:fld>
            <a:endParaRPr lang="en-US" altLang="en-US" sz="1200" b="0"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EBE2540-25EF-41B2-AA0C-ED2224A27C88}" type="slidenum">
              <a:rPr lang="en-US" altLang="en-US" sz="1200" b="0" smtClean="0">
                <a:latin typeface="Times New Roman" panose="02020603050405020304" pitchFamily="18" charset="0"/>
              </a:rPr>
              <a:pPr/>
              <a:t>29</a:t>
            </a:fld>
            <a:endParaRPr lang="en-US" altLang="en-US" sz="1200" b="0"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0DF9361-6627-4C96-8DA8-0837943DABBB}" type="slidenum">
              <a:rPr lang="en-US" altLang="en-US" sz="1200" b="0" smtClean="0">
                <a:latin typeface="Times New Roman" panose="02020603050405020304" pitchFamily="18" charset="0"/>
              </a:rPr>
              <a:pPr/>
              <a:t>3</a:t>
            </a:fld>
            <a:endParaRPr lang="en-US" altLang="en-US" sz="1200" b="0"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39939B6-41D6-47BF-96BD-BCBFAD8FFD01}" type="slidenum">
              <a:rPr lang="en-US" altLang="en-US" sz="1200" b="0" smtClean="0">
                <a:latin typeface="Times New Roman" panose="02020603050405020304" pitchFamily="18" charset="0"/>
              </a:rPr>
              <a:pPr/>
              <a:t>30</a:t>
            </a:fld>
            <a:endParaRPr lang="en-US" altLang="en-US" sz="1200" b="0"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BE0B5B9-ACFE-4F76-8D1B-F748A0120886}" type="slidenum">
              <a:rPr lang="en-US" altLang="en-US" sz="1200" b="0" smtClean="0">
                <a:latin typeface="Times New Roman" panose="02020603050405020304" pitchFamily="18" charset="0"/>
              </a:rPr>
              <a:pPr/>
              <a:t>31</a:t>
            </a:fld>
            <a:endParaRPr lang="en-US" altLang="en-US" sz="1200" b="0"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CCD1EC0-C38C-40F7-81E3-0971F8DB567D}" type="slidenum">
              <a:rPr lang="en-US" altLang="en-US" sz="1200" b="0" smtClean="0">
                <a:latin typeface="Times New Roman" panose="02020603050405020304" pitchFamily="18" charset="0"/>
              </a:rPr>
              <a:pPr/>
              <a:t>32</a:t>
            </a:fld>
            <a:endParaRPr lang="en-US" altLang="en-US" sz="1200" b="0"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221F842-D9A1-4F73-83ED-AF5C20CD690A}" type="slidenum">
              <a:rPr lang="en-US" altLang="en-US" sz="1200" b="0" smtClean="0">
                <a:latin typeface="Times New Roman" panose="02020603050405020304" pitchFamily="18" charset="0"/>
              </a:rPr>
              <a:pPr/>
              <a:t>33</a:t>
            </a:fld>
            <a:endParaRPr lang="en-US" altLang="en-US" sz="1200" b="0"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E76B566-066A-4FB0-B6A9-E7FA728EE8D4}" type="slidenum">
              <a:rPr lang="en-US" altLang="en-US" sz="1200" b="0" smtClean="0">
                <a:latin typeface="Times New Roman" panose="02020603050405020304" pitchFamily="18" charset="0"/>
              </a:rPr>
              <a:pPr/>
              <a:t>34</a:t>
            </a:fld>
            <a:endParaRPr lang="en-US" altLang="en-US" sz="1200" b="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A947C74-E7D2-4CBB-8071-CF3BF416B775}" type="slidenum">
              <a:rPr lang="en-US" altLang="en-US" sz="1200" b="0" smtClean="0">
                <a:latin typeface="Times New Roman" panose="02020603050405020304" pitchFamily="18" charset="0"/>
              </a:rPr>
              <a:pPr/>
              <a:t>35</a:t>
            </a:fld>
            <a:endParaRPr lang="en-US" altLang="en-US" sz="1200" b="0"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7058E4F-A923-4385-9C1B-8D23BD9E1A99}" type="slidenum">
              <a:rPr lang="en-US" altLang="en-US" sz="1200" b="0" smtClean="0">
                <a:latin typeface="Times New Roman" panose="02020603050405020304" pitchFamily="18" charset="0"/>
              </a:rPr>
              <a:pPr/>
              <a:t>36</a:t>
            </a:fld>
            <a:endParaRPr lang="en-US" altLang="en-US" sz="1200" b="0"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816F375-91DF-4F62-99F6-94452EA28A41}" type="slidenum">
              <a:rPr lang="en-US" altLang="en-US" sz="1200" b="0" smtClean="0">
                <a:latin typeface="Times New Roman" panose="02020603050405020304" pitchFamily="18" charset="0"/>
              </a:rPr>
              <a:pPr/>
              <a:t>37</a:t>
            </a:fld>
            <a:endParaRPr lang="en-US" altLang="en-US" sz="1200" b="0"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8A279A0-857E-4934-ABD0-11ECB875DCF7}" type="slidenum">
              <a:rPr lang="en-US" altLang="en-US" sz="1200" b="0" smtClean="0">
                <a:latin typeface="Times New Roman" panose="02020603050405020304" pitchFamily="18" charset="0"/>
              </a:rPr>
              <a:pPr/>
              <a:t>38</a:t>
            </a:fld>
            <a:endParaRPr lang="en-US" altLang="en-US" sz="1200" b="0" smtClean="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7D147BE-B5B3-4B43-B707-78653D7A9695}" type="slidenum">
              <a:rPr lang="en-US" altLang="en-US" sz="1200" b="0" smtClean="0">
                <a:latin typeface="Times New Roman" panose="02020603050405020304" pitchFamily="18" charset="0"/>
              </a:rPr>
              <a:pPr/>
              <a:t>39</a:t>
            </a:fld>
            <a:endParaRPr lang="en-US" altLang="en-US" sz="1200" b="0" smtClean="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23222AA-FDEC-4A4B-B2B3-83D8CE6C79E9}" type="slidenum">
              <a:rPr lang="en-US" altLang="en-US" sz="1200" b="0" smtClean="0">
                <a:latin typeface="Times New Roman" panose="02020603050405020304" pitchFamily="18" charset="0"/>
              </a:rPr>
              <a:pPr/>
              <a:t>4</a:t>
            </a:fld>
            <a:endParaRPr lang="en-US" altLang="en-US" sz="1200" b="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B6DCB45-3B48-4974-B91C-2D6FAE691E35}" type="slidenum">
              <a:rPr lang="en-US" altLang="en-US" sz="1200" b="0" smtClean="0">
                <a:latin typeface="Times New Roman" panose="02020603050405020304" pitchFamily="18" charset="0"/>
              </a:rPr>
              <a:pPr/>
              <a:t>40</a:t>
            </a:fld>
            <a:endParaRPr lang="en-US" altLang="en-US" sz="1200" b="0" smtClean="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DB25C6B-CE99-4940-96E2-FD89B258AF96}" type="slidenum">
              <a:rPr lang="en-US" altLang="en-US" sz="1200" b="0" smtClean="0">
                <a:latin typeface="Times New Roman" panose="02020603050405020304" pitchFamily="18" charset="0"/>
              </a:rPr>
              <a:pPr/>
              <a:t>41</a:t>
            </a:fld>
            <a:endParaRPr lang="en-US" altLang="en-US" sz="1200" b="0" smtClean="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B1418D7-59CB-479A-8A04-E6F91452EA79}" type="slidenum">
              <a:rPr lang="en-US" altLang="en-US" sz="1200" b="0" smtClean="0">
                <a:latin typeface="Times New Roman" panose="02020603050405020304" pitchFamily="18" charset="0"/>
              </a:rPr>
              <a:pPr/>
              <a:t>42</a:t>
            </a:fld>
            <a:endParaRPr lang="en-US" altLang="en-US" sz="1200" b="0" smtClean="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412995F-C538-4663-A42C-40FE033C8403}" type="slidenum">
              <a:rPr lang="en-US" altLang="en-US" sz="1200" b="0" smtClean="0">
                <a:latin typeface="Times New Roman" panose="02020603050405020304" pitchFamily="18" charset="0"/>
              </a:rPr>
              <a:pPr/>
              <a:t>43</a:t>
            </a:fld>
            <a:endParaRPr lang="en-US" altLang="en-US" sz="1200" b="0" smtClean="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A2F4D74-F766-4C2D-A84F-80A744D68A35}" type="slidenum">
              <a:rPr lang="en-US" altLang="en-US" sz="1200" b="0" smtClean="0">
                <a:latin typeface="Times New Roman" panose="02020603050405020304" pitchFamily="18" charset="0"/>
              </a:rPr>
              <a:pPr/>
              <a:t>44</a:t>
            </a:fld>
            <a:endParaRPr lang="en-US" altLang="en-US" sz="1200" b="0" smtClean="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73CDFA2-65AE-4797-86A7-2EA7987AA716}" type="slidenum">
              <a:rPr lang="en-US" altLang="en-US" sz="1200" b="0" smtClean="0">
                <a:latin typeface="Times New Roman" panose="02020603050405020304" pitchFamily="18" charset="0"/>
              </a:rPr>
              <a:pPr/>
              <a:t>45</a:t>
            </a:fld>
            <a:endParaRPr lang="en-US" altLang="en-US" sz="1200" b="0" smtClean="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4808130-AB84-4B81-890F-511C3A4008D3}" type="slidenum">
              <a:rPr lang="en-US" altLang="en-US" sz="1200" b="0" smtClean="0">
                <a:latin typeface="Times New Roman" panose="02020603050405020304" pitchFamily="18" charset="0"/>
              </a:rPr>
              <a:pPr/>
              <a:t>46</a:t>
            </a:fld>
            <a:endParaRPr lang="en-US" altLang="en-US" sz="1200" b="0" smtClean="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9DF51FF-47DA-4639-B787-BC6F9E528B45}" type="slidenum">
              <a:rPr lang="en-US" altLang="en-US" sz="1200" b="0" smtClean="0">
                <a:latin typeface="Times New Roman" panose="02020603050405020304" pitchFamily="18" charset="0"/>
              </a:rPr>
              <a:pPr/>
              <a:t>47</a:t>
            </a:fld>
            <a:endParaRPr lang="en-US" altLang="en-US" sz="1200" b="0" smtClean="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9B918F2-58FF-4BDF-8209-F6777A91287A}" type="slidenum">
              <a:rPr lang="en-US" altLang="en-US" sz="1200" b="0" smtClean="0">
                <a:latin typeface="Times New Roman" panose="02020603050405020304" pitchFamily="18" charset="0"/>
              </a:rPr>
              <a:pPr/>
              <a:t>48</a:t>
            </a:fld>
            <a:endParaRPr lang="en-US" altLang="en-US" sz="1200" b="0" smtClean="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B4AC70D-5BE0-4ED2-BA63-94C0AB851157}" type="slidenum">
              <a:rPr lang="en-US" altLang="en-US" sz="1200" b="0" smtClean="0">
                <a:latin typeface="Times New Roman" panose="02020603050405020304" pitchFamily="18" charset="0"/>
              </a:rPr>
              <a:pPr/>
              <a:t>49</a:t>
            </a:fld>
            <a:endParaRPr lang="en-US" altLang="en-US" sz="1200" b="0" smtClean="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A16E965-3F56-48A7-A964-A932C6713259}" type="slidenum">
              <a:rPr lang="en-US" altLang="en-US" sz="1200" b="0" smtClean="0">
                <a:latin typeface="Times New Roman" panose="02020603050405020304" pitchFamily="18" charset="0"/>
              </a:rPr>
              <a:pPr/>
              <a:t>5</a:t>
            </a:fld>
            <a:endParaRPr lang="en-US" altLang="en-US" sz="1200" b="0"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6E30BCC-BE06-40A4-B9B8-C0C7D670151A}" type="slidenum">
              <a:rPr lang="en-US" altLang="en-US" sz="1200" b="0" smtClean="0">
                <a:latin typeface="Times New Roman" panose="02020603050405020304" pitchFamily="18" charset="0"/>
              </a:rPr>
              <a:pPr/>
              <a:t>50</a:t>
            </a:fld>
            <a:endParaRPr lang="en-US" altLang="en-US" sz="1200" b="0" smtClean="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E130EB8-AC63-45AD-8E79-5313F6D2B1B4}" type="slidenum">
              <a:rPr lang="en-US" altLang="en-US" sz="1200" b="0" smtClean="0">
                <a:latin typeface="Times New Roman" panose="02020603050405020304" pitchFamily="18" charset="0"/>
              </a:rPr>
              <a:pPr/>
              <a:t>51</a:t>
            </a:fld>
            <a:endParaRPr lang="en-US" altLang="en-US" sz="1200" b="0" smtClean="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FBC5942-16B2-4E46-B88D-ED617681B9C1}" type="slidenum">
              <a:rPr lang="en-US" altLang="en-US" sz="1200" b="0" smtClean="0">
                <a:latin typeface="Times New Roman" panose="02020603050405020304" pitchFamily="18" charset="0"/>
              </a:rPr>
              <a:pPr/>
              <a:t>52</a:t>
            </a:fld>
            <a:endParaRPr lang="en-US" altLang="en-US" sz="1200" b="0" smtClean="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4E6B5A0-8AFE-4E1F-BF65-4470FA4B2C05}" type="slidenum">
              <a:rPr lang="en-US" altLang="en-US" sz="1200" b="0" smtClean="0">
                <a:latin typeface="Times New Roman" panose="02020603050405020304" pitchFamily="18" charset="0"/>
              </a:rPr>
              <a:pPr/>
              <a:t>53</a:t>
            </a:fld>
            <a:endParaRPr lang="en-US" altLang="en-US" sz="1200" b="0" smtClean="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456D092-B623-4D61-BD1F-0FD3844F4073}" type="slidenum">
              <a:rPr lang="en-US" altLang="en-US" sz="1200" b="0" smtClean="0">
                <a:latin typeface="Times New Roman" panose="02020603050405020304" pitchFamily="18" charset="0"/>
              </a:rPr>
              <a:pPr/>
              <a:t>54</a:t>
            </a:fld>
            <a:endParaRPr lang="en-US" altLang="en-US" sz="1200" b="0" smtClean="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0CE10BD-D12C-4B6C-8C91-B867D1AA4A4A}" type="slidenum">
              <a:rPr lang="en-US" altLang="en-US" sz="1200" b="0" smtClean="0">
                <a:latin typeface="Times New Roman" panose="02020603050405020304" pitchFamily="18" charset="0"/>
              </a:rPr>
              <a:pPr/>
              <a:t>55</a:t>
            </a:fld>
            <a:endParaRPr lang="en-US" altLang="en-US" sz="1200" b="0" smtClean="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FF29FBA-0E8A-4737-8B20-4ACD49C403C1}" type="slidenum">
              <a:rPr lang="en-US" altLang="en-US" sz="1200" b="0" smtClean="0">
                <a:latin typeface="Times New Roman" panose="02020603050405020304" pitchFamily="18" charset="0"/>
              </a:rPr>
              <a:pPr/>
              <a:t>56</a:t>
            </a:fld>
            <a:endParaRPr lang="en-US" altLang="en-US" sz="1200" b="0" smtClean="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AF39651-07D6-4F08-A18D-5D4C4EDC5D8E}" type="slidenum">
              <a:rPr lang="en-US" altLang="en-US" sz="1200" b="0" smtClean="0">
                <a:latin typeface="Times New Roman" panose="02020603050405020304" pitchFamily="18" charset="0"/>
              </a:rPr>
              <a:pPr/>
              <a:t>57</a:t>
            </a:fld>
            <a:endParaRPr lang="en-US" altLang="en-US" sz="1200" b="0" smtClean="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D9D59DA-F565-4FCE-A678-2552F7022378}" type="slidenum">
              <a:rPr lang="en-US" altLang="en-US" sz="1200" b="0" smtClean="0">
                <a:latin typeface="Times New Roman" panose="02020603050405020304" pitchFamily="18" charset="0"/>
              </a:rPr>
              <a:pPr/>
              <a:t>58</a:t>
            </a:fld>
            <a:endParaRPr lang="en-US" altLang="en-US" sz="1200" b="0" smtClean="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5151E21-756E-4CBF-850F-E29CB2A6BFC3}" type="slidenum">
              <a:rPr lang="en-US" altLang="en-US" sz="1200" b="0" smtClean="0">
                <a:latin typeface="Times New Roman" panose="02020603050405020304" pitchFamily="18" charset="0"/>
              </a:rPr>
              <a:pPr/>
              <a:t>59</a:t>
            </a:fld>
            <a:endParaRPr lang="en-US" altLang="en-US" sz="1200" b="0" smtClean="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CC54533-827F-4E52-9D73-A8DC54A93C22}" type="slidenum">
              <a:rPr lang="en-US" altLang="en-US" sz="1200" b="0" smtClean="0">
                <a:latin typeface="Times New Roman" panose="02020603050405020304" pitchFamily="18" charset="0"/>
              </a:rPr>
              <a:pPr/>
              <a:t>6</a:t>
            </a:fld>
            <a:endParaRPr lang="en-US" altLang="en-US" sz="1200" b="0"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53BCCC5-066F-40C7-9941-3CBE8AA057FD}" type="slidenum">
              <a:rPr lang="en-US" altLang="en-US" sz="1200" b="0" smtClean="0">
                <a:latin typeface="Times New Roman" panose="02020603050405020304" pitchFamily="18" charset="0"/>
              </a:rPr>
              <a:pPr/>
              <a:t>60</a:t>
            </a:fld>
            <a:endParaRPr lang="en-US" altLang="en-US" sz="1200" b="0" smtClean="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4FC6CB6-27B9-48DB-BC58-A2EB8A46336B}" type="slidenum">
              <a:rPr lang="en-US" altLang="en-US" sz="1200" b="0" smtClean="0">
                <a:latin typeface="Times New Roman" panose="02020603050405020304" pitchFamily="18" charset="0"/>
              </a:rPr>
              <a:pPr/>
              <a:t>61</a:t>
            </a:fld>
            <a:endParaRPr lang="en-US" altLang="en-US" sz="1200" b="0" smtClean="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6CB3FE6-D807-48DA-ABF0-9FC3DEDEE9A6}" type="slidenum">
              <a:rPr lang="en-US" altLang="en-US" sz="1200" b="0" smtClean="0">
                <a:latin typeface="Times New Roman" panose="02020603050405020304" pitchFamily="18" charset="0"/>
              </a:rPr>
              <a:pPr/>
              <a:t>62</a:t>
            </a:fld>
            <a:endParaRPr lang="en-US" altLang="en-US" sz="1200" b="0" smtClean="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A93BEA2-F1B3-4878-A9F9-32ADEF295E0A}" type="slidenum">
              <a:rPr lang="en-US" altLang="en-US" sz="1200" b="0" smtClean="0">
                <a:latin typeface="Times New Roman" panose="02020603050405020304" pitchFamily="18" charset="0"/>
              </a:rPr>
              <a:pPr/>
              <a:t>63</a:t>
            </a:fld>
            <a:endParaRPr lang="en-US" altLang="en-US" sz="1200" b="0" smtClean="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D6D7D1A-BFB3-4D6E-BF0C-870936201224}" type="slidenum">
              <a:rPr lang="en-US" altLang="en-US" sz="1200" b="0" smtClean="0">
                <a:latin typeface="Times New Roman" panose="02020603050405020304" pitchFamily="18" charset="0"/>
              </a:rPr>
              <a:pPr/>
              <a:t>64</a:t>
            </a:fld>
            <a:endParaRPr lang="en-US" altLang="en-US" sz="1200" b="0" smtClean="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90C0895-E7DF-499F-9D3C-193ACBCB9E63}" type="slidenum">
              <a:rPr lang="en-US" altLang="en-US" sz="1200" b="0" smtClean="0">
                <a:latin typeface="Times New Roman" panose="02020603050405020304" pitchFamily="18" charset="0"/>
              </a:rPr>
              <a:pPr/>
              <a:t>65</a:t>
            </a:fld>
            <a:endParaRPr lang="en-US" altLang="en-US" sz="1200" b="0" smtClean="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F42C14B-ED2E-4222-BB9F-60F60B09BA3A}" type="slidenum">
              <a:rPr lang="en-US" altLang="en-US" sz="1200" b="0" smtClean="0">
                <a:latin typeface="Times New Roman" panose="02020603050405020304" pitchFamily="18" charset="0"/>
              </a:rPr>
              <a:pPr/>
              <a:t>66</a:t>
            </a:fld>
            <a:endParaRPr lang="en-US" altLang="en-US" sz="1200" b="0" smtClean="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6CE1882-3C1D-44CB-9FC5-9991138DDE82}" type="slidenum">
              <a:rPr lang="en-US" altLang="en-US" sz="1200" b="0" smtClean="0">
                <a:latin typeface="Times New Roman" panose="02020603050405020304" pitchFamily="18" charset="0"/>
              </a:rPr>
              <a:pPr/>
              <a:t>67</a:t>
            </a:fld>
            <a:endParaRPr lang="en-US" altLang="en-US" sz="1200" b="0" smtClean="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F243C24-FAEF-4AC4-B9FB-12DFDC444CFE}" type="slidenum">
              <a:rPr lang="en-US" altLang="en-US" sz="1200" b="0" smtClean="0">
                <a:latin typeface="Times New Roman" panose="02020603050405020304" pitchFamily="18" charset="0"/>
              </a:rPr>
              <a:pPr/>
              <a:t>68</a:t>
            </a:fld>
            <a:endParaRPr lang="en-US" altLang="en-US" sz="1200" b="0" smtClean="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CAD3BB3-69ED-4B28-859D-7B914FDAAD62}" type="slidenum">
              <a:rPr lang="en-US" altLang="en-US" sz="1200" b="0" smtClean="0">
                <a:latin typeface="Times New Roman" panose="02020603050405020304" pitchFamily="18" charset="0"/>
              </a:rPr>
              <a:pPr/>
              <a:t>69</a:t>
            </a:fld>
            <a:endParaRPr lang="en-US" altLang="en-US" sz="1200" b="0" smtClean="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8169A05-5C84-4A72-938E-0F15389DFBF3}" type="slidenum">
              <a:rPr lang="en-US" altLang="en-US" sz="1200" b="0" smtClean="0">
                <a:latin typeface="Times New Roman" panose="02020603050405020304" pitchFamily="18" charset="0"/>
              </a:rPr>
              <a:pPr/>
              <a:t>7</a:t>
            </a:fld>
            <a:endParaRPr lang="en-US" altLang="en-US" sz="1200" b="0" smtClean="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9DB6759-2535-40D3-BECC-52E3F6ADB592}" type="slidenum">
              <a:rPr lang="en-US" altLang="en-US" sz="1200" b="0" smtClean="0">
                <a:latin typeface="Times New Roman" panose="02020603050405020304" pitchFamily="18" charset="0"/>
              </a:rPr>
              <a:pPr/>
              <a:t>70</a:t>
            </a:fld>
            <a:endParaRPr lang="en-US" altLang="en-US" sz="1200" b="0" smtClean="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0C7425E-A222-487C-A2D7-7D80DEFA8744}" type="slidenum">
              <a:rPr lang="en-US" altLang="en-US" sz="1200" b="0" smtClean="0">
                <a:latin typeface="Times New Roman" panose="02020603050405020304" pitchFamily="18" charset="0"/>
              </a:rPr>
              <a:pPr/>
              <a:t>71</a:t>
            </a:fld>
            <a:endParaRPr lang="en-US" altLang="en-US" sz="1200" b="0" smtClean="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1499D9C-6E77-42F5-B4A2-F3A4965B4A16}" type="slidenum">
              <a:rPr lang="en-US" altLang="en-US" sz="1200" b="0" smtClean="0">
                <a:latin typeface="Times New Roman" panose="02020603050405020304" pitchFamily="18" charset="0"/>
              </a:rPr>
              <a:pPr/>
              <a:t>72</a:t>
            </a:fld>
            <a:endParaRPr lang="en-US" altLang="en-US" sz="1200" b="0" smtClean="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D23EFC3-A615-4A0C-A925-01F9FF824FFB}" type="slidenum">
              <a:rPr lang="en-US" altLang="en-US" sz="1200" b="0" smtClean="0">
                <a:latin typeface="Times New Roman" panose="02020603050405020304" pitchFamily="18" charset="0"/>
              </a:rPr>
              <a:pPr/>
              <a:t>73</a:t>
            </a:fld>
            <a:endParaRPr lang="en-US" altLang="en-US" sz="1200" b="0" smtClean="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9B68998-89A7-4C36-8B94-FF0B0CDC1867}" type="slidenum">
              <a:rPr lang="en-US" altLang="en-US" sz="1200" b="0" smtClean="0">
                <a:latin typeface="Times New Roman" panose="02020603050405020304" pitchFamily="18" charset="0"/>
              </a:rPr>
              <a:pPr/>
              <a:t>74</a:t>
            </a:fld>
            <a:endParaRPr lang="en-US" altLang="en-US" sz="1200" b="0" smtClean="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5F572CA-8104-4A14-9299-ECCE6532937E}" type="slidenum">
              <a:rPr lang="en-US" altLang="en-US" sz="1200" b="0" smtClean="0">
                <a:latin typeface="Times New Roman" panose="02020603050405020304" pitchFamily="18" charset="0"/>
              </a:rPr>
              <a:pPr/>
              <a:t>75</a:t>
            </a:fld>
            <a:endParaRPr lang="en-US" altLang="en-US" sz="1200" b="0" smtClean="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99EAAA3-7835-4AAA-A939-8C7386625D7D}" type="slidenum">
              <a:rPr lang="en-US" altLang="en-US" sz="1200" b="0" smtClean="0">
                <a:latin typeface="Times New Roman" panose="02020603050405020304" pitchFamily="18" charset="0"/>
              </a:rPr>
              <a:pPr/>
              <a:t>76</a:t>
            </a:fld>
            <a:endParaRPr lang="en-US" altLang="en-US" sz="1200" b="0" smtClean="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8E97F1E-4AB2-4AD3-8CBB-68D4B15EF83C}" type="slidenum">
              <a:rPr lang="en-US" altLang="en-US" sz="1200" b="0" smtClean="0">
                <a:latin typeface="Times New Roman" panose="02020603050405020304" pitchFamily="18" charset="0"/>
              </a:rPr>
              <a:pPr/>
              <a:t>77</a:t>
            </a:fld>
            <a:endParaRPr lang="en-US" altLang="en-US" sz="1200" b="0" smtClean="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147BE43-CC3E-47D8-AB30-7AAE19AD1195}" type="slidenum">
              <a:rPr lang="en-US" altLang="en-US" sz="1200" b="0" smtClean="0">
                <a:latin typeface="Times New Roman" panose="02020603050405020304" pitchFamily="18" charset="0"/>
              </a:rPr>
              <a:pPr/>
              <a:t>78</a:t>
            </a:fld>
            <a:endParaRPr lang="en-US" altLang="en-US" sz="1200" b="0" smtClean="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2F8DA57-5CC7-4A97-BEF1-5445C6D64B93}" type="slidenum">
              <a:rPr lang="en-US" altLang="en-US" sz="1200" b="0" smtClean="0">
                <a:latin typeface="Times New Roman" panose="02020603050405020304" pitchFamily="18" charset="0"/>
              </a:rPr>
              <a:pPr/>
              <a:t>8</a:t>
            </a:fld>
            <a:endParaRPr lang="en-US" altLang="en-US" sz="1200" b="0"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AD47397-CAC7-41AA-A44C-1BA61794D342}" type="slidenum">
              <a:rPr lang="en-US" altLang="en-US" sz="1200" b="0" smtClean="0">
                <a:latin typeface="Times New Roman" panose="02020603050405020304" pitchFamily="18" charset="0"/>
              </a:rPr>
              <a:pPr/>
              <a:t>9</a:t>
            </a:fld>
            <a:endParaRPr lang="en-US" altLang="en-US" sz="1200" b="0"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Bef>
                <a:spcPct val="50000"/>
              </a:spcBef>
              <a:defRPr/>
            </a:pPr>
            <a:r>
              <a:rPr lang="en-US" altLang="en-US" sz="1400" b="0" smtClean="0">
                <a:latin typeface="McGrawHill-Italic" pitchFamily="2" charset="0"/>
              </a:rPr>
              <a:t>McGraw-Hill</a:t>
            </a:r>
            <a:endParaRPr lang="en-US" altLang="en-US" sz="2400" b="0" smtClean="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eaLnBrk="1" hangingPunct="1">
              <a:spcBef>
                <a:spcPct val="50000"/>
              </a:spcBef>
              <a:buFontTx/>
              <a:buChar char="©"/>
              <a:defRPr/>
            </a:pPr>
            <a:r>
              <a:rPr lang="en-US" altLang="en-US" sz="1400" b="0" smtClean="0">
                <a:latin typeface="McGrawHill-Italic" pitchFamily="2" charset="0"/>
              </a:rPr>
              <a:t>The McGraw-Hill Companies, Inc., 2000</a:t>
            </a:r>
            <a:endParaRPr lang="en-US" altLang="en-US" sz="2400" b="0" smtClean="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16" name="Date Placeholder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7" name="Footer Placeholder 15"/>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ltLang="en-US"/>
          </a:p>
        </p:txBody>
      </p:sp>
      <p:sp>
        <p:nvSpPr>
          <p:cNvPr id="18" name="Slide Number Placeholder 16"/>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9E04811C-4AB2-4F1C-8F07-186DBFE2CAAF}" type="slidenum">
              <a:rPr lang="en-US" altLang="en-US"/>
              <a:pPr>
                <a:defRPr/>
              </a:pPr>
              <a:t>‹#›</a:t>
            </a:fld>
            <a:endParaRPr lang="en-US" altLang="en-US"/>
          </a:p>
        </p:txBody>
      </p:sp>
    </p:spTree>
    <p:extLst>
      <p:ext uri="{BB962C8B-B14F-4D97-AF65-F5344CB8AC3E}">
        <p14:creationId xmlns:p14="http://schemas.microsoft.com/office/powerpoint/2010/main" val="216529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12.</a:t>
            </a:r>
            <a:fld id="{415A724A-2AF5-43B7-A915-F4F5B367C1BA}" type="slidenum">
              <a:rPr lang="en-US" altLang="en-US"/>
              <a:pPr>
                <a:defRPr/>
              </a:pPr>
              <a:t>‹#›</a:t>
            </a:fld>
            <a:endParaRPr lang="en-US" altLang="en-US"/>
          </a:p>
        </p:txBody>
      </p:sp>
    </p:spTree>
    <p:extLst>
      <p:ext uri="{BB962C8B-B14F-4D97-AF65-F5344CB8AC3E}">
        <p14:creationId xmlns:p14="http://schemas.microsoft.com/office/powerpoint/2010/main" val="415339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12.</a:t>
            </a:r>
            <a:fld id="{FF22BC54-5491-4386-9FF3-96B0F0FC5B6A}" type="slidenum">
              <a:rPr lang="en-US" altLang="en-US"/>
              <a:pPr>
                <a:defRPr/>
              </a:pPr>
              <a:t>‹#›</a:t>
            </a:fld>
            <a:endParaRPr lang="en-US" altLang="en-US"/>
          </a:p>
        </p:txBody>
      </p:sp>
    </p:spTree>
    <p:extLst>
      <p:ext uri="{BB962C8B-B14F-4D97-AF65-F5344CB8AC3E}">
        <p14:creationId xmlns:p14="http://schemas.microsoft.com/office/powerpoint/2010/main" val="221758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12.</a:t>
            </a:r>
            <a:fld id="{7E50B5FC-00E4-4F37-8252-C8641161DE12}" type="slidenum">
              <a:rPr lang="en-US" altLang="en-US"/>
              <a:pPr>
                <a:defRPr/>
              </a:pPr>
              <a:t>‹#›</a:t>
            </a:fld>
            <a:endParaRPr lang="en-US" altLang="en-US"/>
          </a:p>
        </p:txBody>
      </p:sp>
    </p:spTree>
    <p:extLst>
      <p:ext uri="{BB962C8B-B14F-4D97-AF65-F5344CB8AC3E}">
        <p14:creationId xmlns:p14="http://schemas.microsoft.com/office/powerpoint/2010/main" val="311669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12.</a:t>
            </a:r>
            <a:fld id="{97EB7252-9D06-4C11-809E-D80E7E1D9A52}" type="slidenum">
              <a:rPr lang="en-US" altLang="en-US"/>
              <a:pPr>
                <a:defRPr/>
              </a:pPr>
              <a:t>‹#›</a:t>
            </a:fld>
            <a:endParaRPr lang="en-US" altLang="en-US"/>
          </a:p>
        </p:txBody>
      </p:sp>
    </p:spTree>
    <p:extLst>
      <p:ext uri="{BB962C8B-B14F-4D97-AF65-F5344CB8AC3E}">
        <p14:creationId xmlns:p14="http://schemas.microsoft.com/office/powerpoint/2010/main" val="173011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12.</a:t>
            </a:r>
            <a:fld id="{E731A8B2-40A9-42AB-90E6-6495985E301B}" type="slidenum">
              <a:rPr lang="en-US" altLang="en-US"/>
              <a:pPr>
                <a:defRPr/>
              </a:pPr>
              <a:t>‹#›</a:t>
            </a:fld>
            <a:endParaRPr lang="en-US" altLang="en-US"/>
          </a:p>
        </p:txBody>
      </p:sp>
    </p:spTree>
    <p:extLst>
      <p:ext uri="{BB962C8B-B14F-4D97-AF65-F5344CB8AC3E}">
        <p14:creationId xmlns:p14="http://schemas.microsoft.com/office/powerpoint/2010/main" val="41992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ltLang="en-US"/>
              <a:t>12.</a:t>
            </a:r>
            <a:fld id="{D1B0B60B-5CCF-4DDC-99C6-FDBD6AA3F530}" type="slidenum">
              <a:rPr lang="en-US" altLang="en-US"/>
              <a:pPr>
                <a:defRPr/>
              </a:pPr>
              <a:t>‹#›</a:t>
            </a:fld>
            <a:endParaRPr lang="en-US" altLang="en-US"/>
          </a:p>
        </p:txBody>
      </p:sp>
    </p:spTree>
    <p:extLst>
      <p:ext uri="{BB962C8B-B14F-4D97-AF65-F5344CB8AC3E}">
        <p14:creationId xmlns:p14="http://schemas.microsoft.com/office/powerpoint/2010/main" val="319319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ltLang="en-US"/>
              <a:t>12.</a:t>
            </a:r>
            <a:fld id="{73169D59-2038-417D-824F-B54561774DF5}" type="slidenum">
              <a:rPr lang="en-US" altLang="en-US"/>
              <a:pPr>
                <a:defRPr/>
              </a:pPr>
              <a:t>‹#›</a:t>
            </a:fld>
            <a:endParaRPr lang="en-US" altLang="en-US"/>
          </a:p>
        </p:txBody>
      </p:sp>
    </p:spTree>
    <p:extLst>
      <p:ext uri="{BB962C8B-B14F-4D97-AF65-F5344CB8AC3E}">
        <p14:creationId xmlns:p14="http://schemas.microsoft.com/office/powerpoint/2010/main" val="414028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ltLang="en-US"/>
              <a:t>12.</a:t>
            </a:r>
            <a:fld id="{D36D0538-0CF9-4C8A-A352-00002F738234}" type="slidenum">
              <a:rPr lang="en-US" altLang="en-US"/>
              <a:pPr>
                <a:defRPr/>
              </a:pPr>
              <a:t>‹#›</a:t>
            </a:fld>
            <a:endParaRPr lang="en-US" altLang="en-US"/>
          </a:p>
        </p:txBody>
      </p:sp>
    </p:spTree>
    <p:extLst>
      <p:ext uri="{BB962C8B-B14F-4D97-AF65-F5344CB8AC3E}">
        <p14:creationId xmlns:p14="http://schemas.microsoft.com/office/powerpoint/2010/main" val="372344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12.</a:t>
            </a:r>
            <a:fld id="{079E9511-9E43-4B63-AFDE-62B70D754BE2}" type="slidenum">
              <a:rPr lang="en-US" altLang="en-US"/>
              <a:pPr>
                <a:defRPr/>
              </a:pPr>
              <a:t>‹#›</a:t>
            </a:fld>
            <a:endParaRPr lang="en-US" altLang="en-US"/>
          </a:p>
        </p:txBody>
      </p:sp>
    </p:spTree>
    <p:extLst>
      <p:ext uri="{BB962C8B-B14F-4D97-AF65-F5344CB8AC3E}">
        <p14:creationId xmlns:p14="http://schemas.microsoft.com/office/powerpoint/2010/main" val="109916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12.</a:t>
            </a:r>
            <a:fld id="{CDA9655D-99B4-4765-A68A-08D210B7F8EC}" type="slidenum">
              <a:rPr lang="en-US" altLang="en-US"/>
              <a:pPr>
                <a:defRPr/>
              </a:pPr>
              <a:t>‹#›</a:t>
            </a:fld>
            <a:endParaRPr lang="en-US" altLang="en-US"/>
          </a:p>
        </p:txBody>
      </p:sp>
    </p:spTree>
    <p:extLst>
      <p:ext uri="{BB962C8B-B14F-4D97-AF65-F5344CB8AC3E}">
        <p14:creationId xmlns:p14="http://schemas.microsoft.com/office/powerpoint/2010/main" val="312572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pPr>
              <a:defRPr/>
            </a:pPr>
            <a:r>
              <a:rPr lang="en-US" altLang="en-US"/>
              <a:t>12.</a:t>
            </a:r>
            <a:fld id="{DDDFD37E-9DD1-42D8-ADCD-70F753A347C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comments" Target="../comments/comment9.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omments" Target="../comments/commen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omments" Target="../comments/commen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comments" Target="../comments/commen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comments" Target="../comments/comment16.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comments" Target="../comments/comment17.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comments" Target="../comments/comment20.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comments" Target="../comments/comment21.xml"/></Relationships>
</file>

<file path=ppt/slides/_rels/slide4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comments" Target="../comments/comment2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comments" Target="../comments/comment23.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comments" Target="../comments/comment24.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comments" Target="../comments/comment25.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comments" Target="../comments/comment28.xml"/></Relationships>
</file>

<file path=ppt/slides/_rels/slide5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comments" Target="../comments/comment29.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comments" Target="../comments/comment30.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comments" Target="../comments/comment3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comments" Target="../comments/comment3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comments" Target="../comments/comment33.xml"/></Relationships>
</file>

<file path=ppt/slides/_rels/slide62.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comments" Target="../comments/comment35.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comments" Target="../comments/comment36.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comments" Target="../comments/comment37.xml"/></Relationships>
</file>

<file path=ppt/slides/_rels/slide66.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comments" Target="../comments/comment39.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comments" Target="../comments/comment40.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comments" Target="../comments/comment42.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comments" Target="../comments/comment43.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44.xml"/><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comments" Target="../comments/comment45.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comments" Target="../comments/comment47.xml"/><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omments" Target="../comments/commen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0" y="0"/>
            <a:ext cx="9144000" cy="6858000"/>
          </a:xfrm>
          <a:prstGeom prst="rect">
            <a:avLst/>
          </a:prstGeom>
          <a:solidFill>
            <a:schemeClr val="bg1"/>
          </a:solidFill>
          <a:ln w="9525" algn="ctr">
            <a:solidFill>
              <a:srgbClr val="FFC000"/>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a:p>
            <a:endParaRPr lang="en-US" altLang="en-US"/>
          </a:p>
          <a:p>
            <a:endParaRPr lang="en-US" altLang="en-US"/>
          </a:p>
          <a:p>
            <a:endParaRPr lang="en-US" altLang="en-US"/>
          </a:p>
          <a:p>
            <a:endParaRPr lang="en-US" altLang="en-US"/>
          </a:p>
          <a:p>
            <a:endParaRPr lang="en-US" altLang="en-US"/>
          </a:p>
          <a:p>
            <a:r>
              <a:rPr lang="en-US" altLang="en-US" sz="4800"/>
              <a:t> CHAPTER 12</a:t>
            </a:r>
          </a:p>
          <a:p>
            <a:r>
              <a:rPr lang="en-US" altLang="en-US" sz="4800" i="1"/>
              <a:t> Abstract Data Type</a:t>
            </a:r>
          </a:p>
        </p:txBody>
      </p:sp>
      <p:pic>
        <p:nvPicPr>
          <p:cNvPr id="4099"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013" y="2073275"/>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0"/>
            <a:ext cx="49641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12.2.1  Operations on stacks</a:t>
            </a:r>
          </a:p>
        </p:txBody>
      </p:sp>
      <p:sp>
        <p:nvSpPr>
          <p:cNvPr id="22531" name="Rectangle 3"/>
          <p:cNvSpPr>
            <a:spLocks noChangeArrowheads="1"/>
          </p:cNvSpPr>
          <p:nvPr/>
        </p:nvSpPr>
        <p:spPr bwMode="auto">
          <a:xfrm>
            <a:off x="0" y="6858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There are four basic operations, </a:t>
            </a:r>
            <a:r>
              <a:rPr lang="en-US" altLang="en-US" sz="2800" b="0" i="1">
                <a:latin typeface="Times New Roman" panose="02020603050405020304" pitchFamily="18" charset="0"/>
              </a:rPr>
              <a:t>stack</a:t>
            </a:r>
            <a:r>
              <a:rPr lang="en-US" altLang="en-US" sz="2800" b="0">
                <a:latin typeface="Times New Roman" panose="02020603050405020304" pitchFamily="18" charset="0"/>
              </a:rPr>
              <a:t>, </a:t>
            </a:r>
            <a:r>
              <a:rPr lang="en-US" altLang="en-US" sz="2800" b="0" i="1">
                <a:latin typeface="Times New Roman" panose="02020603050405020304" pitchFamily="18" charset="0"/>
              </a:rPr>
              <a:t>push</a:t>
            </a:r>
            <a:r>
              <a:rPr lang="en-US" altLang="en-US" sz="2800" b="0">
                <a:latin typeface="Times New Roman" panose="02020603050405020304" pitchFamily="18" charset="0"/>
              </a:rPr>
              <a:t>, </a:t>
            </a:r>
            <a:r>
              <a:rPr lang="en-US" altLang="en-US" sz="2800" b="0" i="1">
                <a:latin typeface="Times New Roman" panose="02020603050405020304" pitchFamily="18" charset="0"/>
              </a:rPr>
              <a:t>pop</a:t>
            </a:r>
            <a:r>
              <a:rPr lang="en-US" altLang="en-US" sz="2800" b="0">
                <a:latin typeface="Times New Roman" panose="02020603050405020304" pitchFamily="18" charset="0"/>
              </a:rPr>
              <a:t>, and </a:t>
            </a:r>
            <a:r>
              <a:rPr lang="en-US" altLang="en-US" sz="2800" b="0" i="1">
                <a:latin typeface="Times New Roman" panose="02020603050405020304" pitchFamily="18" charset="0"/>
              </a:rPr>
              <a:t>empty</a:t>
            </a:r>
            <a:r>
              <a:rPr lang="en-US" altLang="en-US" sz="2800" b="0">
                <a:latin typeface="Times New Roman" panose="02020603050405020304" pitchFamily="18" charset="0"/>
              </a:rPr>
              <a:t>, that we define in this chapter.</a:t>
            </a:r>
          </a:p>
        </p:txBody>
      </p:sp>
      <p:sp>
        <p:nvSpPr>
          <p:cNvPr id="22532" name="Text Box 6"/>
          <p:cNvSpPr txBox="1">
            <a:spLocks noChangeArrowheads="1"/>
          </p:cNvSpPr>
          <p:nvPr/>
        </p:nvSpPr>
        <p:spPr bwMode="auto">
          <a:xfrm>
            <a:off x="76200" y="1828800"/>
            <a:ext cx="3165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a:t>
            </a:r>
            <a:r>
              <a:rPr lang="en-US" altLang="en-US" sz="2800" i="1">
                <a:solidFill>
                  <a:srgbClr val="FF0000"/>
                </a:solidFill>
                <a:latin typeface="Times New Roman" panose="02020603050405020304" pitchFamily="18" charset="0"/>
              </a:rPr>
              <a:t>stack</a:t>
            </a:r>
            <a:r>
              <a:rPr lang="en-US" altLang="en-US" sz="2800">
                <a:solidFill>
                  <a:srgbClr val="FF0000"/>
                </a:solidFill>
                <a:latin typeface="Times New Roman" panose="02020603050405020304" pitchFamily="18" charset="0"/>
              </a:rPr>
              <a:t> operation</a:t>
            </a:r>
          </a:p>
        </p:txBody>
      </p:sp>
      <p:sp>
        <p:nvSpPr>
          <p:cNvPr id="22533" name="Rectangle 7"/>
          <p:cNvSpPr>
            <a:spLocks noChangeArrowheads="1"/>
          </p:cNvSpPr>
          <p:nvPr/>
        </p:nvSpPr>
        <p:spPr bwMode="auto">
          <a:xfrm>
            <a:off x="76200" y="2438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a:t>
            </a:r>
            <a:r>
              <a:rPr lang="en-US" altLang="en-US" sz="2800" b="0" i="1">
                <a:latin typeface="Times New Roman" panose="02020603050405020304" pitchFamily="18" charset="0"/>
              </a:rPr>
              <a:t>stack</a:t>
            </a:r>
            <a:r>
              <a:rPr lang="en-US" altLang="en-US" sz="2800" b="0">
                <a:latin typeface="Times New Roman" panose="02020603050405020304" pitchFamily="18" charset="0"/>
              </a:rPr>
              <a:t> operation creates an empty stack. The following shows the format.</a:t>
            </a:r>
          </a:p>
        </p:txBody>
      </p:sp>
      <p:pic>
        <p:nvPicPr>
          <p:cNvPr id="2253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200" y="3459163"/>
            <a:ext cx="21844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228600" y="4191000"/>
            <a:ext cx="8229600" cy="2432050"/>
            <a:chOff x="228600" y="4191000"/>
            <a:chExt cx="8229600" cy="2432050"/>
          </a:xfrm>
        </p:grpSpPr>
        <p:sp>
          <p:nvSpPr>
            <p:cNvPr id="22536" name="Text Box 9"/>
            <p:cNvSpPr txBox="1">
              <a:spLocks noChangeArrowheads="1"/>
            </p:cNvSpPr>
            <p:nvPr/>
          </p:nvSpPr>
          <p:spPr bwMode="auto">
            <a:xfrm>
              <a:off x="228600" y="4191000"/>
              <a:ext cx="352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12.3  </a:t>
              </a:r>
              <a:r>
                <a:rPr lang="en-US" altLang="en-US" sz="2000">
                  <a:latin typeface="Times New Roman" panose="02020603050405020304" pitchFamily="18" charset="0"/>
                </a:rPr>
                <a:t>Stack operation</a:t>
              </a:r>
            </a:p>
          </p:txBody>
        </p:sp>
        <p:pic>
          <p:nvPicPr>
            <p:cNvPr id="2253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5295900"/>
              <a:ext cx="4470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538" name="Straight Connector 9"/>
            <p:cNvCxnSpPr>
              <a:cxnSpLocks noChangeShapeType="1"/>
            </p:cNvCxnSpPr>
            <p:nvPr/>
          </p:nvCxnSpPr>
          <p:spPr bwMode="auto">
            <a:xfrm>
              <a:off x="304800" y="4648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9" name="Straight Connector 10"/>
            <p:cNvCxnSpPr>
              <a:cxnSpLocks noChangeShapeType="1"/>
            </p:cNvCxnSpPr>
            <p:nvPr/>
          </p:nvCxnSpPr>
          <p:spPr bwMode="auto">
            <a:xfrm>
              <a:off x="304800" y="4191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0" name="Straight Connector 11"/>
            <p:cNvCxnSpPr>
              <a:cxnSpLocks noChangeShapeType="1"/>
            </p:cNvCxnSpPr>
            <p:nvPr/>
          </p:nvCxnSpPr>
          <p:spPr bwMode="auto">
            <a:xfrm>
              <a:off x="434975" y="662305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22534"/>
                                        </p:tgtEl>
                                        <p:attrNameLst>
                                          <p:attrName>style.visibility</p:attrName>
                                        </p:attrNameLst>
                                      </p:cBhvr>
                                      <p:to>
                                        <p:strVal val="visible"/>
                                      </p:to>
                                    </p:set>
                                    <p:animEffect transition="in" filter="wipe(down)">
                                      <p:cBhvr>
                                        <p:cTn id="23" dur="580">
                                          <p:stCondLst>
                                            <p:cond delay="0"/>
                                          </p:stCondLst>
                                        </p:cTn>
                                        <p:tgtEl>
                                          <p:spTgt spid="22534"/>
                                        </p:tgtEl>
                                      </p:cBhvr>
                                    </p:animEffect>
                                    <p:anim calcmode="lin" valueType="num">
                                      <p:cBhvr>
                                        <p:cTn id="24" dur="1822" tmFilter="0,0; 0.14,0.36; 0.43,0.73; 0.71,0.91; 1.0,1.0">
                                          <p:stCondLst>
                                            <p:cond delay="0"/>
                                          </p:stCondLst>
                                        </p:cTn>
                                        <p:tgtEl>
                                          <p:spTgt spid="2253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253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253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253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2534"/>
                                        </p:tgtEl>
                                        <p:attrNameLst>
                                          <p:attrName>ppt_y</p:attrName>
                                        </p:attrNameLst>
                                      </p:cBhvr>
                                      <p:tavLst>
                                        <p:tav tm="0" fmla="#ppt_y-sin(pi*$)/81">
                                          <p:val>
                                            <p:fltVal val="0"/>
                                          </p:val>
                                        </p:tav>
                                        <p:tav tm="100000">
                                          <p:val>
                                            <p:fltVal val="1"/>
                                          </p:val>
                                        </p:tav>
                                      </p:tavLst>
                                    </p:anim>
                                    <p:animScale>
                                      <p:cBhvr>
                                        <p:cTn id="29" dur="26">
                                          <p:stCondLst>
                                            <p:cond delay="650"/>
                                          </p:stCondLst>
                                        </p:cTn>
                                        <p:tgtEl>
                                          <p:spTgt spid="22534"/>
                                        </p:tgtEl>
                                      </p:cBhvr>
                                      <p:to x="100000" y="60000"/>
                                    </p:animScale>
                                    <p:animScale>
                                      <p:cBhvr>
                                        <p:cTn id="30" dur="166" decel="50000">
                                          <p:stCondLst>
                                            <p:cond delay="676"/>
                                          </p:stCondLst>
                                        </p:cTn>
                                        <p:tgtEl>
                                          <p:spTgt spid="22534"/>
                                        </p:tgtEl>
                                      </p:cBhvr>
                                      <p:to x="100000" y="100000"/>
                                    </p:animScale>
                                    <p:animScale>
                                      <p:cBhvr>
                                        <p:cTn id="31" dur="26">
                                          <p:stCondLst>
                                            <p:cond delay="1312"/>
                                          </p:stCondLst>
                                        </p:cTn>
                                        <p:tgtEl>
                                          <p:spTgt spid="22534"/>
                                        </p:tgtEl>
                                      </p:cBhvr>
                                      <p:to x="100000" y="80000"/>
                                    </p:animScale>
                                    <p:animScale>
                                      <p:cBhvr>
                                        <p:cTn id="32" dur="166" decel="50000">
                                          <p:stCondLst>
                                            <p:cond delay="1338"/>
                                          </p:stCondLst>
                                        </p:cTn>
                                        <p:tgtEl>
                                          <p:spTgt spid="22534"/>
                                        </p:tgtEl>
                                      </p:cBhvr>
                                      <p:to x="100000" y="100000"/>
                                    </p:animScale>
                                    <p:animScale>
                                      <p:cBhvr>
                                        <p:cTn id="33" dur="26">
                                          <p:stCondLst>
                                            <p:cond delay="1642"/>
                                          </p:stCondLst>
                                        </p:cTn>
                                        <p:tgtEl>
                                          <p:spTgt spid="22534"/>
                                        </p:tgtEl>
                                      </p:cBhvr>
                                      <p:to x="100000" y="90000"/>
                                    </p:animScale>
                                    <p:animScale>
                                      <p:cBhvr>
                                        <p:cTn id="34" dur="166" decel="50000">
                                          <p:stCondLst>
                                            <p:cond delay="1668"/>
                                          </p:stCondLst>
                                        </p:cTn>
                                        <p:tgtEl>
                                          <p:spTgt spid="22534"/>
                                        </p:tgtEl>
                                      </p:cBhvr>
                                      <p:to x="100000" y="100000"/>
                                    </p:animScale>
                                    <p:animScale>
                                      <p:cBhvr>
                                        <p:cTn id="35" dur="26">
                                          <p:stCondLst>
                                            <p:cond delay="1808"/>
                                          </p:stCondLst>
                                        </p:cTn>
                                        <p:tgtEl>
                                          <p:spTgt spid="22534"/>
                                        </p:tgtEl>
                                      </p:cBhvr>
                                      <p:to x="100000" y="95000"/>
                                    </p:animScale>
                                    <p:animScale>
                                      <p:cBhvr>
                                        <p:cTn id="36" dur="166" decel="50000">
                                          <p:stCondLst>
                                            <p:cond delay="1834"/>
                                          </p:stCondLst>
                                        </p:cTn>
                                        <p:tgtEl>
                                          <p:spTgt spid="22534"/>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3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1000" fill="hold"/>
                                        <p:tgtEl>
                                          <p:spTgt spid="2"/>
                                        </p:tgtEl>
                                        <p:attrNameLst>
                                          <p:attrName>ppt_w</p:attrName>
                                        </p:attrNameLst>
                                      </p:cBhvr>
                                      <p:tavLst>
                                        <p:tav tm="0">
                                          <p:val>
                                            <p:fltVal val="0"/>
                                          </p:val>
                                        </p:tav>
                                        <p:tav tm="100000">
                                          <p:val>
                                            <p:strVal val="#ppt_w"/>
                                          </p:val>
                                        </p:tav>
                                      </p:tavLst>
                                    </p:anim>
                                    <p:anim calcmode="lin" valueType="num">
                                      <p:cBhvr>
                                        <p:cTn id="42" dur="1000" fill="hold"/>
                                        <p:tgtEl>
                                          <p:spTgt spid="2"/>
                                        </p:tgtEl>
                                        <p:attrNameLst>
                                          <p:attrName>ppt_h</p:attrName>
                                        </p:attrNameLst>
                                      </p:cBhvr>
                                      <p:tavLst>
                                        <p:tav tm="0">
                                          <p:val>
                                            <p:fltVal val="0"/>
                                          </p:val>
                                        </p:tav>
                                        <p:tav tm="100000">
                                          <p:val>
                                            <p:strVal val="#ppt_h"/>
                                          </p:val>
                                        </p:tav>
                                      </p:tavLst>
                                    </p:anim>
                                    <p:anim calcmode="lin" valueType="num">
                                      <p:cBhvr>
                                        <p:cTn id="43" dur="1000" fill="hold"/>
                                        <p:tgtEl>
                                          <p:spTgt spid="2"/>
                                        </p:tgtEl>
                                        <p:attrNameLst>
                                          <p:attrName>style.rotation</p:attrName>
                                        </p:attrNameLst>
                                      </p:cBhvr>
                                      <p:tavLst>
                                        <p:tav tm="0">
                                          <p:val>
                                            <p:fltVal val="90"/>
                                          </p:val>
                                        </p:tav>
                                        <p:tav tm="100000">
                                          <p:val>
                                            <p:fltVal val="0"/>
                                          </p:val>
                                        </p:tav>
                                      </p:tavLst>
                                    </p:anim>
                                    <p:animEffect transition="in" filter="fade">
                                      <p:cBhvr>
                                        <p:cTn id="4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animBg="1"/>
      <p:bldP spid="22532" grpId="0"/>
      <p:bldP spid="225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76200" y="0"/>
            <a:ext cx="3128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a:t>
            </a:r>
            <a:r>
              <a:rPr lang="en-US" altLang="en-US" sz="2800" i="1">
                <a:solidFill>
                  <a:srgbClr val="FF0000"/>
                </a:solidFill>
                <a:latin typeface="Times New Roman" panose="02020603050405020304" pitchFamily="18" charset="0"/>
              </a:rPr>
              <a:t>push</a:t>
            </a:r>
            <a:r>
              <a:rPr lang="en-US" altLang="en-US" sz="2800">
                <a:solidFill>
                  <a:srgbClr val="FF0000"/>
                </a:solidFill>
                <a:latin typeface="Times New Roman" panose="02020603050405020304" pitchFamily="18" charset="0"/>
              </a:rPr>
              <a:t> operation</a:t>
            </a:r>
          </a:p>
        </p:txBody>
      </p:sp>
      <p:sp>
        <p:nvSpPr>
          <p:cNvPr id="24579" name="Rectangle 5"/>
          <p:cNvSpPr>
            <a:spLocks noChangeArrowheads="1"/>
          </p:cNvSpPr>
          <p:nvPr/>
        </p:nvSpPr>
        <p:spPr bwMode="auto">
          <a:xfrm>
            <a:off x="76200" y="609600"/>
            <a:ext cx="8915400" cy="94615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a:t>
            </a:r>
            <a:r>
              <a:rPr lang="en-US" altLang="en-US" sz="2800" b="0" i="1" dirty="0">
                <a:latin typeface="Times New Roman" panose="02020603050405020304" pitchFamily="18" charset="0"/>
              </a:rPr>
              <a:t>push</a:t>
            </a:r>
            <a:r>
              <a:rPr lang="en-US" altLang="en-US" sz="2800" b="0" dirty="0">
                <a:latin typeface="Times New Roman" panose="02020603050405020304" pitchFamily="18" charset="0"/>
              </a:rPr>
              <a:t> operation inserts an item at the top of the stack. The following shows the format.</a:t>
            </a:r>
          </a:p>
        </p:txBody>
      </p:sp>
      <p:pic>
        <p:nvPicPr>
          <p:cNvPr id="2458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963" y="1655763"/>
            <a:ext cx="3271837" cy="630237"/>
          </a:xfrm>
          <a:prstGeom prst="rect">
            <a:avLst/>
          </a:prstGeom>
          <a:noFill/>
          <a:ln>
            <a:noFill/>
          </a:ln>
          <a:effectLst/>
          <a:extLst/>
        </p:spPr>
      </p:pic>
      <p:grpSp>
        <p:nvGrpSpPr>
          <p:cNvPr id="2" name="Group 1"/>
          <p:cNvGrpSpPr>
            <a:grpSpLocks/>
          </p:cNvGrpSpPr>
          <p:nvPr/>
        </p:nvGrpSpPr>
        <p:grpSpPr bwMode="auto">
          <a:xfrm>
            <a:off x="228600" y="2819400"/>
            <a:ext cx="8610600" cy="2819400"/>
            <a:chOff x="228600" y="2819400"/>
            <a:chExt cx="8610600" cy="2819400"/>
          </a:xfrm>
        </p:grpSpPr>
        <p:sp>
          <p:nvSpPr>
            <p:cNvPr id="24582" name="Text Box 7"/>
            <p:cNvSpPr txBox="1">
              <a:spLocks noChangeArrowheads="1"/>
            </p:cNvSpPr>
            <p:nvPr/>
          </p:nvSpPr>
          <p:spPr bwMode="auto">
            <a:xfrm>
              <a:off x="228600" y="2819400"/>
              <a:ext cx="345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12.4  </a:t>
              </a:r>
              <a:r>
                <a:rPr lang="en-US" altLang="en-US" sz="2000">
                  <a:latin typeface="Times New Roman" panose="02020603050405020304" pitchFamily="18" charset="0"/>
                </a:rPr>
                <a:t>Push operation</a:t>
              </a:r>
            </a:p>
          </p:txBody>
        </p:sp>
        <p:pic>
          <p:nvPicPr>
            <p:cNvPr id="2458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 y="3462338"/>
              <a:ext cx="8328025"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584" name="Straight Connector 7"/>
            <p:cNvCxnSpPr>
              <a:cxnSpLocks noChangeShapeType="1"/>
            </p:cNvCxnSpPr>
            <p:nvPr/>
          </p:nvCxnSpPr>
          <p:spPr bwMode="auto">
            <a:xfrm>
              <a:off x="304800" y="3276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5" name="Straight Connector 8"/>
            <p:cNvCxnSpPr>
              <a:cxnSpLocks noChangeShapeType="1"/>
            </p:cNvCxnSpPr>
            <p:nvPr/>
          </p:nvCxnSpPr>
          <p:spPr bwMode="auto">
            <a:xfrm>
              <a:off x="304800" y="281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6" name="Straight Connector 9"/>
            <p:cNvCxnSpPr>
              <a:cxnSpLocks noChangeShapeType="1"/>
            </p:cNvCxnSpPr>
            <p:nvPr/>
          </p:nvCxnSpPr>
          <p:spPr bwMode="auto">
            <a:xfrm>
              <a:off x="815975" y="5638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24581"/>
                                        </p:tgtEl>
                                        <p:attrNameLst>
                                          <p:attrName>style.visibility</p:attrName>
                                        </p:attrNameLst>
                                      </p:cBhvr>
                                      <p:to>
                                        <p:strVal val="visible"/>
                                      </p:to>
                                    </p:set>
                                    <p:animEffect transition="in" filter="wipe(down)">
                                      <p:cBhvr>
                                        <p:cTn id="15" dur="580">
                                          <p:stCondLst>
                                            <p:cond delay="0"/>
                                          </p:stCondLst>
                                        </p:cTn>
                                        <p:tgtEl>
                                          <p:spTgt spid="24581"/>
                                        </p:tgtEl>
                                      </p:cBhvr>
                                    </p:animEffect>
                                    <p:anim calcmode="lin" valueType="num">
                                      <p:cBhvr>
                                        <p:cTn id="16" dur="1822" tmFilter="0,0; 0.14,0.36; 0.43,0.73; 0.71,0.91; 1.0,1.0">
                                          <p:stCondLst>
                                            <p:cond delay="0"/>
                                          </p:stCondLst>
                                        </p:cTn>
                                        <p:tgtEl>
                                          <p:spTgt spid="24581"/>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4581"/>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4581"/>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4581"/>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4581"/>
                                        </p:tgtEl>
                                        <p:attrNameLst>
                                          <p:attrName>ppt_y</p:attrName>
                                        </p:attrNameLst>
                                      </p:cBhvr>
                                      <p:tavLst>
                                        <p:tav tm="0" fmla="#ppt_y-sin(pi*$)/81">
                                          <p:val>
                                            <p:fltVal val="0"/>
                                          </p:val>
                                        </p:tav>
                                        <p:tav tm="100000">
                                          <p:val>
                                            <p:fltVal val="1"/>
                                          </p:val>
                                        </p:tav>
                                      </p:tavLst>
                                    </p:anim>
                                    <p:animScale>
                                      <p:cBhvr>
                                        <p:cTn id="21" dur="26">
                                          <p:stCondLst>
                                            <p:cond delay="650"/>
                                          </p:stCondLst>
                                        </p:cTn>
                                        <p:tgtEl>
                                          <p:spTgt spid="24581"/>
                                        </p:tgtEl>
                                      </p:cBhvr>
                                      <p:to x="100000" y="60000"/>
                                    </p:animScale>
                                    <p:animScale>
                                      <p:cBhvr>
                                        <p:cTn id="22" dur="166" decel="50000">
                                          <p:stCondLst>
                                            <p:cond delay="676"/>
                                          </p:stCondLst>
                                        </p:cTn>
                                        <p:tgtEl>
                                          <p:spTgt spid="24581"/>
                                        </p:tgtEl>
                                      </p:cBhvr>
                                      <p:to x="100000" y="100000"/>
                                    </p:animScale>
                                    <p:animScale>
                                      <p:cBhvr>
                                        <p:cTn id="23" dur="26">
                                          <p:stCondLst>
                                            <p:cond delay="1312"/>
                                          </p:stCondLst>
                                        </p:cTn>
                                        <p:tgtEl>
                                          <p:spTgt spid="24581"/>
                                        </p:tgtEl>
                                      </p:cBhvr>
                                      <p:to x="100000" y="80000"/>
                                    </p:animScale>
                                    <p:animScale>
                                      <p:cBhvr>
                                        <p:cTn id="24" dur="166" decel="50000">
                                          <p:stCondLst>
                                            <p:cond delay="1338"/>
                                          </p:stCondLst>
                                        </p:cTn>
                                        <p:tgtEl>
                                          <p:spTgt spid="24581"/>
                                        </p:tgtEl>
                                      </p:cBhvr>
                                      <p:to x="100000" y="100000"/>
                                    </p:animScale>
                                    <p:animScale>
                                      <p:cBhvr>
                                        <p:cTn id="25" dur="26">
                                          <p:stCondLst>
                                            <p:cond delay="1642"/>
                                          </p:stCondLst>
                                        </p:cTn>
                                        <p:tgtEl>
                                          <p:spTgt spid="24581"/>
                                        </p:tgtEl>
                                      </p:cBhvr>
                                      <p:to x="100000" y="90000"/>
                                    </p:animScale>
                                    <p:animScale>
                                      <p:cBhvr>
                                        <p:cTn id="26" dur="166" decel="50000">
                                          <p:stCondLst>
                                            <p:cond delay="1668"/>
                                          </p:stCondLst>
                                        </p:cTn>
                                        <p:tgtEl>
                                          <p:spTgt spid="24581"/>
                                        </p:tgtEl>
                                      </p:cBhvr>
                                      <p:to x="100000" y="100000"/>
                                    </p:animScale>
                                    <p:animScale>
                                      <p:cBhvr>
                                        <p:cTn id="27" dur="26">
                                          <p:stCondLst>
                                            <p:cond delay="1808"/>
                                          </p:stCondLst>
                                        </p:cTn>
                                        <p:tgtEl>
                                          <p:spTgt spid="24581"/>
                                        </p:tgtEl>
                                      </p:cBhvr>
                                      <p:to x="100000" y="95000"/>
                                    </p:animScale>
                                    <p:animScale>
                                      <p:cBhvr>
                                        <p:cTn id="28" dur="166" decel="50000">
                                          <p:stCondLst>
                                            <p:cond delay="1834"/>
                                          </p:stCondLst>
                                        </p:cTn>
                                        <p:tgtEl>
                                          <p:spTgt spid="24581"/>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 y="0"/>
            <a:ext cx="299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pop operation</a:t>
            </a:r>
          </a:p>
        </p:txBody>
      </p:sp>
      <p:sp>
        <p:nvSpPr>
          <p:cNvPr id="26627" name="Rectangle 3"/>
          <p:cNvSpPr>
            <a:spLocks noChangeArrowheads="1"/>
          </p:cNvSpPr>
          <p:nvPr/>
        </p:nvSpPr>
        <p:spPr bwMode="auto">
          <a:xfrm>
            <a:off x="76200" y="609600"/>
            <a:ext cx="8915400" cy="94615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pop operation deletes the item at the top of the stack. The following shows the format.</a:t>
            </a:r>
          </a:p>
        </p:txBody>
      </p:sp>
      <p:pic>
        <p:nvPicPr>
          <p:cNvPr id="266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563" y="2024063"/>
            <a:ext cx="3144837"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166688" y="3276600"/>
            <a:ext cx="8459787" cy="2743200"/>
            <a:chOff x="166688" y="3276600"/>
            <a:chExt cx="8459787" cy="2743200"/>
          </a:xfrm>
        </p:grpSpPr>
        <p:sp>
          <p:nvSpPr>
            <p:cNvPr id="26630" name="Text Box 4"/>
            <p:cNvSpPr txBox="1">
              <a:spLocks noChangeArrowheads="1"/>
            </p:cNvSpPr>
            <p:nvPr/>
          </p:nvSpPr>
          <p:spPr bwMode="auto">
            <a:xfrm>
              <a:off x="166688" y="3276600"/>
              <a:ext cx="3338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12.5  </a:t>
              </a:r>
              <a:r>
                <a:rPr lang="en-US" altLang="en-US" sz="2000">
                  <a:latin typeface="Times New Roman" panose="02020603050405020304" pitchFamily="18" charset="0"/>
                </a:rPr>
                <a:t>Pop operation</a:t>
              </a:r>
            </a:p>
          </p:txBody>
        </p:sp>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038600"/>
              <a:ext cx="82454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632" name="Straight Connector 7"/>
            <p:cNvCxnSpPr>
              <a:cxnSpLocks noChangeShapeType="1"/>
            </p:cNvCxnSpPr>
            <p:nvPr/>
          </p:nvCxnSpPr>
          <p:spPr bwMode="auto">
            <a:xfrm>
              <a:off x="304800" y="3733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3" name="Straight Connector 8"/>
            <p:cNvCxnSpPr>
              <a:cxnSpLocks noChangeShapeType="1"/>
            </p:cNvCxnSpPr>
            <p:nvPr/>
          </p:nvCxnSpPr>
          <p:spPr bwMode="auto">
            <a:xfrm>
              <a:off x="304800" y="3276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4" name="Straight Connector 9"/>
            <p:cNvCxnSpPr>
              <a:cxnSpLocks noChangeShapeType="1"/>
            </p:cNvCxnSpPr>
            <p:nvPr/>
          </p:nvCxnSpPr>
          <p:spPr bwMode="auto">
            <a:xfrm>
              <a:off x="381000" y="6019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26629"/>
                                        </p:tgtEl>
                                        <p:attrNameLst>
                                          <p:attrName>style.visibility</p:attrName>
                                        </p:attrNameLst>
                                      </p:cBhvr>
                                      <p:to>
                                        <p:strVal val="visible"/>
                                      </p:to>
                                    </p:set>
                                    <p:animEffect transition="in" filter="wipe(down)">
                                      <p:cBhvr>
                                        <p:cTn id="15" dur="580">
                                          <p:stCondLst>
                                            <p:cond delay="0"/>
                                          </p:stCondLst>
                                        </p:cTn>
                                        <p:tgtEl>
                                          <p:spTgt spid="26629"/>
                                        </p:tgtEl>
                                      </p:cBhvr>
                                    </p:animEffect>
                                    <p:anim calcmode="lin" valueType="num">
                                      <p:cBhvr>
                                        <p:cTn id="16" dur="1822" tmFilter="0,0; 0.14,0.36; 0.43,0.73; 0.71,0.91; 1.0,1.0">
                                          <p:stCondLst>
                                            <p:cond delay="0"/>
                                          </p:stCondLst>
                                        </p:cTn>
                                        <p:tgtEl>
                                          <p:spTgt spid="26629"/>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6629"/>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6629"/>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6629"/>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6629"/>
                                        </p:tgtEl>
                                        <p:attrNameLst>
                                          <p:attrName>ppt_y</p:attrName>
                                        </p:attrNameLst>
                                      </p:cBhvr>
                                      <p:tavLst>
                                        <p:tav tm="0" fmla="#ppt_y-sin(pi*$)/81">
                                          <p:val>
                                            <p:fltVal val="0"/>
                                          </p:val>
                                        </p:tav>
                                        <p:tav tm="100000">
                                          <p:val>
                                            <p:fltVal val="1"/>
                                          </p:val>
                                        </p:tav>
                                      </p:tavLst>
                                    </p:anim>
                                    <p:animScale>
                                      <p:cBhvr>
                                        <p:cTn id="21" dur="26">
                                          <p:stCondLst>
                                            <p:cond delay="650"/>
                                          </p:stCondLst>
                                        </p:cTn>
                                        <p:tgtEl>
                                          <p:spTgt spid="26629"/>
                                        </p:tgtEl>
                                      </p:cBhvr>
                                      <p:to x="100000" y="60000"/>
                                    </p:animScale>
                                    <p:animScale>
                                      <p:cBhvr>
                                        <p:cTn id="22" dur="166" decel="50000">
                                          <p:stCondLst>
                                            <p:cond delay="676"/>
                                          </p:stCondLst>
                                        </p:cTn>
                                        <p:tgtEl>
                                          <p:spTgt spid="26629"/>
                                        </p:tgtEl>
                                      </p:cBhvr>
                                      <p:to x="100000" y="100000"/>
                                    </p:animScale>
                                    <p:animScale>
                                      <p:cBhvr>
                                        <p:cTn id="23" dur="26">
                                          <p:stCondLst>
                                            <p:cond delay="1312"/>
                                          </p:stCondLst>
                                        </p:cTn>
                                        <p:tgtEl>
                                          <p:spTgt spid="26629"/>
                                        </p:tgtEl>
                                      </p:cBhvr>
                                      <p:to x="100000" y="80000"/>
                                    </p:animScale>
                                    <p:animScale>
                                      <p:cBhvr>
                                        <p:cTn id="24" dur="166" decel="50000">
                                          <p:stCondLst>
                                            <p:cond delay="1338"/>
                                          </p:stCondLst>
                                        </p:cTn>
                                        <p:tgtEl>
                                          <p:spTgt spid="26629"/>
                                        </p:tgtEl>
                                      </p:cBhvr>
                                      <p:to x="100000" y="100000"/>
                                    </p:animScale>
                                    <p:animScale>
                                      <p:cBhvr>
                                        <p:cTn id="25" dur="26">
                                          <p:stCondLst>
                                            <p:cond delay="1642"/>
                                          </p:stCondLst>
                                        </p:cTn>
                                        <p:tgtEl>
                                          <p:spTgt spid="26629"/>
                                        </p:tgtEl>
                                      </p:cBhvr>
                                      <p:to x="100000" y="90000"/>
                                    </p:animScale>
                                    <p:animScale>
                                      <p:cBhvr>
                                        <p:cTn id="26" dur="166" decel="50000">
                                          <p:stCondLst>
                                            <p:cond delay="1668"/>
                                          </p:stCondLst>
                                        </p:cTn>
                                        <p:tgtEl>
                                          <p:spTgt spid="26629"/>
                                        </p:tgtEl>
                                      </p:cBhvr>
                                      <p:to x="100000" y="100000"/>
                                    </p:animScale>
                                    <p:animScale>
                                      <p:cBhvr>
                                        <p:cTn id="27" dur="26">
                                          <p:stCondLst>
                                            <p:cond delay="1808"/>
                                          </p:stCondLst>
                                        </p:cTn>
                                        <p:tgtEl>
                                          <p:spTgt spid="26629"/>
                                        </p:tgtEl>
                                      </p:cBhvr>
                                      <p:to x="100000" y="95000"/>
                                    </p:animScale>
                                    <p:animScale>
                                      <p:cBhvr>
                                        <p:cTn id="28" dur="166" decel="50000">
                                          <p:stCondLst>
                                            <p:cond delay="1834"/>
                                          </p:stCondLst>
                                        </p:cTn>
                                        <p:tgtEl>
                                          <p:spTgt spid="26629"/>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76200" y="0"/>
            <a:ext cx="336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empty operation</a:t>
            </a:r>
          </a:p>
        </p:txBody>
      </p:sp>
      <p:sp>
        <p:nvSpPr>
          <p:cNvPr id="28676" name="Rectangle 3"/>
          <p:cNvSpPr>
            <a:spLocks noChangeArrowheads="1"/>
          </p:cNvSpPr>
          <p:nvPr/>
        </p:nvSpPr>
        <p:spPr bwMode="auto">
          <a:xfrm>
            <a:off x="76200" y="609600"/>
            <a:ext cx="8915400" cy="94615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empty operation checks the status of the stack. The following shows the format.</a:t>
            </a:r>
          </a:p>
        </p:txBody>
      </p:sp>
      <p:pic>
        <p:nvPicPr>
          <p:cNvPr id="286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922463"/>
            <a:ext cx="24130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8" name="Rectangle 7"/>
          <p:cNvSpPr>
            <a:spLocks noChangeArrowheads="1"/>
          </p:cNvSpPr>
          <p:nvPr/>
        </p:nvSpPr>
        <p:spPr bwMode="auto">
          <a:xfrm>
            <a:off x="228600" y="2787650"/>
            <a:ext cx="8915400" cy="94615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This operation returns true if the stack is empty and false if the stack is not empty.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28677"/>
                                        </p:tgtEl>
                                        <p:attrNameLst>
                                          <p:attrName>style.visibility</p:attrName>
                                        </p:attrNameLst>
                                      </p:cBhvr>
                                      <p:to>
                                        <p:strVal val="visible"/>
                                      </p:to>
                                    </p:set>
                                    <p:animEffect transition="in" filter="wipe(down)">
                                      <p:cBhvr>
                                        <p:cTn id="15" dur="580">
                                          <p:stCondLst>
                                            <p:cond delay="0"/>
                                          </p:stCondLst>
                                        </p:cTn>
                                        <p:tgtEl>
                                          <p:spTgt spid="28677"/>
                                        </p:tgtEl>
                                      </p:cBhvr>
                                    </p:animEffect>
                                    <p:anim calcmode="lin" valueType="num">
                                      <p:cBhvr>
                                        <p:cTn id="16" dur="1822" tmFilter="0,0; 0.14,0.36; 0.43,0.73; 0.71,0.91; 1.0,1.0">
                                          <p:stCondLst>
                                            <p:cond delay="0"/>
                                          </p:stCondLst>
                                        </p:cTn>
                                        <p:tgtEl>
                                          <p:spTgt spid="2867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867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867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867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8677"/>
                                        </p:tgtEl>
                                        <p:attrNameLst>
                                          <p:attrName>ppt_y</p:attrName>
                                        </p:attrNameLst>
                                      </p:cBhvr>
                                      <p:tavLst>
                                        <p:tav tm="0" fmla="#ppt_y-sin(pi*$)/81">
                                          <p:val>
                                            <p:fltVal val="0"/>
                                          </p:val>
                                        </p:tav>
                                        <p:tav tm="100000">
                                          <p:val>
                                            <p:fltVal val="1"/>
                                          </p:val>
                                        </p:tav>
                                      </p:tavLst>
                                    </p:anim>
                                    <p:animScale>
                                      <p:cBhvr>
                                        <p:cTn id="21" dur="26">
                                          <p:stCondLst>
                                            <p:cond delay="650"/>
                                          </p:stCondLst>
                                        </p:cTn>
                                        <p:tgtEl>
                                          <p:spTgt spid="28677"/>
                                        </p:tgtEl>
                                      </p:cBhvr>
                                      <p:to x="100000" y="60000"/>
                                    </p:animScale>
                                    <p:animScale>
                                      <p:cBhvr>
                                        <p:cTn id="22" dur="166" decel="50000">
                                          <p:stCondLst>
                                            <p:cond delay="676"/>
                                          </p:stCondLst>
                                        </p:cTn>
                                        <p:tgtEl>
                                          <p:spTgt spid="28677"/>
                                        </p:tgtEl>
                                      </p:cBhvr>
                                      <p:to x="100000" y="100000"/>
                                    </p:animScale>
                                    <p:animScale>
                                      <p:cBhvr>
                                        <p:cTn id="23" dur="26">
                                          <p:stCondLst>
                                            <p:cond delay="1312"/>
                                          </p:stCondLst>
                                        </p:cTn>
                                        <p:tgtEl>
                                          <p:spTgt spid="28677"/>
                                        </p:tgtEl>
                                      </p:cBhvr>
                                      <p:to x="100000" y="80000"/>
                                    </p:animScale>
                                    <p:animScale>
                                      <p:cBhvr>
                                        <p:cTn id="24" dur="166" decel="50000">
                                          <p:stCondLst>
                                            <p:cond delay="1338"/>
                                          </p:stCondLst>
                                        </p:cTn>
                                        <p:tgtEl>
                                          <p:spTgt spid="28677"/>
                                        </p:tgtEl>
                                      </p:cBhvr>
                                      <p:to x="100000" y="100000"/>
                                    </p:animScale>
                                    <p:animScale>
                                      <p:cBhvr>
                                        <p:cTn id="25" dur="26">
                                          <p:stCondLst>
                                            <p:cond delay="1642"/>
                                          </p:stCondLst>
                                        </p:cTn>
                                        <p:tgtEl>
                                          <p:spTgt spid="28677"/>
                                        </p:tgtEl>
                                      </p:cBhvr>
                                      <p:to x="100000" y="90000"/>
                                    </p:animScale>
                                    <p:animScale>
                                      <p:cBhvr>
                                        <p:cTn id="26" dur="166" decel="50000">
                                          <p:stCondLst>
                                            <p:cond delay="1668"/>
                                          </p:stCondLst>
                                        </p:cTn>
                                        <p:tgtEl>
                                          <p:spTgt spid="28677"/>
                                        </p:tgtEl>
                                      </p:cBhvr>
                                      <p:to x="100000" y="100000"/>
                                    </p:animScale>
                                    <p:animScale>
                                      <p:cBhvr>
                                        <p:cTn id="27" dur="26">
                                          <p:stCondLst>
                                            <p:cond delay="1808"/>
                                          </p:stCondLst>
                                        </p:cTn>
                                        <p:tgtEl>
                                          <p:spTgt spid="28677"/>
                                        </p:tgtEl>
                                      </p:cBhvr>
                                      <p:to x="100000" y="95000"/>
                                    </p:animScale>
                                    <p:animScale>
                                      <p:cBhvr>
                                        <p:cTn id="28" dur="166" decel="50000">
                                          <p:stCondLst>
                                            <p:cond delay="1834"/>
                                          </p:stCondLst>
                                        </p:cTn>
                                        <p:tgtEl>
                                          <p:spTgt spid="28677"/>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rgbClr val="FF0000"/>
            </a:gs>
            <a:gs pos="83000">
              <a:srgbClr val="FF0000"/>
            </a:gs>
            <a:gs pos="100000">
              <a:srgbClr val="C00000"/>
            </a:gs>
          </a:gsLst>
          <a:lin ang="5400000" scaled="1"/>
        </a:gradFill>
        <a:effectLst/>
      </p:bgPr>
    </p:bg>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0" y="0"/>
            <a:ext cx="31226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12.2.2  Stack ADT</a:t>
            </a:r>
          </a:p>
        </p:txBody>
      </p:sp>
      <p:sp>
        <p:nvSpPr>
          <p:cNvPr id="30724" name="Rectangle 3"/>
          <p:cNvSpPr>
            <a:spLocks noChangeArrowheads="1"/>
          </p:cNvSpPr>
          <p:nvPr/>
        </p:nvSpPr>
        <p:spPr bwMode="auto">
          <a:xfrm>
            <a:off x="0" y="685800"/>
            <a:ext cx="8915400" cy="519113"/>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We define a stack as an ADT as shown below:</a:t>
            </a:r>
          </a:p>
        </p:txBody>
      </p:sp>
      <p:pic>
        <p:nvPicPr>
          <p:cNvPr id="307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676400"/>
            <a:ext cx="8556625"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30725"/>
                                        </p:tgtEl>
                                        <p:attrNameLst>
                                          <p:attrName>style.visibility</p:attrName>
                                        </p:attrNameLst>
                                      </p:cBhvr>
                                      <p:to>
                                        <p:strVal val="visible"/>
                                      </p:to>
                                    </p:set>
                                    <p:animEffect transition="in" filter="wipe(down)">
                                      <p:cBhvr>
                                        <p:cTn id="15" dur="580">
                                          <p:stCondLst>
                                            <p:cond delay="0"/>
                                          </p:stCondLst>
                                        </p:cTn>
                                        <p:tgtEl>
                                          <p:spTgt spid="30725"/>
                                        </p:tgtEl>
                                      </p:cBhvr>
                                    </p:animEffect>
                                    <p:anim calcmode="lin" valueType="num">
                                      <p:cBhvr>
                                        <p:cTn id="16" dur="1822" tmFilter="0,0; 0.14,0.36; 0.43,0.73; 0.71,0.91; 1.0,1.0">
                                          <p:stCondLst>
                                            <p:cond delay="0"/>
                                          </p:stCondLst>
                                        </p:cTn>
                                        <p:tgtEl>
                                          <p:spTgt spid="3072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072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072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072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0725"/>
                                        </p:tgtEl>
                                        <p:attrNameLst>
                                          <p:attrName>ppt_y</p:attrName>
                                        </p:attrNameLst>
                                      </p:cBhvr>
                                      <p:tavLst>
                                        <p:tav tm="0" fmla="#ppt_y-sin(pi*$)/81">
                                          <p:val>
                                            <p:fltVal val="0"/>
                                          </p:val>
                                        </p:tav>
                                        <p:tav tm="100000">
                                          <p:val>
                                            <p:fltVal val="1"/>
                                          </p:val>
                                        </p:tav>
                                      </p:tavLst>
                                    </p:anim>
                                    <p:animScale>
                                      <p:cBhvr>
                                        <p:cTn id="21" dur="26">
                                          <p:stCondLst>
                                            <p:cond delay="650"/>
                                          </p:stCondLst>
                                        </p:cTn>
                                        <p:tgtEl>
                                          <p:spTgt spid="30725"/>
                                        </p:tgtEl>
                                      </p:cBhvr>
                                      <p:to x="100000" y="60000"/>
                                    </p:animScale>
                                    <p:animScale>
                                      <p:cBhvr>
                                        <p:cTn id="22" dur="166" decel="50000">
                                          <p:stCondLst>
                                            <p:cond delay="676"/>
                                          </p:stCondLst>
                                        </p:cTn>
                                        <p:tgtEl>
                                          <p:spTgt spid="30725"/>
                                        </p:tgtEl>
                                      </p:cBhvr>
                                      <p:to x="100000" y="100000"/>
                                    </p:animScale>
                                    <p:animScale>
                                      <p:cBhvr>
                                        <p:cTn id="23" dur="26">
                                          <p:stCondLst>
                                            <p:cond delay="1312"/>
                                          </p:stCondLst>
                                        </p:cTn>
                                        <p:tgtEl>
                                          <p:spTgt spid="30725"/>
                                        </p:tgtEl>
                                      </p:cBhvr>
                                      <p:to x="100000" y="80000"/>
                                    </p:animScale>
                                    <p:animScale>
                                      <p:cBhvr>
                                        <p:cTn id="24" dur="166" decel="50000">
                                          <p:stCondLst>
                                            <p:cond delay="1338"/>
                                          </p:stCondLst>
                                        </p:cTn>
                                        <p:tgtEl>
                                          <p:spTgt spid="30725"/>
                                        </p:tgtEl>
                                      </p:cBhvr>
                                      <p:to x="100000" y="100000"/>
                                    </p:animScale>
                                    <p:animScale>
                                      <p:cBhvr>
                                        <p:cTn id="25" dur="26">
                                          <p:stCondLst>
                                            <p:cond delay="1642"/>
                                          </p:stCondLst>
                                        </p:cTn>
                                        <p:tgtEl>
                                          <p:spTgt spid="30725"/>
                                        </p:tgtEl>
                                      </p:cBhvr>
                                      <p:to x="100000" y="90000"/>
                                    </p:animScale>
                                    <p:animScale>
                                      <p:cBhvr>
                                        <p:cTn id="26" dur="166" decel="50000">
                                          <p:stCondLst>
                                            <p:cond delay="1668"/>
                                          </p:stCondLst>
                                        </p:cTn>
                                        <p:tgtEl>
                                          <p:spTgt spid="30725"/>
                                        </p:tgtEl>
                                      </p:cBhvr>
                                      <p:to x="100000" y="100000"/>
                                    </p:animScale>
                                    <p:animScale>
                                      <p:cBhvr>
                                        <p:cTn id="27" dur="26">
                                          <p:stCondLst>
                                            <p:cond delay="1808"/>
                                          </p:stCondLst>
                                        </p:cTn>
                                        <p:tgtEl>
                                          <p:spTgt spid="30725"/>
                                        </p:tgtEl>
                                      </p:cBhvr>
                                      <p:to x="100000" y="95000"/>
                                    </p:animScale>
                                    <p:animScale>
                                      <p:cBhvr>
                                        <p:cTn id="28" dur="166" decel="50000">
                                          <p:stCondLst>
                                            <p:cond delay="1834"/>
                                          </p:stCondLst>
                                        </p:cTn>
                                        <p:tgtEl>
                                          <p:spTgt spid="307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12.1</a:t>
            </a:r>
            <a:endParaRPr lang="en-US" altLang="en-US" sz="2000" i="1">
              <a:solidFill>
                <a:srgbClr val="FF0000"/>
              </a:solidFill>
              <a:latin typeface="Times New Roman" panose="02020603050405020304" pitchFamily="18" charset="0"/>
            </a:endParaRPr>
          </a:p>
        </p:txBody>
      </p:sp>
      <p:sp>
        <p:nvSpPr>
          <p:cNvPr id="1584131" name="Rectangle 3"/>
          <p:cNvSpPr>
            <a:spLocks noChangeArrowheads="1"/>
          </p:cNvSpPr>
          <p:nvPr/>
        </p:nvSpPr>
        <p:spPr bwMode="auto">
          <a:xfrm>
            <a:off x="76200" y="7620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Figure 12.6 shows a segment of an algorithm that applies the previously defined operations on a stack S. </a:t>
            </a:r>
          </a:p>
        </p:txBody>
      </p:sp>
      <p:grpSp>
        <p:nvGrpSpPr>
          <p:cNvPr id="2" name="Group 1"/>
          <p:cNvGrpSpPr>
            <a:grpSpLocks/>
          </p:cNvGrpSpPr>
          <p:nvPr/>
        </p:nvGrpSpPr>
        <p:grpSpPr bwMode="auto">
          <a:xfrm>
            <a:off x="228600" y="2286000"/>
            <a:ext cx="8099425" cy="3962400"/>
            <a:chOff x="228600" y="2286000"/>
            <a:chExt cx="8099425" cy="3962400"/>
          </a:xfrm>
        </p:grpSpPr>
        <p:sp>
          <p:nvSpPr>
            <p:cNvPr id="32773" name="Text Box 6"/>
            <p:cNvSpPr txBox="1">
              <a:spLocks noChangeArrowheads="1"/>
            </p:cNvSpPr>
            <p:nvPr/>
          </p:nvSpPr>
          <p:spPr bwMode="auto">
            <a:xfrm>
              <a:off x="228600" y="2286000"/>
              <a:ext cx="327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12.6  </a:t>
              </a:r>
              <a:r>
                <a:rPr lang="en-US" altLang="en-US" sz="2000">
                  <a:latin typeface="Times New Roman" panose="02020603050405020304" pitchFamily="18" charset="0"/>
                </a:rPr>
                <a:t>Example 12.1</a:t>
              </a:r>
            </a:p>
          </p:txBody>
        </p:sp>
        <p:pic>
          <p:nvPicPr>
            <p:cNvPr id="327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2951163"/>
              <a:ext cx="5475287" cy="299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775" name="Straight Connector 6"/>
            <p:cNvCxnSpPr>
              <a:cxnSpLocks noChangeShapeType="1"/>
            </p:cNvCxnSpPr>
            <p:nvPr/>
          </p:nvCxnSpPr>
          <p:spPr bwMode="auto">
            <a:xfrm>
              <a:off x="304800" y="2743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6" name="Straight Connector 7"/>
            <p:cNvCxnSpPr>
              <a:cxnSpLocks noChangeShapeType="1"/>
            </p:cNvCxnSpPr>
            <p:nvPr/>
          </p:nvCxnSpPr>
          <p:spPr bwMode="auto">
            <a:xfrm>
              <a:off x="304800" y="2286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7" name="Straight Connector 8"/>
            <p:cNvCxnSpPr>
              <a:cxnSpLocks noChangeShapeType="1"/>
            </p:cNvCxnSpPr>
            <p:nvPr/>
          </p:nvCxnSpPr>
          <p:spPr bwMode="auto">
            <a:xfrm>
              <a:off x="304800" y="624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41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158413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0" y="0"/>
            <a:ext cx="44767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12.2.3  Stack applications</a:t>
            </a:r>
          </a:p>
        </p:txBody>
      </p:sp>
      <p:sp>
        <p:nvSpPr>
          <p:cNvPr id="34820" name="Rectangle 3"/>
          <p:cNvSpPr>
            <a:spLocks noChangeArrowheads="1"/>
          </p:cNvSpPr>
          <p:nvPr/>
        </p:nvSpPr>
        <p:spPr bwMode="auto">
          <a:xfrm>
            <a:off x="0" y="533400"/>
            <a:ext cx="8915400" cy="1800225"/>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Stack applications can be classified into four broad categories: </a:t>
            </a:r>
            <a:r>
              <a:rPr lang="en-US" altLang="en-US" sz="2800" i="1" dirty="0">
                <a:latin typeface="Times New Roman" panose="02020603050405020304" pitchFamily="18" charset="0"/>
              </a:rPr>
              <a:t>reversing data</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pairing data</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postponing data</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usage</a:t>
            </a:r>
            <a:r>
              <a:rPr lang="en-US" altLang="en-US" sz="2800" b="0" dirty="0">
                <a:latin typeface="Times New Roman" panose="02020603050405020304" pitchFamily="18" charset="0"/>
              </a:rPr>
              <a:t>, and </a:t>
            </a:r>
            <a:r>
              <a:rPr lang="en-US" altLang="en-US" sz="2800" i="1" dirty="0">
                <a:latin typeface="Times New Roman" panose="02020603050405020304" pitchFamily="18" charset="0"/>
              </a:rPr>
              <a:t>backtracking steps</a:t>
            </a:r>
            <a:r>
              <a:rPr lang="en-US" altLang="en-US" sz="2800" b="0" dirty="0">
                <a:latin typeface="Times New Roman" panose="02020603050405020304" pitchFamily="18" charset="0"/>
              </a:rPr>
              <a:t>. We discuss the first two in</a:t>
            </a:r>
          </a:p>
          <a:p>
            <a:pPr algn="just"/>
            <a:r>
              <a:rPr lang="en-US" altLang="en-US" sz="2800" b="0" dirty="0">
                <a:latin typeface="Times New Roman" panose="02020603050405020304" pitchFamily="18" charset="0"/>
              </a:rPr>
              <a:t>the sections that follow.</a:t>
            </a:r>
          </a:p>
        </p:txBody>
      </p:sp>
      <p:sp>
        <p:nvSpPr>
          <p:cNvPr id="34821" name="Text Box 5"/>
          <p:cNvSpPr txBox="1">
            <a:spLocks noChangeArrowheads="1"/>
          </p:cNvSpPr>
          <p:nvPr/>
        </p:nvSpPr>
        <p:spPr bwMode="auto">
          <a:xfrm>
            <a:off x="76200" y="2590800"/>
            <a:ext cx="3363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Reversing data items</a:t>
            </a:r>
          </a:p>
        </p:txBody>
      </p:sp>
      <p:sp>
        <p:nvSpPr>
          <p:cNvPr id="34822" name="Rectangle 6"/>
          <p:cNvSpPr>
            <a:spLocks noChangeArrowheads="1"/>
          </p:cNvSpPr>
          <p:nvPr/>
        </p:nvSpPr>
        <p:spPr bwMode="auto">
          <a:xfrm>
            <a:off x="76200" y="3076575"/>
            <a:ext cx="8915400" cy="2227263"/>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Reversing data items requires that a given set of data items be reordered so that the first and last items are exchanged, with all of the positions between the first and last being relatively exchanged also. For example, the list (2, 4, 7, 1, 6, 8) becomes (8, 6, 1, 7, 4,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0" grpId="0"/>
      <p:bldP spid="34821" grpId="0"/>
      <p:bldP spid="348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12.2</a:t>
            </a:r>
            <a:endParaRPr lang="en-US" altLang="en-US" sz="2000" i="1">
              <a:solidFill>
                <a:srgbClr val="FF0000"/>
              </a:solidFill>
              <a:latin typeface="Times New Roman" panose="02020603050405020304" pitchFamily="18" charset="0"/>
            </a:endParaRPr>
          </a:p>
        </p:txBody>
      </p:sp>
      <p:sp>
        <p:nvSpPr>
          <p:cNvPr id="1649667" name="Rectangle 3"/>
          <p:cNvSpPr>
            <a:spLocks noChangeArrowheads="1"/>
          </p:cNvSpPr>
          <p:nvPr/>
        </p:nvSpPr>
        <p:spPr bwMode="auto">
          <a:xfrm>
            <a:off x="76200" y="609600"/>
            <a:ext cx="82296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In Chapter 2 (Figure 2.6 on page 27) we gave a simple UML diagram to convert an integer from decimal to any base. Although the algorithm is very simple, if we print the digits of the converted integer as they are created, we will get the digits in reverse order. The print instruction in any computer language prints characters from left to right, but the algorithm creates the digits from right to left. We can use the reversing characteristic of a stack (LIFO structure) to solve the problem.</a:t>
            </a:r>
          </a:p>
        </p:txBody>
      </p:sp>
      <p:sp>
        <p:nvSpPr>
          <p:cNvPr id="5" name="Rectangle 3"/>
          <p:cNvSpPr>
            <a:spLocks noChangeArrowheads="1"/>
          </p:cNvSpPr>
          <p:nvPr/>
        </p:nvSpPr>
        <p:spPr bwMode="auto">
          <a:xfrm>
            <a:off x="228600" y="4046538"/>
            <a:ext cx="8229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	Algorithm 12.1 shows the pseudocode to convert a decimal integer to binary and print the result.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96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164966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855663"/>
            <a:ext cx="8556625" cy="5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8656638"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down)">
                                      <p:cBhvr>
                                        <p:cTn id="7" dur="580">
                                          <p:stCondLst>
                                            <p:cond delay="0"/>
                                          </p:stCondLst>
                                        </p:cTn>
                                        <p:tgtEl>
                                          <p:spTgt spid="40964"/>
                                        </p:tgtEl>
                                      </p:cBhvr>
                                    </p:animEffect>
                                    <p:anim calcmode="lin" valueType="num">
                                      <p:cBhvr>
                                        <p:cTn id="8" dur="1822" tmFilter="0,0; 0.14,0.36; 0.43,0.73; 0.71,0.91; 1.0,1.0">
                                          <p:stCondLst>
                                            <p:cond delay="0"/>
                                          </p:stCondLst>
                                        </p:cTn>
                                        <p:tgtEl>
                                          <p:spTgt spid="409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64"/>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64"/>
                                        </p:tgtEl>
                                      </p:cBhvr>
                                      <p:to x="100000" y="60000"/>
                                    </p:animScale>
                                    <p:animScale>
                                      <p:cBhvr>
                                        <p:cTn id="14" dur="166" decel="50000">
                                          <p:stCondLst>
                                            <p:cond delay="676"/>
                                          </p:stCondLst>
                                        </p:cTn>
                                        <p:tgtEl>
                                          <p:spTgt spid="40964"/>
                                        </p:tgtEl>
                                      </p:cBhvr>
                                      <p:to x="100000" y="100000"/>
                                    </p:animScale>
                                    <p:animScale>
                                      <p:cBhvr>
                                        <p:cTn id="15" dur="26">
                                          <p:stCondLst>
                                            <p:cond delay="1312"/>
                                          </p:stCondLst>
                                        </p:cTn>
                                        <p:tgtEl>
                                          <p:spTgt spid="40964"/>
                                        </p:tgtEl>
                                      </p:cBhvr>
                                      <p:to x="100000" y="80000"/>
                                    </p:animScale>
                                    <p:animScale>
                                      <p:cBhvr>
                                        <p:cTn id="16" dur="166" decel="50000">
                                          <p:stCondLst>
                                            <p:cond delay="1338"/>
                                          </p:stCondLst>
                                        </p:cTn>
                                        <p:tgtEl>
                                          <p:spTgt spid="40964"/>
                                        </p:tgtEl>
                                      </p:cBhvr>
                                      <p:to x="100000" y="100000"/>
                                    </p:animScale>
                                    <p:animScale>
                                      <p:cBhvr>
                                        <p:cTn id="17" dur="26">
                                          <p:stCondLst>
                                            <p:cond delay="1642"/>
                                          </p:stCondLst>
                                        </p:cTn>
                                        <p:tgtEl>
                                          <p:spTgt spid="40964"/>
                                        </p:tgtEl>
                                      </p:cBhvr>
                                      <p:to x="100000" y="90000"/>
                                    </p:animScale>
                                    <p:animScale>
                                      <p:cBhvr>
                                        <p:cTn id="18" dur="166" decel="50000">
                                          <p:stCondLst>
                                            <p:cond delay="1668"/>
                                          </p:stCondLst>
                                        </p:cTn>
                                        <p:tgtEl>
                                          <p:spTgt spid="40964"/>
                                        </p:tgtEl>
                                      </p:cBhvr>
                                      <p:to x="100000" y="100000"/>
                                    </p:animScale>
                                    <p:animScale>
                                      <p:cBhvr>
                                        <p:cTn id="19" dur="26">
                                          <p:stCondLst>
                                            <p:cond delay="1808"/>
                                          </p:stCondLst>
                                        </p:cTn>
                                        <p:tgtEl>
                                          <p:spTgt spid="40964"/>
                                        </p:tgtEl>
                                      </p:cBhvr>
                                      <p:to x="100000" y="95000"/>
                                    </p:animScale>
                                    <p:animScale>
                                      <p:cBhvr>
                                        <p:cTn id="20" dur="166" decel="50000">
                                          <p:stCondLst>
                                            <p:cond delay="1834"/>
                                          </p:stCondLst>
                                        </p:cTn>
                                        <p:tgtEl>
                                          <p:spTgt spid="4096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52400" y="1200150"/>
            <a:ext cx="8747125"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75000"/>
              </a:spcAft>
              <a:buClr>
                <a:srgbClr val="FF0000"/>
              </a:buClr>
              <a:buFont typeface="Wingdings" panose="05000000000000000000" pitchFamily="2" charset="2"/>
              <a:buChar char="q"/>
            </a:pPr>
            <a:r>
              <a:rPr lang="en-US" altLang="en-US" sz="2000">
                <a:latin typeface="Times New Roman" panose="02020603050405020304" pitchFamily="18" charset="0"/>
              </a:rPr>
              <a:t> Define the concept of an abstract data type (ADT).</a:t>
            </a:r>
          </a:p>
        </p:txBody>
      </p:sp>
      <p:sp>
        <p:nvSpPr>
          <p:cNvPr id="1375235" name="Rectangle 3"/>
          <p:cNvSpPr>
            <a:spLocks noChangeArrowheads="1"/>
          </p:cNvSpPr>
          <p:nvPr/>
        </p:nvSpPr>
        <p:spPr bwMode="auto">
          <a:xfrm>
            <a:off x="152400" y="30163"/>
            <a:ext cx="2209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dirty="0">
                <a:solidFill>
                  <a:schemeClr val="hlink"/>
                </a:solidFill>
                <a:effectLst>
                  <a:outerShdw blurRad="38100" dist="38100" dir="2700000" algn="tl">
                    <a:srgbClr val="C0C0C0"/>
                  </a:outerShdw>
                </a:effectLst>
                <a:latin typeface="Times New Roman" panose="02020603050405020304" pitchFamily="18" charset="0"/>
              </a:rPr>
              <a:t>Objectives</a:t>
            </a:r>
          </a:p>
        </p:txBody>
      </p:sp>
      <p:sp>
        <p:nvSpPr>
          <p:cNvPr id="1375236" name="Rectangle 4"/>
          <p:cNvSpPr>
            <a:spLocks noChangeArrowheads="1"/>
          </p:cNvSpPr>
          <p:nvPr/>
        </p:nvSpPr>
        <p:spPr bwMode="auto">
          <a:xfrm>
            <a:off x="152400" y="5334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sz="2400" dirty="0">
                <a:effectLst>
                  <a:outerShdw blurRad="38100" dist="38100" dir="2700000" algn="tl">
                    <a:srgbClr val="C0C0C0"/>
                  </a:outerShdw>
                </a:effectLst>
                <a:latin typeface="Times New Roman" panose="02020603050405020304" pitchFamily="18" charset="0"/>
              </a:rPr>
              <a:t>After studying this chapter, the student should be able to:</a:t>
            </a:r>
          </a:p>
        </p:txBody>
      </p:sp>
      <p:sp>
        <p:nvSpPr>
          <p:cNvPr id="6" name="Rectangle 2"/>
          <p:cNvSpPr>
            <a:spLocks noChangeArrowheads="1"/>
          </p:cNvSpPr>
          <p:nvPr/>
        </p:nvSpPr>
        <p:spPr bwMode="auto">
          <a:xfrm>
            <a:off x="152400" y="1778000"/>
            <a:ext cx="8747125" cy="708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75000"/>
              </a:spcAft>
              <a:buClr>
                <a:srgbClr val="FF0000"/>
              </a:buClr>
              <a:buFont typeface="Wingdings" panose="05000000000000000000" pitchFamily="2" charset="2"/>
              <a:buChar char="q"/>
            </a:pPr>
            <a:r>
              <a:rPr lang="en-US" altLang="en-US" sz="2000">
                <a:latin typeface="Times New Roman" panose="02020603050405020304" pitchFamily="18" charset="0"/>
              </a:rPr>
              <a:t>Define a stack, the basic operations on stacks, their applications, and how</a:t>
            </a:r>
            <a:br>
              <a:rPr lang="en-US" altLang="en-US" sz="2000">
                <a:latin typeface="Times New Roman" panose="02020603050405020304" pitchFamily="18" charset="0"/>
              </a:rPr>
            </a:br>
            <a:r>
              <a:rPr lang="en-US" altLang="en-US" sz="2000">
                <a:latin typeface="Times New Roman" panose="02020603050405020304" pitchFamily="18" charset="0"/>
              </a:rPr>
              <a:t>they can be implemented.</a:t>
            </a:r>
          </a:p>
        </p:txBody>
      </p:sp>
      <p:sp>
        <p:nvSpPr>
          <p:cNvPr id="7" name="Rectangle 2"/>
          <p:cNvSpPr>
            <a:spLocks noChangeArrowheads="1"/>
          </p:cNvSpPr>
          <p:nvPr/>
        </p:nvSpPr>
        <p:spPr bwMode="auto">
          <a:xfrm>
            <a:off x="152400" y="2665413"/>
            <a:ext cx="8747125" cy="706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75000"/>
              </a:spcAft>
              <a:buClr>
                <a:srgbClr val="FF0000"/>
              </a:buClr>
              <a:buFont typeface="Wingdings" panose="05000000000000000000" pitchFamily="2" charset="2"/>
              <a:buChar char="q"/>
            </a:pPr>
            <a:r>
              <a:rPr lang="en-US" altLang="en-US" sz="2000">
                <a:latin typeface="Times New Roman" panose="02020603050405020304" pitchFamily="18" charset="0"/>
              </a:rPr>
              <a:t>Define a queue, the basic operations on queues, their applications, and how</a:t>
            </a:r>
            <a:br>
              <a:rPr lang="en-US" altLang="en-US" sz="2000">
                <a:latin typeface="Times New Roman" panose="02020603050405020304" pitchFamily="18" charset="0"/>
              </a:rPr>
            </a:br>
            <a:r>
              <a:rPr lang="en-US" altLang="en-US" sz="2000">
                <a:latin typeface="Times New Roman" panose="02020603050405020304" pitchFamily="18" charset="0"/>
              </a:rPr>
              <a:t>they can be implemented.</a:t>
            </a:r>
          </a:p>
        </p:txBody>
      </p:sp>
      <p:sp>
        <p:nvSpPr>
          <p:cNvPr id="8" name="Rectangle 2"/>
          <p:cNvSpPr>
            <a:spLocks noChangeArrowheads="1"/>
          </p:cNvSpPr>
          <p:nvPr/>
        </p:nvSpPr>
        <p:spPr bwMode="auto">
          <a:xfrm>
            <a:off x="152400" y="4129088"/>
            <a:ext cx="8747125" cy="708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75000"/>
              </a:spcAft>
              <a:buClr>
                <a:srgbClr val="FF0000"/>
              </a:buClr>
              <a:buFont typeface="Wingdings" panose="05000000000000000000" pitchFamily="2" charset="2"/>
              <a:buChar char="q"/>
            </a:pPr>
            <a:r>
              <a:rPr lang="en-US" altLang="en-US" sz="2000" dirty="0">
                <a:latin typeface="Times New Roman" panose="02020603050405020304" pitchFamily="18" charset="0"/>
              </a:rPr>
              <a:t>Define a general linear list, the basic operations on lists, their application</a:t>
            </a:r>
            <a:br>
              <a:rPr lang="en-US" altLang="en-US" sz="2000" dirty="0">
                <a:latin typeface="Times New Roman" panose="02020603050405020304" pitchFamily="18" charset="0"/>
              </a:rPr>
            </a:br>
            <a:r>
              <a:rPr lang="en-US" altLang="en-US" sz="2000" dirty="0">
                <a:latin typeface="Times New Roman" panose="02020603050405020304" pitchFamily="18" charset="0"/>
              </a:rPr>
              <a:t>and how they can be implemented.</a:t>
            </a:r>
          </a:p>
        </p:txBody>
      </p:sp>
      <p:sp>
        <p:nvSpPr>
          <p:cNvPr id="9" name="Rectangle 2"/>
          <p:cNvSpPr>
            <a:spLocks noChangeArrowheads="1"/>
          </p:cNvSpPr>
          <p:nvPr/>
        </p:nvSpPr>
        <p:spPr bwMode="auto">
          <a:xfrm>
            <a:off x="152400" y="3551238"/>
            <a:ext cx="8747125"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75000"/>
              </a:spcAft>
              <a:buClr>
                <a:srgbClr val="FF0000"/>
              </a:buClr>
              <a:buFont typeface="Wingdings" panose="05000000000000000000" pitchFamily="2" charset="2"/>
              <a:buChar char="q"/>
            </a:pPr>
            <a:r>
              <a:rPr lang="en-US" altLang="en-US" sz="2000">
                <a:latin typeface="Times New Roman" panose="02020603050405020304" pitchFamily="18" charset="0"/>
              </a:rPr>
              <a:t>Define a general tree and its application.</a:t>
            </a:r>
          </a:p>
        </p:txBody>
      </p:sp>
      <p:sp>
        <p:nvSpPr>
          <p:cNvPr id="10" name="Rectangle 2"/>
          <p:cNvSpPr>
            <a:spLocks noChangeArrowheads="1"/>
          </p:cNvSpPr>
          <p:nvPr/>
        </p:nvSpPr>
        <p:spPr bwMode="auto">
          <a:xfrm>
            <a:off x="152400" y="5594350"/>
            <a:ext cx="8747125"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75000"/>
              </a:spcAft>
              <a:buClr>
                <a:srgbClr val="FF0000"/>
              </a:buClr>
              <a:buFont typeface="Wingdings" panose="05000000000000000000" pitchFamily="2" charset="2"/>
              <a:buChar char="q"/>
            </a:pPr>
            <a:r>
              <a:rPr lang="en-US" altLang="en-US" sz="2000" dirty="0">
                <a:latin typeface="Times New Roman" panose="02020603050405020304" pitchFamily="18" charset="0"/>
              </a:rPr>
              <a:t>Define a binary search tree (BST) and its applications.</a:t>
            </a:r>
          </a:p>
        </p:txBody>
      </p:sp>
      <p:sp>
        <p:nvSpPr>
          <p:cNvPr id="11" name="Rectangle 2"/>
          <p:cNvSpPr>
            <a:spLocks noChangeArrowheads="1"/>
          </p:cNvSpPr>
          <p:nvPr/>
        </p:nvSpPr>
        <p:spPr bwMode="auto">
          <a:xfrm>
            <a:off x="152400" y="5014913"/>
            <a:ext cx="8747125"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75000"/>
              </a:spcAft>
              <a:buClr>
                <a:srgbClr val="FF0000"/>
              </a:buClr>
              <a:buFont typeface="Wingdings" panose="05000000000000000000" pitchFamily="2" charset="2"/>
              <a:buChar char="q"/>
            </a:pPr>
            <a:r>
              <a:rPr lang="en-US" altLang="en-US" sz="2000" dirty="0">
                <a:latin typeface="Times New Roman" panose="02020603050405020304" pitchFamily="18" charset="0"/>
              </a:rPr>
              <a:t>Define a binary tree—a special kind of tree—and its applications.</a:t>
            </a:r>
          </a:p>
        </p:txBody>
      </p:sp>
      <p:sp>
        <p:nvSpPr>
          <p:cNvPr id="12" name="Rectangle 2"/>
          <p:cNvSpPr>
            <a:spLocks noChangeArrowheads="1"/>
          </p:cNvSpPr>
          <p:nvPr/>
        </p:nvSpPr>
        <p:spPr bwMode="auto">
          <a:xfrm>
            <a:off x="152400" y="6172200"/>
            <a:ext cx="8747125"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75000"/>
              </a:spcAft>
              <a:buClr>
                <a:srgbClr val="FF0000"/>
              </a:buClr>
              <a:buFont typeface="Wingdings" panose="05000000000000000000" pitchFamily="2" charset="2"/>
              <a:buChar char="q"/>
            </a:pPr>
            <a:r>
              <a:rPr lang="en-US" altLang="en-US" sz="2000" dirty="0">
                <a:latin typeface="Times New Roman" panose="02020603050405020304" pitchFamily="18" charset="0"/>
              </a:rPr>
              <a:t>Define a graph and its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52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down)">
                                      <p:cBhvr>
                                        <p:cTn id="15" dur="580">
                                          <p:stCondLst>
                                            <p:cond delay="0"/>
                                          </p:stCondLst>
                                        </p:cTn>
                                        <p:tgtEl>
                                          <p:spTgt spid="6147"/>
                                        </p:tgtEl>
                                      </p:cBhvr>
                                    </p:animEffect>
                                    <p:anim calcmode="lin" valueType="num">
                                      <p:cBhvr>
                                        <p:cTn id="16"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21" dur="26">
                                          <p:stCondLst>
                                            <p:cond delay="650"/>
                                          </p:stCondLst>
                                        </p:cTn>
                                        <p:tgtEl>
                                          <p:spTgt spid="6147"/>
                                        </p:tgtEl>
                                      </p:cBhvr>
                                      <p:to x="100000" y="60000"/>
                                    </p:animScale>
                                    <p:animScale>
                                      <p:cBhvr>
                                        <p:cTn id="22" dur="166" decel="50000">
                                          <p:stCondLst>
                                            <p:cond delay="676"/>
                                          </p:stCondLst>
                                        </p:cTn>
                                        <p:tgtEl>
                                          <p:spTgt spid="6147"/>
                                        </p:tgtEl>
                                      </p:cBhvr>
                                      <p:to x="100000" y="100000"/>
                                    </p:animScale>
                                    <p:animScale>
                                      <p:cBhvr>
                                        <p:cTn id="23" dur="26">
                                          <p:stCondLst>
                                            <p:cond delay="1312"/>
                                          </p:stCondLst>
                                        </p:cTn>
                                        <p:tgtEl>
                                          <p:spTgt spid="6147"/>
                                        </p:tgtEl>
                                      </p:cBhvr>
                                      <p:to x="100000" y="80000"/>
                                    </p:animScale>
                                    <p:animScale>
                                      <p:cBhvr>
                                        <p:cTn id="24" dur="166" decel="50000">
                                          <p:stCondLst>
                                            <p:cond delay="1338"/>
                                          </p:stCondLst>
                                        </p:cTn>
                                        <p:tgtEl>
                                          <p:spTgt spid="6147"/>
                                        </p:tgtEl>
                                      </p:cBhvr>
                                      <p:to x="100000" y="100000"/>
                                    </p:animScale>
                                    <p:animScale>
                                      <p:cBhvr>
                                        <p:cTn id="25" dur="26">
                                          <p:stCondLst>
                                            <p:cond delay="1642"/>
                                          </p:stCondLst>
                                        </p:cTn>
                                        <p:tgtEl>
                                          <p:spTgt spid="6147"/>
                                        </p:tgtEl>
                                      </p:cBhvr>
                                      <p:to x="100000" y="90000"/>
                                    </p:animScale>
                                    <p:animScale>
                                      <p:cBhvr>
                                        <p:cTn id="26" dur="166" decel="50000">
                                          <p:stCondLst>
                                            <p:cond delay="1668"/>
                                          </p:stCondLst>
                                        </p:cTn>
                                        <p:tgtEl>
                                          <p:spTgt spid="6147"/>
                                        </p:tgtEl>
                                      </p:cBhvr>
                                      <p:to x="100000" y="100000"/>
                                    </p:animScale>
                                    <p:animScale>
                                      <p:cBhvr>
                                        <p:cTn id="27" dur="26">
                                          <p:stCondLst>
                                            <p:cond delay="1808"/>
                                          </p:stCondLst>
                                        </p:cTn>
                                        <p:tgtEl>
                                          <p:spTgt spid="6147"/>
                                        </p:tgtEl>
                                      </p:cBhvr>
                                      <p:to x="100000" y="95000"/>
                                    </p:animScale>
                                    <p:animScale>
                                      <p:cBhvr>
                                        <p:cTn id="28" dur="166" decel="50000">
                                          <p:stCondLst>
                                            <p:cond delay="1834"/>
                                          </p:stCondLst>
                                        </p:cTn>
                                        <p:tgtEl>
                                          <p:spTgt spid="6147"/>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80">
                                          <p:stCondLst>
                                            <p:cond delay="0"/>
                                          </p:stCondLst>
                                        </p:cTn>
                                        <p:tgtEl>
                                          <p:spTgt spid="7"/>
                                        </p:tgtEl>
                                      </p:cBhvr>
                                    </p:animEffect>
                                    <p:anim calcmode="lin" valueType="num">
                                      <p:cBhvr>
                                        <p:cTn id="5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gtEl>
                                      </p:cBhvr>
                                      <p:to x="100000" y="60000"/>
                                    </p:animScale>
                                    <p:animScale>
                                      <p:cBhvr>
                                        <p:cTn id="58" dur="166" decel="50000">
                                          <p:stCondLst>
                                            <p:cond delay="676"/>
                                          </p:stCondLst>
                                        </p:cTn>
                                        <p:tgtEl>
                                          <p:spTgt spid="7"/>
                                        </p:tgtEl>
                                      </p:cBhvr>
                                      <p:to x="100000" y="100000"/>
                                    </p:animScale>
                                    <p:animScale>
                                      <p:cBhvr>
                                        <p:cTn id="59" dur="26">
                                          <p:stCondLst>
                                            <p:cond delay="1312"/>
                                          </p:stCondLst>
                                        </p:cTn>
                                        <p:tgtEl>
                                          <p:spTgt spid="7"/>
                                        </p:tgtEl>
                                      </p:cBhvr>
                                      <p:to x="100000" y="80000"/>
                                    </p:animScale>
                                    <p:animScale>
                                      <p:cBhvr>
                                        <p:cTn id="60" dur="166" decel="50000">
                                          <p:stCondLst>
                                            <p:cond delay="1338"/>
                                          </p:stCondLst>
                                        </p:cTn>
                                        <p:tgtEl>
                                          <p:spTgt spid="7"/>
                                        </p:tgtEl>
                                      </p:cBhvr>
                                      <p:to x="100000" y="100000"/>
                                    </p:animScale>
                                    <p:animScale>
                                      <p:cBhvr>
                                        <p:cTn id="61" dur="26">
                                          <p:stCondLst>
                                            <p:cond delay="1642"/>
                                          </p:stCondLst>
                                        </p:cTn>
                                        <p:tgtEl>
                                          <p:spTgt spid="7"/>
                                        </p:tgtEl>
                                      </p:cBhvr>
                                      <p:to x="100000" y="90000"/>
                                    </p:animScale>
                                    <p:animScale>
                                      <p:cBhvr>
                                        <p:cTn id="62" dur="166" decel="50000">
                                          <p:stCondLst>
                                            <p:cond delay="1668"/>
                                          </p:stCondLst>
                                        </p:cTn>
                                        <p:tgtEl>
                                          <p:spTgt spid="7"/>
                                        </p:tgtEl>
                                      </p:cBhvr>
                                      <p:to x="100000" y="100000"/>
                                    </p:animScale>
                                    <p:animScale>
                                      <p:cBhvr>
                                        <p:cTn id="63" dur="26">
                                          <p:stCondLst>
                                            <p:cond delay="1808"/>
                                          </p:stCondLst>
                                        </p:cTn>
                                        <p:tgtEl>
                                          <p:spTgt spid="7"/>
                                        </p:tgtEl>
                                      </p:cBhvr>
                                      <p:to x="100000" y="95000"/>
                                    </p:animScale>
                                    <p:animScale>
                                      <p:cBhvr>
                                        <p:cTn id="64" dur="166" decel="50000">
                                          <p:stCondLst>
                                            <p:cond delay="1834"/>
                                          </p:stCondLst>
                                        </p:cTn>
                                        <p:tgtEl>
                                          <p:spTgt spid="7"/>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80">
                                          <p:stCondLst>
                                            <p:cond delay="0"/>
                                          </p:stCondLst>
                                        </p:cTn>
                                        <p:tgtEl>
                                          <p:spTgt spid="9"/>
                                        </p:tgtEl>
                                      </p:cBhvr>
                                    </p:animEffect>
                                    <p:anim calcmode="lin" valueType="num">
                                      <p:cBhvr>
                                        <p:cTn id="7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5" dur="26">
                                          <p:stCondLst>
                                            <p:cond delay="650"/>
                                          </p:stCondLst>
                                        </p:cTn>
                                        <p:tgtEl>
                                          <p:spTgt spid="9"/>
                                        </p:tgtEl>
                                      </p:cBhvr>
                                      <p:to x="100000" y="60000"/>
                                    </p:animScale>
                                    <p:animScale>
                                      <p:cBhvr>
                                        <p:cTn id="76" dur="166" decel="50000">
                                          <p:stCondLst>
                                            <p:cond delay="676"/>
                                          </p:stCondLst>
                                        </p:cTn>
                                        <p:tgtEl>
                                          <p:spTgt spid="9"/>
                                        </p:tgtEl>
                                      </p:cBhvr>
                                      <p:to x="100000" y="100000"/>
                                    </p:animScale>
                                    <p:animScale>
                                      <p:cBhvr>
                                        <p:cTn id="77" dur="26">
                                          <p:stCondLst>
                                            <p:cond delay="1312"/>
                                          </p:stCondLst>
                                        </p:cTn>
                                        <p:tgtEl>
                                          <p:spTgt spid="9"/>
                                        </p:tgtEl>
                                      </p:cBhvr>
                                      <p:to x="100000" y="80000"/>
                                    </p:animScale>
                                    <p:animScale>
                                      <p:cBhvr>
                                        <p:cTn id="78" dur="166" decel="50000">
                                          <p:stCondLst>
                                            <p:cond delay="1338"/>
                                          </p:stCondLst>
                                        </p:cTn>
                                        <p:tgtEl>
                                          <p:spTgt spid="9"/>
                                        </p:tgtEl>
                                      </p:cBhvr>
                                      <p:to x="100000" y="100000"/>
                                    </p:animScale>
                                    <p:animScale>
                                      <p:cBhvr>
                                        <p:cTn id="79" dur="26">
                                          <p:stCondLst>
                                            <p:cond delay="1642"/>
                                          </p:stCondLst>
                                        </p:cTn>
                                        <p:tgtEl>
                                          <p:spTgt spid="9"/>
                                        </p:tgtEl>
                                      </p:cBhvr>
                                      <p:to x="100000" y="90000"/>
                                    </p:animScale>
                                    <p:animScale>
                                      <p:cBhvr>
                                        <p:cTn id="80" dur="166" decel="50000">
                                          <p:stCondLst>
                                            <p:cond delay="1668"/>
                                          </p:stCondLst>
                                        </p:cTn>
                                        <p:tgtEl>
                                          <p:spTgt spid="9"/>
                                        </p:tgtEl>
                                      </p:cBhvr>
                                      <p:to x="100000" y="100000"/>
                                    </p:animScale>
                                    <p:animScale>
                                      <p:cBhvr>
                                        <p:cTn id="81" dur="26">
                                          <p:stCondLst>
                                            <p:cond delay="1808"/>
                                          </p:stCondLst>
                                        </p:cTn>
                                        <p:tgtEl>
                                          <p:spTgt spid="9"/>
                                        </p:tgtEl>
                                      </p:cBhvr>
                                      <p:to x="100000" y="95000"/>
                                    </p:animScale>
                                    <p:animScale>
                                      <p:cBhvr>
                                        <p:cTn id="82" dur="166" decel="50000">
                                          <p:stCondLst>
                                            <p:cond delay="1834"/>
                                          </p:stCondLst>
                                        </p:cTn>
                                        <p:tgtEl>
                                          <p:spTgt spid="9"/>
                                        </p:tgtEl>
                                      </p:cBhvr>
                                      <p:to x="100000" y="100000"/>
                                    </p:animScale>
                                  </p:childTnLst>
                                </p:cTn>
                              </p:par>
                            </p:childTnLst>
                          </p:cTn>
                        </p:par>
                      </p:childTnLst>
                    </p:cTn>
                  </p:par>
                  <p:par>
                    <p:cTn id="83" fill="hold" nodeType="clickPar">
                      <p:stCondLst>
                        <p:cond delay="indefinite"/>
                      </p:stCondLst>
                      <p:childTnLst>
                        <p:par>
                          <p:cTn id="84" fill="hold" nodeType="withGroup">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down)">
                                      <p:cBhvr>
                                        <p:cTn id="87" dur="580">
                                          <p:stCondLst>
                                            <p:cond delay="0"/>
                                          </p:stCondLst>
                                        </p:cTn>
                                        <p:tgtEl>
                                          <p:spTgt spid="8"/>
                                        </p:tgtEl>
                                      </p:cBhvr>
                                    </p:animEffect>
                                    <p:anim calcmode="lin" valueType="num">
                                      <p:cBhvr>
                                        <p:cTn id="8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3" dur="26">
                                          <p:stCondLst>
                                            <p:cond delay="650"/>
                                          </p:stCondLst>
                                        </p:cTn>
                                        <p:tgtEl>
                                          <p:spTgt spid="8"/>
                                        </p:tgtEl>
                                      </p:cBhvr>
                                      <p:to x="100000" y="60000"/>
                                    </p:animScale>
                                    <p:animScale>
                                      <p:cBhvr>
                                        <p:cTn id="94" dur="166" decel="50000">
                                          <p:stCondLst>
                                            <p:cond delay="676"/>
                                          </p:stCondLst>
                                        </p:cTn>
                                        <p:tgtEl>
                                          <p:spTgt spid="8"/>
                                        </p:tgtEl>
                                      </p:cBhvr>
                                      <p:to x="100000" y="100000"/>
                                    </p:animScale>
                                    <p:animScale>
                                      <p:cBhvr>
                                        <p:cTn id="95" dur="26">
                                          <p:stCondLst>
                                            <p:cond delay="1312"/>
                                          </p:stCondLst>
                                        </p:cTn>
                                        <p:tgtEl>
                                          <p:spTgt spid="8"/>
                                        </p:tgtEl>
                                      </p:cBhvr>
                                      <p:to x="100000" y="80000"/>
                                    </p:animScale>
                                    <p:animScale>
                                      <p:cBhvr>
                                        <p:cTn id="96" dur="166" decel="50000">
                                          <p:stCondLst>
                                            <p:cond delay="1338"/>
                                          </p:stCondLst>
                                        </p:cTn>
                                        <p:tgtEl>
                                          <p:spTgt spid="8"/>
                                        </p:tgtEl>
                                      </p:cBhvr>
                                      <p:to x="100000" y="100000"/>
                                    </p:animScale>
                                    <p:animScale>
                                      <p:cBhvr>
                                        <p:cTn id="97" dur="26">
                                          <p:stCondLst>
                                            <p:cond delay="1642"/>
                                          </p:stCondLst>
                                        </p:cTn>
                                        <p:tgtEl>
                                          <p:spTgt spid="8"/>
                                        </p:tgtEl>
                                      </p:cBhvr>
                                      <p:to x="100000" y="90000"/>
                                    </p:animScale>
                                    <p:animScale>
                                      <p:cBhvr>
                                        <p:cTn id="98" dur="166" decel="50000">
                                          <p:stCondLst>
                                            <p:cond delay="1668"/>
                                          </p:stCondLst>
                                        </p:cTn>
                                        <p:tgtEl>
                                          <p:spTgt spid="8"/>
                                        </p:tgtEl>
                                      </p:cBhvr>
                                      <p:to x="100000" y="100000"/>
                                    </p:animScale>
                                    <p:animScale>
                                      <p:cBhvr>
                                        <p:cTn id="99" dur="26">
                                          <p:stCondLst>
                                            <p:cond delay="1808"/>
                                          </p:stCondLst>
                                        </p:cTn>
                                        <p:tgtEl>
                                          <p:spTgt spid="8"/>
                                        </p:tgtEl>
                                      </p:cBhvr>
                                      <p:to x="100000" y="95000"/>
                                    </p:animScale>
                                    <p:animScale>
                                      <p:cBhvr>
                                        <p:cTn id="100" dur="166" decel="50000">
                                          <p:stCondLst>
                                            <p:cond delay="1834"/>
                                          </p:stCondLst>
                                        </p:cTn>
                                        <p:tgtEl>
                                          <p:spTgt spid="8"/>
                                        </p:tgtEl>
                                      </p:cBhvr>
                                      <p:to x="100000" y="100000"/>
                                    </p:animScale>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ntr" presetSubtype="0" fill="hold" grpId="0" nodeType="click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ipe(down)">
                                      <p:cBhvr>
                                        <p:cTn id="105" dur="580">
                                          <p:stCondLst>
                                            <p:cond delay="0"/>
                                          </p:stCondLst>
                                        </p:cTn>
                                        <p:tgtEl>
                                          <p:spTgt spid="11"/>
                                        </p:tgtEl>
                                      </p:cBhvr>
                                    </p:animEffect>
                                    <p:anim calcmode="lin" valueType="num">
                                      <p:cBhvr>
                                        <p:cTn id="10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11" dur="26">
                                          <p:stCondLst>
                                            <p:cond delay="650"/>
                                          </p:stCondLst>
                                        </p:cTn>
                                        <p:tgtEl>
                                          <p:spTgt spid="11"/>
                                        </p:tgtEl>
                                      </p:cBhvr>
                                      <p:to x="100000" y="60000"/>
                                    </p:animScale>
                                    <p:animScale>
                                      <p:cBhvr>
                                        <p:cTn id="112" dur="166" decel="50000">
                                          <p:stCondLst>
                                            <p:cond delay="676"/>
                                          </p:stCondLst>
                                        </p:cTn>
                                        <p:tgtEl>
                                          <p:spTgt spid="11"/>
                                        </p:tgtEl>
                                      </p:cBhvr>
                                      <p:to x="100000" y="100000"/>
                                    </p:animScale>
                                    <p:animScale>
                                      <p:cBhvr>
                                        <p:cTn id="113" dur="26">
                                          <p:stCondLst>
                                            <p:cond delay="1312"/>
                                          </p:stCondLst>
                                        </p:cTn>
                                        <p:tgtEl>
                                          <p:spTgt spid="11"/>
                                        </p:tgtEl>
                                      </p:cBhvr>
                                      <p:to x="100000" y="80000"/>
                                    </p:animScale>
                                    <p:animScale>
                                      <p:cBhvr>
                                        <p:cTn id="114" dur="166" decel="50000">
                                          <p:stCondLst>
                                            <p:cond delay="1338"/>
                                          </p:stCondLst>
                                        </p:cTn>
                                        <p:tgtEl>
                                          <p:spTgt spid="11"/>
                                        </p:tgtEl>
                                      </p:cBhvr>
                                      <p:to x="100000" y="100000"/>
                                    </p:animScale>
                                    <p:animScale>
                                      <p:cBhvr>
                                        <p:cTn id="115" dur="26">
                                          <p:stCondLst>
                                            <p:cond delay="1642"/>
                                          </p:stCondLst>
                                        </p:cTn>
                                        <p:tgtEl>
                                          <p:spTgt spid="11"/>
                                        </p:tgtEl>
                                      </p:cBhvr>
                                      <p:to x="100000" y="90000"/>
                                    </p:animScale>
                                    <p:animScale>
                                      <p:cBhvr>
                                        <p:cTn id="116" dur="166" decel="50000">
                                          <p:stCondLst>
                                            <p:cond delay="1668"/>
                                          </p:stCondLst>
                                        </p:cTn>
                                        <p:tgtEl>
                                          <p:spTgt spid="11"/>
                                        </p:tgtEl>
                                      </p:cBhvr>
                                      <p:to x="100000" y="100000"/>
                                    </p:animScale>
                                    <p:animScale>
                                      <p:cBhvr>
                                        <p:cTn id="117" dur="26">
                                          <p:stCondLst>
                                            <p:cond delay="1808"/>
                                          </p:stCondLst>
                                        </p:cTn>
                                        <p:tgtEl>
                                          <p:spTgt spid="11"/>
                                        </p:tgtEl>
                                      </p:cBhvr>
                                      <p:to x="100000" y="95000"/>
                                    </p:animScale>
                                    <p:animScale>
                                      <p:cBhvr>
                                        <p:cTn id="118" dur="166" decel="50000">
                                          <p:stCondLst>
                                            <p:cond delay="1834"/>
                                          </p:stCondLst>
                                        </p:cTn>
                                        <p:tgtEl>
                                          <p:spTgt spid="11"/>
                                        </p:tgtEl>
                                      </p:cBhvr>
                                      <p:to x="100000" y="100000"/>
                                    </p:animScale>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6" presetClass="entr" presetSubtype="0" fill="hold" grpId="0" nodeType="clickEffect">
                                  <p:stCondLst>
                                    <p:cond delay="0"/>
                                  </p:stCondLst>
                                  <p:childTnLst>
                                    <p:set>
                                      <p:cBhvr>
                                        <p:cTn id="122" dur="1" fill="hold">
                                          <p:stCondLst>
                                            <p:cond delay="0"/>
                                          </p:stCondLst>
                                        </p:cTn>
                                        <p:tgtEl>
                                          <p:spTgt spid="10"/>
                                        </p:tgtEl>
                                        <p:attrNameLst>
                                          <p:attrName>style.visibility</p:attrName>
                                        </p:attrNameLst>
                                      </p:cBhvr>
                                      <p:to>
                                        <p:strVal val="visible"/>
                                      </p:to>
                                    </p:set>
                                    <p:animEffect transition="in" filter="wipe(down)">
                                      <p:cBhvr>
                                        <p:cTn id="123" dur="580">
                                          <p:stCondLst>
                                            <p:cond delay="0"/>
                                          </p:stCondLst>
                                        </p:cTn>
                                        <p:tgtEl>
                                          <p:spTgt spid="10"/>
                                        </p:tgtEl>
                                      </p:cBhvr>
                                    </p:animEffect>
                                    <p:anim calcmode="lin" valueType="num">
                                      <p:cBhvr>
                                        <p:cTn id="1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29" dur="26">
                                          <p:stCondLst>
                                            <p:cond delay="650"/>
                                          </p:stCondLst>
                                        </p:cTn>
                                        <p:tgtEl>
                                          <p:spTgt spid="10"/>
                                        </p:tgtEl>
                                      </p:cBhvr>
                                      <p:to x="100000" y="60000"/>
                                    </p:animScale>
                                    <p:animScale>
                                      <p:cBhvr>
                                        <p:cTn id="130" dur="166" decel="50000">
                                          <p:stCondLst>
                                            <p:cond delay="676"/>
                                          </p:stCondLst>
                                        </p:cTn>
                                        <p:tgtEl>
                                          <p:spTgt spid="10"/>
                                        </p:tgtEl>
                                      </p:cBhvr>
                                      <p:to x="100000" y="100000"/>
                                    </p:animScale>
                                    <p:animScale>
                                      <p:cBhvr>
                                        <p:cTn id="131" dur="26">
                                          <p:stCondLst>
                                            <p:cond delay="1312"/>
                                          </p:stCondLst>
                                        </p:cTn>
                                        <p:tgtEl>
                                          <p:spTgt spid="10"/>
                                        </p:tgtEl>
                                      </p:cBhvr>
                                      <p:to x="100000" y="80000"/>
                                    </p:animScale>
                                    <p:animScale>
                                      <p:cBhvr>
                                        <p:cTn id="132" dur="166" decel="50000">
                                          <p:stCondLst>
                                            <p:cond delay="1338"/>
                                          </p:stCondLst>
                                        </p:cTn>
                                        <p:tgtEl>
                                          <p:spTgt spid="10"/>
                                        </p:tgtEl>
                                      </p:cBhvr>
                                      <p:to x="100000" y="100000"/>
                                    </p:animScale>
                                    <p:animScale>
                                      <p:cBhvr>
                                        <p:cTn id="133" dur="26">
                                          <p:stCondLst>
                                            <p:cond delay="1642"/>
                                          </p:stCondLst>
                                        </p:cTn>
                                        <p:tgtEl>
                                          <p:spTgt spid="10"/>
                                        </p:tgtEl>
                                      </p:cBhvr>
                                      <p:to x="100000" y="90000"/>
                                    </p:animScale>
                                    <p:animScale>
                                      <p:cBhvr>
                                        <p:cTn id="134" dur="166" decel="50000">
                                          <p:stCondLst>
                                            <p:cond delay="1668"/>
                                          </p:stCondLst>
                                        </p:cTn>
                                        <p:tgtEl>
                                          <p:spTgt spid="10"/>
                                        </p:tgtEl>
                                      </p:cBhvr>
                                      <p:to x="100000" y="100000"/>
                                    </p:animScale>
                                    <p:animScale>
                                      <p:cBhvr>
                                        <p:cTn id="135" dur="26">
                                          <p:stCondLst>
                                            <p:cond delay="1808"/>
                                          </p:stCondLst>
                                        </p:cTn>
                                        <p:tgtEl>
                                          <p:spTgt spid="10"/>
                                        </p:tgtEl>
                                      </p:cBhvr>
                                      <p:to x="100000" y="95000"/>
                                    </p:animScale>
                                    <p:animScale>
                                      <p:cBhvr>
                                        <p:cTn id="136" dur="166" decel="50000">
                                          <p:stCondLst>
                                            <p:cond delay="1834"/>
                                          </p:stCondLst>
                                        </p:cTn>
                                        <p:tgtEl>
                                          <p:spTgt spid="10"/>
                                        </p:tgtEl>
                                      </p:cBhvr>
                                      <p:to x="100000" y="100000"/>
                                    </p:animScale>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6" presetClass="entr" presetSubtype="0" fill="hold" grpId="0" nodeType="clickEffect">
                                  <p:stCondLst>
                                    <p:cond delay="0"/>
                                  </p:stCondLst>
                                  <p:childTnLst>
                                    <p:set>
                                      <p:cBhvr>
                                        <p:cTn id="140" dur="1" fill="hold">
                                          <p:stCondLst>
                                            <p:cond delay="0"/>
                                          </p:stCondLst>
                                        </p:cTn>
                                        <p:tgtEl>
                                          <p:spTgt spid="12"/>
                                        </p:tgtEl>
                                        <p:attrNameLst>
                                          <p:attrName>style.visibility</p:attrName>
                                        </p:attrNameLst>
                                      </p:cBhvr>
                                      <p:to>
                                        <p:strVal val="visible"/>
                                      </p:to>
                                    </p:set>
                                    <p:animEffect transition="in" filter="wipe(down)">
                                      <p:cBhvr>
                                        <p:cTn id="141" dur="580">
                                          <p:stCondLst>
                                            <p:cond delay="0"/>
                                          </p:stCondLst>
                                        </p:cTn>
                                        <p:tgtEl>
                                          <p:spTgt spid="12"/>
                                        </p:tgtEl>
                                      </p:cBhvr>
                                    </p:animEffect>
                                    <p:anim calcmode="lin" valueType="num">
                                      <p:cBhvr>
                                        <p:cTn id="14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47" dur="26">
                                          <p:stCondLst>
                                            <p:cond delay="650"/>
                                          </p:stCondLst>
                                        </p:cTn>
                                        <p:tgtEl>
                                          <p:spTgt spid="12"/>
                                        </p:tgtEl>
                                      </p:cBhvr>
                                      <p:to x="100000" y="60000"/>
                                    </p:animScale>
                                    <p:animScale>
                                      <p:cBhvr>
                                        <p:cTn id="148" dur="166" decel="50000">
                                          <p:stCondLst>
                                            <p:cond delay="676"/>
                                          </p:stCondLst>
                                        </p:cTn>
                                        <p:tgtEl>
                                          <p:spTgt spid="12"/>
                                        </p:tgtEl>
                                      </p:cBhvr>
                                      <p:to x="100000" y="100000"/>
                                    </p:animScale>
                                    <p:animScale>
                                      <p:cBhvr>
                                        <p:cTn id="149" dur="26">
                                          <p:stCondLst>
                                            <p:cond delay="1312"/>
                                          </p:stCondLst>
                                        </p:cTn>
                                        <p:tgtEl>
                                          <p:spTgt spid="12"/>
                                        </p:tgtEl>
                                      </p:cBhvr>
                                      <p:to x="100000" y="80000"/>
                                    </p:animScale>
                                    <p:animScale>
                                      <p:cBhvr>
                                        <p:cTn id="150" dur="166" decel="50000">
                                          <p:stCondLst>
                                            <p:cond delay="1338"/>
                                          </p:stCondLst>
                                        </p:cTn>
                                        <p:tgtEl>
                                          <p:spTgt spid="12"/>
                                        </p:tgtEl>
                                      </p:cBhvr>
                                      <p:to x="100000" y="100000"/>
                                    </p:animScale>
                                    <p:animScale>
                                      <p:cBhvr>
                                        <p:cTn id="151" dur="26">
                                          <p:stCondLst>
                                            <p:cond delay="1642"/>
                                          </p:stCondLst>
                                        </p:cTn>
                                        <p:tgtEl>
                                          <p:spTgt spid="12"/>
                                        </p:tgtEl>
                                      </p:cBhvr>
                                      <p:to x="100000" y="90000"/>
                                    </p:animScale>
                                    <p:animScale>
                                      <p:cBhvr>
                                        <p:cTn id="152" dur="166" decel="50000">
                                          <p:stCondLst>
                                            <p:cond delay="1668"/>
                                          </p:stCondLst>
                                        </p:cTn>
                                        <p:tgtEl>
                                          <p:spTgt spid="12"/>
                                        </p:tgtEl>
                                      </p:cBhvr>
                                      <p:to x="100000" y="100000"/>
                                    </p:animScale>
                                    <p:animScale>
                                      <p:cBhvr>
                                        <p:cTn id="153" dur="26">
                                          <p:stCondLst>
                                            <p:cond delay="1808"/>
                                          </p:stCondLst>
                                        </p:cTn>
                                        <p:tgtEl>
                                          <p:spTgt spid="12"/>
                                        </p:tgtEl>
                                      </p:cBhvr>
                                      <p:to x="100000" y="95000"/>
                                    </p:animScale>
                                    <p:animScale>
                                      <p:cBhvr>
                                        <p:cTn id="15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1375235" grpId="0"/>
      <p:bldP spid="1375236" grpId="0"/>
      <p:bldP spid="6" grpId="0" animBg="1"/>
      <p:bldP spid="7" grpId="0" animBg="1"/>
      <p:bldP spid="8"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3011" name="Text Box 4"/>
          <p:cNvSpPr txBox="1">
            <a:spLocks noChangeArrowheads="1"/>
          </p:cNvSpPr>
          <p:nvPr/>
        </p:nvSpPr>
        <p:spPr bwMode="auto">
          <a:xfrm>
            <a:off x="76200" y="152400"/>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solidFill>
                  <a:srgbClr val="FF0000"/>
                </a:solidFill>
                <a:latin typeface="Times New Roman" panose="02020603050405020304" pitchFamily="18" charset="0"/>
              </a:rPr>
              <a:t>Pairing data </a:t>
            </a:r>
            <a:r>
              <a:rPr lang="en-US" altLang="en-US" sz="2800" dirty="0" smtClean="0">
                <a:solidFill>
                  <a:srgbClr val="FF0000"/>
                </a:solidFill>
                <a:latin typeface="Times New Roman" panose="02020603050405020304" pitchFamily="18" charset="0"/>
              </a:rPr>
              <a:t>items: </a:t>
            </a:r>
            <a:r>
              <a:rPr lang="en-US" altLang="en-US" sz="2800" dirty="0" err="1" smtClean="0">
                <a:solidFill>
                  <a:srgbClr val="FF0000"/>
                </a:solidFill>
                <a:latin typeface="Times New Roman" panose="02020603050405020304" pitchFamily="18" charset="0"/>
              </a:rPr>
              <a:t>Ghép</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nối</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dữ</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liệu</a:t>
            </a:r>
            <a:endParaRPr lang="en-US" altLang="en-US" sz="2800" dirty="0">
              <a:solidFill>
                <a:srgbClr val="FF0000"/>
              </a:solidFill>
              <a:latin typeface="Times New Roman" panose="02020603050405020304" pitchFamily="18" charset="0"/>
            </a:endParaRPr>
          </a:p>
        </p:txBody>
      </p:sp>
      <p:sp>
        <p:nvSpPr>
          <p:cNvPr id="43012" name="Rectangle 5"/>
          <p:cNvSpPr>
            <a:spLocks noChangeArrowheads="1"/>
          </p:cNvSpPr>
          <p:nvPr/>
        </p:nvSpPr>
        <p:spPr bwMode="auto">
          <a:xfrm>
            <a:off x="76200" y="698500"/>
            <a:ext cx="8915400" cy="265430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We often need to pair some characters in an expression. For example, when we write a mathematical expression in a computer language, we often need to use parentheses to change the precedence of operators. The following two expressions are evaluated differently because of the parentheses in the second expression:</a:t>
            </a:r>
          </a:p>
        </p:txBody>
      </p:sp>
      <p:pic>
        <p:nvPicPr>
          <p:cNvPr id="430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3352800"/>
            <a:ext cx="79835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7"/>
          <p:cNvSpPr>
            <a:spLocks noChangeArrowheads="1"/>
          </p:cNvSpPr>
          <p:nvPr/>
        </p:nvSpPr>
        <p:spPr bwMode="auto">
          <a:xfrm>
            <a:off x="152400" y="4325938"/>
            <a:ext cx="8915400" cy="2227262"/>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When we type an expression with a lot of parentheses, we often forget to pair the parentheses. One of the duties of a compiler is to do the checking for us. The compiler uses a stack to check that all opening parentheses are paired with a closing parentheses.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43013"/>
                                        </p:tgtEl>
                                        <p:attrNameLst>
                                          <p:attrName>style.visibility</p:attrName>
                                        </p:attrNameLst>
                                      </p:cBhvr>
                                      <p:to>
                                        <p:strVal val="visible"/>
                                      </p:to>
                                    </p:set>
                                    <p:animEffect transition="in" filter="wipe(down)">
                                      <p:cBhvr>
                                        <p:cTn id="15" dur="580">
                                          <p:stCondLst>
                                            <p:cond delay="0"/>
                                          </p:stCondLst>
                                        </p:cTn>
                                        <p:tgtEl>
                                          <p:spTgt spid="43013"/>
                                        </p:tgtEl>
                                      </p:cBhvr>
                                    </p:animEffect>
                                    <p:anim calcmode="lin" valueType="num">
                                      <p:cBhvr>
                                        <p:cTn id="16" dur="1822" tmFilter="0,0; 0.14,0.36; 0.43,0.73; 0.71,0.91; 1.0,1.0">
                                          <p:stCondLst>
                                            <p:cond delay="0"/>
                                          </p:stCondLst>
                                        </p:cTn>
                                        <p:tgtEl>
                                          <p:spTgt spid="4301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301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301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301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3013"/>
                                        </p:tgtEl>
                                        <p:attrNameLst>
                                          <p:attrName>ppt_y</p:attrName>
                                        </p:attrNameLst>
                                      </p:cBhvr>
                                      <p:tavLst>
                                        <p:tav tm="0" fmla="#ppt_y-sin(pi*$)/81">
                                          <p:val>
                                            <p:fltVal val="0"/>
                                          </p:val>
                                        </p:tav>
                                        <p:tav tm="100000">
                                          <p:val>
                                            <p:fltVal val="1"/>
                                          </p:val>
                                        </p:tav>
                                      </p:tavLst>
                                    </p:anim>
                                    <p:animScale>
                                      <p:cBhvr>
                                        <p:cTn id="21" dur="26">
                                          <p:stCondLst>
                                            <p:cond delay="650"/>
                                          </p:stCondLst>
                                        </p:cTn>
                                        <p:tgtEl>
                                          <p:spTgt spid="43013"/>
                                        </p:tgtEl>
                                      </p:cBhvr>
                                      <p:to x="100000" y="60000"/>
                                    </p:animScale>
                                    <p:animScale>
                                      <p:cBhvr>
                                        <p:cTn id="22" dur="166" decel="50000">
                                          <p:stCondLst>
                                            <p:cond delay="676"/>
                                          </p:stCondLst>
                                        </p:cTn>
                                        <p:tgtEl>
                                          <p:spTgt spid="43013"/>
                                        </p:tgtEl>
                                      </p:cBhvr>
                                      <p:to x="100000" y="100000"/>
                                    </p:animScale>
                                    <p:animScale>
                                      <p:cBhvr>
                                        <p:cTn id="23" dur="26">
                                          <p:stCondLst>
                                            <p:cond delay="1312"/>
                                          </p:stCondLst>
                                        </p:cTn>
                                        <p:tgtEl>
                                          <p:spTgt spid="43013"/>
                                        </p:tgtEl>
                                      </p:cBhvr>
                                      <p:to x="100000" y="80000"/>
                                    </p:animScale>
                                    <p:animScale>
                                      <p:cBhvr>
                                        <p:cTn id="24" dur="166" decel="50000">
                                          <p:stCondLst>
                                            <p:cond delay="1338"/>
                                          </p:stCondLst>
                                        </p:cTn>
                                        <p:tgtEl>
                                          <p:spTgt spid="43013"/>
                                        </p:tgtEl>
                                      </p:cBhvr>
                                      <p:to x="100000" y="100000"/>
                                    </p:animScale>
                                    <p:animScale>
                                      <p:cBhvr>
                                        <p:cTn id="25" dur="26">
                                          <p:stCondLst>
                                            <p:cond delay="1642"/>
                                          </p:stCondLst>
                                        </p:cTn>
                                        <p:tgtEl>
                                          <p:spTgt spid="43013"/>
                                        </p:tgtEl>
                                      </p:cBhvr>
                                      <p:to x="100000" y="90000"/>
                                    </p:animScale>
                                    <p:animScale>
                                      <p:cBhvr>
                                        <p:cTn id="26" dur="166" decel="50000">
                                          <p:stCondLst>
                                            <p:cond delay="1668"/>
                                          </p:stCondLst>
                                        </p:cTn>
                                        <p:tgtEl>
                                          <p:spTgt spid="43013"/>
                                        </p:tgtEl>
                                      </p:cBhvr>
                                      <p:to x="100000" y="100000"/>
                                    </p:animScale>
                                    <p:animScale>
                                      <p:cBhvr>
                                        <p:cTn id="27" dur="26">
                                          <p:stCondLst>
                                            <p:cond delay="1808"/>
                                          </p:stCondLst>
                                        </p:cTn>
                                        <p:tgtEl>
                                          <p:spTgt spid="43013"/>
                                        </p:tgtEl>
                                      </p:cBhvr>
                                      <p:to x="100000" y="95000"/>
                                    </p:animScale>
                                    <p:animScale>
                                      <p:cBhvr>
                                        <p:cTn id="28" dur="166" decel="50000">
                                          <p:stCondLst>
                                            <p:cond delay="1834"/>
                                          </p:stCondLst>
                                        </p:cTn>
                                        <p:tgtEl>
                                          <p:spTgt spid="43013"/>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a:t>
            </a:r>
            <a:r>
              <a:rPr lang="en-US" altLang="en-US" sz="2400">
                <a:solidFill>
                  <a:schemeClr val="bg1"/>
                </a:solidFill>
                <a:latin typeface="Times New Roman" panose="02020603050405020304" pitchFamily="18" charset="0"/>
              </a:rPr>
              <a:t> </a:t>
            </a:r>
            <a:r>
              <a:rPr lang="en-US" altLang="en-US" sz="2400">
                <a:solidFill>
                  <a:srgbClr val="FF0000"/>
                </a:solidFill>
                <a:latin typeface="Times New Roman" panose="02020603050405020304" pitchFamily="18" charset="0"/>
              </a:rPr>
              <a:t>12.3</a:t>
            </a:r>
            <a:endParaRPr lang="en-US" altLang="en-US" sz="2000" i="1">
              <a:solidFill>
                <a:srgbClr val="FF0000"/>
              </a:solidFill>
              <a:latin typeface="Times New Roman" panose="02020603050405020304" pitchFamily="18" charset="0"/>
            </a:endParaRPr>
          </a:p>
        </p:txBody>
      </p:sp>
      <p:sp>
        <p:nvSpPr>
          <p:cNvPr id="1659907" name="Rectangle 3"/>
          <p:cNvSpPr>
            <a:spLocks noChangeArrowheads="1"/>
          </p:cNvSpPr>
          <p:nvPr/>
        </p:nvSpPr>
        <p:spPr bwMode="auto">
          <a:xfrm>
            <a:off x="76200" y="6096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Algorithm 12.2 shows how we can check if all opening parentheses are paired with a closing parenthesis.</a:t>
            </a:r>
          </a:p>
        </p:txBody>
      </p:sp>
      <p:pic>
        <p:nvPicPr>
          <p:cNvPr id="450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00213"/>
            <a:ext cx="8007350"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99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45060"/>
                                        </p:tgtEl>
                                        <p:attrNameLst>
                                          <p:attrName>style.visibility</p:attrName>
                                        </p:attrNameLst>
                                      </p:cBhvr>
                                      <p:to>
                                        <p:strVal val="visible"/>
                                      </p:to>
                                    </p:set>
                                    <p:animEffect transition="in" filter="wipe(down)">
                                      <p:cBhvr>
                                        <p:cTn id="15" dur="580">
                                          <p:stCondLst>
                                            <p:cond delay="0"/>
                                          </p:stCondLst>
                                        </p:cTn>
                                        <p:tgtEl>
                                          <p:spTgt spid="45060"/>
                                        </p:tgtEl>
                                      </p:cBhvr>
                                    </p:animEffect>
                                    <p:anim calcmode="lin" valueType="num">
                                      <p:cBhvr>
                                        <p:cTn id="16" dur="1822" tmFilter="0,0; 0.14,0.36; 0.43,0.73; 0.71,0.91; 1.0,1.0">
                                          <p:stCondLst>
                                            <p:cond delay="0"/>
                                          </p:stCondLst>
                                        </p:cTn>
                                        <p:tgtEl>
                                          <p:spTgt spid="4506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506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506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506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5060"/>
                                        </p:tgtEl>
                                        <p:attrNameLst>
                                          <p:attrName>ppt_y</p:attrName>
                                        </p:attrNameLst>
                                      </p:cBhvr>
                                      <p:tavLst>
                                        <p:tav tm="0" fmla="#ppt_y-sin(pi*$)/81">
                                          <p:val>
                                            <p:fltVal val="0"/>
                                          </p:val>
                                        </p:tav>
                                        <p:tav tm="100000">
                                          <p:val>
                                            <p:fltVal val="1"/>
                                          </p:val>
                                        </p:tav>
                                      </p:tavLst>
                                    </p:anim>
                                    <p:animScale>
                                      <p:cBhvr>
                                        <p:cTn id="21" dur="26">
                                          <p:stCondLst>
                                            <p:cond delay="650"/>
                                          </p:stCondLst>
                                        </p:cTn>
                                        <p:tgtEl>
                                          <p:spTgt spid="45060"/>
                                        </p:tgtEl>
                                      </p:cBhvr>
                                      <p:to x="100000" y="60000"/>
                                    </p:animScale>
                                    <p:animScale>
                                      <p:cBhvr>
                                        <p:cTn id="22" dur="166" decel="50000">
                                          <p:stCondLst>
                                            <p:cond delay="676"/>
                                          </p:stCondLst>
                                        </p:cTn>
                                        <p:tgtEl>
                                          <p:spTgt spid="45060"/>
                                        </p:tgtEl>
                                      </p:cBhvr>
                                      <p:to x="100000" y="100000"/>
                                    </p:animScale>
                                    <p:animScale>
                                      <p:cBhvr>
                                        <p:cTn id="23" dur="26">
                                          <p:stCondLst>
                                            <p:cond delay="1312"/>
                                          </p:stCondLst>
                                        </p:cTn>
                                        <p:tgtEl>
                                          <p:spTgt spid="45060"/>
                                        </p:tgtEl>
                                      </p:cBhvr>
                                      <p:to x="100000" y="80000"/>
                                    </p:animScale>
                                    <p:animScale>
                                      <p:cBhvr>
                                        <p:cTn id="24" dur="166" decel="50000">
                                          <p:stCondLst>
                                            <p:cond delay="1338"/>
                                          </p:stCondLst>
                                        </p:cTn>
                                        <p:tgtEl>
                                          <p:spTgt spid="45060"/>
                                        </p:tgtEl>
                                      </p:cBhvr>
                                      <p:to x="100000" y="100000"/>
                                    </p:animScale>
                                    <p:animScale>
                                      <p:cBhvr>
                                        <p:cTn id="25" dur="26">
                                          <p:stCondLst>
                                            <p:cond delay="1642"/>
                                          </p:stCondLst>
                                        </p:cTn>
                                        <p:tgtEl>
                                          <p:spTgt spid="45060"/>
                                        </p:tgtEl>
                                      </p:cBhvr>
                                      <p:to x="100000" y="90000"/>
                                    </p:animScale>
                                    <p:animScale>
                                      <p:cBhvr>
                                        <p:cTn id="26" dur="166" decel="50000">
                                          <p:stCondLst>
                                            <p:cond delay="1668"/>
                                          </p:stCondLst>
                                        </p:cTn>
                                        <p:tgtEl>
                                          <p:spTgt spid="45060"/>
                                        </p:tgtEl>
                                      </p:cBhvr>
                                      <p:to x="100000" y="100000"/>
                                    </p:animScale>
                                    <p:animScale>
                                      <p:cBhvr>
                                        <p:cTn id="27" dur="26">
                                          <p:stCondLst>
                                            <p:cond delay="1808"/>
                                          </p:stCondLst>
                                        </p:cTn>
                                        <p:tgtEl>
                                          <p:spTgt spid="45060"/>
                                        </p:tgtEl>
                                      </p:cBhvr>
                                      <p:to x="100000" y="95000"/>
                                    </p:animScale>
                                    <p:animScale>
                                      <p:cBhvr>
                                        <p:cTn id="28" dur="166" decel="50000">
                                          <p:stCondLst>
                                            <p:cond delay="1834"/>
                                          </p:stCondLst>
                                        </p:cTn>
                                        <p:tgtEl>
                                          <p:spTgt spid="450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p:bldP spid="16599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57200" y="152400"/>
            <a:ext cx="8007350" cy="3627438"/>
            <a:chOff x="457200" y="152400"/>
            <a:chExt cx="8007350" cy="3627437"/>
          </a:xfrm>
        </p:grpSpPr>
        <p:pic>
          <p:nvPicPr>
            <p:cNvPr id="471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58812"/>
              <a:ext cx="8007350"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1959" name="Rectangle 7"/>
            <p:cNvSpPr>
              <a:spLocks noChangeArrowheads="1"/>
            </p:cNvSpPr>
            <p:nvPr/>
          </p:nvSpPr>
          <p:spPr bwMode="auto">
            <a:xfrm>
              <a:off x="533400" y="152400"/>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dirty="0">
                  <a:effectLst>
                    <a:outerShdw blurRad="38100" dist="38100" dir="2700000" algn="tl">
                      <a:srgbClr val="C0C0C0"/>
                    </a:outerShdw>
                  </a:effectLst>
                  <a:latin typeface="Times New Roman" panose="02020603050405020304" pitchFamily="18" charset="0"/>
                </a:rPr>
                <a:t>Algorithm 12.2</a:t>
              </a:r>
              <a:r>
                <a:rPr lang="en-US" altLang="en-US" sz="2000" b="0" dirty="0">
                  <a:effectLst>
                    <a:outerShdw blurRad="38100" dist="38100" dir="2700000" algn="tl">
                      <a:srgbClr val="C0C0C0"/>
                    </a:outerShdw>
                  </a:effectLst>
                  <a:latin typeface="Times New Roman" panose="02020603050405020304" pitchFamily="18" charset="0"/>
                </a:rPr>
                <a:t> Continued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0" y="0"/>
            <a:ext cx="8534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Calibri" panose="020F0502020204030204" pitchFamily="34" charset="0"/>
              </a:rPr>
              <a:t>12.2.4  Stack </a:t>
            </a:r>
            <a:r>
              <a:rPr lang="en-US" altLang="en-US" i="1" dirty="0" smtClean="0">
                <a:latin typeface="Calibri" panose="020F0502020204030204" pitchFamily="34" charset="0"/>
              </a:rPr>
              <a:t>implementation: </a:t>
            </a:r>
            <a:r>
              <a:rPr lang="en-US" altLang="en-US" sz="2800" i="1" dirty="0" err="1" smtClean="0">
                <a:latin typeface="Calibri" panose="020F0502020204030204" pitchFamily="34" charset="0"/>
              </a:rPr>
              <a:t>Thực</a:t>
            </a:r>
            <a:r>
              <a:rPr lang="en-US" altLang="en-US" sz="2800" i="1" dirty="0" smtClean="0">
                <a:latin typeface="Calibri" panose="020F0502020204030204" pitchFamily="34" charset="0"/>
              </a:rPr>
              <a:t> </a:t>
            </a:r>
            <a:r>
              <a:rPr lang="en-US" altLang="en-US" sz="2800" i="1" dirty="0" err="1" smtClean="0">
                <a:latin typeface="Calibri" panose="020F0502020204030204" pitchFamily="34" charset="0"/>
              </a:rPr>
              <a:t>hiện</a:t>
            </a:r>
            <a:r>
              <a:rPr lang="en-US" altLang="en-US" sz="2800" i="1" dirty="0" smtClean="0">
                <a:latin typeface="Calibri" panose="020F0502020204030204" pitchFamily="34" charset="0"/>
              </a:rPr>
              <a:t> </a:t>
            </a:r>
            <a:r>
              <a:rPr lang="en-US" altLang="en-US" sz="2800" i="1" dirty="0" err="1" smtClean="0">
                <a:latin typeface="Calibri" panose="020F0502020204030204" pitchFamily="34" charset="0"/>
              </a:rPr>
              <a:t>ngăn</a:t>
            </a:r>
            <a:r>
              <a:rPr lang="en-US" altLang="en-US" sz="2800" i="1" dirty="0" smtClean="0">
                <a:latin typeface="Calibri" panose="020F0502020204030204" pitchFamily="34" charset="0"/>
              </a:rPr>
              <a:t> </a:t>
            </a:r>
            <a:r>
              <a:rPr lang="en-US" altLang="en-US" sz="2800" i="1" dirty="0" err="1" smtClean="0">
                <a:latin typeface="Calibri" panose="020F0502020204030204" pitchFamily="34" charset="0"/>
              </a:rPr>
              <a:t>xếp</a:t>
            </a:r>
            <a:endParaRPr lang="en-US" altLang="en-US" i="1" dirty="0">
              <a:latin typeface="Calibri" panose="020F0502020204030204" pitchFamily="34" charset="0"/>
            </a:endParaRPr>
          </a:p>
        </p:txBody>
      </p:sp>
      <p:sp>
        <p:nvSpPr>
          <p:cNvPr id="49156" name="Rectangle 3"/>
          <p:cNvSpPr>
            <a:spLocks noChangeArrowheads="1"/>
          </p:cNvSpPr>
          <p:nvPr/>
        </p:nvSpPr>
        <p:spPr bwMode="auto">
          <a:xfrm>
            <a:off x="0" y="533400"/>
            <a:ext cx="8915400" cy="2678113"/>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At the ADT level, we use the stack and its four operations; at the implementation level, we need to choose a data structure to implement it. Stack ADTs can be implemented using either an array or a linked list. Figure 12.7 shows an example of a stack ADT with five items. The figure also shows how we can implement the stack. </a:t>
            </a:r>
          </a:p>
        </p:txBody>
      </p:sp>
      <p:sp>
        <p:nvSpPr>
          <p:cNvPr id="5" name="Rectangle 3"/>
          <p:cNvSpPr>
            <a:spLocks noChangeArrowheads="1"/>
          </p:cNvSpPr>
          <p:nvPr/>
        </p:nvSpPr>
        <p:spPr bwMode="auto">
          <a:xfrm>
            <a:off x="190500" y="3716338"/>
            <a:ext cx="8915400" cy="2678113"/>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	In our array implementation, we have a record that has two fields. The first field can be used to store information about the array. The linked list implementation is similar: we have an extra node that has the name of the stack. This node also has two fields: a counter and a pointer that points to the top element.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04800" y="1066800"/>
            <a:ext cx="8534400" cy="3886200"/>
            <a:chOff x="304800" y="1066800"/>
            <a:chExt cx="8534400" cy="3886200"/>
          </a:xfrm>
        </p:grpSpPr>
        <p:sp>
          <p:nvSpPr>
            <p:cNvPr id="51203" name="Text Box 4"/>
            <p:cNvSpPr txBox="1">
              <a:spLocks noChangeArrowheads="1"/>
            </p:cNvSpPr>
            <p:nvPr/>
          </p:nvSpPr>
          <p:spPr bwMode="auto">
            <a:xfrm>
              <a:off x="304800" y="1066800"/>
              <a:ext cx="427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12.7  </a:t>
              </a:r>
              <a:r>
                <a:rPr lang="en-US" altLang="en-US" sz="2000">
                  <a:latin typeface="Times New Roman" panose="02020603050405020304" pitchFamily="18" charset="0"/>
                </a:rPr>
                <a:t>Stack implementations</a:t>
              </a:r>
            </a:p>
          </p:txBody>
        </p:sp>
        <p:pic>
          <p:nvPicPr>
            <p:cNvPr id="512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876425"/>
              <a:ext cx="85280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205" name="Straight Connector 4"/>
            <p:cNvCxnSpPr>
              <a:cxnSpLocks noChangeShapeType="1"/>
            </p:cNvCxnSpPr>
            <p:nvPr/>
          </p:nvCxnSpPr>
          <p:spPr bwMode="auto">
            <a:xfrm>
              <a:off x="304800" y="1524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6" name="Straight Connector 5"/>
            <p:cNvCxnSpPr>
              <a:cxnSpLocks noChangeShapeType="1"/>
            </p:cNvCxnSpPr>
            <p:nvPr/>
          </p:nvCxnSpPr>
          <p:spPr bwMode="auto">
            <a:xfrm>
              <a:off x="304800" y="1066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7" name="Straight Connector 6"/>
            <p:cNvCxnSpPr>
              <a:cxnSpLocks noChangeShapeType="1"/>
            </p:cNvCxnSpPr>
            <p:nvPr/>
          </p:nvCxnSpPr>
          <p:spPr bwMode="auto">
            <a:xfrm>
              <a:off x="815975" y="4953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79331" name="Text Box 3"/>
          <p:cNvSpPr txBox="1">
            <a:spLocks noChangeArrowheads="1"/>
          </p:cNvSpPr>
          <p:nvPr/>
        </p:nvSpPr>
        <p:spPr bwMode="auto">
          <a:xfrm>
            <a:off x="76200" y="53975"/>
            <a:ext cx="6629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12-3   </a:t>
            </a:r>
            <a:r>
              <a:rPr lang="en-US" altLang="en-US" sz="4000" dirty="0" smtClean="0">
                <a:solidFill>
                  <a:srgbClr val="FF0000"/>
                </a:solidFill>
                <a:effectLst>
                  <a:outerShdw blurRad="38100" dist="38100" dir="2700000" algn="tl">
                    <a:srgbClr val="C0C0C0"/>
                  </a:outerShdw>
                </a:effectLst>
                <a:latin typeface="Calibri" panose="020F0502020204030204" pitchFamily="34" charset="0"/>
              </a:rPr>
              <a:t>QUEUES: </a:t>
            </a:r>
            <a:r>
              <a:rPr lang="en-US" altLang="en-US" sz="4000" dirty="0" err="1" smtClean="0">
                <a:solidFill>
                  <a:srgbClr val="FF0000"/>
                </a:solidFill>
                <a:effectLst>
                  <a:outerShdw blurRad="38100" dist="38100" dir="2700000" algn="tl">
                    <a:srgbClr val="C0C0C0"/>
                  </a:outerShdw>
                </a:effectLst>
                <a:latin typeface="Calibri" panose="020F0502020204030204" pitchFamily="34" charset="0"/>
              </a:rPr>
              <a:t>Hàng</a:t>
            </a:r>
            <a:r>
              <a:rPr lang="en-US" altLang="en-US" sz="4000" dirty="0" smtClean="0">
                <a:solidFill>
                  <a:srgbClr val="FF0000"/>
                </a:solidFill>
                <a:effectLst>
                  <a:outerShdw blurRad="38100" dist="38100" dir="2700000" algn="tl">
                    <a:srgbClr val="C0C0C0"/>
                  </a:outerShdw>
                </a:effectLst>
                <a:latin typeface="Calibri" panose="020F0502020204030204" pitchFamily="34" charset="0"/>
              </a:rPr>
              <a:t> </a:t>
            </a:r>
            <a:r>
              <a:rPr lang="en-US" altLang="en-US" sz="4000" dirty="0" err="1" smtClean="0">
                <a:solidFill>
                  <a:srgbClr val="FF0000"/>
                </a:solidFill>
                <a:effectLst>
                  <a:outerShdw blurRad="38100" dist="38100" dir="2700000" algn="tl">
                    <a:srgbClr val="C0C0C0"/>
                  </a:outerShdw>
                </a:effectLst>
                <a:latin typeface="Calibri" panose="020F0502020204030204" pitchFamily="34" charset="0"/>
              </a:rPr>
              <a:t>đợi</a:t>
            </a:r>
            <a:endParaRPr lang="en-US" altLang="en-US" sz="4000" dirty="0" smtClean="0">
              <a:solidFill>
                <a:srgbClr val="FF0000"/>
              </a:solidFill>
              <a:effectLst>
                <a:outerShdw blurRad="38100" dist="38100" dir="2700000" algn="tl">
                  <a:srgbClr val="C0C0C0"/>
                </a:outerShdw>
              </a:effectLst>
              <a:latin typeface="Calibri" panose="020F0502020204030204" pitchFamily="34" charset="0"/>
            </a:endParaRPr>
          </a:p>
          <a:p>
            <a:pPr>
              <a:defRPr/>
            </a:pPr>
            <a:endParaRPr lang="en-US" altLang="en-US" sz="4000" dirty="0">
              <a:solidFill>
                <a:srgbClr val="FF0000"/>
              </a:solidFill>
              <a:effectLst>
                <a:outerShdw blurRad="38100" dist="38100" dir="2700000" algn="tl">
                  <a:srgbClr val="C0C0C0"/>
                </a:outerShdw>
              </a:effectLst>
              <a:latin typeface="Calibri" panose="020F0502020204030204" pitchFamily="34" charset="0"/>
            </a:endParaRPr>
          </a:p>
        </p:txBody>
      </p:sp>
      <p:sp>
        <p:nvSpPr>
          <p:cNvPr id="1379333" name="Rectangle 5"/>
          <p:cNvSpPr>
            <a:spLocks noChangeArrowheads="1"/>
          </p:cNvSpPr>
          <p:nvPr/>
        </p:nvSpPr>
        <p:spPr bwMode="auto">
          <a:xfrm>
            <a:off x="76200" y="838200"/>
            <a:ext cx="8915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a:t>
            </a:r>
            <a:r>
              <a:rPr lang="en-US" altLang="en-US" sz="2800" dirty="0">
                <a:effectLst>
                  <a:outerShdw blurRad="38100" dist="38100" dir="2700000" algn="tl">
                    <a:srgbClr val="C0C0C0"/>
                  </a:outerShdw>
                </a:effectLst>
                <a:latin typeface="Times New Roman" panose="02020603050405020304" pitchFamily="18" charset="0"/>
              </a:rPr>
              <a:t>queue</a:t>
            </a:r>
            <a:r>
              <a:rPr lang="en-US" altLang="en-US" sz="2800" b="0" dirty="0">
                <a:effectLst>
                  <a:outerShdw blurRad="38100" dist="38100" dir="2700000" algn="tl">
                    <a:srgbClr val="C0C0C0"/>
                  </a:outerShdw>
                </a:effectLst>
                <a:latin typeface="Times New Roman" panose="02020603050405020304" pitchFamily="18" charset="0"/>
              </a:rPr>
              <a:t> is a linear list in which data can only be inserted at one end, called the </a:t>
            </a:r>
            <a:r>
              <a:rPr lang="en-US" altLang="en-US" sz="2800" i="1" dirty="0">
                <a:effectLst>
                  <a:outerShdw blurRad="38100" dist="38100" dir="2700000" algn="tl">
                    <a:srgbClr val="C0C0C0"/>
                  </a:outerShdw>
                </a:effectLst>
                <a:latin typeface="Times New Roman" panose="02020603050405020304" pitchFamily="18" charset="0"/>
              </a:rPr>
              <a:t>rear</a:t>
            </a:r>
            <a:r>
              <a:rPr lang="en-US" altLang="en-US" sz="2800" b="0" dirty="0">
                <a:effectLst>
                  <a:outerShdw blurRad="38100" dist="38100" dir="2700000" algn="tl">
                    <a:srgbClr val="C0C0C0"/>
                  </a:outerShdw>
                </a:effectLst>
                <a:latin typeface="Times New Roman" panose="02020603050405020304" pitchFamily="18" charset="0"/>
              </a:rPr>
              <a:t>, and deleted from the other end, called the </a:t>
            </a:r>
            <a:r>
              <a:rPr lang="en-US" altLang="en-US" sz="2800" i="1" dirty="0">
                <a:effectLst>
                  <a:outerShdw blurRad="38100" dist="38100" dir="2700000" algn="tl">
                    <a:srgbClr val="C0C0C0"/>
                  </a:outerShdw>
                </a:effectLst>
                <a:latin typeface="Times New Roman" panose="02020603050405020304" pitchFamily="18" charset="0"/>
              </a:rPr>
              <a:t>front</a:t>
            </a:r>
            <a:r>
              <a:rPr lang="en-US" altLang="en-US" sz="2800" b="0" dirty="0">
                <a:effectLst>
                  <a:outerShdw blurRad="38100" dist="38100" dir="2700000" algn="tl">
                    <a:srgbClr val="C0C0C0"/>
                  </a:outerShdw>
                </a:effectLst>
                <a:latin typeface="Times New Roman" panose="02020603050405020304" pitchFamily="18" charset="0"/>
              </a:rPr>
              <a:t>. These restrictions ensure that the data is processed through the queue in the order in which it is received. In other words, a queue is a </a:t>
            </a:r>
            <a:r>
              <a:rPr lang="en-US" altLang="en-US" sz="2800" dirty="0">
                <a:effectLst>
                  <a:outerShdw blurRad="38100" dist="38100" dir="2700000" algn="tl">
                    <a:srgbClr val="C0C0C0"/>
                  </a:outerShdw>
                </a:effectLst>
                <a:latin typeface="Times New Roman" panose="02020603050405020304" pitchFamily="18" charset="0"/>
              </a:rPr>
              <a:t>first in, first out (FIFO)</a:t>
            </a:r>
            <a:r>
              <a:rPr lang="en-US" altLang="en-US" sz="2800" b="0" dirty="0">
                <a:effectLst>
                  <a:outerShdw blurRad="38100" dist="38100" dir="2700000" algn="tl">
                    <a:srgbClr val="C0C0C0"/>
                  </a:outerShdw>
                </a:effectLst>
                <a:latin typeface="Times New Roman" panose="02020603050405020304" pitchFamily="18" charset="0"/>
              </a:rPr>
              <a:t> structure.</a:t>
            </a:r>
          </a:p>
        </p:txBody>
      </p:sp>
      <p:grpSp>
        <p:nvGrpSpPr>
          <p:cNvPr id="2" name="Group 1"/>
          <p:cNvGrpSpPr>
            <a:grpSpLocks/>
          </p:cNvGrpSpPr>
          <p:nvPr/>
        </p:nvGrpSpPr>
        <p:grpSpPr bwMode="auto">
          <a:xfrm>
            <a:off x="228600" y="3886200"/>
            <a:ext cx="8610600" cy="2514600"/>
            <a:chOff x="228600" y="3886200"/>
            <a:chExt cx="8610600" cy="2514600"/>
          </a:xfrm>
        </p:grpSpPr>
        <p:sp>
          <p:nvSpPr>
            <p:cNvPr id="53253" name="Text Box 4"/>
            <p:cNvSpPr txBox="1">
              <a:spLocks noChangeArrowheads="1"/>
            </p:cNvSpPr>
            <p:nvPr/>
          </p:nvSpPr>
          <p:spPr bwMode="auto">
            <a:xfrm>
              <a:off x="8229600" y="6019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3254" name="Text Box 6"/>
            <p:cNvSpPr txBox="1">
              <a:spLocks noChangeArrowheads="1"/>
            </p:cNvSpPr>
            <p:nvPr/>
          </p:nvSpPr>
          <p:spPr bwMode="auto">
            <a:xfrm>
              <a:off x="228600" y="3886200"/>
              <a:ext cx="5016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12.8  </a:t>
              </a:r>
              <a:r>
                <a:rPr lang="en-US" altLang="en-US" sz="2000">
                  <a:latin typeface="Times New Roman" panose="02020603050405020304" pitchFamily="18" charset="0"/>
                </a:rPr>
                <a:t>Two representation of queues</a:t>
              </a:r>
            </a:p>
          </p:txBody>
        </p:sp>
        <p:pic>
          <p:nvPicPr>
            <p:cNvPr id="532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4811713"/>
              <a:ext cx="8235950"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3256" name="Straight Connector 8"/>
            <p:cNvCxnSpPr>
              <a:cxnSpLocks noChangeShapeType="1"/>
            </p:cNvCxnSpPr>
            <p:nvPr/>
          </p:nvCxnSpPr>
          <p:spPr bwMode="auto">
            <a:xfrm>
              <a:off x="304800" y="4343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7" name="Straight Connector 9"/>
            <p:cNvCxnSpPr>
              <a:cxnSpLocks noChangeShapeType="1"/>
            </p:cNvCxnSpPr>
            <p:nvPr/>
          </p:nvCxnSpPr>
          <p:spPr bwMode="auto">
            <a:xfrm>
              <a:off x="304800" y="3886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8" name="Straight Connector 10"/>
            <p:cNvCxnSpPr>
              <a:cxnSpLocks noChangeShapeType="1"/>
            </p:cNvCxnSpPr>
            <p:nvPr/>
          </p:nvCxnSpPr>
          <p:spPr bwMode="auto">
            <a:xfrm>
              <a:off x="282575" y="6400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93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93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1" grpId="0"/>
      <p:bldP spid="137933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5222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12.3.1  Operations on queues</a:t>
            </a:r>
          </a:p>
        </p:txBody>
      </p:sp>
      <p:sp>
        <p:nvSpPr>
          <p:cNvPr id="55299" name="Rectangle 3"/>
          <p:cNvSpPr>
            <a:spLocks noChangeArrowheads="1"/>
          </p:cNvSpPr>
          <p:nvPr/>
        </p:nvSpPr>
        <p:spPr bwMode="auto">
          <a:xfrm>
            <a:off x="7620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Although we can define many operations for a queue, four are basic: queue, </a:t>
            </a:r>
            <a:r>
              <a:rPr lang="en-US" altLang="en-US" sz="2800" b="0" dirty="0" err="1">
                <a:latin typeface="Times New Roman" panose="02020603050405020304" pitchFamily="18" charset="0"/>
              </a:rPr>
              <a:t>enqueue</a:t>
            </a:r>
            <a:r>
              <a:rPr lang="en-US" altLang="en-US" sz="2800" b="0" dirty="0">
                <a:latin typeface="Times New Roman" panose="02020603050405020304" pitchFamily="18" charset="0"/>
              </a:rPr>
              <a:t>, </a:t>
            </a:r>
            <a:r>
              <a:rPr lang="en-US" altLang="en-US" sz="2800" b="0" dirty="0" err="1">
                <a:latin typeface="Times New Roman" panose="02020603050405020304" pitchFamily="18" charset="0"/>
              </a:rPr>
              <a:t>dequeue</a:t>
            </a:r>
            <a:r>
              <a:rPr lang="en-US" altLang="en-US" sz="2800" b="0" dirty="0">
                <a:latin typeface="Times New Roman" panose="02020603050405020304" pitchFamily="18" charset="0"/>
              </a:rPr>
              <a:t>, and empty, as defined below.</a:t>
            </a:r>
          </a:p>
        </p:txBody>
      </p:sp>
      <p:sp>
        <p:nvSpPr>
          <p:cNvPr id="55300" name="Text Box 7"/>
          <p:cNvSpPr txBox="1">
            <a:spLocks noChangeArrowheads="1"/>
          </p:cNvSpPr>
          <p:nvPr/>
        </p:nvSpPr>
        <p:spPr bwMode="auto">
          <a:xfrm>
            <a:off x="76200" y="1995488"/>
            <a:ext cx="3305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a:t>
            </a:r>
            <a:r>
              <a:rPr lang="en-US" altLang="en-US" sz="2800" i="1">
                <a:solidFill>
                  <a:srgbClr val="FF0000"/>
                </a:solidFill>
                <a:latin typeface="Times New Roman" panose="02020603050405020304" pitchFamily="18" charset="0"/>
              </a:rPr>
              <a:t>queue</a:t>
            </a:r>
            <a:r>
              <a:rPr lang="en-US" altLang="en-US" sz="2800">
                <a:solidFill>
                  <a:srgbClr val="FF0000"/>
                </a:solidFill>
                <a:latin typeface="Times New Roman" panose="02020603050405020304" pitchFamily="18" charset="0"/>
              </a:rPr>
              <a:t> operation</a:t>
            </a:r>
          </a:p>
        </p:txBody>
      </p:sp>
      <p:sp>
        <p:nvSpPr>
          <p:cNvPr id="55301" name="Rectangle 8"/>
          <p:cNvSpPr>
            <a:spLocks noChangeArrowheads="1"/>
          </p:cNvSpPr>
          <p:nvPr/>
        </p:nvSpPr>
        <p:spPr bwMode="auto">
          <a:xfrm>
            <a:off x="76200" y="2438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queue operation creates an empty queue. The following shows the format.</a:t>
            </a:r>
          </a:p>
        </p:txBody>
      </p:sp>
      <p:pic>
        <p:nvPicPr>
          <p:cNvPr id="5530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463" y="3590925"/>
            <a:ext cx="246856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381000" y="4495800"/>
            <a:ext cx="8153400" cy="2133600"/>
            <a:chOff x="381000" y="4495800"/>
            <a:chExt cx="8153400" cy="2133600"/>
          </a:xfrm>
        </p:grpSpPr>
        <p:sp>
          <p:nvSpPr>
            <p:cNvPr id="55304" name="Text Box 10"/>
            <p:cNvSpPr txBox="1">
              <a:spLocks noChangeArrowheads="1"/>
            </p:cNvSpPr>
            <p:nvPr/>
          </p:nvSpPr>
          <p:spPr bwMode="auto">
            <a:xfrm>
              <a:off x="381000" y="4495800"/>
              <a:ext cx="405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12.9  </a:t>
              </a:r>
              <a:r>
                <a:rPr lang="en-US" altLang="en-US" sz="2000">
                  <a:latin typeface="Times New Roman" panose="02020603050405020304" pitchFamily="18" charset="0"/>
                </a:rPr>
                <a:t>The queue operation</a:t>
              </a:r>
            </a:p>
          </p:txBody>
        </p:sp>
        <p:pic>
          <p:nvPicPr>
            <p:cNvPr id="5530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338" y="5391150"/>
              <a:ext cx="344646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5306" name="Straight Connector 9"/>
            <p:cNvCxnSpPr>
              <a:cxnSpLocks noChangeShapeType="1"/>
            </p:cNvCxnSpPr>
            <p:nvPr/>
          </p:nvCxnSpPr>
          <p:spPr bwMode="auto">
            <a:xfrm>
              <a:off x="457200" y="4953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7" name="Straight Connector 10"/>
            <p:cNvCxnSpPr>
              <a:cxnSpLocks noChangeShapeType="1"/>
            </p:cNvCxnSpPr>
            <p:nvPr/>
          </p:nvCxnSpPr>
          <p:spPr bwMode="auto">
            <a:xfrm>
              <a:off x="457200" y="449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8" name="Straight Connector 11"/>
            <p:cNvCxnSpPr>
              <a:cxnSpLocks noChangeShapeType="1"/>
            </p:cNvCxnSpPr>
            <p:nvPr/>
          </p:nvCxnSpPr>
          <p:spPr bwMode="auto">
            <a:xfrm>
              <a:off x="511175"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55303"/>
                                        </p:tgtEl>
                                        <p:attrNameLst>
                                          <p:attrName>style.visibility</p:attrName>
                                        </p:attrNameLst>
                                      </p:cBhvr>
                                      <p:to>
                                        <p:strVal val="visible"/>
                                      </p:to>
                                    </p:set>
                                    <p:animEffect transition="in" filter="wipe(down)">
                                      <p:cBhvr>
                                        <p:cTn id="23" dur="580">
                                          <p:stCondLst>
                                            <p:cond delay="0"/>
                                          </p:stCondLst>
                                        </p:cTn>
                                        <p:tgtEl>
                                          <p:spTgt spid="55303"/>
                                        </p:tgtEl>
                                      </p:cBhvr>
                                    </p:animEffect>
                                    <p:anim calcmode="lin" valueType="num">
                                      <p:cBhvr>
                                        <p:cTn id="24" dur="1822" tmFilter="0,0; 0.14,0.36; 0.43,0.73; 0.71,0.91; 1.0,1.0">
                                          <p:stCondLst>
                                            <p:cond delay="0"/>
                                          </p:stCondLst>
                                        </p:cTn>
                                        <p:tgtEl>
                                          <p:spTgt spid="5530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530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530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530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5303"/>
                                        </p:tgtEl>
                                        <p:attrNameLst>
                                          <p:attrName>ppt_y</p:attrName>
                                        </p:attrNameLst>
                                      </p:cBhvr>
                                      <p:tavLst>
                                        <p:tav tm="0" fmla="#ppt_y-sin(pi*$)/81">
                                          <p:val>
                                            <p:fltVal val="0"/>
                                          </p:val>
                                        </p:tav>
                                        <p:tav tm="100000">
                                          <p:val>
                                            <p:fltVal val="1"/>
                                          </p:val>
                                        </p:tav>
                                      </p:tavLst>
                                    </p:anim>
                                    <p:animScale>
                                      <p:cBhvr>
                                        <p:cTn id="29" dur="26">
                                          <p:stCondLst>
                                            <p:cond delay="650"/>
                                          </p:stCondLst>
                                        </p:cTn>
                                        <p:tgtEl>
                                          <p:spTgt spid="55303"/>
                                        </p:tgtEl>
                                      </p:cBhvr>
                                      <p:to x="100000" y="60000"/>
                                    </p:animScale>
                                    <p:animScale>
                                      <p:cBhvr>
                                        <p:cTn id="30" dur="166" decel="50000">
                                          <p:stCondLst>
                                            <p:cond delay="676"/>
                                          </p:stCondLst>
                                        </p:cTn>
                                        <p:tgtEl>
                                          <p:spTgt spid="55303"/>
                                        </p:tgtEl>
                                      </p:cBhvr>
                                      <p:to x="100000" y="100000"/>
                                    </p:animScale>
                                    <p:animScale>
                                      <p:cBhvr>
                                        <p:cTn id="31" dur="26">
                                          <p:stCondLst>
                                            <p:cond delay="1312"/>
                                          </p:stCondLst>
                                        </p:cTn>
                                        <p:tgtEl>
                                          <p:spTgt spid="55303"/>
                                        </p:tgtEl>
                                      </p:cBhvr>
                                      <p:to x="100000" y="80000"/>
                                    </p:animScale>
                                    <p:animScale>
                                      <p:cBhvr>
                                        <p:cTn id="32" dur="166" decel="50000">
                                          <p:stCondLst>
                                            <p:cond delay="1338"/>
                                          </p:stCondLst>
                                        </p:cTn>
                                        <p:tgtEl>
                                          <p:spTgt spid="55303"/>
                                        </p:tgtEl>
                                      </p:cBhvr>
                                      <p:to x="100000" y="100000"/>
                                    </p:animScale>
                                    <p:animScale>
                                      <p:cBhvr>
                                        <p:cTn id="33" dur="26">
                                          <p:stCondLst>
                                            <p:cond delay="1642"/>
                                          </p:stCondLst>
                                        </p:cTn>
                                        <p:tgtEl>
                                          <p:spTgt spid="55303"/>
                                        </p:tgtEl>
                                      </p:cBhvr>
                                      <p:to x="100000" y="90000"/>
                                    </p:animScale>
                                    <p:animScale>
                                      <p:cBhvr>
                                        <p:cTn id="34" dur="166" decel="50000">
                                          <p:stCondLst>
                                            <p:cond delay="1668"/>
                                          </p:stCondLst>
                                        </p:cTn>
                                        <p:tgtEl>
                                          <p:spTgt spid="55303"/>
                                        </p:tgtEl>
                                      </p:cBhvr>
                                      <p:to x="100000" y="100000"/>
                                    </p:animScale>
                                    <p:animScale>
                                      <p:cBhvr>
                                        <p:cTn id="35" dur="26">
                                          <p:stCondLst>
                                            <p:cond delay="1808"/>
                                          </p:stCondLst>
                                        </p:cTn>
                                        <p:tgtEl>
                                          <p:spTgt spid="55303"/>
                                        </p:tgtEl>
                                      </p:cBhvr>
                                      <p:to x="100000" y="95000"/>
                                    </p:animScale>
                                    <p:animScale>
                                      <p:cBhvr>
                                        <p:cTn id="36" dur="166" decel="50000">
                                          <p:stCondLst>
                                            <p:cond delay="1834"/>
                                          </p:stCondLst>
                                        </p:cTn>
                                        <p:tgtEl>
                                          <p:spTgt spid="55303"/>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3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1000" fill="hold"/>
                                        <p:tgtEl>
                                          <p:spTgt spid="2"/>
                                        </p:tgtEl>
                                        <p:attrNameLst>
                                          <p:attrName>ppt_w</p:attrName>
                                        </p:attrNameLst>
                                      </p:cBhvr>
                                      <p:tavLst>
                                        <p:tav tm="0">
                                          <p:val>
                                            <p:fltVal val="0"/>
                                          </p:val>
                                        </p:tav>
                                        <p:tav tm="100000">
                                          <p:val>
                                            <p:strVal val="#ppt_w"/>
                                          </p:val>
                                        </p:tav>
                                      </p:tavLst>
                                    </p:anim>
                                    <p:anim calcmode="lin" valueType="num">
                                      <p:cBhvr>
                                        <p:cTn id="42" dur="1000" fill="hold"/>
                                        <p:tgtEl>
                                          <p:spTgt spid="2"/>
                                        </p:tgtEl>
                                        <p:attrNameLst>
                                          <p:attrName>ppt_h</p:attrName>
                                        </p:attrNameLst>
                                      </p:cBhvr>
                                      <p:tavLst>
                                        <p:tav tm="0">
                                          <p:val>
                                            <p:fltVal val="0"/>
                                          </p:val>
                                        </p:tav>
                                        <p:tav tm="100000">
                                          <p:val>
                                            <p:strVal val="#ppt_h"/>
                                          </p:val>
                                        </p:tav>
                                      </p:tavLst>
                                    </p:anim>
                                    <p:anim calcmode="lin" valueType="num">
                                      <p:cBhvr>
                                        <p:cTn id="43" dur="1000" fill="hold"/>
                                        <p:tgtEl>
                                          <p:spTgt spid="2"/>
                                        </p:tgtEl>
                                        <p:attrNameLst>
                                          <p:attrName>style.rotation</p:attrName>
                                        </p:attrNameLst>
                                      </p:cBhvr>
                                      <p:tavLst>
                                        <p:tav tm="0">
                                          <p:val>
                                            <p:fltVal val="90"/>
                                          </p:val>
                                        </p:tav>
                                        <p:tav tm="100000">
                                          <p:val>
                                            <p:fltVal val="0"/>
                                          </p:val>
                                        </p:tav>
                                      </p:tavLst>
                                    </p:anim>
                                    <p:animEffect transition="in" filter="fade">
                                      <p:cBhvr>
                                        <p:cTn id="4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animBg="1"/>
      <p:bldP spid="55300" grpId="0"/>
      <p:bldP spid="5530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6200" y="0"/>
            <a:ext cx="3660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a:t>
            </a:r>
            <a:r>
              <a:rPr lang="en-US" altLang="en-US" sz="2800" i="1">
                <a:solidFill>
                  <a:srgbClr val="FF0000"/>
                </a:solidFill>
                <a:latin typeface="Times New Roman" panose="02020603050405020304" pitchFamily="18" charset="0"/>
              </a:rPr>
              <a:t>enqueue</a:t>
            </a:r>
            <a:r>
              <a:rPr lang="en-US" altLang="en-US" sz="2800">
                <a:solidFill>
                  <a:srgbClr val="FF0000"/>
                </a:solidFill>
                <a:latin typeface="Times New Roman" panose="02020603050405020304" pitchFamily="18" charset="0"/>
              </a:rPr>
              <a:t> operation</a:t>
            </a:r>
          </a:p>
        </p:txBody>
      </p:sp>
      <p:sp>
        <p:nvSpPr>
          <p:cNvPr id="57347" name="Rectangle 3"/>
          <p:cNvSpPr>
            <a:spLocks noChangeArrowheads="1"/>
          </p:cNvSpPr>
          <p:nvPr/>
        </p:nvSpPr>
        <p:spPr bwMode="auto">
          <a:xfrm>
            <a:off x="76200" y="457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enqueue operation inserts an item at the rear of the queue. The following</a:t>
            </a:r>
          </a:p>
          <a:p>
            <a:pPr algn="just"/>
            <a:r>
              <a:rPr lang="en-US" altLang="en-US" sz="2800" b="0">
                <a:latin typeface="Times New Roman" panose="02020603050405020304" pitchFamily="18" charset="0"/>
              </a:rPr>
              <a:t>shows the format.</a:t>
            </a:r>
          </a:p>
        </p:txBody>
      </p:sp>
      <p:pic>
        <p:nvPicPr>
          <p:cNvPr id="573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2057400"/>
            <a:ext cx="3300412"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304800" y="3048000"/>
            <a:ext cx="8099425" cy="2514600"/>
            <a:chOff x="304800" y="3048000"/>
            <a:chExt cx="8099425" cy="2514600"/>
          </a:xfrm>
        </p:grpSpPr>
        <p:sp>
          <p:nvSpPr>
            <p:cNvPr id="57350" name="Text Box 4"/>
            <p:cNvSpPr txBox="1">
              <a:spLocks noChangeArrowheads="1"/>
            </p:cNvSpPr>
            <p:nvPr/>
          </p:nvSpPr>
          <p:spPr bwMode="auto">
            <a:xfrm>
              <a:off x="304800" y="3048000"/>
              <a:ext cx="445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12.10  </a:t>
              </a:r>
              <a:r>
                <a:rPr lang="en-US" altLang="en-US" sz="2000">
                  <a:latin typeface="Times New Roman" panose="02020603050405020304" pitchFamily="18" charset="0"/>
                </a:rPr>
                <a:t>The enqueue operation</a:t>
              </a:r>
            </a:p>
          </p:txBody>
        </p:sp>
        <p:pic>
          <p:nvPicPr>
            <p:cNvPr id="573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275" y="3665538"/>
              <a:ext cx="6664325"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352" name="Straight Connector 7"/>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3" name="Straight Connector 8"/>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4" name="Straight Connector 9"/>
            <p:cNvCxnSpPr>
              <a:cxnSpLocks noChangeShapeType="1"/>
            </p:cNvCxnSpPr>
            <p:nvPr/>
          </p:nvCxnSpPr>
          <p:spPr bwMode="auto">
            <a:xfrm>
              <a:off x="381000" y="5562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57349"/>
                                        </p:tgtEl>
                                        <p:attrNameLst>
                                          <p:attrName>style.visibility</p:attrName>
                                        </p:attrNameLst>
                                      </p:cBhvr>
                                      <p:to>
                                        <p:strVal val="visible"/>
                                      </p:to>
                                    </p:set>
                                    <p:animEffect transition="in" filter="wipe(down)">
                                      <p:cBhvr>
                                        <p:cTn id="15" dur="580">
                                          <p:stCondLst>
                                            <p:cond delay="0"/>
                                          </p:stCondLst>
                                        </p:cTn>
                                        <p:tgtEl>
                                          <p:spTgt spid="57349"/>
                                        </p:tgtEl>
                                      </p:cBhvr>
                                    </p:animEffect>
                                    <p:anim calcmode="lin" valueType="num">
                                      <p:cBhvr>
                                        <p:cTn id="16" dur="1822" tmFilter="0,0; 0.14,0.36; 0.43,0.73; 0.71,0.91; 1.0,1.0">
                                          <p:stCondLst>
                                            <p:cond delay="0"/>
                                          </p:stCondLst>
                                        </p:cTn>
                                        <p:tgtEl>
                                          <p:spTgt spid="57349"/>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7349"/>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7349"/>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7349"/>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7349"/>
                                        </p:tgtEl>
                                        <p:attrNameLst>
                                          <p:attrName>ppt_y</p:attrName>
                                        </p:attrNameLst>
                                      </p:cBhvr>
                                      <p:tavLst>
                                        <p:tav tm="0" fmla="#ppt_y-sin(pi*$)/81">
                                          <p:val>
                                            <p:fltVal val="0"/>
                                          </p:val>
                                        </p:tav>
                                        <p:tav tm="100000">
                                          <p:val>
                                            <p:fltVal val="1"/>
                                          </p:val>
                                        </p:tav>
                                      </p:tavLst>
                                    </p:anim>
                                    <p:animScale>
                                      <p:cBhvr>
                                        <p:cTn id="21" dur="26">
                                          <p:stCondLst>
                                            <p:cond delay="650"/>
                                          </p:stCondLst>
                                        </p:cTn>
                                        <p:tgtEl>
                                          <p:spTgt spid="57349"/>
                                        </p:tgtEl>
                                      </p:cBhvr>
                                      <p:to x="100000" y="60000"/>
                                    </p:animScale>
                                    <p:animScale>
                                      <p:cBhvr>
                                        <p:cTn id="22" dur="166" decel="50000">
                                          <p:stCondLst>
                                            <p:cond delay="676"/>
                                          </p:stCondLst>
                                        </p:cTn>
                                        <p:tgtEl>
                                          <p:spTgt spid="57349"/>
                                        </p:tgtEl>
                                      </p:cBhvr>
                                      <p:to x="100000" y="100000"/>
                                    </p:animScale>
                                    <p:animScale>
                                      <p:cBhvr>
                                        <p:cTn id="23" dur="26">
                                          <p:stCondLst>
                                            <p:cond delay="1312"/>
                                          </p:stCondLst>
                                        </p:cTn>
                                        <p:tgtEl>
                                          <p:spTgt spid="57349"/>
                                        </p:tgtEl>
                                      </p:cBhvr>
                                      <p:to x="100000" y="80000"/>
                                    </p:animScale>
                                    <p:animScale>
                                      <p:cBhvr>
                                        <p:cTn id="24" dur="166" decel="50000">
                                          <p:stCondLst>
                                            <p:cond delay="1338"/>
                                          </p:stCondLst>
                                        </p:cTn>
                                        <p:tgtEl>
                                          <p:spTgt spid="57349"/>
                                        </p:tgtEl>
                                      </p:cBhvr>
                                      <p:to x="100000" y="100000"/>
                                    </p:animScale>
                                    <p:animScale>
                                      <p:cBhvr>
                                        <p:cTn id="25" dur="26">
                                          <p:stCondLst>
                                            <p:cond delay="1642"/>
                                          </p:stCondLst>
                                        </p:cTn>
                                        <p:tgtEl>
                                          <p:spTgt spid="57349"/>
                                        </p:tgtEl>
                                      </p:cBhvr>
                                      <p:to x="100000" y="90000"/>
                                    </p:animScale>
                                    <p:animScale>
                                      <p:cBhvr>
                                        <p:cTn id="26" dur="166" decel="50000">
                                          <p:stCondLst>
                                            <p:cond delay="1668"/>
                                          </p:stCondLst>
                                        </p:cTn>
                                        <p:tgtEl>
                                          <p:spTgt spid="57349"/>
                                        </p:tgtEl>
                                      </p:cBhvr>
                                      <p:to x="100000" y="100000"/>
                                    </p:animScale>
                                    <p:animScale>
                                      <p:cBhvr>
                                        <p:cTn id="27" dur="26">
                                          <p:stCondLst>
                                            <p:cond delay="1808"/>
                                          </p:stCondLst>
                                        </p:cTn>
                                        <p:tgtEl>
                                          <p:spTgt spid="57349"/>
                                        </p:tgtEl>
                                      </p:cBhvr>
                                      <p:to x="100000" y="95000"/>
                                    </p:animScale>
                                    <p:animScale>
                                      <p:cBhvr>
                                        <p:cTn id="28" dur="166" decel="50000">
                                          <p:stCondLst>
                                            <p:cond delay="1834"/>
                                          </p:stCondLst>
                                        </p:cTn>
                                        <p:tgtEl>
                                          <p:spTgt spid="57349"/>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76200" y="0"/>
            <a:ext cx="3681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dequeue operation</a:t>
            </a:r>
          </a:p>
        </p:txBody>
      </p:sp>
      <p:sp>
        <p:nvSpPr>
          <p:cNvPr id="59396" name="Rectangle 3"/>
          <p:cNvSpPr>
            <a:spLocks noChangeArrowheads="1"/>
          </p:cNvSpPr>
          <p:nvPr/>
        </p:nvSpPr>
        <p:spPr bwMode="auto">
          <a:xfrm>
            <a:off x="76200" y="6096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dequeue operation deletes the item at the front of the queue. The following shows the format.</a:t>
            </a:r>
          </a:p>
        </p:txBody>
      </p:sp>
      <p:pic>
        <p:nvPicPr>
          <p:cNvPr id="59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938" y="2141538"/>
            <a:ext cx="3217862"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228600" y="3048000"/>
            <a:ext cx="8175625" cy="2514600"/>
            <a:chOff x="228600" y="3048000"/>
            <a:chExt cx="8175625" cy="2514600"/>
          </a:xfrm>
        </p:grpSpPr>
        <p:sp>
          <p:nvSpPr>
            <p:cNvPr id="3" name="Text Box 4"/>
            <p:cNvSpPr txBox="1">
              <a:spLocks noChangeArrowheads="1"/>
            </p:cNvSpPr>
            <p:nvPr/>
          </p:nvSpPr>
          <p:spPr bwMode="auto">
            <a:xfrm>
              <a:off x="228600" y="3048000"/>
              <a:ext cx="445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12.11  </a:t>
              </a:r>
              <a:r>
                <a:rPr lang="en-US" altLang="en-US" sz="2000">
                  <a:latin typeface="Times New Roman" panose="02020603050405020304" pitchFamily="18" charset="0"/>
                </a:rPr>
                <a:t>The dequeue operation</a:t>
              </a:r>
            </a:p>
          </p:txBody>
        </p:sp>
        <p:pic>
          <p:nvPicPr>
            <p:cNvPr id="593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3721100"/>
              <a:ext cx="6599237"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9400" name="Straight Connector 7"/>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1" name="Straight Connector 8"/>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2" name="Straight Connector 9"/>
            <p:cNvCxnSpPr>
              <a:cxnSpLocks noChangeShapeType="1"/>
            </p:cNvCxnSpPr>
            <p:nvPr/>
          </p:nvCxnSpPr>
          <p:spPr bwMode="auto">
            <a:xfrm>
              <a:off x="381000" y="5562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59398"/>
                                        </p:tgtEl>
                                        <p:attrNameLst>
                                          <p:attrName>style.visibility</p:attrName>
                                        </p:attrNameLst>
                                      </p:cBhvr>
                                      <p:to>
                                        <p:strVal val="visible"/>
                                      </p:to>
                                    </p:set>
                                    <p:animEffect transition="in" filter="wipe(down)">
                                      <p:cBhvr>
                                        <p:cTn id="15" dur="580">
                                          <p:stCondLst>
                                            <p:cond delay="0"/>
                                          </p:stCondLst>
                                        </p:cTn>
                                        <p:tgtEl>
                                          <p:spTgt spid="59398"/>
                                        </p:tgtEl>
                                      </p:cBhvr>
                                    </p:animEffect>
                                    <p:anim calcmode="lin" valueType="num">
                                      <p:cBhvr>
                                        <p:cTn id="16" dur="1822" tmFilter="0,0; 0.14,0.36; 0.43,0.73; 0.71,0.91; 1.0,1.0">
                                          <p:stCondLst>
                                            <p:cond delay="0"/>
                                          </p:stCondLst>
                                        </p:cTn>
                                        <p:tgtEl>
                                          <p:spTgt spid="59398"/>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9398"/>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9398"/>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9398"/>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9398"/>
                                        </p:tgtEl>
                                        <p:attrNameLst>
                                          <p:attrName>ppt_y</p:attrName>
                                        </p:attrNameLst>
                                      </p:cBhvr>
                                      <p:tavLst>
                                        <p:tav tm="0" fmla="#ppt_y-sin(pi*$)/81">
                                          <p:val>
                                            <p:fltVal val="0"/>
                                          </p:val>
                                        </p:tav>
                                        <p:tav tm="100000">
                                          <p:val>
                                            <p:fltVal val="1"/>
                                          </p:val>
                                        </p:tav>
                                      </p:tavLst>
                                    </p:anim>
                                    <p:animScale>
                                      <p:cBhvr>
                                        <p:cTn id="21" dur="26">
                                          <p:stCondLst>
                                            <p:cond delay="650"/>
                                          </p:stCondLst>
                                        </p:cTn>
                                        <p:tgtEl>
                                          <p:spTgt spid="59398"/>
                                        </p:tgtEl>
                                      </p:cBhvr>
                                      <p:to x="100000" y="60000"/>
                                    </p:animScale>
                                    <p:animScale>
                                      <p:cBhvr>
                                        <p:cTn id="22" dur="166" decel="50000">
                                          <p:stCondLst>
                                            <p:cond delay="676"/>
                                          </p:stCondLst>
                                        </p:cTn>
                                        <p:tgtEl>
                                          <p:spTgt spid="59398"/>
                                        </p:tgtEl>
                                      </p:cBhvr>
                                      <p:to x="100000" y="100000"/>
                                    </p:animScale>
                                    <p:animScale>
                                      <p:cBhvr>
                                        <p:cTn id="23" dur="26">
                                          <p:stCondLst>
                                            <p:cond delay="1312"/>
                                          </p:stCondLst>
                                        </p:cTn>
                                        <p:tgtEl>
                                          <p:spTgt spid="59398"/>
                                        </p:tgtEl>
                                      </p:cBhvr>
                                      <p:to x="100000" y="80000"/>
                                    </p:animScale>
                                    <p:animScale>
                                      <p:cBhvr>
                                        <p:cTn id="24" dur="166" decel="50000">
                                          <p:stCondLst>
                                            <p:cond delay="1338"/>
                                          </p:stCondLst>
                                        </p:cTn>
                                        <p:tgtEl>
                                          <p:spTgt spid="59398"/>
                                        </p:tgtEl>
                                      </p:cBhvr>
                                      <p:to x="100000" y="100000"/>
                                    </p:animScale>
                                    <p:animScale>
                                      <p:cBhvr>
                                        <p:cTn id="25" dur="26">
                                          <p:stCondLst>
                                            <p:cond delay="1642"/>
                                          </p:stCondLst>
                                        </p:cTn>
                                        <p:tgtEl>
                                          <p:spTgt spid="59398"/>
                                        </p:tgtEl>
                                      </p:cBhvr>
                                      <p:to x="100000" y="90000"/>
                                    </p:animScale>
                                    <p:animScale>
                                      <p:cBhvr>
                                        <p:cTn id="26" dur="166" decel="50000">
                                          <p:stCondLst>
                                            <p:cond delay="1668"/>
                                          </p:stCondLst>
                                        </p:cTn>
                                        <p:tgtEl>
                                          <p:spTgt spid="59398"/>
                                        </p:tgtEl>
                                      </p:cBhvr>
                                      <p:to x="100000" y="100000"/>
                                    </p:animScale>
                                    <p:animScale>
                                      <p:cBhvr>
                                        <p:cTn id="27" dur="26">
                                          <p:stCondLst>
                                            <p:cond delay="1808"/>
                                          </p:stCondLst>
                                        </p:cTn>
                                        <p:tgtEl>
                                          <p:spTgt spid="59398"/>
                                        </p:tgtEl>
                                      </p:cBhvr>
                                      <p:to x="100000" y="95000"/>
                                    </p:animScale>
                                    <p:animScale>
                                      <p:cBhvr>
                                        <p:cTn id="28" dur="166" decel="50000">
                                          <p:stCondLst>
                                            <p:cond delay="1834"/>
                                          </p:stCondLst>
                                        </p:cTn>
                                        <p:tgtEl>
                                          <p:spTgt spid="59398"/>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61443" name="Text Box 2"/>
          <p:cNvSpPr txBox="1">
            <a:spLocks noChangeArrowheads="1"/>
          </p:cNvSpPr>
          <p:nvPr/>
        </p:nvSpPr>
        <p:spPr bwMode="auto">
          <a:xfrm>
            <a:off x="76200" y="0"/>
            <a:ext cx="336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empty operation</a:t>
            </a:r>
          </a:p>
        </p:txBody>
      </p:sp>
      <p:sp>
        <p:nvSpPr>
          <p:cNvPr id="61444" name="Rectangle 3"/>
          <p:cNvSpPr>
            <a:spLocks noChangeArrowheads="1"/>
          </p:cNvSpPr>
          <p:nvPr/>
        </p:nvSpPr>
        <p:spPr bwMode="auto">
          <a:xfrm>
            <a:off x="76200" y="6096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empty operation checks the status of the queue. The following shows the format.</a:t>
            </a:r>
          </a:p>
        </p:txBody>
      </p:sp>
      <p:sp>
        <p:nvSpPr>
          <p:cNvPr id="61445" name="Rectangle 5"/>
          <p:cNvSpPr>
            <a:spLocks noChangeArrowheads="1"/>
          </p:cNvSpPr>
          <p:nvPr/>
        </p:nvSpPr>
        <p:spPr bwMode="auto">
          <a:xfrm>
            <a:off x="228600" y="278765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This operation returns true if the queue is empty and false if the queue is not empty.</a:t>
            </a:r>
          </a:p>
        </p:txBody>
      </p:sp>
      <p:pic>
        <p:nvPicPr>
          <p:cNvPr id="614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88" y="1981200"/>
            <a:ext cx="2093912"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61446"/>
                                        </p:tgtEl>
                                        <p:attrNameLst>
                                          <p:attrName>style.visibility</p:attrName>
                                        </p:attrNameLst>
                                      </p:cBhvr>
                                      <p:to>
                                        <p:strVal val="visible"/>
                                      </p:to>
                                    </p:set>
                                    <p:animEffect transition="in" filter="wipe(down)">
                                      <p:cBhvr>
                                        <p:cTn id="15" dur="580">
                                          <p:stCondLst>
                                            <p:cond delay="0"/>
                                          </p:stCondLst>
                                        </p:cTn>
                                        <p:tgtEl>
                                          <p:spTgt spid="61446"/>
                                        </p:tgtEl>
                                      </p:cBhvr>
                                    </p:animEffect>
                                    <p:anim calcmode="lin" valueType="num">
                                      <p:cBhvr>
                                        <p:cTn id="16" dur="1822" tmFilter="0,0; 0.14,0.36; 0.43,0.73; 0.71,0.91; 1.0,1.0">
                                          <p:stCondLst>
                                            <p:cond delay="0"/>
                                          </p:stCondLst>
                                        </p:cTn>
                                        <p:tgtEl>
                                          <p:spTgt spid="6144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144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144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144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1446"/>
                                        </p:tgtEl>
                                        <p:attrNameLst>
                                          <p:attrName>ppt_y</p:attrName>
                                        </p:attrNameLst>
                                      </p:cBhvr>
                                      <p:tavLst>
                                        <p:tav tm="0" fmla="#ppt_y-sin(pi*$)/81">
                                          <p:val>
                                            <p:fltVal val="0"/>
                                          </p:val>
                                        </p:tav>
                                        <p:tav tm="100000">
                                          <p:val>
                                            <p:fltVal val="1"/>
                                          </p:val>
                                        </p:tav>
                                      </p:tavLst>
                                    </p:anim>
                                    <p:animScale>
                                      <p:cBhvr>
                                        <p:cTn id="21" dur="26">
                                          <p:stCondLst>
                                            <p:cond delay="650"/>
                                          </p:stCondLst>
                                        </p:cTn>
                                        <p:tgtEl>
                                          <p:spTgt spid="61446"/>
                                        </p:tgtEl>
                                      </p:cBhvr>
                                      <p:to x="100000" y="60000"/>
                                    </p:animScale>
                                    <p:animScale>
                                      <p:cBhvr>
                                        <p:cTn id="22" dur="166" decel="50000">
                                          <p:stCondLst>
                                            <p:cond delay="676"/>
                                          </p:stCondLst>
                                        </p:cTn>
                                        <p:tgtEl>
                                          <p:spTgt spid="61446"/>
                                        </p:tgtEl>
                                      </p:cBhvr>
                                      <p:to x="100000" y="100000"/>
                                    </p:animScale>
                                    <p:animScale>
                                      <p:cBhvr>
                                        <p:cTn id="23" dur="26">
                                          <p:stCondLst>
                                            <p:cond delay="1312"/>
                                          </p:stCondLst>
                                        </p:cTn>
                                        <p:tgtEl>
                                          <p:spTgt spid="61446"/>
                                        </p:tgtEl>
                                      </p:cBhvr>
                                      <p:to x="100000" y="80000"/>
                                    </p:animScale>
                                    <p:animScale>
                                      <p:cBhvr>
                                        <p:cTn id="24" dur="166" decel="50000">
                                          <p:stCondLst>
                                            <p:cond delay="1338"/>
                                          </p:stCondLst>
                                        </p:cTn>
                                        <p:tgtEl>
                                          <p:spTgt spid="61446"/>
                                        </p:tgtEl>
                                      </p:cBhvr>
                                      <p:to x="100000" y="100000"/>
                                    </p:animScale>
                                    <p:animScale>
                                      <p:cBhvr>
                                        <p:cTn id="25" dur="26">
                                          <p:stCondLst>
                                            <p:cond delay="1642"/>
                                          </p:stCondLst>
                                        </p:cTn>
                                        <p:tgtEl>
                                          <p:spTgt spid="61446"/>
                                        </p:tgtEl>
                                      </p:cBhvr>
                                      <p:to x="100000" y="90000"/>
                                    </p:animScale>
                                    <p:animScale>
                                      <p:cBhvr>
                                        <p:cTn id="26" dur="166" decel="50000">
                                          <p:stCondLst>
                                            <p:cond delay="1668"/>
                                          </p:stCondLst>
                                        </p:cTn>
                                        <p:tgtEl>
                                          <p:spTgt spid="61446"/>
                                        </p:tgtEl>
                                      </p:cBhvr>
                                      <p:to x="100000" y="100000"/>
                                    </p:animScale>
                                    <p:animScale>
                                      <p:cBhvr>
                                        <p:cTn id="27" dur="26">
                                          <p:stCondLst>
                                            <p:cond delay="1808"/>
                                          </p:stCondLst>
                                        </p:cTn>
                                        <p:tgtEl>
                                          <p:spTgt spid="61446"/>
                                        </p:tgtEl>
                                      </p:cBhvr>
                                      <p:to x="100000" y="95000"/>
                                    </p:animScale>
                                    <p:animScale>
                                      <p:cBhvr>
                                        <p:cTn id="28" dur="166" decel="50000">
                                          <p:stCondLst>
                                            <p:cond delay="1834"/>
                                          </p:stCondLst>
                                        </p:cTn>
                                        <p:tgtEl>
                                          <p:spTgt spid="61446"/>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4" grpId="0" animBg="1"/>
      <p:bldP spid="6144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76200" y="53975"/>
            <a:ext cx="44719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12-1</a:t>
            </a:r>
            <a:r>
              <a:rPr lang="en-US" altLang="en-US" dirty="0">
                <a:solidFill>
                  <a:srgbClr val="FF0000"/>
                </a:solidFill>
                <a:effectLst>
                  <a:outerShdw blurRad="38100" dist="38100" dir="2700000" algn="tl">
                    <a:srgbClr val="C0C0C0"/>
                  </a:outerShdw>
                </a:effectLst>
                <a:latin typeface="Calibri" panose="020F0502020204030204" pitchFamily="34" charset="0"/>
              </a:rPr>
              <a:t>   </a:t>
            </a:r>
            <a:r>
              <a:rPr lang="en-US" altLang="en-US" sz="4000" dirty="0">
                <a:solidFill>
                  <a:srgbClr val="FF0000"/>
                </a:solidFill>
                <a:effectLst>
                  <a:outerShdw blurRad="38100" dist="38100" dir="2700000" algn="tl">
                    <a:srgbClr val="C0C0C0"/>
                  </a:outerShdw>
                </a:effectLst>
                <a:latin typeface="Calibri" panose="020F0502020204030204" pitchFamily="34" charset="0"/>
              </a:rPr>
              <a:t>BACKGROUND</a:t>
            </a:r>
          </a:p>
        </p:txBody>
      </p:sp>
      <p:sp>
        <p:nvSpPr>
          <p:cNvPr id="819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65253" name="Rectangle 5"/>
          <p:cNvSpPr>
            <a:spLocks noChangeArrowheads="1"/>
          </p:cNvSpPr>
          <p:nvPr/>
        </p:nvSpPr>
        <p:spPr bwMode="auto">
          <a:xfrm>
            <a:off x="152400" y="838200"/>
            <a:ext cx="82296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Problem solving with a computer means processing data. To process data, we need to define the data type and the operation to be performed on the data. The definition of the data type and the definition of the operation to be applied to the data is part of the idea behind an </a:t>
            </a:r>
            <a:r>
              <a:rPr lang="en-US" altLang="en-US" sz="2800" dirty="0">
                <a:effectLst>
                  <a:outerShdw blurRad="38100" dist="38100" dir="2700000" algn="tl">
                    <a:srgbClr val="C0C0C0"/>
                  </a:outerShdw>
                </a:effectLst>
                <a:latin typeface="Times New Roman" panose="02020603050405020304" pitchFamily="18" charset="0"/>
              </a:rPr>
              <a:t>abstract data type (ADT)</a:t>
            </a:r>
            <a:r>
              <a:rPr lang="en-US" altLang="en-US" sz="2800" b="0" dirty="0">
                <a:effectLst>
                  <a:outerShdw blurRad="38100" dist="38100" dir="2700000" algn="tl">
                    <a:srgbClr val="C0C0C0"/>
                  </a:outerShdw>
                </a:effectLst>
                <a:latin typeface="Times New Roman" panose="02020603050405020304" pitchFamily="18" charset="0"/>
              </a:rPr>
              <a:t>—to hide how the operation is performed on the data. In other word, the user of an ADT needs only to know that a set of operations are available for the data type, but does not need to know how they are applied.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p:bldP spid="56525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rgbClr val="FF7C80"/>
          </a:fgClr>
          <a:bgClr>
            <a:srgbClr val="FF7C80"/>
          </a:bgClr>
        </a:pattFill>
        <a:effectLst/>
      </p:bgPr>
    </p:bg>
    <p:spTree>
      <p:nvGrpSpPr>
        <p:cNvPr id="1" name=""/>
        <p:cNvGrpSpPr/>
        <p:nvPr/>
      </p:nvGrpSpPr>
      <p:grpSpPr>
        <a:xfrm>
          <a:off x="0" y="0"/>
          <a:ext cx="0" cy="0"/>
          <a:chOff x="0" y="0"/>
          <a:chExt cx="0" cy="0"/>
        </a:xfrm>
      </p:grpSpPr>
      <p:sp>
        <p:nvSpPr>
          <p:cNvPr id="63491" name="Text Box 2"/>
          <p:cNvSpPr txBox="1">
            <a:spLocks noChangeArrowheads="1"/>
          </p:cNvSpPr>
          <p:nvPr/>
        </p:nvSpPr>
        <p:spPr bwMode="auto">
          <a:xfrm>
            <a:off x="0" y="0"/>
            <a:ext cx="33543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12.3.2  Queue ADT</a:t>
            </a:r>
          </a:p>
        </p:txBody>
      </p:sp>
      <p:sp>
        <p:nvSpPr>
          <p:cNvPr id="63492" name="Rectangle 3"/>
          <p:cNvSpPr>
            <a:spLocks noChangeArrowheads="1"/>
          </p:cNvSpPr>
          <p:nvPr/>
        </p:nvSpPr>
        <p:spPr bwMode="auto">
          <a:xfrm>
            <a:off x="0" y="685800"/>
            <a:ext cx="89154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We define a queue as an ADT as shown below:</a:t>
            </a:r>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720850"/>
            <a:ext cx="8537575"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63493"/>
                                        </p:tgtEl>
                                        <p:attrNameLst>
                                          <p:attrName>style.visibility</p:attrName>
                                        </p:attrNameLst>
                                      </p:cBhvr>
                                      <p:to>
                                        <p:strVal val="visible"/>
                                      </p:to>
                                    </p:set>
                                    <p:animEffect transition="in" filter="wipe(down)">
                                      <p:cBhvr>
                                        <p:cTn id="15" dur="580">
                                          <p:stCondLst>
                                            <p:cond delay="0"/>
                                          </p:stCondLst>
                                        </p:cTn>
                                        <p:tgtEl>
                                          <p:spTgt spid="63493"/>
                                        </p:tgtEl>
                                      </p:cBhvr>
                                    </p:animEffect>
                                    <p:anim calcmode="lin" valueType="num">
                                      <p:cBhvr>
                                        <p:cTn id="16" dur="1822" tmFilter="0,0; 0.14,0.36; 0.43,0.73; 0.71,0.91; 1.0,1.0">
                                          <p:stCondLst>
                                            <p:cond delay="0"/>
                                          </p:stCondLst>
                                        </p:cTn>
                                        <p:tgtEl>
                                          <p:spTgt spid="6349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349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349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349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3493"/>
                                        </p:tgtEl>
                                        <p:attrNameLst>
                                          <p:attrName>ppt_y</p:attrName>
                                        </p:attrNameLst>
                                      </p:cBhvr>
                                      <p:tavLst>
                                        <p:tav tm="0" fmla="#ppt_y-sin(pi*$)/81">
                                          <p:val>
                                            <p:fltVal val="0"/>
                                          </p:val>
                                        </p:tav>
                                        <p:tav tm="100000">
                                          <p:val>
                                            <p:fltVal val="1"/>
                                          </p:val>
                                        </p:tav>
                                      </p:tavLst>
                                    </p:anim>
                                    <p:animScale>
                                      <p:cBhvr>
                                        <p:cTn id="21" dur="26">
                                          <p:stCondLst>
                                            <p:cond delay="650"/>
                                          </p:stCondLst>
                                        </p:cTn>
                                        <p:tgtEl>
                                          <p:spTgt spid="63493"/>
                                        </p:tgtEl>
                                      </p:cBhvr>
                                      <p:to x="100000" y="60000"/>
                                    </p:animScale>
                                    <p:animScale>
                                      <p:cBhvr>
                                        <p:cTn id="22" dur="166" decel="50000">
                                          <p:stCondLst>
                                            <p:cond delay="676"/>
                                          </p:stCondLst>
                                        </p:cTn>
                                        <p:tgtEl>
                                          <p:spTgt spid="63493"/>
                                        </p:tgtEl>
                                      </p:cBhvr>
                                      <p:to x="100000" y="100000"/>
                                    </p:animScale>
                                    <p:animScale>
                                      <p:cBhvr>
                                        <p:cTn id="23" dur="26">
                                          <p:stCondLst>
                                            <p:cond delay="1312"/>
                                          </p:stCondLst>
                                        </p:cTn>
                                        <p:tgtEl>
                                          <p:spTgt spid="63493"/>
                                        </p:tgtEl>
                                      </p:cBhvr>
                                      <p:to x="100000" y="80000"/>
                                    </p:animScale>
                                    <p:animScale>
                                      <p:cBhvr>
                                        <p:cTn id="24" dur="166" decel="50000">
                                          <p:stCondLst>
                                            <p:cond delay="1338"/>
                                          </p:stCondLst>
                                        </p:cTn>
                                        <p:tgtEl>
                                          <p:spTgt spid="63493"/>
                                        </p:tgtEl>
                                      </p:cBhvr>
                                      <p:to x="100000" y="100000"/>
                                    </p:animScale>
                                    <p:animScale>
                                      <p:cBhvr>
                                        <p:cTn id="25" dur="26">
                                          <p:stCondLst>
                                            <p:cond delay="1642"/>
                                          </p:stCondLst>
                                        </p:cTn>
                                        <p:tgtEl>
                                          <p:spTgt spid="63493"/>
                                        </p:tgtEl>
                                      </p:cBhvr>
                                      <p:to x="100000" y="90000"/>
                                    </p:animScale>
                                    <p:animScale>
                                      <p:cBhvr>
                                        <p:cTn id="26" dur="166" decel="50000">
                                          <p:stCondLst>
                                            <p:cond delay="1668"/>
                                          </p:stCondLst>
                                        </p:cTn>
                                        <p:tgtEl>
                                          <p:spTgt spid="63493"/>
                                        </p:tgtEl>
                                      </p:cBhvr>
                                      <p:to x="100000" y="100000"/>
                                    </p:animScale>
                                    <p:animScale>
                                      <p:cBhvr>
                                        <p:cTn id="27" dur="26">
                                          <p:stCondLst>
                                            <p:cond delay="1808"/>
                                          </p:stCondLst>
                                        </p:cTn>
                                        <p:tgtEl>
                                          <p:spTgt spid="63493"/>
                                        </p:tgtEl>
                                      </p:cBhvr>
                                      <p:to x="100000" y="95000"/>
                                    </p:animScale>
                                    <p:animScale>
                                      <p:cBhvr>
                                        <p:cTn id="28" dur="166" decel="50000">
                                          <p:stCondLst>
                                            <p:cond delay="1834"/>
                                          </p:stCondLst>
                                        </p:cTn>
                                        <p:tgtEl>
                                          <p:spTgt spid="6349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pct60">
          <a:fgClr>
            <a:srgbClr val="FF7C80"/>
          </a:fgClr>
          <a:bgClr>
            <a:srgbClr val="FF0066"/>
          </a:bgClr>
        </a:pattFill>
        <a:effectLst/>
      </p:bgPr>
    </p:bg>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12.4</a:t>
            </a:r>
            <a:endParaRPr lang="en-US" altLang="en-US" sz="2000" i="1">
              <a:solidFill>
                <a:srgbClr val="FF0000"/>
              </a:solidFill>
              <a:latin typeface="Times New Roman" panose="02020603050405020304" pitchFamily="18" charset="0"/>
            </a:endParaRPr>
          </a:p>
        </p:txBody>
      </p:sp>
      <p:sp>
        <p:nvSpPr>
          <p:cNvPr id="1676291" name="Rectangle 3"/>
          <p:cNvSpPr>
            <a:spLocks noChangeArrowheads="1"/>
          </p:cNvSpPr>
          <p:nvPr/>
        </p:nvSpPr>
        <p:spPr bwMode="auto">
          <a:xfrm>
            <a:off x="76200" y="762000"/>
            <a:ext cx="8229600" cy="822325"/>
          </a:xfrm>
          <a:prstGeom prst="rect">
            <a:avLst/>
          </a:prstGeom>
          <a:solidFill>
            <a:schemeClr val="bg1"/>
          </a:solidFill>
          <a:ln>
            <a:noFill/>
          </a:ln>
          <a:effectLs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Figure 12.12 shows a segment of an algorithm that applies the previously defined operations on a queue Q. </a:t>
            </a:r>
          </a:p>
        </p:txBody>
      </p:sp>
      <p:grpSp>
        <p:nvGrpSpPr>
          <p:cNvPr id="2" name="Group 1"/>
          <p:cNvGrpSpPr>
            <a:grpSpLocks/>
          </p:cNvGrpSpPr>
          <p:nvPr/>
        </p:nvGrpSpPr>
        <p:grpSpPr bwMode="auto">
          <a:xfrm>
            <a:off x="228600" y="1752600"/>
            <a:ext cx="8175625" cy="4343400"/>
            <a:chOff x="228600" y="1752600"/>
            <a:chExt cx="8175625" cy="4343400"/>
          </a:xfrm>
        </p:grpSpPr>
        <p:sp>
          <p:nvSpPr>
            <p:cNvPr id="65541" name="Text Box 4"/>
            <p:cNvSpPr txBox="1">
              <a:spLocks noChangeArrowheads="1"/>
            </p:cNvSpPr>
            <p:nvPr/>
          </p:nvSpPr>
          <p:spPr bwMode="auto">
            <a:xfrm>
              <a:off x="228600" y="1752600"/>
              <a:ext cx="3427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12.12  </a:t>
              </a:r>
              <a:r>
                <a:rPr lang="en-US" altLang="en-US" sz="2000">
                  <a:latin typeface="Times New Roman" panose="02020603050405020304" pitchFamily="18" charset="0"/>
                </a:rPr>
                <a:t>Example 12.4</a:t>
              </a:r>
            </a:p>
          </p:txBody>
        </p:sp>
        <p:pic>
          <p:nvPicPr>
            <p:cNvPr id="655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2714625"/>
              <a:ext cx="527367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5543" name="Straight Connector 6"/>
            <p:cNvCxnSpPr>
              <a:cxnSpLocks noChangeShapeType="1"/>
            </p:cNvCxnSpPr>
            <p:nvPr/>
          </p:nvCxnSpPr>
          <p:spPr bwMode="auto">
            <a:xfrm>
              <a:off x="304800" y="2209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4" name="Straight Connector 7"/>
            <p:cNvCxnSpPr>
              <a:cxnSpLocks noChangeShapeType="1"/>
            </p:cNvCxnSpPr>
            <p:nvPr/>
          </p:nvCxnSpPr>
          <p:spPr bwMode="auto">
            <a:xfrm>
              <a:off x="304800" y="1752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5" name="Straight Connector 8"/>
            <p:cNvCxnSpPr>
              <a:cxnSpLocks noChangeShapeType="1"/>
            </p:cNvCxnSpPr>
            <p:nvPr/>
          </p:nvCxnSpPr>
          <p:spPr bwMode="auto">
            <a:xfrm>
              <a:off x="381000" y="6096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62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167629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12.</a:t>
            </a:r>
            <a:fld id="{80791AEC-7143-40CB-97E5-086F97C6F833}" type="slidenum">
              <a:rPr lang="en-US" altLang="en-US" sz="1200" smtClean="0">
                <a:solidFill>
                  <a:schemeClr val="bg2"/>
                </a:solidFill>
              </a:rPr>
              <a:pPr/>
              <a:t>32</a:t>
            </a:fld>
            <a:endParaRPr lang="en-US" altLang="en-US" sz="1200" smtClean="0">
              <a:solidFill>
                <a:schemeClr val="bg2"/>
              </a:solidFill>
            </a:endParaRPr>
          </a:p>
        </p:txBody>
      </p:sp>
      <p:sp>
        <p:nvSpPr>
          <p:cNvPr id="67587" name="Text Box 2"/>
          <p:cNvSpPr txBox="1">
            <a:spLocks noChangeArrowheads="1"/>
          </p:cNvSpPr>
          <p:nvPr/>
        </p:nvSpPr>
        <p:spPr bwMode="auto">
          <a:xfrm>
            <a:off x="0" y="0"/>
            <a:ext cx="47085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12.3.3  Queue applications</a:t>
            </a:r>
          </a:p>
        </p:txBody>
      </p:sp>
      <p:sp>
        <p:nvSpPr>
          <p:cNvPr id="67588" name="Rectangle 3"/>
          <p:cNvSpPr>
            <a:spLocks noChangeArrowheads="1"/>
          </p:cNvSpPr>
          <p:nvPr/>
        </p:nvSpPr>
        <p:spPr bwMode="auto">
          <a:xfrm>
            <a:off x="0" y="5334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Queues are one of the most common of all data processing structures. They are found in virtually every operating system and network and in countless other areas. For example, queues are used in online business applications such as processing customer requests, jobs, and orders. In a computer system, a queue is needed to process jobs and for system services such as print spools.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12.5</a:t>
            </a:r>
            <a:endParaRPr lang="en-US" altLang="en-US" sz="2000" i="1">
              <a:solidFill>
                <a:srgbClr val="FF0000"/>
              </a:solidFill>
              <a:latin typeface="Times New Roman" panose="02020603050405020304" pitchFamily="18" charset="0"/>
            </a:endParaRPr>
          </a:p>
        </p:txBody>
      </p:sp>
      <p:sp>
        <p:nvSpPr>
          <p:cNvPr id="1680387" name="Rectangle 3"/>
          <p:cNvSpPr>
            <a:spLocks noChangeArrowheads="1"/>
          </p:cNvSpPr>
          <p:nvPr/>
        </p:nvSpPr>
        <p:spPr bwMode="auto">
          <a:xfrm>
            <a:off x="76200" y="838200"/>
            <a:ext cx="822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Queues can be used to organize databases by some characteristic of the data. For example, imagine we have a list of sorted data stored in the computer belonging to two categories: less than 1000, and greater than 1000. We can use two queues to separate the categories and at the same time maintain the order of data in their own category. Algorithm 12.3 shows the pseudocode for this operation.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0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16803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914400"/>
            <a:ext cx="8053387" cy="479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wipe(down)">
                                      <p:cBhvr>
                                        <p:cTn id="7" dur="580">
                                          <p:stCondLst>
                                            <p:cond delay="0"/>
                                          </p:stCondLst>
                                        </p:cTn>
                                        <p:tgtEl>
                                          <p:spTgt spid="71685"/>
                                        </p:tgtEl>
                                      </p:cBhvr>
                                    </p:animEffect>
                                    <p:anim calcmode="lin" valueType="num">
                                      <p:cBhvr>
                                        <p:cTn id="8" dur="1822" tmFilter="0,0; 0.14,0.36; 0.43,0.73; 0.71,0.91; 1.0,1.0">
                                          <p:stCondLst>
                                            <p:cond delay="0"/>
                                          </p:stCondLst>
                                        </p:cTn>
                                        <p:tgtEl>
                                          <p:spTgt spid="7168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68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68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68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685"/>
                                        </p:tgtEl>
                                        <p:attrNameLst>
                                          <p:attrName>ppt_y</p:attrName>
                                        </p:attrNameLst>
                                      </p:cBhvr>
                                      <p:tavLst>
                                        <p:tav tm="0" fmla="#ppt_y-sin(pi*$)/81">
                                          <p:val>
                                            <p:fltVal val="0"/>
                                          </p:val>
                                        </p:tav>
                                        <p:tav tm="100000">
                                          <p:val>
                                            <p:fltVal val="1"/>
                                          </p:val>
                                        </p:tav>
                                      </p:tavLst>
                                    </p:anim>
                                    <p:animScale>
                                      <p:cBhvr>
                                        <p:cTn id="13" dur="26">
                                          <p:stCondLst>
                                            <p:cond delay="650"/>
                                          </p:stCondLst>
                                        </p:cTn>
                                        <p:tgtEl>
                                          <p:spTgt spid="71685"/>
                                        </p:tgtEl>
                                      </p:cBhvr>
                                      <p:to x="100000" y="60000"/>
                                    </p:animScale>
                                    <p:animScale>
                                      <p:cBhvr>
                                        <p:cTn id="14" dur="166" decel="50000">
                                          <p:stCondLst>
                                            <p:cond delay="676"/>
                                          </p:stCondLst>
                                        </p:cTn>
                                        <p:tgtEl>
                                          <p:spTgt spid="71685"/>
                                        </p:tgtEl>
                                      </p:cBhvr>
                                      <p:to x="100000" y="100000"/>
                                    </p:animScale>
                                    <p:animScale>
                                      <p:cBhvr>
                                        <p:cTn id="15" dur="26">
                                          <p:stCondLst>
                                            <p:cond delay="1312"/>
                                          </p:stCondLst>
                                        </p:cTn>
                                        <p:tgtEl>
                                          <p:spTgt spid="71685"/>
                                        </p:tgtEl>
                                      </p:cBhvr>
                                      <p:to x="100000" y="80000"/>
                                    </p:animScale>
                                    <p:animScale>
                                      <p:cBhvr>
                                        <p:cTn id="16" dur="166" decel="50000">
                                          <p:stCondLst>
                                            <p:cond delay="1338"/>
                                          </p:stCondLst>
                                        </p:cTn>
                                        <p:tgtEl>
                                          <p:spTgt spid="71685"/>
                                        </p:tgtEl>
                                      </p:cBhvr>
                                      <p:to x="100000" y="100000"/>
                                    </p:animScale>
                                    <p:animScale>
                                      <p:cBhvr>
                                        <p:cTn id="17" dur="26">
                                          <p:stCondLst>
                                            <p:cond delay="1642"/>
                                          </p:stCondLst>
                                        </p:cTn>
                                        <p:tgtEl>
                                          <p:spTgt spid="71685"/>
                                        </p:tgtEl>
                                      </p:cBhvr>
                                      <p:to x="100000" y="90000"/>
                                    </p:animScale>
                                    <p:animScale>
                                      <p:cBhvr>
                                        <p:cTn id="18" dur="166" decel="50000">
                                          <p:stCondLst>
                                            <p:cond delay="1668"/>
                                          </p:stCondLst>
                                        </p:cTn>
                                        <p:tgtEl>
                                          <p:spTgt spid="71685"/>
                                        </p:tgtEl>
                                      </p:cBhvr>
                                      <p:to x="100000" y="100000"/>
                                    </p:animScale>
                                    <p:animScale>
                                      <p:cBhvr>
                                        <p:cTn id="19" dur="26">
                                          <p:stCondLst>
                                            <p:cond delay="1808"/>
                                          </p:stCondLst>
                                        </p:cTn>
                                        <p:tgtEl>
                                          <p:spTgt spid="71685"/>
                                        </p:tgtEl>
                                      </p:cBhvr>
                                      <p:to x="100000" y="95000"/>
                                    </p:animScale>
                                    <p:animScale>
                                      <p:cBhvr>
                                        <p:cTn id="20" dur="166" decel="50000">
                                          <p:stCondLst>
                                            <p:cond delay="1834"/>
                                          </p:stCondLst>
                                        </p:cTn>
                                        <p:tgtEl>
                                          <p:spTgt spid="7168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04800" y="1600200"/>
            <a:ext cx="8026400" cy="4191000"/>
            <a:chOff x="304800" y="1600200"/>
            <a:chExt cx="8026400" cy="4191000"/>
          </a:xfrm>
        </p:grpSpPr>
        <p:pic>
          <p:nvPicPr>
            <p:cNvPr id="737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95513"/>
              <a:ext cx="8026400"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4486" name="Rectangle 6"/>
            <p:cNvSpPr>
              <a:spLocks noChangeArrowheads="1"/>
            </p:cNvSpPr>
            <p:nvPr/>
          </p:nvSpPr>
          <p:spPr bwMode="auto">
            <a:xfrm>
              <a:off x="457200" y="1600200"/>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dirty="0">
                  <a:effectLst>
                    <a:outerShdw blurRad="38100" dist="38100" dir="2700000" algn="tl">
                      <a:srgbClr val="C0C0C0"/>
                    </a:outerShdw>
                  </a:effectLst>
                  <a:latin typeface="Times New Roman" panose="02020603050405020304" pitchFamily="18" charset="0"/>
                </a:rPr>
                <a:t>Algorithm 12.3</a:t>
              </a:r>
              <a:r>
                <a:rPr lang="en-US" altLang="en-US" sz="2000" b="0" dirty="0">
                  <a:effectLst>
                    <a:outerShdw blurRad="38100" dist="38100" dir="2700000" algn="tl">
                      <a:srgbClr val="C0C0C0"/>
                    </a:outerShdw>
                  </a:effectLst>
                  <a:latin typeface="Times New Roman" panose="02020603050405020304" pitchFamily="18" charset="0"/>
                </a:rPr>
                <a:t> Continued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a:t>
            </a:r>
            <a:r>
              <a:rPr lang="en-US" altLang="en-US" sz="2400">
                <a:solidFill>
                  <a:schemeClr val="bg1"/>
                </a:solidFill>
                <a:latin typeface="Times New Roman" panose="02020603050405020304" pitchFamily="18" charset="0"/>
              </a:rPr>
              <a:t> 12.6</a:t>
            </a:r>
            <a:endParaRPr lang="en-US" altLang="en-US" sz="2000" i="1">
              <a:solidFill>
                <a:schemeClr val="bg1"/>
              </a:solidFill>
              <a:latin typeface="Times New Roman" panose="02020603050405020304" pitchFamily="18" charset="0"/>
            </a:endParaRPr>
          </a:p>
        </p:txBody>
      </p:sp>
      <p:sp>
        <p:nvSpPr>
          <p:cNvPr id="1688579" name="Rectangle 3"/>
          <p:cNvSpPr>
            <a:spLocks noChangeArrowheads="1"/>
          </p:cNvSpPr>
          <p:nvPr/>
        </p:nvSpPr>
        <p:spPr bwMode="auto">
          <a:xfrm>
            <a:off x="76200" y="609600"/>
            <a:ext cx="82296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Another common application of a queue is to adjust and create a balance between a fast producer of data and a slow consumer of data. For example, assume that a CPU is connected to a printer. The speed of a printer is not comparable with the speed of a CPU. If the CPU waits for the printer to print some data created by the</a:t>
            </a:r>
            <a:br>
              <a:rPr lang="en-US" altLang="en-US" sz="2400" b="0" dirty="0">
                <a:effectLst>
                  <a:outerShdw blurRad="38100" dist="38100" dir="2700000" algn="tl">
                    <a:srgbClr val="C0C0C0"/>
                  </a:outerShdw>
                </a:effectLst>
                <a:latin typeface="Times New Roman" panose="02020603050405020304" pitchFamily="18" charset="0"/>
              </a:rPr>
            </a:br>
            <a:r>
              <a:rPr lang="en-US" altLang="en-US" sz="2400" b="0" dirty="0">
                <a:effectLst>
                  <a:outerShdw blurRad="38100" dist="38100" dir="2700000" algn="tl">
                    <a:srgbClr val="C0C0C0"/>
                  </a:outerShdw>
                </a:effectLst>
                <a:latin typeface="Times New Roman" panose="02020603050405020304" pitchFamily="18" charset="0"/>
              </a:rPr>
              <a:t>CPU, the CPU would be idle for a long time. The solution is a queue. The CPU creates as many chunks of data as the queue can hold and sends them to the queue. The CPU is now free to do other jobs. The chunks are dequeued slowly and printed by the printer. The queue used for this purpose is normally referred to as a spool queue.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P spid="168857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7827" name="Text Box 2"/>
          <p:cNvSpPr txBox="1">
            <a:spLocks noChangeArrowheads="1"/>
          </p:cNvSpPr>
          <p:nvPr/>
        </p:nvSpPr>
        <p:spPr bwMode="auto">
          <a:xfrm>
            <a:off x="0" y="0"/>
            <a:ext cx="53895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12.3.4  Queue implementation</a:t>
            </a:r>
          </a:p>
        </p:txBody>
      </p:sp>
      <p:sp>
        <p:nvSpPr>
          <p:cNvPr id="77828" name="Rectangle 3"/>
          <p:cNvSpPr>
            <a:spLocks noChangeArrowheads="1"/>
          </p:cNvSpPr>
          <p:nvPr/>
        </p:nvSpPr>
        <p:spPr bwMode="auto">
          <a:xfrm>
            <a:off x="0" y="533400"/>
            <a:ext cx="8915400" cy="3540125"/>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At the ADT level, we use the queue and its four operations at the implementation level, we need to choose a data structure to implement it. A queue ADT can be implemented using either an array or a linked list. Figure 12.13 on page 329 shows an example of a queue ADT with five items. The figure also shows how we can implement it. In the array implementation we have a record with three fields. The first field can be used to store information about the queue.</a:t>
            </a:r>
          </a:p>
        </p:txBody>
      </p:sp>
      <p:sp>
        <p:nvSpPr>
          <p:cNvPr id="5" name="Rectangle 3"/>
          <p:cNvSpPr>
            <a:spLocks noChangeArrowheads="1"/>
          </p:cNvSpPr>
          <p:nvPr/>
        </p:nvSpPr>
        <p:spPr bwMode="auto">
          <a:xfrm>
            <a:off x="152400" y="4306888"/>
            <a:ext cx="8915400" cy="181610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	The linked list implementation is similar: we have an extra node that has the name of the queue. This node also has three fields: a count, a pointer that points to the front element, and a pointer that points to the rear element.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46050" y="685800"/>
            <a:ext cx="8921750" cy="5638800"/>
            <a:chOff x="146050" y="685800"/>
            <a:chExt cx="8921750" cy="5638800"/>
          </a:xfrm>
        </p:grpSpPr>
        <p:sp>
          <p:nvSpPr>
            <p:cNvPr id="79875" name="Text Box 2"/>
            <p:cNvSpPr txBox="1">
              <a:spLocks noChangeArrowheads="1"/>
            </p:cNvSpPr>
            <p:nvPr/>
          </p:nvSpPr>
          <p:spPr bwMode="auto">
            <a:xfrm>
              <a:off x="304800" y="685800"/>
              <a:ext cx="443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12.13  </a:t>
              </a:r>
              <a:r>
                <a:rPr lang="en-US" altLang="en-US" sz="2000">
                  <a:latin typeface="Times New Roman" panose="02020603050405020304" pitchFamily="18" charset="0"/>
                </a:rPr>
                <a:t>Queue implementation</a:t>
              </a:r>
            </a:p>
          </p:txBody>
        </p:sp>
        <p:pic>
          <p:nvPicPr>
            <p:cNvPr id="798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1524000"/>
              <a:ext cx="892175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877" name="Straight Connector 4"/>
            <p:cNvCxnSpPr>
              <a:cxnSpLocks noChangeShapeType="1"/>
            </p:cNvCxnSpPr>
            <p:nvPr/>
          </p:nvCxnSpPr>
          <p:spPr bwMode="auto">
            <a:xfrm>
              <a:off x="304800" y="1143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78" name="Straight Connector 5"/>
            <p:cNvCxnSpPr>
              <a:cxnSpLocks noChangeShapeType="1"/>
            </p:cNvCxnSpPr>
            <p:nvPr/>
          </p:nvCxnSpPr>
          <p:spPr bwMode="auto">
            <a:xfrm>
              <a:off x="304800" y="68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79" name="Straight Connector 6"/>
            <p:cNvCxnSpPr>
              <a:cxnSpLocks noChangeShapeType="1"/>
            </p:cNvCxnSpPr>
            <p:nvPr/>
          </p:nvCxnSpPr>
          <p:spPr bwMode="auto">
            <a:xfrm>
              <a:off x="381000" y="6324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694723" name="Text Box 3"/>
          <p:cNvSpPr txBox="1">
            <a:spLocks noChangeArrowheads="1"/>
          </p:cNvSpPr>
          <p:nvPr/>
        </p:nvSpPr>
        <p:spPr bwMode="auto">
          <a:xfrm>
            <a:off x="0" y="0"/>
            <a:ext cx="62960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12-4   GENERAL LINEAR LISTS</a:t>
            </a:r>
          </a:p>
        </p:txBody>
      </p:sp>
      <p:sp>
        <p:nvSpPr>
          <p:cNvPr id="8192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694725" name="Rectangle 5"/>
          <p:cNvSpPr>
            <a:spLocks noChangeArrowheads="1"/>
          </p:cNvSpPr>
          <p:nvPr/>
        </p:nvSpPr>
        <p:spPr bwMode="auto">
          <a:xfrm>
            <a:off x="228600" y="8382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Stacks and queues defined in the two previous sections are </a:t>
            </a:r>
            <a:r>
              <a:rPr lang="en-US" altLang="en-US" sz="2800" dirty="0">
                <a:effectLst>
                  <a:outerShdw blurRad="38100" dist="38100" dir="2700000" algn="tl">
                    <a:srgbClr val="C0C0C0"/>
                  </a:outerShdw>
                </a:effectLst>
                <a:latin typeface="Times New Roman" panose="02020603050405020304" pitchFamily="18" charset="0"/>
              </a:rPr>
              <a:t>restricted linear lists</a:t>
            </a:r>
            <a:r>
              <a:rPr lang="en-US" altLang="en-US" sz="2800" b="0" dirty="0">
                <a:effectLst>
                  <a:outerShdw blurRad="38100" dist="38100" dir="2700000" algn="tl">
                    <a:srgbClr val="C0C0C0"/>
                  </a:outerShdw>
                </a:effectLst>
                <a:latin typeface="Times New Roman" panose="02020603050405020304" pitchFamily="18" charset="0"/>
              </a:rPr>
              <a:t>. A </a:t>
            </a:r>
            <a:r>
              <a:rPr lang="en-US" altLang="en-US" sz="2800" dirty="0">
                <a:effectLst>
                  <a:outerShdw blurRad="38100" dist="38100" dir="2700000" algn="tl">
                    <a:srgbClr val="C0C0C0"/>
                  </a:outerShdw>
                </a:effectLst>
                <a:latin typeface="Times New Roman" panose="02020603050405020304" pitchFamily="18" charset="0"/>
              </a:rPr>
              <a:t>general linear list</a:t>
            </a:r>
            <a:r>
              <a:rPr lang="en-US" altLang="en-US" sz="2800" b="0" dirty="0">
                <a:effectLst>
                  <a:outerShdw blurRad="38100" dist="38100" dir="2700000" algn="tl">
                    <a:srgbClr val="C0C0C0"/>
                  </a:outerShdw>
                </a:effectLst>
                <a:latin typeface="Times New Roman" panose="02020603050405020304" pitchFamily="18" charset="0"/>
              </a:rPr>
              <a:t> is a list in which operations, such as insertion and deletion, can be done anywhere in the list—at the beginning, in the middle, or at the end. Figure 12.14 shows a general linear list.</a:t>
            </a:r>
          </a:p>
        </p:txBody>
      </p:sp>
      <p:grpSp>
        <p:nvGrpSpPr>
          <p:cNvPr id="2" name="Group 1"/>
          <p:cNvGrpSpPr>
            <a:grpSpLocks/>
          </p:cNvGrpSpPr>
          <p:nvPr/>
        </p:nvGrpSpPr>
        <p:grpSpPr bwMode="auto">
          <a:xfrm>
            <a:off x="304800" y="4343400"/>
            <a:ext cx="8153400" cy="2012950"/>
            <a:chOff x="304800" y="4343400"/>
            <a:chExt cx="8153400" cy="2012950"/>
          </a:xfrm>
        </p:grpSpPr>
        <p:sp>
          <p:nvSpPr>
            <p:cNvPr id="81926" name="Text Box 6"/>
            <p:cNvSpPr txBox="1">
              <a:spLocks noChangeArrowheads="1"/>
            </p:cNvSpPr>
            <p:nvPr/>
          </p:nvSpPr>
          <p:spPr bwMode="auto">
            <a:xfrm>
              <a:off x="304800" y="4343400"/>
              <a:ext cx="391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12.14  </a:t>
              </a:r>
              <a:r>
                <a:rPr lang="en-US" altLang="en-US" sz="2000">
                  <a:latin typeface="Times New Roman" panose="02020603050405020304" pitchFamily="18" charset="0"/>
                </a:rPr>
                <a:t>General linear list</a:t>
              </a:r>
            </a:p>
          </p:txBody>
        </p:sp>
        <p:pic>
          <p:nvPicPr>
            <p:cNvPr id="8192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5095875"/>
              <a:ext cx="81375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928" name="Straight Connector 8"/>
            <p:cNvCxnSpPr>
              <a:cxnSpLocks noChangeShapeType="1"/>
            </p:cNvCxnSpPr>
            <p:nvPr/>
          </p:nvCxnSpPr>
          <p:spPr bwMode="auto">
            <a:xfrm>
              <a:off x="304800" y="4876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29" name="Straight Connector 9"/>
            <p:cNvCxnSpPr>
              <a:cxnSpLocks noChangeShapeType="1"/>
            </p:cNvCxnSpPr>
            <p:nvPr/>
          </p:nvCxnSpPr>
          <p:spPr bwMode="auto">
            <a:xfrm>
              <a:off x="304800" y="4343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0" name="Straight Connector 10"/>
            <p:cNvCxnSpPr>
              <a:cxnSpLocks noChangeShapeType="1"/>
            </p:cNvCxnSpPr>
            <p:nvPr/>
          </p:nvCxnSpPr>
          <p:spPr bwMode="auto">
            <a:xfrm>
              <a:off x="304800" y="6324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4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47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4723" grpId="0"/>
      <p:bldP spid="16947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0"/>
            <a:ext cx="35115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12.1.1  Simple ADTs</a:t>
            </a:r>
          </a:p>
        </p:txBody>
      </p:sp>
      <p:sp>
        <p:nvSpPr>
          <p:cNvPr id="10243" name="Rectangle 3"/>
          <p:cNvSpPr>
            <a:spLocks noChangeArrowheads="1"/>
          </p:cNvSpPr>
          <p:nvPr/>
        </p:nvSpPr>
        <p:spPr bwMode="auto">
          <a:xfrm>
            <a:off x="0" y="685800"/>
            <a:ext cx="89154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Many programming languages already define some simple ADTs as integral parts of the language. For example, the C language defines a simple ADT called an integer. The type of this ADT is integer with predefined ranges. C also defines several operation that can be applied on this data type (addition, subtraction, multiplication, division, and so on). C explicitly defines these operations on integers and what we expect as the results. A programmer who writes a C program to add two integers should know about the integer ADT and the operations that can be applied to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83971" name="Text Box 2"/>
          <p:cNvSpPr txBox="1">
            <a:spLocks noChangeArrowheads="1"/>
          </p:cNvSpPr>
          <p:nvPr/>
        </p:nvSpPr>
        <p:spPr bwMode="auto">
          <a:xfrm>
            <a:off x="0" y="0"/>
            <a:ext cx="70278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12.4.1  Operations on general linear lists</a:t>
            </a:r>
          </a:p>
        </p:txBody>
      </p:sp>
      <p:sp>
        <p:nvSpPr>
          <p:cNvPr id="83972" name="Rectangle 3"/>
          <p:cNvSpPr>
            <a:spLocks noChangeArrowheads="1"/>
          </p:cNvSpPr>
          <p:nvPr/>
        </p:nvSpPr>
        <p:spPr bwMode="auto">
          <a:xfrm>
            <a:off x="7620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Although we can define many operations on a general linear list, we discuss only six common operations in this chapter: </a:t>
            </a:r>
            <a:r>
              <a:rPr lang="en-US" altLang="en-US" sz="2800" i="1" dirty="0">
                <a:latin typeface="Times New Roman" panose="02020603050405020304" pitchFamily="18" charset="0"/>
              </a:rPr>
              <a:t>list</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insert</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delete</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retrieve</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traverse</a:t>
            </a:r>
            <a:r>
              <a:rPr lang="en-US" altLang="en-US" sz="2800" b="0" dirty="0">
                <a:latin typeface="Times New Roman" panose="02020603050405020304" pitchFamily="18" charset="0"/>
              </a:rPr>
              <a:t>, and </a:t>
            </a:r>
            <a:r>
              <a:rPr lang="en-US" altLang="en-US" sz="2800" i="1" dirty="0">
                <a:latin typeface="Times New Roman" panose="02020603050405020304" pitchFamily="18" charset="0"/>
              </a:rPr>
              <a:t>empty</a:t>
            </a:r>
            <a:r>
              <a:rPr lang="en-US" altLang="en-US" sz="2800" b="0" dirty="0">
                <a:latin typeface="Times New Roman" panose="02020603050405020304" pitchFamily="18" charset="0"/>
              </a:rPr>
              <a:t>.</a:t>
            </a:r>
          </a:p>
        </p:txBody>
      </p:sp>
      <p:sp>
        <p:nvSpPr>
          <p:cNvPr id="83973" name="Text Box 4"/>
          <p:cNvSpPr txBox="1">
            <a:spLocks noChangeArrowheads="1"/>
          </p:cNvSpPr>
          <p:nvPr/>
        </p:nvSpPr>
        <p:spPr bwMode="auto">
          <a:xfrm>
            <a:off x="76200" y="1981200"/>
            <a:ext cx="2849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a:t>
            </a:r>
            <a:r>
              <a:rPr lang="en-US" altLang="en-US" sz="2800" i="1">
                <a:solidFill>
                  <a:srgbClr val="FF0000"/>
                </a:solidFill>
                <a:latin typeface="Times New Roman" panose="02020603050405020304" pitchFamily="18" charset="0"/>
              </a:rPr>
              <a:t>list</a:t>
            </a:r>
            <a:r>
              <a:rPr lang="en-US" altLang="en-US" sz="2800">
                <a:solidFill>
                  <a:srgbClr val="FF0000"/>
                </a:solidFill>
                <a:latin typeface="Times New Roman" panose="02020603050405020304" pitchFamily="18" charset="0"/>
              </a:rPr>
              <a:t> operation</a:t>
            </a:r>
          </a:p>
        </p:txBody>
      </p:sp>
      <p:sp>
        <p:nvSpPr>
          <p:cNvPr id="83974" name="Rectangle 5"/>
          <p:cNvSpPr>
            <a:spLocks noChangeArrowheads="1"/>
          </p:cNvSpPr>
          <p:nvPr/>
        </p:nvSpPr>
        <p:spPr bwMode="auto">
          <a:xfrm>
            <a:off x="76200" y="2438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list operation creates an empty list. The following shows the format:</a:t>
            </a:r>
          </a:p>
        </p:txBody>
      </p:sp>
      <p:pic>
        <p:nvPicPr>
          <p:cNvPr id="8397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371975"/>
            <a:ext cx="170973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83975"/>
                                        </p:tgtEl>
                                        <p:attrNameLst>
                                          <p:attrName>style.visibility</p:attrName>
                                        </p:attrNameLst>
                                      </p:cBhvr>
                                      <p:to>
                                        <p:strVal val="visible"/>
                                      </p:to>
                                    </p:set>
                                    <p:animEffect transition="in" filter="wipe(down)">
                                      <p:cBhvr>
                                        <p:cTn id="23" dur="580">
                                          <p:stCondLst>
                                            <p:cond delay="0"/>
                                          </p:stCondLst>
                                        </p:cTn>
                                        <p:tgtEl>
                                          <p:spTgt spid="83975"/>
                                        </p:tgtEl>
                                      </p:cBhvr>
                                    </p:animEffect>
                                    <p:anim calcmode="lin" valueType="num">
                                      <p:cBhvr>
                                        <p:cTn id="24" dur="1822" tmFilter="0,0; 0.14,0.36; 0.43,0.73; 0.71,0.91; 1.0,1.0">
                                          <p:stCondLst>
                                            <p:cond delay="0"/>
                                          </p:stCondLst>
                                        </p:cTn>
                                        <p:tgtEl>
                                          <p:spTgt spid="8397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397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397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397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3975"/>
                                        </p:tgtEl>
                                        <p:attrNameLst>
                                          <p:attrName>ppt_y</p:attrName>
                                        </p:attrNameLst>
                                      </p:cBhvr>
                                      <p:tavLst>
                                        <p:tav tm="0" fmla="#ppt_y-sin(pi*$)/81">
                                          <p:val>
                                            <p:fltVal val="0"/>
                                          </p:val>
                                        </p:tav>
                                        <p:tav tm="100000">
                                          <p:val>
                                            <p:fltVal val="1"/>
                                          </p:val>
                                        </p:tav>
                                      </p:tavLst>
                                    </p:anim>
                                    <p:animScale>
                                      <p:cBhvr>
                                        <p:cTn id="29" dur="26">
                                          <p:stCondLst>
                                            <p:cond delay="650"/>
                                          </p:stCondLst>
                                        </p:cTn>
                                        <p:tgtEl>
                                          <p:spTgt spid="83975"/>
                                        </p:tgtEl>
                                      </p:cBhvr>
                                      <p:to x="100000" y="60000"/>
                                    </p:animScale>
                                    <p:animScale>
                                      <p:cBhvr>
                                        <p:cTn id="30" dur="166" decel="50000">
                                          <p:stCondLst>
                                            <p:cond delay="676"/>
                                          </p:stCondLst>
                                        </p:cTn>
                                        <p:tgtEl>
                                          <p:spTgt spid="83975"/>
                                        </p:tgtEl>
                                      </p:cBhvr>
                                      <p:to x="100000" y="100000"/>
                                    </p:animScale>
                                    <p:animScale>
                                      <p:cBhvr>
                                        <p:cTn id="31" dur="26">
                                          <p:stCondLst>
                                            <p:cond delay="1312"/>
                                          </p:stCondLst>
                                        </p:cTn>
                                        <p:tgtEl>
                                          <p:spTgt spid="83975"/>
                                        </p:tgtEl>
                                      </p:cBhvr>
                                      <p:to x="100000" y="80000"/>
                                    </p:animScale>
                                    <p:animScale>
                                      <p:cBhvr>
                                        <p:cTn id="32" dur="166" decel="50000">
                                          <p:stCondLst>
                                            <p:cond delay="1338"/>
                                          </p:stCondLst>
                                        </p:cTn>
                                        <p:tgtEl>
                                          <p:spTgt spid="83975"/>
                                        </p:tgtEl>
                                      </p:cBhvr>
                                      <p:to x="100000" y="100000"/>
                                    </p:animScale>
                                    <p:animScale>
                                      <p:cBhvr>
                                        <p:cTn id="33" dur="26">
                                          <p:stCondLst>
                                            <p:cond delay="1642"/>
                                          </p:stCondLst>
                                        </p:cTn>
                                        <p:tgtEl>
                                          <p:spTgt spid="83975"/>
                                        </p:tgtEl>
                                      </p:cBhvr>
                                      <p:to x="100000" y="90000"/>
                                    </p:animScale>
                                    <p:animScale>
                                      <p:cBhvr>
                                        <p:cTn id="34" dur="166" decel="50000">
                                          <p:stCondLst>
                                            <p:cond delay="1668"/>
                                          </p:stCondLst>
                                        </p:cTn>
                                        <p:tgtEl>
                                          <p:spTgt spid="83975"/>
                                        </p:tgtEl>
                                      </p:cBhvr>
                                      <p:to x="100000" y="100000"/>
                                    </p:animScale>
                                    <p:animScale>
                                      <p:cBhvr>
                                        <p:cTn id="35" dur="26">
                                          <p:stCondLst>
                                            <p:cond delay="1808"/>
                                          </p:stCondLst>
                                        </p:cTn>
                                        <p:tgtEl>
                                          <p:spTgt spid="83975"/>
                                        </p:tgtEl>
                                      </p:cBhvr>
                                      <p:to x="100000" y="95000"/>
                                    </p:animScale>
                                    <p:animScale>
                                      <p:cBhvr>
                                        <p:cTn id="36" dur="166" decel="50000">
                                          <p:stCondLst>
                                            <p:cond delay="1834"/>
                                          </p:stCondLst>
                                        </p:cTn>
                                        <p:tgtEl>
                                          <p:spTgt spid="8397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P spid="83972" grpId="0" animBg="1"/>
      <p:bldP spid="83973" grpId="0"/>
      <p:bldP spid="8397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76200" y="0"/>
            <a:ext cx="3244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a:t>
            </a:r>
            <a:r>
              <a:rPr lang="en-US" altLang="en-US" sz="2800" i="1">
                <a:solidFill>
                  <a:srgbClr val="FF0000"/>
                </a:solidFill>
                <a:latin typeface="Times New Roman" panose="02020603050405020304" pitchFamily="18" charset="0"/>
              </a:rPr>
              <a:t>insert</a:t>
            </a:r>
            <a:r>
              <a:rPr lang="en-US" altLang="en-US" sz="2800">
                <a:solidFill>
                  <a:srgbClr val="FF0000"/>
                </a:solidFill>
                <a:latin typeface="Times New Roman" panose="02020603050405020304" pitchFamily="18" charset="0"/>
              </a:rPr>
              <a:t> operation</a:t>
            </a:r>
          </a:p>
        </p:txBody>
      </p:sp>
      <p:sp>
        <p:nvSpPr>
          <p:cNvPr id="86019" name="Rectangle 3"/>
          <p:cNvSpPr>
            <a:spLocks noChangeArrowheads="1"/>
          </p:cNvSpPr>
          <p:nvPr/>
        </p:nvSpPr>
        <p:spPr bwMode="auto">
          <a:xfrm>
            <a:off x="76200" y="609600"/>
            <a:ext cx="8915400" cy="2227263"/>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Since we assume that data in a general linear list is sorted, insertion must be done in such a way that the ordering of the elements is maintained. To determine where the element is to be placed, searching is needed. However, searching is done at the implementation level, not at the ADT level. </a:t>
            </a:r>
          </a:p>
        </p:txBody>
      </p:sp>
      <p:pic>
        <p:nvPicPr>
          <p:cNvPr id="860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863850"/>
            <a:ext cx="347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228600" y="3581400"/>
            <a:ext cx="8175625" cy="2895600"/>
            <a:chOff x="228600" y="3581400"/>
            <a:chExt cx="8175625" cy="2895600"/>
          </a:xfrm>
        </p:grpSpPr>
        <p:sp>
          <p:nvSpPr>
            <p:cNvPr id="86022" name="Text Box 8"/>
            <p:cNvSpPr txBox="1">
              <a:spLocks noChangeArrowheads="1"/>
            </p:cNvSpPr>
            <p:nvPr/>
          </p:nvSpPr>
          <p:spPr bwMode="auto">
            <a:xfrm>
              <a:off x="228600" y="3581400"/>
              <a:ext cx="417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12.15  </a:t>
              </a:r>
              <a:r>
                <a:rPr lang="en-US" altLang="en-US" sz="2000">
                  <a:latin typeface="Times New Roman" panose="02020603050405020304" pitchFamily="18" charset="0"/>
                </a:rPr>
                <a:t>The insert operation</a:t>
              </a:r>
            </a:p>
          </p:txBody>
        </p:sp>
        <p:pic>
          <p:nvPicPr>
            <p:cNvPr id="8602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335463"/>
              <a:ext cx="6810375" cy="21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6024" name="Straight Connector 7"/>
            <p:cNvCxnSpPr>
              <a:cxnSpLocks noChangeShapeType="1"/>
            </p:cNvCxnSpPr>
            <p:nvPr/>
          </p:nvCxnSpPr>
          <p:spPr bwMode="auto">
            <a:xfrm>
              <a:off x="304800" y="4038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25" name="Straight Connector 8"/>
            <p:cNvCxnSpPr>
              <a:cxnSpLocks noChangeShapeType="1"/>
            </p:cNvCxnSpPr>
            <p:nvPr/>
          </p:nvCxnSpPr>
          <p:spPr bwMode="auto">
            <a:xfrm>
              <a:off x="304800" y="3581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26" name="Straight Connector 9"/>
            <p:cNvCxnSpPr>
              <a:cxnSpLocks noChangeShapeType="1"/>
            </p:cNvCxnSpPr>
            <p:nvPr/>
          </p:nvCxnSpPr>
          <p:spPr bwMode="auto">
            <a:xfrm>
              <a:off x="3810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86020"/>
                                        </p:tgtEl>
                                        <p:attrNameLst>
                                          <p:attrName>style.visibility</p:attrName>
                                        </p:attrNameLst>
                                      </p:cBhvr>
                                      <p:to>
                                        <p:strVal val="visible"/>
                                      </p:to>
                                    </p:set>
                                    <p:animEffect transition="in" filter="wipe(down)">
                                      <p:cBhvr>
                                        <p:cTn id="15" dur="580">
                                          <p:stCondLst>
                                            <p:cond delay="0"/>
                                          </p:stCondLst>
                                        </p:cTn>
                                        <p:tgtEl>
                                          <p:spTgt spid="86020"/>
                                        </p:tgtEl>
                                      </p:cBhvr>
                                    </p:animEffect>
                                    <p:anim calcmode="lin" valueType="num">
                                      <p:cBhvr>
                                        <p:cTn id="16" dur="1822" tmFilter="0,0; 0.14,0.36; 0.43,0.73; 0.71,0.91; 1.0,1.0">
                                          <p:stCondLst>
                                            <p:cond delay="0"/>
                                          </p:stCondLst>
                                        </p:cTn>
                                        <p:tgtEl>
                                          <p:spTgt spid="8602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602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602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602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6020"/>
                                        </p:tgtEl>
                                        <p:attrNameLst>
                                          <p:attrName>ppt_y</p:attrName>
                                        </p:attrNameLst>
                                      </p:cBhvr>
                                      <p:tavLst>
                                        <p:tav tm="0" fmla="#ppt_y-sin(pi*$)/81">
                                          <p:val>
                                            <p:fltVal val="0"/>
                                          </p:val>
                                        </p:tav>
                                        <p:tav tm="100000">
                                          <p:val>
                                            <p:fltVal val="1"/>
                                          </p:val>
                                        </p:tav>
                                      </p:tavLst>
                                    </p:anim>
                                    <p:animScale>
                                      <p:cBhvr>
                                        <p:cTn id="21" dur="26">
                                          <p:stCondLst>
                                            <p:cond delay="650"/>
                                          </p:stCondLst>
                                        </p:cTn>
                                        <p:tgtEl>
                                          <p:spTgt spid="86020"/>
                                        </p:tgtEl>
                                      </p:cBhvr>
                                      <p:to x="100000" y="60000"/>
                                    </p:animScale>
                                    <p:animScale>
                                      <p:cBhvr>
                                        <p:cTn id="22" dur="166" decel="50000">
                                          <p:stCondLst>
                                            <p:cond delay="676"/>
                                          </p:stCondLst>
                                        </p:cTn>
                                        <p:tgtEl>
                                          <p:spTgt spid="86020"/>
                                        </p:tgtEl>
                                      </p:cBhvr>
                                      <p:to x="100000" y="100000"/>
                                    </p:animScale>
                                    <p:animScale>
                                      <p:cBhvr>
                                        <p:cTn id="23" dur="26">
                                          <p:stCondLst>
                                            <p:cond delay="1312"/>
                                          </p:stCondLst>
                                        </p:cTn>
                                        <p:tgtEl>
                                          <p:spTgt spid="86020"/>
                                        </p:tgtEl>
                                      </p:cBhvr>
                                      <p:to x="100000" y="80000"/>
                                    </p:animScale>
                                    <p:animScale>
                                      <p:cBhvr>
                                        <p:cTn id="24" dur="166" decel="50000">
                                          <p:stCondLst>
                                            <p:cond delay="1338"/>
                                          </p:stCondLst>
                                        </p:cTn>
                                        <p:tgtEl>
                                          <p:spTgt spid="86020"/>
                                        </p:tgtEl>
                                      </p:cBhvr>
                                      <p:to x="100000" y="100000"/>
                                    </p:animScale>
                                    <p:animScale>
                                      <p:cBhvr>
                                        <p:cTn id="25" dur="26">
                                          <p:stCondLst>
                                            <p:cond delay="1642"/>
                                          </p:stCondLst>
                                        </p:cTn>
                                        <p:tgtEl>
                                          <p:spTgt spid="86020"/>
                                        </p:tgtEl>
                                      </p:cBhvr>
                                      <p:to x="100000" y="90000"/>
                                    </p:animScale>
                                    <p:animScale>
                                      <p:cBhvr>
                                        <p:cTn id="26" dur="166" decel="50000">
                                          <p:stCondLst>
                                            <p:cond delay="1668"/>
                                          </p:stCondLst>
                                        </p:cTn>
                                        <p:tgtEl>
                                          <p:spTgt spid="86020"/>
                                        </p:tgtEl>
                                      </p:cBhvr>
                                      <p:to x="100000" y="100000"/>
                                    </p:animScale>
                                    <p:animScale>
                                      <p:cBhvr>
                                        <p:cTn id="27" dur="26">
                                          <p:stCondLst>
                                            <p:cond delay="1808"/>
                                          </p:stCondLst>
                                        </p:cTn>
                                        <p:tgtEl>
                                          <p:spTgt spid="86020"/>
                                        </p:tgtEl>
                                      </p:cBhvr>
                                      <p:to x="100000" y="95000"/>
                                    </p:animScale>
                                    <p:animScale>
                                      <p:cBhvr>
                                        <p:cTn id="28" dur="166" decel="50000">
                                          <p:stCondLst>
                                            <p:cond delay="1834"/>
                                          </p:stCondLst>
                                        </p:cTn>
                                        <p:tgtEl>
                                          <p:spTgt spid="86020"/>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76200" y="0"/>
            <a:ext cx="3303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delete operation</a:t>
            </a:r>
          </a:p>
        </p:txBody>
      </p:sp>
      <p:sp>
        <p:nvSpPr>
          <p:cNvPr id="88067" name="Rectangle 3"/>
          <p:cNvSpPr>
            <a:spLocks noChangeArrowheads="1"/>
          </p:cNvSpPr>
          <p:nvPr/>
        </p:nvSpPr>
        <p:spPr bwMode="auto">
          <a:xfrm>
            <a:off x="76200" y="609600"/>
            <a:ext cx="8915400" cy="1800225"/>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Deletion from a general list (Figure 12.16) also requires that the list be searched to locate the data to be deleted. After the location of the data is found, deletion can be done. The following shows the format:</a:t>
            </a:r>
          </a:p>
        </p:txBody>
      </p:sp>
      <p:pic>
        <p:nvPicPr>
          <p:cNvPr id="8806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2414588"/>
            <a:ext cx="36290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304800" y="3043238"/>
            <a:ext cx="8099425" cy="3281362"/>
            <a:chOff x="304800" y="3043238"/>
            <a:chExt cx="8099425" cy="3281362"/>
          </a:xfrm>
        </p:grpSpPr>
        <p:sp>
          <p:nvSpPr>
            <p:cNvPr id="88070" name="Text Box 4"/>
            <p:cNvSpPr txBox="1">
              <a:spLocks noChangeArrowheads="1"/>
            </p:cNvSpPr>
            <p:nvPr/>
          </p:nvSpPr>
          <p:spPr bwMode="auto">
            <a:xfrm>
              <a:off x="381000" y="3043238"/>
              <a:ext cx="42211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12.16  </a:t>
              </a:r>
              <a:r>
                <a:rPr lang="en-US" altLang="en-US" sz="2000">
                  <a:latin typeface="Times New Roman" panose="02020603050405020304" pitchFamily="18" charset="0"/>
                </a:rPr>
                <a:t>The delete operation</a:t>
              </a:r>
            </a:p>
          </p:txBody>
        </p:sp>
        <p:pic>
          <p:nvPicPr>
            <p:cNvPr id="8807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3692525"/>
              <a:ext cx="7121525"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072" name="Straight Connector 7"/>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3" name="Straight Connector 8"/>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4" name="Straight Connector 9"/>
            <p:cNvCxnSpPr>
              <a:cxnSpLocks noChangeShapeType="1"/>
            </p:cNvCxnSpPr>
            <p:nvPr/>
          </p:nvCxnSpPr>
          <p:spPr bwMode="auto">
            <a:xfrm>
              <a:off x="381000" y="6324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88069"/>
                                        </p:tgtEl>
                                        <p:attrNameLst>
                                          <p:attrName>style.visibility</p:attrName>
                                        </p:attrNameLst>
                                      </p:cBhvr>
                                      <p:to>
                                        <p:strVal val="visible"/>
                                      </p:to>
                                    </p:set>
                                    <p:animEffect transition="in" filter="wipe(down)">
                                      <p:cBhvr>
                                        <p:cTn id="15" dur="580">
                                          <p:stCondLst>
                                            <p:cond delay="0"/>
                                          </p:stCondLst>
                                        </p:cTn>
                                        <p:tgtEl>
                                          <p:spTgt spid="88069"/>
                                        </p:tgtEl>
                                      </p:cBhvr>
                                    </p:animEffect>
                                    <p:anim calcmode="lin" valueType="num">
                                      <p:cBhvr>
                                        <p:cTn id="16" dur="1822" tmFilter="0,0; 0.14,0.36; 0.43,0.73; 0.71,0.91; 1.0,1.0">
                                          <p:stCondLst>
                                            <p:cond delay="0"/>
                                          </p:stCondLst>
                                        </p:cTn>
                                        <p:tgtEl>
                                          <p:spTgt spid="88069"/>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8069"/>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8069"/>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8069"/>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8069"/>
                                        </p:tgtEl>
                                        <p:attrNameLst>
                                          <p:attrName>ppt_y</p:attrName>
                                        </p:attrNameLst>
                                      </p:cBhvr>
                                      <p:tavLst>
                                        <p:tav tm="0" fmla="#ppt_y-sin(pi*$)/81">
                                          <p:val>
                                            <p:fltVal val="0"/>
                                          </p:val>
                                        </p:tav>
                                        <p:tav tm="100000">
                                          <p:val>
                                            <p:fltVal val="1"/>
                                          </p:val>
                                        </p:tav>
                                      </p:tavLst>
                                    </p:anim>
                                    <p:animScale>
                                      <p:cBhvr>
                                        <p:cTn id="21" dur="26">
                                          <p:stCondLst>
                                            <p:cond delay="650"/>
                                          </p:stCondLst>
                                        </p:cTn>
                                        <p:tgtEl>
                                          <p:spTgt spid="88069"/>
                                        </p:tgtEl>
                                      </p:cBhvr>
                                      <p:to x="100000" y="60000"/>
                                    </p:animScale>
                                    <p:animScale>
                                      <p:cBhvr>
                                        <p:cTn id="22" dur="166" decel="50000">
                                          <p:stCondLst>
                                            <p:cond delay="676"/>
                                          </p:stCondLst>
                                        </p:cTn>
                                        <p:tgtEl>
                                          <p:spTgt spid="88069"/>
                                        </p:tgtEl>
                                      </p:cBhvr>
                                      <p:to x="100000" y="100000"/>
                                    </p:animScale>
                                    <p:animScale>
                                      <p:cBhvr>
                                        <p:cTn id="23" dur="26">
                                          <p:stCondLst>
                                            <p:cond delay="1312"/>
                                          </p:stCondLst>
                                        </p:cTn>
                                        <p:tgtEl>
                                          <p:spTgt spid="88069"/>
                                        </p:tgtEl>
                                      </p:cBhvr>
                                      <p:to x="100000" y="80000"/>
                                    </p:animScale>
                                    <p:animScale>
                                      <p:cBhvr>
                                        <p:cTn id="24" dur="166" decel="50000">
                                          <p:stCondLst>
                                            <p:cond delay="1338"/>
                                          </p:stCondLst>
                                        </p:cTn>
                                        <p:tgtEl>
                                          <p:spTgt spid="88069"/>
                                        </p:tgtEl>
                                      </p:cBhvr>
                                      <p:to x="100000" y="100000"/>
                                    </p:animScale>
                                    <p:animScale>
                                      <p:cBhvr>
                                        <p:cTn id="25" dur="26">
                                          <p:stCondLst>
                                            <p:cond delay="1642"/>
                                          </p:stCondLst>
                                        </p:cTn>
                                        <p:tgtEl>
                                          <p:spTgt spid="88069"/>
                                        </p:tgtEl>
                                      </p:cBhvr>
                                      <p:to x="100000" y="90000"/>
                                    </p:animScale>
                                    <p:animScale>
                                      <p:cBhvr>
                                        <p:cTn id="26" dur="166" decel="50000">
                                          <p:stCondLst>
                                            <p:cond delay="1668"/>
                                          </p:stCondLst>
                                        </p:cTn>
                                        <p:tgtEl>
                                          <p:spTgt spid="88069"/>
                                        </p:tgtEl>
                                      </p:cBhvr>
                                      <p:to x="100000" y="100000"/>
                                    </p:animScale>
                                    <p:animScale>
                                      <p:cBhvr>
                                        <p:cTn id="27" dur="26">
                                          <p:stCondLst>
                                            <p:cond delay="1808"/>
                                          </p:stCondLst>
                                        </p:cTn>
                                        <p:tgtEl>
                                          <p:spTgt spid="88069"/>
                                        </p:tgtEl>
                                      </p:cBhvr>
                                      <p:to x="100000" y="95000"/>
                                    </p:animScale>
                                    <p:animScale>
                                      <p:cBhvr>
                                        <p:cTn id="28" dur="166" decel="50000">
                                          <p:stCondLst>
                                            <p:cond delay="1834"/>
                                          </p:stCondLst>
                                        </p:cTn>
                                        <p:tgtEl>
                                          <p:spTgt spid="88069"/>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76200" y="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solidFill>
                  <a:srgbClr val="FF0000"/>
                </a:solidFill>
                <a:latin typeface="Times New Roman" panose="02020603050405020304" pitchFamily="18" charset="0"/>
              </a:rPr>
              <a:t>The retrieve </a:t>
            </a:r>
            <a:r>
              <a:rPr lang="en-US" altLang="en-US" sz="2800" dirty="0" smtClean="0">
                <a:solidFill>
                  <a:srgbClr val="FF0000"/>
                </a:solidFill>
                <a:latin typeface="Times New Roman" panose="02020603050405020304" pitchFamily="18" charset="0"/>
              </a:rPr>
              <a:t>operation: </a:t>
            </a:r>
            <a:r>
              <a:rPr lang="en-US" altLang="en-US" sz="2800" dirty="0" err="1" smtClean="0">
                <a:solidFill>
                  <a:srgbClr val="FF0000"/>
                </a:solidFill>
                <a:latin typeface="Times New Roman" panose="02020603050405020304" pitchFamily="18" charset="0"/>
              </a:rPr>
              <a:t>truy</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xuất</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dữ</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liệu</a:t>
            </a:r>
            <a:endParaRPr lang="en-US" altLang="en-US" sz="2800" dirty="0">
              <a:solidFill>
                <a:srgbClr val="FF0000"/>
              </a:solidFill>
              <a:latin typeface="Times New Roman" panose="02020603050405020304" pitchFamily="18" charset="0"/>
            </a:endParaRPr>
          </a:p>
        </p:txBody>
      </p:sp>
      <p:sp>
        <p:nvSpPr>
          <p:cNvPr id="90115" name="Rectangle 3"/>
          <p:cNvSpPr>
            <a:spLocks noChangeArrowheads="1"/>
          </p:cNvSpPr>
          <p:nvPr/>
        </p:nvSpPr>
        <p:spPr bwMode="auto">
          <a:xfrm>
            <a:off x="76200" y="609600"/>
            <a:ext cx="8915400" cy="1800225"/>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By retrieval, we mean access of a single element. Like insertion and deletion, the general list should be first searched, and if the data is found, it can be retrieved. The format of the retrieve operation is:</a:t>
            </a:r>
          </a:p>
        </p:txBody>
      </p:sp>
      <p:pic>
        <p:nvPicPr>
          <p:cNvPr id="901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0" y="2490788"/>
            <a:ext cx="34734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228600" y="3048000"/>
            <a:ext cx="8175625" cy="2971800"/>
            <a:chOff x="228600" y="3048000"/>
            <a:chExt cx="8175625" cy="2971800"/>
          </a:xfrm>
        </p:grpSpPr>
        <p:sp>
          <p:nvSpPr>
            <p:cNvPr id="90118" name="Text Box 4"/>
            <p:cNvSpPr txBox="1">
              <a:spLocks noChangeArrowheads="1"/>
            </p:cNvSpPr>
            <p:nvPr/>
          </p:nvSpPr>
          <p:spPr bwMode="auto">
            <a:xfrm>
              <a:off x="228600" y="3048000"/>
              <a:ext cx="439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12.17  </a:t>
              </a:r>
              <a:r>
                <a:rPr lang="en-US" altLang="en-US" sz="2000">
                  <a:latin typeface="Times New Roman" panose="02020603050405020304" pitchFamily="18" charset="0"/>
                </a:rPr>
                <a:t>The retrieve operation</a:t>
              </a:r>
            </a:p>
          </p:txBody>
        </p:sp>
        <p:pic>
          <p:nvPicPr>
            <p:cNvPr id="901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3617913"/>
              <a:ext cx="7340600" cy="217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0120" name="Straight Connector 7"/>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1" name="Straight Connector 8"/>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2" name="Straight Connector 9"/>
            <p:cNvCxnSpPr>
              <a:cxnSpLocks noChangeShapeType="1"/>
            </p:cNvCxnSpPr>
            <p:nvPr/>
          </p:nvCxnSpPr>
          <p:spPr bwMode="auto">
            <a:xfrm>
              <a:off x="381000" y="6019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90117"/>
                                        </p:tgtEl>
                                        <p:attrNameLst>
                                          <p:attrName>style.visibility</p:attrName>
                                        </p:attrNameLst>
                                      </p:cBhvr>
                                      <p:to>
                                        <p:strVal val="visible"/>
                                      </p:to>
                                    </p:set>
                                    <p:animEffect transition="in" filter="wipe(down)">
                                      <p:cBhvr>
                                        <p:cTn id="15" dur="580">
                                          <p:stCondLst>
                                            <p:cond delay="0"/>
                                          </p:stCondLst>
                                        </p:cTn>
                                        <p:tgtEl>
                                          <p:spTgt spid="90117"/>
                                        </p:tgtEl>
                                      </p:cBhvr>
                                    </p:animEffect>
                                    <p:anim calcmode="lin" valueType="num">
                                      <p:cBhvr>
                                        <p:cTn id="16" dur="1822" tmFilter="0,0; 0.14,0.36; 0.43,0.73; 0.71,0.91; 1.0,1.0">
                                          <p:stCondLst>
                                            <p:cond delay="0"/>
                                          </p:stCondLst>
                                        </p:cTn>
                                        <p:tgtEl>
                                          <p:spTgt spid="9011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9011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9011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9011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90117"/>
                                        </p:tgtEl>
                                        <p:attrNameLst>
                                          <p:attrName>ppt_y</p:attrName>
                                        </p:attrNameLst>
                                      </p:cBhvr>
                                      <p:tavLst>
                                        <p:tav tm="0" fmla="#ppt_y-sin(pi*$)/81">
                                          <p:val>
                                            <p:fltVal val="0"/>
                                          </p:val>
                                        </p:tav>
                                        <p:tav tm="100000">
                                          <p:val>
                                            <p:fltVal val="1"/>
                                          </p:val>
                                        </p:tav>
                                      </p:tavLst>
                                    </p:anim>
                                    <p:animScale>
                                      <p:cBhvr>
                                        <p:cTn id="21" dur="26">
                                          <p:stCondLst>
                                            <p:cond delay="650"/>
                                          </p:stCondLst>
                                        </p:cTn>
                                        <p:tgtEl>
                                          <p:spTgt spid="90117"/>
                                        </p:tgtEl>
                                      </p:cBhvr>
                                      <p:to x="100000" y="60000"/>
                                    </p:animScale>
                                    <p:animScale>
                                      <p:cBhvr>
                                        <p:cTn id="22" dur="166" decel="50000">
                                          <p:stCondLst>
                                            <p:cond delay="676"/>
                                          </p:stCondLst>
                                        </p:cTn>
                                        <p:tgtEl>
                                          <p:spTgt spid="90117"/>
                                        </p:tgtEl>
                                      </p:cBhvr>
                                      <p:to x="100000" y="100000"/>
                                    </p:animScale>
                                    <p:animScale>
                                      <p:cBhvr>
                                        <p:cTn id="23" dur="26">
                                          <p:stCondLst>
                                            <p:cond delay="1312"/>
                                          </p:stCondLst>
                                        </p:cTn>
                                        <p:tgtEl>
                                          <p:spTgt spid="90117"/>
                                        </p:tgtEl>
                                      </p:cBhvr>
                                      <p:to x="100000" y="80000"/>
                                    </p:animScale>
                                    <p:animScale>
                                      <p:cBhvr>
                                        <p:cTn id="24" dur="166" decel="50000">
                                          <p:stCondLst>
                                            <p:cond delay="1338"/>
                                          </p:stCondLst>
                                        </p:cTn>
                                        <p:tgtEl>
                                          <p:spTgt spid="90117"/>
                                        </p:tgtEl>
                                      </p:cBhvr>
                                      <p:to x="100000" y="100000"/>
                                    </p:animScale>
                                    <p:animScale>
                                      <p:cBhvr>
                                        <p:cTn id="25" dur="26">
                                          <p:stCondLst>
                                            <p:cond delay="1642"/>
                                          </p:stCondLst>
                                        </p:cTn>
                                        <p:tgtEl>
                                          <p:spTgt spid="90117"/>
                                        </p:tgtEl>
                                      </p:cBhvr>
                                      <p:to x="100000" y="90000"/>
                                    </p:animScale>
                                    <p:animScale>
                                      <p:cBhvr>
                                        <p:cTn id="26" dur="166" decel="50000">
                                          <p:stCondLst>
                                            <p:cond delay="1668"/>
                                          </p:stCondLst>
                                        </p:cTn>
                                        <p:tgtEl>
                                          <p:spTgt spid="90117"/>
                                        </p:tgtEl>
                                      </p:cBhvr>
                                      <p:to x="100000" y="100000"/>
                                    </p:animScale>
                                    <p:animScale>
                                      <p:cBhvr>
                                        <p:cTn id="27" dur="26">
                                          <p:stCondLst>
                                            <p:cond delay="1808"/>
                                          </p:stCondLst>
                                        </p:cTn>
                                        <p:tgtEl>
                                          <p:spTgt spid="90117"/>
                                        </p:tgtEl>
                                      </p:cBhvr>
                                      <p:to x="100000" y="95000"/>
                                    </p:animScale>
                                    <p:animScale>
                                      <p:cBhvr>
                                        <p:cTn id="28" dur="166" decel="50000">
                                          <p:stCondLst>
                                            <p:cond delay="1834"/>
                                          </p:stCondLst>
                                        </p:cTn>
                                        <p:tgtEl>
                                          <p:spTgt spid="90117"/>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5"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92163" name="Text Box 2"/>
          <p:cNvSpPr txBox="1">
            <a:spLocks noChangeArrowheads="1"/>
          </p:cNvSpPr>
          <p:nvPr/>
        </p:nvSpPr>
        <p:spPr bwMode="auto">
          <a:xfrm>
            <a:off x="76200" y="0"/>
            <a:ext cx="7249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solidFill>
                  <a:srgbClr val="FF0000"/>
                </a:solidFill>
                <a:latin typeface="Times New Roman" panose="02020603050405020304" pitchFamily="18" charset="0"/>
              </a:rPr>
              <a:t>The traverse </a:t>
            </a:r>
            <a:r>
              <a:rPr lang="en-US" altLang="en-US" sz="2800" dirty="0" smtClean="0">
                <a:solidFill>
                  <a:srgbClr val="FF0000"/>
                </a:solidFill>
                <a:latin typeface="Times New Roman" panose="02020603050405020304" pitchFamily="18" charset="0"/>
              </a:rPr>
              <a:t>operation: </a:t>
            </a:r>
            <a:r>
              <a:rPr lang="en-US" altLang="en-US" sz="2800" dirty="0" err="1" smtClean="0">
                <a:solidFill>
                  <a:srgbClr val="FF0000"/>
                </a:solidFill>
                <a:latin typeface="Times New Roman" panose="02020603050405020304" pitchFamily="18" charset="0"/>
              </a:rPr>
              <a:t>truy</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xuất</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ngẫu</a:t>
            </a:r>
            <a:r>
              <a:rPr lang="en-US" altLang="en-US" sz="2800" dirty="0" smtClean="0">
                <a:solidFill>
                  <a:srgbClr val="FF0000"/>
                </a:solidFill>
                <a:latin typeface="Times New Roman" panose="02020603050405020304" pitchFamily="18" charset="0"/>
              </a:rPr>
              <a:t> </a:t>
            </a:r>
            <a:r>
              <a:rPr lang="en-US" altLang="en-US" sz="2800" dirty="0" err="1" smtClean="0">
                <a:solidFill>
                  <a:srgbClr val="FF0000"/>
                </a:solidFill>
                <a:latin typeface="Times New Roman" panose="02020603050405020304" pitchFamily="18" charset="0"/>
              </a:rPr>
              <a:t>nhiên</a:t>
            </a:r>
            <a:endParaRPr lang="en-US" altLang="en-US" sz="2800" dirty="0">
              <a:solidFill>
                <a:srgbClr val="FF0000"/>
              </a:solidFill>
              <a:latin typeface="Times New Roman" panose="02020603050405020304" pitchFamily="18" charset="0"/>
            </a:endParaRPr>
          </a:p>
        </p:txBody>
      </p:sp>
      <p:sp>
        <p:nvSpPr>
          <p:cNvPr id="92164" name="Rectangle 3"/>
          <p:cNvSpPr>
            <a:spLocks noChangeArrowheads="1"/>
          </p:cNvSpPr>
          <p:nvPr/>
        </p:nvSpPr>
        <p:spPr bwMode="auto">
          <a:xfrm>
            <a:off x="76200" y="609600"/>
            <a:ext cx="8915400" cy="2227263"/>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Each of the previous operations involves a single element in the list, randomly accessing the list. List traversal, on the other hand, involves sequential access. It is an operation in which all elements in the list are processed one by one. The following shows the format:</a:t>
            </a:r>
          </a:p>
        </p:txBody>
      </p:sp>
      <p:pic>
        <p:nvPicPr>
          <p:cNvPr id="921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475" y="3275013"/>
            <a:ext cx="2605088"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6" name="Text Box 7"/>
          <p:cNvSpPr txBox="1">
            <a:spLocks noChangeArrowheads="1"/>
          </p:cNvSpPr>
          <p:nvPr/>
        </p:nvSpPr>
        <p:spPr bwMode="auto">
          <a:xfrm>
            <a:off x="76200" y="4100513"/>
            <a:ext cx="3365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empty operation</a:t>
            </a:r>
          </a:p>
        </p:txBody>
      </p:sp>
      <p:sp>
        <p:nvSpPr>
          <p:cNvPr id="92167" name="Rectangle 8"/>
          <p:cNvSpPr>
            <a:spLocks noChangeArrowheads="1"/>
          </p:cNvSpPr>
          <p:nvPr/>
        </p:nvSpPr>
        <p:spPr bwMode="auto">
          <a:xfrm>
            <a:off x="76200" y="4710113"/>
            <a:ext cx="8915400" cy="94615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empty operation checks the status of the list. The following shows the format:</a:t>
            </a:r>
          </a:p>
        </p:txBody>
      </p:sp>
      <p:pic>
        <p:nvPicPr>
          <p:cNvPr id="9216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075" y="5922963"/>
            <a:ext cx="18923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92165"/>
                                        </p:tgtEl>
                                        <p:attrNameLst>
                                          <p:attrName>style.visibility</p:attrName>
                                        </p:attrNameLst>
                                      </p:cBhvr>
                                      <p:to>
                                        <p:strVal val="visible"/>
                                      </p:to>
                                    </p:set>
                                    <p:animEffect transition="in" filter="wipe(down)">
                                      <p:cBhvr>
                                        <p:cTn id="15" dur="580">
                                          <p:stCondLst>
                                            <p:cond delay="0"/>
                                          </p:stCondLst>
                                        </p:cTn>
                                        <p:tgtEl>
                                          <p:spTgt spid="92165"/>
                                        </p:tgtEl>
                                      </p:cBhvr>
                                    </p:animEffect>
                                    <p:anim calcmode="lin" valueType="num">
                                      <p:cBhvr>
                                        <p:cTn id="16" dur="1822" tmFilter="0,0; 0.14,0.36; 0.43,0.73; 0.71,0.91; 1.0,1.0">
                                          <p:stCondLst>
                                            <p:cond delay="0"/>
                                          </p:stCondLst>
                                        </p:cTn>
                                        <p:tgtEl>
                                          <p:spTgt spid="9216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9216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9216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9216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92165"/>
                                        </p:tgtEl>
                                        <p:attrNameLst>
                                          <p:attrName>ppt_y</p:attrName>
                                        </p:attrNameLst>
                                      </p:cBhvr>
                                      <p:tavLst>
                                        <p:tav tm="0" fmla="#ppt_y-sin(pi*$)/81">
                                          <p:val>
                                            <p:fltVal val="0"/>
                                          </p:val>
                                        </p:tav>
                                        <p:tav tm="100000">
                                          <p:val>
                                            <p:fltVal val="1"/>
                                          </p:val>
                                        </p:tav>
                                      </p:tavLst>
                                    </p:anim>
                                    <p:animScale>
                                      <p:cBhvr>
                                        <p:cTn id="21" dur="26">
                                          <p:stCondLst>
                                            <p:cond delay="650"/>
                                          </p:stCondLst>
                                        </p:cTn>
                                        <p:tgtEl>
                                          <p:spTgt spid="92165"/>
                                        </p:tgtEl>
                                      </p:cBhvr>
                                      <p:to x="100000" y="60000"/>
                                    </p:animScale>
                                    <p:animScale>
                                      <p:cBhvr>
                                        <p:cTn id="22" dur="166" decel="50000">
                                          <p:stCondLst>
                                            <p:cond delay="676"/>
                                          </p:stCondLst>
                                        </p:cTn>
                                        <p:tgtEl>
                                          <p:spTgt spid="92165"/>
                                        </p:tgtEl>
                                      </p:cBhvr>
                                      <p:to x="100000" y="100000"/>
                                    </p:animScale>
                                    <p:animScale>
                                      <p:cBhvr>
                                        <p:cTn id="23" dur="26">
                                          <p:stCondLst>
                                            <p:cond delay="1312"/>
                                          </p:stCondLst>
                                        </p:cTn>
                                        <p:tgtEl>
                                          <p:spTgt spid="92165"/>
                                        </p:tgtEl>
                                      </p:cBhvr>
                                      <p:to x="100000" y="80000"/>
                                    </p:animScale>
                                    <p:animScale>
                                      <p:cBhvr>
                                        <p:cTn id="24" dur="166" decel="50000">
                                          <p:stCondLst>
                                            <p:cond delay="1338"/>
                                          </p:stCondLst>
                                        </p:cTn>
                                        <p:tgtEl>
                                          <p:spTgt spid="92165"/>
                                        </p:tgtEl>
                                      </p:cBhvr>
                                      <p:to x="100000" y="100000"/>
                                    </p:animScale>
                                    <p:animScale>
                                      <p:cBhvr>
                                        <p:cTn id="25" dur="26">
                                          <p:stCondLst>
                                            <p:cond delay="1642"/>
                                          </p:stCondLst>
                                        </p:cTn>
                                        <p:tgtEl>
                                          <p:spTgt spid="92165"/>
                                        </p:tgtEl>
                                      </p:cBhvr>
                                      <p:to x="100000" y="90000"/>
                                    </p:animScale>
                                    <p:animScale>
                                      <p:cBhvr>
                                        <p:cTn id="26" dur="166" decel="50000">
                                          <p:stCondLst>
                                            <p:cond delay="1668"/>
                                          </p:stCondLst>
                                        </p:cTn>
                                        <p:tgtEl>
                                          <p:spTgt spid="92165"/>
                                        </p:tgtEl>
                                      </p:cBhvr>
                                      <p:to x="100000" y="100000"/>
                                    </p:animScale>
                                    <p:animScale>
                                      <p:cBhvr>
                                        <p:cTn id="27" dur="26">
                                          <p:stCondLst>
                                            <p:cond delay="1808"/>
                                          </p:stCondLst>
                                        </p:cTn>
                                        <p:tgtEl>
                                          <p:spTgt spid="92165"/>
                                        </p:tgtEl>
                                      </p:cBhvr>
                                      <p:to x="100000" y="95000"/>
                                    </p:animScale>
                                    <p:animScale>
                                      <p:cBhvr>
                                        <p:cTn id="28" dur="166" decel="50000">
                                          <p:stCondLst>
                                            <p:cond delay="1834"/>
                                          </p:stCondLst>
                                        </p:cTn>
                                        <p:tgtEl>
                                          <p:spTgt spid="92165"/>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66">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6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ntr" presetSubtype="0" fill="hold" nodeType="clickEffect">
                                  <p:stCondLst>
                                    <p:cond delay="0"/>
                                  </p:stCondLst>
                                  <p:childTnLst>
                                    <p:set>
                                      <p:cBhvr>
                                        <p:cTn id="40" dur="1" fill="hold">
                                          <p:stCondLst>
                                            <p:cond delay="0"/>
                                          </p:stCondLst>
                                        </p:cTn>
                                        <p:tgtEl>
                                          <p:spTgt spid="92168"/>
                                        </p:tgtEl>
                                        <p:attrNameLst>
                                          <p:attrName>style.visibility</p:attrName>
                                        </p:attrNameLst>
                                      </p:cBhvr>
                                      <p:to>
                                        <p:strVal val="visible"/>
                                      </p:to>
                                    </p:set>
                                    <p:animEffect transition="in" filter="wipe(down)">
                                      <p:cBhvr>
                                        <p:cTn id="41" dur="580">
                                          <p:stCondLst>
                                            <p:cond delay="0"/>
                                          </p:stCondLst>
                                        </p:cTn>
                                        <p:tgtEl>
                                          <p:spTgt spid="92168"/>
                                        </p:tgtEl>
                                      </p:cBhvr>
                                    </p:animEffect>
                                    <p:anim calcmode="lin" valueType="num">
                                      <p:cBhvr>
                                        <p:cTn id="42" dur="1822" tmFilter="0,0; 0.14,0.36; 0.43,0.73; 0.71,0.91; 1.0,1.0">
                                          <p:stCondLst>
                                            <p:cond delay="0"/>
                                          </p:stCondLst>
                                        </p:cTn>
                                        <p:tgtEl>
                                          <p:spTgt spid="9216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216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216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216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2168"/>
                                        </p:tgtEl>
                                        <p:attrNameLst>
                                          <p:attrName>ppt_y</p:attrName>
                                        </p:attrNameLst>
                                      </p:cBhvr>
                                      <p:tavLst>
                                        <p:tav tm="0" fmla="#ppt_y-sin(pi*$)/81">
                                          <p:val>
                                            <p:fltVal val="0"/>
                                          </p:val>
                                        </p:tav>
                                        <p:tav tm="100000">
                                          <p:val>
                                            <p:fltVal val="1"/>
                                          </p:val>
                                        </p:tav>
                                      </p:tavLst>
                                    </p:anim>
                                    <p:animScale>
                                      <p:cBhvr>
                                        <p:cTn id="47" dur="26">
                                          <p:stCondLst>
                                            <p:cond delay="650"/>
                                          </p:stCondLst>
                                        </p:cTn>
                                        <p:tgtEl>
                                          <p:spTgt spid="92168"/>
                                        </p:tgtEl>
                                      </p:cBhvr>
                                      <p:to x="100000" y="60000"/>
                                    </p:animScale>
                                    <p:animScale>
                                      <p:cBhvr>
                                        <p:cTn id="48" dur="166" decel="50000">
                                          <p:stCondLst>
                                            <p:cond delay="676"/>
                                          </p:stCondLst>
                                        </p:cTn>
                                        <p:tgtEl>
                                          <p:spTgt spid="92168"/>
                                        </p:tgtEl>
                                      </p:cBhvr>
                                      <p:to x="100000" y="100000"/>
                                    </p:animScale>
                                    <p:animScale>
                                      <p:cBhvr>
                                        <p:cTn id="49" dur="26">
                                          <p:stCondLst>
                                            <p:cond delay="1312"/>
                                          </p:stCondLst>
                                        </p:cTn>
                                        <p:tgtEl>
                                          <p:spTgt spid="92168"/>
                                        </p:tgtEl>
                                      </p:cBhvr>
                                      <p:to x="100000" y="80000"/>
                                    </p:animScale>
                                    <p:animScale>
                                      <p:cBhvr>
                                        <p:cTn id="50" dur="166" decel="50000">
                                          <p:stCondLst>
                                            <p:cond delay="1338"/>
                                          </p:stCondLst>
                                        </p:cTn>
                                        <p:tgtEl>
                                          <p:spTgt spid="92168"/>
                                        </p:tgtEl>
                                      </p:cBhvr>
                                      <p:to x="100000" y="100000"/>
                                    </p:animScale>
                                    <p:animScale>
                                      <p:cBhvr>
                                        <p:cTn id="51" dur="26">
                                          <p:stCondLst>
                                            <p:cond delay="1642"/>
                                          </p:stCondLst>
                                        </p:cTn>
                                        <p:tgtEl>
                                          <p:spTgt spid="92168"/>
                                        </p:tgtEl>
                                      </p:cBhvr>
                                      <p:to x="100000" y="90000"/>
                                    </p:animScale>
                                    <p:animScale>
                                      <p:cBhvr>
                                        <p:cTn id="52" dur="166" decel="50000">
                                          <p:stCondLst>
                                            <p:cond delay="1668"/>
                                          </p:stCondLst>
                                        </p:cTn>
                                        <p:tgtEl>
                                          <p:spTgt spid="92168"/>
                                        </p:tgtEl>
                                      </p:cBhvr>
                                      <p:to x="100000" y="100000"/>
                                    </p:animScale>
                                    <p:animScale>
                                      <p:cBhvr>
                                        <p:cTn id="53" dur="26">
                                          <p:stCondLst>
                                            <p:cond delay="1808"/>
                                          </p:stCondLst>
                                        </p:cTn>
                                        <p:tgtEl>
                                          <p:spTgt spid="92168"/>
                                        </p:tgtEl>
                                      </p:cBhvr>
                                      <p:to x="100000" y="95000"/>
                                    </p:animScale>
                                    <p:animScale>
                                      <p:cBhvr>
                                        <p:cTn id="54" dur="166" decel="50000">
                                          <p:stCondLst>
                                            <p:cond delay="1834"/>
                                          </p:stCondLst>
                                        </p:cTn>
                                        <p:tgtEl>
                                          <p:spTgt spid="921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7"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94211" name="Text Box 2"/>
          <p:cNvSpPr txBox="1">
            <a:spLocks noChangeArrowheads="1"/>
          </p:cNvSpPr>
          <p:nvPr/>
        </p:nvSpPr>
        <p:spPr bwMode="auto">
          <a:xfrm>
            <a:off x="76200" y="0"/>
            <a:ext cx="336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empty operation</a:t>
            </a:r>
          </a:p>
        </p:txBody>
      </p:sp>
      <p:sp>
        <p:nvSpPr>
          <p:cNvPr id="94212" name="Rectangle 3"/>
          <p:cNvSpPr>
            <a:spLocks noChangeArrowheads="1"/>
          </p:cNvSpPr>
          <p:nvPr/>
        </p:nvSpPr>
        <p:spPr bwMode="auto">
          <a:xfrm>
            <a:off x="76200" y="609600"/>
            <a:ext cx="8915400" cy="94615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empty operation checks the status of the list. The following shows the format:</a:t>
            </a:r>
          </a:p>
        </p:txBody>
      </p:sp>
      <p:sp>
        <p:nvSpPr>
          <p:cNvPr id="94213" name="Rectangle 4"/>
          <p:cNvSpPr>
            <a:spLocks noChangeArrowheads="1"/>
          </p:cNvSpPr>
          <p:nvPr/>
        </p:nvSpPr>
        <p:spPr bwMode="auto">
          <a:xfrm>
            <a:off x="228600" y="2787650"/>
            <a:ext cx="8915400" cy="946150"/>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This operation returns true if the list is empty, or false if the list is not empty.</a:t>
            </a:r>
          </a:p>
        </p:txBody>
      </p:sp>
      <p:pic>
        <p:nvPicPr>
          <p:cNvPr id="94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1870075"/>
            <a:ext cx="255905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94214"/>
                                        </p:tgtEl>
                                        <p:attrNameLst>
                                          <p:attrName>style.visibility</p:attrName>
                                        </p:attrNameLst>
                                      </p:cBhvr>
                                      <p:to>
                                        <p:strVal val="visible"/>
                                      </p:to>
                                    </p:set>
                                    <p:animEffect transition="in" filter="wipe(down)">
                                      <p:cBhvr>
                                        <p:cTn id="15" dur="580">
                                          <p:stCondLst>
                                            <p:cond delay="0"/>
                                          </p:stCondLst>
                                        </p:cTn>
                                        <p:tgtEl>
                                          <p:spTgt spid="94214"/>
                                        </p:tgtEl>
                                      </p:cBhvr>
                                    </p:animEffect>
                                    <p:anim calcmode="lin" valueType="num">
                                      <p:cBhvr>
                                        <p:cTn id="16" dur="1822" tmFilter="0,0; 0.14,0.36; 0.43,0.73; 0.71,0.91; 1.0,1.0">
                                          <p:stCondLst>
                                            <p:cond delay="0"/>
                                          </p:stCondLst>
                                        </p:cTn>
                                        <p:tgtEl>
                                          <p:spTgt spid="9421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9421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9421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9421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94214"/>
                                        </p:tgtEl>
                                        <p:attrNameLst>
                                          <p:attrName>ppt_y</p:attrName>
                                        </p:attrNameLst>
                                      </p:cBhvr>
                                      <p:tavLst>
                                        <p:tav tm="0" fmla="#ppt_y-sin(pi*$)/81">
                                          <p:val>
                                            <p:fltVal val="0"/>
                                          </p:val>
                                        </p:tav>
                                        <p:tav tm="100000">
                                          <p:val>
                                            <p:fltVal val="1"/>
                                          </p:val>
                                        </p:tav>
                                      </p:tavLst>
                                    </p:anim>
                                    <p:animScale>
                                      <p:cBhvr>
                                        <p:cTn id="21" dur="26">
                                          <p:stCondLst>
                                            <p:cond delay="650"/>
                                          </p:stCondLst>
                                        </p:cTn>
                                        <p:tgtEl>
                                          <p:spTgt spid="94214"/>
                                        </p:tgtEl>
                                      </p:cBhvr>
                                      <p:to x="100000" y="60000"/>
                                    </p:animScale>
                                    <p:animScale>
                                      <p:cBhvr>
                                        <p:cTn id="22" dur="166" decel="50000">
                                          <p:stCondLst>
                                            <p:cond delay="676"/>
                                          </p:stCondLst>
                                        </p:cTn>
                                        <p:tgtEl>
                                          <p:spTgt spid="94214"/>
                                        </p:tgtEl>
                                      </p:cBhvr>
                                      <p:to x="100000" y="100000"/>
                                    </p:animScale>
                                    <p:animScale>
                                      <p:cBhvr>
                                        <p:cTn id="23" dur="26">
                                          <p:stCondLst>
                                            <p:cond delay="1312"/>
                                          </p:stCondLst>
                                        </p:cTn>
                                        <p:tgtEl>
                                          <p:spTgt spid="94214"/>
                                        </p:tgtEl>
                                      </p:cBhvr>
                                      <p:to x="100000" y="80000"/>
                                    </p:animScale>
                                    <p:animScale>
                                      <p:cBhvr>
                                        <p:cTn id="24" dur="166" decel="50000">
                                          <p:stCondLst>
                                            <p:cond delay="1338"/>
                                          </p:stCondLst>
                                        </p:cTn>
                                        <p:tgtEl>
                                          <p:spTgt spid="94214"/>
                                        </p:tgtEl>
                                      </p:cBhvr>
                                      <p:to x="100000" y="100000"/>
                                    </p:animScale>
                                    <p:animScale>
                                      <p:cBhvr>
                                        <p:cTn id="25" dur="26">
                                          <p:stCondLst>
                                            <p:cond delay="1642"/>
                                          </p:stCondLst>
                                        </p:cTn>
                                        <p:tgtEl>
                                          <p:spTgt spid="94214"/>
                                        </p:tgtEl>
                                      </p:cBhvr>
                                      <p:to x="100000" y="90000"/>
                                    </p:animScale>
                                    <p:animScale>
                                      <p:cBhvr>
                                        <p:cTn id="26" dur="166" decel="50000">
                                          <p:stCondLst>
                                            <p:cond delay="1668"/>
                                          </p:stCondLst>
                                        </p:cTn>
                                        <p:tgtEl>
                                          <p:spTgt spid="94214"/>
                                        </p:tgtEl>
                                      </p:cBhvr>
                                      <p:to x="100000" y="100000"/>
                                    </p:animScale>
                                    <p:animScale>
                                      <p:cBhvr>
                                        <p:cTn id="27" dur="26">
                                          <p:stCondLst>
                                            <p:cond delay="1808"/>
                                          </p:stCondLst>
                                        </p:cTn>
                                        <p:tgtEl>
                                          <p:spTgt spid="94214"/>
                                        </p:tgtEl>
                                      </p:cBhvr>
                                      <p:to x="100000" y="95000"/>
                                    </p:animScale>
                                    <p:animScale>
                                      <p:cBhvr>
                                        <p:cTn id="28" dur="166" decel="50000">
                                          <p:stCondLst>
                                            <p:cond delay="1834"/>
                                          </p:stCondLst>
                                        </p:cTn>
                                        <p:tgtEl>
                                          <p:spTgt spid="94214"/>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p:bldP spid="9421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pattFill prst="pct5">
          <a:fgClr>
            <a:srgbClr val="FF0000"/>
          </a:fgClr>
          <a:bgClr>
            <a:srgbClr val="FFA3A3"/>
          </a:bgClr>
        </a:pattFill>
        <a:effectLst/>
      </p:bgPr>
    </p:bg>
    <p:spTree>
      <p:nvGrpSpPr>
        <p:cNvPr id="1" name=""/>
        <p:cNvGrpSpPr/>
        <p:nvPr/>
      </p:nvGrpSpPr>
      <p:grpSpPr>
        <a:xfrm>
          <a:off x="0" y="0"/>
          <a:ext cx="0" cy="0"/>
          <a:chOff x="0" y="0"/>
          <a:chExt cx="0" cy="0"/>
        </a:xfrm>
      </p:grpSpPr>
      <p:sp>
        <p:nvSpPr>
          <p:cNvPr id="96259" name="Text Box 2"/>
          <p:cNvSpPr txBox="1">
            <a:spLocks noChangeArrowheads="1"/>
          </p:cNvSpPr>
          <p:nvPr/>
        </p:nvSpPr>
        <p:spPr bwMode="auto">
          <a:xfrm>
            <a:off x="0" y="0"/>
            <a:ext cx="52197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12.4.2  General linear list ADT</a:t>
            </a:r>
          </a:p>
        </p:txBody>
      </p:sp>
      <p:sp>
        <p:nvSpPr>
          <p:cNvPr id="96260" name="Rectangle 3"/>
          <p:cNvSpPr>
            <a:spLocks noChangeArrowheads="1"/>
          </p:cNvSpPr>
          <p:nvPr/>
        </p:nvSpPr>
        <p:spPr bwMode="auto">
          <a:xfrm>
            <a:off x="0" y="685800"/>
            <a:ext cx="89154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We define a general linear list as an ADT as shown below:</a:t>
            </a:r>
          </a:p>
        </p:txBody>
      </p:sp>
      <p:pic>
        <p:nvPicPr>
          <p:cNvPr id="962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7989888"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96261"/>
                                        </p:tgtEl>
                                        <p:attrNameLst>
                                          <p:attrName>style.visibility</p:attrName>
                                        </p:attrNameLst>
                                      </p:cBhvr>
                                      <p:to>
                                        <p:strVal val="visible"/>
                                      </p:to>
                                    </p:set>
                                    <p:animEffect transition="in" filter="wipe(down)">
                                      <p:cBhvr>
                                        <p:cTn id="15" dur="580">
                                          <p:stCondLst>
                                            <p:cond delay="0"/>
                                          </p:stCondLst>
                                        </p:cTn>
                                        <p:tgtEl>
                                          <p:spTgt spid="96261"/>
                                        </p:tgtEl>
                                      </p:cBhvr>
                                    </p:animEffect>
                                    <p:anim calcmode="lin" valueType="num">
                                      <p:cBhvr>
                                        <p:cTn id="16" dur="1822" tmFilter="0,0; 0.14,0.36; 0.43,0.73; 0.71,0.91; 1.0,1.0">
                                          <p:stCondLst>
                                            <p:cond delay="0"/>
                                          </p:stCondLst>
                                        </p:cTn>
                                        <p:tgtEl>
                                          <p:spTgt spid="96261"/>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96261"/>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96261"/>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96261"/>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96261"/>
                                        </p:tgtEl>
                                        <p:attrNameLst>
                                          <p:attrName>ppt_y</p:attrName>
                                        </p:attrNameLst>
                                      </p:cBhvr>
                                      <p:tavLst>
                                        <p:tav tm="0" fmla="#ppt_y-sin(pi*$)/81">
                                          <p:val>
                                            <p:fltVal val="0"/>
                                          </p:val>
                                        </p:tav>
                                        <p:tav tm="100000">
                                          <p:val>
                                            <p:fltVal val="1"/>
                                          </p:val>
                                        </p:tav>
                                      </p:tavLst>
                                    </p:anim>
                                    <p:animScale>
                                      <p:cBhvr>
                                        <p:cTn id="21" dur="26">
                                          <p:stCondLst>
                                            <p:cond delay="650"/>
                                          </p:stCondLst>
                                        </p:cTn>
                                        <p:tgtEl>
                                          <p:spTgt spid="96261"/>
                                        </p:tgtEl>
                                      </p:cBhvr>
                                      <p:to x="100000" y="60000"/>
                                    </p:animScale>
                                    <p:animScale>
                                      <p:cBhvr>
                                        <p:cTn id="22" dur="166" decel="50000">
                                          <p:stCondLst>
                                            <p:cond delay="676"/>
                                          </p:stCondLst>
                                        </p:cTn>
                                        <p:tgtEl>
                                          <p:spTgt spid="96261"/>
                                        </p:tgtEl>
                                      </p:cBhvr>
                                      <p:to x="100000" y="100000"/>
                                    </p:animScale>
                                    <p:animScale>
                                      <p:cBhvr>
                                        <p:cTn id="23" dur="26">
                                          <p:stCondLst>
                                            <p:cond delay="1312"/>
                                          </p:stCondLst>
                                        </p:cTn>
                                        <p:tgtEl>
                                          <p:spTgt spid="96261"/>
                                        </p:tgtEl>
                                      </p:cBhvr>
                                      <p:to x="100000" y="80000"/>
                                    </p:animScale>
                                    <p:animScale>
                                      <p:cBhvr>
                                        <p:cTn id="24" dur="166" decel="50000">
                                          <p:stCondLst>
                                            <p:cond delay="1338"/>
                                          </p:stCondLst>
                                        </p:cTn>
                                        <p:tgtEl>
                                          <p:spTgt spid="96261"/>
                                        </p:tgtEl>
                                      </p:cBhvr>
                                      <p:to x="100000" y="100000"/>
                                    </p:animScale>
                                    <p:animScale>
                                      <p:cBhvr>
                                        <p:cTn id="25" dur="26">
                                          <p:stCondLst>
                                            <p:cond delay="1642"/>
                                          </p:stCondLst>
                                        </p:cTn>
                                        <p:tgtEl>
                                          <p:spTgt spid="96261"/>
                                        </p:tgtEl>
                                      </p:cBhvr>
                                      <p:to x="100000" y="90000"/>
                                    </p:animScale>
                                    <p:animScale>
                                      <p:cBhvr>
                                        <p:cTn id="26" dur="166" decel="50000">
                                          <p:stCondLst>
                                            <p:cond delay="1668"/>
                                          </p:stCondLst>
                                        </p:cTn>
                                        <p:tgtEl>
                                          <p:spTgt spid="96261"/>
                                        </p:tgtEl>
                                      </p:cBhvr>
                                      <p:to x="100000" y="100000"/>
                                    </p:animScale>
                                    <p:animScale>
                                      <p:cBhvr>
                                        <p:cTn id="27" dur="26">
                                          <p:stCondLst>
                                            <p:cond delay="1808"/>
                                          </p:stCondLst>
                                        </p:cTn>
                                        <p:tgtEl>
                                          <p:spTgt spid="96261"/>
                                        </p:tgtEl>
                                      </p:cBhvr>
                                      <p:to x="100000" y="95000"/>
                                    </p:animScale>
                                    <p:animScale>
                                      <p:cBhvr>
                                        <p:cTn id="28" dur="166" decel="50000">
                                          <p:stCondLst>
                                            <p:cond delay="1834"/>
                                          </p:stCondLst>
                                        </p:cTn>
                                        <p:tgtEl>
                                          <p:spTgt spid="9626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12.7</a:t>
            </a:r>
            <a:endParaRPr lang="en-US" altLang="en-US" sz="2000" i="1">
              <a:solidFill>
                <a:srgbClr val="FF0000"/>
              </a:solidFill>
              <a:latin typeface="Times New Roman" panose="02020603050405020304" pitchFamily="18" charset="0"/>
            </a:endParaRPr>
          </a:p>
        </p:txBody>
      </p:sp>
      <p:sp>
        <p:nvSpPr>
          <p:cNvPr id="1707011" name="Rectangle 3"/>
          <p:cNvSpPr>
            <a:spLocks noChangeArrowheads="1"/>
          </p:cNvSpPr>
          <p:nvPr/>
        </p:nvSpPr>
        <p:spPr bwMode="auto">
          <a:xfrm>
            <a:off x="76200" y="552450"/>
            <a:ext cx="822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Figure 12.18 shows a segment of an algorithm that applies the previously defined operations on a list L. Note that the third and fifth operation inserts the new data at the correct position because the insert operation calls the search algorithm at the implementation level to find where the new data should be inserted. The fourth operation does not delete the item with value 3 because it is not in the list. </a:t>
            </a:r>
          </a:p>
        </p:txBody>
      </p:sp>
      <p:grpSp>
        <p:nvGrpSpPr>
          <p:cNvPr id="2" name="Group 1"/>
          <p:cNvGrpSpPr>
            <a:grpSpLocks/>
          </p:cNvGrpSpPr>
          <p:nvPr/>
        </p:nvGrpSpPr>
        <p:grpSpPr bwMode="auto">
          <a:xfrm>
            <a:off x="304800" y="3276600"/>
            <a:ext cx="8099425" cy="3505200"/>
            <a:chOff x="304800" y="3276600"/>
            <a:chExt cx="8099425" cy="3505200"/>
          </a:xfrm>
        </p:grpSpPr>
        <p:sp>
          <p:nvSpPr>
            <p:cNvPr id="98309" name="Text Box 4"/>
            <p:cNvSpPr txBox="1">
              <a:spLocks noChangeArrowheads="1"/>
            </p:cNvSpPr>
            <p:nvPr/>
          </p:nvSpPr>
          <p:spPr bwMode="auto">
            <a:xfrm>
              <a:off x="304800" y="3276600"/>
              <a:ext cx="350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 18  </a:t>
              </a:r>
              <a:r>
                <a:rPr lang="en-US" altLang="en-US" sz="2000">
                  <a:latin typeface="Times New Roman" panose="02020603050405020304" pitchFamily="18" charset="0"/>
                </a:rPr>
                <a:t>Example 12.7</a:t>
              </a:r>
            </a:p>
          </p:txBody>
        </p:sp>
        <p:pic>
          <p:nvPicPr>
            <p:cNvPr id="98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938" y="3886200"/>
              <a:ext cx="6316662"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8311" name="Straight Connector 6"/>
            <p:cNvCxnSpPr>
              <a:cxnSpLocks noChangeShapeType="1"/>
            </p:cNvCxnSpPr>
            <p:nvPr/>
          </p:nvCxnSpPr>
          <p:spPr bwMode="auto">
            <a:xfrm>
              <a:off x="304800" y="3733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12" name="Straight Connector 7"/>
            <p:cNvCxnSpPr>
              <a:cxnSpLocks noChangeShapeType="1"/>
            </p:cNvCxnSpPr>
            <p:nvPr/>
          </p:nvCxnSpPr>
          <p:spPr bwMode="auto">
            <a:xfrm>
              <a:off x="304800" y="3276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13" name="Straight Connector 8"/>
            <p:cNvCxnSpPr>
              <a:cxnSpLocks noChangeShapeType="1"/>
            </p:cNvCxnSpPr>
            <p:nvPr/>
          </p:nvCxnSpPr>
          <p:spPr bwMode="auto">
            <a:xfrm>
              <a:off x="381000" y="6781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70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nimBg="1"/>
      <p:bldP spid="1707011"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0000"/>
                <a:lumOff val="6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00355" name="Text Box 2"/>
          <p:cNvSpPr txBox="1">
            <a:spLocks noChangeArrowheads="1"/>
          </p:cNvSpPr>
          <p:nvPr/>
        </p:nvSpPr>
        <p:spPr bwMode="auto">
          <a:xfrm>
            <a:off x="0" y="0"/>
            <a:ext cx="6573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12.4.3  General linear list applications</a:t>
            </a:r>
          </a:p>
        </p:txBody>
      </p:sp>
      <p:sp>
        <p:nvSpPr>
          <p:cNvPr id="100356" name="Rectangle 3"/>
          <p:cNvSpPr>
            <a:spLocks noChangeArrowheads="1"/>
          </p:cNvSpPr>
          <p:nvPr/>
        </p:nvSpPr>
        <p:spPr bwMode="auto">
          <a:xfrm>
            <a:off x="0" y="533400"/>
            <a:ext cx="8915400" cy="2227263"/>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General linear lists are used in situations in which the elements are accessed randomly or sequentially. For example, in a college a linear list can be used to store information about students who are enrolled in each semester.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P spid="10035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12.8</a:t>
            </a:r>
            <a:endParaRPr lang="en-US" altLang="en-US" sz="2000" i="1">
              <a:solidFill>
                <a:srgbClr val="FF0000"/>
              </a:solidFill>
              <a:latin typeface="Times New Roman" panose="02020603050405020304" pitchFamily="18" charset="0"/>
            </a:endParaRPr>
          </a:p>
        </p:txBody>
      </p:sp>
      <p:sp>
        <p:nvSpPr>
          <p:cNvPr id="1711107" name="Rectangle 3"/>
          <p:cNvSpPr>
            <a:spLocks noChangeArrowheads="1"/>
          </p:cNvSpPr>
          <p:nvPr/>
        </p:nvSpPr>
        <p:spPr bwMode="auto">
          <a:xfrm>
            <a:off x="76200" y="812800"/>
            <a:ext cx="8229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Assume that a college has a general linear list that holds information about the students and that each data element is a record with three fields: ID, Name, and Grade. Algorithm 12.4 shows an algorithm that helps a professor to change the grade for a student. The delete operation removes an element from the list, but makes it available to the program to allow the grade to be changed. The insert operation inserts the changed element back into the list. The element holds the whole record for the student, and the target is the ID used to search the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1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71110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0" y="0"/>
            <a:ext cx="89100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latin typeface="Calibri" panose="020F0502020204030204" pitchFamily="34" charset="0"/>
              </a:rPr>
              <a:t>12.1.2  Complex </a:t>
            </a:r>
            <a:r>
              <a:rPr lang="en-US" altLang="en-US" dirty="0" smtClean="0">
                <a:latin typeface="Calibri" panose="020F0502020204030204" pitchFamily="34" charset="0"/>
              </a:rPr>
              <a:t>ADTs: </a:t>
            </a:r>
            <a:r>
              <a:rPr lang="en-US" altLang="en-US" sz="2800" dirty="0" err="1" smtClean="0">
                <a:latin typeface="Calibri" panose="020F0502020204030204" pitchFamily="34" charset="0"/>
              </a:rPr>
              <a:t>Kiểu</a:t>
            </a:r>
            <a:r>
              <a:rPr lang="en-US" altLang="en-US" sz="2800" dirty="0" smtClean="0">
                <a:latin typeface="Calibri" panose="020F0502020204030204" pitchFamily="34" charset="0"/>
              </a:rPr>
              <a:t> </a:t>
            </a:r>
            <a:r>
              <a:rPr lang="en-US" altLang="en-US" sz="2800" dirty="0" err="1" smtClean="0">
                <a:latin typeface="Calibri" panose="020F0502020204030204" pitchFamily="34" charset="0"/>
              </a:rPr>
              <a:t>dữ</a:t>
            </a:r>
            <a:r>
              <a:rPr lang="en-US" altLang="en-US" sz="2800" dirty="0" smtClean="0">
                <a:latin typeface="Calibri" panose="020F0502020204030204" pitchFamily="34" charset="0"/>
              </a:rPr>
              <a:t> </a:t>
            </a:r>
            <a:r>
              <a:rPr lang="en-US" altLang="en-US" sz="2800" dirty="0" err="1" smtClean="0">
                <a:latin typeface="Calibri" panose="020F0502020204030204" pitchFamily="34" charset="0"/>
              </a:rPr>
              <a:t>liệu</a:t>
            </a:r>
            <a:r>
              <a:rPr lang="en-US" altLang="en-US" sz="2800" dirty="0" smtClean="0">
                <a:latin typeface="Calibri" panose="020F0502020204030204" pitchFamily="34" charset="0"/>
              </a:rPr>
              <a:t> </a:t>
            </a:r>
            <a:r>
              <a:rPr lang="en-US" altLang="en-US" sz="2800" dirty="0" err="1" smtClean="0">
                <a:latin typeface="Calibri" panose="020F0502020204030204" pitchFamily="34" charset="0"/>
              </a:rPr>
              <a:t>trìu</a:t>
            </a:r>
            <a:r>
              <a:rPr lang="en-US" altLang="en-US" sz="2800" dirty="0" smtClean="0">
                <a:latin typeface="Calibri" panose="020F0502020204030204" pitchFamily="34" charset="0"/>
              </a:rPr>
              <a:t> </a:t>
            </a:r>
            <a:r>
              <a:rPr lang="en-US" altLang="en-US" sz="2800" dirty="0" err="1" smtClean="0">
                <a:latin typeface="Calibri" panose="020F0502020204030204" pitchFamily="34" charset="0"/>
              </a:rPr>
              <a:t>tượng</a:t>
            </a:r>
            <a:r>
              <a:rPr lang="en-US" altLang="en-US" sz="2800" dirty="0" smtClean="0">
                <a:latin typeface="Calibri" panose="020F0502020204030204" pitchFamily="34" charset="0"/>
              </a:rPr>
              <a:t> </a:t>
            </a:r>
            <a:r>
              <a:rPr lang="en-US" altLang="en-US" sz="2800" dirty="0" err="1" smtClean="0">
                <a:latin typeface="Calibri" panose="020F0502020204030204" pitchFamily="34" charset="0"/>
              </a:rPr>
              <a:t>phức</a:t>
            </a:r>
            <a:r>
              <a:rPr lang="en-US" altLang="en-US" sz="2800" dirty="0" smtClean="0">
                <a:latin typeface="Calibri" panose="020F0502020204030204" pitchFamily="34" charset="0"/>
              </a:rPr>
              <a:t> </a:t>
            </a:r>
            <a:r>
              <a:rPr lang="en-US" altLang="en-US" sz="2800" dirty="0" err="1" smtClean="0">
                <a:latin typeface="Calibri" panose="020F0502020204030204" pitchFamily="34" charset="0"/>
              </a:rPr>
              <a:t>tạp</a:t>
            </a:r>
            <a:endParaRPr lang="en-US" altLang="en-US" dirty="0">
              <a:latin typeface="Calibri" panose="020F0502020204030204" pitchFamily="34" charset="0"/>
            </a:endParaRPr>
          </a:p>
        </p:txBody>
      </p:sp>
      <p:sp>
        <p:nvSpPr>
          <p:cNvPr id="12292" name="Rectangle 3"/>
          <p:cNvSpPr>
            <a:spLocks noChangeArrowheads="1"/>
          </p:cNvSpPr>
          <p:nvPr/>
        </p:nvSpPr>
        <p:spPr bwMode="auto">
          <a:xfrm>
            <a:off x="0" y="685800"/>
            <a:ext cx="8915400" cy="3081338"/>
          </a:xfrm>
          <a:prstGeom prst="rect">
            <a:avLst/>
          </a:prstGeom>
          <a:noFill/>
          <a:ln/>
          <a:extLst/>
        </p:spPr>
        <p:style>
          <a:lnRef idx="2">
            <a:schemeClr val="accent3"/>
          </a:lnRef>
          <a:fillRef idx="1">
            <a:schemeClr val="lt1"/>
          </a:fillRef>
          <a:effectRef idx="0">
            <a:schemeClr val="accent3"/>
          </a:effectRef>
          <a:fontRef idx="minor">
            <a:schemeClr val="dk1"/>
          </a:fontRef>
        </p:style>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Although several simple ADTs, such as integer, real, character, pointer, and so on, have been implemented and are available for use in most language, many useful complex ADTs are not. As we will see in this chapter, we need a list ADT, a stack ADT, a queue ADT, and so on. To be efficient, these ADTs should be created and stored in the library of the computer to be used. </a:t>
            </a:r>
          </a:p>
        </p:txBody>
      </p:sp>
      <p:sp>
        <p:nvSpPr>
          <p:cNvPr id="12293" name="Rectangle 4"/>
          <p:cNvSpPr>
            <a:spLocks noChangeArrowheads="1"/>
          </p:cNvSpPr>
          <p:nvPr/>
        </p:nvSpPr>
        <p:spPr bwMode="auto">
          <a:xfrm>
            <a:off x="304800" y="4740275"/>
            <a:ext cx="8382000" cy="1384995"/>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r>
              <a:rPr lang="en-US" altLang="en-US" sz="2800" dirty="0" smtClean="0">
                <a:solidFill>
                  <a:schemeClr val="bg1"/>
                </a:solidFill>
                <a:latin typeface="Times New Roman" panose="02020603050405020304" pitchFamily="18" charset="0"/>
              </a:rPr>
              <a:t>The concept of abstraction means:</a:t>
            </a:r>
          </a:p>
          <a:p>
            <a:pPr>
              <a:defRPr/>
            </a:pPr>
            <a:r>
              <a:rPr lang="en-US" altLang="en-US" sz="2800" dirty="0" smtClean="0">
                <a:solidFill>
                  <a:schemeClr val="bg1"/>
                </a:solidFill>
                <a:latin typeface="Times New Roman" panose="02020603050405020304" pitchFamily="18" charset="0"/>
              </a:rPr>
              <a:t>1. We know what a data type can do.</a:t>
            </a:r>
          </a:p>
          <a:p>
            <a:pPr>
              <a:defRPr/>
            </a:pPr>
            <a:r>
              <a:rPr lang="en-US" altLang="en-US" sz="2800" dirty="0" smtClean="0">
                <a:solidFill>
                  <a:schemeClr val="bg1"/>
                </a:solidFill>
                <a:latin typeface="Times New Roman" panose="02020603050405020304" pitchFamily="18" charset="0"/>
              </a:rPr>
              <a:t>2. How it is done is hidden.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12293"/>
                                        </p:tgtEl>
                                        <p:attrNameLst>
                                          <p:attrName>style.visibility</p:attrName>
                                        </p:attrNameLst>
                                      </p:cBhvr>
                                      <p:to>
                                        <p:strVal val="visible"/>
                                      </p:to>
                                    </p:set>
                                    <p:anim calcmode="lin" valueType="num">
                                      <p:cBhvr>
                                        <p:cTn id="15" dur="500" fill="hold"/>
                                        <p:tgtEl>
                                          <p:spTgt spid="12293"/>
                                        </p:tgtEl>
                                        <p:attrNameLst>
                                          <p:attrName>ppt_w</p:attrName>
                                        </p:attrNameLst>
                                      </p:cBhvr>
                                      <p:tavLst>
                                        <p:tav tm="0">
                                          <p:val>
                                            <p:fltVal val="0"/>
                                          </p:val>
                                        </p:tav>
                                        <p:tav tm="100000">
                                          <p:val>
                                            <p:strVal val="#ppt_w"/>
                                          </p:val>
                                        </p:tav>
                                      </p:tavLst>
                                    </p:anim>
                                    <p:anim calcmode="lin" valueType="num">
                                      <p:cBhvr>
                                        <p:cTn id="16" dur="500" fill="hold"/>
                                        <p:tgtEl>
                                          <p:spTgt spid="12293"/>
                                        </p:tgtEl>
                                        <p:attrNameLst>
                                          <p:attrName>ppt_h</p:attrName>
                                        </p:attrNameLst>
                                      </p:cBhvr>
                                      <p:tavLst>
                                        <p:tav tm="0">
                                          <p:val>
                                            <p:fltVal val="0"/>
                                          </p:val>
                                        </p:tav>
                                        <p:tav tm="100000">
                                          <p:val>
                                            <p:strVal val="#ppt_h"/>
                                          </p:val>
                                        </p:tav>
                                      </p:tavLst>
                                    </p:anim>
                                    <p:animEffect transition="in" filter="fade">
                                      <p:cBhvr>
                                        <p:cTn id="1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076325"/>
            <a:ext cx="7961312"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04453"/>
                                        </p:tgtEl>
                                        <p:attrNameLst>
                                          <p:attrName>style.visibility</p:attrName>
                                        </p:attrNameLst>
                                      </p:cBhvr>
                                      <p:to>
                                        <p:strVal val="visible"/>
                                      </p:to>
                                    </p:set>
                                    <p:animEffect transition="in" filter="wipe(down)">
                                      <p:cBhvr>
                                        <p:cTn id="7" dur="580">
                                          <p:stCondLst>
                                            <p:cond delay="0"/>
                                          </p:stCondLst>
                                        </p:cTn>
                                        <p:tgtEl>
                                          <p:spTgt spid="104453"/>
                                        </p:tgtEl>
                                      </p:cBhvr>
                                    </p:animEffect>
                                    <p:anim calcmode="lin" valueType="num">
                                      <p:cBhvr>
                                        <p:cTn id="8" dur="1822" tmFilter="0,0; 0.14,0.36; 0.43,0.73; 0.71,0.91; 1.0,1.0">
                                          <p:stCondLst>
                                            <p:cond delay="0"/>
                                          </p:stCondLst>
                                        </p:cTn>
                                        <p:tgtEl>
                                          <p:spTgt spid="10445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45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45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45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453"/>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453"/>
                                        </p:tgtEl>
                                      </p:cBhvr>
                                      <p:to x="100000" y="60000"/>
                                    </p:animScale>
                                    <p:animScale>
                                      <p:cBhvr>
                                        <p:cTn id="14" dur="166" decel="50000">
                                          <p:stCondLst>
                                            <p:cond delay="676"/>
                                          </p:stCondLst>
                                        </p:cTn>
                                        <p:tgtEl>
                                          <p:spTgt spid="104453"/>
                                        </p:tgtEl>
                                      </p:cBhvr>
                                      <p:to x="100000" y="100000"/>
                                    </p:animScale>
                                    <p:animScale>
                                      <p:cBhvr>
                                        <p:cTn id="15" dur="26">
                                          <p:stCondLst>
                                            <p:cond delay="1312"/>
                                          </p:stCondLst>
                                        </p:cTn>
                                        <p:tgtEl>
                                          <p:spTgt spid="104453"/>
                                        </p:tgtEl>
                                      </p:cBhvr>
                                      <p:to x="100000" y="80000"/>
                                    </p:animScale>
                                    <p:animScale>
                                      <p:cBhvr>
                                        <p:cTn id="16" dur="166" decel="50000">
                                          <p:stCondLst>
                                            <p:cond delay="1338"/>
                                          </p:stCondLst>
                                        </p:cTn>
                                        <p:tgtEl>
                                          <p:spTgt spid="104453"/>
                                        </p:tgtEl>
                                      </p:cBhvr>
                                      <p:to x="100000" y="100000"/>
                                    </p:animScale>
                                    <p:animScale>
                                      <p:cBhvr>
                                        <p:cTn id="17" dur="26">
                                          <p:stCondLst>
                                            <p:cond delay="1642"/>
                                          </p:stCondLst>
                                        </p:cTn>
                                        <p:tgtEl>
                                          <p:spTgt spid="104453"/>
                                        </p:tgtEl>
                                      </p:cBhvr>
                                      <p:to x="100000" y="90000"/>
                                    </p:animScale>
                                    <p:animScale>
                                      <p:cBhvr>
                                        <p:cTn id="18" dur="166" decel="50000">
                                          <p:stCondLst>
                                            <p:cond delay="1668"/>
                                          </p:stCondLst>
                                        </p:cTn>
                                        <p:tgtEl>
                                          <p:spTgt spid="104453"/>
                                        </p:tgtEl>
                                      </p:cBhvr>
                                      <p:to x="100000" y="100000"/>
                                    </p:animScale>
                                    <p:animScale>
                                      <p:cBhvr>
                                        <p:cTn id="19" dur="26">
                                          <p:stCondLst>
                                            <p:cond delay="1808"/>
                                          </p:stCondLst>
                                        </p:cTn>
                                        <p:tgtEl>
                                          <p:spTgt spid="104453"/>
                                        </p:tgtEl>
                                      </p:cBhvr>
                                      <p:to x="100000" y="95000"/>
                                    </p:animScale>
                                    <p:animScale>
                                      <p:cBhvr>
                                        <p:cTn id="20" dur="166" decel="50000">
                                          <p:stCondLst>
                                            <p:cond delay="1834"/>
                                          </p:stCondLst>
                                        </p:cTn>
                                        <p:tgtEl>
                                          <p:spTgt spid="10445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12.9</a:t>
            </a:r>
            <a:endParaRPr lang="en-US" altLang="en-US" sz="2000" i="1">
              <a:solidFill>
                <a:srgbClr val="FF0000"/>
              </a:solidFill>
              <a:latin typeface="Times New Roman" panose="02020603050405020304" pitchFamily="18" charset="0"/>
            </a:endParaRPr>
          </a:p>
        </p:txBody>
      </p:sp>
      <p:sp>
        <p:nvSpPr>
          <p:cNvPr id="1729539" name="Rectangle 3"/>
          <p:cNvSpPr>
            <a:spLocks noChangeArrowheads="1"/>
          </p:cNvSpPr>
          <p:nvPr/>
        </p:nvSpPr>
        <p:spPr bwMode="auto">
          <a:xfrm>
            <a:off x="76200" y="762000"/>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Continuing with Example 12.8, assume that the tutor wants to print the record of all students at the end of the semester. Algorithm 12.5 can do this job. We assume that there is an algorithm called Print that prints the contents of the record. For each node, the list traverse calls the Print algorithm and passes the data to be printed to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9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nimBg="1"/>
      <p:bldP spid="17295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228725"/>
            <a:ext cx="80264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wipe(down)">
                                      <p:cBhvr>
                                        <p:cTn id="7" dur="580">
                                          <p:stCondLst>
                                            <p:cond delay="0"/>
                                          </p:stCondLst>
                                        </p:cTn>
                                        <p:tgtEl>
                                          <p:spTgt spid="108549"/>
                                        </p:tgtEl>
                                      </p:cBhvr>
                                    </p:animEffect>
                                    <p:anim calcmode="lin" valueType="num">
                                      <p:cBhvr>
                                        <p:cTn id="8" dur="1822" tmFilter="0,0; 0.14,0.36; 0.43,0.73; 0.71,0.91; 1.0,1.0">
                                          <p:stCondLst>
                                            <p:cond delay="0"/>
                                          </p:stCondLst>
                                        </p:cTn>
                                        <p:tgtEl>
                                          <p:spTgt spid="10854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854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854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854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8549"/>
                                        </p:tgtEl>
                                        <p:attrNameLst>
                                          <p:attrName>ppt_y</p:attrName>
                                        </p:attrNameLst>
                                      </p:cBhvr>
                                      <p:tavLst>
                                        <p:tav tm="0" fmla="#ppt_y-sin(pi*$)/81">
                                          <p:val>
                                            <p:fltVal val="0"/>
                                          </p:val>
                                        </p:tav>
                                        <p:tav tm="100000">
                                          <p:val>
                                            <p:fltVal val="1"/>
                                          </p:val>
                                        </p:tav>
                                      </p:tavLst>
                                    </p:anim>
                                    <p:animScale>
                                      <p:cBhvr>
                                        <p:cTn id="13" dur="26">
                                          <p:stCondLst>
                                            <p:cond delay="650"/>
                                          </p:stCondLst>
                                        </p:cTn>
                                        <p:tgtEl>
                                          <p:spTgt spid="108549"/>
                                        </p:tgtEl>
                                      </p:cBhvr>
                                      <p:to x="100000" y="60000"/>
                                    </p:animScale>
                                    <p:animScale>
                                      <p:cBhvr>
                                        <p:cTn id="14" dur="166" decel="50000">
                                          <p:stCondLst>
                                            <p:cond delay="676"/>
                                          </p:stCondLst>
                                        </p:cTn>
                                        <p:tgtEl>
                                          <p:spTgt spid="108549"/>
                                        </p:tgtEl>
                                      </p:cBhvr>
                                      <p:to x="100000" y="100000"/>
                                    </p:animScale>
                                    <p:animScale>
                                      <p:cBhvr>
                                        <p:cTn id="15" dur="26">
                                          <p:stCondLst>
                                            <p:cond delay="1312"/>
                                          </p:stCondLst>
                                        </p:cTn>
                                        <p:tgtEl>
                                          <p:spTgt spid="108549"/>
                                        </p:tgtEl>
                                      </p:cBhvr>
                                      <p:to x="100000" y="80000"/>
                                    </p:animScale>
                                    <p:animScale>
                                      <p:cBhvr>
                                        <p:cTn id="16" dur="166" decel="50000">
                                          <p:stCondLst>
                                            <p:cond delay="1338"/>
                                          </p:stCondLst>
                                        </p:cTn>
                                        <p:tgtEl>
                                          <p:spTgt spid="108549"/>
                                        </p:tgtEl>
                                      </p:cBhvr>
                                      <p:to x="100000" y="100000"/>
                                    </p:animScale>
                                    <p:animScale>
                                      <p:cBhvr>
                                        <p:cTn id="17" dur="26">
                                          <p:stCondLst>
                                            <p:cond delay="1642"/>
                                          </p:stCondLst>
                                        </p:cTn>
                                        <p:tgtEl>
                                          <p:spTgt spid="108549"/>
                                        </p:tgtEl>
                                      </p:cBhvr>
                                      <p:to x="100000" y="90000"/>
                                    </p:animScale>
                                    <p:animScale>
                                      <p:cBhvr>
                                        <p:cTn id="18" dur="166" decel="50000">
                                          <p:stCondLst>
                                            <p:cond delay="1668"/>
                                          </p:stCondLst>
                                        </p:cTn>
                                        <p:tgtEl>
                                          <p:spTgt spid="108549"/>
                                        </p:tgtEl>
                                      </p:cBhvr>
                                      <p:to x="100000" y="100000"/>
                                    </p:animScale>
                                    <p:animScale>
                                      <p:cBhvr>
                                        <p:cTn id="19" dur="26">
                                          <p:stCondLst>
                                            <p:cond delay="1808"/>
                                          </p:stCondLst>
                                        </p:cTn>
                                        <p:tgtEl>
                                          <p:spTgt spid="108549"/>
                                        </p:tgtEl>
                                      </p:cBhvr>
                                      <p:to x="100000" y="95000"/>
                                    </p:animScale>
                                    <p:animScale>
                                      <p:cBhvr>
                                        <p:cTn id="20" dur="166" decel="50000">
                                          <p:stCondLst>
                                            <p:cond delay="1834"/>
                                          </p:stCondLst>
                                        </p:cTn>
                                        <p:tgtEl>
                                          <p:spTgt spid="1085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2"/>
          <p:cNvSpPr txBox="1">
            <a:spLocks noChangeArrowheads="1"/>
          </p:cNvSpPr>
          <p:nvPr/>
        </p:nvSpPr>
        <p:spPr bwMode="auto">
          <a:xfrm>
            <a:off x="0" y="0"/>
            <a:ext cx="7254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12.4.4  General linear list implementation</a:t>
            </a:r>
          </a:p>
        </p:txBody>
      </p:sp>
      <p:sp>
        <p:nvSpPr>
          <p:cNvPr id="110596" name="Rectangle 3"/>
          <p:cNvSpPr>
            <a:spLocks noChangeArrowheads="1"/>
          </p:cNvSpPr>
          <p:nvPr/>
        </p:nvSpPr>
        <p:spPr bwMode="auto">
          <a:xfrm>
            <a:off x="0" y="533400"/>
            <a:ext cx="8915400" cy="2678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At the ADT level, we use the list and its six operations but at the implementation level we need to choose a data structure to implement it. A general list ADT can be implemented using either an array or a linked list. Figure 12.19 shows an example of a list ADT with five items. The figure also shows how we can implement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P spid="11059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1066800"/>
            <a:ext cx="8099425" cy="4267200"/>
            <a:chOff x="228600" y="1066800"/>
            <a:chExt cx="8099425" cy="4267200"/>
          </a:xfrm>
        </p:grpSpPr>
        <p:sp>
          <p:nvSpPr>
            <p:cNvPr id="112643" name="Text Box 2"/>
            <p:cNvSpPr txBox="1">
              <a:spLocks noChangeArrowheads="1"/>
            </p:cNvSpPr>
            <p:nvPr/>
          </p:nvSpPr>
          <p:spPr bwMode="auto">
            <a:xfrm>
              <a:off x="228600" y="1066800"/>
              <a:ext cx="568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12.19  </a:t>
              </a:r>
              <a:r>
                <a:rPr lang="en-US" altLang="en-US" sz="2000">
                  <a:latin typeface="Times New Roman" panose="02020603050405020304" pitchFamily="18" charset="0"/>
                </a:rPr>
                <a:t>General linear list implementation</a:t>
              </a:r>
            </a:p>
          </p:txBody>
        </p:sp>
        <p:pic>
          <p:nvPicPr>
            <p:cNvPr id="112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1993900"/>
              <a:ext cx="7321550"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2645" name="Straight Connector 4"/>
            <p:cNvCxnSpPr>
              <a:cxnSpLocks noChangeShapeType="1"/>
            </p:cNvCxnSpPr>
            <p:nvPr/>
          </p:nvCxnSpPr>
          <p:spPr bwMode="auto">
            <a:xfrm>
              <a:off x="304800" y="1524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646" name="Straight Connector 5"/>
            <p:cNvCxnSpPr>
              <a:cxnSpLocks noChangeShapeType="1"/>
            </p:cNvCxnSpPr>
            <p:nvPr/>
          </p:nvCxnSpPr>
          <p:spPr bwMode="auto">
            <a:xfrm>
              <a:off x="304800" y="1066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647" name="Straight Connector 6"/>
            <p:cNvCxnSpPr>
              <a:cxnSpLocks noChangeShapeType="1"/>
            </p:cNvCxnSpPr>
            <p:nvPr/>
          </p:nvCxnSpPr>
          <p:spPr bwMode="auto">
            <a:xfrm>
              <a:off x="304800" y="5334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0595" name="Text Box 2"/>
          <p:cNvSpPr txBox="1">
            <a:spLocks noChangeArrowheads="1"/>
          </p:cNvSpPr>
          <p:nvPr/>
        </p:nvSpPr>
        <p:spPr bwMode="auto">
          <a:xfrm>
            <a:off x="0" y="0"/>
            <a:ext cx="18875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rgbClr val="FF0000"/>
                </a:solidFill>
                <a:latin typeface="Calibri" panose="020F0502020204030204" pitchFamily="34" charset="0"/>
              </a:rPr>
              <a:t>Algorithm</a:t>
            </a:r>
          </a:p>
        </p:txBody>
      </p:sp>
      <p:sp>
        <p:nvSpPr>
          <p:cNvPr id="110596" name="Rectangle 3"/>
          <p:cNvSpPr>
            <a:spLocks noChangeArrowheads="1"/>
          </p:cNvSpPr>
          <p:nvPr/>
        </p:nvSpPr>
        <p:spPr bwMode="auto">
          <a:xfrm>
            <a:off x="0" y="533400"/>
            <a:ext cx="8915400" cy="2678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cs typeface="Times New Roman" panose="02020603050405020304" pitchFamily="18" charset="0"/>
              </a:rPr>
              <a:t>We can write six algorithms in pseudocode for the six operations we defined for a list in each implementation. We showed algorithms to handle arrays and linked lists in Chapter 11: these algorithms can be slightly modified to create the algorithms we need for a list. We leave these as an exercise.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P spid="110596"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33635" name="Text Box 3"/>
          <p:cNvSpPr txBox="1">
            <a:spLocks noChangeArrowheads="1"/>
          </p:cNvSpPr>
          <p:nvPr/>
        </p:nvSpPr>
        <p:spPr bwMode="auto">
          <a:xfrm>
            <a:off x="76200" y="76200"/>
            <a:ext cx="27463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12-5   TREES</a:t>
            </a:r>
          </a:p>
        </p:txBody>
      </p:sp>
      <p:sp>
        <p:nvSpPr>
          <p:cNvPr id="1733637" name="Rectangle 5"/>
          <p:cNvSpPr>
            <a:spLocks noChangeArrowheads="1"/>
          </p:cNvSpPr>
          <p:nvPr/>
        </p:nvSpPr>
        <p:spPr bwMode="auto">
          <a:xfrm>
            <a:off x="228600" y="838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a:t>
            </a:r>
            <a:r>
              <a:rPr lang="en-US" altLang="en-US" sz="2800" dirty="0">
                <a:effectLst>
                  <a:outerShdw blurRad="38100" dist="38100" dir="2700000" algn="tl">
                    <a:srgbClr val="C0C0C0"/>
                  </a:outerShdw>
                </a:effectLst>
                <a:latin typeface="Times New Roman" panose="02020603050405020304" pitchFamily="18" charset="0"/>
              </a:rPr>
              <a:t>tree</a:t>
            </a:r>
            <a:r>
              <a:rPr lang="en-US" altLang="en-US" sz="2800" b="0" dirty="0">
                <a:effectLst>
                  <a:outerShdw blurRad="38100" dist="38100" dir="2700000" algn="tl">
                    <a:srgbClr val="C0C0C0"/>
                  </a:outerShdw>
                </a:effectLst>
                <a:latin typeface="Times New Roman" panose="02020603050405020304" pitchFamily="18" charset="0"/>
              </a:rPr>
              <a:t> consists of a finite set of elements, called </a:t>
            </a:r>
            <a:r>
              <a:rPr lang="en-US" altLang="en-US" sz="2800" dirty="0">
                <a:effectLst>
                  <a:outerShdw blurRad="38100" dist="38100" dir="2700000" algn="tl">
                    <a:srgbClr val="C0C0C0"/>
                  </a:outerShdw>
                </a:effectLst>
                <a:latin typeface="Times New Roman" panose="02020603050405020304" pitchFamily="18" charset="0"/>
              </a:rPr>
              <a:t>nodes</a:t>
            </a:r>
            <a:r>
              <a:rPr lang="en-US" altLang="en-US" sz="2800" b="0" dirty="0">
                <a:effectLst>
                  <a:outerShdw blurRad="38100" dist="38100" dir="2700000" algn="tl">
                    <a:srgbClr val="C0C0C0"/>
                  </a:outerShdw>
                </a:effectLst>
                <a:latin typeface="Times New Roman" panose="02020603050405020304" pitchFamily="18" charset="0"/>
              </a:rPr>
              <a:t> (or </a:t>
            </a:r>
            <a:r>
              <a:rPr lang="en-US" altLang="en-US" sz="2800" dirty="0">
                <a:effectLst>
                  <a:outerShdw blurRad="38100" dist="38100" dir="2700000" algn="tl">
                    <a:srgbClr val="C0C0C0"/>
                  </a:outerShdw>
                </a:effectLst>
                <a:latin typeface="Times New Roman" panose="02020603050405020304" pitchFamily="18" charset="0"/>
              </a:rPr>
              <a:t>vertices</a:t>
            </a:r>
            <a:r>
              <a:rPr lang="en-US" altLang="en-US" sz="2800" b="0" dirty="0">
                <a:effectLst>
                  <a:outerShdw blurRad="38100" dist="38100" dir="2700000" algn="tl">
                    <a:srgbClr val="C0C0C0"/>
                  </a:outerShdw>
                </a:effectLst>
                <a:latin typeface="Times New Roman" panose="02020603050405020304" pitchFamily="18" charset="0"/>
              </a:rPr>
              <a:t>), and a finite set of directed </a:t>
            </a:r>
            <a:r>
              <a:rPr lang="en-US" altLang="en-US" sz="2800" dirty="0">
                <a:effectLst>
                  <a:outerShdw blurRad="38100" dist="38100" dir="2700000" algn="tl">
                    <a:srgbClr val="C0C0C0"/>
                  </a:outerShdw>
                </a:effectLst>
                <a:latin typeface="Times New Roman" panose="02020603050405020304" pitchFamily="18" charset="0"/>
              </a:rPr>
              <a:t>lines</a:t>
            </a:r>
            <a:r>
              <a:rPr lang="en-US" altLang="en-US" sz="2800" b="0" dirty="0">
                <a:effectLst>
                  <a:outerShdw blurRad="38100" dist="38100" dir="2700000" algn="tl">
                    <a:srgbClr val="C0C0C0"/>
                  </a:outerShdw>
                </a:effectLst>
                <a:latin typeface="Times New Roman" panose="02020603050405020304" pitchFamily="18" charset="0"/>
              </a:rPr>
              <a:t>, called </a:t>
            </a:r>
            <a:r>
              <a:rPr lang="en-US" altLang="en-US" sz="2800" dirty="0">
                <a:effectLst>
                  <a:outerShdw blurRad="38100" dist="38100" dir="2700000" algn="tl">
                    <a:srgbClr val="C0C0C0"/>
                  </a:outerShdw>
                </a:effectLst>
                <a:latin typeface="Times New Roman" panose="02020603050405020304" pitchFamily="18" charset="0"/>
              </a:rPr>
              <a:t>arcs</a:t>
            </a:r>
            <a:r>
              <a:rPr lang="en-US" altLang="en-US" sz="2800" b="0" dirty="0">
                <a:effectLst>
                  <a:outerShdw blurRad="38100" dist="38100" dir="2700000" algn="tl">
                    <a:srgbClr val="C0C0C0"/>
                  </a:outerShdw>
                </a:effectLst>
                <a:latin typeface="Times New Roman" panose="02020603050405020304" pitchFamily="18" charset="0"/>
              </a:rPr>
              <a:t>, that connect pairs of the nodes. </a:t>
            </a:r>
          </a:p>
        </p:txBody>
      </p:sp>
      <p:grpSp>
        <p:nvGrpSpPr>
          <p:cNvPr id="2" name="Group 1"/>
          <p:cNvGrpSpPr>
            <a:grpSpLocks/>
          </p:cNvGrpSpPr>
          <p:nvPr/>
        </p:nvGrpSpPr>
        <p:grpSpPr bwMode="auto">
          <a:xfrm>
            <a:off x="304800" y="2819400"/>
            <a:ext cx="8108950" cy="3033713"/>
            <a:chOff x="304800" y="2819400"/>
            <a:chExt cx="8108950" cy="3033713"/>
          </a:xfrm>
        </p:grpSpPr>
        <p:sp>
          <p:nvSpPr>
            <p:cNvPr id="116741" name="Text Box 4"/>
            <p:cNvSpPr txBox="1">
              <a:spLocks noChangeArrowheads="1"/>
            </p:cNvSpPr>
            <p:nvPr/>
          </p:nvSpPr>
          <p:spPr bwMode="auto">
            <a:xfrm>
              <a:off x="8229600" y="54864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16742" name="Text Box 6"/>
            <p:cNvSpPr txBox="1">
              <a:spLocks noChangeArrowheads="1"/>
            </p:cNvSpPr>
            <p:nvPr/>
          </p:nvSpPr>
          <p:spPr bwMode="auto">
            <a:xfrm>
              <a:off x="304800" y="2895600"/>
              <a:ext cx="411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12.20  </a:t>
              </a:r>
              <a:r>
                <a:rPr lang="en-US" altLang="en-US" sz="2000">
                  <a:latin typeface="Times New Roman" panose="02020603050405020304" pitchFamily="18" charset="0"/>
                </a:rPr>
                <a:t>Tree representation</a:t>
              </a:r>
            </a:p>
          </p:txBody>
        </p:sp>
        <p:pic>
          <p:nvPicPr>
            <p:cNvPr id="1167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775075"/>
              <a:ext cx="7440613"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6744" name="Straight Connector 8"/>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45" name="Straight Connector 9"/>
            <p:cNvCxnSpPr>
              <a:cxnSpLocks noChangeShapeType="1"/>
            </p:cNvCxnSpPr>
            <p:nvPr/>
          </p:nvCxnSpPr>
          <p:spPr bwMode="auto">
            <a:xfrm>
              <a:off x="304800" y="281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46" name="Straight Connector 10"/>
            <p:cNvCxnSpPr>
              <a:cxnSpLocks noChangeShapeType="1"/>
            </p:cNvCxnSpPr>
            <p:nvPr/>
          </p:nvCxnSpPr>
          <p:spPr bwMode="auto">
            <a:xfrm>
              <a:off x="381000" y="5715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3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36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3635" grpId="0"/>
      <p:bldP spid="1733637"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76200" y="152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We can divided the vertices in a tree into three categories: the </a:t>
            </a:r>
            <a:r>
              <a:rPr lang="en-US" altLang="en-US" sz="2800" i="1" dirty="0">
                <a:latin typeface="Times New Roman" panose="02020603050405020304" pitchFamily="18" charset="0"/>
              </a:rPr>
              <a:t>root</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leaves</a:t>
            </a:r>
            <a:r>
              <a:rPr lang="en-US" altLang="en-US" sz="2800" b="0" dirty="0">
                <a:latin typeface="Times New Roman" panose="02020603050405020304" pitchFamily="18" charset="0"/>
              </a:rPr>
              <a:t>, and the </a:t>
            </a:r>
            <a:r>
              <a:rPr lang="en-US" altLang="en-US" sz="2800" i="1" dirty="0">
                <a:latin typeface="Times New Roman" panose="02020603050405020304" pitchFamily="18" charset="0"/>
              </a:rPr>
              <a:t>internal nodes</a:t>
            </a:r>
            <a:r>
              <a:rPr lang="en-US" altLang="en-US" sz="2800" b="0" dirty="0">
                <a:latin typeface="Times New Roman" panose="02020603050405020304" pitchFamily="18" charset="0"/>
              </a:rPr>
              <a:t>. Table 12.1 shows the number of outgoing and incoming arcs allowed for each</a:t>
            </a:r>
          </a:p>
          <a:p>
            <a:pPr algn="just"/>
            <a:r>
              <a:rPr lang="en-US" altLang="en-US" sz="2800" b="0" dirty="0">
                <a:latin typeface="Times New Roman" panose="02020603050405020304" pitchFamily="18" charset="0"/>
              </a:rPr>
              <a:t>type of node.</a:t>
            </a:r>
          </a:p>
        </p:txBody>
      </p:sp>
      <p:pic>
        <p:nvPicPr>
          <p:cNvPr id="1167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2457450"/>
            <a:ext cx="6846887"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116740"/>
                                        </p:tgtEl>
                                        <p:attrNameLst>
                                          <p:attrName>style.visibility</p:attrName>
                                        </p:attrNameLst>
                                      </p:cBhvr>
                                      <p:to>
                                        <p:strVal val="visible"/>
                                      </p:to>
                                    </p:set>
                                    <p:animEffect transition="in" filter="wipe(down)">
                                      <p:cBhvr>
                                        <p:cTn id="11" dur="580">
                                          <p:stCondLst>
                                            <p:cond delay="0"/>
                                          </p:stCondLst>
                                        </p:cTn>
                                        <p:tgtEl>
                                          <p:spTgt spid="116740"/>
                                        </p:tgtEl>
                                      </p:cBhvr>
                                    </p:animEffect>
                                    <p:anim calcmode="lin" valueType="num">
                                      <p:cBhvr>
                                        <p:cTn id="12" dur="1822" tmFilter="0,0; 0.14,0.36; 0.43,0.73; 0.71,0.91; 1.0,1.0">
                                          <p:stCondLst>
                                            <p:cond delay="0"/>
                                          </p:stCondLst>
                                        </p:cTn>
                                        <p:tgtEl>
                                          <p:spTgt spid="11674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1674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1674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1674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16740"/>
                                        </p:tgtEl>
                                        <p:attrNameLst>
                                          <p:attrName>ppt_y</p:attrName>
                                        </p:attrNameLst>
                                      </p:cBhvr>
                                      <p:tavLst>
                                        <p:tav tm="0" fmla="#ppt_y-sin(pi*$)/81">
                                          <p:val>
                                            <p:fltVal val="0"/>
                                          </p:val>
                                        </p:tav>
                                        <p:tav tm="100000">
                                          <p:val>
                                            <p:fltVal val="1"/>
                                          </p:val>
                                        </p:tav>
                                      </p:tavLst>
                                    </p:anim>
                                    <p:animScale>
                                      <p:cBhvr>
                                        <p:cTn id="17" dur="26">
                                          <p:stCondLst>
                                            <p:cond delay="650"/>
                                          </p:stCondLst>
                                        </p:cTn>
                                        <p:tgtEl>
                                          <p:spTgt spid="116740"/>
                                        </p:tgtEl>
                                      </p:cBhvr>
                                      <p:to x="100000" y="60000"/>
                                    </p:animScale>
                                    <p:animScale>
                                      <p:cBhvr>
                                        <p:cTn id="18" dur="166" decel="50000">
                                          <p:stCondLst>
                                            <p:cond delay="676"/>
                                          </p:stCondLst>
                                        </p:cTn>
                                        <p:tgtEl>
                                          <p:spTgt spid="116740"/>
                                        </p:tgtEl>
                                      </p:cBhvr>
                                      <p:to x="100000" y="100000"/>
                                    </p:animScale>
                                    <p:animScale>
                                      <p:cBhvr>
                                        <p:cTn id="19" dur="26">
                                          <p:stCondLst>
                                            <p:cond delay="1312"/>
                                          </p:stCondLst>
                                        </p:cTn>
                                        <p:tgtEl>
                                          <p:spTgt spid="116740"/>
                                        </p:tgtEl>
                                      </p:cBhvr>
                                      <p:to x="100000" y="80000"/>
                                    </p:animScale>
                                    <p:animScale>
                                      <p:cBhvr>
                                        <p:cTn id="20" dur="166" decel="50000">
                                          <p:stCondLst>
                                            <p:cond delay="1338"/>
                                          </p:stCondLst>
                                        </p:cTn>
                                        <p:tgtEl>
                                          <p:spTgt spid="116740"/>
                                        </p:tgtEl>
                                      </p:cBhvr>
                                      <p:to x="100000" y="100000"/>
                                    </p:animScale>
                                    <p:animScale>
                                      <p:cBhvr>
                                        <p:cTn id="21" dur="26">
                                          <p:stCondLst>
                                            <p:cond delay="1642"/>
                                          </p:stCondLst>
                                        </p:cTn>
                                        <p:tgtEl>
                                          <p:spTgt spid="116740"/>
                                        </p:tgtEl>
                                      </p:cBhvr>
                                      <p:to x="100000" y="90000"/>
                                    </p:animScale>
                                    <p:animScale>
                                      <p:cBhvr>
                                        <p:cTn id="22" dur="166" decel="50000">
                                          <p:stCondLst>
                                            <p:cond delay="1668"/>
                                          </p:stCondLst>
                                        </p:cTn>
                                        <p:tgtEl>
                                          <p:spTgt spid="116740"/>
                                        </p:tgtEl>
                                      </p:cBhvr>
                                      <p:to x="100000" y="100000"/>
                                    </p:animScale>
                                    <p:animScale>
                                      <p:cBhvr>
                                        <p:cTn id="23" dur="26">
                                          <p:stCondLst>
                                            <p:cond delay="1808"/>
                                          </p:stCondLst>
                                        </p:cTn>
                                        <p:tgtEl>
                                          <p:spTgt spid="116740"/>
                                        </p:tgtEl>
                                      </p:cBhvr>
                                      <p:to x="100000" y="95000"/>
                                    </p:animScale>
                                    <p:animScale>
                                      <p:cBhvr>
                                        <p:cTn id="24" dur="166" decel="50000">
                                          <p:stCondLst>
                                            <p:cond delay="1834"/>
                                          </p:stCondLst>
                                        </p:cTn>
                                        <p:tgtEl>
                                          <p:spTgt spid="11674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 y="152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Each node in a tree may have a </a:t>
            </a:r>
            <a:r>
              <a:rPr lang="en-US" altLang="en-US" sz="2800" dirty="0">
                <a:solidFill>
                  <a:schemeClr val="folHlink"/>
                </a:solidFill>
                <a:latin typeface="Times New Roman" panose="02020603050405020304" pitchFamily="18" charset="0"/>
              </a:rPr>
              <a:t>subtree</a:t>
            </a:r>
            <a:r>
              <a:rPr lang="en-US" altLang="en-US" sz="2800" b="0" dirty="0">
                <a:latin typeface="Times New Roman" panose="02020603050405020304" pitchFamily="18" charset="0"/>
              </a:rPr>
              <a:t>. The subtree of each node includes one of its children and all </a:t>
            </a:r>
            <a:r>
              <a:rPr lang="en-US" altLang="en-US" sz="2800" b="0" dirty="0" err="1">
                <a:latin typeface="Times New Roman" panose="02020603050405020304" pitchFamily="18" charset="0"/>
              </a:rPr>
              <a:t>descendents</a:t>
            </a:r>
            <a:r>
              <a:rPr lang="en-US" altLang="en-US" sz="2800" b="0" dirty="0">
                <a:latin typeface="Times New Roman" panose="02020603050405020304" pitchFamily="18" charset="0"/>
              </a:rPr>
              <a:t> of that child. Figure 12.21 shows all subtrees for the tree in Figure 12.20.</a:t>
            </a:r>
          </a:p>
        </p:txBody>
      </p:sp>
      <p:grpSp>
        <p:nvGrpSpPr>
          <p:cNvPr id="2" name="Group 1"/>
          <p:cNvGrpSpPr>
            <a:grpSpLocks/>
          </p:cNvGrpSpPr>
          <p:nvPr/>
        </p:nvGrpSpPr>
        <p:grpSpPr bwMode="auto">
          <a:xfrm>
            <a:off x="228600" y="2590800"/>
            <a:ext cx="8175625" cy="4038600"/>
            <a:chOff x="228600" y="2590800"/>
            <a:chExt cx="8175625" cy="4038600"/>
          </a:xfrm>
        </p:grpSpPr>
        <p:sp>
          <p:nvSpPr>
            <p:cNvPr id="120836" name="Text Box 4"/>
            <p:cNvSpPr txBox="1">
              <a:spLocks noChangeArrowheads="1"/>
            </p:cNvSpPr>
            <p:nvPr/>
          </p:nvSpPr>
          <p:spPr bwMode="auto">
            <a:xfrm>
              <a:off x="228600" y="2590800"/>
              <a:ext cx="290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12.21  </a:t>
              </a:r>
              <a:r>
                <a:rPr lang="en-US" altLang="en-US" sz="2000">
                  <a:latin typeface="Times New Roman" panose="02020603050405020304" pitchFamily="18" charset="0"/>
                </a:rPr>
                <a:t>Subtrees</a:t>
              </a:r>
            </a:p>
          </p:txBody>
        </p:sp>
        <p:pic>
          <p:nvPicPr>
            <p:cNvPr id="1208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3609975"/>
              <a:ext cx="7138987"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0838" name="Straight Connector 5"/>
            <p:cNvCxnSpPr>
              <a:cxnSpLocks noChangeShapeType="1"/>
            </p:cNvCxnSpPr>
            <p:nvPr/>
          </p:nvCxnSpPr>
          <p:spPr bwMode="auto">
            <a:xfrm>
              <a:off x="304800" y="3048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39" name="Straight Connector 6"/>
            <p:cNvCxnSpPr>
              <a:cxnSpLocks noChangeShapeType="1"/>
            </p:cNvCxnSpPr>
            <p:nvPr/>
          </p:nvCxnSpPr>
          <p:spPr bwMode="auto">
            <a:xfrm>
              <a:off x="304800" y="2590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0" name="Straight Connector 7"/>
            <p:cNvCxnSpPr>
              <a:cxnSpLocks noChangeShapeType="1"/>
            </p:cNvCxnSpPr>
            <p:nvPr/>
          </p:nvCxnSpPr>
          <p:spPr bwMode="auto">
            <a:xfrm>
              <a:off x="3810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41827" name="Text Box 3"/>
          <p:cNvSpPr txBox="1">
            <a:spLocks noChangeArrowheads="1"/>
          </p:cNvSpPr>
          <p:nvPr/>
        </p:nvSpPr>
        <p:spPr bwMode="auto">
          <a:xfrm>
            <a:off x="0" y="0"/>
            <a:ext cx="4038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Calibri" panose="020F0502020204030204" pitchFamily="34" charset="0"/>
              </a:rPr>
              <a:t>12-5.1    BINARY TREES</a:t>
            </a:r>
          </a:p>
        </p:txBody>
      </p:sp>
      <p:sp>
        <p:nvSpPr>
          <p:cNvPr id="1741829" name="Rectangle 5"/>
          <p:cNvSpPr>
            <a:spLocks noChangeArrowheads="1"/>
          </p:cNvSpPr>
          <p:nvPr/>
        </p:nvSpPr>
        <p:spPr bwMode="auto">
          <a:xfrm>
            <a:off x="228600" y="685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binary tree is a tree in which no node can have more than two subtrees. In other words, a node can have zero, one, or two subtrees. </a:t>
            </a:r>
          </a:p>
        </p:txBody>
      </p:sp>
      <p:grpSp>
        <p:nvGrpSpPr>
          <p:cNvPr id="2" name="Group 1"/>
          <p:cNvGrpSpPr>
            <a:grpSpLocks/>
          </p:cNvGrpSpPr>
          <p:nvPr/>
        </p:nvGrpSpPr>
        <p:grpSpPr bwMode="auto">
          <a:xfrm>
            <a:off x="228600" y="3048000"/>
            <a:ext cx="8185150" cy="3719513"/>
            <a:chOff x="228600" y="3048000"/>
            <a:chExt cx="8185150" cy="3719513"/>
          </a:xfrm>
        </p:grpSpPr>
        <p:sp>
          <p:nvSpPr>
            <p:cNvPr id="12288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22886" name="Text Box 6"/>
            <p:cNvSpPr txBox="1">
              <a:spLocks noChangeArrowheads="1"/>
            </p:cNvSpPr>
            <p:nvPr/>
          </p:nvSpPr>
          <p:spPr bwMode="auto">
            <a:xfrm>
              <a:off x="228600" y="3048000"/>
              <a:ext cx="341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12.22  </a:t>
              </a:r>
              <a:r>
                <a:rPr lang="en-US" altLang="en-US" sz="2000">
                  <a:latin typeface="Times New Roman" panose="02020603050405020304" pitchFamily="18" charset="0"/>
                </a:rPr>
                <a:t>A binary tree</a:t>
              </a:r>
            </a:p>
          </p:txBody>
        </p:sp>
        <p:pic>
          <p:nvPicPr>
            <p:cNvPr id="1228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733800"/>
              <a:ext cx="5813425" cy="275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888" name="Straight Connector 8"/>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89" name="Straight Connector 9"/>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0" name="Straight Connector 10"/>
            <p:cNvCxnSpPr>
              <a:cxnSpLocks noChangeShapeType="1"/>
            </p:cNvCxnSpPr>
            <p:nvPr/>
          </p:nvCxnSpPr>
          <p:spPr bwMode="auto">
            <a:xfrm>
              <a:off x="381000" y="655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8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27" grpId="0"/>
      <p:bldP spid="17418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0" y="0"/>
            <a:ext cx="31194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12.1.3  Definition</a:t>
            </a:r>
          </a:p>
        </p:txBody>
      </p:sp>
      <p:sp>
        <p:nvSpPr>
          <p:cNvPr id="14340" name="Rectangle 3"/>
          <p:cNvSpPr>
            <a:spLocks noChangeArrowheads="1"/>
          </p:cNvSpPr>
          <p:nvPr/>
        </p:nvSpPr>
        <p:spPr bwMode="auto">
          <a:xfrm>
            <a:off x="0" y="685800"/>
            <a:ext cx="8915400" cy="1800225"/>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Let us now define an ADT. An abstract data type is a data type packaged with the operations that are meaningful for the data type. We then encapsulate the data and the operations on the data and hide them from the user.</a:t>
            </a:r>
          </a:p>
        </p:txBody>
      </p:sp>
      <p:sp>
        <p:nvSpPr>
          <p:cNvPr id="14341" name="Rectangle 4"/>
          <p:cNvSpPr>
            <a:spLocks noChangeArrowheads="1"/>
          </p:cNvSpPr>
          <p:nvPr/>
        </p:nvSpPr>
        <p:spPr bwMode="auto">
          <a:xfrm>
            <a:off x="304800" y="3749675"/>
            <a:ext cx="8382000" cy="1876425"/>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r>
              <a:rPr lang="en-US" altLang="en-US" sz="2800" dirty="0" smtClean="0">
                <a:solidFill>
                  <a:schemeClr val="bg1"/>
                </a:solidFill>
                <a:latin typeface="Times New Roman" panose="02020603050405020304" pitchFamily="18" charset="0"/>
              </a:rPr>
              <a:t>Abstract data type:</a:t>
            </a:r>
          </a:p>
          <a:p>
            <a:pPr>
              <a:defRPr/>
            </a:pPr>
            <a:r>
              <a:rPr lang="en-US" altLang="en-US" sz="2800" dirty="0" smtClean="0">
                <a:solidFill>
                  <a:schemeClr val="bg1"/>
                </a:solidFill>
                <a:latin typeface="Times New Roman" panose="02020603050405020304" pitchFamily="18" charset="0"/>
              </a:rPr>
              <a:t>1. Definition of data</a:t>
            </a:r>
          </a:p>
          <a:p>
            <a:pPr>
              <a:defRPr/>
            </a:pPr>
            <a:r>
              <a:rPr lang="en-US" altLang="en-US" sz="2800" dirty="0" smtClean="0">
                <a:solidFill>
                  <a:schemeClr val="bg1"/>
                </a:solidFill>
                <a:latin typeface="Times New Roman" panose="02020603050405020304" pitchFamily="18" charset="0"/>
              </a:rPr>
              <a:t>2. Definition of operations</a:t>
            </a:r>
          </a:p>
          <a:p>
            <a:pPr>
              <a:defRPr/>
            </a:pPr>
            <a:r>
              <a:rPr lang="en-US" altLang="en-US" sz="2800" dirty="0" smtClean="0">
                <a:solidFill>
                  <a:schemeClr val="bg1"/>
                </a:solidFill>
                <a:latin typeface="Times New Roman" panose="02020603050405020304" pitchFamily="18" charset="0"/>
              </a:rPr>
              <a:t>3. Encapsulation of data and operation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14341"/>
                                        </p:tgtEl>
                                        <p:attrNameLst>
                                          <p:attrName>style.visibility</p:attrName>
                                        </p:attrNameLst>
                                      </p:cBhvr>
                                      <p:to>
                                        <p:strVal val="visible"/>
                                      </p:to>
                                    </p:set>
                                    <p:anim calcmode="lin" valueType="num">
                                      <p:cBhvr>
                                        <p:cTn id="15" dur="500" fill="hold"/>
                                        <p:tgtEl>
                                          <p:spTgt spid="14341"/>
                                        </p:tgtEl>
                                        <p:attrNameLst>
                                          <p:attrName>ppt_w</p:attrName>
                                        </p:attrNameLst>
                                      </p:cBhvr>
                                      <p:tavLst>
                                        <p:tav tm="0">
                                          <p:val>
                                            <p:fltVal val="0"/>
                                          </p:val>
                                        </p:tav>
                                        <p:tav tm="100000">
                                          <p:val>
                                            <p:strVal val="#ppt_w"/>
                                          </p:val>
                                        </p:tav>
                                      </p:tavLst>
                                    </p:anim>
                                    <p:anim calcmode="lin" valueType="num">
                                      <p:cBhvr>
                                        <p:cTn id="16" dur="500" fill="hold"/>
                                        <p:tgtEl>
                                          <p:spTgt spid="14341"/>
                                        </p:tgtEl>
                                        <p:attrNameLst>
                                          <p:attrName>ppt_h</p:attrName>
                                        </p:attrNameLst>
                                      </p:cBhvr>
                                      <p:tavLst>
                                        <p:tav tm="0">
                                          <p:val>
                                            <p:fltVal val="0"/>
                                          </p:val>
                                        </p:tav>
                                        <p:tav tm="100000">
                                          <p:val>
                                            <p:strVal val="#ppt_h"/>
                                          </p:val>
                                        </p:tav>
                                      </p:tavLst>
                                    </p:anim>
                                    <p:animEffect transition="in" filter="fade">
                                      <p:cBhvr>
                                        <p:cTn id="1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2883" name="Text Box 2"/>
          <p:cNvSpPr txBox="1">
            <a:spLocks noChangeArrowheads="1"/>
          </p:cNvSpPr>
          <p:nvPr/>
        </p:nvSpPr>
        <p:spPr bwMode="auto">
          <a:xfrm>
            <a:off x="0" y="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Recursive definition of binary trees</a:t>
            </a:r>
          </a:p>
        </p:txBody>
      </p:sp>
      <p:sp>
        <p:nvSpPr>
          <p:cNvPr id="122884" name="Rectangle 3"/>
          <p:cNvSpPr>
            <a:spLocks noChangeArrowheads="1"/>
          </p:cNvSpPr>
          <p:nvPr/>
        </p:nvSpPr>
        <p:spPr bwMode="auto">
          <a:xfrm>
            <a:off x="76200" y="5334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In Chapter 8 we introduced the recursive definition of an algorithm. We can also define a structure or an ADT recursively. The following gives the recursive definition of a binary tree. Note that, based on this definition, a binary tree can have a root, but each subtree can also have a root.	</a:t>
            </a:r>
          </a:p>
        </p:txBody>
      </p:sp>
      <p:pic>
        <p:nvPicPr>
          <p:cNvPr id="1228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3048000"/>
            <a:ext cx="8647113"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122885"/>
                                        </p:tgtEl>
                                        <p:attrNameLst>
                                          <p:attrName>style.visibility</p:attrName>
                                        </p:attrNameLst>
                                      </p:cBhvr>
                                      <p:to>
                                        <p:strVal val="visible"/>
                                      </p:to>
                                    </p:set>
                                    <p:animEffect transition="in" filter="wipe(down)">
                                      <p:cBhvr>
                                        <p:cTn id="15" dur="580">
                                          <p:stCondLst>
                                            <p:cond delay="0"/>
                                          </p:stCondLst>
                                        </p:cTn>
                                        <p:tgtEl>
                                          <p:spTgt spid="122885"/>
                                        </p:tgtEl>
                                      </p:cBhvr>
                                    </p:animEffect>
                                    <p:anim calcmode="lin" valueType="num">
                                      <p:cBhvr>
                                        <p:cTn id="16" dur="1822" tmFilter="0,0; 0.14,0.36; 0.43,0.73; 0.71,0.91; 1.0,1.0">
                                          <p:stCondLst>
                                            <p:cond delay="0"/>
                                          </p:stCondLst>
                                        </p:cTn>
                                        <p:tgtEl>
                                          <p:spTgt spid="12288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2288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2288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2288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22885"/>
                                        </p:tgtEl>
                                        <p:attrNameLst>
                                          <p:attrName>ppt_y</p:attrName>
                                        </p:attrNameLst>
                                      </p:cBhvr>
                                      <p:tavLst>
                                        <p:tav tm="0" fmla="#ppt_y-sin(pi*$)/81">
                                          <p:val>
                                            <p:fltVal val="0"/>
                                          </p:val>
                                        </p:tav>
                                        <p:tav tm="100000">
                                          <p:val>
                                            <p:fltVal val="1"/>
                                          </p:val>
                                        </p:tav>
                                      </p:tavLst>
                                    </p:anim>
                                    <p:animScale>
                                      <p:cBhvr>
                                        <p:cTn id="21" dur="26">
                                          <p:stCondLst>
                                            <p:cond delay="650"/>
                                          </p:stCondLst>
                                        </p:cTn>
                                        <p:tgtEl>
                                          <p:spTgt spid="122885"/>
                                        </p:tgtEl>
                                      </p:cBhvr>
                                      <p:to x="100000" y="60000"/>
                                    </p:animScale>
                                    <p:animScale>
                                      <p:cBhvr>
                                        <p:cTn id="22" dur="166" decel="50000">
                                          <p:stCondLst>
                                            <p:cond delay="676"/>
                                          </p:stCondLst>
                                        </p:cTn>
                                        <p:tgtEl>
                                          <p:spTgt spid="122885"/>
                                        </p:tgtEl>
                                      </p:cBhvr>
                                      <p:to x="100000" y="100000"/>
                                    </p:animScale>
                                    <p:animScale>
                                      <p:cBhvr>
                                        <p:cTn id="23" dur="26">
                                          <p:stCondLst>
                                            <p:cond delay="1312"/>
                                          </p:stCondLst>
                                        </p:cTn>
                                        <p:tgtEl>
                                          <p:spTgt spid="122885"/>
                                        </p:tgtEl>
                                      </p:cBhvr>
                                      <p:to x="100000" y="80000"/>
                                    </p:animScale>
                                    <p:animScale>
                                      <p:cBhvr>
                                        <p:cTn id="24" dur="166" decel="50000">
                                          <p:stCondLst>
                                            <p:cond delay="1338"/>
                                          </p:stCondLst>
                                        </p:cTn>
                                        <p:tgtEl>
                                          <p:spTgt spid="122885"/>
                                        </p:tgtEl>
                                      </p:cBhvr>
                                      <p:to x="100000" y="100000"/>
                                    </p:animScale>
                                    <p:animScale>
                                      <p:cBhvr>
                                        <p:cTn id="25" dur="26">
                                          <p:stCondLst>
                                            <p:cond delay="1642"/>
                                          </p:stCondLst>
                                        </p:cTn>
                                        <p:tgtEl>
                                          <p:spTgt spid="122885"/>
                                        </p:tgtEl>
                                      </p:cBhvr>
                                      <p:to x="100000" y="90000"/>
                                    </p:animScale>
                                    <p:animScale>
                                      <p:cBhvr>
                                        <p:cTn id="26" dur="166" decel="50000">
                                          <p:stCondLst>
                                            <p:cond delay="1668"/>
                                          </p:stCondLst>
                                        </p:cTn>
                                        <p:tgtEl>
                                          <p:spTgt spid="122885"/>
                                        </p:tgtEl>
                                      </p:cBhvr>
                                      <p:to x="100000" y="100000"/>
                                    </p:animScale>
                                    <p:animScale>
                                      <p:cBhvr>
                                        <p:cTn id="27" dur="26">
                                          <p:stCondLst>
                                            <p:cond delay="1808"/>
                                          </p:stCondLst>
                                        </p:cTn>
                                        <p:tgtEl>
                                          <p:spTgt spid="122885"/>
                                        </p:tgtEl>
                                      </p:cBhvr>
                                      <p:to x="100000" y="95000"/>
                                    </p:animScale>
                                    <p:animScale>
                                      <p:cBhvr>
                                        <p:cTn id="28" dur="166" decel="50000">
                                          <p:stCondLst>
                                            <p:cond delay="1834"/>
                                          </p:stCondLst>
                                        </p:cTn>
                                        <p:tgtEl>
                                          <p:spTgt spid="12288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8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ChangeArrowheads="1"/>
          </p:cNvSpPr>
          <p:nvPr/>
        </p:nvSpPr>
        <p:spPr bwMode="auto">
          <a:xfrm>
            <a:off x="76200" y="152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Figure 12.23 shows eight trees, the first of which is an empty binary tree (sometimes called a null binary tree).	</a:t>
            </a:r>
          </a:p>
        </p:txBody>
      </p:sp>
      <p:grpSp>
        <p:nvGrpSpPr>
          <p:cNvPr id="2" name="Group 1"/>
          <p:cNvGrpSpPr>
            <a:grpSpLocks/>
          </p:cNvGrpSpPr>
          <p:nvPr/>
        </p:nvGrpSpPr>
        <p:grpSpPr bwMode="auto">
          <a:xfrm>
            <a:off x="304800" y="1676400"/>
            <a:ext cx="8099425" cy="4953000"/>
            <a:chOff x="304800" y="1676400"/>
            <a:chExt cx="8099425" cy="4953000"/>
          </a:xfrm>
        </p:grpSpPr>
        <p:sp>
          <p:nvSpPr>
            <p:cNvPr id="126980" name="Text Box 5"/>
            <p:cNvSpPr txBox="1">
              <a:spLocks noChangeArrowheads="1"/>
            </p:cNvSpPr>
            <p:nvPr/>
          </p:nvSpPr>
          <p:spPr bwMode="auto">
            <a:xfrm>
              <a:off x="304800" y="1676400"/>
              <a:ext cx="4659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12.23  </a:t>
              </a:r>
              <a:r>
                <a:rPr lang="en-US" altLang="en-US" sz="2000">
                  <a:latin typeface="Times New Roman" panose="02020603050405020304" pitchFamily="18" charset="0"/>
                </a:rPr>
                <a:t>Examples of binary trees</a:t>
              </a:r>
            </a:p>
          </p:txBody>
        </p:sp>
        <p:pic>
          <p:nvPicPr>
            <p:cNvPr id="1269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2830513"/>
              <a:ext cx="6773862" cy="379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6982" name="Straight Connector 5"/>
            <p:cNvCxnSpPr>
              <a:cxnSpLocks noChangeShapeType="1"/>
            </p:cNvCxnSpPr>
            <p:nvPr/>
          </p:nvCxnSpPr>
          <p:spPr bwMode="auto">
            <a:xfrm>
              <a:off x="304800" y="2133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983" name="Straight Connector 6"/>
            <p:cNvCxnSpPr>
              <a:cxnSpLocks noChangeShapeType="1"/>
            </p:cNvCxnSpPr>
            <p:nvPr/>
          </p:nvCxnSpPr>
          <p:spPr bwMode="auto">
            <a:xfrm>
              <a:off x="304800" y="1676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984" name="Straight Connector 7"/>
            <p:cNvCxnSpPr>
              <a:cxnSpLocks noChangeShapeType="1"/>
            </p:cNvCxnSpPr>
            <p:nvPr/>
          </p:nvCxnSpPr>
          <p:spPr bwMode="auto">
            <a:xfrm>
              <a:off x="3810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6979" name="Text Box 2"/>
          <p:cNvSpPr txBox="1">
            <a:spLocks noChangeArrowheads="1"/>
          </p:cNvSpPr>
          <p:nvPr/>
        </p:nvSpPr>
        <p:spPr bwMode="auto">
          <a:xfrm>
            <a:off x="0" y="0"/>
            <a:ext cx="59737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12.5.2  Operations on binary trees</a:t>
            </a:r>
          </a:p>
        </p:txBody>
      </p:sp>
      <p:sp>
        <p:nvSpPr>
          <p:cNvPr id="126980" name="Rectangle 3"/>
          <p:cNvSpPr>
            <a:spLocks noChangeArrowheads="1"/>
          </p:cNvSpPr>
          <p:nvPr/>
        </p:nvSpPr>
        <p:spPr bwMode="auto">
          <a:xfrm>
            <a:off x="76200" y="5334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six most common operations defined for a binary tree are </a:t>
            </a:r>
            <a:r>
              <a:rPr lang="en-US" altLang="en-US" sz="2800" i="1" dirty="0">
                <a:latin typeface="Times New Roman" panose="02020603050405020304" pitchFamily="18" charset="0"/>
              </a:rPr>
              <a:t>tree</a:t>
            </a:r>
            <a:r>
              <a:rPr lang="en-US" altLang="en-US" sz="2800" b="0" dirty="0">
                <a:latin typeface="Times New Roman" panose="02020603050405020304" pitchFamily="18" charset="0"/>
              </a:rPr>
              <a:t> (creates an empty tree), </a:t>
            </a:r>
            <a:r>
              <a:rPr lang="en-US" altLang="en-US" sz="2800" i="1" dirty="0">
                <a:latin typeface="Times New Roman" panose="02020603050405020304" pitchFamily="18" charset="0"/>
              </a:rPr>
              <a:t>insert</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delete</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retrieve</a:t>
            </a:r>
            <a:r>
              <a:rPr lang="en-US" altLang="en-US" sz="2800" b="0" dirty="0">
                <a:latin typeface="Times New Roman" panose="02020603050405020304" pitchFamily="18" charset="0"/>
              </a:rPr>
              <a:t>, </a:t>
            </a:r>
            <a:r>
              <a:rPr lang="en-US" altLang="en-US" sz="2800" i="1" dirty="0">
                <a:latin typeface="Times New Roman" panose="02020603050405020304" pitchFamily="18" charset="0"/>
              </a:rPr>
              <a:t>empty</a:t>
            </a:r>
            <a:r>
              <a:rPr lang="en-US" altLang="en-US" sz="2800" b="0" dirty="0">
                <a:latin typeface="Times New Roman" panose="02020603050405020304" pitchFamily="18" charset="0"/>
              </a:rPr>
              <a:t> and </a:t>
            </a:r>
            <a:r>
              <a:rPr lang="en-US" altLang="en-US" sz="2800" i="1" dirty="0">
                <a:latin typeface="Times New Roman" panose="02020603050405020304" pitchFamily="18" charset="0"/>
              </a:rPr>
              <a:t>traversal</a:t>
            </a:r>
            <a:r>
              <a:rPr lang="en-US" altLang="en-US" sz="2800" b="0" dirty="0">
                <a:latin typeface="Times New Roman" panose="02020603050405020304" pitchFamily="18" charset="0"/>
              </a:rPr>
              <a:t>. The first five are complex and beyond the scope of this book. We discuss binary tree traversal in this section.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698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76200" y="0"/>
            <a:ext cx="3497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Binary tree traversals</a:t>
            </a:r>
          </a:p>
        </p:txBody>
      </p:sp>
      <p:sp>
        <p:nvSpPr>
          <p:cNvPr id="129027" name="Rectangle 3"/>
          <p:cNvSpPr>
            <a:spLocks noChangeArrowheads="1"/>
          </p:cNvSpPr>
          <p:nvPr/>
        </p:nvSpPr>
        <p:spPr bwMode="auto">
          <a:xfrm>
            <a:off x="76200" y="6096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 binary tree traversal requires that each node of the tree be processed once and only once in a predetermined sequence. The two general approaches to the traversal sequence are </a:t>
            </a:r>
            <a:r>
              <a:rPr lang="en-US" altLang="en-US" sz="2800" dirty="0">
                <a:latin typeface="Times New Roman" panose="02020603050405020304" pitchFamily="18" charset="0"/>
              </a:rPr>
              <a:t>depth-firs</a:t>
            </a:r>
            <a:r>
              <a:rPr lang="en-US" altLang="en-US" sz="2800" b="0" dirty="0">
                <a:latin typeface="Times New Roman" panose="02020603050405020304" pitchFamily="18" charset="0"/>
              </a:rPr>
              <a:t>t and </a:t>
            </a:r>
            <a:r>
              <a:rPr lang="en-US" altLang="en-US" sz="2800" dirty="0">
                <a:latin typeface="Times New Roman" panose="02020603050405020304" pitchFamily="18" charset="0"/>
              </a:rPr>
              <a:t>breadth-first</a:t>
            </a:r>
            <a:r>
              <a:rPr lang="en-US" altLang="en-US" sz="2800" b="0" dirty="0">
                <a:latin typeface="Times New Roman" panose="02020603050405020304" pitchFamily="18" charset="0"/>
              </a:rPr>
              <a:t> traversal.</a:t>
            </a:r>
          </a:p>
        </p:txBody>
      </p:sp>
      <p:grpSp>
        <p:nvGrpSpPr>
          <p:cNvPr id="2" name="Group 1"/>
          <p:cNvGrpSpPr>
            <a:grpSpLocks/>
          </p:cNvGrpSpPr>
          <p:nvPr/>
        </p:nvGrpSpPr>
        <p:grpSpPr bwMode="auto">
          <a:xfrm>
            <a:off x="304800" y="3048000"/>
            <a:ext cx="8099425" cy="3276600"/>
            <a:chOff x="304800" y="3048000"/>
            <a:chExt cx="8099425" cy="3276600"/>
          </a:xfrm>
        </p:grpSpPr>
        <p:sp>
          <p:nvSpPr>
            <p:cNvPr id="131077" name="Text Box 5"/>
            <p:cNvSpPr txBox="1">
              <a:spLocks noChangeArrowheads="1"/>
            </p:cNvSpPr>
            <p:nvPr/>
          </p:nvSpPr>
          <p:spPr bwMode="auto">
            <a:xfrm>
              <a:off x="304800" y="3048000"/>
              <a:ext cx="592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12.24  </a:t>
              </a:r>
              <a:r>
                <a:rPr lang="en-US" altLang="en-US" sz="2000">
                  <a:latin typeface="Times New Roman" panose="02020603050405020304" pitchFamily="18" charset="0"/>
                </a:rPr>
                <a:t>Depth-first traversal of a binary tree</a:t>
              </a:r>
            </a:p>
          </p:txBody>
        </p:sp>
        <p:pic>
          <p:nvPicPr>
            <p:cNvPr id="131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97275"/>
              <a:ext cx="7659688"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1079" name="Straight Connector 6"/>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080" name="Straight Connector 7"/>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081" name="Straight Connector 8"/>
            <p:cNvCxnSpPr>
              <a:cxnSpLocks noChangeShapeType="1"/>
            </p:cNvCxnSpPr>
            <p:nvPr/>
          </p:nvCxnSpPr>
          <p:spPr bwMode="auto">
            <a:xfrm>
              <a:off x="381000" y="6324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76200" y="152400"/>
            <a:ext cx="20970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12.10</a:t>
            </a:r>
            <a:endParaRPr lang="en-US" altLang="en-US" sz="2000" i="1">
              <a:solidFill>
                <a:srgbClr val="FF0000"/>
              </a:solidFill>
              <a:latin typeface="Times New Roman" panose="02020603050405020304" pitchFamily="18" charset="0"/>
            </a:endParaRPr>
          </a:p>
        </p:txBody>
      </p:sp>
      <p:sp>
        <p:nvSpPr>
          <p:cNvPr id="1754115" name="Rectangle 3"/>
          <p:cNvSpPr>
            <a:spLocks noChangeArrowheads="1"/>
          </p:cNvSpPr>
          <p:nvPr/>
        </p:nvSpPr>
        <p:spPr bwMode="auto">
          <a:xfrm>
            <a:off x="76200" y="6858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Figure 12.25 shows how we visit each node in a tree using preorder traversal. The figure also shows the walking order. In preorder traversal we visit a node when we pass from its left side. The nodes are visited in this order: A, B, C, D, E, F.</a:t>
            </a:r>
          </a:p>
        </p:txBody>
      </p:sp>
      <p:grpSp>
        <p:nvGrpSpPr>
          <p:cNvPr id="2" name="Group 1"/>
          <p:cNvGrpSpPr>
            <a:grpSpLocks/>
          </p:cNvGrpSpPr>
          <p:nvPr/>
        </p:nvGrpSpPr>
        <p:grpSpPr bwMode="auto">
          <a:xfrm>
            <a:off x="228600" y="3048000"/>
            <a:ext cx="8382000" cy="3657600"/>
            <a:chOff x="228600" y="3048000"/>
            <a:chExt cx="8382000" cy="3657600"/>
          </a:xfrm>
        </p:grpSpPr>
        <p:sp>
          <p:nvSpPr>
            <p:cNvPr id="133125" name="Text Box 4"/>
            <p:cNvSpPr txBox="1">
              <a:spLocks noChangeArrowheads="1"/>
            </p:cNvSpPr>
            <p:nvPr/>
          </p:nvSpPr>
          <p:spPr bwMode="auto">
            <a:xfrm>
              <a:off x="228600" y="3048000"/>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12.25  </a:t>
              </a:r>
              <a:r>
                <a:rPr lang="en-US" altLang="en-US" sz="2000">
                  <a:latin typeface="Times New Roman" panose="02020603050405020304" pitchFamily="18" charset="0"/>
                </a:rPr>
                <a:t>Example 12.10</a:t>
              </a:r>
            </a:p>
          </p:txBody>
        </p:sp>
        <p:pic>
          <p:nvPicPr>
            <p:cNvPr id="133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3609975"/>
              <a:ext cx="7907337"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3127" name="Straight Connector 6"/>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28" name="Straight Connector 7"/>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29" name="Straight Connector 8"/>
            <p:cNvCxnSpPr>
              <a:cxnSpLocks noChangeShapeType="1"/>
            </p:cNvCxnSpPr>
            <p:nvPr/>
          </p:nvCxnSpPr>
          <p:spPr bwMode="auto">
            <a:xfrm>
              <a:off x="3810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4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nimBg="1"/>
      <p:bldP spid="1754115"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76200" y="152400"/>
            <a:ext cx="20970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12.11</a:t>
            </a:r>
            <a:endParaRPr lang="en-US" altLang="en-US" sz="2000" i="1">
              <a:solidFill>
                <a:srgbClr val="FF0000"/>
              </a:solidFill>
              <a:latin typeface="Times New Roman" panose="02020603050405020304" pitchFamily="18" charset="0"/>
            </a:endParaRPr>
          </a:p>
        </p:txBody>
      </p:sp>
      <p:sp>
        <p:nvSpPr>
          <p:cNvPr id="1756163" name="Rectangle 3"/>
          <p:cNvSpPr>
            <a:spLocks noChangeArrowheads="1"/>
          </p:cNvSpPr>
          <p:nvPr/>
        </p:nvSpPr>
        <p:spPr bwMode="auto">
          <a:xfrm>
            <a:off x="76200" y="868363"/>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Figure 12.26 shows how we visit each node in a tree using breadth-first traversal. The figure also shows the walking order. The traversal order is A, B, E, C, D, F.</a:t>
            </a:r>
          </a:p>
        </p:txBody>
      </p:sp>
      <p:grpSp>
        <p:nvGrpSpPr>
          <p:cNvPr id="2" name="Group 1"/>
          <p:cNvGrpSpPr>
            <a:grpSpLocks/>
          </p:cNvGrpSpPr>
          <p:nvPr/>
        </p:nvGrpSpPr>
        <p:grpSpPr bwMode="auto">
          <a:xfrm>
            <a:off x="228600" y="2209800"/>
            <a:ext cx="8610600" cy="4419600"/>
            <a:chOff x="228600" y="2209800"/>
            <a:chExt cx="8610600" cy="4419600"/>
          </a:xfrm>
        </p:grpSpPr>
        <p:sp>
          <p:nvSpPr>
            <p:cNvPr id="135173" name="Text Box 4"/>
            <p:cNvSpPr txBox="1">
              <a:spLocks noChangeArrowheads="1"/>
            </p:cNvSpPr>
            <p:nvPr/>
          </p:nvSpPr>
          <p:spPr bwMode="auto">
            <a:xfrm>
              <a:off x="228600" y="2209800"/>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12.26  </a:t>
              </a:r>
              <a:r>
                <a:rPr lang="en-US" altLang="en-US" sz="2000">
                  <a:latin typeface="Times New Roman" panose="02020603050405020304" pitchFamily="18" charset="0"/>
                </a:rPr>
                <a:t>Example 12.11</a:t>
              </a:r>
            </a:p>
          </p:txBody>
        </p:sp>
        <p:pic>
          <p:nvPicPr>
            <p:cNvPr id="1351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3048000"/>
              <a:ext cx="8135937"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5175" name="Straight Connector 6"/>
            <p:cNvCxnSpPr>
              <a:cxnSpLocks noChangeShapeType="1"/>
            </p:cNvCxnSpPr>
            <p:nvPr/>
          </p:nvCxnSpPr>
          <p:spPr bwMode="auto">
            <a:xfrm>
              <a:off x="304800" y="2667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176" name="Straight Connector 7"/>
            <p:cNvCxnSpPr>
              <a:cxnSpLocks noChangeShapeType="1"/>
            </p:cNvCxnSpPr>
            <p:nvPr/>
          </p:nvCxnSpPr>
          <p:spPr bwMode="auto">
            <a:xfrm>
              <a:off x="304800" y="2209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177" name="Straight Connector 8"/>
            <p:cNvCxnSpPr>
              <a:cxnSpLocks noChangeShapeType="1"/>
            </p:cNvCxnSpPr>
            <p:nvPr/>
          </p:nvCxnSpPr>
          <p:spPr bwMode="auto">
            <a:xfrm>
              <a:off x="3810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61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75616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5171" name="Text Box 2"/>
          <p:cNvSpPr txBox="1">
            <a:spLocks noChangeArrowheads="1"/>
          </p:cNvSpPr>
          <p:nvPr/>
        </p:nvSpPr>
        <p:spPr bwMode="auto">
          <a:xfrm>
            <a:off x="0" y="0"/>
            <a:ext cx="54594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12.5.3  Binary tree applications</a:t>
            </a:r>
          </a:p>
        </p:txBody>
      </p:sp>
      <p:sp>
        <p:nvSpPr>
          <p:cNvPr id="135172" name="Rectangle 3"/>
          <p:cNvSpPr>
            <a:spLocks noChangeArrowheads="1"/>
          </p:cNvSpPr>
          <p:nvPr/>
        </p:nvSpPr>
        <p:spPr bwMode="auto">
          <a:xfrm>
            <a:off x="76200" y="533400"/>
            <a:ext cx="8915400" cy="1373188"/>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Binary trees have many applications in computer science. In this section we mention only two of them: Huffman coding and expression trees.</a:t>
            </a:r>
          </a:p>
        </p:txBody>
      </p:sp>
      <p:sp>
        <p:nvSpPr>
          <p:cNvPr id="135173" name="Text Box 4"/>
          <p:cNvSpPr txBox="1">
            <a:spLocks noChangeArrowheads="1"/>
          </p:cNvSpPr>
          <p:nvPr/>
        </p:nvSpPr>
        <p:spPr bwMode="auto">
          <a:xfrm>
            <a:off x="76200" y="2789238"/>
            <a:ext cx="266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Huffman coding</a:t>
            </a:r>
          </a:p>
        </p:txBody>
      </p:sp>
      <p:sp>
        <p:nvSpPr>
          <p:cNvPr id="135174" name="Rectangle 5"/>
          <p:cNvSpPr>
            <a:spLocks noChangeArrowheads="1"/>
          </p:cNvSpPr>
          <p:nvPr/>
        </p:nvSpPr>
        <p:spPr bwMode="auto">
          <a:xfrm>
            <a:off x="152400" y="3429000"/>
            <a:ext cx="8915400" cy="1800225"/>
          </a:xfrm>
          <a:prstGeom prst="rect">
            <a:avLst/>
          </a:prstGeom>
          <a:noFill/>
          <a:ln>
            <a:noFill/>
          </a:ln>
          <a:effectLs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Huffman coding is a compression technique that uses binary trees to generate a variable length binary code from a string of symbols. We discuss Huffman coding in detail in Chapter 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P spid="135172" grpId="0"/>
      <p:bldP spid="135173" grpId="0"/>
      <p:bldP spid="135174"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7219" name="Text Box 4"/>
          <p:cNvSpPr txBox="1">
            <a:spLocks noChangeArrowheads="1"/>
          </p:cNvSpPr>
          <p:nvPr/>
        </p:nvSpPr>
        <p:spPr bwMode="auto">
          <a:xfrm>
            <a:off x="76200" y="152400"/>
            <a:ext cx="2679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Expression trees</a:t>
            </a:r>
          </a:p>
        </p:txBody>
      </p:sp>
      <p:sp>
        <p:nvSpPr>
          <p:cNvPr id="137220" name="Rectangle 5"/>
          <p:cNvSpPr>
            <a:spLocks noChangeArrowheads="1"/>
          </p:cNvSpPr>
          <p:nvPr/>
        </p:nvSpPr>
        <p:spPr bwMode="auto">
          <a:xfrm>
            <a:off x="152400" y="728663"/>
            <a:ext cx="8915400" cy="3081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An arithmetic expression can be represented in three different formats: </a:t>
            </a:r>
            <a:r>
              <a:rPr lang="en-US" altLang="en-US" sz="2800" dirty="0">
                <a:solidFill>
                  <a:schemeClr val="folHlink"/>
                </a:solidFill>
                <a:latin typeface="Times New Roman" panose="02020603050405020304" pitchFamily="18" charset="0"/>
              </a:rPr>
              <a:t>infix</a:t>
            </a:r>
            <a:r>
              <a:rPr lang="en-US" altLang="en-US" sz="2800" b="0" dirty="0">
                <a:latin typeface="Times New Roman" panose="02020603050405020304" pitchFamily="18" charset="0"/>
              </a:rPr>
              <a:t>, </a:t>
            </a:r>
            <a:r>
              <a:rPr lang="en-US" altLang="en-US" sz="2800" dirty="0">
                <a:solidFill>
                  <a:schemeClr val="folHlink"/>
                </a:solidFill>
                <a:latin typeface="Times New Roman" panose="02020603050405020304" pitchFamily="18" charset="0"/>
              </a:rPr>
              <a:t>postfix</a:t>
            </a:r>
            <a:r>
              <a:rPr lang="en-US" altLang="en-US" sz="2800" b="0" dirty="0">
                <a:latin typeface="Times New Roman" panose="02020603050405020304" pitchFamily="18" charset="0"/>
              </a:rPr>
              <a:t>, and </a:t>
            </a:r>
            <a:r>
              <a:rPr lang="en-US" altLang="en-US" sz="2800" dirty="0">
                <a:solidFill>
                  <a:schemeClr val="folHlink"/>
                </a:solidFill>
                <a:latin typeface="Times New Roman" panose="02020603050405020304" pitchFamily="18" charset="0"/>
              </a:rPr>
              <a:t>prefix</a:t>
            </a:r>
            <a:r>
              <a:rPr lang="en-US" altLang="en-US" sz="2800" b="0" dirty="0">
                <a:latin typeface="Times New Roman" panose="02020603050405020304" pitchFamily="18" charset="0"/>
              </a:rPr>
              <a:t>. In an infix notation, the operator comes between the two operands. In postfix notation, the operator comes after its two operands, and in prefix notation it comes before the two operands. These formats are shown below for addition of two operands A and B.</a:t>
            </a:r>
          </a:p>
        </p:txBody>
      </p:sp>
      <p:pic>
        <p:nvPicPr>
          <p:cNvPr id="1372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4348163"/>
            <a:ext cx="7907337"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137221"/>
                                        </p:tgtEl>
                                        <p:attrNameLst>
                                          <p:attrName>style.visibility</p:attrName>
                                        </p:attrNameLst>
                                      </p:cBhvr>
                                      <p:to>
                                        <p:strVal val="visible"/>
                                      </p:to>
                                    </p:set>
                                    <p:animEffect transition="in" filter="wipe(down)">
                                      <p:cBhvr>
                                        <p:cTn id="15" dur="580">
                                          <p:stCondLst>
                                            <p:cond delay="0"/>
                                          </p:stCondLst>
                                        </p:cTn>
                                        <p:tgtEl>
                                          <p:spTgt spid="137221"/>
                                        </p:tgtEl>
                                      </p:cBhvr>
                                    </p:animEffect>
                                    <p:anim calcmode="lin" valueType="num">
                                      <p:cBhvr>
                                        <p:cTn id="16" dur="1822" tmFilter="0,0; 0.14,0.36; 0.43,0.73; 0.71,0.91; 1.0,1.0">
                                          <p:stCondLst>
                                            <p:cond delay="0"/>
                                          </p:stCondLst>
                                        </p:cTn>
                                        <p:tgtEl>
                                          <p:spTgt spid="137221"/>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37221"/>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37221"/>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37221"/>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37221"/>
                                        </p:tgtEl>
                                        <p:attrNameLst>
                                          <p:attrName>ppt_y</p:attrName>
                                        </p:attrNameLst>
                                      </p:cBhvr>
                                      <p:tavLst>
                                        <p:tav tm="0" fmla="#ppt_y-sin(pi*$)/81">
                                          <p:val>
                                            <p:fltVal val="0"/>
                                          </p:val>
                                        </p:tav>
                                        <p:tav tm="100000">
                                          <p:val>
                                            <p:fltVal val="1"/>
                                          </p:val>
                                        </p:tav>
                                      </p:tavLst>
                                    </p:anim>
                                    <p:animScale>
                                      <p:cBhvr>
                                        <p:cTn id="21" dur="26">
                                          <p:stCondLst>
                                            <p:cond delay="650"/>
                                          </p:stCondLst>
                                        </p:cTn>
                                        <p:tgtEl>
                                          <p:spTgt spid="137221"/>
                                        </p:tgtEl>
                                      </p:cBhvr>
                                      <p:to x="100000" y="60000"/>
                                    </p:animScale>
                                    <p:animScale>
                                      <p:cBhvr>
                                        <p:cTn id="22" dur="166" decel="50000">
                                          <p:stCondLst>
                                            <p:cond delay="676"/>
                                          </p:stCondLst>
                                        </p:cTn>
                                        <p:tgtEl>
                                          <p:spTgt spid="137221"/>
                                        </p:tgtEl>
                                      </p:cBhvr>
                                      <p:to x="100000" y="100000"/>
                                    </p:animScale>
                                    <p:animScale>
                                      <p:cBhvr>
                                        <p:cTn id="23" dur="26">
                                          <p:stCondLst>
                                            <p:cond delay="1312"/>
                                          </p:stCondLst>
                                        </p:cTn>
                                        <p:tgtEl>
                                          <p:spTgt spid="137221"/>
                                        </p:tgtEl>
                                      </p:cBhvr>
                                      <p:to x="100000" y="80000"/>
                                    </p:animScale>
                                    <p:animScale>
                                      <p:cBhvr>
                                        <p:cTn id="24" dur="166" decel="50000">
                                          <p:stCondLst>
                                            <p:cond delay="1338"/>
                                          </p:stCondLst>
                                        </p:cTn>
                                        <p:tgtEl>
                                          <p:spTgt spid="137221"/>
                                        </p:tgtEl>
                                      </p:cBhvr>
                                      <p:to x="100000" y="100000"/>
                                    </p:animScale>
                                    <p:animScale>
                                      <p:cBhvr>
                                        <p:cTn id="25" dur="26">
                                          <p:stCondLst>
                                            <p:cond delay="1642"/>
                                          </p:stCondLst>
                                        </p:cTn>
                                        <p:tgtEl>
                                          <p:spTgt spid="137221"/>
                                        </p:tgtEl>
                                      </p:cBhvr>
                                      <p:to x="100000" y="90000"/>
                                    </p:animScale>
                                    <p:animScale>
                                      <p:cBhvr>
                                        <p:cTn id="26" dur="166" decel="50000">
                                          <p:stCondLst>
                                            <p:cond delay="1668"/>
                                          </p:stCondLst>
                                        </p:cTn>
                                        <p:tgtEl>
                                          <p:spTgt spid="137221"/>
                                        </p:tgtEl>
                                      </p:cBhvr>
                                      <p:to x="100000" y="100000"/>
                                    </p:animScale>
                                    <p:animScale>
                                      <p:cBhvr>
                                        <p:cTn id="27" dur="26">
                                          <p:stCondLst>
                                            <p:cond delay="1808"/>
                                          </p:stCondLst>
                                        </p:cTn>
                                        <p:tgtEl>
                                          <p:spTgt spid="137221"/>
                                        </p:tgtEl>
                                      </p:cBhvr>
                                      <p:to x="100000" y="95000"/>
                                    </p:animScale>
                                    <p:animScale>
                                      <p:cBhvr>
                                        <p:cTn id="28" dur="166" decel="50000">
                                          <p:stCondLst>
                                            <p:cond delay="1834"/>
                                          </p:stCondLst>
                                        </p:cTn>
                                        <p:tgtEl>
                                          <p:spTgt spid="1372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3366FF">
            <a:alpha val="43000"/>
          </a:srgbClr>
        </a:solidFill>
        <a:effectLst/>
      </p:bgPr>
    </p:bg>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1295400"/>
            <a:ext cx="8175625" cy="3962400"/>
            <a:chOff x="228600" y="1295400"/>
            <a:chExt cx="8175625" cy="3962400"/>
          </a:xfrm>
        </p:grpSpPr>
        <p:sp>
          <p:nvSpPr>
            <p:cNvPr id="141315" name="Text Box 4"/>
            <p:cNvSpPr txBox="1">
              <a:spLocks noChangeArrowheads="1"/>
            </p:cNvSpPr>
            <p:nvPr/>
          </p:nvSpPr>
          <p:spPr bwMode="auto">
            <a:xfrm>
              <a:off x="228600" y="1295400"/>
              <a:ext cx="364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12.27  </a:t>
              </a:r>
              <a:r>
                <a:rPr lang="en-US" altLang="en-US" sz="2000">
                  <a:latin typeface="Times New Roman" panose="02020603050405020304" pitchFamily="18" charset="0"/>
                </a:rPr>
                <a:t>Expression tree</a:t>
              </a:r>
            </a:p>
          </p:txBody>
        </p:sp>
        <p:pic>
          <p:nvPicPr>
            <p:cNvPr id="141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2030413"/>
              <a:ext cx="68103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1317" name="Straight Connector 4"/>
            <p:cNvCxnSpPr>
              <a:cxnSpLocks noChangeShapeType="1"/>
            </p:cNvCxnSpPr>
            <p:nvPr/>
          </p:nvCxnSpPr>
          <p:spPr bwMode="auto">
            <a:xfrm>
              <a:off x="304800" y="1752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318" name="Straight Connector 5"/>
            <p:cNvCxnSpPr>
              <a:cxnSpLocks noChangeShapeType="1"/>
            </p:cNvCxnSpPr>
            <p:nvPr/>
          </p:nvCxnSpPr>
          <p:spPr bwMode="auto">
            <a:xfrm>
              <a:off x="304800" y="1295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319" name="Straight Connector 6"/>
            <p:cNvCxnSpPr>
              <a:cxnSpLocks noChangeShapeType="1"/>
            </p:cNvCxnSpPr>
            <p:nvPr/>
          </p:nvCxnSpPr>
          <p:spPr bwMode="auto">
            <a:xfrm>
              <a:off x="381000" y="5257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64355" name="Text Box 3"/>
          <p:cNvSpPr txBox="1">
            <a:spLocks noChangeArrowheads="1"/>
          </p:cNvSpPr>
          <p:nvPr/>
        </p:nvSpPr>
        <p:spPr bwMode="auto">
          <a:xfrm>
            <a:off x="76200" y="76200"/>
            <a:ext cx="64341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Calibri" panose="020F0502020204030204" pitchFamily="34" charset="0"/>
              </a:rPr>
              <a:t>12.5.4   Binary tree implementation</a:t>
            </a:r>
          </a:p>
        </p:txBody>
      </p:sp>
      <p:sp>
        <p:nvSpPr>
          <p:cNvPr id="14336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764357" name="Rectangle 5"/>
          <p:cNvSpPr>
            <a:spLocks noChangeArrowheads="1"/>
          </p:cNvSpPr>
          <p:nvPr/>
        </p:nvSpPr>
        <p:spPr bwMode="auto">
          <a:xfrm>
            <a:off x="228600" y="838200"/>
            <a:ext cx="82296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Binary trees can be implemented using array or linked lists. Linked list implementation is more efficient for insertion and deletion and more prevalent.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4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4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55" grpId="0"/>
      <p:bldP spid="17643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0" y="0"/>
            <a:ext cx="68024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12.1.4  Model for an abstract data type</a:t>
            </a:r>
          </a:p>
        </p:txBody>
      </p:sp>
      <p:sp>
        <p:nvSpPr>
          <p:cNvPr id="16387" name="Rectangle 3"/>
          <p:cNvSpPr>
            <a:spLocks noChangeArrowheads="1"/>
          </p:cNvSpPr>
          <p:nvPr/>
        </p:nvSpPr>
        <p:spPr bwMode="auto">
          <a:xfrm>
            <a:off x="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ADT model is shown in Figure 12.1. Inside the ADT are two different parts of the model: data structure and operations (public and private). </a:t>
            </a:r>
          </a:p>
        </p:txBody>
      </p:sp>
      <p:grpSp>
        <p:nvGrpSpPr>
          <p:cNvPr id="2" name="Group 1"/>
          <p:cNvGrpSpPr>
            <a:grpSpLocks/>
          </p:cNvGrpSpPr>
          <p:nvPr/>
        </p:nvGrpSpPr>
        <p:grpSpPr bwMode="auto">
          <a:xfrm>
            <a:off x="304800" y="2120900"/>
            <a:ext cx="8534400" cy="4508500"/>
            <a:chOff x="304800" y="2121236"/>
            <a:chExt cx="8534400" cy="4508164"/>
          </a:xfrm>
        </p:grpSpPr>
        <p:sp>
          <p:nvSpPr>
            <p:cNvPr id="16389" name="Text Box 4"/>
            <p:cNvSpPr txBox="1">
              <a:spLocks noChangeArrowheads="1"/>
            </p:cNvSpPr>
            <p:nvPr/>
          </p:nvSpPr>
          <p:spPr bwMode="auto">
            <a:xfrm>
              <a:off x="304800" y="2121236"/>
              <a:ext cx="427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12.1  </a:t>
              </a:r>
              <a:r>
                <a:rPr lang="en-US" altLang="en-US" sz="2000">
                  <a:latin typeface="Times New Roman" panose="02020603050405020304" pitchFamily="18" charset="0"/>
                </a:rPr>
                <a:t>The model for an ADT</a:t>
              </a: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2852738"/>
              <a:ext cx="6035675" cy="362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391" name="Straight Connector 9"/>
            <p:cNvCxnSpPr>
              <a:cxnSpLocks noChangeShapeType="1"/>
            </p:cNvCxnSpPr>
            <p:nvPr/>
          </p:nvCxnSpPr>
          <p:spPr bwMode="auto">
            <a:xfrm>
              <a:off x="304800" y="2590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2" name="Straight Connector 10"/>
            <p:cNvCxnSpPr>
              <a:cxnSpLocks noChangeShapeType="1"/>
            </p:cNvCxnSpPr>
            <p:nvPr/>
          </p:nvCxnSpPr>
          <p:spPr bwMode="auto">
            <a:xfrm>
              <a:off x="304800" y="2133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3" name="Straight Connector 11"/>
            <p:cNvCxnSpPr>
              <a:cxnSpLocks noChangeShapeType="1"/>
            </p:cNvCxnSpPr>
            <p:nvPr/>
          </p:nvCxnSpPr>
          <p:spPr bwMode="auto">
            <a:xfrm>
              <a:off x="815975"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64355" name="Text Box 3"/>
          <p:cNvSpPr txBox="1">
            <a:spLocks noChangeArrowheads="1"/>
          </p:cNvSpPr>
          <p:nvPr/>
        </p:nvSpPr>
        <p:spPr bwMode="auto">
          <a:xfrm>
            <a:off x="76200" y="76200"/>
            <a:ext cx="5381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Calibri" panose="020F0502020204030204" pitchFamily="34" charset="0"/>
              </a:rPr>
              <a:t>12-5.5   BINARY SEARCH TREES</a:t>
            </a:r>
          </a:p>
        </p:txBody>
      </p:sp>
      <p:sp>
        <p:nvSpPr>
          <p:cNvPr id="1764357" name="Rectangle 5"/>
          <p:cNvSpPr>
            <a:spLocks noChangeArrowheads="1"/>
          </p:cNvSpPr>
          <p:nvPr/>
        </p:nvSpPr>
        <p:spPr bwMode="auto">
          <a:xfrm>
            <a:off x="228600" y="9144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binary search tree (BST) is a binary tree with one extra property: the key value of each node is greater than the key values of all nodes in each left subtree and</a:t>
            </a:r>
          </a:p>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smaller than the value of all nodes in each right subtree. Figure 12.28 shows the idea.</a:t>
            </a:r>
          </a:p>
        </p:txBody>
      </p:sp>
      <p:grpSp>
        <p:nvGrpSpPr>
          <p:cNvPr id="2" name="Group 1"/>
          <p:cNvGrpSpPr>
            <a:grpSpLocks/>
          </p:cNvGrpSpPr>
          <p:nvPr/>
        </p:nvGrpSpPr>
        <p:grpSpPr bwMode="auto">
          <a:xfrm>
            <a:off x="228600" y="4114800"/>
            <a:ext cx="8185150" cy="2652713"/>
            <a:chOff x="228600" y="4114800"/>
            <a:chExt cx="8185150" cy="2652713"/>
          </a:xfrm>
        </p:grpSpPr>
        <p:sp>
          <p:nvSpPr>
            <p:cNvPr id="14541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45414" name="Text Box 6"/>
            <p:cNvSpPr txBox="1">
              <a:spLocks noChangeArrowheads="1"/>
            </p:cNvSpPr>
            <p:nvPr/>
          </p:nvSpPr>
          <p:spPr bwMode="auto">
            <a:xfrm>
              <a:off x="228600" y="4114800"/>
              <a:ext cx="467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12.28  </a:t>
              </a:r>
              <a:r>
                <a:rPr lang="en-US" altLang="en-US" sz="2000">
                  <a:latin typeface="Times New Roman" panose="02020603050405020304" pitchFamily="18" charset="0"/>
                </a:rPr>
                <a:t>Binary search tree (BST)</a:t>
              </a:r>
            </a:p>
          </p:txBody>
        </p:sp>
        <p:pic>
          <p:nvPicPr>
            <p:cNvPr id="145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4803775"/>
              <a:ext cx="363855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5416" name="Straight Connector 8"/>
            <p:cNvCxnSpPr>
              <a:cxnSpLocks noChangeShapeType="1"/>
            </p:cNvCxnSpPr>
            <p:nvPr/>
          </p:nvCxnSpPr>
          <p:spPr bwMode="auto">
            <a:xfrm>
              <a:off x="304800" y="4572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17" name="Straight Connector 9"/>
            <p:cNvCxnSpPr>
              <a:cxnSpLocks noChangeShapeType="1"/>
            </p:cNvCxnSpPr>
            <p:nvPr/>
          </p:nvCxnSpPr>
          <p:spPr bwMode="auto">
            <a:xfrm>
              <a:off x="304800" y="4114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18" name="Straight Connector 10"/>
            <p:cNvCxnSpPr>
              <a:cxnSpLocks noChangeShapeType="1"/>
            </p:cNvCxnSpPr>
            <p:nvPr/>
          </p:nvCxnSpPr>
          <p:spPr bwMode="auto">
            <a:xfrm>
              <a:off x="3810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4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43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55" grpId="0"/>
      <p:bldP spid="1764357"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76200" y="152400"/>
            <a:ext cx="20970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12.12</a:t>
            </a:r>
            <a:endParaRPr lang="en-US" altLang="en-US" sz="2000" i="1">
              <a:solidFill>
                <a:srgbClr val="FF0000"/>
              </a:solidFill>
              <a:latin typeface="Times New Roman" panose="02020603050405020304" pitchFamily="18" charset="0"/>
            </a:endParaRPr>
          </a:p>
        </p:txBody>
      </p:sp>
      <p:sp>
        <p:nvSpPr>
          <p:cNvPr id="1766403" name="Rectangle 3"/>
          <p:cNvSpPr>
            <a:spLocks noChangeArrowheads="1"/>
          </p:cNvSpPr>
          <p:nvPr/>
        </p:nvSpPr>
        <p:spPr bwMode="auto">
          <a:xfrm>
            <a:off x="76200" y="6096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Figure 12.29 shows some binary trees that are BSTs and some that are not. Note that a tree is a BST if all its subtrees are BSTs and the whole tree is also a BST.</a:t>
            </a:r>
          </a:p>
        </p:txBody>
      </p:sp>
      <p:grpSp>
        <p:nvGrpSpPr>
          <p:cNvPr id="2" name="Group 1"/>
          <p:cNvGrpSpPr>
            <a:grpSpLocks/>
          </p:cNvGrpSpPr>
          <p:nvPr/>
        </p:nvGrpSpPr>
        <p:grpSpPr bwMode="auto">
          <a:xfrm>
            <a:off x="152400" y="2286000"/>
            <a:ext cx="8686800" cy="3124200"/>
            <a:chOff x="152400" y="2286000"/>
            <a:chExt cx="8686800" cy="3124200"/>
          </a:xfrm>
        </p:grpSpPr>
        <p:sp>
          <p:nvSpPr>
            <p:cNvPr id="147461" name="Text Box 4"/>
            <p:cNvSpPr txBox="1">
              <a:spLocks noChangeArrowheads="1"/>
            </p:cNvSpPr>
            <p:nvPr/>
          </p:nvSpPr>
          <p:spPr bwMode="auto">
            <a:xfrm>
              <a:off x="152400" y="2286000"/>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12.29  </a:t>
              </a:r>
              <a:r>
                <a:rPr lang="en-US" altLang="en-US" sz="2000">
                  <a:latin typeface="Times New Roman" panose="02020603050405020304" pitchFamily="18" charset="0"/>
                </a:rPr>
                <a:t>Example 12.12</a:t>
              </a:r>
            </a:p>
          </p:txBody>
        </p:sp>
        <p:pic>
          <p:nvPicPr>
            <p:cNvPr id="1474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3192463"/>
              <a:ext cx="8043862"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7463" name="Straight Connector 6"/>
            <p:cNvCxnSpPr>
              <a:cxnSpLocks noChangeShapeType="1"/>
            </p:cNvCxnSpPr>
            <p:nvPr/>
          </p:nvCxnSpPr>
          <p:spPr bwMode="auto">
            <a:xfrm>
              <a:off x="304800" y="2743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64" name="Straight Connector 7"/>
            <p:cNvCxnSpPr>
              <a:cxnSpLocks noChangeShapeType="1"/>
            </p:cNvCxnSpPr>
            <p:nvPr/>
          </p:nvCxnSpPr>
          <p:spPr bwMode="auto">
            <a:xfrm>
              <a:off x="304800" y="2286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65" name="Straight Connector 8"/>
            <p:cNvCxnSpPr>
              <a:cxnSpLocks noChangeShapeType="1"/>
            </p:cNvCxnSpPr>
            <p:nvPr/>
          </p:nvCxnSpPr>
          <p:spPr bwMode="auto">
            <a:xfrm>
              <a:off x="381000" y="5410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64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p:bldP spid="1766403"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7459" name="Rectangle 3"/>
          <p:cNvSpPr>
            <a:spLocks noChangeArrowheads="1"/>
          </p:cNvSpPr>
          <p:nvPr/>
        </p:nvSpPr>
        <p:spPr bwMode="auto">
          <a:xfrm>
            <a:off x="152400" y="3048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 very interesting property of a BST is that if we apply the inorder traversal of a binary tree, the elements that are visited are sorted in ascending order. For example, the three BSTs in Figure 12.29, when traversed in order, gives the list </a:t>
            </a:r>
            <a:br>
              <a:rPr lang="en-US" altLang="en-US" sz="2800" b="0">
                <a:latin typeface="Times New Roman" panose="02020603050405020304" pitchFamily="18" charset="0"/>
              </a:rPr>
            </a:br>
            <a:r>
              <a:rPr lang="en-US" altLang="en-US" sz="2800" b="0">
                <a:latin typeface="Times New Roman" panose="02020603050405020304" pitchFamily="18" charset="0"/>
              </a:rPr>
              <a:t>(3, 6, 17), (17, 19), and (3, 6, 14, 17, 19).</a:t>
            </a:r>
          </a:p>
        </p:txBody>
      </p:sp>
      <p:sp>
        <p:nvSpPr>
          <p:cNvPr id="147460" name="Rectangle 5"/>
          <p:cNvSpPr>
            <a:spLocks noChangeArrowheads="1"/>
          </p:cNvSpPr>
          <p:nvPr/>
        </p:nvSpPr>
        <p:spPr bwMode="auto">
          <a:xfrm>
            <a:off x="304800" y="3978275"/>
            <a:ext cx="8382000" cy="954088"/>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800" dirty="0" smtClean="0">
                <a:solidFill>
                  <a:schemeClr val="bg1"/>
                </a:solidFill>
                <a:latin typeface="Times New Roman" panose="02020603050405020304" pitchFamily="18" charset="0"/>
              </a:rPr>
              <a:t>An </a:t>
            </a:r>
            <a:r>
              <a:rPr lang="en-US" altLang="en-US" sz="2800" dirty="0" err="1" smtClean="0">
                <a:solidFill>
                  <a:schemeClr val="bg1"/>
                </a:solidFill>
                <a:latin typeface="Times New Roman" panose="02020603050405020304" pitchFamily="18" charset="0"/>
              </a:rPr>
              <a:t>inorder</a:t>
            </a:r>
            <a:r>
              <a:rPr lang="en-US" altLang="en-US" sz="2800" dirty="0" smtClean="0">
                <a:solidFill>
                  <a:schemeClr val="bg1"/>
                </a:solidFill>
                <a:latin typeface="Times New Roman" panose="02020603050405020304" pitchFamily="18" charset="0"/>
              </a:rPr>
              <a:t> traversal of a BST creates a list that is sorted in ascending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16" fill="hold" nodeType="clickEffect">
                                  <p:stCondLst>
                                    <p:cond delay="0"/>
                                  </p:stCondLst>
                                  <p:childTnLst>
                                    <p:set>
                                      <p:cBhvr>
                                        <p:cTn id="10" dur="1" fill="hold">
                                          <p:stCondLst>
                                            <p:cond delay="0"/>
                                          </p:stCondLst>
                                        </p:cTn>
                                        <p:tgtEl>
                                          <p:spTgt spid="147460"/>
                                        </p:tgtEl>
                                        <p:attrNameLst>
                                          <p:attrName>style.visibility</p:attrName>
                                        </p:attrNameLst>
                                      </p:cBhvr>
                                      <p:to>
                                        <p:strVal val="visible"/>
                                      </p:to>
                                    </p:set>
                                    <p:anim calcmode="lin" valueType="num">
                                      <p:cBhvr>
                                        <p:cTn id="11" dur="500" fill="hold"/>
                                        <p:tgtEl>
                                          <p:spTgt spid="147460"/>
                                        </p:tgtEl>
                                        <p:attrNameLst>
                                          <p:attrName>ppt_w</p:attrName>
                                        </p:attrNameLst>
                                      </p:cBhvr>
                                      <p:tavLst>
                                        <p:tav tm="0">
                                          <p:val>
                                            <p:fltVal val="0"/>
                                          </p:val>
                                        </p:tav>
                                        <p:tav tm="100000">
                                          <p:val>
                                            <p:strVal val="#ppt_w"/>
                                          </p:val>
                                        </p:tav>
                                      </p:tavLst>
                                    </p:anim>
                                    <p:anim calcmode="lin" valueType="num">
                                      <p:cBhvr>
                                        <p:cTn id="12" dur="500" fill="hold"/>
                                        <p:tgtEl>
                                          <p:spTgt spid="147460"/>
                                        </p:tgtEl>
                                        <p:attrNameLst>
                                          <p:attrName>ppt_h</p:attrName>
                                        </p:attrNameLst>
                                      </p:cBhvr>
                                      <p:tavLst>
                                        <p:tav tm="0">
                                          <p:val>
                                            <p:fltVal val="0"/>
                                          </p:val>
                                        </p:tav>
                                        <p:tav tm="100000">
                                          <p:val>
                                            <p:strVal val="#ppt_h"/>
                                          </p:val>
                                        </p:tav>
                                      </p:tavLst>
                                    </p:anim>
                                    <p:animEffect transition="in" filter="fade">
                                      <p:cBhvr>
                                        <p:cTn id="13"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152400" y="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Another feature that makes a BST interesting is that we can use a version of the binary search we used in Chapter 8 for a binary search tree. Figure 12.30 shows the UML for a BST search.</a:t>
            </a:r>
          </a:p>
        </p:txBody>
      </p:sp>
      <p:grpSp>
        <p:nvGrpSpPr>
          <p:cNvPr id="2" name="Group 1"/>
          <p:cNvGrpSpPr>
            <a:grpSpLocks/>
          </p:cNvGrpSpPr>
          <p:nvPr/>
        </p:nvGrpSpPr>
        <p:grpSpPr bwMode="auto">
          <a:xfrm>
            <a:off x="304800" y="2133600"/>
            <a:ext cx="8099425" cy="4572000"/>
            <a:chOff x="304800" y="2133600"/>
            <a:chExt cx="8099425" cy="4572000"/>
          </a:xfrm>
        </p:grpSpPr>
        <p:sp>
          <p:nvSpPr>
            <p:cNvPr id="151556" name="Text Box 7"/>
            <p:cNvSpPr txBox="1">
              <a:spLocks noChangeArrowheads="1"/>
            </p:cNvSpPr>
            <p:nvPr/>
          </p:nvSpPr>
          <p:spPr bwMode="auto">
            <a:xfrm>
              <a:off x="304800" y="2133600"/>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12.30  </a:t>
              </a:r>
              <a:r>
                <a:rPr lang="en-US" altLang="en-US" sz="2000">
                  <a:latin typeface="Times New Roman" panose="02020603050405020304" pitchFamily="18" charset="0"/>
                </a:rPr>
                <a:t>Inorder traversal of a binary search tree</a:t>
              </a:r>
            </a:p>
          </p:txBody>
        </p:sp>
        <p:pic>
          <p:nvPicPr>
            <p:cNvPr id="15155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2814638"/>
              <a:ext cx="5246687" cy="381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1558" name="Straight Connector 5"/>
            <p:cNvCxnSpPr>
              <a:cxnSpLocks noChangeShapeType="1"/>
            </p:cNvCxnSpPr>
            <p:nvPr/>
          </p:nvCxnSpPr>
          <p:spPr bwMode="auto">
            <a:xfrm>
              <a:off x="304800" y="2590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59" name="Straight Connector 6"/>
            <p:cNvCxnSpPr>
              <a:cxnSpLocks noChangeShapeType="1"/>
            </p:cNvCxnSpPr>
            <p:nvPr/>
          </p:nvCxnSpPr>
          <p:spPr bwMode="auto">
            <a:xfrm>
              <a:off x="304800" y="2133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60" name="Straight Connector 7"/>
            <p:cNvCxnSpPr>
              <a:cxnSpLocks noChangeShapeType="1"/>
            </p:cNvCxnSpPr>
            <p:nvPr/>
          </p:nvCxnSpPr>
          <p:spPr bwMode="auto">
            <a:xfrm>
              <a:off x="3810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1555" name="Text Box 2"/>
          <p:cNvSpPr txBox="1">
            <a:spLocks noChangeArrowheads="1"/>
          </p:cNvSpPr>
          <p:nvPr/>
        </p:nvSpPr>
        <p:spPr bwMode="auto">
          <a:xfrm>
            <a:off x="0" y="0"/>
            <a:ext cx="4511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Binary search tree ADTs</a:t>
            </a:r>
          </a:p>
        </p:txBody>
      </p:sp>
      <p:sp>
        <p:nvSpPr>
          <p:cNvPr id="151556" name="Rectangle 3"/>
          <p:cNvSpPr>
            <a:spLocks noChangeArrowheads="1"/>
          </p:cNvSpPr>
          <p:nvPr/>
        </p:nvSpPr>
        <p:spPr bwMode="auto">
          <a:xfrm>
            <a:off x="152400" y="5334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ADT for a binary search tree is similar to the one we defined for a general linear list with the same operation. As a matter of fact, we see more BST lists than general linear lists today. The reason is that searching a BST is more efficient that searching a linear list: a general linear list uses sequential searching, but BSTs use a version of binary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5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0" y="0"/>
            <a:ext cx="3783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BST implementation</a:t>
            </a:r>
          </a:p>
        </p:txBody>
      </p:sp>
      <p:sp>
        <p:nvSpPr>
          <p:cNvPr id="153603" name="Rectangle 3"/>
          <p:cNvSpPr>
            <a:spLocks noChangeArrowheads="1"/>
          </p:cNvSpPr>
          <p:nvPr/>
        </p:nvSpPr>
        <p:spPr bwMode="auto">
          <a:xfrm>
            <a:off x="15240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BSTs can be implemented using either arrays or linked lists. However, linked list structures are more common and more efficient. The implementation uses nodes with two pointers, left and right. </a:t>
            </a:r>
          </a:p>
        </p:txBody>
      </p:sp>
      <p:grpSp>
        <p:nvGrpSpPr>
          <p:cNvPr id="2" name="Group 1"/>
          <p:cNvGrpSpPr>
            <a:grpSpLocks/>
          </p:cNvGrpSpPr>
          <p:nvPr/>
        </p:nvGrpSpPr>
        <p:grpSpPr bwMode="auto">
          <a:xfrm>
            <a:off x="228600" y="3048000"/>
            <a:ext cx="8305800" cy="3657600"/>
            <a:chOff x="228600" y="3048000"/>
            <a:chExt cx="8305800" cy="3657600"/>
          </a:xfrm>
        </p:grpSpPr>
        <p:sp>
          <p:nvSpPr>
            <p:cNvPr id="155653" name="Text Box 4"/>
            <p:cNvSpPr txBox="1">
              <a:spLocks noChangeArrowheads="1"/>
            </p:cNvSpPr>
            <p:nvPr/>
          </p:nvSpPr>
          <p:spPr bwMode="auto">
            <a:xfrm>
              <a:off x="228600" y="3048000"/>
              <a:ext cx="445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12.31  </a:t>
              </a:r>
              <a:r>
                <a:rPr lang="en-US" altLang="en-US" sz="2000">
                  <a:latin typeface="Times New Roman" panose="02020603050405020304" pitchFamily="18" charset="0"/>
                </a:rPr>
                <a:t>A BST implementation</a:t>
              </a:r>
            </a:p>
          </p:txBody>
        </p:sp>
        <p:pic>
          <p:nvPicPr>
            <p:cNvPr id="1556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3690938"/>
              <a:ext cx="78978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5655" name="Straight Connector 6"/>
            <p:cNvCxnSpPr>
              <a:cxnSpLocks noChangeShapeType="1"/>
            </p:cNvCxnSpPr>
            <p:nvPr/>
          </p:nvCxnSpPr>
          <p:spPr bwMode="auto">
            <a:xfrm>
              <a:off x="3048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56" name="Straight Connector 7"/>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57" name="Straight Connector 8"/>
            <p:cNvCxnSpPr>
              <a:cxnSpLocks noChangeShapeType="1"/>
            </p:cNvCxnSpPr>
            <p:nvPr/>
          </p:nvCxnSpPr>
          <p:spPr bwMode="auto">
            <a:xfrm>
              <a:off x="3810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3"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76643" name="Text Box 3"/>
          <p:cNvSpPr txBox="1">
            <a:spLocks noChangeArrowheads="1"/>
          </p:cNvSpPr>
          <p:nvPr/>
        </p:nvSpPr>
        <p:spPr bwMode="auto">
          <a:xfrm>
            <a:off x="0" y="0"/>
            <a:ext cx="32321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12-8   GRAPHS</a:t>
            </a:r>
          </a:p>
        </p:txBody>
      </p:sp>
      <p:sp>
        <p:nvSpPr>
          <p:cNvPr id="15769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776645" name="Rectangle 5"/>
          <p:cNvSpPr>
            <a:spLocks noChangeArrowheads="1"/>
          </p:cNvSpPr>
          <p:nvPr/>
        </p:nvSpPr>
        <p:spPr bwMode="auto">
          <a:xfrm>
            <a:off x="152400" y="773113"/>
            <a:ext cx="82296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graph is an ADT made of a set of nodes, called </a:t>
            </a:r>
            <a:r>
              <a:rPr lang="en-US" altLang="en-US" sz="2800" dirty="0">
                <a:effectLst>
                  <a:outerShdw blurRad="38100" dist="38100" dir="2700000" algn="tl">
                    <a:srgbClr val="C0C0C0"/>
                  </a:outerShdw>
                </a:effectLst>
                <a:latin typeface="Times New Roman" panose="02020603050405020304" pitchFamily="18" charset="0"/>
              </a:rPr>
              <a:t>vertices</a:t>
            </a:r>
            <a:r>
              <a:rPr lang="en-US" altLang="en-US" sz="2800" b="0" dirty="0">
                <a:effectLst>
                  <a:outerShdw blurRad="38100" dist="38100" dir="2700000" algn="tl">
                    <a:srgbClr val="C0C0C0"/>
                  </a:outerShdw>
                </a:effectLst>
                <a:latin typeface="Times New Roman" panose="02020603050405020304" pitchFamily="18" charset="0"/>
              </a:rPr>
              <a:t>, and set of lines connecting the vertices, called </a:t>
            </a:r>
            <a:r>
              <a:rPr lang="en-US" altLang="en-US" sz="2800" dirty="0">
                <a:effectLst>
                  <a:outerShdw blurRad="38100" dist="38100" dir="2700000" algn="tl">
                    <a:srgbClr val="C0C0C0"/>
                  </a:outerShdw>
                </a:effectLst>
                <a:latin typeface="Times New Roman" panose="02020603050405020304" pitchFamily="18" charset="0"/>
              </a:rPr>
              <a:t>edges</a:t>
            </a:r>
            <a:r>
              <a:rPr lang="en-US" altLang="en-US" sz="2800" b="0" dirty="0">
                <a:effectLst>
                  <a:outerShdw blurRad="38100" dist="38100" dir="2700000" algn="tl">
                    <a:srgbClr val="C0C0C0"/>
                  </a:outerShdw>
                </a:effectLst>
                <a:latin typeface="Times New Roman" panose="02020603050405020304" pitchFamily="18" charset="0"/>
              </a:rPr>
              <a:t> or </a:t>
            </a:r>
            <a:r>
              <a:rPr lang="en-US" altLang="en-US" sz="2800" dirty="0">
                <a:effectLst>
                  <a:outerShdw blurRad="38100" dist="38100" dir="2700000" algn="tl">
                    <a:srgbClr val="C0C0C0"/>
                  </a:outerShdw>
                </a:effectLst>
                <a:latin typeface="Times New Roman" panose="02020603050405020304" pitchFamily="18" charset="0"/>
              </a:rPr>
              <a:t>arcs</a:t>
            </a:r>
            <a:r>
              <a:rPr lang="en-US" altLang="en-US" sz="2800" b="0" dirty="0">
                <a:effectLst>
                  <a:outerShdw blurRad="38100" dist="38100" dir="2700000" algn="tl">
                    <a:srgbClr val="C0C0C0"/>
                  </a:outerShdw>
                </a:effectLst>
                <a:latin typeface="Times New Roman" panose="02020603050405020304" pitchFamily="18" charset="0"/>
              </a:rPr>
              <a:t>. Whereas a tree defines a hierarchical structure in which a node can have only one single parent, each node in a graph can have one or more parents. Graphs may be either </a:t>
            </a:r>
            <a:r>
              <a:rPr lang="en-US" altLang="en-US" sz="2800" dirty="0">
                <a:effectLst>
                  <a:outerShdw blurRad="38100" dist="38100" dir="2700000" algn="tl">
                    <a:srgbClr val="C0C0C0"/>
                  </a:outerShdw>
                </a:effectLst>
                <a:latin typeface="Times New Roman" panose="02020603050405020304" pitchFamily="18" charset="0"/>
              </a:rPr>
              <a:t>directed</a:t>
            </a:r>
            <a:r>
              <a:rPr lang="en-US" altLang="en-US" sz="2800" b="0" dirty="0">
                <a:effectLst>
                  <a:outerShdw blurRad="38100" dist="38100" dir="2700000" algn="tl">
                    <a:srgbClr val="C0C0C0"/>
                  </a:outerShdw>
                </a:effectLst>
                <a:latin typeface="Times New Roman" panose="02020603050405020304" pitchFamily="18" charset="0"/>
              </a:rPr>
              <a:t> or undirected. In a directed graph, or </a:t>
            </a:r>
            <a:r>
              <a:rPr lang="en-US" altLang="en-US" sz="2800" dirty="0">
                <a:effectLst>
                  <a:outerShdw blurRad="38100" dist="38100" dir="2700000" algn="tl">
                    <a:srgbClr val="C0C0C0"/>
                  </a:outerShdw>
                </a:effectLst>
                <a:latin typeface="Times New Roman" panose="02020603050405020304" pitchFamily="18" charset="0"/>
              </a:rPr>
              <a:t>digraph</a:t>
            </a:r>
            <a:r>
              <a:rPr lang="en-US" altLang="en-US" sz="2800" b="0" dirty="0">
                <a:effectLst>
                  <a:outerShdw blurRad="38100" dist="38100" dir="2700000" algn="tl">
                    <a:srgbClr val="C0C0C0"/>
                  </a:outerShdw>
                </a:effectLst>
                <a:latin typeface="Times New Roman" panose="02020603050405020304" pitchFamily="18" charset="0"/>
              </a:rPr>
              <a:t>, each edge, which connects two vertices, has a direction from one vertex to the other. In an undirected graph, there is no direction. Figure 12.32 shows an example of both a directed graph (a) and an undirected graph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6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6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6643" grpId="0"/>
      <p:bldP spid="177664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04800" y="1371600"/>
            <a:ext cx="8099425" cy="3505200"/>
            <a:chOff x="304800" y="1371600"/>
            <a:chExt cx="8099425" cy="3505200"/>
          </a:xfrm>
        </p:grpSpPr>
        <p:sp>
          <p:nvSpPr>
            <p:cNvPr id="159747" name="Text Box 4"/>
            <p:cNvSpPr txBox="1">
              <a:spLocks noChangeArrowheads="1"/>
            </p:cNvSpPr>
            <p:nvPr/>
          </p:nvSpPr>
          <p:spPr bwMode="auto">
            <a:xfrm>
              <a:off x="304800" y="1371600"/>
              <a:ext cx="277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12.32  </a:t>
              </a:r>
              <a:r>
                <a:rPr lang="en-US" altLang="en-US" sz="2000">
                  <a:latin typeface="Times New Roman" panose="02020603050405020304" pitchFamily="18" charset="0"/>
                </a:rPr>
                <a:t>Graphs</a:t>
              </a:r>
            </a:p>
          </p:txBody>
        </p:sp>
        <p:pic>
          <p:nvPicPr>
            <p:cNvPr id="159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2112963"/>
              <a:ext cx="7331075" cy="2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9749" name="Straight Connector 4"/>
            <p:cNvCxnSpPr>
              <a:cxnSpLocks noChangeShapeType="1"/>
            </p:cNvCxnSpPr>
            <p:nvPr/>
          </p:nvCxnSpPr>
          <p:spPr bwMode="auto">
            <a:xfrm>
              <a:off x="304800" y="1828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750" name="Straight Connector 5"/>
            <p:cNvCxnSpPr>
              <a:cxnSpLocks noChangeShapeType="1"/>
            </p:cNvCxnSpPr>
            <p:nvPr/>
          </p:nvCxnSpPr>
          <p:spPr bwMode="auto">
            <a:xfrm>
              <a:off x="304800" y="1371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751" name="Straight Connector 6"/>
            <p:cNvCxnSpPr>
              <a:cxnSpLocks noChangeShapeType="1"/>
            </p:cNvCxnSpPr>
            <p:nvPr/>
          </p:nvCxnSpPr>
          <p:spPr bwMode="auto">
            <a:xfrm>
              <a:off x="381000" y="4876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2"/>
          <p:cNvSpPr txBox="1">
            <a:spLocks noChangeArrowheads="1"/>
          </p:cNvSpPr>
          <p:nvPr/>
        </p:nvSpPr>
        <p:spPr bwMode="auto">
          <a:xfrm>
            <a:off x="76200" y="152400"/>
            <a:ext cx="20970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12.13</a:t>
            </a:r>
            <a:endParaRPr lang="en-US" altLang="en-US" sz="2000" i="1">
              <a:solidFill>
                <a:srgbClr val="FF0000"/>
              </a:solidFill>
              <a:latin typeface="Times New Roman" panose="02020603050405020304" pitchFamily="18" charset="0"/>
            </a:endParaRPr>
          </a:p>
        </p:txBody>
      </p:sp>
      <p:sp>
        <p:nvSpPr>
          <p:cNvPr id="1780739" name="Rectangle 3"/>
          <p:cNvSpPr>
            <a:spLocks noChangeArrowheads="1"/>
          </p:cNvSpPr>
          <p:nvPr/>
        </p:nvSpPr>
        <p:spPr bwMode="auto">
          <a:xfrm>
            <a:off x="76200" y="685800"/>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 map of cities and the roads connecting the cities can be represented in a computer using an undirected graph. The cities are vertices and the undirected edges are the roads that connect them. If we want to show the distances between the cities, we can use weighted graphs, in which each edge has a weight that represent the distance between two cities connected by that edge.</a:t>
            </a:r>
          </a:p>
        </p:txBody>
      </p:sp>
      <p:sp>
        <p:nvSpPr>
          <p:cNvPr id="159749" name="Text Box 5"/>
          <p:cNvSpPr txBox="1">
            <a:spLocks noChangeArrowheads="1"/>
          </p:cNvSpPr>
          <p:nvPr/>
        </p:nvSpPr>
        <p:spPr bwMode="auto">
          <a:xfrm>
            <a:off x="228600" y="3432175"/>
            <a:ext cx="20970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12.14</a:t>
            </a:r>
            <a:endParaRPr lang="en-US" altLang="en-US" sz="2000" i="1">
              <a:solidFill>
                <a:srgbClr val="FF0000"/>
              </a:solidFill>
              <a:latin typeface="Times New Roman" panose="02020603050405020304" pitchFamily="18" charset="0"/>
            </a:endParaRPr>
          </a:p>
        </p:txBody>
      </p:sp>
      <p:sp>
        <p:nvSpPr>
          <p:cNvPr id="1780742" name="Rectangle 6"/>
          <p:cNvSpPr>
            <a:spLocks noChangeArrowheads="1"/>
          </p:cNvSpPr>
          <p:nvPr/>
        </p:nvSpPr>
        <p:spPr bwMode="auto">
          <a:xfrm>
            <a:off x="228600" y="3965575"/>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Another application of graphs is in computer networks (Chapter 6). The vertices can represent the nodes or hubs, the edges can represent the route. Each edge can have a weight that defines the cost of reaching from one hub to an adjacent hub. A router can use graph algorithms to find the shortest path between itself and the final destination of a packet.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0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0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nimBg="1"/>
      <p:bldP spid="1780739" grpId="0"/>
      <p:bldP spid="159749" grpId="0" animBg="1"/>
      <p:bldP spid="17807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0" y="0"/>
            <a:ext cx="4168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12.1.5  Implementation</a:t>
            </a:r>
          </a:p>
        </p:txBody>
      </p:sp>
      <p:sp>
        <p:nvSpPr>
          <p:cNvPr id="18436" name="Rectangle 3"/>
          <p:cNvSpPr>
            <a:spLocks noChangeArrowheads="1"/>
          </p:cNvSpPr>
          <p:nvPr/>
        </p:nvSpPr>
        <p:spPr bwMode="auto">
          <a:xfrm>
            <a:off x="0" y="685800"/>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Computer languages do not provide complex ADT packages. To create a complex ADT, it is first implemented and kept in a library. The main purpose of this chapter is to introduce some common user-defined ADTs and their applications. However, we also give a brief discussion of each ADT implementation for the interested reader. We leave the pseudocode algorithms of the implementations as challenging exercises.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77283" name="Text Box 3"/>
          <p:cNvSpPr txBox="1">
            <a:spLocks noChangeArrowheads="1"/>
          </p:cNvSpPr>
          <p:nvPr/>
        </p:nvSpPr>
        <p:spPr bwMode="auto">
          <a:xfrm>
            <a:off x="76200" y="0"/>
            <a:ext cx="30114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12-2   STACKS</a:t>
            </a:r>
          </a:p>
        </p:txBody>
      </p:sp>
      <p:sp>
        <p:nvSpPr>
          <p:cNvPr id="2048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377285" name="Rectangle 5"/>
          <p:cNvSpPr>
            <a:spLocks noChangeArrowheads="1"/>
          </p:cNvSpPr>
          <p:nvPr/>
        </p:nvSpPr>
        <p:spPr bwMode="auto">
          <a:xfrm>
            <a:off x="228600" y="762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stack is a restricted linear list in which all additions and deletions are made at one end, the top. If we insert a series of data items into a stack and then remove them, the order of the data is reversed. This reversing attribute is why stacks are known as last in, first out (LIFO) data structures.</a:t>
            </a:r>
          </a:p>
        </p:txBody>
      </p:sp>
      <p:grpSp>
        <p:nvGrpSpPr>
          <p:cNvPr id="2" name="Group 1"/>
          <p:cNvGrpSpPr>
            <a:grpSpLocks/>
          </p:cNvGrpSpPr>
          <p:nvPr/>
        </p:nvGrpSpPr>
        <p:grpSpPr bwMode="auto">
          <a:xfrm>
            <a:off x="304800" y="3962400"/>
            <a:ext cx="8023225" cy="2590800"/>
            <a:chOff x="304800" y="3962400"/>
            <a:chExt cx="8023225" cy="2590800"/>
          </a:xfrm>
        </p:grpSpPr>
        <p:sp>
          <p:nvSpPr>
            <p:cNvPr id="20486" name="Text Box 6"/>
            <p:cNvSpPr txBox="1">
              <a:spLocks noChangeArrowheads="1"/>
            </p:cNvSpPr>
            <p:nvPr/>
          </p:nvSpPr>
          <p:spPr bwMode="auto">
            <a:xfrm>
              <a:off x="304800" y="3962400"/>
              <a:ext cx="519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12.2  </a:t>
              </a:r>
              <a:r>
                <a:rPr lang="en-US" altLang="en-US" sz="2000">
                  <a:latin typeface="Times New Roman" panose="02020603050405020304" pitchFamily="18" charset="0"/>
                </a:rPr>
                <a:t>Three representations of stacks</a:t>
              </a:r>
            </a:p>
          </p:txBody>
        </p:sp>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4483100"/>
              <a:ext cx="66913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488" name="Straight Connector 8"/>
            <p:cNvCxnSpPr>
              <a:cxnSpLocks noChangeShapeType="1"/>
            </p:cNvCxnSpPr>
            <p:nvPr/>
          </p:nvCxnSpPr>
          <p:spPr bwMode="auto">
            <a:xfrm>
              <a:off x="304800" y="4419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9" name="Straight Connector 9"/>
            <p:cNvCxnSpPr>
              <a:cxnSpLocks noChangeShapeType="1"/>
            </p:cNvCxnSpPr>
            <p:nvPr/>
          </p:nvCxnSpPr>
          <p:spPr bwMode="auto">
            <a:xfrm>
              <a:off x="304800" y="396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0" name="Straight Connector 10"/>
            <p:cNvCxnSpPr>
              <a:cxnSpLocks noChangeShapeType="1"/>
            </p:cNvCxnSpPr>
            <p:nvPr/>
          </p:nvCxnSpPr>
          <p:spPr bwMode="auto">
            <a:xfrm>
              <a:off x="304800" y="655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7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72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7283" grpId="0"/>
      <p:bldP spid="1377285"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6857</TotalTime>
  <Words>4123</Words>
  <Application>Microsoft Office PowerPoint</Application>
  <PresentationFormat>On-screen Show (4:3)</PresentationFormat>
  <Paragraphs>287</Paragraphs>
  <Slides>78</Slides>
  <Notes>78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McGrawHill-Italic</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Huu Minh</cp:lastModifiedBy>
  <cp:revision>310</cp:revision>
  <dcterms:created xsi:type="dcterms:W3CDTF">2000-01-15T04:50:39Z</dcterms:created>
  <dcterms:modified xsi:type="dcterms:W3CDTF">2021-01-29T03:06:57Z</dcterms:modified>
</cp:coreProperties>
</file>