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2" r:id="rId1"/>
  </p:sldMasterIdLst>
  <p:notesMasterIdLst>
    <p:notesMasterId r:id="rId54"/>
  </p:notesMasterIdLst>
  <p:sldIdLst>
    <p:sldId id="337" r:id="rId2"/>
    <p:sldId id="336" r:id="rId3"/>
    <p:sldId id="464" r:id="rId4"/>
    <p:sldId id="466" r:id="rId5"/>
    <p:sldId id="467" r:id="rId6"/>
    <p:sldId id="472" r:id="rId7"/>
    <p:sldId id="540" r:id="rId8"/>
    <p:sldId id="473" r:id="rId9"/>
    <p:sldId id="474" r:id="rId10"/>
    <p:sldId id="478" r:id="rId11"/>
    <p:sldId id="479" r:id="rId12"/>
    <p:sldId id="481" r:id="rId13"/>
    <p:sldId id="482" r:id="rId14"/>
    <p:sldId id="480" r:id="rId15"/>
    <p:sldId id="483" r:id="rId16"/>
    <p:sldId id="536" r:id="rId17"/>
    <p:sldId id="542" r:id="rId18"/>
    <p:sldId id="487" r:id="rId19"/>
    <p:sldId id="510" r:id="rId20"/>
    <p:sldId id="495" r:id="rId21"/>
    <p:sldId id="496" r:id="rId22"/>
    <p:sldId id="497" r:id="rId23"/>
    <p:sldId id="543" r:id="rId24"/>
    <p:sldId id="488" r:id="rId25"/>
    <p:sldId id="498" r:id="rId26"/>
    <p:sldId id="499" r:id="rId27"/>
    <p:sldId id="544" r:id="rId28"/>
    <p:sldId id="500" r:id="rId29"/>
    <p:sldId id="492" r:id="rId30"/>
    <p:sldId id="502" r:id="rId31"/>
    <p:sldId id="451" r:id="rId32"/>
    <p:sldId id="493" r:id="rId33"/>
    <p:sldId id="489" r:id="rId34"/>
    <p:sldId id="490" r:id="rId35"/>
    <p:sldId id="454" r:id="rId36"/>
    <p:sldId id="491" r:id="rId37"/>
    <p:sldId id="504" r:id="rId38"/>
    <p:sldId id="522" r:id="rId39"/>
    <p:sldId id="516" r:id="rId40"/>
    <p:sldId id="518" r:id="rId41"/>
    <p:sldId id="523" r:id="rId42"/>
    <p:sldId id="526" r:id="rId43"/>
    <p:sldId id="517" r:id="rId44"/>
    <p:sldId id="519" r:id="rId45"/>
    <p:sldId id="524" r:id="rId46"/>
    <p:sldId id="527" r:id="rId47"/>
    <p:sldId id="528" r:id="rId48"/>
    <p:sldId id="459" r:id="rId49"/>
    <p:sldId id="545" r:id="rId50"/>
    <p:sldId id="546" r:id="rId51"/>
    <p:sldId id="547" r:id="rId52"/>
    <p:sldId id="548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00"/>
    <a:srgbClr val="CCFF99"/>
    <a:srgbClr val="CC9900"/>
    <a:srgbClr val="CCECFF"/>
    <a:srgbClr val="00FF00"/>
    <a:srgbClr val="33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52" autoAdjust="0"/>
    <p:restoredTop sz="86371" autoAdjust="0"/>
  </p:normalViewPr>
  <p:slideViewPr>
    <p:cSldViewPr>
      <p:cViewPr varScale="1">
        <p:scale>
          <a:sx n="77" d="100"/>
          <a:sy n="77" d="100"/>
        </p:scale>
        <p:origin x="10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E65D67-160A-45C8-9B50-DB49897F022E}" type="datetimeFigureOut">
              <a:rPr lang="en-US"/>
              <a:pPr>
                <a:defRPr/>
              </a:pPr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9F6D69-EECB-4E3D-BC4A-365AFE7D0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2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):</a:t>
            </a:r>
          </a:p>
          <a:p>
            <a:r>
              <a:rPr lang="en-US" baseline="0" dirty="0" err="1" smtClean="0"/>
              <a:t>Gọi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    m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baseline="0" dirty="0" smtClean="0"/>
          </a:p>
          <a:p>
            <a:r>
              <a:rPr lang="en-US" baseline="0" dirty="0" smtClean="0"/>
              <a:t>       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leading one</a:t>
            </a:r>
          </a:p>
          <a:p>
            <a:r>
              <a:rPr lang="en-US" baseline="0" dirty="0" smtClean="0"/>
              <a:t>1)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r=n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nghiệm</a:t>
            </a:r>
            <a:endParaRPr lang="en-US" baseline="0" dirty="0" smtClean="0"/>
          </a:p>
          <a:p>
            <a:r>
              <a:rPr lang="en-US" baseline="0" dirty="0" smtClean="0"/>
              <a:t>2)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r&lt;n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(n-r)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1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baseline="0" dirty="0" smtClean="0"/>
              <a:t> 0 0 0 |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leading one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ẩn</a:t>
            </a:r>
            <a:endParaRPr lang="en-US" baseline="0" dirty="0" smtClean="0"/>
          </a:p>
          <a:p>
            <a:r>
              <a:rPr lang="en-US" baseline="0" dirty="0" smtClean="0"/>
              <a:t>	x1=2+2t-s</a:t>
            </a:r>
          </a:p>
          <a:p>
            <a:r>
              <a:rPr lang="en-US" baseline="0" dirty="0" smtClean="0"/>
              <a:t>	x2=       t</a:t>
            </a:r>
          </a:p>
          <a:p>
            <a:r>
              <a:rPr lang="en-US" baseline="0" dirty="0" smtClean="0"/>
              <a:t>	x3=1+    2s</a:t>
            </a:r>
          </a:p>
          <a:p>
            <a:r>
              <a:rPr lang="en-US" baseline="0" dirty="0" smtClean="0"/>
              <a:t>	x4=         s</a:t>
            </a:r>
          </a:p>
          <a:p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9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full 0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(0,0,0..0)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9F6D69-EECB-4E3D-BC4A-365AFE7D02B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4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l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8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5410200" cy="1981200"/>
          </a:xfrm>
        </p:spPr>
        <p:txBody>
          <a:bodyPr/>
          <a:lstStyle/>
          <a:p>
            <a:r>
              <a:rPr lang="en-US" sz="80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Chapter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79688"/>
            <a:ext cx="8915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CC3300"/>
                </a:solidFill>
                <a:latin typeface="Arial" charset="0"/>
                <a:cs typeface="Arial" charset="0"/>
              </a:rPr>
              <a:t>1.2. Gaussian Elimination</a:t>
            </a:r>
            <a:br>
              <a:rPr lang="en-US" sz="4000" b="1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4000" smtClean="0">
                <a:solidFill>
                  <a:srgbClr val="CC3300"/>
                </a:solidFill>
                <a:latin typeface="Arial" charset="0"/>
                <a:cs typeface="Arial" charset="0"/>
              </a:rPr>
              <a:t>(phép khử Gauss)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By using elementary row operations to carry the a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ugment matrix 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to “nice” matrix such as 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81400" y="2971800"/>
          <a:ext cx="1981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MathType 6.0 Equation" r:id="rId3" imgW="927000" imgH="749160" progId="Equation.DSMT4">
                  <p:embed/>
                </p:oleObj>
              </mc:Choice>
              <mc:Fallback>
                <p:oleObj name="MathType 6.0 Equation" r:id="rId3" imgW="92700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1981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838200" y="5135563"/>
            <a:ext cx="787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( and it is said to be in </a:t>
            </a:r>
            <a:r>
              <a:rPr lang="en-US" sz="3200" b="1">
                <a:solidFill>
                  <a:srgbClr val="0000FF"/>
                </a:solidFill>
              </a:rPr>
              <a:t>row- echelon form </a:t>
            </a:r>
          </a:p>
          <a:p>
            <a:r>
              <a:rPr lang="en-US" sz="3200" b="1">
                <a:solidFill>
                  <a:srgbClr val="0000FF"/>
                </a:solidFill>
              </a:rPr>
              <a:t>           (dạng bậc thang theo dòng)</a:t>
            </a:r>
            <a:r>
              <a:rPr lang="en-US" sz="3200">
                <a:solidFill>
                  <a:srgbClr val="0000FF"/>
                </a:solidFill>
              </a:rPr>
              <a:t>)</a:t>
            </a:r>
            <a:r>
              <a:rPr lang="en-US" sz="32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chemeClr val="accent2"/>
                </a:solidFill>
                <a:latin typeface="Arial" charset="0"/>
                <a:cs typeface="Arial" charset="0"/>
              </a:rPr>
              <a:t>A </a:t>
            </a:r>
            <a:r>
              <a:rPr lang="en-US" sz="4000" b="1" smtClean="0">
                <a:solidFill>
                  <a:schemeClr val="tx2"/>
                </a:solidFill>
                <a:latin typeface="Arial" charset="0"/>
                <a:cs typeface="Arial" charset="0"/>
              </a:rPr>
              <a:t>row-echelon matrix</a:t>
            </a:r>
            <a:r>
              <a:rPr lang="en-US" sz="4000" b="1" smtClean="0">
                <a:solidFill>
                  <a:schemeClr val="accent2"/>
                </a:solidFill>
                <a:latin typeface="Arial" charset="0"/>
                <a:cs typeface="Arial" charset="0"/>
              </a:rPr>
              <a:t> has 3 properties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xfrm>
            <a:off x="4419600" y="2027238"/>
            <a:ext cx="4495800" cy="4525962"/>
          </a:xfrm>
        </p:spPr>
        <p:txBody>
          <a:bodyPr/>
          <a:lstStyle/>
          <a:p>
            <a:r>
              <a:rPr lang="en-US" sz="2800" smtClean="0">
                <a:solidFill>
                  <a:srgbClr val="FF3300"/>
                </a:solidFill>
                <a:latin typeface="Calibri" pitchFamily="34" charset="0"/>
                <a:cs typeface="Arial" charset="0"/>
              </a:rPr>
              <a:t>All the zero rows are at the bottom</a:t>
            </a:r>
          </a:p>
          <a:p>
            <a:r>
              <a:rPr lang="en-US" sz="28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The first nonzero entry from the left in each nonzero row is a 1, called the </a:t>
            </a:r>
            <a:r>
              <a:rPr lang="en-US" sz="2800" b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leading 1</a:t>
            </a:r>
            <a:r>
              <a:rPr lang="en-US" sz="28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for that row</a:t>
            </a:r>
          </a:p>
          <a:p>
            <a:r>
              <a:rPr lang="en-US" sz="28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Each leading 1 is </a:t>
            </a:r>
            <a:r>
              <a:rPr lang="en-US" sz="2800" b="1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to the right</a:t>
            </a:r>
            <a:r>
              <a:rPr lang="en-US" sz="28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of all leading 1’s in the rows above it</a:t>
            </a:r>
          </a:p>
          <a:p>
            <a:endParaRPr lang="en-US" sz="280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57200" y="2678113"/>
          <a:ext cx="3886200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MathType 6.0 Equation" r:id="rId3" imgW="2539800" imgH="2234880" progId="Equation.DSMT4">
                  <p:embed/>
                </p:oleObj>
              </mc:Choice>
              <mc:Fallback>
                <p:oleObj name="MathType 6.0 Equation" r:id="rId3" imgW="2539800" imgH="223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78113"/>
                        <a:ext cx="3886200" cy="341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Line 9"/>
          <p:cNvSpPr>
            <a:spLocks noChangeShapeType="1"/>
          </p:cNvSpPr>
          <p:nvPr/>
        </p:nvSpPr>
        <p:spPr bwMode="auto">
          <a:xfrm flipH="1">
            <a:off x="3429000" y="2438400"/>
            <a:ext cx="1143000" cy="3048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10"/>
          <p:cNvSpPr>
            <a:spLocks noChangeShapeType="1"/>
          </p:cNvSpPr>
          <p:nvPr/>
        </p:nvSpPr>
        <p:spPr bwMode="auto">
          <a:xfrm>
            <a:off x="1447800" y="3124200"/>
            <a:ext cx="30480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1143000" y="2743200"/>
            <a:ext cx="3200400" cy="2590800"/>
            <a:chOff x="2112" y="1488"/>
            <a:chExt cx="1728" cy="1488"/>
          </a:xfrm>
        </p:grpSpPr>
        <p:sp>
          <p:nvSpPr>
            <p:cNvPr id="10248" name="Line 13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14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5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6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7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8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9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20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  <a:latin typeface="Arial" charset="0"/>
                <a:cs typeface="Arial" charset="0"/>
              </a:rPr>
              <a:t>Row-echelon matrix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67000" y="2255838"/>
          <a:ext cx="34290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3" imgW="1270000" imgH="1168400" progId="Equation.DSMT4">
                  <p:embed/>
                </p:oleObj>
              </mc:Choice>
              <mc:Fallback>
                <p:oleObj name="Equation" r:id="rId3" imgW="12700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3429000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974725" y="567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28600" y="5730875"/>
            <a:ext cx="6791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           ( for any choice in  *-position )</a:t>
            </a: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228600" y="1387475"/>
            <a:ext cx="8796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The row-echelon matrix has the “staircase” form</a:t>
            </a:r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>
            <a:off x="1295400" y="2667000"/>
            <a:ext cx="2057400" cy="1447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H="1">
            <a:off x="1371600" y="3276600"/>
            <a:ext cx="2895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533400" y="40386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leading ones</a:t>
            </a:r>
          </a:p>
        </p:txBody>
      </p:sp>
      <p:grpSp>
        <p:nvGrpSpPr>
          <p:cNvPr id="11274" name="Group 36"/>
          <p:cNvGrpSpPr>
            <a:grpSpLocks/>
          </p:cNvGrpSpPr>
          <p:nvPr/>
        </p:nvGrpSpPr>
        <p:grpSpPr bwMode="auto">
          <a:xfrm>
            <a:off x="3352800" y="2362200"/>
            <a:ext cx="2743200" cy="2362200"/>
            <a:chOff x="2112" y="1488"/>
            <a:chExt cx="1728" cy="1488"/>
          </a:xfrm>
        </p:grpSpPr>
        <p:sp>
          <p:nvSpPr>
            <p:cNvPr id="11275" name="Line 28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29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Line 30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31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32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33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34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35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vi-VN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ow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-echelon matrix</a:t>
            </a:r>
            <a:r>
              <a:rPr lang="vi-VN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6845643"/>
              </p:ext>
            </p:extLst>
          </p:nvPr>
        </p:nvGraphicFramePr>
        <p:xfrm>
          <a:off x="4800600" y="1612900"/>
          <a:ext cx="154305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Equation" r:id="rId3" imgW="736560" imgH="749160" progId="Equation.DSMT4">
                  <p:embed/>
                </p:oleObj>
              </mc:Choice>
              <mc:Fallback>
                <p:oleObj name="Equation" r:id="rId3" imgW="73656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12900"/>
                        <a:ext cx="1543050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1839913"/>
          <a:ext cx="15430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Unknown" r:id="rId5" imgW="723600" imgH="495000" progId="Equation.DSMT4">
                  <p:embed/>
                </p:oleObj>
              </mc:Choice>
              <mc:Fallback>
                <p:oleObj name="Unknown" r:id="rId5" imgW="7236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39913"/>
                        <a:ext cx="15430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4114800"/>
          <a:ext cx="20034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Unknown" r:id="rId7" imgW="939600" imgH="749160" progId="Equation.DSMT4">
                  <p:embed/>
                </p:oleObj>
              </mc:Choice>
              <mc:Fallback>
                <p:oleObj name="Unknown" r:id="rId7" imgW="93960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20034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Unknown" r:id="rId9" imgW="977760" imgH="749160" progId="Equation.DSMT4">
                  <p:embed/>
                </p:oleObj>
              </mc:Choice>
              <mc:Fallback>
                <p:oleObj name="Unknown" r:id="rId9" imgW="977760" imgH="749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Unknown" r:id="rId11" imgW="749160" imgH="749160" progId="Equation.DSMT4">
                  <p:embed/>
                </p:oleObj>
              </mc:Choice>
              <mc:Fallback>
                <p:oleObj name="Unknown" r:id="rId11" imgW="749160" imgH="749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1386114" y="4633686"/>
            <a:ext cx="5334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95686" y="2119086"/>
            <a:ext cx="381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5430" y="4557486"/>
            <a:ext cx="1524000" cy="700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A reduced row-echelon matrix</a:t>
            </a:r>
            <a:br>
              <a:rPr lang="en-US" sz="4000" b="1" smtClean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4000" smtClean="0">
                <a:solidFill>
                  <a:srgbClr val="0000FF"/>
                </a:solidFill>
                <a:latin typeface="Arial" charset="0"/>
                <a:cs typeface="Arial" charset="0"/>
              </a:rPr>
              <a:t>(ma trận bậc thang theo dòng thu gọn)</a:t>
            </a:r>
            <a:r>
              <a:rPr lang="en-US" sz="4000" smtClean="0">
                <a:latin typeface="Arial" charset="0"/>
                <a:cs typeface="Arial" charset="0"/>
              </a:rPr>
              <a:t> has the properties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381000" y="2865438"/>
            <a:ext cx="5410200" cy="3001962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It is a row-echelon matrix</a:t>
            </a:r>
          </a:p>
          <a:p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Each leading 1 is the </a:t>
            </a:r>
            <a:r>
              <a:rPr lang="en-US" b="1" smtClean="0">
                <a:solidFill>
                  <a:srgbClr val="0000FF"/>
                </a:solidFill>
                <a:latin typeface="Arial" charset="0"/>
                <a:cs typeface="Arial" charset="0"/>
              </a:rPr>
              <a:t>only nonzero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entry in its column</a:t>
            </a:r>
          </a:p>
          <a:p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6019800" y="3235325"/>
          <a:ext cx="25431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MathType 6.0 Equation" r:id="rId3" imgW="977760" imgH="749160" progId="Equation.DSMT4">
                  <p:embed/>
                </p:oleObj>
              </mc:Choice>
              <mc:Fallback>
                <p:oleObj name="MathType 6.0 Equation" r:id="rId3" imgW="97776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35325"/>
                        <a:ext cx="254317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8"/>
          <p:cNvSpPr>
            <a:spLocks noChangeShapeType="1"/>
          </p:cNvSpPr>
          <p:nvPr/>
        </p:nvSpPr>
        <p:spPr bwMode="auto">
          <a:xfrm flipV="1">
            <a:off x="8305800" y="44196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 flipV="1">
            <a:off x="7772400" y="4419600"/>
            <a:ext cx="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V="1">
            <a:off x="7162800" y="3810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Which is a r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educed row- echelon matrix</a:t>
            </a:r>
            <a:r>
              <a:rPr lang="vi-VN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?</a:t>
            </a:r>
            <a:endParaRPr lang="en-US" b="1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773613" y="16002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MathType 6.0 Equation" r:id="rId3" imgW="749160" imgH="749160" progId="Equation.DSMT4">
                  <p:embed/>
                </p:oleObj>
              </mc:Choice>
              <mc:Fallback>
                <p:oleObj name="MathType 6.0 Equation" r:id="rId3" imgW="74916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1600200"/>
                        <a:ext cx="1597025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801813" y="1839913"/>
          <a:ext cx="15986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Unknown" r:id="rId5" imgW="749160" imgH="495000" progId="Equation.DSMT4">
                  <p:embed/>
                </p:oleObj>
              </mc:Choice>
              <mc:Fallback>
                <p:oleObj name="Unknown" r:id="rId5" imgW="74916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839913"/>
                        <a:ext cx="1598612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873125" y="4114800"/>
          <a:ext cx="20859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name="Unknown" r:id="rId7" imgW="977760" imgH="749160" progId="Equation.DSMT4">
                  <p:embed/>
                </p:oleObj>
              </mc:Choice>
              <mc:Fallback>
                <p:oleObj name="Unknown" r:id="rId7" imgW="97776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114800"/>
                        <a:ext cx="208597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3810000" y="4114800"/>
          <a:ext cx="20843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" name="Unknown" r:id="rId9" imgW="977760" imgH="749160" progId="Equation.DSMT4">
                  <p:embed/>
                </p:oleObj>
              </mc:Choice>
              <mc:Fallback>
                <p:oleObj name="Unknown" r:id="rId9" imgW="977760" imgH="749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843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8"/>
          <p:cNvGraphicFramePr>
            <a:graphicFrameLocks noChangeAspect="1"/>
          </p:cNvGraphicFramePr>
          <p:nvPr/>
        </p:nvGraphicFramePr>
        <p:xfrm>
          <a:off x="6784975" y="4114800"/>
          <a:ext cx="1597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MathType 6.0 Equation" r:id="rId11" imgW="749160" imgH="749160" progId="Equation.DSMT4">
                  <p:embed/>
                </p:oleObj>
              </mc:Choice>
              <mc:Fallback>
                <p:oleObj name="MathType 6.0 Equation" r:id="rId11" imgW="749160" imgH="749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114800"/>
                        <a:ext cx="15970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419600" y="1371600"/>
            <a:ext cx="2438400" cy="1981200"/>
            <a:chOff x="2784" y="864"/>
            <a:chExt cx="1536" cy="1248"/>
          </a:xfrm>
        </p:grpSpPr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H="1">
              <a:off x="2784" y="1056"/>
              <a:ext cx="15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928" y="864"/>
              <a:ext cx="120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3810000"/>
            <a:ext cx="2057400" cy="2057400"/>
            <a:chOff x="4032" y="2400"/>
            <a:chExt cx="1296" cy="1296"/>
          </a:xfrm>
        </p:grpSpPr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 flipH="1">
              <a:off x="4032" y="2400"/>
              <a:ext cx="129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>
              <a:off x="4176" y="2448"/>
              <a:ext cx="1152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229600" cy="1143000"/>
          </a:xfrm>
        </p:spPr>
        <p:txBody>
          <a:bodyPr/>
          <a:lstStyle/>
          <a:p>
            <a:r>
              <a:rPr lang="vi-VN" b="1" dirty="0" smtClean="0"/>
              <a:t>How to carry a matrix to </a:t>
            </a:r>
            <a:br>
              <a:rPr lang="vi-VN" b="1" dirty="0" smtClean="0"/>
            </a:br>
            <a:r>
              <a:rPr lang="vi-VN" b="1" dirty="0" smtClean="0"/>
              <a:t>(reduced) row-echelon form?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7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E</a:t>
            </a:r>
            <a:r>
              <a:rPr lang="en-US" b="1" dirty="0" err="1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lementary</a:t>
            </a:r>
            <a:r>
              <a:rPr lang="en-US" b="1" dirty="0" smtClean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Arial" charset="0"/>
                <a:cs typeface="Arial" charset="0"/>
                <a:sym typeface="Wingdings" pitchFamily="2" charset="2"/>
              </a:rPr>
              <a:t>row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2" y="1643742"/>
            <a:ext cx="8153400" cy="423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533400" y="2362200"/>
            <a:ext cx="8001000" cy="4525963"/>
          </a:xfrm>
        </p:spPr>
        <p:txBody>
          <a:bodyPr/>
          <a:lstStyle/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1. If all row are 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zeros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, stop</a:t>
            </a:r>
          </a:p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2. Otherwise, find the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first column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from the left containing a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nonzero entry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(call it </a:t>
            </a:r>
            <a:r>
              <a:rPr lang="en-US" sz="2400" i="1" smtClean="0">
                <a:solidFill>
                  <a:srgbClr val="0000FF"/>
                </a:solidFill>
                <a:latin typeface="Arial" charset="0"/>
                <a:cs typeface="Arial" charset="0"/>
              </a:rPr>
              <a:t>a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) and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move 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the row containing </a:t>
            </a:r>
            <a:r>
              <a:rPr lang="en-US" sz="2400" i="1" smtClean="0">
                <a:solidFill>
                  <a:schemeClr val="tx2"/>
                </a:solidFill>
                <a:latin typeface="Arial" charset="0"/>
                <a:cs typeface="Arial" charset="0"/>
              </a:rPr>
              <a:t>a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to the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top position</a:t>
            </a:r>
          </a:p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3.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that row by </a:t>
            </a:r>
            <a:r>
              <a:rPr lang="en-US" sz="2400" smtClean="0">
                <a:solidFill>
                  <a:srgbClr val="0000FF"/>
                </a:solidFill>
                <a:latin typeface="Arial" charset="0"/>
                <a:cs typeface="Arial" charset="0"/>
              </a:rPr>
              <a:t>1/a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to creat the 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leading 1</a:t>
            </a:r>
          </a:p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4. By subtracting multiples of that row from the rows below it, make each entry below the leading 1 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zero</a:t>
            </a:r>
          </a:p>
          <a:p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Step 5. Repeat step </a:t>
            </a:r>
            <a:r>
              <a:rPr lang="en-US" sz="240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1-4</a:t>
            </a:r>
            <a:r>
              <a:rPr lang="en-US" sz="2400" smtClean="0">
                <a:solidFill>
                  <a:schemeClr val="tx2"/>
                </a:solidFill>
                <a:latin typeface="Arial" charset="0"/>
                <a:cs typeface="Arial" charset="0"/>
              </a:rPr>
              <a:t> on the matrix consisting of the remaining rows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28600" y="1371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   </a:t>
            </a:r>
            <a:r>
              <a:rPr lang="en-US" sz="2400" b="1" i="1" u="sng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Theorem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. Every matrix can be brought to (reduced) row-echelon form by a series of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elementary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charset="0"/>
              </a:rPr>
              <a:t>row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9" name="Object 18"/>
          <p:cNvGraphicFramePr>
            <a:graphicFrameLocks noChangeAspect="1"/>
          </p:cNvGraphicFramePr>
          <p:nvPr/>
        </p:nvGraphicFramePr>
        <p:xfrm>
          <a:off x="6400800" y="2822575"/>
          <a:ext cx="18288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MathType 6.0 Equation" r:id="rId3" imgW="1511280" imgH="1193760" progId="Equation.DSMT4">
                  <p:embed/>
                </p:oleObj>
              </mc:Choice>
              <mc:Fallback>
                <p:oleObj name="MathType 6.0 Equation" r:id="rId3" imgW="1511280" imgH="11937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22575"/>
                        <a:ext cx="18288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Gaussian Algorithm</a:t>
            </a:r>
          </a:p>
        </p:txBody>
      </p:sp>
      <p:graphicFrame>
        <p:nvGraphicFramePr>
          <p:cNvPr id="16386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514475"/>
          <a:ext cx="2743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MathType 6.0 Equation" r:id="rId5" imgW="2209680" imgH="990360" progId="Equation.DSMT4">
                  <p:embed/>
                </p:oleObj>
              </mc:Choice>
              <mc:Fallback>
                <p:oleObj name="MathType 6.0 Equation" r:id="rId5" imgW="2209680" imgH="990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14475"/>
                        <a:ext cx="2743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2895600"/>
          <a:ext cx="1676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Unknown" r:id="rId7" imgW="1473120" imgH="1193760" progId="Equation.DSMT4">
                  <p:embed/>
                </p:oleObj>
              </mc:Choice>
              <mc:Fallback>
                <p:oleObj name="Unknown" r:id="rId7" imgW="1473120" imgH="11937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16764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609600" y="2914650"/>
          <a:ext cx="17145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" name="MathType 6.0 Equation" r:id="rId9" imgW="1257120" imgH="990360" progId="Equation.DSMT4">
                  <p:embed/>
                </p:oleObj>
              </mc:Choice>
              <mc:Fallback>
                <p:oleObj name="MathType 6.0 Equation" r:id="rId9" imgW="1257120" imgH="990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14650"/>
                        <a:ext cx="17145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16"/>
          <p:cNvSpPr>
            <a:spLocks noChangeShapeType="1"/>
          </p:cNvSpPr>
          <p:nvPr/>
        </p:nvSpPr>
        <p:spPr bwMode="auto">
          <a:xfrm>
            <a:off x="4876800" y="31242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90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2898775"/>
          <a:ext cx="1905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" name="Unknown" r:id="rId11" imgW="1409400" imgH="990360" progId="Equation.DSMT4">
                  <p:embed/>
                </p:oleObj>
              </mc:Choice>
              <mc:Fallback>
                <p:oleObj name="Unknown" r:id="rId11" imgW="1409400" imgH="9903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8775"/>
                        <a:ext cx="1905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6796314" y="3338286"/>
            <a:ext cx="1371600" cy="990600"/>
          </a:xfrm>
          <a:prstGeom prst="rect">
            <a:avLst/>
          </a:prstGeom>
          <a:noFill/>
          <a:ln w="9525">
            <a:solidFill>
              <a:srgbClr val="FF99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22"/>
          <p:cNvSpPr txBox="1">
            <a:spLocks noChangeArrowheads="1"/>
          </p:cNvSpPr>
          <p:nvPr/>
        </p:nvSpPr>
        <p:spPr bwMode="auto">
          <a:xfrm>
            <a:off x="1965325" y="4456113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2</a:t>
            </a:r>
          </a:p>
        </p:txBody>
      </p:sp>
      <p:sp>
        <p:nvSpPr>
          <p:cNvPr id="16395" name="Text Box 23"/>
          <p:cNvSpPr txBox="1">
            <a:spLocks noChangeArrowheads="1"/>
          </p:cNvSpPr>
          <p:nvPr/>
        </p:nvSpPr>
        <p:spPr bwMode="auto">
          <a:xfrm>
            <a:off x="396240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3</a:t>
            </a:r>
          </a:p>
        </p:txBody>
      </p:sp>
      <p:sp>
        <p:nvSpPr>
          <p:cNvPr id="16396" name="Text Box 24"/>
          <p:cNvSpPr txBox="1">
            <a:spLocks noChangeArrowheads="1"/>
          </p:cNvSpPr>
          <p:nvPr/>
        </p:nvSpPr>
        <p:spPr bwMode="auto">
          <a:xfrm>
            <a:off x="59372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4</a:t>
            </a:r>
          </a:p>
        </p:txBody>
      </p:sp>
      <p:sp>
        <p:nvSpPr>
          <p:cNvPr id="16397" name="Text Box 25"/>
          <p:cNvSpPr txBox="1">
            <a:spLocks noChangeArrowheads="1"/>
          </p:cNvSpPr>
          <p:nvPr/>
        </p:nvSpPr>
        <p:spPr bwMode="auto">
          <a:xfrm>
            <a:off x="7156450" y="4419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step 5</a:t>
            </a:r>
          </a:p>
        </p:txBody>
      </p:sp>
      <p:sp>
        <p:nvSpPr>
          <p:cNvPr id="16398" name="Line 26"/>
          <p:cNvSpPr>
            <a:spLocks noChangeShapeType="1"/>
          </p:cNvSpPr>
          <p:nvPr/>
        </p:nvSpPr>
        <p:spPr bwMode="auto">
          <a:xfrm flipV="1">
            <a:off x="4800600" y="2514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Text Box 27"/>
          <p:cNvSpPr txBox="1">
            <a:spLocks noChangeArrowheads="1"/>
          </p:cNvSpPr>
          <p:nvPr/>
        </p:nvSpPr>
        <p:spPr bwMode="auto">
          <a:xfrm>
            <a:off x="5334000" y="2224088"/>
            <a:ext cx="1285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alibri" pitchFamily="34" charset="0"/>
              </a:rPr>
              <a:t>leading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1. Solutions and Elementary Operations</a:t>
            </a:r>
          </a:p>
          <a:p>
            <a:endParaRPr lang="en-US" b="1" dirty="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2. Gaussian Elimination</a:t>
            </a:r>
          </a:p>
          <a:p>
            <a:endParaRPr lang="en-US" b="1" dirty="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3. Homogeneous Equations</a:t>
            </a:r>
          </a:p>
          <a:p>
            <a:endParaRPr lang="en-US" b="1" dirty="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Carry the matrix</a:t>
            </a:r>
          </a:p>
          <a:p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to row-echelon matrix</a:t>
            </a:r>
          </a:p>
          <a:p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to reduced row-echelon matrix</a:t>
            </a:r>
          </a:p>
        </p:txBody>
      </p:sp>
      <p:graphicFrame>
        <p:nvGraphicFramePr>
          <p:cNvPr id="174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71800" y="2279650"/>
          <a:ext cx="29527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Unknown" r:id="rId4" imgW="1257120" imgH="749160" progId="Equation.DSMT4">
                  <p:embed/>
                </p:oleObj>
              </mc:Choice>
              <mc:Fallback>
                <p:oleObj name="Unknown" r:id="rId4" imgW="1257120" imgH="749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79650"/>
                        <a:ext cx="29527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4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59488" y="3287713"/>
          <a:ext cx="27178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9" name="MathType 6.0 Equation" r:id="rId3" imgW="1269720" imgH="749160" progId="Equation.DSMT4">
                  <p:embed/>
                </p:oleObj>
              </mc:Choice>
              <mc:Fallback>
                <p:oleObj name="MathType 6.0 Equation" r:id="rId3" imgW="126972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3287713"/>
                        <a:ext cx="27178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288" y="1298575"/>
          <a:ext cx="565308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0" name="Unknown" r:id="rId5" imgW="2641320" imgH="749160" progId="Equation.DSMT4">
                  <p:embed/>
                </p:oleObj>
              </mc:Choice>
              <mc:Fallback>
                <p:oleObj name="Unknown" r:id="rId5" imgW="2641320" imgH="7491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1298575"/>
                        <a:ext cx="5653087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9" name="Object 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78488" y="1298575"/>
          <a:ext cx="30988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1" name="Unknown" r:id="rId7" imgW="1447560" imgH="749160" progId="Equation.DSMT4">
                  <p:embed/>
                </p:oleObj>
              </mc:Choice>
              <mc:Fallback>
                <p:oleObj name="Unknown" r:id="rId7" imgW="1447560" imgH="7491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1298575"/>
                        <a:ext cx="30988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6662738" y="5272088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row-echelon matrix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505575" y="3762375"/>
            <a:ext cx="2562225" cy="1052513"/>
            <a:chOff x="3417" y="3072"/>
            <a:chExt cx="1614" cy="711"/>
          </a:xfrm>
        </p:grpSpPr>
        <p:sp>
          <p:nvSpPr>
            <p:cNvPr id="18443" name="Line 18"/>
            <p:cNvSpPr>
              <a:spLocks noChangeShapeType="1"/>
            </p:cNvSpPr>
            <p:nvPr/>
          </p:nvSpPr>
          <p:spPr bwMode="auto">
            <a:xfrm>
              <a:off x="3749" y="3074"/>
              <a:ext cx="0" cy="37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9"/>
            <p:cNvSpPr>
              <a:spLocks noChangeShapeType="1"/>
            </p:cNvSpPr>
            <p:nvPr/>
          </p:nvSpPr>
          <p:spPr bwMode="auto">
            <a:xfrm>
              <a:off x="3759" y="3437"/>
              <a:ext cx="7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20"/>
            <p:cNvSpPr>
              <a:spLocks noChangeShapeType="1"/>
            </p:cNvSpPr>
            <p:nvPr/>
          </p:nvSpPr>
          <p:spPr bwMode="auto">
            <a:xfrm flipH="1">
              <a:off x="3417" y="3072"/>
              <a:ext cx="32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21"/>
            <p:cNvSpPr>
              <a:spLocks noChangeShapeType="1"/>
            </p:cNvSpPr>
            <p:nvPr/>
          </p:nvSpPr>
          <p:spPr bwMode="auto">
            <a:xfrm>
              <a:off x="4498" y="3783"/>
              <a:ext cx="53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22"/>
            <p:cNvSpPr>
              <a:spLocks noChangeShapeType="1"/>
            </p:cNvSpPr>
            <p:nvPr/>
          </p:nvSpPr>
          <p:spPr bwMode="auto">
            <a:xfrm>
              <a:off x="4507" y="3437"/>
              <a:ext cx="0" cy="3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24" name="Oval 24"/>
          <p:cNvSpPr>
            <a:spLocks noChangeArrowheads="1"/>
          </p:cNvSpPr>
          <p:nvPr/>
        </p:nvSpPr>
        <p:spPr bwMode="auto">
          <a:xfrm>
            <a:off x="6934200" y="3200400"/>
            <a:ext cx="66675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25" name="Oval 25"/>
          <p:cNvSpPr>
            <a:spLocks noChangeArrowheads="1"/>
          </p:cNvSpPr>
          <p:nvPr/>
        </p:nvSpPr>
        <p:spPr bwMode="auto">
          <a:xfrm>
            <a:off x="8091488" y="3290888"/>
            <a:ext cx="762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9232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0488" y="3287713"/>
          <a:ext cx="2854325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2" name="Unknown" r:id="rId9" imgW="1333440" imgH="749160" progId="Equation.DSMT4">
                  <p:embed/>
                </p:oleObj>
              </mc:Choice>
              <mc:Fallback>
                <p:oleObj name="Unknown" r:id="rId9" imgW="1333440" imgH="7491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3287713"/>
                        <a:ext cx="2854325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5" name="Object 35"/>
          <p:cNvGraphicFramePr>
            <a:graphicFrameLocks noChangeAspect="1"/>
          </p:cNvGraphicFramePr>
          <p:nvPr/>
        </p:nvGraphicFramePr>
        <p:xfrm>
          <a:off x="2882900" y="3287713"/>
          <a:ext cx="315118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3" name="Unknown" r:id="rId11" imgW="1473120" imgH="749160" progId="Equation.DSMT4">
                  <p:embed/>
                </p:oleObj>
              </mc:Choice>
              <mc:Fallback>
                <p:oleObj name="Unknown" r:id="rId11" imgW="1473120" imgH="74916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287713"/>
                        <a:ext cx="3151188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6" grpId="0"/>
      <p:bldP spid="179224" grpId="0" animBg="1"/>
      <p:bldP spid="1792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16"/>
          <p:cNvSpPr txBox="1">
            <a:spLocks noChangeArrowheads="1"/>
          </p:cNvSpPr>
          <p:nvPr/>
        </p:nvSpPr>
        <p:spPr bwMode="auto">
          <a:xfrm>
            <a:off x="2193925" y="5294313"/>
            <a:ext cx="323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reduced row-echelon matrix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1433513" y="1004888"/>
            <a:ext cx="6324600" cy="3989387"/>
            <a:chOff x="912" y="624"/>
            <a:chExt cx="3984" cy="2513"/>
          </a:xfrm>
        </p:grpSpPr>
        <p:graphicFrame>
          <p:nvGraphicFramePr>
            <p:cNvPr id="19458" name="Object 4"/>
            <p:cNvGraphicFramePr>
              <a:graphicFrameLocks noChangeAspect="1"/>
            </p:cNvGraphicFramePr>
            <p:nvPr/>
          </p:nvGraphicFramePr>
          <p:xfrm>
            <a:off x="912" y="624"/>
            <a:ext cx="3984" cy="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6" name="Unknown" r:id="rId3" imgW="2412720" imgH="1523880" progId="Equation.DSMT4">
                    <p:embed/>
                  </p:oleObj>
                </mc:Choice>
                <mc:Fallback>
                  <p:oleObj name="Unknown" r:id="rId3" imgW="2412720" imgH="1523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24"/>
                          <a:ext cx="3984" cy="2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1" name="Line 12"/>
            <p:cNvSpPr>
              <a:spLocks noChangeShapeType="1"/>
            </p:cNvSpPr>
            <p:nvPr/>
          </p:nvSpPr>
          <p:spPr bwMode="auto">
            <a:xfrm>
              <a:off x="1896" y="2229"/>
              <a:ext cx="0" cy="41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14"/>
            <p:cNvSpPr>
              <a:spLocks noChangeShapeType="1"/>
            </p:cNvSpPr>
            <p:nvPr/>
          </p:nvSpPr>
          <p:spPr bwMode="auto">
            <a:xfrm>
              <a:off x="1908" y="2640"/>
              <a:ext cx="8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17"/>
            <p:cNvSpPr>
              <a:spLocks noChangeShapeType="1"/>
            </p:cNvSpPr>
            <p:nvPr/>
          </p:nvSpPr>
          <p:spPr bwMode="auto">
            <a:xfrm flipH="1">
              <a:off x="1515" y="2235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19"/>
            <p:cNvSpPr>
              <a:spLocks noChangeShapeType="1"/>
            </p:cNvSpPr>
            <p:nvPr/>
          </p:nvSpPr>
          <p:spPr bwMode="auto">
            <a:xfrm>
              <a:off x="2775" y="3033"/>
              <a:ext cx="62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20"/>
            <p:cNvSpPr>
              <a:spLocks noChangeShapeType="1"/>
            </p:cNvSpPr>
            <p:nvPr/>
          </p:nvSpPr>
          <p:spPr bwMode="auto">
            <a:xfrm>
              <a:off x="2784" y="2640"/>
              <a:ext cx="0" cy="3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Do yourself</a:t>
            </a:r>
            <a:r>
              <a:rPr lang="en-US" sz="3300" dirty="0" smtClean="0"/>
              <a:t> – carry these matrices to </a:t>
            </a:r>
            <a:r>
              <a:rPr lang="en-US" sz="3300" u="sng" dirty="0" smtClean="0"/>
              <a:t>reduced</a:t>
            </a:r>
            <a:r>
              <a:rPr lang="en-US" sz="3300" dirty="0" smtClean="0"/>
              <a:t> row-echelon matrices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54553"/>
              </p:ext>
            </p:extLst>
          </p:nvPr>
        </p:nvGraphicFramePr>
        <p:xfrm>
          <a:off x="609600" y="2438400"/>
          <a:ext cx="2400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Equation" r:id="rId3" imgW="1028520" imgH="457200" progId="Equation.DSMT4">
                  <p:embed/>
                </p:oleObj>
              </mc:Choice>
              <mc:Fallback>
                <p:oleObj name="Equation" r:id="rId3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438400"/>
                        <a:ext cx="24003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4207"/>
              </p:ext>
            </p:extLst>
          </p:nvPr>
        </p:nvGraphicFramePr>
        <p:xfrm>
          <a:off x="4592638" y="1684338"/>
          <a:ext cx="32924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Equation" r:id="rId5" imgW="1409400" imgH="711000" progId="Equation.DSMT4">
                  <p:embed/>
                </p:oleObj>
              </mc:Choice>
              <mc:Fallback>
                <p:oleObj name="Equation" r:id="rId5" imgW="140940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1684338"/>
                        <a:ext cx="3292475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73789"/>
              </p:ext>
            </p:extLst>
          </p:nvPr>
        </p:nvGraphicFramePr>
        <p:xfrm>
          <a:off x="533400" y="4800600"/>
          <a:ext cx="30845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8" name="Equation" r:id="rId7" imgW="1320480" imgH="457200" progId="Equation.DSMT4">
                  <p:embed/>
                </p:oleObj>
              </mc:Choice>
              <mc:Fallback>
                <p:oleObj name="Equation" r:id="rId7" imgW="13204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30845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34920"/>
              </p:ext>
            </p:extLst>
          </p:nvPr>
        </p:nvGraphicFramePr>
        <p:xfrm>
          <a:off x="4543425" y="3954463"/>
          <a:ext cx="3351213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9" name="Equation" r:id="rId9" imgW="1434960" imgH="914400" progId="Equation.DSMT4">
                  <p:embed/>
                </p:oleObj>
              </mc:Choice>
              <mc:Fallback>
                <p:oleObj name="Equation" r:id="rId9" imgW="143496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3954463"/>
                        <a:ext cx="3351213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6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Gauss-Jordan Elimination</a:t>
            </a:r>
            <a:r>
              <a:rPr lang="en-US" sz="3600" b="1" smtClean="0">
                <a:latin typeface="Arial" charset="0"/>
                <a:cs typeface="Arial" charset="0"/>
              </a:rPr>
              <a:t/>
            </a:r>
            <a:br>
              <a:rPr lang="en-US" sz="3600" b="1" smtClean="0">
                <a:latin typeface="Arial" charset="0"/>
                <a:cs typeface="Arial" charset="0"/>
              </a:rPr>
            </a:br>
            <a:r>
              <a:rPr lang="en-US" sz="2800" smtClean="0">
                <a:latin typeface="Arial" charset="0"/>
                <a:cs typeface="Arial" charset="0"/>
              </a:rPr>
              <a:t>(for solving a system of linear equantions)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4876800" cy="4525962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1.Using elementary row operations, 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augmented matrix 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 </a:t>
            </a:r>
            <a:r>
              <a:rPr lang="en-US" sz="2400" b="1" u="sng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reduced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  <a:sym typeface="Wingdings" pitchFamily="2" charset="2"/>
              </a:rPr>
              <a:t> row-echelon matrix</a:t>
            </a:r>
            <a:endParaRPr lang="en-US" sz="2400" b="1" dirty="0" smtClean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2. If a row [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0 0 0…0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FF3300"/>
                </a:solidFill>
                <a:latin typeface="Calibri" pitchFamily="34" charset="0"/>
                <a:cs typeface="Arial" charset="0"/>
              </a:rPr>
              <a:t>1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] occurs, the system is 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inconsistent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Step 3. Otherwise, assign the </a:t>
            </a:r>
            <a:r>
              <a:rPr lang="en-US" sz="2400" b="1" dirty="0" err="1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nonleading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variables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 as parameters, solve for the leading variables in terms of parameters</a:t>
            </a:r>
          </a:p>
          <a:p>
            <a:endParaRPr lang="en-US" sz="2400" dirty="0" smtClean="0">
              <a:solidFill>
                <a:schemeClr val="tx2"/>
              </a:solidFill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91978"/>
              </p:ext>
            </p:extLst>
          </p:nvPr>
        </p:nvGraphicFramePr>
        <p:xfrm>
          <a:off x="5176838" y="2114550"/>
          <a:ext cx="36512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4" imgW="2400120" imgH="774360" progId="Equation.DSMT4">
                  <p:embed/>
                </p:oleObj>
              </mc:Choice>
              <mc:Fallback>
                <p:oleObj name="Equation" r:id="rId4" imgW="240012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114550"/>
                        <a:ext cx="36512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05350" y="3429000"/>
            <a:ext cx="2538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reduced row echelon matrix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764756" y="3167742"/>
            <a:ext cx="2636044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986988"/>
              </p:ext>
            </p:extLst>
          </p:nvPr>
        </p:nvGraphicFramePr>
        <p:xfrm>
          <a:off x="5145088" y="4019550"/>
          <a:ext cx="37465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6" imgW="2463480" imgH="774360" progId="Equation.DSMT4">
                  <p:embed/>
                </p:oleObj>
              </mc:Choice>
              <mc:Fallback>
                <p:oleObj name="Equation" r:id="rId6" imgW="2463480" imgH="774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19550"/>
                        <a:ext cx="37465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638800" y="5867400"/>
            <a:ext cx="314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alibri" pitchFamily="34" charset="0"/>
              </a:rPr>
              <a:t>z</a:t>
            </a:r>
            <a:r>
              <a:rPr lang="en-US" sz="2400" b="1">
                <a:solidFill>
                  <a:schemeClr val="tx2"/>
                </a:solidFill>
                <a:latin typeface="Calibri" pitchFamily="34" charset="0"/>
              </a:rPr>
              <a:t> is nonleading variable</a:t>
            </a: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 flipH="1">
            <a:off x="5867400" y="51054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1219200" y="4524375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31925" y="5980113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z=t (parameter)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30086"/>
              </p:ext>
            </p:extLst>
          </p:nvPr>
        </p:nvGraphicFramePr>
        <p:xfrm>
          <a:off x="228600" y="371249"/>
          <a:ext cx="8707438" cy="60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4" imgW="4406760" imgH="3047760" progId="Equation.DSMT4">
                  <p:embed/>
                </p:oleObj>
              </mc:Choice>
              <mc:Fallback>
                <p:oleObj name="Equation" r:id="rId4" imgW="4406760" imgH="3047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1249"/>
                        <a:ext cx="8707438" cy="601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386114" y="5867400"/>
            <a:ext cx="1828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524000" y="6324600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inconsistent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7639" y="152400"/>
            <a:ext cx="6255204" cy="1979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5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38792"/>
              </p:ext>
            </p:extLst>
          </p:nvPr>
        </p:nvGraphicFramePr>
        <p:xfrm>
          <a:off x="2067800" y="2285534"/>
          <a:ext cx="4428898" cy="228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5" imgW="3047760" imgH="1574640" progId="Equation.DSMT4">
                  <p:embed/>
                </p:oleObj>
              </mc:Choice>
              <mc:Fallback>
                <p:oleObj name="Equation" r:id="rId5" imgW="3047760" imgH="1574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800" y="2285534"/>
                        <a:ext cx="4428898" cy="2286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077672" y="4495800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reduced row </a:t>
            </a:r>
            <a:r>
              <a:rPr lang="en-US" b="1" dirty="0">
                <a:solidFill>
                  <a:schemeClr val="tx2"/>
                </a:solidFill>
              </a:rPr>
              <a:t>echelon matrix</a:t>
            </a:r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 flipV="1">
            <a:off x="4876800" y="3109912"/>
            <a:ext cx="2362200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V="1">
            <a:off x="5734536" y="3109912"/>
            <a:ext cx="1504464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699250" y="2743200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304800" y="4701846"/>
            <a:ext cx="3276600" cy="1938992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 are </a:t>
            </a:r>
            <a:r>
              <a:rPr lang="en-US" sz="2400" b="1" u="sng" dirty="0" err="1">
                <a:solidFill>
                  <a:schemeClr val="bg1"/>
                </a:solidFill>
                <a:latin typeface="Calibri" pitchFamily="34" charset="0"/>
              </a:rPr>
              <a:t>nonleading</a:t>
            </a:r>
            <a:r>
              <a:rPr lang="en-US" sz="2400" b="1" u="sng" dirty="0">
                <a:solidFill>
                  <a:schemeClr val="bg1"/>
                </a:solidFill>
                <a:latin typeface="Calibri" pitchFamily="34" charset="0"/>
              </a:rPr>
              <a:t> variables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so we set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=t and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=s (parameters) and then compute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 flipH="1">
            <a:off x="3581400" y="4865132"/>
            <a:ext cx="2057400" cy="468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35241" y="5334000"/>
            <a:ext cx="160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2 + 2t - s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        t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= 1 +     2s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 =            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smtClean="0"/>
              <a:t>Do yourself – solve the following systems given by augmented matrices</a:t>
            </a:r>
            <a:endParaRPr lang="en-US" sz="33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393366"/>
              </p:ext>
            </p:extLst>
          </p:nvPr>
        </p:nvGraphicFramePr>
        <p:xfrm>
          <a:off x="838200" y="1814486"/>
          <a:ext cx="1732182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name="Equation" r:id="rId3" imgW="1396800" imgH="774360" progId="Equation.DSMT4">
                  <p:embed/>
                </p:oleObj>
              </mc:Choice>
              <mc:Fallback>
                <p:oleObj name="Equation" r:id="rId3" imgW="13968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814486"/>
                        <a:ext cx="1732182" cy="1309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667958"/>
              </p:ext>
            </p:extLst>
          </p:nvPr>
        </p:nvGraphicFramePr>
        <p:xfrm>
          <a:off x="3505200" y="1814486"/>
          <a:ext cx="1905400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Equation" r:id="rId5" imgW="1536480" imgH="774360" progId="Equation.DSMT4">
                  <p:embed/>
                </p:oleObj>
              </mc:Choice>
              <mc:Fallback>
                <p:oleObj name="Equation" r:id="rId5" imgW="1536480" imgH="774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814486"/>
                        <a:ext cx="1905400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37021"/>
              </p:ext>
            </p:extLst>
          </p:nvPr>
        </p:nvGraphicFramePr>
        <p:xfrm>
          <a:off x="6248400" y="1854398"/>
          <a:ext cx="1999883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8" name="Equation" r:id="rId7" imgW="1612800" imgH="774360" progId="Equation.DSMT4">
                  <p:embed/>
                </p:oleObj>
              </mc:Choice>
              <mc:Fallback>
                <p:oleObj name="Equation" r:id="rId7" imgW="1612800" imgH="774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854398"/>
                        <a:ext cx="1999883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58540"/>
              </p:ext>
            </p:extLst>
          </p:nvPr>
        </p:nvGraphicFramePr>
        <p:xfrm>
          <a:off x="787404" y="3643286"/>
          <a:ext cx="1558964" cy="130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9" name="Equation" r:id="rId9" imgW="1257120" imgH="774360" progId="Equation.DSMT4">
                  <p:embed/>
                </p:oleObj>
              </mc:Choice>
              <mc:Fallback>
                <p:oleObj name="Equation" r:id="rId9" imgW="125712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4" y="3643286"/>
                        <a:ext cx="1558964" cy="130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0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5943600"/>
            <a:ext cx="28194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669925" y="838200"/>
            <a:ext cx="721704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Which condition on the numbers </a:t>
            </a:r>
            <a:r>
              <a:rPr lang="en-US" sz="2400" dirty="0" err="1">
                <a:solidFill>
                  <a:schemeClr val="tx2"/>
                </a:solidFill>
              </a:rPr>
              <a:t>a,b,c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 smtClean="0">
                <a:solidFill>
                  <a:schemeClr val="tx2"/>
                </a:solidFill>
              </a:rPr>
              <a:t>system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consistent </a:t>
            </a:r>
            <a:r>
              <a:rPr lang="en-US" sz="2400" dirty="0">
                <a:solidFill>
                  <a:schemeClr val="tx2"/>
                </a:solidFill>
              </a:rPr>
              <a:t>? 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Answer: </a:t>
            </a:r>
            <a:r>
              <a:rPr lang="en-US" sz="2400" b="1" dirty="0" smtClean="0">
                <a:solidFill>
                  <a:srgbClr val="FF0000"/>
                </a:solidFill>
              </a:rPr>
              <a:t>c-2a+b=0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Example </a:t>
            </a:r>
          </a:p>
        </p:txBody>
      </p:sp>
      <p:graphicFrame>
        <p:nvGraphicFramePr>
          <p:cNvPr id="2457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29000" y="1371600"/>
          <a:ext cx="23622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MathType 6.0 Equation" r:id="rId4" imgW="1168200" imgH="749160" progId="Equation.DSMT4">
                  <p:embed/>
                </p:oleObj>
              </mc:Choice>
              <mc:Fallback>
                <p:oleObj name="MathType 6.0 Equation" r:id="rId4" imgW="1168200" imgH="749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71600"/>
                        <a:ext cx="23622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901438" y="3505200"/>
          <a:ext cx="740436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6" imgW="4025880" imgH="1574640" progId="Equation.DSMT4">
                  <p:embed/>
                </p:oleObj>
              </mc:Choice>
              <mc:Fallback>
                <p:oleObj name="Equation" r:id="rId6" imgW="4025880" imgH="1574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38" y="3505200"/>
                        <a:ext cx="7404362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The rank of a matrix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+mn-lt"/>
                <a:cs typeface="Arial" charset="0"/>
              </a:rPr>
              <a:t>reduced row-echelon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+mn-lt"/>
                <a:cs typeface="Arial" charset="0"/>
              </a:rPr>
              <a:t>form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 of a matrix A is </a:t>
            </a:r>
            <a:r>
              <a:rPr lang="en-US" dirty="0" smtClean="0">
                <a:solidFill>
                  <a:srgbClr val="0000FF"/>
                </a:solidFill>
                <a:latin typeface="+mn-lt"/>
                <a:cs typeface="Arial" charset="0"/>
              </a:rPr>
              <a:t>uniquely determined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 by A, but the row-echelon form of A is not unique</a:t>
            </a: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The number r of leading 1’s is the same in each of the different row-echelon matrices</a:t>
            </a:r>
          </a:p>
          <a:p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As r depends only on A and not on the row-echelon forms, it is called </a:t>
            </a:r>
            <a:r>
              <a:rPr lang="en-US" b="1" dirty="0" smtClean="0">
                <a:solidFill>
                  <a:srgbClr val="0000FF"/>
                </a:solidFill>
                <a:latin typeface="+mn-lt"/>
                <a:cs typeface="Arial" charset="0"/>
              </a:rPr>
              <a:t>the rank of the matrix A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Arial" charset="0"/>
              </a:rPr>
              <a:t>, and written r=</a:t>
            </a:r>
            <a:r>
              <a:rPr lang="en-US" dirty="0" err="1" smtClean="0">
                <a:solidFill>
                  <a:schemeClr val="tx2"/>
                </a:solidFill>
                <a:latin typeface="+mn-lt"/>
                <a:cs typeface="Arial" charset="0"/>
              </a:rPr>
              <a:t>rankA</a:t>
            </a:r>
            <a:endParaRPr lang="en-US" dirty="0" smtClean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latin typeface="+mn-lt"/>
                <a:cs typeface="Arial" charset="0"/>
              </a:rPr>
              <a:t>x</a:t>
            </a:r>
            <a:r>
              <a:rPr lang="en-US" sz="2400" baseline="-25000" dirty="0" smtClean="0"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+a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latin typeface="+mn-lt"/>
                <a:cs typeface="Arial" charset="0"/>
              </a:rPr>
              <a:t>x</a:t>
            </a:r>
            <a:r>
              <a:rPr lang="en-US" sz="2400" baseline="-25000" dirty="0" smtClean="0"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+…+</a:t>
            </a:r>
            <a:r>
              <a:rPr lang="en-US" sz="2400" dirty="0" err="1" smtClean="0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err="1" smtClean="0">
                <a:solidFill>
                  <a:srgbClr val="0000FF"/>
                </a:solidFill>
                <a:latin typeface="+mn-lt"/>
                <a:cs typeface="Arial" charset="0"/>
              </a:rPr>
              <a:t>n</a:t>
            </a:r>
            <a:r>
              <a:rPr lang="en-US" sz="2400" dirty="0" err="1" smtClean="0">
                <a:latin typeface="+mn-lt"/>
                <a:cs typeface="Arial" charset="0"/>
              </a:rPr>
              <a:t>x</a:t>
            </a:r>
            <a:r>
              <a:rPr lang="en-US" sz="2400" baseline="-25000" dirty="0" err="1" smtClean="0">
                <a:latin typeface="+mn-lt"/>
                <a:cs typeface="Arial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=b is called a 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linear equation (</a:t>
            </a:r>
            <a:r>
              <a:rPr lang="en-US" sz="2400" b="1" dirty="0" err="1" smtClean="0">
                <a:solidFill>
                  <a:srgbClr val="0000FF"/>
                </a:solidFill>
                <a:latin typeface="+mn-lt"/>
                <a:cs typeface="Arial" charset="0"/>
              </a:rPr>
              <a:t>phương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n-lt"/>
                <a:cs typeface="Arial" charset="0"/>
              </a:rPr>
              <a:t>trình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n-lt"/>
                <a:cs typeface="Arial" charset="0"/>
              </a:rPr>
              <a:t>tuyến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+mn-lt"/>
                <a:cs typeface="Arial" charset="0"/>
              </a:rPr>
              <a:t>tính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Arial" charset="0"/>
              </a:rPr>
              <a:t>)</a:t>
            </a: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A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solution (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nghiệm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to the equation is a sequence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,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such that a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+a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+…+</a:t>
            </a:r>
            <a:r>
              <a:rPr lang="en-US" sz="2400" dirty="0" err="1" smtClean="0">
                <a:solidFill>
                  <a:srgbClr val="0000FF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 err="1" smtClean="0">
                <a:solidFill>
                  <a:srgbClr val="0000FF"/>
                </a:solidFill>
                <a:latin typeface="+mn-lt"/>
                <a:cs typeface="Arial" charset="0"/>
              </a:rPr>
              <a:t>n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=b</a:t>
            </a:r>
          </a:p>
          <a:p>
            <a:pPr>
              <a:defRPr/>
            </a:pP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,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baseline="30000" dirty="0" smtClean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is called a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solution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to a system of linear equations if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1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,s</a:t>
            </a:r>
            <a:r>
              <a:rPr lang="en-US" sz="2400" baseline="-25000" dirty="0" smtClean="0">
                <a:solidFill>
                  <a:srgbClr val="CC3300"/>
                </a:solidFill>
                <a:latin typeface="+mn-lt"/>
                <a:cs typeface="Arial" charset="0"/>
              </a:rPr>
              <a:t>2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,…,</a:t>
            </a:r>
            <a:r>
              <a:rPr lang="en-US" sz="24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s</a:t>
            </a:r>
            <a:r>
              <a:rPr lang="en-US" sz="2400" baseline="-25000" dirty="0" err="1" smtClean="0">
                <a:solidFill>
                  <a:srgbClr val="CC3300"/>
                </a:solidFill>
                <a:latin typeface="+mn-lt"/>
                <a:cs typeface="Arial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 is a </a:t>
            </a:r>
            <a:r>
              <a:rPr lang="en-US" sz="2400" dirty="0" smtClean="0">
                <a:solidFill>
                  <a:srgbClr val="CC3300"/>
                </a:solidFill>
                <a:latin typeface="+mn-lt"/>
                <a:cs typeface="Arial" charset="0"/>
              </a:rPr>
              <a:t>solution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to every equation of the system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A system may have</a:t>
            </a:r>
            <a:r>
              <a:rPr lang="vi-VN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: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vi-VN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 smtClean="0">
                <a:latin typeface="+mn-lt"/>
                <a:cs typeface="Arial" charset="0"/>
              </a:rPr>
              <a:t>	no solution</a:t>
            </a:r>
            <a:r>
              <a:rPr lang="vi-VN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b="1" dirty="0" smtClean="0">
                <a:solidFill>
                  <a:srgbClr val="CC3300"/>
                </a:solidFill>
                <a:latin typeface="+mn-lt"/>
                <a:cs typeface="Arial" charset="0"/>
              </a:rPr>
              <a:t>	unique solution </a:t>
            </a:r>
            <a:endParaRPr lang="en-US" sz="8000" b="1" dirty="0">
              <a:solidFill>
                <a:srgbClr val="CC3300"/>
              </a:solidFill>
              <a:latin typeface="+mn-lt"/>
              <a:cs typeface="Arial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  <a:cs typeface="Arial" charset="0"/>
              </a:rPr>
              <a:t>	an </a:t>
            </a:r>
            <a:r>
              <a:rPr lang="en-US" sz="2400" b="1" dirty="0" smtClean="0">
                <a:solidFill>
                  <a:schemeClr val="folHlink"/>
                </a:solidFill>
                <a:latin typeface="+mn-lt"/>
                <a:cs typeface="Arial" charset="0"/>
              </a:rPr>
              <a:t>infinite family of solutions </a:t>
            </a:r>
            <a:endParaRPr lang="en-US" sz="6600" b="1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dirty="0" smtClean="0">
              <a:solidFill>
                <a:srgbClr val="0000FF"/>
              </a:solidFill>
              <a:latin typeface="+mn-lt"/>
              <a:cs typeface="Arial" charset="0"/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" pitchFamily="34" charset="0"/>
              </a:rPr>
              <a:t>coefficients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276600" y="1066800"/>
            <a:ext cx="2951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vi-VN" sz="2400" b="1" dirty="0">
                <a:latin typeface="Calibri" pitchFamily="34" charset="0"/>
              </a:rPr>
              <a:t>v</a:t>
            </a:r>
            <a:r>
              <a:rPr lang="en-US" sz="2400" b="1" dirty="0" err="1" smtClean="0">
                <a:latin typeface="Calibri" pitchFamily="34" charset="0"/>
              </a:rPr>
              <a:t>ariables</a:t>
            </a:r>
            <a:r>
              <a:rPr lang="vi-VN" sz="2400" b="1" dirty="0" smtClean="0">
                <a:latin typeface="Calibri" pitchFamily="34" charset="0"/>
              </a:rPr>
              <a:t> = unknowns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H="1">
            <a:off x="990600" y="1447800"/>
            <a:ext cx="1052512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2057400" y="1447800"/>
            <a:ext cx="5334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H="1">
            <a:off x="1905000" y="13716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9"/>
          <p:cNvSpPr>
            <a:spLocks noChangeShapeType="1"/>
          </p:cNvSpPr>
          <p:nvPr/>
        </p:nvSpPr>
        <p:spPr bwMode="auto">
          <a:xfrm flipH="1">
            <a:off x="2819400" y="13716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400050" y="381000"/>
            <a:ext cx="821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C3300"/>
                </a:solidFill>
              </a:rPr>
              <a:t>1.1. Solutions and Elementary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4167426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0</a:t>
            </a:r>
            <a:endParaRPr lang="en-US" sz="5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4572000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1</a:t>
            </a:r>
            <a:endParaRPr lang="en-US" sz="5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5105400"/>
            <a:ext cx="9220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ym typeface="Euclid Symbol"/>
              </a:rPr>
              <a:t></a:t>
            </a:r>
            <a:endParaRPr lang="en-US" sz="5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The rank of a matrix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If the a matrix A has the row-echelon matrix is</a:t>
            </a: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then rankA=4  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667000" y="2255838"/>
          <a:ext cx="3429000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3" imgW="1270000" imgH="1168400" progId="Equation.DSMT4">
                  <p:embed/>
                </p:oleObj>
              </mc:Choice>
              <mc:Fallback>
                <p:oleObj name="Equation" r:id="rId3" imgW="12700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55838"/>
                        <a:ext cx="3429000" cy="315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52800" y="2362200"/>
            <a:ext cx="2743200" cy="2362200"/>
            <a:chOff x="2112" y="1488"/>
            <a:chExt cx="1728" cy="1488"/>
          </a:xfrm>
        </p:grpSpPr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112" y="1488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112" y="1776"/>
              <a:ext cx="4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2592" y="177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2592" y="220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2928" y="2208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2928" y="2640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3504" y="2640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3504" y="2976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242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6124575" y="4600575"/>
            <a:ext cx="2057400" cy="533400"/>
            <a:chOff x="3858" y="2898"/>
            <a:chExt cx="1296" cy="336"/>
          </a:xfrm>
        </p:grpSpPr>
        <p:sp>
          <p:nvSpPr>
            <p:cNvPr id="48133" name="Line 9"/>
            <p:cNvSpPr>
              <a:spLocks noChangeShapeType="1"/>
            </p:cNvSpPr>
            <p:nvPr/>
          </p:nvSpPr>
          <p:spPr bwMode="auto">
            <a:xfrm>
              <a:off x="3858" y="289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4" name="Line 10"/>
            <p:cNvSpPr>
              <a:spLocks noChangeShapeType="1"/>
            </p:cNvSpPr>
            <p:nvPr/>
          </p:nvSpPr>
          <p:spPr bwMode="auto">
            <a:xfrm>
              <a:off x="4146" y="289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Line 11"/>
            <p:cNvSpPr>
              <a:spLocks noChangeShapeType="1"/>
            </p:cNvSpPr>
            <p:nvPr/>
          </p:nvSpPr>
          <p:spPr bwMode="auto">
            <a:xfrm>
              <a:off x="4146" y="323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Theorem 2</a:t>
            </a: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  Suppose a system of m equations in 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n variables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has a solution. If the 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rank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of the augment matrix is 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then the set of solutions involves exactly 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n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-</a:t>
            </a:r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r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parameters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433388" y="3733800"/>
          <a:ext cx="82534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MathType 6.0 Equation" r:id="rId3" imgW="4470120" imgH="774360" progId="Equation.DSMT4">
                  <p:embed/>
                </p:oleObj>
              </mc:Choice>
              <mc:Fallback>
                <p:oleObj name="MathType 6.0 Equation" r:id="rId3" imgW="447012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733800"/>
                        <a:ext cx="825341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6540500" y="5257800"/>
            <a:ext cx="115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 rankA=2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6699250" y="3138488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leading one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685800" y="5638800"/>
            <a:ext cx="5257800" cy="831850"/>
          </a:xfrm>
          <a:prstGeom prst="rect">
            <a:avLst/>
          </a:prstGeom>
          <a:solidFill>
            <a:schemeClr val="tx2"/>
          </a:solidFill>
          <a:ln w="9525">
            <a:solidFill>
              <a:srgbClr val="CC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4(number of variables)- 2(rankA) =2 (two parameters :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=t, x</a:t>
            </a:r>
            <a:r>
              <a:rPr lang="en-US" sz="2400" b="1" baseline="-2500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en-US" sz="2400" b="1">
                <a:solidFill>
                  <a:schemeClr val="bg1"/>
                </a:solidFill>
                <a:latin typeface="Calibri" pitchFamily="34" charset="0"/>
              </a:rPr>
              <a:t>=s)</a:t>
            </a:r>
            <a:endParaRPr lang="en-US" sz="2400" b="1" baseline="-25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19400" y="4953000"/>
            <a:ext cx="3352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 flipV="1">
            <a:off x="6477000" y="3429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 flipV="1">
            <a:off x="7162800" y="34290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006600"/>
                </a:solidFill>
                <a:latin typeface="Arial" charset="0"/>
                <a:cs typeface="Arial" charset="0"/>
              </a:rPr>
              <a:t>1.3.Homogeneous Equations</a:t>
            </a:r>
            <a:br>
              <a:rPr lang="en-US" sz="3200" b="1" smtClean="0">
                <a:solidFill>
                  <a:srgbClr val="006600"/>
                </a:solidFill>
                <a:latin typeface="Arial" charset="0"/>
                <a:cs typeface="Arial" charset="0"/>
              </a:rPr>
            </a:br>
            <a:r>
              <a:rPr lang="en-US" sz="3200" b="1" smtClean="0">
                <a:solidFill>
                  <a:srgbClr val="006600"/>
                </a:solidFill>
                <a:latin typeface="Arial" charset="0"/>
                <a:cs typeface="Arial" charset="0"/>
              </a:rPr>
              <a:t>(phương trình thuần nhất)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1646238"/>
            <a:ext cx="91440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The system is called </a:t>
            </a:r>
            <a:r>
              <a:rPr lang="en-US" sz="28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homogeneous</a:t>
            </a:r>
            <a:r>
              <a:rPr lang="en-US" sz="2800" b="1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(thuần nhất) if the constant matrix has all the entry are zeros</a:t>
            </a:r>
          </a:p>
          <a:p>
            <a:pPr>
              <a:lnSpc>
                <a:spcPct val="9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Note that every homogeneous system </a:t>
            </a:r>
            <a:r>
              <a:rPr lang="en-US" sz="2800" b="1" smtClean="0">
                <a:solidFill>
                  <a:srgbClr val="CC3300"/>
                </a:solidFill>
                <a:latin typeface="Arial" charset="0"/>
                <a:cs typeface="Arial" charset="0"/>
              </a:rPr>
              <a:t>has at least one solution </a:t>
            </a:r>
            <a:r>
              <a:rPr lang="en-US" sz="28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(0,0,…,0),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 called </a:t>
            </a:r>
            <a:r>
              <a:rPr lang="en-US" sz="28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trivial solution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 (nghiệm tầm thường)</a:t>
            </a:r>
          </a:p>
          <a:p>
            <a:pPr>
              <a:lnSpc>
                <a:spcPct val="9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If a homogeneous system of linear equations has </a:t>
            </a:r>
            <a:r>
              <a:rPr lang="en-US" sz="28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nontrivial solution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 (nghiệm không tầm thường) then it has </a:t>
            </a:r>
            <a:r>
              <a:rPr lang="en-US" sz="2800" smtClean="0">
                <a:solidFill>
                  <a:srgbClr val="0000FF"/>
                </a:solidFill>
                <a:latin typeface="Arial" charset="0"/>
                <a:cs typeface="Arial" charset="0"/>
              </a:rPr>
              <a:t>infinite family of solutions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 (vô số nghiệm)</a:t>
            </a:r>
          </a:p>
          <a:p>
            <a:pPr>
              <a:lnSpc>
                <a:spcPct val="90000"/>
              </a:lnSpc>
            </a:pPr>
            <a:endParaRPr lang="en-US" sz="2800" smtClean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9144000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05200"/>
            <a:ext cx="91440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763869"/>
            <a:ext cx="2723823" cy="923330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thuần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ẩn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nhiều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hơn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số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pt</a:t>
            </a:r>
            <a:r>
              <a:rPr lang="en-US" smtClean="0">
                <a:solidFill>
                  <a:srgbClr val="FFFF00"/>
                </a:solidFill>
              </a:rPr>
              <a:t> (n&gt;m)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Chắc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chắn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vô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nghiệm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Theorem 1</a:t>
            </a:r>
          </a:p>
        </p:txBody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  If a homogeneous system of linear equations has </a:t>
            </a:r>
            <a:r>
              <a:rPr lang="en-US" b="1" smtClean="0">
                <a:solidFill>
                  <a:srgbClr val="0000FF"/>
                </a:solidFill>
                <a:latin typeface="Arial" charset="0"/>
                <a:cs typeface="Arial" charset="0"/>
              </a:rPr>
              <a:t>more variables than equations</a:t>
            </a: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, then it has nontrivial solution (in fact, infinitely many)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solidFill>
                  <a:schemeClr val="tx2"/>
                </a:solidFill>
                <a:latin typeface="Arial" charset="0"/>
                <a:cs typeface="Arial" charset="0"/>
              </a:rPr>
              <a:t>   Note that the converse of theorem 1 is not true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0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System of equations Summary </a:t>
            </a:r>
          </a:p>
        </p:txBody>
      </p:sp>
      <p:graphicFrame>
        <p:nvGraphicFramePr>
          <p:cNvPr id="190700" name="Group 236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1206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8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 of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no solutions)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Cosistent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(exactly one solution)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5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linear equations that has more variables than equations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96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homogeneous linear equations that has more variables than equations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1.	Find all </a:t>
            </a:r>
            <a:r>
              <a:rPr lang="en-US" sz="2400" dirty="0" err="1" smtClean="0">
                <a:latin typeface="Arial" charset="0"/>
                <a:cs typeface="Arial" charset="0"/>
              </a:rPr>
              <a:t>a,b</a:t>
            </a:r>
            <a:r>
              <a:rPr lang="en-US" sz="2400" dirty="0" smtClean="0">
                <a:latin typeface="Arial" charset="0"/>
                <a:cs typeface="Arial" charset="0"/>
              </a:rPr>
              <a:t> such that the matrix is an reduced row-echelon matrix.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a=b=1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a=0 and b=1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a=b=0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a=1 and b=0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	None of the others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519488" y="1366838"/>
          <a:ext cx="16335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Equation" r:id="rId3" imgW="698400" imgH="457200" progId="Equation.DSMT4">
                  <p:embed/>
                </p:oleObj>
              </mc:Choice>
              <mc:Fallback>
                <p:oleObj name="Equation" r:id="rId3" imgW="69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366838"/>
                        <a:ext cx="1633537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5102225" y="3805238"/>
          <a:ext cx="1603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Equation" r:id="rId5" imgW="685800" imgH="457200" progId="Equation.DSMT4">
                  <p:embed/>
                </p:oleObj>
              </mc:Choice>
              <mc:Fallback>
                <p:oleObj name="Equation" r:id="rId5" imgW="685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3805238"/>
                        <a:ext cx="16033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35338" y="4343400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6" name="Object 6"/>
          <p:cNvGraphicFramePr>
            <a:graphicFrameLocks noChangeAspect="1"/>
          </p:cNvGraphicFramePr>
          <p:nvPr/>
        </p:nvGraphicFramePr>
        <p:xfrm>
          <a:off x="5940425" y="2438400"/>
          <a:ext cx="160337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7" name="Equation" r:id="rId7" imgW="685800" imgH="457200" progId="Equation.DSMT4">
                  <p:embed/>
                </p:oleObj>
              </mc:Choice>
              <mc:Fallback>
                <p:oleObj name="Equation" r:id="rId7" imgW="6858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438400"/>
                        <a:ext cx="1603375" cy="107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438400" y="3048000"/>
            <a:ext cx="3429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7400" y="4800600"/>
            <a:ext cx="2133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7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867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2.	Find all values of m such that the system has </a:t>
            </a:r>
            <a:r>
              <a:rPr lang="en-US" sz="2400" b="1" u="sng" smtClean="0">
                <a:latin typeface="Arial" charset="0"/>
                <a:cs typeface="Arial" charset="0"/>
              </a:rPr>
              <a:t>no solution</a:t>
            </a:r>
            <a:r>
              <a:rPr lang="en-US" sz="2400" smtClean="0">
                <a:latin typeface="Arial" charset="0"/>
                <a:cs typeface="Arial" charset="0"/>
              </a:rPr>
              <a:t>, (another word: </a:t>
            </a:r>
            <a:r>
              <a:rPr lang="en-US" sz="2400" u="sng" smtClean="0">
                <a:latin typeface="Arial" charset="0"/>
                <a:cs typeface="Arial" charset="0"/>
              </a:rPr>
              <a:t>inconsistent</a:t>
            </a:r>
            <a:r>
              <a:rPr lang="en-US" sz="2400" smtClean="0">
                <a:latin typeface="Arial" charset="0"/>
                <a:cs typeface="Arial" charset="0"/>
              </a:rPr>
              <a:t>)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Answer: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Carry the augmented matrix to </a:t>
            </a:r>
            <a:r>
              <a:rPr lang="en-US" sz="2400" b="1" u="sng" smtClean="0">
                <a:latin typeface="Arial" charset="0"/>
                <a:cs typeface="Arial" charset="0"/>
              </a:rPr>
              <a:t>row-echelon form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The system has no solution iff m≠7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3352800" y="1624013"/>
          <a:ext cx="205898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3" imgW="1028520" imgH="711000" progId="Equation.DSMT4">
                  <p:embed/>
                </p:oleObj>
              </mc:Choice>
              <mc:Fallback>
                <p:oleObj name="Equation" r:id="rId3" imgW="102852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24013"/>
                        <a:ext cx="205898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790575" y="3851275"/>
          <a:ext cx="724852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Equation" r:id="rId5" imgW="4012920" imgH="736560" progId="Equation.DSMT4">
                  <p:embed/>
                </p:oleObj>
              </mc:Choice>
              <mc:Fallback>
                <p:oleObj name="Equation" r:id="rId5" imgW="401292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851275"/>
                        <a:ext cx="7248525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334000" y="5029200"/>
            <a:ext cx="2057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8077200" cy="1981200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A system that has </a:t>
            </a:r>
            <a:r>
              <a:rPr lang="en-US" sz="2400" b="1" dirty="0" smtClean="0">
                <a:latin typeface="+mj-lt"/>
                <a:cs typeface="Arial" charset="0"/>
              </a:rPr>
              <a:t>no solution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is called </a:t>
            </a:r>
            <a:r>
              <a:rPr lang="en-US" sz="2400" b="1" dirty="0" smtClean="0">
                <a:latin typeface="+mj-lt"/>
                <a:cs typeface="Arial" charset="0"/>
              </a:rPr>
              <a:t>inconsistent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không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thích</a:t>
            </a:r>
            <a:r>
              <a:rPr lang="vi-VN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/ không nhất quán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A system that has </a:t>
            </a:r>
            <a:r>
              <a:rPr lang="en-US" sz="2400" b="1" dirty="0" smtClean="0">
                <a:solidFill>
                  <a:srgbClr val="CC3300"/>
                </a:solidFill>
                <a:latin typeface="+mj-lt"/>
                <a:cs typeface="Arial" charset="0"/>
              </a:rPr>
              <a:t>at least one solution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is called </a:t>
            </a:r>
            <a:r>
              <a:rPr lang="en-US" sz="2400" b="1" dirty="0" smtClean="0">
                <a:solidFill>
                  <a:srgbClr val="CC3300"/>
                </a:solidFill>
                <a:latin typeface="+mj-lt"/>
                <a:cs typeface="Arial" charset="0"/>
              </a:rPr>
              <a:t>consistent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tương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thích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/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nhất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+mj-lt"/>
                <a:cs typeface="Arial" charset="0"/>
              </a:rPr>
              <a:t>quán</a:t>
            </a:r>
            <a:r>
              <a:rPr lang="en-US" sz="2400" dirty="0" smtClean="0">
                <a:solidFill>
                  <a:srgbClr val="0000FF"/>
                </a:solidFill>
                <a:latin typeface="+mj-lt"/>
                <a:cs typeface="Arial" charset="0"/>
              </a:rPr>
              <a:t>)</a:t>
            </a:r>
          </a:p>
          <a:p>
            <a:endParaRPr lang="en-US" sz="2400" dirty="0" smtClean="0">
              <a:solidFill>
                <a:srgbClr val="0000FF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122960" name="Group 80"/>
          <p:cNvGraphicFramePr>
            <a:graphicFrameLocks noGrp="1"/>
          </p:cNvGraphicFramePr>
          <p:nvPr>
            <p:ph sz="half" idx="2"/>
          </p:nvPr>
        </p:nvGraphicFramePr>
        <p:xfrm>
          <a:off x="381000" y="3276600"/>
          <a:ext cx="8305800" cy="2743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Inconsistent 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Consistent 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27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solutions     (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Unique solution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duy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nhất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Infinitely many solutions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vô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6600"/>
                </a:solidFill>
                <a:latin typeface="Arial" charset="0"/>
                <a:cs typeface="Arial" charset="0"/>
              </a:rPr>
              <a:t>Exercises 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3.	Choose the correct statements.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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If the system has trivial solution, then it is a </a:t>
            </a:r>
            <a:r>
              <a:rPr lang="en-US" sz="2400" dirty="0" err="1" smtClean="0">
                <a:solidFill>
                  <a:srgbClr val="006600"/>
                </a:solidFill>
                <a:latin typeface="Arial" charset="0"/>
                <a:cs typeface="Arial" charset="0"/>
              </a:rPr>
              <a:t>homogeneuos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 system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 homogeneous system of 7 equations and 5 variables  always has many solutions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A consistent system of 12 equations and 15 unknowns must have infinitely many solutions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If a homogeneous system has an nontrivial solution, then it has infinitely many solutions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7811754" cy="1200329"/>
          </a:xfrm>
          <a:prstGeom prst="rect">
            <a:avLst/>
          </a:prstGeom>
          <a:solidFill>
            <a:srgbClr val="006600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Homogeneous + more variables than equations 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 many solutions (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vsn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), </a:t>
            </a:r>
          </a:p>
          <a:p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chắc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chắn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có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nghiệm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không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tầm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thường</a:t>
            </a:r>
            <a:endParaRPr lang="en-US" dirty="0" smtClean="0">
              <a:solidFill>
                <a:schemeClr val="bg1"/>
              </a:solidFill>
              <a:sym typeface="Euclid Symbol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sym typeface="Euclid Symbol"/>
              </a:rPr>
              <a:t> Homogeneous + exist nontrivial solution  infinitely many solutions (</a:t>
            </a:r>
            <a:r>
              <a:rPr lang="en-US" dirty="0" err="1" smtClean="0">
                <a:solidFill>
                  <a:schemeClr val="bg1"/>
                </a:solidFill>
                <a:sym typeface="Euclid Symbol"/>
              </a:rPr>
              <a:t>vsn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)</a:t>
            </a: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4.	Consider a system of 203 linear equations in 133 variables. Choose the correct statements.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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If the system is homogeneous there is always at least one solution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may be infinitely many solutions.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may be exactly three solutions.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If the system is homogeneous there are always infinitely many solutions.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may be exactly one solution.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is always at least one solution.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0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There may be no solution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1366365" y="5791200"/>
            <a:ext cx="6253635" cy="369332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 Homogeneous </a:t>
            </a:r>
            <a:r>
              <a:rPr lang="en-US" dirty="0" smtClean="0">
                <a:solidFill>
                  <a:schemeClr val="bg1"/>
                </a:solidFill>
                <a:sym typeface="Euclid Symbol"/>
              </a:rPr>
              <a:t>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consistent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luôn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ít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nhất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một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nghiệm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) </a:t>
            </a: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4400" b="1">
                <a:solidFill>
                  <a:srgbClr val="006600"/>
                </a:solidFill>
                <a:ea typeface="+mj-ea"/>
                <a:cs typeface="Arial" charset="0"/>
              </a:rPr>
              <a:t>Exercises </a:t>
            </a:r>
            <a:endParaRPr lang="en-US" sz="4400" b="1" dirty="0">
              <a:solidFill>
                <a:srgbClr val="006600"/>
              </a:solidFill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5.	Find the rank of the matrix.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1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2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3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4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smtClean="0">
                <a:solidFill>
                  <a:srgbClr val="006600"/>
                </a:solidFill>
                <a:latin typeface="Arial" charset="0"/>
                <a:cs typeface="Arial" charset="0"/>
              </a:rPr>
              <a:t> 	3x3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352800" y="1166813"/>
          <a:ext cx="2058988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3" imgW="1028520" imgH="711000" progId="Equation.DSMT4">
                  <p:embed/>
                </p:oleObj>
              </mc:Choice>
              <mc:Fallback>
                <p:oleObj name="Equation" r:id="rId3" imgW="102852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66813"/>
                        <a:ext cx="2058988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2444750" y="2895600"/>
          <a:ext cx="5668963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5" imgW="2831760" imgH="711000" progId="Equation.DSMT4">
                  <p:embed/>
                </p:oleObj>
              </mc:Choice>
              <mc:Fallback>
                <p:oleObj name="Equation" r:id="rId5" imgW="28317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895600"/>
                        <a:ext cx="5668963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352800" y="4800600"/>
            <a:ext cx="472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</a:rPr>
              <a:t>rankA</a:t>
            </a:r>
            <a:r>
              <a:rPr lang="en-US" b="1" dirty="0">
                <a:solidFill>
                  <a:schemeClr val="bg1"/>
                </a:solidFill>
              </a:rPr>
              <a:t> = the number of </a:t>
            </a:r>
            <a:r>
              <a:rPr lang="en-US" b="1" u="sng" dirty="0">
                <a:solidFill>
                  <a:schemeClr val="bg1"/>
                </a:solidFill>
              </a:rPr>
              <a:t>leading ones</a:t>
            </a:r>
            <a:r>
              <a:rPr lang="en-US" b="1" dirty="0">
                <a:solidFill>
                  <a:schemeClr val="bg1"/>
                </a:solidFill>
              </a:rPr>
              <a:t> in the row echelon form of 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5640388" y="4114800"/>
            <a:ext cx="182721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6057900" y="4152900"/>
            <a:ext cx="13716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072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6.	Find all values of m such that the matrix has the </a:t>
            </a:r>
            <a:r>
              <a:rPr lang="en-US" sz="2400" b="1" u="sng" smtClean="0">
                <a:latin typeface="Arial" charset="0"/>
                <a:cs typeface="Arial" charset="0"/>
              </a:rPr>
              <a:t>rank</a:t>
            </a:r>
            <a:r>
              <a:rPr lang="en-US" sz="2400" smtClean="0">
                <a:latin typeface="Arial" charset="0"/>
                <a:cs typeface="Arial" charset="0"/>
              </a:rPr>
              <a:t> 2.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Answer:</a:t>
            </a:r>
          </a:p>
          <a:p>
            <a:r>
              <a:rPr lang="en-US" sz="2400" smtClean="0">
                <a:latin typeface="Arial" charset="0"/>
                <a:cs typeface="Arial" charset="0"/>
              </a:rPr>
              <a:t>Carry the augmented matrix to </a:t>
            </a:r>
            <a:r>
              <a:rPr lang="en-US" sz="2400" b="1" u="sng" smtClean="0">
                <a:latin typeface="Arial" charset="0"/>
                <a:cs typeface="Arial" charset="0"/>
              </a:rPr>
              <a:t>row-echelon form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endParaRPr lang="en-US" sz="2400" smtClean="0">
              <a:latin typeface="Arial" charset="0"/>
              <a:cs typeface="Arial" charset="0"/>
            </a:endParaRPr>
          </a:p>
          <a:p>
            <a:r>
              <a:rPr lang="en-US" sz="2400" smtClean="0">
                <a:latin typeface="Arial" charset="0"/>
                <a:cs typeface="Arial" charset="0"/>
              </a:rPr>
              <a:t>rankA=2 iff m=5 (rankA=3 iff m ≠5)</a:t>
            </a:r>
          </a:p>
          <a:p>
            <a:endParaRPr lang="en-US" sz="2400" smtClean="0">
              <a:latin typeface="Arial" charset="0"/>
              <a:cs typeface="Arial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390900" y="1143000"/>
          <a:ext cx="19827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3" imgW="990360" imgH="711000" progId="Equation.DSMT4">
                  <p:embed/>
                </p:oleObj>
              </mc:Choice>
              <mc:Fallback>
                <p:oleObj name="Equation" r:id="rId3" imgW="9903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143000"/>
                        <a:ext cx="1982788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1509713" y="3048000"/>
          <a:ext cx="605155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7" name="Equation" r:id="rId5" imgW="3022560" imgH="711000" progId="Equation.DSMT4">
                  <p:embed/>
                </p:oleObj>
              </mc:Choice>
              <mc:Fallback>
                <p:oleObj name="Equation" r:id="rId5" imgW="302256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048000"/>
                        <a:ext cx="6051550" cy="1423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733800" y="5410200"/>
            <a:ext cx="472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</a:rPr>
              <a:t>rankA</a:t>
            </a:r>
            <a:r>
              <a:rPr lang="en-US" b="1" dirty="0">
                <a:solidFill>
                  <a:schemeClr val="bg1"/>
                </a:solidFill>
              </a:rPr>
              <a:t>=the number of </a:t>
            </a:r>
            <a:r>
              <a:rPr lang="en-US" b="1" u="sng" dirty="0">
                <a:solidFill>
                  <a:schemeClr val="bg1"/>
                </a:solidFill>
              </a:rPr>
              <a:t>leading ones </a:t>
            </a:r>
            <a:r>
              <a:rPr lang="en-US" b="1" dirty="0">
                <a:solidFill>
                  <a:schemeClr val="bg1"/>
                </a:solidFill>
              </a:rPr>
              <a:t>in the row echelon form of A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5295900" y="4076700"/>
            <a:ext cx="220980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5753100" y="4533900"/>
            <a:ext cx="17526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	7.	Given a </a:t>
            </a:r>
            <a:r>
              <a:rPr lang="en-US" sz="2400" u="sng" dirty="0" smtClean="0">
                <a:latin typeface="Arial" charset="0"/>
                <a:cs typeface="Arial" charset="0"/>
              </a:rPr>
              <a:t>homogeneous system </a:t>
            </a:r>
            <a:r>
              <a:rPr lang="en-US" sz="2400" dirty="0" smtClean="0">
                <a:latin typeface="Arial" charset="0"/>
                <a:cs typeface="Arial" charset="0"/>
              </a:rPr>
              <a:t>of 23 </a:t>
            </a:r>
            <a:r>
              <a:rPr lang="en-US" sz="2400" dirty="0" err="1" smtClean="0">
                <a:latin typeface="Arial" charset="0"/>
                <a:cs typeface="Arial" charset="0"/>
              </a:rPr>
              <a:t>unkowns</a:t>
            </a:r>
            <a:r>
              <a:rPr lang="en-US" sz="2400" dirty="0" smtClean="0">
                <a:latin typeface="Arial" charset="0"/>
                <a:cs typeface="Arial" charset="0"/>
              </a:rPr>
              <a:t> (n=23) and 35 equations. Suppose the </a:t>
            </a:r>
            <a:r>
              <a:rPr lang="en-US" sz="2400" b="1" u="sng" dirty="0" err="1" smtClean="0">
                <a:latin typeface="Arial" charset="0"/>
                <a:cs typeface="Arial" charset="0"/>
              </a:rPr>
              <a:t>augmentad</a:t>
            </a:r>
            <a:r>
              <a:rPr lang="en-US" sz="2400" b="1" u="sng" dirty="0" smtClean="0">
                <a:latin typeface="Arial" charset="0"/>
                <a:cs typeface="Arial" charset="0"/>
              </a:rPr>
              <a:t> matrix </a:t>
            </a:r>
            <a:r>
              <a:rPr lang="en-US" sz="2400" dirty="0" smtClean="0">
                <a:latin typeface="Arial" charset="0"/>
                <a:cs typeface="Arial" charset="0"/>
              </a:rPr>
              <a:t>of the system has the </a:t>
            </a:r>
            <a:r>
              <a:rPr lang="en-US" sz="2400" u="sng" dirty="0" smtClean="0">
                <a:latin typeface="Arial" charset="0"/>
                <a:cs typeface="Arial" charset="0"/>
              </a:rPr>
              <a:t>rank</a:t>
            </a:r>
            <a:r>
              <a:rPr lang="en-US" sz="2400" dirty="0" smtClean="0">
                <a:latin typeface="Arial" charset="0"/>
                <a:cs typeface="Arial" charset="0"/>
              </a:rPr>
              <a:t> 17 (r=17). How many parameters in the solution of the system?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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17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23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12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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6 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 </a:t>
            </a:r>
            <a:endParaRPr lang="en-US" sz="2400" dirty="0" smtClean="0">
              <a:solidFill>
                <a:srgbClr val="006600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  <a:sym typeface="Wingdings" pitchFamily="2" charset="2"/>
              </a:rPr>
              <a:t>	 	</a:t>
            </a:r>
            <a:r>
              <a:rPr lang="en-US" sz="2400" dirty="0" smtClean="0">
                <a:solidFill>
                  <a:srgbClr val="006600"/>
                </a:solidFill>
                <a:latin typeface="Arial" charset="0"/>
                <a:cs typeface="Arial" charset="0"/>
              </a:rPr>
              <a:t>None of the others</a:t>
            </a: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971800"/>
            <a:ext cx="4114800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Number of parameters  =  number of </a:t>
            </a:r>
            <a:r>
              <a:rPr lang="en-US" sz="2000" b="1" dirty="0" err="1">
                <a:solidFill>
                  <a:srgbClr val="FFFF00"/>
                </a:solidFill>
              </a:rPr>
              <a:t>nonleading</a:t>
            </a:r>
            <a:r>
              <a:rPr lang="en-US" sz="2000" b="1" dirty="0">
                <a:solidFill>
                  <a:srgbClr val="FFFF00"/>
                </a:solidFill>
              </a:rPr>
              <a:t> variables</a:t>
            </a:r>
          </a:p>
          <a:p>
            <a:pPr algn="ctr">
              <a:defRPr/>
            </a:pPr>
            <a:r>
              <a:rPr lang="en-US" sz="2000" b="1" dirty="0">
                <a:solidFill>
                  <a:srgbClr val="FFFF00"/>
                </a:solidFill>
              </a:rPr>
              <a:t>=  n - r </a:t>
            </a:r>
            <a:r>
              <a:rPr lang="en-US" sz="2000" b="1" dirty="0" smtClean="0">
                <a:solidFill>
                  <a:srgbClr val="FFFF00"/>
                </a:solidFill>
              </a:rPr>
              <a:t> (</a:t>
            </a:r>
            <a:r>
              <a:rPr lang="en-US" sz="2000" b="1" dirty="0" err="1" smtClean="0">
                <a:solidFill>
                  <a:srgbClr val="FFFF00"/>
                </a:solidFill>
              </a:rPr>
              <a:t>số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ẩn</a:t>
            </a:r>
            <a:r>
              <a:rPr lang="en-US" sz="2000" b="1" dirty="0" smtClean="0">
                <a:solidFill>
                  <a:srgbClr val="FFFF00"/>
                </a:solidFill>
              </a:rPr>
              <a:t> – </a:t>
            </a:r>
            <a:r>
              <a:rPr lang="en-US" sz="2000" b="1" dirty="0" err="1" smtClean="0">
                <a:solidFill>
                  <a:srgbClr val="FFFF00"/>
                </a:solidFill>
              </a:rPr>
              <a:t>hạng</a:t>
            </a:r>
            <a:r>
              <a:rPr lang="en-US" sz="2000" b="1" dirty="0" smtClean="0">
                <a:solidFill>
                  <a:srgbClr val="FFFF00"/>
                </a:solidFill>
              </a:rPr>
              <a:t> ma </a:t>
            </a:r>
            <a:r>
              <a:rPr lang="en-US" sz="2000" b="1" dirty="0" err="1" smtClean="0">
                <a:solidFill>
                  <a:srgbClr val="FFFF00"/>
                </a:solidFill>
              </a:rPr>
              <a:t>trận</a:t>
            </a:r>
            <a:r>
              <a:rPr lang="en-US" sz="2000" b="1" dirty="0" smtClean="0">
                <a:solidFill>
                  <a:srgbClr val="FFFF00"/>
                </a:solidFill>
              </a:rPr>
              <a:t>)</a:t>
            </a:r>
            <a:endParaRPr lang="en-US" sz="2000" b="1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</a:rPr>
              <a:t>r = </a:t>
            </a:r>
            <a:r>
              <a:rPr lang="en-US" sz="2000" b="1" dirty="0" err="1">
                <a:solidFill>
                  <a:schemeClr val="bg1"/>
                </a:solidFill>
              </a:rPr>
              <a:t>rankA</a:t>
            </a:r>
            <a:r>
              <a:rPr lang="en-US" sz="2000" b="1" dirty="0">
                <a:solidFill>
                  <a:schemeClr val="bg1"/>
                </a:solidFill>
              </a:rPr>
              <a:t> = number of leading ones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475413" y="2895600"/>
          <a:ext cx="20589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3" imgW="1028520" imgH="736560" progId="Equation.DSMT4">
                  <p:embed/>
                </p:oleObj>
              </mc:Choice>
              <mc:Fallback>
                <p:oleObj name="Equation" r:id="rId3" imgW="102852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2895600"/>
                        <a:ext cx="2058987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>
            <a:off x="5410200" y="3657600"/>
            <a:ext cx="1676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5867400" y="3733800"/>
            <a:ext cx="16002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2" name="TextBox 12"/>
          <p:cNvSpPr txBox="1">
            <a:spLocks noChangeArrowheads="1"/>
          </p:cNvSpPr>
          <p:nvPr/>
        </p:nvSpPr>
        <p:spPr bwMode="auto">
          <a:xfrm>
            <a:off x="5105400" y="4876800"/>
            <a:ext cx="2659063" cy="369888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leading variables: 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3</a:t>
            </a:r>
          </a:p>
        </p:txBody>
      </p:sp>
      <p:sp>
        <p:nvSpPr>
          <p:cNvPr id="31753" name="TextBox 13"/>
          <p:cNvSpPr txBox="1">
            <a:spLocks noChangeArrowheads="1"/>
          </p:cNvSpPr>
          <p:nvPr/>
        </p:nvSpPr>
        <p:spPr bwMode="auto">
          <a:xfrm>
            <a:off x="6477000" y="2514600"/>
            <a:ext cx="1781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    </a:t>
            </a:r>
            <a:r>
              <a:rPr lang="en-US" b="1">
                <a:solidFill>
                  <a:schemeClr val="tx2"/>
                </a:solidFill>
              </a:rPr>
              <a:t>x</a:t>
            </a:r>
            <a:r>
              <a:rPr lang="en-US" b="1" baseline="-25000">
                <a:solidFill>
                  <a:schemeClr val="tx2"/>
                </a:solidFill>
              </a:rPr>
              <a:t>2</a:t>
            </a:r>
            <a:r>
              <a:rPr lang="en-US"/>
              <a:t>    x</a:t>
            </a:r>
            <a:r>
              <a:rPr lang="en-US" baseline="-25000"/>
              <a:t>3</a:t>
            </a:r>
            <a:r>
              <a:rPr lang="en-US"/>
              <a:t>    </a:t>
            </a:r>
            <a:r>
              <a:rPr lang="en-US" b="1">
                <a:solidFill>
                  <a:schemeClr val="tx2"/>
                </a:solidFill>
              </a:rPr>
              <a:t>x</a:t>
            </a:r>
            <a:r>
              <a:rPr lang="en-US" b="1" baseline="-25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1754" name="TextBox 15"/>
          <p:cNvSpPr txBox="1">
            <a:spLocks noChangeArrowheads="1"/>
          </p:cNvSpPr>
          <p:nvPr/>
        </p:nvSpPr>
        <p:spPr bwMode="auto">
          <a:xfrm>
            <a:off x="5105400" y="5421313"/>
            <a:ext cx="3044825" cy="369887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nonleading variables: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dirty="0" smtClean="0">
                <a:latin typeface="Arial" charset="0"/>
                <a:cs typeface="Arial" charset="0"/>
              </a:rPr>
              <a:t>8.	Solve the homogeneous system</a:t>
            </a: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Arial" charset="0"/>
              <a:cs typeface="Arial" charset="0"/>
            </a:endParaRPr>
          </a:p>
          <a:p>
            <a:r>
              <a:rPr lang="en-US" sz="2200" dirty="0" smtClean="0">
                <a:latin typeface="Arial" charset="0"/>
                <a:cs typeface="Arial" charset="0"/>
              </a:rPr>
              <a:t>Carry the augmented matrix to (reduced) </a:t>
            </a:r>
            <a:r>
              <a:rPr lang="en-US" sz="2200" b="1" u="sng" dirty="0" smtClean="0">
                <a:latin typeface="Arial" charset="0"/>
                <a:cs typeface="Arial" charset="0"/>
              </a:rPr>
              <a:t>row-echelon form</a:t>
            </a:r>
          </a:p>
          <a:p>
            <a:endParaRPr lang="en-US" sz="2200" b="1" u="sng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  <a:p>
            <a:r>
              <a:rPr lang="en-US" sz="2200" dirty="0" smtClean="0">
                <a:latin typeface="Arial" charset="0"/>
                <a:cs typeface="Arial" charset="0"/>
              </a:rPr>
              <a:t>Solution: w=t, z=4t, y=3t, x=3t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latin typeface="Arial" charset="0"/>
              <a:cs typeface="Arial" charset="0"/>
            </a:endParaRPr>
          </a:p>
          <a:p>
            <a:endParaRPr lang="en-US" sz="22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503613" y="1090613"/>
          <a:ext cx="236378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Equation" r:id="rId3" imgW="1180800" imgH="711000" progId="Equation.DSMT4">
                  <p:embed/>
                </p:oleObj>
              </mc:Choice>
              <mc:Fallback>
                <p:oleObj name="Equation" r:id="rId3" imgW="11808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090613"/>
                        <a:ext cx="2363787" cy="142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449263" y="2994025"/>
          <a:ext cx="828992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Equation" r:id="rId5" imgW="4140000" imgH="1473120" progId="Equation.DSMT4">
                  <p:embed/>
                </p:oleObj>
              </mc:Choice>
              <mc:Fallback>
                <p:oleObj name="Equation" r:id="rId5" imgW="4140000" imgH="1473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994025"/>
                        <a:ext cx="8289925" cy="294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962400" y="4800600"/>
            <a:ext cx="4724400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w is </a:t>
            </a:r>
            <a:r>
              <a:rPr lang="en-US" b="1" dirty="0" err="1">
                <a:solidFill>
                  <a:schemeClr val="bg1"/>
                </a:solidFill>
              </a:rPr>
              <a:t>nonleading</a:t>
            </a:r>
            <a:r>
              <a:rPr lang="en-US" b="1" dirty="0">
                <a:solidFill>
                  <a:schemeClr val="bg1"/>
                </a:solidFill>
              </a:rPr>
              <a:t> variable, so w=parameter=t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438400" y="5334000"/>
            <a:ext cx="5105400" cy="76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>
          <a:xfrm>
            <a:off x="76200" y="3322637"/>
            <a:ext cx="2286000" cy="2392363"/>
          </a:xfrm>
          <a:solidFill>
            <a:schemeClr val="tx2">
              <a:lumMod val="5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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m=0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  1</a:t>
            </a:r>
            <a:endParaRPr lang="en-US" sz="24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m=3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392113" y="811213"/>
          <a:ext cx="798036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3" imgW="3987720" imgH="965160" progId="Equation.DSMT4">
                  <p:embed/>
                </p:oleObj>
              </mc:Choice>
              <mc:Fallback>
                <p:oleObj name="Equation" r:id="rId3" imgW="398772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811213"/>
                        <a:ext cx="7980362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2443163" y="3810000"/>
          <a:ext cx="65484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5" imgW="3454200" imgH="736560" progId="Equation.DSMT4">
                  <p:embed/>
                </p:oleObj>
              </mc:Choice>
              <mc:Fallback>
                <p:oleObj name="Equation" r:id="rId5" imgW="345420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810000"/>
                        <a:ext cx="65484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2133600" cy="2286000"/>
          </a:xfr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m≠1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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 = -1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m=1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m=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Symbol" pitchFamily="18" charset="2"/>
              </a:rPr>
              <a:t>  1 </a:t>
            </a:r>
            <a:endParaRPr lang="en-US" sz="2400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  <a:sym typeface="Wingdings" pitchFamily="2" charset="2"/>
              </a:rPr>
              <a:t>	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	m ≠-1</a:t>
            </a:r>
          </a:p>
        </p:txBody>
      </p:sp>
      <p:sp>
        <p:nvSpPr>
          <p:cNvPr id="34820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chemeClr val="tx2"/>
                </a:solidFill>
                <a:latin typeface="Arial" charset="0"/>
                <a:cs typeface="Arial" charset="0"/>
              </a:rPr>
              <a:t>Exercises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79413" y="887413"/>
          <a:ext cx="8007350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Equation" r:id="rId3" imgW="4000320" imgH="888840" progId="Equation.DSMT4">
                  <p:embed/>
                </p:oleObj>
              </mc:Choice>
              <mc:Fallback>
                <p:oleObj name="Equation" r:id="rId3" imgW="4000320" imgH="888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887413"/>
                        <a:ext cx="8007350" cy="177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2895600" y="2743200"/>
          <a:ext cx="60198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Equation" r:id="rId5" imgW="3492360" imgH="2184120" progId="Equation.DSMT4">
                  <p:embed/>
                </p:oleObj>
              </mc:Choice>
              <mc:Fallback>
                <p:oleObj name="Equation" r:id="rId5" imgW="3492360" imgH="2184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6019800" cy="376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/>
          </p:cNvSpPr>
          <p:nvPr>
            <p:ph type="body" idx="1"/>
          </p:nvPr>
        </p:nvSpPr>
        <p:spPr>
          <a:xfrm>
            <a:off x="228600" y="2590800"/>
            <a:ext cx="8229600" cy="1447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6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34344"/>
            <a:ext cx="9067800" cy="55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Example 1</a:t>
            </a:r>
          </a:p>
        </p:txBody>
      </p:sp>
      <p:sp>
        <p:nvSpPr>
          <p:cNvPr id="102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 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smtClean="0">
                <a:latin typeface="Arial" charset="0"/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43000" y="1414463"/>
          <a:ext cx="19812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MathType 6.0 Equation" r:id="rId3" imgW="787320" imgH="495000" progId="Equation.DSMT4">
                  <p:embed/>
                </p:oleObj>
              </mc:Choice>
              <mc:Fallback>
                <p:oleObj name="MathType 6.0 Equation" r:id="rId3" imgW="78732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14463"/>
                        <a:ext cx="1981200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1341438"/>
          <a:ext cx="25146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MathType 6.0 Equation" r:id="rId5" imgW="939600" imgH="495000" progId="Equation.DSMT4">
                  <p:embed/>
                </p:oleObj>
              </mc:Choice>
              <mc:Fallback>
                <p:oleObj name="MathType 6.0 Equation" r:id="rId5" imgW="9396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41438"/>
                        <a:ext cx="2514600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914400" y="3429000"/>
            <a:ext cx="257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Inconsistent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114800" y="34290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CC3300"/>
                </a:solidFill>
              </a:rPr>
              <a:t>          Consistent </a:t>
            </a:r>
          </a:p>
          <a:p>
            <a:r>
              <a:rPr lang="en-US" sz="3200">
                <a:solidFill>
                  <a:srgbClr val="CC3300"/>
                </a:solidFill>
              </a:rPr>
              <a:t>(infinitely many solutions)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5105400" y="2895600"/>
            <a:ext cx="176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(0,2,1), (2,0,1)</a:t>
            </a: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6858000" y="28956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(t,2-t,1)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1390650" y="28956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no solution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304800" y="4648200"/>
            <a:ext cx="8667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C3300"/>
                </a:solidFill>
              </a:rPr>
              <a:t>(t,2-t,1)</a:t>
            </a:r>
            <a:r>
              <a:rPr lang="en-US" sz="3600" dirty="0"/>
              <a:t> is called a </a:t>
            </a:r>
            <a:r>
              <a:rPr lang="en-US" sz="3600" b="1" dirty="0">
                <a:solidFill>
                  <a:srgbClr val="CC3300"/>
                </a:solidFill>
              </a:rPr>
              <a:t>general solution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</a:p>
          <a:p>
            <a:r>
              <a:rPr lang="en-US" sz="3600" dirty="0"/>
              <a:t>given in </a:t>
            </a:r>
            <a:r>
              <a:rPr lang="en-US" sz="3600" b="1" dirty="0">
                <a:solidFill>
                  <a:srgbClr val="0000FF"/>
                </a:solidFill>
              </a:rPr>
              <a:t>parametric </a:t>
            </a:r>
            <a:r>
              <a:rPr lang="en-US" sz="3600" b="1" dirty="0" smtClean="0">
                <a:solidFill>
                  <a:srgbClr val="0000FF"/>
                </a:solidFill>
              </a:rPr>
              <a:t>form</a:t>
            </a:r>
            <a:r>
              <a:rPr lang="en-US" sz="3600" dirty="0" smtClean="0"/>
              <a:t>, </a:t>
            </a:r>
            <a:r>
              <a:rPr lang="en-US" sz="3600" dirty="0">
                <a:solidFill>
                  <a:srgbClr val="CC3300"/>
                </a:solidFill>
              </a:rPr>
              <a:t>t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rgbClr val="0000FF"/>
                </a:solidFill>
              </a:rPr>
              <a:t>parameter</a:t>
            </a:r>
          </a:p>
          <a:p>
            <a:r>
              <a:rPr lang="en-US" sz="3600" b="1" dirty="0">
                <a:solidFill>
                  <a:srgbClr val="0000FF"/>
                </a:solidFill>
              </a:rPr>
              <a:t>( t is arbitrary)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/>
      <p:bldP spid="123913" grpId="0"/>
      <p:bldP spid="123914" grpId="0"/>
      <p:bldP spid="123915" grpId="0"/>
      <p:bldP spid="123916" grpId="0"/>
      <p:bldP spid="1239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" y="0"/>
            <a:ext cx="881953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8991600" cy="58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rgbClr val="CC3300"/>
                </a:solidFill>
                <a:latin typeface="Arial" charset="0"/>
                <a:cs typeface="Arial" charset="0"/>
              </a:rPr>
              <a:t>Elementary Operations </a:t>
            </a:r>
            <a:br>
              <a:rPr lang="en-US" sz="4000" b="1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4000" smtClean="0">
                <a:solidFill>
                  <a:srgbClr val="CC3300"/>
                </a:solidFill>
                <a:latin typeface="Arial" charset="0"/>
                <a:cs typeface="Arial" charset="0"/>
              </a:rPr>
              <a:t>(phép biến đổi sơ cấp)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Interchange</a:t>
            </a:r>
            <a:r>
              <a:rPr lang="en-US" sz="2400" dirty="0" smtClean="0">
                <a:latin typeface="Arial" charset="0"/>
                <a:cs typeface="Arial" charset="0"/>
              </a:rPr>
              <a:t> two equations (type I)</a:t>
            </a:r>
            <a:endParaRPr lang="vi-VN" sz="2400" dirty="0" smtClean="0">
              <a:latin typeface="Arial" charset="0"/>
              <a:cs typeface="Arial" charset="0"/>
            </a:endParaRPr>
          </a:p>
          <a:p>
            <a:endParaRPr lang="vi-VN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r>
              <a:rPr lang="en-US" sz="24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Multiply</a:t>
            </a:r>
            <a:r>
              <a:rPr lang="en-US" sz="2400" dirty="0" smtClean="0">
                <a:latin typeface="Arial" charset="0"/>
                <a:cs typeface="Arial" charset="0"/>
              </a:rPr>
              <a:t> one equation by a </a:t>
            </a:r>
            <a:r>
              <a:rPr lang="en-US" sz="2400" b="1" dirty="0" smtClean="0">
                <a:latin typeface="Arial" charset="0"/>
                <a:cs typeface="Arial" charset="0"/>
              </a:rPr>
              <a:t>nonzero number </a:t>
            </a:r>
            <a:r>
              <a:rPr lang="en-US" sz="2400" dirty="0" smtClean="0">
                <a:latin typeface="Arial" charset="0"/>
                <a:cs typeface="Arial" charset="0"/>
              </a:rPr>
              <a:t>(type II)</a:t>
            </a:r>
            <a:endParaRPr lang="vi-VN" sz="2400" dirty="0" smtClean="0">
              <a:latin typeface="Arial" charset="0"/>
              <a:cs typeface="Arial" charset="0"/>
            </a:endParaRPr>
          </a:p>
          <a:p>
            <a:endParaRPr lang="vi-VN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r>
              <a:rPr lang="en-US" sz="2400" b="1" dirty="0" smtClean="0">
                <a:solidFill>
                  <a:schemeClr val="folHlink"/>
                </a:solidFill>
                <a:latin typeface="Arial" charset="0"/>
                <a:cs typeface="Arial" charset="0"/>
              </a:rPr>
              <a:t>Add a multiple</a:t>
            </a:r>
            <a:r>
              <a:rPr lang="en-US" sz="2400" dirty="0" smtClean="0">
                <a:latin typeface="Arial" charset="0"/>
                <a:cs typeface="Arial" charset="0"/>
              </a:rPr>
              <a:t> of one equation to a different equation (type III)</a:t>
            </a: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3108325" y="2398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vi-VN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263883"/>
            <a:ext cx="5867401" cy="81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86" y="3986209"/>
            <a:ext cx="6934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65" y="5562600"/>
            <a:ext cx="57822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5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Algebraic Method</a:t>
            </a: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6994525" y="255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6858000" y="4114800"/>
            <a:ext cx="2031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constant </a:t>
            </a:r>
            <a:r>
              <a:rPr lang="en-US" b="1" dirty="0" smtClean="0">
                <a:solidFill>
                  <a:schemeClr val="tx2"/>
                </a:solidFill>
              </a:rPr>
              <a:t>matrix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048812"/>
              </p:ext>
            </p:extLst>
          </p:nvPr>
        </p:nvGraphicFramePr>
        <p:xfrm>
          <a:off x="533400" y="1143000"/>
          <a:ext cx="3609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3" imgW="1663560" imgH="736560" progId="Equation.DSMT4">
                  <p:embed/>
                </p:oleObj>
              </mc:Choice>
              <mc:Fallback>
                <p:oleObj name="Equation" r:id="rId3" imgW="1663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360997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4303"/>
              </p:ext>
            </p:extLst>
          </p:nvPr>
        </p:nvGraphicFramePr>
        <p:xfrm>
          <a:off x="5638800" y="1121411"/>
          <a:ext cx="2971800" cy="168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5" imgW="1180800" imgH="736560" progId="Equation.DSMT4">
                  <p:embed/>
                </p:oleObj>
              </mc:Choice>
              <mc:Fallback>
                <p:oleObj name="Equation" r:id="rId5" imgW="1180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121411"/>
                        <a:ext cx="2971800" cy="168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68963"/>
              </p:ext>
            </p:extLst>
          </p:nvPr>
        </p:nvGraphicFramePr>
        <p:xfrm>
          <a:off x="7543800" y="4545302"/>
          <a:ext cx="787400" cy="16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7" imgW="355320" imgH="749160" progId="Equation.DSMT4">
                  <p:embed/>
                </p:oleObj>
              </mc:Choice>
              <mc:Fallback>
                <p:oleObj name="Equation" r:id="rId7" imgW="35532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3800" y="4545302"/>
                        <a:ext cx="787400" cy="165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659568"/>
              </p:ext>
            </p:extLst>
          </p:nvPr>
        </p:nvGraphicFramePr>
        <p:xfrm>
          <a:off x="1295400" y="4326261"/>
          <a:ext cx="2590800" cy="186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Equation" r:id="rId9" imgW="990360" imgH="711000" progId="Equation.DSMT4">
                  <p:embed/>
                </p:oleObj>
              </mc:Choice>
              <mc:Fallback>
                <p:oleObj name="Equation" r:id="rId9" imgW="990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4326261"/>
                        <a:ext cx="2590800" cy="186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449936" y="1815084"/>
            <a:ext cx="978408" cy="2423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928970" y="2907268"/>
            <a:ext cx="2300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b="1" dirty="0" smtClean="0">
                <a:solidFill>
                  <a:schemeClr val="tx2"/>
                </a:solidFill>
              </a:rPr>
              <a:t>augmented matrix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>
            <a:stCxn id="31" idx="2"/>
            <a:endCxn id="127000" idx="0"/>
          </p:cNvCxnSpPr>
          <p:nvPr/>
        </p:nvCxnSpPr>
        <p:spPr>
          <a:xfrm>
            <a:off x="7079285" y="3276600"/>
            <a:ext cx="794378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1" idx="2"/>
            <a:endCxn id="36" idx="0"/>
          </p:cNvCxnSpPr>
          <p:nvPr/>
        </p:nvCxnSpPr>
        <p:spPr>
          <a:xfrm flipH="1">
            <a:off x="2635843" y="3276600"/>
            <a:ext cx="4443442" cy="6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1524000" y="3897868"/>
            <a:ext cx="2223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b="1" dirty="0" smtClean="0">
                <a:solidFill>
                  <a:schemeClr val="tx2"/>
                </a:solidFill>
              </a:rPr>
              <a:t>coefficient matrix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/>
      <p:bldP spid="31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smtClean="0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sp>
        <p:nvSpPr>
          <p:cNvPr id="3078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Consider the system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62400" y="2220913"/>
          <a:ext cx="31242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MathType 6.0 Equation" r:id="rId3" imgW="888840" imgH="495000" progId="Equation.DSMT4">
                  <p:embed/>
                </p:oleObj>
              </mc:Choice>
              <mc:Fallback>
                <p:oleObj name="MathType 6.0 Equation" r:id="rId3" imgW="888840" imgH="49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20913"/>
                        <a:ext cx="3124200" cy="174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4343400"/>
          <a:ext cx="2438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Unknown" r:id="rId5" imgW="736560" imgH="495000" progId="Equation.DSMT4">
                  <p:embed/>
                </p:oleObj>
              </mc:Choice>
              <mc:Fallback>
                <p:oleObj name="Unknown" r:id="rId5" imgW="7365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24384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809750" y="5043488"/>
            <a:ext cx="221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augmented matrix 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3911600" y="4716463"/>
          <a:ext cx="2444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MathType 6.0 Equation" r:id="rId7" imgW="114120" imgH="431640" progId="Equation.DSMT4">
                  <p:embed/>
                </p:oleObj>
              </mc:Choice>
              <mc:Fallback>
                <p:oleObj name="MathType 6.0 Equation" r:id="rId7" imgW="11412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716463"/>
                        <a:ext cx="24447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5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7200" y="1000125"/>
          <a:ext cx="39909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" name="MathType 6.0 Equation" r:id="rId3" imgW="2057400" imgH="495000" progId="Equation.DSMT4">
                  <p:embed/>
                </p:oleObj>
              </mc:Choice>
              <mc:Fallback>
                <p:oleObj name="MathType 6.0 Equation" r:id="rId3" imgW="205740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00125"/>
                        <a:ext cx="3990975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4675" y="2057400"/>
          <a:ext cx="35734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" name="Unknown" r:id="rId5" imgW="1841400" imgH="495000" progId="Equation.DSMT4">
                  <p:embed/>
                </p:oleObj>
              </mc:Choice>
              <mc:Fallback>
                <p:oleObj name="Unknown" r:id="rId5" imgW="184140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057400"/>
                        <a:ext cx="357346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21188" y="990600"/>
          <a:ext cx="21320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2" name="Unknown" r:id="rId7" imgW="1091880" imgH="495000" progId="Equation.DSMT4">
                  <p:embed/>
                </p:oleObj>
              </mc:Choice>
              <mc:Fallback>
                <p:oleObj name="Unknown" r:id="rId7" imgW="1091880" imgH="49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990600"/>
                        <a:ext cx="213201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467475" y="2076450"/>
          <a:ext cx="22193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" name="MathType 6.0 Equation" r:id="rId9" imgW="1168200" imgH="495000" progId="Equation.DSMT4">
                  <p:embed/>
                </p:oleObj>
              </mc:Choice>
              <mc:Fallback>
                <p:oleObj name="MathType 6.0 Equation" r:id="rId9" imgW="116820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2076450"/>
                        <a:ext cx="22193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ChangeAspect="1"/>
          </p:cNvGraphicFramePr>
          <p:nvPr/>
        </p:nvGraphicFramePr>
        <p:xfrm>
          <a:off x="6567488" y="1000125"/>
          <a:ext cx="21193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" name="Unknown" r:id="rId11" imgW="1091880" imgH="495000" progId="Equation.DSMT4">
                  <p:embed/>
                </p:oleObj>
              </mc:Choice>
              <mc:Fallback>
                <p:oleObj name="Unknown" r:id="rId11" imgW="1091880" imgH="495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1000125"/>
                        <a:ext cx="21193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8" name="Object 16"/>
          <p:cNvGraphicFramePr>
            <a:graphicFrameLocks noChangeAspect="1"/>
          </p:cNvGraphicFramePr>
          <p:nvPr/>
        </p:nvGraphicFramePr>
        <p:xfrm>
          <a:off x="4094163" y="2057400"/>
          <a:ext cx="22177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" name="Unknown" r:id="rId13" imgW="1143000" imgH="495000" progId="Equation.DSMT4">
                  <p:embed/>
                </p:oleObj>
              </mc:Choice>
              <mc:Fallback>
                <p:oleObj name="Unknown" r:id="rId13" imgW="1143000" imgH="495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057400"/>
                        <a:ext cx="2217737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527050" y="3276600"/>
            <a:ext cx="2614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sym typeface="Euclid Symbol" pitchFamily="18" charset="2"/>
              </a:rPr>
              <a:t>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Solution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rgbClr val="CC3300"/>
                </a:solidFill>
                <a:latin typeface="+mn-lt"/>
              </a:rPr>
              <a:t>(0,-1)</a:t>
            </a:r>
          </a:p>
        </p:txBody>
      </p:sp>
      <p:sp>
        <p:nvSpPr>
          <p:cNvPr id="410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smtClean="0">
                <a:solidFill>
                  <a:srgbClr val="CC3300"/>
                </a:solidFill>
                <a:latin typeface="Arial" charset="0"/>
                <a:cs typeface="Arial" charset="0"/>
              </a:rPr>
              <a:t>Example 2 </a:t>
            </a:r>
          </a:p>
        </p:txBody>
      </p:sp>
      <p:sp>
        <p:nvSpPr>
          <p:cNvPr id="10" name="Rectangle 3"/>
          <p:cNvSpPr txBox="1">
            <a:spLocks/>
          </p:cNvSpPr>
          <p:nvPr/>
        </p:nvSpPr>
        <p:spPr bwMode="auto">
          <a:xfrm>
            <a:off x="457200" y="39624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 </a:t>
            </a:r>
            <a:r>
              <a:rPr lang="en-US" sz="2400" b="1" i="1" u="sng">
                <a:solidFill>
                  <a:srgbClr val="006600"/>
                </a:solidFill>
                <a:latin typeface="Calibri" pitchFamily="34" charset="0"/>
                <a:cs typeface="Arial" charset="0"/>
              </a:rPr>
              <a:t>Theorem.</a:t>
            </a:r>
            <a:r>
              <a:rPr lang="en-US" sz="2400" b="1" i="1">
                <a:solidFill>
                  <a:srgbClr val="006600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Suppose an elementary operation is performed on a system of linear equations. Then the resulting system has the </a:t>
            </a:r>
            <a:r>
              <a:rPr lang="en-US" sz="2400" b="1">
                <a:solidFill>
                  <a:srgbClr val="CC3300"/>
                </a:solidFill>
                <a:latin typeface="Calibri" pitchFamily="34" charset="0"/>
                <a:cs typeface="Arial" charset="0"/>
              </a:rPr>
              <a:t>same set of solutions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as the original system, so the two system are equivalent (</a:t>
            </a:r>
            <a:r>
              <a:rPr lang="en-US" sz="2400">
                <a:solidFill>
                  <a:schemeClr val="tx2"/>
                </a:solidFill>
                <a:cs typeface="Arial" charset="0"/>
              </a:rPr>
              <a:t>tương đương</a:t>
            </a: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latin typeface="Calibri" pitchFamily="34" charset="0"/>
                <a:cs typeface="Arial" charset="0"/>
              </a:rPr>
              <a:t>   In this case,their augmented matrices are called </a:t>
            </a:r>
            <a:r>
              <a:rPr lang="en-US" sz="2400" b="1">
                <a:solidFill>
                  <a:srgbClr val="0000FF"/>
                </a:solidFill>
                <a:latin typeface="Calibri" pitchFamily="34" charset="0"/>
                <a:cs typeface="Arial" charset="0"/>
              </a:rPr>
              <a:t>row-equivalent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/>
    </p:bldLst>
  </p:timing>
</p:sld>
</file>

<file path=ppt/theme/theme1.xml><?xml version="1.0" encoding="utf-8"?>
<a:theme xmlns:a="http://schemas.openxmlformats.org/drawingml/2006/main" name="FPT-Programming Fundam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</TotalTime>
  <Words>1347</Words>
  <Application>Microsoft Office PowerPoint</Application>
  <PresentationFormat>On-screen Show (4:3)</PresentationFormat>
  <Paragraphs>332</Paragraphs>
  <Slides>52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Euclid Symbol</vt:lpstr>
      <vt:lpstr>Symbol</vt:lpstr>
      <vt:lpstr>Times New Roman</vt:lpstr>
      <vt:lpstr>Wingdings</vt:lpstr>
      <vt:lpstr>FPT-Programming Fundamental</vt:lpstr>
      <vt:lpstr>MathType 6.0 Equation</vt:lpstr>
      <vt:lpstr>Equation</vt:lpstr>
      <vt:lpstr>Unknown</vt:lpstr>
      <vt:lpstr>Chapter</vt:lpstr>
      <vt:lpstr>Contents</vt:lpstr>
      <vt:lpstr>PowerPoint Presentation</vt:lpstr>
      <vt:lpstr>PowerPoint Presentation</vt:lpstr>
      <vt:lpstr>Example 1</vt:lpstr>
      <vt:lpstr>Elementary Operations  (phép biến đổi sơ cấp)</vt:lpstr>
      <vt:lpstr>Algebraic Method</vt:lpstr>
      <vt:lpstr>Example 2 </vt:lpstr>
      <vt:lpstr>Example 2 </vt:lpstr>
      <vt:lpstr>1.2. Gaussian Elimination (phép khử Gauss)</vt:lpstr>
      <vt:lpstr>A row-echelon matrix has 3 properties</vt:lpstr>
      <vt:lpstr>Row-echelon matrix</vt:lpstr>
      <vt:lpstr>Which is a row-echelon matrix?</vt:lpstr>
      <vt:lpstr>A reduced row-echelon matrix (ma trận bậc thang theo dòng thu gọn) has the properties</vt:lpstr>
      <vt:lpstr>Which is a reduced row- echelon matrix?</vt:lpstr>
      <vt:lpstr>How to carry a matrix to  (reduced) row-echelon form? </vt:lpstr>
      <vt:lpstr>Elementary row operations</vt:lpstr>
      <vt:lpstr>Gaussian Algorithm</vt:lpstr>
      <vt:lpstr>Gaussian Algorithm</vt:lpstr>
      <vt:lpstr>Example</vt:lpstr>
      <vt:lpstr>PowerPoint Presentation</vt:lpstr>
      <vt:lpstr>PowerPoint Presentation</vt:lpstr>
      <vt:lpstr>Do yourself – carry these matrices to reduced row-echelon matrices</vt:lpstr>
      <vt:lpstr>Gauss-Jordan Elimination (for solving a system of linear equantions)</vt:lpstr>
      <vt:lpstr>PowerPoint Presentation</vt:lpstr>
      <vt:lpstr>PowerPoint Presentation</vt:lpstr>
      <vt:lpstr>Do yourself – solve the following systems given by augmented matrices</vt:lpstr>
      <vt:lpstr>Example </vt:lpstr>
      <vt:lpstr>The rank of a matrix</vt:lpstr>
      <vt:lpstr>The rank of a matrix</vt:lpstr>
      <vt:lpstr>PowerPoint Presentation</vt:lpstr>
      <vt:lpstr>Theorem 2</vt:lpstr>
      <vt:lpstr>1.3.Homogeneous Equations (phương trình thuần nhất)</vt:lpstr>
      <vt:lpstr>PowerPoint Presentation</vt:lpstr>
      <vt:lpstr>PowerPoint Presentation</vt:lpstr>
      <vt:lpstr>Theorem 1</vt:lpstr>
      <vt:lpstr>System of equations Summary </vt:lpstr>
      <vt:lpstr>Exercises</vt:lpstr>
      <vt:lpstr>Exercises</vt:lpstr>
      <vt:lpstr>Exercises </vt:lpstr>
      <vt:lpstr>PowerPoint Presentation</vt:lpstr>
      <vt:lpstr>Exercises</vt:lpstr>
      <vt:lpstr>Exercises</vt:lpstr>
      <vt:lpstr>Exercises</vt:lpstr>
      <vt:lpstr>Exercises</vt:lpstr>
      <vt:lpstr>Exercises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Module-D1 Modularity</dc:title>
  <dc:subject>PF using C</dc:subject>
  <dc:creator>Phan Truong Lam</dc:creator>
  <cp:lastModifiedBy>Huu Minh</cp:lastModifiedBy>
  <cp:revision>662</cp:revision>
  <dcterms:created xsi:type="dcterms:W3CDTF">2007-09-06T08:14:27Z</dcterms:created>
  <dcterms:modified xsi:type="dcterms:W3CDTF">2021-01-13T09:57:04Z</dcterms:modified>
</cp:coreProperties>
</file>